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4"/>
  </p:notesMasterIdLst>
  <p:sldIdLst>
    <p:sldId id="276" r:id="rId2"/>
    <p:sldId id="277" r:id="rId3"/>
    <p:sldId id="258" r:id="rId4"/>
    <p:sldId id="316" r:id="rId5"/>
    <p:sldId id="364" r:id="rId6"/>
    <p:sldId id="340" r:id="rId7"/>
    <p:sldId id="544" r:id="rId8"/>
    <p:sldId id="545" r:id="rId9"/>
    <p:sldId id="547" r:id="rId10"/>
    <p:sldId id="548" r:id="rId11"/>
    <p:sldId id="549" r:id="rId12"/>
    <p:sldId id="550" r:id="rId13"/>
    <p:sldId id="342" r:id="rId14"/>
    <p:sldId id="478" r:id="rId15"/>
    <p:sldId id="476" r:id="rId16"/>
    <p:sldId id="477" r:id="rId17"/>
    <p:sldId id="422" r:id="rId18"/>
    <p:sldId id="459" r:id="rId19"/>
    <p:sldId id="423" r:id="rId20"/>
    <p:sldId id="460" r:id="rId21"/>
    <p:sldId id="462" r:id="rId22"/>
    <p:sldId id="463" r:id="rId23"/>
    <p:sldId id="424" r:id="rId24"/>
    <p:sldId id="461" r:id="rId25"/>
    <p:sldId id="426" r:id="rId26"/>
    <p:sldId id="464" r:id="rId27"/>
    <p:sldId id="360" r:id="rId28"/>
    <p:sldId id="467" r:id="rId29"/>
    <p:sldId id="469" r:id="rId30"/>
    <p:sldId id="470" r:id="rId31"/>
    <p:sldId id="473" r:id="rId32"/>
    <p:sldId id="475" r:id="rId33"/>
    <p:sldId id="343" r:id="rId34"/>
    <p:sldId id="481" r:id="rId35"/>
    <p:sldId id="427" r:id="rId36"/>
    <p:sldId id="472" r:id="rId37"/>
    <p:sldId id="480" r:id="rId38"/>
    <p:sldId id="428" r:id="rId39"/>
    <p:sldId id="479" r:id="rId40"/>
    <p:sldId id="344" r:id="rId41"/>
    <p:sldId id="345" r:id="rId42"/>
    <p:sldId id="483" r:id="rId43"/>
    <p:sldId id="429" r:id="rId44"/>
    <p:sldId id="484" r:id="rId45"/>
    <p:sldId id="430" r:id="rId46"/>
    <p:sldId id="485" r:id="rId47"/>
    <p:sldId id="431" r:id="rId48"/>
    <p:sldId id="486" r:id="rId49"/>
    <p:sldId id="432" r:id="rId50"/>
    <p:sldId id="487" r:id="rId51"/>
    <p:sldId id="433" r:id="rId52"/>
    <p:sldId id="488" r:id="rId53"/>
    <p:sldId id="434" r:id="rId54"/>
    <p:sldId id="489" r:id="rId55"/>
    <p:sldId id="435" r:id="rId56"/>
    <p:sldId id="490" r:id="rId57"/>
    <p:sldId id="436" r:id="rId58"/>
    <p:sldId id="492" r:id="rId59"/>
    <p:sldId id="493" r:id="rId60"/>
    <p:sldId id="491" r:id="rId61"/>
    <p:sldId id="494" r:id="rId62"/>
    <p:sldId id="437" r:id="rId63"/>
    <p:sldId id="495" r:id="rId64"/>
    <p:sldId id="496" r:id="rId65"/>
    <p:sldId id="497" r:id="rId66"/>
    <p:sldId id="551" r:id="rId67"/>
    <p:sldId id="552" r:id="rId68"/>
    <p:sldId id="349" r:id="rId69"/>
    <p:sldId id="502" r:id="rId70"/>
    <p:sldId id="504" r:id="rId71"/>
    <p:sldId id="512" r:id="rId72"/>
    <p:sldId id="438" r:id="rId73"/>
    <p:sldId id="498" r:id="rId74"/>
    <p:sldId id="439" r:id="rId75"/>
    <p:sldId id="500" r:id="rId76"/>
    <p:sldId id="499" r:id="rId77"/>
    <p:sldId id="501" r:id="rId78"/>
    <p:sldId id="442" r:id="rId79"/>
    <p:sldId id="503" r:id="rId80"/>
    <p:sldId id="448" r:id="rId81"/>
    <p:sldId id="505" r:id="rId82"/>
    <p:sldId id="445" r:id="rId83"/>
    <p:sldId id="506" r:id="rId84"/>
    <p:sldId id="446" r:id="rId85"/>
    <p:sldId id="507" r:id="rId86"/>
    <p:sldId id="447" r:id="rId87"/>
    <p:sldId id="508" r:id="rId88"/>
    <p:sldId id="509" r:id="rId89"/>
    <p:sldId id="510" r:id="rId90"/>
    <p:sldId id="449" r:id="rId91"/>
    <p:sldId id="513" r:id="rId92"/>
    <p:sldId id="553" r:id="rId93"/>
    <p:sldId id="351" r:id="rId94"/>
    <p:sldId id="521" r:id="rId95"/>
    <p:sldId id="522" r:id="rId96"/>
    <p:sldId id="450" r:id="rId97"/>
    <p:sldId id="514" r:id="rId98"/>
    <p:sldId id="451" r:id="rId99"/>
    <p:sldId id="516" r:id="rId100"/>
    <p:sldId id="452" r:id="rId101"/>
    <p:sldId id="517" r:id="rId102"/>
    <p:sldId id="518" r:id="rId103"/>
    <p:sldId id="519" r:id="rId104"/>
    <p:sldId id="524" r:id="rId105"/>
    <p:sldId id="526" r:id="rId106"/>
    <p:sldId id="525" r:id="rId107"/>
    <p:sldId id="527" r:id="rId108"/>
    <p:sldId id="352" r:id="rId109"/>
    <p:sldId id="554" r:id="rId110"/>
    <p:sldId id="528" r:id="rId111"/>
    <p:sldId id="531" r:id="rId112"/>
    <p:sldId id="454" r:id="rId113"/>
    <p:sldId id="515" r:id="rId114"/>
    <p:sldId id="455" r:id="rId115"/>
    <p:sldId id="556" r:id="rId116"/>
    <p:sldId id="456" r:id="rId117"/>
    <p:sldId id="557" r:id="rId118"/>
    <p:sldId id="458" r:id="rId119"/>
    <p:sldId id="558" r:id="rId120"/>
    <p:sldId id="533" r:id="rId121"/>
    <p:sldId id="559" r:id="rId122"/>
    <p:sldId id="529" r:id="rId123"/>
    <p:sldId id="560" r:id="rId124"/>
    <p:sldId id="353" r:id="rId125"/>
    <p:sldId id="375" r:id="rId126"/>
    <p:sldId id="376" r:id="rId127"/>
    <p:sldId id="555" r:id="rId128"/>
    <p:sldId id="419" r:id="rId129"/>
    <p:sldId id="377" r:id="rId130"/>
    <p:sldId id="378" r:id="rId131"/>
    <p:sldId id="421" r:id="rId132"/>
    <p:sldId id="382" r:id="rId133"/>
    <p:sldId id="379" r:id="rId134"/>
    <p:sldId id="380" r:id="rId135"/>
    <p:sldId id="381" r:id="rId136"/>
    <p:sldId id="390" r:id="rId137"/>
    <p:sldId id="391" r:id="rId138"/>
    <p:sldId id="388" r:id="rId139"/>
    <p:sldId id="420" r:id="rId140"/>
    <p:sldId id="354" r:id="rId141"/>
    <p:sldId id="355" r:id="rId142"/>
    <p:sldId id="356" r:id="rId14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84383" autoAdjust="0"/>
  </p:normalViewPr>
  <p:slideViewPr>
    <p:cSldViewPr snapToGrid="0" snapToObjects="1">
      <p:cViewPr>
        <p:scale>
          <a:sx n="60" d="100"/>
          <a:sy n="60" d="100"/>
        </p:scale>
        <p:origin x="-1404" y="-76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0BE721-189A-48AD-95F6-070AC1861B55}" type="datetimeFigureOut">
              <a:rPr lang="en-US"/>
              <a:pPr>
                <a:defRPr/>
              </a:pPr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88F57B-6717-4775-B66F-4AFB743CA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04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3" Type="http://schemas.openxmlformats.org/officeDocument/2006/relationships/hyperlink" Target="http://curia.europa.eu/juris/liste.jsf?language=en&amp;num=F-46/09" TargetMode="External"/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813447-856A-4230-9037-F2C08599E65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76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termin</a:t>
            </a:r>
            <a:r>
              <a:rPr lang="en-US" dirty="0" smtClean="0"/>
              <a:t> "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".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dobishme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trajnerin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përqendrohet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shembujt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qëllimin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. </a:t>
            </a:r>
            <a:r>
              <a:rPr lang="en-US" dirty="0" err="1" smtClean="0"/>
              <a:t>Është</a:t>
            </a:r>
            <a:r>
              <a:rPr lang="en-US" dirty="0" smtClean="0"/>
              <a:t> me </a:t>
            </a:r>
            <a:r>
              <a:rPr lang="en-US" dirty="0" err="1" smtClean="0"/>
              <a:t>rëndësi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përmbajtjes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ndjeshme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jetën</a:t>
            </a:r>
            <a:r>
              <a:rPr lang="en-US" dirty="0" smtClean="0"/>
              <a:t> private, </a:t>
            </a:r>
            <a:r>
              <a:rPr lang="en-US" dirty="0" err="1" smtClean="0"/>
              <a:t>pasi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anonime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përmbajtje</a:t>
            </a:r>
            <a:r>
              <a:rPr lang="en-US" dirty="0" smtClean="0"/>
              <a:t> </a:t>
            </a:r>
            <a:r>
              <a:rPr lang="en-US" dirty="0" err="1" smtClean="0"/>
              <a:t>aktuale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/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mesazhe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përcillet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përkufizim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rëndësishëm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kopetencën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përgjimit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8247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nen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vendos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detyrim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dhënësin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zhvilluar</a:t>
            </a:r>
            <a:r>
              <a:rPr lang="en-US" dirty="0" smtClean="0"/>
              <a:t> </a:t>
            </a:r>
            <a:r>
              <a:rPr lang="en-US" dirty="0" err="1" smtClean="0"/>
              <a:t>aftësitë</a:t>
            </a:r>
            <a:r>
              <a:rPr lang="en-US" dirty="0" smtClean="0"/>
              <a:t>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kryerjen</a:t>
            </a:r>
            <a:r>
              <a:rPr lang="en-US" dirty="0" smtClean="0"/>
              <a:t> e </a:t>
            </a:r>
            <a:r>
              <a:rPr lang="en-US" dirty="0" err="1" smtClean="0"/>
              <a:t>mbledhjes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.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kapacitetin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, </a:t>
            </a:r>
            <a:r>
              <a:rPr lang="en-US" dirty="0" err="1" smtClean="0"/>
              <a:t>pavarësisht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kapacitet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jo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kohën</a:t>
            </a:r>
            <a:r>
              <a:rPr lang="en-US" dirty="0" smtClean="0"/>
              <a:t> e </a:t>
            </a:r>
            <a:r>
              <a:rPr lang="en-US" dirty="0" err="1" smtClean="0"/>
              <a:t>urdhrit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342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80789-4BB1-4EBC-9F85-1D887610F49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859042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shqetësimet</a:t>
            </a:r>
            <a:r>
              <a:rPr lang="en-US" dirty="0" smtClean="0"/>
              <a:t> e </a:t>
            </a:r>
            <a:r>
              <a:rPr lang="en-US" dirty="0" err="1" smtClean="0"/>
              <a:t>privatësisë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lidhen</a:t>
            </a:r>
            <a:r>
              <a:rPr lang="en-US" dirty="0" smtClean="0"/>
              <a:t> me </a:t>
            </a:r>
            <a:r>
              <a:rPr lang="en-US" dirty="0" err="1" smtClean="0"/>
              <a:t>grumbullimin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,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ushtrim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kompetencave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neni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komunikimet</a:t>
            </a:r>
            <a:r>
              <a:rPr lang="en-US" dirty="0" smtClean="0"/>
              <a:t> e </a:t>
            </a:r>
            <a:r>
              <a:rPr lang="en-US" dirty="0" err="1" smtClean="0"/>
              <a:t>specifikuara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japë</a:t>
            </a:r>
            <a:r>
              <a:rPr lang="en-US" dirty="0" smtClean="0"/>
              <a:t> </a:t>
            </a:r>
            <a:r>
              <a:rPr lang="en-US" dirty="0" err="1" smtClean="0"/>
              <a:t>kompetenca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përgjithshme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pa </a:t>
            </a:r>
            <a:r>
              <a:rPr lang="en-US" dirty="0" err="1" smtClean="0"/>
              <a:t>dallim</a:t>
            </a:r>
            <a:r>
              <a:rPr lang="en-US" dirty="0" smtClean="0"/>
              <a:t> </a:t>
            </a:r>
            <a:r>
              <a:rPr lang="en-US" dirty="0" err="1" smtClean="0"/>
              <a:t>mbikëqyrjeje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89271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 §2.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83721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71421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 §2.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04753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Është</a:t>
            </a:r>
            <a:r>
              <a:rPr lang="en-US" dirty="0" smtClean="0"/>
              <a:t> me </a:t>
            </a:r>
            <a:r>
              <a:rPr lang="en-US" dirty="0" err="1" smtClean="0"/>
              <a:t>rëndësi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ndërmarrja</a:t>
            </a:r>
            <a:r>
              <a:rPr lang="en-US" dirty="0" smtClean="0"/>
              <a:t> e </a:t>
            </a:r>
            <a:r>
              <a:rPr lang="en-US" dirty="0" err="1" smtClean="0"/>
              <a:t>mbledhjes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mbahet</a:t>
            </a:r>
            <a:r>
              <a:rPr lang="en-US" dirty="0" smtClean="0"/>
              <a:t> konfidenciale,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ndryshe</a:t>
            </a:r>
            <a:r>
              <a:rPr lang="en-US" dirty="0" smtClean="0"/>
              <a:t> masa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dështuar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487517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E </a:t>
            </a:r>
            <a:r>
              <a:rPr lang="en-US" dirty="0" err="1" smtClean="0"/>
              <a:t>fundit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jo e </a:t>
            </a:r>
            <a:r>
              <a:rPr lang="en-US" dirty="0" err="1" smtClean="0"/>
              <a:t>fundit</a:t>
            </a:r>
            <a:r>
              <a:rPr lang="en-US" dirty="0" smtClean="0"/>
              <a:t> fare, </a:t>
            </a:r>
            <a:r>
              <a:rPr lang="en-US" dirty="0" err="1" smtClean="0"/>
              <a:t>Neni</a:t>
            </a:r>
            <a:r>
              <a:rPr lang="en-US" dirty="0" smtClean="0"/>
              <a:t> 21 </a:t>
            </a:r>
            <a:r>
              <a:rPr lang="en-US" dirty="0" err="1" smtClean="0"/>
              <a:t>përshkruan</a:t>
            </a:r>
            <a:r>
              <a:rPr lang="en-US" dirty="0" smtClean="0"/>
              <a:t> interceptimin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Përveç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, </a:t>
            </a:r>
            <a:r>
              <a:rPr lang="en-US" dirty="0" err="1" smtClean="0"/>
              <a:t>ndonjëherë</a:t>
            </a:r>
            <a:r>
              <a:rPr lang="en-US" dirty="0" smtClean="0"/>
              <a:t>, </a:t>
            </a:r>
            <a:r>
              <a:rPr lang="en-US" dirty="0" err="1" smtClean="0"/>
              <a:t>autoritetet</a:t>
            </a:r>
            <a:r>
              <a:rPr lang="en-US" dirty="0" smtClean="0"/>
              <a:t> e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kenë</a:t>
            </a:r>
            <a:r>
              <a:rPr lang="en-US" dirty="0" smtClean="0"/>
              <a:t> </a:t>
            </a:r>
            <a:r>
              <a:rPr lang="en-US" dirty="0" err="1" smtClean="0"/>
              <a:t>nevojë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dinë</a:t>
            </a:r>
            <a:r>
              <a:rPr lang="en-US" dirty="0" smtClean="0"/>
              <a:t> </a:t>
            </a:r>
            <a:r>
              <a:rPr lang="en-US" dirty="0" err="1" smtClean="0"/>
              <a:t>përmbajtjen</a:t>
            </a:r>
            <a:r>
              <a:rPr lang="en-US" dirty="0" smtClean="0"/>
              <a:t> e </a:t>
            </a:r>
            <a:r>
              <a:rPr lang="en-US" dirty="0" err="1" smtClean="0"/>
              <a:t>vërtetë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midis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dyshuarve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krim</a:t>
            </a:r>
            <a:r>
              <a:rPr lang="en-US" dirty="0" smtClean="0"/>
              <a:t>.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vende</a:t>
            </a:r>
            <a:r>
              <a:rPr lang="en-US" dirty="0" smtClean="0"/>
              <a:t> </a:t>
            </a:r>
            <a:r>
              <a:rPr lang="en-US" dirty="0" err="1" smtClean="0"/>
              <a:t>tashmë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dispozita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përgjimet</a:t>
            </a:r>
            <a:r>
              <a:rPr lang="en-US" dirty="0" smtClean="0"/>
              <a:t> </a:t>
            </a:r>
            <a:r>
              <a:rPr lang="en-US" dirty="0" err="1" smtClean="0"/>
              <a:t>telefonike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jo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ato</a:t>
            </a:r>
            <a:r>
              <a:rPr lang="en-US" dirty="0" smtClean="0"/>
              <a:t> u </a:t>
            </a:r>
            <a:r>
              <a:rPr lang="en-US" dirty="0" err="1" smtClean="0"/>
              <a:t>lejojnë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ndërpresin</a:t>
            </a:r>
            <a:r>
              <a:rPr lang="en-US" dirty="0" smtClean="0"/>
              <a:t> </a:t>
            </a:r>
            <a:r>
              <a:rPr lang="en-US" dirty="0" err="1" smtClean="0"/>
              <a:t>komunikimet</a:t>
            </a:r>
            <a:r>
              <a:rPr lang="en-US" dirty="0" smtClean="0"/>
              <a:t>, </a:t>
            </a:r>
            <a:r>
              <a:rPr lang="en-US" dirty="0" err="1" smtClean="0"/>
              <a:t>përveç</a:t>
            </a:r>
            <a:r>
              <a:rPr lang="en-US" dirty="0" smtClean="0"/>
              <a:t> </a:t>
            </a:r>
            <a:r>
              <a:rPr lang="en-US" dirty="0" err="1" smtClean="0"/>
              <a:t>telefonit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arsyeja</a:t>
            </a:r>
            <a:r>
              <a:rPr lang="en-US" dirty="0" smtClean="0"/>
              <a:t> </a:t>
            </a:r>
            <a:r>
              <a:rPr lang="en-US" dirty="0" err="1" smtClean="0"/>
              <a:t>pse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21, </a:t>
            </a:r>
            <a:r>
              <a:rPr lang="en-US" dirty="0" err="1" smtClean="0"/>
              <a:t>konkretisht</a:t>
            </a:r>
            <a:r>
              <a:rPr lang="en-US" dirty="0" smtClean="0"/>
              <a:t>,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përfshin</a:t>
            </a:r>
            <a:r>
              <a:rPr lang="en-US" dirty="0" smtClean="0"/>
              <a:t> </a:t>
            </a:r>
            <a:r>
              <a:rPr lang="en-US" dirty="0" err="1" smtClean="0"/>
              <a:t>dispozita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u </a:t>
            </a:r>
            <a:r>
              <a:rPr lang="en-US" dirty="0" err="1" smtClean="0"/>
              <a:t>mundësojnë</a:t>
            </a:r>
            <a:r>
              <a:rPr lang="en-US" dirty="0" smtClean="0"/>
              <a:t> </a:t>
            </a:r>
            <a:r>
              <a:rPr lang="en-US" dirty="0" err="1" smtClean="0"/>
              <a:t>hetuesve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kapin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regjistrojnë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komunikimit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Përveç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qënit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mjet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fuqishëm</a:t>
            </a:r>
            <a:r>
              <a:rPr lang="en-US" dirty="0" smtClean="0"/>
              <a:t> </a:t>
            </a:r>
            <a:r>
              <a:rPr lang="en-US" dirty="0" err="1" smtClean="0"/>
              <a:t>hetimor</a:t>
            </a:r>
            <a:r>
              <a:rPr lang="en-US" dirty="0" smtClean="0"/>
              <a:t>, </a:t>
            </a:r>
            <a:r>
              <a:rPr lang="en-US" dirty="0" err="1" smtClean="0"/>
              <a:t>përgjimi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komunikimeve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ndërhyrëse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lejohet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kushtet</a:t>
            </a:r>
            <a:r>
              <a:rPr lang="en-US" dirty="0" smtClean="0"/>
              <a:t> e </a:t>
            </a:r>
            <a:r>
              <a:rPr lang="en-US" dirty="0" err="1" smtClean="0"/>
              <a:t>Konventës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varg</a:t>
            </a:r>
            <a:r>
              <a:rPr lang="en-US" dirty="0" smtClean="0"/>
              <a:t> </a:t>
            </a:r>
            <a:r>
              <a:rPr lang="en-US" dirty="0" err="1" smtClean="0"/>
              <a:t>shkeljesh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rënda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përcaktohen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ligjet</a:t>
            </a:r>
            <a:r>
              <a:rPr lang="en-US" dirty="0" smtClean="0"/>
              <a:t> </a:t>
            </a:r>
            <a:r>
              <a:rPr lang="en-US" dirty="0" err="1" smtClean="0"/>
              <a:t>kombëtare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mbrojtje</a:t>
            </a:r>
            <a:r>
              <a:rPr lang="en-US" dirty="0" smtClean="0"/>
              <a:t> </a:t>
            </a:r>
            <a:r>
              <a:rPr lang="en-US" dirty="0" err="1" smtClean="0"/>
              <a:t>shtesë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mbikëqyrjen</a:t>
            </a:r>
            <a:r>
              <a:rPr lang="en-US" dirty="0" smtClean="0"/>
              <a:t> e </a:t>
            </a:r>
            <a:r>
              <a:rPr lang="en-US" dirty="0" err="1" smtClean="0"/>
              <a:t>fshehtë</a:t>
            </a:r>
            <a:r>
              <a:rPr lang="en-US" dirty="0" smtClean="0"/>
              <a:t> (duke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përgjimin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përmbajtjes</a:t>
            </a:r>
            <a:r>
              <a:rPr lang="en-US" dirty="0" smtClean="0"/>
              <a:t>)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vendosen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legjislacionin</a:t>
            </a:r>
            <a:r>
              <a:rPr lang="en-US" dirty="0" smtClean="0"/>
              <a:t> </a:t>
            </a:r>
            <a:r>
              <a:rPr lang="en-US" dirty="0" err="1" smtClean="0"/>
              <a:t>kombëtar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Konventën</a:t>
            </a:r>
            <a:r>
              <a:rPr lang="en-US" dirty="0" smtClean="0"/>
              <a:t> </a:t>
            </a:r>
            <a:r>
              <a:rPr lang="en-US" dirty="0" err="1" smtClean="0"/>
              <a:t>Evropiane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Njeriut</a:t>
            </a:r>
            <a:r>
              <a:rPr lang="en-US" dirty="0" smtClean="0"/>
              <a:t>, shih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përpilim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jurisprudencës</a:t>
            </a:r>
            <a:r>
              <a:rPr lang="en-US" dirty="0" smtClean="0"/>
              <a:t> </a:t>
            </a:r>
            <a:r>
              <a:rPr lang="en-US" dirty="0" err="1" smtClean="0"/>
              <a:t>përkatëse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Gjykatës</a:t>
            </a:r>
            <a:r>
              <a:rPr lang="en-US" dirty="0" smtClean="0"/>
              <a:t> </a:t>
            </a:r>
            <a:r>
              <a:rPr lang="en-US" dirty="0" err="1" smtClean="0"/>
              <a:t>Evropiane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Drejtat</a:t>
            </a:r>
            <a:r>
              <a:rPr lang="en-US" dirty="0" smtClean="0"/>
              <a:t> e </a:t>
            </a:r>
            <a:r>
              <a:rPr lang="en-US" dirty="0" err="1" smtClean="0"/>
              <a:t>Njeriut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zhvilluara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8 (e </a:t>
            </a:r>
            <a:r>
              <a:rPr lang="en-US" dirty="0" err="1" smtClean="0"/>
              <a:t>drejta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respektimin</a:t>
            </a:r>
            <a:r>
              <a:rPr lang="en-US" dirty="0" smtClean="0"/>
              <a:t> e </a:t>
            </a:r>
            <a:r>
              <a:rPr lang="en-US" dirty="0" err="1" smtClean="0"/>
              <a:t>jetës</a:t>
            </a:r>
            <a:r>
              <a:rPr lang="en-US" dirty="0" smtClean="0"/>
              <a:t> private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familjare</a:t>
            </a:r>
            <a:r>
              <a:rPr lang="en-US" dirty="0" smtClean="0"/>
              <a:t>, </a:t>
            </a:r>
            <a:r>
              <a:rPr lang="en-US" dirty="0" err="1" smtClean="0"/>
              <a:t>shtëpinë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korrespondencën</a:t>
            </a:r>
            <a:r>
              <a:rPr lang="en-US" dirty="0" smtClean="0"/>
              <a:t>): http://ëëë.echr.coe.int/Documents/FS_Mass_surveillance_ENG.pdf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theksohet</a:t>
            </a:r>
            <a:r>
              <a:rPr lang="en-US" dirty="0" smtClean="0"/>
              <a:t> se </a:t>
            </a:r>
            <a:r>
              <a:rPr lang="en-US" dirty="0" err="1" smtClean="0"/>
              <a:t>neni</a:t>
            </a:r>
            <a:r>
              <a:rPr lang="en-US" dirty="0" smtClean="0"/>
              <a:t> 3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imponon</a:t>
            </a:r>
            <a:r>
              <a:rPr lang="en-US" dirty="0" smtClean="0"/>
              <a:t> </a:t>
            </a:r>
            <a:r>
              <a:rPr lang="en-US" dirty="0" err="1" smtClean="0"/>
              <a:t>Palëve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miratojnë</a:t>
            </a:r>
            <a:r>
              <a:rPr lang="en-US" dirty="0" smtClean="0"/>
              <a:t> masa </a:t>
            </a:r>
            <a:r>
              <a:rPr lang="en-US" dirty="0" err="1" smtClean="0"/>
              <a:t>legjislative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masa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mbajnë</a:t>
            </a:r>
            <a:r>
              <a:rPr lang="en-US" dirty="0" smtClean="0"/>
              <a:t> konfidencialitetin e </a:t>
            </a:r>
            <a:r>
              <a:rPr lang="en-US" dirty="0" err="1" smtClean="0"/>
              <a:t>ekzekutimit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kopetence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parashikuar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nen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137316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§1.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109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137316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§2.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110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97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zervirano mjesto slike slajd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zervirano mjesto bilježaka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Nenet</a:t>
            </a:r>
            <a:r>
              <a:rPr lang="en-GB" dirty="0" smtClean="0"/>
              <a:t> 16 </a:t>
            </a:r>
            <a:r>
              <a:rPr lang="en-GB" dirty="0" err="1" smtClean="0"/>
              <a:t>dhe</a:t>
            </a:r>
            <a:r>
              <a:rPr lang="en-GB" dirty="0" smtClean="0"/>
              <a:t> 17 </a:t>
            </a:r>
            <a:r>
              <a:rPr lang="en-GB" dirty="0" err="1" smtClean="0"/>
              <a:t>përshkruajnë</a:t>
            </a:r>
            <a:r>
              <a:rPr lang="en-GB" dirty="0" smtClean="0"/>
              <a:t> </a:t>
            </a:r>
            <a:r>
              <a:rPr lang="en-GB" dirty="0" err="1" smtClean="0"/>
              <a:t>përshpejtimin</a:t>
            </a:r>
            <a:r>
              <a:rPr lang="en-GB" dirty="0" smtClean="0"/>
              <a:t> e </a:t>
            </a:r>
            <a:r>
              <a:rPr lang="en-GB" dirty="0" err="1" smtClean="0"/>
              <a:t>ruajtjes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shpejtë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zbulimin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.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dyja</a:t>
            </a:r>
            <a:r>
              <a:rPr lang="en-GB" dirty="0" smtClean="0"/>
              <a:t> 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dispozita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novatore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jashtëzakonisht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rëndësishme</a:t>
            </a:r>
            <a:r>
              <a:rPr lang="en-GB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tradicionale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qëndrojnë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vendin</a:t>
            </a:r>
            <a:r>
              <a:rPr lang="en-GB" dirty="0" smtClean="0"/>
              <a:t> e </a:t>
            </a:r>
            <a:r>
              <a:rPr lang="en-GB" dirty="0" err="1" smtClean="0"/>
              <a:t>krimit</a:t>
            </a:r>
            <a:r>
              <a:rPr lang="en-GB" dirty="0" smtClean="0"/>
              <a:t>, </a:t>
            </a:r>
            <a:r>
              <a:rPr lang="en-GB" dirty="0" err="1" smtClean="0"/>
              <a:t>përfundimisht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periudhë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gjatë</a:t>
            </a:r>
            <a:r>
              <a:rPr lang="en-GB" dirty="0" smtClean="0"/>
              <a:t> </a:t>
            </a:r>
            <a:r>
              <a:rPr lang="en-GB" dirty="0" err="1" smtClean="0"/>
              <a:t>kohore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digjitale</a:t>
            </a:r>
            <a:r>
              <a:rPr lang="en-GB" dirty="0" smtClean="0"/>
              <a:t> - </a:t>
            </a:r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 -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paqëndrueshme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zhduken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shpejt</a:t>
            </a:r>
            <a:r>
              <a:rPr lang="en-GB" dirty="0" smtClean="0"/>
              <a:t>: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humben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shkatërrohen</a:t>
            </a:r>
            <a:r>
              <a:rPr lang="en-GB" dirty="0" smtClean="0"/>
              <a:t>,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e </a:t>
            </a:r>
            <a:r>
              <a:rPr lang="en-GB" dirty="0" err="1" smtClean="0"/>
              <a:t>vështirë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rikuperohen</a:t>
            </a:r>
            <a:r>
              <a:rPr lang="en-GB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trafikut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dobishme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identifikuar</a:t>
            </a:r>
            <a:r>
              <a:rPr lang="en-GB" dirty="0" smtClean="0"/>
              <a:t> </a:t>
            </a:r>
            <a:r>
              <a:rPr lang="en-GB" dirty="0" err="1" smtClean="0"/>
              <a:t>autorin</a:t>
            </a:r>
            <a:r>
              <a:rPr lang="en-GB" dirty="0" smtClean="0"/>
              <a:t> 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krimi</a:t>
            </a:r>
            <a:r>
              <a:rPr lang="en-GB" dirty="0" smtClean="0"/>
              <a:t>.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lloj</a:t>
            </a:r>
            <a:r>
              <a:rPr lang="en-GB" dirty="0" smtClean="0"/>
              <a:t> </a:t>
            </a:r>
            <a:r>
              <a:rPr lang="en-GB" dirty="0" err="1" smtClean="0"/>
              <a:t>informacioni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disponueshëm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sistematike</a:t>
            </a:r>
            <a:r>
              <a:rPr lang="en-GB" dirty="0" smtClean="0"/>
              <a:t>. </a:t>
            </a:r>
            <a:r>
              <a:rPr lang="en-GB" dirty="0" err="1" smtClean="0"/>
              <a:t>Prandaj</a:t>
            </a:r>
            <a:r>
              <a:rPr lang="en-GB" dirty="0" smtClean="0"/>
              <a:t>, </a:t>
            </a:r>
            <a:r>
              <a:rPr lang="en-GB" dirty="0" err="1" smtClean="0"/>
              <a:t>sigurimi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ruajtjes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 </a:t>
            </a:r>
            <a:r>
              <a:rPr lang="en-GB" dirty="0" err="1" smtClean="0"/>
              <a:t>nënkupton</a:t>
            </a:r>
            <a:r>
              <a:rPr lang="en-GB" dirty="0" smtClean="0"/>
              <a:t> </a:t>
            </a:r>
            <a:r>
              <a:rPr lang="en-GB" dirty="0" err="1" smtClean="0"/>
              <a:t>ekzistencën</a:t>
            </a:r>
            <a:r>
              <a:rPr lang="en-GB" dirty="0" smtClean="0"/>
              <a:t> 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instrumenti</a:t>
            </a:r>
            <a:r>
              <a:rPr lang="en-GB" dirty="0" smtClean="0"/>
              <a:t> </a:t>
            </a:r>
            <a:r>
              <a:rPr lang="en-GB" dirty="0" err="1" smtClean="0"/>
              <a:t>ligjor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lejon</a:t>
            </a:r>
            <a:r>
              <a:rPr lang="en-GB" dirty="0" smtClean="0"/>
              <a:t> </a:t>
            </a:r>
            <a:r>
              <a:rPr lang="en-GB" dirty="0" err="1" smtClean="0"/>
              <a:t>agjentët</a:t>
            </a:r>
            <a:r>
              <a:rPr lang="en-GB" dirty="0" smtClean="0"/>
              <a:t> e </a:t>
            </a:r>
            <a:r>
              <a:rPr lang="en-GB" dirty="0" err="1" smtClean="0"/>
              <a:t>zbatimit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urdhërojnë</a:t>
            </a:r>
            <a:r>
              <a:rPr lang="en-GB" dirty="0" smtClean="0"/>
              <a:t> 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informacionit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tillë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paqëndrueshëm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t'ua</a:t>
            </a:r>
            <a:r>
              <a:rPr lang="en-GB" dirty="0" smtClean="0"/>
              <a:t> </a:t>
            </a:r>
            <a:r>
              <a:rPr lang="en-GB" dirty="0" err="1" smtClean="0"/>
              <a:t>komunikojnë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shërbimeve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Disa</a:t>
            </a:r>
            <a:r>
              <a:rPr lang="en-GB" dirty="0" smtClean="0"/>
              <a:t> </a:t>
            </a:r>
            <a:r>
              <a:rPr lang="en-GB" dirty="0" err="1" smtClean="0"/>
              <a:t>vende</a:t>
            </a:r>
            <a:r>
              <a:rPr lang="en-GB" dirty="0" smtClean="0"/>
              <a:t> </a:t>
            </a:r>
            <a:r>
              <a:rPr lang="en-GB" dirty="0" err="1" smtClean="0"/>
              <a:t>zbatuan</a:t>
            </a:r>
            <a:r>
              <a:rPr lang="en-GB" dirty="0" smtClean="0"/>
              <a:t> </a:t>
            </a:r>
            <a:r>
              <a:rPr lang="en-GB" dirty="0" err="1" smtClean="0"/>
              <a:t>legjislacionin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. </a:t>
            </a:r>
            <a:r>
              <a:rPr lang="en-GB" dirty="0" err="1" smtClean="0"/>
              <a:t>Jashtë</a:t>
            </a:r>
            <a:r>
              <a:rPr lang="en-GB" dirty="0" smtClean="0"/>
              <a:t> </a:t>
            </a:r>
            <a:r>
              <a:rPr lang="en-GB" dirty="0" err="1" smtClean="0"/>
              <a:t>Evropës</a:t>
            </a:r>
            <a:r>
              <a:rPr lang="en-GB" dirty="0" smtClean="0"/>
              <a:t>, </a:t>
            </a:r>
            <a:r>
              <a:rPr lang="en-GB" dirty="0" err="1" smtClean="0"/>
              <a:t>shumica</a:t>
            </a:r>
            <a:r>
              <a:rPr lang="en-GB" dirty="0" smtClean="0"/>
              <a:t> e </a:t>
            </a:r>
            <a:r>
              <a:rPr lang="en-GB" dirty="0" err="1" smtClean="0"/>
              <a:t>shteteve</a:t>
            </a:r>
            <a:r>
              <a:rPr lang="en-GB" dirty="0" smtClean="0"/>
              <a:t> </a:t>
            </a:r>
            <a:r>
              <a:rPr lang="en-GB" dirty="0" err="1" smtClean="0"/>
              <a:t>ende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e </a:t>
            </a:r>
            <a:r>
              <a:rPr lang="en-GB" dirty="0" err="1" smtClean="0"/>
              <a:t>kanë</a:t>
            </a:r>
            <a:r>
              <a:rPr lang="en-GB" dirty="0" smtClean="0"/>
              <a:t> </a:t>
            </a:r>
            <a:r>
              <a:rPr lang="en-GB" dirty="0" err="1" smtClean="0"/>
              <a:t>zbatuar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legjislacion</a:t>
            </a:r>
            <a:r>
              <a:rPr lang="en-GB" dirty="0" smtClean="0"/>
              <a:t>. Brenda </a:t>
            </a:r>
            <a:r>
              <a:rPr lang="en-GB" dirty="0" err="1" smtClean="0"/>
              <a:t>Bashkimit</a:t>
            </a:r>
            <a:r>
              <a:rPr lang="en-GB" dirty="0" smtClean="0"/>
              <a:t> </a:t>
            </a:r>
            <a:r>
              <a:rPr lang="en-GB" dirty="0" err="1" smtClean="0"/>
              <a:t>Europian</a:t>
            </a:r>
            <a:r>
              <a:rPr lang="en-GB" dirty="0" smtClean="0"/>
              <a:t>, </a:t>
            </a:r>
            <a:r>
              <a:rPr lang="en-GB" dirty="0" err="1" smtClean="0"/>
              <a:t>disa</a:t>
            </a:r>
            <a:r>
              <a:rPr lang="en-GB" dirty="0" smtClean="0"/>
              <a:t> </a:t>
            </a:r>
            <a:r>
              <a:rPr lang="en-GB" dirty="0" err="1" smtClean="0"/>
              <a:t>legjislacione</a:t>
            </a:r>
            <a:r>
              <a:rPr lang="en-GB" dirty="0" smtClean="0"/>
              <a:t> </a:t>
            </a:r>
            <a:r>
              <a:rPr lang="en-GB" dirty="0" err="1" smtClean="0"/>
              <a:t>kombëtar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mbajtjen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deklaruar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kundërshtim</a:t>
            </a:r>
            <a:r>
              <a:rPr lang="en-GB" dirty="0" smtClean="0"/>
              <a:t> me </a:t>
            </a:r>
            <a:r>
              <a:rPr lang="en-GB" dirty="0" err="1" smtClean="0"/>
              <a:t>kushtetutën</a:t>
            </a:r>
            <a:r>
              <a:rPr lang="en-GB" dirty="0" smtClean="0"/>
              <a:t> </a:t>
            </a:r>
            <a:r>
              <a:rPr lang="en-GB" dirty="0" err="1" smtClean="0"/>
              <a:t>lokale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shkak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mungesës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masave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duhura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 (p.sh.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Gjermani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Slloveni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direktiva</a:t>
            </a:r>
            <a:r>
              <a:rPr lang="en-GB" dirty="0" smtClean="0"/>
              <a:t> e BE-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mbajtjen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vendosur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jo </a:t>
            </a:r>
            <a:r>
              <a:rPr lang="en-GB" dirty="0" err="1" smtClean="0"/>
              <a:t>proporcionale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Gjykata</a:t>
            </a:r>
            <a:r>
              <a:rPr lang="en-GB" dirty="0" smtClean="0"/>
              <a:t> e </a:t>
            </a:r>
            <a:r>
              <a:rPr lang="en-GB" dirty="0" err="1" smtClean="0"/>
              <a:t>Drejtësisë</a:t>
            </a:r>
            <a:r>
              <a:rPr lang="en-GB" dirty="0" smtClean="0"/>
              <a:t> (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shkak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hapësire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madhe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mungesë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masave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arsye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kundërshtim</a:t>
            </a:r>
            <a:r>
              <a:rPr lang="en-GB" dirty="0" smtClean="0"/>
              <a:t> me </a:t>
            </a:r>
            <a:r>
              <a:rPr lang="en-GB" dirty="0" err="1" smtClean="0"/>
              <a:t>Kartën</a:t>
            </a:r>
            <a:r>
              <a:rPr lang="en-GB" dirty="0" smtClean="0"/>
              <a:t> e BE-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Konventën</a:t>
            </a:r>
            <a:r>
              <a:rPr lang="en-GB" dirty="0" smtClean="0"/>
              <a:t> </a:t>
            </a:r>
            <a:r>
              <a:rPr lang="en-GB" dirty="0" err="1" smtClean="0"/>
              <a:t>Evropiane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e </a:t>
            </a:r>
            <a:r>
              <a:rPr lang="en-GB" dirty="0" err="1" smtClean="0"/>
              <a:t>Njeriut</a:t>
            </a:r>
            <a:r>
              <a:rPr lang="en-GB" dirty="0" smtClean="0"/>
              <a:t> (</a:t>
            </a:r>
            <a:r>
              <a:rPr lang="en-GB" dirty="0" err="1" smtClean="0"/>
              <a:t>Aktgjykimi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Gjykatës</a:t>
            </a:r>
            <a:r>
              <a:rPr lang="en-GB" dirty="0" smtClean="0"/>
              <a:t>, 8 </a:t>
            </a:r>
            <a:r>
              <a:rPr lang="en-GB" dirty="0" err="1" smtClean="0"/>
              <a:t>prill</a:t>
            </a:r>
            <a:r>
              <a:rPr lang="en-GB" dirty="0" smtClean="0"/>
              <a:t> 2014, u </a:t>
            </a:r>
            <a:r>
              <a:rPr lang="en-GB" dirty="0" err="1" smtClean="0"/>
              <a:t>bashkua</a:t>
            </a:r>
            <a:r>
              <a:rPr lang="en-GB" dirty="0" smtClean="0"/>
              <a:t> me </a:t>
            </a:r>
            <a:r>
              <a:rPr lang="en-GB" dirty="0" err="1" smtClean="0"/>
              <a:t>rastet</a:t>
            </a:r>
            <a:r>
              <a:rPr lang="en-GB" dirty="0" smtClean="0"/>
              <a:t> C-293/12 </a:t>
            </a:r>
            <a:r>
              <a:rPr lang="en-GB" dirty="0" err="1" smtClean="0"/>
              <a:t>dhe</a:t>
            </a:r>
            <a:r>
              <a:rPr lang="en-GB" dirty="0" smtClean="0"/>
              <a:t> C-594/12, </a:t>
            </a:r>
            <a:r>
              <a:rPr lang="en-GB" dirty="0" err="1" smtClean="0"/>
              <a:t>rasti</a:t>
            </a:r>
            <a:r>
              <a:rPr lang="en-GB" dirty="0" smtClean="0"/>
              <a:t> "Digital Rights Ireland Ltd")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situatë</a:t>
            </a:r>
            <a:r>
              <a:rPr lang="en-GB" dirty="0" smtClean="0"/>
              <a:t> </a:t>
            </a:r>
            <a:r>
              <a:rPr lang="en-GB" dirty="0" err="1" smtClean="0"/>
              <a:t>ofron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pasqyrë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rëndësisë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15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kushtet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cilat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merren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konsideratë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Pjesën</a:t>
            </a:r>
            <a:r>
              <a:rPr lang="en-GB" dirty="0" smtClean="0"/>
              <a:t> II.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Konventa</a:t>
            </a:r>
            <a:r>
              <a:rPr lang="en-GB" dirty="0" smtClean="0"/>
              <a:t> e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dispozitë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mbajtjen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. </a:t>
            </a:r>
            <a:r>
              <a:rPr lang="en-GB" dirty="0" err="1" smtClean="0"/>
              <a:t>Nenet</a:t>
            </a:r>
            <a:r>
              <a:rPr lang="en-GB" dirty="0" smtClean="0"/>
              <a:t> 16 </a:t>
            </a:r>
            <a:r>
              <a:rPr lang="en-GB" dirty="0" err="1" smtClean="0"/>
              <a:t>dhe</a:t>
            </a:r>
            <a:r>
              <a:rPr lang="en-GB" dirty="0" smtClean="0"/>
              <a:t> 17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referohen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nevojshme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hetim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procedurë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.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zbatohet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mbledhjen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mbajtjen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trafikut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ardhmen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aksesin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përmbajtjes</a:t>
            </a:r>
            <a:r>
              <a:rPr lang="en-GB" dirty="0" smtClean="0"/>
              <a:t>. 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nene</a:t>
            </a:r>
            <a:r>
              <a:rPr lang="en-GB" dirty="0" smtClean="0"/>
              <a:t> </a:t>
            </a:r>
            <a:r>
              <a:rPr lang="en-GB" dirty="0" err="1" smtClean="0"/>
              <a:t>organizojnë</a:t>
            </a:r>
            <a:r>
              <a:rPr lang="en-GB" dirty="0" smtClean="0"/>
              <a:t> "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përshpejtuar</a:t>
            </a:r>
            <a:r>
              <a:rPr lang="en-GB" dirty="0" smtClean="0"/>
              <a:t>"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masë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menjëhershme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përkohshme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mbajtur</a:t>
            </a:r>
            <a:r>
              <a:rPr lang="en-GB" dirty="0" smtClean="0"/>
              <a:t> </a:t>
            </a:r>
            <a:r>
              <a:rPr lang="en-GB" dirty="0" err="1" smtClean="0"/>
              <a:t>prova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urdhra</a:t>
            </a:r>
            <a:r>
              <a:rPr lang="en-GB" dirty="0" smtClean="0"/>
              <a:t> </a:t>
            </a:r>
            <a:r>
              <a:rPr lang="en-GB" dirty="0" err="1" smtClean="0"/>
              <a:t>gjyqësorë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sekuestrimin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zbulimin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. </a:t>
            </a:r>
            <a:r>
              <a:rPr lang="en-GB" dirty="0" err="1" smtClean="0"/>
              <a:t>Neni</a:t>
            </a:r>
            <a:r>
              <a:rPr lang="en-GB" dirty="0" smtClean="0"/>
              <a:t> 16 </a:t>
            </a:r>
            <a:r>
              <a:rPr lang="en-GB" dirty="0" err="1" smtClean="0"/>
              <a:t>lidhet</a:t>
            </a:r>
            <a:r>
              <a:rPr lang="en-GB" dirty="0" smtClean="0"/>
              <a:t> me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trafikut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përmbajtjes</a:t>
            </a:r>
            <a:r>
              <a:rPr lang="en-GB" dirty="0" smtClean="0"/>
              <a:t>. </a:t>
            </a:r>
            <a:r>
              <a:rPr lang="en-GB" dirty="0" err="1" smtClean="0"/>
              <a:t>Neni</a:t>
            </a:r>
            <a:r>
              <a:rPr lang="en-GB" dirty="0" smtClean="0"/>
              <a:t> 17 </a:t>
            </a:r>
            <a:r>
              <a:rPr lang="en-GB" dirty="0" err="1" smtClean="0"/>
              <a:t>lidhet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 me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trafikut</a:t>
            </a:r>
            <a:r>
              <a:rPr lang="en-GB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Shënime</a:t>
            </a:r>
            <a:r>
              <a:rPr lang="en-GB" dirty="0" smtClean="0"/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Dallimi</a:t>
            </a:r>
            <a:r>
              <a:rPr lang="en-GB" dirty="0" smtClean="0"/>
              <a:t> </a:t>
            </a:r>
            <a:r>
              <a:rPr lang="en-GB" dirty="0" err="1" smtClean="0"/>
              <a:t>ndërmjet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trafikut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përmbajtjes</a:t>
            </a:r>
            <a:r>
              <a:rPr lang="en-GB" dirty="0" smtClean="0"/>
              <a:t> </a:t>
            </a:r>
            <a:r>
              <a:rPr lang="en-GB" dirty="0" err="1" smtClean="0"/>
              <a:t>justifikohet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fakti</a:t>
            </a:r>
            <a:r>
              <a:rPr lang="en-GB" dirty="0" smtClean="0"/>
              <a:t> se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përmbajtjes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ndjeshme</a:t>
            </a:r>
            <a:r>
              <a:rPr lang="en-GB" dirty="0" smtClean="0"/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Palët</a:t>
            </a:r>
            <a:r>
              <a:rPr lang="en-GB" dirty="0" smtClean="0"/>
              <a:t> e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shkojnë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tej</a:t>
            </a:r>
            <a:r>
              <a:rPr lang="en-GB" dirty="0" smtClean="0"/>
              <a:t> se </a:t>
            </a:r>
            <a:r>
              <a:rPr lang="en-GB" dirty="0" err="1" smtClean="0"/>
              <a:t>nivelet</a:t>
            </a:r>
            <a:r>
              <a:rPr lang="en-GB" dirty="0" smtClean="0"/>
              <a:t> </a:t>
            </a:r>
            <a:r>
              <a:rPr lang="en-GB" dirty="0" err="1" smtClean="0"/>
              <a:t>minimale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përshkruara</a:t>
            </a:r>
            <a:r>
              <a:rPr lang="en-GB" dirty="0" smtClean="0"/>
              <a:t> </a:t>
            </a:r>
            <a:r>
              <a:rPr lang="en-GB" dirty="0" err="1" smtClean="0"/>
              <a:t>këtu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239620" name="Rezervirano mjesto broja slajd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5DF85FF-EEC7-419B-981B-AF66FDD8CC38}" type="slidenum">
              <a:rPr lang="en-US" altLang="en-US" smtClean="0">
                <a:cs typeface="Arial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432644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§3 and §4.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74450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387725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termin</a:t>
            </a:r>
            <a:r>
              <a:rPr lang="en-US" dirty="0" smtClean="0"/>
              <a:t> "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"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fleksibilitetit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fuqizuar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e </a:t>
            </a:r>
            <a:r>
              <a:rPr lang="en-US" dirty="0" err="1" smtClean="0"/>
              <a:t>duhura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0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690554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përdorin</a:t>
            </a:r>
            <a:r>
              <a:rPr lang="en-US" dirty="0" smtClean="0"/>
              <a:t> </a:t>
            </a:r>
            <a:r>
              <a:rPr lang="en-US" dirty="0" err="1" smtClean="0"/>
              <a:t>drejtpërsëdrejti</a:t>
            </a:r>
            <a:r>
              <a:rPr lang="en-US" dirty="0" smtClean="0"/>
              <a:t> </a:t>
            </a:r>
            <a:r>
              <a:rPr lang="en-US" dirty="0" err="1" smtClean="0"/>
              <a:t>mjete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mbledhjen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neutral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teknologjisë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aspekt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lira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nxjerrin</a:t>
            </a:r>
            <a:r>
              <a:rPr lang="en-US" dirty="0" smtClean="0"/>
              <a:t> </a:t>
            </a:r>
            <a:r>
              <a:rPr lang="en-US" dirty="0" err="1" smtClean="0"/>
              <a:t>ligje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mbledhur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.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detyrojnë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ndihmuar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drejtim</a:t>
            </a:r>
            <a:r>
              <a:rPr lang="en-US" dirty="0" smtClean="0"/>
              <a:t>, 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bashkëpunimin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ndihmën</a:t>
            </a:r>
            <a:r>
              <a:rPr lang="en-US" dirty="0" smtClean="0"/>
              <a:t> e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realizuar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03198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423663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nen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vendos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detyrim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dhënësin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zhvilluar</a:t>
            </a:r>
            <a:r>
              <a:rPr lang="en-US" dirty="0" smtClean="0"/>
              <a:t> </a:t>
            </a:r>
            <a:r>
              <a:rPr lang="en-US" dirty="0" err="1" smtClean="0"/>
              <a:t>aftësitë</a:t>
            </a:r>
            <a:r>
              <a:rPr lang="en-US" dirty="0" smtClean="0"/>
              <a:t>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kryerjen</a:t>
            </a:r>
            <a:r>
              <a:rPr lang="en-US" dirty="0" smtClean="0"/>
              <a:t> e </a:t>
            </a:r>
            <a:r>
              <a:rPr lang="en-US" dirty="0" err="1" smtClean="0"/>
              <a:t>mbledhjes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.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kapacitetin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, </a:t>
            </a:r>
            <a:r>
              <a:rPr lang="en-US" dirty="0" err="1" smtClean="0"/>
              <a:t>pavarësisht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kapacitet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jo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kohën</a:t>
            </a:r>
            <a:r>
              <a:rPr lang="en-US" dirty="0" smtClean="0"/>
              <a:t> e </a:t>
            </a:r>
            <a:r>
              <a:rPr lang="en-US" dirty="0" err="1" smtClean="0"/>
              <a:t>urdhrit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72021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22973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shqetësimet</a:t>
            </a:r>
            <a:r>
              <a:rPr lang="en-US" dirty="0" smtClean="0"/>
              <a:t> e </a:t>
            </a:r>
            <a:r>
              <a:rPr lang="en-US" dirty="0" err="1" smtClean="0"/>
              <a:t>privatësisë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lidhen</a:t>
            </a:r>
            <a:r>
              <a:rPr lang="en-US" dirty="0" smtClean="0"/>
              <a:t> me </a:t>
            </a:r>
            <a:r>
              <a:rPr lang="en-US" dirty="0" err="1" smtClean="0"/>
              <a:t>grumbullimin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,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ushtrim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kompetencave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neni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komunikimet</a:t>
            </a:r>
            <a:r>
              <a:rPr lang="en-US" dirty="0" smtClean="0"/>
              <a:t> e </a:t>
            </a:r>
            <a:r>
              <a:rPr lang="en-US" dirty="0" err="1" smtClean="0"/>
              <a:t>specifikuara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japë</a:t>
            </a:r>
            <a:r>
              <a:rPr lang="en-US" dirty="0" smtClean="0"/>
              <a:t> </a:t>
            </a:r>
            <a:r>
              <a:rPr lang="en-US" dirty="0" err="1" smtClean="0"/>
              <a:t>kompetenca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përgjithshme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pa </a:t>
            </a:r>
            <a:r>
              <a:rPr lang="en-US" dirty="0" err="1" smtClean="0"/>
              <a:t>dallim</a:t>
            </a:r>
            <a:r>
              <a:rPr lang="en-US" dirty="0" smtClean="0"/>
              <a:t> </a:t>
            </a:r>
            <a:r>
              <a:rPr lang="en-US" dirty="0" err="1" smtClean="0"/>
              <a:t>mbikëqyrjeje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92292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 §2.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4DB0A3-9752-41B1-B719-1061CEBAF32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120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73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16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paraqet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përshpejtuar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menjëhershme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përkohshme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mbajtur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gjyqësorë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sekuestrimin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trafiku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slajd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tekstin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16, §1.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43473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99895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21,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992307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Është</a:t>
            </a:r>
            <a:r>
              <a:rPr lang="en-US" dirty="0" smtClean="0"/>
              <a:t> me </a:t>
            </a:r>
            <a:r>
              <a:rPr lang="en-US" dirty="0" err="1" smtClean="0"/>
              <a:t>rëndësi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ndërmarrja</a:t>
            </a:r>
            <a:r>
              <a:rPr lang="en-US" dirty="0" smtClean="0"/>
              <a:t> e </a:t>
            </a:r>
            <a:r>
              <a:rPr lang="en-US" dirty="0" err="1" smtClean="0"/>
              <a:t>mbledhjes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mbahet</a:t>
            </a:r>
            <a:r>
              <a:rPr lang="en-US" dirty="0" smtClean="0"/>
              <a:t> konfidenciale,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ndryshe</a:t>
            </a:r>
            <a:r>
              <a:rPr lang="en-US" dirty="0" smtClean="0"/>
              <a:t> masa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dështuar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54160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 smtClean="0"/>
          </a:p>
        </p:txBody>
      </p:sp>
      <p:sp>
        <p:nvSpPr>
          <p:cNvPr id="144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8C9903-7113-4620-9A12-B83EADD40D0E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124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291540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Ruajtja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me </a:t>
            </a:r>
            <a:r>
              <a:rPr lang="en-GB" dirty="0" err="1" smtClean="0"/>
              <a:t>rëndësi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jashtëzakonshme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luftën</a:t>
            </a:r>
            <a:r>
              <a:rPr lang="en-GB" dirty="0" smtClean="0"/>
              <a:t> </a:t>
            </a:r>
            <a:r>
              <a:rPr lang="en-GB" dirty="0" err="1" smtClean="0"/>
              <a:t>kundër</a:t>
            </a:r>
            <a:r>
              <a:rPr lang="en-GB" dirty="0" smtClean="0"/>
              <a:t> </a:t>
            </a:r>
            <a:r>
              <a:rPr lang="en-GB" dirty="0" err="1" smtClean="0"/>
              <a:t>krimit</a:t>
            </a:r>
            <a:r>
              <a:rPr lang="en-GB" dirty="0" smtClean="0"/>
              <a:t> kibernetik.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vërtetë</a:t>
            </a:r>
            <a:r>
              <a:rPr lang="en-GB" dirty="0" smtClean="0"/>
              <a:t>, </a:t>
            </a:r>
            <a:r>
              <a:rPr lang="en-GB" dirty="0" err="1" smtClean="0"/>
              <a:t>kompetencat</a:t>
            </a:r>
            <a:r>
              <a:rPr lang="en-GB" dirty="0" smtClean="0"/>
              <a:t> </a:t>
            </a:r>
            <a:r>
              <a:rPr lang="en-GB" dirty="0" err="1" smtClean="0"/>
              <a:t>hetimore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mundësojnë</a:t>
            </a:r>
            <a:r>
              <a:rPr lang="en-GB" dirty="0" smtClean="0"/>
              <a:t> </a:t>
            </a:r>
            <a:r>
              <a:rPr lang="en-GB" dirty="0" err="1" smtClean="0"/>
              <a:t>ndjekjen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kriminelëve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gjithashtu</a:t>
            </a:r>
            <a:r>
              <a:rPr lang="en-GB" dirty="0" smtClean="0"/>
              <a:t> </a:t>
            </a:r>
            <a:r>
              <a:rPr lang="en-GB" dirty="0" err="1" smtClean="0"/>
              <a:t>instrumente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prirura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drastike</a:t>
            </a:r>
            <a:r>
              <a:rPr lang="en-GB" dirty="0" smtClean="0"/>
              <a:t> </a:t>
            </a:r>
            <a:r>
              <a:rPr lang="en-GB" dirty="0" err="1" smtClean="0"/>
              <a:t>liritë</a:t>
            </a:r>
            <a:r>
              <a:rPr lang="en-GB" dirty="0" smtClean="0"/>
              <a:t> e </a:t>
            </a:r>
            <a:r>
              <a:rPr lang="en-GB" dirty="0" err="1" smtClean="0"/>
              <a:t>qytetarëve</a:t>
            </a:r>
            <a:r>
              <a:rPr lang="en-GB" dirty="0" smtClean="0"/>
              <a:t>. </a:t>
            </a:r>
            <a:r>
              <a:rPr lang="en-GB" dirty="0" err="1" smtClean="0"/>
              <a:t>Prandaj</a:t>
            </a:r>
            <a:r>
              <a:rPr lang="en-GB" dirty="0" smtClean="0"/>
              <a:t>, </a:t>
            </a:r>
            <a:r>
              <a:rPr lang="en-GB" dirty="0" err="1" smtClean="0"/>
              <a:t>ruajtja</a:t>
            </a:r>
            <a:r>
              <a:rPr lang="en-GB" dirty="0" smtClean="0"/>
              <a:t> e </a:t>
            </a:r>
            <a:r>
              <a:rPr lang="en-GB" dirty="0" err="1" smtClean="0"/>
              <a:t>sundimit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nënkupton</a:t>
            </a:r>
            <a:r>
              <a:rPr lang="en-GB" dirty="0" smtClean="0"/>
              <a:t> </a:t>
            </a:r>
            <a:r>
              <a:rPr lang="en-GB" dirty="0" err="1" smtClean="0"/>
              <a:t>kompetencat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procedurat</a:t>
            </a:r>
            <a:r>
              <a:rPr lang="en-GB" dirty="0" smtClean="0"/>
              <a:t> e </a:t>
            </a:r>
            <a:r>
              <a:rPr lang="en-GB" dirty="0" err="1" smtClean="0"/>
              <a:t>parashikuara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Seksionin</a:t>
            </a:r>
            <a:r>
              <a:rPr lang="en-GB" dirty="0" smtClean="0"/>
              <a:t> II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kushtet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garancitë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mundësojnë</a:t>
            </a:r>
            <a:r>
              <a:rPr lang="en-GB" dirty="0" smtClean="0"/>
              <a:t> </a:t>
            </a:r>
            <a:r>
              <a:rPr lang="en-GB" dirty="0" err="1" smtClean="0"/>
              <a:t>respektimin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lirive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98780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Kushtet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garancitë</a:t>
            </a:r>
            <a:r>
              <a:rPr lang="en-GB" dirty="0" smtClean="0"/>
              <a:t> </a:t>
            </a:r>
            <a:r>
              <a:rPr lang="en-GB" dirty="0" err="1" smtClean="0"/>
              <a:t>vendosen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Neni</a:t>
            </a:r>
            <a:r>
              <a:rPr lang="en-GB" dirty="0" smtClean="0"/>
              <a:t> 15.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tepër</a:t>
            </a:r>
            <a:r>
              <a:rPr lang="en-GB" dirty="0" smtClean="0"/>
              <a:t>, </a:t>
            </a:r>
            <a:r>
              <a:rPr lang="en-GB" dirty="0" err="1" smtClean="0"/>
              <a:t>çdo</a:t>
            </a:r>
            <a:r>
              <a:rPr lang="en-GB" dirty="0" smtClean="0"/>
              <a:t> </a:t>
            </a:r>
            <a:r>
              <a:rPr lang="en-GB" dirty="0" err="1" smtClean="0"/>
              <a:t>nen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mëpasshëm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rregullon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 (</a:t>
            </a:r>
            <a:r>
              <a:rPr lang="en-GB" dirty="0" err="1" smtClean="0"/>
              <a:t>nenet</a:t>
            </a:r>
            <a:r>
              <a:rPr lang="en-GB" dirty="0" smtClean="0"/>
              <a:t> 16 </a:t>
            </a:r>
            <a:r>
              <a:rPr lang="en-GB" dirty="0" err="1" smtClean="0"/>
              <a:t>deri</a:t>
            </a:r>
            <a:r>
              <a:rPr lang="en-GB" dirty="0" smtClean="0"/>
              <a:t> 21) </a:t>
            </a:r>
            <a:r>
              <a:rPr lang="en-GB" dirty="0" err="1" smtClean="0"/>
              <a:t>përmban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paragraf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kujton</a:t>
            </a:r>
            <a:r>
              <a:rPr lang="en-GB" dirty="0" smtClean="0"/>
              <a:t> se </a:t>
            </a:r>
            <a:r>
              <a:rPr lang="en-GB" dirty="0" err="1" smtClean="0"/>
              <a:t>kompetencat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procedurat</a:t>
            </a:r>
            <a:r>
              <a:rPr lang="en-GB" dirty="0" smtClean="0"/>
              <a:t> e </a:t>
            </a:r>
            <a:r>
              <a:rPr lang="en-GB" dirty="0" err="1" smtClean="0"/>
              <a:t>përmendura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nen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t'i</a:t>
            </a:r>
            <a:r>
              <a:rPr lang="en-GB" dirty="0" smtClean="0"/>
              <a:t> </a:t>
            </a:r>
            <a:r>
              <a:rPr lang="en-GB" dirty="0" err="1" smtClean="0"/>
              <a:t>nënshtrohen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15.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1 - </a:t>
            </a:r>
            <a:r>
              <a:rPr lang="en-GB" dirty="0" err="1" smtClean="0"/>
              <a:t>Siç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shpjeguar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parë</a:t>
            </a:r>
            <a:r>
              <a:rPr lang="en-GB" dirty="0" smtClean="0"/>
              <a:t>, </a:t>
            </a:r>
            <a:r>
              <a:rPr lang="en-GB" dirty="0" err="1" smtClean="0"/>
              <a:t>Neni</a:t>
            </a:r>
            <a:r>
              <a:rPr lang="en-GB" dirty="0" smtClean="0"/>
              <a:t> 15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jashtëzakonisht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rëndësishëm</a:t>
            </a:r>
            <a:r>
              <a:rPr lang="en-GB" dirty="0" smtClean="0"/>
              <a:t> </a:t>
            </a:r>
            <a:r>
              <a:rPr lang="en-GB" dirty="0" err="1" smtClean="0"/>
              <a:t>pasi</a:t>
            </a:r>
            <a:r>
              <a:rPr lang="en-GB" dirty="0" smtClean="0"/>
              <a:t> </a:t>
            </a:r>
            <a:r>
              <a:rPr lang="en-GB" dirty="0" err="1" smtClean="0"/>
              <a:t>kujton</a:t>
            </a:r>
            <a:r>
              <a:rPr lang="en-GB" dirty="0" smtClean="0"/>
              <a:t> se </a:t>
            </a:r>
            <a:r>
              <a:rPr lang="en-GB" dirty="0" err="1" smtClean="0"/>
              <a:t>lufta</a:t>
            </a:r>
            <a:r>
              <a:rPr lang="en-GB" dirty="0" smtClean="0"/>
              <a:t> </a:t>
            </a:r>
            <a:r>
              <a:rPr lang="en-GB" dirty="0" err="1" smtClean="0"/>
              <a:t>kundër</a:t>
            </a:r>
            <a:r>
              <a:rPr lang="en-GB" dirty="0" smtClean="0"/>
              <a:t> </a:t>
            </a:r>
            <a:r>
              <a:rPr lang="en-GB" dirty="0" err="1" smtClean="0"/>
              <a:t>krimit</a:t>
            </a:r>
            <a:r>
              <a:rPr lang="en-GB" dirty="0" smtClean="0"/>
              <a:t> kibernetik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dëmtojë</a:t>
            </a:r>
            <a:r>
              <a:rPr lang="en-GB" dirty="0" smtClean="0"/>
              <a:t> </a:t>
            </a:r>
            <a:r>
              <a:rPr lang="en-GB" dirty="0" err="1" smtClean="0"/>
              <a:t>mbrojtjen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lirive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njeriut</a:t>
            </a:r>
            <a:r>
              <a:rPr lang="en-GB" dirty="0" smtClean="0"/>
              <a:t>. </a:t>
            </a:r>
            <a:r>
              <a:rPr lang="en-GB" dirty="0" err="1" smtClean="0"/>
              <a:t>Prandaj</a:t>
            </a:r>
            <a:r>
              <a:rPr lang="en-GB" dirty="0" smtClean="0"/>
              <a:t>, </a:t>
            </a:r>
            <a:r>
              <a:rPr lang="en-GB" dirty="0" err="1" smtClean="0"/>
              <a:t>krijimi</a:t>
            </a:r>
            <a:r>
              <a:rPr lang="en-GB" dirty="0" smtClean="0"/>
              <a:t>, </a:t>
            </a:r>
            <a:r>
              <a:rPr lang="en-GB" dirty="0" err="1" smtClean="0"/>
              <a:t>zbatimi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implementimi</a:t>
            </a:r>
            <a:r>
              <a:rPr lang="en-GB" baseline="0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rregullave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shoqërohen</a:t>
            </a:r>
            <a:r>
              <a:rPr lang="en-GB" dirty="0" smtClean="0"/>
              <a:t> me masa </a:t>
            </a:r>
            <a:r>
              <a:rPr lang="en-GB" dirty="0" err="1" smtClean="0"/>
              <a:t>mbrojtëse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përshtatshme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cilat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parashikohen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ligji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brendshëm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fjali</a:t>
            </a:r>
            <a:r>
              <a:rPr lang="en-GB" dirty="0" smtClean="0"/>
              <a:t> e </a:t>
            </a:r>
            <a:r>
              <a:rPr lang="en-GB" dirty="0" err="1" smtClean="0"/>
              <a:t>parë</a:t>
            </a:r>
            <a:r>
              <a:rPr lang="en-GB" dirty="0" smtClean="0"/>
              <a:t> </a:t>
            </a:r>
            <a:r>
              <a:rPr lang="en-GB" dirty="0" err="1" smtClean="0"/>
              <a:t>përmban</a:t>
            </a:r>
            <a:r>
              <a:rPr lang="en-GB" dirty="0" smtClean="0"/>
              <a:t> 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parime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rëndësishme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E para </a:t>
            </a:r>
            <a:r>
              <a:rPr lang="en-GB" dirty="0" err="1" smtClean="0"/>
              <a:t>është</a:t>
            </a:r>
            <a:r>
              <a:rPr lang="en-GB" dirty="0" smtClean="0"/>
              <a:t> se </a:t>
            </a:r>
            <a:r>
              <a:rPr lang="en-GB" dirty="0" err="1" smtClean="0"/>
              <a:t>ruajtja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njeriut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proces</a:t>
            </a:r>
            <a:r>
              <a:rPr lang="en-GB" dirty="0" smtClean="0"/>
              <a:t> </a:t>
            </a:r>
            <a:r>
              <a:rPr lang="en-GB" dirty="0" err="1" smtClean="0"/>
              <a:t>përsëritës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cili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sigurohet</a:t>
            </a:r>
            <a:r>
              <a:rPr lang="en-GB" dirty="0" smtClean="0"/>
              <a:t> duke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parasysh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rrethanat</a:t>
            </a:r>
            <a:r>
              <a:rPr lang="en-GB" dirty="0" smtClean="0"/>
              <a:t> e </a:t>
            </a:r>
            <a:r>
              <a:rPr lang="en-GB" dirty="0" err="1" smtClean="0"/>
              <a:t>sakta</a:t>
            </a:r>
            <a:r>
              <a:rPr lang="en-GB" dirty="0" smtClean="0"/>
              <a:t>.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arsye</a:t>
            </a:r>
            <a:r>
              <a:rPr lang="en-GB" dirty="0" smtClean="0"/>
              <a:t> </a:t>
            </a:r>
            <a:r>
              <a:rPr lang="en-GB" dirty="0" err="1" smtClean="0"/>
              <a:t>përcaktimi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masave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duhura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çdo</a:t>
            </a:r>
            <a:r>
              <a:rPr lang="en-GB" dirty="0" smtClean="0"/>
              <a:t> hap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rregulli</a:t>
            </a:r>
            <a:r>
              <a:rPr lang="en-GB" dirty="0" smtClean="0"/>
              <a:t> procedural: </a:t>
            </a:r>
            <a:r>
              <a:rPr lang="en-GB" dirty="0" err="1" smtClean="0"/>
              <a:t>themelimi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 (p.sh. </a:t>
            </a:r>
            <a:r>
              <a:rPr lang="en-GB" dirty="0" err="1" smtClean="0"/>
              <a:t>përfshirja</a:t>
            </a:r>
            <a:r>
              <a:rPr lang="en-GB" dirty="0" smtClean="0"/>
              <a:t> e </a:t>
            </a:r>
            <a:r>
              <a:rPr lang="en-GB" dirty="0" err="1" smtClean="0"/>
              <a:t>tij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ligjin</a:t>
            </a:r>
            <a:r>
              <a:rPr lang="en-GB" dirty="0" smtClean="0"/>
              <a:t> </a:t>
            </a:r>
            <a:r>
              <a:rPr lang="en-GB" dirty="0" err="1" smtClean="0"/>
              <a:t>vendas</a:t>
            </a:r>
            <a:r>
              <a:rPr lang="en-GB" dirty="0" smtClean="0"/>
              <a:t>), </a:t>
            </a:r>
            <a:r>
              <a:rPr lang="en-GB" dirty="0" err="1" smtClean="0"/>
              <a:t>zbatimi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 (p.sh. </a:t>
            </a:r>
            <a:r>
              <a:rPr lang="en-GB" dirty="0" err="1" smtClean="0"/>
              <a:t>organizimi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brendshëm</a:t>
            </a:r>
            <a:r>
              <a:rPr lang="en-GB" dirty="0" smtClean="0"/>
              <a:t> me </a:t>
            </a:r>
            <a:r>
              <a:rPr lang="en-GB" dirty="0" err="1" smtClean="0"/>
              <a:t>qëllim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mundësojë</a:t>
            </a:r>
            <a:r>
              <a:rPr lang="en-GB" dirty="0" smtClean="0"/>
              <a:t> </a:t>
            </a:r>
            <a:r>
              <a:rPr lang="en-GB" dirty="0" err="1" smtClean="0"/>
              <a:t>pushtetin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procedurën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bëhet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pas </a:t>
            </a:r>
            <a:r>
              <a:rPr lang="en-GB" dirty="0" err="1" smtClean="0"/>
              <a:t>aplikimi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saj</a:t>
            </a:r>
            <a:r>
              <a:rPr lang="en-GB" dirty="0" smtClean="0"/>
              <a:t> (p.sh. </a:t>
            </a:r>
            <a:r>
              <a:rPr lang="en-GB" dirty="0" err="1" smtClean="0"/>
              <a:t>aplikimi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 </a:t>
            </a:r>
            <a:r>
              <a:rPr lang="en-GB" dirty="0" err="1" smtClean="0"/>
              <a:t>konkret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caktuar</a:t>
            </a:r>
            <a:r>
              <a:rPr lang="en-GB" dirty="0" smtClean="0"/>
              <a:t>). </a:t>
            </a:r>
            <a:r>
              <a:rPr lang="en-GB" dirty="0" err="1" smtClean="0"/>
              <a:t>Parashikimi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tepër</a:t>
            </a:r>
            <a:r>
              <a:rPr lang="en-GB" dirty="0" smtClean="0"/>
              <a:t>,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veprim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veçantë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rëndësishëm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mundëson</a:t>
            </a:r>
            <a:r>
              <a:rPr lang="en-GB" dirty="0" smtClean="0"/>
              <a:t> 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Njeriut</a:t>
            </a:r>
            <a:r>
              <a:rPr lang="en-GB" dirty="0" smtClean="0"/>
              <a:t> "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dizajnit</a:t>
            </a:r>
            <a:r>
              <a:rPr lang="en-GB" dirty="0" smtClean="0"/>
              <a:t>" - </a:t>
            </a:r>
            <a:r>
              <a:rPr lang="en-GB" dirty="0" err="1" smtClean="0"/>
              <a:t>aty</a:t>
            </a:r>
            <a:r>
              <a:rPr lang="en-GB" dirty="0" smtClean="0"/>
              <a:t> </a:t>
            </a:r>
            <a:r>
              <a:rPr lang="en-GB" dirty="0" err="1" smtClean="0"/>
              <a:t>ku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përshtatshme</a:t>
            </a:r>
            <a:r>
              <a:rPr lang="en-GB" dirty="0" smtClean="0"/>
              <a:t> - </a:t>
            </a:r>
            <a:r>
              <a:rPr lang="en-GB" dirty="0" err="1" smtClean="0"/>
              <a:t>që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thotë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thelb</a:t>
            </a:r>
            <a:r>
              <a:rPr lang="en-GB" dirty="0" smtClean="0"/>
              <a:t> se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mbrojtje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hartuar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përfshirë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procedurë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caktuar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kohën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procedurë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përcaktuar</a:t>
            </a:r>
            <a:r>
              <a:rPr lang="en-GB" dirty="0" smtClean="0"/>
              <a:t> </a:t>
            </a:r>
            <a:r>
              <a:rPr lang="en-GB" dirty="0" err="1" smtClean="0"/>
              <a:t>mbrojtja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krejtësisht</a:t>
            </a:r>
            <a:r>
              <a:rPr lang="en-GB" dirty="0" smtClean="0"/>
              <a:t> e </a:t>
            </a:r>
            <a:r>
              <a:rPr lang="en-GB" dirty="0" err="1" smtClean="0"/>
              <a:t>pajtueshme</a:t>
            </a:r>
            <a:r>
              <a:rPr lang="en-GB" dirty="0" smtClean="0"/>
              <a:t> me </a:t>
            </a:r>
            <a:r>
              <a:rPr lang="en-GB" dirty="0" err="1" smtClean="0"/>
              <a:t>zbatimin</a:t>
            </a:r>
            <a:r>
              <a:rPr lang="en-GB" dirty="0" smtClean="0"/>
              <a:t> e </a:t>
            </a:r>
            <a:r>
              <a:rPr lang="en-GB" dirty="0" err="1" smtClean="0"/>
              <a:t>asaj</a:t>
            </a:r>
            <a:r>
              <a:rPr lang="en-GB" dirty="0" smtClean="0"/>
              <a:t> procedure, e </a:t>
            </a:r>
            <a:r>
              <a:rPr lang="en-GB" dirty="0" err="1" smtClean="0"/>
              <a:t>cila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mundësojë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dyja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ruajtur</a:t>
            </a:r>
            <a:r>
              <a:rPr lang="en-GB" dirty="0" smtClean="0"/>
              <a:t> </a:t>
            </a:r>
            <a:r>
              <a:rPr lang="en-GB" dirty="0" err="1" smtClean="0"/>
              <a:t>përpjekjet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zbatimin</a:t>
            </a:r>
            <a:r>
              <a:rPr lang="en-GB" dirty="0" smtClean="0"/>
              <a:t> e </a:t>
            </a:r>
            <a:r>
              <a:rPr lang="en-GB" dirty="0" err="1" smtClean="0"/>
              <a:t>mbrojtjes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siguruar</a:t>
            </a:r>
            <a:r>
              <a:rPr lang="en-GB" dirty="0" smtClean="0"/>
              <a:t> </a:t>
            </a:r>
            <a:r>
              <a:rPr lang="en-GB" dirty="0" err="1" smtClean="0"/>
              <a:t>zbatimin</a:t>
            </a:r>
            <a:r>
              <a:rPr lang="en-GB" dirty="0" smtClean="0"/>
              <a:t> </a:t>
            </a:r>
            <a:r>
              <a:rPr lang="en-GB" dirty="0" err="1" smtClean="0"/>
              <a:t>korrekt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mbrojtjes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mirën</a:t>
            </a:r>
            <a:r>
              <a:rPr lang="en-GB" dirty="0" smtClean="0"/>
              <a:t> e </a:t>
            </a:r>
            <a:r>
              <a:rPr lang="en-GB" dirty="0" err="1" smtClean="0"/>
              <a:t>mbrojtjes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E </a:t>
            </a:r>
            <a:r>
              <a:rPr lang="en-GB" dirty="0" err="1" smtClean="0"/>
              <a:t>dyta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parimi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bazës</a:t>
            </a:r>
            <a:r>
              <a:rPr lang="en-GB" dirty="0" smtClean="0"/>
              <a:t> </a:t>
            </a:r>
            <a:r>
              <a:rPr lang="en-GB" dirty="0" err="1" smtClean="0"/>
              <a:t>ligjore</a:t>
            </a:r>
            <a:r>
              <a:rPr lang="en-GB" dirty="0" smtClean="0"/>
              <a:t>. </a:t>
            </a:r>
            <a:r>
              <a:rPr lang="en-GB" dirty="0" err="1" smtClean="0"/>
              <a:t>Masat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sigurohen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ligji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brendshëm</a:t>
            </a:r>
            <a:r>
              <a:rPr lang="en-GB" dirty="0" smtClean="0"/>
              <a:t>,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cili</a:t>
            </a:r>
            <a:r>
              <a:rPr lang="en-GB" dirty="0" smtClean="0"/>
              <a:t> </a:t>
            </a:r>
            <a:r>
              <a:rPr lang="en-GB" dirty="0" err="1" smtClean="0"/>
              <a:t>mundëson</a:t>
            </a:r>
            <a:r>
              <a:rPr lang="en-GB" dirty="0" smtClean="0"/>
              <a:t> </a:t>
            </a:r>
            <a:r>
              <a:rPr lang="en-GB" dirty="0" err="1" smtClean="0"/>
              <a:t>efektivitetin</a:t>
            </a:r>
            <a:r>
              <a:rPr lang="en-GB" dirty="0" smtClean="0"/>
              <a:t> e tyre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njohuritë</a:t>
            </a:r>
            <a:r>
              <a:rPr lang="en-GB" dirty="0" smtClean="0"/>
              <a:t> </a:t>
            </a:r>
            <a:r>
              <a:rPr lang="en-GB" dirty="0" err="1" smtClean="0"/>
              <a:t>publike</a:t>
            </a:r>
            <a:r>
              <a:rPr lang="en-GB" dirty="0" smtClean="0"/>
              <a:t> (</a:t>
            </a:r>
            <a:r>
              <a:rPr lang="en-GB" dirty="0" err="1" smtClean="0"/>
              <a:t>falë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cilave</a:t>
            </a:r>
            <a:r>
              <a:rPr lang="en-GB" dirty="0" smtClean="0"/>
              <a:t> </a:t>
            </a:r>
            <a:r>
              <a:rPr lang="en-GB" dirty="0" err="1" smtClean="0"/>
              <a:t>qytetari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gjendje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njohë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detyrimet</a:t>
            </a:r>
            <a:r>
              <a:rPr lang="en-GB" dirty="0" smtClean="0"/>
              <a:t> e </a:t>
            </a:r>
            <a:r>
              <a:rPr lang="en-GB" dirty="0" err="1" smtClean="0"/>
              <a:t>tij</a:t>
            </a:r>
            <a:r>
              <a:rPr lang="en-GB" dirty="0" smtClean="0"/>
              <a:t>). </a:t>
            </a:r>
            <a:r>
              <a:rPr lang="en-GB" dirty="0" err="1" smtClean="0"/>
              <a:t>Megjithatë</a:t>
            </a:r>
            <a:r>
              <a:rPr lang="en-GB" dirty="0" smtClean="0"/>
              <a:t>, </a:t>
            </a:r>
            <a:r>
              <a:rPr lang="en-GB" dirty="0" err="1" smtClean="0"/>
              <a:t>nocioni</a:t>
            </a:r>
            <a:r>
              <a:rPr lang="en-GB" dirty="0" smtClean="0"/>
              <a:t> "</a:t>
            </a:r>
            <a:r>
              <a:rPr lang="en-GB" dirty="0" err="1" smtClean="0"/>
              <a:t>Ligji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brendshëm</a:t>
            </a:r>
            <a:r>
              <a:rPr lang="en-GB" dirty="0" smtClean="0"/>
              <a:t>" </a:t>
            </a:r>
            <a:r>
              <a:rPr lang="en-GB" dirty="0" err="1" smtClean="0"/>
              <a:t>kuptohet</a:t>
            </a:r>
            <a:r>
              <a:rPr lang="en-GB" dirty="0" smtClean="0"/>
              <a:t> </a:t>
            </a:r>
            <a:r>
              <a:rPr lang="en-GB" dirty="0" err="1" smtClean="0"/>
              <a:t>këtu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kuptimin</a:t>
            </a:r>
            <a:r>
              <a:rPr lang="en-GB" dirty="0" smtClean="0"/>
              <a:t> e </a:t>
            </a:r>
            <a:r>
              <a:rPr lang="en-GB" dirty="0" err="1" smtClean="0"/>
              <a:t>tij</a:t>
            </a:r>
            <a:r>
              <a:rPr lang="en-GB" dirty="0" smtClean="0"/>
              <a:t> </a:t>
            </a:r>
            <a:r>
              <a:rPr lang="en-GB" dirty="0" err="1" smtClean="0"/>
              <a:t>substancial</a:t>
            </a:r>
            <a:r>
              <a:rPr lang="en-GB" dirty="0" smtClean="0"/>
              <a:t>,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referohet</a:t>
            </a:r>
            <a:r>
              <a:rPr lang="en-GB" dirty="0" smtClean="0"/>
              <a:t> </a:t>
            </a:r>
            <a:r>
              <a:rPr lang="en-GB" dirty="0" err="1" smtClean="0"/>
              <a:t>akteve</a:t>
            </a:r>
            <a:r>
              <a:rPr lang="en-GB" dirty="0" smtClean="0"/>
              <a:t> </a:t>
            </a:r>
            <a:r>
              <a:rPr lang="en-GB" dirty="0" err="1" smtClean="0"/>
              <a:t>legjislative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rregullave</a:t>
            </a:r>
            <a:r>
              <a:rPr lang="en-GB" dirty="0" smtClean="0"/>
              <a:t> </a:t>
            </a:r>
            <a:r>
              <a:rPr lang="en-GB" dirty="0" err="1" smtClean="0"/>
              <a:t>kushtetuese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burimeve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ligjore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jurisprudenca</a:t>
            </a:r>
            <a:r>
              <a:rPr lang="en-GB" dirty="0" smtClean="0"/>
              <a:t> e </a:t>
            </a:r>
            <a:r>
              <a:rPr lang="en-GB" dirty="0" err="1" smtClean="0"/>
              <a:t>vazhdueshme</a:t>
            </a:r>
            <a:r>
              <a:rPr lang="en-GB" dirty="0" smtClean="0"/>
              <a:t> (</a:t>
            </a:r>
            <a:r>
              <a:rPr lang="en-GB" dirty="0" err="1" smtClean="0"/>
              <a:t>burimi</a:t>
            </a:r>
            <a:r>
              <a:rPr lang="en-GB" dirty="0" smtClean="0"/>
              <a:t>: </a:t>
            </a:r>
            <a:r>
              <a:rPr lang="en-GB" dirty="0" err="1" smtClean="0"/>
              <a:t>raporti</a:t>
            </a:r>
            <a:r>
              <a:rPr lang="en-GB" dirty="0" smtClean="0"/>
              <a:t> </a:t>
            </a:r>
            <a:r>
              <a:rPr lang="en-GB" dirty="0" err="1" smtClean="0"/>
              <a:t>shpjegues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Krimin</a:t>
            </a:r>
            <a:r>
              <a:rPr lang="en-GB" dirty="0" smtClean="0"/>
              <a:t> Kibernetik,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cili</a:t>
            </a:r>
            <a:r>
              <a:rPr lang="en-GB" dirty="0" smtClean="0"/>
              <a:t> </a:t>
            </a:r>
            <a:r>
              <a:rPr lang="en-GB" dirty="0" err="1" smtClean="0"/>
              <a:t>korrespondon</a:t>
            </a:r>
            <a:r>
              <a:rPr lang="en-GB" dirty="0" smtClean="0"/>
              <a:t> me </a:t>
            </a:r>
            <a:r>
              <a:rPr lang="en-GB" dirty="0" err="1" smtClean="0"/>
              <a:t>pozitën</a:t>
            </a:r>
            <a:r>
              <a:rPr lang="en-GB" dirty="0" smtClean="0"/>
              <a:t> e </a:t>
            </a:r>
            <a:r>
              <a:rPr lang="en-GB" dirty="0" err="1" smtClean="0"/>
              <a:t>Gjykatës</a:t>
            </a:r>
            <a:r>
              <a:rPr lang="en-GB" dirty="0" smtClean="0"/>
              <a:t> </a:t>
            </a:r>
            <a:r>
              <a:rPr lang="en-GB" dirty="0" err="1" smtClean="0"/>
              <a:t>Evropiane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Njeriut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Këshillit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Evropës</a:t>
            </a:r>
            <a:r>
              <a:rPr lang="en-GB" dirty="0" smtClean="0"/>
              <a:t> - GJEDNJ).</a:t>
            </a:r>
            <a:endParaRPr lang="en-GB" baseline="0" dirty="0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424234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GB" baseline="0" dirty="0" smtClean="0"/>
              <a:t>2 – </a:t>
            </a:r>
            <a:r>
              <a:rPr lang="en-GB" baseline="0" dirty="0" err="1" smtClean="0"/>
              <a:t>Vazhdimi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dispozitës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shpjegon</a:t>
            </a:r>
            <a:r>
              <a:rPr lang="en-GB" baseline="0" dirty="0" smtClean="0"/>
              <a:t> se </a:t>
            </a:r>
            <a:r>
              <a:rPr lang="en-GB" baseline="0" dirty="0" err="1" smtClean="0"/>
              <a:t>mbrojtja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duhet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jetë</a:t>
            </a:r>
            <a:r>
              <a:rPr lang="en-GB" baseline="0" dirty="0" smtClean="0"/>
              <a:t> "</a:t>
            </a:r>
            <a:r>
              <a:rPr lang="en-GB" baseline="0" dirty="0" err="1" smtClean="0"/>
              <a:t>adekuate</a:t>
            </a:r>
            <a:r>
              <a:rPr lang="en-GB" baseline="0" dirty="0" smtClean="0"/>
              <a:t>"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përfshijë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lindin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bazë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detyrimeve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secili</a:t>
            </a:r>
            <a:r>
              <a:rPr lang="en-GB" baseline="0" dirty="0" smtClean="0"/>
              <a:t> vend </a:t>
            </a:r>
            <a:r>
              <a:rPr lang="en-GB" baseline="0" dirty="0" err="1" smtClean="0"/>
              <a:t>ka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ndërmarrë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Dy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shembujt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janë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dhënë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janë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Konventa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vitit</a:t>
            </a:r>
            <a:r>
              <a:rPr lang="en-GB" baseline="0" dirty="0" smtClean="0"/>
              <a:t> 1950 e </a:t>
            </a:r>
            <a:r>
              <a:rPr lang="en-GB" baseline="0" dirty="0" err="1" smtClean="0"/>
              <a:t>Këshillit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Evropës</a:t>
            </a:r>
            <a:r>
              <a:rPr lang="en-GB" baseline="0" dirty="0" smtClean="0"/>
              <a:t> (</a:t>
            </a:r>
            <a:r>
              <a:rPr lang="en-GB" baseline="0" dirty="0" err="1" smtClean="0"/>
              <a:t>CoE</a:t>
            </a:r>
            <a:r>
              <a:rPr lang="en-GB" baseline="0" dirty="0" smtClean="0"/>
              <a:t>)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Mbrojtjen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Lirive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Themelore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shpesh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thjesht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quajtur</a:t>
            </a:r>
            <a:r>
              <a:rPr lang="en-GB" baseline="0" dirty="0" smtClean="0"/>
              <a:t> "</a:t>
            </a:r>
            <a:r>
              <a:rPr lang="en-GB" baseline="0" dirty="0" err="1" smtClean="0"/>
              <a:t>Konventa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Evropiane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" (KEDNJ)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Konventa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Ndërkombëtare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Kombeve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Bashkuara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Civile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Politike</a:t>
            </a:r>
            <a:r>
              <a:rPr lang="en-GB" baseline="0" dirty="0" smtClean="0"/>
              <a:t> (ICCPR). </a:t>
            </a:r>
            <a:r>
              <a:rPr lang="en-GB" baseline="0" dirty="0" err="1" smtClean="0"/>
              <a:t>Shembuj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tjerë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mund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jenë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Konventa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Amerikane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vitit</a:t>
            </a:r>
            <a:r>
              <a:rPr lang="en-GB" baseline="0" dirty="0" smtClean="0"/>
              <a:t> 1969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Karta </a:t>
            </a:r>
            <a:r>
              <a:rPr lang="en-GB" baseline="0" dirty="0" err="1" smtClean="0"/>
              <a:t>Afrikane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vitit</a:t>
            </a:r>
            <a:r>
              <a:rPr lang="en-GB" baseline="0" dirty="0" smtClean="0"/>
              <a:t> 1981 </a:t>
            </a:r>
            <a:r>
              <a:rPr lang="en-GB" baseline="0" dirty="0" err="1" smtClean="0"/>
              <a:t>mbi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Nocioni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"</a:t>
            </a:r>
            <a:r>
              <a:rPr lang="en-GB" baseline="0" dirty="0" err="1" smtClean="0"/>
              <a:t>përshtatshmërisë</a:t>
            </a:r>
            <a:r>
              <a:rPr lang="en-GB" baseline="0" dirty="0" smtClean="0"/>
              <a:t>" do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thotë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herë</a:t>
            </a:r>
            <a:r>
              <a:rPr lang="en-GB" baseline="0" dirty="0" smtClean="0"/>
              <a:t> se </a:t>
            </a:r>
            <a:r>
              <a:rPr lang="en-GB" baseline="0" dirty="0" err="1" smtClean="0"/>
              <a:t>masat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mbrojtëse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vend </a:t>
            </a:r>
            <a:r>
              <a:rPr lang="en-GB" baseline="0" dirty="0" err="1" smtClean="0"/>
              <a:t>duhet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përshtaten</a:t>
            </a:r>
            <a:r>
              <a:rPr lang="en-GB" baseline="0" dirty="0" smtClean="0"/>
              <a:t> me </a:t>
            </a:r>
            <a:r>
              <a:rPr lang="en-GB" baseline="0" dirty="0" err="1" smtClean="0"/>
              <a:t>rrethanat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specifike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mbrojtur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mënyrë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efektive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njeriut</a:t>
            </a:r>
            <a:r>
              <a:rPr lang="en-GB" baseline="0" dirty="0" smtClean="0"/>
              <a:t> duke </a:t>
            </a:r>
            <a:r>
              <a:rPr lang="en-GB" baseline="0" dirty="0" err="1" smtClean="0"/>
              <a:t>marrë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parasysh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këto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rrethana</a:t>
            </a:r>
            <a:r>
              <a:rPr lang="en-GB" baseline="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Disa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janë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përbashkëta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KEDNJ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ICCPR do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renditen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rrëshqitjen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ardhshme</a:t>
            </a:r>
            <a:r>
              <a:rPr lang="en-GB" baseline="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smtClean="0"/>
              <a:t>3 -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fund, §1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nenit</a:t>
            </a:r>
            <a:r>
              <a:rPr lang="en-GB" baseline="0" dirty="0" smtClean="0"/>
              <a:t> 15 </a:t>
            </a:r>
            <a:r>
              <a:rPr lang="en-GB" baseline="0" dirty="0" err="1" smtClean="0"/>
              <a:t>shpjegon</a:t>
            </a:r>
            <a:r>
              <a:rPr lang="en-GB" baseline="0" dirty="0" smtClean="0"/>
              <a:t> se </a:t>
            </a:r>
            <a:r>
              <a:rPr lang="en-GB" baseline="0" dirty="0" err="1" smtClean="0"/>
              <a:t>masat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mbrojtëse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duhet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sigurojnë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paktën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parimin</a:t>
            </a:r>
            <a:r>
              <a:rPr lang="en-GB" baseline="0" dirty="0" smtClean="0"/>
              <a:t> e proporcionalitetit. </a:t>
            </a:r>
            <a:r>
              <a:rPr lang="en-GB" baseline="0" dirty="0" err="1" smtClean="0"/>
              <a:t>Parimi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proporcionalitetit </a:t>
            </a:r>
            <a:r>
              <a:rPr lang="en-GB" baseline="0" dirty="0" err="1" smtClean="0"/>
              <a:t>është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tjetër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parim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rëndësishëm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kuptimi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cilit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mund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ndryshojë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varësi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sistemeve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ligjore</a:t>
            </a:r>
            <a:r>
              <a:rPr lang="en-GB" baseline="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Parimi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proporcionalitetit </a:t>
            </a:r>
            <a:r>
              <a:rPr lang="en-GB" baseline="0" dirty="0" err="1" smtClean="0"/>
              <a:t>kërkon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ekzistojë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marrëdhënie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arsyeshme</a:t>
            </a:r>
            <a:r>
              <a:rPr lang="en-GB" baseline="0" dirty="0" smtClean="0"/>
              <a:t> midis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objektivi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veçantë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duhet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arritur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mjeteve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përdorura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arritur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këtë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objektiv</a:t>
            </a:r>
            <a:r>
              <a:rPr lang="en-GB" baseline="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vendet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kufizuara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nga</a:t>
            </a:r>
            <a:r>
              <a:rPr lang="en-GB" baseline="0" dirty="0" smtClean="0"/>
              <a:t> KEDNJ-</a:t>
            </a:r>
            <a:r>
              <a:rPr lang="en-GB" baseline="0" dirty="0" err="1" smtClean="0"/>
              <a:t>ja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parimi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proporcionalitetit </a:t>
            </a:r>
            <a:r>
              <a:rPr lang="en-GB" baseline="0" dirty="0" err="1" smtClean="0"/>
              <a:t>siguron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asnjë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pushtet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procedurë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tjetër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pak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ndërhyrëse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nuk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mund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mundësojë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arrijë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mënyrë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adekuate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objektivin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kësaj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kopetence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ose</a:t>
            </a:r>
            <a:r>
              <a:rPr lang="en-GB" baseline="0" dirty="0" smtClean="0"/>
              <a:t> procedure, duke </a:t>
            </a:r>
            <a:r>
              <a:rPr lang="en-GB" baseline="0" dirty="0" err="1" smtClean="0"/>
              <a:t>marrë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parasysh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natyrën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rrethanat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veprës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natyrën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legjitimitetin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themelore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ndikuara</a:t>
            </a:r>
            <a:r>
              <a:rPr lang="en-GB" baseline="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kuadër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KEDNJ-</a:t>
            </a:r>
            <a:r>
              <a:rPr lang="en-GB" baseline="0" dirty="0" err="1" smtClean="0"/>
              <a:t>së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ky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parim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kuptohet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ose</a:t>
            </a:r>
            <a:r>
              <a:rPr lang="en-GB" baseline="0" dirty="0" smtClean="0"/>
              <a:t> duke </a:t>
            </a:r>
            <a:r>
              <a:rPr lang="en-GB" baseline="0" dirty="0" err="1" smtClean="0"/>
              <a:t>përfshirë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ose</a:t>
            </a:r>
            <a:r>
              <a:rPr lang="en-GB" baseline="0" dirty="0" smtClean="0"/>
              <a:t> duke u </a:t>
            </a:r>
            <a:r>
              <a:rPr lang="en-GB" baseline="0" dirty="0" err="1" smtClean="0"/>
              <a:t>shoqëruar</a:t>
            </a:r>
            <a:r>
              <a:rPr lang="en-GB" baseline="0" dirty="0" smtClean="0"/>
              <a:t> me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parim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tjetër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cili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është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"</a:t>
            </a:r>
            <a:r>
              <a:rPr lang="en-GB" baseline="0" dirty="0" err="1" smtClean="0"/>
              <a:t>domosdoshmërisë</a:t>
            </a:r>
            <a:r>
              <a:rPr lang="en-GB" baseline="0" dirty="0" smtClean="0"/>
              <a:t>" </a:t>
            </a:r>
            <a:r>
              <a:rPr lang="en-GB" baseline="0" dirty="0" err="1" smtClean="0"/>
              <a:t>së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pushtetit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procedurës</a:t>
            </a:r>
            <a:r>
              <a:rPr lang="en-GB" baseline="0" dirty="0" smtClean="0"/>
              <a:t>. </a:t>
            </a:r>
            <a:r>
              <a:rPr lang="en-GB" baseline="0" dirty="0" err="1" smtClean="0"/>
              <a:t>Ajo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referohet</a:t>
            </a:r>
            <a:r>
              <a:rPr lang="en-GB" baseline="0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GB" baseline="0" dirty="0" smtClean="0"/>
              <a:t>a </a:t>
            </a:r>
            <a:r>
              <a:rPr lang="en-GB" baseline="0" dirty="0" err="1" smtClean="0"/>
              <a:t>ka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nevojë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urgjente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sociale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disa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kufizime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drejtave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themelore</a:t>
            </a:r>
            <a:r>
              <a:rPr lang="en-GB" baseline="0" dirty="0" smtClean="0"/>
              <a:t>?</a:t>
            </a:r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nëse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është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kështu</a:t>
            </a:r>
            <a:r>
              <a:rPr lang="en-GB" baseline="0" dirty="0" smtClean="0"/>
              <a:t>, a </a:t>
            </a:r>
            <a:r>
              <a:rPr lang="en-GB" baseline="0" dirty="0" err="1" smtClean="0"/>
              <a:t>korrespondon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kjo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kufizim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veçantë</a:t>
            </a:r>
            <a:r>
              <a:rPr lang="en-GB" baseline="0" dirty="0" smtClean="0"/>
              <a:t> me </a:t>
            </a:r>
            <a:r>
              <a:rPr lang="en-GB" baseline="0" dirty="0" err="1" smtClean="0"/>
              <a:t>këtë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nevojë</a:t>
            </a:r>
            <a:r>
              <a:rPr lang="en-GB" baseline="0" dirty="0" smtClean="0"/>
              <a:t>?</a:t>
            </a:r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Nëse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po</a:t>
            </a:r>
            <a:r>
              <a:rPr lang="en-GB" baseline="0" dirty="0" smtClean="0"/>
              <a:t>, a </a:t>
            </a:r>
            <a:r>
              <a:rPr lang="en-GB" baseline="0" dirty="0" err="1" smtClean="0"/>
              <a:t>është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kjo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përgjigje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proporcionale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ndaj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kësaj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nevoje</a:t>
            </a:r>
            <a:r>
              <a:rPr lang="en-GB" baseline="0" dirty="0" smtClean="0"/>
              <a:t>?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shembull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kufizimi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qartë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përmendur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nenin</a:t>
            </a:r>
            <a:r>
              <a:rPr lang="en-GB" baseline="0" dirty="0" smtClean="0"/>
              <a:t> 21 </a:t>
            </a:r>
            <a:r>
              <a:rPr lang="en-GB" baseline="0" dirty="0" err="1" smtClean="0"/>
              <a:t>që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zbatimi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masave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përgjimit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duhet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bëhet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lidhje</a:t>
            </a:r>
            <a:r>
              <a:rPr lang="en-GB" baseline="0" dirty="0" smtClean="0"/>
              <a:t> me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sërë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veprash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rënda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përcaktuara</a:t>
            </a:r>
            <a:r>
              <a:rPr lang="en-GB" baseline="0" dirty="0" smtClean="0"/>
              <a:t> me </a:t>
            </a:r>
            <a:r>
              <a:rPr lang="en-GB" baseline="0" dirty="0" err="1" smtClean="0"/>
              <a:t>ligjin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vendas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është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një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shembull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qartë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zbatimit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parimit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të</a:t>
            </a:r>
            <a:r>
              <a:rPr lang="en-GB" baseline="0" dirty="0" smtClean="0"/>
              <a:t> proporcionalitetit (shih </a:t>
            </a:r>
            <a:r>
              <a:rPr lang="en-GB" baseline="0" dirty="0" err="1" smtClean="0"/>
              <a:t>raport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shpjegues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Konventën</a:t>
            </a:r>
            <a:r>
              <a:rPr lang="en-GB" baseline="0" dirty="0" smtClean="0"/>
              <a:t> e </a:t>
            </a:r>
            <a:r>
              <a:rPr lang="en-GB" baseline="0" dirty="0" err="1" smtClean="0"/>
              <a:t>Budapestit</a:t>
            </a:r>
            <a:r>
              <a:rPr lang="en-GB" baseline="0" dirty="0" smtClean="0"/>
              <a:t>).</a:t>
            </a:r>
            <a:endParaRPr lang="en-US" baseline="0" dirty="0" smtClean="0"/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424234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Midis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drejtave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garantohen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nga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KEDNJ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KNDCP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hyjnë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lojë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gjatë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hetimeve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ndjekjeve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penale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krimin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kibernetik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liri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siguri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gjykim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prezumimin 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pafajësisë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(duke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përfshirë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drejtën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heshtur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mosinkriminimin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vetes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shpall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fajtor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penale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veprimi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mosveprimi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tij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saj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përbënte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penale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sipas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ligjit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kohën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ishte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kryer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jetën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private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privatësinë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Liria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mendimit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ndërgjegjes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fesë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Liria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shprehjes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Liria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tubimit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paqësor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shoqërimi</a:t>
            </a:r>
            <a:r>
              <a:rPr lang="en-GB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171450" marR="0" indent="-1714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GB" sz="120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marR="0" indent="-1714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GB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106174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Paragrafi</a:t>
            </a:r>
            <a:r>
              <a:rPr lang="en-US" dirty="0" smtClean="0"/>
              <a:t> 2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15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kufizon</a:t>
            </a:r>
            <a:r>
              <a:rPr lang="en-US" dirty="0" smtClean="0"/>
              <a:t> </a:t>
            </a:r>
            <a:r>
              <a:rPr lang="en-US" dirty="0" err="1" smtClean="0"/>
              <a:t>llojet</a:t>
            </a:r>
            <a:r>
              <a:rPr lang="en-US" dirty="0" smtClean="0"/>
              <a:t> e </a:t>
            </a:r>
            <a:r>
              <a:rPr lang="en-US" dirty="0" err="1" smtClean="0"/>
              <a:t>kushteve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masave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zbatueshme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artikull</a:t>
            </a:r>
            <a:r>
              <a:rPr lang="en-US" dirty="0" smtClean="0"/>
              <a:t> </a:t>
            </a:r>
            <a:r>
              <a:rPr lang="en-US" dirty="0" err="1" smtClean="0"/>
              <a:t>përcakton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listë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masave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minimale</a:t>
            </a:r>
            <a:r>
              <a:rPr lang="en-US" dirty="0" smtClean="0"/>
              <a:t>, </a:t>
            </a:r>
            <a:r>
              <a:rPr lang="en-US" dirty="0" err="1" smtClean="0"/>
              <a:t>aty</a:t>
            </a:r>
            <a:r>
              <a:rPr lang="en-US" dirty="0" smtClean="0"/>
              <a:t> </a:t>
            </a:r>
            <a:r>
              <a:rPr lang="en-US" dirty="0" err="1" smtClean="0"/>
              <a:t>ku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përshtatshme</a:t>
            </a:r>
            <a:r>
              <a:rPr lang="en-US" dirty="0" smtClean="0"/>
              <a:t>, 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natyrën</a:t>
            </a:r>
            <a:r>
              <a:rPr lang="en-US" dirty="0" smtClean="0"/>
              <a:t> e </a:t>
            </a:r>
            <a:r>
              <a:rPr lang="en-US" dirty="0" err="1" smtClean="0"/>
              <a:t>procedurës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 (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natyrës</a:t>
            </a:r>
            <a:r>
              <a:rPr lang="en-US" dirty="0" smtClean="0"/>
              <a:t> </a:t>
            </a:r>
            <a:r>
              <a:rPr lang="en-US" dirty="0" err="1" smtClean="0"/>
              <a:t>pak</a:t>
            </a:r>
            <a:r>
              <a:rPr lang="en-US" dirty="0" smtClean="0"/>
              <a:t> a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bezdisshme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procedurës</a:t>
            </a:r>
            <a:r>
              <a:rPr lang="en-US" dirty="0" smtClean="0"/>
              <a:t>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mbrojtje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fundit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mbikëqyrje</a:t>
            </a:r>
            <a:r>
              <a:rPr lang="en-US" dirty="0" smtClean="0"/>
              <a:t> </a:t>
            </a:r>
            <a:r>
              <a:rPr lang="en-US" dirty="0" err="1" smtClean="0"/>
              <a:t>gjyqësore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pavarur</a:t>
            </a:r>
            <a:r>
              <a:rPr lang="en-US" dirty="0" smtClean="0"/>
              <a:t>,</a:t>
            </a:r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arsyet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justifikojnë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,</a:t>
            </a:r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kufizimin</a:t>
            </a:r>
            <a:r>
              <a:rPr lang="en-US" dirty="0" smtClean="0"/>
              <a:t> e </a:t>
            </a:r>
            <a:r>
              <a:rPr lang="en-US" dirty="0" err="1" smtClean="0"/>
              <a:t>fushës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kohëzgjatjen</a:t>
            </a:r>
            <a:r>
              <a:rPr lang="en-US" dirty="0" smtClean="0"/>
              <a:t> e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fuqie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procedure.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Mbikëqyrja</a:t>
            </a:r>
            <a:r>
              <a:rPr lang="en-US" dirty="0" smtClean="0"/>
              <a:t> e </a:t>
            </a:r>
            <a:r>
              <a:rPr lang="en-US" dirty="0" err="1" smtClean="0"/>
              <a:t>pavarur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fushëveprimi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kufizimi</a:t>
            </a:r>
            <a:r>
              <a:rPr lang="en-US" dirty="0" smtClean="0"/>
              <a:t> </a:t>
            </a:r>
            <a:r>
              <a:rPr lang="en-US" dirty="0" err="1" smtClean="0"/>
              <a:t>kohor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garanci</a:t>
            </a:r>
            <a:r>
              <a:rPr lang="en-US" dirty="0" smtClean="0"/>
              <a:t> </a:t>
            </a:r>
            <a:r>
              <a:rPr lang="en-US" dirty="0" err="1" smtClean="0"/>
              <a:t>tradicionale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sigurojnë</a:t>
            </a:r>
            <a:r>
              <a:rPr lang="en-US" dirty="0" smtClean="0"/>
              <a:t> proporcionalitetin e </a:t>
            </a:r>
            <a:r>
              <a:rPr lang="en-US" dirty="0" err="1" smtClean="0"/>
              <a:t>masave</a:t>
            </a:r>
            <a:r>
              <a:rPr lang="en-US" dirty="0" smtClean="0"/>
              <a:t> </a:t>
            </a:r>
            <a:r>
              <a:rPr lang="en-US" dirty="0" err="1" smtClean="0"/>
              <a:t>ndërhyrëse</a:t>
            </a:r>
            <a:r>
              <a:rPr lang="en-US" dirty="0" smtClean="0"/>
              <a:t>, duke </a:t>
            </a:r>
            <a:r>
              <a:rPr lang="en-US" dirty="0" err="1" smtClean="0"/>
              <a:t>imponuar</a:t>
            </a:r>
            <a:r>
              <a:rPr lang="en-US" dirty="0" smtClean="0"/>
              <a:t> </a:t>
            </a:r>
            <a:r>
              <a:rPr lang="en-US" dirty="0" err="1" smtClean="0"/>
              <a:t>kufizime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masa </a:t>
            </a:r>
            <a:r>
              <a:rPr lang="en-US" dirty="0" err="1" smtClean="0"/>
              <a:t>dhe</a:t>
            </a:r>
            <a:r>
              <a:rPr lang="en-US" dirty="0" smtClean="0"/>
              <a:t> duke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verifikimin</a:t>
            </a:r>
            <a:r>
              <a:rPr lang="en-US" dirty="0" smtClean="0"/>
              <a:t> e </a:t>
            </a:r>
            <a:r>
              <a:rPr lang="en-US" dirty="0" err="1" smtClean="0"/>
              <a:t>pavarur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respektimit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këtyre</a:t>
            </a:r>
            <a:r>
              <a:rPr lang="en-US" dirty="0" smtClean="0"/>
              <a:t> </a:t>
            </a:r>
            <a:r>
              <a:rPr lang="en-US" dirty="0" err="1" smtClean="0"/>
              <a:t>kufizimeve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sigurojnë</a:t>
            </a:r>
            <a:r>
              <a:rPr lang="en-US" dirty="0" smtClean="0"/>
              <a:t> </a:t>
            </a:r>
            <a:r>
              <a:rPr lang="en-US" dirty="0" err="1" smtClean="0"/>
              <a:t>mbrojtjen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drejtave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Specifikimi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arsyeve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justifikojnë</a:t>
            </a:r>
            <a:r>
              <a:rPr lang="en-US" dirty="0" smtClean="0"/>
              <a:t> </a:t>
            </a:r>
            <a:r>
              <a:rPr lang="en-US" dirty="0" err="1" smtClean="0"/>
              <a:t>masën</a:t>
            </a:r>
            <a:r>
              <a:rPr lang="en-US" dirty="0" smtClean="0"/>
              <a:t> </a:t>
            </a:r>
            <a:r>
              <a:rPr lang="en-US" dirty="0" err="1" smtClean="0"/>
              <a:t>ndërhyrëse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parim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tradicionalisht</a:t>
            </a:r>
            <a:r>
              <a:rPr lang="en-US" dirty="0" smtClean="0"/>
              <a:t> </a:t>
            </a:r>
            <a:r>
              <a:rPr lang="en-US" dirty="0" err="1" smtClean="0"/>
              <a:t>siguron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domosdoshmërinë</a:t>
            </a:r>
            <a:r>
              <a:rPr lang="en-US" dirty="0" smtClean="0"/>
              <a:t> </a:t>
            </a:r>
            <a:r>
              <a:rPr lang="en-US" dirty="0" err="1" smtClean="0"/>
              <a:t>ashtu</a:t>
            </a:r>
            <a:r>
              <a:rPr lang="en-US" dirty="0" smtClean="0"/>
              <a:t> </a:t>
            </a:r>
            <a:r>
              <a:rPr lang="en-US" dirty="0" err="1" smtClean="0"/>
              <a:t>edhe</a:t>
            </a:r>
            <a:r>
              <a:rPr lang="en-US" dirty="0" smtClean="0"/>
              <a:t> proporcionalitetin e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mase</a:t>
            </a:r>
            <a:r>
              <a:rPr lang="en-US" dirty="0" smtClean="0"/>
              <a:t> (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specifikim</a:t>
            </a:r>
            <a:r>
              <a:rPr lang="en-US" dirty="0" smtClean="0"/>
              <a:t>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verifikojë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masa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kufizon</a:t>
            </a:r>
            <a:r>
              <a:rPr lang="en-US" dirty="0" smtClean="0"/>
              <a:t> </a:t>
            </a:r>
            <a:r>
              <a:rPr lang="en-US" dirty="0" err="1" smtClean="0"/>
              <a:t>liritë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efektive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proporcionale</a:t>
            </a:r>
            <a:r>
              <a:rPr lang="en-US" dirty="0" smtClean="0"/>
              <a:t> me </a:t>
            </a: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synojnë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arrihen</a:t>
            </a:r>
            <a:r>
              <a:rPr lang="en-US" dirty="0" smtClean="0"/>
              <a:t>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Ideja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masën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"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përshtatshme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funksion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natyrës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procedurës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" </a:t>
            </a:r>
            <a:r>
              <a:rPr lang="en-US" dirty="0" err="1" smtClean="0"/>
              <a:t>meriton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detajohet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tej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tregues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herë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tretë</a:t>
            </a:r>
            <a:r>
              <a:rPr lang="en-US" dirty="0" smtClean="0"/>
              <a:t> </a:t>
            </a:r>
            <a:r>
              <a:rPr lang="en-US" dirty="0" err="1" smtClean="0"/>
              <a:t>rikujton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marrjes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rrethanave</a:t>
            </a:r>
            <a:r>
              <a:rPr lang="en-US" dirty="0" smtClean="0"/>
              <a:t> </a:t>
            </a:r>
            <a:r>
              <a:rPr lang="en-US" dirty="0" err="1" smtClean="0"/>
              <a:t>rrethuese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përcaktimin</a:t>
            </a:r>
            <a:r>
              <a:rPr lang="en-US" dirty="0" smtClean="0"/>
              <a:t> e </a:t>
            </a:r>
            <a:r>
              <a:rPr lang="en-US" dirty="0" err="1" smtClean="0"/>
              <a:t>masave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duhura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.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shembull</a:t>
            </a:r>
            <a:r>
              <a:rPr lang="en-US" dirty="0" smtClean="0"/>
              <a:t>, </a:t>
            </a:r>
            <a:r>
              <a:rPr lang="en-US" dirty="0" err="1" smtClean="0"/>
              <a:t>siç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rikujtuar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raportin</a:t>
            </a:r>
            <a:r>
              <a:rPr lang="en-US" dirty="0" smtClean="0"/>
              <a:t> </a:t>
            </a:r>
            <a:r>
              <a:rPr lang="en-US" dirty="0" err="1" smtClean="0"/>
              <a:t>shpjegues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Krimin</a:t>
            </a:r>
            <a:r>
              <a:rPr lang="en-US" dirty="0" smtClean="0"/>
              <a:t> Kibernetik, "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zbatojnë</a:t>
            </a:r>
            <a:r>
              <a:rPr lang="en-US" dirty="0" smtClean="0"/>
              <a:t> </a:t>
            </a:r>
            <a:r>
              <a:rPr lang="en-US" dirty="0" err="1" smtClean="0"/>
              <a:t>qartë</a:t>
            </a:r>
            <a:r>
              <a:rPr lang="en-US" dirty="0" smtClean="0"/>
              <a:t> </a:t>
            </a:r>
            <a:r>
              <a:rPr lang="en-US" dirty="0" err="1" smtClean="0"/>
              <a:t>kushtet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 </a:t>
            </a:r>
            <a:r>
              <a:rPr lang="en-US" dirty="0" err="1" smtClean="0"/>
              <a:t>siç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"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përmendura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§2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përmendura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slajd</a:t>
            </a:r>
            <a:r>
              <a:rPr lang="en-US" baseline="0" dirty="0" smtClean="0"/>
              <a:t> </a:t>
            </a:r>
            <a:r>
              <a:rPr lang="en-US" dirty="0" smtClean="0"/>
              <a:t>"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përgjimin</a:t>
            </a:r>
            <a:r>
              <a:rPr lang="en-US" dirty="0" smtClean="0"/>
              <a:t>, 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ndërhyrjen</a:t>
            </a:r>
            <a:r>
              <a:rPr lang="en-US" dirty="0" smtClean="0"/>
              <a:t> e </a:t>
            </a:r>
            <a:r>
              <a:rPr lang="en-US" dirty="0" err="1" smtClean="0"/>
              <a:t>saj</a:t>
            </a:r>
            <a:r>
              <a:rPr lang="en-US" dirty="0" smtClean="0"/>
              <a:t>",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aplikohen</a:t>
            </a:r>
            <a:r>
              <a:rPr lang="en-US" dirty="0" smtClean="0"/>
              <a:t> </a:t>
            </a:r>
            <a:r>
              <a:rPr lang="en-US" dirty="0" err="1" smtClean="0"/>
              <a:t>njësoj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. </a:t>
            </a:r>
            <a:r>
              <a:rPr lang="en-US" dirty="0" err="1" smtClean="0"/>
              <a:t>Rrethanat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kërkojnë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masa </a:t>
            </a:r>
            <a:r>
              <a:rPr lang="en-US" dirty="0" err="1" smtClean="0"/>
              <a:t>mbrojtëse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listuara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15.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raportit</a:t>
            </a:r>
            <a:r>
              <a:rPr lang="en-US" dirty="0" smtClean="0"/>
              <a:t> </a:t>
            </a:r>
            <a:r>
              <a:rPr lang="en-US" dirty="0" err="1" smtClean="0"/>
              <a:t>shpjegues</a:t>
            </a:r>
            <a:r>
              <a:rPr lang="en-US" dirty="0" smtClean="0"/>
              <a:t>, </a:t>
            </a:r>
            <a:r>
              <a:rPr lang="en-US" dirty="0" err="1" smtClean="0"/>
              <a:t>këto</a:t>
            </a:r>
            <a:r>
              <a:rPr lang="en-US" dirty="0" smtClean="0"/>
              <a:t> masa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 "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trajtohen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përfshijnë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drejtën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vetë-inkriminimit</a:t>
            </a:r>
            <a:r>
              <a:rPr lang="en-US" dirty="0" smtClean="0"/>
              <a:t>, </a:t>
            </a:r>
            <a:r>
              <a:rPr lang="en-US" dirty="0" err="1" smtClean="0"/>
              <a:t>privilegjet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veçoritë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individëve</a:t>
            </a:r>
            <a:r>
              <a:rPr lang="en-US" dirty="0" smtClean="0"/>
              <a:t> </a:t>
            </a:r>
            <a:r>
              <a:rPr lang="en-US" dirty="0" err="1" smtClean="0"/>
              <a:t>apo</a:t>
            </a:r>
            <a:r>
              <a:rPr lang="en-US" dirty="0" smtClean="0"/>
              <a:t> </a:t>
            </a:r>
            <a:r>
              <a:rPr lang="en-US" dirty="0" err="1" smtClean="0"/>
              <a:t>vendeve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objekt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masës</a:t>
            </a:r>
            <a:r>
              <a:rPr lang="en-US" dirty="0" smtClean="0"/>
              <a:t> "(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shembull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përforcohet</a:t>
            </a:r>
            <a:r>
              <a:rPr lang="en-US" dirty="0" smtClean="0"/>
              <a:t> </a:t>
            </a:r>
            <a:r>
              <a:rPr lang="en-US" dirty="0" err="1" smtClean="0"/>
              <a:t>mbrojtja</a:t>
            </a:r>
            <a:r>
              <a:rPr lang="en-US" dirty="0" smtClean="0"/>
              <a:t> e </a:t>
            </a:r>
            <a:r>
              <a:rPr lang="en-US" dirty="0" err="1" smtClean="0"/>
              <a:t>gazetarëve</a:t>
            </a:r>
            <a:r>
              <a:rPr lang="en-US" dirty="0" smtClean="0"/>
              <a:t>, </a:t>
            </a:r>
            <a:r>
              <a:rPr lang="en-US" dirty="0" err="1" smtClean="0"/>
              <a:t>gjyqtarëve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zyrave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avokatisë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korrespondencës</a:t>
            </a:r>
            <a:r>
              <a:rPr lang="en-US" dirty="0" smtClean="0"/>
              <a:t>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Së</a:t>
            </a:r>
            <a:r>
              <a:rPr lang="en-US" dirty="0" smtClean="0"/>
              <a:t> fundi, </a:t>
            </a:r>
            <a:r>
              <a:rPr lang="en-US" dirty="0" err="1" smtClean="0"/>
              <a:t>paragrafi</a:t>
            </a:r>
            <a:r>
              <a:rPr lang="en-US" dirty="0" smtClean="0"/>
              <a:t> 3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15 </a:t>
            </a:r>
            <a:r>
              <a:rPr lang="en-US" dirty="0" err="1" smtClean="0"/>
              <a:t>nxit</a:t>
            </a:r>
            <a:r>
              <a:rPr lang="en-US" dirty="0" smtClean="0"/>
              <a:t> </a:t>
            </a:r>
            <a:r>
              <a:rPr lang="en-US" dirty="0" err="1" smtClean="0"/>
              <a:t>nevojën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shqyrtuar</a:t>
            </a:r>
            <a:r>
              <a:rPr lang="en-US" dirty="0" smtClean="0"/>
              <a:t> </a:t>
            </a:r>
            <a:r>
              <a:rPr lang="en-US" dirty="0" err="1" smtClean="0"/>
              <a:t>ndikimin</a:t>
            </a:r>
            <a:r>
              <a:rPr lang="en-US" dirty="0" smtClean="0"/>
              <a:t> e </a:t>
            </a:r>
            <a:r>
              <a:rPr lang="en-US" dirty="0" err="1" smtClean="0"/>
              <a:t>kompetencave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procedurave</a:t>
            </a:r>
            <a:r>
              <a:rPr lang="en-US" dirty="0" smtClean="0"/>
              <a:t> </a:t>
            </a:r>
            <a:r>
              <a:rPr lang="en-US" dirty="0" err="1" smtClean="0"/>
              <a:t>mbi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drejtat</a:t>
            </a:r>
            <a:r>
              <a:rPr lang="en-US" dirty="0" smtClean="0"/>
              <a:t>, </a:t>
            </a:r>
            <a:r>
              <a:rPr lang="en-US" dirty="0" err="1" smtClean="0"/>
              <a:t>përgjegjësitë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interesat</a:t>
            </a:r>
            <a:r>
              <a:rPr lang="en-US" dirty="0" smtClean="0"/>
              <a:t> </a:t>
            </a:r>
            <a:r>
              <a:rPr lang="en-US" dirty="0" err="1" smtClean="0"/>
              <a:t>legjitime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palëve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treta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masën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përputhje</a:t>
            </a:r>
            <a:r>
              <a:rPr lang="en-US" dirty="0" smtClean="0"/>
              <a:t> me </a:t>
            </a:r>
            <a:r>
              <a:rPr lang="en-US" dirty="0" err="1" smtClean="0"/>
              <a:t>interesin</a:t>
            </a:r>
            <a:r>
              <a:rPr lang="en-US" dirty="0" smtClean="0"/>
              <a:t> </a:t>
            </a:r>
            <a:r>
              <a:rPr lang="en-US" dirty="0" err="1" smtClean="0"/>
              <a:t>publik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veçanti</a:t>
            </a:r>
            <a:r>
              <a:rPr lang="en-US" dirty="0" smtClean="0"/>
              <a:t> </a:t>
            </a:r>
            <a:r>
              <a:rPr lang="en-US" dirty="0" err="1" smtClean="0"/>
              <a:t>administrimin</a:t>
            </a:r>
            <a:r>
              <a:rPr lang="en-US" dirty="0" smtClean="0"/>
              <a:t> e </a:t>
            </a:r>
            <a:r>
              <a:rPr lang="en-US" dirty="0" err="1" smtClean="0"/>
              <a:t>shëndoshë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drejtësisë</a:t>
            </a:r>
            <a:r>
              <a:rPr lang="en-US" dirty="0" smtClean="0"/>
              <a:t> 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kërkesë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aspekti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dytë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parimit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proporcionalitetit,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cili</a:t>
            </a:r>
            <a:r>
              <a:rPr lang="en-US" dirty="0" smtClean="0"/>
              <a:t> u </a:t>
            </a:r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përcaktimit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parimi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paraprak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Parimi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proporcionalitetit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asnjë</a:t>
            </a:r>
            <a:r>
              <a:rPr lang="en-US" dirty="0" smtClean="0"/>
              <a:t> </a:t>
            </a:r>
            <a:r>
              <a:rPr lang="en-US" dirty="0" err="1" smtClean="0"/>
              <a:t>pushtet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jo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pak</a:t>
            </a:r>
            <a:r>
              <a:rPr lang="en-US" dirty="0" smtClean="0"/>
              <a:t> intrusive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arrijë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adekuate</a:t>
            </a:r>
            <a:r>
              <a:rPr lang="en-US" dirty="0" smtClean="0"/>
              <a:t> </a:t>
            </a:r>
            <a:r>
              <a:rPr lang="en-US" dirty="0" err="1" smtClean="0"/>
              <a:t>objektivin</a:t>
            </a:r>
            <a:r>
              <a:rPr lang="en-US" dirty="0" smtClean="0"/>
              <a:t> e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fuqie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procedure, duke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natyrën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rrethanat</a:t>
            </a:r>
            <a:r>
              <a:rPr lang="en-US" dirty="0" smtClean="0"/>
              <a:t> e </a:t>
            </a:r>
            <a:r>
              <a:rPr lang="en-US" dirty="0" err="1" smtClean="0"/>
              <a:t>veprës</a:t>
            </a:r>
            <a:r>
              <a:rPr lang="en-US" dirty="0" smtClean="0"/>
              <a:t>, </a:t>
            </a:r>
            <a:r>
              <a:rPr lang="en-US" dirty="0" err="1" smtClean="0"/>
              <a:t>natyrën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legjitimitetin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drejtave</a:t>
            </a:r>
            <a:r>
              <a:rPr lang="en-US" dirty="0" smtClean="0"/>
              <a:t> </a:t>
            </a:r>
            <a:r>
              <a:rPr lang="en-US" dirty="0" err="1" smtClean="0"/>
              <a:t>fundamentale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ndikuara</a:t>
            </a:r>
            <a:r>
              <a:rPr lang="en-US" dirty="0" smtClean="0"/>
              <a:t>. </a:t>
            </a:r>
            <a:r>
              <a:rPr lang="en-US" dirty="0" err="1" smtClean="0"/>
              <a:t>Paragrafi</a:t>
            </a:r>
            <a:r>
              <a:rPr lang="en-US" dirty="0" smtClean="0"/>
              <a:t> 3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15 </a:t>
            </a:r>
            <a:r>
              <a:rPr lang="en-US" dirty="0" err="1" smtClean="0"/>
              <a:t>trajton</a:t>
            </a:r>
            <a:r>
              <a:rPr lang="en-US" dirty="0" smtClean="0"/>
              <a:t> </a:t>
            </a:r>
            <a:r>
              <a:rPr lang="en-US" dirty="0" err="1" smtClean="0"/>
              <a:t>pjesën</a:t>
            </a:r>
            <a:r>
              <a:rPr lang="en-US" dirty="0" smtClean="0"/>
              <a:t> e </a:t>
            </a:r>
            <a:r>
              <a:rPr lang="en-US" dirty="0" err="1" smtClean="0"/>
              <a:t>fundit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fjalie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fundit</a:t>
            </a:r>
            <a:r>
              <a:rPr lang="en-US" dirty="0" smtClean="0"/>
              <a:t>, duke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masat</a:t>
            </a:r>
            <a:r>
              <a:rPr lang="en-US" dirty="0" smtClean="0"/>
              <a:t> e </a:t>
            </a:r>
            <a:r>
              <a:rPr lang="en-US" dirty="0" err="1" smtClean="0"/>
              <a:t>zbatuara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mbajnë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ndikimin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drejtat</a:t>
            </a:r>
            <a:r>
              <a:rPr lang="en-US" dirty="0" smtClean="0"/>
              <a:t> </a:t>
            </a:r>
            <a:r>
              <a:rPr lang="en-US" dirty="0" err="1" smtClean="0"/>
              <a:t>themelore</a:t>
            </a:r>
            <a:r>
              <a:rPr lang="en-US" dirty="0" smtClean="0"/>
              <a:t>, </a:t>
            </a:r>
            <a:r>
              <a:rPr lang="en-US" dirty="0" err="1" smtClean="0"/>
              <a:t>përgjegjësitë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interesat</a:t>
            </a:r>
            <a:r>
              <a:rPr lang="en-US" dirty="0" smtClean="0"/>
              <a:t> </a:t>
            </a:r>
            <a:r>
              <a:rPr lang="en-US" dirty="0" err="1" smtClean="0"/>
              <a:t>legjitime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palëve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treta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Paragrafi</a:t>
            </a:r>
            <a:r>
              <a:rPr lang="en-US" dirty="0" smtClean="0"/>
              <a:t> 3 </a:t>
            </a:r>
            <a:r>
              <a:rPr lang="en-US" dirty="0" err="1" smtClean="0"/>
              <a:t>kufizon</a:t>
            </a:r>
            <a:r>
              <a:rPr lang="en-US" dirty="0" smtClean="0"/>
              <a:t> </a:t>
            </a:r>
            <a:r>
              <a:rPr lang="en-US" dirty="0" err="1" smtClean="0"/>
              <a:t>domosdoshmërinë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zvogëluar</a:t>
            </a:r>
            <a:r>
              <a:rPr lang="en-US" dirty="0" smtClean="0"/>
              <a:t> </a:t>
            </a:r>
            <a:r>
              <a:rPr lang="en-US" dirty="0" err="1" smtClean="0"/>
              <a:t>ndikimet</a:t>
            </a:r>
            <a:r>
              <a:rPr lang="en-US" dirty="0" smtClean="0"/>
              <a:t> e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procedurës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situatën</a:t>
            </a:r>
            <a:r>
              <a:rPr lang="en-US" dirty="0" smtClean="0"/>
              <a:t> </a:t>
            </a:r>
            <a:r>
              <a:rPr lang="en-US" dirty="0" err="1" smtClean="0"/>
              <a:t>ku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</a:t>
            </a:r>
            <a:r>
              <a:rPr lang="en-US" dirty="0" err="1" smtClean="0"/>
              <a:t>reduktim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"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përputhje</a:t>
            </a:r>
            <a:r>
              <a:rPr lang="en-US" dirty="0" smtClean="0"/>
              <a:t> me </a:t>
            </a:r>
            <a:r>
              <a:rPr lang="en-US" dirty="0" err="1" smtClean="0"/>
              <a:t>interesin</a:t>
            </a:r>
            <a:r>
              <a:rPr lang="en-US" dirty="0" smtClean="0"/>
              <a:t> </a:t>
            </a:r>
            <a:r>
              <a:rPr lang="en-US" dirty="0" err="1" smtClean="0"/>
              <a:t>publik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veçanti</a:t>
            </a:r>
            <a:r>
              <a:rPr lang="en-US" dirty="0" smtClean="0"/>
              <a:t> </a:t>
            </a:r>
            <a:r>
              <a:rPr lang="en-US" dirty="0" err="1" smtClean="0"/>
              <a:t>administrimin</a:t>
            </a:r>
            <a:r>
              <a:rPr lang="en-US" dirty="0" smtClean="0"/>
              <a:t> e </a:t>
            </a:r>
            <a:r>
              <a:rPr lang="en-US" dirty="0" err="1" smtClean="0"/>
              <a:t>shëndoshë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drejtësisë</a:t>
            </a:r>
            <a:r>
              <a:rPr lang="en-US" dirty="0" smtClean="0"/>
              <a:t>". </a:t>
            </a:r>
            <a:r>
              <a:rPr lang="en-US" dirty="0" err="1" smtClean="0"/>
              <a:t>Kjo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thotë</a:t>
            </a:r>
            <a:r>
              <a:rPr lang="en-US" dirty="0" smtClean="0"/>
              <a:t> se impakti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kompetencave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procedurave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pari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vlerësohet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administrimin</a:t>
            </a:r>
            <a:r>
              <a:rPr lang="en-US" dirty="0" smtClean="0"/>
              <a:t> e </a:t>
            </a:r>
            <a:r>
              <a:rPr lang="en-US" dirty="0" err="1" smtClean="0"/>
              <a:t>shëndoshë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drejtësisë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interesave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publike</a:t>
            </a:r>
            <a:r>
              <a:rPr lang="en-US" dirty="0" smtClean="0"/>
              <a:t> (p.sh. </a:t>
            </a:r>
            <a:r>
              <a:rPr lang="en-US" dirty="0" err="1" smtClean="0"/>
              <a:t>siguria</a:t>
            </a:r>
            <a:r>
              <a:rPr lang="en-US" dirty="0" smtClean="0"/>
              <a:t> </a:t>
            </a:r>
            <a:r>
              <a:rPr lang="en-US" dirty="0" err="1" smtClean="0"/>
              <a:t>publike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shëndeti</a:t>
            </a:r>
            <a:r>
              <a:rPr lang="en-US" dirty="0" smtClean="0"/>
              <a:t> </a:t>
            </a:r>
            <a:r>
              <a:rPr lang="en-US" dirty="0" err="1" smtClean="0"/>
              <a:t>publik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interesat</a:t>
            </a:r>
            <a:r>
              <a:rPr lang="en-US" dirty="0" smtClean="0"/>
              <a:t> e </a:t>
            </a:r>
            <a:r>
              <a:rPr lang="en-US" dirty="0" err="1" smtClean="0"/>
              <a:t>tjera</a:t>
            </a:r>
            <a:r>
              <a:rPr lang="en-US" dirty="0" smtClean="0"/>
              <a:t>, 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interesat</a:t>
            </a:r>
            <a:r>
              <a:rPr lang="en-US" dirty="0" smtClean="0"/>
              <a:t> e </a:t>
            </a:r>
            <a:r>
              <a:rPr lang="en-US" dirty="0" err="1" smtClean="0"/>
              <a:t>viktimave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respektimin</a:t>
            </a:r>
            <a:r>
              <a:rPr lang="en-US" dirty="0" smtClean="0"/>
              <a:t> e </a:t>
            </a:r>
            <a:r>
              <a:rPr lang="en-US" dirty="0" err="1" smtClean="0"/>
              <a:t>jetës</a:t>
            </a:r>
            <a:r>
              <a:rPr lang="en-US" dirty="0" smtClean="0"/>
              <a:t> private).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masën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kufizimi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ndikimit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procedurës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interesat</a:t>
            </a:r>
            <a:r>
              <a:rPr lang="en-US" dirty="0" smtClean="0"/>
              <a:t> e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përputhje</a:t>
            </a:r>
            <a:r>
              <a:rPr lang="en-US" dirty="0" smtClean="0"/>
              <a:t> me </a:t>
            </a:r>
            <a:r>
              <a:rPr lang="en-US" dirty="0" err="1" smtClean="0"/>
              <a:t>mbrojtjen</a:t>
            </a:r>
            <a:r>
              <a:rPr lang="en-US" dirty="0" smtClean="0"/>
              <a:t> e </a:t>
            </a:r>
            <a:r>
              <a:rPr lang="en-US" dirty="0" err="1" smtClean="0"/>
              <a:t>këtyre</a:t>
            </a:r>
            <a:r>
              <a:rPr lang="en-US" dirty="0" smtClean="0"/>
              <a:t> </a:t>
            </a:r>
            <a:r>
              <a:rPr lang="en-US" dirty="0" err="1" smtClean="0"/>
              <a:t>interesave</a:t>
            </a:r>
            <a:r>
              <a:rPr lang="en-US" dirty="0" smtClean="0"/>
              <a:t> </a:t>
            </a:r>
            <a:r>
              <a:rPr lang="en-US" dirty="0" err="1" smtClean="0"/>
              <a:t>publike</a:t>
            </a:r>
            <a:r>
              <a:rPr lang="en-US" dirty="0" smtClean="0"/>
              <a:t>, </a:t>
            </a:r>
            <a:r>
              <a:rPr lang="en-US" dirty="0" err="1" smtClean="0"/>
              <a:t>atëherë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masa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mbrojtur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interesa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"</a:t>
            </a:r>
            <a:r>
              <a:rPr lang="en-US" dirty="0" err="1" smtClean="0"/>
              <a:t>minimizimi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përçarjes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konsumatorit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, </a:t>
            </a:r>
            <a:r>
              <a:rPr lang="en-US" dirty="0" err="1" smtClean="0"/>
              <a:t>mbrojtje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përgjegjësia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lehtësimin</a:t>
            </a:r>
            <a:r>
              <a:rPr lang="en-US" dirty="0" smtClean="0"/>
              <a:t> e </a:t>
            </a:r>
            <a:r>
              <a:rPr lang="en-US" dirty="0" err="1" smtClean="0"/>
              <a:t>zbulimit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kapitulli</a:t>
            </a:r>
            <a:r>
              <a:rPr lang="en-US" dirty="0" smtClean="0"/>
              <a:t>,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mbrojtjen</a:t>
            </a:r>
            <a:r>
              <a:rPr lang="en-US" dirty="0" smtClean="0"/>
              <a:t> e </a:t>
            </a:r>
            <a:r>
              <a:rPr lang="en-US" dirty="0" err="1" smtClean="0"/>
              <a:t>interesave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pronësisë</a:t>
            </a:r>
            <a:r>
              <a:rPr lang="en-US" dirty="0" smtClean="0"/>
              <a:t> "(shih </a:t>
            </a:r>
            <a:r>
              <a:rPr lang="en-US" dirty="0" err="1" smtClean="0"/>
              <a:t>raportin</a:t>
            </a:r>
            <a:r>
              <a:rPr lang="en-US" dirty="0" smtClean="0"/>
              <a:t> </a:t>
            </a:r>
            <a:r>
              <a:rPr lang="en-US" dirty="0" err="1" smtClean="0"/>
              <a:t>shpjegues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mbi</a:t>
            </a:r>
            <a:r>
              <a:rPr lang="en-US" dirty="0" smtClean="0"/>
              <a:t> </a:t>
            </a:r>
            <a:r>
              <a:rPr lang="en-US" dirty="0" err="1" smtClean="0"/>
              <a:t>krimin</a:t>
            </a:r>
            <a:r>
              <a:rPr lang="en-US" dirty="0" smtClean="0"/>
              <a:t> kibernetik, § 148).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Referencat</a:t>
            </a:r>
            <a:r>
              <a:rPr lang="en-US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GB" sz="1200" baseline="30000" dirty="0" smtClean="0"/>
              <a:t>[1] </a:t>
            </a:r>
            <a:r>
              <a:rPr lang="en-GB" sz="1200" dirty="0" err="1" smtClean="0"/>
              <a:t>Raport</a:t>
            </a:r>
            <a:r>
              <a:rPr lang="en-GB" sz="1200" dirty="0" smtClean="0"/>
              <a:t> </a:t>
            </a:r>
            <a:r>
              <a:rPr lang="en-GB" sz="1200" dirty="0" err="1" smtClean="0"/>
              <a:t>shpjegues</a:t>
            </a:r>
            <a:r>
              <a:rPr lang="en-GB" sz="1200" dirty="0" smtClean="0"/>
              <a:t> </a:t>
            </a:r>
            <a:r>
              <a:rPr lang="en-GB" sz="1200" dirty="0" err="1" smtClean="0"/>
              <a:t>i</a:t>
            </a:r>
            <a:r>
              <a:rPr lang="en-GB" sz="1200" dirty="0" smtClean="0"/>
              <a:t> </a:t>
            </a:r>
            <a:r>
              <a:rPr lang="en-GB" sz="1200" dirty="0" err="1" smtClean="0"/>
              <a:t>Konventës</a:t>
            </a:r>
            <a:r>
              <a:rPr lang="en-GB" sz="1200" dirty="0" smtClean="0"/>
              <a:t> </a:t>
            </a:r>
            <a:r>
              <a:rPr lang="en-GB" sz="1200" dirty="0" err="1" smtClean="0"/>
              <a:t>për</a:t>
            </a:r>
            <a:r>
              <a:rPr lang="en-GB" sz="1200" dirty="0" smtClean="0"/>
              <a:t> </a:t>
            </a:r>
            <a:r>
              <a:rPr lang="en-GB" sz="1200" dirty="0" err="1" smtClean="0"/>
              <a:t>Krimin</a:t>
            </a:r>
            <a:r>
              <a:rPr lang="en-GB" sz="1200" dirty="0" smtClean="0"/>
              <a:t> Kibernetik, §148.</a:t>
            </a:r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endParaRPr lang="en-GB" baseline="0" dirty="0" smtClean="0"/>
          </a:p>
          <a:p>
            <a:pPr eaLnBrk="1" hangingPunct="1">
              <a:spcBef>
                <a:spcPct val="0"/>
              </a:spcBef>
            </a:pPr>
            <a:r>
              <a:rPr lang="en-GB" baseline="0" dirty="0" smtClean="0"/>
              <a:t> </a:t>
            </a:r>
            <a:endParaRPr lang="en-GB" dirty="0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129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972120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japim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shembull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</a:t>
            </a:r>
            <a:r>
              <a:rPr lang="en-US" dirty="0" err="1" smtClean="0"/>
              <a:t>mënyrave</a:t>
            </a:r>
            <a:r>
              <a:rPr lang="en-US" dirty="0" smtClean="0"/>
              <a:t> se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përcaktohen</a:t>
            </a:r>
            <a:r>
              <a:rPr lang="en-US" dirty="0" smtClean="0"/>
              <a:t> </a:t>
            </a:r>
            <a:r>
              <a:rPr lang="en-US" dirty="0" err="1" smtClean="0"/>
              <a:t>kushtet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mbrojtëse</a:t>
            </a:r>
            <a:r>
              <a:rPr lang="en-US" dirty="0" smtClean="0"/>
              <a:t>, ne do </a:t>
            </a:r>
            <a:r>
              <a:rPr lang="en-US" dirty="0" err="1" smtClean="0"/>
              <a:t>t'i</a:t>
            </a:r>
            <a:r>
              <a:rPr lang="en-US" dirty="0" smtClean="0"/>
              <a:t> </a:t>
            </a:r>
            <a:r>
              <a:rPr lang="en-US" dirty="0" err="1" smtClean="0"/>
              <a:t>referohemi</a:t>
            </a:r>
            <a:r>
              <a:rPr lang="en-US" dirty="0" smtClean="0"/>
              <a:t> </a:t>
            </a:r>
            <a:r>
              <a:rPr lang="en-US" dirty="0" err="1" smtClean="0"/>
              <a:t>shkurtimisht</a:t>
            </a:r>
            <a:r>
              <a:rPr lang="en-US" dirty="0" smtClean="0"/>
              <a:t> </a:t>
            </a:r>
            <a:r>
              <a:rPr lang="en-US" dirty="0" err="1" smtClean="0"/>
              <a:t>kërkesave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Këshillit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Evropës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Mbrojtjen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Lirive</a:t>
            </a:r>
            <a:r>
              <a:rPr lang="en-US" dirty="0" smtClean="0"/>
              <a:t> </a:t>
            </a:r>
            <a:r>
              <a:rPr lang="en-US" dirty="0" err="1" smtClean="0"/>
              <a:t>Themelore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Njeriut</a:t>
            </a:r>
            <a:r>
              <a:rPr lang="en-US" dirty="0" smtClean="0"/>
              <a:t> (KEDNJ).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Sinteza</a:t>
            </a:r>
            <a:r>
              <a:rPr lang="en-US" dirty="0" smtClean="0"/>
              <a:t> e </a:t>
            </a:r>
            <a:r>
              <a:rPr lang="en-US" dirty="0" err="1" smtClean="0"/>
              <a:t>tanishme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përshtatet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secilin</a:t>
            </a:r>
            <a:r>
              <a:rPr lang="en-US" dirty="0" smtClean="0"/>
              <a:t> vend duke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veçoritë</a:t>
            </a:r>
            <a:r>
              <a:rPr lang="en-US" dirty="0" smtClean="0"/>
              <a:t> e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ligjor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vendit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angazhimeve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saj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ndërkombëtare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Parimi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përgjithshëm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respektuar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kufizohet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 </a:t>
            </a:r>
            <a:r>
              <a:rPr lang="en-US" dirty="0" err="1" smtClean="0"/>
              <a:t>drejtë</a:t>
            </a:r>
            <a:r>
              <a:rPr lang="en-US" dirty="0" smtClean="0"/>
              <a:t> e </a:t>
            </a:r>
            <a:r>
              <a:rPr lang="en-US" dirty="0" err="1" smtClean="0"/>
              <a:t>mbrojtur</a:t>
            </a:r>
            <a:r>
              <a:rPr lang="en-US" dirty="0" smtClean="0"/>
              <a:t> (</a:t>
            </a:r>
            <a:r>
              <a:rPr lang="en-US" dirty="0" err="1" smtClean="0"/>
              <a:t>ku</a:t>
            </a:r>
            <a:r>
              <a:rPr lang="en-US" dirty="0" smtClean="0"/>
              <a:t> KEDNJ </a:t>
            </a:r>
            <a:r>
              <a:rPr lang="en-US" dirty="0" err="1" smtClean="0"/>
              <a:t>lë</a:t>
            </a:r>
            <a:r>
              <a:rPr lang="en-US" dirty="0" smtClean="0"/>
              <a:t> </a:t>
            </a:r>
            <a:r>
              <a:rPr lang="en-US" dirty="0" err="1" smtClean="0"/>
              <a:t>mundësinë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kufizuar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</a:t>
            </a:r>
            <a:r>
              <a:rPr lang="en-US" dirty="0" smtClean="0"/>
              <a:t>)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vijon</a:t>
            </a:r>
            <a:r>
              <a:rPr lang="en-US" dirty="0" smtClean="0"/>
              <a:t>: "</a:t>
            </a:r>
            <a:r>
              <a:rPr lang="en-US" dirty="0" err="1" smtClean="0"/>
              <a:t>ndërhyrje</a:t>
            </a:r>
            <a:r>
              <a:rPr lang="en-US" dirty="0" smtClean="0"/>
              <a:t>" </a:t>
            </a:r>
            <a:r>
              <a:rPr lang="en-US" dirty="0" err="1" smtClean="0"/>
              <a:t>ose</a:t>
            </a:r>
            <a:r>
              <a:rPr lang="en-US" dirty="0" smtClean="0"/>
              <a:t> "</a:t>
            </a:r>
            <a:r>
              <a:rPr lang="en-US" dirty="0" err="1" smtClean="0"/>
              <a:t>kufizime</a:t>
            </a:r>
            <a:r>
              <a:rPr lang="en-US" dirty="0" smtClean="0"/>
              <a:t>" (</a:t>
            </a:r>
            <a:r>
              <a:rPr lang="en-US" dirty="0" err="1" smtClean="0"/>
              <a:t>nocione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nënkuptojnë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 slajd "</a:t>
            </a:r>
            <a:r>
              <a:rPr lang="en-US" dirty="0" err="1" smtClean="0"/>
              <a:t>kufizimet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palëve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treta</a:t>
            </a:r>
            <a:r>
              <a:rPr lang="en-US" dirty="0" smtClean="0"/>
              <a:t>" </a:t>
            </a:r>
            <a:r>
              <a:rPr lang="en-US" dirty="0" err="1" smtClean="0"/>
              <a:t>liritë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shkak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procedurës</a:t>
            </a:r>
            <a:r>
              <a:rPr lang="en-US" dirty="0" smtClean="0"/>
              <a:t>)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"</a:t>
            </a:r>
            <a:r>
              <a:rPr lang="en-US" dirty="0" err="1" smtClean="0"/>
              <a:t>përcaktohen</a:t>
            </a:r>
            <a:r>
              <a:rPr lang="en-US" dirty="0" smtClean="0"/>
              <a:t> me </a:t>
            </a:r>
            <a:r>
              <a:rPr lang="en-US" dirty="0" err="1" smtClean="0"/>
              <a:t>ligj</a:t>
            </a:r>
            <a:r>
              <a:rPr lang="en-US" dirty="0" smtClean="0"/>
              <a:t>",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kenë</a:t>
            </a:r>
            <a:r>
              <a:rPr lang="en-US" dirty="0" smtClean="0"/>
              <a:t> "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qëllim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qëllime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legjitime</a:t>
            </a:r>
            <a:r>
              <a:rPr lang="en-US" dirty="0" smtClean="0"/>
              <a:t>"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deklaron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"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domosdoshëm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shoqëri</a:t>
            </a:r>
            <a:r>
              <a:rPr lang="en-US" dirty="0" smtClean="0"/>
              <a:t> </a:t>
            </a:r>
            <a:r>
              <a:rPr lang="en-US" dirty="0" err="1" smtClean="0"/>
              <a:t>demokratike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qëllimin</a:t>
            </a:r>
            <a:r>
              <a:rPr lang="en-US" dirty="0" smtClean="0"/>
              <a:t> e </a:t>
            </a:r>
            <a:r>
              <a:rPr lang="en-US" dirty="0" err="1" smtClean="0"/>
              <a:t>lartpërmendur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qëllimet</a:t>
            </a:r>
            <a:r>
              <a:rPr lang="en-GB" dirty="0" smtClean="0"/>
              <a:t>” </a:t>
            </a:r>
            <a:r>
              <a:rPr lang="en-GB" sz="1200" baseline="30000" dirty="0" smtClean="0"/>
              <a:t>[</a:t>
            </a:r>
            <a:r>
              <a:rPr lang="en-GB" sz="1200" b="0" baseline="30000" dirty="0" smtClean="0">
                <a:solidFill>
                  <a:srgbClr val="FF0000"/>
                </a:solidFill>
              </a:rPr>
              <a:t>2</a:t>
            </a:r>
            <a:r>
              <a:rPr lang="en-GB" baseline="30000" dirty="0" smtClean="0"/>
              <a:t>§45]</a:t>
            </a:r>
            <a:r>
              <a:rPr lang="en-GB" baseline="0" dirty="0" smtClean="0"/>
              <a:t> </a:t>
            </a:r>
            <a:r>
              <a:rPr lang="en-GB" baseline="30000" dirty="0" smtClean="0"/>
              <a:t>[3]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Prandaj</a:t>
            </a:r>
            <a:r>
              <a:rPr lang="en-GB" dirty="0" smtClean="0"/>
              <a:t> </a:t>
            </a: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parim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përgjithshëm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"</a:t>
            </a:r>
            <a:r>
              <a:rPr lang="en-GB" dirty="0" err="1" smtClean="0"/>
              <a:t>klauzola</a:t>
            </a:r>
            <a:r>
              <a:rPr lang="en-GB" dirty="0" smtClean="0"/>
              <a:t> e </a:t>
            </a:r>
            <a:r>
              <a:rPr lang="en-GB" dirty="0" err="1" smtClean="0"/>
              <a:t>rendit</a:t>
            </a:r>
            <a:r>
              <a:rPr lang="en-GB" dirty="0" smtClean="0"/>
              <a:t> </a:t>
            </a:r>
            <a:r>
              <a:rPr lang="en-GB" dirty="0" err="1" smtClean="0"/>
              <a:t>publik</a:t>
            </a:r>
            <a:r>
              <a:rPr lang="en-GB" dirty="0" smtClean="0"/>
              <a:t>" [4] </a:t>
            </a:r>
            <a:r>
              <a:rPr lang="en-GB" dirty="0" err="1" smtClean="0"/>
              <a:t>përmban</a:t>
            </a:r>
            <a:r>
              <a:rPr lang="en-GB" dirty="0" smtClean="0"/>
              <a:t> </a:t>
            </a:r>
            <a:r>
              <a:rPr lang="en-GB" dirty="0" err="1" smtClean="0"/>
              <a:t>katër</a:t>
            </a:r>
            <a:r>
              <a:rPr lang="en-GB" dirty="0" smtClean="0"/>
              <a:t> </a:t>
            </a:r>
            <a:r>
              <a:rPr lang="en-GB" dirty="0" err="1" smtClean="0"/>
              <a:t>parime</a:t>
            </a:r>
            <a:r>
              <a:rPr lang="en-GB" dirty="0" smtClean="0"/>
              <a:t> </a:t>
            </a:r>
            <a:r>
              <a:rPr lang="en-GB" dirty="0" err="1" smtClean="0"/>
              <a:t>kryesore</a:t>
            </a:r>
            <a:r>
              <a:rPr lang="en-GB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• </a:t>
            </a:r>
            <a:r>
              <a:rPr lang="en-GB" dirty="0" err="1" smtClean="0"/>
              <a:t>kompetenca</a:t>
            </a:r>
            <a:r>
              <a:rPr lang="en-GB" dirty="0" smtClean="0"/>
              <a:t> </a:t>
            </a:r>
            <a:r>
              <a:rPr lang="en-GB" dirty="0" err="1" smtClean="0"/>
              <a:t>ekskluzive</a:t>
            </a:r>
            <a:r>
              <a:rPr lang="en-GB" dirty="0" smtClean="0"/>
              <a:t> e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kufizimin</a:t>
            </a:r>
            <a:r>
              <a:rPr lang="en-GB" dirty="0" smtClean="0"/>
              <a:t> e </a:t>
            </a:r>
            <a:r>
              <a:rPr lang="en-GB" dirty="0" err="1" smtClean="0"/>
              <a:t>lirive</a:t>
            </a:r>
            <a:r>
              <a:rPr lang="en-GB" dirty="0" smtClean="0"/>
              <a:t> (</a:t>
            </a:r>
            <a:r>
              <a:rPr lang="en-GB" dirty="0" err="1" smtClean="0"/>
              <a:t>parimi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bazës</a:t>
            </a:r>
            <a:r>
              <a:rPr lang="en-GB" dirty="0" smtClean="0"/>
              <a:t> </a:t>
            </a:r>
            <a:r>
              <a:rPr lang="en-GB" dirty="0" err="1" smtClean="0"/>
              <a:t>ligjore</a:t>
            </a:r>
            <a:r>
              <a:rPr lang="en-GB" dirty="0" smtClean="0"/>
              <a:t>);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• </a:t>
            </a:r>
            <a:r>
              <a:rPr lang="en-GB" dirty="0" err="1" smtClean="0"/>
              <a:t>Nevoja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ndjekur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qëllimet</a:t>
            </a:r>
            <a:r>
              <a:rPr lang="en-GB" dirty="0" smtClean="0"/>
              <a:t> </a:t>
            </a:r>
            <a:r>
              <a:rPr lang="en-GB" dirty="0" err="1" smtClean="0"/>
              <a:t>legjitime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renditura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Konventa</a:t>
            </a:r>
            <a:r>
              <a:rPr lang="en-GB" dirty="0" smtClean="0"/>
              <a:t> (</a:t>
            </a:r>
            <a:r>
              <a:rPr lang="en-GB" dirty="0" err="1" smtClean="0"/>
              <a:t>parimi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qëllimit</a:t>
            </a:r>
            <a:r>
              <a:rPr lang="en-GB" dirty="0" smtClean="0"/>
              <a:t> </a:t>
            </a:r>
            <a:r>
              <a:rPr lang="en-GB" dirty="0" err="1" smtClean="0"/>
              <a:t>legjitim</a:t>
            </a:r>
            <a:r>
              <a:rPr lang="en-GB" dirty="0" smtClean="0"/>
              <a:t>);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• "</a:t>
            </a:r>
            <a:r>
              <a:rPr lang="en-GB" dirty="0" err="1" smtClean="0"/>
              <a:t>domosdoshmëria</a:t>
            </a:r>
            <a:r>
              <a:rPr lang="en-GB" dirty="0" smtClean="0"/>
              <a:t>" e </a:t>
            </a:r>
            <a:r>
              <a:rPr lang="en-GB" dirty="0" err="1" smtClean="0"/>
              <a:t>ndërhyrjes</a:t>
            </a:r>
            <a:r>
              <a:rPr lang="en-GB" dirty="0" smtClean="0"/>
              <a:t> "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vend </a:t>
            </a:r>
            <a:r>
              <a:rPr lang="en-GB" dirty="0" err="1" smtClean="0"/>
              <a:t>demokratik</a:t>
            </a:r>
            <a:r>
              <a:rPr lang="en-GB" dirty="0" smtClean="0"/>
              <a:t>",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cili</a:t>
            </a:r>
            <a:r>
              <a:rPr lang="en-GB" dirty="0" smtClean="0"/>
              <a:t> </a:t>
            </a:r>
            <a:r>
              <a:rPr lang="en-GB" dirty="0" err="1" smtClean="0"/>
              <a:t>interpretohet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Gjykata</a:t>
            </a:r>
            <a:r>
              <a:rPr lang="en-GB" dirty="0" smtClean="0"/>
              <a:t> </a:t>
            </a:r>
            <a:r>
              <a:rPr lang="en-GB" dirty="0" err="1" smtClean="0"/>
              <a:t>Evropiane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Njeriut</a:t>
            </a:r>
            <a:r>
              <a:rPr lang="en-GB" dirty="0" smtClean="0"/>
              <a:t> duke </a:t>
            </a:r>
            <a:r>
              <a:rPr lang="en-GB" dirty="0" err="1" smtClean="0"/>
              <a:t>nënkuptuar</a:t>
            </a:r>
            <a:r>
              <a:rPr lang="en-GB" dirty="0" smtClean="0"/>
              <a:t> se </a:t>
            </a:r>
            <a:r>
              <a:rPr lang="en-GB" dirty="0" err="1" smtClean="0"/>
              <a:t>ndërhyrja</a:t>
            </a:r>
            <a:r>
              <a:rPr lang="en-GB" dirty="0" smtClean="0"/>
              <a:t> ("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shoqëri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thotë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mbetet</a:t>
            </a:r>
            <a:r>
              <a:rPr lang="en-GB" dirty="0" smtClean="0"/>
              <a:t> </a:t>
            </a:r>
            <a:r>
              <a:rPr lang="en-GB" dirty="0" err="1" smtClean="0"/>
              <a:t>demokratike</a:t>
            </a:r>
            <a:r>
              <a:rPr lang="en-GB" dirty="0" smtClean="0"/>
              <a:t>" [5])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  o </a:t>
            </a:r>
            <a:r>
              <a:rPr lang="en-GB" dirty="0" err="1" smtClean="0"/>
              <a:t>korrespondon</a:t>
            </a:r>
            <a:r>
              <a:rPr lang="en-GB" dirty="0" smtClean="0"/>
              <a:t> me </a:t>
            </a:r>
            <a:r>
              <a:rPr lang="en-GB" dirty="0" err="1" smtClean="0"/>
              <a:t>një</a:t>
            </a:r>
            <a:r>
              <a:rPr lang="en-GB" dirty="0" smtClean="0"/>
              <a:t> "</a:t>
            </a:r>
            <a:r>
              <a:rPr lang="en-GB" dirty="0" err="1" smtClean="0"/>
              <a:t>nevojë</a:t>
            </a:r>
            <a:r>
              <a:rPr lang="en-GB" dirty="0" smtClean="0"/>
              <a:t> </a:t>
            </a:r>
            <a:r>
              <a:rPr lang="en-GB" dirty="0" err="1" smtClean="0"/>
              <a:t>urgjente</a:t>
            </a:r>
            <a:r>
              <a:rPr lang="en-GB" dirty="0" smtClean="0"/>
              <a:t> </a:t>
            </a:r>
            <a:r>
              <a:rPr lang="en-GB" dirty="0" err="1" smtClean="0"/>
              <a:t>sociale</a:t>
            </a:r>
            <a:r>
              <a:rPr lang="en-GB" dirty="0" smtClean="0"/>
              <a:t>" (</a:t>
            </a:r>
            <a:r>
              <a:rPr lang="en-GB" dirty="0" err="1" smtClean="0"/>
              <a:t>parimi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domosdoshmërisë</a:t>
            </a:r>
            <a:r>
              <a:rPr lang="en-GB" dirty="0" smtClean="0"/>
              <a:t>) [2 para 59], </a:t>
            </a:r>
            <a:r>
              <a:rPr lang="en-GB" dirty="0" err="1" smtClean="0"/>
              <a:t>dhe</a:t>
            </a: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o "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proporcional</a:t>
            </a:r>
            <a:r>
              <a:rPr lang="en-GB" dirty="0" smtClean="0"/>
              <a:t> me </a:t>
            </a:r>
            <a:r>
              <a:rPr lang="en-GB" dirty="0" err="1" smtClean="0"/>
              <a:t>qëllimin</a:t>
            </a:r>
            <a:r>
              <a:rPr lang="en-GB" dirty="0" smtClean="0"/>
              <a:t> </a:t>
            </a:r>
            <a:r>
              <a:rPr lang="en-GB" dirty="0" err="1" smtClean="0"/>
              <a:t>legjitim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ndjekur</a:t>
            </a:r>
            <a:r>
              <a:rPr lang="en-GB" dirty="0" smtClean="0"/>
              <a:t>" (</a:t>
            </a:r>
            <a:r>
              <a:rPr lang="en-GB" dirty="0" err="1" smtClean="0"/>
              <a:t>parimi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proporcionalitetit) [2 § 63].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theksohet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fjalia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demokratik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". Si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gjyqësore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evropiane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Gjykata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Europiane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Njeriut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(ECtHR)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ekspertët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ndonjëherë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konfuzion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duke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vlerësuar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"proporcionalitetin"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vlerësimin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"proporcionalitetit"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Mospërputhjet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tilla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klasifikimit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gjykatat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ekspertët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detyrimesh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analizojmë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rrëshqitjen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28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Shtojca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pavarësisht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klasifikohen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detyrime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detyrime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proporcionalitetin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kuptim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shihni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këtyre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detajuar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Shtojca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menjëherë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dispozicion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zgjedhë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përmbajtjen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këtij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aneksi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delegatëve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kopje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shtypura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tyre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tyre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[2] GJEDNJ,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"Sunday Times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kundër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Mbretërisë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Bashkuar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aplikimi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6538/74, 26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prill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1979,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30, §§49 et seq.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[3]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lexim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mëtejshëm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shikoni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Estelle De Marco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Estelle De Marco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tjerët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D3.3 -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Rekomandimet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ePOOLICE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EU (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ndjekja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hershme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kundër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organizuar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duke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përdorur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skanimin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mjedisor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sistemet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Inteligjencës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° FP7-SEC-2012-312651,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versioni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1.3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dhjetorit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2014,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Seksioni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3.1.2,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dispozicion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https://ëëë.epoolice.eu/; Estelle De Marco, D2.2 -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Identifikimi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kuadrit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etik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Projekti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MANDOLA EU (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Monitorimi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detektimi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urrejtjes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online), 2017, GA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JUST / 2014 / RRAC / AG / HATE / 6652,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Seksioni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4.1 .3,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dispozicion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http://mandola-project.eu/publications/; Jeremy McBride, "Proporcionaliteti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Evropiane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Njeriut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Parimin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Proporcionalitetit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Evropës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botuar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Evelyn Ellis, Hart Publishing, 197 f., 1999, fq.23 et seq.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[4]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vjen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Prof.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Frédéric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Sudre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"La dimension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internationale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européenne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libertés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droits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fondamentaux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Libertés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droits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fondamentaux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dir.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Rémy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Cabrillac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Marie-Anne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Frison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-Roche, Thierry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ed.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Dalloz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ed. 2005,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faqet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44-45; shih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Estelle De Marco,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L'anonymat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 Internet et le droit,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teza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Montpellier 1, 2005, ANRT (ISBN: 978-2-7295-6899-3; Ref.: 05MON10067), n ° 86.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[5] Shih,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GJEDNJ,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"DL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kundër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Bullgarisë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Aplikimi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7472/14, 19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maj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2016, §105; shih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Mendimin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përbashkët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mospajtues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gjyqtarëve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ëiarda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Cremona,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Thór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Vilhjálmsson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Ryssdal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Ganshof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van der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Meersch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Zotëri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Gerald Fitzmaurice,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Bindschedler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-Robert,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Liesch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Matscher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§8,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disponueshme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gjykatës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"Sunday Times", op cit.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[6] EUCJ, Digital Rights Ireland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Seitlinger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përbashkëta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C-293/12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C-594/12, 8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prill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2014; KEDNJ,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Handyside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kundër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Mbretërisë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Bashkuar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aplikimi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5493/72,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gjykimi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dhjetorit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1976,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A,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24, f. 23, § 58. Shih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29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Punës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Opinion 01/2014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koncepteve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proporcionalitetit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brenda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sektorit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ëP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211), 5.7.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29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Mbrojtja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autoritet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pavarur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BE-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përgjithësi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analizon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saktësi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GJEDNJ-</a:t>
            </a:r>
            <a:r>
              <a:rPr lang="en-US" sz="1200" kern="1200" baseline="30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130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176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tepër</a:t>
            </a:r>
            <a:r>
              <a:rPr lang="en-GB" dirty="0" smtClean="0"/>
              <a:t>, </a:t>
            </a:r>
            <a:r>
              <a:rPr lang="en-GB" dirty="0" err="1" smtClean="0"/>
              <a:t>Neni</a:t>
            </a:r>
            <a:r>
              <a:rPr lang="en-GB" dirty="0" smtClean="0"/>
              <a:t> 16 </a:t>
            </a:r>
            <a:r>
              <a:rPr lang="en-GB" dirty="0" err="1" smtClean="0"/>
              <a:t>siguron</a:t>
            </a:r>
            <a:r>
              <a:rPr lang="en-GB" dirty="0" smtClean="0"/>
              <a:t> </a:t>
            </a:r>
            <a:r>
              <a:rPr lang="en-GB" dirty="0" err="1" smtClean="0"/>
              <a:t>ruajtjen</a:t>
            </a:r>
            <a:r>
              <a:rPr lang="en-GB" dirty="0" smtClean="0"/>
              <a:t> e </a:t>
            </a:r>
            <a:r>
              <a:rPr lang="en-GB" dirty="0" err="1" smtClean="0"/>
              <a:t>integritetit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provave</a:t>
            </a:r>
            <a:r>
              <a:rPr lang="en-GB" dirty="0" smtClean="0"/>
              <a:t>.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treguar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afat</a:t>
            </a:r>
            <a:r>
              <a:rPr lang="en-GB" dirty="0" smtClean="0"/>
              <a:t> </a:t>
            </a:r>
            <a:r>
              <a:rPr lang="en-GB" dirty="0" err="1" smtClean="0"/>
              <a:t>kohor</a:t>
            </a:r>
            <a:r>
              <a:rPr lang="en-GB" dirty="0" smtClean="0"/>
              <a:t>, </a:t>
            </a:r>
            <a:r>
              <a:rPr lang="en-GB" dirty="0" err="1" smtClean="0"/>
              <a:t>pasi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mbrojtje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e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zbatohet</a:t>
            </a:r>
            <a:r>
              <a:rPr lang="en-GB" dirty="0" smtClean="0"/>
              <a:t> midis "</a:t>
            </a:r>
            <a:r>
              <a:rPr lang="en-GB" dirty="0" err="1" smtClean="0"/>
              <a:t>kushteve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"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konsiderohen</a:t>
            </a:r>
            <a:r>
              <a:rPr lang="en-GB" dirty="0" smtClean="0"/>
              <a:t>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15 (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aspekte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studiohen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pjesën</a:t>
            </a:r>
            <a:r>
              <a:rPr lang="en-GB" dirty="0" smtClean="0"/>
              <a:t> II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mësimit</a:t>
            </a:r>
            <a:r>
              <a:rPr lang="en-GB" dirty="0" smtClean="0"/>
              <a:t> </a:t>
            </a:r>
            <a:r>
              <a:rPr lang="en-GB" dirty="0" err="1" smtClean="0"/>
              <a:t>aktual</a:t>
            </a:r>
            <a:r>
              <a:rPr lang="en-GB" dirty="0" smtClean="0"/>
              <a:t>). </a:t>
            </a:r>
            <a:r>
              <a:rPr lang="en-GB" dirty="0" err="1" smtClean="0"/>
              <a:t>Ky</a:t>
            </a:r>
            <a:r>
              <a:rPr lang="en-GB" baseline="0" dirty="0" smtClean="0"/>
              <a:t> slajd </a:t>
            </a:r>
            <a:r>
              <a:rPr lang="en-GB" dirty="0" err="1" smtClean="0"/>
              <a:t>tregon</a:t>
            </a:r>
            <a:r>
              <a:rPr lang="en-GB" dirty="0" smtClean="0"/>
              <a:t> </a:t>
            </a:r>
            <a:r>
              <a:rPr lang="en-GB" dirty="0" err="1" smtClean="0"/>
              <a:t>tekstin</a:t>
            </a:r>
            <a:r>
              <a:rPr lang="en-GB" dirty="0" smtClean="0"/>
              <a:t> e </a:t>
            </a:r>
            <a:r>
              <a:rPr lang="en-GB" dirty="0" err="1" smtClean="0"/>
              <a:t>plotë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16, §2.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837610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Ruajtja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me </a:t>
            </a:r>
            <a:r>
              <a:rPr lang="en-GB" dirty="0" err="1" smtClean="0"/>
              <a:t>rëndësi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jashtëzakonshme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luftën</a:t>
            </a:r>
            <a:r>
              <a:rPr lang="en-GB" dirty="0" smtClean="0"/>
              <a:t> </a:t>
            </a:r>
            <a:r>
              <a:rPr lang="en-GB" dirty="0" err="1" smtClean="0"/>
              <a:t>kundër</a:t>
            </a:r>
            <a:r>
              <a:rPr lang="en-GB" dirty="0" smtClean="0"/>
              <a:t> </a:t>
            </a:r>
            <a:r>
              <a:rPr lang="en-GB" dirty="0" err="1" smtClean="0"/>
              <a:t>krimit</a:t>
            </a:r>
            <a:r>
              <a:rPr lang="en-GB" dirty="0" smtClean="0"/>
              <a:t> kibernetik.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vërtetë</a:t>
            </a:r>
            <a:r>
              <a:rPr lang="en-GB" dirty="0" smtClean="0"/>
              <a:t>, </a:t>
            </a:r>
            <a:r>
              <a:rPr lang="en-GB" dirty="0" err="1" smtClean="0"/>
              <a:t>kompetencat</a:t>
            </a:r>
            <a:r>
              <a:rPr lang="en-GB" dirty="0" smtClean="0"/>
              <a:t> </a:t>
            </a:r>
            <a:r>
              <a:rPr lang="en-GB" dirty="0" err="1" smtClean="0"/>
              <a:t>hetimore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mundësojnë</a:t>
            </a:r>
            <a:r>
              <a:rPr lang="en-GB" dirty="0" smtClean="0"/>
              <a:t> </a:t>
            </a:r>
            <a:r>
              <a:rPr lang="en-GB" dirty="0" err="1" smtClean="0"/>
              <a:t>ndjekjen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kriminelëve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gjithashtu</a:t>
            </a:r>
            <a:r>
              <a:rPr lang="en-GB" dirty="0" smtClean="0"/>
              <a:t> </a:t>
            </a:r>
            <a:r>
              <a:rPr lang="en-GB" dirty="0" err="1" smtClean="0"/>
              <a:t>instrumente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prirura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drastike</a:t>
            </a:r>
            <a:r>
              <a:rPr lang="en-GB" dirty="0" smtClean="0"/>
              <a:t> </a:t>
            </a:r>
            <a:r>
              <a:rPr lang="en-GB" dirty="0" err="1" smtClean="0"/>
              <a:t>liritë</a:t>
            </a:r>
            <a:r>
              <a:rPr lang="en-GB" dirty="0" smtClean="0"/>
              <a:t> e </a:t>
            </a:r>
            <a:r>
              <a:rPr lang="en-GB" dirty="0" err="1" smtClean="0"/>
              <a:t>qytetarëve</a:t>
            </a:r>
            <a:r>
              <a:rPr lang="en-GB" dirty="0" smtClean="0"/>
              <a:t>. </a:t>
            </a:r>
            <a:r>
              <a:rPr lang="en-GB" dirty="0" err="1" smtClean="0"/>
              <a:t>Prandaj</a:t>
            </a:r>
            <a:r>
              <a:rPr lang="en-GB" dirty="0" smtClean="0"/>
              <a:t>, </a:t>
            </a:r>
            <a:r>
              <a:rPr lang="en-GB" dirty="0" err="1" smtClean="0"/>
              <a:t>ruajtja</a:t>
            </a:r>
            <a:r>
              <a:rPr lang="en-GB" dirty="0" smtClean="0"/>
              <a:t> e </a:t>
            </a:r>
            <a:r>
              <a:rPr lang="en-GB" dirty="0" err="1" smtClean="0"/>
              <a:t>sundimit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nënkupton</a:t>
            </a:r>
            <a:r>
              <a:rPr lang="en-GB" dirty="0" smtClean="0"/>
              <a:t> </a:t>
            </a:r>
            <a:r>
              <a:rPr lang="en-GB" dirty="0" err="1" smtClean="0"/>
              <a:t>kompetencat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procedurat</a:t>
            </a:r>
            <a:r>
              <a:rPr lang="en-GB" dirty="0" smtClean="0"/>
              <a:t> e </a:t>
            </a:r>
            <a:r>
              <a:rPr lang="en-GB" dirty="0" err="1" smtClean="0"/>
              <a:t>parashikuara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Seksionin</a:t>
            </a:r>
            <a:r>
              <a:rPr lang="en-GB" dirty="0" smtClean="0"/>
              <a:t> II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kushtet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garancitë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mundësojnë</a:t>
            </a:r>
            <a:r>
              <a:rPr lang="en-GB" dirty="0" smtClean="0"/>
              <a:t> </a:t>
            </a:r>
            <a:r>
              <a:rPr lang="en-GB" dirty="0" err="1" smtClean="0"/>
              <a:t>respektimin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lirive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98780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ato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ardhshëm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detajojnë</a:t>
            </a:r>
            <a:r>
              <a:rPr lang="en-US" dirty="0" smtClean="0"/>
              <a:t> </a:t>
            </a:r>
            <a:r>
              <a:rPr lang="en-US" dirty="0" err="1" smtClean="0"/>
              <a:t>shkurtimisht</a:t>
            </a:r>
            <a:r>
              <a:rPr lang="en-US" dirty="0" smtClean="0"/>
              <a:t> </a:t>
            </a:r>
            <a:r>
              <a:rPr lang="en-US" dirty="0" err="1" smtClean="0"/>
              <a:t>katër</a:t>
            </a:r>
            <a:r>
              <a:rPr lang="en-US" dirty="0" smtClean="0"/>
              <a:t> </a:t>
            </a:r>
            <a:r>
              <a:rPr lang="en-US" dirty="0" err="1" smtClean="0"/>
              <a:t>parimet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sapo</a:t>
            </a:r>
            <a:r>
              <a:rPr lang="en-US" dirty="0" smtClean="0"/>
              <a:t> </a:t>
            </a:r>
            <a:r>
              <a:rPr lang="en-US" dirty="0" err="1" smtClean="0"/>
              <a:t>përmendëm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Baza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kufizim</a:t>
            </a:r>
            <a:r>
              <a:rPr lang="en-US" dirty="0" smtClean="0"/>
              <a:t> </a:t>
            </a:r>
            <a:r>
              <a:rPr lang="en-US" dirty="0" err="1" smtClean="0"/>
              <a:t>themelor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drejtave</a:t>
            </a:r>
            <a:r>
              <a:rPr lang="en-US" dirty="0" smtClean="0"/>
              <a:t> (</a:t>
            </a:r>
            <a:r>
              <a:rPr lang="en-US" dirty="0" err="1" smtClean="0"/>
              <a:t>dhe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rastin</a:t>
            </a:r>
            <a:r>
              <a:rPr lang="en-US" dirty="0" smtClean="0"/>
              <a:t> </a:t>
            </a:r>
            <a:r>
              <a:rPr lang="en-US" dirty="0" err="1" smtClean="0"/>
              <a:t>tonë</a:t>
            </a:r>
            <a:r>
              <a:rPr lang="en-US" dirty="0" smtClean="0"/>
              <a:t>,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pushtet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procedurë</a:t>
            </a:r>
            <a:r>
              <a:rPr lang="en-US" dirty="0" smtClean="0"/>
              <a:t>)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themelohet</a:t>
            </a:r>
            <a:r>
              <a:rPr lang="en-US" dirty="0" smtClean="0"/>
              <a:t> me </a:t>
            </a:r>
            <a:r>
              <a:rPr lang="en-US" dirty="0" err="1" smtClean="0"/>
              <a:t>ligj</a:t>
            </a:r>
            <a:r>
              <a:rPr lang="en-US" dirty="0" smtClean="0"/>
              <a:t>. </a:t>
            </a:r>
            <a:r>
              <a:rPr lang="en-US" dirty="0" err="1" smtClean="0"/>
              <a:t>Ligji</a:t>
            </a:r>
            <a:r>
              <a:rPr lang="en-US" dirty="0" smtClean="0"/>
              <a:t> </a:t>
            </a:r>
            <a:r>
              <a:rPr lang="en-US" dirty="0" err="1" smtClean="0"/>
              <a:t>këtu</a:t>
            </a:r>
            <a:r>
              <a:rPr lang="en-US" dirty="0" smtClean="0"/>
              <a:t> </a:t>
            </a:r>
            <a:r>
              <a:rPr lang="en-US" dirty="0" err="1" smtClean="0"/>
              <a:t>kuptohet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GJEDNJ "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kuptimin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 </a:t>
            </a:r>
            <a:r>
              <a:rPr lang="en-US" dirty="0" err="1" smtClean="0"/>
              <a:t>substantiv</a:t>
            </a:r>
            <a:r>
              <a:rPr lang="en-US" dirty="0" smtClean="0"/>
              <a:t>, jo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formal". Si </a:t>
            </a:r>
            <a:r>
              <a:rPr lang="en-US" dirty="0" err="1" smtClean="0"/>
              <a:t>rrjedhim</a:t>
            </a:r>
            <a:r>
              <a:rPr lang="en-US" dirty="0" smtClean="0"/>
              <a:t>,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referohet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teksteve</a:t>
            </a:r>
            <a:r>
              <a:rPr lang="en-US" dirty="0" smtClean="0"/>
              <a:t> </a:t>
            </a:r>
            <a:r>
              <a:rPr lang="en-US" dirty="0" err="1" smtClean="0"/>
              <a:t>legjislative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përfshin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"</a:t>
            </a:r>
            <a:r>
              <a:rPr lang="en-US" dirty="0" err="1" smtClean="0"/>
              <a:t>ligjin</a:t>
            </a:r>
            <a:r>
              <a:rPr lang="en-US" dirty="0" smtClean="0"/>
              <a:t> jo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shkruar</a:t>
            </a:r>
            <a:r>
              <a:rPr lang="en-US" dirty="0" smtClean="0"/>
              <a:t>", "</a:t>
            </a:r>
            <a:r>
              <a:rPr lang="en-US" dirty="0" err="1" smtClean="0"/>
              <a:t>aktet</a:t>
            </a:r>
            <a:r>
              <a:rPr lang="en-US" dirty="0" smtClean="0"/>
              <a:t> e </a:t>
            </a:r>
            <a:r>
              <a:rPr lang="en-US" dirty="0" err="1" smtClean="0"/>
              <a:t>gradave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ulëta</a:t>
            </a:r>
            <a:r>
              <a:rPr lang="en-US" dirty="0" smtClean="0"/>
              <a:t> se </a:t>
            </a:r>
            <a:r>
              <a:rPr lang="en-US" dirty="0" err="1" smtClean="0"/>
              <a:t>statutet</a:t>
            </a:r>
            <a:r>
              <a:rPr lang="en-US" dirty="0" smtClean="0"/>
              <a:t>"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jurisprudenca</a:t>
            </a:r>
            <a:r>
              <a:rPr lang="en-US" dirty="0" smtClean="0"/>
              <a:t>. "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sferë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mbuluar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ligji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shkruar</a:t>
            </a:r>
            <a:r>
              <a:rPr lang="en-US" dirty="0" smtClean="0"/>
              <a:t>," </a:t>
            </a:r>
            <a:r>
              <a:rPr lang="en-US" dirty="0" err="1" smtClean="0"/>
              <a:t>ligji</a:t>
            </a:r>
            <a:r>
              <a:rPr lang="en-US" dirty="0" smtClean="0"/>
              <a:t> "</a:t>
            </a:r>
            <a:r>
              <a:rPr lang="en-US" dirty="0" err="1" smtClean="0"/>
              <a:t>është</a:t>
            </a:r>
            <a:r>
              <a:rPr lang="en-US" dirty="0" smtClean="0"/>
              <a:t>" </a:t>
            </a:r>
            <a:r>
              <a:rPr lang="en-US" dirty="0" err="1" smtClean="0"/>
              <a:t>miratimi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fuqi</a:t>
            </a:r>
            <a:r>
              <a:rPr lang="en-US" dirty="0" smtClean="0"/>
              <a:t> </a:t>
            </a:r>
            <a:r>
              <a:rPr lang="en-US" dirty="0" err="1" smtClean="0"/>
              <a:t>siç</a:t>
            </a:r>
            <a:r>
              <a:rPr lang="en-US" dirty="0" smtClean="0"/>
              <a:t> </a:t>
            </a:r>
            <a:r>
              <a:rPr lang="en-US" dirty="0" err="1" smtClean="0"/>
              <a:t>gjykata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e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interpretuar</a:t>
            </a:r>
            <a:r>
              <a:rPr lang="en-US" dirty="0" smtClean="0"/>
              <a:t> </a:t>
            </a:r>
            <a:r>
              <a:rPr lang="en-US" dirty="0" err="1" smtClean="0"/>
              <a:t>atë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këndvështrimin</a:t>
            </a:r>
            <a:r>
              <a:rPr lang="en-US" dirty="0" smtClean="0"/>
              <a:t>,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rastit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zhvillimi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ri</a:t>
            </a:r>
            <a:r>
              <a:rPr lang="en-US" dirty="0" smtClean="0"/>
              <a:t> </a:t>
            </a:r>
            <a:r>
              <a:rPr lang="en-US" dirty="0" err="1" smtClean="0"/>
              <a:t>praktik</a:t>
            </a:r>
            <a:r>
              <a:rPr lang="en-US" dirty="0" smtClean="0"/>
              <a:t> "[7] </a:t>
            </a:r>
            <a:r>
              <a:rPr lang="en-US" dirty="0" err="1" smtClean="0"/>
              <a:t>çështja</a:t>
            </a:r>
            <a:r>
              <a:rPr lang="en-US" dirty="0" smtClean="0"/>
              <a:t> </a:t>
            </a:r>
            <a:r>
              <a:rPr lang="en-US" dirty="0" err="1" smtClean="0"/>
              <a:t>gjyqësore</a:t>
            </a:r>
            <a:r>
              <a:rPr lang="en-US" dirty="0" smtClean="0"/>
              <a:t> </a:t>
            </a:r>
            <a:r>
              <a:rPr lang="en-US" dirty="0" err="1" smtClean="0"/>
              <a:t>Kruslin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Francës</a:t>
            </a:r>
            <a:r>
              <a:rPr lang="en-US" dirty="0" smtClean="0"/>
              <a:t>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paraqesë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kritere</a:t>
            </a:r>
            <a:r>
              <a:rPr lang="en-US" dirty="0" smtClean="0"/>
              <a:t> </a:t>
            </a:r>
            <a:r>
              <a:rPr lang="en-US" dirty="0" err="1" smtClean="0"/>
              <a:t>cilësore</a:t>
            </a:r>
            <a:r>
              <a:rPr lang="en-US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qartë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e </a:t>
            </a:r>
            <a:r>
              <a:rPr lang="en-US" dirty="0" err="1" smtClean="0"/>
              <a:t>saktë</a:t>
            </a:r>
            <a:r>
              <a:rPr lang="en-US" dirty="0" smtClean="0"/>
              <a:t> / e </a:t>
            </a:r>
            <a:r>
              <a:rPr lang="en-US" dirty="0" err="1" smtClean="0"/>
              <a:t>hollësishme</a:t>
            </a:r>
            <a:r>
              <a:rPr lang="en-US" dirty="0" smtClean="0"/>
              <a:t>. "</a:t>
            </a:r>
            <a:r>
              <a:rPr lang="en-US" dirty="0" err="1" smtClean="0"/>
              <a:t>Vetë</a:t>
            </a:r>
            <a:r>
              <a:rPr lang="en-US" dirty="0" smtClean="0"/>
              <a:t> </a:t>
            </a:r>
            <a:r>
              <a:rPr lang="en-US" dirty="0" err="1" smtClean="0"/>
              <a:t>ligji</a:t>
            </a:r>
            <a:r>
              <a:rPr lang="en-US" dirty="0" smtClean="0"/>
              <a:t> material,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krahasim</a:t>
            </a:r>
            <a:r>
              <a:rPr lang="en-US" dirty="0" smtClean="0"/>
              <a:t> me </a:t>
            </a:r>
            <a:r>
              <a:rPr lang="en-US" dirty="0" err="1" smtClean="0"/>
              <a:t>praktikën</a:t>
            </a:r>
            <a:r>
              <a:rPr lang="en-US" dirty="0" smtClean="0"/>
              <a:t> administrative </a:t>
            </a:r>
            <a:r>
              <a:rPr lang="en-US" dirty="0" err="1" smtClean="0"/>
              <a:t>shoqëruese</a:t>
            </a:r>
            <a:r>
              <a:rPr lang="en-US" dirty="0" smtClean="0"/>
              <a:t>,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tregojë</a:t>
            </a:r>
            <a:r>
              <a:rPr lang="en-US" dirty="0" smtClean="0"/>
              <a:t> </a:t>
            </a:r>
            <a:r>
              <a:rPr lang="en-US" dirty="0" err="1" smtClean="0"/>
              <a:t>fushëveprimin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mënyrën</a:t>
            </a:r>
            <a:r>
              <a:rPr lang="en-US" dirty="0" smtClean="0"/>
              <a:t> e </a:t>
            </a:r>
            <a:r>
              <a:rPr lang="en-US" dirty="0" err="1" smtClean="0"/>
              <a:t>ushtrimit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diskrecioni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tillë</a:t>
            </a:r>
            <a:r>
              <a:rPr lang="en-US" dirty="0" smtClean="0"/>
              <a:t> me </a:t>
            </a:r>
            <a:r>
              <a:rPr lang="en-US" dirty="0" err="1" smtClean="0"/>
              <a:t>qartësi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mjaftueshme</a:t>
            </a:r>
            <a:r>
              <a:rPr lang="en-US" dirty="0" smtClean="0"/>
              <a:t>, duke </a:t>
            </a:r>
            <a:r>
              <a:rPr lang="en-US" dirty="0" err="1" smtClean="0"/>
              <a:t>marrë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qëllimin</a:t>
            </a:r>
            <a:r>
              <a:rPr lang="en-US" dirty="0" smtClean="0"/>
              <a:t> </a:t>
            </a:r>
            <a:r>
              <a:rPr lang="en-US" dirty="0" err="1" smtClean="0"/>
              <a:t>legjitim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masës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, </a:t>
            </a:r>
            <a:r>
              <a:rPr lang="en-US" dirty="0" err="1" smtClean="0"/>
              <a:t>t'i</a:t>
            </a:r>
            <a:r>
              <a:rPr lang="en-US" dirty="0" smtClean="0"/>
              <a:t> </a:t>
            </a:r>
            <a:r>
              <a:rPr lang="en-US" dirty="0" err="1" smtClean="0"/>
              <a:t>japë</a:t>
            </a:r>
            <a:r>
              <a:rPr lang="en-US" dirty="0" smtClean="0"/>
              <a:t> </a:t>
            </a:r>
            <a:r>
              <a:rPr lang="en-US" dirty="0" err="1" smtClean="0"/>
              <a:t>individit</a:t>
            </a:r>
            <a:r>
              <a:rPr lang="en-US" dirty="0" smtClean="0"/>
              <a:t> </a:t>
            </a:r>
            <a:r>
              <a:rPr lang="en-US" dirty="0" err="1" smtClean="0"/>
              <a:t>mbrojtje</a:t>
            </a:r>
            <a:r>
              <a:rPr lang="en-US" dirty="0" smtClean="0"/>
              <a:t> </a:t>
            </a:r>
            <a:r>
              <a:rPr lang="en-US" dirty="0" err="1" smtClean="0"/>
              <a:t>adekuate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ndërhyrjeve</a:t>
            </a:r>
            <a:r>
              <a:rPr lang="en-US" dirty="0" smtClean="0"/>
              <a:t> </a:t>
            </a:r>
            <a:r>
              <a:rPr lang="en-US" dirty="0" err="1" smtClean="0"/>
              <a:t>arbitrare</a:t>
            </a:r>
            <a:r>
              <a:rPr lang="en-US" dirty="0" smtClean="0"/>
              <a:t> "([8] </a:t>
            </a:r>
            <a:r>
              <a:rPr lang="en-US" dirty="0" err="1" smtClean="0"/>
              <a:t>çështja</a:t>
            </a:r>
            <a:r>
              <a:rPr lang="en-US" dirty="0" smtClean="0"/>
              <a:t> </a:t>
            </a:r>
            <a:r>
              <a:rPr lang="en-US" dirty="0" err="1" smtClean="0"/>
              <a:t>gjyqësore</a:t>
            </a:r>
            <a:r>
              <a:rPr lang="en-US" dirty="0" smtClean="0"/>
              <a:t> Malone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Mbretërisë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Bashkuar</a:t>
            </a:r>
            <a:r>
              <a:rPr lang="en-US" dirty="0" smtClean="0"/>
              <a:t>, shih </a:t>
            </a:r>
            <a:r>
              <a:rPr lang="en-US" dirty="0" err="1" smtClean="0"/>
              <a:t>gjithashtu</a:t>
            </a:r>
            <a:r>
              <a:rPr lang="en-US" dirty="0" smtClean="0"/>
              <a:t> Taylor-</a:t>
            </a:r>
            <a:r>
              <a:rPr lang="en-US" dirty="0" err="1" smtClean="0"/>
              <a:t>Sabori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Mbretërisë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Bashkuar</a:t>
            </a:r>
            <a:r>
              <a:rPr lang="en-US" dirty="0" smtClean="0"/>
              <a:t>, </a:t>
            </a:r>
            <a:r>
              <a:rPr lang="en-US" dirty="0" err="1" smtClean="0"/>
              <a:t>Huvig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Francës</a:t>
            </a:r>
            <a:r>
              <a:rPr lang="en-US" dirty="0" smtClean="0"/>
              <a:t>). </a:t>
            </a:r>
            <a:r>
              <a:rPr lang="en-US" dirty="0" err="1" smtClean="0"/>
              <a:t>Kjo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thotë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pari</a:t>
            </a:r>
            <a:r>
              <a:rPr lang="en-US" dirty="0" smtClean="0"/>
              <a:t> se </a:t>
            </a:r>
            <a:r>
              <a:rPr lang="en-US" dirty="0" err="1" smtClean="0"/>
              <a:t>çdo</a:t>
            </a:r>
            <a:r>
              <a:rPr lang="en-US" dirty="0" smtClean="0"/>
              <a:t> "</a:t>
            </a:r>
            <a:r>
              <a:rPr lang="en-US" dirty="0" err="1" smtClean="0"/>
              <a:t>errësirë</a:t>
            </a:r>
            <a:r>
              <a:rPr lang="en-US" dirty="0" smtClean="0"/>
              <a:t> ​​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pasiguri</a:t>
            </a:r>
            <a:r>
              <a:rPr lang="en-US" dirty="0" smtClean="0"/>
              <a:t>"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përjashtohet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ligji</a:t>
            </a:r>
            <a:r>
              <a:rPr lang="en-US" dirty="0" smtClean="0"/>
              <a:t> [8, 79].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nënkupton</a:t>
            </a:r>
            <a:r>
              <a:rPr lang="en-US" dirty="0" smtClean="0"/>
              <a:t>,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dyti</a:t>
            </a:r>
            <a:r>
              <a:rPr lang="en-US" dirty="0" smtClean="0"/>
              <a:t>, se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"</a:t>
            </a:r>
            <a:r>
              <a:rPr lang="en-US" dirty="0" err="1" smtClean="0"/>
              <a:t>ekzistojnë</a:t>
            </a:r>
            <a:r>
              <a:rPr lang="en-US" dirty="0" smtClean="0"/>
              <a:t> </a:t>
            </a:r>
            <a:r>
              <a:rPr lang="en-US" dirty="0" err="1" smtClean="0"/>
              <a:t>garanci</a:t>
            </a:r>
            <a:r>
              <a:rPr lang="en-US" dirty="0" smtClean="0"/>
              <a:t> </a:t>
            </a:r>
            <a:r>
              <a:rPr lang="en-US" dirty="0" err="1" smtClean="0"/>
              <a:t>adekuate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efektive</a:t>
            </a:r>
            <a:r>
              <a:rPr lang="en-US" dirty="0" smtClean="0"/>
              <a:t>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abuzimit</a:t>
            </a:r>
            <a:r>
              <a:rPr lang="en-US" dirty="0" smtClean="0"/>
              <a:t>" [9/50]. Ne do ta </a:t>
            </a:r>
            <a:r>
              <a:rPr lang="en-US" dirty="0" err="1" smtClean="0"/>
              <a:t>analizojmë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thellë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kujtojmë</a:t>
            </a:r>
            <a:r>
              <a:rPr lang="en-US" dirty="0" smtClean="0"/>
              <a:t> masa </a:t>
            </a:r>
            <a:r>
              <a:rPr lang="en-US" dirty="0" err="1" smtClean="0"/>
              <a:t>mbrojtëse</a:t>
            </a:r>
            <a:r>
              <a:rPr lang="en-US" dirty="0" smtClean="0"/>
              <a:t> (slajdi 34).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e </a:t>
            </a:r>
            <a:r>
              <a:rPr lang="en-US" dirty="0" err="1" smtClean="0"/>
              <a:t>parashikueshme</a:t>
            </a:r>
            <a:r>
              <a:rPr lang="en-US" dirty="0" smtClean="0"/>
              <a:t>. </a:t>
            </a:r>
            <a:r>
              <a:rPr lang="en-US" dirty="0" err="1" smtClean="0"/>
              <a:t>Ligji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veçanti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"</a:t>
            </a:r>
            <a:r>
              <a:rPr lang="en-US" dirty="0" err="1" smtClean="0"/>
              <a:t>formulohet</a:t>
            </a:r>
            <a:r>
              <a:rPr lang="en-US" dirty="0" smtClean="0"/>
              <a:t> me </a:t>
            </a:r>
            <a:r>
              <a:rPr lang="en-US" dirty="0" err="1" smtClean="0"/>
              <a:t>saktësi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qytetarin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rregullojë</a:t>
            </a:r>
            <a:r>
              <a:rPr lang="en-US" dirty="0" smtClean="0"/>
              <a:t> </a:t>
            </a:r>
            <a:r>
              <a:rPr lang="en-US" dirty="0" err="1" smtClean="0"/>
              <a:t>sjelljen</a:t>
            </a:r>
            <a:r>
              <a:rPr lang="en-US" dirty="0" smtClean="0"/>
              <a:t> e </a:t>
            </a:r>
            <a:r>
              <a:rPr lang="en-US" dirty="0" err="1" smtClean="0"/>
              <a:t>tij</a:t>
            </a:r>
            <a:r>
              <a:rPr lang="en-US" dirty="0" smtClean="0"/>
              <a:t>: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-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nevojë</a:t>
            </a:r>
            <a:r>
              <a:rPr lang="en-US" dirty="0" smtClean="0"/>
              <a:t> me </a:t>
            </a:r>
            <a:r>
              <a:rPr lang="en-US" dirty="0" err="1" smtClean="0"/>
              <a:t>këshilla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përshtatshme</a:t>
            </a:r>
            <a:r>
              <a:rPr lang="en-US" dirty="0" smtClean="0"/>
              <a:t> -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parashikojë</a:t>
            </a:r>
            <a:r>
              <a:rPr lang="en-US" dirty="0" smtClean="0"/>
              <a:t>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shkallë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arsyeshme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rrethanat</a:t>
            </a:r>
            <a:r>
              <a:rPr lang="en-US" dirty="0" smtClean="0"/>
              <a:t>, </a:t>
            </a:r>
            <a:r>
              <a:rPr lang="en-US" dirty="0" err="1" smtClean="0"/>
              <a:t>pasojat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veprim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sjellin</a:t>
            </a:r>
            <a:r>
              <a:rPr lang="en-US" dirty="0" smtClean="0"/>
              <a:t> "(2 § 49) </a:t>
            </a:r>
            <a:r>
              <a:rPr lang="en-US" dirty="0" err="1" smtClean="0"/>
              <a:t>çështja</a:t>
            </a:r>
            <a:r>
              <a:rPr lang="en-US" dirty="0" smtClean="0"/>
              <a:t> </a:t>
            </a:r>
            <a:r>
              <a:rPr lang="en-US" dirty="0" err="1" smtClean="0"/>
              <a:t>gjyqësore</a:t>
            </a:r>
            <a:r>
              <a:rPr lang="en-US" dirty="0" smtClean="0"/>
              <a:t> Sunday Times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Mbretërisë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Bashkuar</a:t>
            </a:r>
            <a:r>
              <a:rPr lang="en-US" dirty="0" smtClean="0"/>
              <a:t>).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dispozicion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adekuate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thotë</a:t>
            </a:r>
            <a:r>
              <a:rPr lang="en-US" dirty="0" smtClean="0"/>
              <a:t> se "</a:t>
            </a:r>
            <a:r>
              <a:rPr lang="en-US" dirty="0" err="1" smtClean="0"/>
              <a:t>qytetari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tregues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adekuat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rrethanat</a:t>
            </a:r>
            <a:r>
              <a:rPr lang="en-US" dirty="0" smtClean="0"/>
              <a:t> e </a:t>
            </a:r>
            <a:r>
              <a:rPr lang="en-US" dirty="0" err="1" smtClean="0"/>
              <a:t>rregullave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zbatueshme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rast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" ([2§49] </a:t>
            </a:r>
            <a:r>
              <a:rPr lang="en-US" dirty="0" err="1" smtClean="0"/>
              <a:t>çështja</a:t>
            </a:r>
            <a:r>
              <a:rPr lang="en-US" dirty="0" smtClean="0"/>
              <a:t> </a:t>
            </a:r>
            <a:r>
              <a:rPr lang="en-US" dirty="0" err="1" smtClean="0"/>
              <a:t>gjyqësore</a:t>
            </a:r>
            <a:r>
              <a:rPr lang="en-US" dirty="0" smtClean="0"/>
              <a:t> Sunday Times </a:t>
            </a:r>
            <a:r>
              <a:rPr lang="en-US" dirty="0" err="1" smtClean="0"/>
              <a:t>kundër</a:t>
            </a:r>
            <a:r>
              <a:rPr lang="en-US" dirty="0" smtClean="0"/>
              <a:t> </a:t>
            </a:r>
            <a:r>
              <a:rPr lang="en-US" dirty="0" err="1" smtClean="0"/>
              <a:t>Mbretërisë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Bashkuar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eaLnBrk="1" hangingPunct="1">
              <a:spcBef>
                <a:spcPct val="0"/>
              </a:spcBef>
            </a:pPr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en-GB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Referencat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[2]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GB" dirty="0" smtClean="0"/>
              <a:t>Sunday Times v. The United Kingdom”, application n° 6538/74, 26 April 1979, Series A, n° 30.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fr-FR" sz="1200" baseline="30000" dirty="0" smtClean="0"/>
              <a:t>[7] </a:t>
            </a:r>
            <a:r>
              <a:rPr lang="en-US" sz="1200" dirty="0" smtClean="0"/>
              <a:t>ECtHR, case “</a:t>
            </a:r>
            <a:r>
              <a:rPr lang="en-GB" sz="1200" dirty="0" err="1" smtClean="0"/>
              <a:t>Kruslin</a:t>
            </a:r>
            <a:r>
              <a:rPr lang="en-GB" sz="1200" dirty="0" smtClean="0"/>
              <a:t> v. France”, application n° </a:t>
            </a:r>
            <a:r>
              <a:rPr lang="en-GB" dirty="0" smtClean="0"/>
              <a:t>11801/85, </a:t>
            </a:r>
            <a:r>
              <a:rPr lang="en-GB" sz="1200" dirty="0" smtClean="0"/>
              <a:t>24 April 1990, §29.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GB" sz="1200" baseline="30000" dirty="0" smtClean="0"/>
              <a:t>[8] </a:t>
            </a:r>
            <a:r>
              <a:rPr lang="en-US" sz="1200" dirty="0" smtClean="0"/>
              <a:t>ECtHR, case “</a:t>
            </a:r>
            <a:r>
              <a:rPr lang="en-GB" sz="1200" dirty="0" smtClean="0"/>
              <a:t>Malone v. United Kingdom”, application n° </a:t>
            </a:r>
            <a:r>
              <a:rPr lang="en-GB" dirty="0" smtClean="0"/>
              <a:t>8691/79, </a:t>
            </a:r>
            <a:r>
              <a:rPr lang="en-GB" sz="1200" dirty="0" smtClean="0"/>
              <a:t>2 August 1984, §67; </a:t>
            </a:r>
            <a:r>
              <a:rPr lang="en-US" sz="1200" dirty="0" smtClean="0"/>
              <a:t>ECtHR, “</a:t>
            </a:r>
            <a:r>
              <a:rPr lang="en-GB" sz="1200" dirty="0" smtClean="0"/>
              <a:t>Taylor-</a:t>
            </a:r>
            <a:r>
              <a:rPr lang="en-GB" sz="1200" dirty="0" err="1" smtClean="0"/>
              <a:t>Sabori</a:t>
            </a:r>
            <a:r>
              <a:rPr lang="en-GB" sz="1200" dirty="0" smtClean="0"/>
              <a:t> v. The United Kingdom”, application n° </a:t>
            </a:r>
            <a:r>
              <a:rPr lang="en-GB" dirty="0" smtClean="0"/>
              <a:t>47114/99 , </a:t>
            </a:r>
            <a:r>
              <a:rPr lang="en-GB" sz="1200" dirty="0" smtClean="0"/>
              <a:t>22 October 2002, §18;</a:t>
            </a:r>
            <a:r>
              <a:rPr lang="en-GB" sz="1200" baseline="0" dirty="0" smtClean="0"/>
              <a:t> “</a:t>
            </a:r>
            <a:r>
              <a:rPr lang="en-GB" sz="1200" baseline="0" dirty="0" err="1" smtClean="0"/>
              <a:t>Huvig</a:t>
            </a:r>
            <a:r>
              <a:rPr lang="en-GB" sz="1200" baseline="0" dirty="0" smtClean="0"/>
              <a:t> v. France”, application n°  11105/84, 24 April 1990, §32.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[9] </a:t>
            </a:r>
            <a:r>
              <a:rPr lang="en-GB" sz="1200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GB" sz="1200" i="1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i="0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case “</a:t>
            </a:r>
            <a:r>
              <a:rPr lang="en-GB" sz="1200" kern="1200" dirty="0" err="1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Klass</a:t>
            </a:r>
            <a:r>
              <a:rPr lang="en-GB" sz="1200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and others v. Germany”, application n° 5029/71, 6 September 1978, Series A, n° 28, §§ 50 et seq.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GB" sz="1200" baseline="30000" dirty="0" smtClean="0"/>
          </a:p>
          <a:p>
            <a:pPr marL="0" indent="0" eaLnBrk="1" hangingPunct="1">
              <a:spcBef>
                <a:spcPct val="0"/>
              </a:spcBef>
              <a:buNone/>
            </a:pPr>
            <a:endParaRPr lang="en-GB" sz="1200" dirty="0" smtClean="0"/>
          </a:p>
          <a:p>
            <a:pPr marL="0" indent="0" eaLnBrk="1" hangingPunct="1">
              <a:spcBef>
                <a:spcPct val="0"/>
              </a:spcBef>
              <a:buNone/>
            </a:pPr>
            <a:endParaRPr lang="en-GB" sz="1200" dirty="0" smtClean="0"/>
          </a:p>
          <a:p>
            <a:pPr eaLnBrk="1" hangingPunct="1">
              <a:spcBef>
                <a:spcPct val="0"/>
              </a:spcBef>
            </a:pPr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81323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z="1200" b="1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</a:t>
            </a:r>
            <a:r>
              <a:rPr lang="en-GB" sz="1200" b="1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legjitim</a:t>
            </a:r>
            <a:endParaRPr lang="en-GB" sz="1200" b="1" i="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Çdo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KEDNJ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rregullon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themelore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kushtëzuese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rendit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shteruese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synimet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legjitime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legjitime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drejtën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drjetën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private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8),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interest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sigurisë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mirëqenia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ekonomike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parandalimi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prishjes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rendit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shëndetit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moralit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lirive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tjerëve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GB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857150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pushtetit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konsiston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[10]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vërtetë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përmbushur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shoqërore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themelohet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bindshëm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[11].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Prandaj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identifikuar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brenda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sferës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gjerë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[12].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ngutshme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([13 §3.14] [14]),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shkallë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ashpërsisë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urgjencë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menjëhershme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Dëmtimi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shoqëri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adresuar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llogaritur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pikëpamjet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shoqërisë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mendimet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potencialisht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divergjente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veçantë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(13) §3.17-19).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ekzistenca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urgjente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penguar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bënte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deklarata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caktuara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rreziqet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furrave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mikrovalë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GJEDNJ konkludoi se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kishte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shitja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furrave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mikrovalë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ishte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ndikuar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vërejtjet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aplikantit". [14]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identifikuar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përbëjë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pushtetit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theksohet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përmenden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 [9§50] [slajdet 29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34].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dyti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demonstrohet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përmbushur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Vendosja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caktuar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arritur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efektive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dëmin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shkaktuar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shoqërisë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(13 § 3.19).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Vendosja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rishikimin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efektivitetit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ekzistuese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trajtimin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shoqërore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ngutshme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propozuar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masa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ekzistuese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mjaftueshme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propozimi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masa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sjellë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mjete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[13 §3.26] [15].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GB" sz="1200" dirty="0" smtClean="0"/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aseline="30000" dirty="0" smtClean="0"/>
              <a:t>[10]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ex.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fr-FR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Khoroshenko</a:t>
            </a:r>
            <a:r>
              <a:rPr lang="fr-FR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</a:t>
            </a:r>
            <a:r>
              <a:rPr lang="fr-FR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Russia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fr-FR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fr-FR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2015,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</a:t>
            </a:r>
            <a:r>
              <a:rPr lang="fr-FR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41418/04, §118.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aseline="30000" dirty="0" smtClean="0"/>
              <a:t>[11] </a:t>
            </a:r>
            <a:r>
              <a:rPr lang="en-US" sz="1200" dirty="0" smtClean="0"/>
              <a:t>ECtHR, </a:t>
            </a:r>
            <a:r>
              <a:rPr lang="en-GB" sz="1200" dirty="0" err="1" smtClean="0"/>
              <a:t>Crémieux</a:t>
            </a:r>
            <a:r>
              <a:rPr lang="en-GB" sz="1200" dirty="0" smtClean="0"/>
              <a:t> v. France, 25 February 1993, appl. n° 11471/85, A256-B, § 38;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Jeremy McBride,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“Proportionality and the European Convention on Human Rights”, in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principle of Proportionality in the Laws of Europe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edited by Evelyn Ellis, Hart Publishing, 197 p., 1999, p. 23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seq.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quotation p.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25, in relation with the court case “</a:t>
            </a:r>
            <a:r>
              <a:rPr lang="en-GB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Hertel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Switzerland”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25 Aug. 1998,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n° 25181/94</a:t>
            </a:r>
          </a:p>
          <a:p>
            <a:pPr marL="0" indent="0">
              <a:buFont typeface="Arial" charset="0"/>
              <a:buNone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[12]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Sunday Times v. The United Kingdom”,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cit.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§ 65;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 29 Data Protection working Party, Opinion 01/2014 on the application of necessity and proportionality concepts and data protection within the law enforcement sector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211),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3.13.</a:t>
            </a:r>
          </a:p>
          <a:p>
            <a:pPr marL="0" indent="0">
              <a:buFont typeface="Arial" charset="0"/>
              <a:buNone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[13]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 29 Data Protection working Party, Opinion 01/2014 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cit.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§3.14, 3.17-3.19; 3.26.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[14]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Hertel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Switzerland”, n° </a:t>
            </a:r>
            <a:r>
              <a:rPr lang="en-GB" dirty="0" smtClean="0"/>
              <a:t>59/1997/843/1049,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 August 1998.</a:t>
            </a:r>
            <a:r>
              <a:rPr lang="da-D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Jeremy McBride, op cit., pp. 24-25. 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[15]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Uzun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Germany”, Application no. 35623/05, 2 September 2010; also see European Court of Human Rights, Press Unit, Personal data protection, Factsheet – Personal data protection, November 2016, http://www.echr.coe.int/Documents/FS_Data_ENG.pdf (last accessed on 5 January 2017).</a:t>
            </a:r>
          </a:p>
          <a:p>
            <a:pPr marL="0" indent="0">
              <a:buFont typeface="Arial" charset="0"/>
              <a:buNone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134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535281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err="1" smtClean="0"/>
              <a:t>Parimi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proporcionalitetit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paraqitet</a:t>
            </a:r>
            <a:r>
              <a:rPr lang="en-GB" dirty="0" smtClean="0"/>
              <a:t> duke </a:t>
            </a:r>
            <a:r>
              <a:rPr lang="en-GB" dirty="0" err="1" smtClean="0"/>
              <a:t>përfshirë</a:t>
            </a:r>
            <a:r>
              <a:rPr lang="en-GB" dirty="0" smtClean="0"/>
              <a:t> 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kërkesa</a:t>
            </a:r>
            <a:r>
              <a:rPr lang="en-GB" dirty="0" smtClean="0"/>
              <a:t> </a:t>
            </a:r>
            <a:r>
              <a:rPr lang="en-GB" dirty="0" err="1" smtClean="0"/>
              <a:t>thelbësore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Si </a:t>
            </a:r>
            <a:r>
              <a:rPr lang="en-GB" dirty="0" err="1" smtClean="0"/>
              <a:t>kërkesat</a:t>
            </a:r>
            <a:r>
              <a:rPr lang="en-GB" dirty="0" smtClean="0"/>
              <a:t> e </a:t>
            </a:r>
            <a:r>
              <a:rPr lang="en-GB" dirty="0" err="1" smtClean="0"/>
              <a:t>domosdoshme</a:t>
            </a:r>
            <a:r>
              <a:rPr lang="en-GB" dirty="0" smtClean="0"/>
              <a:t>,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demonstrohet</a:t>
            </a:r>
            <a:r>
              <a:rPr lang="en-GB" dirty="0" smtClean="0"/>
              <a:t> </a:t>
            </a:r>
            <a:r>
              <a:rPr lang="en-GB" dirty="0" err="1" smtClean="0"/>
              <a:t>respektimi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kërkesave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proporcionalitetit - </a:t>
            </a:r>
            <a:r>
              <a:rPr lang="en-GB" dirty="0" err="1" smtClean="0"/>
              <a:t>sipas</a:t>
            </a:r>
            <a:r>
              <a:rPr lang="en-GB" dirty="0" smtClean="0"/>
              <a:t> GJEDNJ-</a:t>
            </a:r>
            <a:r>
              <a:rPr lang="en-GB" dirty="0" err="1" smtClean="0"/>
              <a:t>së</a:t>
            </a:r>
            <a:r>
              <a:rPr lang="en-GB" dirty="0" smtClean="0"/>
              <a:t>, "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paraqitet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sqarim</a:t>
            </a:r>
            <a:r>
              <a:rPr lang="en-GB" dirty="0" smtClean="0"/>
              <a:t> se </a:t>
            </a:r>
            <a:r>
              <a:rPr lang="en-GB" dirty="0" err="1" smtClean="0"/>
              <a:t>cilat</a:t>
            </a:r>
            <a:r>
              <a:rPr lang="en-GB" dirty="0" smtClean="0"/>
              <a:t> masa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konsideratë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gjetur</a:t>
            </a:r>
            <a:r>
              <a:rPr lang="en-GB" dirty="0" smtClean="0"/>
              <a:t> </a:t>
            </a:r>
            <a:r>
              <a:rPr lang="en-GB" dirty="0" err="1" smtClean="0"/>
              <a:t>apo</a:t>
            </a:r>
            <a:r>
              <a:rPr lang="en-GB" dirty="0" smtClean="0"/>
              <a:t> jo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intrusive </a:t>
            </a:r>
            <a:r>
              <a:rPr lang="en-GB" dirty="0" err="1" smtClean="0"/>
              <a:t>ndaj</a:t>
            </a:r>
            <a:r>
              <a:rPr lang="en-GB" dirty="0" smtClean="0"/>
              <a:t> </a:t>
            </a:r>
            <a:r>
              <a:rPr lang="en-GB" dirty="0" err="1" smtClean="0"/>
              <a:t>privatësisë</a:t>
            </a:r>
            <a:r>
              <a:rPr lang="en-GB" dirty="0" smtClean="0"/>
              <a:t>.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cilat</a:t>
            </a:r>
            <a:r>
              <a:rPr lang="en-GB" dirty="0" smtClean="0"/>
              <a:t> u </a:t>
            </a:r>
            <a:r>
              <a:rPr lang="en-GB" dirty="0" err="1" smtClean="0"/>
              <a:t>konstatuan</a:t>
            </a:r>
            <a:r>
              <a:rPr lang="en-GB" dirty="0" smtClean="0"/>
              <a:t> se </a:t>
            </a:r>
            <a:r>
              <a:rPr lang="en-GB" dirty="0" err="1" smtClean="0"/>
              <a:t>ishin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intrusive </a:t>
            </a:r>
            <a:r>
              <a:rPr lang="en-GB" dirty="0" err="1" smtClean="0"/>
              <a:t>ndaj</a:t>
            </a:r>
            <a:r>
              <a:rPr lang="en-GB" dirty="0" smtClean="0"/>
              <a:t> </a:t>
            </a:r>
            <a:r>
              <a:rPr lang="en-GB" dirty="0" err="1" smtClean="0"/>
              <a:t>privatësisë</a:t>
            </a:r>
            <a:r>
              <a:rPr lang="en-GB" dirty="0" smtClean="0"/>
              <a:t>, </a:t>
            </a:r>
            <a:r>
              <a:rPr lang="en-GB" dirty="0" err="1" smtClean="0"/>
              <a:t>atëherë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dhënë</a:t>
            </a:r>
            <a:r>
              <a:rPr lang="en-GB" dirty="0" smtClean="0"/>
              <a:t> </a:t>
            </a:r>
            <a:r>
              <a:rPr lang="en-GB" dirty="0" err="1" smtClean="0"/>
              <a:t>arsyet</a:t>
            </a:r>
            <a:r>
              <a:rPr lang="en-GB" dirty="0" smtClean="0"/>
              <a:t> e </a:t>
            </a:r>
            <a:r>
              <a:rPr lang="en-GB" dirty="0" err="1" smtClean="0"/>
              <a:t>forta</a:t>
            </a:r>
            <a:r>
              <a:rPr lang="en-GB" dirty="0" smtClean="0"/>
              <a:t> </a:t>
            </a:r>
            <a:r>
              <a:rPr lang="en-GB" dirty="0" err="1" smtClean="0"/>
              <a:t>justifikuese</a:t>
            </a:r>
            <a:r>
              <a:rPr lang="en-GB" dirty="0" smtClean="0"/>
              <a:t> se </a:t>
            </a:r>
            <a:r>
              <a:rPr lang="en-GB" dirty="0" err="1" smtClean="0"/>
              <a:t>pse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masë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ishte</a:t>
            </a:r>
            <a:r>
              <a:rPr lang="en-GB" dirty="0" smtClean="0"/>
              <a:t> </a:t>
            </a:r>
            <a:r>
              <a:rPr lang="en-GB" dirty="0" err="1" smtClean="0"/>
              <a:t>ajo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u </a:t>
            </a:r>
            <a:r>
              <a:rPr lang="en-GB" dirty="0" err="1" smtClean="0"/>
              <a:t>përzgjodh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zbatuar</a:t>
            </a:r>
            <a:r>
              <a:rPr lang="en-GB" dirty="0" smtClean="0"/>
              <a:t> "[16].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dy</a:t>
            </a:r>
            <a:r>
              <a:rPr lang="en-GB" dirty="0" smtClean="0"/>
              <a:t> </a:t>
            </a:r>
            <a:r>
              <a:rPr lang="en-GB" dirty="0" err="1" smtClean="0"/>
              <a:t>kërkesa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poshtë</a:t>
            </a:r>
            <a:r>
              <a:rPr lang="en-GB" dirty="0" smtClean="0"/>
              <a:t>: </a:t>
            </a:r>
            <a:r>
              <a:rPr lang="en-GB" dirty="0" err="1" smtClean="0"/>
              <a:t>ndërhyrja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kufizohet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rreptësisht</a:t>
            </a:r>
            <a:r>
              <a:rPr lang="en-GB" dirty="0" smtClean="0"/>
              <a:t> e </a:t>
            </a:r>
            <a:r>
              <a:rPr lang="en-GB" dirty="0" err="1" smtClean="0"/>
              <a:t>nevojshme</a:t>
            </a:r>
            <a:r>
              <a:rPr lang="en-GB" dirty="0" smtClean="0"/>
              <a:t> (1),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rrethohet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përshtatshme</a:t>
            </a:r>
            <a:r>
              <a:rPr lang="en-GB" dirty="0" smtClean="0"/>
              <a:t> (2).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1 - </a:t>
            </a:r>
            <a:r>
              <a:rPr lang="en-GB" dirty="0" err="1" smtClean="0"/>
              <a:t>Ndërhyrja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kufizohet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rreptësisht</a:t>
            </a:r>
            <a:r>
              <a:rPr lang="en-GB" dirty="0" smtClean="0"/>
              <a:t> e </a:t>
            </a:r>
            <a:r>
              <a:rPr lang="en-GB" dirty="0" err="1" smtClean="0"/>
              <a:t>nevojshme</a:t>
            </a:r>
            <a:r>
              <a:rPr lang="en-GB" dirty="0" smtClean="0"/>
              <a:t>: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nënkupton</a:t>
            </a:r>
            <a:r>
              <a:rPr lang="en-GB" dirty="0" smtClean="0"/>
              <a:t> </a:t>
            </a:r>
            <a:r>
              <a:rPr lang="en-GB" dirty="0" err="1" smtClean="0"/>
              <a:t>katër</a:t>
            </a:r>
            <a:r>
              <a:rPr lang="en-GB" dirty="0" smtClean="0"/>
              <a:t> </a:t>
            </a:r>
            <a:r>
              <a:rPr lang="en-GB" dirty="0" err="1" smtClean="0"/>
              <a:t>nën-parime</a:t>
            </a:r>
            <a:r>
              <a:rPr lang="en-GB" dirty="0" smtClean="0"/>
              <a:t>: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(1) I </a:t>
            </a:r>
            <a:r>
              <a:rPr lang="en-GB" dirty="0" err="1" smtClean="0"/>
              <a:t>përshtatshëm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kontekstin</a:t>
            </a:r>
            <a:r>
              <a:rPr lang="en-GB" dirty="0" smtClean="0"/>
              <a:t> e </a:t>
            </a:r>
            <a:r>
              <a:rPr lang="en-GB" dirty="0" err="1" smtClean="0"/>
              <a:t>saj</a:t>
            </a:r>
            <a:r>
              <a:rPr lang="en-GB" dirty="0" smtClean="0"/>
              <a:t>: </a:t>
            </a:r>
            <a:r>
              <a:rPr lang="en-GB" dirty="0" err="1" smtClean="0"/>
              <a:t>përshtatur</a:t>
            </a:r>
            <a:r>
              <a:rPr lang="en-GB" dirty="0" smtClean="0"/>
              <a:t> me </a:t>
            </a:r>
            <a:r>
              <a:rPr lang="en-GB" dirty="0" err="1" smtClean="0"/>
              <a:t>ashpërsinë</a:t>
            </a:r>
            <a:r>
              <a:rPr lang="en-GB" dirty="0" smtClean="0"/>
              <a:t> e </a:t>
            </a:r>
            <a:r>
              <a:rPr lang="en-GB" dirty="0" err="1" smtClean="0"/>
              <a:t>nevojës</a:t>
            </a:r>
            <a:r>
              <a:rPr lang="en-GB" dirty="0" smtClean="0"/>
              <a:t> </a:t>
            </a:r>
            <a:r>
              <a:rPr lang="en-GB" dirty="0" err="1" smtClean="0"/>
              <a:t>sociale</a:t>
            </a:r>
            <a:r>
              <a:rPr lang="en-GB" dirty="0" smtClean="0"/>
              <a:t> (</a:t>
            </a:r>
            <a:r>
              <a:rPr lang="en-GB" dirty="0" err="1" smtClean="0"/>
              <a:t>sa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e </a:t>
            </a:r>
            <a:r>
              <a:rPr lang="en-GB" dirty="0" err="1" smtClean="0"/>
              <a:t>rëndë</a:t>
            </a:r>
            <a:r>
              <a:rPr lang="en-GB" dirty="0" smtClean="0"/>
              <a:t> </a:t>
            </a:r>
            <a:r>
              <a:rPr lang="en-GB" dirty="0" err="1" smtClean="0"/>
              <a:t>çështja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/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e </a:t>
            </a:r>
            <a:r>
              <a:rPr lang="en-GB" dirty="0" err="1" smtClean="0"/>
              <a:t>madhe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e </a:t>
            </a:r>
            <a:r>
              <a:rPr lang="en-GB" dirty="0" err="1" smtClean="0"/>
              <a:t>rëndë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e </a:t>
            </a:r>
            <a:r>
              <a:rPr lang="en-GB" dirty="0" err="1" smtClean="0"/>
              <a:t>konsiderueshme</a:t>
            </a:r>
            <a:r>
              <a:rPr lang="en-GB" dirty="0" smtClean="0"/>
              <a:t> </a:t>
            </a:r>
            <a:r>
              <a:rPr lang="en-GB" dirty="0" err="1" smtClean="0"/>
              <a:t>dëmtimi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dëmi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shoqëria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ekspozohet</a:t>
            </a:r>
            <a:r>
              <a:rPr lang="en-GB" dirty="0" smtClean="0"/>
              <a:t>, </a:t>
            </a:r>
            <a:r>
              <a:rPr lang="en-GB" dirty="0" err="1" smtClean="0"/>
              <a:t>aq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ndërhyrje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justifikohet</a:t>
            </a:r>
            <a:r>
              <a:rPr lang="en-GB" dirty="0" smtClean="0"/>
              <a:t> [18]),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legjitimitetin</a:t>
            </a:r>
            <a:r>
              <a:rPr lang="en-GB" dirty="0" smtClean="0"/>
              <a:t> e </a:t>
            </a:r>
            <a:r>
              <a:rPr lang="en-GB" dirty="0" err="1" smtClean="0"/>
              <a:t>lirisë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kufizohet</a:t>
            </a:r>
            <a:r>
              <a:rPr lang="en-GB" dirty="0" smtClean="0"/>
              <a:t> (</a:t>
            </a:r>
            <a:r>
              <a:rPr lang="en-GB" dirty="0" err="1" smtClean="0"/>
              <a:t>ndjeshmëria</a:t>
            </a:r>
            <a:r>
              <a:rPr lang="en-GB" dirty="0" smtClean="0"/>
              <a:t> e </a:t>
            </a:r>
            <a:r>
              <a:rPr lang="en-GB" dirty="0" err="1" smtClean="0"/>
              <a:t>informacionit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mbledhur</a:t>
            </a:r>
            <a:r>
              <a:rPr lang="en-GB" dirty="0" smtClean="0"/>
              <a:t>, </a:t>
            </a:r>
            <a:r>
              <a:rPr lang="en-GB" dirty="0" err="1" smtClean="0"/>
              <a:t>pritshmëri</a:t>
            </a:r>
            <a:r>
              <a:rPr lang="en-GB" dirty="0" smtClean="0"/>
              <a:t> e </a:t>
            </a:r>
            <a:r>
              <a:rPr lang="en-GB" dirty="0" err="1" smtClean="0"/>
              <a:t>lartë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e </a:t>
            </a:r>
            <a:r>
              <a:rPr lang="en-GB" dirty="0" err="1" smtClean="0"/>
              <a:t>ulët</a:t>
            </a:r>
            <a:r>
              <a:rPr lang="en-GB" dirty="0" smtClean="0"/>
              <a:t> e </a:t>
            </a:r>
            <a:r>
              <a:rPr lang="en-GB" dirty="0" err="1" smtClean="0"/>
              <a:t>privatësisë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qytetarët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rrethanat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, </a:t>
            </a:r>
            <a:r>
              <a:rPr lang="en-GB" dirty="0" err="1" smtClean="0"/>
              <a:t>rëndësia</a:t>
            </a:r>
            <a:r>
              <a:rPr lang="en-GB" dirty="0" smtClean="0"/>
              <a:t> e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drejtës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kufizohet</a:t>
            </a:r>
            <a:r>
              <a:rPr lang="en-GB" dirty="0" smtClean="0"/>
              <a:t> ...) [19]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(2) </a:t>
            </a:r>
            <a:r>
              <a:rPr lang="en-GB" dirty="0" err="1" smtClean="0"/>
              <a:t>Qëllimi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ndërhyrjes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tejkalojë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nevojshme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arritur</a:t>
            </a:r>
            <a:r>
              <a:rPr lang="en-GB" dirty="0" smtClean="0"/>
              <a:t> </a:t>
            </a:r>
            <a:r>
              <a:rPr lang="en-GB" dirty="0" err="1" smtClean="0"/>
              <a:t>qëllimin</a:t>
            </a:r>
            <a:r>
              <a:rPr lang="en-GB" dirty="0" smtClean="0"/>
              <a:t> e </a:t>
            </a:r>
            <a:r>
              <a:rPr lang="en-GB" dirty="0" err="1" smtClean="0"/>
              <a:t>ndjekur</a:t>
            </a:r>
            <a:r>
              <a:rPr lang="en-GB" dirty="0" smtClean="0"/>
              <a:t> [20]. </a:t>
            </a:r>
            <a:r>
              <a:rPr lang="en-GB" dirty="0" err="1" smtClean="0"/>
              <a:t>Kjo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thotë</a:t>
            </a:r>
            <a:r>
              <a:rPr lang="en-GB" dirty="0" smtClean="0"/>
              <a:t>, </a:t>
            </a:r>
            <a:r>
              <a:rPr lang="en-GB" dirty="0" err="1" smtClean="0"/>
              <a:t>ndër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,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kufizojë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masën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madhe</a:t>
            </a:r>
            <a:r>
              <a:rPr lang="en-GB" dirty="0" smtClean="0"/>
              <a:t> </a:t>
            </a:r>
            <a:r>
              <a:rPr lang="en-GB" dirty="0" err="1" smtClean="0"/>
              <a:t>vëllimin</a:t>
            </a:r>
            <a:r>
              <a:rPr lang="en-GB" dirty="0" smtClean="0"/>
              <a:t> e </a:t>
            </a:r>
            <a:r>
              <a:rPr lang="en-GB" dirty="0" err="1" smtClean="0"/>
              <a:t>ndërhyrjeve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privatësi</a:t>
            </a:r>
            <a:r>
              <a:rPr lang="en-GB" dirty="0" smtClean="0"/>
              <a:t> (</a:t>
            </a:r>
            <a:r>
              <a:rPr lang="en-GB" dirty="0" err="1" smtClean="0"/>
              <a:t>dhe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informacionit</a:t>
            </a:r>
            <a:r>
              <a:rPr lang="en-GB" dirty="0" smtClean="0"/>
              <a:t> personal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mbledhur</a:t>
            </a:r>
            <a:r>
              <a:rPr lang="en-GB" dirty="0" smtClean="0"/>
              <a:t>), </a:t>
            </a:r>
            <a:r>
              <a:rPr lang="en-GB" dirty="0" err="1" smtClean="0"/>
              <a:t>numrit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personave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prekur</a:t>
            </a:r>
            <a:r>
              <a:rPr lang="en-GB" dirty="0" smtClean="0"/>
              <a:t> [21], </a:t>
            </a:r>
            <a:r>
              <a:rPr lang="en-GB" dirty="0" err="1" smtClean="0"/>
              <a:t>rastet</a:t>
            </a:r>
            <a:r>
              <a:rPr lang="en-GB" dirty="0" smtClean="0"/>
              <a:t> e </a:t>
            </a:r>
            <a:r>
              <a:rPr lang="en-GB" dirty="0" err="1" smtClean="0"/>
              <a:t>ushtrimit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masës</a:t>
            </a:r>
            <a:r>
              <a:rPr lang="en-GB" dirty="0" smtClean="0"/>
              <a:t> (LEA- </a:t>
            </a:r>
            <a:r>
              <a:rPr lang="en-GB" dirty="0" err="1" smtClean="0"/>
              <a:t>kompetencat</a:t>
            </a:r>
            <a:r>
              <a:rPr lang="en-GB" dirty="0" smtClean="0"/>
              <a:t> e </a:t>
            </a:r>
            <a:r>
              <a:rPr lang="en-GB" dirty="0" err="1" smtClean="0"/>
              <a:t>vendimit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veprimit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kufizohen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nevojshme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kohën</a:t>
            </a:r>
            <a:r>
              <a:rPr lang="en-GB" dirty="0" smtClean="0"/>
              <a:t> </a:t>
            </a:r>
            <a:r>
              <a:rPr lang="en-GB" dirty="0" err="1" smtClean="0"/>
              <a:t>gjatë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cilës</a:t>
            </a:r>
            <a:r>
              <a:rPr lang="en-GB" dirty="0" smtClean="0"/>
              <a:t> masa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efektive</a:t>
            </a:r>
            <a:r>
              <a:rPr lang="en-GB" dirty="0" smtClean="0"/>
              <a:t> [22].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(3) </a:t>
            </a:r>
            <a:r>
              <a:rPr lang="en-GB" dirty="0" err="1" smtClean="0"/>
              <a:t>Ndërhyrja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</a:t>
            </a:r>
            <a:r>
              <a:rPr lang="en-GB" dirty="0" err="1" smtClean="0"/>
              <a:t>kufizuese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natyrën</a:t>
            </a:r>
            <a:r>
              <a:rPr lang="en-GB" dirty="0" smtClean="0"/>
              <a:t> e </a:t>
            </a:r>
            <a:r>
              <a:rPr lang="en-GB" dirty="0" err="1" smtClean="0"/>
              <a:t>saj</a:t>
            </a:r>
            <a:r>
              <a:rPr lang="en-GB" dirty="0" smtClean="0"/>
              <a:t>. Me </a:t>
            </a:r>
            <a:r>
              <a:rPr lang="en-GB" dirty="0" err="1" smtClean="0"/>
              <a:t>fjalë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, </a:t>
            </a:r>
            <a:r>
              <a:rPr lang="en-GB" dirty="0" err="1" smtClean="0"/>
              <a:t>nevoja</a:t>
            </a:r>
            <a:r>
              <a:rPr lang="en-GB" dirty="0" smtClean="0"/>
              <a:t> e </a:t>
            </a:r>
            <a:r>
              <a:rPr lang="en-GB" dirty="0" err="1" smtClean="0"/>
              <a:t>ngutshme</a:t>
            </a:r>
            <a:r>
              <a:rPr lang="en-GB" dirty="0" smtClean="0"/>
              <a:t> </a:t>
            </a:r>
            <a:r>
              <a:rPr lang="en-GB" dirty="0" err="1" smtClean="0"/>
              <a:t>sociale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trajtohet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kënaqshme</a:t>
            </a:r>
            <a:r>
              <a:rPr lang="en-GB" dirty="0" smtClean="0"/>
              <a:t> me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masë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ishte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</a:t>
            </a:r>
            <a:r>
              <a:rPr lang="en-GB" dirty="0" err="1" smtClean="0"/>
              <a:t>shtrënguese</a:t>
            </a:r>
            <a:r>
              <a:rPr lang="en-GB" dirty="0" smtClean="0"/>
              <a:t> [23, 24].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urdhër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kërkon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gazetar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identifikojë</a:t>
            </a:r>
            <a:r>
              <a:rPr lang="en-GB" dirty="0" smtClean="0"/>
              <a:t> </a:t>
            </a:r>
            <a:r>
              <a:rPr lang="en-GB" dirty="0" err="1" smtClean="0"/>
              <a:t>burimin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e </a:t>
            </a:r>
            <a:r>
              <a:rPr lang="en-GB" dirty="0" err="1" smtClean="0"/>
              <a:t>informoi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keqmenaxhimin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problemet</a:t>
            </a:r>
            <a:r>
              <a:rPr lang="en-GB" dirty="0" smtClean="0"/>
              <a:t> </a:t>
            </a:r>
            <a:r>
              <a:rPr lang="en-GB" dirty="0" err="1" smtClean="0"/>
              <a:t>financiare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kompanie</a:t>
            </a:r>
            <a:r>
              <a:rPr lang="en-GB" dirty="0" smtClean="0"/>
              <a:t>,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konsideruar</a:t>
            </a:r>
            <a:r>
              <a:rPr lang="en-GB" dirty="0" smtClean="0"/>
              <a:t> </a:t>
            </a:r>
            <a:r>
              <a:rPr lang="en-GB" dirty="0" err="1" smtClean="0"/>
              <a:t>joproporcional</a:t>
            </a:r>
            <a:r>
              <a:rPr lang="en-GB" dirty="0" smtClean="0"/>
              <a:t>, </a:t>
            </a:r>
            <a:r>
              <a:rPr lang="en-GB" dirty="0" err="1" smtClean="0"/>
              <a:t>sepse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urdhëresë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kufizon</a:t>
            </a:r>
            <a:r>
              <a:rPr lang="en-GB" dirty="0" smtClean="0"/>
              <a:t> </a:t>
            </a:r>
            <a:r>
              <a:rPr lang="en-GB" dirty="0" err="1" smtClean="0"/>
              <a:t>botimin</a:t>
            </a:r>
            <a:r>
              <a:rPr lang="en-GB" dirty="0" smtClean="0"/>
              <a:t> (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njoftuar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gazetat</a:t>
            </a:r>
            <a:r>
              <a:rPr lang="en-GB" dirty="0" smtClean="0"/>
              <a:t> </a:t>
            </a:r>
            <a:r>
              <a:rPr lang="en-GB" dirty="0" err="1" smtClean="0"/>
              <a:t>kombëtare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revistat</a:t>
            </a:r>
            <a:r>
              <a:rPr lang="en-GB" dirty="0" smtClean="0"/>
              <a:t> </a:t>
            </a:r>
            <a:r>
              <a:rPr lang="en-GB" dirty="0" err="1" smtClean="0"/>
              <a:t>përkatëse</a:t>
            </a:r>
            <a:r>
              <a:rPr lang="en-GB" dirty="0" smtClean="0"/>
              <a:t>)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ruajtur</a:t>
            </a:r>
            <a:r>
              <a:rPr lang="en-GB" dirty="0" smtClean="0"/>
              <a:t> </a:t>
            </a:r>
            <a:r>
              <a:rPr lang="en-GB" dirty="0" err="1" smtClean="0"/>
              <a:t>tashmë</a:t>
            </a:r>
            <a:r>
              <a:rPr lang="en-GB" dirty="0" smtClean="0"/>
              <a:t> </a:t>
            </a:r>
            <a:r>
              <a:rPr lang="en-GB" dirty="0" err="1" smtClean="0"/>
              <a:t>interesat</a:t>
            </a:r>
            <a:r>
              <a:rPr lang="en-GB" dirty="0" smtClean="0"/>
              <a:t> e </a:t>
            </a:r>
            <a:r>
              <a:rPr lang="en-GB" dirty="0" err="1" smtClean="0"/>
              <a:t>kompanisë</a:t>
            </a:r>
            <a:r>
              <a:rPr lang="en-GB" dirty="0" smtClean="0"/>
              <a:t> (duke </a:t>
            </a:r>
            <a:r>
              <a:rPr lang="en-GB" dirty="0" err="1" smtClean="0"/>
              <a:t>parandaluar</a:t>
            </a:r>
            <a:r>
              <a:rPr lang="en-GB" dirty="0" smtClean="0"/>
              <a:t> </a:t>
            </a:r>
            <a:r>
              <a:rPr lang="en-GB" dirty="0" err="1" smtClean="0"/>
              <a:t>shpërndarjen</a:t>
            </a:r>
            <a:r>
              <a:rPr lang="en-GB" dirty="0" smtClean="0"/>
              <a:t> e </a:t>
            </a:r>
            <a:r>
              <a:rPr lang="en-GB" dirty="0" err="1" smtClean="0"/>
              <a:t>informacionit</a:t>
            </a:r>
            <a:r>
              <a:rPr lang="en-GB" dirty="0" smtClean="0"/>
              <a:t> konfidencial). </a:t>
            </a:r>
            <a:r>
              <a:rPr lang="en-GB" dirty="0" err="1" smtClean="0"/>
              <a:t>Shpalosja</a:t>
            </a:r>
            <a:r>
              <a:rPr lang="en-GB" dirty="0" smtClean="0"/>
              <a:t> e </a:t>
            </a:r>
            <a:r>
              <a:rPr lang="en-GB" dirty="0" err="1" smtClean="0"/>
              <a:t>burimit</a:t>
            </a:r>
            <a:r>
              <a:rPr lang="en-GB" dirty="0" smtClean="0"/>
              <a:t> </a:t>
            </a:r>
            <a:r>
              <a:rPr lang="en-GB" dirty="0" err="1" smtClean="0"/>
              <a:t>ishte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kufizim</a:t>
            </a:r>
            <a:r>
              <a:rPr lang="en-GB" dirty="0" smtClean="0"/>
              <a:t> </a:t>
            </a:r>
            <a:r>
              <a:rPr lang="en-GB" dirty="0" err="1" smtClean="0"/>
              <a:t>shtesë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lirinë</a:t>
            </a:r>
            <a:r>
              <a:rPr lang="en-GB" dirty="0" smtClean="0"/>
              <a:t> e </a:t>
            </a:r>
            <a:r>
              <a:rPr lang="en-GB" dirty="0" err="1" smtClean="0"/>
              <a:t>shprehjes</a:t>
            </a:r>
            <a:r>
              <a:rPr lang="en-GB" dirty="0" smtClean="0"/>
              <a:t>,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cili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mbështetej</a:t>
            </a:r>
            <a:r>
              <a:rPr lang="en-GB" dirty="0" smtClean="0"/>
              <a:t> me </a:t>
            </a:r>
            <a:r>
              <a:rPr lang="en-GB" dirty="0" err="1" smtClean="0"/>
              <a:t>arsye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mjaftueshme</a:t>
            </a:r>
            <a:r>
              <a:rPr lang="en-GB" dirty="0" smtClean="0"/>
              <a:t>. [25]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 </a:t>
            </a:r>
            <a:r>
              <a:rPr lang="en-GB" dirty="0" err="1" smtClean="0"/>
              <a:t>tjetër</a:t>
            </a:r>
            <a:r>
              <a:rPr lang="en-GB" dirty="0" smtClean="0"/>
              <a:t>, </a:t>
            </a:r>
            <a:r>
              <a:rPr lang="en-GB" dirty="0" err="1" smtClean="0"/>
              <a:t>survejimi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GPS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pranuar</a:t>
            </a:r>
            <a:r>
              <a:rPr lang="en-GB" dirty="0" smtClean="0"/>
              <a:t> </a:t>
            </a:r>
            <a:r>
              <a:rPr lang="en-GB" dirty="0" err="1" smtClean="0"/>
              <a:t>pasi</a:t>
            </a:r>
            <a:r>
              <a:rPr lang="en-GB" dirty="0" smtClean="0"/>
              <a:t> </a:t>
            </a:r>
            <a:r>
              <a:rPr lang="en-GB" dirty="0" err="1" smtClean="0"/>
              <a:t>metodat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pak</a:t>
            </a:r>
            <a:r>
              <a:rPr lang="en-GB" dirty="0" smtClean="0"/>
              <a:t> </a:t>
            </a:r>
            <a:r>
              <a:rPr lang="en-GB" dirty="0" err="1" smtClean="0"/>
              <a:t>invaduese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hetimit</a:t>
            </a:r>
            <a:r>
              <a:rPr lang="en-GB" dirty="0" smtClean="0"/>
              <a:t> </a:t>
            </a:r>
            <a:r>
              <a:rPr lang="en-GB" dirty="0" err="1" smtClean="0"/>
              <a:t>kishin</a:t>
            </a:r>
            <a:r>
              <a:rPr lang="en-GB" dirty="0" smtClean="0"/>
              <a:t> </a:t>
            </a:r>
            <a:r>
              <a:rPr lang="en-GB" dirty="0" err="1" smtClean="0"/>
              <a:t>rezultuar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pamjaftueshme</a:t>
            </a:r>
            <a:r>
              <a:rPr lang="en-GB" dirty="0" smtClean="0"/>
              <a:t>. [15]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(4) </a:t>
            </a:r>
            <a:r>
              <a:rPr lang="en-GB" dirty="0" err="1" smtClean="0"/>
              <a:t>Ndikimi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përgjithshëm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ndërhyrjes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çojë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shuarjen</a:t>
            </a:r>
            <a:r>
              <a:rPr lang="en-GB" dirty="0" smtClean="0"/>
              <a:t>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praktikë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mbrojtur</a:t>
            </a:r>
            <a:r>
              <a:rPr lang="en-GB" dirty="0" smtClean="0"/>
              <a:t>.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gjetur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joproporcionale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parandalojë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person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bëjë</a:t>
            </a:r>
            <a:r>
              <a:rPr lang="en-GB" dirty="0" smtClean="0"/>
              <a:t> </a:t>
            </a:r>
            <a:r>
              <a:rPr lang="en-GB" dirty="0" err="1" smtClean="0"/>
              <a:t>deklarata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situatë</a:t>
            </a:r>
            <a:r>
              <a:rPr lang="en-GB" dirty="0" smtClean="0"/>
              <a:t> </a:t>
            </a:r>
            <a:r>
              <a:rPr lang="en-GB" dirty="0" err="1" smtClean="0"/>
              <a:t>ku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masë</a:t>
            </a:r>
            <a:r>
              <a:rPr lang="en-GB" dirty="0" smtClean="0"/>
              <a:t> e </a:t>
            </a:r>
            <a:r>
              <a:rPr lang="en-GB" dirty="0" err="1" smtClean="0"/>
              <a:t>tillë</a:t>
            </a:r>
            <a:r>
              <a:rPr lang="en-GB" dirty="0" smtClean="0"/>
              <a:t> e </a:t>
            </a:r>
            <a:r>
              <a:rPr lang="en-GB" dirty="0" err="1" smtClean="0"/>
              <a:t>pengonte</a:t>
            </a:r>
            <a:r>
              <a:rPr lang="en-GB" dirty="0" smtClean="0"/>
              <a:t> efektivisht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individ</a:t>
            </a:r>
            <a:r>
              <a:rPr lang="en-GB" dirty="0" smtClean="0"/>
              <a:t> "duke e </a:t>
            </a:r>
            <a:r>
              <a:rPr lang="en-GB" dirty="0" err="1" smtClean="0"/>
              <a:t>dhënë</a:t>
            </a:r>
            <a:r>
              <a:rPr lang="en-GB" dirty="0" smtClean="0"/>
              <a:t> </a:t>
            </a:r>
            <a:r>
              <a:rPr lang="en-GB" dirty="0" err="1" smtClean="0"/>
              <a:t>kontributin</a:t>
            </a:r>
            <a:r>
              <a:rPr lang="en-GB" dirty="0" smtClean="0"/>
              <a:t> e </a:t>
            </a:r>
            <a:r>
              <a:rPr lang="en-GB" dirty="0" err="1" smtClean="0"/>
              <a:t>tij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debatin</a:t>
            </a:r>
            <a:r>
              <a:rPr lang="en-GB" dirty="0" smtClean="0"/>
              <a:t> </a:t>
            </a:r>
            <a:r>
              <a:rPr lang="en-GB" dirty="0" err="1" smtClean="0"/>
              <a:t>publik</a:t>
            </a:r>
            <a:r>
              <a:rPr lang="en-GB" dirty="0" smtClean="0"/>
              <a:t>", </a:t>
            </a:r>
            <a:r>
              <a:rPr lang="en-GB" dirty="0" err="1" smtClean="0"/>
              <a:t>pasi</a:t>
            </a:r>
            <a:r>
              <a:rPr lang="en-GB" dirty="0" smtClean="0"/>
              <a:t>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po</a:t>
            </a:r>
            <a:r>
              <a:rPr lang="en-GB" dirty="0" smtClean="0"/>
              <a:t> </a:t>
            </a:r>
            <a:r>
              <a:rPr lang="en-GB" dirty="0" err="1" smtClean="0"/>
              <a:t>prekte</a:t>
            </a:r>
            <a:r>
              <a:rPr lang="en-GB" dirty="0" smtClean="0"/>
              <a:t> "</a:t>
            </a:r>
            <a:r>
              <a:rPr lang="en-GB" dirty="0" err="1" smtClean="0"/>
              <a:t>thelbin</a:t>
            </a:r>
            <a:r>
              <a:rPr lang="en-GB" dirty="0" smtClean="0"/>
              <a:t> e </a:t>
            </a:r>
            <a:r>
              <a:rPr lang="en-GB" dirty="0" err="1" smtClean="0"/>
              <a:t>pikëpamjes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" 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Referencat</a:t>
            </a:r>
            <a:r>
              <a:rPr lang="en-GB" dirty="0" smtClean="0"/>
              <a:t>:</a:t>
            </a:r>
            <a:endParaRPr lang="en-GB" sz="1200" kern="1200" baseline="30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i="1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[14]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Hertel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Switzerland”, </a:t>
            </a:r>
            <a:r>
              <a:rPr lang="en-GB" dirty="0" smtClean="0"/>
              <a:t>59/1997/843/1049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25 August 1998.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Jeremy McBride,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cit.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pp. 24-25.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[15]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Uzun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Germany, Application no. 35623/05, 2 September 2010; also see European Court of Human Rights, Press Unit, Personal data protection, Factsheet – Personal data protection, November 2016, http://ëëë.echr.coe.int/Documents/FS_Data_ENG.pdf (last accessed on 5 January 2017).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[16]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“Sunday times v. The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United Kingdom”,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cit.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also see ECtHR, case “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Goodwin v. United Kingdom”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Application n° 17488/90, 27 March 1996, §40.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[17]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EUCJ, see the court case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Digital Rights Ireland and </a:t>
            </a:r>
            <a:r>
              <a:rPr lang="en-GB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Seitlinger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e.a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joint cases C-293/12 and C-594/12, 8 April 2014, §40. </a:t>
            </a:r>
            <a:endParaRPr lang="en-GB" sz="1200" kern="1200" baseline="30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[18]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case “</a:t>
            </a:r>
            <a:r>
              <a:rPr lang="en-GB" dirty="0" err="1" smtClean="0"/>
              <a:t>Üner</a:t>
            </a:r>
            <a:r>
              <a:rPr lang="en-GB" dirty="0" smtClean="0"/>
              <a:t> v. the Netherlands”, Application n° 46410/99,  18 October 2006.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[19]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case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</a:t>
            </a:r>
            <a:r>
              <a:rPr lang="en-GB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Haes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GB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Gijsels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v. Belgium”, </a:t>
            </a:r>
            <a:r>
              <a:rPr lang="en-GB" dirty="0" smtClean="0"/>
              <a:t>Application n° 19983/92,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 February 1997;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case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en-GB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Oberschlick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Austria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(n°2)”, </a:t>
            </a:r>
            <a:r>
              <a:rPr lang="en-GB" dirty="0" smtClean="0"/>
              <a:t>Application n° 20834/92, 1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July 1997.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[20]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for example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case “DL v. Bulgaria”, Application n° 7472/14, 19 May 2016, §105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see also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 29 Data Protection working Party, Opinion 01/2014 on the application of necessity and proportionality concepts and data protection within the law enforcement sector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211),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3.26.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[21]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this issue and the previous one see Article 29 Data Protection working Party, Opinion 01/2014 on the application of necessity and proportionality concepts and data protection within the law enforcement sector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211),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3.26.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[22]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this issue and the previous one see for example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case “</a:t>
            </a:r>
            <a:r>
              <a:rPr lang="en-GB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Crémieux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France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25 February 1993, Req. n° 11471/85, A256-B, § 40.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[23 ]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Jeremy McBride, op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p. 26.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[24]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an application of this principle at the EU level see for example a judgment of the European Union civil service tribunal (first chamber), case “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V. v. European Parliament”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5 July 2011, case F-46/09, § 139, available at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http://curia.europa.eu/juris/liste.jsf?language=en&amp;num=F-46/09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(last acceded on 5 January 2017).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[25] 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“Goodwin v. United Kingdom”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Application 17488/90, 27 March 1996, §42.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135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78490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2 - I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adekuate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efektive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[26].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masa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'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' [27]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[26.55]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arsye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proporcionalitetit -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globalisht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lirisë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duke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shmangur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kufizimet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arbitrare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[ 27].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ekuivalente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domosdoshëm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proporcionalitetit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paraqesin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dobësi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garancitë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parashikuara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gjenerik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pazbatueshme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rrethana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[26.55].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ndalojë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mbledhjen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përpunimin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tjetër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siç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origjinën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racore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bindjet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fetare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absolutisht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hetimi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veçantë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ndalesë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rekomandohet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Komiteti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Ministrave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Këshillit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Evropës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Rekomandimi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87 (15)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dosjet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[28]),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thuajse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pamundur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grumbullohen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automatikisht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rrjetet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përderisa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përdoruesit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shpesh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tilla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shmangen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lehtësisht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mjete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përbëhen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kryesisht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masash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(1)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dmth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fuqia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tregohen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qartë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(shih slajdin 29)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(2)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përgjithësi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legjitim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proporcionalitetit)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baseline="30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[26] 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en-GB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others v. Germany”, application n° 5029/71, judgment of 6 September 1978, Series A, n° 28, §§ 50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seq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[27]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for example ECtHR, case of “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Marckx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Belgium”, Application n° 6833/74, 13 June 1979, §31.</a:t>
            </a:r>
          </a:p>
          <a:p>
            <a:pPr marL="0" marR="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[28]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 (87)15 of the Committee of ministers of the Council of Europe regulating the use of personal data in the police sector, https://search.coe.int/cm/Pages/result_details.aspx?ObjectID=09000016804e7a3c  (last accessed on 5 January 2017). </a:t>
            </a: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3099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kufizuara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vazhdim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rrethojnë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ndërhyrjen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jenë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detajuara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qartë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ligjore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siç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shihet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slajdi</a:t>
            </a: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29) [26] [29]: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tregues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qartë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sidomos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siguria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vijim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masa. [26]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Arsyet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urdhërimin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përbëjnë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[26]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Gjatësia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[25]: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afatet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16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Budapestit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ruajtjen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përshpejtuar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kompjuterike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shih slajdin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9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Shtrirja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kompetencave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LEA-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[26]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[30]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urdhrat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natyrën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shtrirjen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kërkuara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18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Budapestit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(shih slajdin 11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komunikimit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lejohet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vetëm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varg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shkeljesh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ligjet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(shih slajdin 21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tjetër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autorizimi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autoriteti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pavarur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[29],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gjyqësori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paktën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mjetin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[26.55]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gjyqësor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ofron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garancitë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pavarësisë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paanshmërinë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"[26, 55]),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fushat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abuzimi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potencialisht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kaq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kishte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pasoja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dëmshme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shoqërinë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demokratike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tërësi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"[26]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përgjithësi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Ndikimi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zbutet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paktën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burime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vërtetë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dënimi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penal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vetëm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përpunimit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duket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joproporcional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duke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parasysh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lehtësinë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tilla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paragjykuar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dikë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aty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legjislacioni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BE-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ndalon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marrjen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prodhon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juridike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person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ndikon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konsiderueshme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bazohet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vetëm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përpunimin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, duke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profilizimin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22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Rregullores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neni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15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Direktivës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95/46 / EC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paksa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kufizuese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propozimet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modernizimit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Këshillit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Evropës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108)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miratuar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nëntor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përmban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ngjashëm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ndikimet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pushteti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themelore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themelore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ndikimin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administrimin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shëndoshë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drejtësisë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siç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siguria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shëndeti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viktimave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private),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ndikimet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palëve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zbuten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zbutje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përputhje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këtyre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kategori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moszbatimin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shërbimeve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konsumatorit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përgjegjësia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lehtësimin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zbulimit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sipas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kapitullit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II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Budapestit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rregullon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thelbësore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pronësisë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(shih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raportin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shpjegues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kibernetik, § 148 - [1]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slajdin 25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Përveç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kësaj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grumbullimin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Rec (87)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Komitetit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Ministrave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Këshillit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rregullon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sektorin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policisë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shqyrtojë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[28]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GB" sz="1200" b="0" kern="1200" baseline="30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[26] 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others v. Germany”, application n° 5029/71, judgment of 6 September 1978, Series A, n° 28, §§ 50 et seq.</a:t>
            </a:r>
          </a:p>
          <a:p>
            <a:pPr marL="0" marR="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[27]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for example ECtHR, case of “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Marckx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Belgium”, Application n° 6833/74, 13 June 1979, §31.</a:t>
            </a:r>
          </a:p>
          <a:p>
            <a:pPr marL="0" marR="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[28]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 (87)15 of the Committee of ministers of the Council of Europe regulating the use of personal data in the police sector, https://search.coe.int/cm/Pages/result_details.aspx?ObjectID=09000016804e7a3c  (last accessed on 5 January 2017).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[29]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 29 Data Protection working Party, Opinion 01/2014 on the application of necessity and proportionality concepts and data protection within the law enforcement sector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211),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3.26.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[30]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“L.H. v. Latvia”,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application n°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52019/07) 29 April 2014; see also “Kennedy v. the United Kingdom”, application n° 26839/05,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dirty="0" smtClean="0"/>
              <a:t>18 May 2010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(final 18 August 2010)</a:t>
            </a:r>
            <a:r>
              <a:rPr lang="en-GB" dirty="0" smtClean="0"/>
              <a:t>, especially</a:t>
            </a:r>
            <a:r>
              <a:rPr lang="en-GB" baseline="0" dirty="0" smtClean="0"/>
              <a:t> § 163.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137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71280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(4) I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kufizuar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vazhdim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përgjithësi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legjitim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domosdoshmërisë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proporcionalitetit)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respektimi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kufijve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ndërhyrjes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natyrë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teknike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regjistrimi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aksesit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operacioneve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[31, 32];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fshirjen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pas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periudhe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caktuar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[26].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përfshijë</a:t>
            </a: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krijuar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atribuar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burimet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duhura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njerëzore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teknike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kontrollojnë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shembull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vendosen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fshirjes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dobishme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[31].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nënkuptojë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efektiv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autoriteti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pavarur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[29],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parim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gjyqtar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gjyqësori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paktën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shkallën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[26.55]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masa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ndërhyrëse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(shih slajdin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paraprak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Kjo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nënkuptojë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rishikojë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nivelin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shtetëror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gjyqësore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mbikëqyrjeje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tillë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aksesit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verifikimit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fjalë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[29] [33]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sqarimi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këtyre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[34] [26, 55], duke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përfshirë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drejtën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ankesës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mohohet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drejta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aksesit [34] [26, 56].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Financiare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burimet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financiare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dedikuara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zbatimin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implementimin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sigurohen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mënyrë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adekuate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Referencat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GB" sz="1200" b="0" kern="1200" baseline="30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[26] </a:t>
            </a: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others v. Germany”, application n° 5029/71, judgment of 6 September 1978, Series A, n° 28, §§ 50 et seq.</a:t>
            </a:r>
          </a:p>
          <a:p>
            <a:pPr marL="0" marR="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[27]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for example ECtHR, case of “</a:t>
            </a:r>
            <a:r>
              <a:rPr lang="en-GB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Marckx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Belgium”, Application n° 6833/74, 13 June 1979, §31.</a:t>
            </a:r>
          </a:p>
          <a:p>
            <a:pPr marL="0" marR="0" lvl="3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[28]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 (87)15 of the Committee of ministers of the Council of Europe regulating the use of personal data in the police sector, https://search.coe.int/cm/Pages/result_details.aspx?ObjectID=09000016804e7a3c  (last accessed on 5 January 2017).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[29]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Article 29 Data Protection working Party, Opinion 01/2014 on the application of necessity and proportionality concepts and data protection within the law enforcement sector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ëP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211),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3.26.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[30]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L.H. v. Latvia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”, application n°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52019/07,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29 April 2014; see also “Kennedy v. the United Kingdom”, application no. 26839/05, </a:t>
            </a:r>
            <a:r>
              <a:rPr lang="en-GB" dirty="0" smtClean="0"/>
              <a:t>18 May 2010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(final 18 August 2010)</a:t>
            </a:r>
            <a:r>
              <a:rPr lang="en-GB" dirty="0" smtClean="0"/>
              <a:t>, especially</a:t>
            </a:r>
            <a:r>
              <a:rPr lang="en-GB" baseline="0" dirty="0" smtClean="0"/>
              <a:t> § 163.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[31]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“Kennedy v. the United Kingdom”,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n°26839/05, 18 May 2010 (final 18 August 2010).</a:t>
            </a: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[32]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R.E. v. the United Kingdom”, application n° 62498/11, 27 October 2015; case “Roman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Zakharov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v. Russia”, 4 December 2015.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[33]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“S &amp;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Marper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United Kingdom”, n° 30562/04 and 30566/04, 4 Dec. 2008; E. Court H. R., case “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others v. Germany”,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§. 55.</a:t>
            </a:r>
          </a:p>
          <a:p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[34]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ECtHR, case “M.G. v. the United Kingdom”, appl. n° 39393/98,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.;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ECtHR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case “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Klass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others v. Germany”, 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op. cit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§. 56.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196760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 smtClean="0"/>
          </a:p>
        </p:txBody>
      </p:sp>
      <p:sp>
        <p:nvSpPr>
          <p:cNvPr id="144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8C9903-7113-4620-9A12-B83EADD40D0E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139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17638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Përmbledhje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Përsëritje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përmbledhë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përsërisë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pikat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mëposhtme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dispozitat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Konventës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Budapestit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kushteve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mbrojtëse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ide se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</a:t>
            </a:r>
            <a:endParaRPr lang="en-GB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95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Neni</a:t>
            </a:r>
            <a:r>
              <a:rPr lang="en-GB" dirty="0" smtClean="0"/>
              <a:t> 16 </a:t>
            </a:r>
            <a:r>
              <a:rPr lang="en-GB" dirty="0" err="1" smtClean="0"/>
              <a:t>siguron</a:t>
            </a:r>
            <a:r>
              <a:rPr lang="en-GB" dirty="0" smtClean="0"/>
              <a:t> </a:t>
            </a:r>
            <a:r>
              <a:rPr lang="en-GB" dirty="0" err="1" smtClean="0"/>
              <a:t>gjithashtu</a:t>
            </a:r>
            <a:r>
              <a:rPr lang="en-GB" dirty="0" smtClean="0"/>
              <a:t> </a:t>
            </a:r>
            <a:r>
              <a:rPr lang="en-GB" dirty="0" err="1" smtClean="0"/>
              <a:t>detyrimin</a:t>
            </a:r>
            <a:r>
              <a:rPr lang="en-GB" dirty="0" smtClean="0"/>
              <a:t> e </a:t>
            </a:r>
            <a:r>
              <a:rPr lang="en-GB" dirty="0" err="1" smtClean="0"/>
              <a:t>rëndësishëm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personat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urdhëruar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mbajtur</a:t>
            </a:r>
            <a:r>
              <a:rPr lang="en-GB" dirty="0" smtClean="0"/>
              <a:t> konfidencial </a:t>
            </a:r>
            <a:r>
              <a:rPr lang="en-GB" dirty="0" err="1" smtClean="0"/>
              <a:t>ushtrimin</a:t>
            </a:r>
            <a:r>
              <a:rPr lang="en-GB" dirty="0" smtClean="0"/>
              <a:t> e </a:t>
            </a:r>
            <a:r>
              <a:rPr lang="en-GB" dirty="0" err="1" smtClean="0"/>
              <a:t>kësaj</a:t>
            </a:r>
            <a:r>
              <a:rPr lang="en-GB" dirty="0" smtClean="0"/>
              <a:t> </a:t>
            </a:r>
            <a:r>
              <a:rPr lang="en-GB" dirty="0" err="1" smtClean="0"/>
              <a:t>kopetence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. </a:t>
            </a:r>
            <a:r>
              <a:rPr lang="en-GB" dirty="0" err="1" smtClean="0"/>
              <a:t>Ky</a:t>
            </a:r>
            <a:r>
              <a:rPr lang="en-GB" dirty="0" smtClean="0"/>
              <a:t> slajd </a:t>
            </a:r>
            <a:r>
              <a:rPr lang="en-GB" dirty="0" err="1" smtClean="0"/>
              <a:t>tregon</a:t>
            </a:r>
            <a:r>
              <a:rPr lang="en-GB" dirty="0" smtClean="0"/>
              <a:t> </a:t>
            </a:r>
            <a:r>
              <a:rPr lang="en-GB" dirty="0" err="1" smtClean="0"/>
              <a:t>tekstin</a:t>
            </a:r>
            <a:r>
              <a:rPr lang="en-GB" dirty="0" smtClean="0"/>
              <a:t> e </a:t>
            </a:r>
            <a:r>
              <a:rPr lang="en-GB" dirty="0" err="1" smtClean="0"/>
              <a:t>plotë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16, §3.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276910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nëse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përgatitur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Kontrolli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Njohurive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duke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përkatëse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secili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aspekteve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 smtClean="0"/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28875-48AB-4064-881C-57EB98FFB37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142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62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slajd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shfaq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përmbajtjen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plotë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</a:t>
            </a:r>
            <a:r>
              <a:rPr lang="en-US" dirty="0" smtClean="0"/>
              <a:t>16,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§4.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8321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77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liston</a:t>
            </a:r>
            <a:r>
              <a:rPr lang="en-US" dirty="0" smtClean="0"/>
              <a:t> </a:t>
            </a:r>
            <a:r>
              <a:rPr lang="en-US" dirty="0" err="1" smtClean="0"/>
              <a:t>mjetet</a:t>
            </a:r>
            <a:r>
              <a:rPr lang="en-US" dirty="0" smtClean="0"/>
              <a:t> e </a:t>
            </a:r>
            <a:r>
              <a:rPr lang="en-US" dirty="0" err="1" smtClean="0"/>
              <a:t>mundshme</a:t>
            </a:r>
            <a:r>
              <a:rPr lang="en-US" dirty="0" smtClean="0"/>
              <a:t> </a:t>
            </a:r>
            <a:r>
              <a:rPr lang="en-US" dirty="0" err="1" smtClean="0"/>
              <a:t>përmes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cilave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ushtrohet</a:t>
            </a:r>
            <a:r>
              <a:rPr lang="en-US" dirty="0" smtClean="0"/>
              <a:t> </a:t>
            </a:r>
            <a:r>
              <a:rPr lang="en-US" dirty="0" err="1" smtClean="0"/>
              <a:t>ruajtja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.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fleksibël </a:t>
            </a:r>
            <a:r>
              <a:rPr lang="en-US" dirty="0" err="1" smtClean="0"/>
              <a:t>dhe</a:t>
            </a:r>
            <a:r>
              <a:rPr lang="en-US" dirty="0" smtClean="0"/>
              <a:t> u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palëve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legjislacionin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mjetet</a:t>
            </a:r>
            <a:r>
              <a:rPr lang="en-US" dirty="0" smtClean="0"/>
              <a:t> </a:t>
            </a:r>
            <a:r>
              <a:rPr lang="en-US" dirty="0" err="1" smtClean="0"/>
              <a:t>përmes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cilave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ushtrohet</a:t>
            </a:r>
            <a:r>
              <a:rPr lang="en-US" dirty="0" smtClean="0"/>
              <a:t> </a:t>
            </a:r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shpejtë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661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4152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Ruajtja</a:t>
            </a:r>
            <a:r>
              <a:rPr lang="en-US" dirty="0" smtClean="0"/>
              <a:t> e </a:t>
            </a:r>
            <a:r>
              <a:rPr lang="en-US" dirty="0" err="1" smtClean="0"/>
              <a:t>shpejtë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kompetencat</a:t>
            </a:r>
            <a:r>
              <a:rPr lang="en-US" dirty="0" smtClean="0"/>
              <a:t> </a:t>
            </a:r>
            <a:r>
              <a:rPr lang="en-US" dirty="0" err="1" smtClean="0"/>
              <a:t>kyçe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çështjet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lidhen</a:t>
            </a:r>
            <a:r>
              <a:rPr lang="en-US" dirty="0" smtClean="0"/>
              <a:t> me </a:t>
            </a:r>
            <a:r>
              <a:rPr lang="en-US" dirty="0" err="1" smtClean="0"/>
              <a:t>provat</a:t>
            </a:r>
            <a:r>
              <a:rPr lang="en-US" dirty="0" smtClean="0"/>
              <a:t> </a:t>
            </a:r>
            <a:r>
              <a:rPr lang="en-US" dirty="0" err="1" smtClean="0"/>
              <a:t>elektronike</a:t>
            </a:r>
            <a:r>
              <a:rPr lang="en-US" dirty="0" smtClean="0"/>
              <a:t>. 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paqëndrueshmërinë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lehtësinë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cilën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fshihet</a:t>
            </a:r>
            <a:r>
              <a:rPr lang="en-US" dirty="0" smtClean="0"/>
              <a:t>, </a:t>
            </a:r>
            <a:r>
              <a:rPr lang="en-US" dirty="0" err="1" smtClean="0"/>
              <a:t>modifikohet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ndryshohet</a:t>
            </a:r>
            <a:r>
              <a:rPr lang="en-US" dirty="0" smtClean="0"/>
              <a:t>, </a:t>
            </a:r>
            <a:r>
              <a:rPr lang="en-US" dirty="0" err="1" smtClean="0"/>
              <a:t>dhe</a:t>
            </a:r>
            <a:r>
              <a:rPr lang="en-US" dirty="0" smtClean="0"/>
              <a:t> duke </a:t>
            </a:r>
            <a:r>
              <a:rPr lang="en-US" dirty="0" err="1" smtClean="0"/>
              <a:t>pasur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faktin</a:t>
            </a:r>
            <a:r>
              <a:rPr lang="en-US" dirty="0" smtClean="0"/>
              <a:t> se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mbajnë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,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ketë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shpejtë</a:t>
            </a:r>
            <a:r>
              <a:rPr lang="en-US" dirty="0" smtClean="0"/>
              <a:t>. </a:t>
            </a:r>
            <a:r>
              <a:rPr lang="en-US" dirty="0" err="1" smtClean="0"/>
              <a:t>Përdorimi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kopetence</a:t>
            </a:r>
            <a:r>
              <a:rPr lang="en-US" baseline="0" dirty="0" smtClean="0"/>
              <a:t> </a:t>
            </a:r>
            <a:r>
              <a:rPr lang="en-US" dirty="0" err="1" smtClean="0"/>
              <a:t>mbron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fshirja</a:t>
            </a:r>
            <a:r>
              <a:rPr lang="en-US" dirty="0" smtClean="0"/>
              <a:t>, </a:t>
            </a:r>
            <a:r>
              <a:rPr lang="en-US" dirty="0" err="1" smtClean="0"/>
              <a:t>ndryshimi</a:t>
            </a:r>
            <a:r>
              <a:rPr lang="en-US" dirty="0" smtClean="0"/>
              <a:t>, </a:t>
            </a:r>
            <a:r>
              <a:rPr lang="en-US" dirty="0" err="1" smtClean="0"/>
              <a:t>modifikimi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ndryshimi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gjendjes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cilësisë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914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Agjenda</a:t>
            </a:r>
          </a:p>
          <a:p>
            <a:r>
              <a:rPr lang="pt-PT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 prezantim ka katër pjesë:</a:t>
            </a:r>
          </a:p>
          <a:p>
            <a:r>
              <a:rPr lang="pt-PT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Pjesa e parë do t'i referohet dispozitave procedurale të Konventës së Budapestit;</a:t>
            </a:r>
          </a:p>
          <a:p>
            <a:r>
              <a:rPr lang="pt-PT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Pjesa e dytë do t'i referohet kushteve dhe masave mbrojtëse;</a:t>
            </a:r>
          </a:p>
          <a:p>
            <a:r>
              <a:rPr lang="pt-PT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Pjesa e tretë do të propozojë një përmbledhje të mësimit.</a:t>
            </a: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906B95-5B9F-4F40-B1E2-7C662F517EA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6647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porositur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sigurojë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shpejtë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barabartë</a:t>
            </a:r>
            <a:r>
              <a:rPr lang="en-US" dirty="0" smtClean="0"/>
              <a:t> me </a:t>
            </a:r>
            <a:r>
              <a:rPr lang="en-US" dirty="0" err="1" smtClean="0"/>
              <a:t>konceptin</a:t>
            </a:r>
            <a:r>
              <a:rPr lang="en-US" dirty="0" smtClean="0"/>
              <a:t> e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kështu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nevojshme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autoriteti</a:t>
            </a:r>
            <a:r>
              <a:rPr lang="en-US" dirty="0" smtClean="0"/>
              <a:t> </a:t>
            </a:r>
            <a:r>
              <a:rPr lang="en-US" dirty="0" err="1" smtClean="0"/>
              <a:t>kompetent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urdhëron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sigurojë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shpejtë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lejohet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njëjtën</a:t>
            </a:r>
            <a:r>
              <a:rPr lang="en-US" dirty="0" smtClean="0"/>
              <a:t> </a:t>
            </a:r>
            <a:r>
              <a:rPr lang="en-US" dirty="0" err="1" smtClean="0"/>
              <a:t>gjë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specifikuara</a:t>
            </a:r>
            <a:r>
              <a:rPr lang="en-US" dirty="0" smtClean="0"/>
              <a:t>,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përgjithësi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imponojnë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detyrim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paspecifikuara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6651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482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ndonjë</a:t>
            </a:r>
            <a:r>
              <a:rPr lang="en-US" dirty="0" smtClean="0"/>
              <a:t> person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ekzistojnë</a:t>
            </a:r>
            <a:r>
              <a:rPr lang="en-US" dirty="0" smtClean="0"/>
              <a:t> </a:t>
            </a:r>
            <a:r>
              <a:rPr lang="en-US" dirty="0" err="1" smtClean="0"/>
              <a:t>ende</a:t>
            </a:r>
            <a:r>
              <a:rPr lang="en-US" dirty="0" smtClean="0"/>
              <a:t>;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ruajtur</a:t>
            </a:r>
            <a:r>
              <a:rPr lang="en-US" dirty="0" smtClean="0"/>
              <a:t> me </a:t>
            </a:r>
            <a:r>
              <a:rPr lang="en-US" dirty="0" err="1" smtClean="0"/>
              <a:t>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sistemi</a:t>
            </a:r>
            <a:r>
              <a:rPr lang="en-US" dirty="0" smtClean="0"/>
              <a:t> </a:t>
            </a:r>
            <a:r>
              <a:rPr lang="en-US" dirty="0" err="1" smtClean="0"/>
              <a:t>kompjuterik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përsëri</a:t>
            </a:r>
            <a:r>
              <a:rPr lang="en-US" dirty="0" smtClean="0"/>
              <a:t> </a:t>
            </a:r>
            <a:r>
              <a:rPr lang="en-US" dirty="0" err="1" smtClean="0"/>
              <a:t>dallon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detyrimi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ekzistojnë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529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4470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juridiksione</a:t>
            </a:r>
            <a:r>
              <a:rPr lang="en-US" dirty="0" smtClean="0"/>
              <a:t>, </a:t>
            </a:r>
            <a:r>
              <a:rPr lang="en-US" dirty="0" err="1" smtClean="0"/>
              <a:t>zyrtarët</a:t>
            </a:r>
            <a:r>
              <a:rPr lang="en-US" dirty="0" smtClean="0"/>
              <a:t> e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plotësojnë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ruajtura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 smtClean="0"/>
              <a:t>ruajtja</a:t>
            </a:r>
            <a:r>
              <a:rPr lang="en-US" dirty="0" smtClean="0"/>
              <a:t> e </a:t>
            </a:r>
            <a:r>
              <a:rPr lang="en-US" dirty="0" err="1" smtClean="0"/>
              <a:t>shpejtë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cënueshme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humbjes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modifikimit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përfshin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cenueshmërinë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humbjes</a:t>
            </a:r>
            <a:r>
              <a:rPr lang="en-US" dirty="0" smtClean="0"/>
              <a:t> / </a:t>
            </a:r>
            <a:r>
              <a:rPr lang="en-US" dirty="0" err="1" smtClean="0"/>
              <a:t>modifikimit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humbjes</a:t>
            </a:r>
            <a:r>
              <a:rPr lang="en-US" dirty="0" smtClean="0"/>
              <a:t> / </a:t>
            </a:r>
            <a:r>
              <a:rPr lang="en-US" dirty="0" err="1" smtClean="0"/>
              <a:t>modifikimit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padëshiruar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pasojë</a:t>
            </a:r>
            <a:r>
              <a:rPr lang="en-US" dirty="0" smtClean="0"/>
              <a:t> e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pasigurt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757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§2.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348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Autoriteti</a:t>
            </a:r>
            <a:r>
              <a:rPr lang="en-GB" dirty="0" smtClean="0"/>
              <a:t> </a:t>
            </a:r>
            <a:r>
              <a:rPr lang="en-GB" dirty="0" err="1" smtClean="0"/>
              <a:t>kompetent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urdhërojë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person </a:t>
            </a:r>
            <a:r>
              <a:rPr lang="en-GB" dirty="0" err="1" smtClean="0"/>
              <a:t>vetëm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ruajtur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ruajtura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,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tilla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specifikuara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posedim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kontroll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personit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tillë</a:t>
            </a:r>
            <a:r>
              <a:rPr lang="en-GB" dirty="0" smtClean="0"/>
              <a:t>. </a:t>
            </a:r>
            <a:r>
              <a:rPr lang="en-GB" dirty="0" err="1" smtClean="0"/>
              <a:t>Ky</a:t>
            </a:r>
            <a:r>
              <a:rPr lang="en-GB" dirty="0" smtClean="0"/>
              <a:t> slajd </a:t>
            </a:r>
            <a:r>
              <a:rPr lang="en-GB" dirty="0" err="1" smtClean="0"/>
              <a:t>dallon</a:t>
            </a:r>
            <a:r>
              <a:rPr lang="en-GB" dirty="0" smtClean="0"/>
              <a:t> </a:t>
            </a:r>
            <a:r>
              <a:rPr lang="en-GB" dirty="0" err="1" smtClean="0"/>
              <a:t>ndërmjet</a:t>
            </a:r>
            <a:r>
              <a:rPr lang="en-GB" dirty="0" smtClean="0"/>
              <a:t> </a:t>
            </a:r>
            <a:r>
              <a:rPr lang="en-GB" dirty="0" err="1" smtClean="0"/>
              <a:t>posedimit</a:t>
            </a:r>
            <a:r>
              <a:rPr lang="en-GB" dirty="0" smtClean="0"/>
              <a:t> (</a:t>
            </a:r>
            <a:r>
              <a:rPr lang="en-GB" dirty="0" err="1" smtClean="0"/>
              <a:t>dmth</a:t>
            </a:r>
            <a:r>
              <a:rPr lang="en-GB" dirty="0" smtClean="0"/>
              <a:t>. </a:t>
            </a:r>
            <a:r>
              <a:rPr lang="en-GB" dirty="0" err="1" smtClean="0"/>
              <a:t>Posedimit</a:t>
            </a:r>
            <a:r>
              <a:rPr lang="en-GB" dirty="0" smtClean="0"/>
              <a:t> </a:t>
            </a:r>
            <a:r>
              <a:rPr lang="en-GB" dirty="0" err="1" smtClean="0"/>
              <a:t>fizik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kontrollit</a:t>
            </a:r>
            <a:r>
              <a:rPr lang="en-GB" dirty="0" smtClean="0"/>
              <a:t> (p.sh. </a:t>
            </a:r>
            <a:r>
              <a:rPr lang="en-GB" dirty="0" err="1" smtClean="0"/>
              <a:t>kontrollit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lirë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,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posedimin</a:t>
            </a:r>
            <a:r>
              <a:rPr lang="en-GB" dirty="0" smtClean="0"/>
              <a:t> e tyre </a:t>
            </a:r>
            <a:r>
              <a:rPr lang="en-GB" dirty="0" err="1" smtClean="0"/>
              <a:t>fizik</a:t>
            </a:r>
            <a:r>
              <a:rPr lang="en-GB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3510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§2.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169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kuptohet</a:t>
            </a:r>
            <a:r>
              <a:rPr lang="en-US" dirty="0" smtClean="0"/>
              <a:t> se </a:t>
            </a:r>
            <a:r>
              <a:rPr lang="en-US" dirty="0" err="1" smtClean="0"/>
              <a:t>ruajtja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e </a:t>
            </a:r>
            <a:r>
              <a:rPr lang="en-US" dirty="0" err="1" smtClean="0"/>
              <a:t>përkohshme</a:t>
            </a:r>
            <a:r>
              <a:rPr lang="en-US" dirty="0" smtClean="0"/>
              <a:t>;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u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zyrtarëve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urdhërojnë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pacaktuar</a:t>
            </a:r>
            <a:r>
              <a:rPr lang="en-US" dirty="0" smtClean="0"/>
              <a:t>.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thjesht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e </a:t>
            </a:r>
            <a:r>
              <a:rPr lang="en-US" dirty="0" err="1" smtClean="0"/>
              <a:t>përkohshme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synon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pengojë</a:t>
            </a:r>
            <a:r>
              <a:rPr lang="en-US" dirty="0" smtClean="0"/>
              <a:t> </a:t>
            </a:r>
            <a:r>
              <a:rPr lang="en-US" dirty="0" err="1" smtClean="0"/>
              <a:t>ushtrimin</a:t>
            </a:r>
            <a:r>
              <a:rPr lang="en-US" dirty="0" smtClean="0"/>
              <a:t> e </a:t>
            </a:r>
            <a:r>
              <a:rPr lang="en-US" dirty="0" err="1" smtClean="0"/>
              <a:t>kompetencave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, </a:t>
            </a:r>
            <a:r>
              <a:rPr lang="en-US" dirty="0" err="1" smtClean="0"/>
              <a:t>domethënë</a:t>
            </a:r>
            <a:r>
              <a:rPr lang="en-US" dirty="0" smtClean="0"/>
              <a:t> </a:t>
            </a:r>
            <a:r>
              <a:rPr lang="en-US" dirty="0" err="1" smtClean="0"/>
              <a:t>prodhimin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kërkimin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sekuestrimin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.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parashikojnë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periudhë</a:t>
            </a:r>
            <a:r>
              <a:rPr lang="en-US" dirty="0" smtClean="0"/>
              <a:t> </a:t>
            </a:r>
            <a:r>
              <a:rPr lang="en-US" dirty="0" err="1" smtClean="0"/>
              <a:t>maksimale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90 </a:t>
            </a:r>
            <a:r>
              <a:rPr lang="en-US" dirty="0" err="1" smtClean="0"/>
              <a:t>ditësh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urdhërohet</a:t>
            </a:r>
            <a:r>
              <a:rPr lang="en-US" dirty="0" smtClean="0"/>
              <a:t> </a:t>
            </a:r>
            <a:r>
              <a:rPr lang="en-US" dirty="0" err="1" smtClean="0"/>
              <a:t>ruajtja</a:t>
            </a:r>
            <a:r>
              <a:rPr lang="en-US" dirty="0" smtClean="0"/>
              <a:t>, </a:t>
            </a:r>
            <a:r>
              <a:rPr lang="en-US" dirty="0" err="1" smtClean="0"/>
              <a:t>ndërsa</a:t>
            </a:r>
            <a:r>
              <a:rPr lang="en-US" dirty="0" smtClean="0"/>
              <a:t> </a:t>
            </a:r>
            <a:r>
              <a:rPr lang="en-US" dirty="0" err="1" smtClean="0"/>
              <a:t>periudha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rast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përcaktohet</a:t>
            </a:r>
            <a:r>
              <a:rPr lang="en-US" dirty="0" smtClean="0"/>
              <a:t> me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ruajtje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52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Objektivat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Qëllimi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këtij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sesioni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është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japë</a:t>
            </a:r>
            <a:r>
              <a:rPr lang="en-US" sz="1400" b="0" kern="1200" baseline="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gjithë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informacionin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dhënat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nevojshme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gjyqtarët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prokurorët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t'u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mundësuar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atyre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mënyrë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efektive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përdorin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dispozitat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procedurale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legjislacionin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vendor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ndjekur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ligjërisht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gjykuar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rastet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krimit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kibernetik. Deri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fund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sesionit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pjesëmarrësit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gjendje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identifikojnë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shpjegojnë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dispozitat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procedurale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Konventës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Budapestit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rëndësinë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kushteve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masave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mbrojtëse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ide se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mund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përcaktohen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saktësisht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pjesëmarrësi</a:t>
            </a:r>
            <a:r>
              <a:rPr lang="en-US" sz="1400" b="0" kern="1200" baseline="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gjendje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identifikojë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shpjegojë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dispozitat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Konventës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Budapestit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bëjnë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me:</a:t>
            </a: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Qëllimin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rregullave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procedurale</a:t>
            </a:r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Ruajtjen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përshpejtuar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zbulimin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dhënave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kompjuterike</a:t>
            </a:r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Urdhrat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prodhimit</a:t>
            </a:r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Kontrollin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sekuestrimin</a:t>
            </a:r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Mbledhjen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dhënave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trafikut</a:t>
            </a:r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--Interceptimin e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dhënave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përmbajtjes</a:t>
            </a:r>
            <a:endParaRPr lang="en-US" sz="1400" b="0" kern="1200" noProof="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Kushtet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0" kern="1200" noProof="0" dirty="0" err="1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garancitë</a:t>
            </a:r>
            <a:r>
              <a:rPr lang="en-US" sz="1400" b="0" kern="1200" noProof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5FE1D5-F471-4C03-BE67-DC8136D5866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5383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16,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7783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jetësore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ndërmarrja</a:t>
            </a:r>
            <a:r>
              <a:rPr lang="en-US" dirty="0" smtClean="0"/>
              <a:t> e </a:t>
            </a:r>
            <a:r>
              <a:rPr lang="en-US" dirty="0" err="1" smtClean="0"/>
              <a:t>masave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mbahet</a:t>
            </a:r>
            <a:r>
              <a:rPr lang="en-US" dirty="0" smtClean="0"/>
              <a:t> konfidenciale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objekti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rendit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prodhimit</a:t>
            </a:r>
            <a:r>
              <a:rPr lang="en-US" dirty="0" smtClean="0"/>
              <a:t>, </a:t>
            </a:r>
            <a:r>
              <a:rPr lang="en-US" dirty="0" err="1" smtClean="0"/>
              <a:t>ose</a:t>
            </a:r>
            <a:r>
              <a:rPr lang="en-US" dirty="0" smtClean="0"/>
              <a:t> masa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e </a:t>
            </a:r>
            <a:r>
              <a:rPr lang="en-US" dirty="0" err="1" smtClean="0"/>
              <a:t>dështuar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560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17, §1.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Neni</a:t>
            </a:r>
            <a:r>
              <a:rPr lang="en-US" dirty="0" smtClean="0"/>
              <a:t> 17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specifik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. </a:t>
            </a:r>
            <a:r>
              <a:rPr lang="en-US" dirty="0" err="1" smtClean="0"/>
              <a:t>Organizon</a:t>
            </a:r>
            <a:r>
              <a:rPr lang="en-US" dirty="0" smtClean="0"/>
              <a:t> </a:t>
            </a:r>
            <a:r>
              <a:rPr lang="en-US" dirty="0" err="1" smtClean="0"/>
              <a:t>mundësinë</a:t>
            </a:r>
            <a:r>
              <a:rPr lang="en-US" dirty="0" smtClean="0"/>
              <a:t> e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urdhëruar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 smtClean="0"/>
              <a:t>përgjatë</a:t>
            </a:r>
            <a:r>
              <a:rPr lang="en-US" dirty="0" smtClean="0"/>
              <a:t> </a:t>
            </a:r>
            <a:r>
              <a:rPr lang="en-US" dirty="0" err="1" smtClean="0"/>
              <a:t>rrugës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kërkuara</a:t>
            </a:r>
            <a:r>
              <a:rPr lang="en-US" dirty="0" smtClean="0"/>
              <a:t>, </a:t>
            </a:r>
            <a:r>
              <a:rPr lang="en-US" dirty="0" err="1" smtClean="0"/>
              <a:t>sepse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internet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përfshijë</a:t>
            </a:r>
            <a:r>
              <a:rPr lang="en-US" dirty="0" smtClean="0"/>
              <a:t> jo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shërbimesh</a:t>
            </a:r>
            <a:r>
              <a:rPr lang="en-US" dirty="0" smtClean="0"/>
              <a:t>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saktësisht</a:t>
            </a:r>
            <a:r>
              <a:rPr lang="en-US" dirty="0" smtClean="0"/>
              <a:t>, </a:t>
            </a:r>
            <a:r>
              <a:rPr lang="en-US" dirty="0" err="1" smtClean="0"/>
              <a:t>neni</a:t>
            </a:r>
            <a:r>
              <a:rPr lang="en-US" dirty="0" smtClean="0"/>
              <a:t> 17 </a:t>
            </a:r>
            <a:r>
              <a:rPr lang="en-US" dirty="0" err="1" smtClean="0"/>
              <a:t>mundëson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palës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autorizuar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kërkesës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sasi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përcaktuar</a:t>
            </a:r>
            <a:r>
              <a:rPr lang="en-US" dirty="0" smtClean="0"/>
              <a:t> </a:t>
            </a:r>
            <a:r>
              <a:rPr lang="en-US" dirty="0" err="1" smtClean="0"/>
              <a:t>rrugën</a:t>
            </a:r>
            <a:r>
              <a:rPr lang="en-US" dirty="0" smtClean="0"/>
              <a:t> e </a:t>
            </a:r>
            <a:r>
              <a:rPr lang="en-US" dirty="0" err="1" smtClean="0"/>
              <a:t>komunikimit</a:t>
            </a:r>
            <a:r>
              <a:rPr lang="en-US" dirty="0" smtClean="0"/>
              <a:t> (§ b)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siguron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disponueshme </a:t>
            </a:r>
            <a:r>
              <a:rPr lang="en-US" dirty="0" err="1" smtClean="0"/>
              <a:t>pavarësisht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 (§a).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670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17,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§2.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092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</a:t>
            </a:r>
            <a:r>
              <a:rPr lang="en-US" baseline="0" dirty="0" smtClean="0"/>
              <a:t>17, </a:t>
            </a:r>
            <a:r>
              <a:rPr lang="en-US" u="none" baseline="0" dirty="0" smtClean="0">
                <a:solidFill>
                  <a:srgbClr val="FF0000"/>
                </a:solidFill>
              </a:rPr>
              <a:t>§1.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Shpjegimi</a:t>
            </a:r>
            <a:r>
              <a:rPr lang="en-US" u="none" baseline="0" dirty="0" smtClean="0">
                <a:solidFill>
                  <a:srgbClr val="FF0000"/>
                </a:solidFill>
              </a:rPr>
              <a:t>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i</a:t>
            </a:r>
            <a:r>
              <a:rPr lang="en-US" u="none" baseline="0" dirty="0" smtClean="0">
                <a:solidFill>
                  <a:srgbClr val="FF0000"/>
                </a:solidFill>
              </a:rPr>
              <a:t>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këtij</a:t>
            </a:r>
            <a:r>
              <a:rPr lang="en-US" u="none" baseline="0" dirty="0" smtClean="0">
                <a:solidFill>
                  <a:srgbClr val="FF0000"/>
                </a:solidFill>
              </a:rPr>
              <a:t>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elementi</a:t>
            </a:r>
            <a:r>
              <a:rPr lang="en-US" u="none" baseline="0" dirty="0" smtClean="0">
                <a:solidFill>
                  <a:srgbClr val="FF0000"/>
                </a:solidFill>
              </a:rPr>
              <a:t>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jepet</a:t>
            </a:r>
            <a:r>
              <a:rPr lang="en-US" u="none" baseline="0" dirty="0" smtClean="0">
                <a:solidFill>
                  <a:srgbClr val="FF0000"/>
                </a:solidFill>
              </a:rPr>
              <a:t>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në</a:t>
            </a:r>
            <a:r>
              <a:rPr lang="en-US" u="none" baseline="0" dirty="0" smtClean="0">
                <a:solidFill>
                  <a:srgbClr val="FF0000"/>
                </a:solidFill>
              </a:rPr>
              <a:t> slajdin </a:t>
            </a:r>
            <a:r>
              <a:rPr lang="en-US" u="none" baseline="0" dirty="0" err="1" smtClean="0">
                <a:solidFill>
                  <a:srgbClr val="FF0000"/>
                </a:solidFill>
              </a:rPr>
              <a:t>pasues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7341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Zakonisht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se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zinxhirin</a:t>
            </a:r>
            <a:r>
              <a:rPr lang="en-US" dirty="0" smtClean="0"/>
              <a:t> e </a:t>
            </a:r>
            <a:r>
              <a:rPr lang="en-US" dirty="0" err="1" smtClean="0"/>
              <a:t>transmetimit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komunikimi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162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Duke </a:t>
            </a:r>
            <a:r>
              <a:rPr lang="en-US" baseline="0" dirty="0" err="1" smtClean="0"/>
              <a:t>pasur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parasysh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zakonisht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shumë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zinxhirin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transmetimit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komunikimi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vështirë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agjencitë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zbatimit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identifikojnë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secilin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zinxhirin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transmetimit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qenë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gjendje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kompetenca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tjera</a:t>
            </a:r>
            <a:r>
              <a:rPr lang="en-US" baseline="0" dirty="0" smtClean="0"/>
              <a:t> (duke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porositë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prodhimit</a:t>
            </a:r>
            <a:r>
              <a:rPr lang="en-US" baseline="0" dirty="0" smtClean="0"/>
              <a:t>; </a:t>
            </a:r>
            <a:r>
              <a:rPr lang="en-US" baseline="0" dirty="0" err="1" smtClean="0"/>
              <a:t>kontrollit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sekuestrimit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Kështu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</a:t>
            </a:r>
            <a:r>
              <a:rPr lang="en-US" baseline="0" dirty="0" smtClean="0"/>
              <a:t> 18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Konventës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Budapestit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zbulimin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pjesshëm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trafikut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mundësuar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identifikimin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zinxhir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Ky</a:t>
            </a:r>
            <a:r>
              <a:rPr lang="en-US" baseline="0" dirty="0" smtClean="0"/>
              <a:t> slajd </a:t>
            </a:r>
            <a:r>
              <a:rPr lang="en-US" baseline="0" dirty="0" err="1" smtClean="0"/>
              <a:t>gjithashtu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ofron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mënyra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ndryshme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cilat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urdhrat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shërbejnë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shumëfishtë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(p.sh. </a:t>
            </a:r>
            <a:r>
              <a:rPr lang="en-US" baseline="0" dirty="0" err="1" smtClean="0"/>
              <a:t>urdhrat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ndara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identifikojnë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pasues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zinxhirin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transmetimit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shërbehet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mënyrë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njëpasnjëshme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çdo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mëvonshëm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siç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identifikuar</a:t>
            </a:r>
            <a:r>
              <a:rPr lang="en-US" baseline="0" dirty="0" smtClean="0"/>
              <a:t> , </a:t>
            </a:r>
            <a:r>
              <a:rPr lang="en-US" baseline="0" dirty="0" err="1" smtClean="0"/>
              <a:t>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shërbyer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vetëm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detyruar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urdhër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njoftojë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tjetër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zinxhirin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transmetimit</a:t>
            </a:r>
            <a:r>
              <a:rPr lang="en-US" baseline="0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6682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elementet</a:t>
            </a:r>
            <a:r>
              <a:rPr lang="en-US" dirty="0" smtClean="0"/>
              <a:t> e </a:t>
            </a:r>
            <a:r>
              <a:rPr lang="en-US" dirty="0" err="1" smtClean="0"/>
              <a:t>Nenit</a:t>
            </a:r>
            <a:r>
              <a:rPr lang="en-US" dirty="0" smtClean="0"/>
              <a:t> 17,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këtyre</a:t>
            </a:r>
            <a:r>
              <a:rPr lang="en-US" dirty="0" smtClean="0"/>
              <a:t> </a:t>
            </a:r>
            <a:r>
              <a:rPr lang="en-US" dirty="0" err="1" smtClean="0"/>
              <a:t>elementeve</a:t>
            </a:r>
            <a:r>
              <a:rPr lang="en-US" dirty="0" smtClean="0"/>
              <a:t> </a:t>
            </a:r>
            <a:r>
              <a:rPr lang="en-US" dirty="0" err="1" smtClean="0"/>
              <a:t>sigurohet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408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subjekti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urdhrit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pjesshëm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detyruar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mjaftueshme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qenë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gjendje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identifikojë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tjerë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transmetimin</a:t>
            </a:r>
            <a:r>
              <a:rPr lang="en-US" dirty="0" smtClean="0"/>
              <a:t> e </a:t>
            </a:r>
            <a:r>
              <a:rPr lang="en-US" dirty="0" err="1" smtClean="0"/>
              <a:t>komunikimit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mungesë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kësaj</a:t>
            </a:r>
            <a:r>
              <a:rPr lang="en-US" dirty="0" smtClean="0"/>
              <a:t> </a:t>
            </a:r>
            <a:r>
              <a:rPr lang="en-US" dirty="0" err="1" smtClean="0"/>
              <a:t>kopetence</a:t>
            </a:r>
            <a:r>
              <a:rPr lang="en-US" dirty="0" smtClean="0"/>
              <a:t>,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ishte</a:t>
            </a:r>
            <a:r>
              <a:rPr lang="en-US" dirty="0" smtClean="0"/>
              <a:t> </a:t>
            </a:r>
            <a:r>
              <a:rPr lang="en-US" dirty="0" err="1" smtClean="0"/>
              <a:t>shumë</a:t>
            </a:r>
            <a:r>
              <a:rPr lang="en-US" dirty="0" smtClean="0"/>
              <a:t> </a:t>
            </a:r>
            <a:r>
              <a:rPr lang="en-US" dirty="0" err="1" smtClean="0"/>
              <a:t>sfiduese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identifikoheshin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ndryshëm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përfshira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kështu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ushtronin</a:t>
            </a:r>
            <a:r>
              <a:rPr lang="en-US" dirty="0" smtClean="0"/>
              <a:t> </a:t>
            </a:r>
            <a:r>
              <a:rPr lang="en-US" dirty="0" err="1" smtClean="0"/>
              <a:t>kompetencat</a:t>
            </a:r>
            <a:r>
              <a:rPr lang="en-US" dirty="0" smtClean="0"/>
              <a:t> e </a:t>
            </a:r>
            <a:r>
              <a:rPr lang="en-US" dirty="0" err="1" smtClean="0"/>
              <a:t>duhura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përputhje</a:t>
            </a:r>
            <a:r>
              <a:rPr lang="en-US" dirty="0" smtClean="0"/>
              <a:t> me </a:t>
            </a:r>
            <a:r>
              <a:rPr lang="en-US" dirty="0" err="1" smtClean="0"/>
              <a:t>rrethanat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985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Dispozita</a:t>
            </a:r>
            <a:r>
              <a:rPr lang="en-GB" dirty="0" smtClean="0"/>
              <a:t> e </a:t>
            </a:r>
            <a:r>
              <a:rPr lang="en-GB" dirty="0" err="1" smtClean="0"/>
              <a:t>nenit</a:t>
            </a:r>
            <a:r>
              <a:rPr lang="en-GB" dirty="0" smtClean="0"/>
              <a:t> 18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gjithashtu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interesante</a:t>
            </a:r>
            <a:r>
              <a:rPr lang="en-GB" dirty="0" smtClean="0"/>
              <a:t>.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saj</a:t>
            </a:r>
            <a:r>
              <a:rPr lang="en-GB" dirty="0" smtClean="0"/>
              <a:t>, </a:t>
            </a:r>
            <a:r>
              <a:rPr lang="en-GB" dirty="0" err="1" smtClean="0"/>
              <a:t>secila</a:t>
            </a:r>
            <a:r>
              <a:rPr lang="en-GB" dirty="0" smtClean="0"/>
              <a:t> </a:t>
            </a:r>
            <a:r>
              <a:rPr lang="en-GB" dirty="0" err="1" smtClean="0"/>
              <a:t>palë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miratojë</a:t>
            </a:r>
            <a:r>
              <a:rPr lang="en-GB" dirty="0" smtClean="0"/>
              <a:t> masa </a:t>
            </a:r>
            <a:r>
              <a:rPr lang="en-GB" dirty="0" err="1" smtClean="0"/>
              <a:t>legjislative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fuqizuar</a:t>
            </a:r>
            <a:r>
              <a:rPr lang="en-GB" dirty="0" smtClean="0"/>
              <a:t> </a:t>
            </a:r>
            <a:r>
              <a:rPr lang="en-GB" dirty="0" err="1" smtClean="0"/>
              <a:t>autoritetet</a:t>
            </a:r>
            <a:r>
              <a:rPr lang="en-GB" dirty="0" smtClean="0"/>
              <a:t> e </a:t>
            </a:r>
            <a:r>
              <a:rPr lang="en-GB" dirty="0" err="1" smtClean="0"/>
              <a:t>saj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zbatimit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(LEA) me </a:t>
            </a:r>
            <a:r>
              <a:rPr lang="en-GB" dirty="0" err="1" smtClean="0"/>
              <a:t>mundësinë</a:t>
            </a:r>
            <a:r>
              <a:rPr lang="en-GB" dirty="0" smtClean="0"/>
              <a:t> e </a:t>
            </a:r>
            <a:r>
              <a:rPr lang="en-GB" dirty="0" err="1" smtClean="0"/>
              <a:t>dhënies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"</a:t>
            </a:r>
            <a:r>
              <a:rPr lang="en-GB" dirty="0" err="1" smtClean="0"/>
              <a:t>urdhrave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prodhimit</a:t>
            </a:r>
            <a:r>
              <a:rPr lang="en-GB" dirty="0" smtClean="0"/>
              <a:t>". </a:t>
            </a: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urdhër</a:t>
            </a:r>
            <a:r>
              <a:rPr lang="en-GB" dirty="0" smtClean="0"/>
              <a:t> </a:t>
            </a:r>
            <a:r>
              <a:rPr lang="en-GB" dirty="0" err="1" smtClean="0"/>
              <a:t>gjyqësor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lëshohet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agjencitë</a:t>
            </a:r>
            <a:r>
              <a:rPr lang="en-GB" dirty="0" smtClean="0"/>
              <a:t> e </a:t>
            </a:r>
            <a:r>
              <a:rPr lang="en-GB" dirty="0" err="1" smtClean="0"/>
              <a:t>zbatimit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tek</a:t>
            </a:r>
            <a:r>
              <a:rPr lang="en-GB" dirty="0" smtClean="0"/>
              <a:t> </a:t>
            </a:r>
            <a:r>
              <a:rPr lang="en-GB" dirty="0" err="1" smtClean="0"/>
              <a:t>qytetarët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dhënësit</a:t>
            </a:r>
            <a:r>
              <a:rPr lang="en-GB" dirty="0" smtClean="0"/>
              <a:t> e </a:t>
            </a:r>
            <a:r>
              <a:rPr lang="en-GB" dirty="0" err="1" smtClean="0"/>
              <a:t>shërbimeve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internetit</a:t>
            </a:r>
            <a:r>
              <a:rPr lang="en-GB" dirty="0" smtClean="0"/>
              <a:t>, duke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urdhëruar</a:t>
            </a:r>
            <a:r>
              <a:rPr lang="en-GB" dirty="0" smtClean="0"/>
              <a:t> </a:t>
            </a:r>
            <a:r>
              <a:rPr lang="en-GB" dirty="0" err="1" smtClean="0"/>
              <a:t>ata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sigurojnë</a:t>
            </a:r>
            <a:r>
              <a:rPr lang="en-GB" dirty="0" smtClean="0"/>
              <a:t> </a:t>
            </a:r>
            <a:r>
              <a:rPr lang="en-GB" dirty="0" err="1" smtClean="0"/>
              <a:t>autoritetet</a:t>
            </a:r>
            <a:r>
              <a:rPr lang="en-GB" dirty="0" smtClean="0"/>
              <a:t> </a:t>
            </a:r>
            <a:r>
              <a:rPr lang="en-GB" dirty="0" err="1" smtClean="0"/>
              <a:t>kompetente</a:t>
            </a:r>
            <a:r>
              <a:rPr lang="en-GB" dirty="0" smtClean="0"/>
              <a:t> me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ruajtura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, </a:t>
            </a:r>
            <a:r>
              <a:rPr lang="en-GB" dirty="0" err="1" smtClean="0"/>
              <a:t>nën</a:t>
            </a:r>
            <a:r>
              <a:rPr lang="en-GB" dirty="0" smtClean="0"/>
              <a:t> </a:t>
            </a:r>
            <a:r>
              <a:rPr lang="en-GB" dirty="0" err="1" smtClean="0"/>
              <a:t>përgjegjësitë</a:t>
            </a:r>
            <a:r>
              <a:rPr lang="en-GB" dirty="0" smtClean="0"/>
              <a:t> e tyre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japin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abonentëve</a:t>
            </a:r>
            <a:r>
              <a:rPr lang="en-GB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, </a:t>
            </a:r>
            <a:r>
              <a:rPr lang="en-GB" dirty="0" err="1" smtClean="0"/>
              <a:t>urdhri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prodhimit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specifikojë</a:t>
            </a:r>
            <a:r>
              <a:rPr lang="en-GB" dirty="0" smtClean="0"/>
              <a:t> </a:t>
            </a:r>
            <a:r>
              <a:rPr lang="en-GB" dirty="0" err="1" smtClean="0"/>
              <a:t>natyrën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shtrirjen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kërkuara</a:t>
            </a:r>
            <a:r>
              <a:rPr lang="en-GB" dirty="0" smtClean="0"/>
              <a:t>: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e </a:t>
            </a:r>
            <a:r>
              <a:rPr lang="en-GB" dirty="0" err="1" smtClean="0"/>
              <a:t>qartë</a:t>
            </a:r>
            <a:r>
              <a:rPr lang="en-GB" dirty="0" smtClean="0"/>
              <a:t> se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përcaktohen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parë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kërkuara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hetimi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se </a:t>
            </a:r>
            <a:r>
              <a:rPr lang="en-GB" dirty="0" err="1" smtClean="0"/>
              <a:t>ekspeditat</a:t>
            </a:r>
            <a:r>
              <a:rPr lang="en-GB" dirty="0" smtClean="0"/>
              <a:t> e </a:t>
            </a:r>
            <a:r>
              <a:rPr lang="en-GB" dirty="0" err="1" smtClean="0"/>
              <a:t>peshkimit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ndaluara</a:t>
            </a:r>
            <a:r>
              <a:rPr lang="en-GB" dirty="0" smtClean="0"/>
              <a:t>. </a:t>
            </a:r>
            <a:r>
              <a:rPr lang="en-GB" dirty="0" err="1" smtClean="0"/>
              <a:t>Qëllimi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këtij</a:t>
            </a:r>
            <a:r>
              <a:rPr lang="en-GB" dirty="0" smtClean="0"/>
              <a:t> </a:t>
            </a:r>
            <a:r>
              <a:rPr lang="en-GB" dirty="0" err="1" smtClean="0"/>
              <a:t>kufiri</a:t>
            </a:r>
            <a:r>
              <a:rPr lang="en-GB" dirty="0" smtClean="0"/>
              <a:t> </a:t>
            </a:r>
            <a:r>
              <a:rPr lang="en-GB" dirty="0" err="1" smtClean="0"/>
              <a:t>ligjor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vendosë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mbrojtje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mbrojtjen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lirive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njeriut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ushtrimin</a:t>
            </a:r>
            <a:r>
              <a:rPr lang="en-GB" dirty="0" smtClean="0"/>
              <a:t> e </a:t>
            </a:r>
            <a:r>
              <a:rPr lang="en-GB" dirty="0" err="1" smtClean="0"/>
              <a:t>këtyre</a:t>
            </a:r>
            <a:r>
              <a:rPr lang="en-GB" dirty="0" smtClean="0"/>
              <a:t> </a:t>
            </a:r>
            <a:r>
              <a:rPr lang="en-GB" dirty="0" err="1" smtClean="0"/>
              <a:t>kompetencave</a:t>
            </a:r>
            <a:r>
              <a:rPr lang="en-GB" dirty="0" smtClean="0"/>
              <a:t> </a:t>
            </a:r>
            <a:r>
              <a:rPr lang="en-GB" dirty="0" err="1" smtClean="0"/>
              <a:t>hetuese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agjentët</a:t>
            </a:r>
            <a:r>
              <a:rPr lang="en-GB" dirty="0" smtClean="0"/>
              <a:t> e </a:t>
            </a:r>
            <a:r>
              <a:rPr lang="en-GB" dirty="0" err="1" smtClean="0"/>
              <a:t>zbatimit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; </a:t>
            </a:r>
            <a:r>
              <a:rPr lang="en-GB" dirty="0" err="1" smtClean="0"/>
              <a:t>siguron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kërkimi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informacionit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kufizuar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informatat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lidhen</a:t>
            </a:r>
            <a:r>
              <a:rPr lang="en-GB" dirty="0" smtClean="0"/>
              <a:t> </a:t>
            </a:r>
            <a:r>
              <a:rPr lang="en-GB" dirty="0" err="1" smtClean="0"/>
              <a:t>drejtpërdrejt</a:t>
            </a:r>
            <a:r>
              <a:rPr lang="en-GB" dirty="0" smtClean="0"/>
              <a:t> me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 </a:t>
            </a:r>
            <a:r>
              <a:rPr lang="en-GB" dirty="0" err="1" smtClean="0"/>
              <a:t>nën</a:t>
            </a:r>
            <a:r>
              <a:rPr lang="en-GB" dirty="0" smtClean="0"/>
              <a:t> </a:t>
            </a:r>
            <a:r>
              <a:rPr lang="en-GB" dirty="0" err="1" smtClean="0"/>
              <a:t>hetim</a:t>
            </a:r>
            <a:r>
              <a:rPr lang="en-GB" dirty="0" smtClean="0"/>
              <a:t>. </a:t>
            </a: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kufizim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rëndësishëm</a:t>
            </a:r>
            <a:r>
              <a:rPr lang="en-GB" dirty="0" smtClean="0"/>
              <a:t> </a:t>
            </a:r>
            <a:r>
              <a:rPr lang="en-GB" dirty="0" err="1" smtClean="0"/>
              <a:t>sesa</a:t>
            </a:r>
            <a:r>
              <a:rPr lang="en-GB" dirty="0" smtClean="0"/>
              <a:t> </a:t>
            </a:r>
            <a:r>
              <a:rPr lang="en-GB" dirty="0" err="1" smtClean="0"/>
              <a:t>kufizimet</a:t>
            </a:r>
            <a:r>
              <a:rPr lang="en-GB" dirty="0" smtClean="0"/>
              <a:t> e </a:t>
            </a:r>
            <a:r>
              <a:rPr lang="en-GB" dirty="0" err="1" smtClean="0"/>
              <a:t>ngjashme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kërkojnë</a:t>
            </a:r>
            <a:r>
              <a:rPr lang="en-GB" dirty="0" smtClean="0"/>
              <a:t> </a:t>
            </a:r>
            <a:r>
              <a:rPr lang="en-GB" dirty="0" err="1" smtClean="0"/>
              <a:t>kuadrin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botën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, </a:t>
            </a:r>
            <a:r>
              <a:rPr lang="en-GB" dirty="0" err="1" smtClean="0"/>
              <a:t>ku</a:t>
            </a:r>
            <a:r>
              <a:rPr lang="en-GB" dirty="0" smtClean="0"/>
              <a:t> 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operacione</a:t>
            </a:r>
            <a:r>
              <a:rPr lang="en-GB" dirty="0" smtClean="0"/>
              <a:t> </a:t>
            </a:r>
            <a:r>
              <a:rPr lang="en-GB" dirty="0" err="1" smtClean="0"/>
              <a:t>kanë</a:t>
            </a:r>
            <a:r>
              <a:rPr lang="en-GB" dirty="0" smtClean="0"/>
              <a:t> </a:t>
            </a:r>
            <a:r>
              <a:rPr lang="en-GB" dirty="0" err="1" smtClean="0"/>
              <a:t>shumicën</a:t>
            </a:r>
            <a:r>
              <a:rPr lang="en-GB" dirty="0" smtClean="0"/>
              <a:t> e </a:t>
            </a:r>
            <a:r>
              <a:rPr lang="en-GB" dirty="0" err="1" smtClean="0"/>
              <a:t>kohës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fushë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kufizuar</a:t>
            </a:r>
            <a:r>
              <a:rPr lang="en-GB" dirty="0" smtClean="0"/>
              <a:t> </a:t>
            </a:r>
            <a:r>
              <a:rPr lang="en-GB" dirty="0" err="1" smtClean="0"/>
              <a:t>praktike</a:t>
            </a:r>
            <a:r>
              <a:rPr lang="en-GB" dirty="0" smtClean="0"/>
              <a:t>.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botën</a:t>
            </a:r>
            <a:r>
              <a:rPr lang="en-GB" dirty="0" smtClean="0"/>
              <a:t> </a:t>
            </a:r>
            <a:r>
              <a:rPr lang="en-GB" dirty="0" err="1" smtClean="0"/>
              <a:t>digjitale</a:t>
            </a:r>
            <a:r>
              <a:rPr lang="en-GB" dirty="0" smtClean="0"/>
              <a:t>,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rregulli</a:t>
            </a:r>
            <a:r>
              <a:rPr lang="en-GB" dirty="0" smtClean="0"/>
              <a:t> </a:t>
            </a:r>
            <a:r>
              <a:rPr lang="en-GB" dirty="0" err="1" smtClean="0"/>
              <a:t>ishte</a:t>
            </a:r>
            <a:r>
              <a:rPr lang="en-GB" dirty="0" smtClean="0"/>
              <a:t> </a:t>
            </a:r>
            <a:r>
              <a:rPr lang="en-GB" dirty="0" err="1" smtClean="0"/>
              <a:t>leja</a:t>
            </a:r>
            <a:r>
              <a:rPr lang="en-GB" dirty="0" smtClean="0"/>
              <a:t> e </a:t>
            </a:r>
            <a:r>
              <a:rPr lang="en-GB" dirty="0" err="1" smtClean="0"/>
              <a:t>plotë</a:t>
            </a:r>
            <a:r>
              <a:rPr lang="en-GB" dirty="0" smtClean="0"/>
              <a:t> e aksesit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gjithë</a:t>
            </a:r>
            <a:r>
              <a:rPr lang="en-GB" dirty="0" smtClean="0"/>
              <a:t> </a:t>
            </a:r>
            <a:r>
              <a:rPr lang="en-GB" dirty="0" err="1" smtClean="0"/>
              <a:t>informacionin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vjen</a:t>
            </a:r>
            <a:r>
              <a:rPr lang="en-GB" dirty="0" smtClean="0"/>
              <a:t> me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pjesë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harduerit</a:t>
            </a:r>
            <a:r>
              <a:rPr lang="en-GB" dirty="0" smtClean="0"/>
              <a:t>,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lejohej</a:t>
            </a:r>
            <a:r>
              <a:rPr lang="en-GB" dirty="0" smtClean="0"/>
              <a:t> aksesi</a:t>
            </a:r>
            <a:r>
              <a:rPr lang="en-GB" baseline="0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llojet</a:t>
            </a:r>
            <a:r>
              <a:rPr lang="en-GB" dirty="0" smtClean="0"/>
              <a:t> e </a:t>
            </a:r>
            <a:r>
              <a:rPr lang="en-GB" dirty="0" err="1" smtClean="0"/>
              <a:t>informacionit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ruajtur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kompjuter</a:t>
            </a:r>
            <a:r>
              <a:rPr lang="en-GB" dirty="0" smtClean="0"/>
              <a:t>, </a:t>
            </a:r>
            <a:r>
              <a:rPr lang="en-GB" dirty="0" err="1" smtClean="0"/>
              <a:t>shpesh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palidhur</a:t>
            </a:r>
            <a:r>
              <a:rPr lang="en-GB" dirty="0" smtClean="0"/>
              <a:t> me </a:t>
            </a:r>
            <a:r>
              <a:rPr lang="en-GB" dirty="0" err="1" smtClean="0"/>
              <a:t>krimin</a:t>
            </a:r>
            <a:r>
              <a:rPr lang="en-GB" dirty="0" smtClean="0"/>
              <a:t> </a:t>
            </a:r>
            <a:r>
              <a:rPr lang="en-GB" dirty="0" err="1" smtClean="0"/>
              <a:t>nën</a:t>
            </a:r>
            <a:r>
              <a:rPr lang="en-GB" dirty="0" smtClean="0"/>
              <a:t> </a:t>
            </a:r>
            <a:r>
              <a:rPr lang="en-GB" dirty="0" err="1" smtClean="0"/>
              <a:t>hetim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( p.sh.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rastin</a:t>
            </a:r>
            <a:r>
              <a:rPr lang="en-GB" dirty="0" smtClean="0"/>
              <a:t> e </a:t>
            </a:r>
            <a:r>
              <a:rPr lang="en-GB" dirty="0" err="1" smtClean="0"/>
              <a:t>komunikimit</a:t>
            </a:r>
            <a:r>
              <a:rPr lang="en-GB" dirty="0" smtClean="0"/>
              <a:t> </a:t>
            </a:r>
            <a:r>
              <a:rPr lang="en-GB" dirty="0" err="1" smtClean="0"/>
              <a:t>përmes</a:t>
            </a:r>
            <a:r>
              <a:rPr lang="en-GB" dirty="0" smtClean="0"/>
              <a:t> </a:t>
            </a:r>
            <a:r>
              <a:rPr lang="en-GB" dirty="0" err="1" smtClean="0"/>
              <a:t>postës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)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përfshin</a:t>
            </a:r>
            <a:r>
              <a:rPr lang="en-GB" dirty="0" smtClean="0"/>
              <a:t>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palë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treta</a:t>
            </a:r>
            <a:r>
              <a:rPr lang="en-GB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 smtClean="0"/>
              <a:t>Siç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përmendur</a:t>
            </a:r>
            <a:r>
              <a:rPr lang="en-GB" dirty="0" smtClean="0"/>
              <a:t> </a:t>
            </a:r>
            <a:r>
              <a:rPr lang="en-GB" dirty="0" err="1" smtClean="0"/>
              <a:t>tashmë</a:t>
            </a:r>
            <a:r>
              <a:rPr lang="en-GB" dirty="0" smtClean="0"/>
              <a:t>, </a:t>
            </a:r>
            <a:r>
              <a:rPr lang="en-GB" dirty="0" err="1" smtClean="0"/>
              <a:t>Neni</a:t>
            </a:r>
            <a:r>
              <a:rPr lang="en-GB" dirty="0" smtClean="0"/>
              <a:t> 16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krijojë</a:t>
            </a:r>
            <a:r>
              <a:rPr lang="en-GB" dirty="0" smtClean="0"/>
              <a:t> </a:t>
            </a:r>
            <a:r>
              <a:rPr lang="en-GB" dirty="0" err="1" smtClean="0"/>
              <a:t>detyrimin</a:t>
            </a:r>
            <a:r>
              <a:rPr lang="en-GB" dirty="0" smtClean="0"/>
              <a:t>,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dhënësi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shërbimit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ruajtur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. </a:t>
            </a:r>
            <a:r>
              <a:rPr lang="en-GB" dirty="0" err="1" smtClean="0"/>
              <a:t>Zbulimi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trafikut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agjencitë</a:t>
            </a:r>
            <a:r>
              <a:rPr lang="en-GB" dirty="0" smtClean="0"/>
              <a:t> e </a:t>
            </a:r>
            <a:r>
              <a:rPr lang="en-GB" dirty="0" err="1" smtClean="0"/>
              <a:t>zbatimit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organizuar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Neni</a:t>
            </a:r>
            <a:r>
              <a:rPr lang="en-GB" dirty="0" smtClean="0"/>
              <a:t> 17, </a:t>
            </a:r>
            <a:r>
              <a:rPr lang="en-GB" dirty="0" err="1" smtClean="0"/>
              <a:t>thjesht</a:t>
            </a:r>
            <a:r>
              <a:rPr lang="en-GB" dirty="0" smtClean="0"/>
              <a:t> </a:t>
            </a:r>
            <a:r>
              <a:rPr lang="en-GB" dirty="0" err="1" smtClean="0"/>
              <a:t>lejon</a:t>
            </a:r>
            <a:r>
              <a:rPr lang="en-GB" dirty="0" smtClean="0"/>
              <a:t> </a:t>
            </a:r>
            <a:r>
              <a:rPr lang="en-GB" dirty="0" err="1" smtClean="0"/>
              <a:t>zbulimin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trafikut</a:t>
            </a:r>
            <a:r>
              <a:rPr lang="en-GB" dirty="0" smtClean="0"/>
              <a:t>. </a:t>
            </a:r>
            <a:r>
              <a:rPr lang="en-GB" dirty="0" err="1" smtClean="0"/>
              <a:t>Mundësia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zbuluar</a:t>
            </a:r>
            <a:r>
              <a:rPr lang="en-GB" dirty="0" smtClean="0"/>
              <a:t> </a:t>
            </a:r>
            <a:r>
              <a:rPr lang="en-GB" dirty="0" err="1" smtClean="0"/>
              <a:t>tek</a:t>
            </a:r>
            <a:r>
              <a:rPr lang="en-GB" dirty="0" smtClean="0"/>
              <a:t> LEA </a:t>
            </a:r>
            <a:r>
              <a:rPr lang="en-GB" dirty="0" err="1" smtClean="0"/>
              <a:t>çdo</a:t>
            </a:r>
            <a:r>
              <a:rPr lang="en-GB" dirty="0" smtClean="0"/>
              <a:t> </a:t>
            </a:r>
            <a:r>
              <a:rPr lang="en-GB" dirty="0" err="1" smtClean="0"/>
              <a:t>lloj</a:t>
            </a:r>
            <a:r>
              <a:rPr lang="en-GB" dirty="0" smtClean="0"/>
              <a:t> </a:t>
            </a:r>
            <a:r>
              <a:rPr lang="en-GB" dirty="0" err="1" smtClean="0"/>
              <a:t>tjetër</a:t>
            </a:r>
            <a:r>
              <a:rPr lang="en-GB" dirty="0" smtClean="0"/>
              <a:t> </a:t>
            </a:r>
            <a:r>
              <a:rPr lang="en-GB" dirty="0" err="1" smtClean="0"/>
              <a:t>informacioni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ruajtur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mjet</a:t>
            </a:r>
            <a:r>
              <a:rPr lang="en-GB" dirty="0" smtClean="0"/>
              <a:t> dixhital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organizuar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Neni</a:t>
            </a:r>
            <a:r>
              <a:rPr lang="en-GB" dirty="0" smtClean="0"/>
              <a:t> 18,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pajtim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jo me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urdhër</a:t>
            </a:r>
            <a:r>
              <a:rPr lang="en-GB" dirty="0" smtClean="0"/>
              <a:t> </a:t>
            </a:r>
            <a:r>
              <a:rPr lang="en-GB" dirty="0" err="1" smtClean="0"/>
              <a:t>ruajtje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lëshuar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bazë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16.</a:t>
            </a:r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9B9A6E-D87B-4D15-9080-CF743934CFC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72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slajdet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BF2BA1-D7B6-438D-9DE4-F59F16A815D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8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err="1" smtClean="0"/>
              <a:t>Pika</a:t>
            </a:r>
            <a:r>
              <a:rPr lang="en-GB" dirty="0" smtClean="0"/>
              <a:t> e </a:t>
            </a:r>
            <a:r>
              <a:rPr lang="en-GB" dirty="0" err="1" smtClean="0"/>
              <a:t>parë</a:t>
            </a:r>
            <a:r>
              <a:rPr lang="en-GB" dirty="0" smtClean="0"/>
              <a:t> e </a:t>
            </a:r>
            <a:r>
              <a:rPr lang="en-GB" dirty="0" err="1" smtClean="0"/>
              <a:t>nenit</a:t>
            </a:r>
            <a:r>
              <a:rPr lang="en-GB" dirty="0" smtClean="0"/>
              <a:t> 18 </a:t>
            </a:r>
            <a:r>
              <a:rPr lang="en-GB" dirty="0" err="1" smtClean="0"/>
              <a:t>mundëson</a:t>
            </a:r>
            <a:r>
              <a:rPr lang="en-GB" dirty="0" smtClean="0"/>
              <a:t> </a:t>
            </a:r>
            <a:r>
              <a:rPr lang="en-GB" dirty="0" err="1" smtClean="0"/>
              <a:t>fuqizimin</a:t>
            </a:r>
            <a:r>
              <a:rPr lang="en-GB" dirty="0" smtClean="0"/>
              <a:t> e QLA-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informacion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abonentin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err="1" smtClean="0"/>
              <a:t>Në</a:t>
            </a:r>
            <a:r>
              <a:rPr lang="en-GB" dirty="0" smtClean="0"/>
              <a:t> mars 2017, T-CY </a:t>
            </a:r>
            <a:r>
              <a:rPr lang="en-GB" dirty="0" err="1" smtClean="0"/>
              <a:t>miratoi</a:t>
            </a:r>
            <a:r>
              <a:rPr lang="en-GB" dirty="0" smtClean="0"/>
              <a:t> </a:t>
            </a:r>
            <a:r>
              <a:rPr lang="en-GB" dirty="0" err="1" smtClean="0"/>
              <a:t>Shënimin</a:t>
            </a:r>
            <a:r>
              <a:rPr lang="en-GB" dirty="0" smtClean="0"/>
              <a:t> </a:t>
            </a:r>
            <a:r>
              <a:rPr lang="en-GB" dirty="0" err="1" smtClean="0"/>
              <a:t>Udhëzues</a:t>
            </a:r>
            <a:r>
              <a:rPr lang="en-GB" dirty="0" smtClean="0"/>
              <a:t> </a:t>
            </a:r>
            <a:r>
              <a:rPr lang="en-GB" dirty="0" err="1" smtClean="0"/>
              <a:t>Nr</a:t>
            </a:r>
            <a:r>
              <a:rPr lang="en-GB" dirty="0" smtClean="0"/>
              <a:t>. 10 </a:t>
            </a:r>
            <a:r>
              <a:rPr lang="en-GB" dirty="0" err="1" smtClean="0"/>
              <a:t>Urdhrat</a:t>
            </a:r>
            <a:r>
              <a:rPr lang="en-GB" dirty="0" smtClean="0"/>
              <a:t> e </a:t>
            </a:r>
            <a:r>
              <a:rPr lang="en-GB" dirty="0" err="1" smtClean="0"/>
              <a:t>Prodhimit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Informatat</a:t>
            </a:r>
            <a:r>
              <a:rPr lang="en-GB" dirty="0" smtClean="0"/>
              <a:t> e </a:t>
            </a:r>
            <a:r>
              <a:rPr lang="en-GB" dirty="0" err="1" smtClean="0"/>
              <a:t>Përdoruesit</a:t>
            </a:r>
            <a:r>
              <a:rPr lang="en-GB" dirty="0" smtClean="0"/>
              <a:t> (</a:t>
            </a:r>
            <a:r>
              <a:rPr lang="en-GB" dirty="0" err="1" smtClean="0"/>
              <a:t>Neni</a:t>
            </a:r>
            <a:r>
              <a:rPr lang="en-GB" dirty="0" smtClean="0"/>
              <a:t> 18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):</a:t>
            </a:r>
          </a:p>
          <a:p>
            <a:endParaRPr lang="en-US" sz="12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https://rm.coe.int/CoERMPublicCommonSearchServices/DisplayDCTMContent?documentId=09000016806f943e</a:t>
            </a:r>
            <a:endParaRPr lang="en-GB" b="1" baseline="0" dirty="0" smtClean="0"/>
          </a:p>
          <a:p>
            <a:endParaRPr lang="en-GB" baseline="0" dirty="0" smtClean="0"/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18.1.a.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gjerë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"person" (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përfshijë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ndodhet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lidhje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fushëveprimi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gjerë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jo pa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dallim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çdo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prandaj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18.1.a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kufizohet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vetëm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mbulon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gjitha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llojet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specifikuara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posedimin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atij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posedim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fizik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person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lirisht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kontrollon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dorëzohen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sipas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18.1.a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nga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brenda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specifikuara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ruhen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mjet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ruajtjes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kompjuterike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Urdhri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prodhimit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lëshohet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zbatohet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nga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autoritetet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kompetente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cilën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kërkohet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jepet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urdhri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18.1.b</a:t>
            </a: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Qëllimi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18.1.b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ngushtë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18.1.a: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Nënseksioni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kufizohet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lëshuar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urdhri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domosdoshmërisht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pranishëm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ofron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tij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kufizuar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lidhet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posedim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kontroll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kundërshtim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18.1.a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kufizuar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fushën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zbatimit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pranishëm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 18.1.b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hesht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çështjen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vendndodhjes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Palët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zbatojnë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dispozitën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rrethanat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cilat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ofron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tij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ligjërisht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fizikisht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pranishëm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territor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Ruajtja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juridiksion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tjetër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parandalon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zbatimin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Konventës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Konventës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këto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posedim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kontroll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Lidhur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18.1.b,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situatë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përfshijë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selinë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tij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juridiksion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ruan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juridiksion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tjetër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gjithashtu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pasqyrohen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juridiksione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kalojnë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juridiksioneve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bazë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diskrecionit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dhënësit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shërbimeve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dijeninë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kontrollin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Regjimet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ligjore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gjithnjë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shumë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njohin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fushën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drejtësisë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penale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ashtu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sferën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privatësisë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mbrojtjes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vendndodhja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dhënave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është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faktori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përcaktues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vendosjen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juridiksionit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Konsideroni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zbatueshmërinë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përmes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rastit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Yahoo!:</a:t>
            </a: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rastin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Yahoo!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Gjykata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Belgjikës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shqyrtoi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një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prokuror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belg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ishte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autorizuar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kërkonte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nga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Yahoo!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për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prodhuar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informacion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abonenti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domethënë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adresa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IP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lidhura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llogaritë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e-mail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regjistruara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Yahoo! ')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Yahoo!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kishte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prani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fizike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ligjore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Belgjikë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Gjykata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belge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shpreh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detyra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bashkëpunimit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shtrihet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çdo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ISP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ofron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shërbime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Belgjikë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Ky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slajd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tregon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tekstin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plotë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të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nenit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18, §1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dhe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§2</a:t>
            </a:r>
            <a:endParaRPr lang="en-GB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74099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Pika</a:t>
            </a:r>
            <a:r>
              <a:rPr lang="en-GB" dirty="0" smtClean="0"/>
              <a:t> e </a:t>
            </a:r>
            <a:r>
              <a:rPr lang="en-GB" dirty="0" err="1" smtClean="0"/>
              <a:t>tretë</a:t>
            </a:r>
            <a:r>
              <a:rPr lang="en-GB" dirty="0" smtClean="0"/>
              <a:t> e </a:t>
            </a:r>
            <a:r>
              <a:rPr lang="en-GB" dirty="0" err="1" smtClean="0"/>
              <a:t>nenit</a:t>
            </a:r>
            <a:r>
              <a:rPr lang="en-GB" dirty="0" smtClean="0"/>
              <a:t> 18 </a:t>
            </a:r>
            <a:r>
              <a:rPr lang="en-GB" dirty="0" err="1" smtClean="0"/>
              <a:t>përcakton</a:t>
            </a:r>
            <a:r>
              <a:rPr lang="en-GB" dirty="0" smtClean="0"/>
              <a:t> </a:t>
            </a:r>
            <a:r>
              <a:rPr lang="en-GB" dirty="0" err="1" smtClean="0"/>
              <a:t>termin</a:t>
            </a:r>
            <a:r>
              <a:rPr lang="en-GB" dirty="0" smtClean="0"/>
              <a:t> "</a:t>
            </a:r>
            <a:r>
              <a:rPr lang="en-GB" dirty="0" err="1" smtClean="0"/>
              <a:t>informacion</a:t>
            </a:r>
            <a:r>
              <a:rPr lang="en-GB" dirty="0" smtClean="0"/>
              <a:t> </a:t>
            </a:r>
            <a:r>
              <a:rPr lang="en-GB" dirty="0" err="1" smtClean="0"/>
              <a:t>abonenti</a:t>
            </a:r>
            <a:r>
              <a:rPr lang="en-GB" dirty="0" smtClean="0"/>
              <a:t>".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Pika</a:t>
            </a:r>
            <a:r>
              <a:rPr lang="en-GB" dirty="0" smtClean="0"/>
              <a:t> e </a:t>
            </a:r>
            <a:r>
              <a:rPr lang="en-GB" dirty="0" err="1" smtClean="0"/>
              <a:t>dytë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bëjë</a:t>
            </a:r>
            <a:r>
              <a:rPr lang="en-GB" dirty="0" smtClean="0"/>
              <a:t> me </a:t>
            </a:r>
            <a:r>
              <a:rPr lang="en-GB" dirty="0" err="1" smtClean="0"/>
              <a:t>kushtet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</a:t>
            </a:r>
            <a:r>
              <a:rPr lang="en-GB" dirty="0" err="1" smtClean="0"/>
              <a:t>mbrojtëse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cilat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studiohen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Pjesën</a:t>
            </a:r>
            <a:r>
              <a:rPr lang="en-GB" dirty="0" smtClean="0"/>
              <a:t> II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mësimit</a:t>
            </a:r>
            <a:r>
              <a:rPr lang="en-GB" dirty="0" smtClean="0"/>
              <a:t> </a:t>
            </a:r>
            <a:r>
              <a:rPr lang="en-GB" dirty="0" err="1" smtClean="0"/>
              <a:t>aktual</a:t>
            </a:r>
            <a:r>
              <a:rPr lang="en-GB" dirty="0" smtClean="0"/>
              <a:t>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detaje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konceptin</a:t>
            </a:r>
            <a:r>
              <a:rPr lang="en-GB" dirty="0" smtClean="0"/>
              <a:t> e </a:t>
            </a:r>
            <a:r>
              <a:rPr lang="en-GB" dirty="0" err="1" smtClean="0"/>
              <a:t>informatave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abonimit</a:t>
            </a:r>
            <a:r>
              <a:rPr lang="en-GB" dirty="0" smtClean="0"/>
              <a:t> shih </a:t>
            </a:r>
            <a:r>
              <a:rPr lang="en-GB" dirty="0" err="1" smtClean="0"/>
              <a:t>Shënimin</a:t>
            </a:r>
            <a:r>
              <a:rPr lang="en-GB" dirty="0" smtClean="0"/>
              <a:t> e </a:t>
            </a:r>
            <a:r>
              <a:rPr lang="en-GB" dirty="0" err="1" smtClean="0"/>
              <a:t>Udhëzuesit</a:t>
            </a:r>
            <a:r>
              <a:rPr lang="en-GB" dirty="0" smtClean="0"/>
              <a:t> T-CY </a:t>
            </a:r>
            <a:r>
              <a:rPr lang="en-GB" dirty="0" err="1" smtClean="0"/>
              <a:t>Nr</a:t>
            </a:r>
            <a:r>
              <a:rPr lang="en-GB" dirty="0" smtClean="0"/>
              <a:t>. 8 </a:t>
            </a:r>
            <a:r>
              <a:rPr lang="en-GB" dirty="0" err="1" smtClean="0"/>
              <a:t>Marrja</a:t>
            </a:r>
            <a:r>
              <a:rPr lang="en-GB" dirty="0" smtClean="0"/>
              <a:t> e </a:t>
            </a:r>
            <a:r>
              <a:rPr lang="en-GB" dirty="0" err="1" smtClean="0"/>
              <a:t>informacionit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abonentit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adresë</a:t>
            </a:r>
            <a:r>
              <a:rPr lang="en-GB" dirty="0" smtClean="0"/>
              <a:t> IP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përdorur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komunikim</a:t>
            </a:r>
            <a:r>
              <a:rPr lang="en-GB" dirty="0" smtClean="0"/>
              <a:t> </a:t>
            </a:r>
            <a:r>
              <a:rPr lang="en-GB" dirty="0" err="1" smtClean="0"/>
              <a:t>specifik</a:t>
            </a:r>
            <a:r>
              <a:rPr lang="en-GB" dirty="0" smtClean="0"/>
              <a:t> </a:t>
            </a:r>
            <a:r>
              <a:rPr lang="en-GB" dirty="0" err="1" smtClean="0"/>
              <a:t>brenda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hetimi</a:t>
            </a:r>
            <a:r>
              <a:rPr lang="en-GB" dirty="0" smtClean="0"/>
              <a:t> penal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https://rm.coe.int/CoERMPublicCommonSearchServices/DisplayDCTMContent?documentId=09000016802e7130.</a:t>
            </a:r>
          </a:p>
          <a:p>
            <a:endParaRPr lang="en-GB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baseline="0" dirty="0" smtClean="0"/>
              <a:t> </a:t>
            </a:r>
            <a:r>
              <a:rPr lang="en-US" dirty="0" smtClean="0"/>
              <a:t>18,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§3.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77356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4295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termin</a:t>
            </a:r>
            <a:r>
              <a:rPr lang="en-US" dirty="0" smtClean="0"/>
              <a:t> "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"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fleksibilitetit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fuqizuar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e </a:t>
            </a:r>
            <a:r>
              <a:rPr lang="en-US" dirty="0" err="1" smtClean="0"/>
              <a:t>duhura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74034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40476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Neni</a:t>
            </a:r>
            <a:r>
              <a:rPr lang="en-US" dirty="0" smtClean="0"/>
              <a:t> 18, a,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territorin</a:t>
            </a:r>
            <a:r>
              <a:rPr lang="en-US" dirty="0" smtClean="0"/>
              <a:t> e </a:t>
            </a:r>
            <a:r>
              <a:rPr lang="en-US" dirty="0" err="1" smtClean="0"/>
              <a:t>Palës</a:t>
            </a:r>
            <a:r>
              <a:rPr lang="en-US" dirty="0" smtClean="0"/>
              <a:t>. </a:t>
            </a:r>
            <a:r>
              <a:rPr lang="en-US" dirty="0" err="1" smtClean="0"/>
              <a:t>Kështu</a:t>
            </a:r>
            <a:r>
              <a:rPr lang="en-US" dirty="0" smtClean="0"/>
              <a:t>, </a:t>
            </a:r>
            <a:r>
              <a:rPr lang="en-US" dirty="0" err="1" smtClean="0"/>
              <a:t>përderisa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subjekt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prodhimi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vendosen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, </a:t>
            </a:r>
            <a:r>
              <a:rPr lang="en-US" dirty="0" err="1" smtClean="0"/>
              <a:t>personi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cilit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bërë</a:t>
            </a:r>
            <a:r>
              <a:rPr lang="en-US" dirty="0" smtClean="0"/>
              <a:t> </a:t>
            </a: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fizikisht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pranishëm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. </a:t>
            </a:r>
            <a:r>
              <a:rPr lang="en-US" dirty="0" err="1" smtClean="0"/>
              <a:t>Termi</a:t>
            </a:r>
            <a:r>
              <a:rPr lang="en-US" dirty="0" smtClean="0"/>
              <a:t> person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gjërë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përfshin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</a:t>
            </a:r>
            <a:r>
              <a:rPr lang="en-US" dirty="0" err="1" smtClean="0"/>
              <a:t>fizikë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</a:t>
            </a:r>
            <a:r>
              <a:rPr lang="en-US" dirty="0" err="1" smtClean="0"/>
              <a:t>juridikë</a:t>
            </a:r>
            <a:r>
              <a:rPr lang="en-US" dirty="0" smtClean="0"/>
              <a:t>,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7668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8829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 smtClean="0"/>
              <a:t>Është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domosdoshme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autoriteti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prodhimin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kompjuterike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lejohet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bëjë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njëjtën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specifikuara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kërkon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përgjithësi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vëllime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mëdha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pa </a:t>
            </a:r>
            <a:r>
              <a:rPr lang="en-US" baseline="0" dirty="0" err="1" smtClean="0"/>
              <a:t>dallim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Kështu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urdhër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prodhimi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një</a:t>
            </a:r>
            <a:r>
              <a:rPr lang="en-US" baseline="0" dirty="0" smtClean="0"/>
              <a:t> person </a:t>
            </a:r>
            <a:r>
              <a:rPr lang="en-US" baseline="0" dirty="0" err="1" smtClean="0"/>
              <a:t>për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prodhuar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gjitha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ruajtura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sistemin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tyre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kompjuterik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nuk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lejohej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sipas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0340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0916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Autoriteti</a:t>
            </a:r>
            <a:r>
              <a:rPr lang="en-GB" dirty="0" smtClean="0"/>
              <a:t> </a:t>
            </a:r>
            <a:r>
              <a:rPr lang="en-GB" dirty="0" err="1" smtClean="0"/>
              <a:t>kompetent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urdhërojë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person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prodhuar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,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tilla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specifikuara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posedim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kontroll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personit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tillë</a:t>
            </a:r>
            <a:r>
              <a:rPr lang="en-GB" dirty="0" smtClean="0"/>
              <a:t>. </a:t>
            </a:r>
            <a:r>
              <a:rPr lang="en-GB" dirty="0" err="1" smtClean="0"/>
              <a:t>Ky</a:t>
            </a:r>
            <a:r>
              <a:rPr lang="en-GB" dirty="0" smtClean="0"/>
              <a:t> slajd </a:t>
            </a:r>
            <a:r>
              <a:rPr lang="en-GB" dirty="0" err="1" smtClean="0"/>
              <a:t>dallon</a:t>
            </a:r>
            <a:r>
              <a:rPr lang="en-GB" dirty="0" smtClean="0"/>
              <a:t> </a:t>
            </a:r>
            <a:r>
              <a:rPr lang="en-GB" dirty="0" err="1" smtClean="0"/>
              <a:t>ndërmjet</a:t>
            </a:r>
            <a:r>
              <a:rPr lang="en-GB" dirty="0" smtClean="0"/>
              <a:t> </a:t>
            </a:r>
            <a:r>
              <a:rPr lang="en-GB" dirty="0" err="1" smtClean="0"/>
              <a:t>posedimit</a:t>
            </a:r>
            <a:r>
              <a:rPr lang="en-GB" dirty="0" smtClean="0"/>
              <a:t> (</a:t>
            </a:r>
            <a:r>
              <a:rPr lang="en-GB" dirty="0" err="1" smtClean="0"/>
              <a:t>dmth</a:t>
            </a:r>
            <a:r>
              <a:rPr lang="en-GB" dirty="0" smtClean="0"/>
              <a:t>. </a:t>
            </a:r>
            <a:r>
              <a:rPr lang="en-GB" dirty="0" err="1" smtClean="0"/>
              <a:t>Posedimit</a:t>
            </a:r>
            <a:r>
              <a:rPr lang="en-GB" dirty="0" smtClean="0"/>
              <a:t> </a:t>
            </a:r>
            <a:r>
              <a:rPr lang="en-GB" dirty="0" err="1" smtClean="0"/>
              <a:t>fizik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kontrollit</a:t>
            </a:r>
            <a:r>
              <a:rPr lang="en-GB" dirty="0" smtClean="0"/>
              <a:t> (p.sh. </a:t>
            </a:r>
            <a:r>
              <a:rPr lang="en-GB" dirty="0" err="1" smtClean="0"/>
              <a:t>kontrollit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lirë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,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posedimin</a:t>
            </a:r>
            <a:r>
              <a:rPr lang="en-GB" dirty="0" smtClean="0"/>
              <a:t> e tyre </a:t>
            </a:r>
            <a:r>
              <a:rPr lang="en-GB" dirty="0" err="1" smtClean="0"/>
              <a:t>fizik</a:t>
            </a:r>
            <a:r>
              <a:rPr lang="en-GB" dirty="0" smtClean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74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Pjesa</a:t>
            </a:r>
            <a:r>
              <a:rPr lang="en-GB" dirty="0" smtClean="0"/>
              <a:t> e </a:t>
            </a:r>
            <a:r>
              <a:rPr lang="en-GB" dirty="0" err="1" smtClean="0"/>
              <a:t>Parë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paraqesë</a:t>
            </a:r>
            <a:r>
              <a:rPr lang="en-GB" dirty="0" smtClean="0"/>
              <a:t> </a:t>
            </a:r>
            <a:r>
              <a:rPr lang="en-GB" dirty="0" err="1" smtClean="0"/>
              <a:t>dispozitat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.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aspektet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, e </a:t>
            </a:r>
            <a:r>
              <a:rPr lang="en-GB" dirty="0" err="1" smtClean="0"/>
              <a:t>cila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nënvizohet</a:t>
            </a:r>
            <a:r>
              <a:rPr lang="en-GB" dirty="0" smtClean="0"/>
              <a:t> </a:t>
            </a:r>
            <a:r>
              <a:rPr lang="en-GB" dirty="0" err="1" smtClean="0"/>
              <a:t>fuqishëm</a:t>
            </a:r>
            <a:r>
              <a:rPr lang="en-GB" dirty="0" smtClean="0"/>
              <a:t>,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dimensioni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saj</a:t>
            </a:r>
            <a:r>
              <a:rPr lang="en-GB" baseline="0" dirty="0" smtClean="0"/>
              <a:t> </a:t>
            </a:r>
            <a:r>
              <a:rPr lang="en-GB" dirty="0" smtClean="0"/>
              <a:t>procedural.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Neni</a:t>
            </a:r>
            <a:r>
              <a:rPr lang="en-GB" dirty="0" smtClean="0"/>
              <a:t> 15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kushtet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garancitë</a:t>
            </a:r>
            <a:r>
              <a:rPr lang="en-GB" dirty="0" smtClean="0"/>
              <a:t>,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përket</a:t>
            </a:r>
            <a:r>
              <a:rPr lang="en-GB" dirty="0" smtClean="0"/>
              <a:t> </a:t>
            </a:r>
            <a:r>
              <a:rPr lang="en-GB" dirty="0" err="1" smtClean="0"/>
              <a:t>Seksionit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drejtën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, </a:t>
            </a:r>
            <a:r>
              <a:rPr lang="en-GB" dirty="0" err="1" smtClean="0"/>
              <a:t>nuk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paraqitet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pjesë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subjekt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Pjesës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Dytë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813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3847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Urdhrat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bëhen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ekzistuese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kompjuterik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mjet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.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urdhëruar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person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mbajtur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;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vijnë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ekzistencë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datë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ardhme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018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2564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siguron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shpjegim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përkufizimit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2546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0580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Neni</a:t>
            </a:r>
            <a:r>
              <a:rPr lang="en-US" dirty="0" smtClean="0"/>
              <a:t> 18.1, b </a:t>
            </a:r>
            <a:r>
              <a:rPr lang="en-US" dirty="0" err="1" smtClean="0"/>
              <a:t>ka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hapësirë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kufizuar</a:t>
            </a:r>
            <a:r>
              <a:rPr lang="en-US" dirty="0" smtClean="0"/>
              <a:t> </a:t>
            </a:r>
            <a:r>
              <a:rPr lang="en-US" dirty="0" err="1" smtClean="0"/>
              <a:t>krahasuar</a:t>
            </a:r>
            <a:r>
              <a:rPr lang="en-US" dirty="0" smtClean="0"/>
              <a:t> me </a:t>
            </a:r>
            <a:r>
              <a:rPr lang="en-US" dirty="0" err="1" smtClean="0"/>
              <a:t>nenin</a:t>
            </a:r>
            <a:r>
              <a:rPr lang="en-US" dirty="0" smtClean="0"/>
              <a:t> 18.1, a,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kuptimin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e </a:t>
            </a:r>
            <a:r>
              <a:rPr lang="en-US" dirty="0" err="1" smtClean="0"/>
              <a:t>shërbimeve</a:t>
            </a:r>
            <a:r>
              <a:rPr lang="en-US" dirty="0" smtClean="0"/>
              <a:t>;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kështu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asnjë</a:t>
            </a:r>
            <a:r>
              <a:rPr lang="en-US" dirty="0" smtClean="0"/>
              <a:t> person </a:t>
            </a:r>
            <a:r>
              <a:rPr lang="en-US" dirty="0" err="1" smtClean="0"/>
              <a:t>fizik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juridik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përfshihet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përkufizimin</a:t>
            </a:r>
            <a:r>
              <a:rPr lang="en-US" dirty="0" smtClean="0"/>
              <a:t> e </a:t>
            </a:r>
            <a:r>
              <a:rPr lang="en-US" dirty="0" err="1" smtClean="0"/>
              <a:t>dhënësve</a:t>
            </a:r>
            <a:r>
              <a:rPr lang="en-US" baseline="0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shërbimeve</a:t>
            </a:r>
            <a:r>
              <a:rPr lang="en-US" dirty="0" smtClean="0"/>
              <a:t>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Sidoqoftë</a:t>
            </a:r>
            <a:r>
              <a:rPr lang="en-US" dirty="0" smtClean="0"/>
              <a:t>,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kufizuar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aspektin</a:t>
            </a:r>
            <a:r>
              <a:rPr lang="en-US" dirty="0" smtClean="0"/>
              <a:t> e </a:t>
            </a:r>
            <a:r>
              <a:rPr lang="en-US" dirty="0" err="1" smtClean="0"/>
              <a:t>vendndodhjes</a:t>
            </a:r>
            <a:r>
              <a:rPr lang="en-US" dirty="0" smtClean="0"/>
              <a:t> </a:t>
            </a:r>
            <a:r>
              <a:rPr lang="en-US" dirty="0" err="1" smtClean="0"/>
              <a:t>fizike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zbatohet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aq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ofron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territorin</a:t>
            </a:r>
            <a:r>
              <a:rPr lang="en-US" dirty="0" smtClean="0"/>
              <a:t> e </a:t>
            </a:r>
            <a:r>
              <a:rPr lang="en-US" dirty="0" err="1" smtClean="0"/>
              <a:t>Palës</a:t>
            </a:r>
            <a:r>
              <a:rPr lang="en-US" dirty="0" smtClean="0"/>
              <a:t>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Rrëshqitja</a:t>
            </a:r>
            <a:r>
              <a:rPr lang="en-US" dirty="0" smtClean="0"/>
              <a:t>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disa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faktorët</a:t>
            </a:r>
            <a:r>
              <a:rPr lang="en-US" dirty="0" smtClean="0"/>
              <a:t> </a:t>
            </a:r>
            <a:r>
              <a:rPr lang="en-US" dirty="0" err="1" smtClean="0"/>
              <a:t>përcaktues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merren</a:t>
            </a:r>
            <a:r>
              <a:rPr lang="en-US" dirty="0" smtClean="0"/>
              <a:t> </a:t>
            </a:r>
            <a:r>
              <a:rPr lang="en-US" dirty="0" err="1" smtClean="0"/>
              <a:t>parasysh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vlerëson</a:t>
            </a:r>
            <a:r>
              <a:rPr lang="en-US" dirty="0" smtClean="0"/>
              <a:t> </a:t>
            </a:r>
            <a:r>
              <a:rPr lang="en-US" dirty="0" err="1" smtClean="0"/>
              <a:t>nëse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ofron</a:t>
            </a:r>
            <a:r>
              <a:rPr lang="en-US" dirty="0" smtClean="0"/>
              <a:t> </a:t>
            </a:r>
            <a:r>
              <a:rPr lang="en-US" dirty="0" err="1" smtClean="0"/>
              <a:t>shërbime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84797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slajdet e </a:t>
            </a:r>
            <a:r>
              <a:rPr lang="en-US" dirty="0" err="1" smtClean="0"/>
              <a:t>ardhshme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8626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shpjegim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përkufizimit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.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theksohet</a:t>
            </a:r>
            <a:r>
              <a:rPr lang="en-US" dirty="0" smtClean="0"/>
              <a:t> se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domosdoshmërisht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formën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;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kështu</a:t>
            </a:r>
            <a:r>
              <a:rPr lang="en-US" dirty="0" smtClean="0"/>
              <a:t> </a:t>
            </a:r>
            <a:r>
              <a:rPr lang="en-US" dirty="0" err="1" smtClean="0"/>
              <a:t>përfshin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fizike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mbajtura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baseline="0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shërbimeve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abonentët</a:t>
            </a:r>
            <a:r>
              <a:rPr lang="en-US" dirty="0" smtClean="0"/>
              <a:t> e </a:t>
            </a:r>
            <a:r>
              <a:rPr lang="en-US" dirty="0" err="1" smtClean="0"/>
              <a:t>tyre</a:t>
            </a:r>
            <a:r>
              <a:rPr lang="en-US" baseline="0" dirty="0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39988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shpjegim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përkufizimit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sipas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. </a:t>
            </a:r>
            <a:r>
              <a:rPr lang="en-US" dirty="0" err="1" smtClean="0"/>
              <a:t>Ajo</a:t>
            </a:r>
            <a:r>
              <a:rPr lang="en-US" dirty="0" smtClean="0"/>
              <a:t> </a:t>
            </a:r>
            <a:r>
              <a:rPr lang="en-US" dirty="0" err="1" smtClean="0"/>
              <a:t>liston</a:t>
            </a:r>
            <a:r>
              <a:rPr lang="en-US" dirty="0" smtClean="0"/>
              <a:t> </a:t>
            </a:r>
            <a:r>
              <a:rPr lang="en-US" dirty="0" err="1" smtClean="0"/>
              <a:t>kokat</a:t>
            </a:r>
            <a:r>
              <a:rPr lang="en-US" dirty="0" smtClean="0"/>
              <a:t> e </a:t>
            </a:r>
            <a:r>
              <a:rPr lang="en-US" dirty="0" err="1" smtClean="0"/>
              <a:t>ndryshme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do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nën</a:t>
            </a:r>
            <a:r>
              <a:rPr lang="en-US" dirty="0" smtClean="0"/>
              <a:t> </a:t>
            </a:r>
            <a:r>
              <a:rPr lang="en-US" dirty="0" err="1" smtClean="0"/>
              <a:t>kategorinë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15947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</a:t>
            </a:r>
            <a:r>
              <a:rPr lang="en-US" baseline="0" dirty="0" smtClean="0"/>
              <a:t>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311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1800" dirty="0" err="1" smtClean="0"/>
              <a:t>Sipas</a:t>
            </a:r>
            <a:r>
              <a:rPr lang="en-GB" sz="1800" dirty="0" smtClean="0"/>
              <a:t> </a:t>
            </a:r>
            <a:r>
              <a:rPr lang="en-GB" sz="1800" dirty="0" err="1" smtClean="0"/>
              <a:t>nenit</a:t>
            </a:r>
            <a:r>
              <a:rPr lang="en-GB" sz="1800" dirty="0" smtClean="0"/>
              <a:t> 14, </a:t>
            </a:r>
            <a:r>
              <a:rPr lang="en-GB" sz="1800" dirty="0" err="1" smtClean="0"/>
              <a:t>Konventa</a:t>
            </a:r>
            <a:r>
              <a:rPr lang="en-GB" sz="1800" dirty="0" smtClean="0"/>
              <a:t> do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jetë</a:t>
            </a:r>
            <a:r>
              <a:rPr lang="en-GB" sz="1800" dirty="0" smtClean="0"/>
              <a:t> e </a:t>
            </a:r>
            <a:r>
              <a:rPr lang="en-GB" sz="1800" dirty="0" err="1" smtClean="0"/>
              <a:t>zbatueshme</a:t>
            </a:r>
            <a:r>
              <a:rPr lang="en-GB" sz="1800" dirty="0" smtClean="0"/>
              <a:t> - </a:t>
            </a:r>
            <a:r>
              <a:rPr lang="en-GB" sz="1800" dirty="0" err="1" smtClean="0"/>
              <a:t>padyshim</a:t>
            </a:r>
            <a:r>
              <a:rPr lang="en-GB" sz="1800" dirty="0" smtClean="0"/>
              <a:t> - </a:t>
            </a:r>
            <a:r>
              <a:rPr lang="en-GB" sz="1800" dirty="0" err="1" smtClean="0"/>
              <a:t>kur</a:t>
            </a:r>
            <a:r>
              <a:rPr lang="en-GB" sz="1800" dirty="0" smtClean="0"/>
              <a:t> </a:t>
            </a:r>
            <a:r>
              <a:rPr lang="en-GB" sz="1800" dirty="0" err="1" smtClean="0"/>
              <a:t>krimi</a:t>
            </a:r>
            <a:r>
              <a:rPr lang="en-GB" sz="1800" dirty="0" smtClean="0"/>
              <a:t> </a:t>
            </a:r>
            <a:r>
              <a:rPr lang="en-GB" sz="1800" dirty="0" err="1" smtClean="0"/>
              <a:t>nën</a:t>
            </a:r>
            <a:r>
              <a:rPr lang="en-GB" sz="1800" dirty="0" smtClean="0"/>
              <a:t> </a:t>
            </a:r>
            <a:r>
              <a:rPr lang="en-GB" sz="1800" dirty="0" err="1" smtClean="0"/>
              <a:t>hetim</a:t>
            </a:r>
            <a:r>
              <a:rPr lang="en-GB" sz="1800" dirty="0" smtClean="0"/>
              <a:t> </a:t>
            </a:r>
            <a:r>
              <a:rPr lang="en-GB" sz="1800" dirty="0" err="1" smtClean="0"/>
              <a:t>është</a:t>
            </a:r>
            <a:r>
              <a:rPr lang="en-GB" sz="1800" dirty="0" smtClean="0"/>
              <a:t> </a:t>
            </a:r>
            <a:r>
              <a:rPr lang="en-GB" sz="1800" dirty="0" err="1" smtClean="0"/>
              <a:t>një</a:t>
            </a:r>
            <a:r>
              <a:rPr lang="en-GB" sz="1800" dirty="0" smtClean="0"/>
              <a:t> </a:t>
            </a:r>
            <a:r>
              <a:rPr lang="en-GB" sz="1800" dirty="0" err="1" smtClean="0"/>
              <a:t>nga</a:t>
            </a:r>
            <a:r>
              <a:rPr lang="en-GB" sz="1800" dirty="0" smtClean="0"/>
              <a:t> </a:t>
            </a:r>
            <a:r>
              <a:rPr lang="en-GB" sz="1800" dirty="0" err="1" smtClean="0"/>
              <a:t>veprat</a:t>
            </a:r>
            <a:r>
              <a:rPr lang="en-GB" sz="1800" dirty="0" smtClean="0"/>
              <a:t> e </a:t>
            </a:r>
            <a:r>
              <a:rPr lang="en-GB" sz="1800" dirty="0" err="1" smtClean="0"/>
              <a:t>renditura</a:t>
            </a:r>
            <a:r>
              <a:rPr lang="en-GB" sz="1800" dirty="0" smtClean="0"/>
              <a:t> </a:t>
            </a:r>
            <a:r>
              <a:rPr lang="en-GB" sz="1800" dirty="0" err="1" smtClean="0"/>
              <a:t>në</a:t>
            </a:r>
            <a:r>
              <a:rPr lang="en-GB" sz="1800" dirty="0" smtClean="0"/>
              <a:t> </a:t>
            </a:r>
            <a:r>
              <a:rPr lang="en-GB" sz="1800" dirty="0" err="1" smtClean="0"/>
              <a:t>Konventë</a:t>
            </a:r>
            <a:r>
              <a:rPr lang="en-GB" sz="1800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sz="1800" dirty="0" smtClean="0"/>
          </a:p>
          <a:p>
            <a:pPr eaLnBrk="1" hangingPunct="1">
              <a:spcBef>
                <a:spcPct val="0"/>
              </a:spcBef>
            </a:pPr>
            <a:r>
              <a:rPr lang="en-GB" sz="1800" dirty="0" err="1" smtClean="0"/>
              <a:t>Megjithatë</a:t>
            </a:r>
            <a:r>
              <a:rPr lang="en-GB" sz="1800" dirty="0" smtClean="0"/>
              <a:t>, </a:t>
            </a:r>
            <a:r>
              <a:rPr lang="en-GB" sz="1800" dirty="0" err="1" smtClean="0"/>
              <a:t>ajo</a:t>
            </a:r>
            <a:r>
              <a:rPr lang="en-GB" sz="1800" dirty="0" smtClean="0"/>
              <a:t> </a:t>
            </a:r>
            <a:r>
              <a:rPr lang="en-GB" sz="1800" dirty="0" err="1" smtClean="0"/>
              <a:t>gjithashtu</a:t>
            </a:r>
            <a:r>
              <a:rPr lang="en-GB" sz="1800" dirty="0" smtClean="0"/>
              <a:t> </a:t>
            </a:r>
            <a:r>
              <a:rPr lang="en-GB" sz="1800" dirty="0" err="1" smtClean="0"/>
              <a:t>përfshin</a:t>
            </a:r>
            <a:r>
              <a:rPr lang="en-GB" sz="1800" dirty="0" smtClean="0"/>
              <a:t> </a:t>
            </a:r>
            <a:r>
              <a:rPr lang="en-GB" sz="1800" dirty="0" err="1" smtClean="0"/>
              <a:t>dy</a:t>
            </a:r>
            <a:r>
              <a:rPr lang="en-GB" sz="1800" dirty="0" smtClean="0"/>
              <a:t> </a:t>
            </a:r>
            <a:r>
              <a:rPr lang="en-GB" sz="1800" dirty="0" err="1" smtClean="0"/>
              <a:t>zgjerime</a:t>
            </a:r>
            <a:r>
              <a:rPr lang="en-GB" sz="1800" dirty="0" smtClean="0"/>
              <a:t> me </a:t>
            </a:r>
            <a:r>
              <a:rPr lang="en-GB" sz="1800" dirty="0" err="1" smtClean="0"/>
              <a:t>ndikim</a:t>
            </a:r>
            <a:r>
              <a:rPr lang="en-GB" sz="1800" dirty="0" smtClean="0"/>
              <a:t>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gjerë</a:t>
            </a:r>
            <a:r>
              <a:rPr lang="en-GB" sz="1800" dirty="0" smtClean="0"/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GB" sz="1800" dirty="0" err="1" smtClean="0"/>
              <a:t>Së</a:t>
            </a:r>
            <a:r>
              <a:rPr lang="en-GB" sz="1800" dirty="0" smtClean="0"/>
              <a:t> </a:t>
            </a:r>
            <a:r>
              <a:rPr lang="en-GB" sz="1800" dirty="0" err="1" smtClean="0"/>
              <a:t>pari</a:t>
            </a:r>
            <a:r>
              <a:rPr lang="en-GB" sz="1800" dirty="0" smtClean="0"/>
              <a:t>, </a:t>
            </a:r>
            <a:r>
              <a:rPr lang="en-GB" sz="1800" dirty="0" err="1" smtClean="0"/>
              <a:t>rregullat</a:t>
            </a:r>
            <a:r>
              <a:rPr lang="en-GB" sz="1800" dirty="0" smtClean="0"/>
              <a:t> </a:t>
            </a:r>
            <a:r>
              <a:rPr lang="en-GB" sz="1800" dirty="0" err="1" smtClean="0"/>
              <a:t>proceduriale</a:t>
            </a:r>
            <a:r>
              <a:rPr lang="en-GB" sz="1800" dirty="0" smtClean="0"/>
              <a:t> </a:t>
            </a:r>
            <a:r>
              <a:rPr lang="en-GB" sz="1800" dirty="0" err="1" smtClean="0"/>
              <a:t>mund</a:t>
            </a:r>
            <a:r>
              <a:rPr lang="en-GB" sz="1800" dirty="0" smtClean="0"/>
              <a:t>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përdoren</a:t>
            </a:r>
            <a:r>
              <a:rPr lang="en-GB" sz="1800" dirty="0" smtClean="0"/>
              <a:t> </a:t>
            </a:r>
            <a:r>
              <a:rPr lang="en-GB" sz="1800" dirty="0" err="1" smtClean="0"/>
              <a:t>në</a:t>
            </a:r>
            <a:r>
              <a:rPr lang="en-GB" sz="1800" dirty="0" smtClean="0"/>
              <a:t> </a:t>
            </a:r>
            <a:r>
              <a:rPr lang="en-GB" sz="1800" dirty="0" err="1" smtClean="0"/>
              <a:t>hetimin</a:t>
            </a:r>
            <a:r>
              <a:rPr lang="en-GB" sz="1800" dirty="0" smtClean="0"/>
              <a:t> e </a:t>
            </a:r>
            <a:r>
              <a:rPr lang="en-GB" sz="1800" dirty="0" err="1" smtClean="0"/>
              <a:t>ndonjë</a:t>
            </a:r>
            <a:r>
              <a:rPr lang="en-GB" sz="1800" dirty="0" smtClean="0"/>
              <a:t> </a:t>
            </a:r>
            <a:r>
              <a:rPr lang="en-GB" sz="1800" dirty="0" err="1" smtClean="0"/>
              <a:t>krimi</a:t>
            </a:r>
            <a:r>
              <a:rPr lang="en-GB" sz="1800" dirty="0" smtClean="0"/>
              <a:t> </a:t>
            </a:r>
            <a:r>
              <a:rPr lang="en-GB" sz="1800" dirty="0" err="1" smtClean="0"/>
              <a:t>nëse</a:t>
            </a:r>
            <a:r>
              <a:rPr lang="en-GB" sz="1800" dirty="0" smtClean="0"/>
              <a:t> </a:t>
            </a:r>
            <a:r>
              <a:rPr lang="en-GB" sz="1800" dirty="0" err="1" smtClean="0"/>
              <a:t>ai</a:t>
            </a:r>
            <a:r>
              <a:rPr lang="en-GB" sz="1800" dirty="0" smtClean="0"/>
              <a:t> </a:t>
            </a:r>
            <a:r>
              <a:rPr lang="en-GB" sz="1800" dirty="0" err="1" smtClean="0"/>
              <a:t>është</a:t>
            </a:r>
            <a:r>
              <a:rPr lang="en-GB" sz="1800" dirty="0" smtClean="0"/>
              <a:t> </a:t>
            </a:r>
            <a:r>
              <a:rPr lang="en-GB" sz="1800" dirty="0" err="1" smtClean="0"/>
              <a:t>kryer</a:t>
            </a:r>
            <a:r>
              <a:rPr lang="en-GB" sz="1800" dirty="0" smtClean="0"/>
              <a:t> </a:t>
            </a:r>
            <a:r>
              <a:rPr lang="en-GB" sz="1800" dirty="0" err="1" smtClean="0"/>
              <a:t>nëpërmjet</a:t>
            </a:r>
            <a:r>
              <a:rPr lang="en-GB" sz="1800" dirty="0" smtClean="0"/>
              <a:t> </a:t>
            </a:r>
            <a:r>
              <a:rPr lang="en-GB" sz="1800" dirty="0" err="1" smtClean="0"/>
              <a:t>një</a:t>
            </a:r>
            <a:r>
              <a:rPr lang="en-GB" sz="1800" dirty="0" smtClean="0"/>
              <a:t> </a:t>
            </a:r>
            <a:r>
              <a:rPr lang="en-GB" sz="1800" dirty="0" err="1" smtClean="0"/>
              <a:t>sistemi</a:t>
            </a:r>
            <a:r>
              <a:rPr lang="en-GB" sz="1800" dirty="0" smtClean="0"/>
              <a:t> </a:t>
            </a:r>
            <a:r>
              <a:rPr lang="en-GB" sz="1800" dirty="0" err="1" smtClean="0"/>
              <a:t>kompjuterik</a:t>
            </a:r>
            <a:r>
              <a:rPr lang="en-GB" sz="1800" dirty="0" smtClean="0"/>
              <a:t>;</a:t>
            </a:r>
          </a:p>
          <a:p>
            <a:pPr eaLnBrk="1" hangingPunct="1">
              <a:spcBef>
                <a:spcPct val="0"/>
              </a:spcBef>
            </a:pPr>
            <a:r>
              <a:rPr lang="en-GB" sz="1800" dirty="0" err="1" smtClean="0"/>
              <a:t>Së</a:t>
            </a:r>
            <a:r>
              <a:rPr lang="en-GB" sz="1800" dirty="0" smtClean="0"/>
              <a:t> </a:t>
            </a:r>
            <a:r>
              <a:rPr lang="en-GB" sz="1800" dirty="0" err="1" smtClean="0"/>
              <a:t>dyti</a:t>
            </a:r>
            <a:r>
              <a:rPr lang="en-GB" sz="1800" dirty="0" smtClean="0"/>
              <a:t>, </a:t>
            </a:r>
            <a:r>
              <a:rPr lang="en-GB" sz="1800" dirty="0" err="1" smtClean="0"/>
              <a:t>rregullat</a:t>
            </a:r>
            <a:r>
              <a:rPr lang="en-GB" sz="1800" dirty="0" smtClean="0"/>
              <a:t> </a:t>
            </a:r>
            <a:r>
              <a:rPr lang="en-GB" sz="1800" dirty="0" err="1" smtClean="0"/>
              <a:t>mund</a:t>
            </a:r>
            <a:r>
              <a:rPr lang="en-GB" sz="1800" dirty="0" smtClean="0"/>
              <a:t>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jenë</a:t>
            </a:r>
            <a:r>
              <a:rPr lang="en-GB" sz="1800" dirty="0" smtClean="0"/>
              <a:t> </a:t>
            </a:r>
            <a:r>
              <a:rPr lang="en-GB" sz="1800" dirty="0" err="1" smtClean="0"/>
              <a:t>gjithashtu</a:t>
            </a:r>
            <a:r>
              <a:rPr lang="en-GB" sz="1800" dirty="0" smtClean="0"/>
              <a:t>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zbatueshme</a:t>
            </a:r>
            <a:r>
              <a:rPr lang="en-GB" sz="1800" dirty="0" smtClean="0"/>
              <a:t> </a:t>
            </a:r>
            <a:r>
              <a:rPr lang="en-GB" sz="1800" dirty="0" err="1" smtClean="0"/>
              <a:t>për</a:t>
            </a:r>
            <a:r>
              <a:rPr lang="en-GB" sz="1800" dirty="0" smtClean="0"/>
              <a:t> </a:t>
            </a:r>
            <a:r>
              <a:rPr lang="en-GB" sz="1800" dirty="0" err="1" smtClean="0"/>
              <a:t>grumbullimin</a:t>
            </a:r>
            <a:r>
              <a:rPr lang="en-GB" sz="1800" dirty="0" smtClean="0"/>
              <a:t> e </a:t>
            </a:r>
            <a:r>
              <a:rPr lang="en-GB" sz="1800" dirty="0" err="1" smtClean="0"/>
              <a:t>provave</a:t>
            </a:r>
            <a:r>
              <a:rPr lang="en-GB" sz="1800" dirty="0" smtClean="0"/>
              <a:t> </a:t>
            </a:r>
            <a:r>
              <a:rPr lang="en-GB" sz="1800" dirty="0" err="1" smtClean="0"/>
              <a:t>në</a:t>
            </a:r>
            <a:r>
              <a:rPr lang="en-GB" sz="1800" dirty="0" smtClean="0"/>
              <a:t> </a:t>
            </a:r>
            <a:r>
              <a:rPr lang="en-GB" sz="1800" dirty="0" err="1" smtClean="0"/>
              <a:t>çdo</a:t>
            </a:r>
            <a:r>
              <a:rPr lang="en-GB" sz="1800" dirty="0" smtClean="0"/>
              <a:t> </a:t>
            </a:r>
            <a:r>
              <a:rPr lang="en-GB" sz="1800" dirty="0" err="1" smtClean="0"/>
              <a:t>hetim</a:t>
            </a:r>
            <a:r>
              <a:rPr lang="en-GB" sz="1800" dirty="0" smtClean="0"/>
              <a:t> </a:t>
            </a:r>
            <a:r>
              <a:rPr lang="en-GB" sz="1800" dirty="0" err="1" smtClean="0"/>
              <a:t>nëse</a:t>
            </a:r>
            <a:r>
              <a:rPr lang="en-GB" sz="1800" dirty="0" smtClean="0"/>
              <a:t> </a:t>
            </a:r>
            <a:r>
              <a:rPr lang="en-GB" sz="1800" dirty="0" err="1" smtClean="0"/>
              <a:t>provat</a:t>
            </a:r>
            <a:r>
              <a:rPr lang="en-GB" sz="1800" dirty="0" smtClean="0"/>
              <a:t>, e </a:t>
            </a:r>
            <a:r>
              <a:rPr lang="en-GB" sz="1800" dirty="0" err="1" smtClean="0"/>
              <a:t>çështjes</a:t>
            </a:r>
            <a:r>
              <a:rPr lang="en-GB" sz="1800" dirty="0" smtClean="0"/>
              <a:t>, </a:t>
            </a:r>
            <a:r>
              <a:rPr lang="en-GB" sz="1800" dirty="0" err="1" smtClean="0"/>
              <a:t>ruhen</a:t>
            </a:r>
            <a:r>
              <a:rPr lang="en-GB" sz="1800" dirty="0" smtClean="0"/>
              <a:t> </a:t>
            </a:r>
            <a:r>
              <a:rPr lang="en-GB" sz="1800" dirty="0" err="1" smtClean="0"/>
              <a:t>si</a:t>
            </a:r>
            <a:r>
              <a:rPr lang="en-GB" sz="1800" dirty="0" smtClean="0"/>
              <a:t>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dhëna</a:t>
            </a:r>
            <a:r>
              <a:rPr lang="en-GB" sz="1800" dirty="0" smtClean="0"/>
              <a:t> </a:t>
            </a:r>
            <a:r>
              <a:rPr lang="en-GB" sz="1800" dirty="0" err="1" smtClean="0"/>
              <a:t>digjitale</a:t>
            </a:r>
            <a:r>
              <a:rPr lang="en-GB" sz="1800" dirty="0" smtClean="0"/>
              <a:t>: </a:t>
            </a:r>
            <a:r>
              <a:rPr lang="en-GB" sz="1800" dirty="0" err="1" smtClean="0"/>
              <a:t>kjo</a:t>
            </a:r>
            <a:r>
              <a:rPr lang="en-GB" sz="1800" dirty="0" smtClean="0"/>
              <a:t> do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thotë</a:t>
            </a:r>
            <a:r>
              <a:rPr lang="en-GB" sz="1800" dirty="0" smtClean="0"/>
              <a:t> </a:t>
            </a:r>
            <a:r>
              <a:rPr lang="en-GB" sz="1800" dirty="0" err="1" smtClean="0"/>
              <a:t>që</a:t>
            </a:r>
            <a:r>
              <a:rPr lang="en-GB" sz="1800" dirty="0" smtClean="0"/>
              <a:t> </a:t>
            </a:r>
            <a:r>
              <a:rPr lang="en-GB" sz="1800" dirty="0" err="1" smtClean="0"/>
              <a:t>çdo</a:t>
            </a:r>
            <a:r>
              <a:rPr lang="en-GB" sz="1800" dirty="0" smtClean="0"/>
              <a:t> </a:t>
            </a:r>
            <a:r>
              <a:rPr lang="en-GB" sz="1800" dirty="0" err="1" smtClean="0"/>
              <a:t>krim</a:t>
            </a:r>
            <a:r>
              <a:rPr lang="en-GB" sz="1800" dirty="0" smtClean="0"/>
              <a:t> </a:t>
            </a:r>
            <a:r>
              <a:rPr lang="en-GB" sz="1800" dirty="0" err="1" smtClean="0"/>
              <a:t>potencialisht</a:t>
            </a:r>
            <a:r>
              <a:rPr lang="en-GB" sz="1800" dirty="0" smtClean="0"/>
              <a:t> </a:t>
            </a:r>
            <a:r>
              <a:rPr lang="en-GB" sz="1800" dirty="0" err="1" smtClean="0"/>
              <a:t>bie</a:t>
            </a:r>
            <a:r>
              <a:rPr lang="en-GB" sz="1800" dirty="0" smtClean="0"/>
              <a:t> </a:t>
            </a:r>
            <a:r>
              <a:rPr lang="en-GB" sz="1800" dirty="0" err="1" smtClean="0"/>
              <a:t>nën</a:t>
            </a:r>
            <a:r>
              <a:rPr lang="en-GB" sz="1800" dirty="0" smtClean="0"/>
              <a:t> </a:t>
            </a:r>
            <a:r>
              <a:rPr lang="en-GB" sz="1800" dirty="0" err="1" smtClean="0"/>
              <a:t>rregulla</a:t>
            </a:r>
            <a:r>
              <a:rPr lang="en-GB" sz="1800" dirty="0" smtClean="0"/>
              <a:t> </a:t>
            </a:r>
            <a:r>
              <a:rPr lang="en-GB" sz="1800" dirty="0" err="1" smtClean="0"/>
              <a:t>procedurale</a:t>
            </a:r>
            <a:r>
              <a:rPr lang="en-GB" sz="1800" dirty="0" smtClean="0"/>
              <a:t> </a:t>
            </a:r>
            <a:r>
              <a:rPr lang="en-GB" sz="1800" dirty="0" err="1" smtClean="0"/>
              <a:t>të</a:t>
            </a:r>
            <a:r>
              <a:rPr lang="en-GB" sz="1800" dirty="0" smtClean="0"/>
              <a:t> </a:t>
            </a:r>
            <a:r>
              <a:rPr lang="en-GB" sz="1800" dirty="0" err="1" smtClean="0"/>
              <a:t>konventës</a:t>
            </a:r>
            <a:r>
              <a:rPr lang="en-GB" sz="1800" dirty="0" smtClean="0"/>
              <a:t> </a:t>
            </a:r>
            <a:r>
              <a:rPr lang="en-GB" sz="1800" dirty="0" err="1" smtClean="0"/>
              <a:t>për</a:t>
            </a:r>
            <a:r>
              <a:rPr lang="en-GB" sz="1800" dirty="0" smtClean="0"/>
              <a:t> </a:t>
            </a:r>
            <a:r>
              <a:rPr lang="en-GB" sz="1800" dirty="0" err="1" smtClean="0"/>
              <a:t>krimin</a:t>
            </a:r>
            <a:r>
              <a:rPr lang="en-GB" sz="1800" dirty="0" smtClean="0"/>
              <a:t> kibernetik.</a:t>
            </a: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CE54F-BF29-479B-9793-7E3E7FF99A9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33976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kufizon</a:t>
            </a:r>
            <a:r>
              <a:rPr lang="en-US" dirty="0" smtClean="0"/>
              <a:t> </a:t>
            </a:r>
            <a:r>
              <a:rPr lang="en-US" dirty="0" err="1" smtClean="0"/>
              <a:t>fushëveprimin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subjekt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prodhimit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e </a:t>
            </a:r>
            <a:r>
              <a:rPr lang="en-US" dirty="0" err="1" smtClean="0"/>
              <a:t>tillë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lidhet</a:t>
            </a:r>
            <a:r>
              <a:rPr lang="en-US" dirty="0" smtClean="0"/>
              <a:t> me </a:t>
            </a:r>
            <a:r>
              <a:rPr lang="en-US" dirty="0" err="1" smtClean="0"/>
              <a:t>shërbimet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ofrohen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dhënësi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territor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8074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2151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Autoriteti</a:t>
            </a:r>
            <a:r>
              <a:rPr lang="en-GB" dirty="0" smtClean="0"/>
              <a:t> </a:t>
            </a:r>
            <a:r>
              <a:rPr lang="en-GB" dirty="0" err="1" smtClean="0"/>
              <a:t>kompetent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urdhërojë</a:t>
            </a:r>
            <a:r>
              <a:rPr lang="en-GB" dirty="0" smtClean="0"/>
              <a:t> </a:t>
            </a:r>
            <a:r>
              <a:rPr lang="en-GB" dirty="0" err="1" smtClean="0"/>
              <a:t>dhënësin</a:t>
            </a:r>
            <a:r>
              <a:rPr lang="en-GB" dirty="0" smtClean="0"/>
              <a:t> e </a:t>
            </a:r>
            <a:r>
              <a:rPr lang="en-GB" dirty="0" err="1" smtClean="0"/>
              <a:t>shërbimit</a:t>
            </a:r>
            <a:r>
              <a:rPr lang="en-GB" dirty="0" smtClean="0"/>
              <a:t> </a:t>
            </a:r>
            <a:r>
              <a:rPr lang="en-GB" dirty="0" err="1" smtClean="0"/>
              <a:t>vetëm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prodhuar</a:t>
            </a:r>
            <a:r>
              <a:rPr lang="en-GB" dirty="0" smtClean="0"/>
              <a:t> </a:t>
            </a:r>
            <a:r>
              <a:rPr lang="en-GB" dirty="0" err="1" smtClean="0"/>
              <a:t>informata</a:t>
            </a:r>
            <a:r>
              <a:rPr lang="en-GB" dirty="0" smtClean="0"/>
              <a:t> </a:t>
            </a:r>
            <a:r>
              <a:rPr lang="en-GB" dirty="0" err="1" smtClean="0"/>
              <a:t>abonenti</a:t>
            </a:r>
            <a:r>
              <a:rPr lang="en-GB" dirty="0" smtClean="0"/>
              <a:t> </a:t>
            </a:r>
            <a:r>
              <a:rPr lang="en-GB" dirty="0" err="1" smtClean="0"/>
              <a:t>ku</a:t>
            </a:r>
            <a:r>
              <a:rPr lang="en-GB" dirty="0" smtClean="0"/>
              <a:t> </a:t>
            </a:r>
            <a:r>
              <a:rPr lang="en-GB" dirty="0" err="1" smtClean="0"/>
              <a:t>informacioni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abonentit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posedim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kontroll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dhënsit</a:t>
            </a:r>
            <a:r>
              <a:rPr lang="en-GB" baseline="0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tillë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shërbimit</a:t>
            </a:r>
            <a:r>
              <a:rPr lang="en-GB" dirty="0" smtClean="0"/>
              <a:t>. </a:t>
            </a:r>
            <a:r>
              <a:rPr lang="en-GB" dirty="0" err="1" smtClean="0"/>
              <a:t>Ky</a:t>
            </a:r>
            <a:r>
              <a:rPr lang="en-GB" dirty="0" smtClean="0"/>
              <a:t> slajd </a:t>
            </a:r>
            <a:r>
              <a:rPr lang="en-GB" dirty="0" err="1" smtClean="0"/>
              <a:t>bën</a:t>
            </a:r>
            <a:r>
              <a:rPr lang="en-GB" dirty="0" smtClean="0"/>
              <a:t> </a:t>
            </a:r>
            <a:r>
              <a:rPr lang="en-GB" dirty="0" err="1" smtClean="0"/>
              <a:t>dallimin</a:t>
            </a:r>
            <a:r>
              <a:rPr lang="en-GB" dirty="0" smtClean="0"/>
              <a:t> midis </a:t>
            </a:r>
            <a:r>
              <a:rPr lang="en-GB" dirty="0" err="1" smtClean="0"/>
              <a:t>zotërimit</a:t>
            </a:r>
            <a:r>
              <a:rPr lang="en-GB" dirty="0" smtClean="0"/>
              <a:t> (</a:t>
            </a:r>
            <a:r>
              <a:rPr lang="en-GB" dirty="0" err="1" smtClean="0"/>
              <a:t>dmth</a:t>
            </a:r>
            <a:r>
              <a:rPr lang="en-GB" dirty="0" smtClean="0"/>
              <a:t>. </a:t>
            </a:r>
            <a:r>
              <a:rPr lang="en-GB" dirty="0" err="1" smtClean="0"/>
              <a:t>Posedimit</a:t>
            </a:r>
            <a:r>
              <a:rPr lang="en-GB" dirty="0" smtClean="0"/>
              <a:t> </a:t>
            </a:r>
            <a:r>
              <a:rPr lang="en-GB" dirty="0" err="1" smtClean="0"/>
              <a:t>fizik</a:t>
            </a:r>
            <a:r>
              <a:rPr lang="en-GB" dirty="0" smtClean="0"/>
              <a:t>)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kontrollit</a:t>
            </a:r>
            <a:r>
              <a:rPr lang="en-GB" dirty="0" smtClean="0"/>
              <a:t> (p.sh. </a:t>
            </a:r>
            <a:r>
              <a:rPr lang="en-GB" dirty="0" err="1" smtClean="0"/>
              <a:t>kontrollit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lirë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informacionin</a:t>
            </a:r>
            <a:r>
              <a:rPr lang="en-GB" dirty="0" smtClean="0"/>
              <a:t>, </a:t>
            </a:r>
            <a:r>
              <a:rPr lang="en-GB" dirty="0" err="1" smtClean="0"/>
              <a:t>edhe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nuk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posedimin</a:t>
            </a:r>
            <a:r>
              <a:rPr lang="en-GB" dirty="0" smtClean="0"/>
              <a:t> </a:t>
            </a:r>
            <a:r>
              <a:rPr lang="en-GB" dirty="0" err="1" smtClean="0"/>
              <a:t>fizik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tyre).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5362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përmbledh</a:t>
            </a:r>
            <a:r>
              <a:rPr lang="en-US" dirty="0" smtClean="0"/>
              <a:t> </a:t>
            </a:r>
            <a:r>
              <a:rPr lang="en-US" dirty="0" err="1" smtClean="0"/>
              <a:t>dallimet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 territorial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jashtë</a:t>
            </a:r>
            <a:r>
              <a:rPr lang="en-US" dirty="0" smtClean="0"/>
              <a:t> territorial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18.1.a.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18.1.b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93325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përmbledh</a:t>
            </a:r>
            <a:r>
              <a:rPr lang="en-US" dirty="0" smtClean="0"/>
              <a:t> </a:t>
            </a:r>
            <a:r>
              <a:rPr lang="en-US" dirty="0" err="1" smtClean="0"/>
              <a:t>ndryshimet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18.1.a.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18.1.b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. </a:t>
            </a:r>
            <a:r>
              <a:rPr lang="en-US" dirty="0" err="1" smtClean="0"/>
              <a:t>Rrethi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brendshëm</a:t>
            </a:r>
            <a:r>
              <a:rPr lang="en-US" dirty="0" smtClean="0"/>
              <a:t> </a:t>
            </a:r>
            <a:r>
              <a:rPr lang="en-US" dirty="0" err="1" smtClean="0"/>
              <a:t>përshkruan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18.1a. </a:t>
            </a:r>
            <a:r>
              <a:rPr lang="en-US" dirty="0" err="1" smtClean="0"/>
              <a:t>ndërsa</a:t>
            </a:r>
            <a:r>
              <a:rPr lang="en-US" dirty="0" smtClean="0"/>
              <a:t> </a:t>
            </a:r>
            <a:r>
              <a:rPr lang="en-US" dirty="0" err="1" smtClean="0"/>
              <a:t>rrethi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jashtëm</a:t>
            </a:r>
            <a:r>
              <a:rPr lang="en-US" dirty="0" smtClean="0"/>
              <a:t> </a:t>
            </a:r>
            <a:r>
              <a:rPr lang="en-US" dirty="0" err="1" smtClean="0"/>
              <a:t>përshkruan</a:t>
            </a:r>
            <a:r>
              <a:rPr lang="en-US" dirty="0" smtClean="0"/>
              <a:t> </a:t>
            </a:r>
            <a:r>
              <a:rPr lang="en-US" dirty="0" err="1" smtClean="0"/>
              <a:t>nenin</a:t>
            </a:r>
            <a:r>
              <a:rPr lang="en-US" dirty="0" smtClean="0"/>
              <a:t> 18.1.b.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6326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Kontrolli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</a:t>
            </a:r>
            <a:r>
              <a:rPr lang="en-GB" dirty="0" smtClean="0"/>
              <a:t> </a:t>
            </a:r>
            <a:r>
              <a:rPr lang="en-GB" dirty="0" err="1" smtClean="0"/>
              <a:t>përshkruhen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Neni</a:t>
            </a:r>
            <a:r>
              <a:rPr lang="en-GB" dirty="0" smtClean="0"/>
              <a:t> 19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Shumica</a:t>
            </a:r>
            <a:r>
              <a:rPr lang="en-GB" dirty="0" smtClean="0"/>
              <a:t> e </a:t>
            </a:r>
            <a:r>
              <a:rPr lang="en-GB" dirty="0" err="1" smtClean="0"/>
              <a:t>rregullave</a:t>
            </a:r>
            <a:r>
              <a:rPr lang="en-GB" dirty="0" smtClean="0"/>
              <a:t> </a:t>
            </a:r>
            <a:r>
              <a:rPr lang="en-GB" dirty="0" err="1" smtClean="0"/>
              <a:t>kombëtare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 </a:t>
            </a:r>
            <a:r>
              <a:rPr lang="en-GB" dirty="0" err="1" smtClean="0"/>
              <a:t>përfshijnë</a:t>
            </a:r>
            <a:r>
              <a:rPr lang="en-GB" dirty="0" smtClean="0"/>
              <a:t> </a:t>
            </a:r>
            <a:r>
              <a:rPr lang="en-GB" dirty="0" err="1" smtClean="0"/>
              <a:t>rregulloret</a:t>
            </a:r>
            <a:r>
              <a:rPr lang="en-GB" dirty="0" smtClean="0"/>
              <a:t> e </a:t>
            </a:r>
            <a:r>
              <a:rPr lang="en-GB" dirty="0" err="1" smtClean="0"/>
              <a:t>përgjithshme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kontrollin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sekuestrimin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jo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gjithë</a:t>
            </a:r>
            <a:r>
              <a:rPr lang="en-GB" dirty="0" smtClean="0"/>
              <a:t> </a:t>
            </a:r>
            <a:r>
              <a:rPr lang="en-GB" dirty="0" err="1" smtClean="0"/>
              <a:t>kanë</a:t>
            </a:r>
            <a:r>
              <a:rPr lang="en-GB" dirty="0" smtClean="0"/>
              <a:t> </a:t>
            </a:r>
            <a:r>
              <a:rPr lang="en-GB" dirty="0" err="1" smtClean="0"/>
              <a:t>rregulla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rregullojnë</a:t>
            </a:r>
            <a:r>
              <a:rPr lang="en-GB" dirty="0" smtClean="0"/>
              <a:t> </a:t>
            </a:r>
            <a:r>
              <a:rPr lang="en-GB" dirty="0" err="1" smtClean="0"/>
              <a:t>kërkimin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kompjuterin</a:t>
            </a:r>
            <a:r>
              <a:rPr lang="en-GB" dirty="0" smtClean="0"/>
              <a:t>.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juridiksione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jetojnë</a:t>
            </a:r>
            <a:r>
              <a:rPr lang="en-GB" dirty="0" smtClean="0"/>
              <a:t> </a:t>
            </a:r>
            <a:r>
              <a:rPr lang="en-GB" dirty="0" err="1" smtClean="0"/>
              <a:t>mirë</a:t>
            </a:r>
            <a:r>
              <a:rPr lang="en-GB" dirty="0" smtClean="0"/>
              <a:t> </a:t>
            </a:r>
            <a:r>
              <a:rPr lang="en-GB" dirty="0" err="1" smtClean="0"/>
              <a:t>vetëm</a:t>
            </a:r>
            <a:r>
              <a:rPr lang="en-GB" dirty="0" smtClean="0"/>
              <a:t> me </a:t>
            </a:r>
            <a:r>
              <a:rPr lang="en-GB" dirty="0" err="1" smtClean="0"/>
              <a:t>kontrollet</a:t>
            </a:r>
            <a:r>
              <a:rPr lang="en-GB" dirty="0" smtClean="0"/>
              <a:t> </a:t>
            </a:r>
            <a:r>
              <a:rPr lang="en-GB" dirty="0" err="1" smtClean="0"/>
              <a:t>tradicionale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sekuestrimet</a:t>
            </a:r>
            <a:r>
              <a:rPr lang="en-GB" dirty="0" smtClean="0"/>
              <a:t>. </a:t>
            </a:r>
            <a:r>
              <a:rPr lang="en-GB" dirty="0" err="1" smtClean="0"/>
              <a:t>Megjithatë</a:t>
            </a:r>
            <a:r>
              <a:rPr lang="en-GB" dirty="0" smtClean="0"/>
              <a:t>, </a:t>
            </a:r>
            <a:r>
              <a:rPr lang="en-GB" dirty="0" err="1" smtClean="0"/>
              <a:t>bota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 </a:t>
            </a:r>
            <a:r>
              <a:rPr lang="en-GB" dirty="0" err="1" smtClean="0"/>
              <a:t>mëson</a:t>
            </a:r>
            <a:r>
              <a:rPr lang="en-GB" dirty="0" smtClean="0"/>
              <a:t> se </a:t>
            </a:r>
            <a:r>
              <a:rPr lang="en-GB" dirty="0" err="1" smtClean="0"/>
              <a:t>hetimet</a:t>
            </a:r>
            <a:r>
              <a:rPr lang="en-GB" dirty="0" smtClean="0"/>
              <a:t> </a:t>
            </a:r>
            <a:r>
              <a:rPr lang="en-GB" dirty="0" err="1" smtClean="0"/>
              <a:t>digjitale</a:t>
            </a:r>
            <a:r>
              <a:rPr lang="en-GB" dirty="0" smtClean="0"/>
              <a:t> </a:t>
            </a:r>
            <a:r>
              <a:rPr lang="en-GB" dirty="0" err="1" smtClean="0"/>
              <a:t>përballen</a:t>
            </a:r>
            <a:r>
              <a:rPr lang="en-GB" dirty="0" smtClean="0"/>
              <a:t> me </a:t>
            </a:r>
            <a:r>
              <a:rPr lang="en-GB" dirty="0" err="1" smtClean="0"/>
              <a:t>sfida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panjohura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shkaktuara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ndërlidhja</a:t>
            </a:r>
            <a:r>
              <a:rPr lang="en-GB" dirty="0" smtClean="0"/>
              <a:t> e </a:t>
            </a:r>
            <a:r>
              <a:rPr lang="en-GB" dirty="0" err="1" smtClean="0"/>
              <a:t>sistemeve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Duke e </a:t>
            </a:r>
            <a:r>
              <a:rPr lang="en-GB" dirty="0" err="1" smtClean="0"/>
              <a:t>cilësuar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lloj</a:t>
            </a:r>
            <a:r>
              <a:rPr lang="en-GB" dirty="0" smtClean="0"/>
              <a:t> </a:t>
            </a:r>
            <a:r>
              <a:rPr lang="en-GB" dirty="0" err="1" smtClean="0"/>
              <a:t>pyetje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reja</a:t>
            </a:r>
            <a:r>
              <a:rPr lang="en-GB" dirty="0" smtClean="0"/>
              <a:t>, </a:t>
            </a:r>
            <a:r>
              <a:rPr lang="en-GB" dirty="0" err="1" smtClean="0"/>
              <a:t>Konventa</a:t>
            </a:r>
            <a:r>
              <a:rPr lang="en-GB" dirty="0" smtClean="0"/>
              <a:t> e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krijoi</a:t>
            </a:r>
            <a:r>
              <a:rPr lang="en-GB" dirty="0" smtClean="0"/>
              <a:t> </a:t>
            </a:r>
            <a:r>
              <a:rPr lang="en-GB" dirty="0" err="1" smtClean="0"/>
              <a:t>rregulla</a:t>
            </a:r>
            <a:r>
              <a:rPr lang="en-GB" dirty="0" smtClean="0"/>
              <a:t> </a:t>
            </a:r>
            <a:r>
              <a:rPr lang="en-GB" dirty="0" err="1" smtClean="0"/>
              <a:t>specifike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marrë</a:t>
            </a:r>
            <a:r>
              <a:rPr lang="en-GB" dirty="0" smtClean="0"/>
              <a:t> me </a:t>
            </a:r>
            <a:r>
              <a:rPr lang="en-GB" dirty="0" err="1" smtClean="0"/>
              <a:t>kontrollin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botën</a:t>
            </a:r>
            <a:r>
              <a:rPr lang="en-GB" dirty="0" smtClean="0"/>
              <a:t> </a:t>
            </a:r>
            <a:r>
              <a:rPr lang="en-GB" dirty="0" err="1" smtClean="0"/>
              <a:t>digjitale</a:t>
            </a:r>
            <a:r>
              <a:rPr lang="en-GB" dirty="0" smtClean="0"/>
              <a:t>. Si </a:t>
            </a:r>
            <a:r>
              <a:rPr lang="en-GB" dirty="0" err="1" smtClean="0"/>
              <a:t>rezultat</a:t>
            </a:r>
            <a:r>
              <a:rPr lang="en-GB" dirty="0" smtClean="0"/>
              <a:t>, </a:t>
            </a:r>
            <a:r>
              <a:rPr lang="en-GB" dirty="0" err="1" smtClean="0"/>
              <a:t>ajo</a:t>
            </a:r>
            <a:r>
              <a:rPr lang="en-GB" baseline="0" dirty="0" smtClean="0"/>
              <a:t> </a:t>
            </a:r>
            <a:r>
              <a:rPr lang="en-GB" dirty="0" err="1" smtClean="0"/>
              <a:t>organizon</a:t>
            </a:r>
            <a:r>
              <a:rPr lang="en-GB" dirty="0" smtClean="0"/>
              <a:t> </a:t>
            </a:r>
            <a:r>
              <a:rPr lang="en-GB" dirty="0" err="1" smtClean="0"/>
              <a:t>mundësinë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kërkuar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pajisje</a:t>
            </a:r>
            <a:r>
              <a:rPr lang="en-GB" dirty="0" smtClean="0"/>
              <a:t> </a:t>
            </a:r>
            <a:r>
              <a:rPr lang="en-GB" dirty="0" err="1" smtClean="0"/>
              <a:t>ruajtjeje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disponueshëm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ai</a:t>
            </a:r>
            <a:r>
              <a:rPr lang="en-GB" dirty="0" smtClean="0"/>
              <a:t> </a:t>
            </a:r>
            <a:r>
              <a:rPr lang="en-GB" dirty="0" err="1" smtClean="0"/>
              <a:t>fillestar</a:t>
            </a:r>
            <a:r>
              <a:rPr lang="en-GB" dirty="0" smtClean="0"/>
              <a:t>.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e </a:t>
            </a:r>
            <a:r>
              <a:rPr lang="en-GB" dirty="0" err="1" smtClean="0"/>
              <a:t>fundit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mundëson</a:t>
            </a:r>
            <a:r>
              <a:rPr lang="en-GB" dirty="0" smtClean="0"/>
              <a:t> </a:t>
            </a:r>
            <a:r>
              <a:rPr lang="en-GB" dirty="0" err="1" smtClean="0"/>
              <a:t>autoritetit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"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shpejtë</a:t>
            </a:r>
            <a:r>
              <a:rPr lang="en-GB" dirty="0" smtClean="0"/>
              <a:t>" ta </a:t>
            </a:r>
            <a:r>
              <a:rPr lang="en-GB" dirty="0" err="1" smtClean="0"/>
              <a:t>shtrijë</a:t>
            </a:r>
            <a:r>
              <a:rPr lang="en-GB" dirty="0" smtClean="0"/>
              <a:t> </a:t>
            </a:r>
            <a:r>
              <a:rPr lang="en-GB" dirty="0" err="1" smtClean="0"/>
              <a:t>kontrollin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tjetër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, </a:t>
            </a:r>
            <a:r>
              <a:rPr lang="en-GB" dirty="0" err="1" smtClean="0"/>
              <a:t>gjatë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kontrolli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ligjshëm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pjesë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tij</a:t>
            </a:r>
            <a:r>
              <a:rPr lang="en-GB" dirty="0" smtClean="0"/>
              <a:t>, </a:t>
            </a: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autoritet</a:t>
            </a:r>
            <a:r>
              <a:rPr lang="en-GB" dirty="0" smtClean="0"/>
              <a:t> </a:t>
            </a:r>
            <a:r>
              <a:rPr lang="en-GB" dirty="0" err="1" smtClean="0"/>
              <a:t>formon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besim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arsyeshëm</a:t>
            </a:r>
            <a:r>
              <a:rPr lang="en-GB" dirty="0" smtClean="0"/>
              <a:t> se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kërkuara</a:t>
            </a:r>
            <a:r>
              <a:rPr lang="en-GB" dirty="0" smtClean="0"/>
              <a:t> </a:t>
            </a:r>
            <a:r>
              <a:rPr lang="en-GB" dirty="0" err="1" smtClean="0"/>
              <a:t>ruhen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tjetër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 </a:t>
            </a:r>
            <a:r>
              <a:rPr lang="en-GB" dirty="0" err="1" smtClean="0"/>
              <a:t>territorin</a:t>
            </a:r>
            <a:r>
              <a:rPr lang="en-GB" dirty="0" smtClean="0"/>
              <a:t> e </a:t>
            </a:r>
            <a:r>
              <a:rPr lang="en-GB" dirty="0" err="1" smtClean="0"/>
              <a:t>saj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Sa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përket</a:t>
            </a:r>
            <a:r>
              <a:rPr lang="en-GB" dirty="0" smtClean="0"/>
              <a:t> </a:t>
            </a:r>
            <a:r>
              <a:rPr lang="en-GB" dirty="0" err="1" smtClean="0"/>
              <a:t>kompetencave</a:t>
            </a:r>
            <a:r>
              <a:rPr lang="en-GB" dirty="0" smtClean="0"/>
              <a:t> </a:t>
            </a:r>
            <a:r>
              <a:rPr lang="en-GB" dirty="0" err="1" smtClean="0"/>
              <a:t>hetimore</a:t>
            </a:r>
            <a:r>
              <a:rPr lang="en-GB" dirty="0" smtClean="0"/>
              <a:t>, </a:t>
            </a:r>
            <a:r>
              <a:rPr lang="en-GB" dirty="0" err="1" smtClean="0"/>
              <a:t>neni</a:t>
            </a:r>
            <a:r>
              <a:rPr lang="en-GB" dirty="0" smtClean="0"/>
              <a:t> 19 </a:t>
            </a:r>
            <a:r>
              <a:rPr lang="en-GB" dirty="0" err="1" smtClean="0"/>
              <a:t>kërkon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hetuesit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autorizohen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“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ngjashme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sigurojnë</a:t>
            </a:r>
            <a:r>
              <a:rPr lang="en-GB" dirty="0" smtClean="0"/>
              <a:t>"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qasshme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urdhërojnë</a:t>
            </a:r>
            <a:r>
              <a:rPr lang="en-GB" dirty="0" smtClean="0"/>
              <a:t> </a:t>
            </a:r>
            <a:r>
              <a:rPr lang="en-GB" dirty="0" err="1" smtClean="0"/>
              <a:t>çdo</a:t>
            </a:r>
            <a:r>
              <a:rPr lang="en-GB" dirty="0" smtClean="0"/>
              <a:t> person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njohuri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funksionimin</a:t>
            </a:r>
            <a:r>
              <a:rPr lang="en-GB" dirty="0" smtClean="0"/>
              <a:t> e </a:t>
            </a:r>
            <a:r>
              <a:rPr lang="en-GB" dirty="0" err="1" smtClean="0"/>
              <a:t>sistemit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masat</a:t>
            </a:r>
            <a:r>
              <a:rPr lang="en-GB" dirty="0" smtClean="0"/>
              <a:t> e </a:t>
            </a:r>
            <a:r>
              <a:rPr lang="en-GB" dirty="0" err="1" smtClean="0"/>
              <a:t>aplikuara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mbrojtur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aty</a:t>
            </a:r>
            <a:r>
              <a:rPr lang="en-GB" dirty="0" smtClean="0"/>
              <a:t> </a:t>
            </a:r>
            <a:r>
              <a:rPr lang="en-GB" dirty="0" err="1" smtClean="0"/>
              <a:t>ku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arsyeshme</a:t>
            </a:r>
            <a:r>
              <a:rPr lang="en-GB" dirty="0" smtClean="0"/>
              <a:t>, </a:t>
            </a:r>
            <a:r>
              <a:rPr lang="en-GB" dirty="0" err="1" smtClean="0"/>
              <a:t>informacioni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nevojshëm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mundësuar</a:t>
            </a:r>
            <a:r>
              <a:rPr lang="en-GB" dirty="0" smtClean="0"/>
              <a:t> </a:t>
            </a:r>
            <a:r>
              <a:rPr lang="en-GB" dirty="0" err="1" smtClean="0"/>
              <a:t>kontrollin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sekuestrimin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Duke </a:t>
            </a:r>
            <a:r>
              <a:rPr lang="en-GB" dirty="0" err="1" smtClean="0"/>
              <a:t>pasur</a:t>
            </a:r>
            <a:r>
              <a:rPr lang="en-GB" dirty="0" smtClean="0"/>
              <a:t> </a:t>
            </a:r>
            <a:r>
              <a:rPr lang="en-GB" dirty="0" err="1" smtClean="0"/>
              <a:t>parasysh</a:t>
            </a:r>
            <a:r>
              <a:rPr lang="en-GB" dirty="0" smtClean="0"/>
              <a:t> </a:t>
            </a:r>
            <a:r>
              <a:rPr lang="en-GB" dirty="0" err="1" smtClean="0"/>
              <a:t>mundësitë</a:t>
            </a:r>
            <a:r>
              <a:rPr lang="en-GB" dirty="0" smtClean="0"/>
              <a:t> e </a:t>
            </a:r>
            <a:r>
              <a:rPr lang="en-GB" dirty="0" err="1" smtClean="0"/>
              <a:t>ndryshme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mënyrat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efikase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dispozicion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marrë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, </a:t>
            </a:r>
            <a:r>
              <a:rPr lang="en-GB" dirty="0" err="1" smtClean="0"/>
              <a:t>Konventa</a:t>
            </a:r>
            <a:r>
              <a:rPr lang="en-GB" dirty="0" smtClean="0"/>
              <a:t> e </a:t>
            </a:r>
            <a:r>
              <a:rPr lang="en-GB" dirty="0" err="1" smtClean="0"/>
              <a:t>Budapestit</a:t>
            </a:r>
            <a:r>
              <a:rPr lang="en-GB" dirty="0" smtClean="0"/>
              <a:t> </a:t>
            </a:r>
            <a:r>
              <a:rPr lang="en-GB" dirty="0" err="1" smtClean="0"/>
              <a:t>ofron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listë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veprimeve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hetuesit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fuqizohen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kryer</a:t>
            </a:r>
            <a:r>
              <a:rPr lang="en-GB" dirty="0" smtClean="0"/>
              <a:t> ... (slajdi </a:t>
            </a:r>
            <a:r>
              <a:rPr lang="en-GB" dirty="0" err="1" smtClean="0"/>
              <a:t>tjetër</a:t>
            </a:r>
            <a:r>
              <a:rPr lang="en-GB" dirty="0" smtClean="0"/>
              <a:t>)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9B9A6E-D87B-4D15-9080-CF743934CFC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66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7278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err="1" smtClean="0"/>
              <a:t>Veprimet</a:t>
            </a:r>
            <a:r>
              <a:rPr lang="en-GB" dirty="0" smtClean="0"/>
              <a:t> </a:t>
            </a:r>
            <a:r>
              <a:rPr lang="en-GB" dirty="0" err="1" smtClean="0"/>
              <a:t>themelore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hetuesit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fuqizohen</a:t>
            </a:r>
            <a:r>
              <a:rPr lang="en-GB" dirty="0" smtClean="0"/>
              <a:t> me </a:t>
            </a:r>
            <a:r>
              <a:rPr lang="en-GB" dirty="0" err="1" smtClean="0"/>
              <a:t>ligj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kryer</a:t>
            </a:r>
            <a:r>
              <a:rPr lang="en-GB" dirty="0" smtClean="0"/>
              <a:t> </a:t>
            </a:r>
            <a:r>
              <a:rPr lang="en-GB" dirty="0" err="1" smtClean="0"/>
              <a:t>gjatë</a:t>
            </a:r>
            <a:r>
              <a:rPr lang="en-GB" dirty="0" smtClean="0"/>
              <a:t> </a:t>
            </a:r>
            <a:r>
              <a:rPr lang="en-GB" dirty="0" err="1" smtClean="0"/>
              <a:t>procesit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sekuestrimit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ligjshëm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, </a:t>
            </a:r>
            <a:r>
              <a:rPr lang="en-GB" dirty="0" err="1" smtClean="0"/>
              <a:t>sipas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, </a:t>
            </a:r>
            <a:r>
              <a:rPr lang="en-GB" dirty="0" err="1" smtClean="0"/>
              <a:t>janë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vijim</a:t>
            </a:r>
            <a:r>
              <a:rPr lang="en-GB" dirty="0" smtClean="0"/>
              <a:t>: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a) </a:t>
            </a:r>
            <a:r>
              <a:rPr lang="en-GB" dirty="0" err="1" smtClean="0"/>
              <a:t>Sekuestrim</a:t>
            </a:r>
            <a:r>
              <a:rPr lang="en-GB" dirty="0" smtClean="0"/>
              <a:t> </a:t>
            </a:r>
            <a:r>
              <a:rPr lang="en-GB" dirty="0" err="1" smtClean="0"/>
              <a:t>fizikisht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,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b)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bëjë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mbajë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kopje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atyre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(e </a:t>
            </a:r>
            <a:r>
              <a:rPr lang="en-GB" dirty="0" err="1" smtClean="0"/>
              <a:t>cila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rast</a:t>
            </a:r>
            <a:r>
              <a:rPr lang="en-GB" dirty="0" smtClean="0"/>
              <a:t> se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ruhen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server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madh</a:t>
            </a:r>
            <a:r>
              <a:rPr lang="en-GB" dirty="0" smtClean="0"/>
              <a:t>, </a:t>
            </a:r>
            <a:r>
              <a:rPr lang="en-GB" dirty="0" err="1" smtClean="0"/>
              <a:t>ku</a:t>
            </a:r>
            <a:r>
              <a:rPr lang="en-GB" dirty="0" smtClean="0"/>
              <a:t> </a:t>
            </a:r>
            <a:r>
              <a:rPr lang="en-GB" dirty="0" err="1" smtClean="0"/>
              <a:t>heqja</a:t>
            </a:r>
            <a:r>
              <a:rPr lang="en-GB" dirty="0" smtClean="0"/>
              <a:t> </a:t>
            </a:r>
            <a:r>
              <a:rPr lang="en-GB" dirty="0" err="1" smtClean="0"/>
              <a:t>fizike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pamundur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gjithashtu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sekuestrimi</a:t>
            </a:r>
            <a:r>
              <a:rPr lang="en-GB" dirty="0" smtClean="0"/>
              <a:t> </a:t>
            </a:r>
            <a:r>
              <a:rPr lang="en-GB" dirty="0" err="1" smtClean="0"/>
              <a:t>fizik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ndërhynte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mënyrë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konsiderueshme</a:t>
            </a:r>
            <a:r>
              <a:rPr lang="en-GB" dirty="0" smtClean="0"/>
              <a:t> me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e </a:t>
            </a:r>
            <a:r>
              <a:rPr lang="en-GB" dirty="0" err="1" smtClean="0"/>
              <a:t>njerëzve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tjerë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kanë</a:t>
            </a:r>
            <a:r>
              <a:rPr lang="en-GB" dirty="0" smtClean="0"/>
              <a:t> akses </a:t>
            </a:r>
            <a:r>
              <a:rPr lang="en-GB" dirty="0" err="1" smtClean="0"/>
              <a:t>tek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drejtat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</a:t>
            </a:r>
            <a:r>
              <a:rPr lang="en-GB" dirty="0" err="1" smtClean="0"/>
              <a:t>makinë</a:t>
            </a:r>
            <a:r>
              <a:rPr lang="en-GB" dirty="0" smtClean="0"/>
              <a:t> -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server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kompanie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madhe</a:t>
            </a:r>
            <a:r>
              <a:rPr lang="en-GB" dirty="0" smtClean="0"/>
              <a:t>)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c)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mbajë</a:t>
            </a:r>
            <a:r>
              <a:rPr lang="en-GB" dirty="0" smtClean="0"/>
              <a:t> </a:t>
            </a:r>
            <a:r>
              <a:rPr lang="en-GB" dirty="0" err="1" smtClean="0"/>
              <a:t>integritetin</a:t>
            </a:r>
            <a:r>
              <a:rPr lang="en-GB" dirty="0" smtClean="0"/>
              <a:t> e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përkatëse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depozituara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, </a:t>
            </a:r>
            <a:r>
              <a:rPr lang="en-GB" dirty="0" err="1" smtClean="0"/>
              <a:t>së</a:t>
            </a:r>
            <a:r>
              <a:rPr lang="en-GB" dirty="0" smtClean="0"/>
              <a:t> fundi, </a:t>
            </a:r>
            <a:r>
              <a:rPr lang="en-GB" dirty="0" err="1" smtClean="0"/>
              <a:t>në</a:t>
            </a: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d)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bëjnë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paaksesueshëm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hiqen</a:t>
            </a:r>
            <a:r>
              <a:rPr lang="en-GB" dirty="0" smtClean="0"/>
              <a:t> </a:t>
            </a:r>
            <a:r>
              <a:rPr lang="en-GB" dirty="0" err="1" smtClean="0"/>
              <a:t>ato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sistemin</a:t>
            </a:r>
            <a:r>
              <a:rPr lang="en-GB" dirty="0" smtClean="0"/>
              <a:t> </a:t>
            </a:r>
            <a:r>
              <a:rPr lang="en-GB" dirty="0" err="1" smtClean="0"/>
              <a:t>kompjuterik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aksesuar.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dispozitë</a:t>
            </a:r>
            <a:r>
              <a:rPr lang="en-GB" dirty="0" smtClean="0"/>
              <a:t> e </a:t>
            </a:r>
            <a:r>
              <a:rPr lang="en-GB" dirty="0" err="1" smtClean="0"/>
              <a:t>fundit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 </a:t>
            </a:r>
            <a:r>
              <a:rPr lang="en-GB" dirty="0" err="1" smtClean="0"/>
              <a:t>kur</a:t>
            </a:r>
            <a:r>
              <a:rPr lang="en-GB" dirty="0" smtClean="0"/>
              <a:t> </a:t>
            </a:r>
            <a:r>
              <a:rPr lang="en-GB" dirty="0" err="1" smtClean="0"/>
              <a:t>sekuestrimi</a:t>
            </a:r>
            <a:r>
              <a:rPr lang="en-GB" dirty="0" smtClean="0"/>
              <a:t> </a:t>
            </a:r>
            <a:r>
              <a:rPr lang="en-GB" dirty="0" err="1" smtClean="0"/>
              <a:t>fizik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pamundur</a:t>
            </a:r>
            <a:r>
              <a:rPr lang="en-GB" dirty="0" smtClean="0"/>
              <a:t>, </a:t>
            </a:r>
            <a:r>
              <a:rPr lang="en-GB" dirty="0" err="1" smtClean="0"/>
              <a:t>por</a:t>
            </a:r>
            <a:r>
              <a:rPr lang="en-GB" dirty="0" smtClean="0"/>
              <a:t> </a:t>
            </a:r>
            <a:r>
              <a:rPr lang="en-GB" dirty="0" err="1" smtClean="0"/>
              <a:t>dëmi</a:t>
            </a:r>
            <a:r>
              <a:rPr lang="en-GB" dirty="0" smtClean="0"/>
              <a:t> real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ndodhë</a:t>
            </a:r>
            <a:r>
              <a:rPr lang="en-GB" dirty="0" smtClean="0"/>
              <a:t>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palë</a:t>
            </a:r>
            <a:r>
              <a:rPr lang="en-GB" dirty="0" smtClean="0"/>
              <a:t> e </a:t>
            </a:r>
            <a:r>
              <a:rPr lang="en-GB" dirty="0" err="1" smtClean="0"/>
              <a:t>tretë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akses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Me </a:t>
            </a:r>
            <a:r>
              <a:rPr lang="en-GB" dirty="0" err="1" smtClean="0"/>
              <a:t>përjashtim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sekuestrimit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thjeshtë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e </a:t>
            </a:r>
            <a:r>
              <a:rPr lang="en-GB" dirty="0" err="1" smtClean="0"/>
              <a:t>veta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origjinale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gjitha</a:t>
            </a:r>
            <a:r>
              <a:rPr lang="en-GB" dirty="0" smtClean="0"/>
              <a:t> 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mundësi</a:t>
            </a:r>
            <a:r>
              <a:rPr lang="en-GB" dirty="0" smtClean="0"/>
              <a:t> </a:t>
            </a:r>
            <a:r>
              <a:rPr lang="en-GB" dirty="0" err="1" smtClean="0"/>
              <a:t>procedurale</a:t>
            </a:r>
            <a:r>
              <a:rPr lang="en-GB" dirty="0" smtClean="0"/>
              <a:t> </a:t>
            </a:r>
            <a:r>
              <a:rPr lang="en-GB" dirty="0" err="1" smtClean="0"/>
              <a:t>janë</a:t>
            </a:r>
            <a:r>
              <a:rPr lang="en-GB" dirty="0" smtClean="0"/>
              <a:t> masa </a:t>
            </a:r>
            <a:r>
              <a:rPr lang="en-GB" dirty="0" err="1" smtClean="0"/>
              <a:t>specifike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mjedisin</a:t>
            </a:r>
            <a:r>
              <a:rPr lang="en-GB" dirty="0" smtClean="0"/>
              <a:t> dixhital</a:t>
            </a:r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9B9A6E-D87B-4D15-9080-CF743934CFC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67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7278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plotë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</a:t>
            </a:r>
            <a:r>
              <a:rPr lang="en-US" dirty="0" smtClean="0"/>
              <a:t>19,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§1.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7212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plotë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nenit</a:t>
            </a:r>
            <a:r>
              <a:rPr lang="en-US" baseline="0" dirty="0" smtClean="0"/>
              <a:t> </a:t>
            </a:r>
            <a:r>
              <a:rPr lang="en-US" dirty="0" smtClean="0"/>
              <a:t>19,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§2.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5238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</a:t>
            </a:r>
            <a:r>
              <a:rPr lang="en-US" dirty="0" smtClean="0"/>
              <a:t> 19,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§3.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28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baseline="0" dirty="0" err="1" smtClean="0"/>
              <a:t>Shumë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kompetencat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procedurale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Konventën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Budapestit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mundësojnë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ose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mandatojnë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bashkëpunimin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dhënësve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zyrtarët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zbatimit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ligjit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Ky</a:t>
            </a:r>
            <a:r>
              <a:rPr lang="en-US" baseline="0" dirty="0" smtClean="0"/>
              <a:t> slajd </a:t>
            </a:r>
            <a:r>
              <a:rPr lang="en-US" baseline="0" dirty="0" err="1" smtClean="0"/>
              <a:t>jep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përkufizimin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termit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Nenin</a:t>
            </a:r>
            <a:r>
              <a:rPr lang="en-US" baseline="0" dirty="0" smtClean="0"/>
              <a:t> 1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Konventës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Budapestit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Trajnuesi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theksojë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rëndësinë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kuptimit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konceptit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dhënësit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, duke </a:t>
            </a:r>
            <a:r>
              <a:rPr lang="en-US" baseline="0" dirty="0" err="1" smtClean="0"/>
              <a:t>përfshirë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referencën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dispozitave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ndryshme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drejtën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vendore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ofrojnë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kompetenca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procedurale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duhet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ushtrohen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lidhje</a:t>
            </a:r>
            <a:r>
              <a:rPr lang="en-US" baseline="0" dirty="0" smtClean="0"/>
              <a:t> me </a:t>
            </a:r>
            <a:r>
              <a:rPr lang="en-US" baseline="0" dirty="0" err="1" smtClean="0"/>
              <a:t>dhënësi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shërbimeve</a:t>
            </a:r>
            <a:r>
              <a:rPr lang="en-US" baseline="0" dirty="0" smtClean="0"/>
              <a:t> (p.sh. </a:t>
            </a:r>
            <a:r>
              <a:rPr lang="en-US" baseline="0" dirty="0" err="1" smtClean="0"/>
              <a:t>përgjimi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përmbajtjes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urdhrat</a:t>
            </a:r>
            <a:r>
              <a:rPr lang="en-US" baseline="0" dirty="0" smtClean="0"/>
              <a:t> e </a:t>
            </a:r>
            <a:r>
              <a:rPr lang="en-US" baseline="0" dirty="0" err="1" smtClean="0"/>
              <a:t>prodhimit</a:t>
            </a:r>
            <a:r>
              <a:rPr lang="en-US" baseline="0" dirty="0" smtClean="0"/>
              <a:t>). </a:t>
            </a:r>
            <a:r>
              <a:rPr lang="en-US" baseline="0" dirty="0" err="1" smtClean="0"/>
              <a:t>Shpjegimi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përkufizimit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është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në</a:t>
            </a:r>
            <a:r>
              <a:rPr lang="en-US" baseline="0" dirty="0" smtClean="0"/>
              <a:t> slajdin </a:t>
            </a:r>
            <a:r>
              <a:rPr lang="en-US" baseline="0" dirty="0" err="1" smtClean="0"/>
              <a:t>tjetër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24115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§4.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2751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baseline="0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6101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termin</a:t>
            </a:r>
            <a:r>
              <a:rPr lang="en-US" dirty="0" smtClean="0"/>
              <a:t> "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"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fleksibiliteti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fuqizuar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e </a:t>
            </a:r>
            <a:r>
              <a:rPr lang="en-US" dirty="0" err="1" smtClean="0"/>
              <a:t>duhura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07313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70903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gjuhën</a:t>
            </a:r>
            <a:r>
              <a:rPr lang="en-US" dirty="0" smtClean="0"/>
              <a:t> </a:t>
            </a:r>
            <a:r>
              <a:rPr lang="en-US" dirty="0" err="1" smtClean="0"/>
              <a:t>tradicionale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sistemet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gjuha</a:t>
            </a:r>
            <a:r>
              <a:rPr lang="en-US" dirty="0" smtClean="0"/>
              <a:t> e </a:t>
            </a:r>
            <a:r>
              <a:rPr lang="en-US" dirty="0" err="1" smtClean="0"/>
              <a:t>saj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neutral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teknologjisë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e </a:t>
            </a:r>
            <a:r>
              <a:rPr lang="en-US" dirty="0" err="1" smtClean="0"/>
              <a:t>përshtatshme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sistemet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06050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41037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Kopetenca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kontrolluar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aksesuar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Konventës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shtrihet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sistemet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, </a:t>
            </a:r>
            <a:r>
              <a:rPr lang="en-US" dirty="0" err="1" smtClean="0"/>
              <a:t>pjesët</a:t>
            </a:r>
            <a:r>
              <a:rPr lang="en-US" dirty="0" smtClean="0"/>
              <a:t> e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mjeteve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. </a:t>
            </a: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shpjegon</a:t>
            </a:r>
            <a:r>
              <a:rPr lang="en-US" dirty="0" smtClean="0"/>
              <a:t> </a:t>
            </a:r>
            <a:r>
              <a:rPr lang="en-US" dirty="0" err="1" smtClean="0"/>
              <a:t>fushëveprimin</a:t>
            </a:r>
            <a:r>
              <a:rPr lang="en-US" dirty="0" smtClean="0"/>
              <a:t> e </a:t>
            </a:r>
            <a:r>
              <a:rPr lang="en-US" dirty="0" err="1" smtClean="0"/>
              <a:t>artikullit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3289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§2.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558574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zbulohet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zyrtarët</a:t>
            </a:r>
            <a:r>
              <a:rPr lang="en-US" dirty="0" smtClean="0"/>
              <a:t> e </a:t>
            </a:r>
            <a:r>
              <a:rPr lang="en-US" dirty="0" err="1" smtClean="0"/>
              <a:t>zbatimit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gjatë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kontrolli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aksesi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sistemet</a:t>
            </a:r>
            <a:r>
              <a:rPr lang="en-US" dirty="0" smtClean="0"/>
              <a:t> e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pjesë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tjera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njëjtit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kompjuterik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përmbajnë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kërkohen</a:t>
            </a:r>
            <a:r>
              <a:rPr lang="en-US" dirty="0" smtClean="0"/>
              <a:t>.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lejon</a:t>
            </a:r>
            <a:r>
              <a:rPr lang="en-US" dirty="0" smtClean="0"/>
              <a:t> </a:t>
            </a:r>
            <a:r>
              <a:rPr lang="en-US" dirty="0" err="1" smtClean="0"/>
              <a:t>shtrirjen</a:t>
            </a:r>
            <a:r>
              <a:rPr lang="en-US" dirty="0" smtClean="0"/>
              <a:t> e </a:t>
            </a:r>
            <a:r>
              <a:rPr lang="en-US" dirty="0" err="1" smtClean="0"/>
              <a:t>kontrollit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aksesit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ngjashëm</a:t>
            </a:r>
            <a:r>
              <a:rPr lang="en-US" dirty="0" smtClean="0"/>
              <a:t>; </a:t>
            </a:r>
            <a:r>
              <a:rPr lang="en-US" dirty="0" err="1" smtClean="0"/>
              <a:t>megjithatë</a:t>
            </a:r>
            <a:r>
              <a:rPr lang="en-US" dirty="0" smtClean="0"/>
              <a:t> e </a:t>
            </a:r>
            <a:r>
              <a:rPr lang="en-US" dirty="0" err="1" smtClean="0"/>
              <a:t>njëjta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</a:t>
            </a:r>
            <a:r>
              <a:rPr lang="en-US" dirty="0" err="1" smtClean="0"/>
              <a:t>subjekt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autorizimit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pavarur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74148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95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/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informacionin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informacion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identifikuar</a:t>
            </a:r>
            <a:r>
              <a:rPr lang="en-US" dirty="0" smtClean="0"/>
              <a:t> </a:t>
            </a:r>
            <a:r>
              <a:rPr lang="en-US" dirty="0" err="1" smtClean="0"/>
              <a:t>përdoruesin</a:t>
            </a:r>
            <a:r>
              <a:rPr lang="en-US" dirty="0" smtClean="0"/>
              <a:t> e IP-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IP-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përdorura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persona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(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regjistruesit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regjistrat</a:t>
            </a:r>
            <a:r>
              <a:rPr lang="en-US" dirty="0" smtClean="0"/>
              <a:t> e domain-it).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përdorë</a:t>
            </a:r>
            <a:r>
              <a:rPr lang="en-US" dirty="0" smtClean="0"/>
              <a:t> </a:t>
            </a:r>
            <a:r>
              <a:rPr lang="en-US" dirty="0" err="1" smtClean="0"/>
              <a:t>shembuj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(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emri</a:t>
            </a:r>
            <a:r>
              <a:rPr lang="en-US" dirty="0" smtClean="0"/>
              <a:t>, </a:t>
            </a:r>
            <a:r>
              <a:rPr lang="en-US" dirty="0" err="1" smtClean="0"/>
              <a:t>adresa</a:t>
            </a:r>
            <a:r>
              <a:rPr lang="en-US" dirty="0" smtClean="0"/>
              <a:t>,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faturimit</a:t>
            </a:r>
            <a:r>
              <a:rPr lang="en-US" dirty="0" smtClean="0"/>
              <a:t> </a:t>
            </a:r>
            <a:r>
              <a:rPr lang="en-US" dirty="0" err="1" smtClean="0"/>
              <a:t>etj</a:t>
            </a:r>
            <a:r>
              <a:rPr lang="en-US" dirty="0" smtClean="0"/>
              <a:t>.)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shpjeguar</a:t>
            </a:r>
            <a:r>
              <a:rPr lang="en-US" dirty="0" smtClean="0"/>
              <a:t> </a:t>
            </a:r>
            <a:r>
              <a:rPr lang="en-US" dirty="0" err="1" smtClean="0"/>
              <a:t>fushën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fazë</a:t>
            </a:r>
            <a:r>
              <a:rPr lang="en-US" dirty="0" smtClean="0"/>
              <a:t>,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baseline="0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</a:t>
            </a:r>
            <a:r>
              <a:rPr lang="en-US" dirty="0" smtClean="0"/>
              <a:t> </a:t>
            </a:r>
            <a:r>
              <a:rPr lang="en-US" dirty="0" err="1" smtClean="0"/>
              <a:t>hetimi</a:t>
            </a:r>
            <a:r>
              <a:rPr lang="en-US" dirty="0" smtClean="0"/>
              <a:t>.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fazë</a:t>
            </a:r>
            <a:r>
              <a:rPr lang="en-US" dirty="0" smtClean="0"/>
              <a:t> </a:t>
            </a:r>
            <a:r>
              <a:rPr lang="en-US" dirty="0" err="1" smtClean="0"/>
              <a:t>paraprake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hetimi</a:t>
            </a:r>
            <a:r>
              <a:rPr lang="en-US" dirty="0" smtClean="0"/>
              <a:t>, </a:t>
            </a:r>
            <a:r>
              <a:rPr lang="en-US" dirty="0" err="1" smtClean="0"/>
              <a:t>informacioni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abonentit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thelbësor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identifikimit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marrjes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informacionit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dyshuarit</a:t>
            </a:r>
            <a:r>
              <a:rPr lang="en-US" dirty="0" smtClean="0"/>
              <a:t> e </a:t>
            </a:r>
            <a:r>
              <a:rPr lang="en-US" dirty="0" err="1" smtClean="0"/>
              <a:t>mundshëm</a:t>
            </a:r>
            <a:r>
              <a:rPr lang="en-US" dirty="0" smtClean="0"/>
              <a:t>. </a:t>
            </a:r>
            <a:r>
              <a:rPr lang="en-US" dirty="0" err="1" smtClean="0"/>
              <a:t>Neni</a:t>
            </a:r>
            <a:r>
              <a:rPr lang="en-US" dirty="0" smtClean="0"/>
              <a:t> 18 (</a:t>
            </a:r>
            <a:r>
              <a:rPr lang="en-US" dirty="0" err="1" smtClean="0"/>
              <a:t>Urdhrat</a:t>
            </a:r>
            <a:r>
              <a:rPr lang="en-US" dirty="0" smtClean="0"/>
              <a:t> e </a:t>
            </a:r>
            <a:r>
              <a:rPr lang="en-US" dirty="0" err="1" smtClean="0"/>
              <a:t>prodhimit</a:t>
            </a:r>
            <a:r>
              <a:rPr lang="en-US" dirty="0" smtClean="0"/>
              <a:t>) </a:t>
            </a:r>
            <a:r>
              <a:rPr lang="en-US" dirty="0" err="1" smtClean="0"/>
              <a:t>parashikon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kompetencë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lidhet</a:t>
            </a:r>
            <a:r>
              <a:rPr lang="en-US" dirty="0" smtClean="0"/>
              <a:t> me </a:t>
            </a:r>
            <a:r>
              <a:rPr lang="en-US" dirty="0" err="1" smtClean="0"/>
              <a:t>informacionin</a:t>
            </a:r>
            <a:r>
              <a:rPr lang="en-US" dirty="0" smtClean="0"/>
              <a:t> e </a:t>
            </a:r>
            <a:r>
              <a:rPr lang="en-US" dirty="0" err="1" smtClean="0"/>
              <a:t>abonentit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63539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Budapest</a:t>
            </a:r>
            <a:r>
              <a:rPr lang="en-US" baseline="0" dirty="0" smtClean="0"/>
              <a:t> Convention uses the term “competent authorities” to provide a certain level of flexibility to parties to </a:t>
            </a:r>
            <a:r>
              <a:rPr lang="en-US" baseline="0" dirty="0" err="1" smtClean="0"/>
              <a:t>empoëer</a:t>
            </a:r>
            <a:r>
              <a:rPr lang="en-US" baseline="0" dirty="0" smtClean="0"/>
              <a:t> the appropriate authorities depending on their legal systems.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98073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005803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gjuhën</a:t>
            </a:r>
            <a:r>
              <a:rPr lang="en-US" dirty="0" smtClean="0"/>
              <a:t> </a:t>
            </a:r>
            <a:r>
              <a:rPr lang="en-US" dirty="0" err="1" smtClean="0"/>
              <a:t>tradicionale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sistemet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gjuha</a:t>
            </a:r>
            <a:r>
              <a:rPr lang="en-US" dirty="0" smtClean="0"/>
              <a:t> e </a:t>
            </a:r>
            <a:r>
              <a:rPr lang="en-US" dirty="0" err="1" smtClean="0"/>
              <a:t>saj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jetë</a:t>
            </a:r>
            <a:r>
              <a:rPr lang="en-US" dirty="0" smtClean="0"/>
              <a:t> neutral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teknologjisë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e </a:t>
            </a:r>
            <a:r>
              <a:rPr lang="en-US" dirty="0" err="1" smtClean="0"/>
              <a:t>përshtatshme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gjitha</a:t>
            </a:r>
            <a:r>
              <a:rPr lang="en-US" dirty="0" smtClean="0"/>
              <a:t> </a:t>
            </a:r>
            <a:r>
              <a:rPr lang="en-US" dirty="0" err="1" smtClean="0"/>
              <a:t>sistemet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. </a:t>
            </a:r>
            <a:r>
              <a:rPr lang="en-US" dirty="0" err="1" smtClean="0"/>
              <a:t>Sekuestrimi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sigurimi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të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mënyrat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cilat</a:t>
            </a:r>
            <a:r>
              <a:rPr lang="en-US" dirty="0" smtClean="0"/>
              <a:t>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ushtrohet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45557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9565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Marrja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mbajtja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kopje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kërkuara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sekuestrimi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</a:t>
            </a:r>
            <a:r>
              <a:rPr lang="en-US" dirty="0" err="1" smtClean="0"/>
              <a:t>sigurimi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aktualizohet</a:t>
            </a:r>
            <a:r>
              <a:rPr lang="en-US" dirty="0" smtClean="0"/>
              <a:t>. </a:t>
            </a: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parandalojë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ndërmarrë</a:t>
            </a:r>
            <a:r>
              <a:rPr lang="en-US" dirty="0" smtClean="0"/>
              <a:t> </a:t>
            </a:r>
            <a:r>
              <a:rPr lang="en-US" dirty="0" err="1" smtClean="0"/>
              <a:t>masën</a:t>
            </a:r>
            <a:r>
              <a:rPr lang="en-US" dirty="0" smtClean="0"/>
              <a:t> e </a:t>
            </a:r>
            <a:r>
              <a:rPr lang="en-US" dirty="0" err="1" smtClean="0"/>
              <a:t>shtrenjtë</a:t>
            </a:r>
            <a:r>
              <a:rPr lang="en-US" dirty="0" smtClean="0"/>
              <a:t>,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rëndë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invazive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marrjen</a:t>
            </a:r>
            <a:r>
              <a:rPr lang="en-US" dirty="0" smtClean="0"/>
              <a:t> </a:t>
            </a:r>
            <a:r>
              <a:rPr lang="en-US" dirty="0" err="1" smtClean="0"/>
              <a:t>fizike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ruajtje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94737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92853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çdo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integriteti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sekuestruara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mbahet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mos</a:t>
            </a:r>
            <a:r>
              <a:rPr lang="en-US" dirty="0" smtClean="0"/>
              <a:t> </a:t>
            </a:r>
            <a:r>
              <a:rPr lang="en-US" dirty="0" err="1" smtClean="0"/>
              <a:t>ndryshohet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modifikohet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asnjë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gjendja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cilën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gjetur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kohën</a:t>
            </a:r>
            <a:r>
              <a:rPr lang="en-US" dirty="0" smtClean="0"/>
              <a:t> e </a:t>
            </a:r>
            <a:r>
              <a:rPr lang="en-US" dirty="0" err="1" smtClean="0"/>
              <a:t>sekuestrimit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saj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aksesit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 smtClean="0"/>
              <a:t>ngjashëm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34505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§3.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7032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Kjo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masë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ndërmerret</a:t>
            </a:r>
            <a:r>
              <a:rPr lang="en-US" dirty="0" smtClean="0"/>
              <a:t> me </a:t>
            </a:r>
            <a:r>
              <a:rPr lang="en-US" dirty="0" err="1" smtClean="0"/>
              <a:t>efektin</a:t>
            </a:r>
            <a:r>
              <a:rPr lang="en-US" dirty="0" smtClean="0"/>
              <a:t> e </a:t>
            </a:r>
            <a:r>
              <a:rPr lang="en-US" dirty="0" err="1" smtClean="0"/>
              <a:t>sekuestrimit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.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bëhen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paaksesueshme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hiqen</a:t>
            </a:r>
            <a:r>
              <a:rPr lang="en-US" dirty="0" smtClean="0"/>
              <a:t> </a:t>
            </a:r>
            <a:r>
              <a:rPr lang="en-US" dirty="0" err="1" smtClean="0"/>
              <a:t>kur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paraqesin</a:t>
            </a:r>
            <a:r>
              <a:rPr lang="en-US" dirty="0" smtClean="0"/>
              <a:t> </a:t>
            </a:r>
            <a:r>
              <a:rPr lang="en-US" dirty="0" err="1" smtClean="0"/>
              <a:t>rrezik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dëm</a:t>
            </a:r>
            <a:r>
              <a:rPr lang="en-US" dirty="0" smtClean="0"/>
              <a:t> social.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89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84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19, §4.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176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shpjegojë</a:t>
            </a:r>
            <a:r>
              <a:rPr lang="en-US" dirty="0" smtClean="0"/>
              <a:t> </a:t>
            </a:r>
            <a:r>
              <a:rPr lang="en-US" dirty="0" err="1" smtClean="0"/>
              <a:t>domethënien</a:t>
            </a:r>
            <a:r>
              <a:rPr lang="en-US" dirty="0" smtClean="0"/>
              <a:t> e </a:t>
            </a:r>
            <a:r>
              <a:rPr lang="en-US" dirty="0" err="1" smtClean="0"/>
              <a:t>termit</a:t>
            </a:r>
            <a:r>
              <a:rPr lang="en-US" dirty="0" smtClean="0"/>
              <a:t> "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" -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skedarë</a:t>
            </a:r>
            <a:r>
              <a:rPr lang="en-US" dirty="0" smtClean="0"/>
              <a:t> </a:t>
            </a:r>
            <a:r>
              <a:rPr lang="en-US" dirty="0" err="1" smtClean="0"/>
              <a:t>anonim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regjistrit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regjistrojnë</a:t>
            </a:r>
            <a:r>
              <a:rPr lang="en-US" dirty="0" smtClean="0"/>
              <a:t> </a:t>
            </a:r>
            <a:r>
              <a:rPr lang="en-US" dirty="0" err="1" smtClean="0"/>
              <a:t>aktivitetet</a:t>
            </a:r>
            <a:r>
              <a:rPr lang="en-US" dirty="0" smtClean="0"/>
              <a:t> e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operativ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komunikimit</a:t>
            </a:r>
            <a:r>
              <a:rPr lang="en-US" dirty="0" smtClean="0"/>
              <a:t> </a:t>
            </a:r>
            <a:r>
              <a:rPr lang="en-US" dirty="0" err="1" smtClean="0"/>
              <a:t>ndërmjet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. </a:t>
            </a:r>
            <a:r>
              <a:rPr lang="en-US" dirty="0" err="1" smtClean="0"/>
              <a:t>Trajnuesi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theksojë</a:t>
            </a:r>
            <a:r>
              <a:rPr lang="en-US" dirty="0" smtClean="0"/>
              <a:t> </a:t>
            </a:r>
            <a:r>
              <a:rPr lang="en-US" dirty="0" err="1" smtClean="0"/>
              <a:t>rëndësinë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qëllimet</a:t>
            </a:r>
            <a:r>
              <a:rPr lang="en-US" dirty="0" smtClean="0"/>
              <a:t> e </a:t>
            </a:r>
            <a:r>
              <a:rPr lang="en-US" dirty="0" err="1" smtClean="0"/>
              <a:t>hetimit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kompetencat</a:t>
            </a:r>
            <a:r>
              <a:rPr lang="en-US" dirty="0" smtClean="0"/>
              <a:t> </a:t>
            </a:r>
            <a:r>
              <a:rPr lang="en-US" dirty="0" err="1" smtClean="0"/>
              <a:t>procedurale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drejtën</a:t>
            </a:r>
            <a:r>
              <a:rPr lang="en-US" dirty="0" smtClean="0"/>
              <a:t> </a:t>
            </a:r>
            <a:r>
              <a:rPr lang="en-US" dirty="0" err="1" smtClean="0"/>
              <a:t>vendase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veçanta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(p.sh. </a:t>
            </a:r>
            <a:r>
              <a:rPr lang="en-US" dirty="0" err="1" smtClean="0"/>
              <a:t>ruajtjen</a:t>
            </a:r>
            <a:r>
              <a:rPr lang="en-US" dirty="0" smtClean="0"/>
              <a:t> e </a:t>
            </a:r>
            <a:r>
              <a:rPr lang="en-US" dirty="0" err="1" smtClean="0"/>
              <a:t>përshpejtuar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zbulimin</a:t>
            </a:r>
            <a:r>
              <a:rPr lang="en-US" dirty="0" smtClean="0"/>
              <a:t> e </a:t>
            </a:r>
            <a:r>
              <a:rPr lang="en-US" dirty="0" err="1" smtClean="0"/>
              <a:t>pjesshëm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grumbullimin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kohë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).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rëndësishme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pjesëmarrësit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kuptojnë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e </a:t>
            </a:r>
            <a:r>
              <a:rPr lang="en-US" dirty="0" err="1" smtClean="0"/>
              <a:t>regjistrit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tregojnë</a:t>
            </a:r>
            <a:r>
              <a:rPr lang="en-US" dirty="0" smtClean="0"/>
              <a:t> </a:t>
            </a:r>
            <a:r>
              <a:rPr lang="en-US" dirty="0" err="1" smtClean="0"/>
              <a:t>detaje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caktuara</a:t>
            </a:r>
            <a:r>
              <a:rPr lang="en-US" dirty="0" smtClean="0"/>
              <a:t> </a:t>
            </a:r>
            <a:r>
              <a:rPr lang="en-US" dirty="0" err="1" smtClean="0"/>
              <a:t>lidhur</a:t>
            </a:r>
            <a:r>
              <a:rPr lang="en-US" dirty="0" smtClean="0"/>
              <a:t> me </a:t>
            </a:r>
            <a:r>
              <a:rPr lang="en-US" dirty="0" err="1" smtClean="0"/>
              <a:t>komunikimin</a:t>
            </a:r>
            <a:r>
              <a:rPr lang="en-US" dirty="0" smtClean="0"/>
              <a:t> (</a:t>
            </a:r>
            <a:r>
              <a:rPr lang="en-US" dirty="0" err="1" smtClean="0"/>
              <a:t>domethënë</a:t>
            </a:r>
            <a:r>
              <a:rPr lang="en-US" dirty="0" smtClean="0"/>
              <a:t> </a:t>
            </a:r>
            <a:r>
              <a:rPr lang="en-US" dirty="0" err="1" smtClean="0"/>
              <a:t>origjinën</a:t>
            </a:r>
            <a:r>
              <a:rPr lang="en-US" dirty="0" smtClean="0"/>
              <a:t>, destinacionin, </a:t>
            </a:r>
            <a:r>
              <a:rPr lang="en-US" dirty="0" err="1" smtClean="0"/>
              <a:t>rrugën</a:t>
            </a:r>
            <a:r>
              <a:rPr lang="en-US" dirty="0" smtClean="0"/>
              <a:t>, </a:t>
            </a:r>
            <a:r>
              <a:rPr lang="en-US" dirty="0" err="1" smtClean="0"/>
              <a:t>kohën</a:t>
            </a:r>
            <a:r>
              <a:rPr lang="en-US" dirty="0" smtClean="0"/>
              <a:t>, </a:t>
            </a:r>
            <a:r>
              <a:rPr lang="en-US" dirty="0" err="1" smtClean="0"/>
              <a:t>datën</a:t>
            </a:r>
            <a:r>
              <a:rPr lang="en-US" dirty="0" smtClean="0"/>
              <a:t>, </a:t>
            </a:r>
            <a:r>
              <a:rPr lang="en-US" dirty="0" err="1" smtClean="0"/>
              <a:t>madhësinë</a:t>
            </a:r>
            <a:r>
              <a:rPr lang="en-US" dirty="0" smtClean="0"/>
              <a:t>, </a:t>
            </a:r>
            <a:r>
              <a:rPr lang="en-US" dirty="0" err="1" smtClean="0"/>
              <a:t>kohëzgjatjen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llojin</a:t>
            </a:r>
            <a:r>
              <a:rPr lang="en-US" dirty="0" smtClean="0"/>
              <a:t> e </a:t>
            </a:r>
            <a:r>
              <a:rPr lang="en-US" dirty="0" err="1" smtClean="0"/>
              <a:t>shërbimit</a:t>
            </a:r>
            <a:r>
              <a:rPr lang="en-US" dirty="0" smtClean="0"/>
              <a:t> </a:t>
            </a:r>
            <a:r>
              <a:rPr lang="en-US" dirty="0" err="1" smtClean="0"/>
              <a:t>themelor</a:t>
            </a:r>
            <a:r>
              <a:rPr lang="en-US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4234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pranon</a:t>
            </a:r>
            <a:r>
              <a:rPr lang="en-US" dirty="0" smtClean="0"/>
              <a:t> se </a:t>
            </a:r>
            <a:r>
              <a:rPr lang="en-US" dirty="0" err="1" smtClean="0"/>
              <a:t>shpesh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e </a:t>
            </a:r>
            <a:r>
              <a:rPr lang="en-US" dirty="0" err="1" smtClean="0"/>
              <a:t>rëndë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zbatimin</a:t>
            </a:r>
            <a:r>
              <a:rPr lang="en-US" dirty="0" smtClean="0"/>
              <a:t> e </a:t>
            </a:r>
            <a:r>
              <a:rPr lang="en-US" dirty="0" err="1" smtClean="0"/>
              <a:t>ligjit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ndërmarrë</a:t>
            </a:r>
            <a:r>
              <a:rPr lang="en-US" dirty="0" smtClean="0"/>
              <a:t> </a:t>
            </a:r>
            <a:r>
              <a:rPr lang="en-US" dirty="0" err="1" smtClean="0"/>
              <a:t>kontrolle</a:t>
            </a:r>
            <a:r>
              <a:rPr lang="en-US" dirty="0" smtClean="0"/>
              <a:t>, </a:t>
            </a:r>
            <a:r>
              <a:rPr lang="en-US" dirty="0" err="1" smtClean="0"/>
              <a:t>sekuestrime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masa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ngjashme</a:t>
            </a:r>
            <a:r>
              <a:rPr lang="en-US" dirty="0" smtClean="0"/>
              <a:t> pa </a:t>
            </a:r>
            <a:r>
              <a:rPr lang="en-US" dirty="0" err="1" smtClean="0"/>
              <a:t>ndihmën</a:t>
            </a:r>
            <a:r>
              <a:rPr lang="en-US" dirty="0" smtClean="0"/>
              <a:t> e </a:t>
            </a:r>
            <a:r>
              <a:rPr lang="en-US" dirty="0" err="1" smtClean="0"/>
              <a:t>administratorëve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njohur</a:t>
            </a:r>
            <a:r>
              <a:rPr lang="en-US" dirty="0" smtClean="0"/>
              <a:t> me </a:t>
            </a:r>
            <a:r>
              <a:rPr lang="en-US" dirty="0" err="1" smtClean="0"/>
              <a:t>vendndodhjen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mjetet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pasur</a:t>
            </a:r>
            <a:r>
              <a:rPr lang="en-US" dirty="0" smtClean="0"/>
              <a:t> akses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. </a:t>
            </a:r>
            <a:r>
              <a:rPr lang="en-US" dirty="0" err="1" smtClean="0"/>
              <a:t>Neni</a:t>
            </a:r>
            <a:r>
              <a:rPr lang="en-US" dirty="0" smtClean="0"/>
              <a:t> 18.4 </a:t>
            </a:r>
            <a:r>
              <a:rPr lang="en-US" dirty="0" err="1" smtClean="0"/>
              <a:t>siguron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bashkëpunimin</a:t>
            </a:r>
            <a:r>
              <a:rPr lang="en-US" dirty="0" smtClean="0"/>
              <a:t> me </a:t>
            </a:r>
            <a:r>
              <a:rPr lang="en-US" dirty="0" err="1" smtClean="0"/>
              <a:t>administratorët</a:t>
            </a:r>
            <a:r>
              <a:rPr lang="en-US" dirty="0" smtClean="0"/>
              <a:t> e </a:t>
            </a:r>
            <a:r>
              <a:rPr lang="en-US" dirty="0" err="1" smtClean="0"/>
              <a:t>sistemit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personat</a:t>
            </a:r>
            <a:r>
              <a:rPr lang="en-US" dirty="0" smtClean="0"/>
              <a:t> e </a:t>
            </a:r>
            <a:r>
              <a:rPr lang="en-US" dirty="0" err="1" smtClean="0"/>
              <a:t>tjerë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njohuri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funksionimin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sistemi</a:t>
            </a:r>
            <a:r>
              <a:rPr lang="en-US" dirty="0" smtClean="0"/>
              <a:t> </a:t>
            </a:r>
            <a:r>
              <a:rPr lang="en-US" dirty="0" err="1" smtClean="0"/>
              <a:t>kompjuterik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051080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err="1" smtClean="0"/>
              <a:t>Ndonjëherë</a:t>
            </a:r>
            <a:r>
              <a:rPr lang="en-GB" dirty="0" smtClean="0"/>
              <a:t>, </a:t>
            </a:r>
            <a:r>
              <a:rPr lang="en-GB" dirty="0" err="1" smtClean="0"/>
              <a:t>hetuesi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nevojë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më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informacion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freskët</a:t>
            </a:r>
            <a:r>
              <a:rPr lang="en-GB" dirty="0" smtClean="0"/>
              <a:t>, </a:t>
            </a:r>
            <a:r>
              <a:rPr lang="en-GB" dirty="0" err="1" smtClean="0"/>
              <a:t>në</a:t>
            </a:r>
            <a:r>
              <a:rPr lang="en-GB" dirty="0" smtClean="0"/>
              <a:t> vend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atij</a:t>
            </a:r>
            <a:r>
              <a:rPr lang="en-GB" dirty="0" smtClean="0"/>
              <a:t> </a:t>
            </a:r>
            <a:r>
              <a:rPr lang="en-GB" dirty="0" err="1" smtClean="0"/>
              <a:t>informacioni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dhënë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kontrolli</a:t>
            </a:r>
            <a:r>
              <a:rPr lang="en-GB" baseline="0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sekuestrimi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ruajtura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Grumbullimi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dhënave</a:t>
            </a:r>
            <a:r>
              <a:rPr lang="en-GB" dirty="0" smtClean="0"/>
              <a:t> </a:t>
            </a:r>
            <a:r>
              <a:rPr lang="en-GB" dirty="0" err="1" smtClean="0"/>
              <a:t>kompjuterike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 </a:t>
            </a:r>
            <a:r>
              <a:rPr lang="en-GB" dirty="0" err="1" smtClean="0"/>
              <a:t>lejon</a:t>
            </a:r>
            <a:r>
              <a:rPr lang="en-GB" dirty="0" smtClean="0"/>
              <a:t> </a:t>
            </a:r>
            <a:r>
              <a:rPr lang="en-GB" dirty="0" err="1" smtClean="0"/>
              <a:t>hetime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kohë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reale</a:t>
            </a:r>
            <a:r>
              <a:rPr lang="en-GB" baseline="0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përshkruhet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nenin</a:t>
            </a:r>
            <a:r>
              <a:rPr lang="en-GB" dirty="0" smtClean="0"/>
              <a:t> 20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Konventës</a:t>
            </a:r>
            <a:r>
              <a:rPr lang="en-GB" dirty="0" smtClean="0"/>
              <a:t> </a:t>
            </a:r>
            <a:r>
              <a:rPr lang="en-GB" dirty="0" err="1" smtClean="0"/>
              <a:t>së</a:t>
            </a:r>
            <a:r>
              <a:rPr lang="en-GB" dirty="0" smtClean="0"/>
              <a:t> </a:t>
            </a:r>
            <a:r>
              <a:rPr lang="en-GB" dirty="0" err="1" smtClean="0"/>
              <a:t>Budapestit</a:t>
            </a:r>
            <a:r>
              <a:rPr lang="en-GB" dirty="0" smtClean="0"/>
              <a:t>.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masë</a:t>
            </a:r>
            <a:r>
              <a:rPr lang="en-GB" dirty="0" smtClean="0"/>
              <a:t> e </a:t>
            </a:r>
            <a:r>
              <a:rPr lang="en-GB" dirty="0" err="1" smtClean="0"/>
              <a:t>tillë</a:t>
            </a:r>
            <a:r>
              <a:rPr lang="en-GB" dirty="0" smtClean="0"/>
              <a:t> </a:t>
            </a:r>
            <a:r>
              <a:rPr lang="en-GB" dirty="0" err="1" smtClean="0"/>
              <a:t>ndërhyrëse</a:t>
            </a:r>
            <a:r>
              <a:rPr lang="en-GB" dirty="0" smtClean="0"/>
              <a:t> </a:t>
            </a:r>
            <a:r>
              <a:rPr lang="en-GB" dirty="0" err="1" smtClean="0"/>
              <a:t>kërkon</a:t>
            </a:r>
            <a:r>
              <a:rPr lang="en-GB" dirty="0" smtClean="0"/>
              <a:t> </a:t>
            </a:r>
            <a:r>
              <a:rPr lang="en-GB" dirty="0" err="1" smtClean="0"/>
              <a:t>legjislacionin</a:t>
            </a:r>
            <a:r>
              <a:rPr lang="en-GB" dirty="0" smtClean="0"/>
              <a:t> e </a:t>
            </a:r>
            <a:r>
              <a:rPr lang="en-GB" dirty="0" err="1" smtClean="0"/>
              <a:t>duhur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lejuar</a:t>
            </a:r>
            <a:r>
              <a:rPr lang="en-GB" dirty="0" smtClean="0"/>
              <a:t> </a:t>
            </a:r>
            <a:r>
              <a:rPr lang="en-GB" dirty="0" err="1" smtClean="0"/>
              <a:t>autoritetet</a:t>
            </a:r>
            <a:r>
              <a:rPr lang="en-GB" dirty="0" smtClean="0"/>
              <a:t> e </a:t>
            </a:r>
            <a:r>
              <a:rPr lang="en-GB" dirty="0" err="1" smtClean="0"/>
              <a:t>zbatimit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ligjit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mbledhin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regjistrojnë</a:t>
            </a:r>
            <a:r>
              <a:rPr lang="en-GB" dirty="0" smtClean="0"/>
              <a:t>, </a:t>
            </a:r>
            <a:r>
              <a:rPr lang="en-GB" dirty="0" err="1" smtClean="0"/>
              <a:t>nëpërmjet</a:t>
            </a:r>
            <a:r>
              <a:rPr lang="en-GB" dirty="0" smtClean="0"/>
              <a:t> </a:t>
            </a:r>
            <a:r>
              <a:rPr lang="en-GB" dirty="0" err="1" smtClean="0"/>
              <a:t>mjeteve</a:t>
            </a:r>
            <a:r>
              <a:rPr lang="en-GB" dirty="0" smtClean="0"/>
              <a:t> </a:t>
            </a:r>
            <a:r>
              <a:rPr lang="en-GB" dirty="0" err="1" smtClean="0"/>
              <a:t>teknike</a:t>
            </a:r>
            <a:r>
              <a:rPr lang="en-GB" dirty="0" smtClean="0"/>
              <a:t>,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,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kopetencën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detyruar</a:t>
            </a:r>
            <a:r>
              <a:rPr lang="en-GB" dirty="0" smtClean="0"/>
              <a:t> </a:t>
            </a:r>
            <a:r>
              <a:rPr lang="en-GB" dirty="0" err="1" smtClean="0"/>
              <a:t>dhënësit</a:t>
            </a:r>
            <a:r>
              <a:rPr lang="en-GB" dirty="0" smtClean="0"/>
              <a:t> e </a:t>
            </a:r>
            <a:r>
              <a:rPr lang="en-GB" dirty="0" err="1" smtClean="0"/>
              <a:t>shërbimeve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mbledhur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regjistruar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dhëna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klientët</a:t>
            </a:r>
            <a:r>
              <a:rPr lang="en-GB" dirty="0" smtClean="0"/>
              <a:t> e tyre, </a:t>
            </a:r>
            <a:r>
              <a:rPr lang="en-GB" dirty="0" err="1" smtClean="0"/>
              <a:t>brenda</a:t>
            </a:r>
            <a:r>
              <a:rPr lang="en-GB" dirty="0" smtClean="0"/>
              <a:t> </a:t>
            </a:r>
            <a:r>
              <a:rPr lang="en-GB" dirty="0" err="1" smtClean="0"/>
              <a:t>aktivitetit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tyre</a:t>
            </a:r>
            <a:r>
              <a:rPr lang="en-GB" baseline="0" dirty="0" smtClean="0"/>
              <a:t> </a:t>
            </a:r>
            <a:r>
              <a:rPr lang="en-GB" dirty="0" smtClean="0"/>
              <a:t>normal </a:t>
            </a:r>
            <a:r>
              <a:rPr lang="en-GB" dirty="0" err="1" smtClean="0"/>
              <a:t>kohe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lloj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mjetit</a:t>
            </a:r>
            <a:r>
              <a:rPr lang="en-GB" dirty="0" smtClean="0"/>
              <a:t> </a:t>
            </a:r>
            <a:r>
              <a:rPr lang="en-GB" dirty="0" err="1" smtClean="0"/>
              <a:t>hetimor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jetë</a:t>
            </a:r>
            <a:r>
              <a:rPr lang="en-GB" dirty="0" smtClean="0"/>
              <a:t> </a:t>
            </a:r>
            <a:r>
              <a:rPr lang="en-GB" dirty="0" err="1" smtClean="0"/>
              <a:t>shumë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rëndësishëm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shembull</a:t>
            </a:r>
            <a:r>
              <a:rPr lang="en-GB" dirty="0" smtClean="0"/>
              <a:t>,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vendosur</a:t>
            </a:r>
            <a:r>
              <a:rPr lang="en-GB" dirty="0" smtClean="0"/>
              <a:t> </a:t>
            </a:r>
            <a:r>
              <a:rPr lang="en-GB" dirty="0" err="1" smtClean="0"/>
              <a:t>burimin</a:t>
            </a:r>
            <a:r>
              <a:rPr lang="en-GB" dirty="0" smtClean="0"/>
              <a:t> e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komunikimi</a:t>
            </a:r>
            <a:r>
              <a:rPr lang="en-GB" dirty="0" smtClean="0"/>
              <a:t>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funksion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identifikimit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keqbërësit</a:t>
            </a:r>
            <a:r>
              <a:rPr lang="en-GB" dirty="0" smtClean="0"/>
              <a:t> ,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kohë</a:t>
            </a:r>
            <a:r>
              <a:rPr lang="en-GB" dirty="0" smtClean="0"/>
              <a:t> </a:t>
            </a:r>
            <a:r>
              <a:rPr lang="en-GB" dirty="0" err="1" smtClean="0"/>
              <a:t>reale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theksuar</a:t>
            </a:r>
            <a:r>
              <a:rPr lang="en-GB" dirty="0" smtClean="0"/>
              <a:t> se </a:t>
            </a:r>
            <a:r>
              <a:rPr lang="en-GB" dirty="0" err="1" smtClean="0"/>
              <a:t>neni</a:t>
            </a:r>
            <a:r>
              <a:rPr lang="en-GB" dirty="0" smtClean="0"/>
              <a:t> 3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20 u </a:t>
            </a:r>
            <a:r>
              <a:rPr lang="en-GB" dirty="0" err="1" smtClean="0"/>
              <a:t>imponon</a:t>
            </a:r>
            <a:r>
              <a:rPr lang="en-GB" dirty="0" smtClean="0"/>
              <a:t> </a:t>
            </a:r>
            <a:r>
              <a:rPr lang="en-GB" dirty="0" err="1" smtClean="0"/>
              <a:t>Palëve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miratojnë</a:t>
            </a:r>
            <a:r>
              <a:rPr lang="en-GB" dirty="0" smtClean="0"/>
              <a:t> masa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tilla</a:t>
            </a:r>
            <a:r>
              <a:rPr lang="en-GB" dirty="0" smtClean="0"/>
              <a:t> </a:t>
            </a:r>
            <a:r>
              <a:rPr lang="en-GB" dirty="0" err="1" smtClean="0"/>
              <a:t>legjislative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masa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mund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nevojshme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detyruar</a:t>
            </a:r>
            <a:r>
              <a:rPr lang="en-GB" dirty="0" smtClean="0"/>
              <a:t> </a:t>
            </a:r>
            <a:r>
              <a:rPr lang="en-GB" dirty="0" err="1" smtClean="0"/>
              <a:t>dhënësit</a:t>
            </a:r>
            <a:r>
              <a:rPr lang="en-GB" dirty="0" smtClean="0"/>
              <a:t> e </a:t>
            </a:r>
            <a:r>
              <a:rPr lang="en-GB" dirty="0" err="1" smtClean="0"/>
              <a:t>shërbimeve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mbajnë</a:t>
            </a:r>
            <a:r>
              <a:rPr lang="en-GB" dirty="0" smtClean="0"/>
              <a:t> konfidencialitetin e </a:t>
            </a:r>
            <a:r>
              <a:rPr lang="en-GB" dirty="0" err="1" smtClean="0"/>
              <a:t>ekzekutimit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çfarëdo</a:t>
            </a:r>
            <a:r>
              <a:rPr lang="en-GB" dirty="0" smtClean="0"/>
              <a:t> </a:t>
            </a:r>
            <a:r>
              <a:rPr lang="en-GB" dirty="0" err="1" smtClean="0"/>
              <a:t>kopetence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parashikuar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nen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çdo</a:t>
            </a:r>
            <a:r>
              <a:rPr lang="en-GB" dirty="0" smtClean="0"/>
              <a:t> </a:t>
            </a:r>
            <a:r>
              <a:rPr lang="en-GB" dirty="0" err="1" smtClean="0"/>
              <a:t>informacion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lidhje</a:t>
            </a:r>
            <a:r>
              <a:rPr lang="en-GB" dirty="0" smtClean="0"/>
              <a:t> me </a:t>
            </a:r>
            <a:r>
              <a:rPr lang="en-GB" dirty="0" err="1" smtClean="0"/>
              <a:t>të</a:t>
            </a:r>
            <a:r>
              <a:rPr lang="en-GB" dirty="0" smtClean="0"/>
              <a:t>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err="1" smtClean="0"/>
              <a:t>Ky</a:t>
            </a:r>
            <a:r>
              <a:rPr lang="en-GB" dirty="0" smtClean="0"/>
              <a:t> slajd </a:t>
            </a:r>
            <a:r>
              <a:rPr lang="en-GB" dirty="0" err="1" smtClean="0"/>
              <a:t>tregon</a:t>
            </a:r>
            <a:r>
              <a:rPr lang="en-GB" dirty="0" smtClean="0"/>
              <a:t> </a:t>
            </a:r>
            <a:r>
              <a:rPr lang="en-GB" dirty="0" err="1" smtClean="0"/>
              <a:t>tekstin</a:t>
            </a:r>
            <a:r>
              <a:rPr lang="en-GB" dirty="0" smtClean="0"/>
              <a:t> e </a:t>
            </a:r>
            <a:r>
              <a:rPr lang="en-GB" dirty="0" err="1" smtClean="0"/>
              <a:t>plotë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nenit</a:t>
            </a:r>
            <a:r>
              <a:rPr lang="en-GB" dirty="0" smtClean="0"/>
              <a:t> 20, §1.</a:t>
            </a:r>
            <a:endParaRPr lang="en-US" dirty="0" smtClean="0"/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9B9A6E-D87B-4D15-9080-CF743934CFC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92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7278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§1.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80789-4BB1-4EBC-9F85-1D887610F49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93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37144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§2.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1029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jep</a:t>
            </a:r>
            <a:r>
              <a:rPr lang="en-US" dirty="0" smtClean="0"/>
              <a:t> </a:t>
            </a:r>
            <a:r>
              <a:rPr lang="en-US" dirty="0" err="1" smtClean="0"/>
              <a:t>tekstin</a:t>
            </a:r>
            <a:r>
              <a:rPr lang="en-US" dirty="0" smtClean="0"/>
              <a:t> e </a:t>
            </a:r>
            <a:r>
              <a:rPr lang="en-US" dirty="0" err="1" smtClean="0"/>
              <a:t>plotë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</a:t>
            </a:r>
            <a:r>
              <a:rPr lang="en-US" baseline="0" dirty="0" smtClean="0"/>
              <a:t> </a:t>
            </a:r>
            <a:r>
              <a:rPr lang="en-US" u="none" baseline="0" dirty="0" smtClean="0">
                <a:solidFill>
                  <a:srgbClr val="FF0000"/>
                </a:solidFill>
              </a:rPr>
              <a:t>§3 and §4.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4216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80789-4BB1-4EBC-9F85-1D887610F49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623797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përdor</a:t>
            </a:r>
            <a:r>
              <a:rPr lang="en-US" dirty="0" smtClean="0"/>
              <a:t> </a:t>
            </a:r>
            <a:r>
              <a:rPr lang="en-US" dirty="0" err="1" smtClean="0"/>
              <a:t>termin</a:t>
            </a:r>
            <a:r>
              <a:rPr lang="en-US" dirty="0" smtClean="0"/>
              <a:t> "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"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siguruar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fleksibilitetit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fuqizuar</a:t>
            </a:r>
            <a:r>
              <a:rPr lang="en-US" dirty="0" smtClean="0"/>
              <a:t> </a:t>
            </a:r>
            <a:r>
              <a:rPr lang="en-US" dirty="0" err="1" smtClean="0"/>
              <a:t>autoritetet</a:t>
            </a:r>
            <a:r>
              <a:rPr lang="en-US" dirty="0" smtClean="0"/>
              <a:t> e </a:t>
            </a:r>
            <a:r>
              <a:rPr lang="en-US" dirty="0" err="1" smtClean="0"/>
              <a:t>duhura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sistemeve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tyre</a:t>
            </a:r>
            <a:r>
              <a:rPr lang="en-US" dirty="0" smtClean="0"/>
              <a:t> </a:t>
            </a:r>
            <a:r>
              <a:rPr lang="en-US" dirty="0" err="1" smtClean="0"/>
              <a:t>ligjore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021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80789-4BB1-4EBC-9F85-1D887610F49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98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474762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përdorin</a:t>
            </a:r>
            <a:r>
              <a:rPr lang="en-US" dirty="0" smtClean="0"/>
              <a:t> </a:t>
            </a:r>
            <a:r>
              <a:rPr lang="en-US" dirty="0" err="1" smtClean="0"/>
              <a:t>drejtpërsëdrejti</a:t>
            </a:r>
            <a:r>
              <a:rPr lang="en-US" dirty="0" smtClean="0"/>
              <a:t> </a:t>
            </a:r>
            <a:r>
              <a:rPr lang="en-US" dirty="0" err="1" smtClean="0"/>
              <a:t>mjete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mbledhjen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 </a:t>
            </a:r>
            <a:r>
              <a:rPr lang="en-US" dirty="0" err="1" smtClean="0"/>
              <a:t>Konventa</a:t>
            </a:r>
            <a:r>
              <a:rPr lang="en-US" dirty="0" smtClean="0"/>
              <a:t> e </a:t>
            </a:r>
            <a:r>
              <a:rPr lang="en-US" dirty="0" err="1" smtClean="0"/>
              <a:t>Budapestit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neutral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teknologjisë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aspekt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lira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nxjerrin</a:t>
            </a:r>
            <a:r>
              <a:rPr lang="en-US" dirty="0" smtClean="0"/>
              <a:t> </a:t>
            </a:r>
            <a:r>
              <a:rPr lang="en-US" dirty="0" err="1" smtClean="0"/>
              <a:t>ligje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specifike</a:t>
            </a:r>
            <a:r>
              <a:rPr lang="en-US" dirty="0" smtClean="0"/>
              <a:t> </a:t>
            </a:r>
            <a:r>
              <a:rPr lang="en-US" dirty="0" err="1" smtClean="0"/>
              <a:t>teknike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mbledhur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tilla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trafikut</a:t>
            </a:r>
            <a:r>
              <a:rPr lang="en-US" dirty="0" smtClean="0"/>
              <a:t>. </a:t>
            </a:r>
            <a:r>
              <a:rPr lang="en-US" dirty="0" err="1" smtClean="0"/>
              <a:t>Autoritetet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</a:t>
            </a:r>
            <a:r>
              <a:rPr lang="en-US" dirty="0" err="1" smtClean="0"/>
              <a:t>gjithashtu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detyrojnë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ndihmuar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drejtim</a:t>
            </a:r>
            <a:r>
              <a:rPr lang="en-US" dirty="0" smtClean="0"/>
              <a:t>, duke </a:t>
            </a:r>
            <a:r>
              <a:rPr lang="en-US" dirty="0" err="1" smtClean="0"/>
              <a:t>përfshirë</a:t>
            </a:r>
            <a:r>
              <a:rPr lang="en-US" dirty="0" smtClean="0"/>
              <a:t> </a:t>
            </a:r>
            <a:r>
              <a:rPr lang="en-US" dirty="0" err="1" smtClean="0"/>
              <a:t>bashkëpunimin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ndihmën</a:t>
            </a:r>
            <a:r>
              <a:rPr lang="en-US" dirty="0" smtClean="0"/>
              <a:t> e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kompetente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realizuar</a:t>
            </a:r>
            <a:r>
              <a:rPr lang="en-US" dirty="0" smtClean="0"/>
              <a:t> </a:t>
            </a:r>
            <a:r>
              <a:rPr lang="en-US" dirty="0" err="1" smtClean="0"/>
              <a:t>këtë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34021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Ky</a:t>
            </a:r>
            <a:r>
              <a:rPr lang="en-US" dirty="0" smtClean="0"/>
              <a:t> slajd </a:t>
            </a:r>
            <a:r>
              <a:rPr lang="en-US" dirty="0" err="1" smtClean="0"/>
              <a:t>tregon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element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nenit</a:t>
            </a:r>
            <a:r>
              <a:rPr lang="en-US" dirty="0" smtClean="0"/>
              <a:t> 20, §1. </a:t>
            </a:r>
            <a:r>
              <a:rPr lang="en-US" dirty="0" err="1" smtClean="0"/>
              <a:t>Shpjegimi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këtij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dhënë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slajdin </a:t>
            </a:r>
            <a:r>
              <a:rPr lang="en-US" dirty="0" err="1" smtClean="0"/>
              <a:t>tjetër</a:t>
            </a:r>
            <a:r>
              <a:rPr lang="en-US" dirty="0" smtClean="0"/>
              <a:t>.</a:t>
            </a:r>
            <a:r>
              <a:rPr lang="en-US" u="none" baseline="0" dirty="0" smtClean="0">
                <a:solidFill>
                  <a:srgbClr val="FF0000"/>
                </a:solidFill>
              </a:rPr>
              <a:t>.</a:t>
            </a:r>
            <a:endParaRPr lang="en-US" dirty="0" smtClean="0"/>
          </a:p>
        </p:txBody>
      </p:sp>
      <p:sp>
        <p:nvSpPr>
          <p:cNvPr id="140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80789-4BB1-4EBC-9F85-1D887610F49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100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572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66CC9-B25F-483D-A125-C624F429E15F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8DCB6-0A76-46F1-B381-FCB2C1A50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89D6E-182F-49B9-85F1-7FD844646C26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6D2B9-6A86-498E-8FB5-A3430BD6F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C4698-E557-47C0-80EE-9F2CB3BE4EC3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1F6EE-CF39-4D97-9A67-4E68F7479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E7834-AFE2-41A2-A14D-60C72375AD02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6BBF2-DA90-4DEB-8CEB-816DABC85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1E3C9-2B2B-4E31-AB19-2A3114EDDCBB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8BE79-5C6E-46D8-91C0-5419BF43F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C6DF8-06AD-4602-AA4D-5FAA29D6D6B9}" type="datetime1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46F38-5E7F-4679-A211-C0979F285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8C850-C1CC-4743-8EB2-4893D3F7948C}" type="datetime1">
              <a:rPr lang="en-US" smtClean="0"/>
              <a:t>10/9/2017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65A2E-A52F-403F-A966-54132969A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9B5CD-8C21-4351-99EF-3CB45DA04F27}" type="datetime1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117B9-698E-48DD-8543-5FE9407E6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3D5C-F120-4D82-B283-C19001A20BE4}" type="datetime1">
              <a:rPr lang="en-US" smtClean="0"/>
              <a:t>10/9/2017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7955-86E9-49F5-A72D-587346A0D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3CDD3-5655-4D6B-8A73-B36C1C5DDEE6}" type="datetime1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A76EB-4F0A-4E8B-89FB-7545153A0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094B-4294-46E5-9C83-F4B5DF8F01CF}" type="datetime1">
              <a:rPr lang="en-US" smtClean="0"/>
              <a:t>10/9/2017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38243-256D-4450-9A1F-43FE3823B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C5768D-25DA-4207-9577-6201AB9269D6}" type="datetime1">
              <a:rPr lang="en-US" smtClean="0"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0FD1F1-3240-4D76-AB7E-4721011DD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485775" y="2130425"/>
            <a:ext cx="8329613" cy="1470025"/>
          </a:xfrm>
        </p:spPr>
        <p:txBody>
          <a:bodyPr/>
          <a:lstStyle/>
          <a:p>
            <a:pPr eaLnBrk="1" hangingPunct="1"/>
            <a:r>
              <a:rPr lang="en-US" altLang="en-US" dirty="0" err="1"/>
              <a:t>Trajnim</a:t>
            </a:r>
            <a:r>
              <a:rPr lang="en-US" altLang="en-US" dirty="0"/>
              <a:t> </a:t>
            </a:r>
            <a:r>
              <a:rPr lang="en-US" altLang="en-US" dirty="0" err="1"/>
              <a:t>Bazë</a:t>
            </a:r>
            <a:r>
              <a:rPr lang="en-US" altLang="en-US" dirty="0"/>
              <a:t> </a:t>
            </a:r>
            <a:r>
              <a:rPr lang="en-US" altLang="en-US" dirty="0" err="1"/>
              <a:t>për</a:t>
            </a:r>
            <a:r>
              <a:rPr lang="en-US" altLang="en-US" dirty="0"/>
              <a:t> </a:t>
            </a:r>
            <a:r>
              <a:rPr lang="en-US" altLang="en-US" dirty="0" err="1"/>
              <a:t>Krimin</a:t>
            </a:r>
            <a:r>
              <a:rPr lang="en-US" altLang="en-US" dirty="0"/>
              <a:t> Kibernetik </a:t>
            </a:r>
            <a:r>
              <a:rPr lang="en-US" altLang="en-US" dirty="0" err="1"/>
              <a:t>për</a:t>
            </a:r>
            <a:r>
              <a:rPr lang="en-US" altLang="en-US" dirty="0"/>
              <a:t> </a:t>
            </a:r>
            <a:r>
              <a:rPr lang="en-US" altLang="en-US" dirty="0" err="1"/>
              <a:t>Gjyqtarët</a:t>
            </a:r>
            <a:r>
              <a:rPr lang="en-US" altLang="en-US" dirty="0"/>
              <a:t> </a:t>
            </a:r>
            <a:r>
              <a:rPr lang="en-US" altLang="en-US" dirty="0" err="1"/>
              <a:t>dhe</a:t>
            </a:r>
            <a:r>
              <a:rPr lang="en-US" altLang="en-US" dirty="0"/>
              <a:t> </a:t>
            </a:r>
            <a:r>
              <a:rPr lang="en-US" altLang="en-US" dirty="0" err="1"/>
              <a:t>Prokurorët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Sesioni</a:t>
            </a:r>
            <a:r>
              <a:rPr lang="en-US" dirty="0" smtClean="0">
                <a:solidFill>
                  <a:schemeClr val="tx1"/>
                </a:solidFill>
              </a:rPr>
              <a:t> 1.2.3</a:t>
            </a:r>
          </a:p>
          <a:p>
            <a:pPr eaLnBrk="1" hangingPunct="1"/>
            <a:r>
              <a:rPr lang="en-US" dirty="0" err="1" smtClean="0">
                <a:solidFill>
                  <a:schemeClr val="tx1"/>
                </a:solidFill>
              </a:rPr>
              <a:t>Rregullat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Procedurale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sipas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Konventës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së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Budapestit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FACF2-E39D-4059-8AD8-645529713DC3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1143000"/>
          </a:xfrm>
        </p:spPr>
        <p:txBody>
          <a:bodyPr/>
          <a:lstStyle/>
          <a:p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Trafikut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171" y="1590910"/>
            <a:ext cx="7779657" cy="4956930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b="1" u="sng" dirty="0" err="1" smtClean="0"/>
              <a:t>që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lidhen</a:t>
            </a:r>
            <a:r>
              <a:rPr lang="en-US" b="1" u="sng" dirty="0" smtClean="0"/>
              <a:t> me </a:t>
            </a:r>
            <a:r>
              <a:rPr lang="en-US" b="1" u="sng" dirty="0" err="1" smtClean="0"/>
              <a:t>komunikimin</a:t>
            </a:r>
            <a:r>
              <a:rPr lang="en-US" dirty="0" smtClean="0"/>
              <a:t> </a:t>
            </a:r>
            <a:r>
              <a:rPr lang="en-US" dirty="0" err="1" smtClean="0"/>
              <a:t>nëpërmjet</a:t>
            </a:r>
            <a:r>
              <a:rPr lang="en-US" dirty="0" smtClean="0"/>
              <a:t> </a:t>
            </a:r>
            <a:r>
              <a:rPr lang="en-US" dirty="0" err="1" smtClean="0"/>
              <a:t>kompjuterit</a:t>
            </a:r>
            <a:r>
              <a:rPr lang="en-US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gjeneruara </a:t>
            </a:r>
            <a:r>
              <a:rPr lang="en-US" b="1" u="sng" dirty="0" err="1" smtClean="0"/>
              <a:t>nga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një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kompjuter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që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përbëjnë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pjesë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zinxhirit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të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komunikimit</a:t>
            </a:r>
            <a:endParaRPr lang="en-US" b="1" u="sng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lidhje</a:t>
            </a:r>
            <a:r>
              <a:rPr lang="en-US" dirty="0" smtClean="0"/>
              <a:t> me </a:t>
            </a:r>
            <a:r>
              <a:rPr lang="en-US" dirty="0" err="1" smtClean="0"/>
              <a:t>komunikimin</a:t>
            </a:r>
            <a:r>
              <a:rPr lang="en-US" dirty="0" smtClean="0"/>
              <a:t> </a:t>
            </a:r>
            <a:r>
              <a:rPr lang="en-US" dirty="0" err="1" smtClean="0"/>
              <a:t>tregojnë</a:t>
            </a:r>
            <a:r>
              <a:rPr lang="en-US" dirty="0" smtClean="0"/>
              <a:t> </a:t>
            </a:r>
            <a:r>
              <a:rPr lang="en-US" b="1" u="sng" dirty="0" err="1" smtClean="0"/>
              <a:t>origjinën</a:t>
            </a:r>
            <a:r>
              <a:rPr lang="en-US" dirty="0" smtClean="0"/>
              <a:t>, </a:t>
            </a:r>
            <a:r>
              <a:rPr lang="en-US" b="1" u="sng" dirty="0" smtClean="0"/>
              <a:t>destinacionin</a:t>
            </a:r>
            <a:r>
              <a:rPr lang="en-US" dirty="0" smtClean="0"/>
              <a:t>, </a:t>
            </a:r>
            <a:r>
              <a:rPr lang="en-US" b="1" u="sng" dirty="0" err="1" smtClean="0"/>
              <a:t>rrugën</a:t>
            </a:r>
            <a:r>
              <a:rPr lang="en-US" dirty="0" smtClean="0"/>
              <a:t>, </a:t>
            </a:r>
            <a:r>
              <a:rPr lang="en-US" b="1" u="sng" dirty="0" err="1" smtClean="0"/>
              <a:t>kohën</a:t>
            </a:r>
            <a:r>
              <a:rPr lang="en-US" dirty="0" smtClean="0"/>
              <a:t>, </a:t>
            </a:r>
            <a:r>
              <a:rPr lang="en-US" b="1" u="sng" dirty="0" err="1" smtClean="0"/>
              <a:t>datën</a:t>
            </a:r>
            <a:r>
              <a:rPr lang="en-US" dirty="0" smtClean="0"/>
              <a:t>, </a:t>
            </a:r>
            <a:r>
              <a:rPr lang="en-US" b="1" u="sng" dirty="0" err="1" smtClean="0"/>
              <a:t>madhësinë</a:t>
            </a:r>
            <a:r>
              <a:rPr lang="en-US" dirty="0" smtClean="0"/>
              <a:t>, </a:t>
            </a:r>
            <a:r>
              <a:rPr lang="en-US" b="1" u="sng" dirty="0" err="1" smtClean="0"/>
              <a:t>kohëzgjatjen</a:t>
            </a:r>
            <a:r>
              <a:rPr lang="en-US" dirty="0" smtClean="0"/>
              <a:t>,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b="1" u="sng" dirty="0" err="1" smtClean="0"/>
              <a:t>llojin</a:t>
            </a:r>
            <a:r>
              <a:rPr lang="en-US" b="1" u="sng" dirty="0" smtClean="0"/>
              <a:t> e </a:t>
            </a:r>
            <a:r>
              <a:rPr lang="en-US" b="1" u="sng" dirty="0" err="1" smtClean="0"/>
              <a:t>shërbimit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themelor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72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20</a:t>
            </a:r>
            <a:br>
              <a:rPr lang="en-GB" sz="4000" b="1" dirty="0"/>
            </a:br>
            <a:r>
              <a:rPr lang="en-GB" sz="4000" b="1" dirty="0" err="1"/>
              <a:t>Mbledhja</a:t>
            </a:r>
            <a:r>
              <a:rPr lang="en-GB" sz="4000" b="1" dirty="0"/>
              <a:t> 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në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Kohë</a:t>
            </a:r>
            <a:r>
              <a:rPr lang="en-GB" sz="4000" b="1" dirty="0" smtClean="0"/>
              <a:t> </a:t>
            </a:r>
            <a:r>
              <a:rPr lang="en-GB" sz="4000" b="1" dirty="0" err="1"/>
              <a:t>Reale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15440"/>
            <a:ext cx="8229600" cy="524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t’i</a:t>
            </a:r>
            <a:r>
              <a:rPr lang="en-GB" sz="2400" dirty="0"/>
              <a:t> </a:t>
            </a:r>
            <a:r>
              <a:rPr lang="en-GB" sz="2400" dirty="0" err="1"/>
              <a:t>japin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a)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b)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detyrojë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një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dhënës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shërbimesh</a:t>
            </a:r>
            <a:r>
              <a:rPr lang="en-GB" sz="2000" b="1" dirty="0">
                <a:solidFill>
                  <a:srgbClr val="FF0000"/>
                </a:solidFill>
              </a:rPr>
              <a:t>, </a:t>
            </a:r>
            <a:r>
              <a:rPr lang="en-GB" sz="2000" b="1" dirty="0" err="1">
                <a:solidFill>
                  <a:srgbClr val="FF0000"/>
                </a:solidFill>
              </a:rPr>
              <a:t>brenda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aftësive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saj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ekzistuese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teknike</a:t>
            </a:r>
            <a:r>
              <a:rPr lang="en-GB" sz="2000" b="1" dirty="0">
                <a:solidFill>
                  <a:srgbClr val="FF0000"/>
                </a:solidFill>
              </a:rPr>
              <a:t>:</a:t>
            </a: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b="1" dirty="0">
                <a:solidFill>
                  <a:srgbClr val="FF0000"/>
                </a:solidFill>
              </a:rPr>
              <a:t>(</a:t>
            </a:r>
            <a:r>
              <a:rPr lang="en-GB" sz="1600" b="1" dirty="0" err="1">
                <a:solidFill>
                  <a:srgbClr val="FF0000"/>
                </a:solidFill>
              </a:rPr>
              <a:t>i</a:t>
            </a:r>
            <a:r>
              <a:rPr lang="en-GB" sz="1600" b="1" dirty="0">
                <a:solidFill>
                  <a:srgbClr val="FF0000"/>
                </a:solidFill>
              </a:rPr>
              <a:t>) </a:t>
            </a:r>
            <a:r>
              <a:rPr lang="en-GB" sz="1600" b="1" dirty="0" err="1">
                <a:solidFill>
                  <a:srgbClr val="FF0000"/>
                </a:solidFill>
              </a:rPr>
              <a:t>që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mbledhë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apo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regjistrojë</a:t>
            </a:r>
            <a:r>
              <a:rPr lang="en-GB" sz="1600" b="1" dirty="0">
                <a:solidFill>
                  <a:srgbClr val="FF0000"/>
                </a:solidFill>
              </a:rPr>
              <a:t>, </a:t>
            </a:r>
            <a:r>
              <a:rPr lang="en-GB" sz="1600" b="1" dirty="0" err="1">
                <a:solidFill>
                  <a:srgbClr val="FF0000"/>
                </a:solidFill>
              </a:rPr>
              <a:t>nëpërmjet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aplikimit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mjeteve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teknike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në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territorin</a:t>
            </a:r>
            <a:r>
              <a:rPr lang="en-GB" sz="1600" b="1" dirty="0">
                <a:solidFill>
                  <a:srgbClr val="FF0000"/>
                </a:solidFill>
              </a:rPr>
              <a:t> e </a:t>
            </a:r>
            <a:r>
              <a:rPr lang="en-GB" sz="1600" b="1" dirty="0" err="1">
                <a:solidFill>
                  <a:srgbClr val="FF0000"/>
                </a:solidFill>
              </a:rPr>
              <a:t>asaj</a:t>
            </a:r>
            <a:r>
              <a:rPr lang="en-GB" sz="1600" b="1" dirty="0">
                <a:solidFill>
                  <a:srgbClr val="FF0000"/>
                </a:solidFill>
              </a:rPr>
              <a:t> Pale; </a:t>
            </a:r>
            <a:r>
              <a:rPr lang="en-GB" sz="1600" b="1" dirty="0" err="1">
                <a:solidFill>
                  <a:srgbClr val="FF0000"/>
                </a:solidFill>
              </a:rPr>
              <a:t>ose</a:t>
            </a:r>
            <a:endParaRPr lang="en-GB" sz="1600" b="1" dirty="0">
              <a:solidFill>
                <a:srgbClr val="FF0000"/>
              </a:solidFill>
            </a:endParaRP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b="1" dirty="0">
                <a:solidFill>
                  <a:srgbClr val="FF0000"/>
                </a:solidFill>
              </a:rPr>
              <a:t>(ii) </a:t>
            </a:r>
            <a:r>
              <a:rPr lang="en-GB" sz="1600" b="1" dirty="0" err="1">
                <a:solidFill>
                  <a:srgbClr val="FF0000"/>
                </a:solidFill>
              </a:rPr>
              <a:t>që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bashkëpunojë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dhe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ndihmojë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autoritetet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kompetente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në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mbledhjen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ose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regjistrimin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</a:p>
          <a:p>
            <a:pPr marL="92075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	</a:t>
            </a:r>
            <a:r>
              <a:rPr lang="en-GB" sz="2000" dirty="0"/>
              <a:t>e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trafikut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</a:t>
            </a:r>
            <a:r>
              <a:rPr lang="en-GB" sz="2000" dirty="0" err="1"/>
              <a:t>komunikimet</a:t>
            </a:r>
            <a:r>
              <a:rPr lang="en-GB" sz="2000" dirty="0"/>
              <a:t> 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	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	</a:t>
            </a:r>
            <a:r>
              <a:rPr lang="en-GB" sz="2000" dirty="0" err="1"/>
              <a:t>transmetuara</a:t>
            </a:r>
            <a:r>
              <a:rPr lang="en-GB" sz="2000" dirty="0"/>
              <a:t> 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5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Detyroj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dhënës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shërbimesh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5227637"/>
          </a:xfrm>
        </p:spPr>
        <p:txBody>
          <a:bodyPr/>
          <a:lstStyle/>
          <a:p>
            <a:pPr algn="just"/>
            <a:r>
              <a:rPr lang="en-US" dirty="0" err="1"/>
              <a:t>Vlen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shtrirjen</a:t>
            </a:r>
            <a:r>
              <a:rPr lang="en-US" dirty="0"/>
              <a:t> e </a:t>
            </a:r>
            <a:r>
              <a:rPr lang="en-US" dirty="0" err="1"/>
              <a:t>aftësisë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,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këto</a:t>
            </a:r>
            <a:r>
              <a:rPr lang="en-US" dirty="0"/>
              <a:t> </a:t>
            </a:r>
            <a:r>
              <a:rPr lang="en-US" dirty="0" err="1"/>
              <a:t>karakteristika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përdoren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smtClean="0"/>
              <a:t>jo</a:t>
            </a:r>
            <a:endParaRPr lang="en-US" dirty="0"/>
          </a:p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imponon</a:t>
            </a:r>
            <a:r>
              <a:rPr lang="en-US" dirty="0"/>
              <a:t> </a:t>
            </a:r>
            <a:r>
              <a:rPr lang="en-US" dirty="0" err="1"/>
              <a:t>detyrime</a:t>
            </a:r>
            <a:r>
              <a:rPr lang="en-US" dirty="0"/>
              <a:t> </a:t>
            </a:r>
            <a:r>
              <a:rPr lang="en-US" dirty="0" err="1"/>
              <a:t>ndaj</a:t>
            </a:r>
            <a:r>
              <a:rPr lang="en-US" dirty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:</a:t>
            </a:r>
            <a:endParaRPr lang="en-US" dirty="0" smtClean="0"/>
          </a:p>
          <a:p>
            <a:pPr lvl="1" algn="just"/>
            <a:r>
              <a:rPr lang="en-US" dirty="0" err="1"/>
              <a:t>Zhvilloni</a:t>
            </a:r>
            <a:r>
              <a:rPr lang="en-US" dirty="0"/>
              <a:t> </a:t>
            </a:r>
            <a:r>
              <a:rPr lang="en-US" dirty="0" err="1"/>
              <a:t>pajisje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reja</a:t>
            </a:r>
            <a:endParaRPr lang="en-US" dirty="0"/>
          </a:p>
          <a:p>
            <a:pPr lvl="1" algn="just"/>
            <a:r>
              <a:rPr lang="en-US" dirty="0" err="1"/>
              <a:t>Mbështetja</a:t>
            </a:r>
            <a:r>
              <a:rPr lang="en-US" dirty="0"/>
              <a:t> e </a:t>
            </a:r>
            <a:r>
              <a:rPr lang="en-US" dirty="0" err="1"/>
              <a:t>ekspertëve</a:t>
            </a:r>
            <a:endParaRPr lang="en-US" dirty="0"/>
          </a:p>
          <a:p>
            <a:pPr lvl="1" algn="just"/>
            <a:r>
              <a:rPr lang="en-US" dirty="0" err="1"/>
              <a:t>Angazhohen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ri-konfigurimin</a:t>
            </a:r>
            <a:r>
              <a:rPr lang="en-US" dirty="0"/>
              <a:t> e </a:t>
            </a:r>
            <a:r>
              <a:rPr lang="en-US" dirty="0" err="1"/>
              <a:t>kushtueshëm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sistemeve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8555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20</a:t>
            </a:r>
            <a:br>
              <a:rPr lang="en-GB" sz="4000" b="1" dirty="0"/>
            </a:br>
            <a:r>
              <a:rPr lang="en-GB" sz="4000" b="1" dirty="0" err="1"/>
              <a:t>Mbledhja</a:t>
            </a:r>
            <a:r>
              <a:rPr lang="en-GB" sz="4000" b="1" dirty="0"/>
              <a:t> 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në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Kohë</a:t>
            </a:r>
            <a:r>
              <a:rPr lang="en-GB" sz="4000" b="1" dirty="0" smtClean="0"/>
              <a:t> </a:t>
            </a:r>
            <a:r>
              <a:rPr lang="en-GB" sz="4000" b="1" dirty="0" err="1"/>
              <a:t>Reale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1960" y="1659890"/>
            <a:ext cx="8229600" cy="469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t’i</a:t>
            </a:r>
            <a:r>
              <a:rPr lang="en-GB" sz="2400" dirty="0"/>
              <a:t> </a:t>
            </a:r>
            <a:r>
              <a:rPr lang="en-GB" sz="2400" dirty="0" err="1"/>
              <a:t>japin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a)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b)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ekzistuese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(</a:t>
            </a:r>
            <a:r>
              <a:rPr lang="en-GB" sz="1600" dirty="0" err="1"/>
              <a:t>i</a:t>
            </a:r>
            <a:r>
              <a:rPr lang="en-GB" sz="1600" dirty="0"/>
              <a:t>) </a:t>
            </a: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,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(ii) </a:t>
            </a: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ose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</a:t>
            </a:r>
          </a:p>
          <a:p>
            <a:pPr marL="92075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	</a:t>
            </a:r>
            <a:r>
              <a:rPr lang="en-GB" sz="2000" dirty="0"/>
              <a:t>e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trafikut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shoqëruara</a:t>
            </a:r>
            <a:r>
              <a:rPr lang="en-GB" sz="2000" b="1" dirty="0">
                <a:solidFill>
                  <a:srgbClr val="FF0000"/>
                </a:solidFill>
              </a:rPr>
              <a:t> me 	</a:t>
            </a:r>
            <a:r>
              <a:rPr lang="en-GB" sz="2000" b="1" dirty="0" err="1">
                <a:solidFill>
                  <a:srgbClr val="FF0000"/>
                </a:solidFill>
              </a:rPr>
              <a:t>komunikimet</a:t>
            </a:r>
            <a:r>
              <a:rPr lang="en-GB" sz="2000" b="1" dirty="0">
                <a:solidFill>
                  <a:srgbClr val="FF0000"/>
                </a:solidFill>
              </a:rPr>
              <a:t> e </a:t>
            </a:r>
            <a:r>
              <a:rPr lang="en-GB" sz="2000" b="1" dirty="0" err="1">
                <a:solidFill>
                  <a:srgbClr val="FF0000"/>
                </a:solidFill>
              </a:rPr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 smtClean="0"/>
              <a:t>territorin</a:t>
            </a:r>
            <a:r>
              <a:rPr lang="en-GB" sz="2000" dirty="0" smtClean="0"/>
              <a:t> </a:t>
            </a:r>
            <a:r>
              <a:rPr lang="en-GB" sz="2000" dirty="0"/>
              <a:t>e </a:t>
            </a:r>
            <a:r>
              <a:rPr lang="en-GB" sz="2000" dirty="0" err="1"/>
              <a:t>saj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 smtClean="0"/>
              <a:t>transmetuara</a:t>
            </a:r>
            <a:r>
              <a:rPr lang="en-GB" sz="2000" dirty="0" smtClean="0"/>
              <a:t> </a:t>
            </a:r>
            <a:r>
              <a:rPr lang="en-GB" sz="2000" dirty="0"/>
              <a:t>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endParaRPr lang="en-GB" sz="2000" dirty="0"/>
          </a:p>
          <a:p>
            <a:pPr marL="811213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GB" sz="2000" dirty="0" smtClean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628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Komunikime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specifikuara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234440"/>
            <a:ext cx="8051800" cy="487680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lidhen</a:t>
            </a:r>
            <a:r>
              <a:rPr lang="en-US" dirty="0"/>
              <a:t> me </a:t>
            </a:r>
            <a:r>
              <a:rPr lang="en-US" dirty="0" err="1"/>
              <a:t>komunikimet</a:t>
            </a:r>
            <a:r>
              <a:rPr lang="en-US" dirty="0"/>
              <a:t> e </a:t>
            </a:r>
            <a:r>
              <a:rPr lang="en-US" dirty="0" err="1"/>
              <a:t>specifikuara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identifikohen</a:t>
            </a:r>
            <a:r>
              <a:rPr lang="en-US" dirty="0"/>
              <a:t> duke </a:t>
            </a:r>
            <a:r>
              <a:rPr lang="en-US" dirty="0" err="1"/>
              <a:t>autorizuar</a:t>
            </a:r>
            <a:r>
              <a:rPr lang="en-US" dirty="0"/>
              <a:t> </a:t>
            </a:r>
            <a:r>
              <a:rPr lang="en-US" dirty="0" err="1"/>
              <a:t>autoritetin</a:t>
            </a:r>
            <a:r>
              <a:rPr lang="en-US" dirty="0"/>
              <a:t> </a:t>
            </a:r>
            <a:r>
              <a:rPr lang="en-US" dirty="0" err="1"/>
              <a:t>kompetent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Mbikëqyrja</a:t>
            </a:r>
            <a:r>
              <a:rPr lang="en-US" dirty="0"/>
              <a:t> e </a:t>
            </a:r>
            <a:r>
              <a:rPr lang="en-US" dirty="0" err="1"/>
              <a:t>përgjithshme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pa </a:t>
            </a:r>
            <a:r>
              <a:rPr lang="en-US" dirty="0" err="1"/>
              <a:t>dallim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grumbullimi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sasive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mëdha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lejohet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"</a:t>
            </a:r>
            <a:r>
              <a:rPr lang="en-US" dirty="0" err="1"/>
              <a:t>Ekspedita</a:t>
            </a:r>
            <a:r>
              <a:rPr lang="en-US" dirty="0"/>
              <a:t> e </a:t>
            </a:r>
            <a:r>
              <a:rPr lang="en-US" dirty="0" err="1"/>
              <a:t>peshkimit</a:t>
            </a:r>
            <a:r>
              <a:rPr lang="en-US" dirty="0"/>
              <a:t>"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zbulojë</a:t>
            </a:r>
            <a:r>
              <a:rPr lang="en-US" dirty="0" smtClean="0"/>
              <a:t> </a:t>
            </a:r>
            <a:r>
              <a:rPr lang="en-US" dirty="0" err="1"/>
              <a:t>aktivitete</a:t>
            </a:r>
            <a:r>
              <a:rPr lang="en-US" dirty="0"/>
              <a:t> </a:t>
            </a:r>
            <a:r>
              <a:rPr lang="en-US" dirty="0" err="1"/>
              <a:t>kriminale</a:t>
            </a:r>
            <a:r>
              <a:rPr lang="en-US" dirty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/>
              <a:t>lejohet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7333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err="1"/>
              <a:t>Neni</a:t>
            </a:r>
            <a:r>
              <a:rPr lang="en-GB" sz="3600" b="1" dirty="0"/>
              <a:t> 20</a:t>
            </a:r>
            <a:br>
              <a:rPr lang="en-GB" sz="3600" b="1" dirty="0"/>
            </a:br>
            <a:r>
              <a:rPr lang="en-GB" sz="3600" b="1" dirty="0" err="1"/>
              <a:t>Mbledhja</a:t>
            </a:r>
            <a:r>
              <a:rPr lang="en-GB" sz="3600" b="1" dirty="0"/>
              <a:t>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Kohë</a:t>
            </a:r>
            <a:r>
              <a:rPr lang="en-GB" sz="3600" b="1" dirty="0" smtClean="0"/>
              <a:t> </a:t>
            </a:r>
            <a:r>
              <a:rPr lang="en-GB" sz="3600" b="1" dirty="0" err="1"/>
              <a:t>Reale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25963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en-US" sz="2800" dirty="0"/>
              <a:t>Kur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Palë</a:t>
            </a:r>
            <a:r>
              <a:rPr lang="en-US" sz="2800" dirty="0"/>
              <a:t>,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sajë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parimeve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përcaktuara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sistemin</a:t>
            </a:r>
            <a:r>
              <a:rPr lang="en-US" sz="2800" dirty="0"/>
              <a:t> </a:t>
            </a:r>
            <a:r>
              <a:rPr lang="en-US" sz="2800" dirty="0" err="1"/>
              <a:t>ligjor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brendshëm</a:t>
            </a:r>
            <a:r>
              <a:rPr lang="en-US" sz="2800" dirty="0"/>
              <a:t>, </a:t>
            </a: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masat</a:t>
            </a:r>
            <a:r>
              <a:rPr lang="en-US" sz="2800" dirty="0"/>
              <a:t> e </a:t>
            </a:r>
            <a:r>
              <a:rPr lang="en-US" sz="2800" dirty="0" err="1"/>
              <a:t>përmendura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paragrafin</a:t>
            </a:r>
            <a:r>
              <a:rPr lang="en-US" sz="2800" dirty="0"/>
              <a:t> 1(a), </a:t>
            </a:r>
            <a:r>
              <a:rPr lang="en-US" sz="2800" dirty="0" err="1"/>
              <a:t>ajo</a:t>
            </a:r>
            <a:r>
              <a:rPr lang="en-US" sz="2800" dirty="0"/>
              <a:t> </a:t>
            </a:r>
            <a:r>
              <a:rPr lang="en-US" sz="2800" dirty="0" err="1"/>
              <a:t>mundet</a:t>
            </a:r>
            <a:r>
              <a:rPr lang="en-US" sz="2800" dirty="0"/>
              <a:t>, </a:t>
            </a:r>
            <a:r>
              <a:rPr lang="en-US" sz="2800" dirty="0" err="1"/>
              <a:t>në</a:t>
            </a:r>
            <a:r>
              <a:rPr lang="en-US" sz="2800" dirty="0"/>
              <a:t> vend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kësaj</a:t>
            </a:r>
            <a:r>
              <a:rPr lang="en-US" sz="2800" dirty="0"/>
              <a:t>,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legjislacion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masa </a:t>
            </a:r>
            <a:r>
              <a:rPr lang="en-US" sz="2800" b="1" dirty="0" err="1">
                <a:solidFill>
                  <a:srgbClr val="FF0000"/>
                </a:solidFill>
              </a:rPr>
              <a:t>të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tjera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që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mund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jenë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nevojshme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siguruar</a:t>
            </a:r>
            <a:r>
              <a:rPr lang="en-US" sz="2800" dirty="0"/>
              <a:t> </a:t>
            </a:r>
            <a:r>
              <a:rPr lang="en-US" sz="2800" dirty="0" err="1"/>
              <a:t>mbledhjen</a:t>
            </a:r>
            <a:r>
              <a:rPr lang="en-US" sz="2800" dirty="0"/>
              <a:t> </a:t>
            </a:r>
            <a:r>
              <a:rPr lang="en-US" sz="2800" dirty="0" err="1"/>
              <a:t>apo</a:t>
            </a:r>
            <a:r>
              <a:rPr lang="en-US" sz="2800" dirty="0"/>
              <a:t> </a:t>
            </a:r>
            <a:r>
              <a:rPr lang="en-US" sz="2800" dirty="0" err="1"/>
              <a:t>regjistrimin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kohë</a:t>
            </a:r>
            <a:r>
              <a:rPr lang="en-US" sz="2800" dirty="0"/>
              <a:t> </a:t>
            </a:r>
            <a:r>
              <a:rPr lang="en-US" sz="2800" dirty="0" err="1"/>
              <a:t>reale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trafikut</a:t>
            </a:r>
            <a:r>
              <a:rPr lang="en-US" sz="2800" dirty="0"/>
              <a:t>,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shoqëruara</a:t>
            </a:r>
            <a:r>
              <a:rPr lang="en-US" sz="2800" dirty="0"/>
              <a:t> me </a:t>
            </a:r>
            <a:r>
              <a:rPr lang="en-US" sz="2800" dirty="0" err="1"/>
              <a:t>komunikime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specifikuara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territorin</a:t>
            </a:r>
            <a:r>
              <a:rPr lang="en-US" sz="2800" dirty="0"/>
              <a:t> e </a:t>
            </a:r>
            <a:r>
              <a:rPr lang="en-US" sz="2800" dirty="0" err="1"/>
              <a:t>saj</a:t>
            </a:r>
            <a:r>
              <a:rPr lang="en-US" sz="2800" dirty="0"/>
              <a:t> </a:t>
            </a:r>
            <a:r>
              <a:rPr lang="en-US" sz="2800" dirty="0" err="1"/>
              <a:t>nëpërmjet</a:t>
            </a:r>
            <a:r>
              <a:rPr lang="en-US" sz="2800" dirty="0"/>
              <a:t> </a:t>
            </a:r>
            <a:r>
              <a:rPr lang="en-US" sz="2800" dirty="0" err="1"/>
              <a:t>aplikimit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mjeteve</a:t>
            </a:r>
            <a:r>
              <a:rPr lang="en-US" sz="2800" dirty="0"/>
              <a:t> </a:t>
            </a:r>
            <a:r>
              <a:rPr lang="en-US" sz="2800" dirty="0" err="1"/>
              <a:t>teknike</a:t>
            </a:r>
            <a:r>
              <a:rPr lang="en-US" sz="28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8690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Masa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tjera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691958"/>
            <a:ext cx="8051800" cy="4525963"/>
          </a:xfrm>
        </p:spPr>
        <p:txBody>
          <a:bodyPr/>
          <a:lstStyle/>
          <a:p>
            <a:pPr algn="just"/>
            <a:r>
              <a:rPr lang="en-US" dirty="0" err="1"/>
              <a:t>Disa</a:t>
            </a:r>
            <a:r>
              <a:rPr lang="en-US" dirty="0"/>
              <a:t> </a:t>
            </a:r>
            <a:r>
              <a:rPr lang="en-US" dirty="0" err="1"/>
              <a:t>juridiksione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lejojnë</a:t>
            </a:r>
            <a:r>
              <a:rPr lang="en-US" dirty="0"/>
              <a:t> </a:t>
            </a:r>
            <a:r>
              <a:rPr lang="en-US" dirty="0" err="1"/>
              <a:t>autoritetet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mbledhin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regjistrojnë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pa </a:t>
            </a:r>
            <a:r>
              <a:rPr lang="en-US" dirty="0" err="1"/>
              <a:t>asistencë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paktën</a:t>
            </a:r>
            <a:r>
              <a:rPr lang="en-US" dirty="0"/>
              <a:t> </a:t>
            </a:r>
            <a:r>
              <a:rPr lang="en-US" dirty="0" err="1" smtClean="0"/>
              <a:t>dijeni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miratohen</a:t>
            </a:r>
            <a:r>
              <a:rPr lang="en-US" dirty="0"/>
              <a:t> masa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tjera</a:t>
            </a:r>
            <a:r>
              <a:rPr lang="en-US" dirty="0"/>
              <a:t> duke </a:t>
            </a:r>
            <a:r>
              <a:rPr lang="en-US" dirty="0" err="1" smtClean="0"/>
              <a:t>përfshirë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Detyrimin</a:t>
            </a:r>
            <a:r>
              <a:rPr lang="en-US" dirty="0" smtClean="0"/>
              <a:t> 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siguruar</a:t>
            </a:r>
            <a:r>
              <a:rPr lang="en-US" dirty="0"/>
              <a:t> </a:t>
            </a:r>
            <a:r>
              <a:rPr lang="en-US" dirty="0" err="1"/>
              <a:t>pajisjet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nevojshme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6502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err="1"/>
              <a:t>Neni</a:t>
            </a:r>
            <a:r>
              <a:rPr lang="en-GB" sz="3600" b="1" dirty="0"/>
              <a:t> 20</a:t>
            </a:r>
            <a:br>
              <a:rPr lang="en-GB" sz="3600" b="1" dirty="0"/>
            </a:br>
            <a:r>
              <a:rPr lang="en-GB" sz="3600" b="1" dirty="0" err="1"/>
              <a:t>Mbledhja</a:t>
            </a:r>
            <a:r>
              <a:rPr lang="en-GB" sz="3600" b="1" dirty="0"/>
              <a:t>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Kohë</a:t>
            </a:r>
            <a:r>
              <a:rPr lang="en-GB" sz="3600" b="1" dirty="0" smtClean="0"/>
              <a:t> </a:t>
            </a:r>
            <a:r>
              <a:rPr lang="en-GB" sz="3600" b="1" dirty="0" err="1"/>
              <a:t>Reale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2160"/>
            <a:ext cx="8229600" cy="4084003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/>
              <a:t>Palë</a:t>
            </a:r>
            <a:r>
              <a:rPr lang="en-US" sz="2800" dirty="0"/>
              <a:t> do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legjislacion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tillë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masa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tjera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nevojshme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detyrojnë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një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dhënës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shërbimi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që</a:t>
            </a:r>
            <a:r>
              <a:rPr lang="en-US" sz="2800" b="1" dirty="0">
                <a:solidFill>
                  <a:srgbClr val="FF0000"/>
                </a:solidFill>
              </a:rPr>
              <a:t> ta </a:t>
            </a:r>
            <a:r>
              <a:rPr lang="en-US" sz="2800" b="1" dirty="0" err="1">
                <a:solidFill>
                  <a:srgbClr val="FF0000"/>
                </a:solidFill>
              </a:rPr>
              <a:t>mbajë</a:t>
            </a:r>
            <a:r>
              <a:rPr lang="en-US" sz="2800" b="1" dirty="0">
                <a:solidFill>
                  <a:srgbClr val="FF0000"/>
                </a:solidFill>
              </a:rPr>
              <a:t> konfidencial </a:t>
            </a:r>
            <a:r>
              <a:rPr lang="en-US" sz="2800" b="1" dirty="0" err="1">
                <a:solidFill>
                  <a:srgbClr val="FF0000"/>
                </a:solidFill>
              </a:rPr>
              <a:t>faktin</a:t>
            </a:r>
            <a:r>
              <a:rPr lang="en-US" sz="2800" b="1" dirty="0">
                <a:solidFill>
                  <a:srgbClr val="FF0000"/>
                </a:solidFill>
              </a:rPr>
              <a:t> e </a:t>
            </a:r>
            <a:r>
              <a:rPr lang="en-US" sz="2800" b="1" dirty="0" err="1">
                <a:solidFill>
                  <a:srgbClr val="FF0000"/>
                </a:solidFill>
              </a:rPr>
              <a:t>çdo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informacioni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rreth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ekzekutimit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çdo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kompetence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dirty="0" err="1"/>
              <a:t>dhënë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ky</a:t>
            </a:r>
            <a:r>
              <a:rPr lang="en-US" sz="2800" dirty="0"/>
              <a:t> </a:t>
            </a:r>
            <a:r>
              <a:rPr lang="en-US" sz="2800" dirty="0" err="1"/>
              <a:t>nen</a:t>
            </a:r>
            <a:r>
              <a:rPr lang="en-US" sz="28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56591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Detyrojnë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dhënësin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shërbimit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mbajë</a:t>
            </a:r>
            <a:r>
              <a:rPr lang="en-US" sz="3600" b="1" dirty="0" smtClean="0"/>
              <a:t> konfidenciale </a:t>
            </a:r>
            <a:r>
              <a:rPr lang="en-US" sz="3600" b="1" dirty="0" err="1" smtClean="0"/>
              <a:t>masat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813878"/>
            <a:ext cx="7914640" cy="4525963"/>
          </a:xfrm>
        </p:spPr>
        <p:txBody>
          <a:bodyPr/>
          <a:lstStyle/>
          <a:p>
            <a:pPr algn="just"/>
            <a:r>
              <a:rPr lang="en-US" dirty="0" smtClean="0"/>
              <a:t>E </a:t>
            </a:r>
            <a:r>
              <a:rPr lang="en-US" dirty="0" err="1" smtClean="0"/>
              <a:t>efektshme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ndërmerren</a:t>
            </a:r>
            <a:r>
              <a:rPr lang="en-US" dirty="0"/>
              <a:t> pa </a:t>
            </a:r>
            <a:r>
              <a:rPr lang="en-US" dirty="0" err="1"/>
              <a:t>dijeninë</a:t>
            </a:r>
            <a:r>
              <a:rPr lang="en-US" dirty="0"/>
              <a:t> e </a:t>
            </a:r>
            <a:r>
              <a:rPr lang="en-US" dirty="0" err="1"/>
              <a:t>personave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hetohen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komunikuese</a:t>
            </a:r>
            <a:r>
              <a:rPr lang="en-US" dirty="0" smtClean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ta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operacionin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Dhënësi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nën</a:t>
            </a:r>
            <a:r>
              <a:rPr lang="en-US" dirty="0"/>
              <a:t> </a:t>
            </a:r>
            <a:r>
              <a:rPr lang="en-US" dirty="0" err="1"/>
              <a:t>detyrimin</a:t>
            </a:r>
            <a:r>
              <a:rPr lang="en-US" dirty="0"/>
              <a:t> e </a:t>
            </a:r>
            <a:r>
              <a:rPr lang="en-US" dirty="0" err="1"/>
              <a:t>fshehtësisë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107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16043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348344" y="1051560"/>
            <a:ext cx="8519885" cy="463804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smtClean="0">
                <a:ea typeface="ＭＳ Ｐゴシック" pitchFamily="34" charset="-128"/>
              </a:rPr>
              <a:t>Interceptimi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i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Dhënave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Përmbajtjes</a:t>
            </a:r>
            <a:endParaRPr lang="en-GB" altLang="x-none" sz="2800" b="1" i="1" dirty="0">
              <a:ea typeface="ＭＳ Ｐゴシック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smtClean="0">
                <a:ea typeface="ＭＳ Ｐゴシック" pitchFamily="34" charset="-128"/>
              </a:rPr>
              <a:t>(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Neni</a:t>
            </a:r>
            <a:r>
              <a:rPr lang="en-GB" altLang="x-none" sz="2800" b="1" i="1" dirty="0" smtClean="0">
                <a:ea typeface="ＭＳ Ｐゴシック" pitchFamily="34" charset="-128"/>
              </a:rPr>
              <a:t> 21 –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Konventa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Budapestit</a:t>
            </a:r>
            <a:r>
              <a:rPr lang="en-GB" altLang="x-none" sz="2800" b="1" i="1" dirty="0" smtClean="0">
                <a:ea typeface="ＭＳ Ｐゴシック" pitchFamily="34" charset="-128"/>
              </a:rPr>
              <a:t>)</a:t>
            </a: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GB" altLang="x-none" sz="2800" i="1" dirty="0" smtClean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 err="1">
                <a:ea typeface="ＭＳ Ｐゴシック" pitchFamily="34" charset="-128"/>
              </a:rPr>
              <a:t>Mjet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shumë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i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fuqishëm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hetimor</a:t>
            </a:r>
            <a:r>
              <a:rPr lang="en-GB" altLang="x-none" sz="2800" i="1" dirty="0">
                <a:ea typeface="ＭＳ Ｐゴシック" pitchFamily="34" charset="-128"/>
              </a:rPr>
              <a:t>, </a:t>
            </a:r>
            <a:r>
              <a:rPr lang="en-GB" altLang="x-none" sz="2800" i="1" dirty="0" err="1">
                <a:ea typeface="ＭＳ Ｐゴシック" pitchFamily="34" charset="-128"/>
              </a:rPr>
              <a:t>por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gjithashtu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shumë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i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 smtClean="0">
                <a:ea typeface="ＭＳ Ｐゴシック" pitchFamily="34" charset="-128"/>
              </a:rPr>
              <a:t>ndërhyrës</a:t>
            </a:r>
            <a:endParaRPr lang="en-GB" altLang="x-none" sz="28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 err="1">
                <a:ea typeface="ＭＳ Ｐゴシック" pitchFamily="34" charset="-128"/>
              </a:rPr>
              <a:t>Lejohet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vetëm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në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lidhje</a:t>
            </a:r>
            <a:r>
              <a:rPr lang="en-GB" altLang="x-none" sz="2800" i="1" dirty="0">
                <a:ea typeface="ＭＳ Ｐゴシック" pitchFamily="34" charset="-128"/>
              </a:rPr>
              <a:t> me </a:t>
            </a:r>
            <a:r>
              <a:rPr lang="en-GB" altLang="x-none" sz="2800" i="1" dirty="0" err="1">
                <a:ea typeface="ＭＳ Ｐゴシック" pitchFamily="34" charset="-128"/>
              </a:rPr>
              <a:t>një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varg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shkeljesh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rënda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që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përcaktohen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nga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ligjet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kombëtare</a:t>
            </a:r>
            <a:endParaRPr lang="en-GB" altLang="x-none" sz="28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 err="1">
                <a:ea typeface="ＭＳ Ｐゴシック" pitchFamily="34" charset="-128"/>
              </a:rPr>
              <a:t>Masat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mbrojtëse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duhet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zbatohen</a:t>
            </a:r>
            <a:endParaRPr lang="en-GB" altLang="x-none" sz="2800" i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56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 smtClean="0"/>
              <a:t>Neni</a:t>
            </a:r>
            <a:r>
              <a:rPr lang="en-GB" sz="4000" b="1" dirty="0" smtClean="0"/>
              <a:t> 21</a:t>
            </a:r>
            <a:br>
              <a:rPr lang="en-GB" sz="4000" b="1" dirty="0" smtClean="0"/>
            </a:br>
            <a:r>
              <a:rPr lang="en-GB" sz="4000" b="1" dirty="0" smtClean="0"/>
              <a:t>Interceptimi </a:t>
            </a:r>
            <a:r>
              <a:rPr lang="en-GB" sz="4000" b="1" dirty="0" err="1" smtClean="0"/>
              <a:t>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4756150"/>
          </a:xfrm>
        </p:spPr>
        <p:txBody>
          <a:bodyPr rtlCol="0">
            <a:normAutofit lnSpcReduction="10000"/>
          </a:bodyPr>
          <a:lstStyle/>
          <a:p>
            <a:pPr marL="457200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lidhje</a:t>
            </a:r>
            <a:r>
              <a:rPr lang="en-GB" sz="2400" dirty="0"/>
              <a:t> me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fushë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veprave</a:t>
            </a:r>
            <a:r>
              <a:rPr lang="en-GB" sz="2400" dirty="0"/>
              <a:t> </a:t>
            </a:r>
            <a:r>
              <a:rPr lang="en-GB" sz="2400" dirty="0" err="1"/>
              <a:t>penale</a:t>
            </a:r>
            <a:r>
              <a:rPr lang="en-GB" sz="2400" dirty="0"/>
              <a:t> </a:t>
            </a:r>
            <a:r>
              <a:rPr lang="en-GB" sz="2400" dirty="0" err="1"/>
              <a:t>serioze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përcaktohen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ligji</a:t>
            </a:r>
            <a:r>
              <a:rPr lang="en-GB" sz="2400" dirty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brendshëm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t’u</a:t>
            </a:r>
            <a:r>
              <a:rPr lang="en-GB" sz="2400" dirty="0"/>
              <a:t> </a:t>
            </a:r>
            <a:r>
              <a:rPr lang="en-GB" sz="2400" dirty="0" err="1"/>
              <a:t>japë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saj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  <a:endParaRPr lang="en-GB" sz="2400" dirty="0" smtClean="0"/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 smtClean="0"/>
              <a:t>që</a:t>
            </a:r>
            <a:r>
              <a:rPr lang="en-GB" sz="2000" dirty="0" smtClean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,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 smtClean="0"/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 smtClean="0"/>
              <a:t>tij</a:t>
            </a:r>
            <a:r>
              <a:rPr lang="en-GB" sz="2000" dirty="0" smtClean="0"/>
              <a:t> </a:t>
            </a:r>
            <a:r>
              <a:rPr lang="en-GB" sz="2000" dirty="0" err="1" smtClean="0"/>
              <a:t>ekzistuese</a:t>
            </a:r>
            <a:r>
              <a:rPr lang="en-GB" sz="2000" dirty="0" smtClean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  <a:endParaRPr lang="en-GB" sz="2000" dirty="0" smtClean="0"/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 smtClean="0"/>
              <a:t>ose</a:t>
            </a:r>
            <a:endParaRPr lang="en-GB" sz="1600" dirty="0" smtClean="0"/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/>
              <a:t>ë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e,</a:t>
            </a:r>
            <a:endParaRPr lang="en-GB" sz="1600" dirty="0" smtClean="0"/>
          </a:p>
          <a:p>
            <a:pPr marL="400050" lvl="1" indent="409575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	</a:t>
            </a:r>
            <a:r>
              <a:rPr lang="en-GB" sz="2000" dirty="0" err="1" smtClean="0"/>
              <a:t>të</a:t>
            </a:r>
            <a:r>
              <a:rPr lang="en-GB" sz="2000" dirty="0" smtClean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përmbajtjes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</a:t>
            </a:r>
            <a:r>
              <a:rPr lang="en-GB" sz="2000" dirty="0" smtClean="0"/>
              <a:t>				</a:t>
            </a:r>
            <a:r>
              <a:rPr lang="en-GB" sz="2000" dirty="0" err="1" smtClean="0"/>
              <a:t>komunikimet</a:t>
            </a:r>
            <a:r>
              <a:rPr lang="en-GB" sz="2000" dirty="0" smtClean="0"/>
              <a:t> </a:t>
            </a:r>
            <a:r>
              <a:rPr lang="en-GB" sz="2000" dirty="0"/>
              <a:t>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transmetuara</a:t>
            </a:r>
            <a:r>
              <a:rPr lang="en-GB" sz="2000" dirty="0"/>
              <a:t> </a:t>
            </a:r>
            <a:r>
              <a:rPr lang="en-GB" sz="2000" dirty="0" smtClean="0"/>
              <a:t>			</a:t>
            </a:r>
            <a:r>
              <a:rPr lang="en-GB" sz="2000" dirty="0" err="1" smtClean="0"/>
              <a:t>nëpërmjet</a:t>
            </a:r>
            <a:r>
              <a:rPr lang="en-GB" sz="2000" dirty="0" smtClean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6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62" y="442913"/>
            <a:ext cx="8166538" cy="1143000"/>
          </a:xfrm>
        </p:spPr>
        <p:txBody>
          <a:bodyPr/>
          <a:lstStyle/>
          <a:p>
            <a:r>
              <a:rPr lang="en-US" sz="3400" b="1" dirty="0" err="1" smtClean="0"/>
              <a:t>Të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Dhënat</a:t>
            </a:r>
            <a:r>
              <a:rPr lang="en-US" sz="3400" b="1" dirty="0" smtClean="0"/>
              <a:t> e </a:t>
            </a:r>
            <a:r>
              <a:rPr lang="en-US" sz="3400" b="1" dirty="0" err="1" smtClean="0"/>
              <a:t>Përmbajtjes</a:t>
            </a:r>
            <a:r>
              <a:rPr lang="en-US" sz="3400" b="1" dirty="0" smtClean="0"/>
              <a:t>	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427" y="1847165"/>
            <a:ext cx="8338457" cy="4433660"/>
          </a:xfrm>
        </p:spPr>
        <p:txBody>
          <a:bodyPr>
            <a:normAutofit fontScale="92500"/>
          </a:bodyPr>
          <a:lstStyle/>
          <a:p>
            <a:pPr marL="342900" lvl="1" indent="-3429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3200" b="1" u="sng" dirty="0" err="1" smtClean="0"/>
              <a:t>Përmbajtja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komunikuese</a:t>
            </a:r>
            <a:r>
              <a:rPr lang="en-US" sz="3200" b="1" dirty="0" smtClean="0"/>
              <a:t> </a:t>
            </a:r>
            <a:r>
              <a:rPr lang="en-US" sz="3200" dirty="0" smtClean="0"/>
              <a:t>e </a:t>
            </a:r>
            <a:r>
              <a:rPr lang="en-US" sz="3200" dirty="0" err="1" smtClean="0"/>
              <a:t>komunikimit</a:t>
            </a:r>
            <a:r>
              <a:rPr lang="en-US" sz="3200" dirty="0" smtClean="0"/>
              <a:t>, d.m.th, </a:t>
            </a:r>
            <a:r>
              <a:rPr lang="en-US" sz="3200" dirty="0" err="1" smtClean="0"/>
              <a:t>kuptimi</a:t>
            </a:r>
            <a:r>
              <a:rPr lang="en-US" sz="3200" dirty="0" smtClean="0"/>
              <a:t> </a:t>
            </a:r>
            <a:r>
              <a:rPr lang="en-US" sz="3200" dirty="0" err="1" smtClean="0"/>
              <a:t>ose</a:t>
            </a:r>
            <a:r>
              <a:rPr lang="en-US" sz="3200" dirty="0" smtClean="0"/>
              <a:t> </a:t>
            </a:r>
            <a:r>
              <a:rPr lang="en-US" sz="3200" dirty="0" err="1" smtClean="0"/>
              <a:t>synimi</a:t>
            </a:r>
            <a:r>
              <a:rPr lang="en-US" sz="3200" dirty="0" smtClean="0"/>
              <a:t> </a:t>
            </a:r>
            <a:r>
              <a:rPr lang="en-US" sz="3200" dirty="0" err="1" smtClean="0"/>
              <a:t>i</a:t>
            </a:r>
            <a:r>
              <a:rPr lang="en-US" sz="3200" dirty="0" smtClean="0"/>
              <a:t> </a:t>
            </a:r>
            <a:r>
              <a:rPr lang="en-US" sz="3200" dirty="0" err="1" smtClean="0"/>
              <a:t>komunikimit</a:t>
            </a:r>
            <a:r>
              <a:rPr lang="en-US" sz="3200" dirty="0" smtClean="0"/>
              <a:t>, </a:t>
            </a:r>
            <a:r>
              <a:rPr lang="en-US" sz="3200" dirty="0" err="1" smtClean="0"/>
              <a:t>ose</a:t>
            </a:r>
            <a:r>
              <a:rPr lang="en-US" sz="3200" dirty="0" smtClean="0"/>
              <a:t>  </a:t>
            </a:r>
            <a:r>
              <a:rPr lang="en-US" sz="3200" b="1" u="sng" dirty="0" err="1" smtClean="0"/>
              <a:t>mesazhi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ose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informacioni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që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përcillet</a:t>
            </a:r>
            <a:r>
              <a:rPr lang="en-US" sz="3200" b="1" dirty="0" smtClean="0"/>
              <a:t> </a:t>
            </a:r>
            <a:r>
              <a:rPr lang="en-US" sz="3200" dirty="0" err="1" smtClean="0"/>
              <a:t>nga</a:t>
            </a:r>
            <a:r>
              <a:rPr lang="en-US" sz="3200" dirty="0" smtClean="0"/>
              <a:t> </a:t>
            </a:r>
            <a:r>
              <a:rPr lang="en-US" sz="3200" dirty="0" err="1" smtClean="0"/>
              <a:t>komunikimi</a:t>
            </a:r>
            <a:r>
              <a:rPr lang="en-US" sz="3200" dirty="0" smtClean="0"/>
              <a:t> (</a:t>
            </a:r>
            <a:r>
              <a:rPr lang="en-US" sz="3200" dirty="0" err="1" smtClean="0"/>
              <a:t>i</a:t>
            </a:r>
            <a:r>
              <a:rPr lang="en-US" sz="3200" dirty="0" smtClean="0"/>
              <a:t> </a:t>
            </a:r>
            <a:r>
              <a:rPr lang="en-US" sz="3200" dirty="0" err="1" smtClean="0"/>
              <a:t>ndryshëm</a:t>
            </a:r>
            <a:r>
              <a:rPr lang="en-US" sz="3200" dirty="0" smtClean="0"/>
              <a:t> </a:t>
            </a:r>
            <a:r>
              <a:rPr lang="en-US" sz="3200" dirty="0" err="1" smtClean="0"/>
              <a:t>nga</a:t>
            </a:r>
            <a:r>
              <a:rPr lang="en-US" sz="3200" dirty="0" smtClean="0"/>
              <a:t> </a:t>
            </a:r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dhënat</a:t>
            </a:r>
            <a:r>
              <a:rPr lang="en-US" sz="3200" dirty="0" smtClean="0"/>
              <a:t> e </a:t>
            </a:r>
            <a:r>
              <a:rPr lang="en-US" sz="3200" dirty="0" err="1" smtClean="0"/>
              <a:t>trafikut</a:t>
            </a:r>
            <a:r>
              <a:rPr lang="en-US" sz="3200" dirty="0" smtClean="0"/>
              <a:t>)</a:t>
            </a:r>
          </a:p>
          <a:p>
            <a:pPr marL="342900" lvl="1" indent="-3429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3200" dirty="0" err="1" smtClean="0"/>
              <a:t>Përfshin</a:t>
            </a:r>
            <a:r>
              <a:rPr lang="en-US" sz="3200" dirty="0" smtClean="0"/>
              <a:t> </a:t>
            </a:r>
            <a:r>
              <a:rPr lang="en-US" sz="3200" b="1" u="sng" dirty="0" err="1" smtClean="0"/>
              <a:t>përmbajtjen</a:t>
            </a:r>
            <a:r>
              <a:rPr lang="en-US" sz="3200" b="1" u="sng" dirty="0" smtClean="0"/>
              <a:t> e </a:t>
            </a:r>
            <a:r>
              <a:rPr lang="en-US" sz="3200" b="1" u="sng" dirty="0" err="1" smtClean="0"/>
              <a:t>ruajtur</a:t>
            </a:r>
            <a:r>
              <a:rPr lang="en-US" sz="3200" b="1" dirty="0" smtClean="0"/>
              <a:t> </a:t>
            </a:r>
            <a:r>
              <a:rPr lang="en-US" sz="3200" dirty="0" err="1" smtClean="0"/>
              <a:t>dhe</a:t>
            </a:r>
            <a:r>
              <a:rPr lang="en-US" sz="3200" dirty="0" smtClean="0"/>
              <a:t> </a:t>
            </a:r>
            <a:r>
              <a:rPr lang="en-US" sz="3200" b="1" u="sng" dirty="0" err="1" smtClean="0"/>
              <a:t>përmbajtjen</a:t>
            </a:r>
            <a:r>
              <a:rPr lang="en-US" sz="3200" b="1" u="sng" dirty="0" smtClean="0"/>
              <a:t> e </a:t>
            </a:r>
            <a:r>
              <a:rPr lang="en-US" sz="3200" b="1" u="sng" dirty="0" err="1" smtClean="0"/>
              <a:t>ardhshme</a:t>
            </a:r>
            <a:endParaRPr lang="en-US" sz="3200" dirty="0" smtClean="0"/>
          </a:p>
          <a:p>
            <a:pPr marL="342900" lvl="1" indent="-3429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3200" dirty="0" smtClean="0"/>
              <a:t>P.sh. </a:t>
            </a:r>
            <a:r>
              <a:rPr lang="en-US" sz="3200" b="1" u="sng" dirty="0" err="1" smtClean="0"/>
              <a:t>mesazhet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elektronike</a:t>
            </a:r>
            <a:r>
              <a:rPr lang="en-US" sz="3200" b="1" u="sng" dirty="0" smtClean="0"/>
              <a:t>, </a:t>
            </a:r>
            <a:r>
              <a:rPr lang="en-US" sz="3200" b="1" u="sng" dirty="0" err="1" smtClean="0"/>
              <a:t>imazhet</a:t>
            </a:r>
            <a:r>
              <a:rPr lang="en-US" sz="3200" b="1" u="sng" dirty="0" smtClean="0"/>
              <a:t>, </a:t>
            </a:r>
            <a:r>
              <a:rPr lang="en-US" sz="3200" b="1" u="sng" dirty="0" err="1" smtClean="0"/>
              <a:t>filmat</a:t>
            </a:r>
            <a:r>
              <a:rPr lang="en-US" sz="3200" b="1" u="sng" dirty="0" smtClean="0"/>
              <a:t>, </a:t>
            </a:r>
            <a:r>
              <a:rPr lang="en-US" sz="3200" b="1" u="sng" dirty="0" err="1" smtClean="0"/>
              <a:t>muzikën</a:t>
            </a:r>
            <a:r>
              <a:rPr lang="en-US" sz="3200" dirty="0" smtClean="0"/>
              <a:t> </a:t>
            </a:r>
            <a:r>
              <a:rPr lang="en-US" sz="3200" dirty="0" err="1" smtClean="0"/>
              <a:t>dhe</a:t>
            </a:r>
            <a:r>
              <a:rPr lang="en-US" sz="3200" dirty="0" smtClean="0"/>
              <a:t> </a:t>
            </a:r>
            <a:r>
              <a:rPr lang="en-US" sz="3200" dirty="0" err="1" smtClean="0"/>
              <a:t>skedarë</a:t>
            </a:r>
            <a:r>
              <a:rPr lang="en-US" sz="3200" dirty="0" smtClean="0"/>
              <a:t> </a:t>
            </a:r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tjerë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21</a:t>
            </a:r>
            <a:br>
              <a:rPr lang="en-GB" sz="4000" b="1" dirty="0"/>
            </a:br>
            <a:r>
              <a:rPr lang="en-GB" sz="4000" b="1" dirty="0"/>
              <a:t>Interceptimi </a:t>
            </a:r>
            <a:r>
              <a:rPr lang="en-GB" sz="4000" b="1" dirty="0" err="1"/>
              <a:t>i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1690" y="1881560"/>
            <a:ext cx="8405446" cy="4492375"/>
          </a:xfrm>
        </p:spPr>
        <p:txBody>
          <a:bodyPr rtlCol="0">
            <a:normAutofit lnSpcReduction="10000"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en-US" dirty="0"/>
              <a:t>Kur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Palë</a:t>
            </a:r>
            <a:r>
              <a:rPr lang="en-US" dirty="0"/>
              <a:t>,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sajë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parimeve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përcaktuara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sistemin</a:t>
            </a:r>
            <a:r>
              <a:rPr lang="en-US" dirty="0"/>
              <a:t> </a:t>
            </a:r>
            <a:r>
              <a:rPr lang="en-US" dirty="0" err="1"/>
              <a:t>ligjor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brendshëm</a:t>
            </a:r>
            <a:r>
              <a:rPr lang="en-US" dirty="0"/>
              <a:t>,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adaptojë</a:t>
            </a:r>
            <a:r>
              <a:rPr lang="en-US" dirty="0"/>
              <a:t> </a:t>
            </a:r>
            <a:r>
              <a:rPr lang="en-US" dirty="0" err="1"/>
              <a:t>masat</a:t>
            </a:r>
            <a:r>
              <a:rPr lang="en-US" dirty="0"/>
              <a:t> e </a:t>
            </a:r>
            <a:r>
              <a:rPr lang="en-US" dirty="0" err="1"/>
              <a:t>referuara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paragrafin</a:t>
            </a:r>
            <a:r>
              <a:rPr lang="en-US" dirty="0"/>
              <a:t> 1(a), </a:t>
            </a:r>
            <a:r>
              <a:rPr lang="en-US" dirty="0" err="1"/>
              <a:t>ajo</a:t>
            </a:r>
            <a:r>
              <a:rPr lang="en-US" dirty="0"/>
              <a:t> </a:t>
            </a:r>
            <a:r>
              <a:rPr lang="en-US" dirty="0" err="1"/>
              <a:t>mundet</a:t>
            </a:r>
            <a:r>
              <a:rPr lang="en-US" dirty="0"/>
              <a:t>, </a:t>
            </a:r>
            <a:r>
              <a:rPr lang="en-US" dirty="0" err="1"/>
              <a:t>në</a:t>
            </a:r>
            <a:r>
              <a:rPr lang="en-US" dirty="0"/>
              <a:t> vend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saj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adaptojë</a:t>
            </a:r>
            <a:r>
              <a:rPr lang="en-US" dirty="0"/>
              <a:t> </a:t>
            </a:r>
            <a:r>
              <a:rPr lang="en-US" dirty="0" err="1"/>
              <a:t>legjislacion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masa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tjera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nevojshme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siguruar</a:t>
            </a:r>
            <a:r>
              <a:rPr lang="en-US" dirty="0"/>
              <a:t> </a:t>
            </a:r>
            <a:r>
              <a:rPr lang="en-US" dirty="0" err="1"/>
              <a:t>mbledhjen</a:t>
            </a:r>
            <a:r>
              <a:rPr lang="en-US" dirty="0"/>
              <a:t> </a:t>
            </a:r>
            <a:r>
              <a:rPr lang="en-US" dirty="0" err="1"/>
              <a:t>apo</a:t>
            </a:r>
            <a:r>
              <a:rPr lang="en-US" dirty="0"/>
              <a:t> </a:t>
            </a:r>
            <a:r>
              <a:rPr lang="en-US" dirty="0" err="1"/>
              <a:t>regjistrimin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përmbajtjes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shoqëruara</a:t>
            </a:r>
            <a:r>
              <a:rPr lang="en-US" dirty="0"/>
              <a:t> me </a:t>
            </a:r>
            <a:r>
              <a:rPr lang="en-US" dirty="0" err="1"/>
              <a:t>komunikime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territorin</a:t>
            </a:r>
            <a:r>
              <a:rPr lang="en-US" dirty="0"/>
              <a:t> e </a:t>
            </a:r>
            <a:r>
              <a:rPr lang="en-US" dirty="0" err="1"/>
              <a:t>saj</a:t>
            </a:r>
            <a:r>
              <a:rPr lang="en-US" dirty="0"/>
              <a:t> </a:t>
            </a:r>
            <a:r>
              <a:rPr lang="en-US" dirty="0" err="1"/>
              <a:t>nëpërmjet</a:t>
            </a:r>
            <a:r>
              <a:rPr lang="en-US" dirty="0"/>
              <a:t> </a:t>
            </a:r>
            <a:r>
              <a:rPr lang="en-US" dirty="0" err="1"/>
              <a:t>aplikimit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mjeteve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err="1"/>
              <a:t>Neni</a:t>
            </a:r>
            <a:r>
              <a:rPr lang="en-GB" sz="3600" b="1" dirty="0"/>
              <a:t> 21</a:t>
            </a:r>
            <a:br>
              <a:rPr lang="en-GB" sz="3600" b="1" dirty="0"/>
            </a:br>
            <a:r>
              <a:rPr lang="en-GB" sz="3600" b="1" dirty="0"/>
              <a:t>Interceptimi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Përmbajtjes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523" y="1951889"/>
            <a:ext cx="8370277" cy="401600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/>
              <a:t>Palë</a:t>
            </a:r>
            <a:r>
              <a:rPr lang="en-US" dirty="0"/>
              <a:t> do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adaptojë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legjislacion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tillë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masa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tjera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nevojshme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detyrojnë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dhënës</a:t>
            </a:r>
            <a:r>
              <a:rPr lang="en-US" dirty="0"/>
              <a:t> </a:t>
            </a:r>
            <a:r>
              <a:rPr lang="en-US" dirty="0" err="1"/>
              <a:t>shërbimi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ta </a:t>
            </a:r>
            <a:r>
              <a:rPr lang="en-US" dirty="0" err="1"/>
              <a:t>mbajë</a:t>
            </a:r>
            <a:r>
              <a:rPr lang="en-US" dirty="0"/>
              <a:t> konfidencial </a:t>
            </a:r>
            <a:r>
              <a:rPr lang="en-US" dirty="0" err="1"/>
              <a:t>faktin</a:t>
            </a:r>
            <a:r>
              <a:rPr lang="en-US" dirty="0"/>
              <a:t> e </a:t>
            </a:r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/>
              <a:t>informacioni</a:t>
            </a:r>
            <a:r>
              <a:rPr lang="en-US" dirty="0"/>
              <a:t> </a:t>
            </a:r>
            <a:r>
              <a:rPr lang="en-US" dirty="0" err="1"/>
              <a:t>rreth</a:t>
            </a:r>
            <a:r>
              <a:rPr lang="en-US" dirty="0"/>
              <a:t> </a:t>
            </a:r>
            <a:r>
              <a:rPr lang="en-US" dirty="0" err="1"/>
              <a:t>ekzekutimit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/>
              <a:t>fuqie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dhënë</a:t>
            </a:r>
            <a:r>
              <a:rPr lang="en-US" dirty="0"/>
              <a:t> </a:t>
            </a:r>
            <a:r>
              <a:rPr lang="en-US" dirty="0" err="1"/>
              <a:t>nga</a:t>
            </a:r>
            <a:r>
              <a:rPr lang="en-US" dirty="0"/>
              <a:t> </a:t>
            </a:r>
            <a:r>
              <a:rPr lang="en-US" dirty="0" err="1"/>
              <a:t>ky</a:t>
            </a:r>
            <a:r>
              <a:rPr lang="en-US" dirty="0"/>
              <a:t> </a:t>
            </a:r>
            <a:r>
              <a:rPr lang="en-US" dirty="0" err="1"/>
              <a:t>nen</a:t>
            </a:r>
            <a:r>
              <a:rPr lang="en-US" dirty="0" smtClean="0"/>
              <a:t>.</a:t>
            </a:r>
            <a:endParaRPr lang="en-US" dirty="0"/>
          </a:p>
          <a:p>
            <a:pPr marL="514350" indent="-514350" algn="just">
              <a:buFont typeface="+mj-lt"/>
              <a:buAutoNum type="arabicPeriod" startAt="3"/>
            </a:pPr>
            <a:r>
              <a:rPr lang="en-US" dirty="0" err="1"/>
              <a:t>Kompetencat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procedurat</a:t>
            </a:r>
            <a:r>
              <a:rPr lang="en-US" dirty="0"/>
              <a:t> e </a:t>
            </a:r>
            <a:r>
              <a:rPr lang="en-US" dirty="0" err="1"/>
              <a:t>përmendura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këtë</a:t>
            </a:r>
            <a:r>
              <a:rPr lang="en-US" dirty="0"/>
              <a:t> </a:t>
            </a:r>
            <a:r>
              <a:rPr lang="en-US" dirty="0" err="1"/>
              <a:t>nen</a:t>
            </a:r>
            <a:r>
              <a:rPr lang="en-US" dirty="0"/>
              <a:t> u </a:t>
            </a:r>
            <a:r>
              <a:rPr lang="en-US" dirty="0" err="1"/>
              <a:t>nënshtrohen</a:t>
            </a:r>
            <a:r>
              <a:rPr lang="en-US" dirty="0"/>
              <a:t> </a:t>
            </a:r>
            <a:r>
              <a:rPr lang="en-US" dirty="0" err="1"/>
              <a:t>neneve</a:t>
            </a:r>
            <a:r>
              <a:rPr lang="en-US" dirty="0"/>
              <a:t> 14 </a:t>
            </a:r>
            <a:r>
              <a:rPr lang="en-US" dirty="0" err="1"/>
              <a:t>dhe</a:t>
            </a:r>
            <a:r>
              <a:rPr lang="en-US" dirty="0"/>
              <a:t> 15.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4087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21</a:t>
            </a:r>
            <a:br>
              <a:rPr lang="en-GB" sz="4000" b="1" dirty="0"/>
            </a:br>
            <a:r>
              <a:rPr lang="en-GB" sz="4000" b="1" dirty="0"/>
              <a:t>Interceptimi </a:t>
            </a:r>
            <a:r>
              <a:rPr lang="en-GB" sz="4000" b="1" dirty="0" err="1"/>
              <a:t>i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758466"/>
            <a:ext cx="82296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lidhje</a:t>
            </a:r>
            <a:r>
              <a:rPr lang="en-GB" sz="2400" dirty="0"/>
              <a:t> me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fushë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veprave</a:t>
            </a:r>
            <a:r>
              <a:rPr lang="en-GB" sz="2400" dirty="0"/>
              <a:t> </a:t>
            </a:r>
            <a:r>
              <a:rPr lang="en-GB" sz="2400" dirty="0" err="1"/>
              <a:t>penale</a:t>
            </a:r>
            <a:r>
              <a:rPr lang="en-GB" sz="2400" dirty="0"/>
              <a:t> </a:t>
            </a:r>
            <a:r>
              <a:rPr lang="en-GB" sz="2400" dirty="0" err="1"/>
              <a:t>serioze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përcaktohen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ligji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brendshëm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t’u</a:t>
            </a:r>
            <a:r>
              <a:rPr lang="en-GB" sz="2400" dirty="0"/>
              <a:t> </a:t>
            </a:r>
            <a:r>
              <a:rPr lang="en-GB" sz="2400" dirty="0" err="1"/>
              <a:t>japë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autoriteteve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të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saj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kompetente</a:t>
            </a:r>
            <a:r>
              <a:rPr lang="en-GB" sz="2400" dirty="0"/>
              <a:t>:</a:t>
            </a:r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,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tij</a:t>
            </a:r>
            <a:r>
              <a:rPr lang="en-GB" sz="2000" dirty="0"/>
              <a:t> </a:t>
            </a:r>
            <a:r>
              <a:rPr lang="en-GB" sz="2000" dirty="0" err="1"/>
              <a:t>ekzistuese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/>
              <a:t>ë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e,</a:t>
            </a:r>
          </a:p>
          <a:p>
            <a:pPr marL="400050" lvl="1" indent="409575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	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përmbajtjes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			</a:t>
            </a:r>
            <a:r>
              <a:rPr lang="en-GB" sz="2000" dirty="0" err="1"/>
              <a:t>komunikimet</a:t>
            </a:r>
            <a:r>
              <a:rPr lang="en-GB" sz="2000" dirty="0"/>
              <a:t> 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transmetuara</a:t>
            </a:r>
            <a:r>
              <a:rPr lang="en-GB" sz="2000" dirty="0"/>
              <a:t> 		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 smtClean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8598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Autoritetet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Kopetente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4525963"/>
          </a:xfrm>
        </p:spPr>
        <p:txBody>
          <a:bodyPr/>
          <a:lstStyle/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: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/>
              <a:t>ligjzbatues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 smtClean="0"/>
              <a:t>gjyqësor</a:t>
            </a:r>
            <a:endParaRPr lang="en-US" dirty="0"/>
          </a:p>
          <a:p>
            <a:pPr lvl="1" algn="just"/>
            <a:r>
              <a:rPr lang="en-US" dirty="0" err="1"/>
              <a:t>Gjyqtar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prokuror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/>
              <a:t>administrativ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9026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21</a:t>
            </a:r>
            <a:br>
              <a:rPr lang="en-GB" sz="4000" b="1" dirty="0"/>
            </a:br>
            <a:r>
              <a:rPr lang="en-GB" sz="4000" b="1" dirty="0"/>
              <a:t>Interceptimi </a:t>
            </a:r>
            <a:r>
              <a:rPr lang="en-GB" sz="4000" b="1" dirty="0" err="1"/>
              <a:t>i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00201"/>
            <a:ext cx="82296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lidhje</a:t>
            </a:r>
            <a:r>
              <a:rPr lang="en-GB" sz="2400" dirty="0"/>
              <a:t> me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fushë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veprave</a:t>
            </a:r>
            <a:r>
              <a:rPr lang="en-GB" sz="2400" dirty="0"/>
              <a:t> </a:t>
            </a:r>
            <a:r>
              <a:rPr lang="en-GB" sz="2400" dirty="0" err="1"/>
              <a:t>penale</a:t>
            </a:r>
            <a:r>
              <a:rPr lang="en-GB" sz="2400" dirty="0"/>
              <a:t> </a:t>
            </a:r>
            <a:r>
              <a:rPr lang="en-GB" sz="2400" dirty="0" err="1"/>
              <a:t>serioze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përcaktohen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ligji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brendshëm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t’u</a:t>
            </a:r>
            <a:r>
              <a:rPr lang="en-GB" sz="2400" dirty="0"/>
              <a:t> </a:t>
            </a:r>
            <a:r>
              <a:rPr lang="en-GB" sz="2400" dirty="0" err="1"/>
              <a:t>japë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saj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b="1" dirty="0" err="1">
                <a:solidFill>
                  <a:srgbClr val="FF0000"/>
                </a:solidFill>
              </a:rPr>
              <a:t>që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mbledhë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apo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regjistrojë</a:t>
            </a:r>
            <a:r>
              <a:rPr lang="en-GB" sz="2000" b="1" dirty="0">
                <a:solidFill>
                  <a:srgbClr val="FF0000"/>
                </a:solidFill>
              </a:rPr>
              <a:t>, </a:t>
            </a:r>
            <a:r>
              <a:rPr lang="en-GB" sz="2000" b="1" dirty="0" err="1">
                <a:solidFill>
                  <a:srgbClr val="FF0000"/>
                </a:solidFill>
              </a:rPr>
              <a:t>nëpërmjet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aplikimit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mjeteve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teknike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tij</a:t>
            </a:r>
            <a:r>
              <a:rPr lang="en-GB" sz="2000" dirty="0"/>
              <a:t> </a:t>
            </a:r>
            <a:r>
              <a:rPr lang="en-GB" sz="2000" dirty="0" err="1"/>
              <a:t>ekzistuese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/>
              <a:t>ë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e,</a:t>
            </a:r>
          </a:p>
          <a:p>
            <a:pPr marL="400050" lvl="1" indent="409575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	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përmbajtjes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			</a:t>
            </a:r>
            <a:r>
              <a:rPr lang="en-GB" sz="2000" dirty="0" err="1"/>
              <a:t>komunikimet</a:t>
            </a:r>
            <a:r>
              <a:rPr lang="en-GB" sz="2000" dirty="0"/>
              <a:t> 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transmetuara</a:t>
            </a:r>
            <a:r>
              <a:rPr lang="en-GB" sz="2000" dirty="0"/>
              <a:t> 		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 smtClean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457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Mbledhë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regjistrojë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nëpërmjet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aplikimit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mjeteve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teknike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2057400"/>
            <a:ext cx="7914640" cy="3962401"/>
          </a:xfrm>
        </p:spPr>
        <p:txBody>
          <a:bodyPr/>
          <a:lstStyle/>
          <a:p>
            <a:pPr algn="just"/>
            <a:r>
              <a:rPr lang="en-US" dirty="0" err="1"/>
              <a:t>Kjo</a:t>
            </a:r>
            <a:r>
              <a:rPr lang="en-US" dirty="0"/>
              <a:t> </a:t>
            </a:r>
            <a:r>
              <a:rPr lang="en-US" dirty="0" err="1"/>
              <a:t>pjesë</a:t>
            </a:r>
            <a:r>
              <a:rPr lang="en-US" dirty="0"/>
              <a:t> e </a:t>
            </a:r>
            <a:r>
              <a:rPr lang="en-US" dirty="0" err="1" smtClean="0"/>
              <a:t>kopetencës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referohet</a:t>
            </a:r>
            <a:r>
              <a:rPr lang="en-US" dirty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/>
              <a:t>drejtpërdrejtë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autoriteteve</a:t>
            </a:r>
            <a:r>
              <a:rPr lang="en-US" dirty="0"/>
              <a:t> </a:t>
            </a:r>
            <a:r>
              <a:rPr lang="en-US" dirty="0" err="1"/>
              <a:t>kompetente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mbledhur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regjistruar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Asnjë</a:t>
            </a:r>
            <a:r>
              <a:rPr lang="en-US" dirty="0"/>
              <a:t> </a:t>
            </a:r>
            <a:r>
              <a:rPr lang="en-US" dirty="0" err="1"/>
              <a:t>teknologji</a:t>
            </a:r>
            <a:r>
              <a:rPr lang="en-US" dirty="0"/>
              <a:t> </a:t>
            </a:r>
            <a:r>
              <a:rPr lang="en-US" dirty="0" err="1"/>
              <a:t>specifike</a:t>
            </a:r>
            <a:r>
              <a:rPr lang="en-US" dirty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miratohet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29496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21</a:t>
            </a:r>
            <a:br>
              <a:rPr lang="en-GB" sz="4000" b="1" dirty="0"/>
            </a:br>
            <a:r>
              <a:rPr lang="en-GB" sz="4000" b="1" dirty="0"/>
              <a:t>Interceptimi </a:t>
            </a:r>
            <a:r>
              <a:rPr lang="en-GB" sz="4000" b="1" dirty="0" err="1"/>
              <a:t>i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582616"/>
            <a:ext cx="8229600" cy="498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lidhje</a:t>
            </a:r>
            <a:r>
              <a:rPr lang="en-GB" sz="2400" dirty="0"/>
              <a:t> me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fushë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veprave</a:t>
            </a:r>
            <a:r>
              <a:rPr lang="en-GB" sz="2400" dirty="0"/>
              <a:t> </a:t>
            </a:r>
            <a:r>
              <a:rPr lang="en-GB" sz="2400" dirty="0" err="1"/>
              <a:t>penale</a:t>
            </a:r>
            <a:r>
              <a:rPr lang="en-GB" sz="2400" dirty="0"/>
              <a:t> </a:t>
            </a:r>
            <a:r>
              <a:rPr lang="en-GB" sz="2400" dirty="0" err="1"/>
              <a:t>serioze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përcaktohen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ligji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brendshëm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t’u</a:t>
            </a:r>
            <a:r>
              <a:rPr lang="en-GB" sz="2400" dirty="0"/>
              <a:t> </a:t>
            </a:r>
            <a:r>
              <a:rPr lang="en-GB" sz="2400" dirty="0" err="1"/>
              <a:t>japë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saj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,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b="1" dirty="0" err="1">
                <a:solidFill>
                  <a:srgbClr val="FF0000"/>
                </a:solidFill>
              </a:rPr>
              <a:t>që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detyrojë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një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dhënës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shërbimesh</a:t>
            </a:r>
            <a:r>
              <a:rPr lang="en-GB" sz="2000" b="1" dirty="0">
                <a:solidFill>
                  <a:srgbClr val="FF0000"/>
                </a:solidFill>
              </a:rPr>
              <a:t>, </a:t>
            </a:r>
            <a:r>
              <a:rPr lang="en-GB" sz="2000" b="1" dirty="0" err="1">
                <a:solidFill>
                  <a:srgbClr val="FF0000"/>
                </a:solidFill>
              </a:rPr>
              <a:t>brenda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aftësive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tij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ekzistuese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teknike</a:t>
            </a:r>
            <a:r>
              <a:rPr lang="en-GB" sz="2000" dirty="0"/>
              <a:t>:</a:t>
            </a:r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b="1" dirty="0" err="1">
                <a:solidFill>
                  <a:srgbClr val="FF0000"/>
                </a:solidFill>
              </a:rPr>
              <a:t>që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mbledhë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apo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regjistrojë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nëpërmjet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aplikimit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mjeteve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teknike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b="1" dirty="0" err="1" smtClean="0">
                <a:solidFill>
                  <a:srgbClr val="FF0000"/>
                </a:solidFill>
              </a:rPr>
              <a:t>që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bashkëpunojë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dhe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të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ndihmojë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autoritetet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err="1">
                <a:solidFill>
                  <a:srgbClr val="FF0000"/>
                </a:solidFill>
              </a:rPr>
              <a:t>kompetente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e,</a:t>
            </a:r>
          </a:p>
          <a:p>
            <a:pPr marL="400050" lvl="1" indent="409575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	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përmbajtjes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			</a:t>
            </a:r>
            <a:r>
              <a:rPr lang="en-GB" sz="2000" dirty="0" err="1"/>
              <a:t>komunikimet</a:t>
            </a:r>
            <a:r>
              <a:rPr lang="en-GB" sz="2000" dirty="0"/>
              <a:t> 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transmetuara</a:t>
            </a:r>
            <a:r>
              <a:rPr lang="en-GB" sz="2000" dirty="0"/>
              <a:t> 		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/>
              <a:t>.</a:t>
            </a:r>
          </a:p>
          <a:p>
            <a:pPr marL="400050" lvl="1" indent="409575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GB" sz="2000" dirty="0" smtClean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6123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Detyroj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dhënës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shërbimesh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5227637"/>
          </a:xfrm>
        </p:spPr>
        <p:txBody>
          <a:bodyPr/>
          <a:lstStyle/>
          <a:p>
            <a:pPr algn="just"/>
            <a:r>
              <a:rPr lang="en-US" dirty="0" err="1"/>
              <a:t>Vlen</a:t>
            </a:r>
            <a:r>
              <a:rPr lang="en-US" dirty="0"/>
              <a:t> </a:t>
            </a:r>
            <a:r>
              <a:rPr lang="en-US" dirty="0" err="1"/>
              <a:t>vetëm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shtrirjen</a:t>
            </a:r>
            <a:r>
              <a:rPr lang="en-US" dirty="0"/>
              <a:t> e </a:t>
            </a:r>
            <a:r>
              <a:rPr lang="en-US" dirty="0" err="1"/>
              <a:t>aftësisë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,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këto</a:t>
            </a:r>
            <a:r>
              <a:rPr lang="en-US" dirty="0"/>
              <a:t> </a:t>
            </a:r>
            <a:r>
              <a:rPr lang="en-US" dirty="0" err="1"/>
              <a:t>karakteristika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përdoren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smtClean="0"/>
              <a:t>jo</a:t>
            </a:r>
            <a:endParaRPr lang="en-US" dirty="0"/>
          </a:p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imponon</a:t>
            </a:r>
            <a:r>
              <a:rPr lang="en-US" dirty="0"/>
              <a:t> </a:t>
            </a:r>
            <a:r>
              <a:rPr lang="en-US" dirty="0" err="1"/>
              <a:t>detyrime</a:t>
            </a:r>
            <a:r>
              <a:rPr lang="en-US" dirty="0"/>
              <a:t> </a:t>
            </a:r>
            <a:r>
              <a:rPr lang="en-US" dirty="0" err="1"/>
              <a:t>ndaj</a:t>
            </a:r>
            <a:r>
              <a:rPr lang="en-US" dirty="0"/>
              <a:t>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:</a:t>
            </a:r>
            <a:endParaRPr lang="en-US" dirty="0" smtClean="0"/>
          </a:p>
          <a:p>
            <a:pPr lvl="1" algn="just"/>
            <a:r>
              <a:rPr lang="en-US" dirty="0" err="1"/>
              <a:t>Zhvilloni</a:t>
            </a:r>
            <a:r>
              <a:rPr lang="en-US" dirty="0"/>
              <a:t> </a:t>
            </a:r>
            <a:r>
              <a:rPr lang="en-US" dirty="0" err="1"/>
              <a:t>pajisje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reja</a:t>
            </a:r>
            <a:endParaRPr lang="en-US" dirty="0"/>
          </a:p>
          <a:p>
            <a:pPr lvl="1" algn="just"/>
            <a:r>
              <a:rPr lang="en-US" dirty="0" err="1"/>
              <a:t>Mbështetja</a:t>
            </a:r>
            <a:r>
              <a:rPr lang="en-US" dirty="0"/>
              <a:t> e </a:t>
            </a:r>
            <a:r>
              <a:rPr lang="en-US" dirty="0" err="1"/>
              <a:t>ekspertëve</a:t>
            </a:r>
            <a:endParaRPr lang="en-US" dirty="0"/>
          </a:p>
          <a:p>
            <a:pPr lvl="1" algn="just"/>
            <a:r>
              <a:rPr lang="en-US" dirty="0" err="1"/>
              <a:t>Angazhohen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ri-konfigurimin</a:t>
            </a:r>
            <a:r>
              <a:rPr lang="en-US" dirty="0"/>
              <a:t> e </a:t>
            </a:r>
            <a:r>
              <a:rPr lang="en-US" dirty="0" err="1"/>
              <a:t>kushtueshëm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sistemeve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79145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21</a:t>
            </a:r>
            <a:br>
              <a:rPr lang="en-GB" sz="4000" b="1" dirty="0"/>
            </a:br>
            <a:r>
              <a:rPr lang="en-GB" sz="4000" b="1" dirty="0"/>
              <a:t>Interceptimi </a:t>
            </a:r>
            <a:r>
              <a:rPr lang="en-GB" sz="4000" b="1" dirty="0" err="1"/>
              <a:t>i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00201"/>
            <a:ext cx="82296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në</a:t>
            </a:r>
            <a:r>
              <a:rPr lang="en-GB" sz="2400" dirty="0"/>
              <a:t> </a:t>
            </a:r>
            <a:r>
              <a:rPr lang="en-GB" sz="2400" dirty="0" err="1"/>
              <a:t>lidhje</a:t>
            </a:r>
            <a:r>
              <a:rPr lang="en-GB" sz="2400" dirty="0"/>
              <a:t> me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fushë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veprave</a:t>
            </a:r>
            <a:r>
              <a:rPr lang="en-GB" sz="2400" dirty="0"/>
              <a:t> </a:t>
            </a:r>
            <a:r>
              <a:rPr lang="en-GB" sz="2400" dirty="0" err="1"/>
              <a:t>penale</a:t>
            </a:r>
            <a:r>
              <a:rPr lang="en-GB" sz="2400" dirty="0"/>
              <a:t> </a:t>
            </a:r>
            <a:r>
              <a:rPr lang="en-GB" sz="2400" dirty="0" err="1"/>
              <a:t>serioze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përcaktohen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ligji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brendshëm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t’u</a:t>
            </a:r>
            <a:r>
              <a:rPr lang="en-GB" sz="2400" dirty="0"/>
              <a:t> </a:t>
            </a:r>
            <a:r>
              <a:rPr lang="en-GB" sz="2400" dirty="0" err="1"/>
              <a:t>japë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saj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,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857250" lvl="1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000" dirty="0" err="1"/>
              <a:t>që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tij</a:t>
            </a:r>
            <a:r>
              <a:rPr lang="en-GB" sz="2000" dirty="0"/>
              <a:t> </a:t>
            </a:r>
            <a:r>
              <a:rPr lang="en-GB" sz="2000" dirty="0" err="1"/>
              <a:t>ekzistuese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1257300" lvl="2" indent="-457200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romanUcPeriod"/>
              <a:defRPr/>
            </a:pP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e,</a:t>
            </a:r>
          </a:p>
          <a:p>
            <a:pPr marL="400050" lvl="1" indent="409575" algn="just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	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përmbajtjes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			</a:t>
            </a:r>
            <a:r>
              <a:rPr lang="en-GB" sz="2000" b="1" dirty="0" err="1">
                <a:solidFill>
                  <a:srgbClr val="FF0000"/>
                </a:solidFill>
              </a:rPr>
              <a:t>komunikimet</a:t>
            </a:r>
            <a:r>
              <a:rPr lang="en-GB" sz="2000" b="1" dirty="0">
                <a:solidFill>
                  <a:srgbClr val="FF0000"/>
                </a:solidFill>
              </a:rPr>
              <a:t> e </a:t>
            </a:r>
            <a:r>
              <a:rPr lang="en-GB" sz="2000" b="1" dirty="0" err="1">
                <a:solidFill>
                  <a:srgbClr val="FF0000"/>
                </a:solidFill>
              </a:rPr>
              <a:t>specifikuara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transmetuara</a:t>
            </a:r>
            <a:r>
              <a:rPr lang="en-GB" sz="2000" dirty="0"/>
              <a:t> 		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98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Komunikime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specifikuara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234440"/>
            <a:ext cx="8051800" cy="487680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lidhen</a:t>
            </a:r>
            <a:r>
              <a:rPr lang="en-US" dirty="0"/>
              <a:t> me </a:t>
            </a:r>
            <a:r>
              <a:rPr lang="en-US" dirty="0" err="1"/>
              <a:t>komunikimet</a:t>
            </a:r>
            <a:r>
              <a:rPr lang="en-US" dirty="0"/>
              <a:t> e </a:t>
            </a:r>
            <a:r>
              <a:rPr lang="en-US" dirty="0" err="1"/>
              <a:t>specifikuara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cilat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identifikohen</a:t>
            </a:r>
            <a:r>
              <a:rPr lang="en-US" dirty="0"/>
              <a:t> duke </a:t>
            </a:r>
            <a:r>
              <a:rPr lang="en-US" dirty="0" err="1"/>
              <a:t>autorizuar</a:t>
            </a:r>
            <a:r>
              <a:rPr lang="en-US" dirty="0"/>
              <a:t> </a:t>
            </a:r>
            <a:r>
              <a:rPr lang="en-US" dirty="0" err="1"/>
              <a:t>autoritetin</a:t>
            </a:r>
            <a:r>
              <a:rPr lang="en-US" dirty="0"/>
              <a:t> </a:t>
            </a:r>
            <a:r>
              <a:rPr lang="en-US" dirty="0" err="1"/>
              <a:t>kompetent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Mbikëqyrja</a:t>
            </a:r>
            <a:r>
              <a:rPr lang="en-US" dirty="0"/>
              <a:t> e </a:t>
            </a:r>
            <a:r>
              <a:rPr lang="en-US" dirty="0" err="1"/>
              <a:t>përgjithshme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pa </a:t>
            </a:r>
            <a:r>
              <a:rPr lang="en-US" dirty="0" err="1"/>
              <a:t>dallim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grumbullimi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sasive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mëdha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lejohet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"</a:t>
            </a:r>
            <a:r>
              <a:rPr lang="en-US" dirty="0" err="1"/>
              <a:t>Ekspedita</a:t>
            </a:r>
            <a:r>
              <a:rPr lang="en-US" dirty="0"/>
              <a:t> e </a:t>
            </a:r>
            <a:r>
              <a:rPr lang="en-US" dirty="0" err="1"/>
              <a:t>peshkimit</a:t>
            </a:r>
            <a:r>
              <a:rPr lang="en-US" dirty="0"/>
              <a:t>"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 smtClean="0"/>
              <a:t>kërkon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zbulojë</a:t>
            </a:r>
            <a:r>
              <a:rPr lang="en-US" dirty="0" smtClean="0"/>
              <a:t> </a:t>
            </a:r>
            <a:r>
              <a:rPr lang="en-US" dirty="0" err="1"/>
              <a:t>aktivitete</a:t>
            </a:r>
            <a:r>
              <a:rPr lang="en-US" dirty="0"/>
              <a:t> </a:t>
            </a:r>
            <a:r>
              <a:rPr lang="en-US" dirty="0" err="1"/>
              <a:t>kriminale</a:t>
            </a:r>
            <a:r>
              <a:rPr lang="en-US" dirty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/>
              <a:t>lejohet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119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33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420914" y="507091"/>
            <a:ext cx="8519885" cy="5835648"/>
          </a:xfrm>
          <a:ln w="38100"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endParaRPr lang="en-GB" altLang="x-none" sz="2800" b="1" i="1" dirty="0" smtClean="0">
              <a:ea typeface="ＭＳ Ｐゴシック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err="1" smtClean="0">
                <a:ea typeface="ＭＳ Ｐゴシック" pitchFamily="34" charset="-128"/>
              </a:rPr>
              <a:t>Ruajtja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përshpejtuar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dhënave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kompjuterike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err="1" smtClean="0">
                <a:ea typeface="ＭＳ Ｐゴシック" pitchFamily="34" charset="-128"/>
              </a:rPr>
              <a:t>Ruajtja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përshpejtuar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zbulimi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i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dhënave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kompjuterike</a:t>
            </a:r>
            <a:endParaRPr lang="en-GB" altLang="x-none" sz="2800" b="1" i="1" dirty="0" smtClean="0">
              <a:ea typeface="ＭＳ Ｐゴシック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smtClean="0">
                <a:ea typeface="ＭＳ Ｐゴシック" pitchFamily="34" charset="-128"/>
              </a:rPr>
              <a:t>(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Nenet</a:t>
            </a:r>
            <a:r>
              <a:rPr lang="en-GB" altLang="x-none" sz="2800" b="1" i="1" dirty="0" smtClean="0">
                <a:ea typeface="ＭＳ Ｐゴシック" pitchFamily="34" charset="-128"/>
              </a:rPr>
              <a:t> 16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dhe</a:t>
            </a:r>
            <a:r>
              <a:rPr lang="en-GB" altLang="x-none" sz="2800" b="1" i="1" dirty="0" smtClean="0">
                <a:ea typeface="ＭＳ Ｐゴシック" pitchFamily="34" charset="-128"/>
              </a:rPr>
              <a:t> 17 –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Konventa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Budapestit</a:t>
            </a:r>
            <a:r>
              <a:rPr lang="en-GB" altLang="x-none" sz="2800" b="1" i="1" dirty="0" smtClean="0">
                <a:ea typeface="ＭＳ Ｐゴシック" pitchFamily="34" charset="-128"/>
              </a:rPr>
              <a:t>)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GB" altLang="x-none" sz="1800" dirty="0" smtClean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Shumë</a:t>
            </a:r>
            <a:r>
              <a:rPr lang="en-GB" altLang="x-none" sz="2400" i="1" dirty="0" smtClean="0">
                <a:ea typeface="ＭＳ Ｐゴシック" pitchFamily="34" charset="-128"/>
              </a:rPr>
              <a:t> novative </a:t>
            </a:r>
            <a:r>
              <a:rPr lang="en-GB" altLang="x-none" sz="2400" i="1" dirty="0" err="1" smtClean="0">
                <a:ea typeface="ＭＳ Ｐゴシック" pitchFamily="34" charset="-128"/>
              </a:rPr>
              <a:t>dhe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jashtëzakonisht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domethënëse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endParaRPr lang="en-GB" altLang="x-none" sz="24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Fokus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i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ndryshëm</a:t>
            </a:r>
            <a:endParaRPr lang="en-GB" altLang="x-none" sz="24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dyja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janë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përshpejtuar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që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korrespondojnë</a:t>
            </a:r>
            <a:r>
              <a:rPr lang="en-GB" altLang="x-none" sz="2000" i="1" dirty="0">
                <a:ea typeface="ＭＳ Ｐゴシック" pitchFamily="34" charset="-128"/>
              </a:rPr>
              <a:t> me </a:t>
            </a:r>
            <a:r>
              <a:rPr lang="en-GB" altLang="x-none" sz="2000" i="1" dirty="0" err="1">
                <a:ea typeface="ＭＳ Ｐゴシック" pitchFamily="34" charset="-128"/>
              </a:rPr>
              <a:t>shpejtësinë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qarkullimit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informacionit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mjedisin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digjital</a:t>
            </a:r>
            <a:endParaRPr lang="en-GB" altLang="x-none" sz="2000" i="1" dirty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Niveli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</a:t>
            </a:r>
            <a:r>
              <a:rPr lang="en-GB" altLang="x-none" sz="2000" i="1" dirty="0">
                <a:ea typeface="ＭＳ Ｐゴシック" pitchFamily="34" charset="-128"/>
              </a:rPr>
              <a:t> tyre </a:t>
            </a:r>
            <a:r>
              <a:rPr lang="en-GB" altLang="x-none" sz="2000" i="1" dirty="0" err="1">
                <a:ea typeface="ＭＳ Ｐゴシック" pitchFamily="34" charset="-128"/>
              </a:rPr>
              <a:t>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ndërhyrjes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nuk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është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shumë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lartë</a:t>
            </a:r>
            <a:endParaRPr lang="en-GB" altLang="x-none" sz="2000" i="1" dirty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Lidhur</a:t>
            </a:r>
            <a:r>
              <a:rPr lang="en-GB" altLang="x-none" sz="2000" i="1" dirty="0">
                <a:ea typeface="ＭＳ Ｐゴシック" pitchFamily="34" charset="-128"/>
              </a:rPr>
              <a:t> me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dhënat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trafikut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ekziston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edhe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një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dispozitë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që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lejon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zbulimin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përshpejtuar</a:t>
            </a:r>
            <a:endParaRPr lang="en-GB" altLang="x-none" sz="2000" i="1" dirty="0">
              <a:ea typeface="ＭＳ Ｐゴシック" pitchFamily="34" charset="-128"/>
            </a:endParaRPr>
          </a:p>
        </p:txBody>
      </p:sp>
      <p:sp>
        <p:nvSpPr>
          <p:cNvPr id="9011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9598C9-07BF-49CD-8715-32887A82D4AE}" type="slidenum">
              <a:rPr lang="en-US" altLang="fr-FR" sz="1200" smtClean="0">
                <a:solidFill>
                  <a:srgbClr val="898989"/>
                </a:solidFill>
                <a:cs typeface="Arial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fr-FR" sz="1200" smtClean="0">
              <a:solidFill>
                <a:srgbClr val="898989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0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21</a:t>
            </a:r>
            <a:br>
              <a:rPr lang="en-GB" sz="4000" b="1" dirty="0"/>
            </a:br>
            <a:r>
              <a:rPr lang="en-GB" sz="4000" b="1" dirty="0"/>
              <a:t>Interceptimi </a:t>
            </a:r>
            <a:r>
              <a:rPr lang="en-GB" sz="4000" b="1" dirty="0" err="1"/>
              <a:t>i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Përmbajtjes</a:t>
            </a:r>
            <a:endParaRPr lang="en-GB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1690" y="1881560"/>
            <a:ext cx="8405446" cy="4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+mj-lt"/>
              <a:buAutoNum type="arabicPeriod" startAt="2"/>
            </a:pPr>
            <a:r>
              <a:rPr lang="en-US" dirty="0"/>
              <a:t>Kur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Palë</a:t>
            </a:r>
            <a:r>
              <a:rPr lang="en-US" dirty="0"/>
              <a:t>,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sajë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parimeve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përcaktuara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sistemin</a:t>
            </a:r>
            <a:r>
              <a:rPr lang="en-US" dirty="0"/>
              <a:t> </a:t>
            </a:r>
            <a:r>
              <a:rPr lang="en-US" dirty="0" err="1"/>
              <a:t>ligjor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brendshëm</a:t>
            </a:r>
            <a:r>
              <a:rPr lang="en-US" dirty="0"/>
              <a:t>,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adaptojë</a:t>
            </a:r>
            <a:r>
              <a:rPr lang="en-US" dirty="0"/>
              <a:t> </a:t>
            </a:r>
            <a:r>
              <a:rPr lang="en-US" dirty="0" err="1"/>
              <a:t>masat</a:t>
            </a:r>
            <a:r>
              <a:rPr lang="en-US" dirty="0"/>
              <a:t> e </a:t>
            </a:r>
            <a:r>
              <a:rPr lang="en-US" dirty="0" err="1"/>
              <a:t>referuara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paragrafin</a:t>
            </a:r>
            <a:r>
              <a:rPr lang="en-US" dirty="0"/>
              <a:t> 1(a), </a:t>
            </a:r>
            <a:r>
              <a:rPr lang="en-US" dirty="0" err="1"/>
              <a:t>ajo</a:t>
            </a:r>
            <a:r>
              <a:rPr lang="en-US" dirty="0"/>
              <a:t> </a:t>
            </a:r>
            <a:r>
              <a:rPr lang="en-US" dirty="0" err="1"/>
              <a:t>mundet</a:t>
            </a:r>
            <a:r>
              <a:rPr lang="en-US" dirty="0"/>
              <a:t>, </a:t>
            </a:r>
            <a:r>
              <a:rPr lang="en-US" dirty="0" err="1"/>
              <a:t>në</a:t>
            </a:r>
            <a:r>
              <a:rPr lang="en-US" dirty="0"/>
              <a:t> vend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saj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adaptojë</a:t>
            </a:r>
            <a:r>
              <a:rPr lang="en-US" dirty="0"/>
              <a:t> </a:t>
            </a:r>
            <a:r>
              <a:rPr lang="en-US" dirty="0" err="1"/>
              <a:t>legjislacion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masa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tjera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që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mund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jenë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nevojshme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për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siguruar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mbledhjen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apo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regjistrimin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në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kohë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reale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dhënave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të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përmbajtjes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shoqëruara</a:t>
            </a:r>
            <a:r>
              <a:rPr lang="en-US" dirty="0"/>
              <a:t> me </a:t>
            </a:r>
            <a:r>
              <a:rPr lang="en-US" dirty="0" err="1"/>
              <a:t>komunikime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specifikuara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territorin</a:t>
            </a:r>
            <a:r>
              <a:rPr lang="en-US" dirty="0"/>
              <a:t> e </a:t>
            </a:r>
            <a:r>
              <a:rPr lang="en-US" dirty="0" err="1"/>
              <a:t>saj</a:t>
            </a:r>
            <a:r>
              <a:rPr lang="en-US" dirty="0"/>
              <a:t> </a:t>
            </a:r>
            <a:r>
              <a:rPr lang="en-US" dirty="0" err="1"/>
              <a:t>nëpërmjet</a:t>
            </a:r>
            <a:r>
              <a:rPr lang="en-US" dirty="0"/>
              <a:t> </a:t>
            </a:r>
            <a:r>
              <a:rPr lang="en-US" dirty="0" err="1"/>
              <a:t>aplikimit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mjeteve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90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Masa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tjera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691958"/>
            <a:ext cx="8051800" cy="4525963"/>
          </a:xfrm>
        </p:spPr>
        <p:txBody>
          <a:bodyPr/>
          <a:lstStyle/>
          <a:p>
            <a:pPr algn="just"/>
            <a:r>
              <a:rPr lang="en-US" dirty="0" err="1"/>
              <a:t>Disa</a:t>
            </a:r>
            <a:r>
              <a:rPr lang="en-US" dirty="0"/>
              <a:t> </a:t>
            </a:r>
            <a:r>
              <a:rPr lang="en-US" dirty="0" err="1"/>
              <a:t>juridiksione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lejojnë</a:t>
            </a:r>
            <a:r>
              <a:rPr lang="en-US" dirty="0"/>
              <a:t> </a:t>
            </a:r>
            <a:r>
              <a:rPr lang="en-US" dirty="0" err="1"/>
              <a:t>autoritetet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mbledhin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regjistrojnë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pa </a:t>
            </a:r>
            <a:r>
              <a:rPr lang="en-US" dirty="0" err="1"/>
              <a:t>asistencë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paktën</a:t>
            </a:r>
            <a:r>
              <a:rPr lang="en-US" dirty="0"/>
              <a:t> </a:t>
            </a:r>
            <a:r>
              <a:rPr lang="en-US" dirty="0" err="1" smtClean="0"/>
              <a:t>dijeni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miratohen</a:t>
            </a:r>
            <a:r>
              <a:rPr lang="en-US" dirty="0"/>
              <a:t> masa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tjera</a:t>
            </a:r>
            <a:r>
              <a:rPr lang="en-US" dirty="0"/>
              <a:t> duke </a:t>
            </a:r>
            <a:r>
              <a:rPr lang="en-US" dirty="0" err="1" smtClean="0"/>
              <a:t>përfshirë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Detyrimin</a:t>
            </a:r>
            <a:r>
              <a:rPr lang="en-US" dirty="0" smtClean="0"/>
              <a:t> e </a:t>
            </a:r>
            <a:r>
              <a:rPr lang="en-US" dirty="0" err="1" smtClean="0"/>
              <a:t>dhënësit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shërbimit</a:t>
            </a:r>
            <a:r>
              <a:rPr lang="en-US" dirty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siguruar</a:t>
            </a:r>
            <a:r>
              <a:rPr lang="en-US" dirty="0"/>
              <a:t> </a:t>
            </a:r>
            <a:r>
              <a:rPr lang="en-US" dirty="0" err="1"/>
              <a:t>pajisjet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nevojshme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121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5003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err="1"/>
              <a:t>Neni</a:t>
            </a:r>
            <a:r>
              <a:rPr lang="en-GB" sz="3600" b="1" dirty="0"/>
              <a:t> 21</a:t>
            </a:r>
            <a:br>
              <a:rPr lang="en-GB" sz="3600" b="1" dirty="0"/>
            </a:br>
            <a:r>
              <a:rPr lang="en-GB" sz="3600" b="1" dirty="0"/>
              <a:t>Interceptimi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Përmbajtjes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16523" y="1951889"/>
            <a:ext cx="8370277" cy="401600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/>
              <a:t>Palë</a:t>
            </a:r>
            <a:r>
              <a:rPr lang="en-US" sz="2800" dirty="0"/>
              <a:t> do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legjislacion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tillë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masa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tjera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nevojshme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detyrojnë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një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dhënës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shërbimi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që</a:t>
            </a:r>
            <a:r>
              <a:rPr lang="en-US" sz="2800" b="1" dirty="0">
                <a:solidFill>
                  <a:srgbClr val="FF0000"/>
                </a:solidFill>
              </a:rPr>
              <a:t> ta </a:t>
            </a:r>
            <a:r>
              <a:rPr lang="en-US" sz="2800" b="1" dirty="0" err="1">
                <a:solidFill>
                  <a:srgbClr val="FF0000"/>
                </a:solidFill>
              </a:rPr>
              <a:t>mbajë</a:t>
            </a:r>
            <a:r>
              <a:rPr lang="en-US" sz="2800" b="1" dirty="0">
                <a:solidFill>
                  <a:srgbClr val="FF0000"/>
                </a:solidFill>
              </a:rPr>
              <a:t> konfidencial </a:t>
            </a:r>
            <a:r>
              <a:rPr lang="en-US" sz="2800" b="1" dirty="0" err="1">
                <a:solidFill>
                  <a:srgbClr val="FF0000"/>
                </a:solidFill>
              </a:rPr>
              <a:t>faktin</a:t>
            </a:r>
            <a:r>
              <a:rPr lang="en-US" sz="2800" b="1" dirty="0">
                <a:solidFill>
                  <a:srgbClr val="FF0000"/>
                </a:solidFill>
              </a:rPr>
              <a:t> e </a:t>
            </a:r>
            <a:r>
              <a:rPr lang="en-US" sz="2800" b="1" dirty="0" err="1">
                <a:solidFill>
                  <a:srgbClr val="FF0000"/>
                </a:solidFill>
              </a:rPr>
              <a:t>çdo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informacioni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rreth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ekzekutimit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çdo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fuqie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dhënë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ky</a:t>
            </a:r>
            <a:r>
              <a:rPr lang="en-US" sz="2800" dirty="0"/>
              <a:t> </a:t>
            </a:r>
            <a:r>
              <a:rPr lang="en-US" sz="2800" dirty="0" err="1"/>
              <a:t>nen</a:t>
            </a:r>
            <a:r>
              <a:rPr lang="en-US" sz="2800" dirty="0"/>
              <a:t>.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 startAt="3"/>
            </a:pPr>
            <a:endParaRPr lang="en-US" sz="2800" dirty="0"/>
          </a:p>
          <a:p>
            <a:pPr marL="514350" indent="-514350" algn="just">
              <a:buFont typeface="+mj-lt"/>
              <a:buAutoNum type="arabicPeriod" startAt="3"/>
            </a:pPr>
            <a:r>
              <a:rPr lang="en-US" sz="2800" dirty="0"/>
              <a:t>The </a:t>
            </a:r>
            <a:r>
              <a:rPr lang="en-US" sz="2800" dirty="0" err="1" smtClean="0"/>
              <a:t>poëers</a:t>
            </a:r>
            <a:r>
              <a:rPr lang="en-US" sz="2800" dirty="0" smtClean="0"/>
              <a:t> </a:t>
            </a:r>
            <a:r>
              <a:rPr lang="en-US" sz="2800" dirty="0"/>
              <a:t>and procedures referred to in </a:t>
            </a:r>
            <a:r>
              <a:rPr lang="en-US" sz="2800" dirty="0" smtClean="0"/>
              <a:t>this article </a:t>
            </a:r>
            <a:r>
              <a:rPr lang="en-US" sz="2800" dirty="0"/>
              <a:t>shall be subject to Articles 14 and 15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375250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Detyrojnë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dhënësin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shërbimit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mbajë</a:t>
            </a:r>
            <a:r>
              <a:rPr lang="en-US" sz="3600" b="1" dirty="0" smtClean="0"/>
              <a:t> konfidenciale </a:t>
            </a:r>
            <a:r>
              <a:rPr lang="en-US" sz="3600" b="1" dirty="0" err="1" smtClean="0"/>
              <a:t>masat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813878"/>
            <a:ext cx="7914640" cy="4525963"/>
          </a:xfrm>
        </p:spPr>
        <p:txBody>
          <a:bodyPr/>
          <a:lstStyle/>
          <a:p>
            <a:pPr algn="just"/>
            <a:r>
              <a:rPr lang="en-US" dirty="0" smtClean="0"/>
              <a:t>E </a:t>
            </a:r>
            <a:r>
              <a:rPr lang="en-US" dirty="0" err="1" smtClean="0"/>
              <a:t>efektshme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ndërmerren</a:t>
            </a:r>
            <a:r>
              <a:rPr lang="en-US" dirty="0"/>
              <a:t> pa </a:t>
            </a:r>
            <a:r>
              <a:rPr lang="en-US" dirty="0" err="1"/>
              <a:t>dijeninë</a:t>
            </a:r>
            <a:r>
              <a:rPr lang="en-US" dirty="0"/>
              <a:t> e </a:t>
            </a:r>
            <a:r>
              <a:rPr lang="en-US" dirty="0" err="1"/>
              <a:t>personave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hetohen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Palët</a:t>
            </a:r>
            <a:r>
              <a:rPr lang="en-US" dirty="0" smtClean="0"/>
              <a:t> </a:t>
            </a:r>
            <a:r>
              <a:rPr lang="en-US" dirty="0" err="1" smtClean="0"/>
              <a:t>komunikuese</a:t>
            </a:r>
            <a:r>
              <a:rPr lang="en-US" dirty="0" smtClean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ta </a:t>
            </a:r>
            <a:r>
              <a:rPr lang="en-US" dirty="0" err="1" smtClean="0"/>
              <a:t>kuptojnë</a:t>
            </a:r>
            <a:r>
              <a:rPr lang="en-US" dirty="0" smtClean="0"/>
              <a:t> </a:t>
            </a:r>
            <a:r>
              <a:rPr lang="en-US" dirty="0" err="1" smtClean="0"/>
              <a:t>operacionin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Dhënësi</a:t>
            </a:r>
            <a:r>
              <a:rPr lang="en-US" dirty="0" smtClean="0"/>
              <a:t> e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nën</a:t>
            </a:r>
            <a:r>
              <a:rPr lang="en-US" dirty="0"/>
              <a:t> </a:t>
            </a:r>
            <a:r>
              <a:rPr lang="en-US" dirty="0" err="1"/>
              <a:t>detyrimin</a:t>
            </a:r>
            <a:r>
              <a:rPr lang="en-US" dirty="0"/>
              <a:t> e </a:t>
            </a:r>
            <a:r>
              <a:rPr lang="en-US" dirty="0" err="1"/>
              <a:t>fshehtësisë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123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93782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1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2" name="TextBox 3"/>
          <p:cNvSpPr txBox="1">
            <a:spLocks noChangeArrowheads="1"/>
          </p:cNvSpPr>
          <p:nvPr/>
        </p:nvSpPr>
        <p:spPr bwMode="auto">
          <a:xfrm>
            <a:off x="3418190" y="4500563"/>
            <a:ext cx="23076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 dirty="0" err="1" smtClean="0">
                <a:latin typeface="Calibri" pitchFamily="34" charset="0"/>
              </a:rPr>
              <a:t>Pyetje</a:t>
            </a:r>
            <a:r>
              <a:rPr lang="en-GB" sz="5400" b="1" dirty="0" smtClean="0">
                <a:latin typeface="Calibri" pitchFamily="34" charset="0"/>
              </a:rPr>
              <a:t>?</a:t>
            </a:r>
            <a:endParaRPr lang="en-GB" sz="54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0560" y="1508760"/>
            <a:ext cx="8229600" cy="2278222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err="1" smtClean="0"/>
              <a:t>Pjesa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Dytë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err="1" smtClean="0"/>
              <a:t>Kushtet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Garancitë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Konventën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Budapestit</a:t>
            </a:r>
            <a:endParaRPr lang="en-GB" sz="4500" dirty="0" smtClean="0"/>
          </a:p>
        </p:txBody>
      </p:sp>
      <p:pic>
        <p:nvPicPr>
          <p:cNvPr id="15155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8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17575"/>
          </a:xfrm>
        </p:spPr>
        <p:txBody>
          <a:bodyPr/>
          <a:lstStyle/>
          <a:p>
            <a:pPr eaLnBrk="1" hangingPunct="1"/>
            <a:r>
              <a:rPr lang="en-GB" sz="3600" b="1" dirty="0" err="1" smtClean="0"/>
              <a:t>Neni</a:t>
            </a:r>
            <a:r>
              <a:rPr lang="en-GB" sz="3600" b="1" dirty="0" smtClean="0"/>
              <a:t> 15 § 1</a:t>
            </a:r>
            <a:br>
              <a:rPr lang="en-GB" sz="3600" b="1" dirty="0" smtClean="0"/>
            </a:br>
            <a:r>
              <a:rPr lang="en-GB" sz="3600" b="1" dirty="0" err="1" smtClean="0"/>
              <a:t>Kushtet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Garancitë</a:t>
            </a:r>
            <a:endParaRPr lang="en-GB" sz="3600" b="1" dirty="0" smtClean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4636"/>
            <a:ext cx="8229600" cy="4227025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dirty="0">
                <a:latin typeface="+mj-lt"/>
              </a:rPr>
              <a:t>“</a:t>
            </a:r>
            <a:r>
              <a:rPr lang="en-GB" dirty="0" err="1">
                <a:latin typeface="+mj-lt"/>
              </a:rPr>
              <a:t>Çdo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Palë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siguron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që</a:t>
            </a:r>
            <a:r>
              <a:rPr lang="en-GB" dirty="0"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themelimi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,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zbatimi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dhe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aplikimi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kompetencave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dhe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procedurave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parashikuara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në</a:t>
            </a:r>
            <a:r>
              <a:rPr lang="en-GB" dirty="0" smtClean="0">
                <a:latin typeface="+mj-lt"/>
              </a:rPr>
              <a:t> (</a:t>
            </a:r>
            <a:r>
              <a:rPr lang="en-GB" dirty="0" err="1" smtClean="0">
                <a:latin typeface="+mj-lt"/>
              </a:rPr>
              <a:t>Nenin</a:t>
            </a:r>
            <a:r>
              <a:rPr lang="en-GB" dirty="0" smtClean="0">
                <a:latin typeface="+mj-lt"/>
              </a:rPr>
              <a:t> 14 </a:t>
            </a:r>
            <a:r>
              <a:rPr lang="en-GB" dirty="0" err="1" smtClean="0">
                <a:latin typeface="+mj-lt"/>
              </a:rPr>
              <a:t>deri</a:t>
            </a:r>
            <a:r>
              <a:rPr lang="en-GB" dirty="0" smtClean="0">
                <a:latin typeface="+mj-lt"/>
              </a:rPr>
              <a:t> 21) </a:t>
            </a:r>
            <a:r>
              <a:rPr lang="en-GB" dirty="0" err="1" smtClean="0">
                <a:latin typeface="+mj-lt"/>
              </a:rPr>
              <a:t>t’i</a:t>
            </a:r>
            <a:r>
              <a:rPr lang="en-GB" dirty="0" smtClean="0"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nënshtrohen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kushteve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dhe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garancive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parashikuara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j-lt"/>
              </a:rPr>
              <a:t>ligjin</a:t>
            </a:r>
            <a:r>
              <a:rPr lang="en-GB" b="1" dirty="0">
                <a:solidFill>
                  <a:srgbClr val="FF0000"/>
                </a:solidFill>
                <a:latin typeface="+mj-lt"/>
              </a:rPr>
              <a:t> e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brendshëm</a:t>
            </a:r>
            <a:r>
              <a:rPr lang="en-GB" dirty="0" smtClean="0">
                <a:latin typeface="+mj-lt"/>
              </a:rPr>
              <a:t>(…)”.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17575"/>
          </a:xfrm>
        </p:spPr>
        <p:txBody>
          <a:bodyPr/>
          <a:lstStyle/>
          <a:p>
            <a:pPr eaLnBrk="1" hangingPunct="1"/>
            <a:r>
              <a:rPr lang="en-GB" sz="3600" b="1" dirty="0" err="1"/>
              <a:t>Neni</a:t>
            </a:r>
            <a:r>
              <a:rPr lang="en-GB" sz="3600" b="1" dirty="0"/>
              <a:t> 15 § 1</a:t>
            </a:r>
            <a:br>
              <a:rPr lang="en-GB" sz="3600" b="1" dirty="0"/>
            </a:br>
            <a:r>
              <a:rPr lang="en-GB" sz="3600" b="1" dirty="0" err="1"/>
              <a:t>Kushtet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 smtClean="0"/>
              <a:t>Garancitë</a:t>
            </a:r>
            <a:endParaRPr lang="en-GB" sz="3600" b="1" dirty="0" smtClean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2029" y="1720312"/>
            <a:ext cx="8370277" cy="4636038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dirty="0" err="1" smtClean="0">
                <a:latin typeface="+mj-lt"/>
              </a:rPr>
              <a:t>Këto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garanci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duhet</a:t>
            </a:r>
            <a:r>
              <a:rPr lang="en-GB" dirty="0" smtClean="0">
                <a:latin typeface="+mj-lt"/>
              </a:rPr>
              <a:t> “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japin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mbrojtjen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përshtatshme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drejtave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dhe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lirive</a:t>
            </a:r>
            <a:r>
              <a:rPr lang="en-GB" dirty="0" smtClean="0">
                <a:latin typeface="+mj-lt"/>
              </a:rPr>
              <a:t>, 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duke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përfshirë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të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drejtat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që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rrjedhin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nga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detyrimet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që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ajo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ka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+mj-lt"/>
              </a:rPr>
              <a:t>ndërmarrë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instrumenet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zbatueshme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ndërkombëtare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drejtave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njeriut</a:t>
            </a:r>
            <a:r>
              <a:rPr lang="en-GB" dirty="0" smtClean="0">
                <a:latin typeface="+mj-lt"/>
              </a:rPr>
              <a:t> (</a:t>
            </a:r>
            <a:r>
              <a:rPr lang="en-GB" dirty="0" err="1" smtClean="0">
                <a:latin typeface="+mj-lt"/>
              </a:rPr>
              <a:t>ndër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tjera</a:t>
            </a:r>
            <a:r>
              <a:rPr lang="en-GB" dirty="0" smtClean="0">
                <a:latin typeface="+mj-lt"/>
              </a:rPr>
              <a:t> “</a:t>
            </a:r>
            <a:r>
              <a:rPr lang="en-GB" dirty="0" err="1" smtClean="0">
                <a:latin typeface="+mj-lt"/>
              </a:rPr>
              <a:t>Konventa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Evropiane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për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Drejtat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Njeriut</a:t>
            </a:r>
            <a:r>
              <a:rPr lang="en-GB" dirty="0" smtClean="0">
                <a:latin typeface="+mj-lt"/>
              </a:rPr>
              <a:t>” e </a:t>
            </a:r>
            <a:r>
              <a:rPr lang="en-GB" dirty="0" err="1" smtClean="0">
                <a:latin typeface="+mj-lt"/>
              </a:rPr>
              <a:t>Këshillit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Evropës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vitit</a:t>
            </a:r>
            <a:r>
              <a:rPr lang="en-GB" dirty="0" smtClean="0">
                <a:latin typeface="+mj-lt"/>
              </a:rPr>
              <a:t> 1950 </a:t>
            </a:r>
            <a:r>
              <a:rPr lang="en-GB" dirty="0" err="1" smtClean="0">
                <a:latin typeface="+mj-lt"/>
              </a:rPr>
              <a:t>dhe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Konventa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Kombeve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Bashkuara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për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Drejtat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Civile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dhe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Politike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vitit</a:t>
            </a:r>
            <a:r>
              <a:rPr lang="en-GB" dirty="0" smtClean="0">
                <a:latin typeface="+mj-lt"/>
              </a:rPr>
              <a:t> 1966). </a:t>
            </a:r>
          </a:p>
          <a:p>
            <a:pPr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dirty="0" err="1" smtClean="0">
                <a:latin typeface="+mj-lt"/>
              </a:rPr>
              <a:t>Këto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garanci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duhet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inkorporojnë</a:t>
            </a:r>
            <a:r>
              <a:rPr lang="en-GB" dirty="0" smtClean="0">
                <a:latin typeface="+mj-lt"/>
              </a:rPr>
              <a:t> “</a:t>
            </a:r>
            <a:r>
              <a:rPr lang="en-GB" dirty="0" err="1" smtClean="0">
                <a:latin typeface="+mj-lt"/>
              </a:rPr>
              <a:t>parimin</a:t>
            </a:r>
            <a:r>
              <a:rPr lang="en-GB" dirty="0" smtClean="0">
                <a:latin typeface="+mj-lt"/>
              </a:rPr>
              <a:t> e   </a:t>
            </a:r>
            <a:r>
              <a:rPr lang="en-GB" b="1" dirty="0" smtClean="0">
                <a:solidFill>
                  <a:srgbClr val="FF0000"/>
                </a:solidFill>
                <a:latin typeface="+mj-lt"/>
              </a:rPr>
              <a:t>proporcionalitetit</a:t>
            </a:r>
            <a:r>
              <a:rPr lang="en-GB" dirty="0" smtClean="0">
                <a:latin typeface="+mj-lt"/>
              </a:rPr>
              <a:t>”.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6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274638"/>
            <a:ext cx="9144001" cy="917575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GB" sz="36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GB" sz="3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drejtat</a:t>
            </a:r>
            <a:r>
              <a:rPr lang="en-GB" sz="3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GB" sz="36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garantuara</a:t>
            </a:r>
            <a:r>
              <a:rPr lang="en-GB" sz="3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nga</a:t>
            </a:r>
            <a:r>
              <a:rPr lang="en-GB" sz="3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KEDNJ </a:t>
            </a:r>
            <a:r>
              <a:rPr lang="en-GB" sz="36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GB" sz="3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ICCPR</a:t>
            </a:r>
            <a:endParaRPr lang="en-GB" sz="36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331390"/>
            <a:ext cx="8541658" cy="5526610"/>
          </a:xfrm>
        </p:spPr>
        <p:txBody>
          <a:bodyPr rtlCol="0">
            <a:noAutofit/>
          </a:bodyPr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</a:t>
            </a:r>
            <a:r>
              <a:rPr lang="en-US" sz="2800" dirty="0" err="1" smtClean="0"/>
              <a:t>që</a:t>
            </a:r>
            <a:r>
              <a:rPr lang="en-US" sz="2800" dirty="0" smtClean="0"/>
              <a:t> </a:t>
            </a:r>
            <a:r>
              <a:rPr lang="en-US" sz="2800" dirty="0" err="1" smtClean="0"/>
              <a:t>mund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futen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lojë</a:t>
            </a:r>
            <a:r>
              <a:rPr lang="en-US" sz="2800" dirty="0" smtClean="0"/>
              <a:t> </a:t>
            </a:r>
            <a:r>
              <a:rPr lang="en-US" sz="2800" b="1" dirty="0" err="1" smtClean="0"/>
              <a:t>gjatë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hetimeve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dhe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ndjekjes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ligjore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të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krimit</a:t>
            </a:r>
            <a:r>
              <a:rPr lang="en-US" sz="2800" b="1" dirty="0" smtClean="0"/>
              <a:t> kibernetik</a:t>
            </a:r>
            <a:r>
              <a:rPr lang="en-US" sz="2800" dirty="0" smtClean="0"/>
              <a:t>:</a:t>
            </a:r>
            <a:endParaRPr lang="en-GB" sz="2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drejta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liri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siguri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drejta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gjykim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drejtë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prezumimin 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pafajësisë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(duke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përfshirë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drejtën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heshtur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</a:t>
            </a: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drejta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shpall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fajtor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penale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veprimi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mosveprimi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tij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saj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nuk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përbënte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penale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sipas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ligjit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kohën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ishte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kryer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drejta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për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jetën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private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"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privatësinë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Liria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mendimit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ndërgjegjes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fesë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Liria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shprehjes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</a:p>
          <a:p>
            <a:pPr marL="517525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Liria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tubimit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paqësor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shoqërimi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17575"/>
          </a:xfrm>
        </p:spPr>
        <p:txBody>
          <a:bodyPr/>
          <a:lstStyle/>
          <a:p>
            <a:pPr eaLnBrk="1" hangingPunct="1"/>
            <a:r>
              <a:rPr lang="en-GB" sz="3600" b="1" dirty="0" err="1" smtClean="0"/>
              <a:t>Neni</a:t>
            </a:r>
            <a:r>
              <a:rPr lang="en-GB" sz="3600" b="1" dirty="0" smtClean="0"/>
              <a:t> 15 § 2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3</a:t>
            </a:r>
            <a:br>
              <a:rPr lang="en-GB" sz="3600" b="1" dirty="0" smtClean="0"/>
            </a:br>
            <a:r>
              <a:rPr lang="en-GB" sz="3600" b="1" dirty="0" err="1" smtClean="0"/>
              <a:t>Kushtet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Garancitë</a:t>
            </a:r>
            <a:endParaRPr lang="en-GB" sz="3600" b="1" dirty="0" smtClean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25880"/>
            <a:ext cx="8442960" cy="5307392"/>
          </a:xfrm>
        </p:spPr>
        <p:txBody>
          <a:bodyPr rtlCol="0">
            <a:normAutofit fontScale="62500" lnSpcReduction="20000"/>
          </a:bodyPr>
          <a:lstStyle/>
          <a:p>
            <a:pPr marL="542925" indent="-542925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sz="4300" dirty="0" err="1" smtClean="0">
                <a:latin typeface="+mj-lt"/>
              </a:rPr>
              <a:t>Kushtet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dhe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garancitë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duhet</a:t>
            </a:r>
            <a:r>
              <a:rPr lang="en-GB" sz="4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4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përfshijnë</a:t>
            </a:r>
            <a:r>
              <a:rPr lang="en-GB" sz="4300" b="1" dirty="0" smtClean="0">
                <a:solidFill>
                  <a:srgbClr val="FF0000"/>
                </a:solidFill>
                <a:latin typeface="+mj-lt"/>
              </a:rPr>
              <a:t>,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ndër</a:t>
            </a:r>
            <a:r>
              <a:rPr lang="en-GB" sz="4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4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tjera</a:t>
            </a:r>
            <a:r>
              <a:rPr lang="en-GB" sz="43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dhe</a:t>
            </a:r>
            <a:r>
              <a:rPr lang="en-GB" sz="4300" dirty="0" smtClean="0">
                <a:latin typeface="+mj-lt"/>
              </a:rPr>
              <a:t> “</a:t>
            </a:r>
            <a:r>
              <a:rPr lang="en-GB" sz="4300" dirty="0" err="1" smtClean="0">
                <a:latin typeface="+mj-lt"/>
              </a:rPr>
              <a:t>në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varësi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të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natyrës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së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kopetencave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dhe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procedurave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përkatëse</a:t>
            </a:r>
            <a:r>
              <a:rPr lang="en-GB" sz="4300" dirty="0" smtClean="0">
                <a:latin typeface="+mj-lt"/>
              </a:rPr>
              <a:t>”: “</a:t>
            </a:r>
            <a:r>
              <a:rPr lang="en-GB" sz="4300" dirty="0" err="1" smtClean="0">
                <a:latin typeface="+mj-lt"/>
              </a:rPr>
              <a:t>mbikqyrjen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gjyqësore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ose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mbikqyrjen</a:t>
            </a:r>
            <a:r>
              <a:rPr lang="en-GB" sz="43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tjetër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të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pavarur</a:t>
            </a:r>
            <a:r>
              <a:rPr lang="en-GB" sz="4300" dirty="0" smtClean="0">
                <a:latin typeface="+mj-lt"/>
              </a:rPr>
              <a:t>,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arsyet</a:t>
            </a:r>
            <a:r>
              <a:rPr lang="en-GB" sz="43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që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justifikojnë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zbatimin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dhe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  <a:latin typeface="+mj-lt"/>
              </a:rPr>
              <a:t>kufizimin</a:t>
            </a:r>
            <a:r>
              <a:rPr lang="en-GB" sz="43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në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shtrirjen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dhe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kohëzgjatjen</a:t>
            </a:r>
            <a:r>
              <a:rPr lang="en-GB" sz="4300" dirty="0" smtClean="0">
                <a:latin typeface="+mj-lt"/>
              </a:rPr>
              <a:t> e </a:t>
            </a:r>
            <a:r>
              <a:rPr lang="en-GB" sz="4300" dirty="0" err="1" smtClean="0">
                <a:latin typeface="+mj-lt"/>
              </a:rPr>
              <a:t>kopetencave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apo</a:t>
            </a:r>
            <a:r>
              <a:rPr lang="en-GB" sz="4300" dirty="0" smtClean="0">
                <a:latin typeface="+mj-lt"/>
              </a:rPr>
              <a:t> </a:t>
            </a:r>
            <a:r>
              <a:rPr lang="en-GB" sz="4300" dirty="0" err="1" smtClean="0">
                <a:latin typeface="+mj-lt"/>
              </a:rPr>
              <a:t>procedurave</a:t>
            </a:r>
            <a:r>
              <a:rPr lang="en-GB" sz="4300" dirty="0" smtClean="0">
                <a:latin typeface="+mj-lt"/>
              </a:rPr>
              <a:t>”.</a:t>
            </a:r>
            <a:endParaRPr lang="en-GB" sz="4300" dirty="0" smtClean="0"/>
          </a:p>
          <a:p>
            <a:pPr marL="542925" indent="-542925" algn="just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sz="4300" dirty="0" err="1" smtClean="0"/>
              <a:t>Çdo</a:t>
            </a:r>
            <a:r>
              <a:rPr lang="en-GB" sz="4300" dirty="0" smtClean="0"/>
              <a:t> </a:t>
            </a:r>
            <a:r>
              <a:rPr lang="en-GB" sz="4300" dirty="0" err="1" smtClean="0"/>
              <a:t>Palë</a:t>
            </a:r>
            <a:r>
              <a:rPr lang="en-GB" sz="4300" dirty="0" smtClean="0"/>
              <a:t> </a:t>
            </a:r>
            <a:r>
              <a:rPr lang="en-GB" sz="4300" dirty="0" err="1" smtClean="0"/>
              <a:t>duhet</a:t>
            </a:r>
            <a:r>
              <a:rPr lang="en-GB" sz="4300" dirty="0" smtClean="0"/>
              <a:t> “</a:t>
            </a:r>
            <a:r>
              <a:rPr lang="en-GB" sz="4300" b="1" dirty="0" err="1" smtClean="0">
                <a:solidFill>
                  <a:srgbClr val="FF0000"/>
                </a:solidFill>
              </a:rPr>
              <a:t>të</a:t>
            </a:r>
            <a:r>
              <a:rPr lang="en-GB" sz="4300" b="1" dirty="0" smtClean="0">
                <a:solidFill>
                  <a:srgbClr val="FF0000"/>
                </a:solidFill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</a:rPr>
              <a:t>konsiderojë</a:t>
            </a:r>
            <a:r>
              <a:rPr lang="en-GB" sz="4300" b="1" dirty="0" smtClean="0">
                <a:solidFill>
                  <a:srgbClr val="FF0000"/>
                </a:solidFill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</a:rPr>
              <a:t>efektin</a:t>
            </a:r>
            <a:r>
              <a:rPr lang="en-GB" sz="4300" b="1" dirty="0" smtClean="0">
                <a:solidFill>
                  <a:srgbClr val="FF0000"/>
                </a:solidFill>
              </a:rPr>
              <a:t> </a:t>
            </a:r>
            <a:r>
              <a:rPr lang="en-GB" sz="4300" dirty="0" smtClean="0"/>
              <a:t>e </a:t>
            </a:r>
            <a:r>
              <a:rPr lang="en-GB" sz="4300" dirty="0" err="1" smtClean="0"/>
              <a:t>kopetencave</a:t>
            </a:r>
            <a:r>
              <a:rPr lang="en-GB" sz="4300" dirty="0" smtClean="0"/>
              <a:t> </a:t>
            </a:r>
            <a:r>
              <a:rPr lang="en-GB" sz="4300" dirty="0" err="1" smtClean="0"/>
              <a:t>dhe</a:t>
            </a:r>
            <a:r>
              <a:rPr lang="en-GB" sz="4300" dirty="0" smtClean="0"/>
              <a:t> </a:t>
            </a:r>
            <a:r>
              <a:rPr lang="en-GB" sz="4300" dirty="0" err="1" smtClean="0"/>
              <a:t>procedurave</a:t>
            </a:r>
            <a:r>
              <a:rPr lang="en-GB" sz="4300" dirty="0" smtClean="0"/>
              <a:t> </a:t>
            </a:r>
            <a:r>
              <a:rPr lang="en-GB" sz="4300" dirty="0" err="1" smtClean="0"/>
              <a:t>në</a:t>
            </a:r>
            <a:r>
              <a:rPr lang="en-GB" sz="4300" dirty="0" smtClean="0"/>
              <a:t> [</a:t>
            </a:r>
            <a:r>
              <a:rPr lang="en-GB" sz="4300" dirty="0" err="1" smtClean="0"/>
              <a:t>Nenet</a:t>
            </a:r>
            <a:r>
              <a:rPr lang="en-GB" sz="4300" dirty="0" smtClean="0"/>
              <a:t> 14 </a:t>
            </a:r>
            <a:r>
              <a:rPr lang="en-GB" sz="4300" dirty="0" err="1" smtClean="0"/>
              <a:t>deri</a:t>
            </a:r>
            <a:r>
              <a:rPr lang="en-GB" sz="4300" dirty="0" smtClean="0"/>
              <a:t> 21] </a:t>
            </a:r>
            <a:r>
              <a:rPr lang="en-GB" sz="4300" b="1" dirty="0" err="1" smtClean="0">
                <a:solidFill>
                  <a:srgbClr val="FF0000"/>
                </a:solidFill>
              </a:rPr>
              <a:t>mbi</a:t>
            </a:r>
            <a:r>
              <a:rPr lang="en-GB" sz="4300" b="1" dirty="0" smtClean="0">
                <a:solidFill>
                  <a:srgbClr val="FF0000"/>
                </a:solidFill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</a:rPr>
              <a:t>të</a:t>
            </a:r>
            <a:r>
              <a:rPr lang="en-GB" sz="4300" b="1" dirty="0" smtClean="0">
                <a:solidFill>
                  <a:srgbClr val="FF0000"/>
                </a:solidFill>
              </a:rPr>
              <a:t> </a:t>
            </a:r>
            <a:r>
              <a:rPr lang="en-GB" sz="4300" b="1" dirty="0" err="1" smtClean="0">
                <a:solidFill>
                  <a:srgbClr val="FF0000"/>
                </a:solidFill>
              </a:rPr>
              <a:t>drejtat</a:t>
            </a:r>
            <a:r>
              <a:rPr lang="en-GB" sz="4300" dirty="0" smtClean="0"/>
              <a:t>, </a:t>
            </a:r>
            <a:r>
              <a:rPr lang="en-GB" sz="4300" dirty="0" err="1" smtClean="0"/>
              <a:t>përgjegjësitë</a:t>
            </a:r>
            <a:r>
              <a:rPr lang="en-GB" sz="4300" dirty="0" smtClean="0"/>
              <a:t> </a:t>
            </a:r>
            <a:r>
              <a:rPr lang="en-GB" sz="4300" dirty="0" err="1" smtClean="0"/>
              <a:t>dhe</a:t>
            </a:r>
            <a:r>
              <a:rPr lang="en-GB" sz="4300" dirty="0" smtClean="0"/>
              <a:t> interest </a:t>
            </a:r>
            <a:r>
              <a:rPr lang="en-GB" sz="4300" dirty="0" err="1" smtClean="0"/>
              <a:t>legjitime</a:t>
            </a:r>
            <a:r>
              <a:rPr lang="en-GB" sz="4300" dirty="0" smtClean="0"/>
              <a:t> </a:t>
            </a:r>
            <a:r>
              <a:rPr lang="en-GB" sz="4300" dirty="0" err="1" smtClean="0"/>
              <a:t>të</a:t>
            </a:r>
            <a:r>
              <a:rPr lang="en-GB" sz="4300" dirty="0" smtClean="0"/>
              <a:t> </a:t>
            </a:r>
            <a:r>
              <a:rPr lang="en-GB" sz="4300" dirty="0" err="1" smtClean="0"/>
              <a:t>palëve</a:t>
            </a:r>
            <a:r>
              <a:rPr lang="en-GB" sz="4300" dirty="0" smtClean="0"/>
              <a:t> </a:t>
            </a:r>
            <a:r>
              <a:rPr lang="en-GB" sz="4300" dirty="0" err="1" smtClean="0"/>
              <a:t>të</a:t>
            </a:r>
            <a:r>
              <a:rPr lang="en-GB" sz="4300" dirty="0" smtClean="0"/>
              <a:t> </a:t>
            </a:r>
            <a:r>
              <a:rPr lang="en-GB" sz="4300" dirty="0" err="1" smtClean="0"/>
              <a:t>treta</a:t>
            </a:r>
            <a:r>
              <a:rPr lang="en-GB" sz="4300" dirty="0" smtClean="0"/>
              <a:t>”, </a:t>
            </a:r>
            <a:r>
              <a:rPr lang="en-GB" sz="4300" dirty="0" err="1" smtClean="0"/>
              <a:t>deri</a:t>
            </a:r>
            <a:r>
              <a:rPr lang="en-GB" sz="4300" dirty="0" smtClean="0"/>
              <a:t> </a:t>
            </a:r>
            <a:r>
              <a:rPr lang="en-GB" sz="4300" dirty="0" err="1" smtClean="0"/>
              <a:t>në</a:t>
            </a:r>
            <a:r>
              <a:rPr lang="en-GB" sz="4300" dirty="0" smtClean="0"/>
              <a:t> “</a:t>
            </a:r>
            <a:r>
              <a:rPr lang="en-GB" sz="4300" dirty="0" err="1" smtClean="0"/>
              <a:t>masën</a:t>
            </a:r>
            <a:r>
              <a:rPr lang="en-GB" sz="4300" dirty="0" smtClean="0"/>
              <a:t> </a:t>
            </a:r>
            <a:r>
              <a:rPr lang="en-GB" sz="4300" dirty="0" err="1" smtClean="0"/>
              <a:t>që</a:t>
            </a:r>
            <a:r>
              <a:rPr lang="en-GB" sz="4300" dirty="0" smtClean="0"/>
              <a:t> </a:t>
            </a:r>
            <a:r>
              <a:rPr lang="en-GB" sz="4300" dirty="0" err="1" smtClean="0"/>
              <a:t>është</a:t>
            </a:r>
            <a:r>
              <a:rPr lang="en-GB" sz="4300" dirty="0" smtClean="0"/>
              <a:t> </a:t>
            </a:r>
            <a:r>
              <a:rPr lang="en-GB" sz="4300" dirty="0" err="1" smtClean="0"/>
              <a:t>në</a:t>
            </a:r>
            <a:r>
              <a:rPr lang="en-GB" sz="4300" dirty="0" smtClean="0"/>
              <a:t> </a:t>
            </a:r>
            <a:r>
              <a:rPr lang="en-GB" sz="4300" dirty="0" err="1" smtClean="0"/>
              <a:t>përputhje</a:t>
            </a:r>
            <a:r>
              <a:rPr lang="en-GB" sz="4300" dirty="0" smtClean="0"/>
              <a:t> me </a:t>
            </a:r>
            <a:r>
              <a:rPr lang="en-GB" sz="4300" dirty="0" err="1" smtClean="0"/>
              <a:t>interesin</a:t>
            </a:r>
            <a:r>
              <a:rPr lang="en-GB" sz="4300" dirty="0" smtClean="0"/>
              <a:t> public, </a:t>
            </a:r>
            <a:r>
              <a:rPr lang="en-GB" sz="4300" dirty="0" err="1" smtClean="0"/>
              <a:t>në</a:t>
            </a:r>
            <a:r>
              <a:rPr lang="en-GB" sz="4300" dirty="0" smtClean="0"/>
              <a:t> </a:t>
            </a:r>
            <a:r>
              <a:rPr lang="en-GB" sz="4300" dirty="0" err="1" smtClean="0"/>
              <a:t>veçanti</a:t>
            </a:r>
            <a:r>
              <a:rPr lang="en-GB" sz="4300" dirty="0" smtClean="0"/>
              <a:t> me </a:t>
            </a:r>
            <a:r>
              <a:rPr lang="en-GB" sz="4300" dirty="0" err="1" smtClean="0"/>
              <a:t>një</a:t>
            </a:r>
            <a:r>
              <a:rPr lang="en-GB" sz="4300" dirty="0" smtClean="0"/>
              <a:t> </a:t>
            </a:r>
            <a:r>
              <a:rPr lang="en-GB" sz="4300" dirty="0" err="1" smtClean="0"/>
              <a:t>administrim</a:t>
            </a:r>
            <a:r>
              <a:rPr lang="en-GB" sz="4300" dirty="0" smtClean="0"/>
              <a:t> </a:t>
            </a:r>
            <a:r>
              <a:rPr lang="en-GB" sz="4300" dirty="0" err="1" smtClean="0"/>
              <a:t>të</a:t>
            </a:r>
            <a:r>
              <a:rPr lang="en-GB" sz="4300" dirty="0" smtClean="0"/>
              <a:t> </a:t>
            </a:r>
            <a:r>
              <a:rPr lang="en-GB" sz="4300" dirty="0" err="1" smtClean="0"/>
              <a:t>shëndetshëm</a:t>
            </a:r>
            <a:r>
              <a:rPr lang="en-GB" sz="4300" dirty="0" smtClean="0"/>
              <a:t> </a:t>
            </a:r>
            <a:r>
              <a:rPr lang="en-GB" sz="4300" dirty="0" err="1" smtClean="0"/>
              <a:t>të</a:t>
            </a:r>
            <a:r>
              <a:rPr lang="en-GB" sz="4300" dirty="0" smtClean="0"/>
              <a:t> </a:t>
            </a:r>
            <a:r>
              <a:rPr lang="en-GB" sz="4300" dirty="0" err="1" smtClean="0"/>
              <a:t>drejtësisë</a:t>
            </a:r>
            <a:r>
              <a:rPr lang="en-GB" sz="4300" dirty="0" smtClean="0"/>
              <a:t>”. </a:t>
            </a:r>
            <a:r>
              <a:rPr lang="en-GB" sz="4300" baseline="30000" dirty="0" smtClean="0"/>
              <a:t>[1]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8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 smtClean="0"/>
              <a:t>Neni</a:t>
            </a:r>
            <a:r>
              <a:rPr lang="en-GB" sz="4000" b="1" dirty="0" smtClean="0"/>
              <a:t> 16 – </a:t>
            </a:r>
            <a:r>
              <a:rPr lang="en-GB" sz="4000" b="1" dirty="0" err="1" smtClean="0"/>
              <a:t>Ruajta</a:t>
            </a:r>
            <a:r>
              <a:rPr lang="en-GB" sz="4000" b="1" dirty="0" smtClean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kompjuterike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memorizuara</a:t>
            </a:r>
            <a:endParaRPr lang="en-GB" sz="4000" dirty="0"/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0060"/>
            <a:ext cx="7988300" cy="44577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800" dirty="0" smtClean="0"/>
              <a:t>Çdo Palë do të adaptojë legjislacion të tillë dhe masa të tjera, që mund të jenë të</a:t>
            </a:r>
            <a:r>
              <a:rPr lang="en-US" sz="2800" dirty="0" smtClean="0"/>
              <a:t> </a:t>
            </a:r>
            <a:r>
              <a:rPr lang="sq-AL" sz="2800" dirty="0" smtClean="0"/>
              <a:t>nevojshme t’u mundësojë autoriteteve e saj kompetente të urdhërojnë apo të përftojnë ruajtjen e</a:t>
            </a:r>
            <a:r>
              <a:rPr lang="en-US" sz="2800" dirty="0" smtClean="0"/>
              <a:t> </a:t>
            </a:r>
            <a:r>
              <a:rPr lang="en-US" sz="2800" dirty="0" err="1" smtClean="0"/>
              <a:t>përshpejtuar</a:t>
            </a:r>
            <a:r>
              <a:rPr lang="en-US" sz="2800" dirty="0" smtClean="0"/>
              <a:t> </a:t>
            </a:r>
            <a:r>
              <a:rPr lang="sq-AL" sz="2800" dirty="0" smtClean="0"/>
              <a:t>të </a:t>
            </a:r>
            <a:r>
              <a:rPr lang="sq-AL" sz="2800" dirty="0" err="1" smtClean="0"/>
              <a:t>të</a:t>
            </a:r>
            <a:r>
              <a:rPr lang="sq-AL" sz="2800" dirty="0" smtClean="0"/>
              <a:t> dhënave specifike kompjuterike, duke përfshirë të dhënat e trafikut, që kanë</a:t>
            </a:r>
            <a:r>
              <a:rPr lang="en-US" sz="2800" dirty="0" smtClean="0"/>
              <a:t> </a:t>
            </a:r>
            <a:r>
              <a:rPr lang="sq-AL" sz="2800" dirty="0" smtClean="0"/>
              <a:t>qenë të </a:t>
            </a:r>
            <a:r>
              <a:rPr lang="sq-AL" sz="2800" dirty="0" err="1" smtClean="0"/>
              <a:t>memorizuara</a:t>
            </a:r>
            <a:r>
              <a:rPr lang="sq-AL" sz="2800" dirty="0" smtClean="0"/>
              <a:t> nëpërmjet një sistemi kompjuterik në veçanti, ku ka baza për të besuar që të</a:t>
            </a:r>
            <a:r>
              <a:rPr lang="en-US" sz="2800" dirty="0" smtClean="0"/>
              <a:t> </a:t>
            </a:r>
            <a:r>
              <a:rPr lang="sq-AL" sz="2800" dirty="0" smtClean="0"/>
              <a:t>dhënat kompjuterike janë të zbuluara ndaj humbjeve apo modifikimeve</a:t>
            </a:r>
            <a:r>
              <a:rPr lang="en-GB" sz="30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09448"/>
          </a:xfrm>
        </p:spPr>
        <p:txBody>
          <a:bodyPr/>
          <a:lstStyle/>
          <a:p>
            <a:pPr eaLnBrk="1" hangingPunct="1"/>
            <a:r>
              <a:rPr lang="en-GB" sz="3000" b="1" dirty="0" err="1" smtClean="0"/>
              <a:t>Kushtet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dhe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Garancitë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sipas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Konventës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Evropiane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për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të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Drejtat</a:t>
            </a:r>
            <a:r>
              <a:rPr lang="en-GB" sz="3000" b="1" dirty="0" smtClean="0"/>
              <a:t> e </a:t>
            </a:r>
            <a:r>
              <a:rPr lang="en-GB" sz="3000" b="1" dirty="0" err="1" smtClean="0"/>
              <a:t>Njeriut</a:t>
            </a:r>
            <a:endParaRPr lang="en-GB" sz="3000" b="1" dirty="0" smtClean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461" y="1356359"/>
            <a:ext cx="8462073" cy="536511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400" b="1" dirty="0" err="1" smtClean="0">
                <a:latin typeface="+mj-lt"/>
              </a:rPr>
              <a:t>Kushtet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për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tu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përmbushur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kur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kufizohen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të</a:t>
            </a:r>
            <a:r>
              <a:rPr lang="en-GB" sz="2400" b="1" dirty="0" smtClean="0">
                <a:latin typeface="+mj-lt"/>
              </a:rPr>
              <a:t> </a:t>
            </a:r>
            <a:r>
              <a:rPr lang="en-GB" sz="2400" b="1" dirty="0" err="1" smtClean="0">
                <a:latin typeface="+mj-lt"/>
              </a:rPr>
              <a:t>drejtat</a:t>
            </a:r>
            <a:r>
              <a:rPr lang="en-GB" sz="2400" dirty="0" smtClean="0">
                <a:latin typeface="+mj-lt"/>
              </a:rPr>
              <a:t>: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dirty="0" err="1" smtClean="0"/>
              <a:t>Kopetencë</a:t>
            </a:r>
            <a:r>
              <a:rPr lang="en-GB" sz="2400" dirty="0" smtClean="0"/>
              <a:t> </a:t>
            </a:r>
            <a:r>
              <a:rPr lang="en-GB" sz="2400" dirty="0" err="1" smtClean="0"/>
              <a:t>ekskluzive</a:t>
            </a:r>
            <a:r>
              <a:rPr lang="en-GB" sz="2400" dirty="0" smtClean="0"/>
              <a:t> e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ligjit</a:t>
            </a:r>
            <a:r>
              <a:rPr lang="en-GB" sz="2400" dirty="0" smtClean="0"/>
              <a:t> (</a:t>
            </a:r>
            <a:r>
              <a:rPr lang="en-GB" sz="2400" b="1" dirty="0" err="1" smtClean="0">
                <a:solidFill>
                  <a:srgbClr val="FF0000"/>
                </a:solidFill>
                <a:latin typeface="+mj-lt"/>
              </a:rPr>
              <a:t>baza</a:t>
            </a:r>
            <a:r>
              <a:rPr lang="en-GB" sz="2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400" b="1" dirty="0" err="1" smtClean="0">
                <a:solidFill>
                  <a:srgbClr val="FF0000"/>
                </a:solidFill>
                <a:latin typeface="+mj-lt"/>
              </a:rPr>
              <a:t>ligjore</a:t>
            </a:r>
            <a:r>
              <a:rPr lang="en-GB" sz="2400" dirty="0" smtClean="0">
                <a:latin typeface="+mj-lt"/>
              </a:rPr>
              <a:t>)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dirty="0" err="1" smtClean="0"/>
              <a:t>Nevoja</a:t>
            </a:r>
            <a:r>
              <a:rPr lang="en-GB" sz="2400" dirty="0" smtClean="0"/>
              <a:t> </a:t>
            </a:r>
            <a:r>
              <a:rPr lang="en-GB" sz="2400" dirty="0" err="1" smtClean="0"/>
              <a:t>për</a:t>
            </a:r>
            <a:r>
              <a:rPr lang="en-GB" sz="2400" dirty="0" smtClean="0"/>
              <a:t>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ndjekur</a:t>
            </a:r>
            <a:r>
              <a:rPr lang="en-GB" sz="2400" dirty="0" smtClean="0"/>
              <a:t> </a:t>
            </a:r>
            <a:r>
              <a:rPr lang="en-GB" sz="2400" dirty="0" err="1" smtClean="0"/>
              <a:t>një</a:t>
            </a:r>
            <a:r>
              <a:rPr lang="en-GB" sz="2400" dirty="0" smtClean="0"/>
              <a:t> </a:t>
            </a:r>
            <a:r>
              <a:rPr lang="en-GB" sz="2400" dirty="0" err="1" smtClean="0"/>
              <a:t>synim</a:t>
            </a:r>
            <a:r>
              <a:rPr lang="en-GB" sz="2400" dirty="0" smtClean="0"/>
              <a:t> </a:t>
            </a:r>
            <a:r>
              <a:rPr lang="en-GB" sz="2400" dirty="0" err="1" smtClean="0"/>
              <a:t>legjitim</a:t>
            </a:r>
            <a:r>
              <a:rPr lang="en-GB" sz="2400" dirty="0" smtClean="0"/>
              <a:t> (</a:t>
            </a:r>
            <a:r>
              <a:rPr lang="en-GB" sz="2400" b="1" dirty="0" err="1" smtClean="0">
                <a:solidFill>
                  <a:srgbClr val="FF0000"/>
                </a:solidFill>
              </a:rPr>
              <a:t>synimi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b="1" dirty="0" err="1" smtClean="0">
                <a:solidFill>
                  <a:srgbClr val="FF0000"/>
                </a:solidFill>
              </a:rPr>
              <a:t>legjitim</a:t>
            </a:r>
            <a:r>
              <a:rPr lang="en-GB" sz="2400" dirty="0" smtClean="0">
                <a:latin typeface="+mj-lt"/>
              </a:rPr>
              <a:t>)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dirty="0" smtClean="0"/>
              <a:t>“</a:t>
            </a:r>
            <a:r>
              <a:rPr lang="en-GB" sz="2400" dirty="0" err="1" smtClean="0"/>
              <a:t>Nevoja</a:t>
            </a:r>
            <a:r>
              <a:rPr lang="en-GB" sz="2400" dirty="0" smtClean="0"/>
              <a:t> </a:t>
            </a:r>
            <a:r>
              <a:rPr lang="en-GB" sz="2400" dirty="0" err="1" smtClean="0"/>
              <a:t>për</a:t>
            </a:r>
            <a:r>
              <a:rPr lang="en-GB" sz="2400" dirty="0" smtClean="0"/>
              <a:t> </a:t>
            </a:r>
            <a:r>
              <a:rPr lang="en-GB" sz="2400" dirty="0" err="1" smtClean="0"/>
              <a:t>interferencë</a:t>
            </a:r>
            <a:r>
              <a:rPr lang="en-GB" sz="2400" dirty="0" smtClean="0"/>
              <a:t> </a:t>
            </a:r>
            <a:r>
              <a:rPr lang="en-GB" sz="2400" dirty="0" err="1" smtClean="0"/>
              <a:t>në</a:t>
            </a:r>
            <a:r>
              <a:rPr lang="en-GB" sz="2400" dirty="0" smtClean="0"/>
              <a:t> </a:t>
            </a:r>
            <a:r>
              <a:rPr lang="en-GB" sz="2400" dirty="0" err="1" smtClean="0"/>
              <a:t>një</a:t>
            </a:r>
            <a:r>
              <a:rPr lang="en-GB" sz="2400" dirty="0" smtClean="0"/>
              <a:t> </a:t>
            </a:r>
            <a:r>
              <a:rPr lang="en-GB" sz="2400" dirty="0" err="1" smtClean="0"/>
              <a:t>shoqëri</a:t>
            </a:r>
            <a:r>
              <a:rPr lang="en-GB" sz="2400" dirty="0" smtClean="0"/>
              <a:t> </a:t>
            </a:r>
            <a:r>
              <a:rPr lang="en-GB" sz="2400" dirty="0" err="1" smtClean="0"/>
              <a:t>demokratike</a:t>
            </a:r>
            <a:r>
              <a:rPr lang="en-GB" sz="2400" dirty="0" smtClean="0"/>
              <a:t>”... </a:t>
            </a:r>
            <a:r>
              <a:rPr lang="en-GB" sz="2400" dirty="0" err="1" smtClean="0"/>
              <a:t>Që</a:t>
            </a:r>
            <a:r>
              <a:rPr lang="en-GB" sz="2400" dirty="0" smtClean="0"/>
              <a:t> do </a:t>
            </a:r>
            <a:r>
              <a:rPr lang="en-GB" sz="2400" dirty="0" err="1" smtClean="0"/>
              <a:t>të</a:t>
            </a:r>
            <a:r>
              <a:rPr lang="en-GB" sz="2400" dirty="0" smtClean="0"/>
              <a:t> </a:t>
            </a:r>
            <a:r>
              <a:rPr lang="en-GB" sz="2400" dirty="0" err="1" smtClean="0"/>
              <a:t>thotë</a:t>
            </a:r>
            <a:r>
              <a:rPr lang="en-GB" sz="2400" dirty="0" smtClean="0"/>
              <a:t> se </a:t>
            </a:r>
            <a:r>
              <a:rPr lang="en-GB" sz="2400" dirty="0" err="1" smtClean="0"/>
              <a:t>interferenca</a:t>
            </a:r>
            <a:r>
              <a:rPr lang="en-GB" sz="2400" dirty="0" smtClean="0"/>
              <a:t> </a:t>
            </a:r>
            <a:r>
              <a:rPr lang="en-GB" sz="2400" dirty="0" err="1" smtClean="0"/>
              <a:t>duhet</a:t>
            </a:r>
            <a:r>
              <a:rPr lang="en-GB" sz="2400" dirty="0" smtClean="0"/>
              <a:t>:</a:t>
            </a:r>
          </a:p>
          <a:p>
            <a:pPr marL="711200" lvl="1" indent="-342900"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dirty="0" err="1" smtClean="0">
                <a:latin typeface="+mj-lt"/>
              </a:rPr>
              <a:t>t’i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korrespondojë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një</a:t>
            </a:r>
            <a:r>
              <a:rPr lang="en-GB" sz="2400" dirty="0" smtClean="0">
                <a:latin typeface="+mj-lt"/>
              </a:rPr>
              <a:t> “</a:t>
            </a:r>
            <a:r>
              <a:rPr lang="en-GB" sz="2400" dirty="0" err="1" smtClean="0">
                <a:latin typeface="+mj-lt"/>
              </a:rPr>
              <a:t>nevoje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sociale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urgjente</a:t>
            </a:r>
            <a:r>
              <a:rPr lang="en-GB" sz="2400" dirty="0" smtClean="0"/>
              <a:t>“ (</a:t>
            </a:r>
            <a:r>
              <a:rPr lang="en-GB" sz="2400" b="1" dirty="0" err="1" smtClean="0">
                <a:solidFill>
                  <a:srgbClr val="FF0000"/>
                </a:solidFill>
              </a:rPr>
              <a:t>nevoja</a:t>
            </a:r>
            <a:r>
              <a:rPr lang="en-GB" sz="2400" dirty="0" smtClean="0"/>
              <a:t>) </a:t>
            </a:r>
          </a:p>
          <a:p>
            <a:pPr marL="711200" lvl="1" indent="-342900"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dirty="0" err="1" smtClean="0">
                <a:latin typeface="+mj-lt"/>
              </a:rPr>
              <a:t>të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jetë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proporcionale</a:t>
            </a:r>
            <a:r>
              <a:rPr lang="en-GB" sz="2400" dirty="0" smtClean="0">
                <a:latin typeface="+mj-lt"/>
              </a:rPr>
              <a:t> me </a:t>
            </a:r>
            <a:r>
              <a:rPr lang="en-GB" sz="2400" dirty="0" err="1" smtClean="0">
                <a:latin typeface="+mj-lt"/>
              </a:rPr>
              <a:t>synimin</a:t>
            </a:r>
            <a:r>
              <a:rPr lang="en-GB" sz="2400" dirty="0" smtClean="0">
                <a:latin typeface="+mj-lt"/>
              </a:rPr>
              <a:t> e </a:t>
            </a:r>
            <a:r>
              <a:rPr lang="en-GB" sz="2400" dirty="0" err="1" smtClean="0">
                <a:latin typeface="+mj-lt"/>
              </a:rPr>
              <a:t>ndjekur</a:t>
            </a:r>
            <a:r>
              <a:rPr lang="en-GB" sz="2400" dirty="0" smtClean="0"/>
              <a:t> (</a:t>
            </a:r>
            <a:r>
              <a:rPr lang="en-GB" sz="2400" b="1" dirty="0" smtClean="0">
                <a:solidFill>
                  <a:srgbClr val="FF0000"/>
                </a:solidFill>
              </a:rPr>
              <a:t>proporcionaliteti</a:t>
            </a:r>
            <a:r>
              <a:rPr lang="en-GB" sz="2400" dirty="0" smtClean="0"/>
              <a:t>)</a:t>
            </a:r>
            <a:r>
              <a:rPr lang="en-GB" sz="2400" baseline="30000" dirty="0" smtClean="0"/>
              <a:t> </a:t>
            </a:r>
          </a:p>
          <a:p>
            <a:pPr algn="just"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400" dirty="0" err="1"/>
              <a:t>Kërkesat</a:t>
            </a:r>
            <a:r>
              <a:rPr lang="en-GB" sz="2400" dirty="0"/>
              <a:t> e </a:t>
            </a:r>
            <a:r>
              <a:rPr lang="en-GB" sz="2400" dirty="0" err="1"/>
              <a:t>nënkuptuara</a:t>
            </a:r>
            <a:r>
              <a:rPr lang="en-GB" sz="2400" dirty="0"/>
              <a:t> </a:t>
            </a:r>
            <a:r>
              <a:rPr lang="en-GB" sz="2400" dirty="0" err="1"/>
              <a:t>nga</a:t>
            </a:r>
            <a:r>
              <a:rPr lang="en-GB" sz="2400" dirty="0"/>
              <a:t> </a:t>
            </a:r>
            <a:r>
              <a:rPr lang="en-GB" sz="2400" dirty="0" err="1"/>
              <a:t>parimet</a:t>
            </a:r>
            <a:r>
              <a:rPr lang="en-GB" sz="2400" dirty="0"/>
              <a:t> "</a:t>
            </a:r>
            <a:r>
              <a:rPr lang="en-GB" sz="2400" dirty="0" err="1"/>
              <a:t>domosdoshmëri</a:t>
            </a:r>
            <a:r>
              <a:rPr lang="en-GB" sz="2400" dirty="0"/>
              <a:t>" </a:t>
            </a:r>
            <a:r>
              <a:rPr lang="en-GB" sz="2400" dirty="0" err="1"/>
              <a:t>dhe</a:t>
            </a:r>
            <a:r>
              <a:rPr lang="en-GB" sz="2400" dirty="0"/>
              <a:t> "</a:t>
            </a:r>
            <a:r>
              <a:rPr lang="en-GB" sz="2400" dirty="0" err="1" smtClean="0"/>
              <a:t>proporcionalitet</a:t>
            </a:r>
            <a:r>
              <a:rPr lang="en-GB" sz="2400" dirty="0" smtClean="0"/>
              <a:t>"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klasifikohen</a:t>
            </a:r>
            <a:r>
              <a:rPr lang="en-GB" sz="2400" dirty="0"/>
              <a:t> </a:t>
            </a:r>
            <a:r>
              <a:rPr lang="en-GB" sz="2400" dirty="0" err="1"/>
              <a:t>nën</a:t>
            </a:r>
            <a:r>
              <a:rPr lang="en-GB" sz="2400" dirty="0"/>
              <a:t> </a:t>
            </a:r>
            <a:r>
              <a:rPr lang="en-GB" sz="2400" dirty="0" err="1" smtClean="0"/>
              <a:t>njërin</a:t>
            </a:r>
            <a:r>
              <a:rPr lang="en-GB" sz="2400" dirty="0" smtClean="0"/>
              <a:t> </a:t>
            </a:r>
            <a:r>
              <a:rPr lang="en-GB" sz="2400" dirty="0" err="1"/>
              <a:t>ose</a:t>
            </a:r>
            <a:r>
              <a:rPr lang="en-GB" sz="2400" dirty="0"/>
              <a:t> me </a:t>
            </a:r>
            <a:r>
              <a:rPr lang="en-GB" sz="2400" dirty="0" err="1"/>
              <a:t>nocionin</a:t>
            </a:r>
            <a:r>
              <a:rPr lang="en-GB" sz="2400" dirty="0"/>
              <a:t> </a:t>
            </a:r>
            <a:r>
              <a:rPr lang="en-GB" sz="2400" dirty="0" err="1"/>
              <a:t>tjetër</a:t>
            </a:r>
            <a:r>
              <a:rPr lang="en-GB" sz="2400" dirty="0"/>
              <a:t>.</a:t>
            </a:r>
            <a:r>
              <a:rPr lang="en-GB" sz="2400" baseline="30000" dirty="0" smtClean="0"/>
              <a:t> </a:t>
            </a:r>
            <a:endParaRPr lang="en-GB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9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981200"/>
            <a:ext cx="8229600" cy="1805782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err="1" smtClean="0"/>
              <a:t>Pjesa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Dytë</a:t>
            </a:r>
            <a:r>
              <a:rPr lang="en-GB" sz="3600" b="1" dirty="0" smtClean="0"/>
              <a:t> - </a:t>
            </a:r>
            <a:r>
              <a:rPr lang="en-GB" sz="3600" b="1" dirty="0" err="1" smtClean="0"/>
              <a:t>Shtojcë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err="1" smtClean="0"/>
              <a:t>Kushtet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Garancitë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Konventën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Evropiane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Drejtave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Njeriut</a:t>
            </a:r>
            <a:endParaRPr lang="en-GB" sz="4500" dirty="0" smtClean="0"/>
          </a:p>
        </p:txBody>
      </p:sp>
      <p:pic>
        <p:nvPicPr>
          <p:cNvPr id="15155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8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n-GB" b="1" dirty="0" err="1" smtClean="0"/>
              <a:t>Baza</a:t>
            </a:r>
            <a:r>
              <a:rPr lang="en-GB" b="1" dirty="0" smtClean="0"/>
              <a:t> </a:t>
            </a:r>
            <a:r>
              <a:rPr lang="en-GB" b="1" dirty="0" err="1" smtClean="0"/>
              <a:t>ligjore</a:t>
            </a:r>
            <a:r>
              <a:rPr lang="en-GB" b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kuptimi</a:t>
            </a:r>
            <a:r>
              <a:rPr lang="en-GB" dirty="0" smtClean="0"/>
              <a:t> material, </a:t>
            </a:r>
            <a:r>
              <a:rPr lang="en-GB" dirty="0" err="1" smtClean="0"/>
              <a:t>përfshin</a:t>
            </a:r>
            <a:r>
              <a:rPr lang="en-GB" dirty="0" smtClean="0"/>
              <a:t> </a:t>
            </a:r>
            <a:r>
              <a:rPr lang="en-GB" dirty="0" err="1" smtClean="0"/>
              <a:t>ligjin</a:t>
            </a:r>
            <a:r>
              <a:rPr lang="en-GB" dirty="0" smtClean="0"/>
              <a:t> e </a:t>
            </a:r>
            <a:r>
              <a:rPr lang="en-GB" dirty="0" err="1" smtClean="0"/>
              <a:t>pashkruar</a:t>
            </a:r>
            <a:r>
              <a:rPr lang="en-GB" dirty="0" smtClean="0"/>
              <a:t>, </a:t>
            </a:r>
            <a:r>
              <a:rPr lang="en-GB" dirty="0" err="1" smtClean="0"/>
              <a:t>praktikën</a:t>
            </a:r>
            <a:r>
              <a:rPr lang="en-GB" dirty="0" smtClean="0"/>
              <a:t> </a:t>
            </a:r>
            <a:r>
              <a:rPr lang="en-GB" dirty="0" err="1" smtClean="0"/>
              <a:t>gjyqësore</a:t>
            </a:r>
            <a:r>
              <a:rPr lang="en-GB" baseline="30000" dirty="0" smtClean="0"/>
              <a:t>[7]</a:t>
            </a:r>
            <a:r>
              <a:rPr lang="en-GB" dirty="0" smtClean="0"/>
              <a:t>) </a:t>
            </a:r>
          </a:p>
          <a:p>
            <a:pPr marL="628650" lvl="1" indent="-266700" algn="just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3200" dirty="0" smtClean="0"/>
              <a:t>I </a:t>
            </a:r>
            <a:r>
              <a:rPr lang="en-GB" sz="3200" dirty="0" err="1" smtClean="0"/>
              <a:t>qartë</a:t>
            </a:r>
            <a:r>
              <a:rPr lang="en-GB" sz="3200" dirty="0" smtClean="0"/>
              <a:t> </a:t>
            </a:r>
            <a:r>
              <a:rPr lang="en-GB" sz="3200" dirty="0" err="1" smtClean="0"/>
              <a:t>dhe</a:t>
            </a:r>
            <a:r>
              <a:rPr lang="en-GB" sz="3200" dirty="0" smtClean="0"/>
              <a:t> </a:t>
            </a:r>
            <a:r>
              <a:rPr lang="en-GB" sz="3200" dirty="0" err="1" smtClean="0"/>
              <a:t>preçiz</a:t>
            </a:r>
            <a:r>
              <a:rPr lang="en-GB" sz="3200" dirty="0" smtClean="0"/>
              <a:t>;</a:t>
            </a:r>
            <a:r>
              <a:rPr lang="en-GB" sz="3200" baseline="30000" dirty="0" smtClean="0"/>
              <a:t>[8]</a:t>
            </a:r>
            <a:r>
              <a:rPr lang="en-GB" sz="3200" dirty="0"/>
              <a:t> </a:t>
            </a:r>
            <a:r>
              <a:rPr lang="en-GB" sz="3200" baseline="30000" dirty="0" smtClean="0"/>
              <a:t>[9</a:t>
            </a:r>
            <a:r>
              <a:rPr lang="en-GB" sz="3200" baseline="30000" dirty="0"/>
              <a:t>]</a:t>
            </a:r>
            <a:endParaRPr lang="en-GB" sz="3200" dirty="0" smtClean="0"/>
          </a:p>
          <a:p>
            <a:pPr marL="628650" lvl="1" indent="-266700" algn="just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3200" dirty="0" err="1" smtClean="0"/>
              <a:t>Specifik</a:t>
            </a:r>
            <a:r>
              <a:rPr lang="en-GB" sz="3200" dirty="0" smtClean="0"/>
              <a:t> </a:t>
            </a:r>
            <a:r>
              <a:rPr lang="en-GB" sz="3200" dirty="0" err="1" smtClean="0"/>
              <a:t>dhe</a:t>
            </a:r>
            <a:r>
              <a:rPr lang="en-GB" sz="3200" dirty="0" smtClean="0"/>
              <a:t> </a:t>
            </a:r>
            <a:r>
              <a:rPr lang="en-GB" sz="3200" dirty="0" err="1" smtClean="0"/>
              <a:t>i</a:t>
            </a:r>
            <a:r>
              <a:rPr lang="en-GB" sz="3200" dirty="0" smtClean="0"/>
              <a:t> </a:t>
            </a:r>
            <a:r>
              <a:rPr lang="en-GB" sz="3200" dirty="0" err="1" smtClean="0"/>
              <a:t>parashikueshëm</a:t>
            </a:r>
            <a:r>
              <a:rPr lang="en-GB" sz="3200" baseline="30000" dirty="0" smtClean="0"/>
              <a:t>[2]</a:t>
            </a:r>
            <a:r>
              <a:rPr lang="en-GB" sz="3200" dirty="0" smtClean="0"/>
              <a:t>: </a:t>
            </a:r>
            <a:r>
              <a:rPr lang="en-GB" sz="3200" dirty="0" err="1" smtClean="0"/>
              <a:t>formuluar</a:t>
            </a:r>
            <a:r>
              <a:rPr lang="en-GB" sz="3200" dirty="0" smtClean="0"/>
              <a:t> me </a:t>
            </a:r>
            <a:r>
              <a:rPr lang="en-GB" sz="3200" dirty="0" err="1" smtClean="0"/>
              <a:t>saktësi</a:t>
            </a:r>
            <a:r>
              <a:rPr lang="en-GB" sz="3200" dirty="0" smtClean="0"/>
              <a:t> </a:t>
            </a:r>
            <a:r>
              <a:rPr lang="en-GB" sz="3200" dirty="0" err="1" smtClean="0"/>
              <a:t>të</a:t>
            </a:r>
            <a:r>
              <a:rPr lang="en-GB" sz="3200" dirty="0" smtClean="0"/>
              <a:t> </a:t>
            </a:r>
            <a:r>
              <a:rPr lang="en-GB" sz="3200" dirty="0" err="1" smtClean="0"/>
              <a:t>mjaftueshme</a:t>
            </a:r>
            <a:r>
              <a:rPr lang="en-GB" sz="3200" dirty="0" smtClean="0"/>
              <a:t> </a:t>
            </a:r>
            <a:r>
              <a:rPr lang="en-GB" sz="3200" dirty="0" err="1" smtClean="0"/>
              <a:t>për</a:t>
            </a:r>
            <a:r>
              <a:rPr lang="en-GB" sz="3200" dirty="0" smtClean="0"/>
              <a:t> </a:t>
            </a:r>
            <a:r>
              <a:rPr lang="en-GB" sz="3200" dirty="0" err="1" smtClean="0"/>
              <a:t>t’i</a:t>
            </a:r>
            <a:r>
              <a:rPr lang="en-GB" sz="3200" dirty="0" smtClean="0"/>
              <a:t> </a:t>
            </a:r>
            <a:r>
              <a:rPr lang="en-GB" sz="3200" dirty="0" err="1" smtClean="0"/>
              <a:t>mundësuar</a:t>
            </a:r>
            <a:r>
              <a:rPr lang="en-GB" sz="3200" dirty="0" smtClean="0"/>
              <a:t> </a:t>
            </a:r>
            <a:r>
              <a:rPr lang="en-GB" sz="3200" dirty="0" err="1" smtClean="0"/>
              <a:t>qytetarit</a:t>
            </a:r>
            <a:r>
              <a:rPr lang="en-GB" sz="3200" dirty="0" smtClean="0"/>
              <a:t> </a:t>
            </a:r>
            <a:r>
              <a:rPr lang="en-GB" sz="3200" dirty="0" err="1" smtClean="0"/>
              <a:t>të</a:t>
            </a:r>
            <a:r>
              <a:rPr lang="en-GB" sz="3200" dirty="0" smtClean="0"/>
              <a:t> </a:t>
            </a:r>
            <a:r>
              <a:rPr lang="en-GB" sz="3200" dirty="0" err="1" smtClean="0"/>
              <a:t>rregulloje</a:t>
            </a:r>
            <a:r>
              <a:rPr lang="en-GB" sz="3200" dirty="0" smtClean="0"/>
              <a:t> </a:t>
            </a:r>
            <a:r>
              <a:rPr lang="en-GB" sz="3200" dirty="0" err="1" smtClean="0"/>
              <a:t>sjelljen</a:t>
            </a:r>
            <a:r>
              <a:rPr lang="en-GB" sz="3200" dirty="0" smtClean="0"/>
              <a:t> e </a:t>
            </a:r>
            <a:r>
              <a:rPr lang="en-GB" sz="3200" dirty="0" err="1" smtClean="0"/>
              <a:t>tij</a:t>
            </a:r>
            <a:r>
              <a:rPr lang="en-GB" sz="3200" dirty="0" smtClean="0"/>
              <a:t>/</a:t>
            </a:r>
            <a:r>
              <a:rPr lang="en-GB" sz="3200" dirty="0" err="1" smtClean="0"/>
              <a:t>saj</a:t>
            </a:r>
            <a:r>
              <a:rPr lang="en-GB" sz="3200" dirty="0" smtClean="0"/>
              <a:t>; </a:t>
            </a:r>
            <a:r>
              <a:rPr lang="en-GB" sz="3200" dirty="0" err="1" smtClean="0"/>
              <a:t>dhe</a:t>
            </a:r>
            <a:endParaRPr lang="en-GB" sz="3200" dirty="0"/>
          </a:p>
          <a:p>
            <a:pPr marL="628650" lvl="1" indent="-266700" algn="just" eaLnBrk="1" fontAlgn="auto" hangingPunct="1"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GB" sz="3200" dirty="0" smtClean="0"/>
              <a:t>Mjaftueshmërisht </a:t>
            </a:r>
            <a:r>
              <a:rPr lang="en-GB" sz="3200" dirty="0" err="1" smtClean="0"/>
              <a:t>i</a:t>
            </a:r>
            <a:r>
              <a:rPr lang="en-GB" sz="3200" dirty="0" smtClean="0"/>
              <a:t> aksesueshëm</a:t>
            </a:r>
            <a:r>
              <a:rPr lang="en-GB" sz="3200" baseline="30000" dirty="0" smtClean="0"/>
              <a:t>[2]</a:t>
            </a:r>
            <a:r>
              <a:rPr lang="en-GB" sz="3200" dirty="0" smtClean="0"/>
              <a:t>: </a:t>
            </a:r>
            <a:r>
              <a:rPr lang="en-GB" sz="3200" dirty="0" err="1" smtClean="0"/>
              <a:t>qytetari</a:t>
            </a:r>
            <a:r>
              <a:rPr lang="en-GB" sz="3200" dirty="0" smtClean="0"/>
              <a:t> </a:t>
            </a:r>
            <a:r>
              <a:rPr lang="en-GB" sz="3200" dirty="0" err="1" smtClean="0"/>
              <a:t>duhet</a:t>
            </a:r>
            <a:r>
              <a:rPr lang="en-GB" sz="3200" dirty="0" smtClean="0"/>
              <a:t> </a:t>
            </a:r>
            <a:r>
              <a:rPr lang="en-GB" sz="3200" dirty="0" err="1" smtClean="0"/>
              <a:t>të</a:t>
            </a:r>
            <a:r>
              <a:rPr lang="en-GB" sz="3200" dirty="0" smtClean="0"/>
              <a:t> </a:t>
            </a:r>
            <a:r>
              <a:rPr lang="en-GB" sz="3200" dirty="0" err="1" smtClean="0"/>
              <a:t>njohë</a:t>
            </a:r>
            <a:r>
              <a:rPr lang="en-GB" sz="3200" dirty="0" smtClean="0"/>
              <a:t> </a:t>
            </a:r>
            <a:r>
              <a:rPr lang="en-GB" sz="3200" dirty="0" err="1" smtClean="0"/>
              <a:t>rregullat</a:t>
            </a:r>
            <a:r>
              <a:rPr lang="en-GB" sz="3200" dirty="0" smtClean="0"/>
              <a:t> </a:t>
            </a:r>
            <a:r>
              <a:rPr lang="en-GB" sz="3200" dirty="0" err="1" smtClean="0"/>
              <a:t>ligjore</a:t>
            </a:r>
            <a:r>
              <a:rPr lang="en-GB" sz="3200" dirty="0" smtClean="0"/>
              <a:t> </a:t>
            </a:r>
            <a:r>
              <a:rPr lang="en-GB" sz="3200" dirty="0" err="1" smtClean="0"/>
              <a:t>të</a:t>
            </a:r>
            <a:r>
              <a:rPr lang="en-GB" sz="3200" dirty="0" smtClean="0"/>
              <a:t> </a:t>
            </a:r>
            <a:r>
              <a:rPr lang="en-GB" sz="3200" dirty="0" err="1" smtClean="0"/>
              <a:t>zbatueshme</a:t>
            </a:r>
            <a:r>
              <a:rPr lang="en-GB" sz="3200" dirty="0" smtClean="0"/>
              <a:t> </a:t>
            </a:r>
            <a:r>
              <a:rPr lang="en-GB" sz="3200" dirty="0" err="1" smtClean="0"/>
              <a:t>në</a:t>
            </a:r>
            <a:r>
              <a:rPr lang="en-GB" sz="3200" dirty="0" smtClean="0"/>
              <a:t> </a:t>
            </a:r>
            <a:r>
              <a:rPr lang="en-GB" sz="3200" dirty="0" err="1" smtClean="0"/>
              <a:t>rastin</a:t>
            </a:r>
            <a:r>
              <a:rPr lang="en-GB" sz="3200" dirty="0" smtClean="0"/>
              <a:t> e </a:t>
            </a:r>
            <a:r>
              <a:rPr lang="en-GB" sz="3200" dirty="0" err="1" smtClean="0"/>
              <a:t>tij</a:t>
            </a:r>
            <a:r>
              <a:rPr lang="en-GB" sz="3200" dirty="0" smtClean="0"/>
              <a:t>/</a:t>
            </a:r>
            <a:r>
              <a:rPr lang="en-GB" sz="3200" dirty="0" err="1" smtClean="0"/>
              <a:t>saj</a:t>
            </a:r>
            <a:r>
              <a:rPr lang="en-GB" sz="3200" dirty="0" smtClean="0"/>
              <a:t>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04887"/>
          </a:xfrm>
        </p:spPr>
        <p:txBody>
          <a:bodyPr/>
          <a:lstStyle/>
          <a:p>
            <a:pPr eaLnBrk="1" hangingPunct="1"/>
            <a:r>
              <a:rPr lang="en-GB" sz="3200" b="1" dirty="0" err="1"/>
              <a:t>Kushtet</a:t>
            </a:r>
            <a:r>
              <a:rPr lang="en-GB" sz="3200" b="1" dirty="0"/>
              <a:t> </a:t>
            </a:r>
            <a:r>
              <a:rPr lang="en-GB" sz="3200" b="1" dirty="0" err="1"/>
              <a:t>dhe</a:t>
            </a:r>
            <a:r>
              <a:rPr lang="en-GB" sz="3200" b="1" dirty="0"/>
              <a:t> </a:t>
            </a:r>
            <a:r>
              <a:rPr lang="en-GB" sz="3200" b="1" dirty="0" err="1"/>
              <a:t>Masat</a:t>
            </a:r>
            <a:r>
              <a:rPr lang="en-GB" sz="3200" b="1" dirty="0"/>
              <a:t> </a:t>
            </a:r>
            <a:r>
              <a:rPr lang="en-GB" sz="3200" b="1" dirty="0" err="1" smtClean="0"/>
              <a:t>Mbrojtëse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Konventën</a:t>
            </a:r>
            <a:r>
              <a:rPr lang="en-GB" sz="3200" b="1" dirty="0" smtClean="0"/>
              <a:t> </a:t>
            </a:r>
            <a:r>
              <a:rPr lang="en-GB" sz="3200" b="1" dirty="0" err="1"/>
              <a:t>Evropiane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Drejtave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Njeriut</a:t>
            </a:r>
            <a:endParaRPr lang="en-GB" sz="30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9600" b="1" dirty="0" err="1"/>
              <a:t>Qëllimi</a:t>
            </a:r>
            <a:r>
              <a:rPr lang="en-GB" sz="9600" b="1" dirty="0"/>
              <a:t> </a:t>
            </a:r>
            <a:r>
              <a:rPr lang="en-GB" sz="9600" b="1" dirty="0" err="1"/>
              <a:t>legjitim</a:t>
            </a:r>
            <a:endParaRPr lang="en-GB" sz="9600" b="1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9600" dirty="0" err="1"/>
              <a:t>Qëllimet</a:t>
            </a:r>
            <a:r>
              <a:rPr lang="en-GB" sz="9600" dirty="0"/>
              <a:t> e </a:t>
            </a:r>
            <a:r>
              <a:rPr lang="en-GB" sz="9600" dirty="0" err="1"/>
              <a:t>ligjshme</a:t>
            </a:r>
            <a:r>
              <a:rPr lang="en-GB" sz="9600" dirty="0"/>
              <a:t> </a:t>
            </a:r>
            <a:r>
              <a:rPr lang="en-GB" sz="9600" dirty="0" err="1"/>
              <a:t>për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cilat</a:t>
            </a:r>
            <a:r>
              <a:rPr lang="en-GB" sz="9600" dirty="0"/>
              <a:t> </a:t>
            </a:r>
            <a:r>
              <a:rPr lang="en-GB" sz="9600" dirty="0" err="1" smtClean="0"/>
              <a:t>mund</a:t>
            </a:r>
            <a:r>
              <a:rPr lang="en-GB" sz="9600" dirty="0" smtClean="0"/>
              <a:t> </a:t>
            </a:r>
            <a:r>
              <a:rPr lang="en-GB" sz="9600" dirty="0" err="1" smtClean="0"/>
              <a:t>të</a:t>
            </a:r>
            <a:r>
              <a:rPr lang="en-GB" sz="9600" dirty="0" smtClean="0"/>
              <a:t> </a:t>
            </a:r>
            <a:r>
              <a:rPr lang="en-GB" sz="9600" dirty="0" err="1" smtClean="0"/>
              <a:t>jetë</a:t>
            </a:r>
            <a:r>
              <a:rPr lang="en-GB" sz="9600" dirty="0" smtClean="0"/>
              <a:t> e </a:t>
            </a:r>
            <a:r>
              <a:rPr lang="en-GB" sz="9600" dirty="0" err="1" smtClean="0"/>
              <a:t>ligjshme</a:t>
            </a:r>
            <a:r>
              <a:rPr lang="en-GB" sz="9600" dirty="0" smtClean="0"/>
              <a:t> </a:t>
            </a:r>
            <a:r>
              <a:rPr lang="en-GB" sz="9600" dirty="0" err="1" smtClean="0"/>
              <a:t>një</a:t>
            </a:r>
            <a:r>
              <a:rPr lang="en-GB" sz="9600" dirty="0" smtClean="0"/>
              <a:t> </a:t>
            </a:r>
            <a:r>
              <a:rPr lang="en-GB" sz="9600" dirty="0" err="1"/>
              <a:t>ndërhyrje</a:t>
            </a:r>
            <a:r>
              <a:rPr lang="en-GB" sz="9600" dirty="0"/>
              <a:t> </a:t>
            </a:r>
            <a:r>
              <a:rPr lang="en-GB" sz="9600" dirty="0" err="1"/>
              <a:t>në</a:t>
            </a:r>
            <a:r>
              <a:rPr lang="en-GB" sz="9600" dirty="0"/>
              <a:t> </a:t>
            </a:r>
            <a:r>
              <a:rPr lang="en-GB" sz="9600" dirty="0" err="1"/>
              <a:t>një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drejtë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 smtClean="0"/>
              <a:t>caktuar</a:t>
            </a:r>
            <a:r>
              <a:rPr lang="en-GB" sz="9600" dirty="0" smtClean="0"/>
              <a:t>, </a:t>
            </a:r>
            <a:r>
              <a:rPr lang="en-GB" sz="9600" dirty="0" err="1"/>
              <a:t>janë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përfshira</a:t>
            </a:r>
            <a:r>
              <a:rPr lang="en-GB" sz="9600" dirty="0"/>
              <a:t> </a:t>
            </a:r>
            <a:r>
              <a:rPr lang="en-GB" sz="9600" dirty="0" err="1"/>
              <a:t>në</a:t>
            </a:r>
            <a:r>
              <a:rPr lang="en-GB" sz="9600" dirty="0"/>
              <a:t> </a:t>
            </a:r>
            <a:r>
              <a:rPr lang="en-GB" sz="9600" dirty="0" err="1"/>
              <a:t>mënyrë</a:t>
            </a:r>
            <a:r>
              <a:rPr lang="en-GB" sz="9600" dirty="0"/>
              <a:t> </a:t>
            </a:r>
            <a:r>
              <a:rPr lang="en-GB" sz="9600" dirty="0" err="1" smtClean="0"/>
              <a:t>shteruese</a:t>
            </a:r>
            <a:r>
              <a:rPr lang="en-GB" sz="9600" dirty="0" smtClean="0"/>
              <a:t> </a:t>
            </a:r>
            <a:r>
              <a:rPr lang="en-GB" sz="9600" dirty="0" err="1" smtClean="0"/>
              <a:t>në</a:t>
            </a:r>
            <a:r>
              <a:rPr lang="en-GB" sz="9600" dirty="0" smtClean="0"/>
              <a:t> </a:t>
            </a:r>
            <a:r>
              <a:rPr lang="en-GB" sz="9600" dirty="0" err="1" smtClean="0"/>
              <a:t>nenin</a:t>
            </a:r>
            <a:r>
              <a:rPr lang="en-GB" sz="9600" dirty="0" smtClean="0"/>
              <a:t> </a:t>
            </a:r>
            <a:r>
              <a:rPr lang="en-GB" sz="9600" dirty="0" err="1" smtClean="0"/>
              <a:t>që</a:t>
            </a:r>
            <a:r>
              <a:rPr lang="en-GB" sz="9600" dirty="0" smtClean="0"/>
              <a:t> </a:t>
            </a:r>
            <a:r>
              <a:rPr lang="en-GB" sz="9600" dirty="0" err="1"/>
              <a:t>shpalos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drejtën</a:t>
            </a:r>
            <a:r>
              <a:rPr lang="en-GB" sz="9600" dirty="0"/>
              <a:t>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9600" dirty="0" err="1"/>
              <a:t>Shembull</a:t>
            </a:r>
            <a:r>
              <a:rPr lang="en-GB" sz="9600" dirty="0"/>
              <a:t>: </a:t>
            </a:r>
            <a:r>
              <a:rPr lang="en-GB" sz="9600" dirty="0" err="1"/>
              <a:t>Neni</a:t>
            </a:r>
            <a:r>
              <a:rPr lang="en-GB" sz="9600" dirty="0"/>
              <a:t> 8 (e </a:t>
            </a:r>
            <a:r>
              <a:rPr lang="en-GB" sz="9600" dirty="0" err="1"/>
              <a:t>drejta</a:t>
            </a:r>
            <a:r>
              <a:rPr lang="en-GB" sz="9600" dirty="0"/>
              <a:t> </a:t>
            </a:r>
            <a:r>
              <a:rPr lang="en-GB" sz="9600" dirty="0" err="1"/>
              <a:t>për</a:t>
            </a:r>
            <a:r>
              <a:rPr lang="en-GB" sz="9600" dirty="0"/>
              <a:t> </a:t>
            </a:r>
            <a:r>
              <a:rPr lang="en-GB" sz="9600" dirty="0" err="1"/>
              <a:t>jetën</a:t>
            </a:r>
            <a:r>
              <a:rPr lang="en-GB" sz="9600" dirty="0"/>
              <a:t> private): </a:t>
            </a:r>
            <a:r>
              <a:rPr lang="en-GB" sz="9600" dirty="0" err="1"/>
              <a:t>interesat</a:t>
            </a:r>
            <a:r>
              <a:rPr lang="en-GB" sz="9600" dirty="0"/>
              <a:t> e </a:t>
            </a:r>
            <a:r>
              <a:rPr lang="en-GB" sz="9600" dirty="0" err="1"/>
              <a:t>sigurisë</a:t>
            </a:r>
            <a:r>
              <a:rPr lang="en-GB" sz="9600" dirty="0"/>
              <a:t> </a:t>
            </a:r>
            <a:r>
              <a:rPr lang="en-GB" sz="9600" dirty="0" err="1"/>
              <a:t>kombëtare</a:t>
            </a:r>
            <a:r>
              <a:rPr lang="en-GB" sz="9600" dirty="0"/>
              <a:t>, </a:t>
            </a:r>
            <a:r>
              <a:rPr lang="en-GB" sz="9600" dirty="0" err="1"/>
              <a:t>siguria</a:t>
            </a:r>
            <a:r>
              <a:rPr lang="en-GB" sz="9600" dirty="0"/>
              <a:t> </a:t>
            </a:r>
            <a:r>
              <a:rPr lang="en-GB" sz="9600" dirty="0" err="1"/>
              <a:t>publike</a:t>
            </a:r>
            <a:r>
              <a:rPr lang="en-GB" sz="9600" dirty="0"/>
              <a:t> </a:t>
            </a:r>
            <a:r>
              <a:rPr lang="en-GB" sz="9600" dirty="0" err="1"/>
              <a:t>ose</a:t>
            </a:r>
            <a:r>
              <a:rPr lang="en-GB" sz="9600" dirty="0"/>
              <a:t> </a:t>
            </a:r>
            <a:r>
              <a:rPr lang="en-GB" sz="9600" dirty="0" err="1"/>
              <a:t>mirëqenia</a:t>
            </a:r>
            <a:r>
              <a:rPr lang="en-GB" sz="9600" dirty="0"/>
              <a:t> </a:t>
            </a:r>
            <a:r>
              <a:rPr lang="en-GB" sz="9600" dirty="0" err="1"/>
              <a:t>ekonomike</a:t>
            </a:r>
            <a:r>
              <a:rPr lang="en-GB" sz="9600" dirty="0"/>
              <a:t> e </a:t>
            </a:r>
            <a:r>
              <a:rPr lang="en-GB" sz="9600" dirty="0" err="1"/>
              <a:t>vendit</a:t>
            </a:r>
            <a:r>
              <a:rPr lang="en-GB" sz="9600" dirty="0"/>
              <a:t>, </a:t>
            </a:r>
            <a:r>
              <a:rPr lang="en-GB" sz="9600" dirty="0" err="1"/>
              <a:t>parandalimi</a:t>
            </a:r>
            <a:r>
              <a:rPr lang="en-GB" sz="9600" dirty="0"/>
              <a:t> </a:t>
            </a:r>
            <a:r>
              <a:rPr lang="en-GB" sz="9600" dirty="0" err="1"/>
              <a:t>i</a:t>
            </a:r>
            <a:r>
              <a:rPr lang="en-GB" sz="9600" dirty="0"/>
              <a:t> </a:t>
            </a:r>
            <a:r>
              <a:rPr lang="en-GB" sz="9600" dirty="0" err="1" smtClean="0"/>
              <a:t>prishjes</a:t>
            </a:r>
            <a:r>
              <a:rPr lang="en-GB" sz="9600" dirty="0" smtClean="0"/>
              <a:t> </a:t>
            </a:r>
            <a:r>
              <a:rPr lang="en-GB" sz="9600" dirty="0" err="1" smtClean="0"/>
              <a:t>së</a:t>
            </a:r>
            <a:r>
              <a:rPr lang="en-GB" sz="9600" dirty="0" smtClean="0"/>
              <a:t> </a:t>
            </a:r>
            <a:r>
              <a:rPr lang="en-GB" sz="9600" dirty="0" err="1" smtClean="0"/>
              <a:t>rendit</a:t>
            </a:r>
            <a:r>
              <a:rPr lang="en-GB" sz="9600" dirty="0" smtClean="0"/>
              <a:t> </a:t>
            </a:r>
            <a:r>
              <a:rPr lang="en-GB" sz="9600" dirty="0" err="1" smtClean="0"/>
              <a:t>ose</a:t>
            </a:r>
            <a:r>
              <a:rPr lang="en-GB" sz="9600" dirty="0" smtClean="0"/>
              <a:t> </a:t>
            </a:r>
            <a:r>
              <a:rPr lang="en-GB" sz="9600" dirty="0" err="1"/>
              <a:t>krimit</a:t>
            </a:r>
            <a:r>
              <a:rPr lang="en-GB" sz="9600" dirty="0"/>
              <a:t>, </a:t>
            </a:r>
            <a:r>
              <a:rPr lang="en-GB" sz="9600" dirty="0" err="1"/>
              <a:t>mbrojtja</a:t>
            </a:r>
            <a:r>
              <a:rPr lang="en-GB" sz="9600" dirty="0"/>
              <a:t> e </a:t>
            </a:r>
            <a:r>
              <a:rPr lang="en-GB" sz="9600" dirty="0" err="1"/>
              <a:t>shëndetit</a:t>
            </a:r>
            <a:r>
              <a:rPr lang="en-GB" sz="9600" dirty="0"/>
              <a:t> </a:t>
            </a:r>
            <a:r>
              <a:rPr lang="en-GB" sz="9600" dirty="0" err="1"/>
              <a:t>ose</a:t>
            </a:r>
            <a:r>
              <a:rPr lang="en-GB" sz="9600" dirty="0"/>
              <a:t> </a:t>
            </a:r>
            <a:r>
              <a:rPr lang="en-GB" sz="9600" dirty="0" err="1"/>
              <a:t>moralit</a:t>
            </a:r>
            <a:r>
              <a:rPr lang="en-GB" sz="9600" dirty="0"/>
              <a:t> </a:t>
            </a:r>
            <a:r>
              <a:rPr lang="en-GB" sz="9600" dirty="0" err="1"/>
              <a:t>dhe</a:t>
            </a:r>
            <a:r>
              <a:rPr lang="en-GB" sz="9600" dirty="0"/>
              <a:t> </a:t>
            </a:r>
            <a:r>
              <a:rPr lang="en-GB" sz="9600" dirty="0" err="1"/>
              <a:t>mbrojtja</a:t>
            </a:r>
            <a:r>
              <a:rPr lang="en-GB" sz="9600" dirty="0"/>
              <a:t> e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drejtave</a:t>
            </a:r>
            <a:r>
              <a:rPr lang="en-GB" sz="9600" dirty="0"/>
              <a:t> </a:t>
            </a:r>
            <a:r>
              <a:rPr lang="en-GB" sz="9600" dirty="0" err="1"/>
              <a:t>dhe</a:t>
            </a:r>
            <a:r>
              <a:rPr lang="en-GB" sz="9600" dirty="0"/>
              <a:t> </a:t>
            </a:r>
            <a:r>
              <a:rPr lang="en-GB" sz="9600" dirty="0" err="1"/>
              <a:t>lirive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të</a:t>
            </a:r>
            <a:r>
              <a:rPr lang="en-GB" sz="9600" dirty="0"/>
              <a:t> </a:t>
            </a:r>
            <a:r>
              <a:rPr lang="en-GB" sz="9600" dirty="0" err="1"/>
              <a:t>tjerëve</a:t>
            </a:r>
            <a:endParaRPr lang="en-GB" dirty="0" smtClean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b="1" dirty="0" smtClean="0">
              <a:latin typeface="+mj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91305"/>
          </a:xfrm>
        </p:spPr>
        <p:txBody>
          <a:bodyPr/>
          <a:lstStyle/>
          <a:p>
            <a:pPr eaLnBrk="1" hangingPunct="1"/>
            <a:r>
              <a:rPr lang="en-GB" sz="3200" b="1" dirty="0" err="1"/>
              <a:t>Kushtet</a:t>
            </a:r>
            <a:r>
              <a:rPr lang="en-GB" sz="3200" b="1" dirty="0"/>
              <a:t> </a:t>
            </a:r>
            <a:r>
              <a:rPr lang="en-GB" sz="3200" b="1" dirty="0" err="1"/>
              <a:t>dhe</a:t>
            </a:r>
            <a:r>
              <a:rPr lang="en-GB" sz="3200" b="1" dirty="0"/>
              <a:t> </a:t>
            </a:r>
            <a:r>
              <a:rPr lang="en-GB" sz="3200" b="1" dirty="0" err="1"/>
              <a:t>Masat</a:t>
            </a:r>
            <a:r>
              <a:rPr lang="en-GB" sz="3200" b="1" dirty="0"/>
              <a:t> </a:t>
            </a:r>
            <a:r>
              <a:rPr lang="en-GB" sz="3200" b="1" dirty="0" err="1" smtClean="0"/>
              <a:t>Mbrojtëse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Konventën</a:t>
            </a:r>
            <a:r>
              <a:rPr lang="en-GB" sz="3200" b="1" dirty="0" smtClean="0"/>
              <a:t> </a:t>
            </a:r>
            <a:r>
              <a:rPr lang="en-GB" sz="3200" b="1" dirty="0" err="1"/>
              <a:t>Evropiane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Drejtave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Njeriut</a:t>
            </a:r>
            <a:endParaRPr lang="en-GB" sz="30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3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85200" cy="4931229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err="1" smtClean="0">
                <a:latin typeface="+mj-lt"/>
              </a:rPr>
              <a:t>Nevoja</a:t>
            </a:r>
            <a:r>
              <a:rPr lang="en-GB" b="1" dirty="0" smtClean="0">
                <a:latin typeface="+mj-lt"/>
              </a:rPr>
              <a:t> e </a:t>
            </a:r>
            <a:r>
              <a:rPr lang="en-GB" b="1" dirty="0" err="1" smtClean="0">
                <a:latin typeface="+mj-lt"/>
              </a:rPr>
              <a:t>kufizimit</a:t>
            </a:r>
            <a:r>
              <a:rPr lang="en-GB" b="1" dirty="0" smtClean="0">
                <a:latin typeface="+mj-lt"/>
              </a:rPr>
              <a:t>: </a:t>
            </a:r>
            <a:r>
              <a:rPr lang="en-GB" b="1" dirty="0" err="1" smtClean="0">
                <a:latin typeface="+mj-lt"/>
              </a:rPr>
              <a:t>demonstri</a:t>
            </a:r>
            <a:r>
              <a:rPr lang="en-GB" b="1" dirty="0" err="1">
                <a:latin typeface="+mj-lt"/>
              </a:rPr>
              <a:t>m</a:t>
            </a:r>
            <a:r>
              <a:rPr lang="en-GB" baseline="30000" dirty="0" smtClean="0">
                <a:latin typeface="+mj-lt"/>
              </a:rPr>
              <a:t>[11] </a:t>
            </a:r>
            <a:r>
              <a:rPr lang="en-GB" dirty="0" err="1" smtClean="0">
                <a:latin typeface="+mj-lt"/>
              </a:rPr>
              <a:t>që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është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aktualisht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përshtatshme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përmbushet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një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nevojë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sociale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specifike</a:t>
            </a:r>
            <a:endParaRPr lang="en-GB" dirty="0" smtClean="0">
              <a:latin typeface="+mj-lt"/>
            </a:endParaRPr>
          </a:p>
          <a:p>
            <a:pPr lvl="1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b="1" dirty="0" err="1">
                <a:latin typeface="+mj-lt"/>
              </a:rPr>
              <a:t>Një</a:t>
            </a:r>
            <a:r>
              <a:rPr lang="en-GB" b="1" dirty="0">
                <a:latin typeface="+mj-lt"/>
              </a:rPr>
              <a:t> </a:t>
            </a:r>
            <a:r>
              <a:rPr lang="en-GB" b="1" dirty="0" err="1">
                <a:latin typeface="+mj-lt"/>
              </a:rPr>
              <a:t>nevojë</a:t>
            </a:r>
            <a:r>
              <a:rPr lang="en-GB" b="1" dirty="0">
                <a:latin typeface="+mj-lt"/>
              </a:rPr>
              <a:t> </a:t>
            </a:r>
            <a:r>
              <a:rPr lang="en-GB" b="1" dirty="0" err="1">
                <a:latin typeface="+mj-lt"/>
              </a:rPr>
              <a:t>specifike</a:t>
            </a:r>
            <a:r>
              <a:rPr lang="en-GB" b="1" dirty="0">
                <a:latin typeface="+mj-lt"/>
              </a:rPr>
              <a:t> </a:t>
            </a:r>
            <a:r>
              <a:rPr lang="en-GB" b="1" dirty="0" err="1">
                <a:latin typeface="+mj-lt"/>
              </a:rPr>
              <a:t>sociale</a:t>
            </a:r>
            <a:r>
              <a:rPr lang="en-GB" b="1" dirty="0">
                <a:latin typeface="+mj-lt"/>
              </a:rPr>
              <a:t> </a:t>
            </a:r>
            <a:r>
              <a:rPr lang="en-GB" b="1" dirty="0" err="1">
                <a:latin typeface="+mj-lt"/>
              </a:rPr>
              <a:t>duhet</a:t>
            </a:r>
            <a:r>
              <a:rPr lang="en-GB" b="1" dirty="0">
                <a:latin typeface="+mj-lt"/>
              </a:rPr>
              <a:t> </a:t>
            </a:r>
            <a:r>
              <a:rPr lang="en-GB" b="1" dirty="0" err="1">
                <a:latin typeface="+mj-lt"/>
              </a:rPr>
              <a:t>të</a:t>
            </a:r>
            <a:r>
              <a:rPr lang="en-GB" b="1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identifikohet</a:t>
            </a:r>
            <a:r>
              <a:rPr lang="en-GB" dirty="0">
                <a:latin typeface="+mj-lt"/>
              </a:rPr>
              <a:t> (</a:t>
            </a:r>
            <a:r>
              <a:rPr lang="en-GB" dirty="0" err="1">
                <a:latin typeface="+mj-lt"/>
              </a:rPr>
              <a:t>brenda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sferës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më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gjerë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synimit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legjitim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ndjekur</a:t>
            </a:r>
            <a:r>
              <a:rPr lang="en-GB" dirty="0">
                <a:latin typeface="+mj-lt"/>
              </a:rPr>
              <a:t> [12]) </a:t>
            </a:r>
            <a:r>
              <a:rPr lang="en-GB" dirty="0" err="1">
                <a:latin typeface="+mj-lt"/>
              </a:rPr>
              <a:t>dhe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demonstrohet</a:t>
            </a:r>
            <a:r>
              <a:rPr lang="en-GB" dirty="0">
                <a:latin typeface="+mj-lt"/>
              </a:rPr>
              <a:t> [10]. </a:t>
            </a:r>
            <a:r>
              <a:rPr lang="en-GB" dirty="0" err="1">
                <a:latin typeface="+mj-lt"/>
              </a:rPr>
              <a:t>Ajo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duhet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jetë</a:t>
            </a:r>
            <a:r>
              <a:rPr lang="en-GB" dirty="0">
                <a:latin typeface="+mj-lt"/>
              </a:rPr>
              <a:t> e </a:t>
            </a:r>
            <a:r>
              <a:rPr lang="en-GB" dirty="0" err="1">
                <a:latin typeface="+mj-lt"/>
              </a:rPr>
              <a:t>një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niveli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caktuar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ashpërsisë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urgjencës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ose</a:t>
            </a:r>
            <a:r>
              <a:rPr lang="en-GB" dirty="0">
                <a:latin typeface="+mj-lt"/>
              </a:rPr>
              <a:t> </a:t>
            </a:r>
            <a:r>
              <a:rPr lang="en-GB" dirty="0" smtClean="0">
                <a:latin typeface="+mj-lt"/>
              </a:rPr>
              <a:t>e </a:t>
            </a:r>
            <a:r>
              <a:rPr lang="en-GB" dirty="0" err="1" smtClean="0">
                <a:latin typeface="+mj-lt"/>
              </a:rPr>
              <a:t>menjëhershme</a:t>
            </a:r>
            <a:r>
              <a:rPr lang="en-GB" dirty="0" smtClean="0">
                <a:latin typeface="+mj-lt"/>
              </a:rPr>
              <a:t>.</a:t>
            </a:r>
            <a:r>
              <a:rPr lang="en-GB" sz="2700" baseline="30000" dirty="0" smtClean="0"/>
              <a:t>[13§3.14; 3.17; 3.19] [14]</a:t>
            </a:r>
          </a:p>
          <a:p>
            <a:pPr marL="717550" lvl="1" indent="0" eaLnBrk="1" fontAlgn="auto" hangingPunct="1">
              <a:spcAft>
                <a:spcPts val="0"/>
              </a:spcAft>
              <a:buNone/>
              <a:defRPr/>
            </a:pPr>
            <a:r>
              <a:rPr lang="en-GB" sz="2700" i="1" dirty="0" err="1"/>
              <a:t>Kjo</a:t>
            </a:r>
            <a:r>
              <a:rPr lang="en-GB" sz="2700" i="1" dirty="0"/>
              <a:t> </a:t>
            </a:r>
            <a:r>
              <a:rPr lang="en-GB" sz="2700" i="1" dirty="0" err="1"/>
              <a:t>nevojë</a:t>
            </a:r>
            <a:r>
              <a:rPr lang="en-GB" sz="2700" i="1" dirty="0"/>
              <a:t> </a:t>
            </a:r>
            <a:r>
              <a:rPr lang="en-GB" sz="2700" i="1" dirty="0" err="1"/>
              <a:t>sociale</a:t>
            </a:r>
            <a:r>
              <a:rPr lang="en-GB" sz="2700" i="1" dirty="0"/>
              <a:t> e </a:t>
            </a:r>
            <a:r>
              <a:rPr lang="en-GB" sz="2700" i="1" dirty="0" err="1"/>
              <a:t>identifikuar</a:t>
            </a:r>
            <a:r>
              <a:rPr lang="en-GB" sz="2700" i="1" dirty="0"/>
              <a:t> do </a:t>
            </a:r>
            <a:r>
              <a:rPr lang="en-GB" sz="2700" i="1" dirty="0" err="1"/>
              <a:t>të</a:t>
            </a:r>
            <a:r>
              <a:rPr lang="en-GB" sz="2700" i="1" dirty="0"/>
              <a:t> </a:t>
            </a:r>
            <a:r>
              <a:rPr lang="en-GB" sz="2700" i="1" dirty="0" err="1"/>
              <a:t>përbëjë</a:t>
            </a:r>
            <a:r>
              <a:rPr lang="en-GB" sz="2700" i="1" dirty="0"/>
              <a:t> </a:t>
            </a:r>
            <a:r>
              <a:rPr lang="en-GB" sz="2700" i="1" dirty="0" err="1"/>
              <a:t>bazat</a:t>
            </a:r>
            <a:r>
              <a:rPr lang="en-GB" sz="2700" i="1" dirty="0"/>
              <a:t> </a:t>
            </a:r>
            <a:r>
              <a:rPr lang="en-GB" sz="2700" i="1" dirty="0" err="1"/>
              <a:t>për</a:t>
            </a:r>
            <a:r>
              <a:rPr lang="en-GB" sz="2700" i="1" dirty="0"/>
              <a:t> </a:t>
            </a:r>
            <a:r>
              <a:rPr lang="en-GB" sz="2700" i="1" dirty="0" err="1"/>
              <a:t>zbatimin</a:t>
            </a:r>
            <a:r>
              <a:rPr lang="en-GB" sz="2700" i="1" dirty="0"/>
              <a:t> / </a:t>
            </a:r>
            <a:r>
              <a:rPr lang="en-GB" sz="2700" i="1" dirty="0" err="1"/>
              <a:t>urdhërimin</a:t>
            </a:r>
            <a:r>
              <a:rPr lang="en-GB" sz="2700" i="1" dirty="0"/>
              <a:t> / </a:t>
            </a:r>
            <a:r>
              <a:rPr lang="en-GB" sz="2700" i="1" dirty="0" err="1"/>
              <a:t>zbatimin</a:t>
            </a:r>
            <a:r>
              <a:rPr lang="en-GB" sz="2700" i="1" dirty="0"/>
              <a:t> e </a:t>
            </a:r>
            <a:r>
              <a:rPr lang="en-GB" sz="2700" i="1" dirty="0" err="1"/>
              <a:t>kufizimit</a:t>
            </a:r>
            <a:r>
              <a:rPr lang="en-GB" sz="2700" i="1" dirty="0"/>
              <a:t> (</a:t>
            </a:r>
            <a:r>
              <a:rPr lang="en-GB" sz="2700" i="1" dirty="0" err="1"/>
              <a:t>këto</a:t>
            </a:r>
            <a:r>
              <a:rPr lang="en-GB" sz="2700" i="1" dirty="0"/>
              <a:t> </a:t>
            </a:r>
            <a:r>
              <a:rPr lang="en-GB" sz="2700" i="1" dirty="0" err="1"/>
              <a:t>baza</a:t>
            </a:r>
            <a:r>
              <a:rPr lang="en-GB" sz="2700" i="1" dirty="0"/>
              <a:t> do </a:t>
            </a:r>
            <a:r>
              <a:rPr lang="en-GB" sz="2700" i="1" dirty="0" err="1"/>
              <a:t>të</a:t>
            </a:r>
            <a:r>
              <a:rPr lang="en-GB" sz="2700" i="1" dirty="0"/>
              <a:t> </a:t>
            </a:r>
            <a:r>
              <a:rPr lang="en-GB" sz="2700" i="1" dirty="0" err="1"/>
              <a:t>duhet</a:t>
            </a:r>
            <a:r>
              <a:rPr lang="en-GB" sz="2700" i="1" dirty="0"/>
              <a:t> </a:t>
            </a:r>
            <a:r>
              <a:rPr lang="en-GB" sz="2700" i="1" dirty="0" err="1"/>
              <a:t>të</a:t>
            </a:r>
            <a:r>
              <a:rPr lang="en-GB" sz="2700" i="1" dirty="0"/>
              <a:t> </a:t>
            </a:r>
            <a:r>
              <a:rPr lang="en-GB" sz="2700" i="1" dirty="0" err="1"/>
              <a:t>përmenden</a:t>
            </a:r>
            <a:r>
              <a:rPr lang="en-GB" sz="2700" i="1" dirty="0"/>
              <a:t> </a:t>
            </a:r>
            <a:r>
              <a:rPr lang="en-GB" sz="2700" i="1" dirty="0" err="1"/>
              <a:t>në</a:t>
            </a:r>
            <a:r>
              <a:rPr lang="en-GB" sz="2700" i="1" dirty="0"/>
              <a:t> </a:t>
            </a:r>
            <a:r>
              <a:rPr lang="en-GB" sz="2700" i="1" dirty="0" err="1"/>
              <a:t>bazën</a:t>
            </a:r>
            <a:r>
              <a:rPr lang="en-GB" sz="2700" i="1" dirty="0"/>
              <a:t> </a:t>
            </a:r>
            <a:r>
              <a:rPr lang="en-GB" sz="2700" i="1" dirty="0" err="1"/>
              <a:t>ligjore</a:t>
            </a:r>
            <a:r>
              <a:rPr lang="en-GB" sz="2700" i="1" dirty="0"/>
              <a:t> </a:t>
            </a:r>
            <a:r>
              <a:rPr lang="en-GB" sz="2700" i="1" dirty="0" err="1"/>
              <a:t>në</a:t>
            </a:r>
            <a:r>
              <a:rPr lang="en-GB" sz="2700" i="1" dirty="0"/>
              <a:t> </a:t>
            </a:r>
            <a:r>
              <a:rPr lang="en-GB" sz="2700" i="1" dirty="0" err="1"/>
              <a:t>mënyrë</a:t>
            </a:r>
            <a:r>
              <a:rPr lang="en-GB" sz="2700" i="1" dirty="0"/>
              <a:t> </a:t>
            </a:r>
            <a:r>
              <a:rPr lang="en-GB" sz="2700" i="1" dirty="0" err="1"/>
              <a:t>që</a:t>
            </a:r>
            <a:r>
              <a:rPr lang="en-GB" sz="2700" i="1" dirty="0"/>
              <a:t> </a:t>
            </a:r>
            <a:r>
              <a:rPr lang="en-GB" sz="2700" i="1" dirty="0" err="1"/>
              <a:t>të</a:t>
            </a:r>
            <a:r>
              <a:rPr lang="en-GB" sz="2700" i="1" dirty="0"/>
              <a:t> </a:t>
            </a:r>
            <a:r>
              <a:rPr lang="en-GB" sz="2700" i="1" dirty="0" err="1"/>
              <a:t>sigurohet</a:t>
            </a:r>
            <a:r>
              <a:rPr lang="en-GB" sz="2700" i="1" dirty="0"/>
              <a:t> </a:t>
            </a:r>
            <a:r>
              <a:rPr lang="en-GB" sz="2700" i="1" dirty="0" smtClean="0"/>
              <a:t>proporcionaliteti </a:t>
            </a:r>
            <a:r>
              <a:rPr lang="en-GB" sz="2700" baseline="30000" dirty="0" smtClean="0">
                <a:sym typeface="Wingdings" panose="05000000000000000000" pitchFamily="2" charset="2"/>
              </a:rPr>
              <a:t>[9§50] [slides 29, 34]</a:t>
            </a:r>
            <a:r>
              <a:rPr lang="en-GB" sz="2700" dirty="0" smtClean="0">
                <a:sym typeface="Wingdings" panose="05000000000000000000" pitchFamily="2" charset="2"/>
              </a:rPr>
              <a:t>).</a:t>
            </a:r>
            <a:endParaRPr lang="en-GB" sz="2700" baseline="30000" dirty="0" smtClean="0"/>
          </a:p>
          <a:p>
            <a:pPr lvl="1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b="1" dirty="0" err="1"/>
              <a:t>Kufizimi</a:t>
            </a:r>
            <a:r>
              <a:rPr lang="en-GB" b="1" dirty="0"/>
              <a:t> </a:t>
            </a:r>
            <a:r>
              <a:rPr lang="en-GB" b="1" dirty="0" err="1"/>
              <a:t>duhet</a:t>
            </a:r>
            <a:r>
              <a:rPr lang="en-GB" b="1" dirty="0"/>
              <a:t> </a:t>
            </a:r>
            <a:r>
              <a:rPr lang="en-GB" b="1" dirty="0" err="1"/>
              <a:t>të</a:t>
            </a:r>
            <a:r>
              <a:rPr lang="en-GB" b="1" dirty="0"/>
              <a:t> </a:t>
            </a:r>
            <a:r>
              <a:rPr lang="en-GB" b="1" dirty="0" err="1"/>
              <a:t>jetë</a:t>
            </a:r>
            <a:r>
              <a:rPr lang="en-GB" b="1" dirty="0"/>
              <a:t> </a:t>
            </a:r>
            <a:r>
              <a:rPr lang="en-GB" b="1" dirty="0" err="1"/>
              <a:t>i</a:t>
            </a:r>
            <a:r>
              <a:rPr lang="en-GB" b="1" dirty="0"/>
              <a:t> </a:t>
            </a:r>
            <a:r>
              <a:rPr lang="en-GB" b="1" dirty="0" err="1"/>
              <a:t>përshtatshëm</a:t>
            </a:r>
            <a:r>
              <a:rPr lang="en-GB" b="1" dirty="0"/>
              <a:t> </a:t>
            </a:r>
            <a:r>
              <a:rPr lang="en-GB" b="1" dirty="0" err="1"/>
              <a:t>për</a:t>
            </a:r>
            <a:r>
              <a:rPr lang="en-GB" b="1" dirty="0"/>
              <a:t> </a:t>
            </a:r>
            <a:r>
              <a:rPr lang="en-GB" b="1" dirty="0" err="1"/>
              <a:t>të</a:t>
            </a:r>
            <a:r>
              <a:rPr lang="en-GB" b="1" dirty="0"/>
              <a:t> </a:t>
            </a:r>
            <a:r>
              <a:rPr lang="en-GB" b="1" dirty="0" err="1"/>
              <a:t>kënaqur</a:t>
            </a:r>
            <a:r>
              <a:rPr lang="en-GB" b="1" dirty="0"/>
              <a:t> </a:t>
            </a:r>
            <a:r>
              <a:rPr lang="en-GB" b="1" dirty="0" err="1"/>
              <a:t>atë</a:t>
            </a:r>
            <a:r>
              <a:rPr lang="en-GB" b="1" dirty="0"/>
              <a:t> </a:t>
            </a:r>
            <a:r>
              <a:rPr lang="en-GB" b="1" dirty="0" err="1"/>
              <a:t>nevojë</a:t>
            </a:r>
            <a:r>
              <a:rPr lang="en-GB" b="1" dirty="0"/>
              <a:t> </a:t>
            </a:r>
            <a:r>
              <a:rPr lang="en-GB" dirty="0"/>
              <a:t>(</a:t>
            </a:r>
            <a:r>
              <a:rPr lang="en-GB" dirty="0" err="1"/>
              <a:t>duhet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zbusë</a:t>
            </a:r>
            <a:r>
              <a:rPr lang="en-GB" dirty="0"/>
              <a:t> efektivisht </a:t>
            </a:r>
            <a:r>
              <a:rPr lang="en-GB" dirty="0" err="1"/>
              <a:t>dëmin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shkaktohet</a:t>
            </a:r>
            <a:r>
              <a:rPr lang="en-GB" dirty="0"/>
              <a:t> </a:t>
            </a:r>
            <a:r>
              <a:rPr lang="en-GB" dirty="0" err="1"/>
              <a:t>shoqërisë</a:t>
            </a:r>
            <a:r>
              <a:rPr lang="en-GB" dirty="0"/>
              <a:t>). </a:t>
            </a:r>
            <a:r>
              <a:rPr lang="en-GB" dirty="0" err="1"/>
              <a:t>Kjo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nënkuptojë</a:t>
            </a:r>
            <a:r>
              <a:rPr lang="en-GB" dirty="0"/>
              <a:t> </a:t>
            </a:r>
            <a:r>
              <a:rPr lang="en-GB" dirty="0" err="1"/>
              <a:t>rishikimin</a:t>
            </a:r>
            <a:r>
              <a:rPr lang="en-GB" dirty="0"/>
              <a:t> e </a:t>
            </a:r>
            <a:r>
              <a:rPr lang="en-GB" dirty="0" err="1"/>
              <a:t>efektivitetit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masave</a:t>
            </a:r>
            <a:r>
              <a:rPr lang="en-GB" dirty="0"/>
              <a:t> </a:t>
            </a:r>
            <a:r>
              <a:rPr lang="en-GB" dirty="0" err="1"/>
              <a:t>ekzistuese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ndjekin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njëjtin</a:t>
            </a:r>
            <a:r>
              <a:rPr lang="en-GB" dirty="0"/>
              <a:t> </a:t>
            </a:r>
            <a:r>
              <a:rPr lang="en-GB" dirty="0" err="1"/>
              <a:t>qëllim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shpjegojnë</a:t>
            </a:r>
            <a:r>
              <a:rPr lang="en-GB" dirty="0"/>
              <a:t> </a:t>
            </a:r>
            <a:r>
              <a:rPr lang="en-GB" dirty="0" err="1"/>
              <a:t>pse</a:t>
            </a:r>
            <a:r>
              <a:rPr lang="en-GB" dirty="0"/>
              <a:t> </a:t>
            </a:r>
            <a:r>
              <a:rPr lang="en-GB" dirty="0" err="1"/>
              <a:t>ato</a:t>
            </a:r>
            <a:r>
              <a:rPr lang="en-GB" dirty="0"/>
              <a:t> </a:t>
            </a:r>
            <a:r>
              <a:rPr lang="en-GB" dirty="0" err="1"/>
              <a:t>nuk</a:t>
            </a:r>
            <a:r>
              <a:rPr lang="en-GB" dirty="0"/>
              <a:t> </a:t>
            </a:r>
            <a:r>
              <a:rPr lang="en-GB" dirty="0" err="1"/>
              <a:t>janë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mjaftueshme</a:t>
            </a:r>
            <a:r>
              <a:rPr lang="en-GB" dirty="0" smtClean="0"/>
              <a:t>.</a:t>
            </a:r>
            <a:r>
              <a:rPr lang="en-GB" baseline="30000" dirty="0" smtClean="0"/>
              <a:t> [13 §3.19; 3.26] </a:t>
            </a:r>
            <a:r>
              <a:rPr lang="en-GB" dirty="0" smtClean="0"/>
              <a:t> </a:t>
            </a:r>
            <a:r>
              <a:rPr lang="en-GB" baseline="30000" dirty="0" smtClean="0"/>
              <a:t>[15]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GB" sz="27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eaLnBrk="1" hangingPunct="1"/>
            <a:r>
              <a:rPr lang="en-GB" sz="3200" b="1" dirty="0" err="1"/>
              <a:t>Kushtet</a:t>
            </a:r>
            <a:r>
              <a:rPr lang="en-GB" sz="3200" b="1" dirty="0"/>
              <a:t> </a:t>
            </a:r>
            <a:r>
              <a:rPr lang="en-GB" sz="3200" b="1" dirty="0" err="1"/>
              <a:t>dhe</a:t>
            </a:r>
            <a:r>
              <a:rPr lang="en-GB" sz="3200" b="1" dirty="0"/>
              <a:t> </a:t>
            </a:r>
            <a:r>
              <a:rPr lang="en-GB" sz="3200" b="1" dirty="0" err="1"/>
              <a:t>Masat</a:t>
            </a:r>
            <a:r>
              <a:rPr lang="en-GB" sz="3200" b="1" dirty="0"/>
              <a:t> </a:t>
            </a:r>
            <a:r>
              <a:rPr lang="en-GB" sz="3200" b="1" dirty="0" err="1" smtClean="0"/>
              <a:t>Mbrojtëse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Konventën</a:t>
            </a:r>
            <a:r>
              <a:rPr lang="en-GB" sz="3200" b="1" dirty="0" smtClean="0"/>
              <a:t> </a:t>
            </a:r>
            <a:r>
              <a:rPr lang="en-GB" sz="3200" b="1" dirty="0" err="1"/>
              <a:t>Evropiane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Drejtave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Njeriut</a:t>
            </a:r>
            <a:endParaRPr lang="en-GB" sz="30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4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1429"/>
            <a:ext cx="8229600" cy="5021941"/>
          </a:xfrm>
        </p:spPr>
        <p:txBody>
          <a:bodyPr rtlCol="0">
            <a:normAutofit fontScale="25000" lnSpcReduction="20000"/>
          </a:bodyPr>
          <a:lstStyle/>
          <a:p>
            <a:pPr marL="261938" indent="-261938" eaLnBrk="1" fontAlgn="auto" hangingPunct="1">
              <a:spcAft>
                <a:spcPts val="0"/>
              </a:spcAft>
              <a:defRPr/>
            </a:pPr>
            <a:r>
              <a:rPr lang="en-GB" sz="7200" b="1" dirty="0"/>
              <a:t>Proporcionaliteti me </a:t>
            </a:r>
            <a:r>
              <a:rPr lang="en-GB" sz="7200" b="1" dirty="0" err="1"/>
              <a:t>qëllimin</a:t>
            </a:r>
            <a:r>
              <a:rPr lang="en-GB" sz="7200" b="1" dirty="0"/>
              <a:t> e </a:t>
            </a:r>
            <a:r>
              <a:rPr lang="en-GB" sz="7200" b="1" dirty="0" err="1"/>
              <a:t>ndjekur</a:t>
            </a:r>
            <a:r>
              <a:rPr lang="en-GB" sz="7200" b="1" dirty="0"/>
              <a:t> (</a:t>
            </a:r>
            <a:r>
              <a:rPr lang="en-GB" sz="7200" b="1" dirty="0" err="1"/>
              <a:t>për</a:t>
            </a:r>
            <a:r>
              <a:rPr lang="en-GB" sz="7200" b="1" dirty="0"/>
              <a:t> </a:t>
            </a:r>
            <a:r>
              <a:rPr lang="en-GB" sz="7200" b="1" dirty="0" err="1"/>
              <a:t>tu</a:t>
            </a:r>
            <a:r>
              <a:rPr lang="en-GB" sz="7200" b="1" dirty="0"/>
              <a:t> </a:t>
            </a:r>
            <a:r>
              <a:rPr lang="en-GB" sz="7200" b="1" dirty="0" err="1"/>
              <a:t>demonstruar</a:t>
            </a:r>
            <a:r>
              <a:rPr lang="en-GB" sz="7200" b="1" dirty="0"/>
              <a:t>) [16]:</a:t>
            </a:r>
          </a:p>
          <a:p>
            <a:pPr marL="261938" indent="-261938" eaLnBrk="1" fontAlgn="auto" hangingPunct="1">
              <a:spcAft>
                <a:spcPts val="0"/>
              </a:spcAft>
              <a:defRPr/>
            </a:pPr>
            <a:r>
              <a:rPr lang="en-GB" sz="7200" b="1" dirty="0"/>
              <a:t>1. </a:t>
            </a:r>
            <a:r>
              <a:rPr lang="en-GB" sz="7200" b="1" dirty="0" err="1"/>
              <a:t>Ndërhyrja</a:t>
            </a:r>
            <a:r>
              <a:rPr lang="en-GB" sz="7200" b="1" dirty="0"/>
              <a:t> </a:t>
            </a:r>
            <a:r>
              <a:rPr lang="en-GB" sz="7200" b="1" dirty="0" err="1"/>
              <a:t>duhet</a:t>
            </a:r>
            <a:r>
              <a:rPr lang="en-GB" sz="7200" b="1" dirty="0"/>
              <a:t> </a:t>
            </a:r>
            <a:r>
              <a:rPr lang="en-GB" sz="7200" b="1" dirty="0" err="1"/>
              <a:t>të</a:t>
            </a:r>
            <a:r>
              <a:rPr lang="en-GB" sz="7200" b="1" dirty="0"/>
              <a:t> </a:t>
            </a:r>
            <a:r>
              <a:rPr lang="en-GB" sz="7200" b="1" dirty="0" err="1"/>
              <a:t>kufizohet</a:t>
            </a:r>
            <a:r>
              <a:rPr lang="en-GB" sz="7200" b="1" dirty="0"/>
              <a:t> </a:t>
            </a:r>
            <a:r>
              <a:rPr lang="en-GB" sz="7200" b="1" dirty="0" err="1"/>
              <a:t>në</a:t>
            </a:r>
            <a:r>
              <a:rPr lang="en-GB" sz="7200" b="1" dirty="0"/>
              <a:t> </a:t>
            </a:r>
            <a:r>
              <a:rPr lang="en-GB" sz="7200" b="1" dirty="0" err="1"/>
              <a:t>atë</a:t>
            </a:r>
            <a:r>
              <a:rPr lang="en-GB" sz="7200" b="1" dirty="0"/>
              <a:t> </a:t>
            </a:r>
            <a:r>
              <a:rPr lang="en-GB" sz="7200" b="1" dirty="0" err="1"/>
              <a:t>që</a:t>
            </a:r>
            <a:r>
              <a:rPr lang="en-GB" sz="7200" b="1" dirty="0"/>
              <a:t> </a:t>
            </a:r>
            <a:r>
              <a:rPr lang="en-GB" sz="7200" b="1" dirty="0" err="1"/>
              <a:t>është</a:t>
            </a:r>
            <a:r>
              <a:rPr lang="en-GB" sz="7200" b="1" dirty="0"/>
              <a:t> </a:t>
            </a:r>
            <a:r>
              <a:rPr lang="en-GB" sz="7200" b="1" dirty="0" err="1"/>
              <a:t>rreptësisht</a:t>
            </a:r>
            <a:r>
              <a:rPr lang="en-GB" sz="7200" b="1" dirty="0"/>
              <a:t> e </a:t>
            </a:r>
            <a:r>
              <a:rPr lang="en-GB" sz="7200" b="1" dirty="0" err="1"/>
              <a:t>nevojshme</a:t>
            </a:r>
            <a:endParaRPr lang="en-GB" sz="7200" b="1" dirty="0"/>
          </a:p>
          <a:p>
            <a:pPr marL="261938" indent="-261938" eaLnBrk="1" fontAlgn="auto" hangingPunct="1">
              <a:spcAft>
                <a:spcPts val="0"/>
              </a:spcAft>
              <a:defRPr/>
            </a:pPr>
            <a:r>
              <a:rPr lang="en-GB" sz="7200" b="1" dirty="0"/>
              <a:t>I </a:t>
            </a:r>
            <a:r>
              <a:rPr lang="en-GB" sz="7200" b="1" dirty="0" err="1"/>
              <a:t>përshtatshëm</a:t>
            </a:r>
            <a:r>
              <a:rPr lang="en-GB" sz="7200" b="1" dirty="0"/>
              <a:t> </a:t>
            </a:r>
            <a:r>
              <a:rPr lang="en-GB" sz="7200" b="1" dirty="0" err="1"/>
              <a:t>për</a:t>
            </a:r>
            <a:r>
              <a:rPr lang="en-GB" sz="7200" b="1" dirty="0"/>
              <a:t> </a:t>
            </a:r>
            <a:r>
              <a:rPr lang="en-GB" sz="7200" b="1" dirty="0" err="1"/>
              <a:t>kontekstin</a:t>
            </a:r>
            <a:r>
              <a:rPr lang="en-GB" sz="7200" b="1" dirty="0"/>
              <a:t> e </a:t>
            </a:r>
            <a:r>
              <a:rPr lang="en-GB" sz="7200" b="1" dirty="0" err="1"/>
              <a:t>saj</a:t>
            </a:r>
            <a:r>
              <a:rPr lang="en-GB" sz="7200" b="1" dirty="0"/>
              <a:t>: </a:t>
            </a:r>
            <a:r>
              <a:rPr lang="en-GB" sz="7200" dirty="0" err="1"/>
              <a:t>përshtatur</a:t>
            </a:r>
            <a:r>
              <a:rPr lang="en-GB" sz="7200" dirty="0"/>
              <a:t> me </a:t>
            </a:r>
            <a:r>
              <a:rPr lang="en-GB" sz="7200" dirty="0" err="1"/>
              <a:t>ashpërsinë</a:t>
            </a:r>
            <a:r>
              <a:rPr lang="en-GB" sz="7200" dirty="0"/>
              <a:t> e </a:t>
            </a:r>
            <a:r>
              <a:rPr lang="en-GB" sz="7200" dirty="0" err="1"/>
              <a:t>nevojës</a:t>
            </a:r>
            <a:r>
              <a:rPr lang="en-GB" sz="7200" dirty="0"/>
              <a:t> </a:t>
            </a:r>
            <a:r>
              <a:rPr lang="en-GB" sz="7200" dirty="0" err="1"/>
              <a:t>sociale</a:t>
            </a:r>
            <a:r>
              <a:rPr lang="en-GB" sz="7200" dirty="0"/>
              <a:t> </a:t>
            </a:r>
            <a:r>
              <a:rPr lang="en-GB" sz="7200" dirty="0" smtClean="0"/>
              <a:t>(</a:t>
            </a:r>
            <a:r>
              <a:rPr lang="en-GB" sz="7200" dirty="0" err="1" smtClean="0"/>
              <a:t>sa</a:t>
            </a:r>
            <a:r>
              <a:rPr lang="en-GB" sz="7200" dirty="0" smtClean="0"/>
              <a:t> </a:t>
            </a:r>
            <a:r>
              <a:rPr lang="en-GB" sz="7200" dirty="0" err="1"/>
              <a:t>më</a:t>
            </a:r>
            <a:r>
              <a:rPr lang="en-GB" sz="7200" dirty="0"/>
              <a:t> e </a:t>
            </a:r>
            <a:r>
              <a:rPr lang="en-GB" sz="7200" dirty="0" err="1"/>
              <a:t>rëndë</a:t>
            </a:r>
            <a:r>
              <a:rPr lang="en-GB" sz="7200" dirty="0"/>
              <a:t> </a:t>
            </a:r>
            <a:r>
              <a:rPr lang="en-GB" sz="7200" dirty="0" err="1" smtClean="0"/>
              <a:t>të</a:t>
            </a:r>
            <a:r>
              <a:rPr lang="en-GB" sz="7200" dirty="0" smtClean="0"/>
              <a:t> </a:t>
            </a:r>
            <a:r>
              <a:rPr lang="en-GB" sz="7200" dirty="0" err="1" smtClean="0"/>
              <a:t>jetë</a:t>
            </a:r>
            <a:r>
              <a:rPr lang="en-GB" sz="7200" dirty="0" smtClean="0"/>
              <a:t> </a:t>
            </a:r>
            <a:r>
              <a:rPr lang="en-GB" sz="7200" dirty="0" err="1" smtClean="0"/>
              <a:t>çështja</a:t>
            </a:r>
            <a:r>
              <a:rPr lang="en-GB" sz="7200" dirty="0"/>
              <a:t>, </a:t>
            </a:r>
            <a:r>
              <a:rPr lang="en-GB" sz="7200" dirty="0" err="1"/>
              <a:t>aq</a:t>
            </a:r>
            <a:r>
              <a:rPr lang="en-GB" sz="7200" dirty="0"/>
              <a:t> </a:t>
            </a:r>
            <a:r>
              <a:rPr lang="en-GB" sz="7200" dirty="0" err="1"/>
              <a:t>më</a:t>
            </a:r>
            <a:r>
              <a:rPr lang="en-GB" sz="7200" dirty="0"/>
              <a:t> </a:t>
            </a:r>
            <a:r>
              <a:rPr lang="en-GB" sz="7200" dirty="0" err="1"/>
              <a:t>shumë</a:t>
            </a:r>
            <a:r>
              <a:rPr lang="en-GB" sz="7200" dirty="0"/>
              <a:t> </a:t>
            </a:r>
            <a:r>
              <a:rPr lang="en-GB" sz="7200" dirty="0" err="1" smtClean="0"/>
              <a:t>një</a:t>
            </a:r>
            <a:r>
              <a:rPr lang="en-GB" sz="7200" dirty="0" smtClean="0"/>
              <a:t> </a:t>
            </a:r>
            <a:r>
              <a:rPr lang="en-GB" sz="7200" dirty="0" err="1"/>
              <a:t>ndërhyrje</a:t>
            </a:r>
            <a:r>
              <a:rPr lang="en-GB" sz="7200" dirty="0"/>
              <a:t> </a:t>
            </a:r>
            <a:r>
              <a:rPr lang="en-GB" sz="7200" dirty="0" err="1" smtClean="0"/>
              <a:t>mund</a:t>
            </a:r>
            <a:r>
              <a:rPr lang="en-GB" sz="7200" dirty="0" smtClean="0"/>
              <a:t> </a:t>
            </a:r>
            <a:r>
              <a:rPr lang="en-GB" sz="7200" dirty="0" err="1" smtClean="0"/>
              <a:t>të</a:t>
            </a:r>
            <a:r>
              <a:rPr lang="en-GB" sz="7200" dirty="0" smtClean="0"/>
              <a:t> </a:t>
            </a:r>
            <a:r>
              <a:rPr lang="en-GB" sz="7200" dirty="0" err="1" smtClean="0"/>
              <a:t>justifikohet</a:t>
            </a:r>
            <a:r>
              <a:rPr lang="en-GB" sz="7200" dirty="0" smtClean="0"/>
              <a:t> [</a:t>
            </a:r>
            <a:r>
              <a:rPr lang="en-GB" sz="7200" dirty="0"/>
              <a:t>18]), me </a:t>
            </a:r>
            <a:r>
              <a:rPr lang="en-GB" sz="7200" dirty="0" err="1"/>
              <a:t>legjitimitetin</a:t>
            </a:r>
            <a:r>
              <a:rPr lang="en-GB" sz="7200" dirty="0"/>
              <a:t> e </a:t>
            </a:r>
            <a:r>
              <a:rPr lang="en-GB" sz="7200" dirty="0" err="1"/>
              <a:t>lirisë</a:t>
            </a:r>
            <a:r>
              <a:rPr lang="en-GB" sz="7200" dirty="0"/>
              <a:t> </a:t>
            </a:r>
            <a:r>
              <a:rPr lang="en-GB" sz="7200" dirty="0" err="1"/>
              <a:t>që</a:t>
            </a:r>
            <a:r>
              <a:rPr lang="en-GB" sz="7200" dirty="0"/>
              <a:t> </a:t>
            </a:r>
            <a:r>
              <a:rPr lang="en-GB" sz="7200" dirty="0" err="1"/>
              <a:t>kufizohet</a:t>
            </a:r>
            <a:r>
              <a:rPr lang="en-GB" sz="7200" dirty="0"/>
              <a:t> (</a:t>
            </a:r>
            <a:r>
              <a:rPr lang="en-GB" sz="7200" dirty="0" err="1"/>
              <a:t>ndjeshmëria</a:t>
            </a:r>
            <a:r>
              <a:rPr lang="en-GB" sz="7200" dirty="0"/>
              <a:t> e </a:t>
            </a:r>
            <a:r>
              <a:rPr lang="en-GB" sz="7200" dirty="0" err="1"/>
              <a:t>informacionit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mbledhur</a:t>
            </a:r>
            <a:r>
              <a:rPr lang="en-GB" sz="7200" dirty="0"/>
              <a:t>, </a:t>
            </a:r>
            <a:r>
              <a:rPr lang="en-GB" sz="7200" dirty="0" err="1" smtClean="0"/>
              <a:t>pritshmëri</a:t>
            </a:r>
            <a:r>
              <a:rPr lang="en-GB" sz="7200" dirty="0" smtClean="0"/>
              <a:t> </a:t>
            </a:r>
            <a:r>
              <a:rPr lang="en-GB" sz="7200" dirty="0" err="1" smtClean="0"/>
              <a:t>të</a:t>
            </a:r>
            <a:r>
              <a:rPr lang="en-GB" sz="7200" dirty="0" smtClean="0"/>
              <a:t> </a:t>
            </a:r>
            <a:r>
              <a:rPr lang="en-GB" sz="7200" dirty="0" err="1"/>
              <a:t>lartë</a:t>
            </a:r>
            <a:r>
              <a:rPr lang="en-GB" sz="7200" dirty="0"/>
              <a:t> </a:t>
            </a:r>
            <a:r>
              <a:rPr lang="en-GB" sz="7200" dirty="0" err="1"/>
              <a:t>ose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ulët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privatësisë</a:t>
            </a:r>
            <a:r>
              <a:rPr lang="en-GB" sz="7200" dirty="0"/>
              <a:t> </a:t>
            </a:r>
            <a:r>
              <a:rPr lang="en-GB" sz="7200" dirty="0" err="1"/>
              <a:t>nga</a:t>
            </a:r>
            <a:r>
              <a:rPr lang="en-GB" sz="7200" dirty="0"/>
              <a:t> </a:t>
            </a:r>
            <a:r>
              <a:rPr lang="en-GB" sz="7200" dirty="0" err="1"/>
              <a:t>qytetarët</a:t>
            </a:r>
            <a:r>
              <a:rPr lang="en-GB" sz="7200" dirty="0"/>
              <a:t>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rrethanat</a:t>
            </a:r>
            <a:r>
              <a:rPr lang="en-GB" sz="7200" dirty="0"/>
              <a:t> </a:t>
            </a:r>
            <a:r>
              <a:rPr lang="en-GB" sz="7200" dirty="0" err="1"/>
              <a:t>specifike</a:t>
            </a:r>
            <a:r>
              <a:rPr lang="en-GB" sz="7200" dirty="0"/>
              <a:t>, </a:t>
            </a:r>
            <a:r>
              <a:rPr lang="en-GB" sz="7200" dirty="0" err="1"/>
              <a:t>rëndësia</a:t>
            </a:r>
            <a:r>
              <a:rPr lang="en-GB" sz="7200" dirty="0"/>
              <a:t> e </a:t>
            </a:r>
            <a:r>
              <a:rPr lang="en-GB" sz="7200" dirty="0" err="1"/>
              <a:t>së</a:t>
            </a:r>
            <a:r>
              <a:rPr lang="en-GB" sz="7200" dirty="0"/>
              <a:t> </a:t>
            </a:r>
            <a:r>
              <a:rPr lang="en-GB" sz="7200" dirty="0" err="1"/>
              <a:t>drejtës</a:t>
            </a:r>
            <a:r>
              <a:rPr lang="en-GB" sz="7200" dirty="0"/>
              <a:t> </a:t>
            </a:r>
            <a:r>
              <a:rPr lang="en-GB" sz="7200" dirty="0" err="1"/>
              <a:t>që</a:t>
            </a:r>
            <a:r>
              <a:rPr lang="en-GB" sz="7200" dirty="0"/>
              <a:t> </a:t>
            </a:r>
            <a:r>
              <a:rPr lang="en-GB" sz="7200" dirty="0" err="1"/>
              <a:t>kufizohet</a:t>
            </a:r>
            <a:r>
              <a:rPr lang="en-GB" sz="7200" dirty="0"/>
              <a:t> ...). [19]</a:t>
            </a:r>
          </a:p>
          <a:p>
            <a:pPr marL="261938" indent="-261938" eaLnBrk="1" fontAlgn="auto" hangingPunct="1">
              <a:spcAft>
                <a:spcPts val="0"/>
              </a:spcAft>
              <a:defRPr/>
            </a:pPr>
            <a:r>
              <a:rPr lang="en-GB" sz="7200" b="1" dirty="0" err="1"/>
              <a:t>Qëllimi</a:t>
            </a:r>
            <a:r>
              <a:rPr lang="en-GB" sz="7200" b="1" dirty="0"/>
              <a:t> </a:t>
            </a:r>
            <a:r>
              <a:rPr lang="en-GB" sz="7200" b="1" dirty="0" err="1"/>
              <a:t>i</a:t>
            </a:r>
            <a:r>
              <a:rPr lang="en-GB" sz="7200" b="1" dirty="0"/>
              <a:t> </a:t>
            </a:r>
            <a:r>
              <a:rPr lang="en-GB" sz="7200" b="1" dirty="0" err="1"/>
              <a:t>tij</a:t>
            </a:r>
            <a:r>
              <a:rPr lang="en-GB" sz="7200" b="1" dirty="0"/>
              <a:t> </a:t>
            </a:r>
            <a:r>
              <a:rPr lang="en-GB" sz="7200" b="1" dirty="0" err="1"/>
              <a:t>nuk</a:t>
            </a:r>
            <a:r>
              <a:rPr lang="en-GB" sz="7200" b="1" dirty="0"/>
              <a:t> </a:t>
            </a:r>
            <a:r>
              <a:rPr lang="en-GB" sz="7200" b="1" dirty="0" err="1"/>
              <a:t>duhet</a:t>
            </a:r>
            <a:r>
              <a:rPr lang="en-GB" sz="7200" b="1" dirty="0"/>
              <a:t> </a:t>
            </a:r>
            <a:r>
              <a:rPr lang="en-GB" sz="7200" b="1" dirty="0" err="1"/>
              <a:t>të</a:t>
            </a:r>
            <a:r>
              <a:rPr lang="en-GB" sz="7200" b="1" dirty="0"/>
              <a:t> </a:t>
            </a:r>
            <a:r>
              <a:rPr lang="en-GB" sz="7200" b="1" dirty="0" err="1"/>
              <a:t>tejkalojë</a:t>
            </a:r>
            <a:r>
              <a:rPr lang="en-GB" sz="7200" b="1" dirty="0"/>
              <a:t> </a:t>
            </a:r>
            <a:r>
              <a:rPr lang="en-GB" sz="7200" b="1" dirty="0" err="1"/>
              <a:t>atë</a:t>
            </a:r>
            <a:r>
              <a:rPr lang="en-GB" sz="7200" b="1" dirty="0"/>
              <a:t> </a:t>
            </a:r>
            <a:r>
              <a:rPr lang="en-GB" sz="7200" b="1" dirty="0" err="1"/>
              <a:t>që</a:t>
            </a:r>
            <a:r>
              <a:rPr lang="en-GB" sz="7200" b="1" dirty="0"/>
              <a:t> </a:t>
            </a:r>
            <a:r>
              <a:rPr lang="en-GB" sz="7200" b="1" dirty="0" err="1"/>
              <a:t>është</a:t>
            </a:r>
            <a:r>
              <a:rPr lang="en-GB" sz="7200" b="1" dirty="0"/>
              <a:t> e </a:t>
            </a:r>
            <a:r>
              <a:rPr lang="en-GB" sz="7200" b="1" dirty="0" err="1"/>
              <a:t>nevojshme</a:t>
            </a:r>
            <a:r>
              <a:rPr lang="en-GB" sz="7200" b="1" dirty="0"/>
              <a:t> </a:t>
            </a:r>
            <a:r>
              <a:rPr lang="en-GB" sz="7200" b="1" dirty="0" err="1"/>
              <a:t>për</a:t>
            </a:r>
            <a:r>
              <a:rPr lang="en-GB" sz="7200" b="1" dirty="0"/>
              <a:t> </a:t>
            </a:r>
            <a:r>
              <a:rPr lang="en-GB" sz="7200" b="1" dirty="0" err="1"/>
              <a:t>të</a:t>
            </a:r>
            <a:r>
              <a:rPr lang="en-GB" sz="7200" b="1" dirty="0"/>
              <a:t> </a:t>
            </a:r>
            <a:r>
              <a:rPr lang="en-GB" sz="7200" b="1" dirty="0" err="1"/>
              <a:t>arritur</a:t>
            </a:r>
            <a:r>
              <a:rPr lang="en-GB" sz="7200" b="1" dirty="0"/>
              <a:t> </a:t>
            </a:r>
            <a:r>
              <a:rPr lang="en-GB" sz="7200" b="1" dirty="0" err="1"/>
              <a:t>qëllimin</a:t>
            </a:r>
            <a:r>
              <a:rPr lang="en-GB" sz="7200" b="1" dirty="0"/>
              <a:t> e </a:t>
            </a:r>
            <a:r>
              <a:rPr lang="en-GB" sz="7200" b="1" dirty="0" err="1"/>
              <a:t>ndjekur</a:t>
            </a:r>
            <a:r>
              <a:rPr lang="en-GB" sz="7200" b="1" dirty="0"/>
              <a:t> [20]: </a:t>
            </a:r>
            <a:r>
              <a:rPr lang="en-GB" sz="7200" dirty="0" err="1"/>
              <a:t>kufizojnë</a:t>
            </a:r>
            <a:r>
              <a:rPr lang="en-GB" sz="7200" dirty="0"/>
              <a:t>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masën</a:t>
            </a:r>
            <a:r>
              <a:rPr lang="en-GB" sz="7200" dirty="0"/>
              <a:t> </a:t>
            </a:r>
            <a:r>
              <a:rPr lang="en-GB" sz="7200" dirty="0" err="1"/>
              <a:t>më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madhe</a:t>
            </a:r>
            <a:r>
              <a:rPr lang="en-GB" sz="7200" dirty="0"/>
              <a:t> </a:t>
            </a:r>
            <a:r>
              <a:rPr lang="en-GB" sz="7200" dirty="0" err="1"/>
              <a:t>volumin</a:t>
            </a:r>
            <a:r>
              <a:rPr lang="en-GB" sz="7200" dirty="0"/>
              <a:t> e </a:t>
            </a:r>
            <a:r>
              <a:rPr lang="en-GB" sz="7200" dirty="0" err="1"/>
              <a:t>ndërhyrjeve</a:t>
            </a:r>
            <a:r>
              <a:rPr lang="en-GB" sz="7200" dirty="0"/>
              <a:t>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privatësi</a:t>
            </a:r>
            <a:r>
              <a:rPr lang="en-GB" sz="7200" dirty="0"/>
              <a:t>, </a:t>
            </a:r>
            <a:r>
              <a:rPr lang="en-GB" sz="7200" dirty="0" err="1"/>
              <a:t>numrin</a:t>
            </a:r>
            <a:r>
              <a:rPr lang="en-GB" sz="7200" dirty="0"/>
              <a:t> e </a:t>
            </a:r>
            <a:r>
              <a:rPr lang="en-GB" sz="7200" dirty="0" err="1"/>
              <a:t>njerëzve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prekur</a:t>
            </a:r>
            <a:r>
              <a:rPr lang="en-GB" sz="7200" dirty="0"/>
              <a:t>, </a:t>
            </a:r>
            <a:r>
              <a:rPr lang="en-GB" sz="7200" dirty="0" err="1"/>
              <a:t>rastet</a:t>
            </a:r>
            <a:r>
              <a:rPr lang="en-GB" sz="7200" dirty="0"/>
              <a:t> e </a:t>
            </a:r>
            <a:r>
              <a:rPr lang="en-GB" sz="7200" dirty="0" err="1"/>
              <a:t>ushtrimit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masës</a:t>
            </a:r>
            <a:r>
              <a:rPr lang="en-GB" sz="7200" dirty="0"/>
              <a:t> (</a:t>
            </a:r>
            <a:r>
              <a:rPr lang="en-GB" sz="7200" dirty="0" err="1"/>
              <a:t>kompetencat</a:t>
            </a:r>
            <a:r>
              <a:rPr lang="en-GB" sz="7200" dirty="0"/>
              <a:t> e LEAs e </a:t>
            </a:r>
            <a:r>
              <a:rPr lang="en-GB" sz="7200" dirty="0" err="1"/>
              <a:t>vendimit</a:t>
            </a:r>
            <a:r>
              <a:rPr lang="en-GB" sz="7200" dirty="0"/>
              <a:t> </a:t>
            </a:r>
            <a:r>
              <a:rPr lang="en-GB" sz="7200" dirty="0" err="1"/>
              <a:t>dhe</a:t>
            </a:r>
            <a:r>
              <a:rPr lang="en-GB" sz="7200" dirty="0"/>
              <a:t> </a:t>
            </a:r>
            <a:r>
              <a:rPr lang="en-GB" sz="7200" dirty="0" err="1"/>
              <a:t>veprimit</a:t>
            </a:r>
            <a:r>
              <a:rPr lang="en-GB" sz="7200" dirty="0"/>
              <a:t> </a:t>
            </a:r>
            <a:r>
              <a:rPr lang="en-GB" sz="7200" dirty="0" err="1"/>
              <a:t>duhet</a:t>
            </a:r>
            <a:r>
              <a:rPr lang="en-GB" sz="7200" dirty="0"/>
              <a:t> </a:t>
            </a:r>
            <a:r>
              <a:rPr lang="en-GB" sz="7200" dirty="0" err="1"/>
              <a:t>sidomos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kufizohet</a:t>
            </a:r>
            <a:r>
              <a:rPr lang="en-GB" sz="7200" dirty="0"/>
              <a:t>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atë</a:t>
            </a:r>
            <a:r>
              <a:rPr lang="en-GB" sz="7200" dirty="0"/>
              <a:t> </a:t>
            </a:r>
            <a:r>
              <a:rPr lang="en-GB" sz="7200" dirty="0" err="1"/>
              <a:t>që</a:t>
            </a:r>
            <a:r>
              <a:rPr lang="en-GB" sz="7200" dirty="0"/>
              <a:t> </a:t>
            </a:r>
            <a:r>
              <a:rPr lang="en-GB" sz="7200" dirty="0" err="1"/>
              <a:t>është</a:t>
            </a:r>
            <a:r>
              <a:rPr lang="en-GB" sz="7200" dirty="0"/>
              <a:t> e </a:t>
            </a:r>
            <a:r>
              <a:rPr lang="en-GB" sz="7200" dirty="0" err="1"/>
              <a:t>nevojshme</a:t>
            </a:r>
            <a:r>
              <a:rPr lang="en-GB" sz="7200" dirty="0"/>
              <a:t>), </a:t>
            </a:r>
            <a:r>
              <a:rPr lang="en-GB" sz="7200" dirty="0" err="1"/>
              <a:t>dhe</a:t>
            </a:r>
            <a:r>
              <a:rPr lang="en-GB" sz="7200" dirty="0"/>
              <a:t> </a:t>
            </a:r>
            <a:r>
              <a:rPr lang="en-GB" sz="7200" dirty="0" err="1"/>
              <a:t>kohën</a:t>
            </a:r>
            <a:r>
              <a:rPr lang="en-GB" sz="7200" dirty="0"/>
              <a:t> </a:t>
            </a:r>
            <a:r>
              <a:rPr lang="en-GB" sz="7200" dirty="0" err="1"/>
              <a:t>gjatë</a:t>
            </a:r>
            <a:r>
              <a:rPr lang="en-GB" sz="7200" dirty="0"/>
              <a:t> </a:t>
            </a:r>
            <a:r>
              <a:rPr lang="en-GB" sz="7200" dirty="0" err="1"/>
              <a:t>së</a:t>
            </a:r>
            <a:r>
              <a:rPr lang="en-GB" sz="7200" dirty="0"/>
              <a:t> </a:t>
            </a:r>
            <a:r>
              <a:rPr lang="en-GB" sz="7200" dirty="0" err="1"/>
              <a:t>cilës</a:t>
            </a:r>
            <a:r>
              <a:rPr lang="en-GB" sz="7200" dirty="0"/>
              <a:t> masa do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jetë</a:t>
            </a:r>
            <a:r>
              <a:rPr lang="en-GB" sz="7200" dirty="0"/>
              <a:t> </a:t>
            </a:r>
            <a:r>
              <a:rPr lang="en-GB" sz="7200" dirty="0" err="1"/>
              <a:t>efektive</a:t>
            </a:r>
            <a:r>
              <a:rPr lang="en-GB" sz="7200" dirty="0"/>
              <a:t>. [22]</a:t>
            </a:r>
          </a:p>
          <a:p>
            <a:pPr marL="261938" indent="-261938" eaLnBrk="1" fontAlgn="auto" hangingPunct="1">
              <a:spcAft>
                <a:spcPts val="0"/>
              </a:spcAft>
              <a:defRPr/>
            </a:pPr>
            <a:r>
              <a:rPr lang="en-GB" sz="7200" b="1" dirty="0" err="1"/>
              <a:t>Duhet</a:t>
            </a:r>
            <a:r>
              <a:rPr lang="en-GB" sz="7200" b="1" dirty="0"/>
              <a:t> </a:t>
            </a:r>
            <a:r>
              <a:rPr lang="en-GB" sz="7200" b="1" dirty="0" err="1"/>
              <a:t>të</a:t>
            </a:r>
            <a:r>
              <a:rPr lang="en-GB" sz="7200" b="1" dirty="0"/>
              <a:t> </a:t>
            </a:r>
            <a:r>
              <a:rPr lang="en-GB" sz="7200" b="1" dirty="0" err="1"/>
              <a:t>jetë</a:t>
            </a:r>
            <a:r>
              <a:rPr lang="en-GB" sz="7200" b="1" dirty="0"/>
              <a:t> </a:t>
            </a:r>
            <a:r>
              <a:rPr lang="en-GB" sz="7200" b="1" dirty="0" err="1"/>
              <a:t>më</a:t>
            </a:r>
            <a:r>
              <a:rPr lang="en-GB" sz="7200" b="1" dirty="0"/>
              <a:t> </a:t>
            </a:r>
            <a:r>
              <a:rPr lang="en-GB" sz="7200" b="1" dirty="0" err="1"/>
              <a:t>pak</a:t>
            </a:r>
            <a:r>
              <a:rPr lang="en-GB" sz="7200" b="1" dirty="0"/>
              <a:t> </a:t>
            </a:r>
            <a:r>
              <a:rPr lang="en-GB" sz="7200" b="1" dirty="0" err="1"/>
              <a:t>kufizues</a:t>
            </a:r>
            <a:r>
              <a:rPr lang="en-GB" sz="7200" b="1" dirty="0"/>
              <a:t> </a:t>
            </a:r>
            <a:r>
              <a:rPr lang="en-GB" sz="7200" b="1" dirty="0" err="1"/>
              <a:t>në</a:t>
            </a:r>
            <a:r>
              <a:rPr lang="en-GB" sz="7200" b="1" dirty="0"/>
              <a:t> </a:t>
            </a:r>
            <a:r>
              <a:rPr lang="en-GB" sz="7200" b="1" dirty="0" err="1"/>
              <a:t>natyrën</a:t>
            </a:r>
            <a:r>
              <a:rPr lang="en-GB" sz="7200" b="1" dirty="0"/>
              <a:t> e </a:t>
            </a:r>
            <a:r>
              <a:rPr lang="en-GB" sz="7200" b="1" dirty="0" err="1"/>
              <a:t>tij</a:t>
            </a:r>
            <a:r>
              <a:rPr lang="en-GB" sz="7200" b="1" dirty="0"/>
              <a:t>: </a:t>
            </a:r>
            <a:r>
              <a:rPr lang="en-GB" sz="7200" dirty="0" err="1"/>
              <a:t>nevoja</a:t>
            </a:r>
            <a:r>
              <a:rPr lang="en-GB" sz="7200" dirty="0"/>
              <a:t> e </a:t>
            </a:r>
            <a:r>
              <a:rPr lang="en-GB" sz="7200" dirty="0" err="1"/>
              <a:t>ngutshme</a:t>
            </a:r>
            <a:r>
              <a:rPr lang="en-GB" sz="7200" dirty="0"/>
              <a:t> </a:t>
            </a:r>
            <a:r>
              <a:rPr lang="en-GB" sz="7200" dirty="0" err="1"/>
              <a:t>sociale</a:t>
            </a:r>
            <a:r>
              <a:rPr lang="en-GB" sz="7200" dirty="0"/>
              <a:t> </a:t>
            </a:r>
            <a:r>
              <a:rPr lang="en-GB" sz="7200" dirty="0" err="1"/>
              <a:t>nuk</a:t>
            </a:r>
            <a:r>
              <a:rPr lang="en-GB" sz="7200" dirty="0"/>
              <a:t> </a:t>
            </a:r>
            <a:r>
              <a:rPr lang="en-GB" sz="7200" dirty="0" err="1"/>
              <a:t>duhet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trajtohet</a:t>
            </a:r>
            <a:r>
              <a:rPr lang="en-GB" sz="7200" dirty="0"/>
              <a:t>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mënyrë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kënaqshme</a:t>
            </a:r>
            <a:r>
              <a:rPr lang="en-GB" sz="7200" dirty="0"/>
              <a:t> </a:t>
            </a:r>
            <a:r>
              <a:rPr lang="en-GB" sz="7200" dirty="0" err="1"/>
              <a:t>nga</a:t>
            </a:r>
            <a:r>
              <a:rPr lang="en-GB" sz="7200" dirty="0"/>
              <a:t> </a:t>
            </a:r>
            <a:r>
              <a:rPr lang="en-GB" sz="7200" dirty="0" err="1"/>
              <a:t>një</a:t>
            </a:r>
            <a:r>
              <a:rPr lang="en-GB" sz="7200" dirty="0"/>
              <a:t> </a:t>
            </a:r>
            <a:r>
              <a:rPr lang="en-GB" sz="7200" dirty="0" err="1"/>
              <a:t>masë</a:t>
            </a:r>
            <a:r>
              <a:rPr lang="en-GB" sz="7200" dirty="0"/>
              <a:t> </a:t>
            </a:r>
            <a:r>
              <a:rPr lang="en-GB" sz="7200" dirty="0" err="1"/>
              <a:t>më</a:t>
            </a:r>
            <a:r>
              <a:rPr lang="en-GB" sz="7200" dirty="0"/>
              <a:t> </a:t>
            </a:r>
            <a:r>
              <a:rPr lang="en-GB" sz="7200" dirty="0" err="1"/>
              <a:t>pak</a:t>
            </a:r>
            <a:r>
              <a:rPr lang="en-GB" sz="7200" dirty="0"/>
              <a:t> </a:t>
            </a:r>
            <a:r>
              <a:rPr lang="en-GB" sz="7200" dirty="0" err="1"/>
              <a:t>kufizuese</a:t>
            </a:r>
            <a:r>
              <a:rPr lang="en-GB" sz="7200" dirty="0"/>
              <a:t> [23, 24]. P.sh .: </a:t>
            </a:r>
            <a:r>
              <a:rPr lang="en-GB" sz="7200" dirty="0" err="1"/>
              <a:t>publikimi</a:t>
            </a:r>
            <a:r>
              <a:rPr lang="en-GB" sz="7200" dirty="0"/>
              <a:t> </a:t>
            </a:r>
            <a:r>
              <a:rPr lang="en-GB" sz="7200" dirty="0" err="1"/>
              <a:t>i</a:t>
            </a:r>
            <a:r>
              <a:rPr lang="en-GB" sz="7200" dirty="0"/>
              <a:t> </a:t>
            </a:r>
            <a:r>
              <a:rPr lang="en-GB" sz="7200" dirty="0" err="1"/>
              <a:t>ndalimit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urdhëresës</a:t>
            </a:r>
            <a:r>
              <a:rPr lang="en-GB" sz="7200" dirty="0"/>
              <a:t> </a:t>
            </a:r>
            <a:r>
              <a:rPr lang="en-GB" sz="7200" dirty="0" err="1"/>
              <a:t>kundrejt</a:t>
            </a:r>
            <a:r>
              <a:rPr lang="en-GB" sz="7200" dirty="0"/>
              <a:t> </a:t>
            </a:r>
            <a:r>
              <a:rPr lang="en-GB" sz="7200" dirty="0" err="1"/>
              <a:t>zbulimit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burimit</a:t>
            </a:r>
            <a:r>
              <a:rPr lang="en-GB" sz="7200" dirty="0"/>
              <a:t> [25]; </a:t>
            </a:r>
            <a:r>
              <a:rPr lang="en-GB" sz="7200" dirty="0" err="1"/>
              <a:t>Vëzhgimi</a:t>
            </a:r>
            <a:r>
              <a:rPr lang="en-GB" sz="7200" dirty="0"/>
              <a:t> </a:t>
            </a:r>
            <a:r>
              <a:rPr lang="en-GB" sz="7200" dirty="0" err="1"/>
              <a:t>i</a:t>
            </a:r>
            <a:r>
              <a:rPr lang="en-GB" sz="7200" dirty="0"/>
              <a:t> GPS </a:t>
            </a:r>
            <a:r>
              <a:rPr lang="en-GB" sz="7200" dirty="0" err="1"/>
              <a:t>është</a:t>
            </a:r>
            <a:r>
              <a:rPr lang="en-GB" sz="7200" dirty="0"/>
              <a:t> </a:t>
            </a:r>
            <a:r>
              <a:rPr lang="en-GB" sz="7200" dirty="0" err="1"/>
              <a:t>pranuar</a:t>
            </a:r>
            <a:r>
              <a:rPr lang="en-GB" sz="7200" dirty="0"/>
              <a:t> </a:t>
            </a:r>
            <a:r>
              <a:rPr lang="en-GB" sz="7200" dirty="0" err="1"/>
              <a:t>pasi</a:t>
            </a:r>
            <a:r>
              <a:rPr lang="en-GB" sz="7200" dirty="0"/>
              <a:t> </a:t>
            </a:r>
            <a:r>
              <a:rPr lang="en-GB" sz="7200" dirty="0" err="1"/>
              <a:t>që</a:t>
            </a:r>
            <a:r>
              <a:rPr lang="en-GB" sz="7200" dirty="0"/>
              <a:t> </a:t>
            </a:r>
            <a:r>
              <a:rPr lang="en-GB" sz="7200" dirty="0" err="1"/>
              <a:t>metodat</a:t>
            </a:r>
            <a:r>
              <a:rPr lang="en-GB" sz="7200" dirty="0"/>
              <a:t> </a:t>
            </a:r>
            <a:r>
              <a:rPr lang="en-GB" sz="7200" dirty="0" err="1"/>
              <a:t>më</a:t>
            </a:r>
            <a:r>
              <a:rPr lang="en-GB" sz="7200" dirty="0"/>
              <a:t> </a:t>
            </a:r>
            <a:r>
              <a:rPr lang="en-GB" sz="7200" dirty="0" err="1"/>
              <a:t>pak</a:t>
            </a:r>
            <a:r>
              <a:rPr lang="en-GB" sz="7200" dirty="0"/>
              <a:t> </a:t>
            </a:r>
            <a:r>
              <a:rPr lang="en-GB" sz="7200" dirty="0" err="1"/>
              <a:t>invaduese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hetimit</a:t>
            </a:r>
            <a:r>
              <a:rPr lang="en-GB" sz="7200" dirty="0"/>
              <a:t> </a:t>
            </a:r>
            <a:r>
              <a:rPr lang="en-GB" sz="7200" dirty="0" err="1"/>
              <a:t>ishin</a:t>
            </a:r>
            <a:r>
              <a:rPr lang="en-GB" sz="7200" dirty="0"/>
              <a:t> </a:t>
            </a:r>
            <a:r>
              <a:rPr lang="en-GB" sz="7200" dirty="0" err="1"/>
              <a:t>treguar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pamjaftueshme</a:t>
            </a:r>
            <a:r>
              <a:rPr lang="en-GB" sz="7200" dirty="0"/>
              <a:t>. [15]</a:t>
            </a:r>
          </a:p>
          <a:p>
            <a:pPr marL="261938" indent="-261938" eaLnBrk="1" fontAlgn="auto" hangingPunct="1">
              <a:spcAft>
                <a:spcPts val="0"/>
              </a:spcAft>
              <a:defRPr/>
            </a:pPr>
            <a:r>
              <a:rPr lang="en-GB" sz="7200" dirty="0" err="1"/>
              <a:t>Ndikimi</a:t>
            </a:r>
            <a:r>
              <a:rPr lang="en-GB" sz="7200" dirty="0"/>
              <a:t> </a:t>
            </a:r>
            <a:r>
              <a:rPr lang="en-GB" sz="7200" dirty="0" err="1"/>
              <a:t>i</a:t>
            </a:r>
            <a:r>
              <a:rPr lang="en-GB" sz="7200" dirty="0"/>
              <a:t> </a:t>
            </a:r>
            <a:r>
              <a:rPr lang="en-GB" sz="7200" dirty="0" err="1"/>
              <a:t>përgjithshëm</a:t>
            </a:r>
            <a:r>
              <a:rPr lang="en-GB" sz="7200" dirty="0"/>
              <a:t> </a:t>
            </a:r>
            <a:r>
              <a:rPr lang="en-GB" sz="7200" dirty="0" err="1"/>
              <a:t>i</a:t>
            </a:r>
            <a:r>
              <a:rPr lang="en-GB" sz="7200" dirty="0"/>
              <a:t> </a:t>
            </a:r>
            <a:r>
              <a:rPr lang="en-GB" sz="7200" dirty="0" err="1"/>
              <a:t>ndërhyrjes</a:t>
            </a:r>
            <a:r>
              <a:rPr lang="en-GB" sz="7200" dirty="0"/>
              <a:t> </a:t>
            </a:r>
            <a:r>
              <a:rPr lang="en-GB" sz="7200" dirty="0" err="1"/>
              <a:t>nuk</a:t>
            </a:r>
            <a:r>
              <a:rPr lang="en-GB" sz="7200" dirty="0"/>
              <a:t> </a:t>
            </a:r>
            <a:r>
              <a:rPr lang="en-GB" sz="7200" dirty="0" err="1"/>
              <a:t>duhet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çojë</a:t>
            </a:r>
            <a:r>
              <a:rPr lang="en-GB" sz="7200" dirty="0"/>
              <a:t>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shuarjen</a:t>
            </a:r>
            <a:r>
              <a:rPr lang="en-GB" sz="7200" dirty="0"/>
              <a:t>, </a:t>
            </a:r>
            <a:r>
              <a:rPr lang="en-GB" sz="7200" dirty="0" err="1"/>
              <a:t>në</a:t>
            </a:r>
            <a:r>
              <a:rPr lang="en-GB" sz="7200" dirty="0"/>
              <a:t> </a:t>
            </a:r>
            <a:r>
              <a:rPr lang="en-GB" sz="7200" dirty="0" err="1"/>
              <a:t>praktikë</a:t>
            </a:r>
            <a:r>
              <a:rPr lang="en-GB" sz="7200" dirty="0"/>
              <a:t>,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një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/>
              <a:t>drejte</a:t>
            </a:r>
            <a:r>
              <a:rPr lang="en-GB" sz="7200" dirty="0"/>
              <a:t> </a:t>
            </a:r>
            <a:r>
              <a:rPr lang="en-GB" sz="7200" dirty="0" err="1"/>
              <a:t>të</a:t>
            </a:r>
            <a:r>
              <a:rPr lang="en-GB" sz="7200" dirty="0"/>
              <a:t> </a:t>
            </a:r>
            <a:r>
              <a:rPr lang="en-GB" sz="7200" dirty="0" err="1" smtClean="0"/>
              <a:t>mbrojtur</a:t>
            </a:r>
            <a:r>
              <a:rPr lang="en-GB" sz="7200" dirty="0" smtClean="0"/>
              <a:t>. </a:t>
            </a:r>
            <a:endParaRPr lang="en-GB" sz="7200" dirty="0"/>
          </a:p>
          <a:p>
            <a:pPr marL="623888" lvl="1" indent="0" eaLnBrk="1" fontAlgn="auto" hangingPunct="1">
              <a:spcAft>
                <a:spcPts val="0"/>
              </a:spcAft>
              <a:buNone/>
              <a:defRPr/>
            </a:pPr>
            <a:endParaRPr lang="en-GB" sz="3800" baseline="30000" dirty="0" smtClean="0">
              <a:latin typeface="+mj-lt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endParaRPr lang="en-GB" dirty="0" smtClean="0">
              <a:latin typeface="+mj-lt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dirty="0" smtClean="0">
              <a:latin typeface="+mj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eaLnBrk="1" hangingPunct="1"/>
            <a:r>
              <a:rPr lang="en-GB" sz="3200" b="1" dirty="0" err="1"/>
              <a:t>Kushtet</a:t>
            </a:r>
            <a:r>
              <a:rPr lang="en-GB" sz="3200" b="1" dirty="0"/>
              <a:t> </a:t>
            </a:r>
            <a:r>
              <a:rPr lang="en-GB" sz="3200" b="1" dirty="0" err="1"/>
              <a:t>dhe</a:t>
            </a:r>
            <a:r>
              <a:rPr lang="en-GB" sz="3200" b="1" dirty="0"/>
              <a:t> </a:t>
            </a:r>
            <a:r>
              <a:rPr lang="en-GB" sz="3200" b="1" dirty="0" err="1"/>
              <a:t>Masat</a:t>
            </a:r>
            <a:r>
              <a:rPr lang="en-GB" sz="3200" b="1" dirty="0"/>
              <a:t> </a:t>
            </a:r>
            <a:r>
              <a:rPr lang="en-GB" sz="3200" b="1" dirty="0" err="1" smtClean="0"/>
              <a:t>Mbrojtëse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në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Konventën</a:t>
            </a:r>
            <a:r>
              <a:rPr lang="en-GB" sz="3200" b="1" dirty="0" smtClean="0"/>
              <a:t> </a:t>
            </a:r>
            <a:r>
              <a:rPr lang="en-GB" sz="3200" b="1" dirty="0" err="1"/>
              <a:t>Evropiane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Drejtave</a:t>
            </a:r>
            <a:r>
              <a:rPr lang="en-GB" sz="3200" b="1" dirty="0"/>
              <a:t> </a:t>
            </a:r>
            <a:r>
              <a:rPr lang="en-GB" sz="3200" b="1" dirty="0" err="1" smtClean="0"/>
              <a:t>të</a:t>
            </a:r>
            <a:r>
              <a:rPr lang="en-GB" sz="3200" b="1" dirty="0" smtClean="0"/>
              <a:t> </a:t>
            </a:r>
            <a:r>
              <a:rPr lang="en-GB" sz="3200" b="1" dirty="0" err="1"/>
              <a:t>Njeriut</a:t>
            </a:r>
            <a:endParaRPr lang="en-GB" sz="30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829" y="1309914"/>
            <a:ext cx="8563428" cy="5257800"/>
          </a:xfrm>
        </p:spPr>
        <p:txBody>
          <a:bodyPr rtlCol="0">
            <a:noAutofit/>
          </a:bodyPr>
          <a:lstStyle/>
          <a:p>
            <a:pPr marL="261938" lvl="0" indent="-261938" eaLnBrk="1" fontAlgn="auto" hangingPunct="1">
              <a:spcAft>
                <a:spcPts val="0"/>
              </a:spcAft>
              <a:defRPr/>
            </a:pPr>
            <a:r>
              <a:rPr lang="en-GB" sz="1800" b="1" dirty="0">
                <a:solidFill>
                  <a:prstClr val="black"/>
                </a:solidFill>
              </a:rPr>
              <a:t>Proporcionaliteti </a:t>
            </a:r>
            <a:r>
              <a:rPr lang="en-GB" sz="1800" b="1" dirty="0" err="1">
                <a:solidFill>
                  <a:prstClr val="black"/>
                </a:solidFill>
              </a:rPr>
              <a:t>ndaj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qëllimit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të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ndjekur</a:t>
            </a:r>
            <a:r>
              <a:rPr lang="en-GB" sz="1800" b="1" dirty="0">
                <a:solidFill>
                  <a:prstClr val="black"/>
                </a:solidFill>
              </a:rPr>
              <a:t> (</a:t>
            </a:r>
            <a:r>
              <a:rPr lang="en-GB" sz="1800" b="1" dirty="0" err="1">
                <a:solidFill>
                  <a:prstClr val="black"/>
                </a:solidFill>
              </a:rPr>
              <a:t>për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t'u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demonstruar</a:t>
            </a:r>
            <a:r>
              <a:rPr lang="en-GB" sz="1800" b="1" dirty="0">
                <a:solidFill>
                  <a:prstClr val="black"/>
                </a:solidFill>
              </a:rPr>
              <a:t>) (</a:t>
            </a:r>
            <a:r>
              <a:rPr lang="en-GB" sz="1800" b="1" dirty="0" err="1">
                <a:solidFill>
                  <a:prstClr val="black"/>
                </a:solidFill>
              </a:rPr>
              <a:t>ndjekja</a:t>
            </a:r>
            <a:r>
              <a:rPr lang="en-GB" sz="1800" b="1" dirty="0">
                <a:solidFill>
                  <a:prstClr val="black"/>
                </a:solidFill>
              </a:rPr>
              <a:t>):</a:t>
            </a:r>
          </a:p>
          <a:p>
            <a:pPr marL="261938" lvl="0" indent="-261938" eaLnBrk="1" fontAlgn="auto" hangingPunct="1">
              <a:spcAft>
                <a:spcPts val="0"/>
              </a:spcAft>
              <a:defRPr/>
            </a:pPr>
            <a:r>
              <a:rPr lang="en-GB" sz="1800" b="1" dirty="0">
                <a:solidFill>
                  <a:prstClr val="black"/>
                </a:solidFill>
              </a:rPr>
              <a:t>2. </a:t>
            </a:r>
            <a:r>
              <a:rPr lang="en-GB" sz="1800" b="1" dirty="0" err="1">
                <a:solidFill>
                  <a:prstClr val="black"/>
                </a:solidFill>
              </a:rPr>
              <a:t>Masat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mbrojtëse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adekuate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dhe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efektive</a:t>
            </a:r>
            <a:r>
              <a:rPr lang="en-GB" sz="1800" b="1" dirty="0">
                <a:solidFill>
                  <a:prstClr val="black"/>
                </a:solidFill>
              </a:rPr>
              <a:t> [26] </a:t>
            </a:r>
            <a:r>
              <a:rPr lang="en-GB" sz="1800" b="1" dirty="0" err="1">
                <a:solidFill>
                  <a:prstClr val="black"/>
                </a:solidFill>
              </a:rPr>
              <a:t>duhet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të</a:t>
            </a:r>
            <a:r>
              <a:rPr lang="en-GB" sz="1800" b="1" dirty="0">
                <a:solidFill>
                  <a:prstClr val="black"/>
                </a:solidFill>
              </a:rPr>
              <a:t> </a:t>
            </a:r>
            <a:r>
              <a:rPr lang="en-GB" sz="1800" b="1" dirty="0" err="1">
                <a:solidFill>
                  <a:prstClr val="black"/>
                </a:solidFill>
              </a:rPr>
              <a:t>zbatohen</a:t>
            </a:r>
            <a:r>
              <a:rPr lang="en-GB" sz="1800" b="1" dirty="0">
                <a:solidFill>
                  <a:prstClr val="black"/>
                </a:solidFill>
              </a:rPr>
              <a:t>:</a:t>
            </a:r>
          </a:p>
          <a:p>
            <a:pPr marL="261938" lvl="0" indent="-261938" eaLnBrk="1" fontAlgn="auto" hangingPunct="1">
              <a:spcAft>
                <a:spcPts val="0"/>
              </a:spcAft>
              <a:defRPr/>
            </a:pPr>
            <a:r>
              <a:rPr lang="en-GB" sz="1800" dirty="0" err="1">
                <a:solidFill>
                  <a:prstClr val="black"/>
                </a:solidFill>
              </a:rPr>
              <a:t>Masat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mbrojtëse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janë</a:t>
            </a:r>
            <a:r>
              <a:rPr lang="en-GB" sz="1800" dirty="0">
                <a:solidFill>
                  <a:prstClr val="black"/>
                </a:solidFill>
              </a:rPr>
              <a:t> masa </a:t>
            </a:r>
            <a:r>
              <a:rPr lang="en-GB" sz="1800" dirty="0" err="1">
                <a:solidFill>
                  <a:prstClr val="black"/>
                </a:solidFill>
              </a:rPr>
              <a:t>që</a:t>
            </a:r>
            <a:r>
              <a:rPr lang="en-GB" sz="1800" dirty="0">
                <a:solidFill>
                  <a:prstClr val="black"/>
                </a:solidFill>
              </a:rPr>
              <a:t> "</a:t>
            </a:r>
            <a:r>
              <a:rPr lang="en-GB" sz="1800" dirty="0" err="1">
                <a:solidFill>
                  <a:prstClr val="black"/>
                </a:solidFill>
              </a:rPr>
              <a:t>bëjnë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mundur</a:t>
            </a:r>
            <a:r>
              <a:rPr lang="en-GB" sz="1800" dirty="0">
                <a:solidFill>
                  <a:prstClr val="black"/>
                </a:solidFill>
              </a:rPr>
              <a:t>" [27] </a:t>
            </a:r>
            <a:r>
              <a:rPr lang="en-GB" sz="1800" dirty="0" err="1">
                <a:solidFill>
                  <a:prstClr val="black"/>
                </a:solidFill>
              </a:rPr>
              <a:t>respektimin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së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drejtës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diskutim</a:t>
            </a:r>
            <a:r>
              <a:rPr lang="en-GB" sz="1800" dirty="0">
                <a:solidFill>
                  <a:prstClr val="black"/>
                </a:solidFill>
              </a:rPr>
              <a:t> [25,55], </a:t>
            </a:r>
            <a:r>
              <a:rPr lang="en-GB" sz="1800" dirty="0" err="1">
                <a:solidFill>
                  <a:prstClr val="black"/>
                </a:solidFill>
              </a:rPr>
              <a:t>prandaj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respektimi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i</a:t>
            </a:r>
            <a:r>
              <a:rPr lang="en-GB" sz="1800" dirty="0">
                <a:solidFill>
                  <a:prstClr val="black"/>
                </a:solidFill>
              </a:rPr>
              <a:t> proporcionalitetit - </a:t>
            </a:r>
            <a:r>
              <a:rPr lang="en-GB" sz="1800" dirty="0" err="1">
                <a:solidFill>
                  <a:prstClr val="black"/>
                </a:solidFill>
              </a:rPr>
              <a:t>dhe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kërkesave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tjera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kufizimin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lirisë</a:t>
            </a:r>
            <a:r>
              <a:rPr lang="en-GB" sz="1800" dirty="0">
                <a:solidFill>
                  <a:prstClr val="black"/>
                </a:solidFill>
              </a:rPr>
              <a:t>, </a:t>
            </a:r>
            <a:r>
              <a:rPr lang="en-GB" sz="1800" dirty="0" err="1">
                <a:solidFill>
                  <a:prstClr val="black"/>
                </a:solidFill>
              </a:rPr>
              <a:t>kështu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shmangin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arbitraritetin</a:t>
            </a:r>
            <a:r>
              <a:rPr lang="en-GB" sz="1800" dirty="0">
                <a:solidFill>
                  <a:prstClr val="black"/>
                </a:solidFill>
              </a:rPr>
              <a:t> [27].</a:t>
            </a:r>
          </a:p>
          <a:p>
            <a:pPr marL="261938" lvl="0" indent="-261938" eaLnBrk="1" fontAlgn="auto" hangingPunct="1">
              <a:spcAft>
                <a:spcPts val="0"/>
              </a:spcAft>
              <a:defRPr/>
            </a:pPr>
            <a:r>
              <a:rPr lang="en-GB" sz="1800" dirty="0" err="1">
                <a:solidFill>
                  <a:prstClr val="black"/>
                </a:solidFill>
              </a:rPr>
              <a:t>Ato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gjithashtu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mund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përdoren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siguruar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mbrojtje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barazvlefshme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kur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domosdoshmëria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ose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provat</a:t>
            </a:r>
            <a:r>
              <a:rPr lang="en-GB" sz="1800" dirty="0">
                <a:solidFill>
                  <a:prstClr val="black"/>
                </a:solidFill>
              </a:rPr>
              <a:t> e proporcionalitetit </a:t>
            </a:r>
            <a:r>
              <a:rPr lang="en-GB" sz="1800" dirty="0" err="1">
                <a:solidFill>
                  <a:prstClr val="black"/>
                </a:solidFill>
              </a:rPr>
              <a:t>paraqesin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dobësi</a:t>
            </a:r>
            <a:r>
              <a:rPr lang="en-GB" sz="1800" dirty="0">
                <a:solidFill>
                  <a:prstClr val="black"/>
                </a:solidFill>
              </a:rPr>
              <a:t>, </a:t>
            </a:r>
            <a:r>
              <a:rPr lang="en-GB" sz="1800" dirty="0" err="1">
                <a:solidFill>
                  <a:prstClr val="black"/>
                </a:solidFill>
              </a:rPr>
              <a:t>ose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kur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garancitë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parashikuara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nga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ligji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gjenerik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janë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pazbatueshme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rrethana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specifike</a:t>
            </a:r>
            <a:r>
              <a:rPr lang="en-GB" sz="1800" dirty="0">
                <a:solidFill>
                  <a:prstClr val="black"/>
                </a:solidFill>
              </a:rPr>
              <a:t> [26]. </a:t>
            </a:r>
            <a:r>
              <a:rPr lang="en-GB" sz="1800" dirty="0" err="1">
                <a:solidFill>
                  <a:prstClr val="black"/>
                </a:solidFill>
              </a:rPr>
              <a:t>Për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shembull</a:t>
            </a:r>
            <a:r>
              <a:rPr lang="en-GB" sz="1800" dirty="0">
                <a:solidFill>
                  <a:prstClr val="black"/>
                </a:solidFill>
              </a:rPr>
              <a:t>, </a:t>
            </a:r>
            <a:r>
              <a:rPr lang="en-GB" sz="1800" dirty="0" err="1">
                <a:solidFill>
                  <a:prstClr val="black"/>
                </a:solidFill>
              </a:rPr>
              <a:t>ligji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mund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ndalojë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përpunimin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dhënave</a:t>
            </a:r>
            <a:r>
              <a:rPr lang="en-GB" sz="1800" dirty="0">
                <a:solidFill>
                  <a:prstClr val="black"/>
                </a:solidFill>
              </a:rPr>
              <a:t> "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ndjeshme</a:t>
            </a:r>
            <a:r>
              <a:rPr lang="en-GB" sz="1800" dirty="0">
                <a:solidFill>
                  <a:prstClr val="black"/>
                </a:solidFill>
              </a:rPr>
              <a:t>" </a:t>
            </a:r>
            <a:r>
              <a:rPr lang="en-GB" sz="1800" dirty="0" err="1">
                <a:solidFill>
                  <a:prstClr val="black"/>
                </a:solidFill>
              </a:rPr>
              <a:t>nëse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nuk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është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absolutisht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nevojshme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qëllime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një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hetimi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veçantë</a:t>
            </a:r>
            <a:r>
              <a:rPr lang="en-GB" sz="1800" dirty="0">
                <a:solidFill>
                  <a:prstClr val="black"/>
                </a:solidFill>
              </a:rPr>
              <a:t> [28], </a:t>
            </a:r>
            <a:r>
              <a:rPr lang="en-GB" sz="1800" dirty="0" err="1">
                <a:solidFill>
                  <a:prstClr val="black"/>
                </a:solidFill>
              </a:rPr>
              <a:t>por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kjo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është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pothuajse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pamundur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shmangur</a:t>
            </a:r>
            <a:r>
              <a:rPr lang="en-GB" sz="1800" dirty="0">
                <a:solidFill>
                  <a:prstClr val="black"/>
                </a:solidFill>
              </a:rPr>
              <a:t> se </a:t>
            </a:r>
            <a:r>
              <a:rPr lang="en-GB" sz="1800" dirty="0" err="1">
                <a:solidFill>
                  <a:prstClr val="black"/>
                </a:solidFill>
              </a:rPr>
              <a:t>ku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dhënat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publike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mblidhen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automatikisht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rrjetet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sociale</a:t>
            </a:r>
            <a:r>
              <a:rPr lang="en-GB" sz="1800" dirty="0">
                <a:solidFill>
                  <a:prstClr val="black"/>
                </a:solidFill>
              </a:rPr>
              <a:t>.</a:t>
            </a:r>
          </a:p>
          <a:p>
            <a:pPr marL="261938" lvl="0" indent="-261938" eaLnBrk="1" fontAlgn="auto" hangingPunct="1">
              <a:spcAft>
                <a:spcPts val="0"/>
              </a:spcAft>
              <a:defRPr/>
            </a:pPr>
            <a:r>
              <a:rPr lang="en-GB" sz="1800" dirty="0" err="1">
                <a:solidFill>
                  <a:prstClr val="black"/>
                </a:solidFill>
              </a:rPr>
              <a:t>Masat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mbrojtëse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përbëhen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kryesisht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nga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dy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lloje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masave</a:t>
            </a:r>
            <a:r>
              <a:rPr lang="en-GB" sz="1800" dirty="0">
                <a:solidFill>
                  <a:prstClr val="black"/>
                </a:solidFill>
              </a:rPr>
              <a:t>: (1) </a:t>
            </a:r>
            <a:r>
              <a:rPr lang="en-GB" sz="1800" dirty="0" err="1">
                <a:solidFill>
                  <a:prstClr val="black"/>
                </a:solidFill>
              </a:rPr>
              <a:t>Vendosja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kufijve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ligjit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dhe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evidentimi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qartë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këtyre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kufijve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ligj</a:t>
            </a:r>
            <a:r>
              <a:rPr lang="en-GB" sz="1800" dirty="0">
                <a:solidFill>
                  <a:prstClr val="black"/>
                </a:solidFill>
              </a:rPr>
              <a:t> (</a:t>
            </a:r>
            <a:r>
              <a:rPr lang="en-GB" sz="1800" dirty="0" err="1">
                <a:solidFill>
                  <a:prstClr val="black"/>
                </a:solidFill>
              </a:rPr>
              <a:t>kuptimi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substantiv</a:t>
            </a:r>
            <a:r>
              <a:rPr lang="en-GB" sz="1800" dirty="0">
                <a:solidFill>
                  <a:prstClr val="black"/>
                </a:solidFill>
              </a:rPr>
              <a:t>), </a:t>
            </a:r>
            <a:r>
              <a:rPr lang="en-GB" sz="1800" dirty="0" err="1">
                <a:solidFill>
                  <a:prstClr val="black"/>
                </a:solidFill>
              </a:rPr>
              <a:t>dhe</a:t>
            </a:r>
            <a:r>
              <a:rPr lang="en-GB" sz="1800" dirty="0">
                <a:solidFill>
                  <a:prstClr val="black"/>
                </a:solidFill>
              </a:rPr>
              <a:t> (2) </a:t>
            </a:r>
            <a:r>
              <a:rPr lang="en-GB" sz="1800" dirty="0" err="1">
                <a:solidFill>
                  <a:prstClr val="black"/>
                </a:solidFill>
              </a:rPr>
              <a:t>masat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zbatimit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dhe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kontrollit</a:t>
            </a:r>
            <a:r>
              <a:rPr lang="en-GB" sz="1800" dirty="0">
                <a:solidFill>
                  <a:prstClr val="black"/>
                </a:solidFill>
              </a:rPr>
              <a:t>, duke </a:t>
            </a:r>
            <a:r>
              <a:rPr lang="en-GB" sz="1800" dirty="0" err="1">
                <a:solidFill>
                  <a:prstClr val="black"/>
                </a:solidFill>
              </a:rPr>
              <a:t>siguruar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që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këto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kufij</a:t>
            </a:r>
            <a:r>
              <a:rPr lang="en-GB" sz="1800" dirty="0">
                <a:solidFill>
                  <a:prstClr val="black"/>
                </a:solidFill>
              </a:rPr>
              <a:t> (</a:t>
            </a:r>
            <a:r>
              <a:rPr lang="en-GB" sz="1800" dirty="0" err="1">
                <a:solidFill>
                  <a:prstClr val="black"/>
                </a:solidFill>
              </a:rPr>
              <a:t>dhe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në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përgjithësi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kërkesat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tjera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për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mbrojtjen</a:t>
            </a:r>
            <a:r>
              <a:rPr lang="en-GB" sz="1800" dirty="0">
                <a:solidFill>
                  <a:prstClr val="black"/>
                </a:solidFill>
              </a:rPr>
              <a:t> e </a:t>
            </a:r>
            <a:r>
              <a:rPr lang="en-GB" sz="1800" dirty="0" err="1">
                <a:solidFill>
                  <a:prstClr val="black"/>
                </a:solidFill>
              </a:rPr>
              <a:t>të</a:t>
            </a:r>
            <a:r>
              <a:rPr lang="en-GB" sz="1800" dirty="0">
                <a:solidFill>
                  <a:prstClr val="black"/>
                </a:solidFill>
              </a:rPr>
              <a:t> </a:t>
            </a:r>
            <a:r>
              <a:rPr lang="en-GB" sz="1800" dirty="0" err="1">
                <a:solidFill>
                  <a:prstClr val="black"/>
                </a:solidFill>
              </a:rPr>
              <a:t>drejtave</a:t>
            </a:r>
            <a:r>
              <a:rPr lang="en-GB" sz="1800" dirty="0">
                <a:solidFill>
                  <a:prstClr val="black"/>
                </a:solidFill>
              </a:rPr>
              <a:t>) </a:t>
            </a:r>
            <a:r>
              <a:rPr lang="en-GB" sz="1800" dirty="0" err="1">
                <a:solidFill>
                  <a:prstClr val="black"/>
                </a:solidFill>
              </a:rPr>
              <a:t>respektohen</a:t>
            </a:r>
            <a:r>
              <a:rPr lang="en-GB" sz="2000" dirty="0" smtClean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35276"/>
          </a:xfrm>
        </p:spPr>
        <p:txBody>
          <a:bodyPr/>
          <a:lstStyle/>
          <a:p>
            <a:pPr eaLnBrk="1" hangingPunct="1"/>
            <a:r>
              <a:rPr lang="en-GB" sz="2800" b="1" dirty="0" err="1"/>
              <a:t>Kushtet</a:t>
            </a:r>
            <a:r>
              <a:rPr lang="en-GB" sz="2800" b="1" dirty="0"/>
              <a:t> </a:t>
            </a:r>
            <a:r>
              <a:rPr lang="en-GB" sz="2800" b="1" dirty="0" err="1"/>
              <a:t>dhe</a:t>
            </a:r>
            <a:r>
              <a:rPr lang="en-GB" sz="2800" b="1" dirty="0"/>
              <a:t> </a:t>
            </a:r>
            <a:r>
              <a:rPr lang="en-GB" sz="2800" b="1" dirty="0" err="1"/>
              <a:t>Masat</a:t>
            </a:r>
            <a:r>
              <a:rPr lang="en-GB" sz="2800" b="1" dirty="0"/>
              <a:t> </a:t>
            </a:r>
            <a:r>
              <a:rPr lang="en-GB" sz="2800" b="1" dirty="0" err="1" smtClean="0"/>
              <a:t>Mbrojtëse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Konventën</a:t>
            </a:r>
            <a:r>
              <a:rPr lang="en-GB" sz="2800" b="1" dirty="0" smtClean="0"/>
              <a:t> </a:t>
            </a:r>
            <a:r>
              <a:rPr lang="en-GB" sz="2800" b="1" dirty="0" err="1"/>
              <a:t>Evropiane</a:t>
            </a:r>
            <a:r>
              <a:rPr lang="en-GB" sz="2800" b="1" dirty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/>
              <a:t>Drejtave</a:t>
            </a:r>
            <a:r>
              <a:rPr lang="en-GB" sz="2800" b="1" dirty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/>
              <a:t>Njeriut</a:t>
            </a:r>
            <a:endParaRPr lang="en-GB" sz="26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5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" y="822961"/>
            <a:ext cx="8906691" cy="5481682"/>
          </a:xfrm>
        </p:spPr>
        <p:txBody>
          <a:bodyPr rtlCol="0">
            <a:normAutofit fontScale="25000" lnSpcReduction="20000"/>
          </a:bodyPr>
          <a:lstStyle/>
          <a:p>
            <a:pPr marL="174625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8000" b="1" dirty="0">
                <a:latin typeface="+mj-lt"/>
              </a:rPr>
              <a:t>2. </a:t>
            </a:r>
            <a:r>
              <a:rPr lang="en-GB" sz="8000" b="1" dirty="0" err="1">
                <a:latin typeface="+mj-lt"/>
              </a:rPr>
              <a:t>Garancitë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adekuate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dhe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efektive</a:t>
            </a:r>
            <a:r>
              <a:rPr lang="en-GB" sz="8000" b="1" dirty="0">
                <a:latin typeface="+mj-lt"/>
              </a:rPr>
              <a:t> [26] </a:t>
            </a:r>
            <a:r>
              <a:rPr lang="en-GB" sz="8000" b="1" dirty="0" err="1">
                <a:latin typeface="+mj-lt"/>
              </a:rPr>
              <a:t>duhet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të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zbatohen</a:t>
            </a:r>
            <a:r>
              <a:rPr lang="en-GB" sz="8000" b="1" dirty="0">
                <a:latin typeface="+mj-lt"/>
              </a:rPr>
              <a:t> (</a:t>
            </a:r>
            <a:r>
              <a:rPr lang="en-GB" sz="8000" b="1" dirty="0" err="1">
                <a:latin typeface="+mj-lt"/>
              </a:rPr>
              <a:t>vazhdim</a:t>
            </a:r>
            <a:r>
              <a:rPr lang="en-GB" sz="8000" b="1" dirty="0">
                <a:latin typeface="+mj-lt"/>
              </a:rPr>
              <a:t>)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dirty="0">
                <a:latin typeface="+mj-lt"/>
              </a:rPr>
              <a:t>(1) </a:t>
            </a:r>
            <a:r>
              <a:rPr lang="en-GB" sz="8000" b="1" dirty="0" err="1">
                <a:latin typeface="+mj-lt"/>
              </a:rPr>
              <a:t>Kufijtë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ndërhyrjes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duhet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të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parashikohen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dhe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detajohen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në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dispozitat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ligjore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dirty="0">
                <a:latin typeface="+mj-lt"/>
              </a:rPr>
              <a:t>[26] [29]. </a:t>
            </a:r>
            <a:r>
              <a:rPr lang="en-GB" sz="8000" dirty="0" err="1">
                <a:latin typeface="+mj-lt"/>
              </a:rPr>
              <a:t>Këto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kufij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përfshijnë</a:t>
            </a:r>
            <a:r>
              <a:rPr lang="en-GB" sz="8000" dirty="0">
                <a:latin typeface="+mj-lt"/>
              </a:rPr>
              <a:t>: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dirty="0" err="1">
                <a:latin typeface="+mj-lt"/>
              </a:rPr>
              <a:t>Rastet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cilat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mund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bëhet</a:t>
            </a:r>
            <a:r>
              <a:rPr lang="en-GB" sz="8000" dirty="0">
                <a:latin typeface="+mj-lt"/>
              </a:rPr>
              <a:t> masa. [26]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b="1" dirty="0" err="1">
                <a:latin typeface="+mj-lt"/>
              </a:rPr>
              <a:t>Arsyet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nevojshme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për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urdhërimin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masave</a:t>
            </a:r>
            <a:r>
              <a:rPr lang="en-GB" sz="8000" b="1" dirty="0">
                <a:latin typeface="+mj-lt"/>
              </a:rPr>
              <a:t> (</a:t>
            </a:r>
            <a:r>
              <a:rPr lang="en-GB" sz="8000" b="1" dirty="0" err="1">
                <a:latin typeface="+mj-lt"/>
              </a:rPr>
              <a:t>fuqisë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ose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procedurës</a:t>
            </a:r>
            <a:r>
              <a:rPr lang="en-GB" sz="8000" dirty="0">
                <a:latin typeface="+mj-lt"/>
              </a:rPr>
              <a:t>). [26]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b="1" dirty="0" err="1">
                <a:latin typeface="+mj-lt"/>
              </a:rPr>
              <a:t>Gjatësia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masës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dirty="0">
                <a:latin typeface="+mj-lt"/>
              </a:rPr>
              <a:t>[26]: </a:t>
            </a:r>
            <a:r>
              <a:rPr lang="en-GB" sz="8000" dirty="0" err="1">
                <a:latin typeface="+mj-lt"/>
              </a:rPr>
              <a:t>për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shembull</a:t>
            </a:r>
            <a:r>
              <a:rPr lang="en-GB" sz="8000" dirty="0">
                <a:latin typeface="+mj-lt"/>
              </a:rPr>
              <a:t>. </a:t>
            </a:r>
            <a:r>
              <a:rPr lang="en-GB" sz="8000" dirty="0" err="1">
                <a:latin typeface="+mj-lt"/>
              </a:rPr>
              <a:t>afatet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kohore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lidhje</a:t>
            </a:r>
            <a:r>
              <a:rPr lang="en-GB" sz="8000" dirty="0">
                <a:latin typeface="+mj-lt"/>
              </a:rPr>
              <a:t> me </a:t>
            </a:r>
            <a:r>
              <a:rPr lang="en-GB" sz="8000" dirty="0" err="1">
                <a:latin typeface="+mj-lt"/>
              </a:rPr>
              <a:t>ruajtjen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përshpejtuar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dhënave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kompjuterike</a:t>
            </a:r>
            <a:r>
              <a:rPr lang="en-GB" sz="8000" dirty="0">
                <a:latin typeface="+mj-lt"/>
              </a:rPr>
              <a:t> (</a:t>
            </a:r>
            <a:r>
              <a:rPr lang="en-GB" sz="8000" dirty="0" err="1">
                <a:latin typeface="+mj-lt"/>
              </a:rPr>
              <a:t>neni</a:t>
            </a:r>
            <a:r>
              <a:rPr lang="en-GB" sz="8000" dirty="0">
                <a:latin typeface="+mj-lt"/>
              </a:rPr>
              <a:t> 16 </a:t>
            </a:r>
            <a:r>
              <a:rPr lang="en-GB" sz="8000" dirty="0" err="1">
                <a:latin typeface="+mj-lt"/>
              </a:rPr>
              <a:t>Konventa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Budapestit</a:t>
            </a:r>
            <a:r>
              <a:rPr lang="en-GB" sz="8000" dirty="0">
                <a:latin typeface="+mj-lt"/>
              </a:rPr>
              <a:t>).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b="1" dirty="0" err="1">
                <a:latin typeface="+mj-lt"/>
              </a:rPr>
              <a:t>Shtrirja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kompetencave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të</a:t>
            </a:r>
            <a:r>
              <a:rPr lang="en-GB" sz="8000" b="1" dirty="0">
                <a:latin typeface="+mj-lt"/>
              </a:rPr>
              <a:t> LEAs [26] </a:t>
            </a:r>
            <a:r>
              <a:rPr lang="en-GB" sz="8000" b="1" dirty="0" err="1">
                <a:latin typeface="+mj-lt"/>
              </a:rPr>
              <a:t>dhe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mënyra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ushtrimit</a:t>
            </a:r>
            <a:r>
              <a:rPr lang="en-GB" sz="8000" b="1" dirty="0">
                <a:latin typeface="+mj-lt"/>
              </a:rPr>
              <a:t> [30]: </a:t>
            </a:r>
            <a:r>
              <a:rPr lang="en-GB" sz="8000" dirty="0" err="1">
                <a:latin typeface="+mj-lt"/>
              </a:rPr>
              <a:t>për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ish</a:t>
            </a:r>
            <a:r>
              <a:rPr lang="en-GB" sz="8000" dirty="0">
                <a:latin typeface="+mj-lt"/>
              </a:rPr>
              <a:t>. </a:t>
            </a:r>
            <a:r>
              <a:rPr lang="en-GB" sz="8000" dirty="0" err="1">
                <a:latin typeface="+mj-lt"/>
              </a:rPr>
              <a:t>Neni</a:t>
            </a:r>
            <a:r>
              <a:rPr lang="en-GB" sz="8000" dirty="0">
                <a:latin typeface="+mj-lt"/>
              </a:rPr>
              <a:t> 18 (</a:t>
            </a:r>
            <a:r>
              <a:rPr lang="en-GB" sz="8000" dirty="0" err="1">
                <a:latin typeface="+mj-lt"/>
              </a:rPr>
              <a:t>natyra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dhe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shtrirja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dhënave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kërkuara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specifikuara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urdhrat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prodhimit</a:t>
            </a:r>
            <a:r>
              <a:rPr lang="en-GB" sz="8000" dirty="0">
                <a:latin typeface="+mj-lt"/>
              </a:rPr>
              <a:t>) </a:t>
            </a:r>
            <a:r>
              <a:rPr lang="en-GB" sz="8000" dirty="0" err="1">
                <a:latin typeface="+mj-lt"/>
              </a:rPr>
              <a:t>dhe</a:t>
            </a:r>
            <a:r>
              <a:rPr lang="en-GB" sz="8000" dirty="0">
                <a:latin typeface="+mj-lt"/>
              </a:rPr>
              <a:t> 21 (</a:t>
            </a:r>
            <a:r>
              <a:rPr lang="en-GB" sz="8000" dirty="0" err="1">
                <a:latin typeface="+mj-lt"/>
              </a:rPr>
              <a:t>përgjimi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komunikimeve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lidhje</a:t>
            </a:r>
            <a:r>
              <a:rPr lang="en-GB" sz="8000" dirty="0">
                <a:latin typeface="+mj-lt"/>
              </a:rPr>
              <a:t> me </a:t>
            </a:r>
            <a:r>
              <a:rPr lang="en-GB" sz="8000" dirty="0" err="1">
                <a:latin typeface="+mj-lt"/>
              </a:rPr>
              <a:t>një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varg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shkeljesh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rënda</a:t>
            </a:r>
            <a:r>
              <a:rPr lang="en-GB" sz="8000" dirty="0">
                <a:latin typeface="+mj-lt"/>
              </a:rPr>
              <a:t>)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Konventës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së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Budapestit</a:t>
            </a:r>
            <a:r>
              <a:rPr lang="en-GB" sz="8000" dirty="0">
                <a:latin typeface="+mj-lt"/>
              </a:rPr>
              <a:t>; </a:t>
            </a:r>
            <a:r>
              <a:rPr lang="en-GB" sz="8000" dirty="0" err="1">
                <a:latin typeface="+mj-lt"/>
              </a:rPr>
              <a:t>autorizimi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një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autoriteti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pavarur</a:t>
            </a:r>
            <a:r>
              <a:rPr lang="en-GB" sz="8000" dirty="0">
                <a:latin typeface="+mj-lt"/>
              </a:rPr>
              <a:t> [29],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parim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gjyqësori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rast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masës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ndërhyrëse</a:t>
            </a:r>
            <a:r>
              <a:rPr lang="en-GB" sz="8000" dirty="0">
                <a:latin typeface="+mj-lt"/>
              </a:rPr>
              <a:t> (</a:t>
            </a:r>
            <a:r>
              <a:rPr lang="en-GB" sz="8000" dirty="0" err="1">
                <a:latin typeface="+mj-lt"/>
              </a:rPr>
              <a:t>garancitë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më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mira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pavarësisë</a:t>
            </a:r>
            <a:r>
              <a:rPr lang="en-GB" sz="8000" dirty="0">
                <a:latin typeface="+mj-lt"/>
              </a:rPr>
              <a:t>, </a:t>
            </a:r>
            <a:r>
              <a:rPr lang="en-GB" sz="8000" dirty="0" err="1">
                <a:latin typeface="+mj-lt"/>
              </a:rPr>
              <a:t>paanësisë</a:t>
            </a:r>
            <a:r>
              <a:rPr lang="en-GB" sz="8000" dirty="0">
                <a:latin typeface="+mj-lt"/>
              </a:rPr>
              <a:t>, </a:t>
            </a:r>
            <a:r>
              <a:rPr lang="en-GB" sz="8000" dirty="0" err="1">
                <a:latin typeface="+mj-lt"/>
              </a:rPr>
              <a:t>procedurës</a:t>
            </a:r>
            <a:r>
              <a:rPr lang="en-GB" sz="8000" dirty="0">
                <a:latin typeface="+mj-lt"/>
              </a:rPr>
              <a:t> [26, 55]).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b="1" dirty="0" err="1">
                <a:latin typeface="+mj-lt"/>
              </a:rPr>
              <a:t>Matja</a:t>
            </a:r>
            <a:r>
              <a:rPr lang="en-GB" sz="8000" b="1" dirty="0">
                <a:latin typeface="+mj-lt"/>
              </a:rPr>
              <a:t> e </a:t>
            </a:r>
            <a:r>
              <a:rPr lang="en-GB" sz="8000" b="1" dirty="0" err="1">
                <a:latin typeface="+mj-lt"/>
              </a:rPr>
              <a:t>ndikimeve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b="1" dirty="0" err="1">
                <a:latin typeface="+mj-lt"/>
              </a:rPr>
              <a:t>lehtësuese</a:t>
            </a:r>
            <a:r>
              <a:rPr lang="en-GB" sz="8000" b="1" dirty="0">
                <a:latin typeface="+mj-lt"/>
              </a:rPr>
              <a:t> </a:t>
            </a:r>
            <a:r>
              <a:rPr lang="en-GB" sz="8000" dirty="0">
                <a:latin typeface="+mj-lt"/>
              </a:rPr>
              <a:t>(p.sh </a:t>
            </a:r>
            <a:r>
              <a:rPr lang="en-GB" sz="8000" dirty="0" err="1">
                <a:latin typeface="+mj-lt"/>
              </a:rPr>
              <a:t>kërkimi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provave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nga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burime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tjera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që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gjithashtu</a:t>
            </a:r>
            <a:r>
              <a:rPr lang="en-GB" sz="8000" dirty="0">
                <a:latin typeface="+mj-lt"/>
              </a:rPr>
              <a:t> do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bazojnë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vendimin</a:t>
            </a:r>
            <a:r>
              <a:rPr lang="en-GB" sz="8000" dirty="0">
                <a:latin typeface="+mj-lt"/>
              </a:rPr>
              <a:t>). </a:t>
            </a:r>
            <a:r>
              <a:rPr lang="en-GB" sz="8000" dirty="0" err="1">
                <a:latin typeface="+mj-lt"/>
              </a:rPr>
              <a:t>Vëmendje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fillestare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duhet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t'i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kushtohet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ndikimeve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interesat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publike</a:t>
            </a:r>
            <a:r>
              <a:rPr lang="en-GB" sz="8000" dirty="0">
                <a:latin typeface="+mj-lt"/>
              </a:rPr>
              <a:t> (</a:t>
            </a:r>
            <a:r>
              <a:rPr lang="en-GB" sz="8000" dirty="0" err="1">
                <a:latin typeface="+mj-lt"/>
              </a:rPr>
              <a:t>siç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janë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siguria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publike</a:t>
            </a:r>
            <a:r>
              <a:rPr lang="en-GB" sz="8000" dirty="0">
                <a:latin typeface="+mj-lt"/>
              </a:rPr>
              <a:t>, </a:t>
            </a:r>
            <a:r>
              <a:rPr lang="en-GB" sz="8000" dirty="0" err="1">
                <a:latin typeface="+mj-lt"/>
              </a:rPr>
              <a:t>shëndeti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publik</a:t>
            </a:r>
            <a:r>
              <a:rPr lang="en-GB" sz="8000" dirty="0">
                <a:latin typeface="+mj-lt"/>
              </a:rPr>
              <a:t>, </a:t>
            </a:r>
            <a:r>
              <a:rPr lang="en-GB" sz="8000" dirty="0" err="1">
                <a:latin typeface="+mj-lt"/>
              </a:rPr>
              <a:t>interesat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viktimave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dhe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respektimi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i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jetës</a:t>
            </a:r>
            <a:r>
              <a:rPr lang="en-GB" sz="8000" dirty="0">
                <a:latin typeface="+mj-lt"/>
              </a:rPr>
              <a:t> private), </a:t>
            </a:r>
            <a:r>
              <a:rPr lang="en-GB" sz="8000" dirty="0" err="1">
                <a:latin typeface="+mj-lt"/>
              </a:rPr>
              <a:t>pastaj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ndikimet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drejtat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palëve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tjera</a:t>
            </a:r>
            <a:r>
              <a:rPr lang="en-GB" sz="8000" dirty="0">
                <a:latin typeface="+mj-lt"/>
              </a:rPr>
              <a:t>,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masën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që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zbutja</a:t>
            </a:r>
            <a:r>
              <a:rPr lang="en-GB" sz="8000" dirty="0">
                <a:latin typeface="+mj-lt"/>
              </a:rPr>
              <a:t> e tyre </a:t>
            </a:r>
            <a:r>
              <a:rPr lang="en-GB" sz="8000" dirty="0" err="1">
                <a:latin typeface="+mj-lt"/>
              </a:rPr>
              <a:t>është</a:t>
            </a:r>
            <a:r>
              <a:rPr lang="en-GB" sz="8000" dirty="0">
                <a:latin typeface="+mj-lt"/>
              </a:rPr>
              <a:t> e </a:t>
            </a:r>
            <a:r>
              <a:rPr lang="en-GB" sz="8000" dirty="0" err="1">
                <a:latin typeface="+mj-lt"/>
              </a:rPr>
              <a:t>pajtueshme</a:t>
            </a:r>
            <a:r>
              <a:rPr lang="en-GB" sz="8000" dirty="0">
                <a:latin typeface="+mj-lt"/>
              </a:rPr>
              <a:t> [1].</a:t>
            </a:r>
          </a:p>
          <a:p>
            <a:pPr marL="174625" lvl="2" indent="0" algn="just" eaLnBrk="1" fontAlgn="auto" hangingPunct="1">
              <a:spcAft>
                <a:spcPts val="0"/>
              </a:spcAft>
              <a:buNone/>
              <a:defRPr/>
            </a:pPr>
            <a:r>
              <a:rPr lang="en-GB" sz="8000" b="1" dirty="0" err="1" smtClean="0">
                <a:latin typeface="+mj-lt"/>
              </a:rPr>
              <a:t>Masat</a:t>
            </a:r>
            <a:r>
              <a:rPr lang="en-GB" sz="8000" b="1" dirty="0" smtClean="0">
                <a:latin typeface="+mj-lt"/>
              </a:rPr>
              <a:t> </a:t>
            </a:r>
            <a:r>
              <a:rPr lang="en-GB" sz="8000" b="1" dirty="0" err="1" smtClean="0">
                <a:latin typeface="+mj-lt"/>
              </a:rPr>
              <a:t>mbrojtëse</a:t>
            </a:r>
            <a:r>
              <a:rPr lang="en-GB" sz="8000" b="1" dirty="0" smtClean="0">
                <a:latin typeface="+mj-lt"/>
              </a:rPr>
              <a:t> </a:t>
            </a:r>
            <a:r>
              <a:rPr lang="en-GB" sz="8000" dirty="0" err="1" smtClean="0">
                <a:latin typeface="+mj-lt"/>
              </a:rPr>
              <a:t>të</a:t>
            </a:r>
            <a:r>
              <a:rPr lang="en-GB" sz="8000" dirty="0" smtClean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rekomanduara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në</a:t>
            </a:r>
            <a:r>
              <a:rPr lang="en-GB" sz="8000" dirty="0">
                <a:latin typeface="+mj-lt"/>
              </a:rPr>
              <a:t> Rec (87) 15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Komitetit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Ministrave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Këshillit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 smtClean="0">
                <a:latin typeface="+mj-lt"/>
              </a:rPr>
              <a:t>Evropës</a:t>
            </a:r>
            <a:r>
              <a:rPr lang="en-GB" sz="8000" dirty="0" smtClean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për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t'u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konsideruar</a:t>
            </a:r>
            <a:r>
              <a:rPr lang="en-GB" sz="8000" dirty="0">
                <a:latin typeface="+mj-lt"/>
              </a:rPr>
              <a:t> se </a:t>
            </a:r>
            <a:r>
              <a:rPr lang="en-GB" sz="8000" dirty="0" err="1">
                <a:latin typeface="+mj-lt"/>
              </a:rPr>
              <a:t>ku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përpunohen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të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dhënat</a:t>
            </a:r>
            <a:r>
              <a:rPr lang="en-GB" sz="8000" dirty="0">
                <a:latin typeface="+mj-lt"/>
              </a:rPr>
              <a:t> </a:t>
            </a:r>
            <a:r>
              <a:rPr lang="en-GB" sz="8000" dirty="0" err="1">
                <a:latin typeface="+mj-lt"/>
              </a:rPr>
              <a:t>personale</a:t>
            </a:r>
            <a:r>
              <a:rPr lang="en-GB" sz="8000" dirty="0">
                <a:latin typeface="+mj-lt"/>
              </a:rPr>
              <a:t>. [28]</a:t>
            </a:r>
            <a:endParaRPr lang="en-GB" sz="6200" dirty="0" smtClean="0">
              <a:latin typeface="+mj-lt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1"/>
            <a:ext cx="8229600" cy="716280"/>
          </a:xfrm>
        </p:spPr>
        <p:txBody>
          <a:bodyPr/>
          <a:lstStyle/>
          <a:p>
            <a:pPr eaLnBrk="1" hangingPunct="1"/>
            <a:r>
              <a:rPr lang="en-GB" sz="2400" b="1" dirty="0" err="1"/>
              <a:t>Kushtet</a:t>
            </a:r>
            <a:r>
              <a:rPr lang="en-GB" sz="2400" b="1" dirty="0"/>
              <a:t> </a:t>
            </a:r>
            <a:r>
              <a:rPr lang="en-GB" sz="2400" b="1" dirty="0" err="1"/>
              <a:t>dhe</a:t>
            </a:r>
            <a:r>
              <a:rPr lang="en-GB" sz="2400" b="1" dirty="0"/>
              <a:t> </a:t>
            </a:r>
            <a:r>
              <a:rPr lang="en-GB" sz="2400" b="1" dirty="0" err="1"/>
              <a:t>Masat</a:t>
            </a:r>
            <a:r>
              <a:rPr lang="en-GB" sz="2400" b="1" dirty="0"/>
              <a:t> </a:t>
            </a:r>
            <a:r>
              <a:rPr lang="en-GB" sz="2400" b="1" dirty="0" err="1" smtClean="0"/>
              <a:t>Mbrojtëse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në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Konventën</a:t>
            </a:r>
            <a:r>
              <a:rPr lang="en-GB" sz="2400" b="1" dirty="0" smtClean="0"/>
              <a:t> </a:t>
            </a:r>
            <a:r>
              <a:rPr lang="en-GB" sz="2400" b="1" dirty="0" err="1"/>
              <a:t>Evropiane</a:t>
            </a:r>
            <a:r>
              <a:rPr lang="en-GB" sz="2400" b="1" dirty="0"/>
              <a:t> </a:t>
            </a:r>
            <a:r>
              <a:rPr lang="en-GB" sz="2400" b="1" dirty="0" err="1" smtClean="0"/>
              <a:t>të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të</a:t>
            </a:r>
            <a:r>
              <a:rPr lang="en-GB" sz="2400" b="1" dirty="0" smtClean="0"/>
              <a:t> </a:t>
            </a:r>
            <a:r>
              <a:rPr lang="en-GB" sz="2400" b="1" dirty="0" err="1"/>
              <a:t>Drejtave</a:t>
            </a:r>
            <a:r>
              <a:rPr lang="en-GB" sz="2400" b="1" dirty="0"/>
              <a:t> </a:t>
            </a:r>
            <a:r>
              <a:rPr lang="en-GB" sz="2400" b="1" dirty="0" err="1" smtClean="0"/>
              <a:t>të</a:t>
            </a:r>
            <a:r>
              <a:rPr lang="en-GB" sz="2400" b="1" dirty="0" smtClean="0"/>
              <a:t> </a:t>
            </a:r>
            <a:r>
              <a:rPr lang="en-GB" sz="2400" b="1" dirty="0" err="1"/>
              <a:t>Njeriut</a:t>
            </a:r>
            <a:endParaRPr lang="en-GB" sz="26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9571"/>
            <a:ext cx="8483600" cy="5257800"/>
          </a:xfrm>
        </p:spPr>
        <p:txBody>
          <a:bodyPr rtlCol="0">
            <a:normAutofit fontScale="32500" lnSpcReduction="20000"/>
          </a:bodyPr>
          <a:lstStyle/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b="1" dirty="0" smtClean="0">
                <a:latin typeface="+mj-lt"/>
              </a:rPr>
              <a:t>2. </a:t>
            </a:r>
            <a:r>
              <a:rPr lang="en-GB" sz="6500" b="1" dirty="0" err="1">
                <a:latin typeface="+mj-lt"/>
              </a:rPr>
              <a:t>Masat</a:t>
            </a:r>
            <a:r>
              <a:rPr lang="en-GB" sz="6500" b="1" dirty="0">
                <a:latin typeface="+mj-lt"/>
              </a:rPr>
              <a:t> </a:t>
            </a:r>
            <a:r>
              <a:rPr lang="en-GB" sz="6500" b="1" dirty="0" err="1">
                <a:latin typeface="+mj-lt"/>
              </a:rPr>
              <a:t>mbrojtëse</a:t>
            </a:r>
            <a:r>
              <a:rPr lang="en-GB" sz="6500" b="1" dirty="0">
                <a:latin typeface="+mj-lt"/>
              </a:rPr>
              <a:t> </a:t>
            </a:r>
            <a:r>
              <a:rPr lang="en-GB" sz="6500" b="1" dirty="0" err="1">
                <a:latin typeface="+mj-lt"/>
              </a:rPr>
              <a:t>adekuate</a:t>
            </a:r>
            <a:r>
              <a:rPr lang="en-GB" sz="6500" b="1" dirty="0">
                <a:latin typeface="+mj-lt"/>
              </a:rPr>
              <a:t> </a:t>
            </a:r>
            <a:r>
              <a:rPr lang="en-GB" sz="6500" b="1" dirty="0" err="1">
                <a:latin typeface="+mj-lt"/>
              </a:rPr>
              <a:t>dhe</a:t>
            </a:r>
            <a:r>
              <a:rPr lang="en-GB" sz="6500" b="1" dirty="0">
                <a:latin typeface="+mj-lt"/>
              </a:rPr>
              <a:t> </a:t>
            </a:r>
            <a:r>
              <a:rPr lang="en-GB" sz="6500" b="1" dirty="0" err="1">
                <a:latin typeface="+mj-lt"/>
              </a:rPr>
              <a:t>efektive</a:t>
            </a:r>
            <a:r>
              <a:rPr lang="en-GB" sz="6500" b="1" dirty="0">
                <a:latin typeface="+mj-lt"/>
              </a:rPr>
              <a:t> [26] </a:t>
            </a:r>
            <a:r>
              <a:rPr lang="en-GB" sz="6500" b="1" dirty="0" err="1">
                <a:latin typeface="+mj-lt"/>
              </a:rPr>
              <a:t>duhet</a:t>
            </a:r>
            <a:r>
              <a:rPr lang="en-GB" sz="6500" b="1" dirty="0">
                <a:latin typeface="+mj-lt"/>
              </a:rPr>
              <a:t> </a:t>
            </a:r>
            <a:r>
              <a:rPr lang="en-GB" sz="6500" b="1" dirty="0" err="1">
                <a:latin typeface="+mj-lt"/>
              </a:rPr>
              <a:t>të</a:t>
            </a:r>
            <a:r>
              <a:rPr lang="en-GB" sz="6500" b="1" dirty="0">
                <a:latin typeface="+mj-lt"/>
              </a:rPr>
              <a:t> </a:t>
            </a:r>
            <a:r>
              <a:rPr lang="en-GB" sz="6500" b="1" dirty="0" err="1">
                <a:latin typeface="+mj-lt"/>
              </a:rPr>
              <a:t>zbatohen</a:t>
            </a:r>
            <a:r>
              <a:rPr lang="en-GB" sz="6500" b="1" dirty="0">
                <a:latin typeface="+mj-lt"/>
              </a:rPr>
              <a:t> (</a:t>
            </a:r>
            <a:r>
              <a:rPr lang="en-GB" sz="6500" b="1" dirty="0" err="1">
                <a:latin typeface="+mj-lt"/>
              </a:rPr>
              <a:t>vazhdim</a:t>
            </a:r>
            <a:r>
              <a:rPr lang="en-GB" sz="6500" b="1" dirty="0">
                <a:latin typeface="+mj-lt"/>
              </a:rPr>
              <a:t>)</a:t>
            </a: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b="1" dirty="0">
                <a:latin typeface="+mj-lt"/>
              </a:rPr>
              <a:t>(</a:t>
            </a:r>
            <a:r>
              <a:rPr lang="en-GB" sz="6500" dirty="0">
                <a:latin typeface="+mj-lt"/>
              </a:rPr>
              <a:t>2) </a:t>
            </a:r>
            <a:r>
              <a:rPr lang="en-GB" sz="6500" dirty="0" err="1">
                <a:latin typeface="+mj-lt"/>
              </a:rPr>
              <a:t>Masat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zbatimit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kontrollit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që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sigurojnë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që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kufijtë</a:t>
            </a:r>
            <a:r>
              <a:rPr lang="en-GB" sz="6500" dirty="0">
                <a:latin typeface="+mj-lt"/>
              </a:rPr>
              <a:t> (</a:t>
            </a:r>
            <a:r>
              <a:rPr lang="en-GB" sz="6500" dirty="0" err="1">
                <a:latin typeface="+mj-lt"/>
              </a:rPr>
              <a:t>dhe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përgjithësi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kërkesat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një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qëllimi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legjitim</a:t>
            </a:r>
            <a:r>
              <a:rPr lang="en-GB" sz="6500" dirty="0">
                <a:latin typeface="+mj-lt"/>
              </a:rPr>
              <a:t>, </a:t>
            </a:r>
            <a:r>
              <a:rPr lang="en-GB" sz="6500" dirty="0" err="1">
                <a:latin typeface="+mj-lt"/>
              </a:rPr>
              <a:t>domosdoshmëria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dhe</a:t>
            </a:r>
            <a:r>
              <a:rPr lang="en-GB" sz="6500" dirty="0">
                <a:latin typeface="+mj-lt"/>
              </a:rPr>
              <a:t> proporcionaliteti) </a:t>
            </a:r>
            <a:r>
              <a:rPr lang="en-GB" sz="6500" dirty="0" err="1">
                <a:latin typeface="+mj-lt"/>
              </a:rPr>
              <a:t>respektohen</a:t>
            </a:r>
            <a:r>
              <a:rPr lang="en-GB" sz="6500" dirty="0">
                <a:latin typeface="+mj-lt"/>
              </a:rPr>
              <a:t>:</a:t>
            </a: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dirty="0" err="1">
                <a:latin typeface="+mj-lt"/>
              </a:rPr>
              <a:t>Teknike</a:t>
            </a:r>
            <a:r>
              <a:rPr lang="en-GB" sz="6500" dirty="0">
                <a:latin typeface="+mj-lt"/>
              </a:rPr>
              <a:t>: </a:t>
            </a:r>
            <a:r>
              <a:rPr lang="en-GB" sz="6500" dirty="0" err="1">
                <a:latin typeface="+mj-lt"/>
              </a:rPr>
              <a:t>për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shembull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regjistrimi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smtClean="0">
                <a:latin typeface="+mj-lt"/>
              </a:rPr>
              <a:t>aksesit </a:t>
            </a:r>
            <a:r>
              <a:rPr lang="en-GB" sz="6500" dirty="0" err="1" smtClean="0">
                <a:latin typeface="+mj-lt"/>
              </a:rPr>
              <a:t>ose</a:t>
            </a:r>
            <a:r>
              <a:rPr lang="en-GB" sz="6500" dirty="0" smtClean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operacioneve</a:t>
            </a:r>
            <a:r>
              <a:rPr lang="en-GB" sz="6500" dirty="0">
                <a:latin typeface="+mj-lt"/>
              </a:rPr>
              <a:t> [31, 32]; </a:t>
            </a:r>
            <a:r>
              <a:rPr lang="en-GB" sz="6500" dirty="0" err="1">
                <a:latin typeface="+mj-lt"/>
              </a:rPr>
              <a:t>fshirja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automatike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dhënave</a:t>
            </a:r>
            <a:r>
              <a:rPr lang="en-GB" sz="6500" dirty="0">
                <a:latin typeface="+mj-lt"/>
              </a:rPr>
              <a:t> pas </a:t>
            </a:r>
            <a:r>
              <a:rPr lang="en-GB" sz="6500" dirty="0" err="1">
                <a:latin typeface="+mj-lt"/>
              </a:rPr>
              <a:t>një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periudhe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caktuar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kohe</a:t>
            </a:r>
            <a:r>
              <a:rPr lang="en-GB" sz="6500" dirty="0">
                <a:latin typeface="+mj-lt"/>
              </a:rPr>
              <a:t> [26].</a:t>
            </a: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dirty="0" err="1">
                <a:latin typeface="+mj-lt"/>
              </a:rPr>
              <a:t>Organizative</a:t>
            </a:r>
            <a:r>
              <a:rPr lang="en-GB" sz="6500" dirty="0">
                <a:latin typeface="+mj-lt"/>
              </a:rPr>
              <a:t>: </a:t>
            </a:r>
            <a:r>
              <a:rPr lang="en-GB" sz="6500" dirty="0" err="1">
                <a:latin typeface="+mj-lt"/>
              </a:rPr>
              <a:t>mund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përfshijë</a:t>
            </a:r>
            <a:endParaRPr lang="en-GB" sz="6500" dirty="0">
              <a:latin typeface="+mj-lt"/>
            </a:endParaRP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krijojë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një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organizatë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specifike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atribuojë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burimet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duhura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njerëzore</a:t>
            </a:r>
            <a:r>
              <a:rPr lang="en-GB" sz="6500" dirty="0">
                <a:latin typeface="+mj-lt"/>
              </a:rPr>
              <a:t> / </a:t>
            </a:r>
            <a:r>
              <a:rPr lang="en-GB" sz="6500" dirty="0" err="1">
                <a:latin typeface="+mj-lt"/>
              </a:rPr>
              <a:t>teknike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për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krijuar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kontrolluar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zbatimin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masave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mbrojtëse</a:t>
            </a:r>
            <a:r>
              <a:rPr lang="en-GB" sz="6500" dirty="0">
                <a:latin typeface="+mj-lt"/>
              </a:rPr>
              <a:t>; </a:t>
            </a:r>
            <a:r>
              <a:rPr lang="en-GB" sz="6500" dirty="0" err="1">
                <a:latin typeface="+mj-lt"/>
              </a:rPr>
              <a:t>për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shembull</a:t>
            </a:r>
            <a:r>
              <a:rPr lang="en-GB" sz="6500" dirty="0">
                <a:latin typeface="+mj-lt"/>
              </a:rPr>
              <a:t>, </a:t>
            </a:r>
            <a:r>
              <a:rPr lang="en-GB" sz="6500" dirty="0" err="1">
                <a:latin typeface="+mj-lt"/>
              </a:rPr>
              <a:t>duhet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vendosen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procedura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fshirjes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për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dhënat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që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nuk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janë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më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dobishme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ose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nuk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lidhen</a:t>
            </a:r>
            <a:r>
              <a:rPr lang="en-GB" sz="6500" dirty="0">
                <a:latin typeface="+mj-lt"/>
              </a:rPr>
              <a:t> me </a:t>
            </a:r>
            <a:r>
              <a:rPr lang="en-GB" sz="6500" dirty="0" err="1">
                <a:latin typeface="+mj-lt"/>
              </a:rPr>
              <a:t>rastin</a:t>
            </a:r>
            <a:r>
              <a:rPr lang="en-GB" sz="6500" dirty="0">
                <a:latin typeface="+mj-lt"/>
              </a:rPr>
              <a:t> [31];</a:t>
            </a: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dirty="0" err="1">
                <a:latin typeface="+mj-lt"/>
              </a:rPr>
              <a:t>Mbikëqyrja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një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autoriteti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pavarur</a:t>
            </a:r>
            <a:r>
              <a:rPr lang="en-GB" sz="6500" dirty="0">
                <a:latin typeface="+mj-lt"/>
              </a:rPr>
              <a:t> [29] (</a:t>
            </a:r>
            <a:r>
              <a:rPr lang="en-GB" sz="6500" dirty="0" err="1">
                <a:latin typeface="+mj-lt"/>
              </a:rPr>
              <a:t>nga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gjyqësori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rast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masës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ndërhyrëse</a:t>
            </a:r>
            <a:r>
              <a:rPr lang="en-GB" sz="6500" dirty="0">
                <a:latin typeface="+mj-lt"/>
              </a:rPr>
              <a:t> -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paktën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 smtClean="0">
                <a:latin typeface="+mj-lt"/>
              </a:rPr>
              <a:t>shkallën</a:t>
            </a:r>
            <a:r>
              <a:rPr lang="en-GB" sz="6500" dirty="0" smtClean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fundit</a:t>
            </a:r>
            <a:r>
              <a:rPr lang="en-GB" sz="6500" dirty="0">
                <a:latin typeface="+mj-lt"/>
              </a:rPr>
              <a:t> [26] 55);</a:t>
            </a: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drejtat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që</a:t>
            </a:r>
            <a:r>
              <a:rPr lang="en-GB" sz="6500" dirty="0">
                <a:latin typeface="+mj-lt"/>
              </a:rPr>
              <a:t> u </a:t>
            </a:r>
            <a:r>
              <a:rPr lang="en-GB" sz="6500" dirty="0" err="1">
                <a:latin typeface="+mj-lt"/>
              </a:rPr>
              <a:t>janë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dhënë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individëve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përkatës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smtClean="0">
                <a:latin typeface="+mj-lt"/>
              </a:rPr>
              <a:t>(aksesi </a:t>
            </a:r>
            <a:r>
              <a:rPr lang="en-GB" sz="6500" dirty="0" err="1" smtClean="0">
                <a:latin typeface="+mj-lt"/>
              </a:rPr>
              <a:t>dhe</a:t>
            </a:r>
            <a:r>
              <a:rPr lang="en-GB" sz="6500" dirty="0" smtClean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verifikimi</a:t>
            </a:r>
            <a:r>
              <a:rPr lang="en-GB" sz="6500" dirty="0">
                <a:latin typeface="+mj-lt"/>
              </a:rPr>
              <a:t> [29,33], </a:t>
            </a:r>
            <a:r>
              <a:rPr lang="en-GB" sz="6500" dirty="0" err="1">
                <a:latin typeface="+mj-lt"/>
              </a:rPr>
              <a:t>procedura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që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duhet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ndjekur</a:t>
            </a:r>
            <a:r>
              <a:rPr lang="en-GB" sz="6500" dirty="0">
                <a:latin typeface="+mj-lt"/>
              </a:rPr>
              <a:t> [34] [26§55], </a:t>
            </a:r>
            <a:r>
              <a:rPr lang="en-GB" sz="6500" dirty="0" err="1">
                <a:latin typeface="+mj-lt"/>
              </a:rPr>
              <a:t>përfshirë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drejtën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ankesës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kur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err="1">
                <a:latin typeface="+mj-lt"/>
              </a:rPr>
              <a:t>drejta</a:t>
            </a:r>
            <a:r>
              <a:rPr lang="en-GB" sz="6500" dirty="0">
                <a:latin typeface="+mj-lt"/>
              </a:rPr>
              <a:t> e </a:t>
            </a:r>
            <a:r>
              <a:rPr lang="en-GB" sz="6500" dirty="0" smtClean="0">
                <a:latin typeface="+mj-lt"/>
              </a:rPr>
              <a:t>aksesit </a:t>
            </a:r>
            <a:r>
              <a:rPr lang="en-GB" sz="6500" dirty="0" err="1" smtClean="0">
                <a:latin typeface="+mj-lt"/>
              </a:rPr>
              <a:t>mohohet</a:t>
            </a:r>
            <a:r>
              <a:rPr lang="en-GB" sz="6500" dirty="0" smtClean="0">
                <a:latin typeface="+mj-lt"/>
              </a:rPr>
              <a:t> </a:t>
            </a:r>
            <a:r>
              <a:rPr lang="en-GB" sz="6500" dirty="0">
                <a:latin typeface="+mj-lt"/>
              </a:rPr>
              <a:t>[34] [26§56] ...) .</a:t>
            </a:r>
          </a:p>
          <a:p>
            <a:pPr marL="87313" lvl="2" indent="0" eaLnBrk="1" fontAlgn="auto" hangingPunct="1">
              <a:spcAft>
                <a:spcPts val="0"/>
              </a:spcAft>
              <a:buNone/>
              <a:defRPr/>
            </a:pPr>
            <a:r>
              <a:rPr lang="en-GB" sz="6500" dirty="0" err="1">
                <a:latin typeface="+mj-lt"/>
              </a:rPr>
              <a:t>Financiare</a:t>
            </a:r>
            <a:r>
              <a:rPr lang="en-GB" sz="6500" dirty="0">
                <a:latin typeface="+mj-lt"/>
              </a:rPr>
              <a:t>: </a:t>
            </a:r>
            <a:r>
              <a:rPr lang="en-GB" sz="6500" dirty="0" err="1">
                <a:latin typeface="+mj-lt"/>
              </a:rPr>
              <a:t>ofrimi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i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kushteve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të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burimeve</a:t>
            </a:r>
            <a:r>
              <a:rPr lang="en-GB" sz="6500" dirty="0">
                <a:latin typeface="+mj-lt"/>
              </a:rPr>
              <a:t> </a:t>
            </a:r>
            <a:r>
              <a:rPr lang="en-GB" sz="6500" dirty="0" err="1">
                <a:latin typeface="+mj-lt"/>
              </a:rPr>
              <a:t>financiare</a:t>
            </a:r>
            <a:r>
              <a:rPr lang="en-GB" sz="6500" dirty="0" smtClean="0"/>
              <a:t>.</a:t>
            </a:r>
          </a:p>
          <a:p>
            <a:pPr marL="447675" lvl="3" indent="0" eaLnBrk="1" fontAlgn="auto" hangingPunct="1">
              <a:spcAft>
                <a:spcPts val="0"/>
              </a:spcAft>
              <a:buNone/>
              <a:defRPr/>
            </a:pPr>
            <a:endParaRPr lang="en-GB" sz="65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17575"/>
          </a:xfrm>
        </p:spPr>
        <p:txBody>
          <a:bodyPr/>
          <a:lstStyle/>
          <a:p>
            <a:pPr eaLnBrk="1" hangingPunct="1"/>
            <a:r>
              <a:rPr lang="en-GB" sz="2800" b="1" dirty="0" err="1"/>
              <a:t>Kushtet</a:t>
            </a:r>
            <a:r>
              <a:rPr lang="en-GB" sz="2800" b="1" dirty="0"/>
              <a:t> </a:t>
            </a:r>
            <a:r>
              <a:rPr lang="en-GB" sz="2800" b="1" dirty="0" err="1"/>
              <a:t>dhe</a:t>
            </a:r>
            <a:r>
              <a:rPr lang="en-GB" sz="2800" b="1" dirty="0"/>
              <a:t> </a:t>
            </a:r>
            <a:r>
              <a:rPr lang="en-GB" sz="2800" b="1" dirty="0" err="1"/>
              <a:t>Masat</a:t>
            </a:r>
            <a:r>
              <a:rPr lang="en-GB" sz="2800" b="1" dirty="0"/>
              <a:t> </a:t>
            </a:r>
            <a:r>
              <a:rPr lang="en-GB" sz="2800" b="1" dirty="0" err="1" smtClean="0"/>
              <a:t>Mbrojtëse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Konventën</a:t>
            </a:r>
            <a:r>
              <a:rPr lang="en-GB" sz="2800" b="1" dirty="0" smtClean="0"/>
              <a:t> </a:t>
            </a:r>
            <a:r>
              <a:rPr lang="en-GB" sz="2800" b="1" dirty="0" err="1"/>
              <a:t>Evropiane</a:t>
            </a:r>
            <a:r>
              <a:rPr lang="en-GB" sz="2800" b="1" dirty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/>
              <a:t>Drejtave</a:t>
            </a:r>
            <a:r>
              <a:rPr lang="en-GB" sz="2800" b="1" dirty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/>
              <a:t>Njeriut</a:t>
            </a:r>
            <a:endParaRPr lang="en-GB" sz="26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1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2" name="TextBox 3"/>
          <p:cNvSpPr txBox="1">
            <a:spLocks noChangeArrowheads="1"/>
          </p:cNvSpPr>
          <p:nvPr/>
        </p:nvSpPr>
        <p:spPr bwMode="auto">
          <a:xfrm>
            <a:off x="3418190" y="4492626"/>
            <a:ext cx="23076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 dirty="0" err="1" smtClean="0">
                <a:latin typeface="Calibri" pitchFamily="34" charset="0"/>
              </a:rPr>
              <a:t>Pyetje</a:t>
            </a:r>
            <a:r>
              <a:rPr lang="en-GB" sz="5400" b="1" dirty="0" smtClean="0">
                <a:latin typeface="Calibri" pitchFamily="34" charset="0"/>
              </a:rPr>
              <a:t>?</a:t>
            </a:r>
            <a:endParaRPr lang="en-GB" sz="54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2. </a:t>
            </a:r>
            <a:r>
              <a:rPr lang="sq-AL" dirty="0" smtClean="0"/>
              <a:t>Kur </a:t>
            </a:r>
            <a:r>
              <a:rPr lang="sq-AL" dirty="0"/>
              <a:t>një Palë i jep efekt paragrafit 1 të mësipërm nëpërmjet një urdhri ndaj një personi </a:t>
            </a:r>
            <a:r>
              <a:rPr lang="sq-AL" dirty="0" smtClean="0"/>
              <a:t>që</a:t>
            </a:r>
            <a:r>
              <a:rPr lang="en-US" dirty="0" smtClean="0"/>
              <a:t> </a:t>
            </a:r>
            <a:r>
              <a:rPr lang="sq-AL" dirty="0" smtClean="0"/>
              <a:t>të </a:t>
            </a:r>
            <a:r>
              <a:rPr lang="sq-AL" dirty="0"/>
              <a:t>ruajë të dhënat kompjuterike specifike të </a:t>
            </a:r>
            <a:r>
              <a:rPr lang="sq-AL" dirty="0" err="1"/>
              <a:t>memorizuara</a:t>
            </a:r>
            <a:r>
              <a:rPr lang="sq-AL" dirty="0"/>
              <a:t> në zotërimin apo kontrollin e </a:t>
            </a:r>
            <a:r>
              <a:rPr lang="sq-AL" dirty="0" smtClean="0"/>
              <a:t>një</a:t>
            </a:r>
            <a:r>
              <a:rPr lang="en-US" dirty="0" smtClean="0"/>
              <a:t> </a:t>
            </a:r>
            <a:r>
              <a:rPr lang="sq-AL" dirty="0" smtClean="0"/>
              <a:t>personi(</a:t>
            </a:r>
            <a:r>
              <a:rPr lang="sq-AL" dirty="0" err="1" smtClean="0"/>
              <a:t>ave</a:t>
            </a:r>
            <a:r>
              <a:rPr lang="sq-AL" dirty="0"/>
              <a:t>), Pala duhet të adaptojë legjislacion të tillë dhe masa të tjera meqenëse duhet të jenë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nevojshme </a:t>
            </a:r>
            <a:r>
              <a:rPr lang="sq-AL" dirty="0"/>
              <a:t>të detyrojnë atë person që të sigurojë dhe të mirëmbajë integritetin e të </a:t>
            </a:r>
            <a:r>
              <a:rPr lang="sq-AL" dirty="0" smtClean="0"/>
              <a:t>dhënave</a:t>
            </a:r>
            <a:r>
              <a:rPr lang="en-US" dirty="0" smtClean="0"/>
              <a:t> </a:t>
            </a:r>
            <a:r>
              <a:rPr lang="sq-AL" dirty="0" smtClean="0"/>
              <a:t>kompjuterike </a:t>
            </a:r>
            <a:r>
              <a:rPr lang="sq-AL" dirty="0"/>
              <a:t>për një periudhë kohe aq të gjatë sa të jetë e nevojshme deri në një maksimum prej </a:t>
            </a:r>
            <a:r>
              <a:rPr lang="sq-AL" dirty="0" smtClean="0"/>
              <a:t>90</a:t>
            </a:r>
            <a:r>
              <a:rPr lang="en-US" dirty="0" smtClean="0"/>
              <a:t> </a:t>
            </a:r>
            <a:r>
              <a:rPr lang="sq-AL" dirty="0" smtClean="0"/>
              <a:t>ditësh </a:t>
            </a:r>
            <a:r>
              <a:rPr lang="sq-AL" dirty="0"/>
              <a:t>që të mundësojë autoritetet kompetente të kërkojnë hapjen e tyre. Një Palë mund të </a:t>
            </a:r>
            <a:r>
              <a:rPr lang="sq-AL" dirty="0" smtClean="0"/>
              <a:t>sigurojë</a:t>
            </a:r>
            <a:r>
              <a:rPr lang="en-US" dirty="0" smtClean="0"/>
              <a:t> </a:t>
            </a:r>
            <a:r>
              <a:rPr lang="sq-AL" dirty="0" smtClean="0"/>
              <a:t>që </a:t>
            </a:r>
            <a:r>
              <a:rPr lang="sq-AL" dirty="0"/>
              <a:t>një urdhër i tillë të rinovohet herë pas here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8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b="1" dirty="0" err="1" smtClean="0"/>
              <a:t>Pjesa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Tretë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err="1" smtClean="0"/>
              <a:t>Përmbledhje</a:t>
            </a:r>
            <a:endParaRPr lang="en-GB" sz="3600" dirty="0" smtClean="0"/>
          </a:p>
        </p:txBody>
      </p:sp>
      <p:pic>
        <p:nvPicPr>
          <p:cNvPr id="1454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9349"/>
            <a:ext cx="8512175" cy="47468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2400" dirty="0" smtClean="0"/>
          </a:p>
          <a:p>
            <a:pPr algn="just" eaLnBrk="1" hangingPunct="1">
              <a:lnSpc>
                <a:spcPct val="90000"/>
              </a:lnSpc>
              <a:buNone/>
            </a:pPr>
            <a:r>
              <a:rPr lang="en-GB" sz="2800" dirty="0"/>
              <a:t>Deri </a:t>
            </a:r>
            <a:r>
              <a:rPr lang="en-GB" sz="2800" dirty="0" err="1"/>
              <a:t>në</a:t>
            </a:r>
            <a:r>
              <a:rPr lang="en-GB" sz="2800" dirty="0"/>
              <a:t> fund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këtij</a:t>
            </a:r>
            <a:r>
              <a:rPr lang="en-GB" sz="2800" dirty="0"/>
              <a:t> </a:t>
            </a:r>
            <a:r>
              <a:rPr lang="en-GB" sz="2800" dirty="0" err="1"/>
              <a:t>sesioni</a:t>
            </a:r>
            <a:r>
              <a:rPr lang="en-GB" sz="2800" dirty="0"/>
              <a:t> </a:t>
            </a:r>
            <a:r>
              <a:rPr lang="en-GB" sz="2800" dirty="0" err="1" smtClean="0"/>
              <a:t>pjesëmarrësit</a:t>
            </a:r>
            <a:r>
              <a:rPr lang="en-GB" sz="2800" dirty="0" smtClean="0"/>
              <a:t> do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jenë</a:t>
            </a:r>
            <a:r>
              <a:rPr lang="en-GB" sz="2800" dirty="0"/>
              <a:t> </a:t>
            </a:r>
            <a:r>
              <a:rPr lang="en-GB" sz="2800" dirty="0" err="1"/>
              <a:t>në</a:t>
            </a:r>
            <a:r>
              <a:rPr lang="en-GB" sz="2800" dirty="0"/>
              <a:t> </a:t>
            </a:r>
            <a:r>
              <a:rPr lang="en-GB" sz="2800" dirty="0" err="1"/>
              <a:t>gjendje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: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sz="2800" dirty="0" err="1" smtClean="0"/>
              <a:t>Shpjegojnë</a:t>
            </a:r>
            <a:r>
              <a:rPr lang="en-GB" sz="2800" dirty="0" smtClean="0"/>
              <a:t> </a:t>
            </a:r>
            <a:r>
              <a:rPr lang="en-GB" sz="2800" dirty="0" err="1"/>
              <a:t>dispozitat</a:t>
            </a:r>
            <a:r>
              <a:rPr lang="en-GB" sz="2800" dirty="0"/>
              <a:t> </a:t>
            </a:r>
            <a:r>
              <a:rPr lang="en-GB" sz="2800" dirty="0" err="1"/>
              <a:t>procedurale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Konventës</a:t>
            </a:r>
            <a:r>
              <a:rPr lang="en-GB" sz="2800" dirty="0"/>
              <a:t> </a:t>
            </a:r>
            <a:r>
              <a:rPr lang="en-GB" sz="2800" dirty="0" err="1"/>
              <a:t>së</a:t>
            </a:r>
            <a:r>
              <a:rPr lang="en-GB" sz="2800" dirty="0"/>
              <a:t> </a:t>
            </a:r>
            <a:r>
              <a:rPr lang="en-GB" sz="2800" dirty="0" err="1"/>
              <a:t>Budapestit</a:t>
            </a:r>
            <a:endParaRPr lang="en-GB" sz="2800" dirty="0"/>
          </a:p>
          <a:p>
            <a:pPr algn="just" eaLnBrk="1" hangingPunct="1">
              <a:lnSpc>
                <a:spcPct val="90000"/>
              </a:lnSpc>
            </a:pPr>
            <a:r>
              <a:rPr lang="en-GB" sz="2800" dirty="0" err="1" smtClean="0"/>
              <a:t>Shpjegojnë</a:t>
            </a:r>
            <a:r>
              <a:rPr lang="en-GB" sz="2800" dirty="0" smtClean="0"/>
              <a:t> </a:t>
            </a:r>
            <a:r>
              <a:rPr lang="en-GB" sz="2800" dirty="0" err="1"/>
              <a:t>rëndësinë</a:t>
            </a:r>
            <a:r>
              <a:rPr lang="en-GB" sz="2800" dirty="0"/>
              <a:t> e </a:t>
            </a:r>
            <a:r>
              <a:rPr lang="en-GB" sz="2800" dirty="0" err="1"/>
              <a:t>kushteve</a:t>
            </a:r>
            <a:r>
              <a:rPr lang="en-GB" sz="2800" dirty="0"/>
              <a:t> </a:t>
            </a:r>
            <a:r>
              <a:rPr lang="en-GB" sz="2800" dirty="0" err="1"/>
              <a:t>dhe</a:t>
            </a:r>
            <a:r>
              <a:rPr lang="en-GB" sz="2800" dirty="0"/>
              <a:t> </a:t>
            </a:r>
            <a:r>
              <a:rPr lang="en-GB" sz="2800" dirty="0" err="1"/>
              <a:t>masave</a:t>
            </a:r>
            <a:r>
              <a:rPr lang="en-GB" sz="2800" dirty="0"/>
              <a:t> </a:t>
            </a:r>
            <a:r>
              <a:rPr lang="en-GB" sz="2800" dirty="0" err="1"/>
              <a:t>mbrojtëse</a:t>
            </a:r>
            <a:r>
              <a:rPr lang="en-GB" sz="2800" dirty="0"/>
              <a:t> </a:t>
            </a:r>
            <a:r>
              <a:rPr lang="en-GB" sz="2800" dirty="0" err="1"/>
              <a:t>dhe</a:t>
            </a:r>
            <a:r>
              <a:rPr lang="en-GB" sz="2800" dirty="0"/>
              <a:t> </a:t>
            </a:r>
            <a:r>
              <a:rPr lang="en-GB" sz="2800" dirty="0" err="1"/>
              <a:t>keni</a:t>
            </a:r>
            <a:r>
              <a:rPr lang="en-GB" sz="2800" dirty="0"/>
              <a:t> </a:t>
            </a:r>
            <a:r>
              <a:rPr lang="en-GB" sz="2800" dirty="0" err="1"/>
              <a:t>një</a:t>
            </a:r>
            <a:r>
              <a:rPr lang="en-GB" sz="2800" dirty="0"/>
              <a:t> ide se </a:t>
            </a:r>
            <a:r>
              <a:rPr lang="en-GB" sz="2800" dirty="0" err="1"/>
              <a:t>si</a:t>
            </a:r>
            <a:r>
              <a:rPr lang="en-GB" sz="2800" dirty="0"/>
              <a:t> </a:t>
            </a:r>
            <a:r>
              <a:rPr lang="en-GB" sz="2800" dirty="0" err="1" smtClean="0"/>
              <a:t>mund</a:t>
            </a:r>
            <a:r>
              <a:rPr lang="en-GB" sz="2800" dirty="0" smtClean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 smtClean="0"/>
              <a:t>përcaktohen</a:t>
            </a:r>
            <a:r>
              <a:rPr lang="en-GB" sz="2800" dirty="0" smtClean="0"/>
              <a:t> </a:t>
            </a:r>
            <a:r>
              <a:rPr lang="en-GB" sz="2800" dirty="0" err="1" smtClean="0"/>
              <a:t>ato</a:t>
            </a:r>
            <a:endParaRPr lang="en-GB" sz="2600" dirty="0" smtClean="0"/>
          </a:p>
        </p:txBody>
      </p:sp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en-GB" b="1" dirty="0" err="1" smtClean="0"/>
              <a:t>Përmbledhje</a:t>
            </a:r>
            <a:endParaRPr lang="en-GB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extBox 3"/>
          <p:cNvSpPr txBox="1">
            <a:spLocks noChangeArrowheads="1"/>
          </p:cNvSpPr>
          <p:nvPr/>
        </p:nvSpPr>
        <p:spPr bwMode="auto">
          <a:xfrm>
            <a:off x="3339643" y="4500563"/>
            <a:ext cx="24647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 dirty="0" err="1" smtClean="0">
                <a:latin typeface="Calibri" pitchFamily="34" charset="0"/>
              </a:rPr>
              <a:t>Pyetje</a:t>
            </a:r>
            <a:r>
              <a:rPr lang="en-GB" sz="5400" b="1" dirty="0" smtClean="0">
                <a:latin typeface="Calibri" pitchFamily="34" charset="0"/>
              </a:rPr>
              <a:t> ?</a:t>
            </a:r>
            <a:endParaRPr lang="en-GB" sz="54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 rtlCol="0"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3. </a:t>
            </a:r>
            <a:r>
              <a:rPr lang="sq-AL" dirty="0" smtClean="0"/>
              <a:t>Çdo </a:t>
            </a:r>
            <a:r>
              <a:rPr lang="sq-AL" dirty="0"/>
              <a:t>Palë do të adaptojë legjislacion të tillë dhe masa të tjera, që mund të jenë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nevojshme </a:t>
            </a:r>
            <a:r>
              <a:rPr lang="sq-AL" dirty="0"/>
              <a:t>të detyrojnë mbikëqyrësin apo persona të tjerë të cilët do të ruajnë të dhënat </a:t>
            </a:r>
            <a:r>
              <a:rPr lang="sq-AL" dirty="0" smtClean="0"/>
              <a:t>kompjuterike</a:t>
            </a:r>
            <a:r>
              <a:rPr lang="en-US" dirty="0" smtClean="0"/>
              <a:t> </a:t>
            </a:r>
            <a:r>
              <a:rPr lang="sq-AL" dirty="0" smtClean="0"/>
              <a:t>që </a:t>
            </a:r>
            <a:r>
              <a:rPr lang="sq-AL" dirty="0"/>
              <a:t>të mbajnë në mënyrë konfidenciale ndërmarrjen e këtyre procedurave për një periudhë kohe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parashikuar </a:t>
            </a:r>
            <a:r>
              <a:rPr lang="sq-AL" dirty="0"/>
              <a:t>nga ligji i brendshëm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04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 rtlCol="0">
            <a:normAutofit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sq-AL" dirty="0"/>
              <a:t>Kompetencat dhe </a:t>
            </a:r>
            <a:r>
              <a:rPr lang="sq-AL" dirty="0" smtClean="0"/>
              <a:t>procedurat </a:t>
            </a:r>
            <a:r>
              <a:rPr lang="sq-AL" dirty="0"/>
              <a:t>e referuara në këtë nen u nënshtrohen neneve 14 dhe 15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6238"/>
            <a:ext cx="7988300" cy="4457700"/>
          </a:xfrm>
        </p:spPr>
        <p:txBody>
          <a:bodyPr/>
          <a:lstStyle/>
          <a:p>
            <a:pPr marL="514350" indent="-51435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sq-AL" sz="2800" dirty="0" smtClean="0"/>
              <a:t>Çdo </a:t>
            </a:r>
            <a:r>
              <a:rPr lang="sq-AL" sz="2800" dirty="0"/>
              <a:t>Palë do të adaptojë legjislacion të tillë dhe masa të tjera, që mund të jenë të</a:t>
            </a:r>
            <a:r>
              <a:rPr lang="en-US" sz="2800" dirty="0"/>
              <a:t> </a:t>
            </a:r>
            <a:r>
              <a:rPr lang="sq-AL" sz="2800" dirty="0"/>
              <a:t>nevojshme t’u mundësojë autoriteteve e saj kompetente të </a:t>
            </a:r>
            <a:r>
              <a:rPr lang="sq-AL" sz="2800" b="1" dirty="0">
                <a:solidFill>
                  <a:srgbClr val="FF0000"/>
                </a:solidFill>
              </a:rPr>
              <a:t>urdhërojnë apo </a:t>
            </a:r>
            <a:r>
              <a:rPr lang="en-US" sz="2800" b="1" dirty="0" err="1" smtClean="0">
                <a:solidFill>
                  <a:srgbClr val="FF0000"/>
                </a:solidFill>
              </a:rPr>
              <a:t>mundësisht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sq-AL" sz="2800" b="1" dirty="0" smtClean="0">
                <a:solidFill>
                  <a:srgbClr val="FF0000"/>
                </a:solidFill>
              </a:rPr>
              <a:t>të </a:t>
            </a:r>
            <a:r>
              <a:rPr lang="sq-AL" sz="2800" b="1" dirty="0">
                <a:solidFill>
                  <a:srgbClr val="FF0000"/>
                </a:solidFill>
              </a:rPr>
              <a:t>përftojnë</a:t>
            </a:r>
            <a:r>
              <a:rPr lang="sq-AL" sz="2800" dirty="0"/>
              <a:t> ruajtjen e</a:t>
            </a:r>
            <a:r>
              <a:rPr lang="en-US" sz="2800" dirty="0"/>
              <a:t> </a:t>
            </a:r>
            <a:r>
              <a:rPr lang="en-US" sz="2800" dirty="0" err="1" smtClean="0"/>
              <a:t>përshpejtuar</a:t>
            </a:r>
            <a:r>
              <a:rPr lang="en-US" sz="2800" dirty="0" smtClean="0"/>
              <a:t> </a:t>
            </a:r>
            <a:r>
              <a:rPr lang="sq-AL" sz="2800" dirty="0" smtClean="0"/>
              <a:t>të </a:t>
            </a:r>
            <a:r>
              <a:rPr lang="sq-AL" sz="2800" dirty="0" err="1"/>
              <a:t>të</a:t>
            </a:r>
            <a:r>
              <a:rPr lang="sq-AL" sz="2800" dirty="0"/>
              <a:t> dhënave specifike kompjuterike, duke përfshirë të dhënat e trafikut, që kanë</a:t>
            </a:r>
            <a:r>
              <a:rPr lang="en-US" sz="2800" dirty="0"/>
              <a:t> </a:t>
            </a:r>
            <a:r>
              <a:rPr lang="sq-AL" sz="2800" dirty="0"/>
              <a:t>qenë të </a:t>
            </a:r>
            <a:r>
              <a:rPr lang="sq-AL" sz="2800" dirty="0" err="1"/>
              <a:t>memorizuara</a:t>
            </a:r>
            <a:r>
              <a:rPr lang="sq-AL" sz="2800" dirty="0"/>
              <a:t> nëpërmjet një sistemi kompjuterik në veçanti, ku ka baza për të besuar që të</a:t>
            </a:r>
            <a:r>
              <a:rPr lang="en-US" sz="2800" dirty="0"/>
              <a:t> </a:t>
            </a:r>
            <a:r>
              <a:rPr lang="sq-AL" sz="2800" dirty="0"/>
              <a:t>dhënat kompjuterike janë të zbuluara ndaj humbjeve apo modifikimeve</a:t>
            </a:r>
            <a:r>
              <a:rPr lang="en-GB" sz="30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Urdhërojnë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apo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mundësisht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përftojnë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ushtrohet</a:t>
            </a:r>
            <a:r>
              <a:rPr lang="en-US" dirty="0" smtClean="0"/>
              <a:t> </a:t>
            </a:r>
            <a:r>
              <a:rPr lang="en-US" dirty="0" err="1" smtClean="0"/>
              <a:t>nëpërmjet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Urdhrit</a:t>
            </a:r>
            <a:r>
              <a:rPr lang="en-US" dirty="0" smtClean="0"/>
              <a:t> </a:t>
            </a:r>
            <a:r>
              <a:rPr lang="en-US" dirty="0" err="1" smtClean="0"/>
              <a:t>gjyqësor</a:t>
            </a:r>
            <a:r>
              <a:rPr lang="en-US" dirty="0" smtClean="0"/>
              <a:t>;</a:t>
            </a:r>
          </a:p>
          <a:p>
            <a:pPr lvl="1"/>
            <a:r>
              <a:rPr lang="en-US" dirty="0" err="1" smtClean="0"/>
              <a:t>Urdhrit</a:t>
            </a:r>
            <a:r>
              <a:rPr lang="en-US" dirty="0" smtClean="0"/>
              <a:t> </a:t>
            </a:r>
            <a:r>
              <a:rPr lang="en-US" dirty="0" err="1" smtClean="0"/>
              <a:t>administrativ</a:t>
            </a:r>
            <a:r>
              <a:rPr lang="en-US" dirty="0" smtClean="0"/>
              <a:t>;</a:t>
            </a:r>
          </a:p>
          <a:p>
            <a:pPr lvl="1"/>
            <a:r>
              <a:rPr lang="en-US" dirty="0" err="1" smtClean="0"/>
              <a:t>Direktivës</a:t>
            </a:r>
            <a:r>
              <a:rPr lang="en-US" dirty="0" smtClean="0"/>
              <a:t>;</a:t>
            </a:r>
          </a:p>
          <a:p>
            <a:pPr lvl="1"/>
            <a:r>
              <a:rPr lang="en-US" dirty="0" err="1" smtClean="0"/>
              <a:t>Kontrollit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sekuestrimit</a:t>
            </a:r>
            <a:r>
              <a:rPr lang="en-US" dirty="0" smtClean="0"/>
              <a:t>; </a:t>
            </a:r>
            <a:r>
              <a:rPr lang="en-US" dirty="0" err="1" smtClean="0"/>
              <a:t>ose</a:t>
            </a:r>
            <a:endParaRPr lang="en-US" dirty="0" smtClean="0"/>
          </a:p>
          <a:p>
            <a:pPr lvl="1"/>
            <a:r>
              <a:rPr lang="en-US" dirty="0" err="1" smtClean="0"/>
              <a:t>Urdhrit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Prodhimit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34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6238"/>
            <a:ext cx="7988300" cy="4457700"/>
          </a:xfrm>
        </p:spPr>
        <p:txBody>
          <a:bodyPr/>
          <a:lstStyle/>
          <a:p>
            <a:pPr marL="514350" indent="-51435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sq-AL" sz="2800" dirty="0"/>
              <a:t>Çdo Palë do të adaptojë legjislacion të tillë dhe masa të tjera, që mund të jenë të</a:t>
            </a:r>
            <a:r>
              <a:rPr lang="en-US" sz="2800" dirty="0"/>
              <a:t> </a:t>
            </a:r>
            <a:r>
              <a:rPr lang="sq-AL" sz="2800" dirty="0"/>
              <a:t>nevojshme t’u mundësojë autoriteteve e saj kompetente të urdhërojnë apo </a:t>
            </a:r>
            <a:r>
              <a:rPr lang="en-US" sz="2800" dirty="0" err="1" smtClean="0"/>
              <a:t>mundësisht</a:t>
            </a:r>
            <a:r>
              <a:rPr lang="en-US" sz="2800" dirty="0" smtClean="0"/>
              <a:t> </a:t>
            </a:r>
            <a:r>
              <a:rPr lang="sq-AL" sz="2800" dirty="0"/>
              <a:t>të përftojnë </a:t>
            </a:r>
            <a:r>
              <a:rPr lang="sq-AL" sz="2800" b="1" dirty="0">
                <a:solidFill>
                  <a:srgbClr val="FF0000"/>
                </a:solidFill>
              </a:rPr>
              <a:t>ruajtjen 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përshpejtuar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sq-AL" sz="2800" dirty="0" smtClean="0"/>
              <a:t>të </a:t>
            </a:r>
            <a:r>
              <a:rPr lang="sq-AL" sz="2800" dirty="0" err="1"/>
              <a:t>të</a:t>
            </a:r>
            <a:r>
              <a:rPr lang="sq-AL" sz="2800" dirty="0"/>
              <a:t> dhënave specifike kompjuterike, duke përfshirë të dhënat e trafikut, që kanë</a:t>
            </a:r>
            <a:r>
              <a:rPr lang="en-US" sz="2800" dirty="0"/>
              <a:t> </a:t>
            </a:r>
            <a:r>
              <a:rPr lang="sq-AL" sz="2800" dirty="0"/>
              <a:t>qenë të </a:t>
            </a:r>
            <a:r>
              <a:rPr lang="sq-AL" sz="2800" dirty="0" err="1"/>
              <a:t>memorizuara</a:t>
            </a:r>
            <a:r>
              <a:rPr lang="sq-AL" sz="2800" dirty="0"/>
              <a:t> nëpërmjet një sistemi kompjuterik në veçanti, ku ka baza për të besuar që të</a:t>
            </a:r>
            <a:r>
              <a:rPr lang="en-US" sz="2800" dirty="0"/>
              <a:t> </a:t>
            </a:r>
            <a:r>
              <a:rPr lang="sq-AL" sz="2800" dirty="0"/>
              <a:t>dhënat kompjuterike janë të zbuluara ndaj humbjeve apo modifikimeve</a:t>
            </a:r>
            <a:r>
              <a:rPr lang="en-GB" sz="30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8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pPr eaLnBrk="1" hangingPunct="1"/>
            <a:r>
              <a:rPr lang="en-US" b="1" dirty="0" err="1" smtClean="0"/>
              <a:t>Agjenda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063"/>
            <a:ext cx="8513763" cy="54943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Parë</a:t>
            </a:r>
            <a:r>
              <a:rPr lang="en-US" sz="2800" dirty="0" smtClean="0"/>
              <a:t> – </a:t>
            </a:r>
            <a:r>
              <a:rPr lang="en-US" sz="2800" dirty="0" err="1" smtClean="0"/>
              <a:t>Dispozitat</a:t>
            </a:r>
            <a:r>
              <a:rPr lang="en-US" sz="2800" dirty="0" smtClean="0"/>
              <a:t> </a:t>
            </a:r>
            <a:r>
              <a:rPr lang="en-US" sz="2800" dirty="0" err="1" smtClean="0"/>
              <a:t>procedurale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Konventës</a:t>
            </a:r>
            <a:r>
              <a:rPr lang="en-US" sz="2800" dirty="0" smtClean="0"/>
              <a:t> </a:t>
            </a:r>
            <a:r>
              <a:rPr lang="en-US" sz="2800" dirty="0" err="1" smtClean="0"/>
              <a:t>së</a:t>
            </a:r>
            <a:r>
              <a:rPr lang="en-US" sz="2800" dirty="0" smtClean="0"/>
              <a:t> </a:t>
            </a:r>
            <a:r>
              <a:rPr lang="en-US" sz="2800" dirty="0" err="1" smtClean="0"/>
              <a:t>Budapestit</a:t>
            </a:r>
            <a:endParaRPr lang="en-US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Dytë</a:t>
            </a:r>
            <a:r>
              <a:rPr lang="en-US" sz="2800" dirty="0" smtClean="0"/>
              <a:t> </a:t>
            </a:r>
            <a:r>
              <a:rPr lang="en-US" sz="2800" dirty="0"/>
              <a:t>– </a:t>
            </a:r>
            <a:r>
              <a:rPr lang="en-US" sz="2800" dirty="0" err="1" smtClean="0"/>
              <a:t>Kushtet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 smtClean="0"/>
              <a:t>Masat</a:t>
            </a:r>
            <a:r>
              <a:rPr lang="en-US" sz="2800" dirty="0" smtClean="0"/>
              <a:t> </a:t>
            </a:r>
            <a:r>
              <a:rPr lang="en-US" sz="2800" dirty="0" err="1" smtClean="0"/>
              <a:t>Mbrojtëse</a:t>
            </a:r>
            <a:endParaRPr lang="en-US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Pjesa</a:t>
            </a:r>
            <a:r>
              <a:rPr lang="en-US" sz="2800" dirty="0" smtClean="0"/>
              <a:t> e </a:t>
            </a:r>
            <a:r>
              <a:rPr lang="en-US" sz="2800" dirty="0" err="1" smtClean="0"/>
              <a:t>Tretë</a:t>
            </a:r>
            <a:r>
              <a:rPr lang="en-US" sz="2800" dirty="0" smtClean="0"/>
              <a:t> – </a:t>
            </a:r>
            <a:r>
              <a:rPr lang="en-US" sz="2800" dirty="0" err="1" smtClean="0"/>
              <a:t>Përmbledhje</a:t>
            </a:r>
            <a:endParaRPr lang="en-US" sz="2800" dirty="0" smtClean="0"/>
          </a:p>
          <a:p>
            <a:pPr lvl="2" eaLnBrk="1" hangingPunct="1">
              <a:lnSpc>
                <a:spcPct val="90000"/>
              </a:lnSpc>
            </a:pP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EC453-3CDD-4E39-87C2-F0F449094713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Ruajtja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Përshpejtuar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0826"/>
            <a:ext cx="8229600" cy="4625524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Mënyra</a:t>
            </a:r>
            <a:r>
              <a:rPr lang="en-US" sz="2800" dirty="0" smtClean="0"/>
              <a:t> e </a:t>
            </a:r>
            <a:r>
              <a:rPr lang="en-US" sz="2800" dirty="0" err="1" smtClean="0"/>
              <a:t>ruajtjes</a:t>
            </a:r>
            <a:r>
              <a:rPr lang="en-US" sz="2800" dirty="0" smtClean="0"/>
              <a:t> </a:t>
            </a:r>
            <a:r>
              <a:rPr lang="en-US" sz="2800" dirty="0" err="1" smtClean="0"/>
              <a:t>mund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përcaktohet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</a:t>
            </a:r>
            <a:r>
              <a:rPr lang="en-US" sz="2800" dirty="0" err="1" smtClean="0"/>
              <a:t>Palët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Kopetenca</a:t>
            </a:r>
            <a:r>
              <a:rPr lang="en-US" sz="2800" dirty="0" smtClean="0"/>
              <a:t> </a:t>
            </a:r>
            <a:r>
              <a:rPr lang="en-US" sz="2800" dirty="0" err="1" smtClean="0"/>
              <a:t>mundëson</a:t>
            </a:r>
            <a:r>
              <a:rPr lang="en-US" sz="2800" dirty="0" smtClean="0"/>
              <a:t> </a:t>
            </a:r>
            <a:r>
              <a:rPr lang="en-US" sz="2800" dirty="0" err="1"/>
              <a:t>mbrojtjen</a:t>
            </a:r>
            <a:r>
              <a:rPr lang="en-US" sz="2800" dirty="0"/>
              <a:t> e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ruajtura</a:t>
            </a:r>
            <a:r>
              <a:rPr lang="en-US" sz="2800" dirty="0"/>
              <a:t> </a:t>
            </a:r>
            <a:r>
              <a:rPr lang="en-US" sz="2800" dirty="0" err="1"/>
              <a:t>ekzistuese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/>
              <a:t>gjë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do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shkaktonte</a:t>
            </a:r>
            <a:r>
              <a:rPr lang="en-US" sz="2800" dirty="0"/>
              <a:t> </a:t>
            </a:r>
            <a:r>
              <a:rPr lang="en-US" sz="2800" dirty="0" err="1" smtClean="0"/>
              <a:t>ndryshimin</a:t>
            </a:r>
            <a:r>
              <a:rPr lang="en-US" sz="2800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dirty="0" err="1" smtClean="0"/>
              <a:t>përkeqësimin</a:t>
            </a:r>
            <a:r>
              <a:rPr lang="en-US" sz="2800" dirty="0" smtClean="0"/>
              <a:t> e </a:t>
            </a:r>
            <a:r>
              <a:rPr lang="en-US" sz="2800" dirty="0" err="1" smtClean="0"/>
              <a:t>cilësisë</a:t>
            </a:r>
            <a:r>
              <a:rPr lang="en-US" sz="2800" dirty="0" smtClean="0"/>
              <a:t> </a:t>
            </a:r>
            <a:r>
              <a:rPr lang="en-US" sz="2800" dirty="0" err="1"/>
              <a:t>ose</a:t>
            </a:r>
            <a:r>
              <a:rPr lang="en-US" sz="2800" dirty="0"/>
              <a:t> </a:t>
            </a:r>
            <a:r>
              <a:rPr lang="en-US" sz="2800" dirty="0" err="1" smtClean="0"/>
              <a:t>gjendjes</a:t>
            </a:r>
            <a:r>
              <a:rPr lang="en-US" sz="2800" dirty="0" smtClean="0"/>
              <a:t> </a:t>
            </a:r>
            <a:r>
              <a:rPr lang="en-US" sz="2800" dirty="0" err="1"/>
              <a:t>aktuale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 smtClean="0"/>
              <a:t>tyre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smtClean="0"/>
              <a:t>Jo domosdoshmërisht </a:t>
            </a:r>
            <a:r>
              <a:rPr lang="en-US" sz="2800" dirty="0" err="1" smtClean="0"/>
              <a:t>kërkojnë</a:t>
            </a:r>
            <a:r>
              <a:rPr lang="en-US" sz="2800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Bërjen</a:t>
            </a:r>
            <a:r>
              <a:rPr lang="en-US" sz="2400" dirty="0" smtClean="0"/>
              <a:t> e paaksesueshme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dhënave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memorizuara</a:t>
            </a:r>
            <a:r>
              <a:rPr lang="en-US" sz="2400" dirty="0" smtClean="0"/>
              <a:t> 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Parandalimin</a:t>
            </a:r>
            <a:r>
              <a:rPr lang="en-US" sz="2400" dirty="0" smtClean="0"/>
              <a:t> e </a:t>
            </a:r>
            <a:r>
              <a:rPr lang="en-US" sz="2400" dirty="0" err="1"/>
              <a:t>përdorimit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 smtClean="0"/>
              <a:t>kopjimit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dhënave</a:t>
            </a:r>
            <a:r>
              <a:rPr lang="en-US" sz="2400" dirty="0"/>
              <a:t> </a:t>
            </a:r>
            <a:r>
              <a:rPr lang="en-US" sz="2400" dirty="0" err="1"/>
              <a:t>nga</a:t>
            </a:r>
            <a:r>
              <a:rPr lang="en-US" sz="2400" dirty="0"/>
              <a:t> </a:t>
            </a:r>
            <a:r>
              <a:rPr lang="en-US" sz="2400" dirty="0" err="1"/>
              <a:t>përdoruesit</a:t>
            </a:r>
            <a:r>
              <a:rPr lang="en-US" sz="2400" dirty="0"/>
              <a:t> e </a:t>
            </a:r>
            <a:r>
              <a:rPr lang="en-US" sz="2400" dirty="0" err="1"/>
              <a:t>ligjshëm</a:t>
            </a:r>
            <a:endParaRPr lang="en-US" sz="2400" dirty="0" smtClean="0"/>
          </a:p>
          <a:p>
            <a:pPr marL="457200" lvl="1" indent="0" algn="just">
              <a:spcBef>
                <a:spcPts val="600"/>
              </a:spcBef>
              <a:spcAft>
                <a:spcPts val="1200"/>
              </a:spcAft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4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6238"/>
            <a:ext cx="7988300" cy="4457700"/>
          </a:xfrm>
        </p:spPr>
        <p:txBody>
          <a:bodyPr/>
          <a:lstStyle/>
          <a:p>
            <a:pPr marL="514350" indent="-51435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sq-AL" sz="2800" dirty="0"/>
              <a:t>Çdo Palë do të adaptojë legjislacion të tillë dhe masa të tjera, që mund të jenë të</a:t>
            </a:r>
            <a:r>
              <a:rPr lang="en-US" sz="2800" dirty="0"/>
              <a:t> </a:t>
            </a:r>
            <a:r>
              <a:rPr lang="sq-AL" sz="2800" dirty="0"/>
              <a:t>nevojshme t’u mundësojë autoriteteve e saj kompetente të urdhërojnë apo </a:t>
            </a:r>
            <a:r>
              <a:rPr lang="en-US" sz="2800" dirty="0" err="1" smtClean="0"/>
              <a:t>mundësisht</a:t>
            </a:r>
            <a:r>
              <a:rPr lang="en-US" sz="2800" dirty="0" smtClean="0"/>
              <a:t> </a:t>
            </a:r>
            <a:r>
              <a:rPr lang="sq-AL" sz="2800" dirty="0"/>
              <a:t>të përftojnë ruajtjen e</a:t>
            </a:r>
            <a:r>
              <a:rPr lang="en-US" sz="2800" dirty="0"/>
              <a:t> </a:t>
            </a:r>
            <a:r>
              <a:rPr lang="en-US" sz="2800" dirty="0" err="1" smtClean="0"/>
              <a:t>përshpejtuar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sq-AL" sz="2800" b="1" dirty="0">
                <a:solidFill>
                  <a:srgbClr val="FF0000"/>
                </a:solidFill>
              </a:rPr>
              <a:t>të </a:t>
            </a:r>
            <a:r>
              <a:rPr lang="sq-AL" sz="2800" b="1" dirty="0" err="1">
                <a:solidFill>
                  <a:srgbClr val="FF0000"/>
                </a:solidFill>
              </a:rPr>
              <a:t>të</a:t>
            </a:r>
            <a:r>
              <a:rPr lang="sq-AL" sz="2800" b="1" dirty="0">
                <a:solidFill>
                  <a:srgbClr val="FF0000"/>
                </a:solidFill>
              </a:rPr>
              <a:t> dhënave specifike kompjuterike, duke përfshirë të dhënat e trafikut</a:t>
            </a:r>
            <a:r>
              <a:rPr lang="sq-AL" sz="2800" dirty="0"/>
              <a:t>, që kanë</a:t>
            </a:r>
            <a:r>
              <a:rPr lang="en-US" sz="2800" dirty="0"/>
              <a:t> </a:t>
            </a:r>
            <a:r>
              <a:rPr lang="sq-AL" sz="2800" dirty="0"/>
              <a:t>qenë të </a:t>
            </a:r>
            <a:r>
              <a:rPr lang="sq-AL" sz="2800" dirty="0" err="1"/>
              <a:t>memorizuara</a:t>
            </a:r>
            <a:r>
              <a:rPr lang="sq-AL" sz="2800" dirty="0"/>
              <a:t> nëpërmjet një sistemi kompjuterik në veçanti, ku ka baza për të besuar që të</a:t>
            </a:r>
            <a:r>
              <a:rPr lang="en-US" sz="2800" dirty="0"/>
              <a:t> </a:t>
            </a:r>
            <a:r>
              <a:rPr lang="sq-AL" sz="2800" dirty="0"/>
              <a:t>dhënat kompjuterike janë të zbuluara ndaj humbjeve apo modifikimeve</a:t>
            </a:r>
            <a:r>
              <a:rPr lang="en-GB" sz="30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4700"/>
          </a:xfrm>
        </p:spPr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Dhënat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Kompjuterike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Specifikuara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4700"/>
            <a:ext cx="8229600" cy="58039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/>
              <a:t>lloj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kompjuterike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ruajtura</a:t>
            </a:r>
            <a:r>
              <a:rPr lang="en-US" dirty="0"/>
              <a:t> duke </a:t>
            </a:r>
            <a:r>
              <a:rPr lang="en-US" dirty="0" err="1"/>
              <a:t>përfshirë</a:t>
            </a:r>
            <a:r>
              <a:rPr lang="en-US" dirty="0"/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Biznesin</a:t>
            </a:r>
            <a:r>
              <a:rPr lang="en-US" dirty="0" smtClean="0"/>
              <a:t>, </a:t>
            </a:r>
            <a:r>
              <a:rPr lang="en-US" dirty="0" err="1" smtClean="0"/>
              <a:t>shëndetësinë</a:t>
            </a:r>
            <a:r>
              <a:rPr lang="en-US" dirty="0" smtClean="0"/>
              <a:t>, </a:t>
            </a:r>
            <a:r>
              <a:rPr lang="en-US" dirty="0" err="1" smtClean="0"/>
              <a:t>regjistrimet</a:t>
            </a:r>
            <a:r>
              <a:rPr lang="en-US" dirty="0" smtClean="0"/>
              <a:t> </a:t>
            </a:r>
            <a:r>
              <a:rPr lang="en-US" dirty="0" err="1"/>
              <a:t>personale</a:t>
            </a:r>
            <a:r>
              <a:rPr lang="en-US" dirty="0"/>
              <a:t> </a:t>
            </a:r>
            <a:r>
              <a:rPr lang="en-US" dirty="0" err="1"/>
              <a:t>apo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tjera</a:t>
            </a:r>
            <a:endParaRPr lang="en-US" dirty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endParaRPr lang="en-US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Masat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zbatohen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hetimet</a:t>
            </a:r>
            <a:r>
              <a:rPr lang="en-US" dirty="0" smtClean="0"/>
              <a:t> e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çështjeje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caktuar</a:t>
            </a:r>
            <a:endParaRPr lang="en-US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mos</a:t>
            </a:r>
            <a:r>
              <a:rPr lang="en-US" dirty="0"/>
              <a:t> </a:t>
            </a:r>
            <a:r>
              <a:rPr lang="en-US" dirty="0" err="1"/>
              <a:t>përdoret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urdhëruar</a:t>
            </a:r>
            <a:r>
              <a:rPr lang="en-US" dirty="0"/>
              <a:t> </a:t>
            </a:r>
            <a:r>
              <a:rPr lang="en-US" dirty="0" err="1"/>
              <a:t>ruajtjen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përgjithësi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jo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përket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identifikuara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mënyrë</a:t>
            </a:r>
            <a:r>
              <a:rPr lang="en-US" dirty="0"/>
              <a:t> </a:t>
            </a:r>
            <a:r>
              <a:rPr lang="en-US" dirty="0" err="1"/>
              <a:t>specifike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120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6238"/>
            <a:ext cx="7988300" cy="4457700"/>
          </a:xfrm>
        </p:spPr>
        <p:txBody>
          <a:bodyPr/>
          <a:lstStyle/>
          <a:p>
            <a:pPr marL="514350" indent="-514350" algn="just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sq-AL" sz="2800" dirty="0"/>
              <a:t>Çdo Palë do të adaptojë legjislacion të tillë dhe masa të tjera, që mund të jenë të</a:t>
            </a:r>
            <a:r>
              <a:rPr lang="en-US" sz="2800" dirty="0"/>
              <a:t> </a:t>
            </a:r>
            <a:r>
              <a:rPr lang="sq-AL" sz="2800" dirty="0"/>
              <a:t>nevojshme t’u mundësojë autoriteteve e saj kompetente të urdhërojnë apo </a:t>
            </a:r>
            <a:r>
              <a:rPr lang="en-US" sz="2800" dirty="0" err="1" smtClean="0"/>
              <a:t>mundësisht</a:t>
            </a:r>
            <a:r>
              <a:rPr lang="en-US" sz="2800" dirty="0" smtClean="0"/>
              <a:t> </a:t>
            </a:r>
            <a:r>
              <a:rPr lang="sq-AL" sz="2800" dirty="0"/>
              <a:t>të përftojnë ruajtjen e</a:t>
            </a:r>
            <a:r>
              <a:rPr lang="en-US" sz="2800" dirty="0"/>
              <a:t> </a:t>
            </a:r>
            <a:r>
              <a:rPr lang="en-US" sz="2800" dirty="0" err="1" smtClean="0"/>
              <a:t>përshpejtuar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sq-AL" sz="2800" dirty="0"/>
              <a:t>të </a:t>
            </a:r>
            <a:r>
              <a:rPr lang="sq-AL" sz="2800" dirty="0" err="1"/>
              <a:t>të</a:t>
            </a:r>
            <a:r>
              <a:rPr lang="sq-AL" sz="2800" dirty="0"/>
              <a:t> dhënave specifike kompjuterike, duke përfshirë të dhënat e trafikut, që kanë</a:t>
            </a:r>
            <a:r>
              <a:rPr lang="en-US" sz="2800" dirty="0"/>
              <a:t> </a:t>
            </a:r>
            <a:r>
              <a:rPr lang="sq-AL" sz="2800" dirty="0"/>
              <a:t>qenë </a:t>
            </a:r>
            <a:r>
              <a:rPr lang="sq-AL" sz="2800" b="1" dirty="0">
                <a:solidFill>
                  <a:srgbClr val="FF0000"/>
                </a:solidFill>
              </a:rPr>
              <a:t>të </a:t>
            </a:r>
            <a:r>
              <a:rPr lang="sq-AL" sz="2800" b="1" dirty="0" err="1">
                <a:solidFill>
                  <a:srgbClr val="FF0000"/>
                </a:solidFill>
              </a:rPr>
              <a:t>memorizuara</a:t>
            </a:r>
            <a:r>
              <a:rPr lang="sq-AL" sz="2800" b="1" dirty="0">
                <a:solidFill>
                  <a:srgbClr val="FF0000"/>
                </a:solidFill>
              </a:rPr>
              <a:t> nëpërmjet një sistemi kompjuterik </a:t>
            </a:r>
            <a:r>
              <a:rPr lang="sq-AL" sz="2800" dirty="0"/>
              <a:t>në veçanti, ku ka baza për të besuar që të</a:t>
            </a:r>
            <a:r>
              <a:rPr lang="en-US" sz="2800" dirty="0"/>
              <a:t> </a:t>
            </a:r>
            <a:r>
              <a:rPr lang="sq-AL" sz="2800" dirty="0"/>
              <a:t>dhënat kompjuterike janë të zbuluara ndaj humbjeve apo modifikimeve</a:t>
            </a:r>
            <a:r>
              <a:rPr lang="en-GB" sz="30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89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Ruajtura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nëpërmjet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Sistemi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Kompjuterik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929259"/>
            <a:ext cx="8229600" cy="3687762"/>
          </a:xfrm>
        </p:spPr>
        <p:txBody>
          <a:bodyPr/>
          <a:lstStyle/>
          <a:p>
            <a:pPr algn="just"/>
            <a:r>
              <a:rPr lang="en-US" dirty="0" smtClean="0"/>
              <a:t>Jo </a:t>
            </a:r>
            <a:r>
              <a:rPr lang="en-US" dirty="0" err="1" smtClean="0"/>
              <a:t>detyrim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mbajtjen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përgjithshme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ruhen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:</a:t>
            </a:r>
          </a:p>
          <a:p>
            <a:pPr lvl="1" algn="just"/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ekzitojnë</a:t>
            </a:r>
            <a:endParaRPr lang="en-US" sz="3200" dirty="0" smtClean="0"/>
          </a:p>
          <a:p>
            <a:pPr lvl="1" algn="just"/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jenë</a:t>
            </a:r>
            <a:r>
              <a:rPr lang="en-US" sz="3200" dirty="0" smtClean="0"/>
              <a:t> </a:t>
            </a:r>
            <a:r>
              <a:rPr lang="en-US" sz="3200" dirty="0" err="1" smtClean="0"/>
              <a:t>mbledhur</a:t>
            </a:r>
            <a:r>
              <a:rPr lang="en-US" sz="3200" dirty="0" smtClean="0"/>
              <a:t> </a:t>
            </a:r>
            <a:r>
              <a:rPr lang="en-US" sz="3200" dirty="0" err="1" smtClean="0"/>
              <a:t>dhe</a:t>
            </a:r>
            <a:r>
              <a:rPr lang="en-US" sz="3200" dirty="0" smtClean="0"/>
              <a:t> </a:t>
            </a:r>
            <a:r>
              <a:rPr lang="en-US" sz="3200" dirty="0" err="1" smtClean="0"/>
              <a:t>memorizuar</a:t>
            </a:r>
            <a:endParaRPr lang="en-US" sz="3200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07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46238"/>
            <a:ext cx="7988300" cy="44577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GB" sz="3000" dirty="0" smtClean="0"/>
              <a:t>1	</a:t>
            </a:r>
            <a:r>
              <a:rPr lang="sq-AL" sz="2800" dirty="0"/>
              <a:t> Çdo Palë do të adaptojë legjislacion të tillë dhe masa të tjera, që mund të jenë të</a:t>
            </a:r>
            <a:r>
              <a:rPr lang="en-US" sz="2800" dirty="0"/>
              <a:t> </a:t>
            </a:r>
            <a:r>
              <a:rPr lang="sq-AL" sz="2800" dirty="0"/>
              <a:t>nevojshme t’u mundësojë autoriteteve e saj kompetente të urdhërojnë apo </a:t>
            </a:r>
            <a:r>
              <a:rPr lang="en-US" sz="2800" dirty="0" err="1" smtClean="0"/>
              <a:t>mundësisht</a:t>
            </a:r>
            <a:r>
              <a:rPr lang="en-US" sz="2800" dirty="0" smtClean="0"/>
              <a:t> </a:t>
            </a:r>
            <a:r>
              <a:rPr lang="sq-AL" sz="2800" dirty="0"/>
              <a:t>të përftojnë ruajtjen e</a:t>
            </a:r>
            <a:r>
              <a:rPr lang="en-US" sz="2800" dirty="0"/>
              <a:t> </a:t>
            </a:r>
            <a:r>
              <a:rPr lang="en-US" sz="2800" dirty="0" err="1" smtClean="0"/>
              <a:t>përshpejtuar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sq-AL" sz="2800" dirty="0"/>
              <a:t>të </a:t>
            </a:r>
            <a:r>
              <a:rPr lang="sq-AL" sz="2800" dirty="0" err="1"/>
              <a:t>të</a:t>
            </a:r>
            <a:r>
              <a:rPr lang="sq-AL" sz="2800" dirty="0"/>
              <a:t> dhënave specifike kompjuterike, duke përfshirë të dhënat e trafikut, që kanë</a:t>
            </a:r>
            <a:r>
              <a:rPr lang="en-US" sz="2800" dirty="0"/>
              <a:t> </a:t>
            </a:r>
            <a:r>
              <a:rPr lang="sq-AL" sz="2800" dirty="0"/>
              <a:t>qenë të </a:t>
            </a:r>
            <a:r>
              <a:rPr lang="sq-AL" sz="2800" dirty="0" err="1"/>
              <a:t>memorizuara</a:t>
            </a:r>
            <a:r>
              <a:rPr lang="sq-AL" sz="2800" dirty="0"/>
              <a:t> nëpërmjet një sistemi kompjuterik në veçanti, ku ka </a:t>
            </a:r>
            <a:r>
              <a:rPr lang="sq-AL" sz="2800" b="1" dirty="0">
                <a:solidFill>
                  <a:srgbClr val="FF0000"/>
                </a:solidFill>
              </a:rPr>
              <a:t>baza për të besuar që të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sq-AL" sz="2800" b="1" dirty="0">
                <a:solidFill>
                  <a:srgbClr val="FF0000"/>
                </a:solidFill>
              </a:rPr>
              <a:t>dhënat kompjuterike janë të zbuluara ndaj humbjeve apo modifikimeve</a:t>
            </a:r>
            <a:r>
              <a:rPr lang="en-GB" sz="30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Zbuluara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ndaj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Humbjes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Modifikimit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755091"/>
            <a:ext cx="8229600" cy="4195762"/>
          </a:xfrm>
        </p:spPr>
        <p:txBody>
          <a:bodyPr/>
          <a:lstStyle/>
          <a:p>
            <a:pPr algn="just"/>
            <a:r>
              <a:rPr lang="en-US" dirty="0" err="1" smtClean="0"/>
              <a:t>Shkaqe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besuar</a:t>
            </a:r>
            <a:r>
              <a:rPr lang="en-US" dirty="0" smtClean="0"/>
              <a:t> se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janë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zbuluara</a:t>
            </a:r>
            <a:r>
              <a:rPr lang="en-US" dirty="0" smtClean="0"/>
              <a:t> </a:t>
            </a:r>
            <a:r>
              <a:rPr lang="en-US" dirty="0" err="1" smtClean="0"/>
              <a:t>ndaj</a:t>
            </a:r>
            <a:r>
              <a:rPr lang="en-US" dirty="0" smtClean="0"/>
              <a:t> </a:t>
            </a:r>
            <a:r>
              <a:rPr lang="en-US" dirty="0" err="1" smtClean="0"/>
              <a:t>humbjes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modifikimi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err="1" smtClean="0"/>
              <a:t>Shembuj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Politikë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fshirjen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pas xx </a:t>
            </a:r>
            <a:r>
              <a:rPr lang="en-US" dirty="0" err="1" smtClean="0"/>
              <a:t>ditësh</a:t>
            </a:r>
            <a:endParaRPr lang="en-US" dirty="0" smtClean="0"/>
          </a:p>
          <a:p>
            <a:pPr lvl="1" algn="just"/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ruajtura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mënyrë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pasigurtë</a:t>
            </a:r>
            <a:endParaRPr lang="en-US" dirty="0" smtClean="0"/>
          </a:p>
          <a:p>
            <a:pPr lvl="1" algn="just"/>
            <a:r>
              <a:rPr lang="en-US" dirty="0" err="1" smtClean="0"/>
              <a:t>Rojtar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padenjë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047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q-AL" dirty="0"/>
              <a:t>Kur një Palë i jep efekt paragrafit 1 të mësipërm nëpërmjet një urdhri ndaj një personi që</a:t>
            </a:r>
            <a:r>
              <a:rPr lang="en-US" dirty="0"/>
              <a:t> </a:t>
            </a:r>
            <a:r>
              <a:rPr lang="sq-AL" dirty="0"/>
              <a:t>të ruajë të dhënat kompjuterike specifike të </a:t>
            </a:r>
            <a:r>
              <a:rPr lang="sq-AL" dirty="0" err="1"/>
              <a:t>memorizuara</a:t>
            </a:r>
            <a:r>
              <a:rPr lang="sq-AL" dirty="0"/>
              <a:t> në </a:t>
            </a:r>
            <a:r>
              <a:rPr lang="sq-AL" b="1" dirty="0">
                <a:solidFill>
                  <a:srgbClr val="FF0000"/>
                </a:solidFill>
              </a:rPr>
              <a:t>zotërimin apo kontrollin e një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sq-AL" b="1" dirty="0">
                <a:solidFill>
                  <a:srgbClr val="FF0000"/>
                </a:solidFill>
              </a:rPr>
              <a:t>personi(</a:t>
            </a:r>
            <a:r>
              <a:rPr lang="sq-AL" b="1" dirty="0" err="1">
                <a:solidFill>
                  <a:srgbClr val="FF0000"/>
                </a:solidFill>
              </a:rPr>
              <a:t>ave</a:t>
            </a:r>
            <a:r>
              <a:rPr lang="sq-AL" b="1" dirty="0">
                <a:solidFill>
                  <a:srgbClr val="FF0000"/>
                </a:solidFill>
              </a:rPr>
              <a:t>), </a:t>
            </a:r>
            <a:r>
              <a:rPr lang="sq-AL" dirty="0"/>
              <a:t>Pala duhet të adaptojë legjislacion të tillë dhe masa të tjera meqenëse duhet të jenë të</a:t>
            </a:r>
            <a:r>
              <a:rPr lang="en-US" dirty="0"/>
              <a:t> </a:t>
            </a:r>
            <a:r>
              <a:rPr lang="sq-AL" dirty="0"/>
              <a:t>nevojshme të detyrojnë atë person që të sigurojë dhe të mirëmbajë integritetin e të dhënave</a:t>
            </a:r>
            <a:r>
              <a:rPr lang="en-US" dirty="0"/>
              <a:t> </a:t>
            </a:r>
            <a:r>
              <a:rPr lang="sq-AL" dirty="0"/>
              <a:t>kompjuterike për një periudhë kohe aq të gjatë sa të jetë e nevojshme deri në një maksimum prej 90</a:t>
            </a:r>
            <a:r>
              <a:rPr lang="en-US" dirty="0"/>
              <a:t> </a:t>
            </a:r>
            <a:r>
              <a:rPr lang="sq-AL" dirty="0"/>
              <a:t>ditësh që të mundësojë autoritetet kompetente të kërkojnë hapjen e tyre. Një Palë mund të sigurojë</a:t>
            </a:r>
            <a:r>
              <a:rPr lang="en-US" dirty="0"/>
              <a:t> </a:t>
            </a:r>
            <a:r>
              <a:rPr lang="sq-AL" dirty="0"/>
              <a:t>që një urdhër i tillë të rinovohet herë pas here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Zotërim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Kontroll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929259"/>
            <a:ext cx="8229600" cy="3992562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fizik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; OSE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Kontroll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lirë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 (“</a:t>
            </a:r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nënkuptuar</a:t>
            </a:r>
            <a:r>
              <a:rPr lang="en-US" dirty="0" smtClean="0"/>
              <a:t>”)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përfshin</a:t>
            </a:r>
            <a:r>
              <a:rPr lang="en-US" dirty="0"/>
              <a:t> </a:t>
            </a:r>
            <a:r>
              <a:rPr lang="en-US" dirty="0" err="1"/>
              <a:t>aftësinë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hyrë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ruajtura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distancë</a:t>
            </a:r>
            <a:r>
              <a:rPr lang="en-US" dirty="0"/>
              <a:t>,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brenda</a:t>
            </a:r>
            <a:r>
              <a:rPr lang="en-US" dirty="0"/>
              <a:t> </a:t>
            </a:r>
            <a:r>
              <a:rPr lang="en-US" dirty="0" err="1"/>
              <a:t>kontrollit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ligjshëm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5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q-AL" dirty="0"/>
              <a:t>Kur një Palë i jep efekt paragrafit 1 të mësipërm nëpërmjet një urdhri ndaj një personi që</a:t>
            </a:r>
            <a:r>
              <a:rPr lang="en-US" dirty="0"/>
              <a:t> </a:t>
            </a:r>
            <a:r>
              <a:rPr lang="sq-AL" dirty="0"/>
              <a:t>të ruajë të dhënat kompjuterike specifike të </a:t>
            </a:r>
            <a:r>
              <a:rPr lang="sq-AL" dirty="0" err="1"/>
              <a:t>memorizuara</a:t>
            </a:r>
            <a:r>
              <a:rPr lang="sq-AL" dirty="0"/>
              <a:t> në zotërimin apo kontrollin e një</a:t>
            </a:r>
            <a:r>
              <a:rPr lang="en-US" dirty="0"/>
              <a:t> </a:t>
            </a:r>
            <a:r>
              <a:rPr lang="sq-AL" dirty="0"/>
              <a:t>personi(</a:t>
            </a:r>
            <a:r>
              <a:rPr lang="sq-AL" dirty="0" err="1"/>
              <a:t>ave</a:t>
            </a:r>
            <a:r>
              <a:rPr lang="sq-AL" dirty="0"/>
              <a:t>), Pala duhet të adaptojë legjislacion të tillë dhe masa të tjera meqenëse duhet të jenë të</a:t>
            </a:r>
            <a:r>
              <a:rPr lang="en-US" dirty="0"/>
              <a:t> </a:t>
            </a:r>
            <a:r>
              <a:rPr lang="sq-AL" dirty="0"/>
              <a:t>nevojshme të detyrojnë atë person që të sigurojë dhe të mirëmbajë integritetin e të dhënave</a:t>
            </a:r>
            <a:r>
              <a:rPr lang="en-US" dirty="0"/>
              <a:t> </a:t>
            </a:r>
            <a:r>
              <a:rPr lang="sq-AL" dirty="0"/>
              <a:t>kompjuterike </a:t>
            </a:r>
            <a:r>
              <a:rPr lang="sq-AL" b="1" dirty="0">
                <a:solidFill>
                  <a:srgbClr val="FF0000"/>
                </a:solidFill>
              </a:rPr>
              <a:t>për një periudhë kohe aq të gjatë sa të jetë e nevojshme deri në një maksimum prej 90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sq-AL" b="1" dirty="0">
                <a:solidFill>
                  <a:srgbClr val="FF0000"/>
                </a:solidFill>
              </a:rPr>
              <a:t>ditësh </a:t>
            </a:r>
            <a:r>
              <a:rPr lang="sq-AL" dirty="0"/>
              <a:t>që të mundësojë autoritetet kompetente </a:t>
            </a:r>
            <a:r>
              <a:rPr lang="sq-AL" b="1" dirty="0">
                <a:solidFill>
                  <a:srgbClr val="FF0000"/>
                </a:solidFill>
              </a:rPr>
              <a:t>të kërkojnë </a:t>
            </a:r>
            <a:r>
              <a:rPr lang="sq-AL" dirty="0"/>
              <a:t>hapjen e tyre. Një Palë mund të sigurojë</a:t>
            </a:r>
            <a:r>
              <a:rPr lang="en-US" dirty="0"/>
              <a:t> </a:t>
            </a:r>
            <a:r>
              <a:rPr lang="sq-AL" dirty="0"/>
              <a:t>që një urdhër i tillë </a:t>
            </a:r>
            <a:r>
              <a:rPr lang="sq-AL" b="1" dirty="0">
                <a:solidFill>
                  <a:srgbClr val="FF0000"/>
                </a:solidFill>
              </a:rPr>
              <a:t>të rinovohet herë pas here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3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450"/>
          </a:xfrm>
        </p:spPr>
        <p:txBody>
          <a:bodyPr/>
          <a:lstStyle/>
          <a:p>
            <a:pPr eaLnBrk="1" hangingPunct="1"/>
            <a:r>
              <a:rPr lang="en-GB" b="1" dirty="0" err="1" smtClean="0"/>
              <a:t>Objektivat</a:t>
            </a:r>
            <a:r>
              <a:rPr lang="en-GB" b="1" dirty="0" smtClean="0"/>
              <a:t> e </a:t>
            </a:r>
            <a:r>
              <a:rPr lang="en-GB" b="1" dirty="0" err="1" smtClean="0"/>
              <a:t>Sesionit</a:t>
            </a:r>
            <a:endParaRPr lang="en-GB" b="1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8229600" cy="4933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700" dirty="0" smtClean="0"/>
          </a:p>
          <a:p>
            <a:pPr algn="just" eaLnBrk="1" hangingPunct="1">
              <a:lnSpc>
                <a:spcPct val="80000"/>
              </a:lnSpc>
              <a:buNone/>
            </a:pPr>
            <a:r>
              <a:rPr lang="en-GB" sz="2700" dirty="0"/>
              <a:t>Deri </a:t>
            </a:r>
            <a:r>
              <a:rPr lang="en-GB" sz="2700" dirty="0" err="1"/>
              <a:t>në</a:t>
            </a:r>
            <a:r>
              <a:rPr lang="en-GB" sz="2700" dirty="0"/>
              <a:t> fund </a:t>
            </a:r>
            <a:r>
              <a:rPr lang="en-GB" sz="2700" dirty="0" err="1"/>
              <a:t>të</a:t>
            </a:r>
            <a:r>
              <a:rPr lang="en-GB" sz="2700" dirty="0"/>
              <a:t> </a:t>
            </a:r>
            <a:r>
              <a:rPr lang="en-GB" sz="2700" dirty="0" err="1"/>
              <a:t>këtij</a:t>
            </a:r>
            <a:r>
              <a:rPr lang="en-GB" sz="2700" dirty="0"/>
              <a:t> </a:t>
            </a:r>
            <a:r>
              <a:rPr lang="en-GB" sz="2700" dirty="0" err="1"/>
              <a:t>sesioni</a:t>
            </a:r>
            <a:r>
              <a:rPr lang="en-GB" sz="2700" dirty="0"/>
              <a:t> </a:t>
            </a:r>
            <a:r>
              <a:rPr lang="en-GB" sz="2700" dirty="0" err="1" smtClean="0"/>
              <a:t>pjesëmarrësit</a:t>
            </a:r>
            <a:r>
              <a:rPr lang="en-GB" sz="2700" dirty="0" smtClean="0"/>
              <a:t> do </a:t>
            </a:r>
            <a:r>
              <a:rPr lang="en-GB" sz="2700" dirty="0" err="1"/>
              <a:t>të</a:t>
            </a:r>
            <a:r>
              <a:rPr lang="en-GB" sz="2700" dirty="0"/>
              <a:t> </a:t>
            </a:r>
            <a:r>
              <a:rPr lang="en-GB" sz="2700" dirty="0" err="1"/>
              <a:t>jenë</a:t>
            </a:r>
            <a:r>
              <a:rPr lang="en-GB" sz="2700" dirty="0"/>
              <a:t> </a:t>
            </a:r>
            <a:r>
              <a:rPr lang="en-GB" sz="2700" dirty="0" err="1"/>
              <a:t>në</a:t>
            </a:r>
            <a:r>
              <a:rPr lang="en-GB" sz="2700" dirty="0"/>
              <a:t> </a:t>
            </a:r>
            <a:r>
              <a:rPr lang="en-GB" sz="2700" dirty="0" err="1"/>
              <a:t>gjendje</a:t>
            </a:r>
            <a:r>
              <a:rPr lang="en-GB" sz="2700" dirty="0"/>
              <a:t> </a:t>
            </a:r>
            <a:r>
              <a:rPr lang="en-GB" sz="2700" dirty="0" err="1"/>
              <a:t>të</a:t>
            </a:r>
            <a:r>
              <a:rPr lang="en-GB" sz="2700" dirty="0"/>
              <a:t>:</a:t>
            </a:r>
          </a:p>
          <a:p>
            <a:pPr eaLnBrk="1" hangingPunct="1">
              <a:lnSpc>
                <a:spcPct val="80000"/>
              </a:lnSpc>
              <a:buNone/>
            </a:pPr>
            <a:endParaRPr lang="en-GB" sz="2700" dirty="0"/>
          </a:p>
          <a:p>
            <a:pPr eaLnBrk="1" hangingPunct="1">
              <a:lnSpc>
                <a:spcPct val="80000"/>
              </a:lnSpc>
            </a:pPr>
            <a:r>
              <a:rPr lang="en-GB" sz="2700" dirty="0" err="1" smtClean="0"/>
              <a:t>Shpjegojnë</a:t>
            </a:r>
            <a:r>
              <a:rPr lang="en-GB" sz="2700" dirty="0" smtClean="0"/>
              <a:t> </a:t>
            </a:r>
            <a:r>
              <a:rPr lang="en-GB" sz="2700" dirty="0" err="1"/>
              <a:t>dispozitat</a:t>
            </a:r>
            <a:r>
              <a:rPr lang="en-GB" sz="2700" dirty="0"/>
              <a:t> </a:t>
            </a:r>
            <a:r>
              <a:rPr lang="en-GB" sz="2700" dirty="0" err="1"/>
              <a:t>procedurale</a:t>
            </a:r>
            <a:r>
              <a:rPr lang="en-GB" sz="2700" dirty="0"/>
              <a:t> </a:t>
            </a:r>
            <a:r>
              <a:rPr lang="en-GB" sz="2700" dirty="0" err="1"/>
              <a:t>të</a:t>
            </a:r>
            <a:r>
              <a:rPr lang="en-GB" sz="2700" dirty="0"/>
              <a:t> </a:t>
            </a:r>
            <a:r>
              <a:rPr lang="en-GB" sz="2700" dirty="0" err="1"/>
              <a:t>Konventës</a:t>
            </a:r>
            <a:r>
              <a:rPr lang="en-GB" sz="2700" dirty="0"/>
              <a:t> </a:t>
            </a:r>
            <a:r>
              <a:rPr lang="en-GB" sz="2700" dirty="0" err="1"/>
              <a:t>së</a:t>
            </a:r>
            <a:r>
              <a:rPr lang="en-GB" sz="2700" dirty="0"/>
              <a:t> </a:t>
            </a:r>
            <a:r>
              <a:rPr lang="en-GB" sz="2700" dirty="0" err="1"/>
              <a:t>Budapestit</a:t>
            </a:r>
            <a:r>
              <a:rPr lang="en-GB" sz="2700" dirty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GB" sz="2700" dirty="0" err="1" smtClean="0"/>
              <a:t>Shpjegojnë</a:t>
            </a:r>
            <a:r>
              <a:rPr lang="en-GB" sz="2700" dirty="0" smtClean="0"/>
              <a:t> </a:t>
            </a:r>
            <a:r>
              <a:rPr lang="en-GB" sz="2700" dirty="0" err="1"/>
              <a:t>rëndësinë</a:t>
            </a:r>
            <a:r>
              <a:rPr lang="en-GB" sz="2700" dirty="0"/>
              <a:t> e </a:t>
            </a:r>
            <a:r>
              <a:rPr lang="en-GB" sz="2700" dirty="0" err="1"/>
              <a:t>kushteve</a:t>
            </a:r>
            <a:r>
              <a:rPr lang="en-GB" sz="2700" dirty="0"/>
              <a:t> </a:t>
            </a:r>
            <a:r>
              <a:rPr lang="en-GB" sz="2700" dirty="0" err="1"/>
              <a:t>dhe</a:t>
            </a:r>
            <a:r>
              <a:rPr lang="en-GB" sz="2700" dirty="0"/>
              <a:t> </a:t>
            </a:r>
            <a:r>
              <a:rPr lang="en-GB" sz="2700" dirty="0" err="1"/>
              <a:t>masave</a:t>
            </a:r>
            <a:r>
              <a:rPr lang="en-GB" sz="2700" dirty="0"/>
              <a:t> </a:t>
            </a:r>
            <a:r>
              <a:rPr lang="en-GB" sz="2700" dirty="0" err="1"/>
              <a:t>mbrojtëse</a:t>
            </a:r>
            <a:r>
              <a:rPr lang="en-GB" sz="2700" dirty="0"/>
              <a:t> </a:t>
            </a:r>
            <a:r>
              <a:rPr lang="en-GB" sz="2700" dirty="0" err="1"/>
              <a:t>dhe</a:t>
            </a:r>
            <a:r>
              <a:rPr lang="en-GB" sz="2700" dirty="0"/>
              <a:t> </a:t>
            </a:r>
            <a:r>
              <a:rPr lang="en-GB" sz="2700" dirty="0" err="1"/>
              <a:t>mënyrën</a:t>
            </a:r>
            <a:r>
              <a:rPr lang="en-GB" sz="2700" dirty="0"/>
              <a:t> se </a:t>
            </a:r>
            <a:r>
              <a:rPr lang="en-GB" sz="2700" dirty="0" err="1"/>
              <a:t>si</a:t>
            </a:r>
            <a:r>
              <a:rPr lang="en-GB" sz="2700" dirty="0"/>
              <a:t> </a:t>
            </a:r>
            <a:r>
              <a:rPr lang="en-GB" sz="2700" dirty="0" err="1" smtClean="0"/>
              <a:t>mund</a:t>
            </a:r>
            <a:r>
              <a:rPr lang="en-GB" sz="2700" dirty="0" smtClean="0"/>
              <a:t> </a:t>
            </a:r>
            <a:r>
              <a:rPr lang="en-GB" sz="2700" dirty="0" err="1"/>
              <a:t>të</a:t>
            </a:r>
            <a:r>
              <a:rPr lang="en-GB" sz="2700" dirty="0"/>
              <a:t> </a:t>
            </a:r>
            <a:r>
              <a:rPr lang="en-GB" sz="2700" dirty="0" err="1" smtClean="0"/>
              <a:t>përcaktohen</a:t>
            </a:r>
            <a:r>
              <a:rPr lang="en-GB" sz="2700" dirty="0" smtClean="0"/>
              <a:t> </a:t>
            </a:r>
            <a:r>
              <a:rPr lang="en-GB" sz="2700" dirty="0" err="1" smtClean="0"/>
              <a:t>ato</a:t>
            </a:r>
            <a:r>
              <a:rPr lang="en-GB" sz="2700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r>
              <a:rPr lang="en-US" sz="3600" b="1" dirty="0" err="1" smtClean="0"/>
              <a:t>Afati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Kohor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571500"/>
            <a:ext cx="8229600" cy="60071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Ruajtja</a:t>
            </a:r>
            <a:r>
              <a:rPr lang="en-US" dirty="0" smtClean="0"/>
              <a:t> </a:t>
            </a:r>
            <a:r>
              <a:rPr lang="en-US" dirty="0" err="1" smtClean="0"/>
              <a:t>është</a:t>
            </a:r>
            <a:r>
              <a:rPr lang="en-US" dirty="0" smtClean="0"/>
              <a:t> </a:t>
            </a:r>
            <a:r>
              <a:rPr lang="en-US" dirty="0" err="1" smtClean="0"/>
              <a:t>kopetencë</a:t>
            </a:r>
            <a:r>
              <a:rPr lang="en-US" dirty="0" smtClean="0"/>
              <a:t> e </a:t>
            </a:r>
            <a:r>
              <a:rPr lang="en-US" dirty="0" err="1" smtClean="0"/>
              <a:t>përkohshme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t’i</a:t>
            </a:r>
            <a:r>
              <a:rPr lang="en-US" dirty="0" smtClean="0"/>
              <a:t> </a:t>
            </a:r>
            <a:r>
              <a:rPr lang="en-US" dirty="0" err="1" smtClean="0"/>
              <a:t>mundësuar</a:t>
            </a:r>
            <a:r>
              <a:rPr lang="en-US" dirty="0" smtClean="0"/>
              <a:t> </a:t>
            </a:r>
            <a:r>
              <a:rPr lang="en-US" dirty="0" err="1" smtClean="0"/>
              <a:t>autoriteteve</a:t>
            </a:r>
            <a:r>
              <a:rPr lang="en-US" dirty="0" smtClean="0"/>
              <a:t> </a:t>
            </a:r>
            <a:r>
              <a:rPr lang="en-US" dirty="0" err="1" smtClean="0"/>
              <a:t>kopetente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kërkojnë</a:t>
            </a:r>
            <a:r>
              <a:rPr lang="en-US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Prodhimin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; </a:t>
            </a:r>
            <a:r>
              <a:rPr lang="en-US" dirty="0" err="1" smtClean="0"/>
              <a:t>ose</a:t>
            </a:r>
            <a:endParaRPr lang="en-US" dirty="0" smtClean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Kontrollin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sekuestrimin</a:t>
            </a:r>
            <a:endParaRPr lang="en-US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Ligji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parashikimin</a:t>
            </a:r>
            <a:r>
              <a:rPr lang="en-US" dirty="0" smtClean="0"/>
              <a:t> e </a:t>
            </a:r>
            <a:r>
              <a:rPr lang="en-US" dirty="0" err="1" smtClean="0"/>
              <a:t>periudhës</a:t>
            </a:r>
            <a:r>
              <a:rPr lang="en-US" dirty="0" smtClean="0"/>
              <a:t> </a:t>
            </a:r>
            <a:r>
              <a:rPr lang="en-US" dirty="0" err="1" smtClean="0"/>
              <a:t>maksimale</a:t>
            </a:r>
            <a:r>
              <a:rPr lang="en-US" dirty="0" smtClean="0"/>
              <a:t> (</a:t>
            </a:r>
            <a:r>
              <a:rPr lang="en-US" dirty="0" err="1" smtClean="0"/>
              <a:t>maksimum</a:t>
            </a:r>
            <a:r>
              <a:rPr lang="en-US" dirty="0" smtClean="0"/>
              <a:t> </a:t>
            </a:r>
            <a:r>
              <a:rPr lang="en-US" dirty="0" err="1" smtClean="0"/>
              <a:t>prej</a:t>
            </a:r>
            <a:r>
              <a:rPr lang="en-US" dirty="0" smtClean="0"/>
              <a:t> 90 </a:t>
            </a:r>
            <a:r>
              <a:rPr lang="en-US" dirty="0" err="1" smtClean="0"/>
              <a:t>ditësh</a:t>
            </a:r>
            <a:r>
              <a:rPr lang="en-US" dirty="0" smtClean="0"/>
              <a:t>)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Urdhri</a:t>
            </a:r>
            <a:r>
              <a:rPr lang="en-US" dirty="0" smtClean="0"/>
              <a:t> </a:t>
            </a:r>
            <a:r>
              <a:rPr lang="en-US" dirty="0" err="1" smtClean="0"/>
              <a:t>duhet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specifikojë</a:t>
            </a:r>
            <a:r>
              <a:rPr lang="en-US" dirty="0" smtClean="0"/>
              <a:t> </a:t>
            </a:r>
            <a:r>
              <a:rPr lang="en-US" dirty="0" err="1" smtClean="0"/>
              <a:t>afatin</a:t>
            </a:r>
            <a:r>
              <a:rPr lang="en-US" dirty="0" smtClean="0"/>
              <a:t> </a:t>
            </a:r>
            <a:r>
              <a:rPr lang="en-US" dirty="0" err="1" smtClean="0"/>
              <a:t>kohor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saktë</a:t>
            </a:r>
            <a:endParaRPr lang="en-US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 smtClean="0"/>
              <a:t>Afati</a:t>
            </a:r>
            <a:r>
              <a:rPr lang="en-US" dirty="0" smtClean="0"/>
              <a:t> </a:t>
            </a:r>
            <a:r>
              <a:rPr lang="en-US" dirty="0" err="1" smtClean="0"/>
              <a:t>kohor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urdhër</a:t>
            </a:r>
            <a:r>
              <a:rPr lang="en-US" dirty="0" smtClean="0"/>
              <a:t> </a:t>
            </a:r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rinovohet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585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 rtlCol="0">
            <a:normAutofit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sq-AL" dirty="0"/>
              <a:t>Çdo Palë do të adaptojë legjislacion të tillë dhe masa të tjera, që mund të jenë të</a:t>
            </a:r>
            <a:r>
              <a:rPr lang="en-US" dirty="0"/>
              <a:t> </a:t>
            </a:r>
            <a:r>
              <a:rPr lang="sq-AL" dirty="0"/>
              <a:t>nevojshme të detyrojnë mbikëqyrësin apo persona të tjerë të cilët do të ruajnë të dhënat kompjuterike</a:t>
            </a:r>
            <a:r>
              <a:rPr lang="en-US" dirty="0"/>
              <a:t> </a:t>
            </a:r>
            <a:r>
              <a:rPr lang="sq-AL" dirty="0"/>
              <a:t>që </a:t>
            </a:r>
            <a:r>
              <a:rPr lang="sq-AL" b="1" dirty="0">
                <a:solidFill>
                  <a:srgbClr val="FF0000"/>
                </a:solidFill>
              </a:rPr>
              <a:t>të mbajnë në mënyrë konfidenciale ndërmarrjen e këtyre procedurave</a:t>
            </a:r>
            <a:r>
              <a:rPr lang="sq-AL" dirty="0"/>
              <a:t> për një periudhë kohe të</a:t>
            </a:r>
            <a:r>
              <a:rPr lang="en-US" dirty="0"/>
              <a:t> </a:t>
            </a:r>
            <a:r>
              <a:rPr lang="sq-AL" dirty="0"/>
              <a:t>parashikuar nga ligji i brendshëm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38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16 – </a:t>
            </a:r>
            <a:r>
              <a:rPr lang="en-GB" sz="4000" b="1" dirty="0" err="1"/>
              <a:t>Ruajta</a:t>
            </a:r>
            <a:r>
              <a:rPr lang="en-GB" sz="4000" b="1" dirty="0"/>
              <a:t> e </a:t>
            </a:r>
            <a:r>
              <a:rPr lang="en-GB" sz="4000" b="1" dirty="0" err="1" smtClean="0"/>
              <a:t>përshpejtuar</a:t>
            </a:r>
            <a:r>
              <a:rPr lang="en-GB" sz="4000" b="1" dirty="0" smtClean="0"/>
              <a:t> </a:t>
            </a:r>
            <a:r>
              <a:rPr lang="en-GB" sz="4000" b="1" dirty="0"/>
              <a:t>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/>
              <a:t>memorizuara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!</a:t>
            </a:r>
            <a:fld id="{A966BBF2-DA90-4DEB-8CEB-816DABC8582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9640"/>
          </a:xfrm>
        </p:spPr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Mbajnë</a:t>
            </a:r>
            <a:r>
              <a:rPr lang="en-US" sz="3600" b="1" dirty="0" smtClean="0"/>
              <a:t> Konfidenciale </a:t>
            </a:r>
            <a:r>
              <a:rPr lang="en-US" sz="3600" b="1" dirty="0" err="1" smtClean="0"/>
              <a:t>Ndërmarrjen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Procedurave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829" y="1066800"/>
            <a:ext cx="8530771" cy="5654675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600" dirty="0" err="1"/>
              <a:t>Detyrimi</a:t>
            </a:r>
            <a:r>
              <a:rPr lang="en-US" sz="2600" dirty="0"/>
              <a:t> </a:t>
            </a:r>
            <a:r>
              <a:rPr lang="en-US" sz="2600" dirty="0" err="1"/>
              <a:t>i</a:t>
            </a:r>
            <a:r>
              <a:rPr lang="en-US" sz="2600" dirty="0"/>
              <a:t> </a:t>
            </a:r>
            <a:r>
              <a:rPr lang="en-US" sz="2600" dirty="0" err="1"/>
              <a:t>personit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urdhëruar</a:t>
            </a:r>
            <a:r>
              <a:rPr lang="en-US" sz="2600" dirty="0"/>
              <a:t> </a:t>
            </a:r>
            <a:r>
              <a:rPr lang="en-US" sz="2600" dirty="0" err="1"/>
              <a:t>për</a:t>
            </a:r>
            <a:r>
              <a:rPr lang="en-US" sz="2600" dirty="0"/>
              <a:t> </a:t>
            </a:r>
            <a:r>
              <a:rPr lang="en-US" sz="2600" dirty="0" err="1"/>
              <a:t>ruajtjen</a:t>
            </a:r>
            <a:r>
              <a:rPr lang="en-US" sz="2600" dirty="0"/>
              <a:t> e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dhënave</a:t>
            </a:r>
            <a:endParaRPr lang="en-US" sz="26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600" dirty="0" err="1" smtClean="0"/>
              <a:t>Urdhër</a:t>
            </a:r>
            <a:r>
              <a:rPr lang="en-US" sz="2600" dirty="0" smtClean="0"/>
              <a:t> </a:t>
            </a:r>
            <a:r>
              <a:rPr lang="en-US" sz="2600" dirty="0" err="1"/>
              <a:t>për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specifikuar</a:t>
            </a:r>
            <a:r>
              <a:rPr lang="en-US" sz="2600" dirty="0"/>
              <a:t> </a:t>
            </a:r>
            <a:r>
              <a:rPr lang="en-US" sz="2600" dirty="0" err="1"/>
              <a:t>periudhën</a:t>
            </a:r>
            <a:r>
              <a:rPr lang="en-US" sz="2600" dirty="0"/>
              <a:t> </a:t>
            </a:r>
            <a:r>
              <a:rPr lang="en-US" sz="2600" dirty="0" err="1"/>
              <a:t>kohore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konfidencialitetit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600" dirty="0" err="1" smtClean="0"/>
              <a:t>Qëllim</a:t>
            </a:r>
            <a:r>
              <a:rPr lang="en-US" sz="2600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600" dirty="0" err="1"/>
              <a:t>Siguron</a:t>
            </a:r>
            <a:r>
              <a:rPr lang="en-US" sz="2600" dirty="0"/>
              <a:t> </a:t>
            </a:r>
            <a:r>
              <a:rPr lang="en-US" sz="2600" dirty="0" err="1"/>
              <a:t>që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dyshuarit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mos</a:t>
            </a:r>
            <a:r>
              <a:rPr lang="en-US" sz="2600" dirty="0"/>
              <a:t> </a:t>
            </a:r>
            <a:r>
              <a:rPr lang="en-US" sz="2600" dirty="0" err="1" smtClean="0"/>
              <a:t>marrin</a:t>
            </a:r>
            <a:r>
              <a:rPr lang="en-US" sz="2600" dirty="0" smtClean="0"/>
              <a:t> </a:t>
            </a:r>
            <a:r>
              <a:rPr lang="en-US" sz="2600" dirty="0" err="1" smtClean="0"/>
              <a:t>dijeni</a:t>
            </a:r>
            <a:r>
              <a:rPr lang="en-US" sz="2600" dirty="0" smtClean="0"/>
              <a:t> </a:t>
            </a:r>
            <a:r>
              <a:rPr lang="en-US" sz="2600" dirty="0" err="1" smtClean="0"/>
              <a:t>për</a:t>
            </a:r>
            <a:r>
              <a:rPr lang="en-US" sz="2600" dirty="0" smtClean="0"/>
              <a:t> </a:t>
            </a:r>
            <a:r>
              <a:rPr lang="en-US" sz="2600" dirty="0" err="1"/>
              <a:t>hetimin</a:t>
            </a:r>
            <a:endParaRPr lang="en-US" sz="26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600" dirty="0" err="1"/>
              <a:t>Mbron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drejtën</a:t>
            </a:r>
            <a:r>
              <a:rPr lang="en-US" sz="2600" dirty="0"/>
              <a:t> e </a:t>
            </a:r>
            <a:r>
              <a:rPr lang="en-US" sz="2600" dirty="0" err="1"/>
              <a:t>privatësisë</a:t>
            </a:r>
            <a:endParaRPr lang="en-US" sz="26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600" dirty="0" err="1"/>
              <a:t>Ruajtja</a:t>
            </a:r>
            <a:r>
              <a:rPr lang="en-US" sz="2600" dirty="0"/>
              <a:t> </a:t>
            </a:r>
            <a:r>
              <a:rPr lang="en-US" sz="2600" dirty="0" err="1"/>
              <a:t>është</a:t>
            </a:r>
            <a:r>
              <a:rPr lang="en-US" sz="2600" dirty="0"/>
              <a:t> </a:t>
            </a:r>
            <a:r>
              <a:rPr lang="en-US" sz="2600" dirty="0" err="1"/>
              <a:t>masë</a:t>
            </a:r>
            <a:r>
              <a:rPr lang="en-US" sz="2600" dirty="0"/>
              <a:t> </a:t>
            </a:r>
            <a:r>
              <a:rPr lang="en-US" sz="2600" dirty="0" err="1"/>
              <a:t>paraprake</a:t>
            </a:r>
            <a:endParaRPr lang="en-US" sz="26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600" dirty="0" err="1"/>
              <a:t>Parandalon</a:t>
            </a:r>
            <a:r>
              <a:rPr lang="en-US" sz="2600" dirty="0"/>
              <a:t> </a:t>
            </a:r>
            <a:r>
              <a:rPr lang="en-US" sz="2600" dirty="0" err="1"/>
              <a:t>ndërhyrjen</a:t>
            </a:r>
            <a:r>
              <a:rPr lang="en-US" sz="2600" dirty="0"/>
              <a:t> / </a:t>
            </a:r>
            <a:r>
              <a:rPr lang="en-US" sz="2600" dirty="0" err="1"/>
              <a:t>fshirjen</a:t>
            </a:r>
            <a:r>
              <a:rPr lang="en-US" sz="2600" dirty="0"/>
              <a:t> e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dhënave</a:t>
            </a:r>
            <a:r>
              <a:rPr lang="en-US" sz="2600" dirty="0"/>
              <a:t> </a:t>
            </a:r>
            <a:r>
              <a:rPr lang="en-US" sz="2600" dirty="0" err="1"/>
              <a:t>nga</a:t>
            </a:r>
            <a:r>
              <a:rPr lang="en-US" sz="2600" dirty="0"/>
              <a:t> persona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tjerë</a:t>
            </a: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904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159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800" b="1" dirty="0" smtClean="0"/>
              <a:t/>
            </a:r>
            <a:br>
              <a:rPr lang="en-GB" sz="3800" b="1" dirty="0" smtClean="0"/>
            </a:br>
            <a:r>
              <a:rPr lang="en-GB" sz="3800" b="1" dirty="0" err="1" smtClean="0"/>
              <a:t>Neni</a:t>
            </a:r>
            <a:r>
              <a:rPr lang="en-GB" sz="3800" b="1" dirty="0" smtClean="0"/>
              <a:t> 17 – </a:t>
            </a:r>
            <a:r>
              <a:rPr lang="en-GB" sz="3800" b="1" dirty="0" err="1" smtClean="0"/>
              <a:t>Ruajtja</a:t>
            </a:r>
            <a:r>
              <a:rPr lang="en-GB" sz="3800" b="1" dirty="0" smtClean="0"/>
              <a:t> e </a:t>
            </a:r>
            <a:r>
              <a:rPr lang="en-GB" sz="3800" b="1" dirty="0" err="1" smtClean="0"/>
              <a:t>Përshpejtuar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dhe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Hapja</a:t>
            </a:r>
            <a:r>
              <a:rPr lang="en-GB" sz="3800" b="1" dirty="0" smtClean="0"/>
              <a:t> e </a:t>
            </a:r>
            <a:r>
              <a:rPr lang="en-GB" sz="3800" b="1" dirty="0" err="1" smtClean="0"/>
              <a:t>Pjesshme</a:t>
            </a:r>
            <a:r>
              <a:rPr lang="en-GB" sz="3800" b="1" dirty="0" smtClean="0"/>
              <a:t> e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Dhënave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Trafikut</a:t>
            </a:r>
            <a:r>
              <a:rPr lang="en-GB" sz="3800" dirty="0"/>
              <a:t/>
            </a:r>
            <a:br>
              <a:rPr lang="en-GB" sz="3800" dirty="0"/>
            </a:br>
            <a:endParaRPr lang="en-GB" sz="3800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03396"/>
            <a:ext cx="8229600" cy="4611914"/>
          </a:xfrm>
        </p:spPr>
        <p:txBody>
          <a:bodyPr rtlCol="0"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800" dirty="0" smtClean="0"/>
              <a:t>Çdo </a:t>
            </a:r>
            <a:r>
              <a:rPr lang="sq-AL" sz="2800" dirty="0"/>
              <a:t>Palë do të adaptojë, në respektim të </a:t>
            </a:r>
            <a:r>
              <a:rPr lang="sq-AL" sz="2800" dirty="0" err="1"/>
              <a:t>të</a:t>
            </a:r>
            <a:r>
              <a:rPr lang="sq-AL" sz="2800" dirty="0"/>
              <a:t> dhënave të trafikut që duhet të ruhen </a:t>
            </a:r>
            <a:r>
              <a:rPr lang="sq-AL" sz="2800" dirty="0" smtClean="0"/>
              <a:t>sipas</a:t>
            </a:r>
            <a:r>
              <a:rPr lang="en-US" sz="2800" dirty="0" smtClean="0"/>
              <a:t> </a:t>
            </a:r>
            <a:r>
              <a:rPr lang="sq-AL" sz="2800" dirty="0" smtClean="0"/>
              <a:t>nenit </a:t>
            </a:r>
            <a:r>
              <a:rPr lang="sq-AL" sz="2800" dirty="0"/>
              <a:t>16, legjislacion të tillë dhe masa të tjera që mund të jenë të nevojshme për </a:t>
            </a:r>
            <a:r>
              <a:rPr lang="en-GB" sz="2600" dirty="0" smtClean="0"/>
              <a:t>:</a:t>
            </a:r>
            <a:endParaRPr lang="en-GB" sz="2600" dirty="0"/>
          </a:p>
          <a:p>
            <a:pPr marL="0" indent="0" algn="just">
              <a:buNone/>
            </a:pPr>
            <a:r>
              <a:rPr lang="en-US" sz="2600" dirty="0" smtClean="0"/>
              <a:t>	a) </a:t>
            </a:r>
            <a:r>
              <a:rPr lang="sq-AL" sz="2600" dirty="0" smtClean="0"/>
              <a:t>të </a:t>
            </a:r>
            <a:r>
              <a:rPr lang="sq-AL" sz="2600" dirty="0"/>
              <a:t>siguruar që ruajtja e përshpejtuar e të dhënave të </a:t>
            </a:r>
            <a:r>
              <a:rPr lang="en-US" sz="2600" dirty="0" smtClean="0"/>
              <a:t>	</a:t>
            </a:r>
            <a:r>
              <a:rPr lang="sq-AL" sz="2600" dirty="0" smtClean="0"/>
              <a:t>trafikut </a:t>
            </a:r>
            <a:r>
              <a:rPr lang="sq-AL" sz="2600" dirty="0"/>
              <a:t>të jetë e vlefshme, </a:t>
            </a:r>
            <a:r>
              <a:rPr lang="sq-AL" sz="2600" dirty="0" smtClean="0"/>
              <a:t>pavarësisht</a:t>
            </a:r>
            <a:r>
              <a:rPr lang="en-US" sz="2600" dirty="0" smtClean="0"/>
              <a:t> </a:t>
            </a:r>
            <a:r>
              <a:rPr lang="sq-AL" sz="2600" dirty="0" smtClean="0"/>
              <a:t>nëse </a:t>
            </a:r>
            <a:r>
              <a:rPr lang="sq-AL" sz="2600" dirty="0"/>
              <a:t>një apo më tepër </a:t>
            </a:r>
            <a:r>
              <a:rPr lang="en-US" sz="2600" dirty="0" smtClean="0"/>
              <a:t>	</a:t>
            </a:r>
            <a:r>
              <a:rPr lang="sq-AL" sz="2600" dirty="0" smtClean="0"/>
              <a:t>dhënës </a:t>
            </a:r>
            <a:r>
              <a:rPr lang="sq-AL" sz="2600" dirty="0"/>
              <a:t>shërbimesh kanë qenë të përfshirë në transmetimin </a:t>
            </a:r>
            <a:r>
              <a:rPr lang="en-US" sz="2600" dirty="0" smtClean="0"/>
              <a:t>	</a:t>
            </a:r>
            <a:r>
              <a:rPr lang="sq-AL" sz="2600" dirty="0" smtClean="0"/>
              <a:t>e </a:t>
            </a:r>
            <a:r>
              <a:rPr lang="sq-AL" sz="2600" dirty="0"/>
              <a:t>atij </a:t>
            </a:r>
            <a:r>
              <a:rPr lang="sq-AL" sz="2600" dirty="0" smtClean="0"/>
              <a:t>komunikimi;</a:t>
            </a:r>
            <a:r>
              <a:rPr lang="en-US" sz="2600" dirty="0" smtClean="0"/>
              <a:t> </a:t>
            </a:r>
            <a:r>
              <a:rPr lang="sq-AL" sz="2600" dirty="0" smtClean="0"/>
              <a:t>dhe</a:t>
            </a:r>
            <a:endParaRPr lang="en-GB" sz="2600" dirty="0"/>
          </a:p>
          <a:p>
            <a:pPr marL="0" indent="0" algn="just">
              <a:buNone/>
            </a:pPr>
            <a:r>
              <a:rPr lang="en-US" sz="2800" dirty="0" smtClean="0"/>
              <a:t>	</a:t>
            </a:r>
            <a:r>
              <a:rPr lang="en-US" sz="2600" dirty="0" smtClean="0"/>
              <a:t>b) </a:t>
            </a:r>
            <a:r>
              <a:rPr lang="sq-AL" sz="2600" dirty="0" smtClean="0"/>
              <a:t>të </a:t>
            </a:r>
            <a:r>
              <a:rPr lang="sq-AL" sz="2600" dirty="0"/>
              <a:t>siguruar që hapja e përshpejtuar e autoritetit </a:t>
            </a:r>
            <a:r>
              <a:rPr lang="en-US" sz="2600" dirty="0" smtClean="0"/>
              <a:t>	</a:t>
            </a:r>
            <a:r>
              <a:rPr lang="sq-AL" sz="2600" dirty="0" smtClean="0"/>
              <a:t>kompetent </a:t>
            </a:r>
            <a:r>
              <a:rPr lang="sq-AL" sz="2600" dirty="0"/>
              <a:t>të Palës(eve) apo të një </a:t>
            </a:r>
            <a:r>
              <a:rPr lang="sq-AL" sz="2600" dirty="0" smtClean="0"/>
              <a:t>personi</a:t>
            </a:r>
            <a:r>
              <a:rPr lang="en-US" sz="2600" dirty="0" smtClean="0"/>
              <a:t> </a:t>
            </a:r>
            <a:r>
              <a:rPr lang="sq-AL" sz="2600" dirty="0" smtClean="0"/>
              <a:t>të </a:t>
            </a:r>
            <a:r>
              <a:rPr lang="sq-AL" sz="2600" dirty="0"/>
              <a:t>caktuar </a:t>
            </a:r>
            <a:r>
              <a:rPr lang="en-US" sz="2600" dirty="0" smtClean="0"/>
              <a:t>	</a:t>
            </a:r>
            <a:r>
              <a:rPr lang="sq-AL" sz="2600" dirty="0" smtClean="0"/>
              <a:t>nga </a:t>
            </a:r>
            <a:r>
              <a:rPr lang="sq-AL" sz="2600" dirty="0"/>
              <a:t>ai </a:t>
            </a:r>
            <a:r>
              <a:rPr lang="en-US" sz="2600" dirty="0" smtClean="0"/>
              <a:t>	</a:t>
            </a:r>
            <a:r>
              <a:rPr lang="sq-AL" sz="2600" dirty="0" smtClean="0"/>
              <a:t>autoritet</a:t>
            </a:r>
            <a:r>
              <a:rPr lang="sq-AL" sz="2600" dirty="0"/>
              <a:t>, të një sasie të mjaftueshme të </a:t>
            </a:r>
            <a:r>
              <a:rPr lang="sq-AL" sz="2600" dirty="0" err="1"/>
              <a:t>të</a:t>
            </a:r>
            <a:r>
              <a:rPr lang="sq-AL" sz="2600" dirty="0"/>
              <a:t> </a:t>
            </a:r>
            <a:r>
              <a:rPr lang="en-US" sz="2600" dirty="0" smtClean="0"/>
              <a:t>	</a:t>
            </a:r>
            <a:r>
              <a:rPr lang="sq-AL" sz="2600" dirty="0" smtClean="0"/>
              <a:t>dhënave </a:t>
            </a:r>
            <a:r>
              <a:rPr lang="sq-AL" sz="2600" dirty="0"/>
              <a:t>të </a:t>
            </a:r>
            <a:r>
              <a:rPr lang="en-US" sz="2600" dirty="0" smtClean="0"/>
              <a:t>	</a:t>
            </a:r>
            <a:r>
              <a:rPr lang="sq-AL" sz="2600" dirty="0" smtClean="0"/>
              <a:t>trafikut</a:t>
            </a:r>
            <a:r>
              <a:rPr lang="sq-AL" sz="2600" dirty="0"/>
              <a:t>, në mënyrë që </a:t>
            </a:r>
            <a:r>
              <a:rPr lang="sq-AL" sz="2600" dirty="0" smtClean="0"/>
              <a:t>të</a:t>
            </a:r>
            <a:r>
              <a:rPr lang="en-US" sz="2600" dirty="0" smtClean="0"/>
              <a:t> </a:t>
            </a:r>
            <a:r>
              <a:rPr lang="sq-AL" sz="2600" dirty="0" smtClean="0"/>
              <a:t>mundësojë </a:t>
            </a:r>
            <a:r>
              <a:rPr lang="sq-AL" sz="2600" dirty="0"/>
              <a:t>Palën </a:t>
            </a:r>
            <a:r>
              <a:rPr lang="en-US" sz="2600" dirty="0" smtClean="0"/>
              <a:t>	</a:t>
            </a:r>
            <a:r>
              <a:rPr lang="sq-AL" sz="2600" dirty="0" smtClean="0"/>
              <a:t>të </a:t>
            </a:r>
            <a:r>
              <a:rPr lang="sq-AL" sz="2600" dirty="0"/>
              <a:t>identifikojë </a:t>
            </a:r>
            <a:r>
              <a:rPr lang="en-US" sz="2600" dirty="0" smtClean="0"/>
              <a:t>	</a:t>
            </a:r>
            <a:r>
              <a:rPr lang="sq-AL" sz="2600" dirty="0" smtClean="0"/>
              <a:t>dhënësit </a:t>
            </a:r>
            <a:r>
              <a:rPr lang="sq-AL" sz="2600" dirty="0"/>
              <a:t>e shërbimit dhe shtegun, </a:t>
            </a:r>
            <a:r>
              <a:rPr lang="en-US" sz="2600" dirty="0" smtClean="0"/>
              <a:t>	</a:t>
            </a:r>
            <a:r>
              <a:rPr lang="sq-AL" sz="2600" dirty="0" smtClean="0"/>
              <a:t>nëpërmjet </a:t>
            </a:r>
            <a:r>
              <a:rPr lang="sq-AL" sz="2600" dirty="0"/>
              <a:t>të cilit </a:t>
            </a:r>
            <a:r>
              <a:rPr lang="en-US" sz="2600" dirty="0" smtClean="0"/>
              <a:t>	</a:t>
            </a:r>
            <a:r>
              <a:rPr lang="sq-AL" sz="2600" dirty="0" smtClean="0"/>
              <a:t>komunikimi u</a:t>
            </a:r>
            <a:r>
              <a:rPr lang="en-US" sz="2600" dirty="0" smtClean="0"/>
              <a:t> </a:t>
            </a:r>
            <a:r>
              <a:rPr lang="sq-AL" sz="2600" dirty="0" smtClean="0"/>
              <a:t>transmetua</a:t>
            </a:r>
            <a:r>
              <a:rPr lang="en-US" sz="2800" dirty="0" smtClean="0"/>
              <a:t>.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159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800" b="1" dirty="0" err="1"/>
              <a:t>Neni</a:t>
            </a:r>
            <a:r>
              <a:rPr lang="en-GB" sz="3800" b="1" dirty="0"/>
              <a:t> 17 – </a:t>
            </a:r>
            <a:r>
              <a:rPr lang="en-GB" sz="3800" b="1" dirty="0" err="1"/>
              <a:t>Ruajtja</a:t>
            </a:r>
            <a:r>
              <a:rPr lang="en-GB" sz="3800" b="1" dirty="0"/>
              <a:t> e </a:t>
            </a:r>
            <a:r>
              <a:rPr lang="en-GB" sz="3800" b="1" dirty="0" err="1" smtClean="0"/>
              <a:t>Përshpejtuar</a:t>
            </a:r>
            <a:r>
              <a:rPr lang="en-GB" sz="3800" b="1" dirty="0" smtClean="0"/>
              <a:t> </a:t>
            </a:r>
            <a:r>
              <a:rPr lang="en-GB" sz="3800" b="1" dirty="0" err="1"/>
              <a:t>dhe</a:t>
            </a:r>
            <a:r>
              <a:rPr lang="en-GB" sz="3800" b="1" dirty="0"/>
              <a:t> </a:t>
            </a:r>
            <a:r>
              <a:rPr lang="en-GB" sz="3800" b="1" dirty="0" err="1"/>
              <a:t>Hapja</a:t>
            </a:r>
            <a:r>
              <a:rPr lang="en-GB" sz="3800" b="1" dirty="0"/>
              <a:t> e </a:t>
            </a:r>
            <a:r>
              <a:rPr lang="en-GB" sz="3800" b="1" dirty="0" err="1"/>
              <a:t>Pjesshme</a:t>
            </a:r>
            <a:r>
              <a:rPr lang="en-GB" sz="3800" b="1" dirty="0"/>
              <a:t> e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Dhënave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/>
              <a:t>Trafikut</a:t>
            </a:r>
            <a:endParaRPr lang="en-GB" sz="3800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51732"/>
            <a:ext cx="8229600" cy="2086429"/>
          </a:xfrm>
        </p:spPr>
        <p:txBody>
          <a:bodyPr rtlCol="0">
            <a:normAutofit/>
          </a:bodyPr>
          <a:lstStyle/>
          <a:p>
            <a:pPr marL="514350" indent="-514350" algn="just" eaLnBrk="1" fontAlgn="auto" hangingPunct="1">
              <a:lnSpc>
                <a:spcPct val="9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sq-AL" sz="2800" dirty="0"/>
              <a:t>Kompetencat dhe procedurat e parashikuara në këtë nen u nënshtrohen neneve 14 dhe 15</a:t>
            </a:r>
            <a:r>
              <a:rPr lang="en-US" sz="2600" dirty="0" smtClean="0"/>
              <a:t>.</a:t>
            </a:r>
            <a:endParaRPr lang="en-GB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70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159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800" b="1" dirty="0" err="1"/>
              <a:t>Neni</a:t>
            </a:r>
            <a:r>
              <a:rPr lang="en-GB" sz="3800" b="1" dirty="0"/>
              <a:t> 17 – </a:t>
            </a:r>
            <a:r>
              <a:rPr lang="en-GB" sz="3800" b="1" dirty="0" err="1"/>
              <a:t>Ruajtja</a:t>
            </a:r>
            <a:r>
              <a:rPr lang="en-GB" sz="3800" b="1" dirty="0"/>
              <a:t> e </a:t>
            </a:r>
            <a:r>
              <a:rPr lang="en-GB" sz="3800" b="1" dirty="0" err="1" smtClean="0"/>
              <a:t>Përshpejtuar</a:t>
            </a:r>
            <a:r>
              <a:rPr lang="en-GB" sz="3800" b="1" dirty="0" smtClean="0"/>
              <a:t> </a:t>
            </a:r>
            <a:r>
              <a:rPr lang="en-GB" sz="3800" b="1" dirty="0" err="1"/>
              <a:t>dhe</a:t>
            </a:r>
            <a:r>
              <a:rPr lang="en-GB" sz="3800" b="1" dirty="0"/>
              <a:t> </a:t>
            </a:r>
            <a:r>
              <a:rPr lang="en-GB" sz="3800" b="1" dirty="0" err="1"/>
              <a:t>Hapja</a:t>
            </a:r>
            <a:r>
              <a:rPr lang="en-GB" sz="3800" b="1" dirty="0"/>
              <a:t> e </a:t>
            </a:r>
            <a:r>
              <a:rPr lang="en-GB" sz="3800" b="1" dirty="0" err="1"/>
              <a:t>Pjesshme</a:t>
            </a:r>
            <a:r>
              <a:rPr lang="en-GB" sz="3800" b="1" dirty="0"/>
              <a:t> e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Dhënave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/>
              <a:t>Trafikut</a:t>
            </a:r>
            <a:endParaRPr lang="en-GB" sz="3800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03396"/>
            <a:ext cx="8229600" cy="4611010"/>
          </a:xfrm>
        </p:spPr>
        <p:txBody>
          <a:bodyPr rtlCol="0"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800" dirty="0" smtClean="0"/>
              <a:t>Çdo </a:t>
            </a:r>
            <a:r>
              <a:rPr lang="sq-AL" sz="2800" dirty="0"/>
              <a:t>Palë do të adaptojë, në respektim të </a:t>
            </a:r>
            <a:r>
              <a:rPr lang="sq-AL" sz="2800" dirty="0" err="1"/>
              <a:t>të</a:t>
            </a:r>
            <a:r>
              <a:rPr lang="sq-AL" sz="2800" dirty="0"/>
              <a:t> dhënave të trafikut që duhet të ruhen sipas</a:t>
            </a:r>
            <a:r>
              <a:rPr lang="en-US" sz="2800" dirty="0"/>
              <a:t> </a:t>
            </a:r>
            <a:r>
              <a:rPr lang="sq-AL" sz="2800" dirty="0"/>
              <a:t>nenit 16, legjislacion të tillë dhe masa të tjera që mund të jenë të nevojshme për </a:t>
            </a:r>
            <a:r>
              <a:rPr lang="en-GB" sz="2600" dirty="0"/>
              <a:t>:</a:t>
            </a:r>
          </a:p>
          <a:p>
            <a:pPr marL="0" indent="0" algn="just">
              <a:buNone/>
            </a:pPr>
            <a:r>
              <a:rPr lang="en-US" sz="2600" dirty="0"/>
              <a:t>	a) </a:t>
            </a:r>
            <a:r>
              <a:rPr lang="sq-AL" sz="2600" dirty="0"/>
              <a:t>të siguruar që ruajtja e përshpejtuar e të dhënave të </a:t>
            </a:r>
            <a:r>
              <a:rPr lang="en-US" sz="2600" dirty="0"/>
              <a:t>	</a:t>
            </a:r>
            <a:r>
              <a:rPr lang="sq-AL" sz="2600" dirty="0"/>
              <a:t>trafikut të jetë e vlefshme, </a:t>
            </a:r>
            <a:r>
              <a:rPr lang="sq-AL" sz="2600" b="1" dirty="0">
                <a:solidFill>
                  <a:srgbClr val="FF0000"/>
                </a:solidFill>
              </a:rPr>
              <a:t>pavarësisht</a:t>
            </a:r>
            <a:r>
              <a:rPr lang="en-US" sz="2600" b="1" dirty="0">
                <a:solidFill>
                  <a:srgbClr val="FF0000"/>
                </a:solidFill>
              </a:rPr>
              <a:t> </a:t>
            </a:r>
            <a:r>
              <a:rPr lang="sq-AL" sz="2600" b="1" dirty="0">
                <a:solidFill>
                  <a:srgbClr val="FF0000"/>
                </a:solidFill>
              </a:rPr>
              <a:t>nëse një apo më tepër </a:t>
            </a:r>
            <a:r>
              <a:rPr lang="en-US" sz="2600" b="1" dirty="0">
                <a:solidFill>
                  <a:srgbClr val="FF0000"/>
                </a:solidFill>
              </a:rPr>
              <a:t>	</a:t>
            </a:r>
            <a:r>
              <a:rPr lang="sq-AL" sz="2600" b="1" dirty="0">
                <a:solidFill>
                  <a:srgbClr val="FF0000"/>
                </a:solidFill>
              </a:rPr>
              <a:t>dhënës shërbimesh kanë qenë të përfshirë në transmetimin </a:t>
            </a:r>
            <a:r>
              <a:rPr lang="en-US" sz="2600" b="1" dirty="0">
                <a:solidFill>
                  <a:srgbClr val="FF0000"/>
                </a:solidFill>
              </a:rPr>
              <a:t>	</a:t>
            </a:r>
            <a:r>
              <a:rPr lang="sq-AL" sz="2600" b="1" dirty="0">
                <a:solidFill>
                  <a:srgbClr val="FF0000"/>
                </a:solidFill>
              </a:rPr>
              <a:t>e atij komunikimi</a:t>
            </a:r>
            <a:r>
              <a:rPr lang="sq-AL" sz="2600" dirty="0"/>
              <a:t>;</a:t>
            </a:r>
            <a:r>
              <a:rPr lang="en-US" sz="2600" dirty="0"/>
              <a:t> </a:t>
            </a:r>
            <a:r>
              <a:rPr lang="sq-AL" sz="2600" dirty="0"/>
              <a:t>dhe</a:t>
            </a:r>
            <a:endParaRPr lang="en-GB" sz="2600" dirty="0"/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600" dirty="0"/>
              <a:t>b) </a:t>
            </a:r>
            <a:r>
              <a:rPr lang="sq-AL" sz="2600" dirty="0"/>
              <a:t>të siguruar që hapja e përshpejtuar e autoritetit </a:t>
            </a:r>
            <a:r>
              <a:rPr lang="en-US" sz="2600" dirty="0"/>
              <a:t>	</a:t>
            </a:r>
            <a:r>
              <a:rPr lang="sq-AL" sz="2600" dirty="0"/>
              <a:t>kompetent të Palës(eve) apo të një personi</a:t>
            </a:r>
            <a:r>
              <a:rPr lang="en-US" sz="2600" dirty="0"/>
              <a:t> </a:t>
            </a:r>
            <a:r>
              <a:rPr lang="sq-AL" sz="2600" dirty="0"/>
              <a:t>të caktuar </a:t>
            </a:r>
            <a:r>
              <a:rPr lang="en-US" sz="2600" dirty="0"/>
              <a:t>	</a:t>
            </a:r>
            <a:r>
              <a:rPr lang="sq-AL" sz="2600" dirty="0"/>
              <a:t>nga ai </a:t>
            </a:r>
            <a:r>
              <a:rPr lang="en-US" sz="2600" dirty="0"/>
              <a:t>	</a:t>
            </a:r>
            <a:r>
              <a:rPr lang="sq-AL" sz="2600" dirty="0"/>
              <a:t>autoritet, të një sasie të mjaftueshme të </a:t>
            </a:r>
            <a:r>
              <a:rPr lang="sq-AL" sz="2600" dirty="0" err="1"/>
              <a:t>të</a:t>
            </a:r>
            <a:r>
              <a:rPr lang="sq-AL" sz="2600" dirty="0"/>
              <a:t> </a:t>
            </a:r>
            <a:r>
              <a:rPr lang="en-US" sz="2600" dirty="0"/>
              <a:t>	</a:t>
            </a:r>
            <a:r>
              <a:rPr lang="sq-AL" sz="2600" dirty="0"/>
              <a:t>dhënave të </a:t>
            </a:r>
            <a:r>
              <a:rPr lang="en-US" sz="2600" dirty="0"/>
              <a:t>	</a:t>
            </a:r>
            <a:r>
              <a:rPr lang="sq-AL" sz="2600" dirty="0"/>
              <a:t>trafikut, në mënyrë që të</a:t>
            </a:r>
            <a:r>
              <a:rPr lang="en-US" sz="2600" dirty="0"/>
              <a:t> </a:t>
            </a:r>
            <a:r>
              <a:rPr lang="sq-AL" sz="2600" dirty="0"/>
              <a:t>mundësojë Palën </a:t>
            </a:r>
            <a:r>
              <a:rPr lang="en-US" sz="2600" dirty="0"/>
              <a:t>	</a:t>
            </a:r>
            <a:r>
              <a:rPr lang="sq-AL" sz="2600" dirty="0"/>
              <a:t>të identifikojë </a:t>
            </a:r>
            <a:r>
              <a:rPr lang="en-US" sz="2600" dirty="0"/>
              <a:t>	</a:t>
            </a:r>
            <a:r>
              <a:rPr lang="sq-AL" sz="2600" dirty="0"/>
              <a:t>dhënësit e shërbimit dhe shtegun, </a:t>
            </a:r>
            <a:r>
              <a:rPr lang="en-US" sz="2600" dirty="0"/>
              <a:t>	</a:t>
            </a:r>
            <a:r>
              <a:rPr lang="sq-AL" sz="2600" dirty="0"/>
              <a:t>nëpërmjet të cilit </a:t>
            </a:r>
            <a:r>
              <a:rPr lang="en-US" sz="2600" dirty="0"/>
              <a:t>	</a:t>
            </a:r>
            <a:r>
              <a:rPr lang="sq-AL" sz="2600" dirty="0"/>
              <a:t>komunikimi u</a:t>
            </a:r>
            <a:r>
              <a:rPr lang="en-US" sz="2600" dirty="0"/>
              <a:t> </a:t>
            </a:r>
            <a:r>
              <a:rPr lang="sq-AL" sz="2600" dirty="0"/>
              <a:t>transmetua</a:t>
            </a:r>
            <a:r>
              <a:rPr lang="en-GB" sz="2200" dirty="0" smtClean="0"/>
              <a:t>.</a:t>
            </a:r>
            <a:endParaRPr lang="en-GB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1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Një</a:t>
            </a:r>
            <a:r>
              <a:rPr lang="en-US" sz="3600" b="1" dirty="0" smtClean="0"/>
              <a:t> a </a:t>
            </a:r>
            <a:r>
              <a:rPr lang="en-US" sz="3600" b="1" dirty="0" err="1" smtClean="0"/>
              <a:t>më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Shumë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Dhënës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Shërbimesh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387476"/>
            <a:ext cx="8229600" cy="5333999"/>
          </a:xfrm>
        </p:spPr>
        <p:txBody>
          <a:bodyPr/>
          <a:lstStyle/>
          <a:p>
            <a:pPr algn="just"/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shumëfishta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përfshirë</a:t>
            </a:r>
            <a:r>
              <a:rPr lang="en-US" dirty="0"/>
              <a:t> </a:t>
            </a:r>
            <a:r>
              <a:rPr lang="en-US" dirty="0" err="1"/>
              <a:t>zakonisht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transmetimet</a:t>
            </a:r>
            <a:r>
              <a:rPr lang="en-US" dirty="0"/>
              <a:t> e </a:t>
            </a:r>
            <a:r>
              <a:rPr lang="en-US" dirty="0" err="1"/>
              <a:t>komunikimit</a:t>
            </a:r>
            <a:endParaRPr lang="en-US" dirty="0"/>
          </a:p>
          <a:p>
            <a:pPr algn="just"/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shpesh</a:t>
            </a:r>
            <a:r>
              <a:rPr lang="en-US" dirty="0"/>
              <a:t> </a:t>
            </a:r>
            <a:r>
              <a:rPr lang="en-US" dirty="0" err="1"/>
              <a:t>ndahen</a:t>
            </a:r>
            <a:r>
              <a:rPr lang="en-US" dirty="0"/>
              <a:t> midis </a:t>
            </a:r>
            <a:r>
              <a:rPr lang="en-US" dirty="0" err="1" smtClean="0"/>
              <a:t>dhënësve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qëllime</a:t>
            </a:r>
            <a:r>
              <a:rPr lang="en-US" dirty="0"/>
              <a:t> </a:t>
            </a:r>
            <a:r>
              <a:rPr lang="en-US" dirty="0" err="1"/>
              <a:t>komerciale</a:t>
            </a:r>
            <a:r>
              <a:rPr lang="en-US" dirty="0"/>
              <a:t>,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sigurisë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teknike</a:t>
            </a:r>
            <a:endParaRPr lang="en-US" dirty="0"/>
          </a:p>
          <a:p>
            <a:pPr algn="just"/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r>
              <a:rPr lang="en-US" dirty="0" smtClean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ketë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smtClean="0"/>
              <a:t>Gjenerohet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mbahet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shërbimi</a:t>
            </a:r>
            <a:endParaRPr lang="en-US" dirty="0" smtClean="0"/>
          </a:p>
          <a:p>
            <a:pPr lvl="1" algn="just"/>
            <a:r>
              <a:rPr lang="en-US" dirty="0" err="1" smtClean="0"/>
              <a:t>Jepet</a:t>
            </a:r>
            <a:r>
              <a:rPr lang="en-US" dirty="0" smtClean="0"/>
              <a:t>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tjetër</a:t>
            </a:r>
            <a:r>
              <a:rPr lang="en-US" dirty="0" smtClean="0"/>
              <a:t> </a:t>
            </a:r>
            <a:r>
              <a:rPr lang="en-US" dirty="0" err="1" smtClean="0"/>
              <a:t>dhënës</a:t>
            </a:r>
            <a:r>
              <a:rPr lang="en-US" dirty="0" smtClean="0"/>
              <a:t> </a:t>
            </a:r>
            <a:r>
              <a:rPr lang="en-US" dirty="0" err="1" smtClean="0"/>
              <a:t>shërbimesh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96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2960"/>
          </a:xfrm>
        </p:spPr>
        <p:txBody>
          <a:bodyPr/>
          <a:lstStyle/>
          <a:p>
            <a:r>
              <a:rPr lang="en-US" sz="3600" b="1" dirty="0" err="1" smtClean="0"/>
              <a:t>Një</a:t>
            </a:r>
            <a:r>
              <a:rPr lang="en-US" sz="3600" b="1" dirty="0" smtClean="0"/>
              <a:t> </a:t>
            </a:r>
            <a:r>
              <a:rPr lang="en-US" sz="3600" b="1" dirty="0"/>
              <a:t>a </a:t>
            </a:r>
            <a:r>
              <a:rPr lang="en-US" sz="3600" b="1" dirty="0" err="1" smtClean="0"/>
              <a:t>më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Shumë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Dhënës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Shërbimesh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2960"/>
            <a:ext cx="8407400" cy="5898515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Zakonisht</a:t>
            </a:r>
            <a:r>
              <a:rPr lang="en-US" sz="2800" dirty="0"/>
              <a:t> </a:t>
            </a:r>
            <a:r>
              <a:rPr lang="en-US" sz="2800" dirty="0" err="1"/>
              <a:t>asnjë</a:t>
            </a:r>
            <a:r>
              <a:rPr lang="en-US" sz="2800" dirty="0"/>
              <a:t> </a:t>
            </a:r>
            <a:r>
              <a:rPr lang="en-US" sz="2800" dirty="0" err="1" smtClean="0"/>
              <a:t>dhënës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/>
              <a:t>vetëm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shërbimit</a:t>
            </a:r>
            <a:r>
              <a:rPr lang="en-US" sz="2800" dirty="0"/>
              <a:t> </a:t>
            </a: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ka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mjaftueshme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trafikut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përcaktuar</a:t>
            </a:r>
            <a:r>
              <a:rPr lang="en-US" sz="2800" dirty="0"/>
              <a:t> </a:t>
            </a:r>
            <a:r>
              <a:rPr lang="en-US" sz="2800" dirty="0" err="1"/>
              <a:t>burimin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destinacionin e </a:t>
            </a:r>
            <a:r>
              <a:rPr lang="en-US" sz="2800" dirty="0" err="1"/>
              <a:t>komunikimit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 smtClean="0"/>
              <a:t>dhënës</a:t>
            </a:r>
            <a:r>
              <a:rPr lang="en-US" sz="2800" dirty="0" smtClean="0"/>
              <a:t> </a:t>
            </a:r>
            <a:r>
              <a:rPr lang="en-US" sz="2800" dirty="0" err="1" smtClean="0"/>
              <a:t>shërbimi</a:t>
            </a:r>
            <a:r>
              <a:rPr lang="en-US" sz="2800" dirty="0" smtClean="0"/>
              <a:t> </a:t>
            </a:r>
            <a:r>
              <a:rPr lang="en-US" sz="2800" dirty="0" err="1"/>
              <a:t>posedon</a:t>
            </a:r>
            <a:r>
              <a:rPr lang="en-US" sz="2800" dirty="0"/>
              <a:t> </a:t>
            </a:r>
            <a:r>
              <a:rPr lang="en-US" sz="2800" dirty="0" err="1"/>
              <a:t>pjesë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enigmës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Renditja</a:t>
            </a:r>
            <a:r>
              <a:rPr lang="en-US" sz="2800" dirty="0"/>
              <a:t> e </a:t>
            </a:r>
            <a:r>
              <a:rPr lang="en-US" sz="2800" dirty="0" err="1" smtClean="0"/>
              <a:t>dhënësve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/>
              <a:t>shumtë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 smtClean="0"/>
              <a:t>shërbimeve</a:t>
            </a:r>
            <a:r>
              <a:rPr lang="en-US" sz="2800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Urdhrat</a:t>
            </a:r>
            <a:r>
              <a:rPr lang="en-US" sz="2400" dirty="0"/>
              <a:t> e </a:t>
            </a:r>
            <a:r>
              <a:rPr lang="en-US" sz="2400" dirty="0" err="1"/>
              <a:t>ndara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çdo</a:t>
            </a:r>
            <a:r>
              <a:rPr lang="en-US" sz="2400" dirty="0"/>
              <a:t> </a:t>
            </a:r>
            <a:r>
              <a:rPr lang="en-US" sz="2400" dirty="0" err="1" smtClean="0"/>
              <a:t>dhënës</a:t>
            </a:r>
            <a:r>
              <a:rPr lang="en-US" sz="2400" dirty="0" smtClean="0"/>
              <a:t> </a:t>
            </a:r>
            <a:r>
              <a:rPr lang="en-US" sz="2400" dirty="0" err="1" smtClean="0"/>
              <a:t>shërbimi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urdhër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vetëm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gjithë</a:t>
            </a:r>
            <a:r>
              <a:rPr lang="en-US" sz="2400" dirty="0"/>
              <a:t> </a:t>
            </a:r>
            <a:r>
              <a:rPr lang="en-US" sz="2400" dirty="0" err="1" smtClean="0"/>
              <a:t>dhënësit</a:t>
            </a:r>
            <a:r>
              <a:rPr lang="en-US" sz="2400" dirty="0" smtClean="0"/>
              <a:t> e </a:t>
            </a:r>
            <a:r>
              <a:rPr lang="en-US" sz="2400" dirty="0" err="1"/>
              <a:t>shërbimeve</a:t>
            </a:r>
            <a:r>
              <a:rPr lang="en-US" sz="2400" dirty="0"/>
              <a:t>; </a:t>
            </a:r>
            <a:r>
              <a:rPr lang="en-US" sz="2400" dirty="0" err="1"/>
              <a:t>shërbeu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mënyrë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vazhdueshme</a:t>
            </a:r>
            <a:r>
              <a:rPr lang="en-US" sz="2400" dirty="0"/>
              <a:t> </a:t>
            </a:r>
            <a:r>
              <a:rPr lang="en-US" sz="2400" dirty="0" err="1" smtClean="0"/>
              <a:t>sepse</a:t>
            </a:r>
            <a:r>
              <a:rPr lang="en-US" sz="2400" dirty="0" smtClean="0"/>
              <a:t> </a:t>
            </a:r>
            <a:r>
              <a:rPr lang="en-US" sz="2400" dirty="0" err="1" smtClean="0"/>
              <a:t>dhënësi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/>
              <a:t>shërbimit</a:t>
            </a:r>
            <a:r>
              <a:rPr lang="en-US" sz="2400" dirty="0"/>
              <a:t> </a:t>
            </a:r>
            <a:r>
              <a:rPr lang="en-US" sz="2400" dirty="0" err="1"/>
              <a:t>tjetër</a:t>
            </a:r>
            <a:r>
              <a:rPr lang="en-US" sz="2400" dirty="0"/>
              <a:t> </a:t>
            </a:r>
            <a:r>
              <a:rPr lang="en-US" sz="2400" dirty="0" err="1"/>
              <a:t>është</a:t>
            </a:r>
            <a:r>
              <a:rPr lang="en-US" sz="2400" dirty="0"/>
              <a:t> </a:t>
            </a:r>
            <a:r>
              <a:rPr lang="en-US" sz="2400" dirty="0" err="1"/>
              <a:t>identifikuar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urdhër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vetëm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 smtClean="0"/>
              <a:t>dhënës</a:t>
            </a:r>
            <a:r>
              <a:rPr lang="en-US" sz="2400" dirty="0" smtClean="0"/>
              <a:t> </a:t>
            </a:r>
            <a:r>
              <a:rPr lang="en-US" sz="2400" dirty="0" err="1" smtClean="0"/>
              <a:t>shërbimi</a:t>
            </a:r>
            <a:r>
              <a:rPr lang="en-US" sz="2400" dirty="0"/>
              <a:t>;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cili</a:t>
            </a:r>
            <a:r>
              <a:rPr lang="en-US" sz="2400" dirty="0"/>
              <a:t> </a:t>
            </a:r>
            <a:r>
              <a:rPr lang="en-US" sz="2400" dirty="0" err="1"/>
              <a:t>është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detyruar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njoftojë</a:t>
            </a:r>
            <a:r>
              <a:rPr lang="en-US" sz="2400" dirty="0"/>
              <a:t> </a:t>
            </a:r>
            <a:r>
              <a:rPr lang="en-US" sz="2400" dirty="0" err="1" smtClean="0"/>
              <a:t>dhënësin</a:t>
            </a:r>
            <a:r>
              <a:rPr lang="en-US" sz="2400" dirty="0" smtClean="0"/>
              <a:t> e </a:t>
            </a:r>
            <a:r>
              <a:rPr lang="en-US" sz="2400" dirty="0" err="1"/>
              <a:t>ardhshëm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shërbimit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përfshirë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807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159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800" b="1" dirty="0" err="1"/>
              <a:t>Neni</a:t>
            </a:r>
            <a:r>
              <a:rPr lang="en-GB" sz="3800" b="1" dirty="0"/>
              <a:t> 17 – </a:t>
            </a:r>
            <a:r>
              <a:rPr lang="en-GB" sz="3800" b="1" dirty="0" err="1"/>
              <a:t>Ruajtja</a:t>
            </a:r>
            <a:r>
              <a:rPr lang="en-GB" sz="3800" b="1" dirty="0"/>
              <a:t> e </a:t>
            </a:r>
            <a:r>
              <a:rPr lang="en-GB" sz="3800" b="1" dirty="0" err="1" smtClean="0"/>
              <a:t>Përshpejtuar</a:t>
            </a:r>
            <a:r>
              <a:rPr lang="en-GB" sz="3800" b="1" dirty="0" smtClean="0"/>
              <a:t> </a:t>
            </a:r>
            <a:r>
              <a:rPr lang="en-GB" sz="3800" b="1" dirty="0" err="1"/>
              <a:t>dhe</a:t>
            </a:r>
            <a:r>
              <a:rPr lang="en-GB" sz="3800" b="1" dirty="0"/>
              <a:t> </a:t>
            </a:r>
            <a:r>
              <a:rPr lang="en-GB" sz="3800" b="1" dirty="0" err="1"/>
              <a:t>Hapja</a:t>
            </a:r>
            <a:r>
              <a:rPr lang="en-GB" sz="3800" b="1" dirty="0"/>
              <a:t> e </a:t>
            </a:r>
            <a:r>
              <a:rPr lang="en-GB" sz="3800" b="1" dirty="0" err="1"/>
              <a:t>Pjesshme</a:t>
            </a:r>
            <a:r>
              <a:rPr lang="en-GB" sz="3800" b="1" dirty="0"/>
              <a:t> e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Dhënave</a:t>
            </a:r>
            <a:r>
              <a:rPr lang="en-GB" sz="3800" b="1" dirty="0" smtClean="0"/>
              <a:t> </a:t>
            </a:r>
            <a:r>
              <a:rPr lang="en-GB" sz="3800" b="1" dirty="0" err="1" smtClean="0"/>
              <a:t>të</a:t>
            </a:r>
            <a:r>
              <a:rPr lang="en-GB" sz="3800" b="1" dirty="0" smtClean="0"/>
              <a:t> </a:t>
            </a:r>
            <a:r>
              <a:rPr lang="en-GB" sz="3800" b="1" dirty="0" err="1"/>
              <a:t>Trafikut</a:t>
            </a:r>
            <a:endParaRPr lang="en-GB" sz="3800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4368"/>
            <a:ext cx="8229600" cy="4756150"/>
          </a:xfrm>
        </p:spPr>
        <p:txBody>
          <a:bodyPr rtlCol="0">
            <a:normAutofit fontScale="92500" lnSpcReduction="10000"/>
          </a:bodyPr>
          <a:lstStyle/>
          <a:p>
            <a:pPr marL="0" indent="0" algn="just">
              <a:buNone/>
            </a:pPr>
            <a:r>
              <a:rPr lang="sq-AL" sz="2800" dirty="0"/>
              <a:t>Çdo Palë do të adaptojë, në respektim të </a:t>
            </a:r>
            <a:r>
              <a:rPr lang="sq-AL" sz="2800" dirty="0" err="1"/>
              <a:t>të</a:t>
            </a:r>
            <a:r>
              <a:rPr lang="sq-AL" sz="2800" dirty="0"/>
              <a:t> dhënave të trafikut që duhet të ruhen sipas</a:t>
            </a:r>
            <a:r>
              <a:rPr lang="en-US" sz="2800" dirty="0"/>
              <a:t> </a:t>
            </a:r>
            <a:r>
              <a:rPr lang="sq-AL" sz="2800" dirty="0"/>
              <a:t>nenit 16, legjislacion të tillë dhe masa të tjera që mund të jenë të nevojshme për </a:t>
            </a:r>
            <a:r>
              <a:rPr lang="en-GB" sz="2600" dirty="0"/>
              <a:t>:</a:t>
            </a:r>
          </a:p>
          <a:p>
            <a:pPr marL="0" indent="0" algn="just">
              <a:buNone/>
            </a:pPr>
            <a:r>
              <a:rPr lang="en-US" sz="2600" dirty="0"/>
              <a:t>	a) </a:t>
            </a:r>
            <a:r>
              <a:rPr lang="sq-AL" sz="2600" dirty="0"/>
              <a:t>të siguruar që ruajtja e përshpejtuar e të dhënave të </a:t>
            </a:r>
            <a:r>
              <a:rPr lang="en-US" sz="2600" dirty="0"/>
              <a:t>	</a:t>
            </a:r>
            <a:r>
              <a:rPr lang="sq-AL" sz="2600" dirty="0"/>
              <a:t>trafikut të jetë e vlefshme, pavarësisht</a:t>
            </a:r>
            <a:r>
              <a:rPr lang="en-US" sz="2600" dirty="0"/>
              <a:t> </a:t>
            </a:r>
            <a:r>
              <a:rPr lang="sq-AL" sz="2600" dirty="0"/>
              <a:t>nëse një apo më </a:t>
            </a:r>
            <a:r>
              <a:rPr lang="en-US" sz="2600" dirty="0" smtClean="0"/>
              <a:t>	</a:t>
            </a:r>
            <a:r>
              <a:rPr lang="sq-AL" sz="2600" dirty="0" smtClean="0"/>
              <a:t>tepër </a:t>
            </a:r>
            <a:r>
              <a:rPr lang="en-US" sz="2600" dirty="0"/>
              <a:t>	</a:t>
            </a:r>
            <a:r>
              <a:rPr lang="sq-AL" sz="2600" dirty="0"/>
              <a:t>dhënës shërbimesh kanë qenë të përfshirë në </a:t>
            </a:r>
            <a:r>
              <a:rPr lang="en-US" sz="2600" dirty="0" smtClean="0"/>
              <a:t>	</a:t>
            </a:r>
            <a:r>
              <a:rPr lang="sq-AL" sz="2600" dirty="0" smtClean="0"/>
              <a:t>transmetimin </a:t>
            </a:r>
            <a:r>
              <a:rPr lang="en-US" sz="2600" dirty="0"/>
              <a:t>	</a:t>
            </a:r>
            <a:r>
              <a:rPr lang="sq-AL" sz="2600" dirty="0"/>
              <a:t>e atij komunikimi;</a:t>
            </a:r>
            <a:r>
              <a:rPr lang="en-US" sz="2600" dirty="0"/>
              <a:t> </a:t>
            </a:r>
            <a:r>
              <a:rPr lang="sq-AL" sz="2600" dirty="0"/>
              <a:t>dhe</a:t>
            </a:r>
            <a:endParaRPr lang="en-GB" sz="2600" dirty="0"/>
          </a:p>
          <a:p>
            <a:pPr marL="0" indent="0" algn="just">
              <a:buNone/>
            </a:pPr>
            <a:r>
              <a:rPr lang="en-US" sz="2800" dirty="0" smtClean="0"/>
              <a:t>	</a:t>
            </a:r>
            <a:r>
              <a:rPr lang="en-US" sz="2600" dirty="0" smtClean="0"/>
              <a:t>b) </a:t>
            </a:r>
            <a:r>
              <a:rPr lang="sq-AL" sz="2600" dirty="0" smtClean="0"/>
              <a:t>të siguruar që hapja e përshpejtuar e autoritetit </a:t>
            </a:r>
            <a:r>
              <a:rPr lang="en-US" sz="2600" dirty="0" smtClean="0"/>
              <a:t>	</a:t>
            </a:r>
            <a:r>
              <a:rPr lang="sq-AL" sz="2600" dirty="0" smtClean="0"/>
              <a:t>kompetent të Palës(eve) apo të një personi</a:t>
            </a:r>
            <a:r>
              <a:rPr lang="en-US" sz="2600" dirty="0" smtClean="0"/>
              <a:t> </a:t>
            </a:r>
            <a:r>
              <a:rPr lang="sq-AL" sz="2600" dirty="0" smtClean="0"/>
              <a:t>të caktuar </a:t>
            </a:r>
            <a:r>
              <a:rPr lang="en-US" sz="2600" dirty="0" smtClean="0"/>
              <a:t>	</a:t>
            </a:r>
            <a:r>
              <a:rPr lang="sq-AL" sz="2600" dirty="0" smtClean="0"/>
              <a:t>nga ai </a:t>
            </a:r>
            <a:r>
              <a:rPr lang="en-US" sz="2600" dirty="0" smtClean="0"/>
              <a:t>	</a:t>
            </a:r>
            <a:r>
              <a:rPr lang="sq-AL" sz="2600" dirty="0" smtClean="0"/>
              <a:t>autoritet, të një </a:t>
            </a:r>
            <a:r>
              <a:rPr lang="sq-AL" sz="2600" b="1" dirty="0" smtClean="0">
                <a:solidFill>
                  <a:srgbClr val="FF0000"/>
                </a:solidFill>
              </a:rPr>
              <a:t>sasie të mjaftueshme </a:t>
            </a:r>
            <a:r>
              <a:rPr lang="sq-AL" sz="2600" dirty="0" smtClean="0"/>
              <a:t>të </a:t>
            </a:r>
            <a:r>
              <a:rPr lang="sq-AL" sz="2600" dirty="0" err="1" smtClean="0"/>
              <a:t>të</a:t>
            </a:r>
            <a:r>
              <a:rPr lang="sq-AL" sz="2600" dirty="0" smtClean="0"/>
              <a:t> </a:t>
            </a:r>
            <a:r>
              <a:rPr lang="en-US" sz="2600" dirty="0" smtClean="0"/>
              <a:t>	</a:t>
            </a:r>
            <a:r>
              <a:rPr lang="sq-AL" sz="2600" dirty="0" smtClean="0"/>
              <a:t>dhënave</a:t>
            </a:r>
            <a:r>
              <a:rPr lang="en-US" sz="2600" dirty="0" smtClean="0"/>
              <a:t> </a:t>
            </a:r>
            <a:r>
              <a:rPr lang="sq-AL" sz="2600" dirty="0" smtClean="0"/>
              <a:t>të</a:t>
            </a:r>
            <a:r>
              <a:rPr lang="en-US" sz="2600" dirty="0" smtClean="0"/>
              <a:t> 	</a:t>
            </a:r>
            <a:r>
              <a:rPr lang="sq-AL" sz="2600" dirty="0" smtClean="0"/>
              <a:t>trafikut, në mënyrë që të</a:t>
            </a:r>
            <a:r>
              <a:rPr lang="en-US" sz="2600" dirty="0" smtClean="0"/>
              <a:t> </a:t>
            </a:r>
            <a:r>
              <a:rPr lang="sq-AL" sz="2600" dirty="0" smtClean="0"/>
              <a:t>mundësojë Palën </a:t>
            </a:r>
            <a:r>
              <a:rPr lang="en-US" sz="2600" dirty="0" smtClean="0"/>
              <a:t>	</a:t>
            </a:r>
            <a:r>
              <a:rPr lang="sq-AL" sz="2600" b="1" dirty="0" smtClean="0">
                <a:solidFill>
                  <a:srgbClr val="FF0000"/>
                </a:solidFill>
              </a:rPr>
              <a:t>të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sq-AL" sz="2600" b="1" dirty="0" smtClean="0">
                <a:solidFill>
                  <a:srgbClr val="FF0000"/>
                </a:solidFill>
              </a:rPr>
              <a:t>identifikojë</a:t>
            </a:r>
            <a:r>
              <a:rPr lang="en-US" sz="2600" b="1" dirty="0" smtClean="0">
                <a:solidFill>
                  <a:srgbClr val="FF0000"/>
                </a:solidFill>
              </a:rPr>
              <a:t> 	</a:t>
            </a:r>
            <a:r>
              <a:rPr lang="sq-AL" sz="2600" b="1" dirty="0" smtClean="0">
                <a:solidFill>
                  <a:srgbClr val="FF0000"/>
                </a:solidFill>
              </a:rPr>
              <a:t>dhënësit e shërbimit dhe shtegun, </a:t>
            </a:r>
            <a:r>
              <a:rPr lang="en-US" sz="2600" b="1" dirty="0" smtClean="0">
                <a:solidFill>
                  <a:srgbClr val="FF0000"/>
                </a:solidFill>
              </a:rPr>
              <a:t>	</a:t>
            </a:r>
            <a:r>
              <a:rPr lang="sq-AL" sz="2600" b="1" dirty="0" smtClean="0">
                <a:solidFill>
                  <a:srgbClr val="FF0000"/>
                </a:solidFill>
              </a:rPr>
              <a:t>nëpërmjet të cilit</a:t>
            </a:r>
            <a:r>
              <a:rPr lang="en-US" sz="2600" b="1" dirty="0" smtClean="0">
                <a:solidFill>
                  <a:srgbClr val="FF0000"/>
                </a:solidFill>
              </a:rPr>
              <a:t> 	</a:t>
            </a:r>
            <a:r>
              <a:rPr lang="sq-AL" sz="2600" b="1" dirty="0" smtClean="0">
                <a:solidFill>
                  <a:srgbClr val="FF0000"/>
                </a:solidFill>
              </a:rPr>
              <a:t>komunikimi u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sq-AL" sz="2600" b="1" dirty="0" smtClean="0">
                <a:solidFill>
                  <a:srgbClr val="FF0000"/>
                </a:solidFill>
              </a:rPr>
              <a:t>transmetua</a:t>
            </a:r>
            <a:endParaRPr lang="en-GB" sz="22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2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Hapja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përshpejtuar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dhënave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mjaftueshme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trafikut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929258"/>
            <a:ext cx="8229600" cy="3919991"/>
          </a:xfrm>
        </p:spPr>
        <p:txBody>
          <a:bodyPr/>
          <a:lstStyle/>
          <a:p>
            <a:pPr algn="just"/>
            <a:r>
              <a:rPr lang="en-US" dirty="0" err="1" smtClean="0"/>
              <a:t>Hapja</a:t>
            </a:r>
            <a:r>
              <a:rPr lang="en-US" dirty="0" smtClean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mjaftueshme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mundësuar</a:t>
            </a:r>
            <a:r>
              <a:rPr lang="en-US" dirty="0"/>
              <a:t> </a:t>
            </a:r>
            <a:r>
              <a:rPr lang="en-US" dirty="0" err="1"/>
              <a:t>zbatimin</a:t>
            </a:r>
            <a:r>
              <a:rPr lang="en-US" dirty="0"/>
              <a:t> e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identifikuar</a:t>
            </a:r>
            <a:r>
              <a:rPr lang="en-US" dirty="0"/>
              <a:t> </a:t>
            </a:r>
            <a:r>
              <a:rPr lang="en-US" dirty="0" err="1" smtClean="0"/>
              <a:t>dhënësit</a:t>
            </a:r>
            <a:r>
              <a:rPr lang="en-US" dirty="0" smtClean="0"/>
              <a:t> e </a:t>
            </a:r>
            <a:r>
              <a:rPr lang="en-US" dirty="0" err="1"/>
              <a:t>tjerë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shërbimeve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përfshirë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transmetimin</a:t>
            </a:r>
            <a:r>
              <a:rPr lang="en-US" dirty="0"/>
              <a:t> e </a:t>
            </a:r>
            <a:r>
              <a:rPr lang="en-US" dirty="0" err="1"/>
              <a:t>komunikimit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Qëllimi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mundësuar</a:t>
            </a:r>
            <a:r>
              <a:rPr lang="en-US" dirty="0"/>
              <a:t> </a:t>
            </a:r>
            <a:r>
              <a:rPr lang="en-US" dirty="0" err="1"/>
              <a:t>identifikimin</a:t>
            </a:r>
            <a:r>
              <a:rPr lang="en-US" dirty="0"/>
              <a:t> e </a:t>
            </a:r>
            <a:r>
              <a:rPr lang="en-US" dirty="0" err="1"/>
              <a:t>burimit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destinacionit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komunikimit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7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3175"/>
            <a:ext cx="913923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348344" y="449942"/>
            <a:ext cx="8519885" cy="595085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err="1" smtClean="0">
                <a:ea typeface="ＭＳ Ｐゴシック" pitchFamily="34" charset="-128"/>
              </a:rPr>
              <a:t>Urdhrat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Prodhimit</a:t>
            </a:r>
            <a:endParaRPr lang="en-GB" altLang="x-none" sz="2800" b="1" i="1" dirty="0" smtClean="0">
              <a:ea typeface="ＭＳ Ｐゴシック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smtClean="0">
                <a:ea typeface="ＭＳ Ｐゴシック" pitchFamily="34" charset="-128"/>
              </a:rPr>
              <a:t>(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Neni</a:t>
            </a:r>
            <a:r>
              <a:rPr lang="en-GB" altLang="x-none" sz="2800" b="1" i="1" dirty="0" smtClean="0">
                <a:ea typeface="ＭＳ Ｐゴシック" pitchFamily="34" charset="-128"/>
              </a:rPr>
              <a:t> 18 –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Konventa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Budapestit</a:t>
            </a:r>
            <a:r>
              <a:rPr lang="en-GB" altLang="x-none" sz="2800" b="1" i="1" dirty="0" smtClean="0">
                <a:ea typeface="ＭＳ Ｐゴシック" pitchFamily="34" charset="-128"/>
              </a:rPr>
              <a:t>)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GB" altLang="x-none" sz="1800" dirty="0" smtClean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Gjithashtu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shumë</a:t>
            </a:r>
            <a:r>
              <a:rPr lang="en-GB" altLang="x-none" sz="2400" i="1" dirty="0" smtClean="0">
                <a:ea typeface="ＭＳ Ｐゴシック" pitchFamily="34" charset="-128"/>
              </a:rPr>
              <a:t> novative</a:t>
            </a:r>
            <a:endParaRPr lang="en-GB" altLang="x-none" sz="2400" i="1" dirty="0">
              <a:ea typeface="ＭＳ Ｐゴシック" pitchFamily="34" charset="-128"/>
            </a:endParaRPr>
          </a:p>
          <a:p>
            <a:pPr marL="539750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fuqizojë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autoritetet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zbatimit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ligjit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lëshimin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urdhrave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prodhimit</a:t>
            </a:r>
            <a:endParaRPr lang="en-GB" altLang="x-none" sz="2000" i="1" dirty="0">
              <a:ea typeface="ＭＳ Ｐゴシック" pitchFamily="34" charset="-128"/>
            </a:endParaRPr>
          </a:p>
          <a:p>
            <a:pPr marL="539750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Ky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urdhër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mund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lëshohet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nga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agjencitë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zbatimit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ligjit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individët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dhe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Dhënësit</a:t>
            </a:r>
            <a:r>
              <a:rPr lang="en-GB" altLang="x-none" sz="2000" i="1" dirty="0" smtClean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Shërbimeve</a:t>
            </a:r>
            <a:endParaRPr lang="en-GB" altLang="x-none" sz="2000" i="1" dirty="0">
              <a:ea typeface="ＭＳ Ｐゴシック" pitchFamily="34" charset="-128"/>
            </a:endParaRPr>
          </a:p>
          <a:p>
            <a:pPr marL="539750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Urdhri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dhënë</a:t>
            </a:r>
            <a:endParaRPr lang="en-GB" altLang="x-none" sz="2000" i="1" dirty="0" smtClean="0">
              <a:ea typeface="ＭＳ Ｐゴシック" pitchFamily="34" charset="-128"/>
            </a:endParaRPr>
          </a:p>
          <a:p>
            <a:pPr marL="939800" lvl="1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1600" i="1" dirty="0" err="1">
                <a:ea typeface="ＭＳ Ｐゴシック" pitchFamily="34" charset="-128"/>
              </a:rPr>
              <a:t>të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dhënat</a:t>
            </a:r>
            <a:r>
              <a:rPr lang="en-GB" altLang="x-none" sz="1600" i="1" dirty="0">
                <a:ea typeface="ＭＳ Ｐゴシック" pitchFamily="34" charset="-128"/>
              </a:rPr>
              <a:t> e </a:t>
            </a:r>
            <a:r>
              <a:rPr lang="en-GB" altLang="x-none" sz="1600" i="1" dirty="0" err="1">
                <a:ea typeface="ＭＳ Ｐゴシック" pitchFamily="34" charset="-128"/>
              </a:rPr>
              <a:t>ruajtura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në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një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sistem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kompjuterik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nën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>
                <a:ea typeface="ＭＳ Ｐゴシック" pitchFamily="34" charset="-128"/>
              </a:rPr>
              <a:t>përgjegjësitë</a:t>
            </a:r>
            <a:r>
              <a:rPr lang="en-GB" altLang="x-none" sz="1600" i="1" dirty="0">
                <a:ea typeface="ＭＳ Ｐゴシック" pitchFamily="34" charset="-128"/>
              </a:rPr>
              <a:t> e tyre</a:t>
            </a:r>
          </a:p>
          <a:p>
            <a:pPr marL="939800" lvl="1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1600" i="1" dirty="0" err="1">
                <a:ea typeface="ＭＳ Ｐゴシック" pitchFamily="34" charset="-128"/>
              </a:rPr>
              <a:t>informacion</a:t>
            </a:r>
            <a:r>
              <a:rPr lang="en-GB" altLang="x-none" sz="1600" i="1" dirty="0">
                <a:ea typeface="ＭＳ Ｐゴシック" pitchFamily="34" charset="-128"/>
              </a:rPr>
              <a:t> </a:t>
            </a:r>
            <a:r>
              <a:rPr lang="en-GB" altLang="x-none" sz="1600" i="1" dirty="0" err="1" smtClean="0">
                <a:ea typeface="ＭＳ Ｐゴシック" pitchFamily="34" charset="-128"/>
              </a:rPr>
              <a:t>për</a:t>
            </a:r>
            <a:r>
              <a:rPr lang="en-GB" altLang="x-none" sz="1600" i="1" dirty="0" smtClean="0">
                <a:ea typeface="ＭＳ Ｐゴシック" pitchFamily="34" charset="-128"/>
              </a:rPr>
              <a:t> </a:t>
            </a:r>
            <a:r>
              <a:rPr lang="en-GB" altLang="x-none" sz="1600" i="1" dirty="0" err="1" smtClean="0">
                <a:ea typeface="ＭＳ Ｐゴシック" pitchFamily="34" charset="-128"/>
              </a:rPr>
              <a:t>abonentin</a:t>
            </a:r>
            <a:endParaRPr lang="en-GB" altLang="x-none" sz="1600" i="1" dirty="0" smtClean="0">
              <a:ea typeface="ＭＳ Ｐゴシック" pitchFamily="34" charset="-128"/>
            </a:endParaRPr>
          </a:p>
          <a:p>
            <a:pPr marL="539750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 smtClean="0">
                <a:ea typeface="ＭＳ Ｐゴシック" pitchFamily="34" charset="-128"/>
              </a:rPr>
              <a:t>Urdhri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i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prodhimit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duhet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specifikojë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natyrën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dhe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shtrirjen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dhënave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kërkuara</a:t>
            </a:r>
            <a:endParaRPr lang="en-GB" altLang="x-none" sz="2000" i="1" dirty="0">
              <a:ea typeface="ＭＳ Ｐゴシック" pitchFamily="34" charset="-128"/>
            </a:endParaRPr>
          </a:p>
          <a:p>
            <a:pPr marL="539750" defTabSz="365125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dhënat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kërkuara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nga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hetimi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duhet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përcaktohen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më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parë</a:t>
            </a:r>
            <a:endParaRPr lang="en-GB" altLang="x-none" sz="2000" i="1" dirty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 smtClean="0"/>
              <a:t>Neni</a:t>
            </a:r>
            <a:r>
              <a:rPr lang="en-GB" sz="3400" b="1" dirty="0" smtClean="0"/>
              <a:t> 18 – </a:t>
            </a:r>
            <a:r>
              <a:rPr lang="en-GB" sz="3400" b="1" dirty="0" err="1" smtClean="0"/>
              <a:t>Urdhri</a:t>
            </a:r>
            <a:r>
              <a:rPr lang="en-GB" sz="3400" b="1" dirty="0" smtClean="0"/>
              <a:t> </a:t>
            </a:r>
            <a:r>
              <a:rPr lang="en-GB" sz="3400" b="1" dirty="0" err="1" smtClean="0"/>
              <a:t>i</a:t>
            </a:r>
            <a:r>
              <a:rPr lang="en-GB" sz="3400" b="1" dirty="0" smtClean="0"/>
              <a:t> </a:t>
            </a:r>
            <a:r>
              <a:rPr lang="en-GB" sz="3400" b="1" dirty="0" err="1" smtClean="0"/>
              <a:t>Prodhimit</a:t>
            </a:r>
            <a:endParaRPr lang="en-GB" sz="3400" b="1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38712"/>
          </a:xfrm>
        </p:spPr>
        <p:txBody>
          <a:bodyPr rtlCol="0">
            <a:normAutofit fontScale="92500"/>
          </a:bodyPr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600" dirty="0" smtClean="0"/>
              <a:t>Çdo </a:t>
            </a:r>
            <a:r>
              <a:rPr lang="sq-AL" sz="2600" dirty="0"/>
              <a:t>Palë do të adaptojë një legjislacion të tillë dhe masa të tjera të nevojshme që t’u </a:t>
            </a:r>
            <a:r>
              <a:rPr lang="sq-AL" sz="2600" dirty="0" smtClean="0"/>
              <a:t>jap</a:t>
            </a:r>
            <a:r>
              <a:rPr lang="en-US" sz="2600" dirty="0" smtClean="0"/>
              <a:t>ë </a:t>
            </a:r>
            <a:r>
              <a:rPr lang="sq-AL" sz="2600" dirty="0" err="1" smtClean="0"/>
              <a:t>tag</a:t>
            </a:r>
            <a:r>
              <a:rPr lang="en-US" sz="2600" dirty="0" smtClean="0"/>
              <a:t>ë</a:t>
            </a:r>
            <a:r>
              <a:rPr lang="sq-AL" sz="2600" dirty="0" smtClean="0"/>
              <a:t>r </a:t>
            </a:r>
            <a:r>
              <a:rPr lang="sq-AL" sz="2600" dirty="0"/>
              <a:t>autoriteteve kompetente të </a:t>
            </a:r>
            <a:r>
              <a:rPr lang="en-US" sz="2600" dirty="0" err="1" smtClean="0"/>
              <a:t>urdhërojnë</a:t>
            </a:r>
            <a:r>
              <a:rPr lang="en-GB" sz="2800" dirty="0" smtClean="0"/>
              <a:t>:</a:t>
            </a:r>
          </a:p>
          <a:p>
            <a:pPr marL="0" indent="0" algn="just">
              <a:buNone/>
            </a:pPr>
            <a:r>
              <a:rPr lang="en-US" sz="2400" dirty="0" smtClean="0"/>
              <a:t>	a) </a:t>
            </a:r>
            <a:r>
              <a:rPr lang="sq-AL" sz="2400" dirty="0" smtClean="0"/>
              <a:t>një </a:t>
            </a:r>
            <a:r>
              <a:rPr lang="sq-AL" sz="2400" dirty="0"/>
              <a:t>person në territorin e tij të dorëzojë të dhëna kompjuterike </a:t>
            </a:r>
            <a:r>
              <a:rPr lang="en-US" sz="2400" dirty="0" smtClean="0"/>
              <a:t>	</a:t>
            </a:r>
            <a:r>
              <a:rPr lang="sq-AL" sz="2400" dirty="0" smtClean="0"/>
              <a:t>të </a:t>
            </a:r>
            <a:r>
              <a:rPr lang="sq-AL" sz="2400" dirty="0"/>
              <a:t>specifikuara në </a:t>
            </a:r>
            <a:r>
              <a:rPr lang="sq-AL" sz="2400" dirty="0" smtClean="0"/>
              <a:t>zotërim</a:t>
            </a:r>
            <a:r>
              <a:rPr lang="en-US" sz="2400" dirty="0" smtClean="0"/>
              <a:t> </a:t>
            </a:r>
            <a:r>
              <a:rPr lang="sq-AL" sz="2400" dirty="0" smtClean="0"/>
              <a:t>apo </a:t>
            </a:r>
            <a:r>
              <a:rPr lang="sq-AL" sz="2400" dirty="0"/>
              <a:t>kontroll të personit(</a:t>
            </a:r>
            <a:r>
              <a:rPr lang="sq-AL" sz="2400" dirty="0" err="1"/>
              <a:t>ave</a:t>
            </a:r>
            <a:r>
              <a:rPr lang="sq-AL" sz="2400" dirty="0"/>
              <a:t>), të cilët </a:t>
            </a:r>
            <a:r>
              <a:rPr lang="en-US" sz="2400" dirty="0" smtClean="0"/>
              <a:t>	</a:t>
            </a:r>
            <a:r>
              <a:rPr lang="sq-AL" sz="2400" dirty="0" smtClean="0"/>
              <a:t>janë </a:t>
            </a:r>
            <a:r>
              <a:rPr lang="sq-AL" sz="2400" dirty="0" err="1"/>
              <a:t>memorizuar</a:t>
            </a:r>
            <a:r>
              <a:rPr lang="sq-AL" sz="2400" dirty="0"/>
              <a:t> në një sistem kompjuterik apo në një </a:t>
            </a:r>
            <a:r>
              <a:rPr lang="sq-AL" sz="2400" dirty="0" smtClean="0"/>
              <a:t>mjet</a:t>
            </a:r>
            <a:r>
              <a:rPr lang="en-US" sz="2400" dirty="0" smtClean="0"/>
              <a:t> 	</a:t>
            </a:r>
            <a:r>
              <a:rPr lang="sq-AL" sz="2400" dirty="0" err="1" smtClean="0"/>
              <a:t>memorizimi</a:t>
            </a:r>
            <a:r>
              <a:rPr lang="sq-AL" sz="2400" dirty="0" smtClean="0"/>
              <a:t> </a:t>
            </a:r>
            <a:r>
              <a:rPr lang="sq-AL" sz="2400" dirty="0"/>
              <a:t>të </a:t>
            </a:r>
            <a:r>
              <a:rPr lang="sq-AL" sz="2400" dirty="0" err="1"/>
              <a:t>të</a:t>
            </a:r>
            <a:r>
              <a:rPr lang="sq-AL" sz="2400" dirty="0"/>
              <a:t> dhënave kompjuterike; dhe</a:t>
            </a:r>
            <a:endParaRPr lang="en-GB" sz="2400" dirty="0" smtClean="0"/>
          </a:p>
          <a:p>
            <a:pPr marL="0" indent="0" algn="just">
              <a:buNone/>
            </a:pPr>
            <a:r>
              <a:rPr lang="en-US" sz="2400" dirty="0" smtClean="0"/>
              <a:t>	b) </a:t>
            </a:r>
            <a:r>
              <a:rPr lang="sq-AL" sz="2400" dirty="0" smtClean="0"/>
              <a:t>një </a:t>
            </a:r>
            <a:r>
              <a:rPr lang="sq-AL" sz="2400" dirty="0"/>
              <a:t>dhënës shërbimi, i cili ofron shërbimet e tij në territorin e </a:t>
            </a:r>
            <a:r>
              <a:rPr lang="en-US" sz="2400" dirty="0" smtClean="0"/>
              <a:t>	</a:t>
            </a:r>
            <a:r>
              <a:rPr lang="sq-AL" sz="2400" dirty="0" smtClean="0"/>
              <a:t>Palës </a:t>
            </a:r>
            <a:r>
              <a:rPr lang="sq-AL" sz="2400" dirty="0"/>
              <a:t>që të </a:t>
            </a:r>
            <a:r>
              <a:rPr lang="sq-AL" sz="2400" dirty="0" smtClean="0"/>
              <a:t>dorëzojë</a:t>
            </a:r>
            <a:r>
              <a:rPr lang="en-US" sz="2400" dirty="0" smtClean="0"/>
              <a:t> </a:t>
            </a:r>
            <a:r>
              <a:rPr lang="sq-AL" sz="2400" dirty="0" smtClean="0"/>
              <a:t>informacion </a:t>
            </a:r>
            <a:r>
              <a:rPr lang="sq-AL" sz="2400" dirty="0"/>
              <a:t>për abonentët, të lidhur me </a:t>
            </a:r>
            <a:r>
              <a:rPr lang="en-US" sz="2400" dirty="0" smtClean="0"/>
              <a:t>	</a:t>
            </a:r>
            <a:r>
              <a:rPr lang="sq-AL" sz="2400" dirty="0" smtClean="0"/>
              <a:t>shërbime </a:t>
            </a:r>
            <a:r>
              <a:rPr lang="sq-AL" sz="2400" dirty="0"/>
              <a:t>të tilla në zotërim apo kontrollin e këtij (</a:t>
            </a:r>
            <a:r>
              <a:rPr lang="sq-AL" sz="2400" dirty="0" smtClean="0"/>
              <a:t>këtyre)</a:t>
            </a:r>
            <a:r>
              <a:rPr lang="en-US" sz="2400" dirty="0" smtClean="0"/>
              <a:t> 	</a:t>
            </a:r>
            <a:r>
              <a:rPr lang="sq-AL" sz="2400" dirty="0" smtClean="0"/>
              <a:t>dhënësi(</a:t>
            </a:r>
            <a:r>
              <a:rPr lang="sq-AL" sz="2400" dirty="0" err="1" smtClean="0"/>
              <a:t>ave</a:t>
            </a:r>
            <a:r>
              <a:rPr lang="sq-AL" sz="2400" dirty="0"/>
              <a:t>) </a:t>
            </a:r>
            <a:r>
              <a:rPr lang="sq-AL" sz="2400" dirty="0" smtClean="0"/>
              <a:t>shërbimesh</a:t>
            </a:r>
            <a:endParaRPr lang="en-US" sz="2400" dirty="0"/>
          </a:p>
          <a:p>
            <a:pPr marL="0" indent="0" algn="just" eaLnBrk="1" fontAlgn="auto" hangingPunct="1"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US" sz="2400" dirty="0" smtClean="0"/>
              <a:t>2. </a:t>
            </a:r>
            <a:r>
              <a:rPr lang="sq-AL" sz="2600" dirty="0" smtClean="0"/>
              <a:t>Kompetencat </a:t>
            </a:r>
            <a:r>
              <a:rPr lang="sq-AL" sz="2600" dirty="0"/>
              <a:t>dhe procedurat e përmendura në këtë nen u nënshtrohen neneve 14 dhe 15</a:t>
            </a:r>
            <a:r>
              <a:rPr lang="sq-AL" sz="2600" dirty="0" smtClean="0"/>
              <a:t>.</a:t>
            </a:r>
            <a:endParaRPr lang="en-GB" sz="2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83920"/>
            <a:ext cx="8229600" cy="554863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dirty="0" smtClean="0"/>
              <a:t>3. </a:t>
            </a:r>
            <a:r>
              <a:rPr lang="sq-AL" sz="2800" dirty="0" smtClean="0"/>
              <a:t>Për </a:t>
            </a:r>
            <a:r>
              <a:rPr lang="sq-AL" sz="2800" dirty="0"/>
              <a:t>qëllimet e këtij neni “informacion abonenti” do të thotë çfarëdo informacion i </a:t>
            </a:r>
            <a:r>
              <a:rPr lang="sq-AL" sz="2800" dirty="0" smtClean="0"/>
              <a:t>futur</a:t>
            </a:r>
            <a:r>
              <a:rPr lang="en-US" sz="2800" dirty="0" smtClean="0"/>
              <a:t> </a:t>
            </a:r>
            <a:r>
              <a:rPr lang="sq-AL" sz="2800" dirty="0" smtClean="0"/>
              <a:t>në </a:t>
            </a:r>
            <a:r>
              <a:rPr lang="sq-AL" sz="2800" dirty="0"/>
              <a:t>formën e të dhënave kompjuterike apo çfarëdo forme </a:t>
            </a:r>
            <a:r>
              <a:rPr lang="sq-AL" sz="2800" dirty="0" smtClean="0"/>
              <a:t>tjetër</a:t>
            </a:r>
            <a:r>
              <a:rPr lang="sq-AL" sz="2800" dirty="0"/>
              <a:t>, që mbahen nga dhënësi i </a:t>
            </a:r>
            <a:r>
              <a:rPr lang="sq-AL" sz="2800" dirty="0" smtClean="0"/>
              <a:t>shërbimit,</a:t>
            </a:r>
            <a:r>
              <a:rPr lang="en-US" sz="2800" dirty="0" smtClean="0"/>
              <a:t> </a:t>
            </a:r>
            <a:r>
              <a:rPr lang="sq-AL" sz="2800" dirty="0" smtClean="0"/>
              <a:t>që </a:t>
            </a:r>
            <a:r>
              <a:rPr lang="sq-AL" sz="2800" dirty="0"/>
              <a:t>kanë të bëjnë me </a:t>
            </a:r>
            <a:r>
              <a:rPr lang="en-US" sz="2800" dirty="0" err="1" smtClean="0"/>
              <a:t>abonentët</a:t>
            </a:r>
            <a:r>
              <a:rPr lang="en-US" sz="2800" dirty="0" smtClean="0"/>
              <a:t> </a:t>
            </a:r>
            <a:r>
              <a:rPr lang="sq-AL" sz="2800" dirty="0" smtClean="0"/>
              <a:t>e </a:t>
            </a:r>
            <a:r>
              <a:rPr lang="sq-AL" sz="2800" dirty="0"/>
              <a:t>shërbimeve të tij, të ndryshme nga të dhënat e trafikut ose </a:t>
            </a:r>
            <a:r>
              <a:rPr lang="sq-AL" sz="2800" dirty="0" smtClean="0"/>
              <a:t>të</a:t>
            </a:r>
            <a:r>
              <a:rPr lang="en-US" sz="2800" dirty="0" smtClean="0"/>
              <a:t> </a:t>
            </a:r>
            <a:r>
              <a:rPr lang="sq-AL" sz="2800" dirty="0" smtClean="0"/>
              <a:t>përmbajtjes</a:t>
            </a:r>
            <a:r>
              <a:rPr lang="sq-AL" sz="2800" dirty="0"/>
              <a:t>, nëpërmjet të cilave ai mund të tregojë </a:t>
            </a:r>
            <a:r>
              <a:rPr lang="en-GB" sz="2600" dirty="0" smtClean="0"/>
              <a:t>:</a:t>
            </a:r>
          </a:p>
          <a:p>
            <a:pPr marL="857250" lvl="1" indent="-457200" algn="just" eaLnBrk="1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sq-AL" sz="2400" dirty="0"/>
              <a:t>tipin e shërbimit të komunikimit të përdorur, kushtet teknike dhe periudhën e shërbimit</a:t>
            </a:r>
            <a:r>
              <a:rPr lang="en-GB" sz="2200" dirty="0" smtClean="0"/>
              <a:t>;</a:t>
            </a:r>
            <a:endParaRPr lang="en-GB" sz="2200" dirty="0"/>
          </a:p>
          <a:p>
            <a:pPr marL="857250" lvl="1" indent="-457200" algn="just" eaLnBrk="1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sq-AL" sz="2400" dirty="0" smtClean="0"/>
              <a:t>identitetin </a:t>
            </a:r>
            <a:r>
              <a:rPr lang="sq-AL" sz="2400" dirty="0"/>
              <a:t>e abonentit(</a:t>
            </a:r>
            <a:r>
              <a:rPr lang="sq-AL" sz="2400" dirty="0" err="1"/>
              <a:t>ave</a:t>
            </a:r>
            <a:r>
              <a:rPr lang="sq-AL" sz="2400" dirty="0"/>
              <a:t>), adresën gjeografike apo postare, numrin e telefonit </a:t>
            </a:r>
            <a:r>
              <a:rPr lang="sq-AL" sz="2400" dirty="0" smtClean="0"/>
              <a:t>apo</a:t>
            </a:r>
            <a:r>
              <a:rPr lang="en-US" sz="2400" dirty="0" smtClean="0"/>
              <a:t> </a:t>
            </a:r>
            <a:r>
              <a:rPr lang="sq-AL" sz="2400" dirty="0" smtClean="0"/>
              <a:t>numrat </a:t>
            </a:r>
            <a:r>
              <a:rPr lang="sq-AL" sz="2400" dirty="0"/>
              <a:t>e tjerë hyrës, informacion mbi faturat dhe pagesën, të siguruara në bazë të marrëveshjes </a:t>
            </a:r>
            <a:r>
              <a:rPr lang="sq-AL" sz="2400" dirty="0" smtClean="0"/>
              <a:t>apo</a:t>
            </a:r>
            <a:r>
              <a:rPr lang="en-US" sz="2400" dirty="0" smtClean="0"/>
              <a:t> </a:t>
            </a:r>
            <a:r>
              <a:rPr lang="sq-AL" sz="2400" dirty="0" smtClean="0"/>
              <a:t>të </a:t>
            </a:r>
            <a:r>
              <a:rPr lang="sq-AL" sz="2400" dirty="0"/>
              <a:t>marrëveshjeve të </a:t>
            </a:r>
            <a:r>
              <a:rPr lang="sq-AL" sz="2400" dirty="0" smtClean="0"/>
              <a:t>shërbimit</a:t>
            </a:r>
            <a:endParaRPr lang="en-GB" sz="2400" dirty="0"/>
          </a:p>
          <a:p>
            <a:pPr marL="857250" lvl="1" indent="-457200" algn="just" eaLnBrk="1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</a:pPr>
            <a:r>
              <a:rPr lang="sq-AL" sz="2400" dirty="0" smtClean="0"/>
              <a:t>çdo </a:t>
            </a:r>
            <a:r>
              <a:rPr lang="sq-AL" sz="2400" dirty="0"/>
              <a:t>informacion tjetër në ambientin e instalimit të pajisjeve të komunikimit, </a:t>
            </a:r>
            <a:r>
              <a:rPr lang="sq-AL" sz="2400" dirty="0" smtClean="0"/>
              <a:t>të</a:t>
            </a:r>
            <a:r>
              <a:rPr lang="en-US" sz="2400" dirty="0" smtClean="0"/>
              <a:t>  </a:t>
            </a:r>
            <a:r>
              <a:rPr lang="sq-AL" sz="2400" dirty="0" smtClean="0"/>
              <a:t>disponueshme </a:t>
            </a:r>
            <a:r>
              <a:rPr lang="sq-AL" sz="2400" dirty="0"/>
              <a:t>në bazat e marrëveshjes apo të marrëveshjeve të </a:t>
            </a:r>
            <a:r>
              <a:rPr lang="sq-AL" sz="2400" dirty="0" smtClean="0"/>
              <a:t>shërbimit</a:t>
            </a:r>
            <a:endParaRPr lang="en-GB" sz="24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42640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94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800" dirty="0" smtClean="0"/>
              <a:t>Çdo </a:t>
            </a:r>
            <a:r>
              <a:rPr lang="sq-AL" sz="2800" dirty="0"/>
              <a:t>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</a:t>
            </a:r>
            <a:r>
              <a:rPr lang="sq-AL" sz="2800" b="1" dirty="0">
                <a:solidFill>
                  <a:srgbClr val="FF0000"/>
                </a:solidFill>
              </a:rPr>
              <a:t>autoriteteve kompetente të </a:t>
            </a:r>
            <a:r>
              <a:rPr lang="en-US" sz="2800" b="1" dirty="0" err="1" smtClean="0">
                <a:solidFill>
                  <a:srgbClr val="FF0000"/>
                </a:solidFill>
              </a:rPr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</a:t>
            </a:r>
            <a:r>
              <a:rPr lang="sq-AL" sz="2800" dirty="0" smtClean="0"/>
              <a:t>të </a:t>
            </a:r>
            <a:r>
              <a:rPr lang="sq-AL" sz="2800" dirty="0"/>
              <a:t>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</a:t>
            </a:r>
            <a:r>
              <a:rPr lang="sq-AL" sz="2800" dirty="0" smtClean="0"/>
              <a:t>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 smtClean="0"/>
              <a:t>memorizimi</a:t>
            </a:r>
            <a:r>
              <a:rPr lang="sq-AL" sz="2800" dirty="0" smtClean="0"/>
              <a:t> </a:t>
            </a:r>
            <a:r>
              <a:rPr lang="sq-AL" sz="2800" dirty="0"/>
              <a:t>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</a:t>
            </a:r>
            <a:r>
              <a:rPr lang="sq-AL" sz="2800" dirty="0" smtClean="0"/>
              <a:t>shërbime </a:t>
            </a:r>
            <a:r>
              <a:rPr lang="sq-AL" sz="2800" dirty="0"/>
              <a:t>të tilla në zotërim apo kontrollin e këtij (këtyre)</a:t>
            </a:r>
            <a:r>
              <a:rPr lang="en-US" sz="2800" dirty="0"/>
              <a:t> </a:t>
            </a:r>
            <a:r>
              <a:rPr lang="sq-AL" sz="2800" dirty="0" smtClean="0"/>
              <a:t>dhënësi(</a:t>
            </a:r>
            <a:r>
              <a:rPr lang="sq-AL" sz="2800" dirty="0" err="1" smtClean="0"/>
              <a:t>ave</a:t>
            </a:r>
            <a:r>
              <a:rPr lang="sq-AL" sz="2800" dirty="0"/>
              <a:t>) shërbimesh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60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Autoritete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Kompetente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4525963"/>
          </a:xfrm>
        </p:spPr>
        <p:txBody>
          <a:bodyPr/>
          <a:lstStyle/>
          <a:p>
            <a:pPr algn="just"/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ligjzbatues</a:t>
            </a:r>
            <a:endParaRPr lang="en-US" dirty="0" smtClean="0"/>
          </a:p>
          <a:p>
            <a:pPr lvl="1" algn="just"/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gjyqësor</a:t>
            </a:r>
            <a:endParaRPr lang="en-US" dirty="0" smtClean="0"/>
          </a:p>
          <a:p>
            <a:pPr lvl="1" algn="just"/>
            <a:r>
              <a:rPr lang="en-US" dirty="0" err="1" smtClean="0"/>
              <a:t>Prokuror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gjyqtar</a:t>
            </a:r>
            <a:endParaRPr lang="en-US" dirty="0" smtClean="0"/>
          </a:p>
          <a:p>
            <a:pPr lvl="1" algn="just"/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administrativ</a:t>
            </a:r>
            <a:endParaRPr lang="en-US" dirty="0" smtClean="0"/>
          </a:p>
          <a:p>
            <a:pPr lvl="1" algn="just"/>
            <a:endParaRPr lang="en-US" dirty="0"/>
          </a:p>
          <a:p>
            <a:pPr algn="just"/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variojë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varësi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llojit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780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b="1" dirty="0">
                <a:solidFill>
                  <a:srgbClr val="FF0000"/>
                </a:solidFill>
              </a:rPr>
              <a:t>një person në territorin e tij </a:t>
            </a:r>
            <a:r>
              <a:rPr lang="sq-AL" sz="2800" dirty="0"/>
              <a:t>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shërbime të tilla 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5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Përson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Territorin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tij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280" y="1661478"/>
            <a:ext cx="8051800" cy="452596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Personi</a:t>
            </a:r>
            <a:r>
              <a:rPr lang="en-US" dirty="0"/>
              <a:t> </a:t>
            </a:r>
            <a:r>
              <a:rPr lang="en-US" dirty="0" err="1"/>
              <a:t>duhet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jetë</a:t>
            </a:r>
            <a:r>
              <a:rPr lang="en-US" dirty="0"/>
              <a:t> </a:t>
            </a:r>
            <a:r>
              <a:rPr lang="en-US" dirty="0" err="1"/>
              <a:t>fizikisht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pranishëm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territor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nevojë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jenë</a:t>
            </a:r>
            <a:r>
              <a:rPr lang="en-US" dirty="0"/>
              <a:t> </a:t>
            </a:r>
            <a:r>
              <a:rPr lang="en-US" dirty="0" err="1"/>
              <a:t>fizikisht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pranishme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territor</a:t>
            </a: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en-US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Personi</a:t>
            </a:r>
            <a:r>
              <a:rPr lang="en-US" dirty="0"/>
              <a:t> </a:t>
            </a:r>
            <a:r>
              <a:rPr lang="en-US" dirty="0" err="1"/>
              <a:t>përfshin</a:t>
            </a:r>
            <a:r>
              <a:rPr lang="en-US" dirty="0"/>
              <a:t> </a:t>
            </a:r>
            <a:r>
              <a:rPr lang="en-US" dirty="0" err="1"/>
              <a:t>personat</a:t>
            </a:r>
            <a:r>
              <a:rPr lang="en-US" dirty="0"/>
              <a:t> </a:t>
            </a:r>
            <a:r>
              <a:rPr lang="en-US" dirty="0" err="1"/>
              <a:t>fizikë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juridikë</a:t>
            </a:r>
            <a:r>
              <a:rPr lang="en-US" dirty="0"/>
              <a:t> duke </a:t>
            </a:r>
            <a:r>
              <a:rPr lang="en-US" dirty="0" err="1"/>
              <a:t>përfshirë</a:t>
            </a:r>
            <a:r>
              <a:rPr lang="en-US" dirty="0"/>
              <a:t> </a:t>
            </a:r>
            <a:r>
              <a:rPr lang="en-US" dirty="0" err="1"/>
              <a:t>ofruesit</a:t>
            </a:r>
            <a:r>
              <a:rPr lang="en-US" dirty="0"/>
              <a:t> e </a:t>
            </a:r>
            <a:r>
              <a:rPr lang="en-US" dirty="0" err="1"/>
              <a:t>shërbimeve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472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</a:t>
            </a:r>
            <a:r>
              <a:rPr lang="sq-AL" sz="2800" b="1" dirty="0">
                <a:solidFill>
                  <a:srgbClr val="FF0000"/>
                </a:solidFill>
              </a:rPr>
              <a:t>të dorëzojë të dhëna kompjuterike të specifikuara</a:t>
            </a:r>
            <a:r>
              <a:rPr lang="sq-AL" sz="2800" dirty="0"/>
              <a:t>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shërbime të tilla 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endParaRPr lang="en-GB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0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kompjuterike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specifike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661477"/>
            <a:ext cx="7945120" cy="5059997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Fuqia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ushtrohet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raste</a:t>
            </a:r>
            <a:r>
              <a:rPr lang="en-US" sz="2800" dirty="0"/>
              <a:t> </a:t>
            </a:r>
            <a:r>
              <a:rPr lang="en-US" sz="2800" dirty="0" err="1"/>
              <a:t>individuale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lidhje</a:t>
            </a:r>
            <a:r>
              <a:rPr lang="en-US" sz="2800" dirty="0"/>
              <a:t> me </a:t>
            </a:r>
            <a:r>
              <a:rPr lang="en-US" sz="2800" dirty="0" err="1"/>
              <a:t>personat</a:t>
            </a:r>
            <a:r>
              <a:rPr lang="en-US" sz="2800" dirty="0"/>
              <a:t> e </a:t>
            </a:r>
            <a:r>
              <a:rPr lang="en-US" sz="2800" dirty="0" err="1"/>
              <a:t>caktuar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autorizon</a:t>
            </a:r>
            <a:r>
              <a:rPr lang="en-US" sz="2800" dirty="0"/>
              <a:t> </a:t>
            </a:r>
            <a:r>
              <a:rPr lang="en-US" sz="2800" dirty="0" err="1"/>
              <a:t>nxjerrjen</a:t>
            </a:r>
            <a:r>
              <a:rPr lang="en-US" sz="2800" dirty="0"/>
              <a:t> e </a:t>
            </a:r>
            <a:r>
              <a:rPr lang="en-US" sz="2800" dirty="0" err="1"/>
              <a:t>urdhrave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kërkojnë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</a:t>
            </a:r>
            <a:r>
              <a:rPr lang="en-US" sz="2800" dirty="0"/>
              <a:t> pa </a:t>
            </a:r>
            <a:r>
              <a:rPr lang="en-US" sz="2800" dirty="0" err="1" smtClean="0"/>
              <a:t>dallim</a:t>
            </a:r>
            <a:endParaRPr lang="en-US" sz="2800" dirty="0" smtClean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/>
              <a:t>Lejohet</a:t>
            </a:r>
            <a:r>
              <a:rPr lang="en-US" sz="2400" dirty="0"/>
              <a:t>: </a:t>
            </a:r>
            <a:r>
              <a:rPr lang="en-US" sz="2400" dirty="0" err="1"/>
              <a:t>prodhimi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adresës</a:t>
            </a:r>
            <a:r>
              <a:rPr lang="en-US" sz="2400" dirty="0"/>
              <a:t> </a:t>
            </a:r>
            <a:r>
              <a:rPr lang="en-US" sz="2400" dirty="0" err="1"/>
              <a:t>së</a:t>
            </a:r>
            <a:r>
              <a:rPr lang="en-US" sz="2400" dirty="0"/>
              <a:t> </a:t>
            </a:r>
            <a:r>
              <a:rPr lang="en-US" sz="2400" dirty="0" err="1"/>
              <a:t>postës</a:t>
            </a:r>
            <a:r>
              <a:rPr lang="en-US" sz="2400" dirty="0"/>
              <a:t> </a:t>
            </a:r>
            <a:r>
              <a:rPr lang="en-US" sz="2400" dirty="0" err="1"/>
              <a:t>elektronike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lidhur</a:t>
            </a:r>
            <a:r>
              <a:rPr lang="en-US" sz="2400" dirty="0"/>
              <a:t> me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emër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caktuar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/>
              <a:t>Nuk</a:t>
            </a:r>
            <a:r>
              <a:rPr lang="en-US" sz="2400" dirty="0"/>
              <a:t> </a:t>
            </a:r>
            <a:r>
              <a:rPr lang="en-US" sz="2400" dirty="0" err="1"/>
              <a:t>lejohet</a:t>
            </a:r>
            <a:r>
              <a:rPr lang="en-US" sz="2400" dirty="0"/>
              <a:t>: </a:t>
            </a:r>
            <a:r>
              <a:rPr lang="en-US" sz="2400" dirty="0" err="1"/>
              <a:t>prodhimi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gjitha</a:t>
            </a:r>
            <a:r>
              <a:rPr lang="en-US" sz="2400" dirty="0"/>
              <a:t> </a:t>
            </a:r>
            <a:r>
              <a:rPr lang="en-US" sz="2400" dirty="0" err="1"/>
              <a:t>komunikimeve</a:t>
            </a:r>
            <a:r>
              <a:rPr lang="en-US" sz="2400" dirty="0"/>
              <a:t> me email </a:t>
            </a:r>
            <a:r>
              <a:rPr lang="en-US" sz="2400" dirty="0" err="1"/>
              <a:t>gjatë</a:t>
            </a:r>
            <a:r>
              <a:rPr lang="en-US" sz="2400" dirty="0"/>
              <a:t> </a:t>
            </a:r>
            <a:r>
              <a:rPr lang="en-US" sz="2400" dirty="0" err="1"/>
              <a:t>tre</a:t>
            </a:r>
            <a:r>
              <a:rPr lang="en-US" sz="2400" dirty="0"/>
              <a:t> </a:t>
            </a:r>
            <a:r>
              <a:rPr lang="en-US" sz="2400" dirty="0" err="1"/>
              <a:t>viteve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fundit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lidhura</a:t>
            </a:r>
            <a:r>
              <a:rPr lang="en-US" sz="2400" dirty="0"/>
              <a:t> me </a:t>
            </a:r>
            <a:r>
              <a:rPr lang="en-US" sz="2400" dirty="0" err="1"/>
              <a:t>një</a:t>
            </a:r>
            <a:r>
              <a:rPr lang="en-US" sz="2400" dirty="0"/>
              <a:t> </a:t>
            </a:r>
            <a:r>
              <a:rPr lang="en-US" sz="2400" dirty="0" err="1"/>
              <a:t>emër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caktuar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Më</a:t>
            </a:r>
            <a:r>
              <a:rPr lang="en-US" sz="2800" dirty="0"/>
              <a:t> </a:t>
            </a:r>
            <a:r>
              <a:rPr lang="en-US" sz="2800" dirty="0" err="1"/>
              <a:t>pak</a:t>
            </a:r>
            <a:r>
              <a:rPr lang="en-US" sz="2800" dirty="0"/>
              <a:t> </a:t>
            </a:r>
            <a:r>
              <a:rPr lang="en-US" sz="2800" dirty="0" err="1" smtClean="0"/>
              <a:t>ndërhyrës</a:t>
            </a:r>
            <a:r>
              <a:rPr lang="en-US" sz="2800" dirty="0" smtClean="0"/>
              <a:t> se </a:t>
            </a:r>
            <a:r>
              <a:rPr lang="en-US" sz="2800" dirty="0" err="1" smtClean="0"/>
              <a:t>kontrolli</a:t>
            </a:r>
            <a:r>
              <a:rPr lang="en-US" sz="2800" dirty="0" smtClean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sekuestrimi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6819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588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dirty="0"/>
              <a:t>1. </a:t>
            </a:r>
            <a:r>
              <a:rPr lang="sq-AL" dirty="0"/>
              <a:t>Çdo Palë do të adaptojë një legjislacion të tillë dhe masa të tjera të nevojshme që t’u jap</a:t>
            </a:r>
            <a:r>
              <a:rPr lang="en-US" dirty="0"/>
              <a:t>ë </a:t>
            </a:r>
            <a:r>
              <a:rPr lang="sq-AL" dirty="0" err="1"/>
              <a:t>tag</a:t>
            </a:r>
            <a:r>
              <a:rPr lang="en-US" dirty="0"/>
              <a:t>ë</a:t>
            </a:r>
            <a:r>
              <a:rPr lang="sq-AL" dirty="0"/>
              <a:t>r autoriteteve kompetente të </a:t>
            </a:r>
            <a:r>
              <a:rPr lang="en-US" dirty="0" err="1" smtClean="0"/>
              <a:t>urdhërojnë</a:t>
            </a:r>
            <a:r>
              <a:rPr lang="en-GB" b="1" dirty="0" smtClean="0">
                <a:solidFill>
                  <a:srgbClr val="FF0000"/>
                </a:solidFill>
              </a:rPr>
              <a:t>:</a:t>
            </a:r>
            <a:endParaRPr lang="en-GB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dirty="0"/>
              <a:t>	a) </a:t>
            </a:r>
            <a:r>
              <a:rPr lang="sq-AL" dirty="0"/>
              <a:t>një person në territorin e tij të dorëzojë të dhëna kompjuterike të specifikuara </a:t>
            </a:r>
            <a:r>
              <a:rPr lang="sq-AL" b="1" dirty="0">
                <a:solidFill>
                  <a:srgbClr val="FF0000"/>
                </a:solidFill>
              </a:rPr>
              <a:t>në zotërim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sq-AL" b="1" dirty="0">
                <a:solidFill>
                  <a:srgbClr val="FF0000"/>
                </a:solidFill>
              </a:rPr>
              <a:t>apo kontroll </a:t>
            </a:r>
            <a:r>
              <a:rPr lang="sq-AL" dirty="0"/>
              <a:t>të personit(</a:t>
            </a:r>
            <a:r>
              <a:rPr lang="sq-AL" dirty="0" err="1"/>
              <a:t>ave</a:t>
            </a:r>
            <a:r>
              <a:rPr lang="sq-AL" dirty="0"/>
              <a:t>), të cilët janë </a:t>
            </a:r>
            <a:r>
              <a:rPr lang="sq-AL" dirty="0" err="1"/>
              <a:t>memorizuar</a:t>
            </a:r>
            <a:r>
              <a:rPr lang="sq-AL" dirty="0"/>
              <a:t> në një sistem kompjuterik apo në një mjet</a:t>
            </a:r>
            <a:r>
              <a:rPr lang="en-US" dirty="0"/>
              <a:t> </a:t>
            </a:r>
            <a:r>
              <a:rPr lang="sq-AL" dirty="0" err="1"/>
              <a:t>memorizimi</a:t>
            </a:r>
            <a:r>
              <a:rPr lang="sq-AL" dirty="0"/>
              <a:t> të </a:t>
            </a:r>
            <a:r>
              <a:rPr lang="sq-AL" dirty="0" err="1"/>
              <a:t>të</a:t>
            </a:r>
            <a:r>
              <a:rPr lang="sq-AL" dirty="0"/>
              <a:t> dhënave kompjuterike; dhe</a:t>
            </a:r>
            <a:endParaRPr lang="en-GB" dirty="0"/>
          </a:p>
          <a:p>
            <a:pPr marL="0" indent="0" algn="just">
              <a:buNone/>
            </a:pPr>
            <a:r>
              <a:rPr lang="en-US" dirty="0"/>
              <a:t>	b) </a:t>
            </a:r>
            <a:r>
              <a:rPr lang="sq-AL" dirty="0"/>
              <a:t>një dhënës shërbimi, i cili ofron shërbimet e tij në territorin e </a:t>
            </a:r>
            <a:r>
              <a:rPr lang="en-US" dirty="0"/>
              <a:t>	</a:t>
            </a:r>
            <a:r>
              <a:rPr lang="sq-AL" dirty="0"/>
              <a:t>Palës që të dorëzojë</a:t>
            </a:r>
            <a:r>
              <a:rPr lang="en-US" dirty="0"/>
              <a:t> </a:t>
            </a:r>
            <a:r>
              <a:rPr lang="sq-AL" dirty="0"/>
              <a:t>informacion për abonentët, të lidhur me shërbime të tilla në zotërim apo kontrollin e këtij (këtyre)</a:t>
            </a:r>
            <a:r>
              <a:rPr lang="en-US" dirty="0"/>
              <a:t> </a:t>
            </a:r>
            <a:r>
              <a:rPr lang="sq-AL" dirty="0"/>
              <a:t>dhënësi(</a:t>
            </a:r>
            <a:r>
              <a:rPr lang="sq-AL" dirty="0" err="1"/>
              <a:t>ave</a:t>
            </a:r>
            <a:r>
              <a:rPr lang="sq-AL" dirty="0"/>
              <a:t>) shërbimesh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9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752600"/>
            <a:ext cx="8229600" cy="215265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err="1" smtClean="0"/>
              <a:t>Pjesa</a:t>
            </a:r>
            <a:r>
              <a:rPr lang="en-GB" sz="3600" b="1" dirty="0" smtClean="0"/>
              <a:t> e </a:t>
            </a:r>
            <a:r>
              <a:rPr lang="en-GB" sz="3600" b="1" dirty="0" err="1" smtClean="0"/>
              <a:t>Parë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err="1"/>
              <a:t>Dispozitat</a:t>
            </a:r>
            <a:r>
              <a:rPr lang="en-GB" sz="3600" b="1" dirty="0"/>
              <a:t> </a:t>
            </a:r>
            <a:r>
              <a:rPr lang="en-GB" sz="3600" b="1" dirty="0" err="1"/>
              <a:t>procedurale</a:t>
            </a:r>
            <a:r>
              <a:rPr lang="en-GB" sz="3600" b="1" dirty="0"/>
              <a:t> </a:t>
            </a:r>
            <a:r>
              <a:rPr lang="en-GB" sz="3600" b="1" dirty="0" err="1"/>
              <a:t>të</a:t>
            </a:r>
            <a:r>
              <a:rPr lang="en-GB" sz="3600" b="1" dirty="0"/>
              <a:t> </a:t>
            </a:r>
            <a:r>
              <a:rPr lang="en-GB" sz="3600" b="1" dirty="0" err="1"/>
              <a:t>Konventës</a:t>
            </a:r>
            <a:r>
              <a:rPr lang="en-GB" sz="3600" b="1" dirty="0"/>
              <a:t> </a:t>
            </a:r>
            <a:r>
              <a:rPr lang="en-GB" sz="3600" b="1" dirty="0" err="1"/>
              <a:t>së</a:t>
            </a:r>
            <a:r>
              <a:rPr lang="en-GB" sz="3600" b="1" dirty="0"/>
              <a:t> </a:t>
            </a:r>
            <a:r>
              <a:rPr lang="en-GB" sz="3600" b="1" dirty="0" err="1"/>
              <a:t>Budapestit</a:t>
            </a:r>
            <a:endParaRPr lang="en-GB" sz="4500" dirty="0" smtClean="0"/>
          </a:p>
        </p:txBody>
      </p:sp>
      <p:pic>
        <p:nvPicPr>
          <p:cNvPr id="15155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Zotërimi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kontrolli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4525963"/>
          </a:xfrm>
        </p:spPr>
        <p:txBody>
          <a:bodyPr/>
          <a:lstStyle/>
          <a:p>
            <a:pPr algn="just"/>
            <a:r>
              <a:rPr lang="en-US" dirty="0" err="1" smtClean="0"/>
              <a:t>Zotërim</a:t>
            </a:r>
            <a:r>
              <a:rPr lang="en-US" dirty="0" smtClean="0"/>
              <a:t> </a:t>
            </a:r>
            <a:r>
              <a:rPr lang="en-US" dirty="0" err="1" smtClean="0"/>
              <a:t>fizik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fjalë</a:t>
            </a:r>
            <a:r>
              <a:rPr lang="en-US" dirty="0" smtClean="0"/>
              <a:t>; OSE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err="1"/>
              <a:t>Kontrolli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lirë</a:t>
            </a:r>
            <a:r>
              <a:rPr lang="en-US" dirty="0"/>
              <a:t> </a:t>
            </a:r>
            <a:r>
              <a:rPr lang="en-US" dirty="0" err="1"/>
              <a:t>mbi</a:t>
            </a:r>
            <a:r>
              <a:rPr lang="en-US" dirty="0"/>
              <a:t> </a:t>
            </a:r>
            <a:r>
              <a:rPr lang="en-US" dirty="0" err="1"/>
              <a:t>prodhimin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fjalë</a:t>
            </a:r>
            <a:r>
              <a:rPr lang="en-US" dirty="0"/>
              <a:t> ("</a:t>
            </a:r>
            <a:r>
              <a:rPr lang="en-US" dirty="0" err="1"/>
              <a:t>posedim</a:t>
            </a:r>
            <a:r>
              <a:rPr lang="en-US" dirty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nënkuptuar</a:t>
            </a:r>
            <a:r>
              <a:rPr lang="en-US" dirty="0" smtClean="0"/>
              <a:t>") </a:t>
            </a:r>
            <a:r>
              <a:rPr lang="en-US" dirty="0" err="1"/>
              <a:t>nëse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brenda</a:t>
            </a:r>
            <a:r>
              <a:rPr lang="en-US" dirty="0"/>
              <a:t> </a:t>
            </a:r>
            <a:r>
              <a:rPr lang="en-US" dirty="0" err="1"/>
              <a:t>territorit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përfshin</a:t>
            </a:r>
            <a:r>
              <a:rPr lang="en-US" dirty="0"/>
              <a:t> </a:t>
            </a:r>
            <a:r>
              <a:rPr lang="en-US" dirty="0" err="1"/>
              <a:t>aftësinë</a:t>
            </a:r>
            <a:r>
              <a:rPr lang="en-US" dirty="0"/>
              <a:t> </a:t>
            </a:r>
            <a:r>
              <a:rPr lang="en-US" dirty="0" err="1"/>
              <a:t>teknike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hyrë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ruajtura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distancë</a:t>
            </a:r>
            <a:r>
              <a:rPr lang="en-US" dirty="0"/>
              <a:t>,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brenda</a:t>
            </a:r>
            <a:r>
              <a:rPr lang="en-US" dirty="0"/>
              <a:t> </a:t>
            </a:r>
            <a:r>
              <a:rPr lang="en-US" dirty="0" err="1"/>
              <a:t>kontrollit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ligjshëm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41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b="1" dirty="0" err="1">
                <a:solidFill>
                  <a:srgbClr val="FF0000"/>
                </a:solidFill>
              </a:rPr>
              <a:t>memorizuar</a:t>
            </a:r>
            <a:r>
              <a:rPr lang="sq-AL" sz="2800" b="1" dirty="0">
                <a:solidFill>
                  <a:srgbClr val="FF0000"/>
                </a:solidFill>
              </a:rPr>
              <a:t> në një sistem kompjuterik apo në një mjet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sq-AL" sz="2800" b="1" dirty="0" err="1">
                <a:solidFill>
                  <a:srgbClr val="FF0000"/>
                </a:solidFill>
              </a:rPr>
              <a:t>memorizimi</a:t>
            </a:r>
            <a:r>
              <a:rPr lang="sq-AL" sz="2800" b="1" dirty="0">
                <a:solidFill>
                  <a:srgbClr val="FF0000"/>
                </a:solidFill>
              </a:rPr>
              <a:t> të </a:t>
            </a:r>
            <a:r>
              <a:rPr lang="sq-AL" sz="2800" b="1" dirty="0" err="1">
                <a:solidFill>
                  <a:srgbClr val="FF0000"/>
                </a:solidFill>
              </a:rPr>
              <a:t>të</a:t>
            </a:r>
            <a:r>
              <a:rPr lang="sq-AL" sz="2800" b="1" dirty="0">
                <a:solidFill>
                  <a:srgbClr val="FF0000"/>
                </a:solidFill>
              </a:rPr>
              <a:t> dhënave kompjuterike</a:t>
            </a:r>
            <a:r>
              <a:rPr lang="sq-AL" sz="2800" dirty="0"/>
              <a:t>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shërbime të tilla 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endParaRPr lang="en-GB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0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Memorizuar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sistem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kompjuterik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4525963"/>
          </a:xfrm>
        </p:spPr>
        <p:txBody>
          <a:bodyPr/>
          <a:lstStyle/>
          <a:p>
            <a:pPr algn="just"/>
            <a:r>
              <a:rPr lang="en-US" dirty="0" err="1" smtClean="0"/>
              <a:t>Prodhimi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vetëm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(</a:t>
            </a:r>
            <a:r>
              <a:rPr lang="en-US" dirty="0" err="1" smtClean="0"/>
              <a:t>ekzistuese</a:t>
            </a:r>
            <a:r>
              <a:rPr lang="en-US" dirty="0" smtClean="0"/>
              <a:t>)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memorizuara</a:t>
            </a:r>
            <a:r>
              <a:rPr lang="en-US" dirty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Sistemin</a:t>
            </a:r>
            <a:r>
              <a:rPr lang="en-US" dirty="0" smtClean="0"/>
              <a:t> </a:t>
            </a:r>
            <a:r>
              <a:rPr lang="en-US" dirty="0" err="1" smtClean="0"/>
              <a:t>kompjuterik</a:t>
            </a:r>
            <a:endParaRPr lang="en-US" dirty="0" smtClean="0"/>
          </a:p>
          <a:p>
            <a:pPr lvl="1" algn="just"/>
            <a:r>
              <a:rPr lang="en-US" dirty="0" err="1" smtClean="0"/>
              <a:t>Pajisje</a:t>
            </a:r>
            <a:r>
              <a:rPr lang="en-US" dirty="0" smtClean="0"/>
              <a:t> </a:t>
            </a:r>
            <a:r>
              <a:rPr lang="en-US" dirty="0" err="1" smtClean="0"/>
              <a:t>ruajtëse</a:t>
            </a:r>
            <a:r>
              <a:rPr lang="en-US" dirty="0" smtClean="0"/>
              <a:t> e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dhënave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endParaRPr lang="en-US" dirty="0" smtClean="0"/>
          </a:p>
          <a:p>
            <a:pPr lvl="1" algn="just"/>
            <a:endParaRPr lang="en-US" dirty="0"/>
          </a:p>
          <a:p>
            <a:pPr algn="just"/>
            <a:r>
              <a:rPr lang="en-US" dirty="0" err="1"/>
              <a:t>Nuk</a:t>
            </a:r>
            <a:r>
              <a:rPr lang="en-US" dirty="0"/>
              <a:t> </a:t>
            </a:r>
            <a:r>
              <a:rPr lang="en-US" dirty="0" err="1"/>
              <a:t>vendos</a:t>
            </a:r>
            <a:r>
              <a:rPr lang="en-US" dirty="0"/>
              <a:t> </a:t>
            </a:r>
            <a:r>
              <a:rPr lang="en-US" dirty="0" err="1"/>
              <a:t>obligim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ruajtur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Megjithatë</a:t>
            </a:r>
            <a:r>
              <a:rPr lang="en-US" dirty="0"/>
              <a:t>, </a:t>
            </a:r>
            <a:r>
              <a:rPr lang="en-US" dirty="0" err="1"/>
              <a:t>mbajtja</a:t>
            </a:r>
            <a:r>
              <a:rPr lang="en-US" dirty="0"/>
              <a:t> e </a:t>
            </a:r>
            <a:r>
              <a:rPr lang="en-US" dirty="0" err="1"/>
              <a:t>nevojshme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fuqinë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jetë</a:t>
            </a:r>
            <a:r>
              <a:rPr lang="en-US" dirty="0"/>
              <a:t> </a:t>
            </a:r>
            <a:r>
              <a:rPr lang="en-US" dirty="0" err="1"/>
              <a:t>efektive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580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</a:t>
            </a:r>
            <a:r>
              <a:rPr lang="sq-AL" sz="2800" b="1" dirty="0">
                <a:solidFill>
                  <a:srgbClr val="FF0000"/>
                </a:solidFill>
              </a:rPr>
              <a:t>dhënës shërbimi</a:t>
            </a:r>
            <a:r>
              <a:rPr lang="sq-AL" sz="2800" dirty="0"/>
              <a:t>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shërbime të tilla 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09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Dhënësi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Shërbimeve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697038"/>
            <a:ext cx="8229600" cy="452596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Përfshin</a:t>
            </a:r>
            <a:r>
              <a:rPr lang="en-US" sz="2800" dirty="0" smtClean="0"/>
              <a:t> </a:t>
            </a:r>
            <a:r>
              <a:rPr lang="en-US" sz="2800" dirty="0" err="1" smtClean="0"/>
              <a:t>çdo</a:t>
            </a:r>
            <a:r>
              <a:rPr lang="en-US" sz="2800" dirty="0" smtClean="0"/>
              <a:t> </a:t>
            </a:r>
            <a:r>
              <a:rPr lang="en-US" sz="2800" dirty="0" err="1" smtClean="0"/>
              <a:t>ent</a:t>
            </a:r>
            <a:r>
              <a:rPr lang="en-US" sz="2800" dirty="0" smtClean="0"/>
              <a:t> </a:t>
            </a:r>
            <a:r>
              <a:rPr lang="en-US" sz="2800" dirty="0" err="1" smtClean="0"/>
              <a:t>privat</a:t>
            </a:r>
            <a:r>
              <a:rPr lang="en-US" sz="2800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public </a:t>
            </a:r>
            <a:r>
              <a:rPr lang="en-US" sz="2800" dirty="0" err="1" smtClean="0"/>
              <a:t>që</a:t>
            </a:r>
            <a:r>
              <a:rPr lang="en-US" sz="2800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/>
              <a:t>Ofron</a:t>
            </a:r>
            <a:r>
              <a:rPr lang="en-US" sz="2400" dirty="0"/>
              <a:t> </a:t>
            </a:r>
            <a:r>
              <a:rPr lang="en-US" sz="2400" dirty="0" err="1"/>
              <a:t>aftësi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komunikuar</a:t>
            </a:r>
            <a:r>
              <a:rPr lang="en-US" sz="2400" dirty="0"/>
              <a:t> me </a:t>
            </a:r>
            <a:r>
              <a:rPr lang="en-US" sz="2400" dirty="0" err="1"/>
              <a:t>anë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sistemit</a:t>
            </a:r>
            <a:r>
              <a:rPr lang="en-US" sz="2400" dirty="0"/>
              <a:t> </a:t>
            </a:r>
            <a:r>
              <a:rPr lang="en-US" sz="2400" dirty="0" err="1"/>
              <a:t>kompjuterik</a:t>
            </a:r>
            <a:r>
              <a:rPr lang="en-US" sz="2400" dirty="0"/>
              <a:t>; OR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/>
              <a:t>Posedon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/>
              <a:t>ruan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</a:t>
            </a:r>
            <a:r>
              <a:rPr lang="en-US" sz="2400" dirty="0"/>
              <a:t> </a:t>
            </a:r>
            <a:r>
              <a:rPr lang="en-US" sz="2400" dirty="0" err="1"/>
              <a:t>kompjuterike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emër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subjekteve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tilla</a:t>
            </a:r>
            <a:r>
              <a:rPr lang="en-US" sz="2400" dirty="0"/>
              <a:t>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Mund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ofrojë</a:t>
            </a:r>
            <a:r>
              <a:rPr lang="en-US" sz="2800" dirty="0" smtClean="0"/>
              <a:t> </a:t>
            </a:r>
            <a:r>
              <a:rPr lang="en-US" sz="2800" dirty="0" err="1" smtClean="0"/>
              <a:t>shërbimet</a:t>
            </a:r>
            <a:r>
              <a:rPr lang="en-US" sz="2800" dirty="0" smtClean="0"/>
              <a:t>: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grupin</a:t>
            </a:r>
            <a:r>
              <a:rPr lang="en-US" sz="2400" dirty="0"/>
              <a:t> e </a:t>
            </a:r>
            <a:r>
              <a:rPr lang="en-US" sz="2400" dirty="0" err="1"/>
              <a:t>mbyllur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publikun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Pa </a:t>
            </a:r>
            <a:r>
              <a:rPr lang="en-US" sz="2400" dirty="0" err="1"/>
              <a:t>pagesë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 smtClean="0"/>
              <a:t>falas</a:t>
            </a:r>
            <a:r>
              <a:rPr lang="en-US" sz="240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007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</a:t>
            </a:r>
            <a:r>
              <a:rPr lang="sq-AL" sz="2800" b="1" dirty="0">
                <a:solidFill>
                  <a:srgbClr val="FF0000"/>
                </a:solidFill>
              </a:rPr>
              <a:t>ofron shërbimet e tij në territorin e </a:t>
            </a:r>
            <a:r>
              <a:rPr lang="en-US" sz="2800" b="1" dirty="0">
                <a:solidFill>
                  <a:srgbClr val="FF0000"/>
                </a:solidFill>
              </a:rPr>
              <a:t>	</a:t>
            </a:r>
            <a:r>
              <a:rPr lang="sq-AL" sz="2800" b="1" dirty="0">
                <a:solidFill>
                  <a:srgbClr val="FF0000"/>
                </a:solidFill>
              </a:rPr>
              <a:t>Palës</a:t>
            </a:r>
            <a:r>
              <a:rPr lang="sq-AL" sz="2800" dirty="0"/>
              <a:t>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shërbime të tilla 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19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Ofrimi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shërbimeve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territor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1417638"/>
            <a:ext cx="8229600" cy="5059362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Dhënësi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/>
              <a:t>shërbimit</a:t>
            </a:r>
            <a:r>
              <a:rPr lang="en-US" sz="2800" dirty="0"/>
              <a:t> </a:t>
            </a:r>
            <a:r>
              <a:rPr lang="en-US" sz="2800" dirty="0" err="1"/>
              <a:t>mundëson</a:t>
            </a:r>
            <a:r>
              <a:rPr lang="en-US" sz="2800" dirty="0"/>
              <a:t> </a:t>
            </a:r>
            <a:r>
              <a:rPr lang="en-US" sz="2800" dirty="0" err="1"/>
              <a:t>personat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abonohen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shërbimet</a:t>
            </a:r>
            <a:r>
              <a:rPr lang="en-US" sz="2800" dirty="0"/>
              <a:t> e </a:t>
            </a:r>
            <a:r>
              <a:rPr lang="en-US" sz="2800" dirty="0" err="1" smtClean="0"/>
              <a:t>tij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/>
              <a:t>territor</a:t>
            </a:r>
            <a:r>
              <a:rPr lang="en-US" sz="2800" dirty="0"/>
              <a:t> (p.sh. </a:t>
            </a: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bllokon</a:t>
            </a:r>
            <a:r>
              <a:rPr lang="en-US" sz="2800" dirty="0"/>
              <a:t> </a:t>
            </a:r>
            <a:r>
              <a:rPr lang="en-US" sz="2800" dirty="0" err="1"/>
              <a:t>shërbimet</a:t>
            </a:r>
            <a:r>
              <a:rPr lang="en-US" sz="2800" dirty="0"/>
              <a:t>); </a:t>
            </a:r>
            <a:r>
              <a:rPr lang="en-US" sz="2800" dirty="0" err="1"/>
              <a:t>dhe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Dhënësi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/>
              <a:t>shërbimit</a:t>
            </a:r>
            <a:r>
              <a:rPr lang="en-US" sz="2800" dirty="0"/>
              <a:t> </a:t>
            </a:r>
            <a:r>
              <a:rPr lang="en-US" sz="2800" dirty="0" err="1"/>
              <a:t>ka</a:t>
            </a:r>
            <a:r>
              <a:rPr lang="en-US" sz="2800" dirty="0"/>
              <a:t> </a:t>
            </a:r>
            <a:r>
              <a:rPr lang="en-US" sz="2800" dirty="0" err="1"/>
              <a:t>krijuar</a:t>
            </a:r>
            <a:r>
              <a:rPr lang="en-US" sz="2800" dirty="0"/>
              <a:t> </a:t>
            </a:r>
            <a:r>
              <a:rPr lang="en-US" sz="2800" dirty="0" err="1"/>
              <a:t>lidhje</a:t>
            </a:r>
            <a:r>
              <a:rPr lang="en-US" sz="2800" dirty="0"/>
              <a:t> </a:t>
            </a:r>
            <a:r>
              <a:rPr lang="en-US" sz="2800" dirty="0" err="1"/>
              <a:t>reale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thelbësore</a:t>
            </a:r>
            <a:r>
              <a:rPr lang="en-US" sz="2800" dirty="0"/>
              <a:t> me </a:t>
            </a:r>
            <a:r>
              <a:rPr lang="en-US" sz="2800" dirty="0" err="1" smtClean="0"/>
              <a:t>Palën</a:t>
            </a:r>
            <a:r>
              <a:rPr lang="en-US" sz="2800" dirty="0" smtClean="0"/>
              <a:t> - </a:t>
            </a:r>
            <a:r>
              <a:rPr lang="en-US" sz="2800" dirty="0"/>
              <a:t>p.sh..:</a:t>
            </a:r>
            <a:endParaRPr lang="en-US" sz="28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Reklama</a:t>
            </a:r>
            <a:r>
              <a:rPr lang="en-US" sz="2400" dirty="0"/>
              <a:t> </a:t>
            </a:r>
            <a:r>
              <a:rPr lang="en-US" sz="2400" dirty="0" err="1"/>
              <a:t>lokale</a:t>
            </a:r>
            <a:r>
              <a:rPr lang="en-US" sz="2400" dirty="0"/>
              <a:t> </a:t>
            </a:r>
            <a:r>
              <a:rPr lang="en-US" sz="2400" dirty="0" err="1"/>
              <a:t>dhe</a:t>
            </a:r>
            <a:r>
              <a:rPr lang="en-US" sz="2400" dirty="0"/>
              <a:t> </a:t>
            </a:r>
            <a:r>
              <a:rPr lang="en-US" sz="2400" dirty="0" err="1"/>
              <a:t>reklamimi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gjuhës</a:t>
            </a:r>
            <a:r>
              <a:rPr lang="en-US" sz="2400" dirty="0"/>
              <a:t> </a:t>
            </a:r>
            <a:r>
              <a:rPr lang="en-US" sz="2400" dirty="0" err="1"/>
              <a:t>lokale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Përdorimi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informacionit</a:t>
            </a:r>
            <a:r>
              <a:rPr lang="en-US" sz="2400" dirty="0"/>
              <a:t> </a:t>
            </a:r>
            <a:r>
              <a:rPr lang="en-US" sz="2400" dirty="0" err="1"/>
              <a:t>lokal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abonentëve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dhënave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trafikut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lidhur</a:t>
            </a:r>
            <a:r>
              <a:rPr lang="en-US" sz="2400" dirty="0"/>
              <a:t> </a:t>
            </a:r>
            <a:r>
              <a:rPr lang="en-US" sz="2400" dirty="0" err="1"/>
              <a:t>gjatë</a:t>
            </a:r>
            <a:r>
              <a:rPr lang="en-US" sz="2400" dirty="0"/>
              <a:t> </a:t>
            </a:r>
            <a:r>
              <a:rPr lang="en-US" sz="2400" dirty="0" err="1"/>
              <a:t>aktiviteteve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tij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Ndërvepron</a:t>
            </a:r>
            <a:r>
              <a:rPr lang="en-US" sz="2400" dirty="0"/>
              <a:t> me </a:t>
            </a:r>
            <a:r>
              <a:rPr lang="en-US" sz="2400" dirty="0" err="1"/>
              <a:t>abonentët</a:t>
            </a:r>
            <a:r>
              <a:rPr lang="en-US" sz="2400" dirty="0"/>
              <a:t> </a:t>
            </a:r>
            <a:r>
              <a:rPr lang="en-US" sz="2400" dirty="0" err="1"/>
              <a:t>vendas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2400" dirty="0" err="1"/>
              <a:t>Përndryshe</a:t>
            </a:r>
            <a:r>
              <a:rPr lang="en-US" sz="2400" dirty="0"/>
              <a:t> </a:t>
            </a:r>
            <a:r>
              <a:rPr lang="en-US" sz="2400" dirty="0" err="1"/>
              <a:t>konsiderohet</a:t>
            </a:r>
            <a:r>
              <a:rPr lang="en-US" sz="2400" dirty="0"/>
              <a:t> </a:t>
            </a:r>
            <a:r>
              <a:rPr lang="en-US" sz="2400" dirty="0" err="1"/>
              <a:t>themeluar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nivel</a:t>
            </a:r>
            <a:r>
              <a:rPr lang="en-US" sz="2400" dirty="0"/>
              <a:t> </a:t>
            </a:r>
            <a:r>
              <a:rPr lang="en-US" sz="2400" dirty="0" err="1"/>
              <a:t>lokal</a:t>
            </a:r>
            <a:endParaRPr lang="en-US" sz="2400" dirty="0" smtClean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endParaRPr lang="en-US" sz="24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394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</a:t>
            </a:r>
            <a:r>
              <a:rPr lang="sq-AL" sz="2800" b="1" dirty="0">
                <a:solidFill>
                  <a:srgbClr val="FF0000"/>
                </a:solidFill>
              </a:rPr>
              <a:t>të dorëzojë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sq-AL" sz="2800" b="1" dirty="0">
                <a:solidFill>
                  <a:srgbClr val="FF0000"/>
                </a:solidFill>
              </a:rPr>
              <a:t>informacion për abonentët,</a:t>
            </a:r>
            <a:r>
              <a:rPr lang="sq-AL" sz="2800" dirty="0"/>
              <a:t> të lidhur me shërbime të tilla 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Informacion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për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Abonentin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17638"/>
            <a:ext cx="8229600" cy="4525963"/>
          </a:xfrm>
        </p:spPr>
        <p:txBody>
          <a:bodyPr/>
          <a:lstStyle/>
          <a:p>
            <a:pPr algn="just"/>
            <a:r>
              <a:rPr lang="en-US" dirty="0" err="1" smtClean="0"/>
              <a:t>Informacioni</a:t>
            </a:r>
            <a:r>
              <a:rPr lang="en-US" dirty="0" smtClean="0"/>
              <a:t>:</a:t>
            </a:r>
          </a:p>
          <a:p>
            <a:pPr lvl="1" algn="just"/>
            <a:r>
              <a:rPr lang="en-US" sz="3200" dirty="0" err="1"/>
              <a:t>Në</a:t>
            </a:r>
            <a:r>
              <a:rPr lang="en-US" sz="3200" dirty="0"/>
              <a:t> </a:t>
            </a:r>
            <a:r>
              <a:rPr lang="en-US" sz="3200" dirty="0" err="1"/>
              <a:t>formë</a:t>
            </a:r>
            <a:r>
              <a:rPr lang="en-US" sz="3200" dirty="0"/>
              <a:t> </a:t>
            </a:r>
            <a:r>
              <a:rPr lang="en-US" sz="3200" dirty="0" err="1"/>
              <a:t>të</a:t>
            </a:r>
            <a:r>
              <a:rPr lang="en-US" sz="3200" dirty="0"/>
              <a:t> </a:t>
            </a:r>
            <a:r>
              <a:rPr lang="en-US" sz="3200" dirty="0" err="1"/>
              <a:t>të</a:t>
            </a:r>
            <a:r>
              <a:rPr lang="en-US" sz="3200" dirty="0"/>
              <a:t> </a:t>
            </a:r>
            <a:r>
              <a:rPr lang="en-US" sz="3200" dirty="0" err="1"/>
              <a:t>dhënave</a:t>
            </a:r>
            <a:r>
              <a:rPr lang="en-US" sz="3200" dirty="0"/>
              <a:t> </a:t>
            </a:r>
            <a:r>
              <a:rPr lang="en-US" sz="3200" dirty="0" err="1"/>
              <a:t>kompjuterike</a:t>
            </a:r>
            <a:r>
              <a:rPr lang="en-US" sz="3200" dirty="0"/>
              <a:t>;</a:t>
            </a:r>
          </a:p>
          <a:p>
            <a:pPr lvl="1" algn="just"/>
            <a:r>
              <a:rPr lang="en-US" sz="3200" dirty="0" err="1"/>
              <a:t>Në</a:t>
            </a:r>
            <a:r>
              <a:rPr lang="en-US" sz="3200" dirty="0"/>
              <a:t> </a:t>
            </a:r>
            <a:r>
              <a:rPr lang="en-US" sz="3200" dirty="0" err="1"/>
              <a:t>çdo</a:t>
            </a:r>
            <a:r>
              <a:rPr lang="en-US" sz="3200" dirty="0"/>
              <a:t> </a:t>
            </a:r>
            <a:r>
              <a:rPr lang="en-US" sz="3200" dirty="0" err="1"/>
              <a:t>formë</a:t>
            </a:r>
            <a:r>
              <a:rPr lang="en-US" sz="3200" dirty="0"/>
              <a:t> </a:t>
            </a:r>
            <a:r>
              <a:rPr lang="en-US" sz="3200" dirty="0" err="1"/>
              <a:t>tjetër</a:t>
            </a:r>
            <a:r>
              <a:rPr lang="en-US" sz="3200" dirty="0"/>
              <a:t>;</a:t>
            </a:r>
          </a:p>
          <a:p>
            <a:pPr lvl="1" algn="just"/>
            <a:r>
              <a:rPr lang="en-US" sz="3200" dirty="0" err="1"/>
              <a:t>Lidhur</a:t>
            </a:r>
            <a:r>
              <a:rPr lang="en-US" sz="3200" dirty="0"/>
              <a:t> me </a:t>
            </a:r>
            <a:r>
              <a:rPr lang="en-US" sz="3200" dirty="0" err="1"/>
              <a:t>abonentët</a:t>
            </a:r>
            <a:r>
              <a:rPr lang="en-US" sz="3200" dirty="0"/>
              <a:t> e </a:t>
            </a:r>
            <a:r>
              <a:rPr lang="en-US" sz="3200" dirty="0" err="1"/>
              <a:t>shërbimeve</a:t>
            </a:r>
            <a:r>
              <a:rPr lang="en-US" sz="3200" dirty="0"/>
              <a:t>;</a:t>
            </a:r>
          </a:p>
          <a:p>
            <a:pPr lvl="1" algn="just"/>
            <a:r>
              <a:rPr lang="en-US" sz="3200" dirty="0" err="1"/>
              <a:t>Përveç</a:t>
            </a:r>
            <a:r>
              <a:rPr lang="en-US" sz="3200" dirty="0"/>
              <a:t> </a:t>
            </a:r>
            <a:r>
              <a:rPr lang="en-US" sz="3200" dirty="0" err="1"/>
              <a:t>të</a:t>
            </a:r>
            <a:r>
              <a:rPr lang="en-US" sz="3200" dirty="0"/>
              <a:t> </a:t>
            </a:r>
            <a:r>
              <a:rPr lang="en-US" sz="3200" dirty="0" err="1"/>
              <a:t>dhënave</a:t>
            </a:r>
            <a:r>
              <a:rPr lang="en-US" sz="3200" dirty="0"/>
              <a:t> </a:t>
            </a:r>
            <a:r>
              <a:rPr lang="en-US" sz="3200" dirty="0" err="1"/>
              <a:t>të</a:t>
            </a:r>
            <a:r>
              <a:rPr lang="en-US" sz="3200" dirty="0"/>
              <a:t> </a:t>
            </a:r>
            <a:r>
              <a:rPr lang="en-US" sz="3200" dirty="0" err="1"/>
              <a:t>përmbajtjes</a:t>
            </a:r>
            <a:r>
              <a:rPr lang="en-US" sz="3200" dirty="0"/>
              <a:t> </a:t>
            </a:r>
            <a:r>
              <a:rPr lang="en-US" sz="3200" dirty="0" err="1"/>
              <a:t>dhe</a:t>
            </a:r>
            <a:r>
              <a:rPr lang="en-US" sz="3200" dirty="0"/>
              <a:t> </a:t>
            </a:r>
            <a:r>
              <a:rPr lang="en-US" sz="3200" dirty="0" err="1"/>
              <a:t>të</a:t>
            </a:r>
            <a:r>
              <a:rPr lang="en-US" sz="3200" dirty="0"/>
              <a:t> </a:t>
            </a:r>
            <a:r>
              <a:rPr lang="en-US" sz="3200" dirty="0" err="1"/>
              <a:t>dhënave</a:t>
            </a:r>
            <a:r>
              <a:rPr lang="en-US" sz="3200" dirty="0"/>
              <a:t> </a:t>
            </a:r>
            <a:r>
              <a:rPr lang="en-US" sz="3200" dirty="0" err="1"/>
              <a:t>të</a:t>
            </a:r>
            <a:r>
              <a:rPr lang="en-US" sz="3200" dirty="0"/>
              <a:t> </a:t>
            </a:r>
            <a:r>
              <a:rPr lang="en-US" sz="3200" dirty="0" err="1"/>
              <a:t>trafikut</a:t>
            </a:r>
            <a:r>
              <a:rPr lang="en-US" sz="3200" dirty="0"/>
              <a:t> </a:t>
            </a:r>
            <a:endParaRPr lang="en-US" sz="3200" dirty="0" smtClean="0"/>
          </a:p>
          <a:p>
            <a:pPr algn="just"/>
            <a:r>
              <a:rPr lang="en-US" dirty="0" err="1"/>
              <a:t>Më</a:t>
            </a:r>
            <a:r>
              <a:rPr lang="en-US" dirty="0"/>
              <a:t> </a:t>
            </a:r>
            <a:r>
              <a:rPr lang="en-US" dirty="0" err="1"/>
              <a:t>shpesh</a:t>
            </a:r>
            <a:r>
              <a:rPr lang="en-US" dirty="0"/>
              <a:t> </a:t>
            </a:r>
            <a:r>
              <a:rPr lang="en-US" dirty="0" err="1"/>
              <a:t>kërkohet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hetimet</a:t>
            </a:r>
            <a:r>
              <a:rPr lang="en-US" dirty="0"/>
              <a:t> </a:t>
            </a:r>
            <a:r>
              <a:rPr lang="en-US" dirty="0" err="1"/>
              <a:t>penale</a:t>
            </a:r>
            <a:endParaRPr lang="en-US" dirty="0"/>
          </a:p>
          <a:p>
            <a:pPr algn="just"/>
            <a:r>
              <a:rPr lang="en-US" dirty="0" err="1"/>
              <a:t>Marrë</a:t>
            </a:r>
            <a:r>
              <a:rPr lang="en-US" dirty="0"/>
              <a:t> </a:t>
            </a:r>
            <a:r>
              <a:rPr lang="en-US" dirty="0" err="1"/>
              <a:t>përmes</a:t>
            </a:r>
            <a:r>
              <a:rPr lang="en-US" dirty="0"/>
              <a:t> </a:t>
            </a:r>
            <a:r>
              <a:rPr lang="en-US" dirty="0" err="1" smtClean="0"/>
              <a:t>urdhrave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prodhimit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2161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Informacioni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Abonentit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17638"/>
            <a:ext cx="8229600" cy="4525963"/>
          </a:xfrm>
        </p:spPr>
        <p:txBody>
          <a:bodyPr/>
          <a:lstStyle/>
          <a:p>
            <a:pPr algn="just"/>
            <a:r>
              <a:rPr lang="en-US" sz="2600" dirty="0" err="1" smtClean="0"/>
              <a:t>Informacioni</a:t>
            </a:r>
            <a:r>
              <a:rPr lang="en-US" sz="2600" dirty="0" smtClean="0"/>
              <a:t> </a:t>
            </a:r>
            <a:r>
              <a:rPr lang="en-US" sz="2600" dirty="0" err="1" smtClean="0"/>
              <a:t>i</a:t>
            </a:r>
            <a:r>
              <a:rPr lang="en-US" sz="2600" dirty="0" smtClean="0"/>
              <a:t> </a:t>
            </a:r>
            <a:r>
              <a:rPr lang="en-US" sz="2600" dirty="0" err="1" smtClean="0"/>
              <a:t>abonentit</a:t>
            </a:r>
            <a:r>
              <a:rPr lang="en-US" sz="2600" dirty="0" smtClean="0"/>
              <a:t> </a:t>
            </a:r>
            <a:r>
              <a:rPr lang="en-US" sz="2600" dirty="0" err="1" smtClean="0"/>
              <a:t>ndihmën</a:t>
            </a:r>
            <a:r>
              <a:rPr lang="en-US" sz="2600" dirty="0" smtClean="0"/>
              <a:t> </a:t>
            </a:r>
            <a:r>
              <a:rPr lang="en-US" sz="2600" dirty="0" err="1" smtClean="0"/>
              <a:t>në</a:t>
            </a:r>
            <a:r>
              <a:rPr lang="en-US" sz="2600" dirty="0" smtClean="0"/>
              <a:t> </a:t>
            </a:r>
            <a:r>
              <a:rPr lang="en-US" sz="2600" dirty="0" err="1" smtClean="0"/>
              <a:t>përcaktimin</a:t>
            </a:r>
            <a:r>
              <a:rPr lang="en-US" sz="2600" dirty="0" smtClean="0"/>
              <a:t> e:</a:t>
            </a:r>
          </a:p>
          <a:p>
            <a:pPr lvl="1" algn="just"/>
            <a:r>
              <a:rPr lang="en-US" sz="2600" dirty="0" err="1"/>
              <a:t>Lloji</a:t>
            </a:r>
            <a:r>
              <a:rPr lang="en-US" sz="2600" dirty="0"/>
              <a:t> </a:t>
            </a:r>
            <a:r>
              <a:rPr lang="en-US" sz="2600" dirty="0" err="1"/>
              <a:t>i</a:t>
            </a:r>
            <a:r>
              <a:rPr lang="en-US" sz="2600" dirty="0"/>
              <a:t> </a:t>
            </a:r>
            <a:r>
              <a:rPr lang="en-US" sz="2600" dirty="0" err="1"/>
              <a:t>shërbimit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komunikimit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përdorur</a:t>
            </a:r>
            <a:r>
              <a:rPr lang="en-US" sz="2600" dirty="0"/>
              <a:t>;</a:t>
            </a:r>
          </a:p>
          <a:p>
            <a:pPr lvl="1" algn="just"/>
            <a:r>
              <a:rPr lang="en-US" sz="2600" dirty="0" err="1"/>
              <a:t>Periudha</a:t>
            </a:r>
            <a:r>
              <a:rPr lang="en-US" sz="2600" dirty="0"/>
              <a:t> e </a:t>
            </a:r>
            <a:r>
              <a:rPr lang="en-US" sz="2600" dirty="0" err="1"/>
              <a:t>shërbimit</a:t>
            </a:r>
            <a:r>
              <a:rPr lang="en-US" sz="2600" dirty="0"/>
              <a:t>;</a:t>
            </a:r>
          </a:p>
          <a:p>
            <a:pPr lvl="1" algn="just"/>
            <a:r>
              <a:rPr lang="en-US" sz="2600" dirty="0" err="1" smtClean="0"/>
              <a:t>Abonentit</a:t>
            </a:r>
            <a:r>
              <a:rPr lang="en-US" sz="2600" dirty="0" smtClean="0"/>
              <a:t>:</a:t>
            </a:r>
          </a:p>
          <a:p>
            <a:pPr lvl="2" algn="just"/>
            <a:r>
              <a:rPr lang="it-IT" dirty="0" smtClean="0"/>
              <a:t>identitetin</a:t>
            </a:r>
            <a:endParaRPr lang="it-IT" dirty="0"/>
          </a:p>
          <a:p>
            <a:pPr lvl="2" algn="just"/>
            <a:r>
              <a:rPr lang="it-IT" dirty="0"/>
              <a:t>adresa postale</a:t>
            </a:r>
          </a:p>
          <a:p>
            <a:pPr lvl="2" algn="just"/>
            <a:r>
              <a:rPr lang="it-IT" dirty="0"/>
              <a:t>Numër telefoni</a:t>
            </a:r>
          </a:p>
          <a:p>
            <a:pPr lvl="2" algn="just"/>
            <a:r>
              <a:rPr lang="it-IT" dirty="0"/>
              <a:t>Informacioni i faturimit</a:t>
            </a:r>
          </a:p>
          <a:p>
            <a:pPr lvl="2" algn="just"/>
            <a:r>
              <a:rPr lang="it-IT" dirty="0"/>
              <a:t>Informacioni i pageses</a:t>
            </a:r>
            <a:endParaRPr lang="en-US" dirty="0" smtClean="0"/>
          </a:p>
          <a:p>
            <a:pPr lvl="1" algn="just"/>
            <a:r>
              <a:rPr lang="en-US" sz="2600" dirty="0" err="1"/>
              <a:t>Informacione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tjera</a:t>
            </a:r>
            <a:r>
              <a:rPr lang="en-US" sz="2600" dirty="0"/>
              <a:t> </a:t>
            </a:r>
            <a:r>
              <a:rPr lang="en-US" sz="2600" dirty="0" err="1"/>
              <a:t>në</a:t>
            </a:r>
            <a:r>
              <a:rPr lang="en-US" sz="2600" dirty="0"/>
              <a:t> </a:t>
            </a:r>
            <a:r>
              <a:rPr lang="en-US" sz="2600" dirty="0" err="1"/>
              <a:t>vendin</a:t>
            </a:r>
            <a:r>
              <a:rPr lang="en-US" sz="2600" dirty="0"/>
              <a:t> e </a:t>
            </a:r>
            <a:r>
              <a:rPr lang="en-US" sz="2600" dirty="0" err="1"/>
              <a:t>pajisjeve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komunikimit</a:t>
            </a:r>
            <a:r>
              <a:rPr lang="en-US" sz="2600" dirty="0"/>
              <a:t> </a:t>
            </a: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91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17575"/>
          </a:xfrm>
        </p:spPr>
        <p:txBody>
          <a:bodyPr/>
          <a:lstStyle/>
          <a:p>
            <a:pPr eaLnBrk="1" hangingPunct="1"/>
            <a:r>
              <a:rPr lang="en-GB" b="1" dirty="0" err="1" smtClean="0"/>
              <a:t>Rregullat</a:t>
            </a:r>
            <a:r>
              <a:rPr lang="en-GB" b="1" dirty="0" smtClean="0"/>
              <a:t> </a:t>
            </a:r>
            <a:r>
              <a:rPr lang="en-GB" b="1" dirty="0" err="1" smtClean="0"/>
              <a:t>Procedurale</a:t>
            </a:r>
            <a:endParaRPr lang="en-GB" b="1" dirty="0" smtClean="0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1192213"/>
            <a:ext cx="8686800" cy="516413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Arial"/>
              <a:buNone/>
              <a:defRPr/>
            </a:pPr>
            <a:r>
              <a:rPr lang="en-GB" b="1" dirty="0" err="1" smtClean="0">
                <a:latin typeface="+mj-lt"/>
              </a:rPr>
              <a:t>Neni</a:t>
            </a:r>
            <a:r>
              <a:rPr lang="en-GB" b="1" dirty="0" smtClean="0">
                <a:latin typeface="+mj-lt"/>
              </a:rPr>
              <a:t> 14 – </a:t>
            </a:r>
            <a:r>
              <a:rPr lang="en-GB" b="1" dirty="0" err="1" smtClean="0">
                <a:latin typeface="+mj-lt"/>
              </a:rPr>
              <a:t>Sfera</a:t>
            </a:r>
            <a:r>
              <a:rPr lang="en-GB" b="1" dirty="0" smtClean="0">
                <a:latin typeface="+mj-lt"/>
              </a:rPr>
              <a:t> e </a:t>
            </a:r>
            <a:r>
              <a:rPr lang="en-GB" b="1" dirty="0" err="1" smtClean="0">
                <a:latin typeface="+mj-lt"/>
              </a:rPr>
              <a:t>Zbatimit</a:t>
            </a:r>
            <a:r>
              <a:rPr lang="en-GB" b="1" dirty="0" smtClean="0">
                <a:latin typeface="+mj-lt"/>
              </a:rPr>
              <a:t> </a:t>
            </a:r>
            <a:r>
              <a:rPr lang="en-GB" b="1" dirty="0" err="1" smtClean="0">
                <a:latin typeface="+mj-lt"/>
              </a:rPr>
              <a:t>të</a:t>
            </a:r>
            <a:r>
              <a:rPr lang="en-GB" b="1" dirty="0" smtClean="0">
                <a:latin typeface="+mj-lt"/>
              </a:rPr>
              <a:t> </a:t>
            </a:r>
            <a:r>
              <a:rPr lang="en-GB" b="1" dirty="0" err="1" smtClean="0">
                <a:latin typeface="+mj-lt"/>
              </a:rPr>
              <a:t>Dispozitave</a:t>
            </a:r>
            <a:r>
              <a:rPr lang="en-GB" b="1" dirty="0" smtClean="0">
                <a:latin typeface="+mj-lt"/>
              </a:rPr>
              <a:t> </a:t>
            </a:r>
            <a:r>
              <a:rPr lang="en-GB" b="1" dirty="0" err="1" smtClean="0">
                <a:latin typeface="+mj-lt"/>
              </a:rPr>
              <a:t>Procedurale</a:t>
            </a:r>
            <a:endParaRPr lang="en-GB" b="1" dirty="0" smtClean="0">
              <a:latin typeface="+mj-lt"/>
            </a:endParaRPr>
          </a:p>
          <a:p>
            <a:pPr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dirty="0" err="1" smtClean="0">
                <a:latin typeface="+mj-lt"/>
              </a:rPr>
              <a:t>Rregullat</a:t>
            </a:r>
            <a:r>
              <a:rPr lang="en-GB" dirty="0" smtClean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Konventës</a:t>
            </a:r>
            <a:r>
              <a:rPr lang="en-GB" dirty="0" smtClean="0">
                <a:latin typeface="+mj-lt"/>
              </a:rPr>
              <a:t> do </a:t>
            </a:r>
            <a:r>
              <a:rPr lang="en-GB" dirty="0" err="1" smtClean="0">
                <a:latin typeface="+mj-lt"/>
              </a:rPr>
              <a:t>të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zbatohen</a:t>
            </a:r>
            <a:endParaRPr lang="en-GB" dirty="0" smtClean="0">
              <a:latin typeface="+mj-lt"/>
            </a:endParaRPr>
          </a:p>
          <a:p>
            <a:pPr lvl="1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dirty="0">
                <a:latin typeface="+mj-lt"/>
              </a:rPr>
              <a:t>Kur </a:t>
            </a:r>
            <a:r>
              <a:rPr lang="en-GB" dirty="0" err="1">
                <a:latin typeface="+mj-lt"/>
              </a:rPr>
              <a:t>krimi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nën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hetim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është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një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nga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krimet</a:t>
            </a:r>
            <a:r>
              <a:rPr lang="en-GB" dirty="0">
                <a:latin typeface="+mj-lt"/>
              </a:rPr>
              <a:t> e </a:t>
            </a:r>
            <a:r>
              <a:rPr lang="en-GB" dirty="0" err="1">
                <a:latin typeface="+mj-lt"/>
              </a:rPr>
              <a:t>listuara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Konventë</a:t>
            </a:r>
            <a:endParaRPr lang="en-GB" dirty="0">
              <a:latin typeface="+mj-lt"/>
            </a:endParaRPr>
          </a:p>
          <a:p>
            <a:pPr lvl="1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hetimin</a:t>
            </a:r>
            <a:r>
              <a:rPr lang="en-GB" dirty="0">
                <a:latin typeface="+mj-lt"/>
              </a:rPr>
              <a:t> e </a:t>
            </a:r>
            <a:r>
              <a:rPr lang="en-GB" dirty="0" err="1" smtClean="0">
                <a:latin typeface="+mj-lt"/>
              </a:rPr>
              <a:t>një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krimi</a:t>
            </a:r>
            <a:r>
              <a:rPr lang="en-GB" dirty="0" smtClean="0">
                <a:latin typeface="+mj-lt"/>
              </a:rPr>
              <a:t>, </a:t>
            </a:r>
            <a:r>
              <a:rPr lang="en-GB" dirty="0" err="1">
                <a:latin typeface="+mj-lt"/>
              </a:rPr>
              <a:t>nëse</a:t>
            </a:r>
            <a:r>
              <a:rPr lang="en-GB" dirty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ai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>
                <a:latin typeface="+mj-lt"/>
              </a:rPr>
              <a:t>është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kryer</a:t>
            </a:r>
            <a:r>
              <a:rPr lang="en-GB" dirty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nëpërmjet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një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>
                <a:latin typeface="+mj-lt"/>
              </a:rPr>
              <a:t>sistemi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kompjuterik</a:t>
            </a:r>
            <a:endParaRPr lang="en-GB" dirty="0">
              <a:latin typeface="+mj-lt"/>
            </a:endParaRPr>
          </a:p>
          <a:p>
            <a:pPr lvl="1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dirty="0" err="1">
                <a:latin typeface="+mj-lt"/>
              </a:rPr>
              <a:t>Mbledhja</a:t>
            </a:r>
            <a:r>
              <a:rPr lang="en-GB" dirty="0">
                <a:latin typeface="+mj-lt"/>
              </a:rPr>
              <a:t> e </a:t>
            </a:r>
            <a:r>
              <a:rPr lang="en-GB" dirty="0" err="1">
                <a:latin typeface="+mj-lt"/>
              </a:rPr>
              <a:t>provave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çdo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hetim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nëse</a:t>
            </a:r>
            <a:r>
              <a:rPr lang="en-GB" dirty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provat</a:t>
            </a:r>
            <a:r>
              <a:rPr lang="en-GB" dirty="0" smtClean="0">
                <a:latin typeface="+mj-lt"/>
              </a:rPr>
              <a:t>, e </a:t>
            </a:r>
            <a:r>
              <a:rPr lang="en-GB" dirty="0" err="1" smtClean="0">
                <a:latin typeface="+mj-lt"/>
              </a:rPr>
              <a:t>çështjes</a:t>
            </a:r>
            <a:r>
              <a:rPr lang="en-GB" dirty="0" smtClean="0">
                <a:latin typeface="+mj-lt"/>
              </a:rPr>
              <a:t>, </a:t>
            </a:r>
            <a:r>
              <a:rPr lang="en-GB" dirty="0" err="1">
                <a:latin typeface="+mj-lt"/>
              </a:rPr>
              <a:t>mbahen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ndonjë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lloj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regjistrimi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 smtClean="0">
                <a:latin typeface="+mj-lt"/>
              </a:rPr>
              <a:t>digjital</a:t>
            </a:r>
            <a:endParaRPr lang="en-GB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</a:t>
            </a:r>
            <a:r>
              <a:rPr lang="sq-AL" sz="2800" b="1" dirty="0">
                <a:solidFill>
                  <a:srgbClr val="FF0000"/>
                </a:solidFill>
              </a:rPr>
              <a:t>të lidhur me shërbime të tilla </a:t>
            </a:r>
            <a:r>
              <a:rPr lang="sq-AL" sz="2800" dirty="0"/>
              <a:t>në zotërim apo kontrollin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endParaRPr lang="en-GB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1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lidhur</a:t>
            </a:r>
            <a:r>
              <a:rPr lang="en-US" sz="3600" b="1" dirty="0" smtClean="0"/>
              <a:t> me </a:t>
            </a:r>
            <a:r>
              <a:rPr lang="en-US" sz="3600" b="1" dirty="0" err="1" smtClean="0"/>
              <a:t>shërbime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tilla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905000"/>
            <a:ext cx="7838440" cy="4038601"/>
          </a:xfrm>
        </p:spPr>
        <p:txBody>
          <a:bodyPr/>
          <a:lstStyle/>
          <a:p>
            <a:pPr algn="just"/>
            <a:r>
              <a:rPr lang="en-US" sz="2600" dirty="0" err="1" smtClean="0"/>
              <a:t>Urdhri</a:t>
            </a:r>
            <a:r>
              <a:rPr lang="en-US" sz="2600" dirty="0" smtClean="0"/>
              <a:t> </a:t>
            </a:r>
            <a:r>
              <a:rPr lang="en-US" sz="2600" dirty="0" err="1" smtClean="0"/>
              <a:t>i</a:t>
            </a:r>
            <a:r>
              <a:rPr lang="en-US" sz="2600" dirty="0" smtClean="0"/>
              <a:t> </a:t>
            </a:r>
            <a:r>
              <a:rPr lang="en-US" sz="2600" dirty="0" err="1"/>
              <a:t>prodhimit</a:t>
            </a:r>
            <a:r>
              <a:rPr lang="en-US" sz="2600" dirty="0"/>
              <a:t> </a:t>
            </a:r>
            <a:r>
              <a:rPr lang="en-US" sz="2600" dirty="0" err="1"/>
              <a:t>mund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bëhet</a:t>
            </a:r>
            <a:r>
              <a:rPr lang="en-US" sz="2600" dirty="0"/>
              <a:t> </a:t>
            </a:r>
            <a:r>
              <a:rPr lang="en-US" sz="2600" dirty="0" err="1"/>
              <a:t>për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marrë</a:t>
            </a:r>
            <a:r>
              <a:rPr lang="en-US" sz="2600" dirty="0"/>
              <a:t> </a:t>
            </a:r>
            <a:r>
              <a:rPr lang="en-US" sz="2600" dirty="0" err="1"/>
              <a:t>informacion</a:t>
            </a:r>
            <a:r>
              <a:rPr lang="en-US" sz="2600" dirty="0"/>
              <a:t> </a:t>
            </a:r>
            <a:r>
              <a:rPr lang="en-US" sz="2600" dirty="0" err="1" smtClean="0"/>
              <a:t>për</a:t>
            </a:r>
            <a:r>
              <a:rPr lang="en-US" sz="2600" dirty="0" smtClean="0"/>
              <a:t> </a:t>
            </a:r>
            <a:r>
              <a:rPr lang="en-US" sz="2600" dirty="0" err="1" smtClean="0"/>
              <a:t>abonentin</a:t>
            </a:r>
            <a:r>
              <a:rPr lang="en-US" sz="2600" dirty="0" smtClean="0"/>
              <a:t> </a:t>
            </a:r>
            <a:r>
              <a:rPr lang="en-US" sz="2600" dirty="0" err="1" smtClean="0"/>
              <a:t>në</a:t>
            </a:r>
            <a:r>
              <a:rPr lang="en-US" sz="2600" dirty="0" smtClean="0"/>
              <a:t> </a:t>
            </a:r>
            <a:r>
              <a:rPr lang="en-US" sz="2600" dirty="0" err="1"/>
              <a:t>lidhje</a:t>
            </a:r>
            <a:r>
              <a:rPr lang="en-US" sz="2600" dirty="0"/>
              <a:t> me </a:t>
            </a:r>
            <a:r>
              <a:rPr lang="en-US" sz="2600" dirty="0" err="1"/>
              <a:t>shërbimet</a:t>
            </a:r>
            <a:r>
              <a:rPr lang="en-US" sz="2600" dirty="0"/>
              <a:t> </a:t>
            </a:r>
            <a:r>
              <a:rPr lang="en-US" sz="2600" dirty="0" err="1"/>
              <a:t>që</a:t>
            </a:r>
            <a:r>
              <a:rPr lang="en-US" sz="2600" dirty="0"/>
              <a:t> </a:t>
            </a:r>
            <a:r>
              <a:rPr lang="en-US" sz="2600" dirty="0" err="1"/>
              <a:t>ofrohen</a:t>
            </a:r>
            <a:r>
              <a:rPr lang="en-US" sz="2600" dirty="0"/>
              <a:t> </a:t>
            </a:r>
            <a:r>
              <a:rPr lang="en-US" sz="2600" dirty="0" err="1"/>
              <a:t>në</a:t>
            </a:r>
            <a:r>
              <a:rPr lang="en-US" sz="2600" dirty="0"/>
              <a:t> </a:t>
            </a:r>
            <a:r>
              <a:rPr lang="en-US" sz="2600" dirty="0" err="1"/>
              <a:t>territor</a:t>
            </a:r>
            <a:endParaRPr lang="en-US" sz="2600" dirty="0"/>
          </a:p>
          <a:p>
            <a:pPr algn="just"/>
            <a:endParaRPr lang="en-US" sz="2600" dirty="0"/>
          </a:p>
          <a:p>
            <a:pPr algn="just"/>
            <a:r>
              <a:rPr lang="en-US" sz="2600" dirty="0" err="1"/>
              <a:t>Nuk</a:t>
            </a:r>
            <a:r>
              <a:rPr lang="en-US" sz="2600" dirty="0"/>
              <a:t> </a:t>
            </a:r>
            <a:r>
              <a:rPr lang="en-US" sz="2600" dirty="0" err="1"/>
              <a:t>zbatohet</a:t>
            </a:r>
            <a:r>
              <a:rPr lang="en-US" sz="2600" dirty="0"/>
              <a:t> </a:t>
            </a:r>
            <a:r>
              <a:rPr lang="en-US" sz="2600" dirty="0" err="1"/>
              <a:t>për</a:t>
            </a:r>
            <a:r>
              <a:rPr lang="en-US" sz="2600" dirty="0"/>
              <a:t> </a:t>
            </a:r>
            <a:r>
              <a:rPr lang="en-US" sz="2600" dirty="0" err="1"/>
              <a:t>informacionin</a:t>
            </a:r>
            <a:r>
              <a:rPr lang="en-US" sz="2600" dirty="0"/>
              <a:t> e </a:t>
            </a:r>
            <a:r>
              <a:rPr lang="en-US" sz="2600" dirty="0" err="1" smtClean="0"/>
              <a:t>abonentit</a:t>
            </a:r>
            <a:r>
              <a:rPr lang="en-US" sz="2600" dirty="0" smtClean="0"/>
              <a:t> </a:t>
            </a:r>
            <a:r>
              <a:rPr lang="en-US" sz="2600" dirty="0" err="1" smtClean="0"/>
              <a:t>lidhur</a:t>
            </a:r>
            <a:r>
              <a:rPr lang="en-US" sz="2600" dirty="0" smtClean="0"/>
              <a:t> </a:t>
            </a:r>
            <a:r>
              <a:rPr lang="en-US" sz="2600" dirty="0"/>
              <a:t>me </a:t>
            </a:r>
            <a:r>
              <a:rPr lang="en-US" sz="2600" dirty="0" err="1"/>
              <a:t>shërbimet</a:t>
            </a:r>
            <a:r>
              <a:rPr lang="en-US" sz="2600" dirty="0"/>
              <a:t> e </a:t>
            </a:r>
            <a:r>
              <a:rPr lang="en-US" sz="2600" dirty="0" err="1"/>
              <a:t>ofruara</a:t>
            </a:r>
            <a:r>
              <a:rPr lang="en-US" sz="2600" dirty="0"/>
              <a:t> </a:t>
            </a:r>
            <a:r>
              <a:rPr lang="en-US" sz="2600" dirty="0" err="1"/>
              <a:t>vetëm</a:t>
            </a:r>
            <a:r>
              <a:rPr lang="en-US" sz="2600" dirty="0"/>
              <a:t> </a:t>
            </a:r>
            <a:r>
              <a:rPr lang="en-US" sz="2600" dirty="0" err="1"/>
              <a:t>jashtë</a:t>
            </a:r>
            <a:r>
              <a:rPr lang="en-US" sz="2600" dirty="0"/>
              <a:t> </a:t>
            </a:r>
            <a:r>
              <a:rPr lang="en-US" sz="2600" dirty="0" err="1"/>
              <a:t>territorit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palës</a:t>
            </a:r>
            <a:r>
              <a:rPr lang="en-US" sz="2600" dirty="0"/>
              <a:t> </a:t>
            </a:r>
            <a:r>
              <a:rPr lang="en-US" sz="2600" dirty="0" err="1"/>
              <a:t>urdhëruese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081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997450"/>
          </a:xfrm>
        </p:spPr>
        <p:txBody>
          <a:bodyPr rtlCol="0"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/>
              <a:t>1. </a:t>
            </a:r>
            <a:r>
              <a:rPr lang="sq-AL" sz="2800" dirty="0"/>
              <a:t>Çdo Palë do të adaptojë një legjislacion të tillë dhe masa të tjera të nevojshme që t’u jap</a:t>
            </a:r>
            <a:r>
              <a:rPr lang="en-US" sz="2800" dirty="0"/>
              <a:t>ë </a:t>
            </a:r>
            <a:r>
              <a:rPr lang="sq-AL" sz="2800" dirty="0" err="1"/>
              <a:t>tag</a:t>
            </a:r>
            <a:r>
              <a:rPr lang="en-US" sz="2800" dirty="0"/>
              <a:t>ë</a:t>
            </a:r>
            <a:r>
              <a:rPr lang="sq-AL" sz="2800" dirty="0"/>
              <a:t>r autoriteteve kompetente të </a:t>
            </a:r>
            <a:r>
              <a:rPr lang="en-US" sz="2800" dirty="0" err="1" smtClean="0"/>
              <a:t>urdhërojnë</a:t>
            </a:r>
            <a:r>
              <a:rPr lang="en-GB" sz="2800" b="1" dirty="0" smtClean="0">
                <a:solidFill>
                  <a:srgbClr val="FF0000"/>
                </a:solidFill>
              </a:rPr>
              <a:t>:</a:t>
            </a:r>
            <a:endParaRPr lang="en-GB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	a) </a:t>
            </a:r>
            <a:r>
              <a:rPr lang="sq-AL" sz="2800" dirty="0"/>
              <a:t>një person në territorin e tij të dorëzojë të dhëna kompjuterike të specifikuara në zotërim</a:t>
            </a:r>
            <a:r>
              <a:rPr lang="en-US" sz="2800" dirty="0"/>
              <a:t> </a:t>
            </a:r>
            <a:r>
              <a:rPr lang="sq-AL" sz="2800" dirty="0"/>
              <a:t>apo kontroll të personit(</a:t>
            </a:r>
            <a:r>
              <a:rPr lang="sq-AL" sz="2800" dirty="0" err="1"/>
              <a:t>ave</a:t>
            </a:r>
            <a:r>
              <a:rPr lang="sq-AL" sz="2800" dirty="0"/>
              <a:t>), të cilët janë </a:t>
            </a:r>
            <a:r>
              <a:rPr lang="sq-AL" sz="2800" dirty="0" err="1"/>
              <a:t>memorizuar</a:t>
            </a:r>
            <a:r>
              <a:rPr lang="sq-AL" sz="2800" dirty="0"/>
              <a:t> në një sistem kompjuterik apo në një mjet</a:t>
            </a:r>
            <a:r>
              <a:rPr lang="en-US" sz="2800" dirty="0"/>
              <a:t>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kompjuterike; dhe</a:t>
            </a:r>
            <a:endParaRPr lang="en-GB" sz="2800" dirty="0"/>
          </a:p>
          <a:p>
            <a:pPr marL="0" indent="0" algn="just">
              <a:buNone/>
            </a:pPr>
            <a:r>
              <a:rPr lang="en-US" sz="2800" dirty="0"/>
              <a:t>	b) </a:t>
            </a:r>
            <a:r>
              <a:rPr lang="sq-AL" sz="2800" dirty="0"/>
              <a:t>një dhënës shërbimi, i cili ofron shërbimet e tij në territorin e </a:t>
            </a:r>
            <a:r>
              <a:rPr lang="en-US" sz="2800" dirty="0"/>
              <a:t>	</a:t>
            </a:r>
            <a:r>
              <a:rPr lang="sq-AL" sz="2800" dirty="0"/>
              <a:t>Palës që të dorëzojë</a:t>
            </a:r>
            <a:r>
              <a:rPr lang="en-US" sz="2800" dirty="0"/>
              <a:t> </a:t>
            </a:r>
            <a:r>
              <a:rPr lang="sq-AL" sz="2800" dirty="0"/>
              <a:t>informacion për abonentët, të lidhur me shërbime të tilla në </a:t>
            </a:r>
            <a:r>
              <a:rPr lang="sq-AL" sz="2800" b="1" dirty="0">
                <a:solidFill>
                  <a:srgbClr val="FF0000"/>
                </a:solidFill>
              </a:rPr>
              <a:t>zotërim apo kontrollin</a:t>
            </a:r>
            <a:r>
              <a:rPr lang="sq-AL" sz="2800" dirty="0"/>
              <a:t> e këtij (këtyre)</a:t>
            </a:r>
            <a:r>
              <a:rPr lang="en-US" sz="2800" dirty="0"/>
              <a:t> </a:t>
            </a:r>
            <a:r>
              <a:rPr lang="sq-AL" sz="2800" dirty="0"/>
              <a:t>dhënësi(</a:t>
            </a:r>
            <a:r>
              <a:rPr lang="sq-AL" sz="2800" dirty="0" err="1"/>
              <a:t>ave</a:t>
            </a:r>
            <a:r>
              <a:rPr lang="sq-AL" sz="2800" dirty="0"/>
              <a:t>) shërbimesh</a:t>
            </a:r>
            <a:endParaRPr lang="en-GB" sz="24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2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400" b="1" dirty="0" err="1"/>
              <a:t>Neni</a:t>
            </a:r>
            <a:r>
              <a:rPr lang="en-GB" sz="3400" b="1" dirty="0"/>
              <a:t> 18 – </a:t>
            </a:r>
            <a:r>
              <a:rPr lang="en-GB" sz="3400" b="1" dirty="0" err="1"/>
              <a:t>Urdhri</a:t>
            </a:r>
            <a:r>
              <a:rPr lang="en-GB" sz="3400" b="1" dirty="0"/>
              <a:t> </a:t>
            </a:r>
            <a:r>
              <a:rPr lang="en-GB" sz="3400" b="1" dirty="0" err="1"/>
              <a:t>i</a:t>
            </a:r>
            <a:r>
              <a:rPr lang="en-GB" sz="3400" b="1" dirty="0"/>
              <a:t> </a:t>
            </a:r>
            <a:r>
              <a:rPr lang="en-GB" sz="3400" b="1" dirty="0" err="1"/>
              <a:t>Prodhimit</a:t>
            </a:r>
            <a:endParaRPr lang="en-GB" sz="34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8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Zotërim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apo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kontroll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17638"/>
            <a:ext cx="7945120" cy="4938712"/>
          </a:xfrm>
        </p:spPr>
        <p:txBody>
          <a:bodyPr/>
          <a:lstStyle/>
          <a:p>
            <a:pPr algn="just"/>
            <a:r>
              <a:rPr lang="en-US" dirty="0" err="1" smtClean="0"/>
              <a:t>Përfshin</a:t>
            </a:r>
            <a:r>
              <a:rPr lang="en-US" sz="2800" dirty="0" smtClean="0"/>
              <a:t>:</a:t>
            </a:r>
          </a:p>
          <a:p>
            <a:pPr lvl="1" algn="just"/>
            <a:r>
              <a:rPr lang="en-US" sz="2600" dirty="0" err="1"/>
              <a:t>Informacioni</a:t>
            </a:r>
            <a:r>
              <a:rPr lang="en-US" sz="2600" dirty="0"/>
              <a:t> </a:t>
            </a:r>
            <a:r>
              <a:rPr lang="en-US" sz="2600" dirty="0" err="1"/>
              <a:t>i</a:t>
            </a:r>
            <a:r>
              <a:rPr lang="en-US" sz="2600" dirty="0"/>
              <a:t> </a:t>
            </a:r>
            <a:r>
              <a:rPr lang="en-US" sz="2600" dirty="0" err="1" smtClean="0"/>
              <a:t>abonentit</a:t>
            </a:r>
            <a:r>
              <a:rPr lang="en-US" sz="2600" dirty="0" smtClean="0"/>
              <a:t> </a:t>
            </a:r>
            <a:r>
              <a:rPr lang="en-US" sz="2600" dirty="0" err="1" smtClean="0"/>
              <a:t>në</a:t>
            </a:r>
            <a:r>
              <a:rPr lang="en-US" sz="2600" dirty="0" smtClean="0"/>
              <a:t> </a:t>
            </a:r>
            <a:r>
              <a:rPr lang="en-US" sz="2600" dirty="0" err="1"/>
              <a:t>posedimin</a:t>
            </a:r>
            <a:r>
              <a:rPr lang="en-US" sz="2600" dirty="0"/>
              <a:t> </a:t>
            </a:r>
            <a:r>
              <a:rPr lang="en-US" sz="2600" dirty="0" err="1"/>
              <a:t>fizik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 smtClean="0"/>
              <a:t>dhënësit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/>
              <a:t>shërbimit</a:t>
            </a:r>
            <a:endParaRPr lang="en-US" sz="2600" dirty="0"/>
          </a:p>
          <a:p>
            <a:pPr lvl="1" algn="just"/>
            <a:r>
              <a:rPr lang="en-US" sz="2600" dirty="0" err="1"/>
              <a:t>Lokalisht</a:t>
            </a:r>
            <a:r>
              <a:rPr lang="en-US" sz="2600" dirty="0"/>
              <a:t> </a:t>
            </a:r>
            <a:r>
              <a:rPr lang="en-US" sz="2600" dirty="0" err="1"/>
              <a:t>ose</a:t>
            </a:r>
            <a:r>
              <a:rPr lang="en-US" sz="2600" dirty="0"/>
              <a:t> </a:t>
            </a:r>
            <a:r>
              <a:rPr lang="en-US" sz="2600" dirty="0" err="1"/>
              <a:t>në</a:t>
            </a:r>
            <a:r>
              <a:rPr lang="en-US" sz="2600" dirty="0"/>
              <a:t> </a:t>
            </a:r>
            <a:r>
              <a:rPr lang="en-US" sz="2600" dirty="0" err="1"/>
              <a:t>distancë</a:t>
            </a:r>
            <a:r>
              <a:rPr lang="en-US" sz="2600" dirty="0"/>
              <a:t> </a:t>
            </a:r>
            <a:r>
              <a:rPr lang="en-US" sz="2600" dirty="0" err="1"/>
              <a:t>ruhen</a:t>
            </a:r>
            <a:r>
              <a:rPr lang="en-US" sz="2600" dirty="0"/>
              <a:t> </a:t>
            </a:r>
            <a:r>
              <a:rPr lang="en-US" sz="2600" dirty="0" err="1"/>
              <a:t>informatat</a:t>
            </a:r>
            <a:r>
              <a:rPr lang="en-US" sz="2600" dirty="0"/>
              <a:t> </a:t>
            </a:r>
            <a:r>
              <a:rPr lang="en-US" sz="2600" dirty="0" smtClean="0"/>
              <a:t>e </a:t>
            </a:r>
            <a:r>
              <a:rPr lang="en-US" sz="2600" dirty="0" err="1" smtClean="0"/>
              <a:t>abonentit</a:t>
            </a:r>
            <a:r>
              <a:rPr lang="en-US" sz="2600" dirty="0" smtClean="0"/>
              <a:t> </a:t>
            </a:r>
            <a:r>
              <a:rPr lang="en-US" sz="2600" dirty="0" err="1" smtClean="0"/>
              <a:t>në</a:t>
            </a:r>
            <a:r>
              <a:rPr lang="en-US" sz="2600" dirty="0" smtClean="0"/>
              <a:t> </a:t>
            </a:r>
            <a:r>
              <a:rPr lang="en-US" sz="2600" dirty="0" err="1"/>
              <a:t>kontroll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 smtClean="0"/>
              <a:t>dhënësit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/>
              <a:t>shërbimit</a:t>
            </a:r>
            <a:endParaRPr lang="en-US" sz="3000" dirty="0" smtClean="0"/>
          </a:p>
          <a:p>
            <a:pPr algn="just"/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përfshin</a:t>
            </a:r>
            <a:r>
              <a:rPr lang="en-US" sz="3000" dirty="0" smtClean="0"/>
              <a:t>:</a:t>
            </a:r>
          </a:p>
          <a:p>
            <a:pPr lvl="1" algn="just"/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dhëna</a:t>
            </a:r>
            <a:r>
              <a:rPr lang="en-US" sz="2600" dirty="0"/>
              <a:t> </a:t>
            </a:r>
            <a:r>
              <a:rPr lang="en-US" sz="2600" dirty="0" err="1"/>
              <a:t>që</a:t>
            </a:r>
            <a:r>
              <a:rPr lang="en-US" sz="2600" dirty="0"/>
              <a:t> </a:t>
            </a:r>
            <a:r>
              <a:rPr lang="en-US" sz="2600" dirty="0" err="1"/>
              <a:t>nuk</a:t>
            </a:r>
            <a:r>
              <a:rPr lang="en-US" sz="2600" dirty="0"/>
              <a:t> </a:t>
            </a:r>
            <a:r>
              <a:rPr lang="en-US" sz="2600" dirty="0" err="1"/>
              <a:t>janë</a:t>
            </a:r>
            <a:r>
              <a:rPr lang="en-US" sz="2600" dirty="0"/>
              <a:t> </a:t>
            </a:r>
            <a:r>
              <a:rPr lang="en-US" sz="2600" dirty="0" err="1"/>
              <a:t>në</a:t>
            </a:r>
            <a:r>
              <a:rPr lang="en-US" sz="2600" dirty="0"/>
              <a:t> </a:t>
            </a:r>
            <a:r>
              <a:rPr lang="en-US" sz="2600" dirty="0" err="1"/>
              <a:t>kontrollin</a:t>
            </a:r>
            <a:r>
              <a:rPr lang="en-US" sz="2600" dirty="0"/>
              <a:t> e </a:t>
            </a:r>
            <a:r>
              <a:rPr lang="en-US" sz="2600" dirty="0" err="1"/>
              <a:t>ligjshëm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 smtClean="0"/>
              <a:t>dhënësve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/>
              <a:t>shërbimit</a:t>
            </a:r>
            <a:r>
              <a:rPr lang="en-US" sz="2600" dirty="0"/>
              <a:t>, </a:t>
            </a:r>
            <a:r>
              <a:rPr lang="en-US" sz="2600" dirty="0" err="1" smtClean="0"/>
              <a:t>tek</a:t>
            </a:r>
            <a:r>
              <a:rPr lang="en-US" sz="2600" dirty="0" smtClean="0"/>
              <a:t> </a:t>
            </a:r>
            <a:r>
              <a:rPr lang="en-US" sz="2600" dirty="0" err="1" smtClean="0"/>
              <a:t>të</a:t>
            </a:r>
            <a:r>
              <a:rPr lang="en-US" sz="2600" dirty="0" smtClean="0"/>
              <a:t> </a:t>
            </a:r>
            <a:r>
              <a:rPr lang="en-US" sz="2600" dirty="0" err="1" smtClean="0"/>
              <a:t>cilat</a:t>
            </a:r>
            <a:r>
              <a:rPr lang="en-US" sz="2600" dirty="0" smtClean="0"/>
              <a:t> </a:t>
            </a:r>
            <a:r>
              <a:rPr lang="en-US" sz="2600" dirty="0" err="1" smtClean="0"/>
              <a:t>dhënësi</a:t>
            </a:r>
            <a:r>
              <a:rPr lang="en-US" sz="2600" dirty="0" smtClean="0"/>
              <a:t> </a:t>
            </a:r>
            <a:r>
              <a:rPr lang="en-US" sz="2600" dirty="0" err="1" smtClean="0"/>
              <a:t>i</a:t>
            </a:r>
            <a:r>
              <a:rPr lang="en-US" sz="2600" dirty="0" smtClean="0"/>
              <a:t> </a:t>
            </a:r>
            <a:r>
              <a:rPr lang="en-US" sz="2600" dirty="0" err="1"/>
              <a:t>shërbimit</a:t>
            </a:r>
            <a:r>
              <a:rPr lang="en-US" sz="2600" dirty="0"/>
              <a:t> </a:t>
            </a:r>
            <a:r>
              <a:rPr lang="en-US" sz="2600" dirty="0" err="1"/>
              <a:t>kanë</a:t>
            </a:r>
            <a:r>
              <a:rPr lang="en-US" sz="2600" dirty="0"/>
              <a:t> </a:t>
            </a:r>
            <a:r>
              <a:rPr lang="en-US" sz="2600" dirty="0" err="1"/>
              <a:t>vetëm</a:t>
            </a:r>
            <a:r>
              <a:rPr lang="en-US" sz="2600" dirty="0"/>
              <a:t> </a:t>
            </a:r>
            <a:r>
              <a:rPr lang="en-US" sz="2600" dirty="0" err="1"/>
              <a:t>aftësi</a:t>
            </a:r>
            <a:r>
              <a:rPr lang="en-US" sz="2600" dirty="0"/>
              <a:t> </a:t>
            </a:r>
            <a:r>
              <a:rPr lang="en-US" sz="2600" dirty="0" err="1"/>
              <a:t>teknike</a:t>
            </a:r>
            <a:r>
              <a:rPr lang="en-US" sz="2600" dirty="0"/>
              <a:t> </a:t>
            </a:r>
            <a:r>
              <a:rPr lang="en-US" sz="2600" dirty="0" err="1"/>
              <a:t>për</a:t>
            </a:r>
            <a:r>
              <a:rPr lang="en-US" sz="2600" dirty="0"/>
              <a:t> </a:t>
            </a:r>
            <a:r>
              <a:rPr lang="en-US" sz="2600" dirty="0" err="1"/>
              <a:t>të</a:t>
            </a:r>
            <a:r>
              <a:rPr lang="en-US" sz="2600" dirty="0"/>
              <a:t> </a:t>
            </a:r>
            <a:r>
              <a:rPr lang="en-US" sz="2600" dirty="0" err="1"/>
              <a:t>hyrë</a:t>
            </a:r>
            <a:endParaRPr lang="en-US" sz="2600" dirty="0" smtClean="0"/>
          </a:p>
          <a:p>
            <a:pPr lvl="1" algn="just"/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161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" y="-106601"/>
            <a:ext cx="7797799" cy="704824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424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537" y="71438"/>
            <a:ext cx="6638925" cy="63788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65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946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348344" y="441960"/>
            <a:ext cx="8519885" cy="60807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err="1" smtClean="0">
                <a:ea typeface="ＭＳ Ｐゴシック" pitchFamily="34" charset="-128"/>
              </a:rPr>
              <a:t>Kontrolli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Sekuestrimi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i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Dhënave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Kompjuterike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Memorizuara</a:t>
            </a:r>
            <a:endParaRPr lang="en-GB" altLang="x-none" sz="2800" b="1" i="1" dirty="0">
              <a:ea typeface="ＭＳ Ｐゴシック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smtClean="0">
                <a:ea typeface="ＭＳ Ｐゴシック" pitchFamily="34" charset="-128"/>
              </a:rPr>
              <a:t>(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Neni</a:t>
            </a:r>
            <a:r>
              <a:rPr lang="en-GB" altLang="x-none" sz="2800" b="1" i="1" dirty="0" smtClean="0">
                <a:ea typeface="ＭＳ Ｐゴシック" pitchFamily="34" charset="-128"/>
              </a:rPr>
              <a:t> 19 –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Konventa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Budapestit</a:t>
            </a:r>
            <a:r>
              <a:rPr lang="en-GB" altLang="x-none" sz="2800" b="1" i="1" dirty="0" smtClean="0">
                <a:ea typeface="ＭＳ Ｐゴシック" pitchFamily="34" charset="-128"/>
              </a:rPr>
              <a:t>)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GB" altLang="x-none" sz="18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b="1" i="1" dirty="0" smtClean="0">
                <a:ea typeface="ＭＳ Ｐゴシック" pitchFamily="34" charset="-128"/>
              </a:rPr>
              <a:t>Ku</a:t>
            </a:r>
            <a:r>
              <a:rPr lang="en-GB" altLang="x-none" sz="2400" i="1" dirty="0" smtClean="0">
                <a:ea typeface="ＭＳ Ｐゴシック" pitchFamily="34" charset="-128"/>
              </a:rPr>
              <a:t>:</a:t>
            </a:r>
            <a:endParaRPr lang="en-GB" altLang="x-none" sz="2400" i="1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 smtClean="0">
                <a:ea typeface="ＭＳ Ｐゴシック" pitchFamily="34" charset="-128"/>
              </a:rPr>
              <a:t>Në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një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sistem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kompjuterik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ose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pjesë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të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tij</a:t>
            </a:r>
            <a:endParaRPr lang="en-GB" altLang="x-none" sz="2000" i="1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 smtClean="0">
                <a:ea typeface="ＭＳ Ｐゴシック" pitchFamily="34" charset="-128"/>
              </a:rPr>
              <a:t>Në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një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mjet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ruajtjeje</a:t>
            </a:r>
            <a:endParaRPr lang="en-GB" altLang="x-none" sz="2000" i="1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>
                <a:ea typeface="ＭＳ Ｐゴシック" pitchFamily="34" charset="-128"/>
              </a:rPr>
              <a:t>Në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një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sistem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kompjuterik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smtClean="0">
                <a:ea typeface="ＭＳ Ｐゴシック" pitchFamily="34" charset="-128"/>
              </a:rPr>
              <a:t>aksesueshëm </a:t>
            </a:r>
            <a:r>
              <a:rPr lang="en-GB" altLang="x-none" sz="2000" i="1" dirty="0" err="1" smtClean="0">
                <a:ea typeface="ＭＳ Ｐゴシック" pitchFamily="34" charset="-128"/>
              </a:rPr>
              <a:t>nga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ai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fillestar</a:t>
            </a:r>
            <a:r>
              <a:rPr lang="en-GB" altLang="x-none" sz="2000" i="1" dirty="0">
                <a:ea typeface="ＭＳ Ｐゴシック" pitchFamily="34" charset="-128"/>
              </a:rPr>
              <a:t> (</a:t>
            </a:r>
            <a:r>
              <a:rPr lang="en-GB" altLang="x-none" sz="2000" i="1" dirty="0" err="1">
                <a:ea typeface="ＭＳ Ｐゴシック" pitchFamily="34" charset="-128"/>
              </a:rPr>
              <a:t>zgjerim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shpejtë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kërkimit</a:t>
            </a:r>
            <a:r>
              <a:rPr lang="en-GB" altLang="x-none" sz="2000" i="1" dirty="0" smtClean="0">
                <a:ea typeface="ＭＳ Ｐゴシック" pitchFamily="34" charset="-128"/>
              </a:rPr>
              <a:t>)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b="1" i="1" dirty="0" err="1" smtClean="0">
                <a:ea typeface="ＭＳ Ｐゴシック" pitchFamily="34" charset="-128"/>
              </a:rPr>
              <a:t>Çfarë</a:t>
            </a:r>
            <a:r>
              <a:rPr lang="en-GB" altLang="x-none" sz="2400" i="1" dirty="0" smtClean="0">
                <a:ea typeface="ＭＳ Ｐゴシック" pitchFamily="34" charset="-128"/>
              </a:rPr>
              <a:t>: </a:t>
            </a:r>
            <a:endParaRPr lang="en-GB" altLang="x-none" sz="2400" i="1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 smtClean="0">
                <a:ea typeface="ＭＳ Ｐゴシック" pitchFamily="34" charset="-128"/>
              </a:rPr>
              <a:t>Sekuestron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ose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mënyrë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ngjashme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siguro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dhënat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kompjuterike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aksesuara</a:t>
            </a:r>
            <a:endParaRPr lang="en-GB" altLang="x-none" sz="2000" i="1" dirty="0"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000" i="1" dirty="0" err="1" smtClean="0">
                <a:ea typeface="ＭＳ Ｐゴシック" pitchFamily="34" charset="-128"/>
              </a:rPr>
              <a:t>Kopetenca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 smtClean="0">
                <a:ea typeface="ＭＳ Ｐゴシック" pitchFamily="34" charset="-128"/>
              </a:rPr>
              <a:t>për</a:t>
            </a:r>
            <a:r>
              <a:rPr lang="en-GB" altLang="x-none" sz="2000" i="1" dirty="0" smtClean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kërkuar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informacionin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nevojshëm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për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të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kuptuar</a:t>
            </a:r>
            <a:r>
              <a:rPr lang="en-GB" altLang="x-none" sz="2000" i="1" dirty="0">
                <a:ea typeface="ＭＳ Ｐゴシック" pitchFamily="34" charset="-128"/>
              </a:rPr>
              <a:t> </a:t>
            </a:r>
            <a:r>
              <a:rPr lang="en-GB" altLang="x-none" sz="2000" i="1" dirty="0" err="1">
                <a:ea typeface="ＭＳ Ｐゴシック" pitchFamily="34" charset="-128"/>
              </a:rPr>
              <a:t>funksionimin</a:t>
            </a:r>
            <a:r>
              <a:rPr lang="en-GB" altLang="x-none" sz="2000" i="1" dirty="0">
                <a:ea typeface="ＭＳ Ｐゴシック" pitchFamily="34" charset="-128"/>
              </a:rPr>
              <a:t> e </a:t>
            </a:r>
            <a:r>
              <a:rPr lang="en-GB" altLang="x-none" sz="2000" i="1" dirty="0" err="1">
                <a:ea typeface="ＭＳ Ｐゴシック" pitchFamily="34" charset="-128"/>
              </a:rPr>
              <a:t>sistemit</a:t>
            </a:r>
            <a:endParaRPr lang="en-GB" altLang="x-none" sz="2000" i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118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348344" y="1173480"/>
            <a:ext cx="8519885" cy="467867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err="1" smtClean="0">
                <a:ea typeface="ＭＳ Ｐゴシック" pitchFamily="34" charset="-128"/>
              </a:rPr>
              <a:t>Sekuestro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ose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mundësisht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siguro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dhënat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kompjuterike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aksesuara</a:t>
            </a:r>
            <a:endParaRPr lang="en-GB" altLang="x-none" sz="2800" b="1" i="1" dirty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GB" altLang="x-none" sz="1800" dirty="0" smtClean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Sekuestrim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fizik</a:t>
            </a:r>
            <a:endParaRPr lang="en-GB" altLang="x-none" sz="24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Sekuestrim</a:t>
            </a:r>
            <a:r>
              <a:rPr lang="en-GB" altLang="x-none" sz="2400" i="1" dirty="0" smtClean="0">
                <a:ea typeface="ＭＳ Ｐゴシック" pitchFamily="34" charset="-128"/>
              </a:rPr>
              <a:t> duke </a:t>
            </a:r>
            <a:r>
              <a:rPr lang="en-GB" altLang="x-none" sz="2400" i="1" dirty="0" err="1" smtClean="0">
                <a:ea typeface="ＭＳ Ｐゴシック" pitchFamily="34" charset="-128"/>
              </a:rPr>
              <a:t>bërë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një</a:t>
            </a:r>
            <a:r>
              <a:rPr lang="en-GB" altLang="x-none" sz="2400" i="1" dirty="0" smtClean="0">
                <a:ea typeface="ＭＳ Ｐゴシック" pitchFamily="34" charset="-128"/>
              </a:rPr>
              <a:t> kopje </a:t>
            </a:r>
            <a:r>
              <a:rPr lang="en-GB" altLang="x-none" sz="2400" i="1" dirty="0" err="1" smtClean="0">
                <a:ea typeface="ＭＳ Ｐゴシック" pitchFamily="34" charset="-128"/>
              </a:rPr>
              <a:t>të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të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dhënave</a:t>
            </a:r>
            <a:endParaRPr lang="en-GB" altLang="x-none" sz="24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Sekuestrim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 smtClean="0">
                <a:ea typeface="ＭＳ Ｐゴシック" pitchFamily="34" charset="-128"/>
              </a:rPr>
              <a:t>si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ruajtjen</a:t>
            </a:r>
            <a:r>
              <a:rPr lang="en-GB" altLang="x-none" sz="2400" i="1" dirty="0">
                <a:ea typeface="ＭＳ Ｐゴシック" pitchFamily="34" charset="-128"/>
              </a:rPr>
              <a:t> e </a:t>
            </a:r>
            <a:r>
              <a:rPr lang="en-GB" altLang="x-none" sz="2400" i="1" dirty="0" err="1">
                <a:ea typeface="ＭＳ Ｐゴシック" pitchFamily="34" charset="-128"/>
              </a:rPr>
              <a:t>integritetit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të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këtyre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të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dhënave</a:t>
            </a:r>
            <a:r>
              <a:rPr lang="en-GB" altLang="x-none" sz="2400" i="1" dirty="0">
                <a:ea typeface="ＭＳ Ｐゴシック" pitchFamily="34" charset="-128"/>
              </a:rPr>
              <a:t>, duke </a:t>
            </a:r>
            <a:r>
              <a:rPr lang="en-GB" altLang="x-none" sz="2400" i="1" dirty="0" err="1">
                <a:ea typeface="ＭＳ Ｐゴシック" pitchFamily="34" charset="-128"/>
              </a:rPr>
              <a:t>mbajtur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të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dhënat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në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kompjuterin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ku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janë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ruajtur</a:t>
            </a:r>
            <a:endParaRPr lang="en-GB" altLang="x-none" sz="24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400" i="1" dirty="0" err="1" smtClean="0">
                <a:ea typeface="ＭＳ Ｐゴシック" pitchFamily="34" charset="-128"/>
              </a:rPr>
              <a:t>Sekuestrim</a:t>
            </a:r>
            <a:r>
              <a:rPr lang="en-GB" altLang="x-none" sz="2400" i="1" dirty="0" smtClean="0">
                <a:ea typeface="ＭＳ Ｐゴシック" pitchFamily="34" charset="-128"/>
              </a:rPr>
              <a:t>, </a:t>
            </a:r>
            <a:r>
              <a:rPr lang="en-GB" altLang="x-none" sz="2400" i="1" dirty="0">
                <a:ea typeface="ＭＳ Ｐゴシック" pitchFamily="34" charset="-128"/>
              </a:rPr>
              <a:t>duke </a:t>
            </a:r>
            <a:r>
              <a:rPr lang="en-GB" altLang="x-none" sz="2400" i="1" dirty="0" err="1">
                <a:ea typeface="ＭＳ Ｐゴシック" pitchFamily="34" charset="-128"/>
              </a:rPr>
              <a:t>imponuar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pamundësinë</a:t>
            </a:r>
            <a:r>
              <a:rPr lang="en-GB" altLang="x-none" sz="2400" i="1" dirty="0">
                <a:ea typeface="ＭＳ Ｐゴシック" pitchFamily="34" charset="-128"/>
              </a:rPr>
              <a:t> e </a:t>
            </a:r>
            <a:r>
              <a:rPr lang="en-GB" altLang="x-none" sz="2400" i="1" dirty="0" smtClean="0">
                <a:ea typeface="ＭＳ Ｐゴシック" pitchFamily="34" charset="-128"/>
              </a:rPr>
              <a:t>aksesit </a:t>
            </a:r>
            <a:r>
              <a:rPr lang="en-GB" altLang="x-none" sz="2400" i="1" dirty="0" err="1" smtClean="0">
                <a:ea typeface="ＭＳ Ｐゴシック" pitchFamily="34" charset="-128"/>
              </a:rPr>
              <a:t>në</a:t>
            </a:r>
            <a:r>
              <a:rPr lang="en-GB" altLang="x-none" sz="2400" i="1" dirty="0" smtClean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të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dhëna</a:t>
            </a:r>
            <a:r>
              <a:rPr lang="en-GB" altLang="x-none" sz="2400" i="1" dirty="0">
                <a:ea typeface="ＭＳ Ｐゴシック" pitchFamily="34" charset="-128"/>
              </a:rPr>
              <a:t>, </a:t>
            </a:r>
            <a:r>
              <a:rPr lang="en-GB" altLang="x-none" sz="2400" i="1" dirty="0" err="1">
                <a:ea typeface="ＭＳ Ｐゴシック" pitchFamily="34" charset="-128"/>
              </a:rPr>
              <a:t>ose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madje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edhe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heqjen</a:t>
            </a:r>
            <a:r>
              <a:rPr lang="en-GB" altLang="x-none" sz="2400" i="1" dirty="0">
                <a:ea typeface="ＭＳ Ｐゴシック" pitchFamily="34" charset="-128"/>
              </a:rPr>
              <a:t> e </a:t>
            </a:r>
            <a:r>
              <a:rPr lang="en-GB" altLang="x-none" sz="2400" i="1" dirty="0" err="1">
                <a:ea typeface="ＭＳ Ｐゴシック" pitchFamily="34" charset="-128"/>
              </a:rPr>
              <a:t>të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dhënave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të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specifikuara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nga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një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kompjuter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ose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sistem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kompjuterik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i</a:t>
            </a:r>
            <a:r>
              <a:rPr lang="en-GB" altLang="x-none" sz="2400" i="1" dirty="0">
                <a:ea typeface="ＭＳ Ｐゴシック" pitchFamily="34" charset="-128"/>
              </a:rPr>
              <a:t> </a:t>
            </a:r>
            <a:r>
              <a:rPr lang="en-GB" altLang="x-none" sz="2400" i="1" dirty="0" err="1">
                <a:ea typeface="ＭＳ Ｐゴシック" pitchFamily="34" charset="-128"/>
              </a:rPr>
              <a:t>specifikuar</a:t>
            </a:r>
            <a:endParaRPr lang="en-GB" altLang="x-none" sz="2400" i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559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88900" y="0"/>
            <a:ext cx="9055100" cy="1219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 err="1" smtClean="0"/>
              <a:t>Neni</a:t>
            </a:r>
            <a:r>
              <a:rPr lang="en-GB" sz="2800" b="1" dirty="0" smtClean="0"/>
              <a:t> 19</a:t>
            </a:r>
            <a:br>
              <a:rPr lang="en-GB" sz="2800" b="1" dirty="0" smtClean="0"/>
            </a:br>
            <a:r>
              <a:rPr lang="en-GB" sz="2800" b="1" dirty="0" err="1" smtClean="0"/>
              <a:t>Kontrolli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dhe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Sekuestrimi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Dhënave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Kompjuterike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Memorizuara</a:t>
            </a:r>
            <a:endParaRPr lang="en-GB" sz="2800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7840"/>
            <a:ext cx="8229600" cy="4437698"/>
          </a:xfrm>
        </p:spPr>
        <p:txBody>
          <a:bodyPr rtlCol="0">
            <a:normAutofit/>
          </a:bodyPr>
          <a:lstStyle/>
          <a:p>
            <a:pPr marL="0" indent="0" algn="just">
              <a:buNone/>
            </a:pPr>
            <a:r>
              <a:rPr lang="en-US" sz="2800" dirty="0" smtClean="0"/>
              <a:t>1. </a:t>
            </a:r>
            <a:r>
              <a:rPr lang="sq-AL" sz="2800" dirty="0" smtClean="0"/>
              <a:t>Çdo </a:t>
            </a:r>
            <a:r>
              <a:rPr lang="sq-AL" sz="2800" dirty="0"/>
              <a:t>Palë do të adaptojë një legjislacion të tillë dhe masa të tjera, që mund të jenë </a:t>
            </a:r>
            <a:r>
              <a:rPr lang="sq-AL" sz="2800" dirty="0" smtClean="0"/>
              <a:t>të</a:t>
            </a:r>
            <a:r>
              <a:rPr lang="en-US" sz="2800" dirty="0" smtClean="0"/>
              <a:t> </a:t>
            </a:r>
            <a:r>
              <a:rPr lang="sq-AL" sz="2800" dirty="0" smtClean="0"/>
              <a:t>nevojshme </a:t>
            </a:r>
            <a:r>
              <a:rPr lang="sq-AL" sz="2800" dirty="0"/>
              <a:t>që t’i japin fuqi autoriteteve të saj kompetente të kërkojë apo, në mënyrë të ngjashme, </a:t>
            </a:r>
            <a:r>
              <a:rPr lang="sq-AL" sz="2800" dirty="0" smtClean="0"/>
              <a:t>të</a:t>
            </a:r>
            <a:r>
              <a:rPr lang="en-US" sz="2800" dirty="0" smtClean="0"/>
              <a:t> </a:t>
            </a:r>
            <a:r>
              <a:rPr lang="sq-AL" sz="2800" dirty="0" smtClean="0"/>
              <a:t>hyjë </a:t>
            </a:r>
            <a:r>
              <a:rPr lang="sq-AL" sz="2800" dirty="0"/>
              <a:t>në</a:t>
            </a:r>
            <a:r>
              <a:rPr lang="sq-AL" sz="2800" dirty="0" smtClean="0"/>
              <a:t>:</a:t>
            </a:r>
            <a:endParaRPr lang="en-GB" sz="2800" dirty="0" smtClean="0">
              <a:latin typeface="+mj-lt"/>
            </a:endParaRPr>
          </a:p>
          <a:p>
            <a:pPr marL="514350" indent="-514350" algn="just">
              <a:buAutoNum type="alphaLcParenR"/>
            </a:pPr>
            <a:r>
              <a:rPr lang="sq-AL" sz="2800" dirty="0" smtClean="0"/>
              <a:t>sistem </a:t>
            </a:r>
            <a:r>
              <a:rPr lang="sq-AL" sz="2800" dirty="0"/>
              <a:t>kompjuterik apo një pjese të tij dhe në të dhëna kompjuterike të </a:t>
            </a:r>
            <a:r>
              <a:rPr lang="sq-AL" sz="2800" dirty="0" err="1" smtClean="0"/>
              <a:t>memorizuara</a:t>
            </a:r>
            <a:r>
              <a:rPr lang="en-US" sz="2800" dirty="0"/>
              <a:t> </a:t>
            </a:r>
            <a:r>
              <a:rPr lang="sq-AL" sz="2800" dirty="0" smtClean="0"/>
              <a:t>aty</a:t>
            </a:r>
            <a:r>
              <a:rPr lang="sq-AL" sz="2800" dirty="0"/>
              <a:t>; </a:t>
            </a:r>
            <a:r>
              <a:rPr lang="sq-AL" sz="2800" dirty="0" smtClean="0"/>
              <a:t>dh</a:t>
            </a:r>
            <a:r>
              <a:rPr lang="en-US" sz="2800" dirty="0" smtClean="0"/>
              <a:t>e</a:t>
            </a:r>
          </a:p>
          <a:p>
            <a:pPr marL="514350" indent="-514350" algn="just">
              <a:buAutoNum type="alphaLcParenR"/>
            </a:pPr>
            <a:r>
              <a:rPr lang="sq-AL" sz="2800" dirty="0" smtClean="0"/>
              <a:t>në </a:t>
            </a:r>
            <a:r>
              <a:rPr lang="sq-AL" sz="2800" dirty="0"/>
              <a:t>një mjet </a:t>
            </a:r>
            <a:r>
              <a:rPr lang="sq-AL" sz="2800" dirty="0" err="1"/>
              <a:t>memorizimi</a:t>
            </a:r>
            <a:r>
              <a:rPr lang="sq-AL" sz="2800" dirty="0"/>
              <a:t> të </a:t>
            </a:r>
            <a:r>
              <a:rPr lang="sq-AL" sz="2800" dirty="0" err="1"/>
              <a:t>të</a:t>
            </a:r>
            <a:r>
              <a:rPr lang="sq-AL" sz="2800" dirty="0"/>
              <a:t> dhënave kompjuterike në të cilën të dhënat </a:t>
            </a:r>
            <a:r>
              <a:rPr lang="sq-AL" sz="2800" dirty="0" smtClean="0"/>
              <a:t>kompjuterike</a:t>
            </a:r>
            <a:r>
              <a:rPr lang="en-US" sz="2800" dirty="0" smtClean="0"/>
              <a:t> </a:t>
            </a:r>
            <a:r>
              <a:rPr lang="sq-AL" sz="2800" dirty="0" smtClean="0"/>
              <a:t>mund </a:t>
            </a:r>
            <a:r>
              <a:rPr lang="sq-AL" sz="2800" dirty="0"/>
              <a:t>të </a:t>
            </a:r>
            <a:r>
              <a:rPr lang="sq-AL" sz="2800" dirty="0" err="1"/>
              <a:t>memorizohen</a:t>
            </a:r>
            <a:r>
              <a:rPr lang="sq-AL" sz="2800" dirty="0"/>
              <a:t> në territorin e tij</a:t>
            </a:r>
            <a:endParaRPr lang="en-GB" sz="28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 smtClean="0"/>
              <a:t>2. </a:t>
            </a:r>
            <a:r>
              <a:rPr lang="sq-AL" dirty="0" smtClean="0"/>
              <a:t>Çdo </a:t>
            </a:r>
            <a:r>
              <a:rPr lang="sq-AL" dirty="0"/>
              <a:t>Palë do të adaptojë një legjislacion të tillë dhe masa të tjera, që mund të jenë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nevojshme </a:t>
            </a:r>
            <a:r>
              <a:rPr lang="sq-AL" dirty="0"/>
              <a:t>të sigurojnë që kur autoritet e saj kërkojnë apo në mënyrë të ngjashme hyjnë në </a:t>
            </a:r>
            <a:r>
              <a:rPr lang="sq-AL" dirty="0" err="1" smtClean="0"/>
              <a:t>njësistem</a:t>
            </a:r>
            <a:r>
              <a:rPr lang="sq-AL" dirty="0" smtClean="0"/>
              <a:t> </a:t>
            </a:r>
            <a:r>
              <a:rPr lang="sq-AL" dirty="0"/>
              <a:t>kompjuterik specifik apo një pjese të tij, sipas paragrafit 1(a), dhe kanë baza për të besuar </a:t>
            </a:r>
            <a:r>
              <a:rPr lang="sq-AL" dirty="0" smtClean="0"/>
              <a:t>që</a:t>
            </a:r>
            <a:r>
              <a:rPr lang="en-US" dirty="0" smtClean="0"/>
              <a:t> </a:t>
            </a:r>
            <a:r>
              <a:rPr lang="sq-AL" dirty="0" smtClean="0"/>
              <a:t>të </a:t>
            </a:r>
            <a:r>
              <a:rPr lang="sq-AL" dirty="0"/>
              <a:t>dhënat e kërkuara janë </a:t>
            </a:r>
            <a:r>
              <a:rPr lang="sq-AL" dirty="0" err="1"/>
              <a:t>memorizuar</a:t>
            </a:r>
            <a:r>
              <a:rPr lang="sq-AL" dirty="0"/>
              <a:t> në një sistem kompjuterik apo në një pjesë së tij në territorin </a:t>
            </a:r>
            <a:r>
              <a:rPr lang="sq-AL" dirty="0" smtClean="0"/>
              <a:t>e</a:t>
            </a:r>
            <a:r>
              <a:rPr lang="en-US" dirty="0" smtClean="0"/>
              <a:t> </a:t>
            </a:r>
            <a:r>
              <a:rPr lang="sq-AL" dirty="0" smtClean="0"/>
              <a:t>saj</a:t>
            </a:r>
            <a:r>
              <a:rPr lang="sq-AL" dirty="0"/>
              <a:t>, dhe të dhënat e tilla janë në mënyrë të ligjshme të kapshme prej ose janë të disponueshme </a:t>
            </a:r>
            <a:r>
              <a:rPr lang="sq-AL" dirty="0" smtClean="0"/>
              <a:t>në</a:t>
            </a:r>
            <a:r>
              <a:rPr lang="en-US" dirty="0" smtClean="0"/>
              <a:t> </a:t>
            </a:r>
            <a:r>
              <a:rPr lang="sq-AL" dirty="0" smtClean="0"/>
              <a:t>sistemin </a:t>
            </a:r>
            <a:r>
              <a:rPr lang="sq-AL" dirty="0"/>
              <a:t>fillestar, autoritetet e këtilla duhet të jenë të afta që të shtrijnë në mënyrë të </a:t>
            </a:r>
            <a:r>
              <a:rPr lang="sq-AL" dirty="0" smtClean="0"/>
              <a:t>përshpejtuar,</a:t>
            </a:r>
            <a:r>
              <a:rPr lang="en-US" dirty="0" smtClean="0"/>
              <a:t> </a:t>
            </a:r>
            <a:r>
              <a:rPr lang="sq-AL" dirty="0" smtClean="0"/>
              <a:t>kërkimet </a:t>
            </a:r>
            <a:r>
              <a:rPr lang="sq-AL" dirty="0"/>
              <a:t>ose të hyjnë të jenë të afta që të shtrijnë në mënyrë të përshpejtuar kërkimet ose të hyjnë </a:t>
            </a:r>
            <a:r>
              <a:rPr lang="sq-AL" dirty="0" smtClean="0"/>
              <a:t>në</a:t>
            </a:r>
            <a:r>
              <a:rPr lang="en-US" dirty="0" smtClean="0"/>
              <a:t> </a:t>
            </a:r>
            <a:r>
              <a:rPr lang="sq-AL" dirty="0" smtClean="0"/>
              <a:t>mënyrë </a:t>
            </a:r>
            <a:r>
              <a:rPr lang="sq-AL" dirty="0"/>
              <a:t>të ngjashme në sistemet e tjera</a:t>
            </a:r>
            <a:r>
              <a:rPr lang="en-GB" dirty="0" smtClean="0"/>
              <a:t>.</a:t>
            </a:r>
          </a:p>
          <a:p>
            <a:pPr algn="just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2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Dhënësi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Shërbimeve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268" y="1590635"/>
            <a:ext cx="8229600" cy="4563033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3000" dirty="0" err="1" smtClean="0"/>
              <a:t>Konventa</a:t>
            </a:r>
            <a:r>
              <a:rPr lang="en-US" sz="3000" dirty="0" smtClean="0"/>
              <a:t> e </a:t>
            </a:r>
            <a:r>
              <a:rPr lang="en-US" sz="3000" dirty="0" err="1" smtClean="0"/>
              <a:t>Budapestit</a:t>
            </a:r>
            <a:r>
              <a:rPr lang="en-US" sz="3000" dirty="0" smtClean="0"/>
              <a:t>: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3000" b="1" dirty="0" smtClean="0"/>
              <a:t>“</a:t>
            </a:r>
            <a:r>
              <a:rPr lang="en-US" sz="3000" b="1" dirty="0" err="1" smtClean="0"/>
              <a:t>Dhënës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Shërbimesh</a:t>
            </a:r>
            <a:r>
              <a:rPr lang="en-US" sz="3000" b="1" dirty="0" smtClean="0"/>
              <a:t>" </a:t>
            </a:r>
            <a:r>
              <a:rPr lang="en-US" sz="3000" dirty="0" smtClean="0"/>
              <a:t>do </a:t>
            </a:r>
            <a:r>
              <a:rPr lang="en-US" sz="3000" dirty="0" err="1" smtClean="0"/>
              <a:t>të</a:t>
            </a:r>
            <a:r>
              <a:rPr lang="en-US" sz="3000" dirty="0" smtClean="0"/>
              <a:t> </a:t>
            </a:r>
            <a:r>
              <a:rPr lang="en-US" sz="3000" dirty="0" err="1" smtClean="0"/>
              <a:t>thotë</a:t>
            </a:r>
            <a:r>
              <a:rPr lang="en-US" sz="3000" dirty="0" smtClean="0"/>
              <a:t>:</a:t>
            </a:r>
          </a:p>
          <a:p>
            <a:pPr marL="0" indent="0">
              <a:buNone/>
            </a:pPr>
            <a:r>
              <a:rPr lang="en-US" sz="2800" dirty="0" smtClean="0"/>
              <a:t>	(</a:t>
            </a:r>
            <a:r>
              <a:rPr lang="en-US" sz="2800" dirty="0" err="1" smtClean="0"/>
              <a:t>i</a:t>
            </a:r>
            <a:r>
              <a:rPr lang="en-US" sz="2800" dirty="0" smtClean="0"/>
              <a:t>) </a:t>
            </a:r>
            <a:r>
              <a:rPr lang="sq-AL" sz="2800" dirty="0" smtClean="0"/>
              <a:t>çfarëdo entitet </a:t>
            </a:r>
            <a:r>
              <a:rPr lang="sq-AL" sz="2800" dirty="0"/>
              <a:t>publik apo privat, që i siguron </a:t>
            </a:r>
            <a:r>
              <a:rPr lang="en-US" sz="2800" dirty="0" smtClean="0"/>
              <a:t>		</a:t>
            </a:r>
            <a:r>
              <a:rPr lang="sq-AL" sz="2800" dirty="0" smtClean="0"/>
              <a:t>shërbimin </a:t>
            </a:r>
            <a:r>
              <a:rPr lang="sq-AL" sz="2800" dirty="0"/>
              <a:t>e tij përdoruesve, me </a:t>
            </a:r>
            <a:r>
              <a:rPr lang="sq-AL" sz="2800" dirty="0" smtClean="0"/>
              <a:t>mundësinë</a:t>
            </a:r>
            <a:r>
              <a:rPr lang="en-US" sz="2800" dirty="0" smtClean="0"/>
              <a:t> </a:t>
            </a:r>
            <a:r>
              <a:rPr lang="sq-AL" sz="2800" dirty="0" smtClean="0"/>
              <a:t>për </a:t>
            </a:r>
            <a:r>
              <a:rPr lang="sq-AL" sz="2800" dirty="0"/>
              <a:t>të </a:t>
            </a:r>
            <a:r>
              <a:rPr lang="en-US" sz="2800" dirty="0" smtClean="0"/>
              <a:t>	</a:t>
            </a:r>
            <a:r>
              <a:rPr lang="sq-AL" sz="2800" dirty="0" smtClean="0"/>
              <a:t>komunikuar </a:t>
            </a:r>
            <a:r>
              <a:rPr lang="sq-AL" sz="2800" dirty="0"/>
              <a:t>nëpërmjet një sistemi kompjuterik; </a:t>
            </a:r>
            <a:r>
              <a:rPr lang="sq-AL" sz="2800" dirty="0" smtClean="0"/>
              <a:t>dhe</a:t>
            </a:r>
            <a:endParaRPr lang="en-US" sz="3000" dirty="0"/>
          </a:p>
          <a:p>
            <a:pPr marL="0" indent="0">
              <a:buNone/>
            </a:pPr>
            <a:r>
              <a:rPr lang="en-US" sz="3000" dirty="0" smtClean="0"/>
              <a:t>	(ii) </a:t>
            </a:r>
            <a:r>
              <a:rPr lang="sq-AL" sz="2800" dirty="0" smtClean="0"/>
              <a:t>çfarëdo entitet </a:t>
            </a:r>
            <a:r>
              <a:rPr lang="sq-AL" sz="2800" dirty="0"/>
              <a:t>tjetër, që </a:t>
            </a:r>
            <a:r>
              <a:rPr lang="sq-AL" sz="2800" dirty="0" err="1"/>
              <a:t>proceson</a:t>
            </a:r>
            <a:r>
              <a:rPr lang="sq-AL" sz="2800" dirty="0"/>
              <a:t> apo </a:t>
            </a:r>
            <a:r>
              <a:rPr lang="en-US" sz="2800" dirty="0" smtClean="0"/>
              <a:t>	</a:t>
            </a:r>
            <a:r>
              <a:rPr lang="sq-AL" sz="2800" dirty="0" err="1" smtClean="0"/>
              <a:t>memorizon</a:t>
            </a:r>
            <a:r>
              <a:rPr lang="sq-AL" sz="2800" dirty="0" smtClean="0"/>
              <a:t> </a:t>
            </a:r>
            <a:r>
              <a:rPr lang="sq-AL" sz="2800" dirty="0"/>
              <a:t>të dhëna kompjuterike në të mirë </a:t>
            </a:r>
            <a:r>
              <a:rPr lang="sq-AL" sz="2800" dirty="0" smtClean="0"/>
              <a:t>të</a:t>
            </a:r>
            <a:r>
              <a:rPr lang="en-US" sz="2800" dirty="0" smtClean="0"/>
              <a:t> </a:t>
            </a:r>
            <a:r>
              <a:rPr lang="sq-AL" sz="2800" dirty="0" smtClean="0"/>
              <a:t>një </a:t>
            </a:r>
            <a:r>
              <a:rPr lang="en-US" sz="2800" dirty="0" smtClean="0"/>
              <a:t>	</a:t>
            </a:r>
            <a:r>
              <a:rPr lang="sq-AL" sz="2800" dirty="0" smtClean="0"/>
              <a:t>shërbimi </a:t>
            </a:r>
            <a:r>
              <a:rPr lang="sq-AL" sz="2800" dirty="0"/>
              <a:t>të këtillë komunikimi apo të </a:t>
            </a:r>
            <a:r>
              <a:rPr lang="sq-AL" sz="2800" dirty="0" err="1"/>
              <a:t>përdoruseve</a:t>
            </a:r>
            <a:r>
              <a:rPr lang="sq-AL" sz="2800" dirty="0"/>
              <a:t> </a:t>
            </a:r>
            <a:r>
              <a:rPr lang="en-US" sz="2800" dirty="0" smtClean="0"/>
              <a:t>	</a:t>
            </a:r>
            <a:r>
              <a:rPr lang="sq-AL" sz="2800" dirty="0" smtClean="0"/>
              <a:t>për </a:t>
            </a:r>
            <a:r>
              <a:rPr lang="sq-AL" sz="2800" dirty="0"/>
              <a:t>këtë shërbim</a:t>
            </a:r>
            <a:r>
              <a:rPr lang="en-US" sz="30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4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8713"/>
          </a:xfrm>
        </p:spPr>
        <p:txBody>
          <a:bodyPr rtlCol="0"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sq-AL" dirty="0" smtClean="0"/>
              <a:t>Çdo </a:t>
            </a:r>
            <a:r>
              <a:rPr lang="sq-AL" dirty="0"/>
              <a:t>Palë do të adaptojë një legjislacion të tillë dhe masa të tjera, që mund të jenë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nevojshme </a:t>
            </a:r>
            <a:r>
              <a:rPr lang="sq-AL" dirty="0"/>
              <a:t>t’i japin fuqi autoriteteve kompetente të saj të </a:t>
            </a:r>
            <a:r>
              <a:rPr lang="en-US" dirty="0" err="1" smtClean="0"/>
              <a:t>sekuestrojnë</a:t>
            </a:r>
            <a:r>
              <a:rPr lang="en-US" dirty="0" smtClean="0"/>
              <a:t> </a:t>
            </a:r>
            <a:r>
              <a:rPr lang="sq-AL" dirty="0" smtClean="0"/>
              <a:t>apo</a:t>
            </a:r>
            <a:r>
              <a:rPr lang="sq-AL" dirty="0"/>
              <a:t>, në mënyrë të ngjashme,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sigurojnë </a:t>
            </a:r>
            <a:r>
              <a:rPr lang="sq-AL" dirty="0"/>
              <a:t>të dhëna kompjuterike të marra në përputhje me paragrafin 1 ose 2. Këto masa do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përfshijnë kompetencën</a:t>
            </a:r>
            <a:r>
              <a:rPr lang="en-US" dirty="0" smtClean="0"/>
              <a:t>:</a:t>
            </a:r>
            <a:endParaRPr lang="en-GB" dirty="0"/>
          </a:p>
          <a:p>
            <a:pPr marL="514350" indent="-514350">
              <a:buAutoNum type="alphaLcParenR"/>
            </a:pPr>
            <a:r>
              <a:rPr lang="sq-AL" dirty="0" smtClean="0"/>
              <a:t>të </a:t>
            </a:r>
            <a:r>
              <a:rPr lang="en-US" dirty="0" err="1" smtClean="0"/>
              <a:t>sekuestrojnë</a:t>
            </a:r>
            <a:r>
              <a:rPr lang="en-US" dirty="0" smtClean="0"/>
              <a:t> </a:t>
            </a:r>
            <a:r>
              <a:rPr lang="sq-AL" dirty="0" smtClean="0"/>
              <a:t>ose </a:t>
            </a:r>
            <a:r>
              <a:rPr lang="sq-AL" dirty="0"/>
              <a:t>në mënyrë të ngjashme të sigurojnë një sistem kompjuterik apo një pjesë </a:t>
            </a:r>
            <a:r>
              <a:rPr lang="sq-AL" dirty="0" smtClean="0"/>
              <a:t>të</a:t>
            </a:r>
            <a:r>
              <a:rPr lang="en-US" dirty="0" smtClean="0"/>
              <a:t> </a:t>
            </a:r>
            <a:r>
              <a:rPr lang="sq-AL" dirty="0" smtClean="0"/>
              <a:t>tij </a:t>
            </a:r>
            <a:r>
              <a:rPr lang="sq-AL" dirty="0"/>
              <a:t>ose një mjet </a:t>
            </a:r>
            <a:r>
              <a:rPr lang="sq-AL" dirty="0" err="1"/>
              <a:t>memorizimi</a:t>
            </a:r>
            <a:r>
              <a:rPr lang="sq-AL" dirty="0"/>
              <a:t> të dhënash</a:t>
            </a:r>
            <a:r>
              <a:rPr lang="en-GB" dirty="0" smtClean="0"/>
              <a:t>;</a:t>
            </a:r>
            <a:endParaRPr lang="en-GB" dirty="0"/>
          </a:p>
          <a:p>
            <a:pPr marL="514350" indent="-514350">
              <a:buAutoNum type="alphaLcParenR"/>
            </a:pPr>
            <a:r>
              <a:rPr lang="sq-AL" dirty="0" smtClean="0"/>
              <a:t>të </a:t>
            </a:r>
            <a:r>
              <a:rPr lang="sq-AL" dirty="0"/>
              <a:t>bëjnë dhe të mbajnë një kopje të këtyre të dhënave kompjuterike</a:t>
            </a:r>
            <a:r>
              <a:rPr lang="en-GB" dirty="0" smtClean="0"/>
              <a:t>;</a:t>
            </a:r>
            <a:endParaRPr lang="en-GB" dirty="0"/>
          </a:p>
          <a:p>
            <a:pPr marL="514350" indent="-514350">
              <a:buAutoNum type="alphaLcParenR"/>
            </a:pPr>
            <a:r>
              <a:rPr lang="sq-AL" dirty="0" smtClean="0"/>
              <a:t>të </a:t>
            </a:r>
            <a:r>
              <a:rPr lang="sq-AL" dirty="0"/>
              <a:t>mirëmbajnë integritetin e të dhënave përkatëse të </a:t>
            </a:r>
            <a:r>
              <a:rPr lang="sq-AL" dirty="0" err="1" smtClean="0"/>
              <a:t>memorizuara</a:t>
            </a:r>
            <a:r>
              <a:rPr lang="en-US" dirty="0" smtClean="0"/>
              <a:t>;</a:t>
            </a:r>
            <a:endParaRPr lang="en-GB" dirty="0"/>
          </a:p>
          <a:p>
            <a:pPr marL="514350" indent="-514350">
              <a:buAutoNum type="alphaLcParenR"/>
            </a:pPr>
            <a:r>
              <a:rPr lang="sq-AL" dirty="0" smtClean="0"/>
              <a:t>t’i bëj</a:t>
            </a:r>
            <a:r>
              <a:rPr lang="en-US" dirty="0" smtClean="0"/>
              <a:t>n</a:t>
            </a:r>
            <a:r>
              <a:rPr lang="sq-AL" dirty="0" smtClean="0"/>
              <a:t>ë </a:t>
            </a:r>
            <a:r>
              <a:rPr lang="sq-AL" dirty="0"/>
              <a:t>të </a:t>
            </a:r>
            <a:r>
              <a:rPr lang="en-US" dirty="0" smtClean="0"/>
              <a:t>paaksesueshme </a:t>
            </a:r>
            <a:r>
              <a:rPr lang="sq-AL" dirty="0" smtClean="0"/>
              <a:t>apo </a:t>
            </a:r>
            <a:r>
              <a:rPr lang="sq-AL" dirty="0"/>
              <a:t>t’i </a:t>
            </a:r>
            <a:r>
              <a:rPr lang="sq-AL" dirty="0" smtClean="0"/>
              <a:t>heq</a:t>
            </a:r>
            <a:r>
              <a:rPr lang="en-US" dirty="0" smtClean="0"/>
              <a:t>in</a:t>
            </a:r>
            <a:r>
              <a:rPr lang="sq-AL" dirty="0" smtClean="0"/>
              <a:t> </a:t>
            </a:r>
            <a:r>
              <a:rPr lang="sq-AL" dirty="0"/>
              <a:t>këto të dhëna kompjuterike nga sistemet kompjuterike </a:t>
            </a:r>
            <a:r>
              <a:rPr lang="sq-AL" dirty="0" smtClean="0"/>
              <a:t>në</a:t>
            </a:r>
            <a:r>
              <a:rPr lang="en-US" dirty="0" smtClean="0"/>
              <a:t> </a:t>
            </a:r>
            <a:r>
              <a:rPr lang="sq-AL" dirty="0" smtClean="0"/>
              <a:t>të </a:t>
            </a:r>
            <a:r>
              <a:rPr lang="sq-AL" dirty="0"/>
              <a:t>cilat ka akses</a:t>
            </a:r>
            <a:r>
              <a:rPr lang="en-GB" dirty="0" smtClean="0"/>
              <a:t>.</a:t>
            </a:r>
          </a:p>
          <a:p>
            <a:pPr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1600"/>
            <a:ext cx="8229600" cy="14382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 err="1"/>
              <a:t>Neni</a:t>
            </a:r>
            <a:r>
              <a:rPr lang="en-GB" sz="2800" b="1" dirty="0"/>
              <a:t> 19</a:t>
            </a:r>
            <a:br>
              <a:rPr lang="en-GB" sz="2800" b="1" dirty="0"/>
            </a:br>
            <a:r>
              <a:rPr lang="en-GB" sz="2800" b="1" dirty="0" err="1"/>
              <a:t>Kontrolli</a:t>
            </a:r>
            <a:r>
              <a:rPr lang="en-GB" sz="2800" b="1" dirty="0"/>
              <a:t> </a:t>
            </a:r>
            <a:r>
              <a:rPr lang="en-GB" sz="2800" b="1" dirty="0" err="1"/>
              <a:t>dhe</a:t>
            </a:r>
            <a:r>
              <a:rPr lang="en-GB" sz="2800" b="1" dirty="0"/>
              <a:t> </a:t>
            </a:r>
            <a:r>
              <a:rPr lang="en-GB" sz="2800" b="1" dirty="0" err="1"/>
              <a:t>Sekuestrimi</a:t>
            </a:r>
            <a:r>
              <a:rPr lang="en-GB" sz="2800" b="1" dirty="0"/>
              <a:t> </a:t>
            </a:r>
            <a:r>
              <a:rPr lang="en-GB" sz="2800" b="1" dirty="0" err="1"/>
              <a:t>i</a:t>
            </a:r>
            <a:r>
              <a:rPr lang="en-GB" sz="2800" b="1" dirty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Dhënave</a:t>
            </a:r>
            <a:r>
              <a:rPr lang="en-GB" sz="2800" b="1" dirty="0" smtClean="0"/>
              <a:t> </a:t>
            </a:r>
            <a:r>
              <a:rPr lang="en-GB" sz="2800" b="1" dirty="0" err="1"/>
              <a:t>Kompjuterike</a:t>
            </a:r>
            <a:r>
              <a:rPr lang="en-GB" sz="2800" b="1" dirty="0"/>
              <a:t>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/>
              <a:t>Memorizuara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4370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 smtClean="0"/>
              <a:t>4. </a:t>
            </a:r>
            <a:r>
              <a:rPr lang="sq-AL" sz="2800" dirty="0" smtClean="0"/>
              <a:t>Çdo </a:t>
            </a:r>
            <a:r>
              <a:rPr lang="sq-AL" sz="2800" dirty="0"/>
              <a:t>Palë do të adaptojë një legjislacion të tillë dhe masa të tjera, që mund të jenë </a:t>
            </a:r>
            <a:r>
              <a:rPr lang="sq-AL" sz="2800" dirty="0" smtClean="0"/>
              <a:t>të</a:t>
            </a:r>
            <a:r>
              <a:rPr lang="en-US" sz="2800" dirty="0" smtClean="0"/>
              <a:t> </a:t>
            </a:r>
            <a:r>
              <a:rPr lang="sq-AL" sz="2800" dirty="0" smtClean="0"/>
              <a:t>nevojshme </a:t>
            </a:r>
            <a:r>
              <a:rPr lang="sq-AL" sz="2800" dirty="0"/>
              <a:t>t’i japin fuqi autoriteteve kompetente që të urdhërojnë çdo person i cili ka njohuri </a:t>
            </a:r>
            <a:r>
              <a:rPr lang="sq-AL" sz="2800" dirty="0" smtClean="0"/>
              <a:t>rreth</a:t>
            </a:r>
            <a:r>
              <a:rPr lang="en-US" sz="2800" dirty="0" smtClean="0"/>
              <a:t> </a:t>
            </a:r>
            <a:r>
              <a:rPr lang="sq-AL" sz="2800" dirty="0" smtClean="0"/>
              <a:t>funksionimit </a:t>
            </a:r>
            <a:r>
              <a:rPr lang="sq-AL" sz="2800" dirty="0"/>
              <a:t>të sistemeve kompjuterike apo masave të aplikuara për mbrojtjen e të </a:t>
            </a:r>
            <a:r>
              <a:rPr lang="sq-AL" sz="2800" dirty="0" smtClean="0"/>
              <a:t>dhënave</a:t>
            </a:r>
            <a:r>
              <a:rPr lang="en-US" sz="2800" dirty="0" smtClean="0"/>
              <a:t> </a:t>
            </a:r>
            <a:r>
              <a:rPr lang="sq-AL" sz="2800" dirty="0" smtClean="0"/>
              <a:t>kompjuterike </a:t>
            </a:r>
            <a:r>
              <a:rPr lang="sq-AL" sz="2800" dirty="0"/>
              <a:t>në të, që të sigurojnë, sikurse është e arsyeshme, informacionin e nevojshëm, për </a:t>
            </a:r>
            <a:r>
              <a:rPr lang="sq-AL" sz="2800" dirty="0" smtClean="0"/>
              <a:t>të</a:t>
            </a:r>
            <a:r>
              <a:rPr lang="en-US" sz="2800" dirty="0" smtClean="0"/>
              <a:t> </a:t>
            </a:r>
            <a:r>
              <a:rPr lang="sq-AL" sz="2800" dirty="0" smtClean="0"/>
              <a:t>mundësuar </a:t>
            </a:r>
            <a:r>
              <a:rPr lang="sq-AL" sz="2800" dirty="0"/>
              <a:t>ndërmarrjen e masave të parashikuara në paragrafin 1 dhe 2</a:t>
            </a:r>
            <a:r>
              <a:rPr lang="en-GB" sz="3000" dirty="0" smtClean="0"/>
              <a:t>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4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88900" y="0"/>
            <a:ext cx="9055100" cy="11255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400" b="1" dirty="0" err="1"/>
              <a:t>Neni</a:t>
            </a:r>
            <a:r>
              <a:rPr lang="en-GB" sz="2400" b="1" dirty="0"/>
              <a:t> 19</a:t>
            </a:r>
            <a:br>
              <a:rPr lang="en-GB" sz="2400" b="1" dirty="0"/>
            </a:br>
            <a:r>
              <a:rPr lang="en-GB" sz="2400" b="1" dirty="0" err="1"/>
              <a:t>Kontrolli</a:t>
            </a:r>
            <a:r>
              <a:rPr lang="en-GB" sz="2400" b="1" dirty="0"/>
              <a:t> </a:t>
            </a:r>
            <a:r>
              <a:rPr lang="en-GB" sz="2400" b="1" dirty="0" err="1"/>
              <a:t>dhe</a:t>
            </a:r>
            <a:r>
              <a:rPr lang="en-GB" sz="2400" b="1" dirty="0"/>
              <a:t> </a:t>
            </a:r>
            <a:r>
              <a:rPr lang="en-GB" sz="2400" b="1" dirty="0" err="1"/>
              <a:t>Sekuestrimi</a:t>
            </a:r>
            <a:r>
              <a:rPr lang="en-GB" sz="2400" b="1" dirty="0"/>
              <a:t> </a:t>
            </a:r>
            <a:r>
              <a:rPr lang="en-GB" sz="2400" b="1" dirty="0" err="1"/>
              <a:t>i</a:t>
            </a:r>
            <a:r>
              <a:rPr lang="en-GB" sz="2400" b="1" dirty="0"/>
              <a:t> </a:t>
            </a:r>
            <a:r>
              <a:rPr lang="en-GB" sz="2400" b="1" dirty="0" err="1" smtClean="0"/>
              <a:t>të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Dhënave</a:t>
            </a:r>
            <a:r>
              <a:rPr lang="en-GB" sz="2400" b="1" dirty="0" smtClean="0"/>
              <a:t> </a:t>
            </a:r>
            <a:r>
              <a:rPr lang="en-GB" sz="2400" b="1" dirty="0" err="1"/>
              <a:t>Kompjuterike</a:t>
            </a:r>
            <a:r>
              <a:rPr lang="en-GB" sz="2400" b="1" dirty="0"/>
              <a:t> </a:t>
            </a:r>
            <a:r>
              <a:rPr lang="en-GB" sz="2400" b="1" dirty="0" err="1" smtClean="0"/>
              <a:t>të</a:t>
            </a:r>
            <a:r>
              <a:rPr lang="en-GB" sz="2400" b="1" dirty="0" smtClean="0"/>
              <a:t> </a:t>
            </a:r>
            <a:r>
              <a:rPr lang="en-GB" sz="2400" b="1" dirty="0" err="1"/>
              <a:t>Memorizuara</a:t>
            </a:r>
            <a:endParaRPr lang="en-GB" sz="2400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6880"/>
            <a:ext cx="8229600" cy="4498658"/>
          </a:xfrm>
        </p:spPr>
        <p:txBody>
          <a:bodyPr rtlCol="0">
            <a:normAutofit lnSpcReduction="10000"/>
          </a:bodyPr>
          <a:lstStyle/>
          <a:p>
            <a:pPr marL="514350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000" dirty="0" err="1" smtClean="0">
                <a:latin typeface="+mj-lt"/>
              </a:rPr>
              <a:t>Çdo</a:t>
            </a:r>
            <a:r>
              <a:rPr lang="en-GB" sz="3000" dirty="0" smtClean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Palë</a:t>
            </a:r>
            <a:r>
              <a:rPr lang="en-GB" sz="3000" dirty="0">
                <a:latin typeface="+mj-lt"/>
              </a:rPr>
              <a:t> do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adaptojë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legjislacion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tillë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dhe</a:t>
            </a:r>
            <a:r>
              <a:rPr lang="en-GB" sz="3000" dirty="0">
                <a:latin typeface="+mj-lt"/>
              </a:rPr>
              <a:t> masa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tjera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që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mund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jenë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nevojshme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që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t’i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japin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fuqi</a:t>
            </a:r>
            <a:r>
              <a:rPr lang="en-GB" sz="3000" dirty="0"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autoriteteve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saj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kompetente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kërkojë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apo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në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mënyrë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ngjashme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hyjë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në</a:t>
            </a:r>
            <a:r>
              <a:rPr lang="en-GB" sz="3000" dirty="0">
                <a:latin typeface="+mj-lt"/>
              </a:rPr>
              <a:t>:</a:t>
            </a:r>
          </a:p>
          <a:p>
            <a:pPr marL="914400" lvl="1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600" dirty="0" err="1">
                <a:latin typeface="+mj-lt"/>
              </a:rPr>
              <a:t>sistem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apo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një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 smtClean="0">
                <a:latin typeface="+mj-lt"/>
              </a:rPr>
              <a:t>pjesë</a:t>
            </a:r>
            <a:r>
              <a:rPr lang="en-GB" sz="2600" dirty="0" smtClean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tij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dhëna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memorizuara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aty</a:t>
            </a:r>
            <a:r>
              <a:rPr lang="en-GB" sz="2600" dirty="0">
                <a:latin typeface="+mj-lt"/>
              </a:rPr>
              <a:t>; </a:t>
            </a:r>
            <a:r>
              <a:rPr lang="en-GB" sz="2600" dirty="0" err="1">
                <a:latin typeface="+mj-lt"/>
              </a:rPr>
              <a:t>dhe</a:t>
            </a:r>
            <a:endParaRPr lang="en-GB" sz="2600" dirty="0">
              <a:latin typeface="+mj-lt"/>
            </a:endParaRPr>
          </a:p>
          <a:p>
            <a:pPr marL="914400" lvl="1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një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mjet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memorizimi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dhënave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cilën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dhënat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mund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memorizohen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territorin</a:t>
            </a:r>
            <a:r>
              <a:rPr lang="en-GB" sz="2600" dirty="0">
                <a:latin typeface="+mj-lt"/>
              </a:rPr>
              <a:t> e </a:t>
            </a:r>
            <a:r>
              <a:rPr lang="en-GB" sz="2600" dirty="0" err="1">
                <a:latin typeface="+mj-lt"/>
              </a:rPr>
              <a:t>tij</a:t>
            </a:r>
            <a:endParaRPr lang="en-GB" sz="22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2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Autoritetet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Kopetente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4525963"/>
          </a:xfrm>
        </p:spPr>
        <p:txBody>
          <a:bodyPr/>
          <a:lstStyle/>
          <a:p>
            <a:pPr algn="just"/>
            <a:r>
              <a:rPr lang="en-US" dirty="0" err="1" smtClean="0"/>
              <a:t>Mund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:</a:t>
            </a:r>
          </a:p>
          <a:p>
            <a:pPr lvl="1" algn="just"/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ligjzbatues</a:t>
            </a:r>
            <a:endParaRPr lang="en-US" dirty="0" smtClean="0"/>
          </a:p>
          <a:p>
            <a:pPr lvl="1" algn="just"/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gjyqësor</a:t>
            </a:r>
            <a:endParaRPr lang="en-US" dirty="0" smtClean="0"/>
          </a:p>
          <a:p>
            <a:pPr lvl="1" algn="just"/>
            <a:r>
              <a:rPr lang="en-US" dirty="0" err="1" smtClean="0"/>
              <a:t>Gjyqtar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prokuror</a:t>
            </a:r>
            <a:endParaRPr lang="en-US" dirty="0" smtClean="0"/>
          </a:p>
          <a:p>
            <a:pPr lvl="1" algn="just"/>
            <a:r>
              <a:rPr lang="en-US" dirty="0" err="1" smtClean="0"/>
              <a:t>Oficer</a:t>
            </a:r>
            <a:r>
              <a:rPr lang="en-US" dirty="0" smtClean="0"/>
              <a:t> </a:t>
            </a:r>
            <a:r>
              <a:rPr lang="en-US" dirty="0" err="1" smtClean="0"/>
              <a:t>administrativ</a:t>
            </a:r>
            <a:endParaRPr lang="en-US" dirty="0" smtClean="0"/>
          </a:p>
          <a:p>
            <a:pPr lvl="1" algn="just"/>
            <a:endParaRPr lang="en-US" dirty="0"/>
          </a:p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ndryshojë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varësi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llojit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kompjuterike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përfshira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2583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7160"/>
            <a:ext cx="8229600" cy="132588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452938"/>
          </a:xfrm>
        </p:spPr>
        <p:txBody>
          <a:bodyPr rtlCol="0">
            <a:normAutofit lnSpcReduction="10000"/>
          </a:bodyPr>
          <a:lstStyle/>
          <a:p>
            <a:pPr marL="514350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000" dirty="0" err="1">
                <a:latin typeface="+mj-lt"/>
              </a:rPr>
              <a:t>Çdo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Palë</a:t>
            </a:r>
            <a:r>
              <a:rPr lang="en-GB" sz="3000" dirty="0">
                <a:latin typeface="+mj-lt"/>
              </a:rPr>
              <a:t> do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adaptojë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legjislacion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tillë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dhe</a:t>
            </a:r>
            <a:r>
              <a:rPr lang="en-GB" sz="3000" dirty="0">
                <a:latin typeface="+mj-lt"/>
              </a:rPr>
              <a:t> masa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tjera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që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mund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jenë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nevojshme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që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t’i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japin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fuqi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autoriteteve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saj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kompetente</a:t>
            </a:r>
            <a:r>
              <a:rPr lang="en-GB" sz="3000" dirty="0"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kërkojë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apo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,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në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mënyrë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ngjashme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,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b="1" dirty="0" err="1">
                <a:solidFill>
                  <a:srgbClr val="FF0000"/>
                </a:solidFill>
                <a:latin typeface="+mj-lt"/>
              </a:rPr>
              <a:t>hyjë</a:t>
            </a:r>
            <a:r>
              <a:rPr lang="en-GB" sz="30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në</a:t>
            </a:r>
            <a:r>
              <a:rPr lang="en-GB" sz="3000" dirty="0">
                <a:latin typeface="+mj-lt"/>
              </a:rPr>
              <a:t>:</a:t>
            </a:r>
          </a:p>
          <a:p>
            <a:pPr marL="914400" lvl="1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600" dirty="0" err="1">
                <a:latin typeface="+mj-lt"/>
              </a:rPr>
              <a:t>sistem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apo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një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pjese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tij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dhëna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memorizuara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aty</a:t>
            </a:r>
            <a:r>
              <a:rPr lang="en-GB" sz="2600" dirty="0">
                <a:latin typeface="+mj-lt"/>
              </a:rPr>
              <a:t>; </a:t>
            </a:r>
            <a:r>
              <a:rPr lang="en-GB" sz="2600" dirty="0" err="1">
                <a:latin typeface="+mj-lt"/>
              </a:rPr>
              <a:t>dhe</a:t>
            </a:r>
            <a:endParaRPr lang="en-GB" sz="2600" dirty="0">
              <a:latin typeface="+mj-lt"/>
            </a:endParaRPr>
          </a:p>
          <a:p>
            <a:pPr marL="914400" lvl="1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një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mjet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memorizimi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dhënave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cilën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dhënat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kompjuterike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mund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memorizohen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në</a:t>
            </a:r>
            <a:r>
              <a:rPr lang="en-GB" sz="2600" dirty="0">
                <a:latin typeface="+mj-lt"/>
              </a:rPr>
              <a:t> </a:t>
            </a:r>
            <a:r>
              <a:rPr lang="en-GB" sz="2600" dirty="0" err="1">
                <a:latin typeface="+mj-lt"/>
              </a:rPr>
              <a:t>territorin</a:t>
            </a:r>
            <a:r>
              <a:rPr lang="en-GB" sz="2600" dirty="0">
                <a:latin typeface="+mj-lt"/>
              </a:rPr>
              <a:t> e </a:t>
            </a:r>
            <a:r>
              <a:rPr lang="en-GB" sz="2600" dirty="0" err="1">
                <a:latin typeface="+mj-lt"/>
              </a:rPr>
              <a:t>tij</a:t>
            </a:r>
            <a:endParaRPr lang="en-GB" sz="22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94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Kontrollojë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apo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mënyrë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ngjashme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hyjë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630680"/>
            <a:ext cx="7868920" cy="4389121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err="1" smtClean="0"/>
              <a:t>Kontrolloj</a:t>
            </a:r>
            <a:r>
              <a:rPr lang="en-US" b="1" dirty="0" smtClean="0"/>
              <a:t>: </a:t>
            </a:r>
          </a:p>
          <a:p>
            <a:pPr algn="just"/>
            <a:r>
              <a:rPr lang="en-US" dirty="0" err="1" smtClean="0"/>
              <a:t>Kërko</a:t>
            </a:r>
            <a:r>
              <a:rPr lang="en-US" dirty="0" smtClean="0"/>
              <a:t>, </a:t>
            </a:r>
            <a:r>
              <a:rPr lang="en-US" dirty="0" err="1" smtClean="0"/>
              <a:t>lexo</a:t>
            </a:r>
            <a:r>
              <a:rPr lang="en-US" dirty="0" smtClean="0"/>
              <a:t>, </a:t>
            </a:r>
            <a:r>
              <a:rPr lang="en-US" dirty="0" err="1" smtClean="0"/>
              <a:t>rishiko</a:t>
            </a:r>
            <a:r>
              <a:rPr lang="en-US" dirty="0" smtClean="0"/>
              <a:t>, </a:t>
            </a:r>
            <a:r>
              <a:rPr lang="en-US" dirty="0" err="1" smtClean="0"/>
              <a:t>ekzamino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inspekto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endParaRPr lang="en-US" dirty="0" smtClean="0"/>
          </a:p>
          <a:p>
            <a:pPr marL="0" indent="0" algn="just">
              <a:buNone/>
            </a:pPr>
            <a:r>
              <a:rPr lang="en-US" b="1" dirty="0" err="1" smtClean="0"/>
              <a:t>Hyrja</a:t>
            </a:r>
            <a:r>
              <a:rPr lang="en-US" b="1" dirty="0" smtClean="0"/>
              <a:t>: </a:t>
            </a:r>
          </a:p>
          <a:p>
            <a:pPr algn="just"/>
            <a:r>
              <a:rPr lang="en-US" dirty="0" err="1" smtClean="0"/>
              <a:t>Një</a:t>
            </a:r>
            <a:r>
              <a:rPr lang="en-US" dirty="0" smtClean="0"/>
              <a:t> term </a:t>
            </a:r>
            <a:r>
              <a:rPr lang="en-US" dirty="0" err="1" smtClean="0"/>
              <a:t>më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përshtatëm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dhënat</a:t>
            </a:r>
            <a:r>
              <a:rPr lang="en-US" dirty="0" smtClean="0"/>
              <a:t> </a:t>
            </a:r>
            <a:r>
              <a:rPr lang="en-US" dirty="0" err="1" smtClean="0"/>
              <a:t>kompjuterike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dy</a:t>
            </a:r>
            <a:r>
              <a:rPr lang="en-US" dirty="0" smtClean="0"/>
              <a:t> </a:t>
            </a:r>
            <a:r>
              <a:rPr lang="en-US" dirty="0" err="1" smtClean="0"/>
              <a:t>teramt</a:t>
            </a:r>
            <a:r>
              <a:rPr lang="en-US" dirty="0" smtClean="0"/>
              <a:t> </a:t>
            </a:r>
            <a:r>
              <a:rPr lang="en-US" dirty="0" err="1" smtClean="0"/>
              <a:t>përdoren</a:t>
            </a:r>
            <a:r>
              <a:rPr lang="en-US" dirty="0" smtClean="0"/>
              <a:t>, se </a:t>
            </a:r>
            <a:r>
              <a:rPr lang="en-US" dirty="0" err="1" smtClean="0"/>
              <a:t>Neni</a:t>
            </a:r>
            <a:r>
              <a:rPr lang="en-US" dirty="0" smtClean="0"/>
              <a:t> 19 </a:t>
            </a:r>
            <a:r>
              <a:rPr lang="en-US" dirty="0" err="1" smtClean="0"/>
              <a:t>është</a:t>
            </a:r>
            <a:r>
              <a:rPr lang="en-US" dirty="0" smtClean="0"/>
              <a:t> neutral </a:t>
            </a:r>
            <a:r>
              <a:rPr lang="en-US" dirty="0" err="1" smtClean="0"/>
              <a:t>nga</a:t>
            </a:r>
            <a:r>
              <a:rPr lang="en-US" dirty="0" smtClean="0"/>
              <a:t> </a:t>
            </a:r>
            <a:r>
              <a:rPr lang="en-US" dirty="0" err="1" smtClean="0"/>
              <a:t>teknologjia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95668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69720"/>
            <a:ext cx="8229600" cy="4635818"/>
          </a:xfrm>
        </p:spPr>
        <p:txBody>
          <a:bodyPr rtlCol="0">
            <a:normAutofit lnSpcReduction="10000"/>
          </a:bodyPr>
          <a:lstStyle/>
          <a:p>
            <a:pPr marL="514350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000" dirty="0" err="1">
                <a:latin typeface="+mj-lt"/>
              </a:rPr>
              <a:t>Çdo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Palë</a:t>
            </a:r>
            <a:r>
              <a:rPr lang="en-GB" sz="3000" dirty="0">
                <a:latin typeface="+mj-lt"/>
              </a:rPr>
              <a:t> do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adaptojë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legjislacion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tillë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dhe</a:t>
            </a:r>
            <a:r>
              <a:rPr lang="en-GB" sz="3000" dirty="0">
                <a:latin typeface="+mj-lt"/>
              </a:rPr>
              <a:t> masa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tjera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që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mund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jenë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nevojshme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që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t’i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japin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fuqi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autoriteteve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saj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kompetente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kërkojë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apo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në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mënyrë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ngjashme</a:t>
            </a:r>
            <a:r>
              <a:rPr lang="en-GB" sz="3000" dirty="0">
                <a:latin typeface="+mj-lt"/>
              </a:rPr>
              <a:t>, </a:t>
            </a:r>
            <a:r>
              <a:rPr lang="en-GB" sz="3000" dirty="0" err="1">
                <a:latin typeface="+mj-lt"/>
              </a:rPr>
              <a:t>të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hyjë</a:t>
            </a:r>
            <a:r>
              <a:rPr lang="en-GB" sz="3000" dirty="0">
                <a:latin typeface="+mj-lt"/>
              </a:rPr>
              <a:t> </a:t>
            </a:r>
            <a:r>
              <a:rPr lang="en-GB" sz="3000" dirty="0" err="1">
                <a:latin typeface="+mj-lt"/>
              </a:rPr>
              <a:t>në</a:t>
            </a:r>
            <a:r>
              <a:rPr lang="en-GB" sz="3000" dirty="0">
                <a:latin typeface="+mj-lt"/>
              </a:rPr>
              <a:t>:</a:t>
            </a:r>
          </a:p>
          <a:p>
            <a:pPr marL="914400" lvl="1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sistem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kompjuterik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apo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një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pjese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tij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dhe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në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dhëna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kompjuterike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memorizuara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aty</a:t>
            </a:r>
            <a:r>
              <a:rPr lang="en-GB" sz="2600" dirty="0">
                <a:latin typeface="+mj-lt"/>
              </a:rPr>
              <a:t>; </a:t>
            </a:r>
            <a:r>
              <a:rPr lang="en-GB" sz="2600" dirty="0" err="1">
                <a:latin typeface="+mj-lt"/>
              </a:rPr>
              <a:t>dhe</a:t>
            </a:r>
            <a:endParaRPr lang="en-GB" sz="2600" dirty="0">
              <a:latin typeface="+mj-lt"/>
            </a:endParaRPr>
          </a:p>
          <a:p>
            <a:pPr marL="914400" lvl="1" indent="-514350" algn="just" eaLnBrk="1" fontAlgn="auto" hangingPunct="1">
              <a:spcBef>
                <a:spcPts val="600"/>
              </a:spcBef>
              <a:spcAft>
                <a:spcPts val="1200"/>
              </a:spcAft>
              <a:buFont typeface="+mj-lt"/>
              <a:buAutoNum type="alphaLcParenR"/>
              <a:defRPr/>
            </a:pP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në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një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mjet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memorizimi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dhënave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kompjuterike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në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cilën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dhënat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kompjuterike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mund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memorizohen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në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territorin</a:t>
            </a:r>
            <a:r>
              <a:rPr lang="en-GB" sz="2600" b="1" dirty="0">
                <a:solidFill>
                  <a:srgbClr val="FF0000"/>
                </a:solidFill>
                <a:latin typeface="+mj-lt"/>
              </a:rPr>
              <a:t> e </a:t>
            </a:r>
            <a:r>
              <a:rPr lang="en-GB" sz="2600" b="1" dirty="0" err="1">
                <a:solidFill>
                  <a:srgbClr val="FF0000"/>
                </a:solidFill>
                <a:latin typeface="+mj-lt"/>
              </a:rPr>
              <a:t>tij</a:t>
            </a:r>
            <a:endParaRPr lang="en-GB" sz="2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Sistemi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kompjuterik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pajisje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për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ruajtjen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dhënave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kompjuterike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783398"/>
            <a:ext cx="7929880" cy="4769802"/>
          </a:xfrm>
        </p:spPr>
        <p:txBody>
          <a:bodyPr/>
          <a:lstStyle/>
          <a:p>
            <a:pPr algn="just"/>
            <a:r>
              <a:rPr lang="en-US" sz="2800" dirty="0" err="1" smtClean="0"/>
              <a:t>Autoritetet</a:t>
            </a:r>
            <a:r>
              <a:rPr lang="en-US" sz="2800" dirty="0" smtClean="0"/>
              <a:t> </a:t>
            </a:r>
            <a:r>
              <a:rPr lang="en-US" sz="2800" dirty="0" err="1" smtClean="0"/>
              <a:t>ligjzbatuese</a:t>
            </a:r>
            <a:r>
              <a:rPr lang="en-US" sz="2800" dirty="0" smtClean="0"/>
              <a:t> </a:t>
            </a:r>
            <a:r>
              <a:rPr lang="en-US" sz="2800" dirty="0" err="1" smtClean="0"/>
              <a:t>mund</a:t>
            </a:r>
            <a:r>
              <a:rPr lang="en-US" sz="2800" dirty="0" smtClean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 smtClean="0"/>
              <a:t>kontrollojnë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 smtClean="0"/>
              <a:t>hyjnë</a:t>
            </a:r>
            <a:r>
              <a:rPr lang="en-US" sz="2800" dirty="0" smtClean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</a:t>
            </a:r>
            <a:r>
              <a:rPr lang="en-US" sz="2800" dirty="0" err="1"/>
              <a:t>kompjuterike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 smtClean="0"/>
              <a:t>janë</a:t>
            </a:r>
            <a:r>
              <a:rPr lang="en-US" sz="2800" dirty="0" smtClean="0"/>
              <a:t>:</a:t>
            </a:r>
          </a:p>
          <a:p>
            <a:pPr lvl="1" algn="just"/>
            <a:r>
              <a:rPr lang="en-US" sz="2400" dirty="0" smtClean="0"/>
              <a:t>Brenda </a:t>
            </a:r>
            <a:r>
              <a:rPr lang="en-US" sz="2400" dirty="0" err="1" smtClean="0"/>
              <a:t>një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</a:t>
            </a:r>
            <a:r>
              <a:rPr lang="en-US" sz="2400" dirty="0" smtClean="0"/>
              <a:t> </a:t>
            </a:r>
            <a:r>
              <a:rPr lang="en-US" sz="2400" dirty="0" err="1" smtClean="0"/>
              <a:t>kompjuterik</a:t>
            </a:r>
            <a:endParaRPr lang="en-US" sz="2400" dirty="0" smtClean="0"/>
          </a:p>
          <a:p>
            <a:pPr lvl="1" algn="just"/>
            <a:r>
              <a:rPr lang="en-US" sz="2400" dirty="0" smtClean="0"/>
              <a:t>Brenda </a:t>
            </a:r>
            <a:r>
              <a:rPr lang="en-US" sz="2400" dirty="0" err="1" smtClean="0"/>
              <a:t>një</a:t>
            </a:r>
            <a:r>
              <a:rPr lang="en-US" sz="2400" dirty="0" smtClean="0"/>
              <a:t> </a:t>
            </a:r>
            <a:r>
              <a:rPr lang="en-US" sz="2400" dirty="0" err="1" smtClean="0"/>
              <a:t>pjese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një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</a:t>
            </a:r>
            <a:r>
              <a:rPr lang="en-US" sz="2400" dirty="0" smtClean="0"/>
              <a:t> </a:t>
            </a:r>
            <a:r>
              <a:rPr lang="en-US" sz="2400" dirty="0" err="1" smtClean="0"/>
              <a:t>kompjuterik</a:t>
            </a:r>
            <a:r>
              <a:rPr lang="en-US" sz="2400" dirty="0" smtClean="0"/>
              <a:t> (p.sh. </a:t>
            </a:r>
            <a:r>
              <a:rPr lang="en-US" sz="2400" dirty="0" err="1" smtClean="0"/>
              <a:t>lidhur</a:t>
            </a:r>
            <a:r>
              <a:rPr lang="en-US" sz="2400" dirty="0" smtClean="0"/>
              <a:t> me </a:t>
            </a:r>
            <a:r>
              <a:rPr lang="en-US" sz="2400" dirty="0" err="1" smtClean="0"/>
              <a:t>një</a:t>
            </a:r>
            <a:r>
              <a:rPr lang="en-US" sz="2400" dirty="0" smtClean="0"/>
              <a:t> </a:t>
            </a:r>
            <a:r>
              <a:rPr lang="en-US" sz="2400" dirty="0" err="1" smtClean="0"/>
              <a:t>pajisje</a:t>
            </a:r>
            <a:r>
              <a:rPr lang="en-US" sz="2400" dirty="0" smtClean="0"/>
              <a:t> </a:t>
            </a:r>
            <a:r>
              <a:rPr lang="en-US" sz="2400" dirty="0" err="1" smtClean="0"/>
              <a:t>për</a:t>
            </a:r>
            <a:r>
              <a:rPr lang="en-US" sz="2400" dirty="0" smtClean="0"/>
              <a:t> </a:t>
            </a:r>
            <a:r>
              <a:rPr lang="en-US" sz="2400" dirty="0" err="1" smtClean="0"/>
              <a:t>ruajtjen</a:t>
            </a:r>
            <a:r>
              <a:rPr lang="en-US" sz="2400" dirty="0" smtClean="0"/>
              <a:t> e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dhënave</a:t>
            </a:r>
            <a:r>
              <a:rPr lang="en-US" sz="2400" dirty="0" smtClean="0"/>
              <a:t>)</a:t>
            </a:r>
          </a:p>
          <a:p>
            <a:pPr lvl="1" algn="just"/>
            <a:r>
              <a:rPr lang="en-US" sz="2400" dirty="0" err="1" smtClean="0"/>
              <a:t>Në</a:t>
            </a:r>
            <a:r>
              <a:rPr lang="en-US" sz="2400" dirty="0" smtClean="0"/>
              <a:t> </a:t>
            </a:r>
            <a:r>
              <a:rPr lang="en-US" sz="2400" dirty="0" err="1" smtClean="0"/>
              <a:t>një</a:t>
            </a:r>
            <a:r>
              <a:rPr lang="en-US" sz="2400" dirty="0" smtClean="0"/>
              <a:t> </a:t>
            </a:r>
            <a:r>
              <a:rPr lang="en-US" sz="2400" dirty="0" err="1" smtClean="0"/>
              <a:t>pajisje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pavarur</a:t>
            </a:r>
            <a:r>
              <a:rPr lang="en-US" sz="2400" dirty="0" smtClean="0"/>
              <a:t> </a:t>
            </a:r>
            <a:r>
              <a:rPr lang="en-US" sz="2400" dirty="0" err="1" smtClean="0"/>
              <a:t>për</a:t>
            </a:r>
            <a:r>
              <a:rPr lang="en-US" sz="2400" dirty="0" smtClean="0"/>
              <a:t> </a:t>
            </a:r>
            <a:r>
              <a:rPr lang="en-US" sz="2400" dirty="0" err="1" smtClean="0"/>
              <a:t>ruajtjen</a:t>
            </a:r>
            <a:r>
              <a:rPr lang="en-US" sz="2400" dirty="0" smtClean="0"/>
              <a:t> e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dhënave</a:t>
            </a:r>
            <a:r>
              <a:rPr lang="en-US" sz="2400" dirty="0" smtClean="0"/>
              <a:t> (p.sh. </a:t>
            </a:r>
            <a:r>
              <a:rPr lang="en-US" sz="2400" dirty="0" err="1" smtClean="0"/>
              <a:t>disketë</a:t>
            </a:r>
            <a:r>
              <a:rPr lang="en-US" sz="2400" dirty="0" smtClean="0"/>
              <a:t>)</a:t>
            </a:r>
            <a:endParaRPr lang="en-US" sz="2800" dirty="0" smtClean="0"/>
          </a:p>
          <a:p>
            <a:pPr algn="just"/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ose</a:t>
            </a:r>
            <a:r>
              <a:rPr lang="en-US" sz="2800" dirty="0"/>
              <a:t> </a:t>
            </a: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përfshijë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transferim</a:t>
            </a:r>
            <a:r>
              <a:rPr lang="en-US" sz="2800" dirty="0"/>
              <a:t> (p.sh. </a:t>
            </a:r>
            <a:r>
              <a:rPr lang="en-US" sz="2800" dirty="0" err="1"/>
              <a:t>mesazhi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pa-</a:t>
            </a:r>
            <a:r>
              <a:rPr lang="en-US" sz="2800" dirty="0" err="1"/>
              <a:t>hapur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postës</a:t>
            </a:r>
            <a:r>
              <a:rPr lang="en-US" sz="2800" dirty="0"/>
              <a:t> </a:t>
            </a:r>
            <a:r>
              <a:rPr lang="en-US" sz="2800" dirty="0" err="1"/>
              <a:t>elektronike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kutinë</a:t>
            </a:r>
            <a:r>
              <a:rPr lang="en-US" sz="2800" dirty="0"/>
              <a:t> </a:t>
            </a:r>
            <a:r>
              <a:rPr lang="en-US" sz="2800" dirty="0" err="1"/>
              <a:t>postare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ISP-</a:t>
            </a:r>
            <a:r>
              <a:rPr lang="en-US" sz="2800" dirty="0" err="1"/>
              <a:t>së</a:t>
            </a:r>
            <a:r>
              <a:rPr lang="en-US" sz="2800" dirty="0"/>
              <a:t> </a:t>
            </a:r>
            <a:r>
              <a:rPr lang="en-US" sz="2800" dirty="0" err="1"/>
              <a:t>derisa</a:t>
            </a:r>
            <a:r>
              <a:rPr lang="en-US" sz="2800" dirty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shkarkohet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adresuari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03711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7360"/>
            <a:ext cx="8229600" cy="4800600"/>
          </a:xfrm>
        </p:spPr>
        <p:txBody>
          <a:bodyPr rtlCol="0">
            <a:normAutofit fontScale="70000" lnSpcReduction="20000"/>
          </a:bodyPr>
          <a:lstStyle/>
          <a:p>
            <a:pPr marL="712788" indent="-712788" algn="just" eaLnBrk="1" fontAlgn="auto" hangingPunct="1">
              <a:lnSpc>
                <a:spcPct val="12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GB" dirty="0"/>
              <a:t>2. </a:t>
            </a: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Palë</a:t>
            </a:r>
            <a:r>
              <a:rPr lang="en-GB" dirty="0"/>
              <a:t>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adaptojë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legjislacion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masa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tjera</a:t>
            </a:r>
            <a:r>
              <a:rPr lang="en-GB" dirty="0"/>
              <a:t>,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nevojshme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kur</a:t>
            </a:r>
            <a:r>
              <a:rPr lang="en-GB" dirty="0"/>
              <a:t> </a:t>
            </a:r>
            <a:r>
              <a:rPr lang="en-GB" dirty="0" err="1"/>
              <a:t>autoritet</a:t>
            </a:r>
            <a:r>
              <a:rPr lang="en-GB" dirty="0"/>
              <a:t> e </a:t>
            </a:r>
            <a:r>
              <a:rPr lang="en-GB" dirty="0" err="1"/>
              <a:t>saj</a:t>
            </a:r>
            <a:r>
              <a:rPr lang="en-GB" dirty="0"/>
              <a:t> </a:t>
            </a:r>
            <a:r>
              <a:rPr lang="en-GB" dirty="0" err="1"/>
              <a:t>kërkojnë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 </a:t>
            </a:r>
            <a:r>
              <a:rPr lang="en-GB" dirty="0" err="1"/>
              <a:t>hyjnë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njësistem</a:t>
            </a:r>
            <a:r>
              <a:rPr lang="en-GB" dirty="0"/>
              <a:t> </a:t>
            </a:r>
            <a:r>
              <a:rPr lang="en-GB" dirty="0" err="1"/>
              <a:t>kompjuterik</a:t>
            </a:r>
            <a:r>
              <a:rPr lang="en-GB" dirty="0"/>
              <a:t> </a:t>
            </a:r>
            <a:r>
              <a:rPr lang="en-GB" dirty="0" err="1"/>
              <a:t>specifik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pjese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tij</a:t>
            </a:r>
            <a:r>
              <a:rPr lang="en-GB" dirty="0"/>
              <a:t>, </a:t>
            </a:r>
            <a:r>
              <a:rPr lang="en-GB" dirty="0" err="1"/>
              <a:t>sipas</a:t>
            </a:r>
            <a:r>
              <a:rPr lang="en-GB" dirty="0"/>
              <a:t> </a:t>
            </a:r>
            <a:r>
              <a:rPr lang="en-GB" dirty="0" err="1"/>
              <a:t>paragrafit</a:t>
            </a:r>
            <a:r>
              <a:rPr lang="en-GB" dirty="0"/>
              <a:t> 1(a),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kanë</a:t>
            </a:r>
            <a:r>
              <a:rPr lang="en-GB" dirty="0"/>
              <a:t> </a:t>
            </a:r>
            <a:r>
              <a:rPr lang="en-GB" dirty="0" err="1"/>
              <a:t>baza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besuar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dhënat</a:t>
            </a:r>
            <a:r>
              <a:rPr lang="en-GB" dirty="0"/>
              <a:t> e </a:t>
            </a:r>
            <a:r>
              <a:rPr lang="en-GB" dirty="0" err="1"/>
              <a:t>kërkuara</a:t>
            </a:r>
            <a:r>
              <a:rPr lang="en-GB" dirty="0"/>
              <a:t> </a:t>
            </a:r>
            <a:r>
              <a:rPr lang="en-GB" dirty="0" err="1"/>
              <a:t>janë</a:t>
            </a:r>
            <a:r>
              <a:rPr lang="en-GB" dirty="0"/>
              <a:t> </a:t>
            </a:r>
            <a:r>
              <a:rPr lang="en-GB" dirty="0" err="1"/>
              <a:t>memorizuar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kompjuterik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pjesë</a:t>
            </a:r>
            <a:r>
              <a:rPr lang="en-GB" dirty="0"/>
              <a:t> </a:t>
            </a:r>
            <a:r>
              <a:rPr lang="en-GB" dirty="0" err="1"/>
              <a:t>së</a:t>
            </a:r>
            <a:r>
              <a:rPr lang="en-GB" dirty="0"/>
              <a:t> </a:t>
            </a:r>
            <a:r>
              <a:rPr lang="en-GB" dirty="0" err="1"/>
              <a:t>tij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territorin</a:t>
            </a:r>
            <a:r>
              <a:rPr lang="en-GB" dirty="0"/>
              <a:t> e </a:t>
            </a:r>
            <a:r>
              <a:rPr lang="en-GB" dirty="0" err="1"/>
              <a:t>saj</a:t>
            </a:r>
            <a:r>
              <a:rPr lang="en-GB" dirty="0"/>
              <a:t>,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dhënat</a:t>
            </a:r>
            <a:r>
              <a:rPr lang="en-GB" dirty="0"/>
              <a:t> e </a:t>
            </a:r>
            <a:r>
              <a:rPr lang="en-GB" dirty="0" err="1"/>
              <a:t>tilla</a:t>
            </a:r>
            <a:r>
              <a:rPr lang="en-GB" dirty="0"/>
              <a:t> </a:t>
            </a:r>
            <a:r>
              <a:rPr lang="en-GB" dirty="0" err="1"/>
              <a:t>janë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ligjshme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kapshme</a:t>
            </a:r>
            <a:r>
              <a:rPr lang="en-GB" dirty="0"/>
              <a:t> </a:t>
            </a:r>
            <a:r>
              <a:rPr lang="en-GB" dirty="0" err="1"/>
              <a:t>prej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janë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disponueshme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sistemin</a:t>
            </a:r>
            <a:r>
              <a:rPr lang="en-GB" dirty="0"/>
              <a:t> </a:t>
            </a:r>
            <a:r>
              <a:rPr lang="en-GB" dirty="0" err="1"/>
              <a:t>fillestar</a:t>
            </a:r>
            <a:r>
              <a:rPr lang="en-GB" dirty="0"/>
              <a:t>, </a:t>
            </a:r>
            <a:r>
              <a:rPr lang="en-GB" dirty="0" err="1"/>
              <a:t>autoritetet</a:t>
            </a:r>
            <a:r>
              <a:rPr lang="en-GB" dirty="0"/>
              <a:t> e </a:t>
            </a:r>
            <a:r>
              <a:rPr lang="en-GB" dirty="0" err="1"/>
              <a:t>këtilla</a:t>
            </a:r>
            <a:r>
              <a:rPr lang="en-GB" dirty="0"/>
              <a:t> </a:t>
            </a:r>
            <a:r>
              <a:rPr lang="en-GB" dirty="0" err="1"/>
              <a:t>duhet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afta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shtrijnë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përshpejtuar</a:t>
            </a:r>
            <a:r>
              <a:rPr lang="en-GB" dirty="0"/>
              <a:t>, </a:t>
            </a:r>
            <a:r>
              <a:rPr lang="en-GB" dirty="0" err="1"/>
              <a:t>kërkimet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hyjnë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afta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shtrijnë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mënyrë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përshpejtuar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kërkimet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ose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hyjnë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mënyrë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ngjashme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sistemet</a:t>
            </a:r>
            <a:r>
              <a:rPr lang="en-GB" dirty="0"/>
              <a:t> e </a:t>
            </a:r>
            <a:r>
              <a:rPr lang="en-GB" dirty="0" err="1"/>
              <a:t>tjera</a:t>
            </a:r>
            <a:r>
              <a:rPr lang="en-GB" dirty="0"/>
              <a:t>.</a:t>
            </a:r>
            <a:endParaRPr lang="en-GB" dirty="0" smtClean="0"/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0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73480"/>
          </a:xfrm>
        </p:spPr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shtrijnë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kontrollin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mënyrë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ngjashme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hyrjen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1173480"/>
            <a:ext cx="8051800" cy="5547995"/>
          </a:xfrm>
        </p:spPr>
        <p:txBody>
          <a:bodyPr/>
          <a:lstStyle/>
          <a:p>
            <a:pPr algn="just"/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shtrijnë</a:t>
            </a:r>
            <a:r>
              <a:rPr lang="en-US" sz="2800" dirty="0" smtClean="0"/>
              <a:t> </a:t>
            </a:r>
            <a:r>
              <a:rPr lang="en-US" sz="2800" dirty="0" err="1" smtClean="0"/>
              <a:t>kontrollin</a:t>
            </a:r>
            <a:r>
              <a:rPr lang="en-US" sz="2800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mënyrë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ngjashme</a:t>
            </a:r>
            <a:r>
              <a:rPr lang="en-US" sz="2800" dirty="0" smtClean="0"/>
              <a:t> </a:t>
            </a:r>
            <a:r>
              <a:rPr lang="en-US" sz="2800" dirty="0" err="1" smtClean="0"/>
              <a:t>hyrjen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sisteme</a:t>
            </a:r>
            <a:r>
              <a:rPr lang="en-US" sz="2800" dirty="0" smtClean="0"/>
              <a:t> </a:t>
            </a:r>
            <a:r>
              <a:rPr lang="en-US" sz="2800" dirty="0" err="1" smtClean="0"/>
              <a:t>kompjuterike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tjera</a:t>
            </a:r>
            <a:r>
              <a:rPr lang="en-US" sz="2800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dirty="0" err="1" smtClean="0"/>
              <a:t>pjesë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tyre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:</a:t>
            </a:r>
          </a:p>
          <a:p>
            <a:pPr lvl="1" algn="just"/>
            <a:r>
              <a:rPr lang="en-US" sz="2400" dirty="0" err="1"/>
              <a:t>Ka</a:t>
            </a:r>
            <a:r>
              <a:rPr lang="en-US" sz="2400" dirty="0"/>
              <a:t> </a:t>
            </a:r>
            <a:r>
              <a:rPr lang="en-US" sz="2400" dirty="0" err="1"/>
              <a:t>arsye</a:t>
            </a:r>
            <a:r>
              <a:rPr lang="en-US" sz="2400" dirty="0"/>
              <a:t> </a:t>
            </a:r>
            <a:r>
              <a:rPr lang="en-US" sz="2400" dirty="0" err="1"/>
              <a:t>për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besuar</a:t>
            </a:r>
            <a:r>
              <a:rPr lang="en-US" sz="2400" dirty="0"/>
              <a:t> se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dhënat</a:t>
            </a:r>
            <a:r>
              <a:rPr lang="en-US" sz="2400" dirty="0"/>
              <a:t> e </a:t>
            </a:r>
            <a:r>
              <a:rPr lang="en-US" sz="2400" dirty="0" err="1"/>
              <a:t>kërkuara</a:t>
            </a:r>
            <a:r>
              <a:rPr lang="en-US" sz="2400" dirty="0"/>
              <a:t> </a:t>
            </a:r>
            <a:r>
              <a:rPr lang="en-US" sz="2400" dirty="0" err="1"/>
              <a:t>janë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atë</a:t>
            </a:r>
            <a:r>
              <a:rPr lang="en-US" sz="2400" dirty="0"/>
              <a:t> </a:t>
            </a:r>
            <a:r>
              <a:rPr lang="en-US" sz="2400" dirty="0" err="1"/>
              <a:t>sistem</a:t>
            </a:r>
            <a:r>
              <a:rPr lang="en-US" sz="2400" dirty="0"/>
              <a:t> </a:t>
            </a:r>
            <a:r>
              <a:rPr lang="en-US" sz="2400" dirty="0" err="1"/>
              <a:t>kompjuterik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/>
              <a:t>pjesë</a:t>
            </a:r>
            <a:r>
              <a:rPr lang="en-US" sz="2400" dirty="0"/>
              <a:t> </a:t>
            </a:r>
            <a:r>
              <a:rPr lang="en-US" sz="2400" dirty="0" err="1"/>
              <a:t>të</a:t>
            </a:r>
            <a:r>
              <a:rPr lang="en-US" sz="2400" dirty="0"/>
              <a:t> </a:t>
            </a:r>
            <a:r>
              <a:rPr lang="en-US" sz="2400" dirty="0" err="1"/>
              <a:t>tij</a:t>
            </a:r>
            <a:endParaRPr lang="en-US" sz="2400" dirty="0"/>
          </a:p>
          <a:p>
            <a:pPr lvl="1" algn="just"/>
            <a:r>
              <a:rPr lang="en-US" sz="2400" dirty="0" err="1"/>
              <a:t>Sistemi</a:t>
            </a:r>
            <a:r>
              <a:rPr lang="en-US" sz="2400" dirty="0"/>
              <a:t> </a:t>
            </a:r>
            <a:r>
              <a:rPr lang="en-US" sz="2400" dirty="0" err="1"/>
              <a:t>tjetër</a:t>
            </a:r>
            <a:r>
              <a:rPr lang="en-US" sz="2400" dirty="0"/>
              <a:t> </a:t>
            </a:r>
            <a:r>
              <a:rPr lang="en-US" sz="2400" dirty="0" err="1"/>
              <a:t>kompjuterik</a:t>
            </a:r>
            <a:r>
              <a:rPr lang="en-US" sz="2400" dirty="0"/>
              <a:t> </a:t>
            </a:r>
            <a:r>
              <a:rPr lang="en-US" sz="2400" dirty="0" err="1"/>
              <a:t>ose</a:t>
            </a:r>
            <a:r>
              <a:rPr lang="en-US" sz="2400" dirty="0"/>
              <a:t> </a:t>
            </a:r>
            <a:r>
              <a:rPr lang="en-US" sz="2400" dirty="0" err="1"/>
              <a:t>pjesë</a:t>
            </a:r>
            <a:r>
              <a:rPr lang="en-US" sz="2400" dirty="0"/>
              <a:t> e </a:t>
            </a:r>
            <a:r>
              <a:rPr lang="en-US" sz="2400" dirty="0" err="1"/>
              <a:t>tij</a:t>
            </a:r>
            <a:r>
              <a:rPr lang="en-US" sz="2400" dirty="0"/>
              <a:t> </a:t>
            </a:r>
            <a:r>
              <a:rPr lang="en-US" sz="2400" dirty="0" err="1"/>
              <a:t>është</a:t>
            </a:r>
            <a:r>
              <a:rPr lang="en-US" sz="2400" dirty="0"/>
              <a:t> </a:t>
            </a:r>
            <a:r>
              <a:rPr lang="en-US" sz="2400" dirty="0" err="1"/>
              <a:t>gjithashtu</a:t>
            </a:r>
            <a:r>
              <a:rPr lang="en-US" sz="2400" dirty="0"/>
              <a:t> </a:t>
            </a:r>
            <a:r>
              <a:rPr lang="en-US" sz="2400" dirty="0" err="1"/>
              <a:t>në</a:t>
            </a:r>
            <a:r>
              <a:rPr lang="en-US" sz="2400" dirty="0"/>
              <a:t> </a:t>
            </a:r>
            <a:r>
              <a:rPr lang="en-US" sz="2400" dirty="0" err="1"/>
              <a:t>territor</a:t>
            </a:r>
            <a:endParaRPr lang="en-US" sz="2400" dirty="0" smtClean="0"/>
          </a:p>
          <a:p>
            <a:pPr algn="just"/>
            <a:r>
              <a:rPr lang="en-US" sz="2800" dirty="0" err="1" smtClean="0"/>
              <a:t>Shtrirja</a:t>
            </a:r>
            <a:r>
              <a:rPr lang="en-US" sz="2800" dirty="0" smtClean="0"/>
              <a:t> </a:t>
            </a:r>
            <a:r>
              <a:rPr lang="en-US" sz="2800" dirty="0" err="1" smtClean="0"/>
              <a:t>mund</a:t>
            </a:r>
            <a:r>
              <a:rPr lang="en-US" sz="2800" dirty="0" smtClean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jetë</a:t>
            </a:r>
            <a:r>
              <a:rPr lang="en-US" sz="2800" dirty="0"/>
              <a:t> </a:t>
            </a:r>
            <a:r>
              <a:rPr lang="en-US" sz="2800" dirty="0" err="1"/>
              <a:t>subjekt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kushteve</a:t>
            </a:r>
            <a:r>
              <a:rPr lang="en-US" sz="2800" dirty="0"/>
              <a:t> (p.sh. </a:t>
            </a:r>
            <a:r>
              <a:rPr lang="en-US" sz="2800" dirty="0" err="1"/>
              <a:t>autorizimi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autoriteti</a:t>
            </a:r>
            <a:r>
              <a:rPr lang="en-US" sz="2800" dirty="0"/>
              <a:t> </a:t>
            </a:r>
            <a:r>
              <a:rPr lang="en-US" sz="2800" dirty="0" err="1"/>
              <a:t>gjyqësor</a:t>
            </a:r>
            <a:r>
              <a:rPr lang="en-US" sz="2800" dirty="0"/>
              <a:t> </a:t>
            </a:r>
            <a:r>
              <a:rPr lang="en-US" sz="2800" dirty="0" err="1"/>
              <a:t>ose</a:t>
            </a:r>
            <a:r>
              <a:rPr lang="en-US" sz="2800" dirty="0"/>
              <a:t> </a:t>
            </a:r>
            <a:r>
              <a:rPr lang="en-US" sz="2800" dirty="0" err="1"/>
              <a:t>autoriteti</a:t>
            </a:r>
            <a:r>
              <a:rPr lang="en-US" sz="2800" dirty="0"/>
              <a:t> </a:t>
            </a:r>
            <a:r>
              <a:rPr lang="en-US" sz="2800" dirty="0" err="1"/>
              <a:t>tjetër</a:t>
            </a:r>
            <a:r>
              <a:rPr lang="en-US" sz="2800" dirty="0"/>
              <a:t>)</a:t>
            </a:r>
          </a:p>
          <a:p>
            <a:pPr algn="just"/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janë</a:t>
            </a:r>
            <a:r>
              <a:rPr lang="en-US" sz="2800" dirty="0"/>
              <a:t> </a:t>
            </a:r>
            <a:r>
              <a:rPr lang="en-US" sz="2800" dirty="0" err="1"/>
              <a:t>subjekt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 smtClean="0"/>
              <a:t>shtrirjes</a:t>
            </a:r>
            <a:r>
              <a:rPr lang="en-US" sz="2800" dirty="0" smtClean="0"/>
              <a:t> </a:t>
            </a:r>
            <a:r>
              <a:rPr lang="en-US" sz="2800" dirty="0" err="1" smtClean="0"/>
              <a:t>duhet</a:t>
            </a:r>
            <a:r>
              <a:rPr lang="en-US" sz="2800" dirty="0" smtClean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smtClean="0"/>
              <a:t>aksesueshme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/>
              <a:t>mënyrë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ligjshme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/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dispozicion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sistemit</a:t>
            </a:r>
            <a:r>
              <a:rPr lang="en-US" sz="2800" dirty="0"/>
              <a:t> </a:t>
            </a:r>
            <a:r>
              <a:rPr lang="en-US" sz="2800" dirty="0" err="1"/>
              <a:t>kompjuterik</a:t>
            </a:r>
            <a:r>
              <a:rPr lang="en-US" sz="2800" dirty="0"/>
              <a:t> </a:t>
            </a:r>
            <a:r>
              <a:rPr lang="en-US" sz="2800" dirty="0" err="1"/>
              <a:t>fillestar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79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11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 err="1" smtClean="0"/>
              <a:t>Dhënësi</a:t>
            </a:r>
            <a:r>
              <a:rPr lang="en-US" sz="3400" b="1" dirty="0" smtClean="0"/>
              <a:t> </a:t>
            </a:r>
            <a:r>
              <a:rPr lang="en-US" sz="3400" b="1" dirty="0" err="1"/>
              <a:t>i</a:t>
            </a:r>
            <a:r>
              <a:rPr lang="en-US" sz="3400" b="1" dirty="0"/>
              <a:t> </a:t>
            </a:r>
            <a:r>
              <a:rPr lang="en-US" sz="3400" b="1" dirty="0" err="1" smtClean="0"/>
              <a:t>Shërbimeve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742" y="1443237"/>
            <a:ext cx="8229600" cy="5191154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Përfshin</a:t>
            </a:r>
            <a:r>
              <a:rPr lang="en-US" sz="2800" dirty="0" smtClean="0"/>
              <a:t>:</a:t>
            </a:r>
            <a:r>
              <a:rPr lang="en-US" sz="2800" dirty="0"/>
              <a:t>	</a:t>
            </a:r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Ente</a:t>
            </a:r>
            <a:r>
              <a:rPr lang="en-US" sz="2400" dirty="0" smtClean="0"/>
              <a:t> </a:t>
            </a:r>
            <a:r>
              <a:rPr lang="en-US" sz="2400" dirty="0" err="1" smtClean="0"/>
              <a:t>që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ofrojnë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mundësinë</a:t>
            </a:r>
            <a:r>
              <a:rPr lang="en-US" sz="2400" b="1" u="sng" dirty="0" smtClean="0"/>
              <a:t> e </a:t>
            </a:r>
            <a:r>
              <a:rPr lang="en-US" sz="2400" b="1" u="sng" dirty="0" err="1" smtClean="0"/>
              <a:t>komunikimit</a:t>
            </a:r>
            <a:r>
              <a:rPr lang="en-US" sz="2400" b="1" dirty="0" smtClean="0"/>
              <a:t> </a:t>
            </a:r>
            <a:r>
              <a:rPr lang="en-US" sz="2400" dirty="0" err="1" smtClean="0"/>
              <a:t>nëpërmjet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sistemit</a:t>
            </a:r>
            <a:r>
              <a:rPr lang="en-US" sz="2400" dirty="0" smtClean="0"/>
              <a:t> </a:t>
            </a:r>
            <a:r>
              <a:rPr lang="en-US" sz="2400" dirty="0" err="1" smtClean="0"/>
              <a:t>kompjuterik</a:t>
            </a:r>
            <a:endParaRPr lang="en-US" sz="2400" dirty="0"/>
          </a:p>
          <a:p>
            <a:pPr lvl="1" algn="just">
              <a:spcBef>
                <a:spcPts val="600"/>
              </a:spcBef>
              <a:spcAft>
                <a:spcPts val="1200"/>
              </a:spcAft>
            </a:pPr>
            <a:r>
              <a:rPr lang="en-US" sz="2400" dirty="0" err="1" smtClean="0"/>
              <a:t>Çdo</a:t>
            </a:r>
            <a:r>
              <a:rPr lang="en-US" sz="2400" dirty="0" smtClean="0"/>
              <a:t> </a:t>
            </a:r>
            <a:r>
              <a:rPr lang="en-US" sz="2400" dirty="0" err="1" smtClean="0"/>
              <a:t>ent</a:t>
            </a:r>
            <a:r>
              <a:rPr lang="en-US" sz="2400" dirty="0" smtClean="0"/>
              <a:t> </a:t>
            </a:r>
            <a:r>
              <a:rPr lang="en-US" sz="2400" dirty="0" err="1" smtClean="0"/>
              <a:t>që</a:t>
            </a:r>
            <a:r>
              <a:rPr lang="en-US" sz="2400" dirty="0" smtClean="0"/>
              <a:t> </a:t>
            </a:r>
            <a:r>
              <a:rPr lang="en-US" sz="2400" b="1" u="sng" dirty="0" err="1" smtClean="0"/>
              <a:t>proceson</a:t>
            </a:r>
            <a:r>
              <a:rPr lang="en-US" sz="2400" b="1" u="sng" dirty="0" smtClean="0"/>
              <a:t>/</a:t>
            </a:r>
            <a:r>
              <a:rPr lang="en-US" sz="2400" b="1" u="sng" dirty="0" err="1" smtClean="0"/>
              <a:t>memorizon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të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dhëna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kompjuterike</a:t>
            </a:r>
            <a:r>
              <a:rPr lang="en-US" sz="2400" dirty="0" smtClean="0"/>
              <a:t> </a:t>
            </a:r>
            <a:r>
              <a:rPr lang="en-US" sz="2400" dirty="0" err="1" smtClean="0"/>
              <a:t>në</a:t>
            </a:r>
            <a:r>
              <a:rPr lang="en-US" sz="2400" dirty="0" smtClean="0"/>
              <a:t> </a:t>
            </a:r>
            <a:r>
              <a:rPr lang="en-US" sz="2400" dirty="0" err="1" smtClean="0"/>
              <a:t>emër</a:t>
            </a:r>
            <a:r>
              <a:rPr lang="en-US" sz="2400" dirty="0" smtClean="0"/>
              <a:t> </a:t>
            </a:r>
            <a:r>
              <a:rPr lang="en-US" sz="2400" dirty="0" err="1" smtClean="0"/>
              <a:t>të</a:t>
            </a:r>
            <a:r>
              <a:rPr lang="en-US" sz="2400" dirty="0" smtClean="0"/>
              <a:t> </a:t>
            </a:r>
            <a:r>
              <a:rPr lang="en-US" sz="2400" dirty="0" err="1" smtClean="0"/>
              <a:t>këtyre</a:t>
            </a:r>
            <a:r>
              <a:rPr lang="en-US" sz="2400" dirty="0" smtClean="0"/>
              <a:t> </a:t>
            </a:r>
            <a:r>
              <a:rPr lang="en-US" sz="2400" dirty="0" err="1" smtClean="0"/>
              <a:t>enteve</a:t>
            </a:r>
            <a:endParaRPr lang="en-US" sz="24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Përfshin</a:t>
            </a:r>
            <a:r>
              <a:rPr lang="en-US" sz="2800" dirty="0" smtClean="0"/>
              <a:t> </a:t>
            </a:r>
            <a:r>
              <a:rPr lang="en-US" sz="2800" dirty="0" err="1" smtClean="0"/>
              <a:t>ente</a:t>
            </a:r>
            <a:r>
              <a:rPr lang="en-US" sz="2800" dirty="0" smtClean="0"/>
              <a:t> </a:t>
            </a:r>
            <a:r>
              <a:rPr lang="en-US" sz="2800" dirty="0" err="1" smtClean="0"/>
              <a:t>edhe</a:t>
            </a:r>
            <a:r>
              <a:rPr lang="en-US" sz="2800" dirty="0" smtClean="0"/>
              <a:t> </a:t>
            </a:r>
            <a:r>
              <a:rPr lang="en-US" sz="2800" b="1" u="sng" dirty="0" smtClean="0"/>
              <a:t>private</a:t>
            </a:r>
            <a:r>
              <a:rPr lang="en-US" sz="2800" dirty="0" smtClean="0"/>
              <a:t> </a:t>
            </a:r>
            <a:r>
              <a:rPr lang="en-US" sz="2800" dirty="0" err="1" smtClean="0"/>
              <a:t>edhe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publike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Nuk</a:t>
            </a:r>
            <a:r>
              <a:rPr lang="en-US" sz="2800" dirty="0" smtClean="0"/>
              <a:t> </a:t>
            </a:r>
            <a:r>
              <a:rPr lang="en-US" sz="2800" dirty="0" err="1" smtClean="0"/>
              <a:t>ka</a:t>
            </a:r>
            <a:r>
              <a:rPr lang="en-US" sz="2800" dirty="0" smtClean="0"/>
              <a:t> </a:t>
            </a:r>
            <a:r>
              <a:rPr lang="en-US" sz="2800" dirty="0" err="1" smtClean="0"/>
              <a:t>rëndësi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përdoruesit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formojnë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grup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mbyllur</a:t>
            </a:r>
            <a:r>
              <a:rPr lang="en-US" sz="2800" b="1" dirty="0" smtClean="0"/>
              <a:t> </a:t>
            </a:r>
            <a:r>
              <a:rPr lang="en-US" sz="2800" dirty="0" err="1" smtClean="0"/>
              <a:t>apo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dhënësit</a:t>
            </a:r>
            <a:r>
              <a:rPr lang="en-US" sz="2800" b="1" u="sng" dirty="0" smtClean="0"/>
              <a:t> e </a:t>
            </a:r>
            <a:r>
              <a:rPr lang="en-US" sz="2800" b="1" u="sng" dirty="0" err="1" smtClean="0"/>
              <a:t>shërbimit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ofrojnë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shërbime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publikut</a:t>
            </a:r>
            <a:endParaRPr lang="en-US" sz="2800" b="1" u="sng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ka</a:t>
            </a:r>
            <a:r>
              <a:rPr lang="en-US" sz="2800" dirty="0"/>
              <a:t> </a:t>
            </a:r>
            <a:r>
              <a:rPr lang="en-US" sz="2800" dirty="0" err="1" smtClean="0"/>
              <a:t>rëndësi</a:t>
            </a:r>
            <a:r>
              <a:rPr lang="en-US" sz="2800" dirty="0" smtClean="0"/>
              <a:t> </a:t>
            </a:r>
            <a:r>
              <a:rPr lang="en-US" sz="2800" dirty="0" err="1" smtClean="0"/>
              <a:t>nëse</a:t>
            </a:r>
            <a:r>
              <a:rPr lang="en-US" sz="2800" dirty="0" smtClean="0"/>
              <a:t> </a:t>
            </a:r>
            <a:r>
              <a:rPr lang="en-US" sz="2800" dirty="0" err="1" smtClean="0"/>
              <a:t>ofrohen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falas</a:t>
            </a:r>
            <a:r>
              <a:rPr lang="en-US" sz="2800" b="1" dirty="0" smtClean="0"/>
              <a:t> </a:t>
            </a:r>
            <a:r>
              <a:rPr lang="en-US" sz="2800" dirty="0" err="1" smtClean="0"/>
              <a:t>ose</a:t>
            </a:r>
            <a:r>
              <a:rPr lang="en-US" sz="2800" dirty="0" smtClean="0"/>
              <a:t> </a:t>
            </a:r>
            <a:r>
              <a:rPr lang="en-US" sz="2800" b="1" u="sng" dirty="0" smtClean="0"/>
              <a:t>pa </a:t>
            </a:r>
            <a:r>
              <a:rPr lang="en-US" sz="2800" b="1" u="sng" dirty="0" err="1" smtClean="0"/>
              <a:t>pagesë</a:t>
            </a:r>
            <a:endParaRPr lang="en-US" sz="2800" b="1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2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920"/>
            <a:ext cx="8229600" cy="4984433"/>
          </a:xfrm>
        </p:spPr>
        <p:txBody>
          <a:bodyPr rtlCol="0">
            <a:normAutofit fontScale="70000" lnSpcReduction="20000"/>
          </a:bodyPr>
          <a:lstStyle/>
          <a:p>
            <a:pPr marL="514350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Palë</a:t>
            </a:r>
            <a:r>
              <a:rPr lang="en-GB" dirty="0"/>
              <a:t>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adaptojë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legjislacion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masa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tjera</a:t>
            </a:r>
            <a:r>
              <a:rPr lang="en-GB" dirty="0"/>
              <a:t>,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nevojshme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japin</a:t>
            </a:r>
            <a:r>
              <a:rPr lang="en-GB" dirty="0"/>
              <a:t> </a:t>
            </a:r>
            <a:r>
              <a:rPr lang="en-GB" dirty="0" err="1"/>
              <a:t>fuqi</a:t>
            </a:r>
            <a:r>
              <a:rPr lang="en-GB" dirty="0"/>
              <a:t> </a:t>
            </a:r>
            <a:r>
              <a:rPr lang="en-GB" b="1" dirty="0" err="1">
                <a:solidFill>
                  <a:srgbClr val="FF0000"/>
                </a:solidFill>
              </a:rPr>
              <a:t>autoriteteve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kompetente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saj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apo</a:t>
            </a:r>
            <a:r>
              <a:rPr lang="en-GB" dirty="0"/>
              <a:t>,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,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marra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përputhje</a:t>
            </a:r>
            <a:r>
              <a:rPr lang="en-GB" dirty="0"/>
              <a:t> me </a:t>
            </a:r>
            <a:r>
              <a:rPr lang="en-GB" dirty="0" err="1"/>
              <a:t>paragrafin</a:t>
            </a:r>
            <a:r>
              <a:rPr lang="en-GB" dirty="0"/>
              <a:t> 1 </a:t>
            </a:r>
            <a:r>
              <a:rPr lang="en-GB" dirty="0" err="1"/>
              <a:t>ose</a:t>
            </a:r>
            <a:r>
              <a:rPr lang="en-GB" dirty="0"/>
              <a:t> 2. </a:t>
            </a:r>
            <a:r>
              <a:rPr lang="en-GB" dirty="0" err="1"/>
              <a:t>Këto</a:t>
            </a:r>
            <a:r>
              <a:rPr lang="en-GB" dirty="0"/>
              <a:t> masa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përfshijnë</a:t>
            </a:r>
            <a:r>
              <a:rPr lang="en-GB" dirty="0"/>
              <a:t> </a:t>
            </a:r>
            <a:r>
              <a:rPr lang="en-GB" dirty="0" err="1"/>
              <a:t>kompetencën</a:t>
            </a:r>
            <a:r>
              <a:rPr lang="en-GB" dirty="0"/>
              <a:t>: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kompjuterik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pjesë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tij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mjet</a:t>
            </a:r>
            <a:r>
              <a:rPr lang="en-GB" dirty="0"/>
              <a:t> </a:t>
            </a:r>
            <a:r>
              <a:rPr lang="en-GB" dirty="0" err="1"/>
              <a:t>memorizimi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dhënash</a:t>
            </a:r>
            <a:endParaRPr lang="en-GB" dirty="0" smtClean="0"/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mbajnë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kopje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mirëmbajnë</a:t>
            </a:r>
            <a:r>
              <a:rPr lang="en-GB" dirty="0"/>
              <a:t> </a:t>
            </a:r>
            <a:r>
              <a:rPr lang="en-GB" dirty="0" err="1"/>
              <a:t>integritetin</a:t>
            </a:r>
            <a:r>
              <a:rPr lang="en-GB" dirty="0"/>
              <a:t> 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përkatëse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memorizuara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paaksesueshme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heqin</a:t>
            </a:r>
            <a:r>
              <a:rPr lang="en-GB" dirty="0"/>
              <a:t> </a:t>
            </a:r>
            <a:r>
              <a:rPr lang="en-GB" dirty="0" err="1"/>
              <a:t>këto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sistemet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cilat</a:t>
            </a:r>
            <a:r>
              <a:rPr lang="en-GB" dirty="0"/>
              <a:t> </a:t>
            </a:r>
            <a:r>
              <a:rPr lang="en-GB" dirty="0" err="1"/>
              <a:t>ka</a:t>
            </a:r>
            <a:r>
              <a:rPr lang="en-GB" dirty="0"/>
              <a:t> akses.</a:t>
            </a:r>
            <a:endParaRPr lang="en-GB" dirty="0" smtClean="0"/>
          </a:p>
          <a:p>
            <a:pPr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Autoritetet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Kompetente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051800" cy="4525963"/>
          </a:xfrm>
        </p:spPr>
        <p:txBody>
          <a:bodyPr/>
          <a:lstStyle/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: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/>
              <a:t>ligjzbatues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 smtClean="0"/>
              <a:t>gjyqësor</a:t>
            </a:r>
            <a:endParaRPr lang="en-US" dirty="0"/>
          </a:p>
          <a:p>
            <a:pPr lvl="1" algn="just"/>
            <a:r>
              <a:rPr lang="en-US" dirty="0" err="1"/>
              <a:t>Gjyqtar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prokuror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/>
              <a:t>administrativ</a:t>
            </a:r>
            <a:endParaRPr lang="en-US" dirty="0"/>
          </a:p>
          <a:p>
            <a:pPr lvl="1" algn="just"/>
            <a:endParaRPr lang="en-US" dirty="0"/>
          </a:p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ndryshojë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varësi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llojit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kompjuterike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përfshira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6424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320"/>
            <a:ext cx="8229600" cy="4740593"/>
          </a:xfrm>
        </p:spPr>
        <p:txBody>
          <a:bodyPr rtlCol="0">
            <a:normAutofit fontScale="70000" lnSpcReduction="20000"/>
          </a:bodyPr>
          <a:lstStyle/>
          <a:p>
            <a:pPr marL="514350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Palë</a:t>
            </a:r>
            <a:r>
              <a:rPr lang="en-GB" dirty="0"/>
              <a:t>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adaptojë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legjislacion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masa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tjera</a:t>
            </a:r>
            <a:r>
              <a:rPr lang="en-GB" dirty="0"/>
              <a:t>,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nevojshme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japin</a:t>
            </a:r>
            <a:r>
              <a:rPr lang="en-GB" dirty="0"/>
              <a:t> </a:t>
            </a:r>
            <a:r>
              <a:rPr lang="en-GB" dirty="0" err="1"/>
              <a:t>fuqi</a:t>
            </a:r>
            <a:r>
              <a:rPr lang="en-GB" dirty="0"/>
              <a:t> </a:t>
            </a:r>
            <a:r>
              <a:rPr lang="en-GB" dirty="0" err="1"/>
              <a:t>autoriteteve</a:t>
            </a:r>
            <a:r>
              <a:rPr lang="en-GB" dirty="0"/>
              <a:t> </a:t>
            </a:r>
            <a:r>
              <a:rPr lang="en-GB" dirty="0" err="1"/>
              <a:t>kompetente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saj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apo</a:t>
            </a:r>
            <a:r>
              <a:rPr lang="en-GB" dirty="0"/>
              <a:t>,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,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marra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përputhje</a:t>
            </a:r>
            <a:r>
              <a:rPr lang="en-GB" dirty="0"/>
              <a:t> me </a:t>
            </a:r>
            <a:r>
              <a:rPr lang="en-GB" dirty="0" err="1"/>
              <a:t>paragrafin</a:t>
            </a:r>
            <a:r>
              <a:rPr lang="en-GB" dirty="0"/>
              <a:t> 1 </a:t>
            </a:r>
            <a:r>
              <a:rPr lang="en-GB" dirty="0" err="1"/>
              <a:t>ose</a:t>
            </a:r>
            <a:r>
              <a:rPr lang="en-GB" dirty="0"/>
              <a:t> 2. </a:t>
            </a:r>
            <a:r>
              <a:rPr lang="en-GB" dirty="0" err="1"/>
              <a:t>Këto</a:t>
            </a:r>
            <a:r>
              <a:rPr lang="en-GB" dirty="0"/>
              <a:t> masa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përfshijnë</a:t>
            </a:r>
            <a:r>
              <a:rPr lang="en-GB" dirty="0"/>
              <a:t> </a:t>
            </a:r>
            <a:r>
              <a:rPr lang="en-GB" dirty="0" err="1"/>
              <a:t>kompetencën</a:t>
            </a:r>
            <a:r>
              <a:rPr lang="en-GB" dirty="0"/>
              <a:t>: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sekuestrojnë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ose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mënyrë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ngjashme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sigurojnë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një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sistem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kompjuterik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apo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një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pjesë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tij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ose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një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mjet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memorizimi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dhënash</a:t>
            </a:r>
            <a:endParaRPr lang="en-GB" b="1" dirty="0">
              <a:solidFill>
                <a:srgbClr val="FF0000"/>
              </a:solidFill>
            </a:endParaRP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mbajnë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kopje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mirëmbajnë</a:t>
            </a:r>
            <a:r>
              <a:rPr lang="en-GB" dirty="0"/>
              <a:t> </a:t>
            </a:r>
            <a:r>
              <a:rPr lang="en-GB" dirty="0" err="1"/>
              <a:t>integritetin</a:t>
            </a:r>
            <a:r>
              <a:rPr lang="en-GB" dirty="0"/>
              <a:t> 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përkatëse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memorizuara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paaksesueshme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heqin</a:t>
            </a:r>
            <a:r>
              <a:rPr lang="en-GB" dirty="0"/>
              <a:t> </a:t>
            </a:r>
            <a:r>
              <a:rPr lang="en-GB" dirty="0" err="1"/>
              <a:t>këto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sistemet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cilat</a:t>
            </a:r>
            <a:r>
              <a:rPr lang="en-GB" dirty="0"/>
              <a:t> </a:t>
            </a:r>
            <a:r>
              <a:rPr lang="en-GB" dirty="0" err="1"/>
              <a:t>ka</a:t>
            </a:r>
            <a:r>
              <a:rPr lang="en-GB" dirty="0"/>
              <a:t> akses.</a:t>
            </a:r>
            <a:endParaRPr lang="en-GB" dirty="0" smtClean="0"/>
          </a:p>
          <a:p>
            <a:pPr algn="just" eaLnBrk="1" fontAlgn="auto" hangingPunct="1">
              <a:spcBef>
                <a:spcPts val="60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Sekuestrojë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mënyrë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ngjashme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sigurojë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518"/>
            <a:ext cx="8351520" cy="5120957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 err="1" smtClean="0"/>
              <a:t>Sekuestrojë</a:t>
            </a:r>
            <a:r>
              <a:rPr lang="en-US" b="1" dirty="0" smtClean="0"/>
              <a:t>: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/>
              <a:t>largimin</a:t>
            </a:r>
            <a:r>
              <a:rPr lang="en-US" sz="2800" dirty="0"/>
              <a:t> e </a:t>
            </a:r>
            <a:r>
              <a:rPr lang="en-US" sz="2800" dirty="0" err="1" smtClean="0"/>
              <a:t>pajisjes</a:t>
            </a:r>
            <a:r>
              <a:rPr lang="en-US" sz="2800" dirty="0" smtClean="0"/>
              <a:t> </a:t>
            </a:r>
            <a:r>
              <a:rPr lang="en-US" sz="2800" dirty="0" err="1" smtClean="0"/>
              <a:t>fizike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cilën</a:t>
            </a:r>
            <a:r>
              <a:rPr lang="en-US" sz="2800" dirty="0" smtClean="0"/>
              <a:t> </a:t>
            </a:r>
            <a:r>
              <a:rPr lang="en-US" sz="2800" dirty="0" err="1"/>
              <a:t>regjistrohen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</a:t>
            </a:r>
            <a:r>
              <a:rPr lang="en-US" sz="2800" dirty="0" err="1"/>
              <a:t>ose</a:t>
            </a:r>
            <a:r>
              <a:rPr lang="en-US" sz="2800" dirty="0"/>
              <a:t> </a:t>
            </a:r>
            <a:r>
              <a:rPr lang="en-US" sz="2800" dirty="0" err="1"/>
              <a:t>informatat</a:t>
            </a:r>
            <a:r>
              <a:rPr lang="en-US" sz="2800" dirty="0"/>
              <a:t>, </a:t>
            </a:r>
            <a:r>
              <a:rPr lang="en-US" sz="2800" dirty="0" err="1"/>
              <a:t>ose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bërë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mbajtur</a:t>
            </a:r>
            <a:r>
              <a:rPr lang="en-US" sz="2800" dirty="0"/>
              <a:t> </a:t>
            </a:r>
            <a:r>
              <a:rPr lang="en-US" sz="2800" dirty="0" err="1"/>
              <a:t>kopjen</a:t>
            </a:r>
            <a:r>
              <a:rPr lang="en-US" sz="2800" dirty="0"/>
              <a:t> e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informacioni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tillë</a:t>
            </a:r>
            <a:endParaRPr lang="en-US" sz="2800" dirty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 err="1" smtClean="0"/>
              <a:t>Në</a:t>
            </a:r>
            <a:r>
              <a:rPr lang="en-US" b="1" dirty="0" smtClean="0"/>
              <a:t> </a:t>
            </a:r>
            <a:r>
              <a:rPr lang="en-US" b="1" dirty="0" err="1" smtClean="0"/>
              <a:t>mënyrë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ngjashme</a:t>
            </a:r>
            <a:r>
              <a:rPr lang="en-US" b="1" dirty="0" smtClean="0"/>
              <a:t> </a:t>
            </a:r>
            <a:r>
              <a:rPr lang="en-US" b="1" dirty="0" err="1" smtClean="0"/>
              <a:t>të</a:t>
            </a:r>
            <a:r>
              <a:rPr lang="en-US" b="1" dirty="0" smtClean="0"/>
              <a:t> </a:t>
            </a:r>
            <a:r>
              <a:rPr lang="en-US" b="1" dirty="0" err="1" smtClean="0"/>
              <a:t>sigurojë</a:t>
            </a:r>
            <a:r>
              <a:rPr lang="en-US" b="1" dirty="0" smtClean="0"/>
              <a:t>: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err="1"/>
              <a:t>mjete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tjera</a:t>
            </a:r>
            <a:r>
              <a:rPr lang="en-US" sz="2800" dirty="0"/>
              <a:t> me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cilat</a:t>
            </a:r>
            <a:r>
              <a:rPr lang="en-US" sz="2800" dirty="0"/>
              <a:t> </a:t>
            </a:r>
            <a:r>
              <a:rPr lang="en-US" sz="2800" dirty="0" err="1"/>
              <a:t>hiqen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e </a:t>
            </a:r>
            <a:r>
              <a:rPr lang="en-US" sz="2800" dirty="0" err="1"/>
              <a:t>paprekshme</a:t>
            </a:r>
            <a:r>
              <a:rPr lang="en-US" sz="2800" dirty="0"/>
              <a:t>,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bëra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smtClean="0"/>
              <a:t>paaksesueshme</a:t>
            </a:r>
            <a:endParaRPr lang="en-US" sz="1100" dirty="0" smtClean="0"/>
          </a:p>
          <a:p>
            <a:pPr marL="0" indent="0" algn="just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/>
              <a:t>dyja</a:t>
            </a:r>
            <a:r>
              <a:rPr lang="en-US" dirty="0"/>
              <a:t> </a:t>
            </a:r>
            <a:r>
              <a:rPr lang="en-US" dirty="0" err="1"/>
              <a:t>termat</a:t>
            </a:r>
            <a:r>
              <a:rPr lang="en-US" dirty="0"/>
              <a:t> e </a:t>
            </a:r>
            <a:r>
              <a:rPr lang="en-US" dirty="0" err="1"/>
              <a:t>përdorur</a:t>
            </a:r>
            <a:r>
              <a:rPr lang="en-US" dirty="0"/>
              <a:t>, </a:t>
            </a:r>
            <a:r>
              <a:rPr lang="en-US" dirty="0" err="1"/>
              <a:t>Neni</a:t>
            </a:r>
            <a:r>
              <a:rPr lang="en-US" dirty="0"/>
              <a:t> 19 </a:t>
            </a:r>
            <a:r>
              <a:rPr lang="en-US" dirty="0" err="1"/>
              <a:t>është</a:t>
            </a:r>
            <a:r>
              <a:rPr lang="en-US" dirty="0"/>
              <a:t> neutral </a:t>
            </a:r>
            <a:r>
              <a:rPr lang="en-US" dirty="0" err="1"/>
              <a:t>ndaj</a:t>
            </a:r>
            <a:r>
              <a:rPr lang="en-US" dirty="0"/>
              <a:t> </a:t>
            </a:r>
            <a:r>
              <a:rPr lang="en-US" dirty="0" err="1"/>
              <a:t>teknologjisë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7477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120"/>
            <a:ext cx="8229600" cy="4816793"/>
          </a:xfrm>
        </p:spPr>
        <p:txBody>
          <a:bodyPr rtlCol="0">
            <a:normAutofit fontScale="70000" lnSpcReduction="20000"/>
          </a:bodyPr>
          <a:lstStyle/>
          <a:p>
            <a:pPr marL="514350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Palë</a:t>
            </a:r>
            <a:r>
              <a:rPr lang="en-GB" dirty="0"/>
              <a:t>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adaptojë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legjislacion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masa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tjera</a:t>
            </a:r>
            <a:r>
              <a:rPr lang="en-GB" dirty="0"/>
              <a:t>,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nevojshme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japin</a:t>
            </a:r>
            <a:r>
              <a:rPr lang="en-GB" dirty="0"/>
              <a:t> </a:t>
            </a:r>
            <a:r>
              <a:rPr lang="en-GB" dirty="0" err="1"/>
              <a:t>fuqi</a:t>
            </a:r>
            <a:r>
              <a:rPr lang="en-GB" dirty="0"/>
              <a:t> </a:t>
            </a:r>
            <a:r>
              <a:rPr lang="en-GB" dirty="0" err="1"/>
              <a:t>autoriteteve</a:t>
            </a:r>
            <a:r>
              <a:rPr lang="en-GB" dirty="0"/>
              <a:t> </a:t>
            </a:r>
            <a:r>
              <a:rPr lang="en-GB" dirty="0" err="1"/>
              <a:t>kompetente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saj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apo</a:t>
            </a:r>
            <a:r>
              <a:rPr lang="en-GB" dirty="0"/>
              <a:t>,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,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marra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përputhje</a:t>
            </a:r>
            <a:r>
              <a:rPr lang="en-GB" dirty="0"/>
              <a:t> me </a:t>
            </a:r>
            <a:r>
              <a:rPr lang="en-GB" dirty="0" err="1"/>
              <a:t>paragrafin</a:t>
            </a:r>
            <a:r>
              <a:rPr lang="en-GB" dirty="0"/>
              <a:t> 1 </a:t>
            </a:r>
            <a:r>
              <a:rPr lang="en-GB" dirty="0" err="1"/>
              <a:t>ose</a:t>
            </a:r>
            <a:r>
              <a:rPr lang="en-GB" dirty="0"/>
              <a:t> 2. </a:t>
            </a:r>
            <a:r>
              <a:rPr lang="en-GB" dirty="0" err="1"/>
              <a:t>Këto</a:t>
            </a:r>
            <a:r>
              <a:rPr lang="en-GB" dirty="0"/>
              <a:t> masa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përfshijnë</a:t>
            </a:r>
            <a:r>
              <a:rPr lang="en-GB" dirty="0"/>
              <a:t> </a:t>
            </a:r>
            <a:r>
              <a:rPr lang="en-GB" dirty="0" err="1"/>
              <a:t>kompetencën</a:t>
            </a:r>
            <a:r>
              <a:rPr lang="en-GB" dirty="0"/>
              <a:t>: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kompjuterik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pjesë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tij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mjet</a:t>
            </a:r>
            <a:r>
              <a:rPr lang="en-GB" dirty="0"/>
              <a:t> </a:t>
            </a:r>
            <a:r>
              <a:rPr lang="en-GB" dirty="0" err="1"/>
              <a:t>memorizimi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dhënash</a:t>
            </a:r>
            <a:endParaRPr lang="en-GB" dirty="0"/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bëjnë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dhe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mbajnë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një</a:t>
            </a:r>
            <a:r>
              <a:rPr lang="en-GB" b="1" dirty="0">
                <a:solidFill>
                  <a:srgbClr val="FF0000"/>
                </a:solidFill>
              </a:rPr>
              <a:t> kopje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mirëmbajnë</a:t>
            </a:r>
            <a:r>
              <a:rPr lang="en-GB" dirty="0"/>
              <a:t> </a:t>
            </a:r>
            <a:r>
              <a:rPr lang="en-GB" dirty="0" err="1"/>
              <a:t>integritetin</a:t>
            </a:r>
            <a:r>
              <a:rPr lang="en-GB" dirty="0"/>
              <a:t> 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përkatëse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memorizuara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paaksesueshme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heqin</a:t>
            </a:r>
            <a:r>
              <a:rPr lang="en-GB" dirty="0"/>
              <a:t> </a:t>
            </a:r>
            <a:r>
              <a:rPr lang="en-GB" dirty="0" err="1"/>
              <a:t>këto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sistemet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cilat</a:t>
            </a:r>
            <a:r>
              <a:rPr lang="en-GB" dirty="0"/>
              <a:t> </a:t>
            </a:r>
            <a:r>
              <a:rPr lang="en-GB" dirty="0" err="1"/>
              <a:t>ka</a:t>
            </a:r>
            <a:r>
              <a:rPr lang="en-GB" dirty="0"/>
              <a:t> akses.</a:t>
            </a:r>
            <a:endParaRPr lang="en-GB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84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3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1143000"/>
          </a:xfrm>
        </p:spPr>
        <p:txBody>
          <a:bodyPr/>
          <a:lstStyle/>
          <a:p>
            <a:r>
              <a:rPr lang="en-US" sz="3600" b="1" dirty="0" err="1" smtClean="0"/>
              <a:t>Bëjnë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mbajnë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një</a:t>
            </a:r>
            <a:r>
              <a:rPr lang="en-US" sz="3600" b="1" dirty="0" smtClean="0"/>
              <a:t> kopje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737360"/>
            <a:ext cx="8051800" cy="4282441"/>
          </a:xfrm>
        </p:spPr>
        <p:txBody>
          <a:bodyPr/>
          <a:lstStyle/>
          <a:p>
            <a:pPr algn="just"/>
            <a:r>
              <a:rPr lang="en-US" dirty="0" err="1" smtClean="0"/>
              <a:t>Sekuestrimi</a:t>
            </a:r>
            <a:r>
              <a:rPr lang="en-US" dirty="0" smtClean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/>
              <a:t>përfshin</a:t>
            </a:r>
            <a:r>
              <a:rPr lang="en-US" dirty="0"/>
              <a:t> domosdoshmërisht </a:t>
            </a:r>
            <a:r>
              <a:rPr lang="en-US" dirty="0" err="1"/>
              <a:t>masën</a:t>
            </a:r>
            <a:r>
              <a:rPr lang="en-US" dirty="0"/>
              <a:t> e </a:t>
            </a:r>
            <a:r>
              <a:rPr lang="en-US" dirty="0" err="1"/>
              <a:t>marrjes</a:t>
            </a:r>
            <a:r>
              <a:rPr lang="en-US" dirty="0"/>
              <a:t> </a:t>
            </a:r>
            <a:r>
              <a:rPr lang="en-US" dirty="0" err="1"/>
              <a:t>fizike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sistemeve</a:t>
            </a:r>
            <a:r>
              <a:rPr lang="en-US" dirty="0"/>
              <a:t> </a:t>
            </a:r>
            <a:r>
              <a:rPr lang="en-US" dirty="0" err="1"/>
              <a:t>kompjuterike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 smtClean="0"/>
              <a:t>pajisjeve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/>
              <a:t>ruajtjen</a:t>
            </a:r>
            <a:r>
              <a:rPr lang="en-US" dirty="0"/>
              <a:t> 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kompjuterike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Aty</a:t>
            </a:r>
            <a:r>
              <a:rPr lang="en-US" dirty="0"/>
              <a:t> </a:t>
            </a:r>
            <a:r>
              <a:rPr lang="en-US" dirty="0" err="1"/>
              <a:t>ku</a:t>
            </a:r>
            <a:r>
              <a:rPr lang="en-US" dirty="0"/>
              <a:t> </a:t>
            </a:r>
            <a:r>
              <a:rPr lang="en-US" dirty="0" err="1"/>
              <a:t>është</a:t>
            </a:r>
            <a:r>
              <a:rPr lang="en-US" dirty="0"/>
              <a:t> e </a:t>
            </a:r>
            <a:r>
              <a:rPr lang="en-US" dirty="0" err="1"/>
              <a:t>mundur</a:t>
            </a:r>
            <a:r>
              <a:rPr lang="en-US" dirty="0"/>
              <a:t>, </a:t>
            </a:r>
            <a:r>
              <a:rPr lang="en-US" dirty="0" err="1"/>
              <a:t>zyrtarët</a:t>
            </a:r>
            <a:r>
              <a:rPr lang="en-US" dirty="0"/>
              <a:t> e </a:t>
            </a:r>
            <a:r>
              <a:rPr lang="en-US" dirty="0" err="1"/>
              <a:t>zbatimit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ligjit</a:t>
            </a:r>
            <a:r>
              <a:rPr lang="en-US" dirty="0"/>
              <a:t> </a:t>
            </a:r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bëjnë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mbajnë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kopje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 </a:t>
            </a:r>
            <a:r>
              <a:rPr lang="en-US" dirty="0" err="1"/>
              <a:t>përkatëse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6808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640"/>
            <a:ext cx="8229600" cy="4998720"/>
          </a:xfrm>
        </p:spPr>
        <p:txBody>
          <a:bodyPr rtlCol="0">
            <a:normAutofit fontScale="70000" lnSpcReduction="20000"/>
          </a:bodyPr>
          <a:lstStyle/>
          <a:p>
            <a:pPr marL="514350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Palë</a:t>
            </a:r>
            <a:r>
              <a:rPr lang="en-GB" dirty="0"/>
              <a:t>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adaptojë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legjislacion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masa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tjera</a:t>
            </a:r>
            <a:r>
              <a:rPr lang="en-GB" dirty="0"/>
              <a:t>,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nevojshme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japin</a:t>
            </a:r>
            <a:r>
              <a:rPr lang="en-GB" dirty="0"/>
              <a:t> </a:t>
            </a:r>
            <a:r>
              <a:rPr lang="en-GB" dirty="0" err="1"/>
              <a:t>fuqi</a:t>
            </a:r>
            <a:r>
              <a:rPr lang="en-GB" dirty="0"/>
              <a:t> </a:t>
            </a:r>
            <a:r>
              <a:rPr lang="en-GB" dirty="0" err="1"/>
              <a:t>autoriteteve</a:t>
            </a:r>
            <a:r>
              <a:rPr lang="en-GB" dirty="0"/>
              <a:t> </a:t>
            </a:r>
            <a:r>
              <a:rPr lang="en-GB" dirty="0" err="1"/>
              <a:t>kompetente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saj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apo</a:t>
            </a:r>
            <a:r>
              <a:rPr lang="en-GB" dirty="0"/>
              <a:t>,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,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marra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përputhje</a:t>
            </a:r>
            <a:r>
              <a:rPr lang="en-GB" dirty="0"/>
              <a:t> me </a:t>
            </a:r>
            <a:r>
              <a:rPr lang="en-GB" dirty="0" err="1"/>
              <a:t>paragrafin</a:t>
            </a:r>
            <a:r>
              <a:rPr lang="en-GB" dirty="0"/>
              <a:t> 1 </a:t>
            </a:r>
            <a:r>
              <a:rPr lang="en-GB" dirty="0" err="1"/>
              <a:t>ose</a:t>
            </a:r>
            <a:r>
              <a:rPr lang="en-GB" dirty="0"/>
              <a:t> 2. </a:t>
            </a:r>
            <a:r>
              <a:rPr lang="en-GB" dirty="0" err="1"/>
              <a:t>Këto</a:t>
            </a:r>
            <a:r>
              <a:rPr lang="en-GB" dirty="0"/>
              <a:t> masa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përfshijnë</a:t>
            </a:r>
            <a:r>
              <a:rPr lang="en-GB" dirty="0"/>
              <a:t> </a:t>
            </a:r>
            <a:r>
              <a:rPr lang="en-GB" dirty="0" err="1"/>
              <a:t>kompetencën</a:t>
            </a:r>
            <a:r>
              <a:rPr lang="en-GB" dirty="0"/>
              <a:t>: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kompjuterik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pjesë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tij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mjet</a:t>
            </a:r>
            <a:r>
              <a:rPr lang="en-GB" dirty="0"/>
              <a:t> </a:t>
            </a:r>
            <a:r>
              <a:rPr lang="en-GB" dirty="0" err="1"/>
              <a:t>memorizimi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dhënash</a:t>
            </a:r>
            <a:endParaRPr lang="en-GB" dirty="0"/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mbajnë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kopje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mbajnë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integritetin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përkatëse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memorizuara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paaksesueshme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heqin</a:t>
            </a:r>
            <a:r>
              <a:rPr lang="en-GB" dirty="0"/>
              <a:t> </a:t>
            </a:r>
            <a:r>
              <a:rPr lang="en-GB" dirty="0" err="1"/>
              <a:t>këto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sistemet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cilat</a:t>
            </a:r>
            <a:r>
              <a:rPr lang="en-GB" dirty="0"/>
              <a:t> </a:t>
            </a:r>
            <a:r>
              <a:rPr lang="en-GB" dirty="0" err="1"/>
              <a:t>ka</a:t>
            </a:r>
            <a:r>
              <a:rPr lang="en-GB" dirty="0"/>
              <a:t> akses.</a:t>
            </a:r>
            <a:endParaRPr lang="en-GB" dirty="0" smtClean="0"/>
          </a:p>
          <a:p>
            <a:pPr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86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1143000"/>
          </a:xfrm>
        </p:spPr>
        <p:txBody>
          <a:bodyPr/>
          <a:lstStyle/>
          <a:p>
            <a:r>
              <a:rPr lang="en-US" sz="3600" b="1" dirty="0" err="1" smtClean="0"/>
              <a:t>Mbajnë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integritetin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737360"/>
            <a:ext cx="8051800" cy="4282441"/>
          </a:xfrm>
        </p:spPr>
        <p:txBody>
          <a:bodyPr/>
          <a:lstStyle/>
          <a:p>
            <a:pPr algn="just"/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kopjohen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largohen</a:t>
            </a:r>
            <a:r>
              <a:rPr lang="en-US" dirty="0"/>
              <a:t> </a:t>
            </a:r>
            <a:r>
              <a:rPr lang="en-US" dirty="0" err="1"/>
              <a:t>mbahen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njëjtin</a:t>
            </a:r>
            <a:r>
              <a:rPr lang="en-US" dirty="0"/>
              <a:t> </a:t>
            </a:r>
            <a:r>
              <a:rPr lang="en-US" dirty="0" err="1"/>
              <a:t>gjendje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cilën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gjetur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kohën</a:t>
            </a:r>
            <a:r>
              <a:rPr lang="en-US" dirty="0"/>
              <a:t> e </a:t>
            </a:r>
            <a:r>
              <a:rPr lang="en-US" dirty="0" err="1" smtClean="0"/>
              <a:t>sekuestrimit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kopjohen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largohen</a:t>
            </a:r>
            <a:r>
              <a:rPr lang="en-US" dirty="0"/>
              <a:t> </a:t>
            </a:r>
            <a:r>
              <a:rPr lang="en-US" dirty="0" err="1"/>
              <a:t>janë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mbeten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pandryshuara</a:t>
            </a:r>
            <a:r>
              <a:rPr lang="en-US" dirty="0"/>
              <a:t> </a:t>
            </a:r>
            <a:r>
              <a:rPr lang="en-US" dirty="0" err="1"/>
              <a:t>gjatë</a:t>
            </a:r>
            <a:r>
              <a:rPr lang="en-US" dirty="0"/>
              <a:t> </a:t>
            </a:r>
            <a:r>
              <a:rPr lang="en-US" dirty="0" err="1"/>
              <a:t>kohës</a:t>
            </a:r>
            <a:r>
              <a:rPr lang="en-US" dirty="0"/>
              <a:t> </a:t>
            </a:r>
            <a:r>
              <a:rPr lang="en-US" dirty="0" err="1"/>
              <a:t>së</a:t>
            </a:r>
            <a:r>
              <a:rPr lang="en-US" dirty="0"/>
              <a:t> </a:t>
            </a:r>
            <a:r>
              <a:rPr lang="en-US" dirty="0" err="1"/>
              <a:t>procedimit</a:t>
            </a:r>
            <a:r>
              <a:rPr lang="en-US" dirty="0"/>
              <a:t> penal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6303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38713"/>
          </a:xfrm>
        </p:spPr>
        <p:txBody>
          <a:bodyPr rtlCol="0">
            <a:normAutofit fontScale="70000" lnSpcReduction="20000"/>
          </a:bodyPr>
          <a:lstStyle/>
          <a:p>
            <a:pPr marL="514350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  <a:defRPr/>
            </a:pPr>
            <a:r>
              <a:rPr lang="en-GB" dirty="0" err="1"/>
              <a:t>Çdo</a:t>
            </a:r>
            <a:r>
              <a:rPr lang="en-GB" dirty="0"/>
              <a:t> </a:t>
            </a:r>
            <a:r>
              <a:rPr lang="en-GB" dirty="0" err="1"/>
              <a:t>Palë</a:t>
            </a:r>
            <a:r>
              <a:rPr lang="en-GB" dirty="0"/>
              <a:t>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adaptojë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legjislacion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tillë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masa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tjera</a:t>
            </a:r>
            <a:r>
              <a:rPr lang="en-GB" dirty="0"/>
              <a:t>,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mund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nevojshme</a:t>
            </a:r>
            <a:r>
              <a:rPr lang="en-GB" dirty="0"/>
              <a:t> </a:t>
            </a:r>
            <a:r>
              <a:rPr lang="en-GB" dirty="0" err="1"/>
              <a:t>t’i</a:t>
            </a:r>
            <a:r>
              <a:rPr lang="en-GB" dirty="0"/>
              <a:t> </a:t>
            </a:r>
            <a:r>
              <a:rPr lang="en-GB" dirty="0" err="1"/>
              <a:t>japin</a:t>
            </a:r>
            <a:r>
              <a:rPr lang="en-GB" dirty="0"/>
              <a:t> </a:t>
            </a:r>
            <a:r>
              <a:rPr lang="en-GB" dirty="0" err="1"/>
              <a:t>fuqi</a:t>
            </a:r>
            <a:r>
              <a:rPr lang="en-GB" dirty="0"/>
              <a:t> </a:t>
            </a:r>
            <a:r>
              <a:rPr lang="en-GB" dirty="0" err="1"/>
              <a:t>autoriteteve</a:t>
            </a:r>
            <a:r>
              <a:rPr lang="en-GB" dirty="0"/>
              <a:t> </a:t>
            </a:r>
            <a:r>
              <a:rPr lang="en-GB" dirty="0" err="1"/>
              <a:t>kompetente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saj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apo</a:t>
            </a:r>
            <a:r>
              <a:rPr lang="en-GB" dirty="0"/>
              <a:t>,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,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marra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përputhje</a:t>
            </a:r>
            <a:r>
              <a:rPr lang="en-GB" dirty="0"/>
              <a:t> me </a:t>
            </a:r>
            <a:r>
              <a:rPr lang="en-GB" dirty="0" err="1"/>
              <a:t>paragrafin</a:t>
            </a:r>
            <a:r>
              <a:rPr lang="en-GB" dirty="0"/>
              <a:t> 1 </a:t>
            </a:r>
            <a:r>
              <a:rPr lang="en-GB" dirty="0" err="1"/>
              <a:t>ose</a:t>
            </a:r>
            <a:r>
              <a:rPr lang="en-GB" dirty="0"/>
              <a:t> 2. </a:t>
            </a:r>
            <a:r>
              <a:rPr lang="en-GB" dirty="0" err="1"/>
              <a:t>Këto</a:t>
            </a:r>
            <a:r>
              <a:rPr lang="en-GB" dirty="0"/>
              <a:t> masa do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përfshijnë</a:t>
            </a:r>
            <a:r>
              <a:rPr lang="en-GB" dirty="0"/>
              <a:t> </a:t>
            </a:r>
            <a:r>
              <a:rPr lang="en-GB" dirty="0" err="1"/>
              <a:t>kompetencën</a:t>
            </a:r>
            <a:r>
              <a:rPr lang="en-GB" dirty="0"/>
              <a:t>: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 smtClean="0"/>
              <a:t>sekuestrojnë</a:t>
            </a:r>
            <a:r>
              <a:rPr lang="en-GB" dirty="0" smtClean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mënyrë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ngjashme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sigurojnë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kompjuterik</a:t>
            </a:r>
            <a:r>
              <a:rPr lang="en-GB" dirty="0"/>
              <a:t> </a:t>
            </a:r>
            <a:r>
              <a:rPr lang="en-GB" dirty="0" err="1"/>
              <a:t>apo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pjesë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tij</a:t>
            </a:r>
            <a:r>
              <a:rPr lang="en-GB" dirty="0"/>
              <a:t> </a:t>
            </a:r>
            <a:r>
              <a:rPr lang="en-GB" dirty="0" err="1"/>
              <a:t>ose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</a:t>
            </a:r>
            <a:r>
              <a:rPr lang="en-GB" dirty="0" err="1"/>
              <a:t>mjet</a:t>
            </a:r>
            <a:r>
              <a:rPr lang="en-GB" dirty="0"/>
              <a:t> </a:t>
            </a:r>
            <a:r>
              <a:rPr lang="en-GB" dirty="0" err="1"/>
              <a:t>memorizimi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dhënash</a:t>
            </a:r>
            <a:endParaRPr lang="en-GB" dirty="0"/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AutoNum type="alphaLcParenR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bëjnë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mbajnë</a:t>
            </a:r>
            <a:r>
              <a:rPr lang="en-GB" dirty="0"/>
              <a:t> </a:t>
            </a:r>
            <a:r>
              <a:rPr lang="en-GB" dirty="0" err="1"/>
              <a:t>një</a:t>
            </a:r>
            <a:r>
              <a:rPr lang="en-GB" dirty="0"/>
              <a:t> kopje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mbajnë</a:t>
            </a:r>
            <a:r>
              <a:rPr lang="en-GB" dirty="0"/>
              <a:t> </a:t>
            </a:r>
            <a:r>
              <a:rPr lang="en-GB" dirty="0" err="1"/>
              <a:t>integritetin</a:t>
            </a:r>
            <a:r>
              <a:rPr lang="en-GB" dirty="0"/>
              <a:t> e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dhënave</a:t>
            </a:r>
            <a:r>
              <a:rPr lang="en-GB" dirty="0"/>
              <a:t> </a:t>
            </a:r>
            <a:r>
              <a:rPr lang="en-GB" dirty="0" err="1"/>
              <a:t>përkatëse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memorizuara</a:t>
            </a:r>
            <a:r>
              <a:rPr lang="en-GB" dirty="0"/>
              <a:t>;</a:t>
            </a:r>
          </a:p>
          <a:p>
            <a:pPr marL="914400" lvl="1" indent="-514350" algn="just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lphaLcParenR" startAt="3"/>
              <a:defRPr/>
            </a:pPr>
            <a:r>
              <a:rPr lang="en-GB" b="1" dirty="0" err="1">
                <a:solidFill>
                  <a:srgbClr val="FF0000"/>
                </a:solidFill>
              </a:rPr>
              <a:t>t’i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bëjnë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paaksesueshme </a:t>
            </a:r>
            <a:r>
              <a:rPr lang="en-GB" b="1" dirty="0" err="1">
                <a:solidFill>
                  <a:srgbClr val="FF0000"/>
                </a:solidFill>
              </a:rPr>
              <a:t>apo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t’i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heqin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këto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të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dhëna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nga</a:t>
            </a:r>
            <a:r>
              <a:rPr lang="en-GB" dirty="0"/>
              <a:t> </a:t>
            </a:r>
            <a:r>
              <a:rPr lang="en-GB" dirty="0" err="1"/>
              <a:t>sistemet</a:t>
            </a:r>
            <a:r>
              <a:rPr lang="en-GB" dirty="0"/>
              <a:t> </a:t>
            </a:r>
            <a:r>
              <a:rPr lang="en-GB" dirty="0" err="1"/>
              <a:t>kompjuterike</a:t>
            </a:r>
            <a:r>
              <a:rPr lang="en-GB" dirty="0"/>
              <a:t> </a:t>
            </a:r>
            <a:r>
              <a:rPr lang="en-GB" dirty="0" err="1"/>
              <a:t>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cilat</a:t>
            </a:r>
            <a:r>
              <a:rPr lang="en-GB" dirty="0"/>
              <a:t> </a:t>
            </a:r>
            <a:r>
              <a:rPr lang="en-GB" dirty="0" err="1"/>
              <a:t>ka</a:t>
            </a:r>
            <a:r>
              <a:rPr lang="en-GB" dirty="0"/>
              <a:t> akses.</a:t>
            </a:r>
            <a:endParaRPr lang="en-GB" dirty="0" smtClean="0"/>
          </a:p>
          <a:p>
            <a:pPr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985202"/>
          </a:xfrm>
        </p:spPr>
        <p:txBody>
          <a:bodyPr/>
          <a:lstStyle/>
          <a:p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bëjnë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paaksesueshme </a:t>
            </a:r>
            <a:r>
              <a:rPr lang="en-US" sz="3600" b="1" dirty="0" err="1" smtClean="0"/>
              <a:t>apo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heqin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dhënat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158240"/>
            <a:ext cx="7945120" cy="5198110"/>
          </a:xfrm>
        </p:spPr>
        <p:txBody>
          <a:bodyPr/>
          <a:lstStyle/>
          <a:p>
            <a:pPr algn="just"/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dhënat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bëhen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smtClean="0"/>
              <a:t>paaksesueshme </a:t>
            </a:r>
            <a:r>
              <a:rPr lang="en-US" sz="2800" dirty="0" err="1" smtClean="0"/>
              <a:t>përmes</a:t>
            </a:r>
            <a:r>
              <a:rPr lang="en-US" sz="2800" dirty="0" smtClean="0"/>
              <a:t> </a:t>
            </a:r>
            <a:r>
              <a:rPr lang="en-US" sz="2800" dirty="0" err="1"/>
              <a:t>çfarëdo</a:t>
            </a:r>
            <a:r>
              <a:rPr lang="en-US" sz="2800" dirty="0"/>
              <a:t> </a:t>
            </a:r>
            <a:r>
              <a:rPr lang="en-US" sz="2800" dirty="0" err="1"/>
              <a:t>mase</a:t>
            </a:r>
            <a:r>
              <a:rPr lang="en-US" sz="2800" dirty="0"/>
              <a:t> </a:t>
            </a:r>
            <a:r>
              <a:rPr lang="en-US" sz="2800" dirty="0" err="1"/>
              <a:t>teknike</a:t>
            </a:r>
            <a:r>
              <a:rPr lang="en-US" sz="2800" dirty="0"/>
              <a:t>, duke </a:t>
            </a:r>
            <a:r>
              <a:rPr lang="en-US" sz="2800" dirty="0" err="1"/>
              <a:t>përfshirë</a:t>
            </a:r>
            <a:r>
              <a:rPr lang="en-US" sz="2800" dirty="0"/>
              <a:t> </a:t>
            </a:r>
            <a:r>
              <a:rPr lang="en-US" sz="2800" dirty="0" err="1"/>
              <a:t>edhe</a:t>
            </a:r>
            <a:r>
              <a:rPr lang="en-US" sz="2800" dirty="0"/>
              <a:t> </a:t>
            </a:r>
            <a:r>
              <a:rPr lang="en-US" sz="2800" dirty="0" err="1" smtClean="0"/>
              <a:t>kodimin</a:t>
            </a:r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aplikohet</a:t>
            </a:r>
            <a:r>
              <a:rPr lang="en-US" sz="2800" dirty="0"/>
              <a:t> </a:t>
            </a:r>
            <a:r>
              <a:rPr lang="en-US" sz="2800" dirty="0" err="1"/>
              <a:t>nëse</a:t>
            </a:r>
            <a:r>
              <a:rPr lang="en-US" sz="2800" dirty="0"/>
              <a:t> </a:t>
            </a:r>
            <a:r>
              <a:rPr lang="en-US" sz="2800" dirty="0" err="1"/>
              <a:t>ka</a:t>
            </a:r>
            <a:r>
              <a:rPr lang="en-US" sz="2800" dirty="0"/>
              <a:t> </a:t>
            </a:r>
            <a:r>
              <a:rPr lang="en-US" sz="2800" dirty="0" err="1"/>
              <a:t>rrezik</a:t>
            </a:r>
            <a:r>
              <a:rPr lang="en-US" sz="2800" dirty="0"/>
              <a:t> </a:t>
            </a:r>
            <a:r>
              <a:rPr lang="en-US" sz="2800" dirty="0" err="1"/>
              <a:t>apo</a:t>
            </a:r>
            <a:r>
              <a:rPr lang="en-US" sz="2800" dirty="0"/>
              <a:t> </a:t>
            </a:r>
            <a:r>
              <a:rPr lang="en-US" sz="2800" dirty="0" err="1"/>
              <a:t>dëm</a:t>
            </a:r>
            <a:r>
              <a:rPr lang="en-US" sz="2800" dirty="0"/>
              <a:t> </a:t>
            </a:r>
            <a:r>
              <a:rPr lang="en-US" sz="2800" dirty="0" err="1"/>
              <a:t>shoqëror</a:t>
            </a:r>
            <a:r>
              <a:rPr lang="en-US" sz="2800" dirty="0"/>
              <a:t> (p.sh. </a:t>
            </a:r>
            <a:r>
              <a:rPr lang="en-US" sz="2800" dirty="0" err="1"/>
              <a:t>udhëzimet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bërjen</a:t>
            </a:r>
            <a:r>
              <a:rPr lang="en-US" sz="2800" dirty="0"/>
              <a:t> e </a:t>
            </a:r>
            <a:r>
              <a:rPr lang="en-US" sz="2800" dirty="0" err="1"/>
              <a:t>bombave</a:t>
            </a:r>
            <a:r>
              <a:rPr lang="en-US" sz="2800" dirty="0"/>
              <a:t>, </a:t>
            </a:r>
            <a:r>
              <a:rPr lang="en-US" sz="2800" dirty="0" err="1"/>
              <a:t>pornografinë</a:t>
            </a:r>
            <a:r>
              <a:rPr lang="en-US" sz="2800" dirty="0"/>
              <a:t> e </a:t>
            </a:r>
            <a:r>
              <a:rPr lang="en-US" sz="2800" dirty="0" err="1"/>
              <a:t>fëmijëve</a:t>
            </a:r>
            <a:r>
              <a:rPr lang="en-US" sz="2800" dirty="0"/>
              <a:t>)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err="1"/>
              <a:t>Heqja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 smtClean="0"/>
              <a:t>bërja</a:t>
            </a:r>
            <a:r>
              <a:rPr lang="en-US" sz="2800" dirty="0" smtClean="0"/>
              <a:t> e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smtClean="0"/>
              <a:t>paaksesueshme </a:t>
            </a:r>
            <a:r>
              <a:rPr lang="en-US" sz="2800" dirty="0" err="1" smtClean="0"/>
              <a:t>është</a:t>
            </a:r>
            <a:r>
              <a:rPr lang="en-US" sz="2800" dirty="0" smtClean="0"/>
              <a:t> </a:t>
            </a:r>
            <a:r>
              <a:rPr lang="en-US" sz="2800" dirty="0" err="1"/>
              <a:t>masë</a:t>
            </a:r>
            <a:r>
              <a:rPr lang="en-US" sz="2800" dirty="0"/>
              <a:t> e </a:t>
            </a:r>
            <a:r>
              <a:rPr lang="en-US" sz="2800" dirty="0" err="1"/>
              <a:t>përkohshme</a:t>
            </a:r>
            <a:r>
              <a:rPr lang="en-US" sz="2800" dirty="0"/>
              <a:t> me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cilën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dyshuari</a:t>
            </a:r>
            <a:r>
              <a:rPr lang="en-US" sz="2800" dirty="0"/>
              <a:t> </a:t>
            </a:r>
            <a:r>
              <a:rPr lang="en-US" sz="2800" dirty="0" err="1"/>
              <a:t>përkohësisht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privohet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dhënave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7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849"/>
            <a:ext cx="8229600" cy="1143000"/>
          </a:xfrm>
        </p:spPr>
        <p:txBody>
          <a:bodyPr/>
          <a:lstStyle/>
          <a:p>
            <a:r>
              <a:rPr lang="en-US" sz="3400" b="1" dirty="0" err="1" smtClean="0"/>
              <a:t>Informacioni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i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Abonentit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704" y="1404810"/>
            <a:ext cx="8246043" cy="5124538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u="sng" dirty="0" err="1" smtClean="0"/>
              <a:t>Informacion</a:t>
            </a:r>
            <a:r>
              <a:rPr lang="en-US" sz="2800" b="1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formën</a:t>
            </a:r>
            <a:r>
              <a:rPr lang="en-US" sz="2800" dirty="0" smtClean="0"/>
              <a:t> e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dhënave</a:t>
            </a:r>
            <a:r>
              <a:rPr lang="en-US" sz="2800" dirty="0" smtClean="0"/>
              <a:t> </a:t>
            </a:r>
            <a:r>
              <a:rPr lang="en-US" sz="2800" dirty="0" err="1" smtClean="0"/>
              <a:t>kompjuterike</a:t>
            </a:r>
            <a:r>
              <a:rPr lang="en-US" sz="2800" dirty="0" smtClean="0"/>
              <a:t>/</a:t>
            </a:r>
            <a:r>
              <a:rPr lang="en-US" sz="2800" dirty="0" err="1" smtClean="0"/>
              <a:t>ndonjë</a:t>
            </a:r>
            <a:r>
              <a:rPr lang="en-US" sz="2800" dirty="0" smtClean="0"/>
              <a:t> </a:t>
            </a:r>
            <a:r>
              <a:rPr lang="en-US" sz="2800" dirty="0" err="1" smtClean="0"/>
              <a:t>formë</a:t>
            </a:r>
            <a:r>
              <a:rPr lang="en-US" sz="2800" dirty="0" smtClean="0"/>
              <a:t> </a:t>
            </a:r>
            <a:r>
              <a:rPr lang="en-US" sz="2800" dirty="0" err="1" smtClean="0"/>
              <a:t>tjetër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mbajtur</a:t>
            </a:r>
            <a:r>
              <a:rPr lang="en-US" sz="2800" dirty="0" smtClean="0"/>
              <a:t> </a:t>
            </a:r>
            <a:r>
              <a:rPr lang="en-US" sz="2800" dirty="0" err="1" smtClean="0"/>
              <a:t>nga</a:t>
            </a:r>
            <a:r>
              <a:rPr lang="en-US" sz="2800" dirty="0" smtClean="0"/>
              <a:t> </a:t>
            </a:r>
            <a:r>
              <a:rPr lang="en-US" sz="2800" dirty="0" err="1" smtClean="0"/>
              <a:t>një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dhënës</a:t>
            </a:r>
            <a:r>
              <a:rPr lang="en-US" sz="2800" dirty="0" smtClean="0"/>
              <a:t> </a:t>
            </a:r>
            <a:r>
              <a:rPr lang="en-US" sz="2800" dirty="0" err="1" smtClean="0"/>
              <a:t>shërbimesh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që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lidhet</a:t>
            </a:r>
            <a:r>
              <a:rPr lang="en-US" sz="2800" b="1" u="sng" dirty="0" smtClean="0"/>
              <a:t> me </a:t>
            </a:r>
            <a:r>
              <a:rPr lang="en-US" sz="2800" b="1" u="sng" dirty="0" err="1" smtClean="0"/>
              <a:t>abonentët</a:t>
            </a:r>
            <a:r>
              <a:rPr lang="en-US" sz="2800" b="1" dirty="0" smtClean="0"/>
              <a:t> </a:t>
            </a:r>
            <a:r>
              <a:rPr lang="en-US" sz="2800" dirty="0" smtClean="0"/>
              <a:t>e </a:t>
            </a:r>
            <a:r>
              <a:rPr lang="en-US" sz="2800" dirty="0" err="1" smtClean="0"/>
              <a:t>shërbimeve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tij</a:t>
            </a:r>
            <a:r>
              <a:rPr lang="en-US" sz="2800" dirty="0" smtClean="0"/>
              <a:t> (</a:t>
            </a:r>
            <a:r>
              <a:rPr lang="en-US" sz="2800" dirty="0" err="1" smtClean="0"/>
              <a:t>përveç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përmbajtjes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dhënave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trafikut</a:t>
            </a:r>
            <a:r>
              <a:rPr lang="en-US" sz="2800" dirty="0" smtClean="0"/>
              <a:t>)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u="sng" dirty="0" err="1" smtClean="0"/>
              <a:t>Informacioni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më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kërkuar</a:t>
            </a:r>
            <a:r>
              <a:rPr lang="en-US" sz="2800" b="1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hetimet</a:t>
            </a:r>
            <a:r>
              <a:rPr lang="en-US" sz="2800" dirty="0" smtClean="0"/>
              <a:t> </a:t>
            </a:r>
            <a:r>
              <a:rPr lang="en-US" sz="2800" dirty="0" err="1" smtClean="0"/>
              <a:t>penale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b="1" u="sng" dirty="0" err="1" smtClean="0"/>
              <a:t>Më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pak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delikat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nga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këndvështrimi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jetës</a:t>
            </a:r>
            <a:r>
              <a:rPr lang="en-US" sz="2800" b="1" u="sng" dirty="0" smtClean="0"/>
              <a:t> private </a:t>
            </a:r>
            <a:r>
              <a:rPr lang="en-US" sz="2800" dirty="0" err="1" smtClean="0"/>
              <a:t>sesa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dhënat</a:t>
            </a:r>
            <a:r>
              <a:rPr lang="en-US" sz="2800" dirty="0" smtClean="0"/>
              <a:t> e </a:t>
            </a:r>
            <a:r>
              <a:rPr lang="en-US" sz="2800" dirty="0" err="1" smtClean="0"/>
              <a:t>përmbajtjes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trafikut</a:t>
            </a:r>
            <a:endParaRPr lang="en-US" sz="2800" dirty="0" smtClean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 smtClean="0"/>
              <a:t>Zakonisht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mbajtur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nga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dhënësit</a:t>
            </a:r>
            <a:r>
              <a:rPr lang="en-US" sz="2800" b="1" u="sng" dirty="0" smtClean="0"/>
              <a:t> e </a:t>
            </a:r>
            <a:r>
              <a:rPr lang="en-US" sz="2800" b="1" u="sng" dirty="0" err="1" smtClean="0"/>
              <a:t>shërbimit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të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sektorit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privat</a:t>
            </a:r>
            <a:r>
              <a:rPr lang="en-US" sz="2800" dirty="0" smtClean="0"/>
              <a:t>,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marrë</a:t>
            </a:r>
            <a:r>
              <a:rPr lang="en-US" sz="2800" dirty="0" smtClean="0"/>
              <a:t> </a:t>
            </a:r>
            <a:r>
              <a:rPr lang="en-US" sz="2800" dirty="0" err="1" smtClean="0"/>
              <a:t>nëpërmjet</a:t>
            </a:r>
            <a:r>
              <a:rPr lang="en-US" sz="2800" dirty="0" smtClean="0"/>
              <a:t> </a:t>
            </a:r>
            <a:r>
              <a:rPr lang="en-US" sz="2800" dirty="0" err="1" smtClean="0"/>
              <a:t>urdhrat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prodhimit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!</a:t>
            </a:r>
            <a:fld id="{CBD56858-EB0B-D04D-B23C-7A827FD60C9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77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0720"/>
            <a:ext cx="8229600" cy="4543743"/>
          </a:xfrm>
        </p:spPr>
        <p:txBody>
          <a:bodyPr/>
          <a:lstStyle/>
          <a:p>
            <a:pPr marL="514350" indent="-514350" algn="just" eaLnBrk="1" hangingPunct="1">
              <a:buFont typeface="+mj-lt"/>
              <a:buAutoNum type="arabicPeriod" startAt="4"/>
            </a:pPr>
            <a:r>
              <a:rPr lang="en-GB" sz="2800" dirty="0" err="1"/>
              <a:t>Çdo</a:t>
            </a:r>
            <a:r>
              <a:rPr lang="en-GB" sz="2800" dirty="0"/>
              <a:t> </a:t>
            </a:r>
            <a:r>
              <a:rPr lang="en-GB" sz="2800" dirty="0" err="1"/>
              <a:t>Palë</a:t>
            </a:r>
            <a:r>
              <a:rPr lang="en-GB" sz="2800" dirty="0"/>
              <a:t> do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adaptojë</a:t>
            </a:r>
            <a:r>
              <a:rPr lang="en-GB" sz="2800" dirty="0"/>
              <a:t> </a:t>
            </a:r>
            <a:r>
              <a:rPr lang="en-GB" sz="2800" dirty="0" err="1"/>
              <a:t>një</a:t>
            </a:r>
            <a:r>
              <a:rPr lang="en-GB" sz="2800" dirty="0"/>
              <a:t> </a:t>
            </a:r>
            <a:r>
              <a:rPr lang="en-GB" sz="2800" dirty="0" err="1"/>
              <a:t>legjislacion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tillë</a:t>
            </a:r>
            <a:r>
              <a:rPr lang="en-GB" sz="2800" dirty="0"/>
              <a:t> </a:t>
            </a:r>
            <a:r>
              <a:rPr lang="en-GB" sz="2800" dirty="0" err="1"/>
              <a:t>dhe</a:t>
            </a:r>
            <a:r>
              <a:rPr lang="en-GB" sz="2800" dirty="0"/>
              <a:t> masa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tjera</a:t>
            </a:r>
            <a:r>
              <a:rPr lang="en-GB" sz="2800" dirty="0"/>
              <a:t>, </a:t>
            </a:r>
            <a:r>
              <a:rPr lang="en-GB" sz="2800" dirty="0" err="1"/>
              <a:t>që</a:t>
            </a:r>
            <a:r>
              <a:rPr lang="en-GB" sz="2800" dirty="0"/>
              <a:t> </a:t>
            </a:r>
            <a:r>
              <a:rPr lang="en-GB" sz="2800" dirty="0" err="1"/>
              <a:t>mund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jenë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nevojshme</a:t>
            </a:r>
            <a:r>
              <a:rPr lang="en-GB" sz="2800" dirty="0"/>
              <a:t> </a:t>
            </a:r>
            <a:r>
              <a:rPr lang="en-GB" sz="2800" dirty="0" err="1"/>
              <a:t>t’i</a:t>
            </a:r>
            <a:r>
              <a:rPr lang="en-GB" sz="2800" dirty="0"/>
              <a:t> </a:t>
            </a:r>
            <a:r>
              <a:rPr lang="en-GB" sz="2800" dirty="0" err="1"/>
              <a:t>japin</a:t>
            </a:r>
            <a:r>
              <a:rPr lang="en-GB" sz="2800" dirty="0"/>
              <a:t> </a:t>
            </a:r>
            <a:r>
              <a:rPr lang="en-GB" sz="2800" dirty="0" err="1"/>
              <a:t>fuqi</a:t>
            </a:r>
            <a:r>
              <a:rPr lang="en-GB" sz="2800" dirty="0"/>
              <a:t> </a:t>
            </a:r>
            <a:r>
              <a:rPr lang="en-GB" sz="2800" dirty="0" err="1"/>
              <a:t>autoriteteve</a:t>
            </a:r>
            <a:r>
              <a:rPr lang="en-GB" sz="2800" dirty="0"/>
              <a:t> </a:t>
            </a:r>
            <a:r>
              <a:rPr lang="en-GB" sz="2800" dirty="0" err="1"/>
              <a:t>kompetente</a:t>
            </a:r>
            <a:r>
              <a:rPr lang="en-GB" sz="2800" dirty="0"/>
              <a:t> </a:t>
            </a:r>
            <a:r>
              <a:rPr lang="en-GB" sz="2800" dirty="0" err="1"/>
              <a:t>që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urdhërojnë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çdo</a:t>
            </a:r>
            <a:r>
              <a:rPr lang="en-GB" sz="2800" b="1" dirty="0">
                <a:solidFill>
                  <a:srgbClr val="FF0000"/>
                </a:solidFill>
              </a:rPr>
              <a:t> person </a:t>
            </a:r>
            <a:r>
              <a:rPr lang="en-GB" sz="2800" b="1" dirty="0" err="1">
                <a:solidFill>
                  <a:srgbClr val="FF0000"/>
                </a:solidFill>
              </a:rPr>
              <a:t>i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cili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ka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njohuri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rreth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funksionimit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të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sistemeve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kompjuterike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apo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masave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të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aplikuara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për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mbrojtjen</a:t>
            </a:r>
            <a:r>
              <a:rPr lang="en-GB" sz="2800" b="1" dirty="0">
                <a:solidFill>
                  <a:srgbClr val="FF0000"/>
                </a:solidFill>
              </a:rPr>
              <a:t> e </a:t>
            </a:r>
            <a:r>
              <a:rPr lang="en-GB" sz="2800" b="1" dirty="0" err="1">
                <a:solidFill>
                  <a:srgbClr val="FF0000"/>
                </a:solidFill>
              </a:rPr>
              <a:t>të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dhënave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kompjuterike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në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 err="1">
                <a:solidFill>
                  <a:srgbClr val="FF0000"/>
                </a:solidFill>
              </a:rPr>
              <a:t>të</a:t>
            </a:r>
            <a:r>
              <a:rPr lang="en-GB" sz="2800" dirty="0"/>
              <a:t>, </a:t>
            </a:r>
            <a:r>
              <a:rPr lang="en-GB" sz="2800" dirty="0" err="1"/>
              <a:t>që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sigurojnë</a:t>
            </a:r>
            <a:r>
              <a:rPr lang="en-GB" sz="2800" dirty="0"/>
              <a:t>, </a:t>
            </a:r>
            <a:r>
              <a:rPr lang="en-GB" sz="2800" dirty="0" err="1"/>
              <a:t>sikurse</a:t>
            </a:r>
            <a:r>
              <a:rPr lang="en-GB" sz="2800" dirty="0"/>
              <a:t> </a:t>
            </a:r>
            <a:r>
              <a:rPr lang="en-GB" sz="2800" dirty="0" err="1"/>
              <a:t>është</a:t>
            </a:r>
            <a:r>
              <a:rPr lang="en-GB" sz="2800" dirty="0"/>
              <a:t> e </a:t>
            </a:r>
            <a:r>
              <a:rPr lang="en-GB" sz="2800" dirty="0" err="1"/>
              <a:t>arsyeshme</a:t>
            </a:r>
            <a:r>
              <a:rPr lang="en-GB" sz="2800" dirty="0"/>
              <a:t>, </a:t>
            </a:r>
            <a:r>
              <a:rPr lang="en-GB" sz="2800" dirty="0" err="1"/>
              <a:t>informacionin</a:t>
            </a:r>
            <a:r>
              <a:rPr lang="en-GB" sz="2800" dirty="0"/>
              <a:t> e </a:t>
            </a:r>
            <a:r>
              <a:rPr lang="en-GB" sz="2800" dirty="0" err="1"/>
              <a:t>nevojshëm</a:t>
            </a:r>
            <a:r>
              <a:rPr lang="en-GB" sz="2800" dirty="0"/>
              <a:t>, </a:t>
            </a:r>
            <a:r>
              <a:rPr lang="en-GB" sz="2800" dirty="0" err="1"/>
              <a:t>për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mundësuar</a:t>
            </a:r>
            <a:r>
              <a:rPr lang="en-GB" sz="2800" dirty="0"/>
              <a:t> </a:t>
            </a:r>
            <a:r>
              <a:rPr lang="en-GB" sz="2800" dirty="0" err="1"/>
              <a:t>ndërmarrjen</a:t>
            </a:r>
            <a:r>
              <a:rPr lang="en-GB" sz="2800" dirty="0"/>
              <a:t> e </a:t>
            </a:r>
            <a:r>
              <a:rPr lang="en-GB" sz="2800" dirty="0" err="1"/>
              <a:t>masave</a:t>
            </a:r>
            <a:r>
              <a:rPr lang="en-GB" sz="2800" dirty="0"/>
              <a:t> </a:t>
            </a:r>
            <a:r>
              <a:rPr lang="en-GB" sz="2800" dirty="0" err="1"/>
              <a:t>të</a:t>
            </a:r>
            <a:r>
              <a:rPr lang="en-GB" sz="2800" dirty="0"/>
              <a:t> </a:t>
            </a:r>
            <a:r>
              <a:rPr lang="en-GB" sz="2800" dirty="0" err="1"/>
              <a:t>parashikuara</a:t>
            </a:r>
            <a:r>
              <a:rPr lang="en-GB" sz="2800" dirty="0"/>
              <a:t> </a:t>
            </a:r>
            <a:r>
              <a:rPr lang="en-GB" sz="2800" dirty="0" err="1"/>
              <a:t>në</a:t>
            </a:r>
            <a:r>
              <a:rPr lang="en-GB" sz="2800" dirty="0"/>
              <a:t> </a:t>
            </a:r>
            <a:r>
              <a:rPr lang="en-GB" sz="2800" dirty="0" err="1"/>
              <a:t>paragrafin</a:t>
            </a:r>
            <a:r>
              <a:rPr lang="en-GB" sz="2800" dirty="0"/>
              <a:t> 1 </a:t>
            </a:r>
            <a:r>
              <a:rPr lang="en-GB" sz="2800" dirty="0" err="1"/>
              <a:t>dhe</a:t>
            </a:r>
            <a:r>
              <a:rPr lang="en-GB" sz="2800" dirty="0"/>
              <a:t> 2</a:t>
            </a:r>
            <a:r>
              <a:rPr lang="en-GB" sz="2800" dirty="0" smtClean="0"/>
              <a:t>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36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600" b="1" dirty="0" err="1"/>
              <a:t>Neni</a:t>
            </a:r>
            <a:r>
              <a:rPr lang="en-GB" sz="3600" b="1" dirty="0"/>
              <a:t> 19</a:t>
            </a:r>
            <a:br>
              <a:rPr lang="en-GB" sz="3600" b="1" dirty="0"/>
            </a:br>
            <a:r>
              <a:rPr lang="en-GB" sz="3600" b="1" dirty="0" err="1"/>
              <a:t>Kontrolli</a:t>
            </a:r>
            <a:r>
              <a:rPr lang="en-GB" sz="3600" b="1" dirty="0"/>
              <a:t> </a:t>
            </a:r>
            <a:r>
              <a:rPr lang="en-GB" sz="3600" b="1" dirty="0" err="1"/>
              <a:t>dhe</a:t>
            </a:r>
            <a:r>
              <a:rPr lang="en-GB" sz="3600" b="1" dirty="0"/>
              <a:t> </a:t>
            </a:r>
            <a:r>
              <a:rPr lang="en-GB" sz="3600" b="1" dirty="0" err="1"/>
              <a:t>Sekuestrimi</a:t>
            </a:r>
            <a:r>
              <a:rPr lang="en-GB" sz="3600" b="1" dirty="0"/>
              <a:t> </a:t>
            </a:r>
            <a:r>
              <a:rPr lang="en-GB" sz="3600" b="1" dirty="0" err="1"/>
              <a:t>i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/>
              <a:t>Memorizuara</a:t>
            </a:r>
            <a:endParaRPr lang="en-GB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1143000"/>
          </a:xfrm>
        </p:spPr>
        <p:txBody>
          <a:bodyPr/>
          <a:lstStyle/>
          <a:p>
            <a:r>
              <a:rPr lang="en-US" sz="3600" b="1" dirty="0" err="1" smtClean="0"/>
              <a:t>Urdhërimi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personave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për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mbrojtjen</a:t>
            </a:r>
            <a:r>
              <a:rPr lang="en-US" sz="3600" b="1" dirty="0" smtClean="0"/>
              <a:t> e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dhënave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040" y="1316038"/>
            <a:ext cx="8051800" cy="430752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Administratorët</a:t>
            </a:r>
            <a:r>
              <a:rPr lang="en-US" sz="2800" dirty="0"/>
              <a:t> e </a:t>
            </a:r>
            <a:r>
              <a:rPr lang="en-US" sz="2800" dirty="0" err="1"/>
              <a:t>sistemit</a:t>
            </a:r>
            <a:r>
              <a:rPr lang="en-US" sz="2800" dirty="0"/>
              <a:t> </a:t>
            </a:r>
            <a:r>
              <a:rPr lang="en-US" sz="2800" dirty="0" err="1"/>
              <a:t>shpesh</a:t>
            </a:r>
            <a:r>
              <a:rPr lang="en-US" sz="2800" dirty="0"/>
              <a:t> </a:t>
            </a:r>
            <a:r>
              <a:rPr lang="en-US" sz="2800" dirty="0" err="1"/>
              <a:t>duhet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konsultohen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lidhje</a:t>
            </a:r>
            <a:r>
              <a:rPr lang="en-US" sz="2800" dirty="0"/>
              <a:t> me </a:t>
            </a:r>
            <a:r>
              <a:rPr lang="en-US" sz="2800" dirty="0" err="1"/>
              <a:t>modalitetet</a:t>
            </a:r>
            <a:r>
              <a:rPr lang="en-US" sz="2800" dirty="0"/>
              <a:t> </a:t>
            </a:r>
            <a:r>
              <a:rPr lang="en-US" sz="2800" dirty="0" err="1"/>
              <a:t>teknike</a:t>
            </a:r>
            <a:r>
              <a:rPr lang="en-US" sz="2800" dirty="0"/>
              <a:t> se </a:t>
            </a:r>
            <a:r>
              <a:rPr lang="en-US" sz="2800" dirty="0" err="1"/>
              <a:t>si</a:t>
            </a:r>
            <a:r>
              <a:rPr lang="en-US" sz="2800" dirty="0"/>
              <a:t> </a:t>
            </a:r>
            <a:r>
              <a:rPr lang="en-US" sz="2800" dirty="0" err="1"/>
              <a:t>duhet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kryhet</a:t>
            </a:r>
            <a:r>
              <a:rPr lang="en-US" sz="2800" dirty="0"/>
              <a:t> </a:t>
            </a:r>
            <a:r>
              <a:rPr lang="en-US" sz="2800" dirty="0" err="1" smtClean="0"/>
              <a:t>kontrolli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Parandalon</a:t>
            </a:r>
            <a:r>
              <a:rPr lang="en-US" sz="2800" dirty="0"/>
              <a:t> </a:t>
            </a:r>
            <a:r>
              <a:rPr lang="en-US" sz="2800" dirty="0" err="1"/>
              <a:t>barrën</a:t>
            </a:r>
            <a:r>
              <a:rPr lang="en-US" sz="2800" dirty="0"/>
              <a:t> </a:t>
            </a:r>
            <a:r>
              <a:rPr lang="en-US" sz="2800" dirty="0" err="1"/>
              <a:t>ekonomike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bizneset</a:t>
            </a:r>
            <a:r>
              <a:rPr lang="en-US" sz="2800" dirty="0"/>
              <a:t> e </a:t>
            </a:r>
            <a:r>
              <a:rPr lang="en-US" sz="2800" dirty="0" err="1"/>
              <a:t>ligjshme</a:t>
            </a:r>
            <a:r>
              <a:rPr lang="en-US" sz="2800" dirty="0"/>
              <a:t> duke u </a:t>
            </a:r>
            <a:r>
              <a:rPr lang="en-US" sz="2800" dirty="0" err="1"/>
              <a:t>dhënë</a:t>
            </a:r>
            <a:r>
              <a:rPr lang="en-US" sz="2800" dirty="0"/>
              <a:t> </a:t>
            </a:r>
            <a:r>
              <a:rPr lang="en-US" sz="2800" dirty="0" err="1"/>
              <a:t>atyre</a:t>
            </a:r>
            <a:r>
              <a:rPr lang="en-US" sz="2800" dirty="0"/>
              <a:t> </a:t>
            </a:r>
            <a:r>
              <a:rPr lang="en-US" sz="2800" dirty="0" err="1"/>
              <a:t>bazë</a:t>
            </a:r>
            <a:r>
              <a:rPr lang="en-US" sz="2800" dirty="0"/>
              <a:t> </a:t>
            </a:r>
            <a:r>
              <a:rPr lang="en-US" sz="2800" dirty="0" err="1"/>
              <a:t>ligjore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bashkëpunuar</a:t>
            </a:r>
            <a:r>
              <a:rPr lang="en-US" sz="2800" dirty="0"/>
              <a:t> me </a:t>
            </a:r>
            <a:r>
              <a:rPr lang="en-US" sz="2800" dirty="0" err="1"/>
              <a:t>zbatimin</a:t>
            </a:r>
            <a:r>
              <a:rPr lang="en-US" sz="2800" dirty="0"/>
              <a:t> e </a:t>
            </a:r>
            <a:r>
              <a:rPr lang="en-US" sz="2800" dirty="0" err="1"/>
              <a:t>ligjit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kërkim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bërë</a:t>
            </a:r>
            <a:r>
              <a:rPr lang="en-US" sz="2800" dirty="0"/>
              <a:t> </a:t>
            </a:r>
            <a:r>
              <a:rPr lang="en-US" sz="2800" dirty="0" err="1" smtClean="0"/>
              <a:t>kontrolle</a:t>
            </a:r>
            <a:r>
              <a:rPr lang="en-US" sz="2800" dirty="0" smtClean="0"/>
              <a:t> </a:t>
            </a:r>
            <a:r>
              <a:rPr lang="en-US" sz="2800" dirty="0" err="1" smtClean="0"/>
              <a:t>dhe</a:t>
            </a:r>
            <a:r>
              <a:rPr lang="en-US" sz="2800" dirty="0" smtClean="0"/>
              <a:t> </a:t>
            </a:r>
            <a:r>
              <a:rPr lang="en-US" sz="2800" dirty="0" err="1" smtClean="0"/>
              <a:t>sekuestrime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Rrit</a:t>
            </a:r>
            <a:r>
              <a:rPr lang="en-US" sz="2800" dirty="0"/>
              <a:t> </a:t>
            </a:r>
            <a:r>
              <a:rPr lang="en-US" sz="2800" dirty="0" err="1"/>
              <a:t>efektivitetin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</a:t>
            </a:r>
            <a:r>
              <a:rPr lang="en-US" sz="2800" dirty="0" err="1"/>
              <a:t>përmirëson</a:t>
            </a:r>
            <a:r>
              <a:rPr lang="en-US" sz="2800" dirty="0"/>
              <a:t> </a:t>
            </a:r>
            <a:r>
              <a:rPr lang="en-US" sz="2800" dirty="0" err="1"/>
              <a:t>efikasitetin</a:t>
            </a:r>
            <a:r>
              <a:rPr lang="en-US" sz="2800" dirty="0"/>
              <a:t> e </a:t>
            </a:r>
            <a:r>
              <a:rPr lang="en-US" sz="2800" dirty="0" err="1"/>
              <a:t>kostos</a:t>
            </a:r>
            <a:r>
              <a:rPr lang="en-US" sz="2800" dirty="0"/>
              <a:t> </a:t>
            </a:r>
            <a:r>
              <a:rPr lang="en-US" sz="2800" dirty="0" err="1"/>
              <a:t>së</a:t>
            </a:r>
            <a:r>
              <a:rPr lang="en-US" sz="2800" dirty="0"/>
              <a:t> </a:t>
            </a:r>
            <a:r>
              <a:rPr lang="en-US" sz="2800" dirty="0" err="1"/>
              <a:t>masës</a:t>
            </a:r>
            <a:endParaRPr lang="en-US" sz="2800" dirty="0"/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sz="2800" dirty="0" err="1"/>
              <a:t>Masat</a:t>
            </a:r>
            <a:r>
              <a:rPr lang="en-US" sz="2800" dirty="0"/>
              <a:t> </a:t>
            </a:r>
            <a:r>
              <a:rPr lang="en-US" sz="2800" dirty="0" err="1"/>
              <a:t>duhet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arsyeshme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jo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paarsyeshme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kërcënojnë</a:t>
            </a:r>
            <a:r>
              <a:rPr lang="en-US" sz="2800" dirty="0"/>
              <a:t> </a:t>
            </a:r>
            <a:r>
              <a:rPr lang="en-US" sz="2800" dirty="0" err="1"/>
              <a:t>privatësinë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18630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92</a:t>
            </a:fld>
            <a:endParaRPr lang="en-US" dirty="0"/>
          </a:p>
        </p:txBody>
      </p:sp>
      <p:sp>
        <p:nvSpPr>
          <p:cNvPr id="5" name="Rectangle 3"/>
          <p:cNvSpPr txBox="1">
            <a:spLocks/>
          </p:cNvSpPr>
          <p:nvPr/>
        </p:nvSpPr>
        <p:spPr bwMode="auto">
          <a:xfrm>
            <a:off x="348344" y="899160"/>
            <a:ext cx="8519885" cy="521208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err="1" smtClean="0">
                <a:ea typeface="ＭＳ Ｐゴシック" pitchFamily="34" charset="-128"/>
              </a:rPr>
              <a:t>Mbledhja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Dhënave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Trafikut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në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Kohë</a:t>
            </a:r>
            <a:r>
              <a:rPr lang="en-GB" altLang="x-none" sz="2800" b="1" i="1" dirty="0" smtClean="0">
                <a:ea typeface="ＭＳ Ｐゴシック" pitchFamily="34" charset="-128"/>
              </a:rPr>
              <a:t>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Reale</a:t>
            </a:r>
            <a:endParaRPr lang="en-GB" altLang="x-none" sz="2800" b="1" i="1" dirty="0">
              <a:ea typeface="ＭＳ Ｐゴシック" pitchFamily="34" charset="-128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x-none" sz="2800" b="1" i="1" dirty="0" smtClean="0">
                <a:ea typeface="ＭＳ Ｐゴシック" pitchFamily="34" charset="-128"/>
              </a:rPr>
              <a:t>(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Neni</a:t>
            </a:r>
            <a:r>
              <a:rPr lang="en-GB" altLang="x-none" sz="2800" b="1" i="1" dirty="0" smtClean="0">
                <a:ea typeface="ＭＳ Ｐゴシック" pitchFamily="34" charset="-128"/>
              </a:rPr>
              <a:t> 20 –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Konventa</a:t>
            </a:r>
            <a:r>
              <a:rPr lang="en-GB" altLang="x-none" sz="2800" b="1" i="1" dirty="0" smtClean="0">
                <a:ea typeface="ＭＳ Ｐゴシック" pitchFamily="34" charset="-128"/>
              </a:rPr>
              <a:t> e </a:t>
            </a:r>
            <a:r>
              <a:rPr lang="en-GB" altLang="x-none" sz="2800" b="1" i="1" dirty="0" err="1" smtClean="0">
                <a:ea typeface="ＭＳ Ｐゴシック" pitchFamily="34" charset="-128"/>
              </a:rPr>
              <a:t>Budapestit</a:t>
            </a:r>
            <a:r>
              <a:rPr lang="en-GB" altLang="x-none" sz="2800" b="1" i="1" dirty="0" smtClean="0">
                <a:ea typeface="ＭＳ Ｐゴシック" pitchFamily="34" charset="-128"/>
              </a:rPr>
              <a:t>)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endParaRPr lang="en-GB" altLang="x-none" sz="2800" b="1" i="1" dirty="0" smtClean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 err="1">
                <a:ea typeface="ＭＳ Ｐゴシック" pitchFamily="34" charset="-128"/>
              </a:rPr>
              <a:t>Lejon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hetime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 smtClean="0">
                <a:ea typeface="ＭＳ Ｐゴシック" pitchFamily="34" charset="-128"/>
              </a:rPr>
              <a:t>në</a:t>
            </a:r>
            <a:r>
              <a:rPr lang="en-GB" altLang="x-none" sz="2800" i="1" dirty="0" smtClean="0">
                <a:ea typeface="ＭＳ Ｐゴシック" pitchFamily="34" charset="-128"/>
              </a:rPr>
              <a:t> </a:t>
            </a:r>
            <a:r>
              <a:rPr lang="en-GB" altLang="x-none" sz="2800" i="1" dirty="0" err="1" smtClean="0">
                <a:ea typeface="ＭＳ Ｐゴシック" pitchFamily="34" charset="-128"/>
              </a:rPr>
              <a:t>kohë</a:t>
            </a:r>
            <a:r>
              <a:rPr lang="en-GB" altLang="x-none" sz="2800" i="1" dirty="0" smtClean="0">
                <a:ea typeface="ＭＳ Ｐゴシック" pitchFamily="34" charset="-128"/>
              </a:rPr>
              <a:t> </a:t>
            </a:r>
            <a:r>
              <a:rPr lang="en-GB" altLang="x-none" sz="2800" i="1" dirty="0" err="1" smtClean="0">
                <a:ea typeface="ＭＳ Ｐゴシック" pitchFamily="34" charset="-128"/>
              </a:rPr>
              <a:t>reale</a:t>
            </a:r>
            <a:endParaRPr lang="en-GB" altLang="x-none" sz="28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>
                <a:ea typeface="ＭＳ Ｐゴシック" pitchFamily="34" charset="-128"/>
              </a:rPr>
              <a:t>Masa </a:t>
            </a:r>
            <a:r>
              <a:rPr lang="en-GB" altLang="x-none" sz="2800" i="1" dirty="0" err="1">
                <a:ea typeface="ＭＳ Ｐゴシック" pitchFamily="34" charset="-128"/>
              </a:rPr>
              <a:t>ndërhyrëse</a:t>
            </a:r>
            <a:r>
              <a:rPr lang="en-GB" altLang="x-none" sz="2800" i="1" dirty="0">
                <a:ea typeface="ＭＳ Ｐゴシック" pitchFamily="34" charset="-128"/>
              </a:rPr>
              <a:t>, </a:t>
            </a:r>
            <a:r>
              <a:rPr lang="en-GB" altLang="x-none" sz="2800" i="1" dirty="0" err="1">
                <a:ea typeface="ＭＳ Ｐゴシック" pitchFamily="34" charset="-128"/>
              </a:rPr>
              <a:t>kërkon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legjislacionin</a:t>
            </a:r>
            <a:r>
              <a:rPr lang="en-GB" altLang="x-none" sz="2800" i="1" dirty="0">
                <a:ea typeface="ＭＳ Ｐゴシック" pitchFamily="34" charset="-128"/>
              </a:rPr>
              <a:t> e </a:t>
            </a:r>
            <a:r>
              <a:rPr lang="en-GB" altLang="x-none" sz="2800" i="1" dirty="0" err="1">
                <a:ea typeface="ＭＳ Ｐゴシック" pitchFamily="34" charset="-128"/>
              </a:rPr>
              <a:t>duhur</a:t>
            </a:r>
            <a:endParaRPr lang="en-GB" altLang="x-none" sz="28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 err="1">
                <a:ea typeface="ＭＳ Ｐゴシック" pitchFamily="34" charset="-128"/>
              </a:rPr>
              <a:t>Autoritetet</a:t>
            </a:r>
            <a:r>
              <a:rPr lang="en-GB" altLang="x-none" sz="2800" i="1" dirty="0">
                <a:ea typeface="ＭＳ Ｐゴシック" pitchFamily="34" charset="-128"/>
              </a:rPr>
              <a:t> e </a:t>
            </a:r>
            <a:r>
              <a:rPr lang="en-GB" altLang="x-none" sz="2800" i="1" dirty="0" err="1">
                <a:ea typeface="ＭＳ Ｐゴシック" pitchFamily="34" charset="-128"/>
              </a:rPr>
              <a:t>zbatimit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ligjit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për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mbledhur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ose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regjistruar</a:t>
            </a:r>
            <a:r>
              <a:rPr lang="en-GB" altLang="x-none" sz="2800" i="1" dirty="0">
                <a:ea typeface="ＭＳ Ｐゴシック" pitchFamily="34" charset="-128"/>
              </a:rPr>
              <a:t>, </a:t>
            </a:r>
            <a:r>
              <a:rPr lang="en-GB" altLang="x-none" sz="2800" i="1" dirty="0" err="1">
                <a:ea typeface="ＭＳ Ｐゴシック" pitchFamily="34" charset="-128"/>
              </a:rPr>
              <a:t>nëpërmjet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mjeteve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teknike</a:t>
            </a:r>
            <a:r>
              <a:rPr lang="en-GB" altLang="x-none" sz="2800" i="1" dirty="0">
                <a:ea typeface="ＭＳ Ｐゴシック" pitchFamily="34" charset="-128"/>
              </a:rPr>
              <a:t>,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dhënat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në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kohë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reale</a:t>
            </a:r>
            <a:r>
              <a:rPr lang="en-GB" altLang="x-none" sz="2800" i="1" dirty="0">
                <a:ea typeface="ＭＳ Ｐゴシック" pitchFamily="34" charset="-128"/>
              </a:rPr>
              <a:t>, </a:t>
            </a:r>
            <a:r>
              <a:rPr lang="en-GB" altLang="x-none" sz="2800" i="1" dirty="0" err="1">
                <a:ea typeface="ＭＳ Ｐゴシック" pitchFamily="34" charset="-128"/>
              </a:rPr>
              <a:t>dhe</a:t>
            </a:r>
            <a:endParaRPr lang="en-GB" altLang="x-none" sz="2800" i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altLang="x-none" sz="2800" i="1" dirty="0" err="1" smtClean="0">
                <a:ea typeface="ＭＳ Ｐゴシック" pitchFamily="34" charset="-128"/>
              </a:rPr>
              <a:t>Kopetenca</a:t>
            </a:r>
            <a:r>
              <a:rPr lang="en-GB" altLang="x-none" sz="2800" i="1" dirty="0" smtClean="0">
                <a:ea typeface="ＭＳ Ｐゴシック" pitchFamily="34" charset="-128"/>
              </a:rPr>
              <a:t> </a:t>
            </a:r>
            <a:r>
              <a:rPr lang="en-GB" altLang="x-none" sz="2800" i="1" dirty="0" err="1" smtClean="0">
                <a:ea typeface="ＭＳ Ｐゴシック" pitchFamily="34" charset="-128"/>
              </a:rPr>
              <a:t>për</a:t>
            </a:r>
            <a:r>
              <a:rPr lang="en-GB" altLang="x-none" sz="2800" i="1" dirty="0" smtClean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detyruar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 smtClean="0">
                <a:ea typeface="ＭＳ Ｐゴシック" pitchFamily="34" charset="-128"/>
              </a:rPr>
              <a:t>dhënësit</a:t>
            </a:r>
            <a:r>
              <a:rPr lang="en-GB" altLang="x-none" sz="2800" i="1" dirty="0" smtClean="0">
                <a:ea typeface="ＭＳ Ｐゴシック" pitchFamily="34" charset="-128"/>
              </a:rPr>
              <a:t> e </a:t>
            </a:r>
            <a:r>
              <a:rPr lang="en-GB" altLang="x-none" sz="2800" i="1" dirty="0" err="1">
                <a:ea typeface="ＭＳ Ｐゴシック" pitchFamily="34" charset="-128"/>
              </a:rPr>
              <a:t>shërbimeve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për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mbledhur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ose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regjistruar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të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dhëna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nga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klientët</a:t>
            </a:r>
            <a:r>
              <a:rPr lang="en-GB" altLang="x-none" sz="2800" i="1" dirty="0">
                <a:ea typeface="ＭＳ Ｐゴシック" pitchFamily="34" charset="-128"/>
              </a:rPr>
              <a:t> e tyre, </a:t>
            </a:r>
            <a:r>
              <a:rPr lang="en-GB" altLang="x-none" sz="2800" i="1" dirty="0" err="1">
                <a:ea typeface="ＭＳ Ｐゴシック" pitchFamily="34" charset="-128"/>
              </a:rPr>
              <a:t>në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kohë</a:t>
            </a:r>
            <a:r>
              <a:rPr lang="en-GB" altLang="x-none" sz="2800" i="1" dirty="0">
                <a:ea typeface="ＭＳ Ｐゴシック" pitchFamily="34" charset="-128"/>
              </a:rPr>
              <a:t> </a:t>
            </a:r>
            <a:r>
              <a:rPr lang="en-GB" altLang="x-none" sz="2800" i="1" dirty="0" err="1">
                <a:ea typeface="ＭＳ Ｐゴシック" pitchFamily="34" charset="-128"/>
              </a:rPr>
              <a:t>reale</a:t>
            </a:r>
            <a:r>
              <a:rPr lang="en-GB" altLang="x-none" sz="2800" i="1" dirty="0">
                <a:ea typeface="ＭＳ Ｐゴシック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89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 err="1" smtClean="0"/>
              <a:t>Neni</a:t>
            </a:r>
            <a:r>
              <a:rPr lang="en-GB" sz="2800" b="1" dirty="0" smtClean="0"/>
              <a:t> 20</a:t>
            </a:r>
            <a:br>
              <a:rPr lang="en-GB" sz="2800" b="1" dirty="0" smtClean="0"/>
            </a:br>
            <a:r>
              <a:rPr lang="en-GB" sz="2800" b="1" dirty="0" err="1" smtClean="0"/>
              <a:t>Mbledhja</a:t>
            </a:r>
            <a:r>
              <a:rPr lang="en-GB" sz="2800" b="1" dirty="0" smtClean="0"/>
              <a:t> e </a:t>
            </a:r>
            <a:r>
              <a:rPr lang="en-GB" sz="2800" b="1" dirty="0" err="1" smtClean="0"/>
              <a:t>të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Dhënave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Kompjuterike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në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Kohë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Reale</a:t>
            </a:r>
            <a:endParaRPr lang="en-GB" sz="2800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5199062"/>
          </a:xfrm>
        </p:spPr>
        <p:txBody>
          <a:bodyPr rtlCol="0">
            <a:noAutofit/>
          </a:bodyPr>
          <a:lstStyle/>
          <a:p>
            <a:pPr marL="457200" indent="-45720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 smtClean="0">
                <a:latin typeface="+mj-lt"/>
              </a:rPr>
              <a:t>Çdo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Palë</a:t>
            </a:r>
            <a:r>
              <a:rPr lang="en-GB" sz="2400" dirty="0">
                <a:latin typeface="+mj-lt"/>
              </a:rPr>
              <a:t> do </a:t>
            </a:r>
            <a:r>
              <a:rPr lang="en-GB" sz="2400" dirty="0" err="1">
                <a:latin typeface="+mj-lt"/>
              </a:rPr>
              <a:t>të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adaptojë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një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legjislacion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të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tillë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dhe</a:t>
            </a:r>
            <a:r>
              <a:rPr lang="en-GB" sz="2400" dirty="0">
                <a:latin typeface="+mj-lt"/>
              </a:rPr>
              <a:t> masa </a:t>
            </a:r>
            <a:r>
              <a:rPr lang="en-GB" sz="2400" dirty="0" err="1">
                <a:latin typeface="+mj-lt"/>
              </a:rPr>
              <a:t>të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tjera</a:t>
            </a:r>
            <a:r>
              <a:rPr lang="en-GB" sz="2400" dirty="0">
                <a:latin typeface="+mj-lt"/>
              </a:rPr>
              <a:t>, </a:t>
            </a:r>
            <a:r>
              <a:rPr lang="en-GB" sz="2400" dirty="0" err="1">
                <a:latin typeface="+mj-lt"/>
              </a:rPr>
              <a:t>që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mund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të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jenë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të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nevojshme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t’i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japin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fuqi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autoriteteve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err="1">
                <a:latin typeface="+mj-lt"/>
              </a:rPr>
              <a:t>kompetente</a:t>
            </a:r>
            <a:r>
              <a:rPr lang="en-GB" sz="2400" dirty="0">
                <a:latin typeface="+mj-lt"/>
              </a:rPr>
              <a:t>:</a:t>
            </a: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>
                <a:latin typeface="+mj-lt"/>
              </a:rPr>
              <a:t>a) </a:t>
            </a:r>
            <a:r>
              <a:rPr lang="en-GB" sz="2000" dirty="0" err="1">
                <a:latin typeface="+mj-lt"/>
              </a:rPr>
              <a:t>të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mbledhë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apo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të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regjistrojë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nëpërmjet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aplikimit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të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mjeteve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teknike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në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territorin</a:t>
            </a:r>
            <a:r>
              <a:rPr lang="en-GB" sz="2000" dirty="0">
                <a:latin typeface="+mj-lt"/>
              </a:rPr>
              <a:t> e </a:t>
            </a:r>
            <a:r>
              <a:rPr lang="en-GB" sz="2000" dirty="0" err="1">
                <a:latin typeface="+mj-lt"/>
              </a:rPr>
              <a:t>asaj</a:t>
            </a:r>
            <a:r>
              <a:rPr lang="en-GB" sz="2000" dirty="0">
                <a:latin typeface="+mj-lt"/>
              </a:rPr>
              <a:t> Pale; </a:t>
            </a:r>
            <a:r>
              <a:rPr lang="en-GB" sz="2000" dirty="0" err="1">
                <a:latin typeface="+mj-lt"/>
              </a:rPr>
              <a:t>dhe</a:t>
            </a:r>
            <a:endParaRPr lang="en-GB" sz="2000" dirty="0">
              <a:latin typeface="+mj-lt"/>
            </a:endParaRP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>
                <a:latin typeface="+mj-lt"/>
              </a:rPr>
              <a:t>b) </a:t>
            </a:r>
            <a:r>
              <a:rPr lang="en-GB" sz="2000" dirty="0" err="1">
                <a:latin typeface="+mj-lt"/>
              </a:rPr>
              <a:t>të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detyrojë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një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dhënës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shërbimesh</a:t>
            </a:r>
            <a:r>
              <a:rPr lang="en-GB" sz="2000" dirty="0">
                <a:latin typeface="+mj-lt"/>
              </a:rPr>
              <a:t>, </a:t>
            </a:r>
            <a:r>
              <a:rPr lang="en-GB" sz="2000" dirty="0" err="1">
                <a:latin typeface="+mj-lt"/>
              </a:rPr>
              <a:t>brenda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aftësive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të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saj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ekzistuese</a:t>
            </a:r>
            <a:r>
              <a:rPr lang="en-GB" sz="2000" dirty="0">
                <a:latin typeface="+mj-lt"/>
              </a:rPr>
              <a:t> </a:t>
            </a:r>
            <a:r>
              <a:rPr lang="en-GB" sz="2000" dirty="0" err="1">
                <a:latin typeface="+mj-lt"/>
              </a:rPr>
              <a:t>teknike</a:t>
            </a:r>
            <a:r>
              <a:rPr lang="en-GB" sz="2000" dirty="0">
                <a:latin typeface="+mj-lt"/>
              </a:rPr>
              <a:t>:</a:t>
            </a: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>
                <a:latin typeface="+mj-lt"/>
              </a:rPr>
              <a:t>(</a:t>
            </a:r>
            <a:r>
              <a:rPr lang="en-GB" sz="1600" dirty="0" err="1">
                <a:latin typeface="+mj-lt"/>
              </a:rPr>
              <a:t>i</a:t>
            </a:r>
            <a:r>
              <a:rPr lang="en-GB" sz="1600" dirty="0">
                <a:latin typeface="+mj-lt"/>
              </a:rPr>
              <a:t>) </a:t>
            </a:r>
            <a:r>
              <a:rPr lang="en-GB" sz="1600" dirty="0" err="1">
                <a:latin typeface="+mj-lt"/>
              </a:rPr>
              <a:t>që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mbledhë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apo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regjistrojë</a:t>
            </a:r>
            <a:r>
              <a:rPr lang="en-GB" sz="1600" dirty="0">
                <a:latin typeface="+mj-lt"/>
              </a:rPr>
              <a:t>, </a:t>
            </a:r>
            <a:r>
              <a:rPr lang="en-GB" sz="1600" dirty="0" err="1">
                <a:latin typeface="+mj-lt"/>
              </a:rPr>
              <a:t>nëpërmjet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aplikimit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mjeteve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teknike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në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territorin</a:t>
            </a:r>
            <a:r>
              <a:rPr lang="en-GB" sz="1600" dirty="0">
                <a:latin typeface="+mj-lt"/>
              </a:rPr>
              <a:t> e </a:t>
            </a:r>
            <a:r>
              <a:rPr lang="en-GB" sz="1600" dirty="0" err="1">
                <a:latin typeface="+mj-lt"/>
              </a:rPr>
              <a:t>asaj</a:t>
            </a:r>
            <a:r>
              <a:rPr lang="en-GB" sz="1600" dirty="0">
                <a:latin typeface="+mj-lt"/>
              </a:rPr>
              <a:t> Pale; </a:t>
            </a:r>
            <a:r>
              <a:rPr lang="en-GB" sz="1600" dirty="0" err="1">
                <a:latin typeface="+mj-lt"/>
              </a:rPr>
              <a:t>ose</a:t>
            </a:r>
            <a:endParaRPr lang="en-GB" sz="1600" dirty="0">
              <a:latin typeface="+mj-lt"/>
            </a:endParaRP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>
                <a:latin typeface="+mj-lt"/>
              </a:rPr>
              <a:t>(ii) </a:t>
            </a:r>
            <a:r>
              <a:rPr lang="en-GB" sz="1600" dirty="0" err="1">
                <a:latin typeface="+mj-lt"/>
              </a:rPr>
              <a:t>që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bashkëpunojë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dhe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të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ndihmojë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autoritetet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kompetente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në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mbledhjen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ose</a:t>
            </a:r>
            <a:r>
              <a:rPr lang="en-GB" sz="1600" dirty="0">
                <a:latin typeface="+mj-lt"/>
              </a:rPr>
              <a:t> </a:t>
            </a:r>
            <a:r>
              <a:rPr lang="en-GB" sz="1600" dirty="0" err="1">
                <a:latin typeface="+mj-lt"/>
              </a:rPr>
              <a:t>regjistrimin</a:t>
            </a:r>
            <a:r>
              <a:rPr lang="en-GB" sz="1600" dirty="0">
                <a:latin typeface="+mj-lt"/>
              </a:rPr>
              <a:t> </a:t>
            </a:r>
          </a:p>
          <a:p>
            <a:pPr marL="92075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 smtClean="0">
                <a:latin typeface="+mj-lt"/>
              </a:rPr>
              <a:t>	</a:t>
            </a:r>
            <a:r>
              <a:rPr lang="en-GB" dirty="0" smtClean="0">
                <a:latin typeface="+mj-lt"/>
              </a:rPr>
              <a:t>e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dhënave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trafikut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kohë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reale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shoqëruara</a:t>
            </a:r>
            <a:r>
              <a:rPr lang="en-GB" dirty="0">
                <a:latin typeface="+mj-lt"/>
              </a:rPr>
              <a:t> me </a:t>
            </a:r>
            <a:r>
              <a:rPr lang="en-GB" dirty="0" smtClean="0">
                <a:latin typeface="+mj-lt"/>
              </a:rPr>
              <a:t>	</a:t>
            </a:r>
            <a:r>
              <a:rPr lang="en-GB" dirty="0" err="1" smtClean="0">
                <a:latin typeface="+mj-lt"/>
              </a:rPr>
              <a:t>komunikimet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e </a:t>
            </a:r>
            <a:r>
              <a:rPr lang="en-GB" dirty="0" err="1">
                <a:latin typeface="+mj-lt"/>
              </a:rPr>
              <a:t>specifikuara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</a:t>
            </a:r>
            <a:r>
              <a:rPr lang="en-GB" dirty="0">
                <a:latin typeface="+mj-lt"/>
              </a:rPr>
              <a:t> </a:t>
            </a:r>
            <a:r>
              <a:rPr lang="en-GB" dirty="0" smtClean="0">
                <a:latin typeface="+mj-lt"/>
              </a:rPr>
              <a:t>	</a:t>
            </a:r>
            <a:r>
              <a:rPr lang="en-GB" dirty="0" err="1" smtClean="0">
                <a:latin typeface="+mj-lt"/>
              </a:rPr>
              <a:t>territorin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e </a:t>
            </a:r>
            <a:r>
              <a:rPr lang="en-GB" dirty="0" err="1">
                <a:latin typeface="+mj-lt"/>
              </a:rPr>
              <a:t>saj</a:t>
            </a:r>
            <a:r>
              <a:rPr lang="en-GB" dirty="0">
                <a:latin typeface="+mj-lt"/>
              </a:rPr>
              <a:t>, </a:t>
            </a:r>
            <a:r>
              <a:rPr lang="en-GB" dirty="0" err="1">
                <a:latin typeface="+mj-lt"/>
              </a:rPr>
              <a:t>të</a:t>
            </a:r>
            <a:r>
              <a:rPr lang="en-GB" dirty="0">
                <a:latin typeface="+mj-lt"/>
              </a:rPr>
              <a:t> </a:t>
            </a:r>
            <a:r>
              <a:rPr lang="en-GB" dirty="0" smtClean="0">
                <a:latin typeface="+mj-lt"/>
              </a:rPr>
              <a:t>	</a:t>
            </a:r>
            <a:r>
              <a:rPr lang="en-GB" dirty="0" err="1" smtClean="0">
                <a:latin typeface="+mj-lt"/>
              </a:rPr>
              <a:t>transmetuara</a:t>
            </a:r>
            <a:r>
              <a:rPr lang="en-GB" dirty="0" smtClean="0">
                <a:latin typeface="+mj-lt"/>
              </a:rPr>
              <a:t> </a:t>
            </a:r>
            <a:r>
              <a:rPr lang="en-GB" dirty="0" err="1">
                <a:latin typeface="+mj-lt"/>
              </a:rPr>
              <a:t>nëpërmjet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një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sistemi</a:t>
            </a:r>
            <a:r>
              <a:rPr lang="en-GB" dirty="0">
                <a:latin typeface="+mj-lt"/>
              </a:rPr>
              <a:t> </a:t>
            </a:r>
            <a:r>
              <a:rPr lang="en-GB" dirty="0" err="1">
                <a:latin typeface="+mj-lt"/>
              </a:rPr>
              <a:t>kompjuterik</a:t>
            </a:r>
            <a:r>
              <a:rPr lang="en-GB" sz="1200" dirty="0" smtClean="0">
                <a:latin typeface="+mj-lt"/>
              </a:rPr>
              <a:t>.</a:t>
            </a:r>
            <a:endParaRPr lang="en-GB" sz="1200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93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GB" sz="3600" b="1" dirty="0" err="1"/>
              <a:t>Neni</a:t>
            </a:r>
            <a:r>
              <a:rPr lang="en-GB" sz="3600" b="1" dirty="0"/>
              <a:t> 20</a:t>
            </a:r>
            <a:br>
              <a:rPr lang="en-GB" sz="3600" b="1" dirty="0"/>
            </a:br>
            <a:r>
              <a:rPr lang="en-GB" sz="3600" b="1" dirty="0" err="1"/>
              <a:t>Mbledhja</a:t>
            </a:r>
            <a:r>
              <a:rPr lang="en-GB" sz="3600" b="1" dirty="0"/>
              <a:t>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Kohë</a:t>
            </a:r>
            <a:r>
              <a:rPr lang="en-GB" sz="3600" b="1" dirty="0" smtClean="0"/>
              <a:t> </a:t>
            </a:r>
            <a:r>
              <a:rPr lang="en-GB" sz="3600" b="1" dirty="0" err="1"/>
              <a:t>Reale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0720"/>
            <a:ext cx="8229600" cy="4175443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en-US" sz="2800" dirty="0"/>
              <a:t>Kur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Palë</a:t>
            </a:r>
            <a:r>
              <a:rPr lang="en-US" sz="2800" dirty="0"/>
              <a:t>,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sajë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parimeve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përcaktuara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sistemin</a:t>
            </a:r>
            <a:r>
              <a:rPr lang="en-US" sz="2800" dirty="0"/>
              <a:t> </a:t>
            </a:r>
            <a:r>
              <a:rPr lang="en-US" sz="2800" dirty="0" err="1"/>
              <a:t>ligjor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brendshëm</a:t>
            </a:r>
            <a:r>
              <a:rPr lang="en-US" sz="2800" dirty="0"/>
              <a:t>, </a:t>
            </a:r>
            <a:r>
              <a:rPr lang="en-US" sz="2800" dirty="0" err="1"/>
              <a:t>nuk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masat</a:t>
            </a:r>
            <a:r>
              <a:rPr lang="en-US" sz="2800" dirty="0"/>
              <a:t> e </a:t>
            </a:r>
            <a:r>
              <a:rPr lang="en-US" sz="2800" dirty="0" err="1"/>
              <a:t>përmendura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paragrafin</a:t>
            </a:r>
            <a:r>
              <a:rPr lang="en-US" sz="2800" dirty="0"/>
              <a:t> 1(a), </a:t>
            </a:r>
            <a:r>
              <a:rPr lang="en-US" sz="2800" dirty="0" err="1"/>
              <a:t>ajo</a:t>
            </a:r>
            <a:r>
              <a:rPr lang="en-US" sz="2800" dirty="0"/>
              <a:t> </a:t>
            </a:r>
            <a:r>
              <a:rPr lang="en-US" sz="2800" dirty="0" err="1"/>
              <a:t>mundet</a:t>
            </a:r>
            <a:r>
              <a:rPr lang="en-US" sz="2800" dirty="0"/>
              <a:t>, </a:t>
            </a:r>
            <a:r>
              <a:rPr lang="en-US" sz="2800" dirty="0" err="1"/>
              <a:t>në</a:t>
            </a:r>
            <a:r>
              <a:rPr lang="en-US" sz="2800" dirty="0"/>
              <a:t> vend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kësaj</a:t>
            </a:r>
            <a:r>
              <a:rPr lang="en-US" sz="2800" dirty="0"/>
              <a:t>,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legjislacion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masa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tjera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nevojshme</a:t>
            </a:r>
            <a:r>
              <a:rPr lang="en-US" sz="2800" dirty="0"/>
              <a:t> </a:t>
            </a:r>
            <a:r>
              <a:rPr lang="en-US" sz="2800" dirty="0" err="1"/>
              <a:t>për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siguruar</a:t>
            </a:r>
            <a:r>
              <a:rPr lang="en-US" sz="2800" dirty="0"/>
              <a:t> </a:t>
            </a:r>
            <a:r>
              <a:rPr lang="en-US" sz="2800" dirty="0" err="1"/>
              <a:t>mbledhjen</a:t>
            </a:r>
            <a:r>
              <a:rPr lang="en-US" sz="2800" dirty="0"/>
              <a:t> </a:t>
            </a:r>
            <a:r>
              <a:rPr lang="en-US" sz="2800" dirty="0" err="1"/>
              <a:t>apo</a:t>
            </a:r>
            <a:r>
              <a:rPr lang="en-US" sz="2800" dirty="0"/>
              <a:t> </a:t>
            </a:r>
            <a:r>
              <a:rPr lang="en-US" sz="2800" dirty="0" err="1"/>
              <a:t>regjistrimin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kohë</a:t>
            </a:r>
            <a:r>
              <a:rPr lang="en-US" sz="2800" dirty="0"/>
              <a:t> </a:t>
            </a:r>
            <a:r>
              <a:rPr lang="en-US" sz="2800" dirty="0" err="1"/>
              <a:t>reale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dhënave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trafikut</a:t>
            </a:r>
            <a:r>
              <a:rPr lang="en-US" sz="2800" dirty="0"/>
              <a:t>,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shoqëruara</a:t>
            </a:r>
            <a:r>
              <a:rPr lang="en-US" sz="2800" dirty="0"/>
              <a:t> me </a:t>
            </a:r>
            <a:r>
              <a:rPr lang="en-US" sz="2800" dirty="0" err="1"/>
              <a:t>komunikime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specifikuara</a:t>
            </a:r>
            <a:r>
              <a:rPr lang="en-US" sz="2800" dirty="0"/>
              <a:t> </a:t>
            </a:r>
            <a:r>
              <a:rPr lang="en-US" sz="2800" dirty="0" err="1"/>
              <a:t>në</a:t>
            </a:r>
            <a:r>
              <a:rPr lang="en-US" sz="2800" dirty="0"/>
              <a:t> </a:t>
            </a:r>
            <a:r>
              <a:rPr lang="en-US" sz="2800" dirty="0" err="1"/>
              <a:t>territorin</a:t>
            </a:r>
            <a:r>
              <a:rPr lang="en-US" sz="2800" dirty="0"/>
              <a:t> e </a:t>
            </a:r>
            <a:r>
              <a:rPr lang="en-US" sz="2800" dirty="0" err="1"/>
              <a:t>saj</a:t>
            </a:r>
            <a:r>
              <a:rPr lang="en-US" sz="2800" dirty="0"/>
              <a:t> </a:t>
            </a:r>
            <a:r>
              <a:rPr lang="en-US" sz="2800" dirty="0" err="1"/>
              <a:t>nëpërmjet</a:t>
            </a:r>
            <a:r>
              <a:rPr lang="en-US" sz="2800" dirty="0"/>
              <a:t> </a:t>
            </a:r>
            <a:r>
              <a:rPr lang="en-US" sz="2800" dirty="0" err="1"/>
              <a:t>aplikimit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mjeteve</a:t>
            </a:r>
            <a:r>
              <a:rPr lang="en-US" sz="2800" dirty="0"/>
              <a:t> </a:t>
            </a:r>
            <a:r>
              <a:rPr lang="en-US" sz="2800" dirty="0" err="1"/>
              <a:t>teknike</a:t>
            </a:r>
            <a:r>
              <a:rPr lang="en-US" sz="28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5643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GB" sz="3600" b="1" dirty="0" err="1"/>
              <a:t>Neni</a:t>
            </a:r>
            <a:r>
              <a:rPr lang="en-GB" sz="3600" b="1" dirty="0"/>
              <a:t> 20</a:t>
            </a:r>
            <a:br>
              <a:rPr lang="en-GB" sz="3600" b="1" dirty="0"/>
            </a:br>
            <a:r>
              <a:rPr lang="en-GB" sz="3600" b="1" dirty="0" err="1"/>
              <a:t>Mbledhja</a:t>
            </a:r>
            <a:r>
              <a:rPr lang="en-GB" sz="3600" b="1" dirty="0"/>
              <a:t> e </a:t>
            </a:r>
            <a:r>
              <a:rPr lang="en-GB" sz="3600" b="1" dirty="0" err="1" smtClean="0"/>
              <a:t>të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Dhënave</a:t>
            </a:r>
            <a:r>
              <a:rPr lang="en-GB" sz="3600" b="1" dirty="0" smtClean="0"/>
              <a:t> </a:t>
            </a:r>
            <a:r>
              <a:rPr lang="en-GB" sz="3600" b="1" dirty="0" err="1"/>
              <a:t>Kompjuterike</a:t>
            </a:r>
            <a:r>
              <a:rPr lang="en-GB" sz="3600" b="1" dirty="0"/>
              <a:t> </a:t>
            </a:r>
            <a:r>
              <a:rPr lang="en-GB" sz="3600" b="1" dirty="0" err="1" smtClean="0"/>
              <a:t>në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Kohë</a:t>
            </a:r>
            <a:r>
              <a:rPr lang="en-GB" sz="3600" b="1" dirty="0" smtClean="0"/>
              <a:t> </a:t>
            </a:r>
            <a:r>
              <a:rPr lang="en-GB" sz="3600" b="1" dirty="0" err="1"/>
              <a:t>Reale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5960"/>
            <a:ext cx="8229600" cy="4160203"/>
          </a:xfrm>
        </p:spPr>
        <p:txBody>
          <a:bodyPr/>
          <a:lstStyle/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/>
              <a:t>Palë</a:t>
            </a:r>
            <a:r>
              <a:rPr lang="en-US" sz="2800" dirty="0"/>
              <a:t> do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adaptojë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legjislacion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tillë</a:t>
            </a:r>
            <a:r>
              <a:rPr lang="en-US" sz="2800" dirty="0"/>
              <a:t> </a:t>
            </a:r>
            <a:r>
              <a:rPr lang="en-US" sz="2800" dirty="0" err="1"/>
              <a:t>dhe</a:t>
            </a:r>
            <a:r>
              <a:rPr lang="en-US" sz="2800" dirty="0"/>
              <a:t> masa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tjera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</a:t>
            </a:r>
            <a:r>
              <a:rPr lang="en-US" sz="2800" dirty="0" err="1"/>
              <a:t>mund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jenë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nevojshme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detyrojnë</a:t>
            </a:r>
            <a:r>
              <a:rPr lang="en-US" sz="2800" dirty="0"/>
              <a:t> </a:t>
            </a:r>
            <a:r>
              <a:rPr lang="en-US" sz="2800" dirty="0" err="1"/>
              <a:t>një</a:t>
            </a:r>
            <a:r>
              <a:rPr lang="en-US" sz="2800" dirty="0"/>
              <a:t> </a:t>
            </a:r>
            <a:r>
              <a:rPr lang="en-US" sz="2800" dirty="0" err="1"/>
              <a:t>dhënës</a:t>
            </a:r>
            <a:r>
              <a:rPr lang="en-US" sz="2800" dirty="0"/>
              <a:t> </a:t>
            </a:r>
            <a:r>
              <a:rPr lang="en-US" sz="2800" dirty="0" err="1"/>
              <a:t>shërbimi</a:t>
            </a:r>
            <a:r>
              <a:rPr lang="en-US" sz="2800" dirty="0"/>
              <a:t> </a:t>
            </a:r>
            <a:r>
              <a:rPr lang="en-US" sz="2800" dirty="0" err="1"/>
              <a:t>që</a:t>
            </a:r>
            <a:r>
              <a:rPr lang="en-US" sz="2800" dirty="0"/>
              <a:t> ta </a:t>
            </a:r>
            <a:r>
              <a:rPr lang="en-US" sz="2800" dirty="0" err="1"/>
              <a:t>mbajë</a:t>
            </a:r>
            <a:r>
              <a:rPr lang="en-US" sz="2800" dirty="0"/>
              <a:t> konfidencial </a:t>
            </a:r>
            <a:r>
              <a:rPr lang="en-US" sz="2800" dirty="0" err="1"/>
              <a:t>faktin</a:t>
            </a:r>
            <a:r>
              <a:rPr lang="en-US" sz="2800" dirty="0"/>
              <a:t> e </a:t>
            </a: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/>
              <a:t>informacioni</a:t>
            </a:r>
            <a:r>
              <a:rPr lang="en-US" sz="2800" dirty="0"/>
              <a:t> </a:t>
            </a:r>
            <a:r>
              <a:rPr lang="en-US" sz="2800" dirty="0" err="1"/>
              <a:t>rreth</a:t>
            </a:r>
            <a:r>
              <a:rPr lang="en-US" sz="2800" dirty="0"/>
              <a:t> </a:t>
            </a:r>
            <a:r>
              <a:rPr lang="en-US" sz="2800" dirty="0" err="1"/>
              <a:t>ekzekutimit</a:t>
            </a:r>
            <a:r>
              <a:rPr lang="en-US" sz="2800" dirty="0"/>
              <a:t> </a:t>
            </a:r>
            <a:r>
              <a:rPr lang="en-US" sz="2800" dirty="0" err="1"/>
              <a:t>të</a:t>
            </a:r>
            <a:r>
              <a:rPr lang="en-US" sz="2800" dirty="0"/>
              <a:t> </a:t>
            </a:r>
            <a:r>
              <a:rPr lang="en-US" sz="2800" dirty="0" err="1"/>
              <a:t>çdo</a:t>
            </a:r>
            <a:r>
              <a:rPr lang="en-US" sz="2800" dirty="0"/>
              <a:t> </a:t>
            </a:r>
            <a:r>
              <a:rPr lang="en-US" sz="2800" dirty="0" err="1"/>
              <a:t>kompetence</a:t>
            </a:r>
            <a:r>
              <a:rPr lang="en-US" sz="2800" dirty="0"/>
              <a:t> </a:t>
            </a:r>
            <a:r>
              <a:rPr lang="en-US" sz="2800" dirty="0" err="1"/>
              <a:t>dhënë</a:t>
            </a:r>
            <a:r>
              <a:rPr lang="en-US" sz="2800" dirty="0"/>
              <a:t> </a:t>
            </a:r>
            <a:r>
              <a:rPr lang="en-US" sz="2800" dirty="0" err="1"/>
              <a:t>nga</a:t>
            </a:r>
            <a:r>
              <a:rPr lang="en-US" sz="2800" dirty="0"/>
              <a:t> </a:t>
            </a:r>
            <a:r>
              <a:rPr lang="en-US" sz="2800" dirty="0" err="1"/>
              <a:t>ky</a:t>
            </a:r>
            <a:r>
              <a:rPr lang="en-US" sz="2800" dirty="0"/>
              <a:t> </a:t>
            </a:r>
            <a:r>
              <a:rPr lang="en-US" sz="2800" dirty="0" err="1"/>
              <a:t>nen</a:t>
            </a:r>
            <a:r>
              <a:rPr lang="en-US" sz="2800" dirty="0"/>
              <a:t>.</a:t>
            </a:r>
            <a:endParaRPr lang="en-US" sz="2800" dirty="0" smtClean="0"/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</a:pPr>
            <a:endParaRPr lang="en-US" sz="2800" dirty="0" smtClean="0"/>
          </a:p>
          <a:p>
            <a:pPr marL="514350" indent="-51435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it-IT" sz="2800" dirty="0"/>
              <a:t>Kompetencat dhe procedurat e përmendura në këtë nen do t’i nënshtrohen neneve 14 dhe 15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7887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20</a:t>
            </a:r>
            <a:br>
              <a:rPr lang="en-GB" sz="4000" b="1" dirty="0"/>
            </a:br>
            <a:r>
              <a:rPr lang="en-GB" sz="4000" b="1" dirty="0" err="1"/>
              <a:t>Mbledhja</a:t>
            </a:r>
            <a:r>
              <a:rPr lang="en-GB" sz="4000" b="1" dirty="0"/>
              <a:t> 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në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Kohë</a:t>
            </a:r>
            <a:r>
              <a:rPr lang="en-GB" sz="4000" b="1" dirty="0" smtClean="0"/>
              <a:t> </a:t>
            </a:r>
            <a:r>
              <a:rPr lang="en-GB" sz="4000" b="1" dirty="0" err="1"/>
              <a:t>Reale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554480"/>
            <a:ext cx="8229600" cy="50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t’i</a:t>
            </a:r>
            <a:r>
              <a:rPr lang="en-GB" sz="2400" dirty="0"/>
              <a:t> </a:t>
            </a:r>
            <a:r>
              <a:rPr lang="en-GB" sz="2400" dirty="0" err="1"/>
              <a:t>japin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autoriteteve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kompetente</a:t>
            </a:r>
            <a:r>
              <a:rPr lang="en-GB" sz="2400" dirty="0"/>
              <a:t>:</a:t>
            </a: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a)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mbledhë</a:t>
            </a:r>
            <a:r>
              <a:rPr lang="en-GB" sz="2000" dirty="0"/>
              <a:t> </a:t>
            </a:r>
            <a:r>
              <a:rPr lang="en-GB" sz="2000" dirty="0" err="1"/>
              <a:t>apo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regjistrojë</a:t>
            </a:r>
            <a:r>
              <a:rPr lang="en-GB" sz="2000" dirty="0"/>
              <a:t> 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aplikimit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mjeteve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asaj</a:t>
            </a:r>
            <a:r>
              <a:rPr lang="en-GB" sz="2000" dirty="0"/>
              <a:t> Pale; </a:t>
            </a:r>
            <a:r>
              <a:rPr lang="en-GB" sz="2000" dirty="0" err="1"/>
              <a:t>dhe</a:t>
            </a:r>
            <a:endParaRPr lang="en-GB" sz="2000" dirty="0"/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b)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ekzistuese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(</a:t>
            </a:r>
            <a:r>
              <a:rPr lang="en-GB" sz="1600" dirty="0" err="1"/>
              <a:t>i</a:t>
            </a:r>
            <a:r>
              <a:rPr lang="en-GB" sz="1600" dirty="0"/>
              <a:t>) </a:t>
            </a: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,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(ii) </a:t>
            </a: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ose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</a:t>
            </a:r>
          </a:p>
          <a:p>
            <a:pPr marL="92075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	</a:t>
            </a:r>
            <a:r>
              <a:rPr lang="en-GB" sz="2000" dirty="0"/>
              <a:t>e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trafikut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</a:t>
            </a:r>
            <a:r>
              <a:rPr lang="en-GB" sz="2000" dirty="0" err="1"/>
              <a:t>komunikimet</a:t>
            </a:r>
            <a:r>
              <a:rPr lang="en-GB" sz="2000" dirty="0"/>
              <a:t> 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	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	</a:t>
            </a:r>
            <a:r>
              <a:rPr lang="en-GB" sz="2000" dirty="0" err="1"/>
              <a:t>transmetuara</a:t>
            </a:r>
            <a:r>
              <a:rPr lang="en-GB" sz="2000" dirty="0"/>
              <a:t> </a:t>
            </a:r>
            <a:r>
              <a:rPr lang="en-GB" sz="2000" dirty="0" smtClean="0"/>
              <a:t>	</a:t>
            </a:r>
            <a:r>
              <a:rPr lang="en-GB" sz="2000" dirty="0" err="1" smtClean="0"/>
              <a:t>nëpërmjet</a:t>
            </a:r>
            <a:r>
              <a:rPr lang="en-GB" sz="2000" dirty="0" smtClean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 smtClean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90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Autoritetet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kopetente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93838"/>
            <a:ext cx="8229600" cy="4525963"/>
          </a:xfrm>
        </p:spPr>
        <p:txBody>
          <a:bodyPr/>
          <a:lstStyle/>
          <a:p>
            <a:pPr algn="just"/>
            <a:r>
              <a:rPr lang="en-US" dirty="0" err="1"/>
              <a:t>Mund</a:t>
            </a:r>
            <a:r>
              <a:rPr lang="en-US" dirty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jenë</a:t>
            </a:r>
            <a:r>
              <a:rPr lang="en-US" dirty="0" smtClean="0"/>
              <a:t>: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/>
              <a:t>ligjzbatues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 smtClean="0"/>
              <a:t>gjyqësor</a:t>
            </a:r>
            <a:endParaRPr lang="en-US" dirty="0"/>
          </a:p>
          <a:p>
            <a:pPr lvl="1" algn="just"/>
            <a:r>
              <a:rPr lang="en-US" dirty="0" err="1"/>
              <a:t>Gjyqtar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prokuror</a:t>
            </a:r>
            <a:endParaRPr lang="en-US" dirty="0"/>
          </a:p>
          <a:p>
            <a:pPr lvl="1" algn="just"/>
            <a:r>
              <a:rPr lang="en-US" dirty="0" err="1"/>
              <a:t>Oficer</a:t>
            </a:r>
            <a:r>
              <a:rPr lang="en-US" dirty="0"/>
              <a:t> </a:t>
            </a:r>
            <a:r>
              <a:rPr lang="en-US" dirty="0" err="1"/>
              <a:t>administrativ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97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6969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err="1"/>
              <a:t>Neni</a:t>
            </a:r>
            <a:r>
              <a:rPr lang="en-GB" sz="4000" b="1" dirty="0"/>
              <a:t> 20</a:t>
            </a:r>
            <a:br>
              <a:rPr lang="en-GB" sz="4000" b="1" dirty="0"/>
            </a:br>
            <a:r>
              <a:rPr lang="en-GB" sz="4000" b="1" dirty="0" err="1"/>
              <a:t>Mbledhja</a:t>
            </a:r>
            <a:r>
              <a:rPr lang="en-GB" sz="4000" b="1" dirty="0"/>
              <a:t> e </a:t>
            </a:r>
            <a:r>
              <a:rPr lang="en-GB" sz="4000" b="1" dirty="0" err="1" smtClean="0"/>
              <a:t>të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Dhënave</a:t>
            </a:r>
            <a:r>
              <a:rPr lang="en-GB" sz="4000" b="1" dirty="0" smtClean="0"/>
              <a:t> </a:t>
            </a:r>
            <a:r>
              <a:rPr lang="en-GB" sz="4000" b="1" dirty="0" err="1"/>
              <a:t>Kompjuterike</a:t>
            </a:r>
            <a:r>
              <a:rPr lang="en-GB" sz="4000" b="1" dirty="0"/>
              <a:t> </a:t>
            </a:r>
            <a:r>
              <a:rPr lang="en-GB" sz="4000" b="1" dirty="0" err="1" smtClean="0"/>
              <a:t>në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Kohë</a:t>
            </a:r>
            <a:r>
              <a:rPr lang="en-GB" sz="4000" b="1" dirty="0" smtClean="0"/>
              <a:t> </a:t>
            </a:r>
            <a:r>
              <a:rPr lang="en-GB" sz="4000" b="1" dirty="0" err="1"/>
              <a:t>Reale</a:t>
            </a:r>
            <a:endParaRPr lang="en-GB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45920"/>
            <a:ext cx="82296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2400" dirty="0" err="1"/>
              <a:t>Çdo</a:t>
            </a:r>
            <a:r>
              <a:rPr lang="en-GB" sz="2400" dirty="0"/>
              <a:t> </a:t>
            </a:r>
            <a:r>
              <a:rPr lang="en-GB" sz="2400" dirty="0" err="1"/>
              <a:t>Palë</a:t>
            </a:r>
            <a:r>
              <a:rPr lang="en-GB" sz="2400" dirty="0"/>
              <a:t> do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adaptojë</a:t>
            </a:r>
            <a:r>
              <a:rPr lang="en-GB" sz="2400" dirty="0"/>
              <a:t> </a:t>
            </a:r>
            <a:r>
              <a:rPr lang="en-GB" sz="2400" dirty="0" err="1"/>
              <a:t>një</a:t>
            </a:r>
            <a:r>
              <a:rPr lang="en-GB" sz="2400" dirty="0"/>
              <a:t> </a:t>
            </a:r>
            <a:r>
              <a:rPr lang="en-GB" sz="2400" dirty="0" err="1"/>
              <a:t>legjislacion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tillë</a:t>
            </a:r>
            <a:r>
              <a:rPr lang="en-GB" sz="2400" dirty="0"/>
              <a:t> </a:t>
            </a:r>
            <a:r>
              <a:rPr lang="en-GB" sz="2400" dirty="0" err="1"/>
              <a:t>dhe</a:t>
            </a:r>
            <a:r>
              <a:rPr lang="en-GB" sz="2400" dirty="0"/>
              <a:t> masa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tjera</a:t>
            </a:r>
            <a:r>
              <a:rPr lang="en-GB" sz="2400" dirty="0"/>
              <a:t>, </a:t>
            </a:r>
            <a:r>
              <a:rPr lang="en-GB" sz="2400" dirty="0" err="1"/>
              <a:t>që</a:t>
            </a:r>
            <a:r>
              <a:rPr lang="en-GB" sz="2400" dirty="0"/>
              <a:t> </a:t>
            </a:r>
            <a:r>
              <a:rPr lang="en-GB" sz="2400" dirty="0" err="1"/>
              <a:t>mund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jenë</a:t>
            </a:r>
            <a:r>
              <a:rPr lang="en-GB" sz="2400" dirty="0"/>
              <a:t> </a:t>
            </a:r>
            <a:r>
              <a:rPr lang="en-GB" sz="2400" dirty="0" err="1"/>
              <a:t>të</a:t>
            </a:r>
            <a:r>
              <a:rPr lang="en-GB" sz="2400" dirty="0"/>
              <a:t> </a:t>
            </a:r>
            <a:r>
              <a:rPr lang="en-GB" sz="2400" dirty="0" err="1"/>
              <a:t>nevojshme</a:t>
            </a:r>
            <a:r>
              <a:rPr lang="en-GB" sz="2400" dirty="0"/>
              <a:t> </a:t>
            </a:r>
            <a:r>
              <a:rPr lang="en-GB" sz="2400" dirty="0" err="1"/>
              <a:t>t’i</a:t>
            </a:r>
            <a:r>
              <a:rPr lang="en-GB" sz="2400" dirty="0"/>
              <a:t> </a:t>
            </a:r>
            <a:r>
              <a:rPr lang="en-GB" sz="2400" dirty="0" err="1"/>
              <a:t>japin</a:t>
            </a:r>
            <a:r>
              <a:rPr lang="en-GB" sz="2400" dirty="0"/>
              <a:t> </a:t>
            </a:r>
            <a:r>
              <a:rPr lang="en-GB" sz="2400" dirty="0" err="1"/>
              <a:t>fuqi</a:t>
            </a:r>
            <a:r>
              <a:rPr lang="en-GB" sz="2400" dirty="0"/>
              <a:t> </a:t>
            </a:r>
            <a:r>
              <a:rPr lang="en-GB" sz="2400" dirty="0" err="1"/>
              <a:t>autoriteteve</a:t>
            </a:r>
            <a:r>
              <a:rPr lang="en-GB" sz="2400" dirty="0"/>
              <a:t> </a:t>
            </a:r>
            <a:r>
              <a:rPr lang="en-GB" sz="2400" dirty="0" err="1"/>
              <a:t>kompetente</a:t>
            </a:r>
            <a:r>
              <a:rPr lang="en-GB" sz="2400" dirty="0"/>
              <a:t>:</a:t>
            </a: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a)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mbledhë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apo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regjistrojë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nëpërmjet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aplikimit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mjeteve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teknike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në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b="1" dirty="0" err="1">
                <a:solidFill>
                  <a:srgbClr val="FF0000"/>
                </a:solidFill>
              </a:rPr>
              <a:t>territorin</a:t>
            </a:r>
            <a:r>
              <a:rPr lang="en-GB" sz="2000" b="1" dirty="0">
                <a:solidFill>
                  <a:srgbClr val="FF0000"/>
                </a:solidFill>
              </a:rPr>
              <a:t> e </a:t>
            </a:r>
            <a:r>
              <a:rPr lang="en-GB" sz="2000" b="1" dirty="0" err="1">
                <a:solidFill>
                  <a:srgbClr val="FF0000"/>
                </a:solidFill>
              </a:rPr>
              <a:t>asaj</a:t>
            </a:r>
            <a:r>
              <a:rPr lang="en-GB" sz="2000" b="1" dirty="0">
                <a:solidFill>
                  <a:srgbClr val="FF0000"/>
                </a:solidFill>
              </a:rPr>
              <a:t> Pale; </a:t>
            </a:r>
            <a:r>
              <a:rPr lang="en-GB" sz="2000" b="1" dirty="0" err="1">
                <a:solidFill>
                  <a:srgbClr val="FF0000"/>
                </a:solidFill>
              </a:rPr>
              <a:t>dhe</a:t>
            </a:r>
            <a:endParaRPr lang="en-GB" sz="2000" b="1" dirty="0">
              <a:solidFill>
                <a:srgbClr val="FF0000"/>
              </a:solidFill>
            </a:endParaRPr>
          </a:p>
          <a:p>
            <a:pPr marL="400050" lvl="1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000" dirty="0"/>
              <a:t>b)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detyrojë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dhënës</a:t>
            </a:r>
            <a:r>
              <a:rPr lang="en-GB" sz="2000" dirty="0"/>
              <a:t> </a:t>
            </a:r>
            <a:r>
              <a:rPr lang="en-GB" sz="2000" dirty="0" err="1"/>
              <a:t>shërbimesh</a:t>
            </a:r>
            <a:r>
              <a:rPr lang="en-GB" sz="2000" dirty="0"/>
              <a:t>, </a:t>
            </a:r>
            <a:r>
              <a:rPr lang="en-GB" sz="2000" dirty="0" err="1"/>
              <a:t>brenda</a:t>
            </a:r>
            <a:r>
              <a:rPr lang="en-GB" sz="2000" dirty="0"/>
              <a:t> </a:t>
            </a:r>
            <a:r>
              <a:rPr lang="en-GB" sz="2000" dirty="0" err="1"/>
              <a:t>aftësive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saj</a:t>
            </a:r>
            <a:r>
              <a:rPr lang="en-GB" sz="2000" dirty="0"/>
              <a:t> </a:t>
            </a:r>
            <a:r>
              <a:rPr lang="en-GB" sz="2000" dirty="0" err="1"/>
              <a:t>ekzistuese</a:t>
            </a:r>
            <a:r>
              <a:rPr lang="en-GB" sz="2000" dirty="0"/>
              <a:t> </a:t>
            </a:r>
            <a:r>
              <a:rPr lang="en-GB" sz="2000" dirty="0" err="1"/>
              <a:t>teknike</a:t>
            </a:r>
            <a:r>
              <a:rPr lang="en-GB" sz="2000" dirty="0"/>
              <a:t>:</a:t>
            </a:r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(</a:t>
            </a:r>
            <a:r>
              <a:rPr lang="en-GB" sz="1600" dirty="0" err="1"/>
              <a:t>i</a:t>
            </a:r>
            <a:r>
              <a:rPr lang="en-GB" sz="1600" dirty="0"/>
              <a:t>) </a:t>
            </a: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mbledhë</a:t>
            </a:r>
            <a:r>
              <a:rPr lang="en-GB" sz="1600" dirty="0"/>
              <a:t> </a:t>
            </a:r>
            <a:r>
              <a:rPr lang="en-GB" sz="1600" dirty="0" err="1"/>
              <a:t>apo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regjistrojë</a:t>
            </a:r>
            <a:r>
              <a:rPr lang="en-GB" sz="1600" dirty="0"/>
              <a:t>, </a:t>
            </a:r>
            <a:r>
              <a:rPr lang="en-GB" sz="1600" dirty="0" err="1"/>
              <a:t>nëpërmjet</a:t>
            </a:r>
            <a:r>
              <a:rPr lang="en-GB" sz="1600" dirty="0"/>
              <a:t> </a:t>
            </a:r>
            <a:r>
              <a:rPr lang="en-GB" sz="1600" dirty="0" err="1"/>
              <a:t>aplikimit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mjeteve</a:t>
            </a:r>
            <a:r>
              <a:rPr lang="en-GB" sz="1600" dirty="0"/>
              <a:t> </a:t>
            </a:r>
            <a:r>
              <a:rPr lang="en-GB" sz="1600" dirty="0" err="1"/>
              <a:t>teknike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territorin</a:t>
            </a:r>
            <a:r>
              <a:rPr lang="en-GB" sz="1600" dirty="0"/>
              <a:t> e </a:t>
            </a:r>
            <a:r>
              <a:rPr lang="en-GB" sz="1600" dirty="0" err="1"/>
              <a:t>asaj</a:t>
            </a:r>
            <a:r>
              <a:rPr lang="en-GB" sz="1600" dirty="0"/>
              <a:t> Pale; </a:t>
            </a:r>
            <a:r>
              <a:rPr lang="en-GB" sz="1600" dirty="0" err="1"/>
              <a:t>ose</a:t>
            </a:r>
            <a:endParaRPr lang="en-GB" sz="1600" dirty="0"/>
          </a:p>
          <a:p>
            <a:pPr marL="800100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(ii) </a:t>
            </a:r>
            <a:r>
              <a:rPr lang="en-GB" sz="1600" dirty="0" err="1"/>
              <a:t>që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bashkëpunojë</a:t>
            </a:r>
            <a:r>
              <a:rPr lang="en-GB" sz="1600" dirty="0"/>
              <a:t> </a:t>
            </a:r>
            <a:r>
              <a:rPr lang="en-GB" sz="1600" dirty="0" err="1"/>
              <a:t>dhe</a:t>
            </a:r>
            <a:r>
              <a:rPr lang="en-GB" sz="1600" dirty="0"/>
              <a:t> </a:t>
            </a:r>
            <a:r>
              <a:rPr lang="en-GB" sz="1600" dirty="0" err="1"/>
              <a:t>të</a:t>
            </a:r>
            <a:r>
              <a:rPr lang="en-GB" sz="1600" dirty="0"/>
              <a:t> </a:t>
            </a:r>
            <a:r>
              <a:rPr lang="en-GB" sz="1600" dirty="0" err="1"/>
              <a:t>ndihmojë</a:t>
            </a:r>
            <a:r>
              <a:rPr lang="en-GB" sz="1600" dirty="0"/>
              <a:t> </a:t>
            </a:r>
            <a:r>
              <a:rPr lang="en-GB" sz="1600" dirty="0" err="1"/>
              <a:t>autoritetet</a:t>
            </a:r>
            <a:r>
              <a:rPr lang="en-GB" sz="1600" dirty="0"/>
              <a:t> </a:t>
            </a:r>
            <a:r>
              <a:rPr lang="en-GB" sz="1600" dirty="0" err="1"/>
              <a:t>kompetente</a:t>
            </a:r>
            <a:r>
              <a:rPr lang="en-GB" sz="1600" dirty="0"/>
              <a:t> </a:t>
            </a:r>
            <a:r>
              <a:rPr lang="en-GB" sz="1600" dirty="0" err="1"/>
              <a:t>në</a:t>
            </a:r>
            <a:r>
              <a:rPr lang="en-GB" sz="1600" dirty="0"/>
              <a:t> </a:t>
            </a:r>
            <a:r>
              <a:rPr lang="en-GB" sz="1600" dirty="0" err="1"/>
              <a:t>mbledhjen</a:t>
            </a:r>
            <a:r>
              <a:rPr lang="en-GB" sz="1600" dirty="0"/>
              <a:t> </a:t>
            </a:r>
            <a:r>
              <a:rPr lang="en-GB" sz="1600" dirty="0" err="1"/>
              <a:t>ose</a:t>
            </a:r>
            <a:r>
              <a:rPr lang="en-GB" sz="1600" dirty="0"/>
              <a:t> </a:t>
            </a:r>
            <a:r>
              <a:rPr lang="en-GB" sz="1600" dirty="0" err="1"/>
              <a:t>regjistrimin</a:t>
            </a:r>
            <a:r>
              <a:rPr lang="en-GB" sz="1600" dirty="0"/>
              <a:t> </a:t>
            </a:r>
          </a:p>
          <a:p>
            <a:pPr marL="92075" lvl="2" indent="0" algn="just" eaLnBrk="1" fontAlgn="auto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1600" dirty="0"/>
              <a:t>	</a:t>
            </a:r>
            <a:r>
              <a:rPr lang="en-GB" sz="2000" dirty="0"/>
              <a:t>e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dhënave</a:t>
            </a:r>
            <a:r>
              <a:rPr lang="en-GB" sz="2000" dirty="0"/>
              <a:t>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trafikut</a:t>
            </a:r>
            <a:r>
              <a:rPr lang="en-GB" sz="2000" dirty="0"/>
              <a:t>, </a:t>
            </a:r>
            <a:r>
              <a:rPr lang="en-GB" sz="2000" dirty="0" err="1"/>
              <a:t>në</a:t>
            </a:r>
            <a:r>
              <a:rPr lang="en-GB" sz="2000" dirty="0"/>
              <a:t> </a:t>
            </a:r>
            <a:r>
              <a:rPr lang="en-GB" sz="2000" dirty="0" err="1"/>
              <a:t>kohë</a:t>
            </a:r>
            <a:r>
              <a:rPr lang="en-GB" sz="2000" dirty="0"/>
              <a:t> </a:t>
            </a:r>
            <a:r>
              <a:rPr lang="en-GB" sz="2000" dirty="0" err="1"/>
              <a:t>reale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</a:t>
            </a:r>
            <a:r>
              <a:rPr lang="en-GB" sz="2000" dirty="0" err="1"/>
              <a:t>shoqëruara</a:t>
            </a:r>
            <a:r>
              <a:rPr lang="en-GB" sz="2000" dirty="0"/>
              <a:t> me 	</a:t>
            </a:r>
            <a:r>
              <a:rPr lang="en-GB" sz="2000" dirty="0" err="1"/>
              <a:t>komunikimet</a:t>
            </a:r>
            <a:r>
              <a:rPr lang="en-GB" sz="2000" dirty="0"/>
              <a:t> e </a:t>
            </a:r>
            <a:r>
              <a:rPr lang="en-GB" sz="2000" dirty="0" err="1"/>
              <a:t>specifikuara</a:t>
            </a:r>
            <a:r>
              <a:rPr lang="en-GB" sz="2000" dirty="0"/>
              <a:t> </a:t>
            </a:r>
            <a:r>
              <a:rPr lang="en-GB" sz="2000" dirty="0" err="1"/>
              <a:t>në</a:t>
            </a:r>
            <a:r>
              <a:rPr lang="en-GB" sz="2000" dirty="0"/>
              <a:t> 	</a:t>
            </a:r>
            <a:r>
              <a:rPr lang="en-GB" sz="2000" dirty="0" err="1"/>
              <a:t>territorin</a:t>
            </a:r>
            <a:r>
              <a:rPr lang="en-GB" sz="2000" dirty="0"/>
              <a:t> e </a:t>
            </a:r>
            <a:r>
              <a:rPr lang="en-GB" sz="2000" dirty="0" err="1"/>
              <a:t>saj</a:t>
            </a:r>
            <a:r>
              <a:rPr lang="en-GB" sz="2000" dirty="0"/>
              <a:t>, </a:t>
            </a:r>
            <a:r>
              <a:rPr lang="en-GB" sz="2000" dirty="0" err="1"/>
              <a:t>të</a:t>
            </a:r>
            <a:r>
              <a:rPr lang="en-GB" sz="2000" dirty="0"/>
              <a:t> 	</a:t>
            </a:r>
            <a:r>
              <a:rPr lang="en-GB" sz="2000" dirty="0" err="1"/>
              <a:t>transmetuara</a:t>
            </a:r>
            <a:r>
              <a:rPr lang="en-GB" sz="2000" dirty="0"/>
              <a:t> 	</a:t>
            </a:r>
            <a:r>
              <a:rPr lang="en-GB" sz="2000" dirty="0" err="1"/>
              <a:t>nëpërmjet</a:t>
            </a:r>
            <a:r>
              <a:rPr lang="en-GB" sz="2000" dirty="0"/>
              <a:t> </a:t>
            </a:r>
            <a:r>
              <a:rPr lang="en-GB" sz="2000" dirty="0" err="1"/>
              <a:t>një</a:t>
            </a:r>
            <a:r>
              <a:rPr lang="en-GB" sz="2000" dirty="0"/>
              <a:t> </a:t>
            </a:r>
            <a:r>
              <a:rPr lang="en-GB" sz="2000" dirty="0" err="1"/>
              <a:t>sistemi</a:t>
            </a:r>
            <a:r>
              <a:rPr lang="en-GB" sz="2000" dirty="0"/>
              <a:t> </a:t>
            </a:r>
            <a:r>
              <a:rPr lang="en-GB" sz="2000" dirty="0" err="1"/>
              <a:t>kompjuterik</a:t>
            </a:r>
            <a:r>
              <a:rPr lang="en-GB" sz="2000" dirty="0" smtClean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065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Mbledhë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ose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regjistrojë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nëpërmjet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aplikimit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të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mjeteve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teknike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2057400"/>
            <a:ext cx="7914640" cy="3962401"/>
          </a:xfrm>
        </p:spPr>
        <p:txBody>
          <a:bodyPr/>
          <a:lstStyle/>
          <a:p>
            <a:pPr algn="just"/>
            <a:r>
              <a:rPr lang="en-US" dirty="0" err="1"/>
              <a:t>Kjo</a:t>
            </a:r>
            <a:r>
              <a:rPr lang="en-US" dirty="0"/>
              <a:t> </a:t>
            </a:r>
            <a:r>
              <a:rPr lang="en-US" dirty="0" err="1"/>
              <a:t>pjesë</a:t>
            </a:r>
            <a:r>
              <a:rPr lang="en-US" dirty="0"/>
              <a:t> e </a:t>
            </a:r>
            <a:r>
              <a:rPr lang="en-US" dirty="0" err="1" smtClean="0"/>
              <a:t>kopetencës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referohet</a:t>
            </a:r>
            <a:r>
              <a:rPr lang="en-US" dirty="0"/>
              <a:t> </a:t>
            </a:r>
            <a:r>
              <a:rPr lang="en-US" dirty="0" err="1" smtClean="0"/>
              <a:t>pushtetit</a:t>
            </a:r>
            <a:r>
              <a:rPr lang="en-US" dirty="0" smtClean="0"/>
              <a:t> </a:t>
            </a:r>
            <a:r>
              <a:rPr lang="en-US" dirty="0" err="1" smtClean="0"/>
              <a:t>së</a:t>
            </a:r>
            <a:r>
              <a:rPr lang="en-US" dirty="0" smtClean="0"/>
              <a:t> </a:t>
            </a:r>
            <a:r>
              <a:rPr lang="en-US" dirty="0" err="1"/>
              <a:t>drejtpërdrejtë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autoriteteve</a:t>
            </a:r>
            <a:r>
              <a:rPr lang="en-US" dirty="0"/>
              <a:t> </a:t>
            </a:r>
            <a:r>
              <a:rPr lang="en-US" dirty="0" err="1"/>
              <a:t>kompetente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mbledhur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regjistruar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dhënat</a:t>
            </a:r>
            <a:r>
              <a:rPr lang="en-US" dirty="0"/>
              <a:t> e </a:t>
            </a:r>
            <a:r>
              <a:rPr lang="en-US" dirty="0" err="1"/>
              <a:t>trafikut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kohë</a:t>
            </a:r>
            <a:r>
              <a:rPr lang="en-US" dirty="0"/>
              <a:t> </a:t>
            </a:r>
            <a:r>
              <a:rPr lang="en-US" dirty="0" err="1"/>
              <a:t>reale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err="1"/>
              <a:t>Asnjë</a:t>
            </a:r>
            <a:r>
              <a:rPr lang="en-US" dirty="0"/>
              <a:t> </a:t>
            </a:r>
            <a:r>
              <a:rPr lang="en-US" dirty="0" err="1"/>
              <a:t>teknologji</a:t>
            </a:r>
            <a:r>
              <a:rPr lang="en-US" dirty="0"/>
              <a:t> </a:t>
            </a:r>
            <a:r>
              <a:rPr lang="en-US" dirty="0" err="1"/>
              <a:t>specifike</a:t>
            </a:r>
            <a:r>
              <a:rPr lang="en-US" dirty="0"/>
              <a:t> </a:t>
            </a:r>
            <a:r>
              <a:rPr lang="en-US" dirty="0" err="1" smtClean="0"/>
              <a:t>nuk</a:t>
            </a:r>
            <a:r>
              <a:rPr lang="en-US" dirty="0" smtClean="0"/>
              <a:t> </a:t>
            </a:r>
            <a:r>
              <a:rPr lang="en-US" dirty="0" err="1" smtClean="0"/>
              <a:t>kërkohet</a:t>
            </a:r>
            <a:r>
              <a:rPr lang="en-US" dirty="0" smtClean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miratohet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!</a:t>
            </a:r>
            <a:fld id="{A966BBF2-DA90-4DEB-8CEB-816DABC85824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22214</TotalTime>
  <Words>23444</Words>
  <Application>Microsoft Office PowerPoint</Application>
  <PresentationFormat>On-screen Show (4:3)</PresentationFormat>
  <Paragraphs>1455</Paragraphs>
  <Slides>142</Slides>
  <Notes>140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142</vt:i4>
      </vt:variant>
    </vt:vector>
  </HeadingPairs>
  <TitlesOfParts>
    <vt:vector size="143" baseType="lpstr">
      <vt:lpstr>Office Theme</vt:lpstr>
      <vt:lpstr>Trajnim Bazë për Krimin Kibernetik për Gjyqtarët dhe Prokurorët</vt:lpstr>
      <vt:lpstr>Agjenda</vt:lpstr>
      <vt:lpstr>Objektivat e Sesionit</vt:lpstr>
      <vt:lpstr>PowerPoint Presentation</vt:lpstr>
      <vt:lpstr>Pjesa e Parë Dispozitat procedurale të Konventës së Budapestit</vt:lpstr>
      <vt:lpstr>Rregullat Procedurale</vt:lpstr>
      <vt:lpstr>Dhënësi i Shërbimeve</vt:lpstr>
      <vt:lpstr>Dhënësi i Shërbimeve</vt:lpstr>
      <vt:lpstr>Informacioni i Abonentit</vt:lpstr>
      <vt:lpstr>Të Dhënat e Trafikut</vt:lpstr>
      <vt:lpstr>Të Dhënat e Përmbajtjes </vt:lpstr>
      <vt:lpstr>PowerPoint Presentation</vt:lpstr>
      <vt:lpstr>Neni 16 – Ruajta e përshpejtuar e të dhënave kompjuterike të memorizuara</vt:lpstr>
      <vt:lpstr>Neni 16 – Ruajta e përshpejtuar e të dhënave kompjuterike të memorizuara</vt:lpstr>
      <vt:lpstr>Neni 16 – Ruajta e përshpejtuar e të dhënave kompjuterike të memorizuara</vt:lpstr>
      <vt:lpstr>Neni 16 – Ruajta e përshpejtuar e të dhënave kompjuterike të memorizuara</vt:lpstr>
      <vt:lpstr>Neni 16 – Ruajta e përshpejtuar e të dhënave kompjuterike të memorizuara</vt:lpstr>
      <vt:lpstr>Urdhërojnë apo mundësisht të përftojnë</vt:lpstr>
      <vt:lpstr>Neni 16 – Ruajta e përshpejtuar e të dhënave kompjuterike të memorizuara</vt:lpstr>
      <vt:lpstr>Ruajtja e Përshpejtuar</vt:lpstr>
      <vt:lpstr>Neni 16 – Ruajta e përshpejtuar e të dhënave kompjuterike të memorizuara</vt:lpstr>
      <vt:lpstr>Të Dhënat Kompjuterike të Specifikuara</vt:lpstr>
      <vt:lpstr>Neni 16 – Ruajta e përshpejtuar e të dhënave kompjuterike të memorizuara</vt:lpstr>
      <vt:lpstr>Të Ruajtura nëpërmjet një Sistemi Kompjuterik</vt:lpstr>
      <vt:lpstr>Neni 16 – Ruajta e përshpejtuar e të dhënave kompjuterike të memorizuara</vt:lpstr>
      <vt:lpstr>Të Zbuluara ndaj Humbjes ose Modifikimit</vt:lpstr>
      <vt:lpstr>Neni 16 – Ruajta e përshpejtuar e të dhënave kompjuterike të memorizuara</vt:lpstr>
      <vt:lpstr>Zotërim ose Kontroll</vt:lpstr>
      <vt:lpstr>Neni 16 – Ruajta e përshpejtuar e të dhënave kompjuterike të memorizuara</vt:lpstr>
      <vt:lpstr>Afati Kohor</vt:lpstr>
      <vt:lpstr>Neni 16 – Ruajta e përshpejtuar e të dhënave kompjuterike të memorizuara</vt:lpstr>
      <vt:lpstr>Të Mbajnë Konfidenciale Ndërmarrjen e Procedurave</vt:lpstr>
      <vt:lpstr> Neni 17 – Ruajtja e Përshpejtuar dhe Hapja e Pjesshme e të Dhënave të Trafikut </vt:lpstr>
      <vt:lpstr>Neni 17 – Ruajtja e Përshpejtuar dhe Hapja e Pjesshme e të Dhënave të Trafikut</vt:lpstr>
      <vt:lpstr>Neni 17 – Ruajtja e Përshpejtuar dhe Hapja e Pjesshme e të Dhënave të Trafikut</vt:lpstr>
      <vt:lpstr>Një a më Shumë Dhënës Shërbimesh</vt:lpstr>
      <vt:lpstr>Një a më Shumë Dhënës Shërbimesh</vt:lpstr>
      <vt:lpstr>Neni 17 – Ruajtja e Përshpejtuar dhe Hapja e Pjesshme e të Dhënave të Trafikut</vt:lpstr>
      <vt:lpstr>Hapja e përshpejtuar e të dhënave të mjaftueshme të trafikut</vt:lpstr>
      <vt:lpstr>PowerPoint Presentation</vt:lpstr>
      <vt:lpstr>Neni 18 – Urdhri i Prodhimit</vt:lpstr>
      <vt:lpstr>Neni 18 – Urdhri i Prodhimit</vt:lpstr>
      <vt:lpstr>Neni 18 – Urdhri i Prodhimit</vt:lpstr>
      <vt:lpstr>Autoritete Kompetente</vt:lpstr>
      <vt:lpstr>Neni 18 – Urdhri i Prodhimit</vt:lpstr>
      <vt:lpstr>Përson në Territorin e tij</vt:lpstr>
      <vt:lpstr>Neni 18 – Urdhri i Prodhimit</vt:lpstr>
      <vt:lpstr>Të dhëna kompjuterike specifike</vt:lpstr>
      <vt:lpstr>Neni 18 – Urdhri i Prodhimit</vt:lpstr>
      <vt:lpstr>Zotërimi ose kontrolli </vt:lpstr>
      <vt:lpstr>Neni 18 – Urdhri i Prodhimit</vt:lpstr>
      <vt:lpstr>Memorizuar në një sistem kompjuterik</vt:lpstr>
      <vt:lpstr>Neni 18 – Urdhri i Prodhimit</vt:lpstr>
      <vt:lpstr>Dhënësi i Shërbimeve</vt:lpstr>
      <vt:lpstr>Neni 18 – Urdhri i Prodhimit</vt:lpstr>
      <vt:lpstr>Ofrimi i shërbimeve në territor</vt:lpstr>
      <vt:lpstr>Neni 18 – Urdhri i Prodhimit</vt:lpstr>
      <vt:lpstr>Informacion për Abonentin</vt:lpstr>
      <vt:lpstr>Informacioni i Abonentit</vt:lpstr>
      <vt:lpstr>Neni 18 – Urdhri i Prodhimit</vt:lpstr>
      <vt:lpstr>Të lidhur me shërbime të tilla</vt:lpstr>
      <vt:lpstr>Neni 18 – Urdhri i Prodhimit</vt:lpstr>
      <vt:lpstr>Zotërim apo kontroll</vt:lpstr>
      <vt:lpstr>PowerPoint Presentation</vt:lpstr>
      <vt:lpstr>PowerPoint Presentation</vt:lpstr>
      <vt:lpstr>PowerPoint Presentation</vt:lpstr>
      <vt:lpstr>PowerPoint Presentation</vt:lpstr>
      <vt:lpstr>Neni 19 Kontrolli dhe Sekuestrimi i të Dhënave Kompjuterike të Memorizuara</vt:lpstr>
      <vt:lpstr>Neni 19 Kontrolli dhe Sekuestrimi i të Dhënave Kompjuterike të Memorizuara</vt:lpstr>
      <vt:lpstr>Neni 19 Kontrolli dhe Sekuestrimi i të Dhënave Kompjuterike të Memorizuara</vt:lpstr>
      <vt:lpstr>Neni 19 Kontrolli dhe Sekuestrimi i të Dhënave Kompjuterike të Memorizuara</vt:lpstr>
      <vt:lpstr>Neni 19 Kontrolli dhe Sekuestrimi i të Dhënave Kompjuterike të Memorizuara</vt:lpstr>
      <vt:lpstr>Autoritetet Kopetente</vt:lpstr>
      <vt:lpstr>Neni 19 Kontrolli dhe Sekuestrimi i të Dhënave Kompjuterike të Memorizuara</vt:lpstr>
      <vt:lpstr>Kontrollojë apo në mënyrë të ngjashme të hyjë</vt:lpstr>
      <vt:lpstr>Neni 19 Kontrolli dhe Sekuestrimi i të Dhënave Kompjuterike të Memorizuara</vt:lpstr>
      <vt:lpstr>Sistemi kompjuterik ose pajisje për ruajtjen e të dhënave kompjuterike</vt:lpstr>
      <vt:lpstr>Neni 19 Kontrolli dhe Sekuestrimi i të Dhënave Kompjuterike të Memorizuara</vt:lpstr>
      <vt:lpstr>të shtrijnë kontrollin dhe në mënyrë të ngjashme hyrjen</vt:lpstr>
      <vt:lpstr>Neni 19 Kontrolli dhe Sekuestrimi i të Dhënave Kompjuterike të Memorizuara</vt:lpstr>
      <vt:lpstr>Autoritetet Kompetente</vt:lpstr>
      <vt:lpstr>Neni 19 Kontrolli dhe Sekuestrimi i të Dhënave Kompjuterike të Memorizuara</vt:lpstr>
      <vt:lpstr>Sekuestrojë ose në mënyrë të ngjashme të sigurojë</vt:lpstr>
      <vt:lpstr>Neni 19 Kontrolli dhe Sekuestrimi i të Dhënave Kompjuterike të Memorizuara</vt:lpstr>
      <vt:lpstr>Bëjnë dhe mbajnë një kopje</vt:lpstr>
      <vt:lpstr>Neni 19 Kontrolli dhe Sekuestrimi i të Dhënave Kompjuterike të Memorizuara</vt:lpstr>
      <vt:lpstr>Mbajnë integritetin</vt:lpstr>
      <vt:lpstr>Neni 19 Kontrolli dhe Sekuestrimi i të Dhënave Kompjuterike të Memorizuara</vt:lpstr>
      <vt:lpstr>Të bëjnë të paaksesueshme apo të heqin të dhënat</vt:lpstr>
      <vt:lpstr>Neni 19 Kontrolli dhe Sekuestrimi i të Dhënave Kompjuterike të Memorizuara</vt:lpstr>
      <vt:lpstr>Urdhërimi i personave për mbrojtjen e të dhënave</vt:lpstr>
      <vt:lpstr>PowerPoint Presentation</vt:lpstr>
      <vt:lpstr>Neni 20 Mbledhja e të Dhënave Kompjuterike në Kohë Reale</vt:lpstr>
      <vt:lpstr>Neni 20 Mbledhja e të Dhënave Kompjuterike në Kohë Reale</vt:lpstr>
      <vt:lpstr>Neni 20 Mbledhja e të Dhënave Kompjuterike në Kohë Reale</vt:lpstr>
      <vt:lpstr>Neni 20 Mbledhja e të Dhënave Kompjuterike në Kohë Reale</vt:lpstr>
      <vt:lpstr>Autoritetet kopetente</vt:lpstr>
      <vt:lpstr>Neni 20 Mbledhja e të Dhënave Kompjuterike në Kohë Reale</vt:lpstr>
      <vt:lpstr>Mbledhë ose regjistrojë nëpërmjet aplikimit të mjeteve teknike</vt:lpstr>
      <vt:lpstr>Neni 20 Mbledhja e të Dhënave Kompjuterike në Kohë Reale</vt:lpstr>
      <vt:lpstr>Detyroj një dhënës shërbimesh</vt:lpstr>
      <vt:lpstr>Neni 20 Mbledhja e të Dhënave Kompjuterike në Kohë Reale</vt:lpstr>
      <vt:lpstr>Komunikime të specifikuara</vt:lpstr>
      <vt:lpstr>Neni 20 Mbledhja e të Dhënave Kompjuterike në Kohë Reale</vt:lpstr>
      <vt:lpstr>Masa të tjera</vt:lpstr>
      <vt:lpstr>Neni 20 Mbledhja e të Dhënave Kompjuterike në Kohë Reale</vt:lpstr>
      <vt:lpstr>Detyrojnë dhënësin e shërbimit të mbajë konfidenciale masat</vt:lpstr>
      <vt:lpstr>PowerPoint Presentation</vt:lpstr>
      <vt:lpstr>Neni 21 Interceptimi i të Dhënave të Përmbajtjes</vt:lpstr>
      <vt:lpstr>Neni 21 Interceptimi i të Dhënave të Përmbajtjes</vt:lpstr>
      <vt:lpstr>Neni 21 Interceptimi i të Dhënave të Përmbajtjes</vt:lpstr>
      <vt:lpstr>Neni 21 Interceptimi i të Dhënave të Përmbajtjes</vt:lpstr>
      <vt:lpstr>Autoritetet Kopetente</vt:lpstr>
      <vt:lpstr>Neni 21 Interceptimi i të Dhënave të Përmbajtjes</vt:lpstr>
      <vt:lpstr>Mbledhë ose regjistrojë nëpërmjet aplikimit të mjeteve teknike</vt:lpstr>
      <vt:lpstr>Neni 21 Interceptimi i të Dhënave të Përmbajtjes</vt:lpstr>
      <vt:lpstr>Detyroj një dhënës shërbimesh</vt:lpstr>
      <vt:lpstr>Neni 21 Interceptimi i të Dhënave të Përmbajtjes</vt:lpstr>
      <vt:lpstr>Komunikime të specifikuara</vt:lpstr>
      <vt:lpstr>Neni 21 Interceptimi i të Dhënave të Përmbajtjes</vt:lpstr>
      <vt:lpstr>Masa të tjera</vt:lpstr>
      <vt:lpstr>Neni 21 Interceptimi i të Dhënave të Përmbajtjes</vt:lpstr>
      <vt:lpstr>Detyrojnë dhënësin e shërbimit të mbajë konfidenciale masat</vt:lpstr>
      <vt:lpstr>PowerPoint Presentation</vt:lpstr>
      <vt:lpstr>Pjesa e Dytë Kushtet dhe Garancitë në Konventën e Budapestit</vt:lpstr>
      <vt:lpstr>Neni 15 § 1 Kushtet dhe Garancitë</vt:lpstr>
      <vt:lpstr>Neni 15 § 1 Kushtet dhe Garancitë</vt:lpstr>
      <vt:lpstr>Të drejtat e garantuara nga KEDNJ dhe ICCPR</vt:lpstr>
      <vt:lpstr>Neni 15 § 2 dhe 3 Kushtet dhe Garancitë</vt:lpstr>
      <vt:lpstr>Kushtet dhe Garancitë sipas Konventës Evropiane për të Drejtat e Njeriut</vt:lpstr>
      <vt:lpstr>Pjesa e Dytë - Shtojcë Kushtet dhe Garancitë në Konventën Evropiane të të Drejtave të Njeriut</vt:lpstr>
      <vt:lpstr>Kushtet dhe Masat Mbrojtëse në Konventën Evropiane të të Drejtave të Njeriut</vt:lpstr>
      <vt:lpstr>Kushtet dhe Masat Mbrojtëse në Konventën Evropiane të të Drejtave të Njeriut</vt:lpstr>
      <vt:lpstr>Kushtet dhe Masat Mbrojtëse në Konventën Evropiane të të Drejtave të Njeriut</vt:lpstr>
      <vt:lpstr>Kushtet dhe Masat Mbrojtëse në Konventën Evropiane të të Drejtave të Njeriut</vt:lpstr>
      <vt:lpstr>Kushtet dhe Masat Mbrojtëse në Konventën Evropiane të të Drejtave të Njeriut</vt:lpstr>
      <vt:lpstr>Kushtet dhe Masat Mbrojtëse në Konventën Evropiane të të Drejtave të Njeriut</vt:lpstr>
      <vt:lpstr>Kushtet dhe Masat Mbrojtëse në Konventën Evropiane të të Drejtave të Njeriut</vt:lpstr>
      <vt:lpstr>PowerPoint Presentation</vt:lpstr>
      <vt:lpstr>Pjesa e Tretë Përmbledhje</vt:lpstr>
      <vt:lpstr>Përmbledhje</vt:lpstr>
      <vt:lpstr>PowerPoint Presentation</vt:lpstr>
    </vt:vector>
  </TitlesOfParts>
  <Company>Technology Risk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Nigel Jones</dc:creator>
  <cp:lastModifiedBy>COSMOS</cp:lastModifiedBy>
  <cp:revision>532</cp:revision>
  <dcterms:created xsi:type="dcterms:W3CDTF">2012-01-28T17:11:27Z</dcterms:created>
  <dcterms:modified xsi:type="dcterms:W3CDTF">2017-10-09T06:39:54Z</dcterms:modified>
</cp:coreProperties>
</file>