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83" r:id="rId4"/>
    <p:sldId id="258" r:id="rId5"/>
    <p:sldId id="28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0" autoAdjust="0"/>
    <p:restoredTop sz="74452" autoAdjust="0"/>
  </p:normalViewPr>
  <p:slideViewPr>
    <p:cSldViewPr snapToGrid="0" snapToObjects="1">
      <p:cViewPr varScale="1">
        <p:scale>
          <a:sx n="68" d="100"/>
          <a:sy n="68" d="100"/>
        </p:scale>
        <p:origin x="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q-AL" dirty="0" smtClean="0"/>
              <a:t>Prezantimi me Po</a:t>
            </a:r>
            <a:r>
              <a:rPr lang="en-US" dirty="0" smtClean="0"/>
              <a:t>w</a:t>
            </a:r>
            <a:r>
              <a:rPr lang="sq-AL" dirty="0" smtClean="0"/>
              <a:t>er</a:t>
            </a:r>
            <a:r>
              <a:rPr lang="en-US" dirty="0" smtClean="0"/>
              <a:t> </a:t>
            </a:r>
            <a:r>
              <a:rPr lang="sq-AL" dirty="0" smtClean="0"/>
              <a:t>Point </a:t>
            </a:r>
            <a:r>
              <a:rPr lang="sq-AL" dirty="0" smtClean="0"/>
              <a:t>jepet për të ndihmuar trajnerin në inkurajimin e diskutimit për të gjitha sesionet e kursit. Trajneri duhet të dorëzojë formularët e vlerësimit përpara fillimit të sesionit. Në disa rrethana, mund të jetë e përshtatshme të jepen formularët e vlerësimit në fillim të kursit me qëllim që pjesëmarrësit mund t’i plotësojnë gjatë zhvillimit të kursit dhe ndërsa e kanë informacionin të freskët në mendje. Ka gjithashtu një tendencë në fund të kursit që njerëzit të mos i plotësojnë ato tërësisht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sq-AL" dirty="0" smtClean="0"/>
              <a:t>Si me të gjitha mësimet e tjera të mëparshme,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sq-AL" dirty="0" smtClean="0"/>
              <a:t>kjo duhet të ndjekë një formë të ngjashme me a</a:t>
            </a:r>
            <a:r>
              <a:rPr lang="en-US" dirty="0" err="1" smtClean="0"/>
              <a:t>gj</a:t>
            </a:r>
            <a:r>
              <a:rPr lang="sq-AL" dirty="0" smtClean="0"/>
              <a:t>endë</a:t>
            </a:r>
            <a:r>
              <a:rPr lang="en-US" dirty="0" smtClean="0"/>
              <a:t>n</a:t>
            </a:r>
            <a:r>
              <a:rPr lang="sq-AL" dirty="0" smtClean="0"/>
              <a:t> dhe objektiva për sesionin të përcaktuara në fillim të mësimit</a:t>
            </a:r>
            <a:r>
              <a:rPr lang="en-GB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76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Ashtu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agjendën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paraqitura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0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14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71975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Sesionet</a:t>
            </a:r>
            <a:r>
              <a:rPr lang="en-US" dirty="0" smtClean="0"/>
              <a:t> 1.4.4</a:t>
            </a:r>
          </a:p>
          <a:p>
            <a:r>
              <a:rPr lang="en-US" dirty="0" err="1" smtClean="0"/>
              <a:t>Mbyllja</a:t>
            </a:r>
            <a:r>
              <a:rPr lang="en-US" dirty="0" smtClean="0"/>
              <a:t> e </a:t>
            </a:r>
            <a:r>
              <a:rPr lang="en-US" dirty="0" err="1" smtClean="0"/>
              <a:t>Kursit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2208212"/>
            <a:ext cx="7772400" cy="2020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Trajnim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Krimin</a:t>
            </a:r>
            <a:r>
              <a:rPr lang="en-US" dirty="0" smtClean="0"/>
              <a:t> Kibernetik</a:t>
            </a:r>
            <a:r>
              <a:rPr lang="en-GB" dirty="0" smtClean="0"/>
              <a:t>, </a:t>
            </a:r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Pwrfitimet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Krimet</a:t>
            </a:r>
            <a:r>
              <a:rPr lang="en-GB" dirty="0" smtClean="0"/>
              <a:t> </a:t>
            </a:r>
            <a:r>
              <a:rPr lang="en-GB" dirty="0" err="1" smtClean="0"/>
              <a:t>nw</a:t>
            </a:r>
            <a:r>
              <a:rPr lang="en-GB" dirty="0" smtClean="0"/>
              <a:t> Internet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093676" cy="4499139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sq-AL" sz="2800" dirty="0" smtClean="0"/>
              <a:t>Në përfundim të sesionit pjesëmarrësit do të jenë në gjendje të</a:t>
            </a:r>
            <a:r>
              <a:rPr lang="en-US" sz="2800" dirty="0" smtClean="0"/>
              <a:t>:</a:t>
            </a:r>
          </a:p>
          <a:p>
            <a:pPr>
              <a:defRPr/>
            </a:pPr>
            <a:r>
              <a:rPr lang="sq-AL" sz="2800" dirty="0" smtClean="0"/>
              <a:t>Japin vlerësimin e duhur për kursin dhe efektivitetin e tij</a:t>
            </a:r>
            <a:endParaRPr lang="en-US" sz="2800" dirty="0" smtClean="0"/>
          </a:p>
          <a:p>
            <a:pPr>
              <a:defRPr/>
            </a:pPr>
            <a:r>
              <a:rPr lang="sq-AL" sz="2800" dirty="0" smtClean="0"/>
              <a:t>Të plotësojnë formularët e vlerësimit</a:t>
            </a:r>
            <a:endParaRPr lang="en-US" sz="2800" dirty="0" smtClean="0"/>
          </a:p>
          <a:p>
            <a:pPr>
              <a:defRPr/>
            </a:pPr>
            <a:r>
              <a:rPr lang="sq-AL" sz="2800" dirty="0" smtClean="0"/>
              <a:t>Të identifikojnë nivelin tjetër të trajnimit që ata duhet të bëjnë për të përmirësuar njohuritë dhe aftësitë e tyre në këtë fushë</a:t>
            </a:r>
            <a:r>
              <a:rPr lang="en-GB" sz="2400" dirty="0" smtClean="0"/>
              <a:t>.</a:t>
            </a:r>
            <a:endParaRPr lang="en-US" sz="2800" dirty="0" smtClean="0"/>
          </a:p>
          <a:p>
            <a:pPr>
              <a:buFont typeface="Wingdings" charset="2"/>
              <a:buChar char="²"/>
            </a:pPr>
            <a:endParaRPr lang="en-US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en-US" b="1" dirty="0" err="1" smtClean="0"/>
              <a:t>Agjenda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863084"/>
              </p:ext>
            </p:extLst>
          </p:nvPr>
        </p:nvGraphicFramePr>
        <p:xfrm>
          <a:off x="568411" y="2075939"/>
          <a:ext cx="8019534" cy="43125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19534"/>
              </a:tblGrid>
              <a:tr h="8625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Hapja</a:t>
                      </a:r>
                      <a:r>
                        <a:rPr lang="en-GB" sz="2400" dirty="0" smtClean="0">
                          <a:effectLst/>
                        </a:rPr>
                        <a:t> e </a:t>
                      </a:r>
                      <a:r>
                        <a:rPr lang="en-GB" sz="2400" dirty="0" err="1" smtClean="0">
                          <a:effectLst/>
                        </a:rPr>
                        <a:t>kursit</a:t>
                      </a:r>
                      <a:r>
                        <a:rPr lang="en-GB" sz="2400" dirty="0" smtClean="0">
                          <a:effectLst/>
                        </a:rPr>
                        <a:t>, </a:t>
                      </a:r>
                      <a:r>
                        <a:rPr lang="en-GB" sz="2400" dirty="0" err="1" smtClean="0">
                          <a:effectLst/>
                        </a:rPr>
                        <a:t>hyrjadhe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prezantimi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objektivave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dhe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përmbajtjes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së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trajnimit</a:t>
                      </a:r>
                      <a:endParaRPr lang="en-US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Hyrje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në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Krimin</a:t>
                      </a:r>
                      <a:r>
                        <a:rPr lang="en-GB" sz="2400" dirty="0" smtClean="0">
                          <a:effectLst/>
                        </a:rPr>
                        <a:t> Kibernetik, </a:t>
                      </a:r>
                      <a:r>
                        <a:rPr lang="en-GB" sz="2400" dirty="0" err="1" smtClean="0">
                          <a:effectLst/>
                        </a:rPr>
                        <a:t>Kërcënimet</a:t>
                      </a:r>
                      <a:r>
                        <a:rPr lang="en-GB" sz="2400" dirty="0" smtClean="0">
                          <a:effectLst/>
                        </a:rPr>
                        <a:t>, </a:t>
                      </a:r>
                      <a:r>
                        <a:rPr lang="en-GB" sz="2400" dirty="0" err="1" smtClean="0">
                          <a:effectLst/>
                        </a:rPr>
                        <a:t>Trendet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dhe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Sfidat</a:t>
                      </a:r>
                      <a:endParaRPr lang="en-US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Hyrje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në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teknologji</a:t>
                      </a:r>
                      <a:endParaRPr lang="en-US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Nenet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materiale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të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Konventës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së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Budapestit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për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krimin</a:t>
                      </a:r>
                      <a:r>
                        <a:rPr lang="en-GB" sz="2400" dirty="0" smtClean="0">
                          <a:effectLst/>
                        </a:rPr>
                        <a:t> kibernetik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Nenet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procedurale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të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Konventës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së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Budapestit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për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krimin</a:t>
                      </a:r>
                      <a:r>
                        <a:rPr lang="en-GB" sz="2400" dirty="0" smtClean="0">
                          <a:effectLst/>
                        </a:rPr>
                        <a:t> kibernetik</a:t>
                      </a:r>
                      <a:endParaRPr lang="en-US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6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en-US" b="1" dirty="0" err="1" smtClean="0"/>
              <a:t>Agjenda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434982"/>
              </p:ext>
            </p:extLst>
          </p:nvPr>
        </p:nvGraphicFramePr>
        <p:xfrm>
          <a:off x="556056" y="1465548"/>
          <a:ext cx="8081319" cy="48377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81319"/>
              </a:tblGrid>
              <a:tr h="735347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Hyrje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në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hetimet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financiare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6499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Provat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elektronike</a:t>
                      </a:r>
                      <a:r>
                        <a:rPr lang="en-GB" sz="2400" dirty="0" smtClean="0">
                          <a:effectLst/>
                        </a:rPr>
                        <a:t>: </a:t>
                      </a:r>
                      <a:r>
                        <a:rPr lang="en-GB" sz="2400" dirty="0" err="1" smtClean="0">
                          <a:effectLst/>
                        </a:rPr>
                        <a:t>praktika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dhe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procedurat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6499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Bashkëpunimi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ndërkombëtar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dhe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publiko-privat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735347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Identifikimi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të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dyshuarve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në</a:t>
                      </a:r>
                      <a:r>
                        <a:rPr lang="en-GB" sz="2400" dirty="0" smtClean="0">
                          <a:effectLst/>
                        </a:rPr>
                        <a:t> internet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735347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Qarkullimi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parave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kriminale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online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dhe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tipologjitë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133188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Komentet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nga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pjesëmarrësit</a:t>
                      </a:r>
                      <a:r>
                        <a:rPr lang="en-GB" sz="2400" dirty="0" smtClean="0">
                          <a:effectLst/>
                        </a:rPr>
                        <a:t>, </a:t>
                      </a:r>
                      <a:r>
                        <a:rPr lang="en-GB" sz="2400" dirty="0" err="1" smtClean="0">
                          <a:effectLst/>
                        </a:rPr>
                        <a:t>pyetjet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dhe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përgjigjet</a:t>
                      </a:r>
                      <a:endParaRPr lang="en-GB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Dorëzimi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i</a:t>
                      </a:r>
                      <a:r>
                        <a:rPr lang="en-GB" sz="2400" dirty="0" smtClean="0">
                          <a:effectLst/>
                        </a:rPr>
                        <a:t> </a:t>
                      </a:r>
                      <a:r>
                        <a:rPr lang="en-GB" sz="2400" dirty="0" err="1" smtClean="0">
                          <a:effectLst/>
                        </a:rPr>
                        <a:t>certifikatave</a:t>
                      </a:r>
                      <a:endParaRPr lang="en-GB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Fjalët</a:t>
                      </a:r>
                      <a:r>
                        <a:rPr lang="en-GB" sz="2400" dirty="0" smtClean="0">
                          <a:effectLst/>
                        </a:rPr>
                        <a:t> e </a:t>
                      </a:r>
                      <a:r>
                        <a:rPr lang="en-GB" sz="2400" dirty="0" err="1" smtClean="0">
                          <a:effectLst/>
                        </a:rPr>
                        <a:t>mbylljes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Formularët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Vlerësimit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Kërkuar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KiE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vlerësim</a:t>
            </a:r>
            <a:endParaRPr lang="en-US" dirty="0" smtClean="0"/>
          </a:p>
          <a:p>
            <a:r>
              <a:rPr lang="en-US" dirty="0" err="1" smtClean="0"/>
              <a:t>Përdorur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përmirësimin</a:t>
            </a:r>
            <a:r>
              <a:rPr lang="en-US" dirty="0" smtClean="0"/>
              <a:t> e </a:t>
            </a:r>
            <a:r>
              <a:rPr lang="en-US" dirty="0" err="1" smtClean="0"/>
              <a:t>kursit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ardhmen</a:t>
            </a:r>
            <a:endParaRPr lang="en-US" dirty="0" smtClean="0"/>
          </a:p>
          <a:p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dobishëm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plotësohen</a:t>
            </a:r>
            <a:endParaRPr lang="en-US" dirty="0" smtClean="0"/>
          </a:p>
          <a:p>
            <a:r>
              <a:rPr lang="en-US" dirty="0" err="1" smtClean="0"/>
              <a:t>Ju</a:t>
            </a:r>
            <a:r>
              <a:rPr lang="en-US" dirty="0" smtClean="0"/>
              <a:t> </a:t>
            </a:r>
            <a:r>
              <a:rPr lang="en-US" dirty="0" err="1" smtClean="0"/>
              <a:t>lutem</a:t>
            </a:r>
            <a:r>
              <a:rPr lang="en-US" dirty="0" smtClean="0"/>
              <a:t> </a:t>
            </a:r>
            <a:r>
              <a:rPr lang="en-US" dirty="0" err="1" smtClean="0"/>
              <a:t>plotësojini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dorëzoni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trajneri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9783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19502" y="4500570"/>
            <a:ext cx="19870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err="1" smtClean="0"/>
              <a:t>Pyetje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3109</TotalTime>
  <Words>361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ＭＳ Ｐゴシック</vt:lpstr>
      <vt:lpstr>Arial</vt:lpstr>
      <vt:lpstr>Arial Narrow</vt:lpstr>
      <vt:lpstr>Calibri</vt:lpstr>
      <vt:lpstr>Times New Roman</vt:lpstr>
      <vt:lpstr>Verdana</vt:lpstr>
      <vt:lpstr>Wingdings</vt:lpstr>
      <vt:lpstr>Office Theme</vt:lpstr>
      <vt:lpstr>PowerPoint Presentation</vt:lpstr>
      <vt:lpstr>Objektivat e Sesionit</vt:lpstr>
      <vt:lpstr>Agjenda</vt:lpstr>
      <vt:lpstr>Agjenda</vt:lpstr>
      <vt:lpstr>Formularët e Vlerësimit</vt:lpstr>
      <vt:lpstr>PowerPoint Presentation</vt:lpstr>
    </vt:vector>
  </TitlesOfParts>
  <Company>Technology Risk Limited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Dori</cp:lastModifiedBy>
  <cp:revision>33</cp:revision>
  <dcterms:created xsi:type="dcterms:W3CDTF">2012-01-30T11:04:42Z</dcterms:created>
  <dcterms:modified xsi:type="dcterms:W3CDTF">2017-09-21T10:29:01Z</dcterms:modified>
</cp:coreProperties>
</file>