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1"/>
  </p:notesMasterIdLst>
  <p:sldIdLst>
    <p:sldId id="257" r:id="rId2"/>
    <p:sldId id="269" r:id="rId3"/>
    <p:sldId id="260" r:id="rId4"/>
    <p:sldId id="338" r:id="rId5"/>
    <p:sldId id="339" r:id="rId6"/>
    <p:sldId id="340" r:id="rId7"/>
    <p:sldId id="341" r:id="rId8"/>
    <p:sldId id="342" r:id="rId9"/>
    <p:sldId id="343" r:id="rId10"/>
    <p:sldId id="344" r:id="rId11"/>
    <p:sldId id="345" r:id="rId12"/>
    <p:sldId id="346" r:id="rId13"/>
    <p:sldId id="360" r:id="rId14"/>
    <p:sldId id="361" r:id="rId15"/>
    <p:sldId id="362" r:id="rId16"/>
    <p:sldId id="363" r:id="rId17"/>
    <p:sldId id="364" r:id="rId18"/>
    <p:sldId id="365" r:id="rId19"/>
    <p:sldId id="347" r:id="rId20"/>
    <p:sldId id="350" r:id="rId21"/>
    <p:sldId id="349" r:id="rId22"/>
    <p:sldId id="358" r:id="rId23"/>
    <p:sldId id="359" r:id="rId24"/>
    <p:sldId id="351" r:id="rId25"/>
    <p:sldId id="352" r:id="rId26"/>
    <p:sldId id="353" r:id="rId27"/>
    <p:sldId id="354" r:id="rId28"/>
    <p:sldId id="355" r:id="rId29"/>
    <p:sldId id="356" r:id="rId30"/>
    <p:sldId id="357" r:id="rId31"/>
    <p:sldId id="313" r:id="rId32"/>
    <p:sldId id="332" r:id="rId33"/>
    <p:sldId id="336" r:id="rId34"/>
    <p:sldId id="314" r:id="rId35"/>
    <p:sldId id="315" r:id="rId36"/>
    <p:sldId id="316" r:id="rId37"/>
    <p:sldId id="317" r:id="rId38"/>
    <p:sldId id="320" r:id="rId39"/>
    <p:sldId id="318" r:id="rId40"/>
    <p:sldId id="319" r:id="rId41"/>
    <p:sldId id="321" r:id="rId42"/>
    <p:sldId id="337" r:id="rId43"/>
    <p:sldId id="290" r:id="rId44"/>
    <p:sldId id="291" r:id="rId45"/>
    <p:sldId id="312" r:id="rId46"/>
    <p:sldId id="323" r:id="rId47"/>
    <p:sldId id="322" r:id="rId48"/>
    <p:sldId id="326" r:id="rId49"/>
    <p:sldId id="329" r:id="rId50"/>
    <p:sldId id="325" r:id="rId51"/>
    <p:sldId id="292" r:id="rId52"/>
    <p:sldId id="293" r:id="rId53"/>
    <p:sldId id="294" r:id="rId54"/>
    <p:sldId id="295" r:id="rId55"/>
    <p:sldId id="296" r:id="rId56"/>
    <p:sldId id="297" r:id="rId57"/>
    <p:sldId id="298" r:id="rId58"/>
    <p:sldId id="299" r:id="rId59"/>
    <p:sldId id="327" r:id="rId60"/>
    <p:sldId id="330" r:id="rId61"/>
    <p:sldId id="300" r:id="rId62"/>
    <p:sldId id="301" r:id="rId63"/>
    <p:sldId id="302" r:id="rId64"/>
    <p:sldId id="303" r:id="rId65"/>
    <p:sldId id="304" r:id="rId66"/>
    <p:sldId id="305" r:id="rId67"/>
    <p:sldId id="306" r:id="rId68"/>
    <p:sldId id="310" r:id="rId69"/>
    <p:sldId id="328" r:id="rId70"/>
    <p:sldId id="285" r:id="rId71"/>
    <p:sldId id="286" r:id="rId72"/>
    <p:sldId id="287" r:id="rId73"/>
    <p:sldId id="288" r:id="rId74"/>
    <p:sldId id="289" r:id="rId75"/>
    <p:sldId id="333" r:id="rId76"/>
    <p:sldId id="334" r:id="rId77"/>
    <p:sldId id="335" r:id="rId78"/>
    <p:sldId id="331" r:id="rId79"/>
    <p:sldId id="263" r:id="rId8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76" autoAdjust="0"/>
    <p:restoredTop sz="76279" autoAdjust="0"/>
  </p:normalViewPr>
  <p:slideViewPr>
    <p:cSldViewPr snapToGrid="0" snapToObjects="1">
      <p:cViewPr varScale="1">
        <p:scale>
          <a:sx n="83" d="100"/>
          <a:sy n="83" d="100"/>
        </p:scale>
        <p:origin x="2440" y="20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es-ES" b="1" strike="noStrike" spc="-1" dirty="0">
              <a:solidFill>
                <a:srgbClr val="000000"/>
              </a:solidFill>
              <a:uFill>
                <a:solidFill>
                  <a:srgbClr val="FFFFFF"/>
                </a:solidFill>
              </a:uFill>
              <a:latin typeface="Calibri"/>
              <a:ea typeface="Calibri"/>
            </a:rPr>
            <a:t>La sociedad de la información</a:t>
          </a:r>
          <a:endParaRPr lang="en-GB" b="1" dirty="0">
            <a:latin typeface="Calibri" charset="0"/>
            <a:ea typeface="Calibri" charset="0"/>
            <a:cs typeface="Calibri" charset="0"/>
          </a:endParaRP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dgm:spPr/>
    </dgm:pt>
  </dgm:ptLst>
  <dgm:cxnLst>
    <dgm:cxn modelId="{1760D51B-0269-5D48-BD8C-7EAF0E917E25}" type="presOf" srcId="{BB22BBE5-57A0-405B-A971-B276D13CD5C2}" destId="{8EB82253-C23C-41B5-BBC4-3559A84CBD55}"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93BC0DC0-4182-D848-9DAD-DF73823E85EC}" type="presOf" srcId="{0A844475-5A98-4881-96B4-6B3D382BD5ED}" destId="{6AA9C01C-89A6-4342-8318-525283D045F6}" srcOrd="0" destOrd="0" presId="urn:microsoft.com/office/officeart/2005/8/layout/hProcess3"/>
    <dgm:cxn modelId="{01AE5755-7B84-5F47-9BC5-1DADBFC629BD}" type="presParOf" srcId="{6AA9C01C-89A6-4342-8318-525283D045F6}" destId="{C700CA3A-087B-4CF2-87E1-144F4D688CBD}" srcOrd="0" destOrd="0" presId="urn:microsoft.com/office/officeart/2005/8/layout/hProcess3"/>
    <dgm:cxn modelId="{8046CD19-C80B-7046-9C9C-F55797A73A96}" type="presParOf" srcId="{6AA9C01C-89A6-4342-8318-525283D045F6}" destId="{85014961-3DAC-4177-A45B-6730E3550322}" srcOrd="1" destOrd="0" presId="urn:microsoft.com/office/officeart/2005/8/layout/hProcess3"/>
    <dgm:cxn modelId="{398CAD3C-48F2-A744-8D23-C095C126A647}" type="presParOf" srcId="{85014961-3DAC-4177-A45B-6730E3550322}" destId="{1F9B4EE6-6EDA-4A3B-9D3A-876474A9EBDB}" srcOrd="0" destOrd="0" presId="urn:microsoft.com/office/officeart/2005/8/layout/hProcess3"/>
    <dgm:cxn modelId="{E573373A-C914-3A4A-81E2-13716C62FCFE}" type="presParOf" srcId="{85014961-3DAC-4177-A45B-6730E3550322}" destId="{BC6A3652-0E63-47AA-92B1-B5D89FA169A3}" srcOrd="1" destOrd="0" presId="urn:microsoft.com/office/officeart/2005/8/layout/hProcess3"/>
    <dgm:cxn modelId="{F13A2D95-01ED-1E4B-9715-65D4B269CF2D}" type="presParOf" srcId="{BC6A3652-0E63-47AA-92B1-B5D89FA169A3}" destId="{ED935A7C-0029-4E53-9C29-13FF7C6801DD}" srcOrd="0" destOrd="0" presId="urn:microsoft.com/office/officeart/2005/8/layout/hProcess3"/>
    <dgm:cxn modelId="{A8241730-17B8-E94D-94F9-FE5F86948201}" type="presParOf" srcId="{BC6A3652-0E63-47AA-92B1-B5D89FA169A3}" destId="{8EB82253-C23C-41B5-BBC4-3559A84CBD55}" srcOrd="1" destOrd="0" presId="urn:microsoft.com/office/officeart/2005/8/layout/hProcess3"/>
    <dgm:cxn modelId="{33384A2E-1C0A-454F-9A15-96395305F68A}" type="presParOf" srcId="{BC6A3652-0E63-47AA-92B1-B5D89FA169A3}" destId="{2AE64B9E-C0D1-4560-9607-CCD298C726E9}" srcOrd="2" destOrd="0" presId="urn:microsoft.com/office/officeart/2005/8/layout/hProcess3"/>
    <dgm:cxn modelId="{215AFF5B-B284-6B4A-A20B-474680DCA00B}" type="presParOf" srcId="{BC6A3652-0E63-47AA-92B1-B5D89FA169A3}" destId="{790FB81B-E08C-4B74-ABE0-6B86634F1B07}" srcOrd="3" destOrd="0" presId="urn:microsoft.com/office/officeart/2005/8/layout/hProcess3"/>
    <dgm:cxn modelId="{AC46DB82-2C6E-4C45-86B6-C37A108DC9CD}" type="presParOf" srcId="{85014961-3DAC-4177-A45B-6730E3550322}" destId="{9847EC8B-0774-446A-A38E-CADC945AC2E0}" srcOrd="2" destOrd="0" presId="urn:microsoft.com/office/officeart/2005/8/layout/hProcess3"/>
    <dgm:cxn modelId="{C9A49260-8C26-264D-967A-FC37025CA137}" type="presParOf" srcId="{85014961-3DAC-4177-A45B-6730E3550322}" destId="{F9D81EF7-2B7E-4B5E-ADFD-174254D5B7B3}" srcOrd="3" destOrd="0" presId="urn:microsoft.com/office/officeart/2005/8/layout/hProcess3"/>
    <dgm:cxn modelId="{E1E888F9-D328-5F45-B5E4-70E0D46B7AAA}"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es-ES" b="1" strike="noStrike" spc="-1" dirty="0">
              <a:solidFill>
                <a:srgbClr val="000000"/>
              </a:solidFill>
              <a:uFill>
                <a:solidFill>
                  <a:srgbClr val="FFFFFF"/>
                </a:solidFill>
              </a:uFill>
              <a:latin typeface="Calibri"/>
              <a:ea typeface="Calibri"/>
            </a:rPr>
            <a:t>Recientes pirateos y ataques</a:t>
          </a:r>
          <a:endParaRPr lang="en-GB" b="1" dirty="0">
            <a:latin typeface="Calibri" charset="0"/>
            <a:ea typeface="Calibri" charset="0"/>
            <a:cs typeface="Calibri" charset="0"/>
          </a:endParaRP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dgm:spPr/>
    </dgm:pt>
  </dgm:ptLst>
  <dgm:cxnLst>
    <dgm:cxn modelId="{DE41C70B-D4B0-0049-89B8-131A98C1EDCE}" type="presOf" srcId="{BB22BBE5-57A0-405B-A971-B276D13CD5C2}" destId="{8EB82253-C23C-41B5-BBC4-3559A84CBD55}" srcOrd="0" destOrd="0" presId="urn:microsoft.com/office/officeart/2005/8/layout/hProcess3"/>
    <dgm:cxn modelId="{A49DA786-3E8E-5748-A3CC-EE7A97973BDF}" type="presOf" srcId="{0A844475-5A98-4881-96B4-6B3D382BD5ED}" destId="{6AA9C01C-89A6-4342-8318-525283D045F6}"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152884AA-34B5-B640-A885-B8711D8321DA}" type="presParOf" srcId="{6AA9C01C-89A6-4342-8318-525283D045F6}" destId="{C700CA3A-087B-4CF2-87E1-144F4D688CBD}" srcOrd="0" destOrd="0" presId="urn:microsoft.com/office/officeart/2005/8/layout/hProcess3"/>
    <dgm:cxn modelId="{46A8F38E-685F-DC4C-963E-7D59EBE12B02}" type="presParOf" srcId="{6AA9C01C-89A6-4342-8318-525283D045F6}" destId="{85014961-3DAC-4177-A45B-6730E3550322}" srcOrd="1" destOrd="0" presId="urn:microsoft.com/office/officeart/2005/8/layout/hProcess3"/>
    <dgm:cxn modelId="{C093B93C-DD4E-024C-BDCE-DBFF0FF60044}" type="presParOf" srcId="{85014961-3DAC-4177-A45B-6730E3550322}" destId="{1F9B4EE6-6EDA-4A3B-9D3A-876474A9EBDB}" srcOrd="0" destOrd="0" presId="urn:microsoft.com/office/officeart/2005/8/layout/hProcess3"/>
    <dgm:cxn modelId="{BE077B03-C534-9C43-8C75-25C6E70D7B55}" type="presParOf" srcId="{85014961-3DAC-4177-A45B-6730E3550322}" destId="{BC6A3652-0E63-47AA-92B1-B5D89FA169A3}" srcOrd="1" destOrd="0" presId="urn:microsoft.com/office/officeart/2005/8/layout/hProcess3"/>
    <dgm:cxn modelId="{700CCCE8-EA9B-E54E-A94C-742CE544CAC6}" type="presParOf" srcId="{BC6A3652-0E63-47AA-92B1-B5D89FA169A3}" destId="{ED935A7C-0029-4E53-9C29-13FF7C6801DD}" srcOrd="0" destOrd="0" presId="urn:microsoft.com/office/officeart/2005/8/layout/hProcess3"/>
    <dgm:cxn modelId="{C5FFB8C4-04C2-C247-961B-10F7F099B25F}" type="presParOf" srcId="{BC6A3652-0E63-47AA-92B1-B5D89FA169A3}" destId="{8EB82253-C23C-41B5-BBC4-3559A84CBD55}" srcOrd="1" destOrd="0" presId="urn:microsoft.com/office/officeart/2005/8/layout/hProcess3"/>
    <dgm:cxn modelId="{7407792E-474E-F54A-A0E7-89E28B7E0FA9}" type="presParOf" srcId="{BC6A3652-0E63-47AA-92B1-B5D89FA169A3}" destId="{2AE64B9E-C0D1-4560-9607-CCD298C726E9}" srcOrd="2" destOrd="0" presId="urn:microsoft.com/office/officeart/2005/8/layout/hProcess3"/>
    <dgm:cxn modelId="{4D19A6F8-9772-A947-96AE-C3BC6B5339B2}" type="presParOf" srcId="{BC6A3652-0E63-47AA-92B1-B5D89FA169A3}" destId="{790FB81B-E08C-4B74-ABE0-6B86634F1B07}" srcOrd="3" destOrd="0" presId="urn:microsoft.com/office/officeart/2005/8/layout/hProcess3"/>
    <dgm:cxn modelId="{E58F3FA9-CD30-9A48-BF9C-40C0A6854160}" type="presParOf" srcId="{85014961-3DAC-4177-A45B-6730E3550322}" destId="{9847EC8B-0774-446A-A38E-CADC945AC2E0}" srcOrd="2" destOrd="0" presId="urn:microsoft.com/office/officeart/2005/8/layout/hProcess3"/>
    <dgm:cxn modelId="{060DBE50-9C7E-D54C-87B8-83189D6F1A0B}" type="presParOf" srcId="{85014961-3DAC-4177-A45B-6730E3550322}" destId="{F9D81EF7-2B7E-4B5E-ADFD-174254D5B7B3}" srcOrd="3" destOrd="0" presId="urn:microsoft.com/office/officeart/2005/8/layout/hProcess3"/>
    <dgm:cxn modelId="{F7D729EC-BB8B-124D-A161-806840EAEC33}"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en-GB" b="1" dirty="0">
              <a:latin typeface="Calibri" charset="0"/>
              <a:ea typeface="Calibri" charset="0"/>
              <a:cs typeface="Calibri" charset="0"/>
            </a:rPr>
            <a:t>Business Email Compromise</a:t>
          </a: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dgm:spPr/>
    </dgm:pt>
  </dgm:ptLst>
  <dgm:cxnLst>
    <dgm:cxn modelId="{B7D6438A-16E6-4EF2-9137-6CD7E6EA52A3}" srcId="{0A844475-5A98-4881-96B4-6B3D382BD5ED}" destId="{BB22BBE5-57A0-405B-A971-B276D13CD5C2}" srcOrd="0" destOrd="0" parTransId="{0D454961-18FE-4B3F-852C-E2D08CC82243}" sibTransId="{1540E5DB-E936-4D1C-8F6E-4825E3512139}"/>
    <dgm:cxn modelId="{0F35BCD2-E3FC-EF4B-8A26-756A245B92B7}" type="presOf" srcId="{BB22BBE5-57A0-405B-A971-B276D13CD5C2}" destId="{8EB82253-C23C-41B5-BBC4-3559A84CBD55}" srcOrd="0" destOrd="0" presId="urn:microsoft.com/office/officeart/2005/8/layout/hProcess3"/>
    <dgm:cxn modelId="{04F4F3DF-6D62-9547-8228-E0DE2F90DE2C}" type="presOf" srcId="{0A844475-5A98-4881-96B4-6B3D382BD5ED}" destId="{6AA9C01C-89A6-4342-8318-525283D045F6}" srcOrd="0" destOrd="0" presId="urn:microsoft.com/office/officeart/2005/8/layout/hProcess3"/>
    <dgm:cxn modelId="{F3366DFA-D0DE-7B4D-BDAC-4DDFF17E550C}" type="presParOf" srcId="{6AA9C01C-89A6-4342-8318-525283D045F6}" destId="{C700CA3A-087B-4CF2-87E1-144F4D688CBD}" srcOrd="0" destOrd="0" presId="urn:microsoft.com/office/officeart/2005/8/layout/hProcess3"/>
    <dgm:cxn modelId="{9A39D3A9-6F65-344E-B1B1-28450340C595}" type="presParOf" srcId="{6AA9C01C-89A6-4342-8318-525283D045F6}" destId="{85014961-3DAC-4177-A45B-6730E3550322}" srcOrd="1" destOrd="0" presId="urn:microsoft.com/office/officeart/2005/8/layout/hProcess3"/>
    <dgm:cxn modelId="{F0EF4BD5-66E7-9442-8318-AD568AAF5385}" type="presParOf" srcId="{85014961-3DAC-4177-A45B-6730E3550322}" destId="{1F9B4EE6-6EDA-4A3B-9D3A-876474A9EBDB}" srcOrd="0" destOrd="0" presId="urn:microsoft.com/office/officeart/2005/8/layout/hProcess3"/>
    <dgm:cxn modelId="{AE65F1B5-9DD7-C54D-AF09-3F899CB4F411}" type="presParOf" srcId="{85014961-3DAC-4177-A45B-6730E3550322}" destId="{BC6A3652-0E63-47AA-92B1-B5D89FA169A3}" srcOrd="1" destOrd="0" presId="urn:microsoft.com/office/officeart/2005/8/layout/hProcess3"/>
    <dgm:cxn modelId="{70359271-9F14-5545-B179-8D1DA2443ED9}" type="presParOf" srcId="{BC6A3652-0E63-47AA-92B1-B5D89FA169A3}" destId="{ED935A7C-0029-4E53-9C29-13FF7C6801DD}" srcOrd="0" destOrd="0" presId="urn:microsoft.com/office/officeart/2005/8/layout/hProcess3"/>
    <dgm:cxn modelId="{FBD2B9C9-2EFC-5248-A5F7-57AC3EF696AC}" type="presParOf" srcId="{BC6A3652-0E63-47AA-92B1-B5D89FA169A3}" destId="{8EB82253-C23C-41B5-BBC4-3559A84CBD55}" srcOrd="1" destOrd="0" presId="urn:microsoft.com/office/officeart/2005/8/layout/hProcess3"/>
    <dgm:cxn modelId="{07246EC4-16A0-CF4F-9131-AB56CB66E778}" type="presParOf" srcId="{BC6A3652-0E63-47AA-92B1-B5D89FA169A3}" destId="{2AE64B9E-C0D1-4560-9607-CCD298C726E9}" srcOrd="2" destOrd="0" presId="urn:microsoft.com/office/officeart/2005/8/layout/hProcess3"/>
    <dgm:cxn modelId="{710A25B7-C9CF-934B-B73A-F3C621B1F223}" type="presParOf" srcId="{BC6A3652-0E63-47AA-92B1-B5D89FA169A3}" destId="{790FB81B-E08C-4B74-ABE0-6B86634F1B07}" srcOrd="3" destOrd="0" presId="urn:microsoft.com/office/officeart/2005/8/layout/hProcess3"/>
    <dgm:cxn modelId="{86C7E27E-FDBB-234F-B11F-D79CB795B64E}" type="presParOf" srcId="{85014961-3DAC-4177-A45B-6730E3550322}" destId="{9847EC8B-0774-446A-A38E-CADC945AC2E0}" srcOrd="2" destOrd="0" presId="urn:microsoft.com/office/officeart/2005/8/layout/hProcess3"/>
    <dgm:cxn modelId="{69E1AF52-4BC7-224C-B263-0C526EEFC9E3}" type="presParOf" srcId="{85014961-3DAC-4177-A45B-6730E3550322}" destId="{F9D81EF7-2B7E-4B5E-ADFD-174254D5B7B3}" srcOrd="3" destOrd="0" presId="urn:microsoft.com/office/officeart/2005/8/layout/hProcess3"/>
    <dgm:cxn modelId="{92AEA201-80D3-DD47-99F2-C97299D327FF}"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es-ES" b="1" strike="noStrike" spc="-1" dirty="0">
              <a:solidFill>
                <a:srgbClr val="000000"/>
              </a:solidFill>
              <a:uFill>
                <a:solidFill>
                  <a:srgbClr val="FFFFFF"/>
                </a:solidFill>
              </a:uFill>
              <a:latin typeface="Calibri"/>
              <a:ea typeface="Calibri"/>
            </a:rPr>
            <a:t>Internet de las cosas</a:t>
          </a:r>
          <a:endParaRPr lang="en-GB" b="1" dirty="0">
            <a:latin typeface="Calibri" charset="0"/>
            <a:ea typeface="Calibri" charset="0"/>
            <a:cs typeface="Calibri" charset="0"/>
          </a:endParaRP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dgm:spPr/>
    </dgm:pt>
  </dgm:ptLst>
  <dgm:cxnLst>
    <dgm:cxn modelId="{EC5CF42C-5815-DF48-80E5-600731414100}" type="presOf" srcId="{BB22BBE5-57A0-405B-A971-B276D13CD5C2}" destId="{8EB82253-C23C-41B5-BBC4-3559A84CBD55}"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81BACFFB-4145-FA42-AC31-D866B1EE709D}" type="presOf" srcId="{0A844475-5A98-4881-96B4-6B3D382BD5ED}" destId="{6AA9C01C-89A6-4342-8318-525283D045F6}" srcOrd="0" destOrd="0" presId="urn:microsoft.com/office/officeart/2005/8/layout/hProcess3"/>
    <dgm:cxn modelId="{3DF1C909-2F60-CE42-8C3A-5ACDF4B6FCA2}" type="presParOf" srcId="{6AA9C01C-89A6-4342-8318-525283D045F6}" destId="{C700CA3A-087B-4CF2-87E1-144F4D688CBD}" srcOrd="0" destOrd="0" presId="urn:microsoft.com/office/officeart/2005/8/layout/hProcess3"/>
    <dgm:cxn modelId="{B39A423B-5414-FD45-92D2-283E449FA76C}" type="presParOf" srcId="{6AA9C01C-89A6-4342-8318-525283D045F6}" destId="{85014961-3DAC-4177-A45B-6730E3550322}" srcOrd="1" destOrd="0" presId="urn:microsoft.com/office/officeart/2005/8/layout/hProcess3"/>
    <dgm:cxn modelId="{21803878-82BB-1A4C-A870-2066DD51D9D0}" type="presParOf" srcId="{85014961-3DAC-4177-A45B-6730E3550322}" destId="{1F9B4EE6-6EDA-4A3B-9D3A-876474A9EBDB}" srcOrd="0" destOrd="0" presId="urn:microsoft.com/office/officeart/2005/8/layout/hProcess3"/>
    <dgm:cxn modelId="{77D86C83-1850-1F44-801C-2A7BC4B4C5FC}" type="presParOf" srcId="{85014961-3DAC-4177-A45B-6730E3550322}" destId="{BC6A3652-0E63-47AA-92B1-B5D89FA169A3}" srcOrd="1" destOrd="0" presId="urn:microsoft.com/office/officeart/2005/8/layout/hProcess3"/>
    <dgm:cxn modelId="{80F69357-F1FD-4042-8AF1-E084DE139A50}" type="presParOf" srcId="{BC6A3652-0E63-47AA-92B1-B5D89FA169A3}" destId="{ED935A7C-0029-4E53-9C29-13FF7C6801DD}" srcOrd="0" destOrd="0" presId="urn:microsoft.com/office/officeart/2005/8/layout/hProcess3"/>
    <dgm:cxn modelId="{6368316B-657D-1747-9B3C-1579D7C98EFF}" type="presParOf" srcId="{BC6A3652-0E63-47AA-92B1-B5D89FA169A3}" destId="{8EB82253-C23C-41B5-BBC4-3559A84CBD55}" srcOrd="1" destOrd="0" presId="urn:microsoft.com/office/officeart/2005/8/layout/hProcess3"/>
    <dgm:cxn modelId="{97A5BA7C-AB7E-914F-B77D-05DF4474D81E}" type="presParOf" srcId="{BC6A3652-0E63-47AA-92B1-B5D89FA169A3}" destId="{2AE64B9E-C0D1-4560-9607-CCD298C726E9}" srcOrd="2" destOrd="0" presId="urn:microsoft.com/office/officeart/2005/8/layout/hProcess3"/>
    <dgm:cxn modelId="{97FDC814-42E5-9742-BE84-1F95F8E21CF3}" type="presParOf" srcId="{BC6A3652-0E63-47AA-92B1-B5D89FA169A3}" destId="{790FB81B-E08C-4B74-ABE0-6B86634F1B07}" srcOrd="3" destOrd="0" presId="urn:microsoft.com/office/officeart/2005/8/layout/hProcess3"/>
    <dgm:cxn modelId="{4359BF88-9785-D647-82AD-CFD158865AA1}" type="presParOf" srcId="{85014961-3DAC-4177-A45B-6730E3550322}" destId="{9847EC8B-0774-446A-A38E-CADC945AC2E0}" srcOrd="2" destOrd="0" presId="urn:microsoft.com/office/officeart/2005/8/layout/hProcess3"/>
    <dgm:cxn modelId="{655FC150-67F6-2442-A958-762B20494153}" type="presParOf" srcId="{85014961-3DAC-4177-A45B-6730E3550322}" destId="{F9D81EF7-2B7E-4B5E-ADFD-174254D5B7B3}" srcOrd="3" destOrd="0" presId="urn:microsoft.com/office/officeart/2005/8/layout/hProcess3"/>
    <dgm:cxn modelId="{6C37ED06-8292-5D40-B0BF-599A52751B96}"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es-ES" b="1" strike="noStrike" spc="-1" dirty="0">
              <a:solidFill>
                <a:srgbClr val="000000"/>
              </a:solidFill>
              <a:uFill>
                <a:solidFill>
                  <a:srgbClr val="FFFFFF"/>
                </a:solidFill>
              </a:uFill>
              <a:latin typeface="Calibri"/>
              <a:ea typeface="Calibri"/>
            </a:rPr>
            <a:t>Algunos ejemplos</a:t>
          </a:r>
          <a:endParaRPr lang="en-GB" b="1" dirty="0">
            <a:latin typeface="Calibri" charset="0"/>
            <a:ea typeface="Calibri" charset="0"/>
            <a:cs typeface="Calibri" charset="0"/>
          </a:endParaRP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dgm:spPr/>
    </dgm:pt>
  </dgm:ptLst>
  <dgm:cxnLst>
    <dgm:cxn modelId="{B7D6438A-16E6-4EF2-9137-6CD7E6EA52A3}" srcId="{0A844475-5A98-4881-96B4-6B3D382BD5ED}" destId="{BB22BBE5-57A0-405B-A971-B276D13CD5C2}" srcOrd="0" destOrd="0" parTransId="{0D454961-18FE-4B3F-852C-E2D08CC82243}" sibTransId="{1540E5DB-E936-4D1C-8F6E-4825E3512139}"/>
    <dgm:cxn modelId="{7F4B5CD7-DCD3-1A46-9367-C1989908FC2C}" type="presOf" srcId="{BB22BBE5-57A0-405B-A971-B276D13CD5C2}" destId="{8EB82253-C23C-41B5-BBC4-3559A84CBD55}" srcOrd="0" destOrd="0" presId="urn:microsoft.com/office/officeart/2005/8/layout/hProcess3"/>
    <dgm:cxn modelId="{3A8702FF-962E-024C-BF3A-410A28744D36}" type="presOf" srcId="{0A844475-5A98-4881-96B4-6B3D382BD5ED}" destId="{6AA9C01C-89A6-4342-8318-525283D045F6}" srcOrd="0" destOrd="0" presId="urn:microsoft.com/office/officeart/2005/8/layout/hProcess3"/>
    <dgm:cxn modelId="{96C3A6FE-5F0C-4446-89CF-DF435862CB33}" type="presParOf" srcId="{6AA9C01C-89A6-4342-8318-525283D045F6}" destId="{C700CA3A-087B-4CF2-87E1-144F4D688CBD}" srcOrd="0" destOrd="0" presId="urn:microsoft.com/office/officeart/2005/8/layout/hProcess3"/>
    <dgm:cxn modelId="{9DD2F87A-59AE-9645-B4FF-010F6740B21B}" type="presParOf" srcId="{6AA9C01C-89A6-4342-8318-525283D045F6}" destId="{85014961-3DAC-4177-A45B-6730E3550322}" srcOrd="1" destOrd="0" presId="urn:microsoft.com/office/officeart/2005/8/layout/hProcess3"/>
    <dgm:cxn modelId="{2AC6297F-5F7E-534C-8E93-FAA015A0577A}" type="presParOf" srcId="{85014961-3DAC-4177-A45B-6730E3550322}" destId="{1F9B4EE6-6EDA-4A3B-9D3A-876474A9EBDB}" srcOrd="0" destOrd="0" presId="urn:microsoft.com/office/officeart/2005/8/layout/hProcess3"/>
    <dgm:cxn modelId="{E9985FBB-788A-1E41-86E4-F77C0F90CE62}" type="presParOf" srcId="{85014961-3DAC-4177-A45B-6730E3550322}" destId="{BC6A3652-0E63-47AA-92B1-B5D89FA169A3}" srcOrd="1" destOrd="0" presId="urn:microsoft.com/office/officeart/2005/8/layout/hProcess3"/>
    <dgm:cxn modelId="{C21272C3-9BCF-DE40-BC55-5E03BA5570DF}" type="presParOf" srcId="{BC6A3652-0E63-47AA-92B1-B5D89FA169A3}" destId="{ED935A7C-0029-4E53-9C29-13FF7C6801DD}" srcOrd="0" destOrd="0" presId="urn:microsoft.com/office/officeart/2005/8/layout/hProcess3"/>
    <dgm:cxn modelId="{B9CCC6FD-8B87-B74A-A6A9-393FE098CA08}" type="presParOf" srcId="{BC6A3652-0E63-47AA-92B1-B5D89FA169A3}" destId="{8EB82253-C23C-41B5-BBC4-3559A84CBD55}" srcOrd="1" destOrd="0" presId="urn:microsoft.com/office/officeart/2005/8/layout/hProcess3"/>
    <dgm:cxn modelId="{0F75B0DD-48D1-B64C-B052-341276C28F28}" type="presParOf" srcId="{BC6A3652-0E63-47AA-92B1-B5D89FA169A3}" destId="{2AE64B9E-C0D1-4560-9607-CCD298C726E9}" srcOrd="2" destOrd="0" presId="urn:microsoft.com/office/officeart/2005/8/layout/hProcess3"/>
    <dgm:cxn modelId="{A719AAD0-980B-7244-A844-946BA44CEF44}" type="presParOf" srcId="{BC6A3652-0E63-47AA-92B1-B5D89FA169A3}" destId="{790FB81B-E08C-4B74-ABE0-6B86634F1B07}" srcOrd="3" destOrd="0" presId="urn:microsoft.com/office/officeart/2005/8/layout/hProcess3"/>
    <dgm:cxn modelId="{0A8C368A-3CF3-0147-8375-473A95CFC3B2}" type="presParOf" srcId="{85014961-3DAC-4177-A45B-6730E3550322}" destId="{9847EC8B-0774-446A-A38E-CADC945AC2E0}" srcOrd="2" destOrd="0" presId="urn:microsoft.com/office/officeart/2005/8/layout/hProcess3"/>
    <dgm:cxn modelId="{89CE09E9-57CD-794B-BF2E-AA895A1AB362}" type="presParOf" srcId="{85014961-3DAC-4177-A45B-6730E3550322}" destId="{F9D81EF7-2B7E-4B5E-ADFD-174254D5B7B3}" srcOrd="3" destOrd="0" presId="urn:microsoft.com/office/officeart/2005/8/layout/hProcess3"/>
    <dgm:cxn modelId="{9599D2A8-9EB9-0D46-9DB0-7F287674A129}"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es-ES" b="1" strike="noStrike" spc="-1" dirty="0">
              <a:solidFill>
                <a:srgbClr val="000000"/>
              </a:solidFill>
              <a:uFill>
                <a:solidFill>
                  <a:srgbClr val="FFFFFF"/>
                </a:solidFill>
              </a:uFill>
              <a:latin typeface="Calibri"/>
              <a:ea typeface="Calibri"/>
            </a:rPr>
            <a:t>Internet superficial frente a Internet profunda frente a Red oscura</a:t>
          </a:r>
          <a:endParaRPr lang="en-GB" b="1" dirty="0">
            <a:latin typeface="Calibri" charset="0"/>
            <a:ea typeface="Calibri" charset="0"/>
            <a:cs typeface="Calibri" charset="0"/>
          </a:endParaRP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custScaleX="143918" custScaleY="97134">
        <dgm:presLayoutVars>
          <dgm:chMax val="0"/>
          <dgm:chPref val="0"/>
          <dgm:bulletEnabled val="1"/>
        </dgm:presLayoutVars>
      </dgm:prSet>
      <dgm:spPr/>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dgm:spPr/>
    </dgm:pt>
  </dgm:ptLst>
  <dgm:cxnLst>
    <dgm:cxn modelId="{B7D6438A-16E6-4EF2-9137-6CD7E6EA52A3}" srcId="{0A844475-5A98-4881-96B4-6B3D382BD5ED}" destId="{BB22BBE5-57A0-405B-A971-B276D13CD5C2}" srcOrd="0" destOrd="0" parTransId="{0D454961-18FE-4B3F-852C-E2D08CC82243}" sibTransId="{1540E5DB-E936-4D1C-8F6E-4825E3512139}"/>
    <dgm:cxn modelId="{D2A3C08B-9950-E749-932F-15C09E8D29CC}" type="presOf" srcId="{BB22BBE5-57A0-405B-A971-B276D13CD5C2}" destId="{8EB82253-C23C-41B5-BBC4-3559A84CBD55}" srcOrd="0" destOrd="0" presId="urn:microsoft.com/office/officeart/2005/8/layout/hProcess3"/>
    <dgm:cxn modelId="{ED76CFE6-D421-184C-BA34-AB18B9B16DF5}" type="presOf" srcId="{0A844475-5A98-4881-96B4-6B3D382BD5ED}" destId="{6AA9C01C-89A6-4342-8318-525283D045F6}" srcOrd="0" destOrd="0" presId="urn:microsoft.com/office/officeart/2005/8/layout/hProcess3"/>
    <dgm:cxn modelId="{D38D7675-EBAA-8642-8B2D-4867EB3EC61E}" type="presParOf" srcId="{6AA9C01C-89A6-4342-8318-525283D045F6}" destId="{C700CA3A-087B-4CF2-87E1-144F4D688CBD}" srcOrd="0" destOrd="0" presId="urn:microsoft.com/office/officeart/2005/8/layout/hProcess3"/>
    <dgm:cxn modelId="{13177F22-BF09-AE4A-A22F-DCCD40D065C5}" type="presParOf" srcId="{6AA9C01C-89A6-4342-8318-525283D045F6}" destId="{85014961-3DAC-4177-A45B-6730E3550322}" srcOrd="1" destOrd="0" presId="urn:microsoft.com/office/officeart/2005/8/layout/hProcess3"/>
    <dgm:cxn modelId="{10E65AC5-66E7-CF4B-B52C-F692B7C3FC76}" type="presParOf" srcId="{85014961-3DAC-4177-A45B-6730E3550322}" destId="{1F9B4EE6-6EDA-4A3B-9D3A-876474A9EBDB}" srcOrd="0" destOrd="0" presId="urn:microsoft.com/office/officeart/2005/8/layout/hProcess3"/>
    <dgm:cxn modelId="{899828A8-E8DF-B946-8F3B-D8FFE6FD6F9A}" type="presParOf" srcId="{85014961-3DAC-4177-A45B-6730E3550322}" destId="{BC6A3652-0E63-47AA-92B1-B5D89FA169A3}" srcOrd="1" destOrd="0" presId="urn:microsoft.com/office/officeart/2005/8/layout/hProcess3"/>
    <dgm:cxn modelId="{027C53DF-BDA6-2F40-B057-1A0C53BA38D2}" type="presParOf" srcId="{BC6A3652-0E63-47AA-92B1-B5D89FA169A3}" destId="{ED935A7C-0029-4E53-9C29-13FF7C6801DD}" srcOrd="0" destOrd="0" presId="urn:microsoft.com/office/officeart/2005/8/layout/hProcess3"/>
    <dgm:cxn modelId="{FAC534E2-F9E6-9946-A60E-FC2E13D319E2}" type="presParOf" srcId="{BC6A3652-0E63-47AA-92B1-B5D89FA169A3}" destId="{8EB82253-C23C-41B5-BBC4-3559A84CBD55}" srcOrd="1" destOrd="0" presId="urn:microsoft.com/office/officeart/2005/8/layout/hProcess3"/>
    <dgm:cxn modelId="{B47F380E-DD19-DE4F-9B05-AA500B16E75A}" type="presParOf" srcId="{BC6A3652-0E63-47AA-92B1-B5D89FA169A3}" destId="{2AE64B9E-C0D1-4560-9607-CCD298C726E9}" srcOrd="2" destOrd="0" presId="urn:microsoft.com/office/officeart/2005/8/layout/hProcess3"/>
    <dgm:cxn modelId="{107BAC83-AD0C-C143-9A6B-6C625E52660E}" type="presParOf" srcId="{BC6A3652-0E63-47AA-92B1-B5D89FA169A3}" destId="{790FB81B-E08C-4B74-ABE0-6B86634F1B07}" srcOrd="3" destOrd="0" presId="urn:microsoft.com/office/officeart/2005/8/layout/hProcess3"/>
    <dgm:cxn modelId="{003EC425-988E-134D-BEB2-4164D8012DB9}" type="presParOf" srcId="{85014961-3DAC-4177-A45B-6730E3550322}" destId="{9847EC8B-0774-446A-A38E-CADC945AC2E0}" srcOrd="2" destOrd="0" presId="urn:microsoft.com/office/officeart/2005/8/layout/hProcess3"/>
    <dgm:cxn modelId="{D517833F-859B-F348-88AB-A8B0C54F1EE8}" type="presParOf" srcId="{85014961-3DAC-4177-A45B-6730E3550322}" destId="{F9D81EF7-2B7E-4B5E-ADFD-174254D5B7B3}" srcOrd="3" destOrd="0" presId="urn:microsoft.com/office/officeart/2005/8/layout/hProcess3"/>
    <dgm:cxn modelId="{FE76B2A2-0317-7F44-B208-6EDDB788D60E}"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es-ES" b="1" strike="noStrike" spc="-1" dirty="0">
              <a:solidFill>
                <a:srgbClr val="000000"/>
              </a:solidFill>
              <a:uFill>
                <a:solidFill>
                  <a:srgbClr val="FFFFFF"/>
                </a:solidFill>
              </a:uFill>
              <a:latin typeface="Calibri"/>
            </a:rPr>
            <a:t>Criptomoneda</a:t>
          </a:r>
          <a:endParaRPr lang="en-IE" b="1" dirty="0"/>
        </a:p>
      </dgm:t>
    </dgm:pt>
    <dgm:pt modelId="{0D454961-18FE-4B3F-852C-E2D08CC82243}" type="parTrans" cxnId="{B7D6438A-16E6-4EF2-9137-6CD7E6EA52A3}">
      <dgm:prSet/>
      <dgm:spPr/>
      <dgm:t>
        <a:bodyPr/>
        <a:lstStyle/>
        <a:p>
          <a:endParaRPr lang="en-GB"/>
        </a:p>
      </dgm:t>
    </dgm:pt>
    <dgm:pt modelId="{1540E5DB-E936-4D1C-8F6E-4825E3512139}" type="sibTrans" cxnId="{B7D6438A-16E6-4EF2-9137-6CD7E6EA52A3}">
      <dgm:prSet/>
      <dgm:spPr/>
      <dgm:t>
        <a:bodyPr/>
        <a:lstStyle/>
        <a:p>
          <a:endParaRPr lang="en-GB"/>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custLinFactNeighborX="369" custLinFactNeighborY="727"/>
      <dgm:spPr/>
    </dgm:pt>
  </dgm:ptLst>
  <dgm:cxnLst>
    <dgm:cxn modelId="{B7D6438A-16E6-4EF2-9137-6CD7E6EA52A3}" srcId="{0A844475-5A98-4881-96B4-6B3D382BD5ED}" destId="{BB22BBE5-57A0-405B-A971-B276D13CD5C2}" srcOrd="0" destOrd="0" parTransId="{0D454961-18FE-4B3F-852C-E2D08CC82243}" sibTransId="{1540E5DB-E936-4D1C-8F6E-4825E3512139}"/>
    <dgm:cxn modelId="{075E70C3-1C4E-E740-870B-553B77A546B5}" type="presOf" srcId="{0A844475-5A98-4881-96B4-6B3D382BD5ED}" destId="{6AA9C01C-89A6-4342-8318-525283D045F6}" srcOrd="0" destOrd="0" presId="urn:microsoft.com/office/officeart/2005/8/layout/hProcess3"/>
    <dgm:cxn modelId="{21B0C7EB-CF34-0F4C-A15D-A1478426E525}" type="presOf" srcId="{BB22BBE5-57A0-405B-A971-B276D13CD5C2}" destId="{8EB82253-C23C-41B5-BBC4-3559A84CBD55}" srcOrd="0" destOrd="0" presId="urn:microsoft.com/office/officeart/2005/8/layout/hProcess3"/>
    <dgm:cxn modelId="{F6AE3562-CF98-5343-84DE-C3CBBA6B343A}" type="presParOf" srcId="{6AA9C01C-89A6-4342-8318-525283D045F6}" destId="{C700CA3A-087B-4CF2-87E1-144F4D688CBD}" srcOrd="0" destOrd="0" presId="urn:microsoft.com/office/officeart/2005/8/layout/hProcess3"/>
    <dgm:cxn modelId="{67C173BA-C368-5B48-BD5A-D7EBE9F18099}" type="presParOf" srcId="{6AA9C01C-89A6-4342-8318-525283D045F6}" destId="{85014961-3DAC-4177-A45B-6730E3550322}" srcOrd="1" destOrd="0" presId="urn:microsoft.com/office/officeart/2005/8/layout/hProcess3"/>
    <dgm:cxn modelId="{A2D046C8-4D31-4F47-ADE6-43D60FC8F816}" type="presParOf" srcId="{85014961-3DAC-4177-A45B-6730E3550322}" destId="{1F9B4EE6-6EDA-4A3B-9D3A-876474A9EBDB}" srcOrd="0" destOrd="0" presId="urn:microsoft.com/office/officeart/2005/8/layout/hProcess3"/>
    <dgm:cxn modelId="{F49103ED-B4D2-1D45-8633-A72FF2BE0F14}" type="presParOf" srcId="{85014961-3DAC-4177-A45B-6730E3550322}" destId="{BC6A3652-0E63-47AA-92B1-B5D89FA169A3}" srcOrd="1" destOrd="0" presId="urn:microsoft.com/office/officeart/2005/8/layout/hProcess3"/>
    <dgm:cxn modelId="{146217FA-710E-6C41-A87A-68575E3A3CBD}" type="presParOf" srcId="{BC6A3652-0E63-47AA-92B1-B5D89FA169A3}" destId="{ED935A7C-0029-4E53-9C29-13FF7C6801DD}" srcOrd="0" destOrd="0" presId="urn:microsoft.com/office/officeart/2005/8/layout/hProcess3"/>
    <dgm:cxn modelId="{6BC0AA49-6FD9-4E45-ACBA-B82FB66497CC}" type="presParOf" srcId="{BC6A3652-0E63-47AA-92B1-B5D89FA169A3}" destId="{8EB82253-C23C-41B5-BBC4-3559A84CBD55}" srcOrd="1" destOrd="0" presId="urn:microsoft.com/office/officeart/2005/8/layout/hProcess3"/>
    <dgm:cxn modelId="{329C11E8-2539-FD4C-875F-5F0163770AA5}" type="presParOf" srcId="{BC6A3652-0E63-47AA-92B1-B5D89FA169A3}" destId="{2AE64B9E-C0D1-4560-9607-CCD298C726E9}" srcOrd="2" destOrd="0" presId="urn:microsoft.com/office/officeart/2005/8/layout/hProcess3"/>
    <dgm:cxn modelId="{E51E625F-8FEF-A04A-A25E-9256DE94EF64}" type="presParOf" srcId="{BC6A3652-0E63-47AA-92B1-B5D89FA169A3}" destId="{790FB81B-E08C-4B74-ABE0-6B86634F1B07}" srcOrd="3" destOrd="0" presId="urn:microsoft.com/office/officeart/2005/8/layout/hProcess3"/>
    <dgm:cxn modelId="{0947115E-483B-F94B-A4A1-E956361AB7CB}" type="presParOf" srcId="{85014961-3DAC-4177-A45B-6730E3550322}" destId="{9847EC8B-0774-446A-A38E-CADC945AC2E0}" srcOrd="2" destOrd="0" presId="urn:microsoft.com/office/officeart/2005/8/layout/hProcess3"/>
    <dgm:cxn modelId="{7E4ECEB4-8998-B343-9A90-4C0A3A5638E5}" type="presParOf" srcId="{85014961-3DAC-4177-A45B-6730E3550322}" destId="{F9D81EF7-2B7E-4B5E-ADFD-174254D5B7B3}" srcOrd="3" destOrd="0" presId="urn:microsoft.com/office/officeart/2005/8/layout/hProcess3"/>
    <dgm:cxn modelId="{C282FF16-CBAF-FE43-B3BB-F54F50EB4E97}"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07919E-3193-42B0-8914-AFAA08DF3277}">
      <dsp:nvSpPr>
        <dsp:cNvPr id="0" name=""/>
        <dsp:cNvSpPr/>
      </dsp:nvSpPr>
      <dsp:spPr>
        <a:xfrm>
          <a:off x="0" y="714981"/>
          <a:ext cx="8229600" cy="3096000"/>
        </a:xfrm>
        <a:prstGeom prst="right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B82253-C23C-41B5-BBC4-3559A84CBD55}">
      <dsp:nvSpPr>
        <dsp:cNvPr id="0" name=""/>
        <dsp:cNvSpPr/>
      </dsp:nvSpPr>
      <dsp:spPr>
        <a:xfrm>
          <a:off x="663832" y="1488981"/>
          <a:ext cx="6742807" cy="1548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436880" rIns="0" bIns="436880" numCol="1" spcCol="1270" anchor="ctr" anchorCtr="0">
          <a:noAutofit/>
        </a:bodyPr>
        <a:lstStyle/>
        <a:p>
          <a:pPr marL="0" lvl="0" indent="0" algn="ctr" defTabSz="1911350">
            <a:lnSpc>
              <a:spcPct val="90000"/>
            </a:lnSpc>
            <a:spcBef>
              <a:spcPct val="0"/>
            </a:spcBef>
            <a:spcAft>
              <a:spcPct val="35000"/>
            </a:spcAft>
            <a:buNone/>
          </a:pPr>
          <a:r>
            <a:rPr lang="es-ES" sz="4300" b="1" strike="noStrike" kern="1200" spc="-1" dirty="0">
              <a:solidFill>
                <a:srgbClr val="000000"/>
              </a:solidFill>
              <a:uFill>
                <a:solidFill>
                  <a:srgbClr val="FFFFFF"/>
                </a:solidFill>
              </a:uFill>
              <a:latin typeface="Calibri"/>
              <a:ea typeface="Calibri"/>
            </a:rPr>
            <a:t>La sociedad de la información</a:t>
          </a:r>
          <a:endParaRPr lang="en-GB" sz="4300" b="1" kern="1200" dirty="0">
            <a:latin typeface="Calibri" charset="0"/>
            <a:ea typeface="Calibri" charset="0"/>
            <a:cs typeface="Calibri" charset="0"/>
          </a:endParaRPr>
        </a:p>
      </dsp:txBody>
      <dsp:txXfrm>
        <a:off x="663832" y="1488981"/>
        <a:ext cx="6742807" cy="1548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07919E-3193-42B0-8914-AFAA08DF3277}">
      <dsp:nvSpPr>
        <dsp:cNvPr id="0" name=""/>
        <dsp:cNvSpPr/>
      </dsp:nvSpPr>
      <dsp:spPr>
        <a:xfrm>
          <a:off x="0" y="642981"/>
          <a:ext cx="8229600" cy="3240000"/>
        </a:xfrm>
        <a:prstGeom prst="right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B82253-C23C-41B5-BBC4-3559A84CBD55}">
      <dsp:nvSpPr>
        <dsp:cNvPr id="0" name=""/>
        <dsp:cNvSpPr/>
      </dsp:nvSpPr>
      <dsp:spPr>
        <a:xfrm>
          <a:off x="663832" y="1452981"/>
          <a:ext cx="6742807" cy="16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457200" rIns="0" bIns="457200" numCol="1" spcCol="1270" anchor="ctr" anchorCtr="0">
          <a:noAutofit/>
        </a:bodyPr>
        <a:lstStyle/>
        <a:p>
          <a:pPr marL="0" lvl="0" indent="0" algn="ctr" defTabSz="2000250">
            <a:lnSpc>
              <a:spcPct val="90000"/>
            </a:lnSpc>
            <a:spcBef>
              <a:spcPct val="0"/>
            </a:spcBef>
            <a:spcAft>
              <a:spcPct val="35000"/>
            </a:spcAft>
            <a:buNone/>
          </a:pPr>
          <a:r>
            <a:rPr lang="es-ES" sz="4500" b="1" strike="noStrike" kern="1200" spc="-1" dirty="0">
              <a:solidFill>
                <a:srgbClr val="000000"/>
              </a:solidFill>
              <a:uFill>
                <a:solidFill>
                  <a:srgbClr val="FFFFFF"/>
                </a:solidFill>
              </a:uFill>
              <a:latin typeface="Calibri"/>
              <a:ea typeface="Calibri"/>
            </a:rPr>
            <a:t>Recientes pirateos y ataques</a:t>
          </a:r>
          <a:endParaRPr lang="en-GB" sz="4500" b="1" kern="1200" dirty="0">
            <a:latin typeface="Calibri" charset="0"/>
            <a:ea typeface="Calibri" charset="0"/>
            <a:cs typeface="Calibri" charset="0"/>
          </a:endParaRPr>
        </a:p>
      </dsp:txBody>
      <dsp:txXfrm>
        <a:off x="663832" y="1452981"/>
        <a:ext cx="6742807" cy="16200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07919E-3193-42B0-8914-AFAA08DF3277}">
      <dsp:nvSpPr>
        <dsp:cNvPr id="0" name=""/>
        <dsp:cNvSpPr/>
      </dsp:nvSpPr>
      <dsp:spPr>
        <a:xfrm>
          <a:off x="0" y="642981"/>
          <a:ext cx="8229600" cy="3240000"/>
        </a:xfrm>
        <a:prstGeom prst="right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B82253-C23C-41B5-BBC4-3559A84CBD55}">
      <dsp:nvSpPr>
        <dsp:cNvPr id="0" name=""/>
        <dsp:cNvSpPr/>
      </dsp:nvSpPr>
      <dsp:spPr>
        <a:xfrm>
          <a:off x="663832" y="1452981"/>
          <a:ext cx="6742807" cy="16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457200" rIns="0" bIns="457200" numCol="1" spcCol="1270" anchor="ctr" anchorCtr="0">
          <a:noAutofit/>
        </a:bodyPr>
        <a:lstStyle/>
        <a:p>
          <a:pPr marL="0" lvl="0" indent="0" algn="ctr" defTabSz="2000250">
            <a:lnSpc>
              <a:spcPct val="90000"/>
            </a:lnSpc>
            <a:spcBef>
              <a:spcPct val="0"/>
            </a:spcBef>
            <a:spcAft>
              <a:spcPct val="35000"/>
            </a:spcAft>
            <a:buNone/>
          </a:pPr>
          <a:r>
            <a:rPr lang="en-GB" sz="4500" b="1" kern="1200" dirty="0">
              <a:latin typeface="Calibri" charset="0"/>
              <a:ea typeface="Calibri" charset="0"/>
              <a:cs typeface="Calibri" charset="0"/>
            </a:rPr>
            <a:t>Business Email Compromise</a:t>
          </a:r>
        </a:p>
      </dsp:txBody>
      <dsp:txXfrm>
        <a:off x="663832" y="1452981"/>
        <a:ext cx="6742807" cy="16200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07919E-3193-42B0-8914-AFAA08DF3277}">
      <dsp:nvSpPr>
        <dsp:cNvPr id="0" name=""/>
        <dsp:cNvSpPr/>
      </dsp:nvSpPr>
      <dsp:spPr>
        <a:xfrm>
          <a:off x="0" y="30981"/>
          <a:ext cx="8229600" cy="4464000"/>
        </a:xfrm>
        <a:prstGeom prst="right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B82253-C23C-41B5-BBC4-3559A84CBD55}">
      <dsp:nvSpPr>
        <dsp:cNvPr id="0" name=""/>
        <dsp:cNvSpPr/>
      </dsp:nvSpPr>
      <dsp:spPr>
        <a:xfrm>
          <a:off x="663832" y="1146981"/>
          <a:ext cx="6742807" cy="2232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629920" rIns="0" bIns="629920" numCol="1" spcCol="1270" anchor="ctr" anchorCtr="0">
          <a:noAutofit/>
        </a:bodyPr>
        <a:lstStyle/>
        <a:p>
          <a:pPr marL="0" lvl="0" indent="0" algn="ctr" defTabSz="2755900">
            <a:lnSpc>
              <a:spcPct val="90000"/>
            </a:lnSpc>
            <a:spcBef>
              <a:spcPct val="0"/>
            </a:spcBef>
            <a:spcAft>
              <a:spcPct val="35000"/>
            </a:spcAft>
            <a:buNone/>
          </a:pPr>
          <a:r>
            <a:rPr lang="es-ES" sz="6200" b="1" strike="noStrike" kern="1200" spc="-1" dirty="0">
              <a:solidFill>
                <a:srgbClr val="000000"/>
              </a:solidFill>
              <a:uFill>
                <a:solidFill>
                  <a:srgbClr val="FFFFFF"/>
                </a:solidFill>
              </a:uFill>
              <a:latin typeface="Calibri"/>
              <a:ea typeface="Calibri"/>
            </a:rPr>
            <a:t>Internet de las cosas</a:t>
          </a:r>
          <a:endParaRPr lang="en-GB" sz="6200" b="1" kern="1200" dirty="0">
            <a:latin typeface="Calibri" charset="0"/>
            <a:ea typeface="Calibri" charset="0"/>
            <a:cs typeface="Calibri" charset="0"/>
          </a:endParaRPr>
        </a:p>
      </dsp:txBody>
      <dsp:txXfrm>
        <a:off x="663832" y="1146981"/>
        <a:ext cx="6742807" cy="22320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07919E-3193-42B0-8914-AFAA08DF3277}">
      <dsp:nvSpPr>
        <dsp:cNvPr id="0" name=""/>
        <dsp:cNvSpPr/>
      </dsp:nvSpPr>
      <dsp:spPr>
        <a:xfrm>
          <a:off x="0" y="30981"/>
          <a:ext cx="8229600" cy="4464000"/>
        </a:xfrm>
        <a:prstGeom prst="right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B82253-C23C-41B5-BBC4-3559A84CBD55}">
      <dsp:nvSpPr>
        <dsp:cNvPr id="0" name=""/>
        <dsp:cNvSpPr/>
      </dsp:nvSpPr>
      <dsp:spPr>
        <a:xfrm>
          <a:off x="663832" y="1146981"/>
          <a:ext cx="6742807" cy="2232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629920" rIns="0" bIns="629920" numCol="1" spcCol="1270" anchor="ctr" anchorCtr="0">
          <a:noAutofit/>
        </a:bodyPr>
        <a:lstStyle/>
        <a:p>
          <a:pPr marL="0" lvl="0" indent="0" algn="ctr" defTabSz="2755900">
            <a:lnSpc>
              <a:spcPct val="90000"/>
            </a:lnSpc>
            <a:spcBef>
              <a:spcPct val="0"/>
            </a:spcBef>
            <a:spcAft>
              <a:spcPct val="35000"/>
            </a:spcAft>
            <a:buNone/>
          </a:pPr>
          <a:r>
            <a:rPr lang="es-ES" sz="6200" b="1" strike="noStrike" kern="1200" spc="-1" dirty="0">
              <a:solidFill>
                <a:srgbClr val="000000"/>
              </a:solidFill>
              <a:uFill>
                <a:solidFill>
                  <a:srgbClr val="FFFFFF"/>
                </a:solidFill>
              </a:uFill>
              <a:latin typeface="Calibri"/>
              <a:ea typeface="Calibri"/>
            </a:rPr>
            <a:t>Algunos ejemplos</a:t>
          </a:r>
          <a:endParaRPr lang="en-GB" sz="6200" b="1" kern="1200" dirty="0">
            <a:latin typeface="Calibri" charset="0"/>
            <a:ea typeface="Calibri" charset="0"/>
            <a:cs typeface="Calibri" charset="0"/>
          </a:endParaRPr>
        </a:p>
      </dsp:txBody>
      <dsp:txXfrm>
        <a:off x="663832" y="1146981"/>
        <a:ext cx="6742807" cy="223200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07919E-3193-42B0-8914-AFAA08DF3277}">
      <dsp:nvSpPr>
        <dsp:cNvPr id="0" name=""/>
        <dsp:cNvSpPr/>
      </dsp:nvSpPr>
      <dsp:spPr>
        <a:xfrm>
          <a:off x="0" y="617061"/>
          <a:ext cx="8229600" cy="3291840"/>
        </a:xfrm>
        <a:prstGeom prst="right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B82253-C23C-41B5-BBC4-3559A84CBD55}">
      <dsp:nvSpPr>
        <dsp:cNvPr id="0" name=""/>
        <dsp:cNvSpPr/>
      </dsp:nvSpPr>
      <dsp:spPr>
        <a:xfrm>
          <a:off x="663495" y="1440021"/>
          <a:ext cx="6743144" cy="15987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35280" rIns="0" bIns="335280" numCol="1" spcCol="1270" anchor="ctr" anchorCtr="0">
          <a:noAutofit/>
        </a:bodyPr>
        <a:lstStyle/>
        <a:p>
          <a:pPr marL="0" lvl="0" indent="0" algn="ctr" defTabSz="1466850">
            <a:lnSpc>
              <a:spcPct val="90000"/>
            </a:lnSpc>
            <a:spcBef>
              <a:spcPct val="0"/>
            </a:spcBef>
            <a:spcAft>
              <a:spcPct val="35000"/>
            </a:spcAft>
            <a:buNone/>
          </a:pPr>
          <a:r>
            <a:rPr lang="es-ES" sz="3300" b="1" strike="noStrike" kern="1200" spc="-1" dirty="0">
              <a:solidFill>
                <a:srgbClr val="000000"/>
              </a:solidFill>
              <a:uFill>
                <a:solidFill>
                  <a:srgbClr val="FFFFFF"/>
                </a:solidFill>
              </a:uFill>
              <a:latin typeface="Calibri"/>
              <a:ea typeface="Calibri"/>
            </a:rPr>
            <a:t>Internet superficial frente a Internet profunda frente a Red oscura</a:t>
          </a:r>
          <a:endParaRPr lang="en-GB" sz="3300" b="1" kern="1200" dirty="0">
            <a:latin typeface="Calibri" charset="0"/>
            <a:ea typeface="Calibri" charset="0"/>
            <a:cs typeface="Calibri" charset="0"/>
          </a:endParaRPr>
        </a:p>
      </dsp:txBody>
      <dsp:txXfrm>
        <a:off x="663495" y="1440021"/>
        <a:ext cx="6743144" cy="159874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07919E-3193-42B0-8914-AFAA08DF3277}">
      <dsp:nvSpPr>
        <dsp:cNvPr id="0" name=""/>
        <dsp:cNvSpPr/>
      </dsp:nvSpPr>
      <dsp:spPr>
        <a:xfrm>
          <a:off x="0" y="61963"/>
          <a:ext cx="8229600" cy="4464000"/>
        </a:xfrm>
        <a:prstGeom prst="right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B82253-C23C-41B5-BBC4-3559A84CBD55}">
      <dsp:nvSpPr>
        <dsp:cNvPr id="0" name=""/>
        <dsp:cNvSpPr/>
      </dsp:nvSpPr>
      <dsp:spPr>
        <a:xfrm>
          <a:off x="663832" y="1146981"/>
          <a:ext cx="6742807" cy="2232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629920" rIns="0" bIns="629920" numCol="1" spcCol="1270" anchor="ctr" anchorCtr="0">
          <a:noAutofit/>
        </a:bodyPr>
        <a:lstStyle/>
        <a:p>
          <a:pPr marL="0" lvl="0" indent="0" algn="ctr" defTabSz="2755900">
            <a:lnSpc>
              <a:spcPct val="90000"/>
            </a:lnSpc>
            <a:spcBef>
              <a:spcPct val="0"/>
            </a:spcBef>
            <a:spcAft>
              <a:spcPct val="35000"/>
            </a:spcAft>
            <a:buNone/>
          </a:pPr>
          <a:r>
            <a:rPr lang="es-ES" sz="6200" b="1" strike="noStrike" kern="1200" spc="-1" dirty="0">
              <a:solidFill>
                <a:srgbClr val="000000"/>
              </a:solidFill>
              <a:uFill>
                <a:solidFill>
                  <a:srgbClr val="FFFFFF"/>
                </a:solidFill>
              </a:uFill>
              <a:latin typeface="Calibri"/>
            </a:rPr>
            <a:t>Criptomoneda</a:t>
          </a:r>
          <a:endParaRPr lang="en-IE" sz="6200" b="1" kern="1200" dirty="0"/>
        </a:p>
      </dsp:txBody>
      <dsp:txXfrm>
        <a:off x="663832" y="1146981"/>
        <a:ext cx="6742807" cy="2232000"/>
      </dsp:txXfrm>
    </dsp:sp>
  </dsp:spTree>
</dsp:drawing>
</file>

<file path=ppt/diagrams/layout1.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6.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7.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C1F2E8-B2B0-0047-A630-5036FB7BC153}" type="datetimeFigureOut">
              <a:rPr lang="en-US" smtClean="0"/>
              <a:pPr/>
              <a:t>4/10/19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27260C-95DC-194B-88B2-0B241DEC43BF}" type="slidenum">
              <a:rPr lang="en-US" smtClean="0"/>
              <a:pPr/>
              <a:t>‹Nº›</a:t>
            </a:fld>
            <a:endParaRPr lang="en-US"/>
          </a:p>
        </p:txBody>
      </p:sp>
    </p:spTree>
    <p:extLst>
      <p:ext uri="{BB962C8B-B14F-4D97-AF65-F5344CB8AC3E}">
        <p14:creationId xmlns:p14="http://schemas.microsoft.com/office/powerpoint/2010/main" val="422452203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www.trendmicro.com/vinfo/us/security/news/cybercrime-and-digital-threats/data-breaches-and-the-human-factor-are-employees-the-best-defense-or-the-weakest-links"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marter.am/" TargetMode="External"/><Relationship Id="rId2" Type="http://schemas.openxmlformats.org/officeDocument/2006/relationships/slide" Target="../slides/slide52.xml"/><Relationship Id="rId1" Type="http://schemas.openxmlformats.org/officeDocument/2006/relationships/notesMaster" Target="../notesMasters/notesMaster1.xml"/><Relationship Id="rId4" Type="http://schemas.openxmlformats.org/officeDocument/2006/relationships/hyperlink" Target="http://www.itv.com/thismorning/home-garden/gadgets-thatll-make-good-christmas-presents" TargetMode="Externa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s://www.justice.gov/opa/pr/alphabay-largest-online-dark-market-shut-down" TargetMode="External"/><Relationship Id="rId2" Type="http://schemas.openxmlformats.org/officeDocument/2006/relationships/slide" Target="../slides/slide66.xml"/><Relationship Id="rId1" Type="http://schemas.openxmlformats.org/officeDocument/2006/relationships/notesMaster" Target="../notesMasters/notesMaster1.xml"/><Relationship Id="rId4" Type="http://schemas.openxmlformats.org/officeDocument/2006/relationships/hyperlink" Target="http://www.wired.co.uk/article/silk-road-guide" TargetMode="Externa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bitcoinproperly.org/#sthash.xsu0hLPm.dpbs"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s-ES" sz="1200" strike="noStrike" spc="-1" dirty="0">
                <a:solidFill>
                  <a:srgbClr val="000000"/>
                </a:solidFill>
                <a:uFill>
                  <a:solidFill>
                    <a:srgbClr val="FFFFFF"/>
                  </a:solidFill>
                </a:uFill>
                <a:latin typeface="+mn-lt"/>
                <a:ea typeface="+mn-ea"/>
              </a:rPr>
              <a:t>Introducción</a:t>
            </a:r>
            <a:endParaRPr lang="es-ES" dirty="0"/>
          </a:p>
          <a:p>
            <a:r>
              <a:rPr lang="es-ES" sz="1200" strike="noStrike" spc="-1" dirty="0">
                <a:solidFill>
                  <a:srgbClr val="000000"/>
                </a:solidFill>
                <a:uFill>
                  <a:solidFill>
                    <a:srgbClr val="FFFFFF"/>
                  </a:solidFill>
                </a:uFill>
                <a:latin typeface="+mn-lt"/>
                <a:ea typeface="+mn-ea"/>
              </a:rPr>
              <a:t>Esta es la sesión de apertura del curso. Durante esta sesión, se presentarán a los delegados a los formadores y los demás delegados. El propósito y los objetivos del curso se explicarán conjuntamente con los métodos de enseñanza.</a:t>
            </a:r>
            <a:endParaRPr lang="es-ES" dirty="0"/>
          </a:p>
          <a:p>
            <a:r>
              <a:rPr lang="es-ES" sz="1200" strike="noStrike" spc="-1" dirty="0">
                <a:solidFill>
                  <a:srgbClr val="000000"/>
                </a:solidFill>
                <a:uFill>
                  <a:solidFill>
                    <a:srgbClr val="FFFFFF"/>
                  </a:solidFill>
                </a:uFill>
                <a:latin typeface="+mn-lt"/>
                <a:ea typeface="+mn-ea"/>
              </a:rPr>
              <a:t> </a:t>
            </a:r>
            <a:endParaRPr lang="es-ES" dirty="0"/>
          </a:p>
          <a:p>
            <a:r>
              <a:rPr lang="es-ES" sz="1200" strike="noStrike" spc="-1" dirty="0">
                <a:solidFill>
                  <a:srgbClr val="000000"/>
                </a:solidFill>
                <a:uFill>
                  <a:solidFill>
                    <a:srgbClr val="FFFFFF"/>
                  </a:solidFill>
                </a:uFill>
                <a:latin typeface="+mn-lt"/>
                <a:ea typeface="+mn-ea"/>
              </a:rPr>
              <a:t>Es probable que el formador elija presentar «ice </a:t>
            </a:r>
            <a:r>
              <a:rPr lang="es-ES" sz="1200" strike="noStrike" spc="-1" dirty="0" err="1">
                <a:solidFill>
                  <a:srgbClr val="000000"/>
                </a:solidFill>
                <a:uFill>
                  <a:solidFill>
                    <a:srgbClr val="FFFFFF"/>
                  </a:solidFill>
                </a:uFill>
                <a:latin typeface="+mn-lt"/>
                <a:ea typeface="+mn-ea"/>
              </a:rPr>
              <a:t>breakers</a:t>
            </a:r>
            <a:r>
              <a:rPr lang="es-ES" sz="1200" strike="noStrike" spc="-1" dirty="0">
                <a:solidFill>
                  <a:srgbClr val="000000"/>
                </a:solidFill>
                <a:uFill>
                  <a:solidFill>
                    <a:srgbClr val="FFFFFF"/>
                  </a:solidFill>
                </a:uFill>
                <a:latin typeface="+mn-lt"/>
                <a:ea typeface="+mn-ea"/>
              </a:rPr>
              <a:t>» (técnicas de presentación) para animar a los delegados a que participen en el curso e interactúen entre sí desde el principio.</a:t>
            </a:r>
            <a:endParaRPr lang="es-ES" dirty="0"/>
          </a:p>
          <a:p>
            <a:endParaRPr lang="es-ES" dirty="0"/>
          </a:p>
          <a:p>
            <a:r>
              <a:rPr lang="es-ES" sz="1200" b="1" strike="noStrike" spc="-1" dirty="0">
                <a:solidFill>
                  <a:srgbClr val="000000"/>
                </a:solidFill>
                <a:uFill>
                  <a:solidFill>
                    <a:srgbClr val="FFFFFF"/>
                  </a:solidFill>
                </a:uFill>
                <a:latin typeface="+mn-lt"/>
                <a:ea typeface="+mn-ea"/>
              </a:rPr>
              <a:t>PowerPoint (u otro tipo de presentación)</a:t>
            </a:r>
            <a:endParaRPr lang="es-ES" dirty="0"/>
          </a:p>
          <a:p>
            <a:r>
              <a:rPr lang="es-ES" sz="1200" strike="noStrike" spc="-1" dirty="0">
                <a:solidFill>
                  <a:srgbClr val="000000"/>
                </a:solidFill>
                <a:uFill>
                  <a:solidFill>
                    <a:srgbClr val="FFFFFF"/>
                  </a:solidFill>
                </a:uFill>
                <a:latin typeface="+mn-lt"/>
                <a:ea typeface="+mn-ea"/>
              </a:rPr>
              <a:t>Se ha preparado una presentación de PowerPoint para esta sesión. Es una presentación general y no toma en cuenta las cuestiones nacionales que probablemente se necesiten tratar cuando este curso se imparte a nivel nacional. El formador debe asegurarse de que la información en esta presentación sea relevante para el lugar donde se imparta el curso.</a:t>
            </a:r>
            <a:endParaRPr lang="en-GB" dirty="0"/>
          </a:p>
        </p:txBody>
      </p:sp>
      <p:sp>
        <p:nvSpPr>
          <p:cNvPr id="4" name="Espace réservé du numéro de diapositive 3"/>
          <p:cNvSpPr>
            <a:spLocks noGrp="1"/>
          </p:cNvSpPr>
          <p:nvPr>
            <p:ph type="sldNum" sz="quarter" idx="10"/>
          </p:nvPr>
        </p:nvSpPr>
        <p:spPr/>
        <p:txBody>
          <a:bodyPr/>
          <a:lstStyle/>
          <a:p>
            <a:fld id="{5827260C-95DC-194B-88B2-0B241DEC43BF}" type="slidenum">
              <a:rPr lang="en-US" smtClean="0"/>
              <a:pPr/>
              <a:t>1</a:t>
            </a:fld>
            <a:endParaRPr lang="en-US"/>
          </a:p>
        </p:txBody>
      </p:sp>
    </p:spTree>
    <p:extLst>
      <p:ext uri="{BB962C8B-B14F-4D97-AF65-F5344CB8AC3E}">
        <p14:creationId xmlns:p14="http://schemas.microsoft.com/office/powerpoint/2010/main" val="13951983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ES" sz="1200" strike="noStrike" spc="-1" dirty="0">
                <a:solidFill>
                  <a:srgbClr val="000000"/>
                </a:solidFill>
                <a:uFill>
                  <a:solidFill>
                    <a:srgbClr val="FFFFFF"/>
                  </a:solidFill>
                </a:uFill>
                <a:latin typeface="+mn-lt"/>
                <a:ea typeface="+mn-ea"/>
              </a:rPr>
              <a:t>Esta transparencia sirve para proporcionar algunas observaciones preliminares. </a:t>
            </a:r>
            <a:endParaRPr lang="es-ES" dirty="0"/>
          </a:p>
          <a:p>
            <a:r>
              <a:rPr lang="es-ES" sz="1200" strike="noStrike" spc="-1" dirty="0">
                <a:solidFill>
                  <a:srgbClr val="000000"/>
                </a:solidFill>
                <a:uFill>
                  <a:solidFill>
                    <a:srgbClr val="FFFFFF"/>
                  </a:solidFill>
                </a:uFill>
                <a:latin typeface="+mn-lt"/>
                <a:ea typeface="+mn-ea"/>
              </a:rPr>
              <a:t>Como estos temas ya han sido tratados en el Curso de formación introductoria, el formador evaluará si es necesario usarla o no.</a:t>
            </a:r>
            <a:endParaRPr lang="es-ES" dirty="0"/>
          </a:p>
          <a:p>
            <a:endParaRPr lang="es-ES" dirty="0"/>
          </a:p>
          <a:p>
            <a:pPr>
              <a:lnSpc>
                <a:spcPct val="100000"/>
              </a:lnSpc>
            </a:pPr>
            <a:r>
              <a:rPr lang="es-ES" sz="2000" strike="noStrike" spc="-1" dirty="0">
                <a:solidFill>
                  <a:srgbClr val="000000"/>
                </a:solidFill>
                <a:uFill>
                  <a:solidFill>
                    <a:srgbClr val="FFFFFF"/>
                  </a:solidFill>
                </a:uFill>
                <a:latin typeface="+mn-lt"/>
                <a:ea typeface="+mn-ea"/>
              </a:rPr>
              <a:t>Fuente: https://www.slideshare.net/wearesocialsg/digital-in-2017-global-overview</a:t>
            </a:r>
            <a:r>
              <a:rPr lang="en-GB" dirty="0"/>
              <a:t>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10</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ES" sz="1200" strike="noStrike" spc="-1" dirty="0">
                <a:solidFill>
                  <a:srgbClr val="000000"/>
                </a:solidFill>
                <a:uFill>
                  <a:solidFill>
                    <a:srgbClr val="FFFFFF"/>
                  </a:solidFill>
                </a:uFill>
                <a:latin typeface="+mn-lt"/>
                <a:ea typeface="+mn-ea"/>
              </a:rPr>
              <a:t>Esta transparencia sirve para proporcionar algunas observaciones preliminares. </a:t>
            </a:r>
            <a:endParaRPr lang="es-ES" dirty="0"/>
          </a:p>
          <a:p>
            <a:r>
              <a:rPr lang="es-ES" sz="1200" strike="noStrike" spc="-1" dirty="0">
                <a:solidFill>
                  <a:srgbClr val="000000"/>
                </a:solidFill>
                <a:uFill>
                  <a:solidFill>
                    <a:srgbClr val="FFFFFF"/>
                  </a:solidFill>
                </a:uFill>
                <a:latin typeface="+mn-lt"/>
                <a:ea typeface="+mn-ea"/>
              </a:rPr>
              <a:t>Como estos temas ya han sido tratados en el Curso de formación introductoria, el formador evaluará si es necesario usarla o no.</a:t>
            </a:r>
            <a:endParaRPr lang="es-ES" dirty="0"/>
          </a:p>
          <a:p>
            <a:endParaRPr lang="es-ES" dirty="0"/>
          </a:p>
          <a:p>
            <a:pPr>
              <a:lnSpc>
                <a:spcPct val="100000"/>
              </a:lnSpc>
            </a:pPr>
            <a:r>
              <a:rPr lang="es-ES" sz="2000" strike="noStrike" spc="-1" dirty="0">
                <a:solidFill>
                  <a:srgbClr val="000000"/>
                </a:solidFill>
                <a:uFill>
                  <a:solidFill>
                    <a:srgbClr val="FFFFFF"/>
                  </a:solidFill>
                </a:uFill>
                <a:latin typeface="+mn-lt"/>
                <a:ea typeface="+mn-ea"/>
              </a:rPr>
              <a:t>Fuente: https://www.slideshare.net/wearesocialsg/digital-in-2017-global-overview</a:t>
            </a:r>
            <a:r>
              <a:rPr lang="en-GB" dirty="0"/>
              <a:t>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11</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ES" sz="1200" strike="noStrike" spc="-1" dirty="0">
                <a:solidFill>
                  <a:srgbClr val="000000"/>
                </a:solidFill>
                <a:uFill>
                  <a:solidFill>
                    <a:srgbClr val="FFFFFF"/>
                  </a:solidFill>
                </a:uFill>
                <a:latin typeface="+mn-lt"/>
                <a:ea typeface="+mn-ea"/>
              </a:rPr>
              <a:t>Esta transparencia sirve para proporcionar algunas observaciones preliminares. </a:t>
            </a:r>
            <a:endParaRPr lang="es-ES" dirty="0"/>
          </a:p>
          <a:p>
            <a:r>
              <a:rPr lang="es-ES" sz="1200" strike="noStrike" spc="-1" dirty="0">
                <a:solidFill>
                  <a:srgbClr val="000000"/>
                </a:solidFill>
                <a:uFill>
                  <a:solidFill>
                    <a:srgbClr val="FFFFFF"/>
                  </a:solidFill>
                </a:uFill>
                <a:latin typeface="+mn-lt"/>
                <a:ea typeface="+mn-ea"/>
              </a:rPr>
              <a:t>Como estos temas ya han sido tratados en el Curso de formación introductoria, el formador evaluará si es necesario usarla o no.</a:t>
            </a:r>
            <a:endParaRPr lang="es-ES" dirty="0"/>
          </a:p>
          <a:p>
            <a:endParaRPr lang="es-ES" dirty="0"/>
          </a:p>
          <a:p>
            <a:pPr>
              <a:lnSpc>
                <a:spcPct val="100000"/>
              </a:lnSpc>
            </a:pPr>
            <a:r>
              <a:rPr lang="es-ES" sz="2000" strike="noStrike" spc="-1" dirty="0">
                <a:solidFill>
                  <a:srgbClr val="000000"/>
                </a:solidFill>
                <a:uFill>
                  <a:solidFill>
                    <a:srgbClr val="FFFFFF"/>
                  </a:solidFill>
                </a:uFill>
                <a:latin typeface="+mn-lt"/>
                <a:ea typeface="+mn-ea"/>
              </a:rPr>
              <a:t>Fuente: https://www.slideshare.net/wearesocialsg/digital-in-2017-global-overview</a:t>
            </a:r>
            <a:r>
              <a:rPr lang="en-GB" dirty="0"/>
              <a:t>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12</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strike="noStrike" spc="-1" dirty="0">
                <a:uFill>
                  <a:solidFill>
                    <a:srgbClr val="FFFFFF"/>
                  </a:solidFill>
                </a:uFill>
                <a:latin typeface="Arial"/>
              </a:rPr>
              <a:t>Las siguientes seis transparencias brindan información sobre Ghana ya que el curso de formación se está impartiendo allá.  Siempre es favorable si el formador localiza la información para la audiencia y les da la oportunidad de evaluar el impacto de Internet en su país.  Es responsabilidad del formador asegurarse de que se represente el país correcto en estas transparencias.</a:t>
            </a:r>
            <a:endParaRPr lang="es-ES" dirty="0"/>
          </a:p>
          <a:p>
            <a:endParaRPr lang="es-ES" dirty="0"/>
          </a:p>
          <a:p>
            <a:r>
              <a:rPr lang="es-ES" sz="1200" strike="noStrike" spc="-1" dirty="0">
                <a:uFill>
                  <a:solidFill>
                    <a:srgbClr val="FFFFFF"/>
                  </a:solidFill>
                </a:uFill>
                <a:latin typeface="Arial"/>
              </a:rPr>
              <a:t>Para este curso, hubo un incremento significativo en el impacto de Internet en el país y esta es una información útil que el formador puede contar.  Para dar mayor énfasis, se puede hacer una comparación entre las cifras regionales y mundiales.</a:t>
            </a:r>
            <a:endParaRPr lang="en-GB" baseline="0" dirty="0"/>
          </a:p>
          <a:p>
            <a:endParaRPr lang="en-GB" baseline="0" dirty="0"/>
          </a:p>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13</a:t>
            </a:fld>
            <a:endParaRPr lang="en-US"/>
          </a:p>
        </p:txBody>
      </p:sp>
    </p:spTree>
    <p:extLst>
      <p:ext uri="{BB962C8B-B14F-4D97-AF65-F5344CB8AC3E}">
        <p14:creationId xmlns:p14="http://schemas.microsoft.com/office/powerpoint/2010/main" val="11617773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15</a:t>
            </a:fld>
            <a:endParaRPr lang="en-US"/>
          </a:p>
        </p:txBody>
      </p:sp>
    </p:spTree>
    <p:extLst>
      <p:ext uri="{BB962C8B-B14F-4D97-AF65-F5344CB8AC3E}">
        <p14:creationId xmlns:p14="http://schemas.microsoft.com/office/powerpoint/2010/main" val="8481899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17</a:t>
            </a:fld>
            <a:endParaRPr lang="en-US"/>
          </a:p>
        </p:txBody>
      </p:sp>
    </p:spTree>
    <p:extLst>
      <p:ext uri="{BB962C8B-B14F-4D97-AF65-F5344CB8AC3E}">
        <p14:creationId xmlns:p14="http://schemas.microsoft.com/office/powerpoint/2010/main" val="20070022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strike="noStrike" spc="-1" dirty="0">
                <a:solidFill>
                  <a:srgbClr val="000000"/>
                </a:solidFill>
                <a:uFill>
                  <a:solidFill>
                    <a:srgbClr val="FFFFFF"/>
                  </a:solidFill>
                </a:uFill>
                <a:latin typeface="+mn-lt"/>
                <a:ea typeface="+mn-ea"/>
              </a:rPr>
              <a:t>Esta sección sirve para proporcionar algunas observaciones preliminares. </a:t>
            </a:r>
            <a:endParaRPr lang="es-ES" dirty="0"/>
          </a:p>
          <a:p>
            <a:r>
              <a:rPr lang="es-ES" sz="1200" strike="noStrike" spc="-1" dirty="0">
                <a:solidFill>
                  <a:srgbClr val="000000"/>
                </a:solidFill>
                <a:uFill>
                  <a:solidFill>
                    <a:srgbClr val="FFFFFF"/>
                  </a:solidFill>
                </a:uFill>
                <a:latin typeface="+mn-lt"/>
                <a:ea typeface="+mn-ea"/>
              </a:rPr>
              <a:t>Como algunos de los temas ya han sido tratados en el Curso de formación introductoria, el formador evaluará si es necesario usarla o no.</a:t>
            </a:r>
            <a:endParaRPr lang="es-ES" dirty="0"/>
          </a:p>
          <a:p>
            <a:endParaRPr lang="es-ES" dirty="0"/>
          </a:p>
          <a:p>
            <a:r>
              <a:rPr lang="es-ES" sz="1200" strike="noStrike" spc="-1" dirty="0">
                <a:solidFill>
                  <a:srgbClr val="000000"/>
                </a:solidFill>
                <a:uFill>
                  <a:solidFill>
                    <a:srgbClr val="FFFFFF"/>
                  </a:solidFill>
                </a:uFill>
                <a:latin typeface="+mn-lt"/>
                <a:ea typeface="+mn-ea"/>
              </a:rPr>
              <a:t>EL FORMADOR ES RESPONSABLE DE ASEGURARSE DE QUE LAS REFERENCIAS A LOS CASOS ESTÉN ACTUALIZADAS PARA CADA CURSO.</a:t>
            </a:r>
            <a:endParaRPr lang="en-GB" dirty="0"/>
          </a:p>
          <a:p>
            <a:endParaRPr lang="en-US"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19</a:t>
            </a:fld>
            <a:endParaRPr lang="en-US"/>
          </a:p>
        </p:txBody>
      </p:sp>
    </p:spTree>
    <p:extLst>
      <p:ext uri="{BB962C8B-B14F-4D97-AF65-F5344CB8AC3E}">
        <p14:creationId xmlns:p14="http://schemas.microsoft.com/office/powerpoint/2010/main" val="23883134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lnSpc>
                <a:spcPct val="100000"/>
              </a:lnSpc>
            </a:pPr>
            <a:r>
              <a:rPr lang="es-ES" sz="1200" strike="noStrike" spc="-1" dirty="0">
                <a:uFill>
                  <a:solidFill>
                    <a:srgbClr val="FFFFFF"/>
                  </a:solidFill>
                </a:uFill>
                <a:latin typeface="Arial"/>
              </a:rPr>
              <a:t>En febrero de 2016, se enviaron instrucciones para robar US$ 951 millones del Banco de Bangladesh, el banco central de Bangladesh, a través de la red SWIFT. </a:t>
            </a:r>
            <a:endParaRPr lang="es-ES" dirty="0"/>
          </a:p>
          <a:p>
            <a:pPr algn="just">
              <a:lnSpc>
                <a:spcPct val="100000"/>
              </a:lnSpc>
            </a:pPr>
            <a:endParaRPr lang="es-ES" dirty="0"/>
          </a:p>
          <a:p>
            <a:pPr algn="just">
              <a:lnSpc>
                <a:spcPct val="100000"/>
              </a:lnSpc>
            </a:pPr>
            <a:r>
              <a:rPr lang="es-ES" sz="1200" strike="noStrike" spc="-1" dirty="0">
                <a:uFill>
                  <a:solidFill>
                    <a:srgbClr val="FFFFFF"/>
                  </a:solidFill>
                </a:uFill>
                <a:latin typeface="Arial"/>
              </a:rPr>
              <a:t>Cinco transacciones emitidas por los piratas informáticos, con un valor de US$ 101 millones y retirados de una cuenta del Banco de Bangladesh en el Banco de Reserva Federal de Nueva York, logradas con éxito, con US$ 20 millones rastreados para Sri Lanka (ya recuperados) y US$ 81 millones para Filipinas (aprox. US$ 18 millones recuperados). </a:t>
            </a:r>
            <a:endParaRPr lang="es-ES" dirty="0"/>
          </a:p>
          <a:p>
            <a:pPr algn="just">
              <a:lnSpc>
                <a:spcPct val="100000"/>
              </a:lnSpc>
            </a:pPr>
            <a:endParaRPr lang="es-ES" dirty="0"/>
          </a:p>
          <a:p>
            <a:pPr algn="just">
              <a:lnSpc>
                <a:spcPct val="100000"/>
              </a:lnSpc>
            </a:pPr>
            <a:r>
              <a:rPr lang="es-ES" sz="1200" strike="noStrike" spc="-1" dirty="0">
                <a:uFill>
                  <a:solidFill>
                    <a:srgbClr val="FFFFFF"/>
                  </a:solidFill>
                </a:uFill>
                <a:latin typeface="Arial"/>
              </a:rPr>
              <a:t>El Banco de Reserva Federal de NY bloqueó las treinta transacciones pendientes, que ascendían a un total de US$ 850 millones, a solicitud del Banco de Bangladesh.</a:t>
            </a:r>
            <a:endParaRPr lang="es-ES" dirty="0"/>
          </a:p>
          <a:p>
            <a:pPr algn="just">
              <a:lnSpc>
                <a:spcPct val="100000"/>
              </a:lnSpc>
            </a:pPr>
            <a:endParaRPr lang="es-ES" dirty="0"/>
          </a:p>
          <a:p>
            <a:pPr algn="just">
              <a:lnSpc>
                <a:spcPct val="100000"/>
              </a:lnSpc>
            </a:pPr>
            <a:r>
              <a:rPr lang="es-ES" sz="1200" strike="noStrike" spc="-1" dirty="0">
                <a:uFill>
                  <a:solidFill>
                    <a:srgbClr val="FFFFFF"/>
                  </a:solidFill>
                </a:uFill>
                <a:latin typeface="Arial"/>
              </a:rPr>
              <a:t>El ataque cibernético de 2016 en el Banco Central de Bangladesh no fue el primer ataque de este tipo. En 2015, se registraron otros dos intentos de </a:t>
            </a:r>
            <a:r>
              <a:rPr lang="es-ES" sz="1200" i="1" strike="noStrike" spc="-1" dirty="0">
                <a:uFill>
                  <a:solidFill>
                    <a:srgbClr val="FFFFFF"/>
                  </a:solidFill>
                </a:uFill>
                <a:latin typeface="Arial"/>
              </a:rPr>
              <a:t>hacking</a:t>
            </a:r>
            <a:r>
              <a:rPr lang="es-ES" sz="1200" strike="noStrike" spc="-1" dirty="0">
                <a:uFill>
                  <a:solidFill>
                    <a:srgbClr val="FFFFFF"/>
                  </a:solidFill>
                </a:uFill>
                <a:latin typeface="Arial"/>
              </a:rPr>
              <a:t> contra la red SWIFT, un robo de US$ 12 millones del Banco del Austro en Ecuador en enero y un ataque en el Banco </a:t>
            </a:r>
            <a:r>
              <a:rPr lang="es-ES" sz="1200" strike="noStrike" spc="-1" dirty="0" err="1">
                <a:uFill>
                  <a:solidFill>
                    <a:srgbClr val="FFFFFF"/>
                  </a:solidFill>
                </a:uFill>
                <a:latin typeface="Arial"/>
              </a:rPr>
              <a:t>Tien</a:t>
            </a:r>
            <a:r>
              <a:rPr lang="es-ES" sz="1200" strike="noStrike" spc="-1" dirty="0">
                <a:uFill>
                  <a:solidFill>
                    <a:srgbClr val="FFFFFF"/>
                  </a:solidFill>
                </a:uFill>
                <a:latin typeface="Arial"/>
              </a:rPr>
              <a:t> Phong de Vietnam en diciembre que no tuvo éxito. En todos estos casos, se sospechó que los delincuentes recibieron ayuda de elementos internos de los bancos específicos, quienes ayudaron a aprovecharse de la debilidad dentro de la red de pago mundial SWIFT.</a:t>
            </a:r>
            <a:endParaRPr lang="en-US" sz="1200" dirty="0">
              <a:cs typeface="Verdana" charset="0"/>
            </a:endParaRPr>
          </a:p>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20</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360" indent="-171000">
              <a:lnSpc>
                <a:spcPct val="100000"/>
              </a:lnSpc>
              <a:buClr>
                <a:srgbClr val="FFFFFF"/>
              </a:buClr>
              <a:buFont typeface="Arial"/>
              <a:buChar char="•"/>
            </a:pPr>
            <a:r>
              <a:rPr lang="es-ES" sz="1200" strike="noStrike" spc="-1" dirty="0">
                <a:uFill>
                  <a:solidFill>
                    <a:srgbClr val="FFFFFF"/>
                  </a:solidFill>
                </a:uFill>
                <a:latin typeface="Arial"/>
              </a:rPr>
              <a:t>Feb. 16 – El magistrado federal emite una orden para que Apple ayude al FBI </a:t>
            </a:r>
            <a:r>
              <a:rPr lang="es-ES" sz="1200" strike="noStrike" spc="-1">
                <a:uFill>
                  <a:solidFill>
                    <a:srgbClr val="FFFFFF"/>
                  </a:solidFill>
                </a:uFill>
                <a:latin typeface="Arial"/>
              </a:rPr>
              <a:t>a acceder </a:t>
            </a:r>
            <a:r>
              <a:rPr lang="es-ES" sz="1200" strike="noStrike" spc="-1" dirty="0">
                <a:uFill>
                  <a:solidFill>
                    <a:srgbClr val="FFFFFF"/>
                  </a:solidFill>
                </a:uFill>
                <a:latin typeface="Arial"/>
              </a:rPr>
              <a:t>al iPhone.</a:t>
            </a:r>
            <a:endParaRPr lang="es-ES" dirty="0"/>
          </a:p>
          <a:p>
            <a:pPr marL="171360" indent="-171000">
              <a:lnSpc>
                <a:spcPct val="100000"/>
              </a:lnSpc>
              <a:buClr>
                <a:srgbClr val="FFFFFF"/>
              </a:buClr>
              <a:buFont typeface="Arial"/>
              <a:buChar char="•"/>
            </a:pPr>
            <a:r>
              <a:rPr lang="es-ES" sz="1200" strike="noStrike" spc="-1" dirty="0">
                <a:uFill>
                  <a:solidFill>
                    <a:srgbClr val="FFFFFF"/>
                  </a:solidFill>
                </a:uFill>
                <a:latin typeface="Arial"/>
              </a:rPr>
              <a:t>Feb. 25 – Apple presenta su oposición a la orden judicial, denominada una solicitud de revocación.</a:t>
            </a:r>
            <a:endParaRPr lang="es-ES" dirty="0"/>
          </a:p>
          <a:p>
            <a:pPr marL="171360" indent="-171000">
              <a:lnSpc>
                <a:spcPct val="100000"/>
              </a:lnSpc>
              <a:buClr>
                <a:srgbClr val="FFFFFF"/>
              </a:buClr>
              <a:buFont typeface="Arial"/>
              <a:buChar char="•"/>
            </a:pPr>
            <a:r>
              <a:rPr lang="es-ES" sz="1200" strike="noStrike" spc="-1" dirty="0">
                <a:uFill>
                  <a:solidFill>
                    <a:srgbClr val="FFFFFF"/>
                  </a:solidFill>
                </a:uFill>
                <a:latin typeface="Arial"/>
              </a:rPr>
              <a:t>Mar. 2 – Apple presenta un recurso contra la orden, indicando que rechazará la orden para escribir el código para ayudar al FBI en el intento por desbloquear el iPhone encriptado.</a:t>
            </a:r>
            <a:endParaRPr lang="es-ES" dirty="0"/>
          </a:p>
          <a:p>
            <a:pPr marL="171360" indent="-171000">
              <a:lnSpc>
                <a:spcPct val="100000"/>
              </a:lnSpc>
              <a:buClr>
                <a:srgbClr val="FFFFFF"/>
              </a:buClr>
              <a:buFont typeface="Arial"/>
              <a:buChar char="•"/>
            </a:pPr>
            <a:r>
              <a:rPr lang="es-ES" sz="1200" strike="noStrike" spc="-1" dirty="0">
                <a:uFill>
                  <a:solidFill>
                    <a:srgbClr val="FFFFFF"/>
                  </a:solidFill>
                </a:uFill>
                <a:latin typeface="Arial"/>
              </a:rPr>
              <a:t>Mar. 10 – El Departamento de Justicia presenta su respuesta al recurso de Apple. […] Apple, señaló el Ministerio de Justicia, está presentando argumentos falsos y que no está solicitando una «llave maestra universal o puerta trasera».</a:t>
            </a:r>
            <a:endParaRPr lang="es-ES" dirty="0"/>
          </a:p>
          <a:p>
            <a:pPr marL="171360" indent="-171000">
              <a:lnSpc>
                <a:spcPct val="100000"/>
              </a:lnSpc>
              <a:buClr>
                <a:srgbClr val="FFFFFF"/>
              </a:buClr>
              <a:buFont typeface="Arial"/>
              <a:buChar char="•"/>
            </a:pPr>
            <a:r>
              <a:rPr lang="es-ES" sz="1200" strike="noStrike" spc="-1" dirty="0">
                <a:uFill>
                  <a:solidFill>
                    <a:srgbClr val="FFFFFF"/>
                  </a:solidFill>
                </a:uFill>
                <a:latin typeface="Arial"/>
              </a:rPr>
              <a:t>Mar. 21 – Exactamente 24 horas antes de iniciarse la primera audiencia, el Ministerio de Justicia solicitó una postergación, señalando que necesitaba probar un posible método nuevo para desbloquear el iPhone.</a:t>
            </a:r>
            <a:endParaRPr lang="es-ES" dirty="0"/>
          </a:p>
          <a:p>
            <a:pPr marL="171360" indent="-171000">
              <a:lnSpc>
                <a:spcPct val="100000"/>
              </a:lnSpc>
              <a:buClr>
                <a:srgbClr val="FFFFFF"/>
              </a:buClr>
              <a:buFont typeface="Arial"/>
              <a:buChar char="•"/>
            </a:pPr>
            <a:r>
              <a:rPr lang="es-ES" sz="1200" strike="noStrike" spc="-1" dirty="0">
                <a:uFill>
                  <a:solidFill>
                    <a:srgbClr val="FFFFFF"/>
                  </a:solidFill>
                </a:uFill>
                <a:latin typeface="Arial"/>
              </a:rPr>
              <a:t>Mar. 28 – El Ministerio de Justicia retira su recurso judicial contra Apple Inc, indicando que el procedimiento de la parte externa para omitir la función de bloqueo de un teléfono del terrorista de San Bernardino había sido exitoso. La agencia no compartió detalles sobre cómo se consiguió o qué parte externa le ayudó.</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21</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22</a:t>
            </a:fld>
            <a:endParaRPr lang="en-US"/>
          </a:p>
        </p:txBody>
      </p:sp>
    </p:spTree>
    <p:extLst>
      <p:ext uri="{BB962C8B-B14F-4D97-AF65-F5344CB8AC3E}">
        <p14:creationId xmlns:p14="http://schemas.microsoft.com/office/powerpoint/2010/main" val="34233111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s-ES" sz="1200" strike="noStrike" spc="-1" dirty="0">
                <a:solidFill>
                  <a:srgbClr val="000000"/>
                </a:solidFill>
                <a:uFill>
                  <a:solidFill>
                    <a:srgbClr val="FFFFFF"/>
                  </a:solidFill>
                </a:uFill>
                <a:latin typeface="+mn-lt"/>
                <a:ea typeface="+mn-ea"/>
              </a:rPr>
              <a:t>Los temas de salud y seguridad se abordan en esta transparencia. Estos serán diferentes según el lugar donde se imparta el curso. El formador es responsable de asegurarse de tener la información correcta para impartir a los delegados.</a:t>
            </a:r>
            <a:endParaRPr lang="en-GB" dirty="0"/>
          </a:p>
        </p:txBody>
      </p:sp>
      <p:sp>
        <p:nvSpPr>
          <p:cNvPr id="4" name="Espace réservé du numéro de diapositive 3"/>
          <p:cNvSpPr>
            <a:spLocks noGrp="1"/>
          </p:cNvSpPr>
          <p:nvPr>
            <p:ph type="sldNum" sz="quarter" idx="10"/>
          </p:nvPr>
        </p:nvSpPr>
        <p:spPr/>
        <p:txBody>
          <a:bodyPr/>
          <a:lstStyle/>
          <a:p>
            <a:fld id="{5827260C-95DC-194B-88B2-0B241DEC43BF}" type="slidenum">
              <a:rPr lang="en-US" smtClean="0"/>
              <a:pPr/>
              <a:t>2</a:t>
            </a:fld>
            <a:endParaRPr lang="en-US"/>
          </a:p>
        </p:txBody>
      </p:sp>
    </p:spTree>
    <p:extLst>
      <p:ext uri="{BB962C8B-B14F-4D97-AF65-F5344CB8AC3E}">
        <p14:creationId xmlns:p14="http://schemas.microsoft.com/office/powerpoint/2010/main" val="14146289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23</a:t>
            </a:fld>
            <a:endParaRPr lang="en-US"/>
          </a:p>
        </p:txBody>
      </p:sp>
    </p:spTree>
    <p:extLst>
      <p:ext uri="{BB962C8B-B14F-4D97-AF65-F5344CB8AC3E}">
        <p14:creationId xmlns:p14="http://schemas.microsoft.com/office/powerpoint/2010/main" val="34233111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24</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25</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100000"/>
              </a:lnSpc>
            </a:pPr>
            <a:r>
              <a:rPr lang="es-ES" sz="2000" strike="noStrike" spc="-1" dirty="0">
                <a:uFill>
                  <a:solidFill>
                    <a:srgbClr val="FFFFFF"/>
                  </a:solidFill>
                </a:uFill>
                <a:latin typeface="Arial"/>
              </a:rPr>
              <a:t>Además de lo que se reportó en la transparencia, </a:t>
            </a:r>
            <a:r>
              <a:rPr lang="es-ES" sz="1200" strike="noStrike" spc="-1" dirty="0">
                <a:uFill>
                  <a:solidFill>
                    <a:srgbClr val="FFFFFF"/>
                  </a:solidFill>
                </a:uFill>
                <a:latin typeface="Verdana"/>
              </a:rPr>
              <a:t>octubre 2016 – Harold Martin, un antiguo empleado de la Casa Blanca, robó </a:t>
            </a:r>
            <a:r>
              <a:rPr lang="es-ES" sz="1200" b="1" strike="noStrike" spc="-1" dirty="0">
                <a:uFill>
                  <a:solidFill>
                    <a:srgbClr val="FFFFFF"/>
                  </a:solidFill>
                </a:uFill>
                <a:latin typeface="Verdana"/>
              </a:rPr>
              <a:t>50 terabytes de datos </a:t>
            </a:r>
            <a:r>
              <a:rPr lang="es-ES" sz="1200" strike="noStrike" spc="-1" dirty="0">
                <a:uFill>
                  <a:solidFill>
                    <a:srgbClr val="FFFFFF"/>
                  </a:solidFill>
                </a:uFill>
                <a:latin typeface="Verdana"/>
              </a:rPr>
              <a:t>de la agencia, en su mayoría clasificados. </a:t>
            </a:r>
            <a:endParaRPr lang="es-ES" dirty="0"/>
          </a:p>
          <a:p>
            <a:pPr>
              <a:lnSpc>
                <a:spcPct val="100000"/>
              </a:lnSpc>
            </a:pPr>
            <a:r>
              <a:rPr lang="es-ES" sz="1200" strike="noStrike" spc="-1" dirty="0">
                <a:uFill>
                  <a:solidFill>
                    <a:srgbClr val="FFFFFF"/>
                  </a:solidFill>
                </a:uFill>
                <a:latin typeface="Verdana"/>
              </a:rPr>
              <a:t>La filtración opacó enormemente lo que Edward Snowden robó, que se creía era un poco más de 50 000 archivos. </a:t>
            </a:r>
            <a:endParaRPr lang="es-ES" dirty="0"/>
          </a:p>
          <a:p>
            <a:pPr>
              <a:lnSpc>
                <a:spcPct val="100000"/>
              </a:lnSpc>
            </a:pPr>
            <a:endParaRPr lang="es-ES" dirty="0"/>
          </a:p>
          <a:p>
            <a:pPr>
              <a:lnSpc>
                <a:spcPct val="100000"/>
              </a:lnSpc>
            </a:pPr>
            <a:r>
              <a:rPr lang="es-ES" sz="2000" strike="noStrike" spc="-1" dirty="0">
                <a:uFill>
                  <a:solidFill>
                    <a:srgbClr val="FFFFFF"/>
                  </a:solidFill>
                </a:uFill>
                <a:latin typeface="Verdana"/>
              </a:rPr>
              <a:t>Luego, se encontró que las herramientas de </a:t>
            </a:r>
            <a:r>
              <a:rPr lang="es-ES" sz="2000" i="1" strike="noStrike" spc="-1" dirty="0">
                <a:uFill>
                  <a:solidFill>
                    <a:srgbClr val="FFFFFF"/>
                  </a:solidFill>
                </a:uFill>
                <a:latin typeface="Verdana"/>
              </a:rPr>
              <a:t>hacking</a:t>
            </a:r>
            <a:r>
              <a:rPr lang="es-ES" sz="2000" strike="noStrike" spc="-1" dirty="0">
                <a:uFill>
                  <a:solidFill>
                    <a:srgbClr val="FFFFFF"/>
                  </a:solidFill>
                </a:uFill>
                <a:latin typeface="Verdana"/>
              </a:rPr>
              <a:t> </a:t>
            </a:r>
            <a:r>
              <a:rPr lang="es-ES" sz="2000" strike="noStrike" spc="-1" dirty="0" err="1">
                <a:uFill>
                  <a:solidFill>
                    <a:srgbClr val="FFFFFF"/>
                  </a:solidFill>
                </a:uFill>
                <a:latin typeface="Verdana"/>
              </a:rPr>
              <a:t>exfiltradas</a:t>
            </a:r>
            <a:r>
              <a:rPr lang="es-ES" sz="2000" strike="noStrike" spc="-1" dirty="0">
                <a:uFill>
                  <a:solidFill>
                    <a:srgbClr val="FFFFFF"/>
                  </a:solidFill>
                </a:uFill>
                <a:latin typeface="Verdana"/>
              </a:rPr>
              <a:t> eran utilizadas para desplegar ataques masivos, como los ataques </a:t>
            </a:r>
            <a:r>
              <a:rPr lang="es-ES" sz="2000" strike="noStrike" spc="-1" dirty="0" err="1">
                <a:uFill>
                  <a:solidFill>
                    <a:srgbClr val="FFFFFF"/>
                  </a:solidFill>
                </a:uFill>
                <a:latin typeface="Verdana"/>
              </a:rPr>
              <a:t>ransomware</a:t>
            </a:r>
            <a:r>
              <a:rPr lang="es-ES" sz="2000" strike="noStrike" spc="-1" dirty="0">
                <a:uFill>
                  <a:solidFill>
                    <a:srgbClr val="FFFFFF"/>
                  </a:solidFill>
                </a:uFill>
                <a:latin typeface="Verdana"/>
              </a:rPr>
              <a:t> WannaCry en 2017 (ver la siguiente transparencia)</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26</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216000" indent="-216000">
              <a:lnSpc>
                <a:spcPct val="130000"/>
              </a:lnSpc>
            </a:pPr>
            <a:r>
              <a:rPr lang="es-ES" sz="1200" b="1" strike="noStrike" spc="-1" dirty="0">
                <a:uFill>
                  <a:solidFill>
                    <a:srgbClr val="FFFFFF"/>
                  </a:solidFill>
                </a:uFill>
                <a:latin typeface="Verdana"/>
              </a:rPr>
              <a:t>Impacto mundial </a:t>
            </a:r>
            <a:r>
              <a:rPr lang="es-ES" sz="1200" strike="noStrike" spc="-1" dirty="0">
                <a:uFill>
                  <a:solidFill>
                    <a:srgbClr val="FFFFFF"/>
                  </a:solidFill>
                </a:uFill>
                <a:latin typeface="Verdana"/>
              </a:rPr>
              <a:t>– víctimas repartidas en casi 200 países</a:t>
            </a:r>
            <a:endParaRPr lang="es-ES" dirty="0"/>
          </a:p>
          <a:p>
            <a:pPr marL="216000" indent="-216000">
              <a:lnSpc>
                <a:spcPct val="130000"/>
              </a:lnSpc>
            </a:pPr>
            <a:endParaRPr lang="es-ES" dirty="0"/>
          </a:p>
          <a:p>
            <a:pPr marL="216000" indent="-216000">
              <a:lnSpc>
                <a:spcPct val="130000"/>
              </a:lnSpc>
            </a:pPr>
            <a:r>
              <a:rPr lang="es-ES" sz="1200" strike="noStrike" spc="-1" dirty="0">
                <a:uFill>
                  <a:solidFill>
                    <a:srgbClr val="FFFFFF"/>
                  </a:solidFill>
                </a:uFill>
                <a:latin typeface="Verdana"/>
              </a:rPr>
              <a:t>Diseñado para </a:t>
            </a:r>
            <a:r>
              <a:rPr lang="es-ES" sz="1200" b="1" strike="noStrike" spc="-1" dirty="0">
                <a:uFill>
                  <a:solidFill>
                    <a:srgbClr val="FFFFFF"/>
                  </a:solidFill>
                </a:uFill>
                <a:latin typeface="Verdana"/>
              </a:rPr>
              <a:t>máxima difusión</a:t>
            </a:r>
            <a:r>
              <a:rPr lang="es-ES" sz="1200" strike="noStrike" spc="-1" dirty="0">
                <a:uFill>
                  <a:solidFill>
                    <a:srgbClr val="FFFFFF"/>
                  </a:solidFill>
                </a:uFill>
                <a:latin typeface="Verdana"/>
              </a:rPr>
              <a:t> – </a:t>
            </a:r>
            <a:r>
              <a:rPr lang="es-ES" sz="1200" strike="noStrike" spc="-1" dirty="0" err="1">
                <a:uFill>
                  <a:solidFill>
                    <a:srgbClr val="FFFFFF"/>
                  </a:solidFill>
                </a:uFill>
                <a:latin typeface="Verdana"/>
              </a:rPr>
              <a:t>Ransomware</a:t>
            </a:r>
            <a:r>
              <a:rPr lang="es-ES" sz="1200" strike="noStrike" spc="-1" dirty="0">
                <a:uFill>
                  <a:solidFill>
                    <a:srgbClr val="FFFFFF"/>
                  </a:solidFill>
                </a:uFill>
                <a:latin typeface="Verdana"/>
              </a:rPr>
              <a:t> + Gusano</a:t>
            </a:r>
            <a:endParaRPr lang="es-ES" dirty="0"/>
          </a:p>
          <a:p>
            <a:pPr marL="216000" indent="-216000">
              <a:lnSpc>
                <a:spcPct val="130000"/>
              </a:lnSpc>
            </a:pPr>
            <a:r>
              <a:rPr lang="es-ES" sz="1200" strike="noStrike" spc="-1" dirty="0">
                <a:uFill>
                  <a:solidFill>
                    <a:srgbClr val="FFFFFF"/>
                  </a:solidFill>
                </a:uFill>
                <a:latin typeface="Verdana"/>
              </a:rPr>
              <a:t>El código maligno se copia automáticamente en cada ordenador en la misma red que presenta la misma vulnerabilidad</a:t>
            </a:r>
            <a:endParaRPr lang="es-ES" dirty="0"/>
          </a:p>
          <a:p>
            <a:pPr marL="216000" indent="-216000">
              <a:lnSpc>
                <a:spcPct val="130000"/>
              </a:lnSpc>
            </a:pPr>
            <a:endParaRPr lang="es-ES" dirty="0"/>
          </a:p>
          <a:p>
            <a:pPr marL="216000" indent="-216000">
              <a:lnSpc>
                <a:spcPct val="130000"/>
              </a:lnSpc>
            </a:pPr>
            <a:r>
              <a:rPr lang="es-ES" sz="1200" b="1" strike="noStrike" spc="-1" dirty="0">
                <a:uFill>
                  <a:solidFill>
                    <a:srgbClr val="FFFFFF"/>
                  </a:solidFill>
                </a:uFill>
                <a:latin typeface="Verdana"/>
              </a:rPr>
              <a:t>Vector de ataque</a:t>
            </a:r>
            <a:endParaRPr lang="es-ES" dirty="0"/>
          </a:p>
          <a:p>
            <a:pPr marL="216000" indent="-216000">
              <a:lnSpc>
                <a:spcPct val="130000"/>
              </a:lnSpc>
            </a:pPr>
            <a:r>
              <a:rPr lang="es-ES" sz="1200" strike="noStrike" spc="-1" dirty="0">
                <a:uFill>
                  <a:solidFill>
                    <a:srgbClr val="FFFFFF"/>
                  </a:solidFill>
                </a:uFill>
                <a:latin typeface="Verdana"/>
              </a:rPr>
              <a:t>Se aprovecha de las vulnerabilidades de la red/mala implementación de seguridad</a:t>
            </a:r>
            <a:endParaRPr lang="es-ES" dirty="0"/>
          </a:p>
          <a:p>
            <a:pPr marL="216000" indent="-216000">
              <a:lnSpc>
                <a:spcPct val="130000"/>
              </a:lnSpc>
            </a:pPr>
            <a:r>
              <a:rPr lang="es-ES" sz="1200" strike="noStrike" spc="-1" dirty="0">
                <a:uFill>
                  <a:solidFill>
                    <a:srgbClr val="FFFFFF"/>
                  </a:solidFill>
                </a:uFill>
                <a:latin typeface="Verdana"/>
              </a:rPr>
              <a:t>No se ha detectado el uso de medios tradicionales: </a:t>
            </a:r>
            <a:r>
              <a:rPr lang="es-ES" sz="1200" i="1" strike="noStrike" spc="-1" dirty="0">
                <a:uFill>
                  <a:solidFill>
                    <a:srgbClr val="FFFFFF"/>
                  </a:solidFill>
                </a:uFill>
                <a:latin typeface="Verdana"/>
              </a:rPr>
              <a:t>phishing</a:t>
            </a:r>
            <a:r>
              <a:rPr lang="es-ES" sz="1200" strike="noStrike" spc="-1" dirty="0">
                <a:uFill>
                  <a:solidFill>
                    <a:srgbClr val="FFFFFF"/>
                  </a:solidFill>
                </a:uFill>
                <a:latin typeface="Verdana"/>
              </a:rPr>
              <a:t> + archivo </a:t>
            </a:r>
            <a:r>
              <a:rPr lang="es-ES" sz="1200" strike="noStrike" spc="-1" dirty="0" err="1">
                <a:uFill>
                  <a:solidFill>
                    <a:srgbClr val="FFFFFF"/>
                  </a:solidFill>
                </a:uFill>
                <a:latin typeface="Verdana"/>
              </a:rPr>
              <a:t>pdf</a:t>
            </a:r>
            <a:r>
              <a:rPr lang="es-ES" sz="1200" strike="noStrike" spc="-1" dirty="0">
                <a:uFill>
                  <a:solidFill>
                    <a:srgbClr val="FFFFFF"/>
                  </a:solidFill>
                </a:uFill>
                <a:latin typeface="Verdana"/>
              </a:rPr>
              <a:t> infectado, descarga peligrosa, memorias USB, redes sociales</a:t>
            </a:r>
            <a:endParaRPr lang="es-ES" dirty="0"/>
          </a:p>
          <a:p>
            <a:pPr marL="216000" indent="-216000">
              <a:lnSpc>
                <a:spcPct val="130000"/>
              </a:lnSpc>
            </a:pPr>
            <a:endParaRPr lang="es-ES" dirty="0"/>
          </a:p>
          <a:p>
            <a:pPr marL="216000" indent="-216000">
              <a:lnSpc>
                <a:spcPct val="130000"/>
              </a:lnSpc>
            </a:pPr>
            <a:r>
              <a:rPr lang="es-ES" sz="1200" b="1" strike="noStrike" spc="-1" dirty="0">
                <a:uFill>
                  <a:solidFill>
                    <a:srgbClr val="FFFFFF"/>
                  </a:solidFill>
                </a:uFill>
                <a:latin typeface="Verdana"/>
              </a:rPr>
              <a:t>Interrumpido por accidente</a:t>
            </a:r>
            <a:endParaRPr lang="es-ES" dirty="0"/>
          </a:p>
          <a:p>
            <a:pPr marL="216000" indent="-216000">
              <a:lnSpc>
                <a:spcPct val="130000"/>
              </a:lnSpc>
            </a:pPr>
            <a:r>
              <a:rPr lang="es-ES" sz="1200" strike="noStrike" spc="-1" dirty="0">
                <a:uFill>
                  <a:solidFill>
                    <a:srgbClr val="FFFFFF"/>
                  </a:solidFill>
                </a:uFill>
                <a:latin typeface="Verdana"/>
              </a:rPr>
              <a:t>Tenía el potencial de difundirse amplia y rápidamente, de hecho, tal como lo hizo, y al hacerlo atrajo la atención de los especialistas de TI que quisieran contenerlo y estudiarlo.</a:t>
            </a:r>
            <a:endParaRPr lang="es-ES" dirty="0"/>
          </a:p>
          <a:p>
            <a:pPr marL="216000" indent="-216000">
              <a:lnSpc>
                <a:spcPct val="130000"/>
              </a:lnSpc>
            </a:pPr>
            <a:r>
              <a:rPr lang="es-ES" sz="1200" strike="noStrike" spc="-1" dirty="0">
                <a:uFill>
                  <a:solidFill>
                    <a:srgbClr val="FFFFFF"/>
                  </a:solidFill>
                </a:uFill>
                <a:latin typeface="Verdana"/>
              </a:rPr>
              <a:t>A modo de seguridad contra esto, fue diseñado para tocar cierto dominio no registrado, dígase, afn38sj729.com, y si no regresa nada más que un error DNS, las posibilidades son que el tráfico está siendo manipulado, entonces, se apaga para evitar otro análisis.</a:t>
            </a:r>
            <a:endParaRPr lang="es-ES" dirty="0"/>
          </a:p>
          <a:p>
            <a:pPr marL="216000" indent="-216000">
              <a:lnSpc>
                <a:spcPct val="130000"/>
              </a:lnSpc>
            </a:pPr>
            <a:endParaRPr lang="es-ES" dirty="0"/>
          </a:p>
          <a:p>
            <a:pPr marL="216000" indent="-216000">
              <a:lnSpc>
                <a:spcPct val="130000"/>
              </a:lnSpc>
            </a:pPr>
            <a:r>
              <a:rPr lang="es-ES" sz="1200" b="1" strike="noStrike" spc="-1" dirty="0">
                <a:uFill>
                  <a:solidFill>
                    <a:srgbClr val="FFFFFF"/>
                  </a:solidFill>
                </a:uFill>
                <a:latin typeface="Verdana"/>
              </a:rPr>
              <a:t>Bajo impacto financiero </a:t>
            </a:r>
            <a:r>
              <a:rPr lang="es-ES" sz="1200" strike="noStrike" spc="-1" dirty="0">
                <a:uFill>
                  <a:solidFill>
                    <a:srgbClr val="FFFFFF"/>
                  </a:solidFill>
                </a:uFill>
                <a:latin typeface="Verdana"/>
              </a:rPr>
              <a:t>– unos cuantos cientos de dólares al final</a:t>
            </a:r>
            <a:endParaRPr lang="es-ES" dirty="0"/>
          </a:p>
          <a:p>
            <a:pPr marL="216000" indent="-216000">
              <a:lnSpc>
                <a:spcPct val="130000"/>
              </a:lnSpc>
            </a:pPr>
            <a:endParaRPr lang="es-ES" dirty="0"/>
          </a:p>
          <a:p>
            <a:pPr marL="216000" indent="-216000">
              <a:lnSpc>
                <a:spcPct val="130000"/>
              </a:lnSpc>
            </a:pPr>
            <a:r>
              <a:rPr lang="es-ES" sz="1200" b="1" strike="noStrike" spc="-1" dirty="0">
                <a:uFill>
                  <a:solidFill>
                    <a:srgbClr val="FFFFFF"/>
                  </a:solidFill>
                </a:uFill>
                <a:latin typeface="Verdana"/>
              </a:rPr>
              <a:t>Responsabilidad</a:t>
            </a:r>
            <a:endParaRPr lang="es-ES" dirty="0"/>
          </a:p>
          <a:p>
            <a:pPr marL="216000" indent="-216000">
              <a:lnSpc>
                <a:spcPct val="130000"/>
              </a:lnSpc>
            </a:pPr>
            <a:r>
              <a:rPr lang="es-ES" sz="1200" strike="noStrike" spc="-1" dirty="0">
                <a:uFill>
                  <a:solidFill>
                    <a:srgbClr val="FFFFFF"/>
                  </a:solidFill>
                </a:uFill>
                <a:latin typeface="Verdana"/>
              </a:rPr>
              <a:t>Al principio se pensó que provenía de piratas informáticos de EE. UU., quienes usaron las herramientas robadas de la NSA, luego se encontraron indicios para sospechar de piratas informáticos de Corea del Norte, y luego los rusos fueron castigados. A la fecha, no se ha dado una referencia clara.</a:t>
            </a:r>
            <a:endParaRPr lang="it-IT" dirty="0">
              <a:latin typeface="Verdana"/>
              <a:cs typeface="Verdana"/>
            </a:endParaRPr>
          </a:p>
          <a:p>
            <a:pPr>
              <a:lnSpc>
                <a:spcPct val="130000"/>
              </a:lnSpc>
              <a:spcBef>
                <a:spcPts val="600"/>
              </a:spcBef>
            </a:pPr>
            <a:endParaRPr lang="en-US" b="1" dirty="0">
              <a:latin typeface="Verdana"/>
              <a:cs typeface="Verdana"/>
            </a:endParaRPr>
          </a:p>
        </p:txBody>
      </p:sp>
      <p:sp>
        <p:nvSpPr>
          <p:cNvPr id="4" name="Slide Number Placeholder 3"/>
          <p:cNvSpPr>
            <a:spLocks noGrp="1"/>
          </p:cNvSpPr>
          <p:nvPr>
            <p:ph type="sldNum" sz="quarter" idx="10"/>
          </p:nvPr>
        </p:nvSpPr>
        <p:spPr/>
        <p:txBody>
          <a:bodyPr/>
          <a:lstStyle/>
          <a:p>
            <a:fld id="{5827260C-95DC-194B-88B2-0B241DEC43BF}" type="slidenum">
              <a:rPr lang="en-US" smtClean="0"/>
              <a:pPr/>
              <a:t>27</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30000"/>
              </a:lnSpc>
              <a:spcBef>
                <a:spcPts val="600"/>
              </a:spcBef>
              <a:spcAft>
                <a:spcPts val="0"/>
              </a:spcAft>
              <a:buClrTx/>
              <a:buSzTx/>
              <a:buFontTx/>
              <a:buNone/>
              <a:tabLst/>
              <a:defRPr/>
            </a:pPr>
            <a:r>
              <a:rPr lang="es-ES" sz="1200" strike="noStrike" spc="-1" dirty="0">
                <a:uFill>
                  <a:solidFill>
                    <a:srgbClr val="FFFFFF"/>
                  </a:solidFill>
                </a:uFill>
                <a:latin typeface="Verdana"/>
              </a:rPr>
              <a:t>Los ataques se han concentrado en Dyn, una de las empresas que dirige el sistema de nombres de dominio (DNS) de Internet.</a:t>
            </a:r>
            <a:endParaRPr lang="en-US" sz="1200" dirty="0">
              <a:latin typeface="Verdana" charset="0"/>
              <a:cs typeface="Verdana" charset="0"/>
            </a:endParaRPr>
          </a:p>
          <a:p>
            <a:pPr>
              <a:lnSpc>
                <a:spcPct val="130000"/>
              </a:lnSpc>
              <a:spcBef>
                <a:spcPts val="600"/>
              </a:spcBef>
            </a:pPr>
            <a:endParaRPr lang="en-US" b="1" dirty="0">
              <a:latin typeface="Verdana"/>
              <a:cs typeface="Verdana"/>
            </a:endParaRPr>
          </a:p>
        </p:txBody>
      </p:sp>
      <p:sp>
        <p:nvSpPr>
          <p:cNvPr id="4" name="Slide Number Placeholder 3"/>
          <p:cNvSpPr>
            <a:spLocks noGrp="1"/>
          </p:cNvSpPr>
          <p:nvPr>
            <p:ph type="sldNum" sz="quarter" idx="10"/>
          </p:nvPr>
        </p:nvSpPr>
        <p:spPr/>
        <p:txBody>
          <a:bodyPr/>
          <a:lstStyle/>
          <a:p>
            <a:fld id="{5827260C-95DC-194B-88B2-0B241DEC43BF}" type="slidenum">
              <a:rPr lang="en-US" smtClean="0"/>
              <a:pPr/>
              <a:t>28</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30000"/>
              </a:lnSpc>
              <a:spcBef>
                <a:spcPts val="600"/>
              </a:spcBef>
              <a:spcAft>
                <a:spcPts val="0"/>
              </a:spcAft>
              <a:buClrTx/>
              <a:buSzTx/>
              <a:buFontTx/>
              <a:buNone/>
              <a:tabLst/>
              <a:defRPr/>
            </a:pPr>
            <a:r>
              <a:rPr lang="en-US" b="1" dirty="0">
                <a:latin typeface="Verdana"/>
                <a:cs typeface="Verdana"/>
              </a:rPr>
              <a:t>https://</a:t>
            </a:r>
            <a:r>
              <a:rPr lang="en-US" b="1" dirty="0" err="1">
                <a:latin typeface="Verdana"/>
                <a:cs typeface="Verdana"/>
              </a:rPr>
              <a:t>www.theguardian.com</a:t>
            </a:r>
            <a:r>
              <a:rPr lang="en-US" b="1" dirty="0">
                <a:latin typeface="Verdana"/>
                <a:cs typeface="Verdana"/>
              </a:rPr>
              <a:t>/technology/2016/</a:t>
            </a:r>
            <a:r>
              <a:rPr lang="en-US" b="1" dirty="0" err="1">
                <a:latin typeface="Verdana"/>
                <a:cs typeface="Verdana"/>
              </a:rPr>
              <a:t>oct</a:t>
            </a:r>
            <a:r>
              <a:rPr lang="en-US" b="1" dirty="0">
                <a:latin typeface="Verdana"/>
                <a:cs typeface="Verdana"/>
              </a:rPr>
              <a:t>/26/</a:t>
            </a:r>
            <a:r>
              <a:rPr lang="en-US" b="1" dirty="0" err="1">
                <a:latin typeface="Verdana"/>
                <a:cs typeface="Verdana"/>
              </a:rPr>
              <a:t>ddos</a:t>
            </a:r>
            <a:r>
              <a:rPr lang="en-US" b="1" dirty="0">
                <a:latin typeface="Verdana"/>
                <a:cs typeface="Verdana"/>
              </a:rPr>
              <a:t>-attack-</a:t>
            </a:r>
            <a:r>
              <a:rPr lang="en-US" b="1" dirty="0" err="1">
                <a:latin typeface="Verdana"/>
                <a:cs typeface="Verdana"/>
              </a:rPr>
              <a:t>dyn</a:t>
            </a:r>
            <a:r>
              <a:rPr lang="en-US" b="1" dirty="0">
                <a:latin typeface="Verdana"/>
                <a:cs typeface="Verdana"/>
              </a:rPr>
              <a:t>-</a:t>
            </a:r>
            <a:r>
              <a:rPr lang="en-US" b="1" dirty="0" err="1">
                <a:latin typeface="Verdana"/>
                <a:cs typeface="Verdana"/>
              </a:rPr>
              <a:t>mirai</a:t>
            </a:r>
            <a:r>
              <a:rPr lang="en-US" b="1" dirty="0">
                <a:latin typeface="Verdana"/>
                <a:cs typeface="Verdana"/>
              </a:rPr>
              <a:t>-botnet</a:t>
            </a:r>
          </a:p>
        </p:txBody>
      </p:sp>
      <p:sp>
        <p:nvSpPr>
          <p:cNvPr id="4" name="Slide Number Placeholder 3"/>
          <p:cNvSpPr>
            <a:spLocks noGrp="1"/>
          </p:cNvSpPr>
          <p:nvPr>
            <p:ph type="sldNum" sz="quarter" idx="10"/>
          </p:nvPr>
        </p:nvSpPr>
        <p:spPr/>
        <p:txBody>
          <a:bodyPr/>
          <a:lstStyle/>
          <a:p>
            <a:fld id="{5827260C-95DC-194B-88B2-0B241DEC43BF}" type="slidenum">
              <a:rPr lang="en-US" smtClean="0"/>
              <a:pPr/>
              <a:t>29</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16000" indent="-216000">
              <a:lnSpc>
                <a:spcPct val="130000"/>
              </a:lnSpc>
            </a:pPr>
            <a:r>
              <a:rPr lang="es-ES" sz="1400" b="1" strike="noStrike" spc="-1" dirty="0">
                <a:uFill>
                  <a:solidFill>
                    <a:srgbClr val="FFFFFF"/>
                  </a:solidFill>
                </a:uFill>
                <a:latin typeface="Verdana"/>
              </a:rPr>
              <a:t>Cuatro Verdades:</a:t>
            </a:r>
            <a:endParaRPr lang="es-ES" dirty="0"/>
          </a:p>
          <a:p>
            <a:pPr marL="216000" indent="-216000">
              <a:lnSpc>
                <a:spcPct val="130000"/>
              </a:lnSpc>
            </a:pPr>
            <a:endParaRPr lang="es-ES" dirty="0"/>
          </a:p>
          <a:p>
            <a:pPr marL="216000" indent="-216000">
              <a:lnSpc>
                <a:spcPct val="130000"/>
              </a:lnSpc>
            </a:pPr>
            <a:endParaRPr lang="es-ES" dirty="0"/>
          </a:p>
          <a:p>
            <a:pPr marL="216000" indent="-216000">
              <a:lnSpc>
                <a:spcPct val="130000"/>
              </a:lnSpc>
            </a:pPr>
            <a:r>
              <a:rPr lang="es-ES" sz="1200" b="1" strike="noStrike" spc="-1" dirty="0">
                <a:uFill>
                  <a:solidFill>
                    <a:srgbClr val="FFFFFF"/>
                  </a:solidFill>
                </a:uFill>
                <a:latin typeface="Verdana"/>
              </a:rPr>
              <a:t>‘El ataque es más fácil que la defensa’</a:t>
            </a:r>
            <a:endParaRPr lang="es-ES" dirty="0"/>
          </a:p>
          <a:p>
            <a:pPr marL="216000" indent="-216000">
              <a:lnSpc>
                <a:spcPct val="130000"/>
              </a:lnSpc>
            </a:pPr>
            <a:endParaRPr lang="es-ES" dirty="0"/>
          </a:p>
          <a:p>
            <a:pPr marL="216000" indent="-216000">
              <a:lnSpc>
                <a:spcPct val="130000"/>
              </a:lnSpc>
            </a:pPr>
            <a:r>
              <a:rPr lang="es-ES" sz="1200" b="1" strike="noStrike" spc="-1" dirty="0">
                <a:uFill>
                  <a:solidFill>
                    <a:srgbClr val="FFFFFF"/>
                  </a:solidFill>
                </a:uFill>
                <a:latin typeface="Verdana"/>
              </a:rPr>
              <a:t>‘Hay nuevas vulnerabilidades en las interconexiones’</a:t>
            </a:r>
            <a:endParaRPr lang="es-ES" dirty="0"/>
          </a:p>
          <a:p>
            <a:pPr marL="216000" indent="-216000">
              <a:lnSpc>
                <a:spcPct val="130000"/>
              </a:lnSpc>
            </a:pPr>
            <a:endParaRPr lang="es-ES" dirty="0"/>
          </a:p>
          <a:p>
            <a:pPr marL="216000" indent="-216000">
              <a:lnSpc>
                <a:spcPct val="130000"/>
              </a:lnSpc>
            </a:pPr>
            <a:r>
              <a:rPr lang="es-ES" sz="1200" b="1" strike="noStrike" spc="-1" dirty="0">
                <a:uFill>
                  <a:solidFill>
                    <a:srgbClr val="FFFFFF"/>
                  </a:solidFill>
                </a:uFill>
                <a:latin typeface="Verdana"/>
              </a:rPr>
              <a:t>‘La Internet da poder a los atacantes’</a:t>
            </a:r>
            <a:endParaRPr lang="es-ES" dirty="0"/>
          </a:p>
          <a:p>
            <a:pPr marL="216000" indent="-216000">
              <a:lnSpc>
                <a:spcPct val="130000"/>
              </a:lnSpc>
            </a:pPr>
            <a:endParaRPr lang="es-ES" dirty="0"/>
          </a:p>
          <a:p>
            <a:pPr marL="216000" indent="-216000">
              <a:lnSpc>
                <a:spcPct val="130000"/>
              </a:lnSpc>
            </a:pPr>
            <a:r>
              <a:rPr lang="es-ES" sz="1200" b="1" strike="noStrike" spc="-1" dirty="0">
                <a:uFill>
                  <a:solidFill>
                    <a:srgbClr val="FFFFFF"/>
                  </a:solidFill>
                </a:uFill>
                <a:latin typeface="Verdana"/>
              </a:rPr>
              <a:t>‘La economía no gotea’</a:t>
            </a:r>
            <a:endParaRPr lang="es-ES" dirty="0"/>
          </a:p>
          <a:p>
            <a:pPr>
              <a:lnSpc>
                <a:spcPct val="130000"/>
              </a:lnSpc>
              <a:spcBef>
                <a:spcPts val="600"/>
              </a:spcBef>
            </a:pPr>
            <a:endParaRPr lang="en-US" b="1" dirty="0">
              <a:latin typeface="Verdana"/>
              <a:cs typeface="Verdana"/>
            </a:endParaRPr>
          </a:p>
        </p:txBody>
      </p:sp>
      <p:sp>
        <p:nvSpPr>
          <p:cNvPr id="4" name="Slide Number Placeholder 3"/>
          <p:cNvSpPr>
            <a:spLocks noGrp="1"/>
          </p:cNvSpPr>
          <p:nvPr>
            <p:ph type="sldNum" sz="quarter" idx="10"/>
          </p:nvPr>
        </p:nvSpPr>
        <p:spPr/>
        <p:txBody>
          <a:bodyPr/>
          <a:lstStyle/>
          <a:p>
            <a:fld id="{5827260C-95DC-194B-88B2-0B241DEC43BF}" type="slidenum">
              <a:rPr lang="en-US" smtClean="0"/>
              <a:pPr/>
              <a:t>30</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s-ES" sz="1200" strike="noStrike" spc="-1" dirty="0">
                <a:solidFill>
                  <a:srgbClr val="000000"/>
                </a:solidFill>
                <a:uFill>
                  <a:solidFill>
                    <a:srgbClr val="FFFFFF"/>
                  </a:solidFill>
                </a:uFill>
                <a:latin typeface="+mn-lt"/>
                <a:ea typeface="+mn-ea"/>
              </a:rPr>
              <a:t>Los puntos clave señalados en la transparencia pueden ser respaldados por la información adicional de la IOCTA 2017 que se muestra a continuación.</a:t>
            </a:r>
            <a:endParaRPr lang="es-ES" dirty="0"/>
          </a:p>
          <a:p>
            <a:endParaRPr lang="es-ES" dirty="0"/>
          </a:p>
          <a:p>
            <a:r>
              <a:rPr lang="es-ES" sz="1200" strike="noStrike" spc="-1" dirty="0">
                <a:solidFill>
                  <a:srgbClr val="000000"/>
                </a:solidFill>
                <a:uFill>
                  <a:solidFill>
                    <a:srgbClr val="FFFFFF"/>
                  </a:solidFill>
                </a:uFill>
                <a:latin typeface="+mn-lt"/>
                <a:ea typeface="+mn-ea"/>
              </a:rPr>
              <a:t>El Business Email </a:t>
            </a:r>
            <a:r>
              <a:rPr lang="es-ES" sz="1200" strike="noStrike" spc="-1" dirty="0" err="1">
                <a:solidFill>
                  <a:srgbClr val="000000"/>
                </a:solidFill>
                <a:uFill>
                  <a:solidFill>
                    <a:srgbClr val="FFFFFF"/>
                  </a:solidFill>
                </a:uFill>
                <a:latin typeface="+mn-lt"/>
                <a:ea typeface="+mn-ea"/>
              </a:rPr>
              <a:t>Compromise</a:t>
            </a:r>
            <a:r>
              <a:rPr lang="es-ES" sz="1200" strike="noStrike" spc="-1" dirty="0">
                <a:solidFill>
                  <a:srgbClr val="000000"/>
                </a:solidFill>
                <a:uFill>
                  <a:solidFill>
                    <a:srgbClr val="FFFFFF"/>
                  </a:solidFill>
                </a:uFill>
                <a:latin typeface="+mn-lt"/>
                <a:ea typeface="+mn-ea"/>
              </a:rPr>
              <a:t> (BEC) se desarrolla de diferentes formas, pero generalmente implica algunas variaciones de </a:t>
            </a:r>
            <a:r>
              <a:rPr lang="es-ES" sz="1200" i="1" strike="noStrike" spc="-1" dirty="0" err="1">
                <a:solidFill>
                  <a:srgbClr val="000000"/>
                </a:solidFill>
                <a:uFill>
                  <a:solidFill>
                    <a:srgbClr val="FFFFFF"/>
                  </a:solidFill>
                </a:uFill>
                <a:latin typeface="+mn-lt"/>
                <a:ea typeface="+mn-ea"/>
              </a:rPr>
              <a:t>spoofing</a:t>
            </a:r>
            <a:r>
              <a:rPr lang="es-ES" sz="1200" strike="noStrike" spc="-1" dirty="0">
                <a:solidFill>
                  <a:srgbClr val="000000"/>
                </a:solidFill>
                <a:uFill>
                  <a:solidFill>
                    <a:srgbClr val="FFFFFF"/>
                  </a:solidFill>
                </a:uFill>
                <a:latin typeface="+mn-lt"/>
                <a:ea typeface="+mn-ea"/>
              </a:rPr>
              <a:t> (redireccionamiento) o </a:t>
            </a:r>
            <a:r>
              <a:rPr lang="es-ES" sz="1200" i="1" strike="noStrike" spc="-1" dirty="0">
                <a:solidFill>
                  <a:srgbClr val="000000"/>
                </a:solidFill>
                <a:uFill>
                  <a:solidFill>
                    <a:srgbClr val="FFFFFF"/>
                  </a:solidFill>
                </a:uFill>
                <a:latin typeface="+mn-lt"/>
                <a:ea typeface="+mn-ea"/>
              </a:rPr>
              <a:t>hacking</a:t>
            </a:r>
            <a:r>
              <a:rPr lang="es-ES" sz="1200" strike="noStrike" spc="-1" dirty="0">
                <a:solidFill>
                  <a:srgbClr val="000000"/>
                </a:solidFill>
                <a:uFill>
                  <a:solidFill>
                    <a:srgbClr val="FFFFFF"/>
                  </a:solidFill>
                </a:uFill>
                <a:latin typeface="+mn-lt"/>
                <a:ea typeface="+mn-ea"/>
              </a:rPr>
              <a:t> (pirateo) de correos electrónicos de los ejecutivos de empresas de alto nivel o de un tercer proveedor, con el fin de ordenar a un empleado incauto que realice pagos a cuentas bajo el control del estafador. En algunos casos, esto puede involucrar malware, como </a:t>
            </a:r>
            <a:r>
              <a:rPr lang="es-ES" sz="1200" i="1" strike="noStrike" spc="-1" dirty="0" err="1">
                <a:solidFill>
                  <a:srgbClr val="000000"/>
                </a:solidFill>
                <a:uFill>
                  <a:solidFill>
                    <a:srgbClr val="FFFFFF"/>
                  </a:solidFill>
                </a:uFill>
                <a:latin typeface="+mn-lt"/>
                <a:ea typeface="+mn-ea"/>
              </a:rPr>
              <a:t>keyloggers</a:t>
            </a:r>
            <a:r>
              <a:rPr lang="es-ES" sz="1200" strike="noStrike" spc="-1" dirty="0">
                <a:solidFill>
                  <a:srgbClr val="000000"/>
                </a:solidFill>
                <a:uFill>
                  <a:solidFill>
                    <a:srgbClr val="FFFFFF"/>
                  </a:solidFill>
                </a:uFill>
                <a:latin typeface="+mn-lt"/>
                <a:ea typeface="+mn-ea"/>
              </a:rPr>
              <a:t>, aunque en la mayoría de los casos, se trata de pura ingeniería social. A diferencia del </a:t>
            </a:r>
            <a:r>
              <a:rPr lang="es-ES" sz="1200" i="1" strike="noStrike" spc="-1" dirty="0">
                <a:solidFill>
                  <a:srgbClr val="000000"/>
                </a:solidFill>
                <a:uFill>
                  <a:solidFill>
                    <a:srgbClr val="FFFFFF"/>
                  </a:solidFill>
                </a:uFill>
                <a:latin typeface="+mn-lt"/>
                <a:ea typeface="+mn-ea"/>
              </a:rPr>
              <a:t>phishing</a:t>
            </a:r>
            <a:r>
              <a:rPr lang="es-ES" sz="1200" strike="noStrike" spc="-1" dirty="0">
                <a:solidFill>
                  <a:srgbClr val="000000"/>
                </a:solidFill>
                <a:uFill>
                  <a:solidFill>
                    <a:srgbClr val="FFFFFF"/>
                  </a:solidFill>
                </a:uFill>
                <a:latin typeface="+mn-lt"/>
                <a:ea typeface="+mn-ea"/>
              </a:rPr>
              <a:t> ‘normal’, la mayoría de los fraudes BEC tienen objetivos específicos y pueden requerir cierto reconocimiento o estudio para dirigirse satisfactoriamente a una persona o empresa particular. Las víctimas señaladas por las autoridades policiales eran exclusivamente pequeñas y medianas empresas (</a:t>
            </a:r>
            <a:r>
              <a:rPr lang="es-ES" sz="1200" strike="noStrike" spc="-1" dirty="0" err="1">
                <a:solidFill>
                  <a:srgbClr val="000000"/>
                </a:solidFill>
                <a:uFill>
                  <a:solidFill>
                    <a:srgbClr val="FFFFFF"/>
                  </a:solidFill>
                </a:uFill>
                <a:latin typeface="+mn-lt"/>
                <a:ea typeface="+mn-ea"/>
              </a:rPr>
              <a:t>PYMEs</a:t>
            </a:r>
            <a:r>
              <a:rPr lang="es-ES" sz="1200" strike="noStrike" spc="-1" dirty="0">
                <a:solidFill>
                  <a:srgbClr val="000000"/>
                </a:solidFill>
                <a:uFill>
                  <a:solidFill>
                    <a:srgbClr val="FFFFFF"/>
                  </a:solidFill>
                </a:uFill>
                <a:latin typeface="+mn-lt"/>
                <a:ea typeface="+mn-ea"/>
              </a:rPr>
              <a:t>). Los informes del sector recalcan que mientras la mayoría de los fraudes BEC se producían en EE. UU., en Europa, los ataques se concentraban en el Reino Unido, viéndose afectados también Francia y Noruega. En agosto de 2016, el fabricante de alambres alemán, Leoni AG, sufrió pérdidas registradas de EUR 40 millones, supuestamente como resultado de dicha estafa. A nivel mundial, desde 2013, los conocidos fraudes BEC han costado a las empresas un monto estimado de unos US$ 5 mil millones. Dos </a:t>
            </a:r>
            <a:r>
              <a:rPr lang="es-ES" sz="1200" strike="noStrike" spc="-1" dirty="0" err="1">
                <a:solidFill>
                  <a:srgbClr val="000000"/>
                </a:solidFill>
                <a:uFill>
                  <a:solidFill>
                    <a:srgbClr val="FFFFFF"/>
                  </a:solidFill>
                </a:uFill>
                <a:latin typeface="+mn-lt"/>
                <a:ea typeface="+mn-ea"/>
              </a:rPr>
              <a:t>modi</a:t>
            </a:r>
            <a:r>
              <a:rPr lang="es-ES" sz="1200" strike="noStrike" spc="-1" dirty="0">
                <a:solidFill>
                  <a:srgbClr val="000000"/>
                </a:solidFill>
                <a:uFill>
                  <a:solidFill>
                    <a:srgbClr val="FFFFFF"/>
                  </a:solidFill>
                </a:uFill>
                <a:latin typeface="+mn-lt"/>
                <a:ea typeface="+mn-ea"/>
              </a:rPr>
              <a:t> operandi principales prevalecieron en los casos judiciales europeos: Fraude del CEO y fraude del mandato. En el fraude del mandato, los estafadores redireccionan la dirección de correo electrónico o sitio web de, por ejemplo, un tercer proveedor extranjero u otra empresa a la cual la víctima realiza pagos regulares. A menudo, consiguen hacerlo cambiando solamente una letra en la cadena de caracteres. Luego, proporcionan un destino de pago alternativo falso</a:t>
            </a:r>
            <a:endParaRPr lang="es-ES" dirty="0"/>
          </a:p>
          <a:p>
            <a:r>
              <a:rPr lang="es-ES" sz="1200" strike="noStrike" spc="-1" dirty="0">
                <a:solidFill>
                  <a:srgbClr val="000000"/>
                </a:solidFill>
                <a:uFill>
                  <a:solidFill>
                    <a:srgbClr val="FFFFFF"/>
                  </a:solidFill>
                </a:uFill>
                <a:latin typeface="+mn-lt"/>
                <a:ea typeface="+mn-ea"/>
              </a:rPr>
              <a:t>para que la empresa atacada realice los pagos. El fraude del CEO no es muy distinto, excepto que la dirección de correo electrónico suplantada es la de un ejecutivo interno, generalmente alguien con un alto cargo (de ahí, el nombre fraude del CEO). Luego, los estafadores utilizan ese correo electrónico para dar órdenes a los demás empleados para que realicen transferencias bancarias (a menudo urgentes) a una cuenta que ellos controlan. En la mayoría de los casos, las direcciones de correo electrónico redireccionadas son utilizadas para estos ataques, siendo relativamente cómodos y sencillos de crear. En un número reducido de casos, los ejecutivos atacados tienen sus cuentas comprometidas, quizás desde un ataque de </a:t>
            </a:r>
            <a:r>
              <a:rPr lang="es-ES" sz="1200" i="1" strike="noStrike" spc="-1" dirty="0">
                <a:solidFill>
                  <a:srgbClr val="000000"/>
                </a:solidFill>
                <a:uFill>
                  <a:solidFill>
                    <a:srgbClr val="FFFFFF"/>
                  </a:solidFill>
                </a:uFill>
                <a:latin typeface="+mn-lt"/>
                <a:ea typeface="+mn-ea"/>
              </a:rPr>
              <a:t>phishing</a:t>
            </a:r>
            <a:r>
              <a:rPr lang="es-ES" sz="1200" strike="noStrike" spc="-1" dirty="0">
                <a:solidFill>
                  <a:srgbClr val="000000"/>
                </a:solidFill>
                <a:uFill>
                  <a:solidFill>
                    <a:srgbClr val="FFFFFF"/>
                  </a:solidFill>
                </a:uFill>
                <a:latin typeface="+mn-lt"/>
                <a:ea typeface="+mn-ea"/>
              </a:rPr>
              <a:t> anterior o el compromiso del servidor de correo electrónico de la empresa. Diversos informes destacan que los ataques de este tipo van en aumento</a:t>
            </a:r>
            <a:endParaRPr lang="es-ES" dirty="0"/>
          </a:p>
          <a:p>
            <a:r>
              <a:rPr lang="es-ES" sz="1200" strike="noStrike" spc="-1" dirty="0">
                <a:solidFill>
                  <a:srgbClr val="000000"/>
                </a:solidFill>
                <a:uFill>
                  <a:solidFill>
                    <a:srgbClr val="FFFFFF"/>
                  </a:solidFill>
                </a:uFill>
                <a:latin typeface="+mn-lt"/>
                <a:ea typeface="+mn-ea"/>
              </a:rPr>
              <a:t>y que se originan en África Occidental, porque los ciberdelincuentes de África Occidental desarrollan sus tácticas desde áreas más tradicionales de la ingeniería social como la estafa del pago adelantado.</a:t>
            </a:r>
            <a:endParaRPr lang="es-ES" dirty="0"/>
          </a:p>
          <a:p>
            <a:endParaRPr lang="es-ES" dirty="0"/>
          </a:p>
          <a:p>
            <a:endParaRPr lang="en-US"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32</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strike="noStrike" spc="-1" dirty="0">
                <a:uFill>
                  <a:solidFill>
                    <a:srgbClr val="FFFFFF"/>
                  </a:solidFill>
                </a:uFill>
                <a:latin typeface="Arial"/>
              </a:rPr>
              <a:t>El formador debe hacer a los delegados la pregunta que aparezca en la transparencia. Si no hay respuestas, debe continuar con la presentación.  Si hay algunos ejemplos, debe dar tiempo para que los delegados proporcionen sus explicaciones y utilizar la información dada para comparar con la información de la presentación.</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33</a:t>
            </a:fld>
            <a:endParaRPr lang="en-US"/>
          </a:p>
        </p:txBody>
      </p:sp>
    </p:spTree>
    <p:extLst>
      <p:ext uri="{BB962C8B-B14F-4D97-AF65-F5344CB8AC3E}">
        <p14:creationId xmlns:p14="http://schemas.microsoft.com/office/powerpoint/2010/main" val="863486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s-ES" sz="1200" strike="noStrike" spc="-1" dirty="0">
                <a:solidFill>
                  <a:srgbClr val="000000"/>
                </a:solidFill>
                <a:uFill>
                  <a:solidFill>
                    <a:srgbClr val="FFFFFF"/>
                  </a:solidFill>
                </a:uFill>
                <a:latin typeface="+mn-lt"/>
                <a:ea typeface="+mn-ea"/>
              </a:rPr>
              <a:t>Los objetivos individuales son las cosas que el delegado debe ser capaz de hacer al término de la sesión.  Estos objetivos pueden utilizarse para poner a prueba los conocimientos que han obtenido los estudiantes y permitirles evaluar la formación.  Para esta sesión, los estudiantes deben ser capaces de:</a:t>
            </a:r>
            <a:endParaRPr lang="es-ES" dirty="0"/>
          </a:p>
          <a:p>
            <a:pPr marL="216000" indent="-216000">
              <a:lnSpc>
                <a:spcPct val="100000"/>
              </a:lnSpc>
            </a:pPr>
            <a:r>
              <a:rPr lang="es-ES" sz="2000" strike="noStrike" spc="-1" dirty="0">
                <a:solidFill>
                  <a:srgbClr val="000000"/>
                </a:solidFill>
                <a:uFill>
                  <a:solidFill>
                    <a:srgbClr val="FFFFFF"/>
                  </a:solidFill>
                </a:uFill>
                <a:latin typeface="+mn-lt"/>
                <a:ea typeface="+mn-ea"/>
              </a:rPr>
              <a:t> Identificar a los formadores y demás participantes</a:t>
            </a:r>
            <a:endParaRPr lang="es-ES" dirty="0"/>
          </a:p>
          <a:p>
            <a:pPr marL="216000" indent="-216000">
              <a:lnSpc>
                <a:spcPct val="100000"/>
              </a:lnSpc>
            </a:pPr>
            <a:r>
              <a:rPr lang="es-ES" sz="2000" strike="noStrike" spc="-1" dirty="0">
                <a:solidFill>
                  <a:srgbClr val="000000"/>
                </a:solidFill>
                <a:uFill>
                  <a:solidFill>
                    <a:srgbClr val="FFFFFF"/>
                  </a:solidFill>
                </a:uFill>
                <a:latin typeface="+mn-lt"/>
                <a:ea typeface="+mn-ea"/>
              </a:rPr>
              <a:t> Tratar el propósito general del curso</a:t>
            </a:r>
            <a:endParaRPr lang="es-ES" dirty="0"/>
          </a:p>
          <a:p>
            <a:pPr marL="216000" indent="-216000">
              <a:lnSpc>
                <a:spcPct val="100000"/>
              </a:lnSpc>
            </a:pPr>
            <a:r>
              <a:rPr lang="es-ES" sz="2000" strike="noStrike" spc="-1" dirty="0">
                <a:solidFill>
                  <a:srgbClr val="000000"/>
                </a:solidFill>
                <a:uFill>
                  <a:solidFill>
                    <a:srgbClr val="FFFFFF"/>
                  </a:solidFill>
                </a:uFill>
                <a:latin typeface="+mn-lt"/>
                <a:ea typeface="+mn-ea"/>
              </a:rPr>
              <a:t> Explicar por qué este curso es necesario</a:t>
            </a:r>
            <a:endParaRPr lang="es-ES" dirty="0"/>
          </a:p>
          <a:p>
            <a:pPr marL="216000" indent="-216000">
              <a:lnSpc>
                <a:spcPct val="100000"/>
              </a:lnSpc>
            </a:pPr>
            <a:r>
              <a:rPr lang="es-ES" sz="2000" strike="noStrike" spc="-1" dirty="0">
                <a:solidFill>
                  <a:srgbClr val="000000"/>
                </a:solidFill>
                <a:uFill>
                  <a:solidFill>
                    <a:srgbClr val="FFFFFF"/>
                  </a:solidFill>
                </a:uFill>
                <a:latin typeface="+mn-lt"/>
                <a:ea typeface="+mn-ea"/>
              </a:rPr>
              <a:t> Registrar las distintas partes del calendario y las actividades del curso</a:t>
            </a:r>
            <a:endParaRPr lang="es-ES" dirty="0"/>
          </a:p>
          <a:p>
            <a:pPr marL="216000" indent="-216000">
              <a:lnSpc>
                <a:spcPct val="100000"/>
              </a:lnSpc>
            </a:pPr>
            <a:r>
              <a:rPr lang="es-ES" sz="2000" strike="noStrike" spc="-1" dirty="0">
                <a:solidFill>
                  <a:srgbClr val="000000"/>
                </a:solidFill>
                <a:uFill>
                  <a:solidFill>
                    <a:srgbClr val="FFFFFF"/>
                  </a:solidFill>
                </a:uFill>
                <a:latin typeface="+mn-lt"/>
                <a:ea typeface="+mn-ea"/>
              </a:rPr>
              <a:t> Registrar los procedimientos de salud y seguridad del lugar</a:t>
            </a:r>
            <a:endParaRPr lang="en-GB" dirty="0"/>
          </a:p>
        </p:txBody>
      </p:sp>
      <p:sp>
        <p:nvSpPr>
          <p:cNvPr id="4" name="Espace réservé du numéro de diapositive 3"/>
          <p:cNvSpPr>
            <a:spLocks noGrp="1"/>
          </p:cNvSpPr>
          <p:nvPr>
            <p:ph type="sldNum" sz="quarter" idx="10"/>
          </p:nvPr>
        </p:nvSpPr>
        <p:spPr/>
        <p:txBody>
          <a:bodyPr/>
          <a:lstStyle/>
          <a:p>
            <a:fld id="{5827260C-95DC-194B-88B2-0B241DEC43BF}" type="slidenum">
              <a:rPr lang="en-US" smtClean="0"/>
              <a:pPr/>
              <a:t>3</a:t>
            </a:fld>
            <a:endParaRPr lang="en-US"/>
          </a:p>
        </p:txBody>
      </p:sp>
    </p:spTree>
    <p:extLst>
      <p:ext uri="{BB962C8B-B14F-4D97-AF65-F5344CB8AC3E}">
        <p14:creationId xmlns:p14="http://schemas.microsoft.com/office/powerpoint/2010/main" val="5734250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strike="noStrike" spc="-1" dirty="0">
                <a:uFill>
                  <a:solidFill>
                    <a:srgbClr val="FFFFFF"/>
                  </a:solidFill>
                </a:uFill>
                <a:latin typeface="Arial"/>
              </a:rPr>
              <a:t>Las siguientes ocho transparencias permiten que el formador desarrolle la información en el vídeo y busque también información de los delegados sobre sus experiencias, si las tiene, con el BEC.</a:t>
            </a:r>
            <a:endParaRPr lang="en-GB" dirty="0"/>
          </a:p>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34</a:t>
            </a:fld>
            <a:endParaRPr lang="en-US"/>
          </a:p>
        </p:txBody>
      </p:sp>
    </p:spTree>
    <p:extLst>
      <p:ext uri="{BB962C8B-B14F-4D97-AF65-F5344CB8AC3E}">
        <p14:creationId xmlns:p14="http://schemas.microsoft.com/office/powerpoint/2010/main" val="16205785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36</a:t>
            </a:fld>
            <a:endParaRPr lang="en-US"/>
          </a:p>
        </p:txBody>
      </p:sp>
    </p:spTree>
    <p:extLst>
      <p:ext uri="{BB962C8B-B14F-4D97-AF65-F5344CB8AC3E}">
        <p14:creationId xmlns:p14="http://schemas.microsoft.com/office/powerpoint/2010/main" val="17981489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16000" indent="-216000" algn="just">
              <a:lnSpc>
                <a:spcPct val="100000"/>
              </a:lnSpc>
            </a:pPr>
            <a:r>
              <a:rPr lang="es-ES" sz="1200" strike="noStrike" spc="-1" dirty="0">
                <a:uFill>
                  <a:solidFill>
                    <a:srgbClr val="FFFFFF"/>
                  </a:solidFill>
                </a:uFill>
                <a:latin typeface="Arial"/>
              </a:rPr>
              <a:t>A continuación, le proporcionamos algunos consejos sobre cómo protegerse de, y prevenir, los fraudes BEC.</a:t>
            </a:r>
            <a:endParaRPr lang="es-ES" dirty="0"/>
          </a:p>
          <a:p>
            <a:pPr marL="216000" indent="-216000" algn="just">
              <a:lnSpc>
                <a:spcPct val="100000"/>
              </a:lnSpc>
            </a:pPr>
            <a:endParaRPr lang="es-ES" dirty="0"/>
          </a:p>
          <a:p>
            <a:pPr marL="216000" indent="-216000" algn="just">
              <a:lnSpc>
                <a:spcPct val="100000"/>
              </a:lnSpc>
            </a:pPr>
            <a:r>
              <a:rPr lang="es-ES" sz="1200" strike="noStrike" spc="-1" dirty="0">
                <a:uFill>
                  <a:solidFill>
                    <a:srgbClr val="FFFFFF"/>
                  </a:solidFill>
                </a:uFill>
                <a:latin typeface="Arial"/>
              </a:rPr>
              <a:t>Analizar cuidadosamente todos los correos electrónicos: Tener cuidado con los correos electrónicos irregulares que sean enviados por ejecutivos de primera línea, ya que son utilizados para engañar a los empleados para que actúen con urgencia. Revisar los correos electrónicos que soliciten transferencia de fondos para determinar si las solicitudes son irregulares.</a:t>
            </a:r>
            <a:endParaRPr lang="es-ES" dirty="0"/>
          </a:p>
          <a:p>
            <a:pPr algn="just">
              <a:lnSpc>
                <a:spcPct val="100000"/>
              </a:lnSpc>
            </a:pPr>
            <a:r>
              <a:rPr lang="es-ES" sz="1200" strike="noStrike" spc="-1" dirty="0">
                <a:uFill>
                  <a:solidFill>
                    <a:srgbClr val="FFFFFF"/>
                  </a:solidFill>
                </a:uFill>
                <a:latin typeface="Arial"/>
              </a:rPr>
              <a:t>Informar y capacitar a los empleados: Como los empleados son el principal activo de una empresa, generalmente son también su </a:t>
            </a:r>
            <a:r>
              <a:rPr lang="es-ES" sz="1200" u="sng" strike="noStrike" spc="-1" dirty="0">
                <a:solidFill>
                  <a:srgbClr val="000000"/>
                </a:solidFill>
                <a:uFill>
                  <a:solidFill>
                    <a:srgbClr val="FFFFFF"/>
                  </a:solidFill>
                </a:uFill>
                <a:latin typeface="Arial"/>
                <a:hlinkClick r:id="rId3"/>
              </a:rPr>
              <a:t>eslabón más débil</a:t>
            </a:r>
            <a:r>
              <a:rPr lang="es-ES" sz="1200" strike="noStrike" spc="-1" dirty="0">
                <a:solidFill>
                  <a:srgbClr val="000000"/>
                </a:solidFill>
                <a:uFill>
                  <a:solidFill>
                    <a:srgbClr val="FFFFFF"/>
                  </a:solidFill>
                </a:uFill>
                <a:latin typeface="Arial"/>
              </a:rPr>
              <a:t> cuando se trata de seguridad. Comprometerse a capacitar a los empleados según las mejores prácticas de la empresa. Recordarles que acatar las políticas de la empresa es una cosa, pero otra es desarrollar buenos hábitos de seguridad.</a:t>
            </a:r>
            <a:endParaRPr lang="es-ES" dirty="0"/>
          </a:p>
          <a:p>
            <a:pPr algn="just">
              <a:lnSpc>
                <a:spcPct val="100000"/>
              </a:lnSpc>
            </a:pPr>
            <a:r>
              <a:rPr lang="es-ES" sz="900" strike="noStrike" spc="-1" dirty="0">
                <a:solidFill>
                  <a:srgbClr val="000000"/>
                </a:solidFill>
                <a:uFill>
                  <a:solidFill>
                    <a:srgbClr val="FFFFFF"/>
                  </a:solidFill>
                </a:uFill>
                <a:latin typeface="+mn-lt"/>
                <a:ea typeface="+mn-ea"/>
              </a:rPr>
              <a:t>Verificar cualquier cambio en la ubicación para el pago al proveedor, mediante una segunda aprobación por parte del personal de la empresa.</a:t>
            </a:r>
            <a:endParaRPr lang="es-ES" dirty="0"/>
          </a:p>
          <a:p>
            <a:pPr algn="just">
              <a:lnSpc>
                <a:spcPct val="100000"/>
              </a:lnSpc>
            </a:pPr>
            <a:r>
              <a:rPr lang="es-ES" sz="900" strike="noStrike" spc="-1" dirty="0">
                <a:solidFill>
                  <a:srgbClr val="000000"/>
                </a:solidFill>
                <a:uFill>
                  <a:solidFill>
                    <a:srgbClr val="FFFFFF"/>
                  </a:solidFill>
                </a:uFill>
                <a:latin typeface="+mn-lt"/>
                <a:ea typeface="+mn-ea"/>
              </a:rPr>
              <a:t>Mantenerse informado de los hábitos de sus clientes, incluidos los detalles, y los motivos de los pagos.</a:t>
            </a:r>
            <a:endParaRPr lang="es-ES" dirty="0"/>
          </a:p>
          <a:p>
            <a:pPr algn="just">
              <a:lnSpc>
                <a:spcPct val="100000"/>
              </a:lnSpc>
            </a:pPr>
            <a:r>
              <a:rPr lang="es-ES" sz="900" strike="noStrike" spc="-1" dirty="0">
                <a:solidFill>
                  <a:srgbClr val="000000"/>
                </a:solidFill>
                <a:uFill>
                  <a:solidFill>
                    <a:srgbClr val="FFFFFF"/>
                  </a:solidFill>
                </a:uFill>
                <a:latin typeface="+mn-lt"/>
                <a:ea typeface="+mn-ea"/>
              </a:rPr>
              <a:t>Confirmar las solicitudes de transferencia de fondos mediante la verificación por teléfono como parte de una doble autenticación, usar números conocidos que le sean familiares, y no los detalles proporcionados en las solicitudes del correo electrónico.</a:t>
            </a:r>
            <a:endParaRPr lang="es-ES" dirty="0"/>
          </a:p>
          <a:p>
            <a:pPr algn="just">
              <a:lnSpc>
                <a:spcPct val="100000"/>
              </a:lnSpc>
            </a:pPr>
            <a:r>
              <a:rPr lang="es-ES" sz="900" strike="noStrike" spc="-1" dirty="0">
                <a:solidFill>
                  <a:srgbClr val="000000"/>
                </a:solidFill>
                <a:uFill>
                  <a:solidFill>
                    <a:srgbClr val="FFFFFF"/>
                  </a:solidFill>
                </a:uFill>
                <a:latin typeface="+mn-lt"/>
                <a:ea typeface="+mn-ea"/>
              </a:rPr>
              <a:t>Si usted sospecha que ha sido atacado con un correo electrónico BEC, debe informar inmediatamente a las autoridades policiales o interponer una demanda ante la autoridad competente en su país.</a:t>
            </a:r>
            <a:endParaRPr lang="es-ES" dirty="0"/>
          </a:p>
          <a:p>
            <a:pPr algn="just">
              <a:lnSpc>
                <a:spcPct val="100000"/>
              </a:lnSpc>
            </a:pPr>
            <a:endParaRPr lang="es-ES" dirty="0"/>
          </a:p>
          <a:p>
            <a:pPr algn="just">
              <a:lnSpc>
                <a:spcPct val="100000"/>
              </a:lnSpc>
            </a:pPr>
            <a:endParaRPr lang="es-ES" dirty="0"/>
          </a:p>
          <a:p>
            <a:pPr algn="just">
              <a:lnSpc>
                <a:spcPct val="100000"/>
              </a:lnSpc>
            </a:pPr>
            <a:endParaRPr lang="es-ES" dirty="0"/>
          </a:p>
          <a:p>
            <a:pPr algn="just">
              <a:lnSpc>
                <a:spcPct val="100000"/>
              </a:lnSpc>
            </a:pPr>
            <a:endParaRPr lang="es-ES" dirty="0"/>
          </a:p>
          <a:p>
            <a:pPr marL="0" marR="0" indent="0" algn="just"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just"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just"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just" defTabSz="457200" rtl="0" eaLnBrk="1" fontAlgn="auto" latinLnBrk="0" hangingPunct="1">
              <a:lnSpc>
                <a:spcPct val="100000"/>
              </a:lnSpc>
              <a:spcBef>
                <a:spcPts val="0"/>
              </a:spcBef>
              <a:spcAft>
                <a:spcPts val="0"/>
              </a:spcAft>
              <a:buClrTx/>
              <a:buSzTx/>
              <a:buFontTx/>
              <a:buNone/>
              <a:tabLst/>
              <a:defRPr/>
            </a:pPr>
            <a:endParaRPr lang="en-US" dirty="0"/>
          </a:p>
          <a:p>
            <a:pPr algn="just"/>
            <a:endParaRPr lang="en-US"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41</a:t>
            </a:fld>
            <a:endParaRPr lang="en-US"/>
          </a:p>
        </p:txBody>
      </p:sp>
    </p:spTree>
    <p:extLst>
      <p:ext uri="{BB962C8B-B14F-4D97-AF65-F5344CB8AC3E}">
        <p14:creationId xmlns:p14="http://schemas.microsoft.com/office/powerpoint/2010/main" val="10812956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strike="noStrike" spc="-1" dirty="0">
                <a:uFill>
                  <a:solidFill>
                    <a:srgbClr val="FFFFFF"/>
                  </a:solidFill>
                </a:uFill>
                <a:latin typeface="Arial"/>
              </a:rPr>
              <a:t>Este vídeo </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42</a:t>
            </a:fld>
            <a:endParaRPr lang="en-US"/>
          </a:p>
        </p:txBody>
      </p:sp>
    </p:spTree>
    <p:extLst>
      <p:ext uri="{BB962C8B-B14F-4D97-AF65-F5344CB8AC3E}">
        <p14:creationId xmlns:p14="http://schemas.microsoft.com/office/powerpoint/2010/main" val="20031579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strike="noStrike" spc="-1" dirty="0">
                <a:uFill>
                  <a:solidFill>
                    <a:srgbClr val="FFFFFF"/>
                  </a:solidFill>
                </a:uFill>
                <a:latin typeface="Arial"/>
              </a:rPr>
              <a:t>El formador debe presentar el tema preguntando a los delegados si han escuchado hablar de la Internet de las cosas y qué saben de ello. El formador puede hacer una lista de las respuestas en un rotafolio para verla al final de la lección y comparar con lo entendido en ese momento</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44</a:t>
            </a:fld>
            <a:endParaRPr lang="en-US"/>
          </a:p>
        </p:txBody>
      </p:sp>
    </p:spTree>
    <p:extLst>
      <p:ext uri="{BB962C8B-B14F-4D97-AF65-F5344CB8AC3E}">
        <p14:creationId xmlns:p14="http://schemas.microsoft.com/office/powerpoint/2010/main" val="2524495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s-ES" sz="1200" strike="noStrike" spc="-1" dirty="0">
                <a:solidFill>
                  <a:srgbClr val="000000"/>
                </a:solidFill>
                <a:uFill>
                  <a:solidFill>
                    <a:srgbClr val="FFFFFF"/>
                  </a:solidFill>
                </a:uFill>
                <a:latin typeface="+mn-lt"/>
                <a:ea typeface="+mn-ea"/>
              </a:rPr>
              <a:t>Este vídeo muestra un buen ejemplo de cómo un vehículo puede estar conectado a diversos servicios por la IOT y cómo los servicios pueden ser de gran beneficio para un cliente.  El formador también puede reflexionar sobre la disponibilidad de evidencias electrónicas como resultado de esas conexiones.</a:t>
            </a:r>
            <a:r>
              <a:rPr lang="es-ES" sz="2000" strike="noStrike" spc="-1" dirty="0">
                <a:solidFill>
                  <a:srgbClr val="000000"/>
                </a:solidFill>
                <a:uFill>
                  <a:solidFill>
                    <a:srgbClr val="FFFFFF"/>
                  </a:solidFill>
                </a:uFill>
                <a:latin typeface="+mn-lt"/>
                <a:ea typeface="+mn-ea"/>
              </a:rPr>
              <a:t> </a:t>
            </a:r>
            <a:endParaRPr lang="es-ES" dirty="0"/>
          </a:p>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45</a:t>
            </a:fld>
            <a:endParaRPr lang="en-US"/>
          </a:p>
        </p:txBody>
      </p:sp>
    </p:spTree>
    <p:extLst>
      <p:ext uri="{BB962C8B-B14F-4D97-AF65-F5344CB8AC3E}">
        <p14:creationId xmlns:p14="http://schemas.microsoft.com/office/powerpoint/2010/main" val="4701535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77F2C411-D9E7-48F4-B8C2-0AB10739E62C}" type="slidenum">
              <a:rPr lang="en-GB" smtClean="0"/>
              <a:pPr/>
              <a:t>46</a:t>
            </a:fld>
            <a:endParaRPr lang="en-GB"/>
          </a:p>
        </p:txBody>
      </p:sp>
      <p:sp>
        <p:nvSpPr>
          <p:cNvPr id="123907" name="Rectangle 2"/>
          <p:cNvSpPr>
            <a:spLocks noGrp="1" noRot="1" noChangeAspect="1" noChangeArrowheads="1" noTextEdit="1"/>
          </p:cNvSpPr>
          <p:nvPr>
            <p:ph type="sldImg"/>
          </p:nvPr>
        </p:nvSpPr>
        <p:spPr>
          <a:xfrm>
            <a:off x="1144588" y="685800"/>
            <a:ext cx="4570412" cy="3427413"/>
          </a:xfrm>
          <a:ln/>
        </p:spPr>
      </p:sp>
      <p:sp>
        <p:nvSpPr>
          <p:cNvPr id="123908" name="Rectangle 3"/>
          <p:cNvSpPr>
            <a:spLocks noGrp="1" noChangeArrowheads="1"/>
          </p:cNvSpPr>
          <p:nvPr>
            <p:ph type="body" idx="1"/>
          </p:nvPr>
        </p:nvSpPr>
        <p:spPr>
          <a:xfrm>
            <a:off x="687388" y="4341813"/>
            <a:ext cx="5483225" cy="4116387"/>
          </a:xfrm>
          <a:noFill/>
          <a:ln/>
        </p:spPr>
        <p:txBody>
          <a:bodyPr>
            <a:normAutofit fontScale="77500" lnSpcReduction="20000"/>
          </a:bodyPr>
          <a:lstStyle/>
          <a:p>
            <a:pPr marL="216000" indent="-216000">
              <a:lnSpc>
                <a:spcPct val="90000"/>
              </a:lnSpc>
            </a:pPr>
            <a:r>
              <a:rPr lang="es-ES" sz="3500" strike="noStrike" spc="-1" dirty="0">
                <a:uFill>
                  <a:solidFill>
                    <a:srgbClr val="FFFFFF"/>
                  </a:solidFill>
                </a:uFill>
                <a:latin typeface="+mn-lt"/>
              </a:rPr>
              <a:t>La IOT sólo puede funcionar por el IP versión 6 y el número de direcciones IP que estarán disponibles. Posiblemente, cada objeto animado e inanimado en el mundo puede tener su propia dirección IP.</a:t>
            </a:r>
            <a:endParaRPr lang="es-ES" sz="3600" dirty="0"/>
          </a:p>
          <a:p>
            <a:pPr marL="216000" indent="-216000">
              <a:lnSpc>
                <a:spcPct val="90000"/>
              </a:lnSpc>
            </a:pPr>
            <a:endParaRPr lang="es-ES" sz="3600" dirty="0"/>
          </a:p>
          <a:p>
            <a:pPr marL="784080" indent="-326520">
              <a:lnSpc>
                <a:spcPct val="90000"/>
              </a:lnSpc>
            </a:pPr>
            <a:endParaRPr lang="es-ES" sz="3600" dirty="0"/>
          </a:p>
          <a:p>
            <a:pPr marL="784080" indent="-326520">
              <a:lnSpc>
                <a:spcPct val="90000"/>
              </a:lnSpc>
            </a:pPr>
            <a:r>
              <a:rPr lang="es-ES" sz="3500" strike="noStrike" spc="-1" dirty="0">
                <a:solidFill>
                  <a:srgbClr val="000000"/>
                </a:solidFill>
                <a:uFill>
                  <a:solidFill>
                    <a:srgbClr val="FFFFFF"/>
                  </a:solidFill>
                </a:uFill>
                <a:latin typeface="+mn-lt"/>
              </a:rPr>
              <a:t>Por tanto, no serán 4 sino 16 bloques de 8 CONMUTADORES</a:t>
            </a:r>
            <a:endParaRPr lang="es-ES" sz="3600" dirty="0"/>
          </a:p>
          <a:p>
            <a:pPr marL="784080" indent="-326520">
              <a:lnSpc>
                <a:spcPct val="90000"/>
              </a:lnSpc>
            </a:pPr>
            <a:endParaRPr lang="es-ES" sz="3600" dirty="0"/>
          </a:p>
          <a:p>
            <a:pPr marL="784080" indent="-326520">
              <a:lnSpc>
                <a:spcPct val="90000"/>
              </a:lnSpc>
            </a:pPr>
            <a:r>
              <a:rPr lang="es-ES" sz="2000" strike="noStrike" spc="-1" dirty="0">
                <a:solidFill>
                  <a:srgbClr val="000000"/>
                </a:solidFill>
                <a:uFill>
                  <a:solidFill>
                    <a:srgbClr val="FFFFFF"/>
                  </a:solidFill>
                </a:uFill>
                <a:latin typeface="+mn-lt"/>
              </a:rPr>
              <a:t>	</a:t>
            </a:r>
            <a:r>
              <a:rPr lang="es-ES" sz="2000" i="1" strike="noStrike" spc="-1" dirty="0">
                <a:solidFill>
                  <a:srgbClr val="000000"/>
                </a:solidFill>
                <a:uFill>
                  <a:solidFill>
                    <a:srgbClr val="FFFFFF"/>
                  </a:solidFill>
                </a:uFill>
                <a:latin typeface="+mn-lt"/>
              </a:rPr>
              <a:t>Si el espacio de la dirección de IPv4 se compara con 1 milímetro, el espacio de la dirección de IPv6 sería 80 veces más que el diámetro de todo el sistema galáctico</a:t>
            </a:r>
            <a:endParaRPr lang="en-GB" i="1" dirty="0">
              <a:latin typeface="Calibri" pitchFamily="34" charset="0"/>
            </a:endParaRPr>
          </a:p>
          <a:p>
            <a:pPr eaLnBrk="1" hangingPunct="1"/>
            <a:endParaRPr lang="en-US" dirty="0"/>
          </a:p>
        </p:txBody>
      </p:sp>
    </p:spTree>
    <p:extLst>
      <p:ext uri="{BB962C8B-B14F-4D97-AF65-F5344CB8AC3E}">
        <p14:creationId xmlns:p14="http://schemas.microsoft.com/office/powerpoint/2010/main" val="5151939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s-ES" sz="1200" strike="noStrike" spc="-1" dirty="0">
                <a:solidFill>
                  <a:srgbClr val="000000"/>
                </a:solidFill>
                <a:uFill>
                  <a:solidFill>
                    <a:srgbClr val="FFFFFF"/>
                  </a:solidFill>
                </a:uFill>
                <a:latin typeface="+mn-lt"/>
                <a:ea typeface="+mn-ea"/>
              </a:rPr>
              <a:t>Esta transparencia brinda al formador la posibilidad de debatir los problemas de seguridad de los dispositivos de IOT y el hecho de que sus fabricantes no son expertos en seguridad.  Los dispositivos de IOT son una bomba de tiempo para la seguridad. Es probable que el formador quiera ampliar los puntos destacados según su propio conocimiento del tema.</a:t>
            </a:r>
            <a:r>
              <a:rPr lang="es-ES" sz="2000" strike="noStrike" spc="-1" dirty="0">
                <a:solidFill>
                  <a:srgbClr val="000000"/>
                </a:solidFill>
                <a:uFill>
                  <a:solidFill>
                    <a:srgbClr val="FFFFFF"/>
                  </a:solidFill>
                </a:uFill>
                <a:latin typeface="+mn-lt"/>
                <a:ea typeface="+mn-ea"/>
              </a:rPr>
              <a:t> </a:t>
            </a:r>
            <a:endParaRPr lang="es-ES" dirty="0"/>
          </a:p>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47</a:t>
            </a:fld>
            <a:endParaRPr lang="en-US"/>
          </a:p>
        </p:txBody>
      </p:sp>
    </p:spTree>
    <p:extLst>
      <p:ext uri="{BB962C8B-B14F-4D97-AF65-F5344CB8AC3E}">
        <p14:creationId xmlns:p14="http://schemas.microsoft.com/office/powerpoint/2010/main" val="127780609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strike="noStrike" spc="-1" dirty="0">
                <a:uFill>
                  <a:solidFill>
                    <a:srgbClr val="FFFFFF"/>
                  </a:solidFill>
                </a:uFill>
                <a:latin typeface="Arial"/>
              </a:rPr>
              <a:t>La IOCTA 2017 es actualmente la información más actualizada sobre los peligros cibernéticos.  Esta cita corrobora las afirmaciones que aparecen en las transparencias anteriores.</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48</a:t>
            </a:fld>
            <a:endParaRPr lang="en-US"/>
          </a:p>
        </p:txBody>
      </p:sp>
    </p:spTree>
    <p:extLst>
      <p:ext uri="{BB962C8B-B14F-4D97-AF65-F5344CB8AC3E}">
        <p14:creationId xmlns:p14="http://schemas.microsoft.com/office/powerpoint/2010/main" val="9044174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s-ES" sz="1200" strike="noStrike" spc="-1" dirty="0">
                <a:solidFill>
                  <a:srgbClr val="000000"/>
                </a:solidFill>
                <a:uFill>
                  <a:solidFill>
                    <a:srgbClr val="FFFFFF"/>
                  </a:solidFill>
                </a:uFill>
                <a:latin typeface="+mn-lt"/>
                <a:ea typeface="+mn-ea"/>
              </a:rPr>
              <a:t>Información adicional de la IOCTA 2017 para apoyar al formador.</a:t>
            </a:r>
            <a:endParaRPr lang="es-ES" dirty="0"/>
          </a:p>
          <a:p>
            <a:endParaRPr lang="es-ES" dirty="0"/>
          </a:p>
          <a:p>
            <a:r>
              <a:rPr lang="es-ES" sz="1200" strike="noStrike" spc="-1" dirty="0">
                <a:solidFill>
                  <a:srgbClr val="000000"/>
                </a:solidFill>
                <a:uFill>
                  <a:solidFill>
                    <a:srgbClr val="FFFFFF"/>
                  </a:solidFill>
                </a:uFill>
                <a:latin typeface="+mn-lt"/>
                <a:ea typeface="+mn-ea"/>
              </a:rPr>
              <a:t>Los ataques </a:t>
            </a:r>
            <a:r>
              <a:rPr lang="es-ES" sz="1200" strike="noStrike" spc="-1" dirty="0" err="1">
                <a:solidFill>
                  <a:srgbClr val="000000"/>
                </a:solidFill>
                <a:uFill>
                  <a:solidFill>
                    <a:srgbClr val="FFFFFF"/>
                  </a:solidFill>
                </a:uFill>
                <a:latin typeface="+mn-lt"/>
                <a:ea typeface="+mn-ea"/>
              </a:rPr>
              <a:t>DDoS</a:t>
            </a:r>
            <a:r>
              <a:rPr lang="es-ES" sz="1200" strike="noStrike" spc="-1" dirty="0">
                <a:solidFill>
                  <a:srgbClr val="000000"/>
                </a:solidFill>
                <a:uFill>
                  <a:solidFill>
                    <a:srgbClr val="FFFFFF"/>
                  </a:solidFill>
                </a:uFill>
                <a:latin typeface="+mn-lt"/>
                <a:ea typeface="+mn-ea"/>
              </a:rPr>
              <a:t> siguen siendo una constante preocupación para las autoridades policiales europeas. El motivo más común de los ataques reportados fue la extorsión, con más de un tercio de ataques. En conjunto, los ataques que fueron netamente maliciosos, o aquellos realizados por razones aparentemente políticas o ideológicas, representaron casi la mitad de los ataques reportados. Esos ataques son naturalmente angustiantes o problemáticos para las víctimas, y aunque a menudo tienen una duración limitada, pueden provocar algunas pérdidas financieras o de imagen. Generalmente, los ataques </a:t>
            </a:r>
            <a:r>
              <a:rPr lang="es-ES" sz="1200" strike="noStrike" spc="-1" dirty="0" err="1">
                <a:solidFill>
                  <a:srgbClr val="000000"/>
                </a:solidFill>
                <a:uFill>
                  <a:solidFill>
                    <a:srgbClr val="FFFFFF"/>
                  </a:solidFill>
                </a:uFill>
                <a:latin typeface="+mn-lt"/>
                <a:ea typeface="+mn-ea"/>
              </a:rPr>
              <a:t>DDoS</a:t>
            </a:r>
            <a:r>
              <a:rPr lang="es-ES" sz="1200" strike="noStrike" spc="-1" dirty="0">
                <a:solidFill>
                  <a:srgbClr val="000000"/>
                </a:solidFill>
                <a:uFill>
                  <a:solidFill>
                    <a:srgbClr val="FFFFFF"/>
                  </a:solidFill>
                </a:uFill>
                <a:latin typeface="+mn-lt"/>
                <a:ea typeface="+mn-ea"/>
              </a:rPr>
              <a:t> son sólo de interés periodístico debido a ciertos aspectos relacionados con la magnitud o fuente de los ataques, o la naturaleza del objetivo además del daño real causado. Según el motivo del ataque, el hecho de ser ‘de interés periodístico’ probablemente sea uno de los objetivos del atacante. </a:t>
            </a:r>
            <a:endParaRPr lang="es-ES" dirty="0"/>
          </a:p>
          <a:p>
            <a:endParaRPr lang="es-ES" dirty="0"/>
          </a:p>
          <a:p>
            <a:r>
              <a:rPr lang="es-ES" sz="1200" strike="noStrike" spc="-1" dirty="0">
                <a:solidFill>
                  <a:srgbClr val="000000"/>
                </a:solidFill>
                <a:uFill>
                  <a:solidFill>
                    <a:srgbClr val="FFFFFF"/>
                  </a:solidFill>
                </a:uFill>
                <a:latin typeface="+mn-lt"/>
                <a:ea typeface="+mn-ea"/>
              </a:rPr>
              <a:t>Para intentos de extorsión económicamente motivados, los ataques son generalmente dirigidos a empresas medianas o grandes, cuyos pagos son exigidos casi exclusivamente en Bitcoins. A menudo, esos ataques eligen a víctimas específicas para que coincidan con eventos u ocasiones específicas cuando es más probable que hagan más negocios; por ejemplo, floristerías durante el día de San Valentín o sitios de apuestas en línea alrededor de grandes eventos deportivos. En algunos países, continúa el legado de los grupos de </a:t>
            </a:r>
            <a:r>
              <a:rPr lang="es-ES" sz="1200" strike="noStrike" spc="-1" dirty="0" err="1">
                <a:solidFill>
                  <a:srgbClr val="000000"/>
                </a:solidFill>
                <a:uFill>
                  <a:solidFill>
                    <a:srgbClr val="FFFFFF"/>
                  </a:solidFill>
                </a:uFill>
                <a:latin typeface="+mn-lt"/>
                <a:ea typeface="+mn-ea"/>
              </a:rPr>
              <a:t>DDoS</a:t>
            </a:r>
            <a:r>
              <a:rPr lang="es-ES" sz="1200" strike="noStrike" spc="-1" dirty="0">
                <a:solidFill>
                  <a:srgbClr val="000000"/>
                </a:solidFill>
                <a:uFill>
                  <a:solidFill>
                    <a:srgbClr val="FFFFFF"/>
                  </a:solidFill>
                </a:uFill>
                <a:latin typeface="+mn-lt"/>
                <a:ea typeface="+mn-ea"/>
              </a:rPr>
              <a:t> como Armada </a:t>
            </a:r>
            <a:r>
              <a:rPr lang="es-ES" sz="1200" strike="noStrike" spc="-1" dirty="0" err="1">
                <a:solidFill>
                  <a:srgbClr val="000000"/>
                </a:solidFill>
                <a:uFill>
                  <a:solidFill>
                    <a:srgbClr val="FFFFFF"/>
                  </a:solidFill>
                </a:uFill>
                <a:latin typeface="+mn-lt"/>
                <a:ea typeface="+mn-ea"/>
              </a:rPr>
              <a:t>Collective</a:t>
            </a:r>
            <a:r>
              <a:rPr lang="es-ES" sz="1200" strike="noStrike" spc="-1" dirty="0">
                <a:solidFill>
                  <a:srgbClr val="000000"/>
                </a:solidFill>
                <a:uFill>
                  <a:solidFill>
                    <a:srgbClr val="FFFFFF"/>
                  </a:solidFill>
                </a:uFill>
                <a:latin typeface="+mn-lt"/>
                <a:ea typeface="+mn-ea"/>
              </a:rPr>
              <a:t>, con algunos atacantes que aún posan como el ya desaparecido grupo delictivo. Se amparan en la reputación del grupo para asustar a sus potenciales víctimas para que paguen, cuando en realidad probablemente carecen de cualquier capacidad de realizar un </a:t>
            </a:r>
            <a:r>
              <a:rPr lang="es-ES" sz="1200" strike="noStrike" spc="-1" dirty="0" err="1">
                <a:solidFill>
                  <a:srgbClr val="000000"/>
                </a:solidFill>
                <a:uFill>
                  <a:solidFill>
                    <a:srgbClr val="FFFFFF"/>
                  </a:solidFill>
                </a:uFill>
                <a:latin typeface="+mn-lt"/>
                <a:ea typeface="+mn-ea"/>
              </a:rPr>
              <a:t>DDoS</a:t>
            </a:r>
            <a:r>
              <a:rPr lang="es-ES" sz="1200" strike="noStrike" spc="-1" dirty="0">
                <a:solidFill>
                  <a:srgbClr val="000000"/>
                </a:solidFill>
                <a:uFill>
                  <a:solidFill>
                    <a:srgbClr val="FFFFFF"/>
                  </a:solidFill>
                </a:uFill>
                <a:latin typeface="+mn-lt"/>
                <a:ea typeface="+mn-ea"/>
              </a:rPr>
              <a:t>.</a:t>
            </a:r>
            <a:endParaRPr lang="es-ES" dirty="0"/>
          </a:p>
          <a:p>
            <a:r>
              <a:rPr lang="es-ES" sz="1200" strike="noStrike" spc="-1" dirty="0">
                <a:solidFill>
                  <a:srgbClr val="000000"/>
                </a:solidFill>
                <a:uFill>
                  <a:solidFill>
                    <a:srgbClr val="FFFFFF"/>
                  </a:solidFill>
                </a:uFill>
                <a:latin typeface="+mn-lt"/>
                <a:ea typeface="+mn-ea"/>
              </a:rPr>
              <a:t>Otros grupos de </a:t>
            </a:r>
            <a:r>
              <a:rPr lang="es-ES" sz="1200" strike="noStrike" spc="-1" dirty="0" err="1">
                <a:solidFill>
                  <a:srgbClr val="000000"/>
                </a:solidFill>
                <a:uFill>
                  <a:solidFill>
                    <a:srgbClr val="FFFFFF"/>
                  </a:solidFill>
                </a:uFill>
                <a:latin typeface="+mn-lt"/>
                <a:ea typeface="+mn-ea"/>
              </a:rPr>
              <a:t>DDoS</a:t>
            </a:r>
            <a:r>
              <a:rPr lang="es-ES" sz="1200" strike="noStrike" spc="-1" dirty="0">
                <a:solidFill>
                  <a:srgbClr val="000000"/>
                </a:solidFill>
                <a:uFill>
                  <a:solidFill>
                    <a:srgbClr val="FFFFFF"/>
                  </a:solidFill>
                </a:uFill>
                <a:latin typeface="+mn-lt"/>
                <a:ea typeface="+mn-ea"/>
              </a:rPr>
              <a:t> lanzan de forma similar pequeños ataques que originan la interrupción de algún servicio, seguidos de las amenazas de un ataque más considerable si no se paga un rescate. No obstante, si no se hace ningún pago, no hay ningún ataque posterior, lo cual indica que la capacidad real para realizar </a:t>
            </a:r>
            <a:r>
              <a:rPr lang="es-ES" sz="1200" strike="noStrike" spc="-1" dirty="0" err="1">
                <a:solidFill>
                  <a:srgbClr val="000000"/>
                </a:solidFill>
                <a:uFill>
                  <a:solidFill>
                    <a:srgbClr val="FFFFFF"/>
                  </a:solidFill>
                </a:uFill>
                <a:latin typeface="+mn-lt"/>
                <a:ea typeface="+mn-ea"/>
              </a:rPr>
              <a:t>DDoS</a:t>
            </a:r>
            <a:r>
              <a:rPr lang="es-ES" sz="1200" strike="noStrike" spc="-1" dirty="0">
                <a:solidFill>
                  <a:srgbClr val="000000"/>
                </a:solidFill>
                <a:uFill>
                  <a:solidFill>
                    <a:srgbClr val="FFFFFF"/>
                  </a:solidFill>
                </a:uFill>
                <a:latin typeface="+mn-lt"/>
                <a:ea typeface="+mn-ea"/>
              </a:rPr>
              <a:t> del grupo es insignificante. Tales ataques ‘try-</a:t>
            </a:r>
            <a:r>
              <a:rPr lang="es-ES" sz="1200" strike="noStrike" spc="-1" dirty="0" err="1">
                <a:solidFill>
                  <a:srgbClr val="000000"/>
                </a:solidFill>
                <a:uFill>
                  <a:solidFill>
                    <a:srgbClr val="FFFFFF"/>
                  </a:solidFill>
                </a:uFill>
                <a:latin typeface="+mn-lt"/>
                <a:ea typeface="+mn-ea"/>
              </a:rPr>
              <a:t>yourluck</a:t>
            </a:r>
            <a:r>
              <a:rPr lang="es-ES" sz="1200" strike="noStrike" spc="-1" dirty="0">
                <a:solidFill>
                  <a:srgbClr val="000000"/>
                </a:solidFill>
                <a:uFill>
                  <a:solidFill>
                    <a:srgbClr val="FFFFFF"/>
                  </a:solidFill>
                </a:uFill>
                <a:latin typeface="+mn-lt"/>
                <a:ea typeface="+mn-ea"/>
              </a:rPr>
              <a:t>’ (para probar tu suerte) serán probablemente más frecuentes debido al incremento en la accesibilidad a las herramientas para realizar </a:t>
            </a:r>
            <a:r>
              <a:rPr lang="es-ES" sz="1200" strike="noStrike" spc="-1" dirty="0" err="1">
                <a:solidFill>
                  <a:srgbClr val="000000"/>
                </a:solidFill>
                <a:uFill>
                  <a:solidFill>
                    <a:srgbClr val="FFFFFF"/>
                  </a:solidFill>
                </a:uFill>
                <a:latin typeface="+mn-lt"/>
                <a:ea typeface="+mn-ea"/>
              </a:rPr>
              <a:t>DDoS</a:t>
            </a:r>
            <a:r>
              <a:rPr lang="es-ES" sz="1200" strike="noStrike" spc="-1" dirty="0">
                <a:solidFill>
                  <a:srgbClr val="000000"/>
                </a:solidFill>
                <a:uFill>
                  <a:solidFill>
                    <a:srgbClr val="FFFFFF"/>
                  </a:solidFill>
                </a:uFill>
                <a:latin typeface="+mn-lt"/>
                <a:ea typeface="+mn-ea"/>
              </a:rPr>
              <a:t> (como </a:t>
            </a:r>
            <a:r>
              <a:rPr lang="es-ES" sz="1200" i="1" strike="noStrike" spc="-1" dirty="0" err="1">
                <a:solidFill>
                  <a:srgbClr val="000000"/>
                </a:solidFill>
                <a:uFill>
                  <a:solidFill>
                    <a:srgbClr val="FFFFFF"/>
                  </a:solidFill>
                </a:uFill>
                <a:latin typeface="+mn-lt"/>
                <a:ea typeface="+mn-ea"/>
              </a:rPr>
              <a:t>booters</a:t>
            </a:r>
            <a:r>
              <a:rPr lang="es-ES" sz="1200" strike="noStrike" spc="-1" dirty="0">
                <a:solidFill>
                  <a:srgbClr val="000000"/>
                </a:solidFill>
                <a:uFill>
                  <a:solidFill>
                    <a:srgbClr val="FFFFFF"/>
                  </a:solidFill>
                </a:uFill>
                <a:latin typeface="+mn-lt"/>
                <a:ea typeface="+mn-ea"/>
              </a:rPr>
              <a:t> o </a:t>
            </a:r>
            <a:r>
              <a:rPr lang="es-ES" sz="1200" i="1" strike="noStrike" spc="-1" dirty="0" err="1">
                <a:solidFill>
                  <a:srgbClr val="000000"/>
                </a:solidFill>
                <a:uFill>
                  <a:solidFill>
                    <a:srgbClr val="FFFFFF"/>
                  </a:solidFill>
                </a:uFill>
                <a:latin typeface="+mn-lt"/>
                <a:ea typeface="+mn-ea"/>
              </a:rPr>
              <a:t>stressers</a:t>
            </a:r>
            <a:r>
              <a:rPr lang="es-ES" sz="1200" strike="noStrike" spc="-1" dirty="0">
                <a:solidFill>
                  <a:srgbClr val="000000"/>
                </a:solidFill>
                <a:uFill>
                  <a:solidFill>
                    <a:srgbClr val="FFFFFF"/>
                  </a:solidFill>
                </a:uFill>
                <a:latin typeface="+mn-lt"/>
                <a:ea typeface="+mn-ea"/>
              </a:rPr>
              <a:t>) y servicios de alquiler de </a:t>
            </a:r>
            <a:r>
              <a:rPr lang="es-ES" sz="1200" strike="noStrike" spc="-1" dirty="0" err="1">
                <a:solidFill>
                  <a:srgbClr val="000000"/>
                </a:solidFill>
                <a:uFill>
                  <a:solidFill>
                    <a:srgbClr val="FFFFFF"/>
                  </a:solidFill>
                </a:uFill>
                <a:latin typeface="+mn-lt"/>
                <a:ea typeface="+mn-ea"/>
              </a:rPr>
              <a:t>DDoS</a:t>
            </a:r>
            <a:r>
              <a:rPr lang="es-ES" sz="1200" strike="noStrike" spc="-1" dirty="0">
                <a:solidFill>
                  <a:srgbClr val="000000"/>
                </a:solidFill>
                <a:uFill>
                  <a:solidFill>
                    <a:srgbClr val="FFFFFF"/>
                  </a:solidFill>
                </a:uFill>
                <a:latin typeface="+mn-lt"/>
                <a:ea typeface="+mn-ea"/>
              </a:rPr>
              <a:t> tanto en el espacio libre de Internet como en la Red oscura. Algunos informes muestran que un ataque de 5 minutos en un gran minorista de servicios en línea puede costar tan sólo US$ 5, mientras que, a la vez, el costo para la empresa es considerablemente mayor³⁶. Esta diferencia entre los costos de los ataques y los costos de la prevención y la reparación es alarmante.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827260C-95DC-194B-88B2-0B241DEC43BF}" type="slidenum">
              <a:rPr lang="en-US" smtClean="0"/>
              <a:pPr/>
              <a:t>49</a:t>
            </a:fld>
            <a:endParaRPr lang="en-US"/>
          </a:p>
        </p:txBody>
      </p:sp>
    </p:spTree>
    <p:extLst>
      <p:ext uri="{BB962C8B-B14F-4D97-AF65-F5344CB8AC3E}">
        <p14:creationId xmlns:p14="http://schemas.microsoft.com/office/powerpoint/2010/main" val="10439761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strike="noStrike" spc="-1" dirty="0">
                <a:solidFill>
                  <a:srgbClr val="000000"/>
                </a:solidFill>
                <a:uFill>
                  <a:solidFill>
                    <a:srgbClr val="FFFFFF"/>
                  </a:solidFill>
                </a:uFill>
                <a:latin typeface="+mn-lt"/>
                <a:ea typeface="+mn-ea"/>
              </a:rPr>
              <a:t>Esta sección sirve para proporcionar algunas observaciones preliminares. </a:t>
            </a:r>
            <a:endParaRPr lang="es-ES" dirty="0"/>
          </a:p>
          <a:p>
            <a:r>
              <a:rPr lang="es-ES" sz="1200" strike="noStrike" spc="-1" dirty="0">
                <a:solidFill>
                  <a:srgbClr val="000000"/>
                </a:solidFill>
                <a:uFill>
                  <a:solidFill>
                    <a:srgbClr val="FFFFFF"/>
                  </a:solidFill>
                </a:uFill>
                <a:latin typeface="+mn-lt"/>
                <a:ea typeface="+mn-ea"/>
              </a:rPr>
              <a:t>Como los temas ya han sido tratados en el Curso de formación introductoria, el formador evaluará si es necesario usarla o no.</a:t>
            </a:r>
            <a:endParaRPr lang="en-GB" dirty="0"/>
          </a:p>
          <a:p>
            <a:endParaRPr lang="en-US"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4</a:t>
            </a:fld>
            <a:endParaRPr lang="en-US"/>
          </a:p>
        </p:txBody>
      </p:sp>
    </p:spTree>
    <p:extLst>
      <p:ext uri="{BB962C8B-B14F-4D97-AF65-F5344CB8AC3E}">
        <p14:creationId xmlns:p14="http://schemas.microsoft.com/office/powerpoint/2010/main" val="23883134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strike="noStrike" spc="-1" dirty="0">
                <a:uFill>
                  <a:solidFill>
                    <a:srgbClr val="FFFFFF"/>
                  </a:solidFill>
                </a:uFill>
                <a:latin typeface="Arial"/>
              </a:rPr>
              <a:t>Usted enciende su tetera desde una aplicación en su teléfono móvil desde cualquier parte de la casa. La versión 1 de la </a:t>
            </a:r>
            <a:r>
              <a:rPr lang="es-ES" sz="1200" strike="noStrike" spc="-1" dirty="0" err="1">
                <a:uFill>
                  <a:solidFill>
                    <a:srgbClr val="FFFFFF"/>
                  </a:solidFill>
                </a:uFill>
                <a:latin typeface="Arial"/>
              </a:rPr>
              <a:t>ikettle</a:t>
            </a:r>
            <a:r>
              <a:rPr lang="es-ES" sz="1200" strike="noStrike" spc="-1" dirty="0">
                <a:uFill>
                  <a:solidFill>
                    <a:srgbClr val="FFFFFF"/>
                  </a:solidFill>
                </a:uFill>
                <a:latin typeface="Arial"/>
              </a:rPr>
              <a:t> no comprobó que no había agua en la tetera, por eso hubo varias teteras quemadas.  La versión 2 abordó este problema, pero no las cuestiones de seguridad que ya habían sido informadas.</a:t>
            </a:r>
            <a:endParaRPr lang="es-ES" dirty="0"/>
          </a:p>
          <a:p>
            <a:endParaRPr lang="es-ES" dirty="0"/>
          </a:p>
          <a:p>
            <a:r>
              <a:rPr lang="es-ES" sz="1200" strike="noStrike" spc="-1" dirty="0">
                <a:uFill>
                  <a:solidFill>
                    <a:srgbClr val="FFFFFF"/>
                  </a:solidFill>
                </a:uFill>
                <a:latin typeface="Arial"/>
              </a:rPr>
              <a:t>Esto dejó a la </a:t>
            </a:r>
            <a:r>
              <a:rPr lang="es-ES" sz="1200" strike="noStrike" spc="-1" dirty="0" err="1">
                <a:uFill>
                  <a:solidFill>
                    <a:srgbClr val="FFFFFF"/>
                  </a:solidFill>
                </a:uFill>
                <a:latin typeface="Arial"/>
              </a:rPr>
              <a:t>ikettle</a:t>
            </a:r>
            <a:r>
              <a:rPr lang="es-ES" sz="1200" strike="noStrike" spc="-1" dirty="0">
                <a:uFill>
                  <a:solidFill>
                    <a:srgbClr val="FFFFFF"/>
                  </a:solidFill>
                </a:uFill>
                <a:latin typeface="Arial"/>
              </a:rPr>
              <a:t> vulnerable a los ataques.  El código de su aplicación para el producto está disponible en la Internet y es 0000.  El acceso a los ajustes de la </a:t>
            </a:r>
            <a:r>
              <a:rPr lang="es-ES" sz="1200" strike="noStrike" spc="-1" dirty="0" err="1">
                <a:uFill>
                  <a:solidFill>
                    <a:srgbClr val="FFFFFF"/>
                  </a:solidFill>
                </a:uFill>
                <a:latin typeface="Arial"/>
              </a:rPr>
              <a:t>ikettle</a:t>
            </a:r>
            <a:r>
              <a:rPr lang="es-ES" sz="1200" strike="noStrike" spc="-1" dirty="0">
                <a:uFill>
                  <a:solidFill>
                    <a:srgbClr val="FFFFFF"/>
                  </a:solidFill>
                </a:uFill>
                <a:latin typeface="Arial"/>
              </a:rPr>
              <a:t> también muestra las credenciales inalámbricas de la red.</a:t>
            </a:r>
            <a:endParaRPr lang="es-ES" dirty="0"/>
          </a:p>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51</a:t>
            </a:fld>
            <a:endParaRPr lang="en-US"/>
          </a:p>
        </p:txBody>
      </p:sp>
    </p:spTree>
    <p:extLst>
      <p:ext uri="{BB962C8B-B14F-4D97-AF65-F5344CB8AC3E}">
        <p14:creationId xmlns:p14="http://schemas.microsoft.com/office/powerpoint/2010/main" val="13810353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16000" indent="-216000">
              <a:lnSpc>
                <a:spcPct val="100000"/>
              </a:lnSpc>
            </a:pPr>
            <a:r>
              <a:rPr lang="es-ES" sz="1200" strike="noStrike" spc="-1" dirty="0">
                <a:solidFill>
                  <a:srgbClr val="000000"/>
                </a:solidFill>
                <a:uFill>
                  <a:solidFill>
                    <a:srgbClr val="FFFFFF"/>
                  </a:solidFill>
                </a:uFill>
                <a:latin typeface="+mn-lt"/>
                <a:ea typeface="ＭＳ Ｐゴシック"/>
              </a:rPr>
              <a:t>Pentestpartners.com</a:t>
            </a:r>
            <a:endParaRPr lang="es-ES" dirty="0"/>
          </a:p>
          <a:p>
            <a:pPr marL="216000" indent="-216000">
              <a:lnSpc>
                <a:spcPct val="100000"/>
              </a:lnSpc>
            </a:pPr>
            <a:r>
              <a:rPr lang="es-ES" sz="1200" strike="noStrike" spc="-1" dirty="0">
                <a:solidFill>
                  <a:srgbClr val="000000"/>
                </a:solidFill>
                <a:uFill>
                  <a:solidFill>
                    <a:srgbClr val="FFFFFF"/>
                  </a:solidFill>
                </a:uFill>
                <a:latin typeface="+mn-lt"/>
                <a:ea typeface="ＭＳ Ｐゴシック"/>
              </a:rPr>
              <a:t>vio que la </a:t>
            </a:r>
            <a:r>
              <a:rPr lang="es-ES" sz="1200" u="sng" strike="noStrike" spc="-1" dirty="0" err="1">
                <a:solidFill>
                  <a:srgbClr val="000000"/>
                </a:solidFill>
                <a:uFill>
                  <a:solidFill>
                    <a:srgbClr val="FFFFFF"/>
                  </a:solidFill>
                </a:uFill>
                <a:latin typeface="+mn-lt"/>
                <a:ea typeface="ＭＳ Ｐゴシック"/>
                <a:hlinkClick r:id="rId3"/>
              </a:rPr>
              <a:t>Smarter</a:t>
            </a:r>
            <a:r>
              <a:rPr lang="es-ES" sz="1200" strike="noStrike" spc="-1" dirty="0" err="1">
                <a:solidFill>
                  <a:srgbClr val="000000"/>
                </a:solidFill>
                <a:uFill>
                  <a:solidFill>
                    <a:srgbClr val="FFFFFF"/>
                  </a:solidFill>
                </a:uFill>
                <a:latin typeface="+mn-lt"/>
                <a:ea typeface="ＭＳ Ｐゴシック"/>
              </a:rPr>
              <a:t>‘s</a:t>
            </a:r>
            <a:r>
              <a:rPr lang="es-ES" sz="1200" strike="noStrike" spc="-1" dirty="0">
                <a:solidFill>
                  <a:srgbClr val="000000"/>
                </a:solidFill>
                <a:uFill>
                  <a:solidFill>
                    <a:srgbClr val="FFFFFF"/>
                  </a:solidFill>
                </a:uFill>
                <a:latin typeface="+mn-lt"/>
                <a:ea typeface="ＭＳ Ｐゴシック"/>
              </a:rPr>
              <a:t> </a:t>
            </a:r>
            <a:r>
              <a:rPr lang="es-ES" sz="1200" strike="noStrike" spc="-1" dirty="0" err="1">
                <a:solidFill>
                  <a:srgbClr val="000000"/>
                </a:solidFill>
                <a:uFill>
                  <a:solidFill>
                    <a:srgbClr val="FFFFFF"/>
                  </a:solidFill>
                </a:uFill>
                <a:latin typeface="+mn-lt"/>
                <a:ea typeface="ＭＳ Ｐゴシック"/>
              </a:rPr>
              <a:t>iKettle</a:t>
            </a:r>
            <a:r>
              <a:rPr lang="es-ES" sz="1200" strike="noStrike" spc="-1" dirty="0">
                <a:solidFill>
                  <a:srgbClr val="000000"/>
                </a:solidFill>
                <a:uFill>
                  <a:solidFill>
                    <a:srgbClr val="FFFFFF"/>
                  </a:solidFill>
                </a:uFill>
                <a:latin typeface="+mn-lt"/>
                <a:ea typeface="ＭＳ Ｐゴシック"/>
              </a:rPr>
              <a:t> 2.0 y la </a:t>
            </a:r>
            <a:r>
              <a:rPr lang="es-ES" sz="1200" strike="noStrike" spc="-1" dirty="0" err="1">
                <a:solidFill>
                  <a:srgbClr val="000000"/>
                </a:solidFill>
                <a:uFill>
                  <a:solidFill>
                    <a:srgbClr val="FFFFFF"/>
                  </a:solidFill>
                </a:uFill>
                <a:latin typeface="+mn-lt"/>
                <a:ea typeface="ＭＳ Ｐゴシック"/>
              </a:rPr>
              <a:t>Smarter</a:t>
            </a:r>
            <a:r>
              <a:rPr lang="es-ES" sz="1200" strike="noStrike" spc="-1" dirty="0">
                <a:solidFill>
                  <a:srgbClr val="000000"/>
                </a:solidFill>
                <a:uFill>
                  <a:solidFill>
                    <a:srgbClr val="FFFFFF"/>
                  </a:solidFill>
                </a:uFill>
                <a:latin typeface="+mn-lt"/>
                <a:ea typeface="ＭＳ Ｐゴシック"/>
              </a:rPr>
              <a:t> </a:t>
            </a:r>
            <a:r>
              <a:rPr lang="es-ES" sz="1200" strike="noStrike" spc="-1" dirty="0" err="1">
                <a:solidFill>
                  <a:srgbClr val="000000"/>
                </a:solidFill>
                <a:uFill>
                  <a:solidFill>
                    <a:srgbClr val="FFFFFF"/>
                  </a:solidFill>
                </a:uFill>
                <a:latin typeface="+mn-lt"/>
                <a:ea typeface="ＭＳ Ｐゴシック"/>
              </a:rPr>
              <a:t>Coffee</a:t>
            </a:r>
            <a:r>
              <a:rPr lang="es-ES" sz="1200" strike="noStrike" spc="-1" dirty="0">
                <a:solidFill>
                  <a:srgbClr val="000000"/>
                </a:solidFill>
                <a:uFill>
                  <a:solidFill>
                    <a:srgbClr val="FFFFFF"/>
                  </a:solidFill>
                </a:uFill>
                <a:latin typeface="+mn-lt"/>
                <a:ea typeface="ＭＳ Ｐゴシック"/>
              </a:rPr>
              <a:t> machine fueron analizadas en el programa </a:t>
            </a:r>
            <a:r>
              <a:rPr lang="es-ES" sz="1200" u="sng" strike="noStrike" spc="-1" dirty="0" err="1">
                <a:solidFill>
                  <a:srgbClr val="000000"/>
                </a:solidFill>
                <a:uFill>
                  <a:solidFill>
                    <a:srgbClr val="FFFFFF"/>
                  </a:solidFill>
                </a:uFill>
                <a:latin typeface="+mn-lt"/>
                <a:ea typeface="ＭＳ Ｐゴシック"/>
                <a:hlinkClick r:id="rId4"/>
              </a:rPr>
              <a:t>This</a:t>
            </a:r>
            <a:r>
              <a:rPr lang="es-ES" sz="1200" u="sng" strike="noStrike" spc="-1" dirty="0">
                <a:solidFill>
                  <a:srgbClr val="000000"/>
                </a:solidFill>
                <a:uFill>
                  <a:solidFill>
                    <a:srgbClr val="FFFFFF"/>
                  </a:solidFill>
                </a:uFill>
                <a:latin typeface="+mn-lt"/>
                <a:ea typeface="ＭＳ Ｐゴシック"/>
                <a:hlinkClick r:id="rId4"/>
              </a:rPr>
              <a:t> </a:t>
            </a:r>
            <a:r>
              <a:rPr lang="es-ES" sz="1200" u="sng" strike="noStrike" spc="-1" dirty="0" err="1">
                <a:solidFill>
                  <a:srgbClr val="000000"/>
                </a:solidFill>
                <a:uFill>
                  <a:solidFill>
                    <a:srgbClr val="FFFFFF"/>
                  </a:solidFill>
                </a:uFill>
                <a:latin typeface="+mn-lt"/>
                <a:ea typeface="ＭＳ Ｐゴシック"/>
                <a:hlinkClick r:id="rId4"/>
              </a:rPr>
              <a:t>Morning</a:t>
            </a:r>
            <a:r>
              <a:rPr lang="es-ES" sz="1200" strike="noStrike" spc="-1" dirty="0">
                <a:solidFill>
                  <a:srgbClr val="000000"/>
                </a:solidFill>
                <a:uFill>
                  <a:solidFill>
                    <a:srgbClr val="FFFFFF"/>
                  </a:solidFill>
                </a:uFill>
                <a:latin typeface="+mn-lt"/>
                <a:ea typeface="ＭＳ Ｐゴシック"/>
              </a:rPr>
              <a:t> de ITV. Si usted no está familiarizado con la </a:t>
            </a:r>
            <a:r>
              <a:rPr lang="es-ES" sz="1200" strike="noStrike" spc="-1" dirty="0" err="1">
                <a:solidFill>
                  <a:srgbClr val="000000"/>
                </a:solidFill>
                <a:uFill>
                  <a:solidFill>
                    <a:srgbClr val="FFFFFF"/>
                  </a:solidFill>
                </a:uFill>
                <a:latin typeface="+mn-lt"/>
                <a:ea typeface="ＭＳ Ｐゴシック"/>
              </a:rPr>
              <a:t>iKettle</a:t>
            </a:r>
            <a:r>
              <a:rPr lang="es-ES" sz="1200" strike="noStrike" spc="-1" dirty="0">
                <a:solidFill>
                  <a:srgbClr val="000000"/>
                </a:solidFill>
                <a:uFill>
                  <a:solidFill>
                    <a:srgbClr val="FFFFFF"/>
                  </a:solidFill>
                </a:uFill>
                <a:latin typeface="+mn-lt"/>
                <a:ea typeface="ＭＳ Ｐゴシック"/>
              </a:rPr>
              <a:t>, es un dispositivo que soluciona un problema (físicamente tener que levantarse para encender su tetera), y crea muchos más.</a:t>
            </a:r>
            <a:endParaRPr lang="es-ES" dirty="0"/>
          </a:p>
          <a:p>
            <a:pPr marL="216000" indent="-216000">
              <a:lnSpc>
                <a:spcPct val="100000"/>
              </a:lnSpc>
            </a:pPr>
            <a:r>
              <a:rPr lang="es-ES" sz="1200" b="1" strike="noStrike" spc="-1" dirty="0">
                <a:solidFill>
                  <a:srgbClr val="000000"/>
                </a:solidFill>
                <a:uFill>
                  <a:solidFill>
                    <a:srgbClr val="FFFFFF"/>
                  </a:solidFill>
                </a:uFill>
                <a:latin typeface="+mn-lt"/>
                <a:ea typeface="ＭＳ Ｐゴシック"/>
              </a:rPr>
              <a:t>A continuación, le indicamos lo que pone fin a la </a:t>
            </a:r>
            <a:r>
              <a:rPr lang="es-ES" sz="1200" b="1" strike="noStrike" spc="-1" dirty="0" err="1">
                <a:solidFill>
                  <a:srgbClr val="000000"/>
                </a:solidFill>
                <a:uFill>
                  <a:solidFill>
                    <a:srgbClr val="FFFFFF"/>
                  </a:solidFill>
                </a:uFill>
                <a:latin typeface="+mn-lt"/>
                <a:ea typeface="ＭＳ Ｐゴシック"/>
              </a:rPr>
              <a:t>iKettle</a:t>
            </a:r>
            <a:endParaRPr lang="es-ES" dirty="0"/>
          </a:p>
          <a:p>
            <a:pPr marL="216000" indent="-216000">
              <a:lnSpc>
                <a:spcPct val="100000"/>
              </a:lnSpc>
            </a:pPr>
            <a:r>
              <a:rPr lang="es-ES" sz="1200" strike="noStrike" spc="-1" dirty="0">
                <a:solidFill>
                  <a:srgbClr val="000000"/>
                </a:solidFill>
                <a:uFill>
                  <a:solidFill>
                    <a:srgbClr val="FFFFFF"/>
                  </a:solidFill>
                </a:uFill>
                <a:latin typeface="+mn-lt"/>
                <a:ea typeface="ＭＳ Ｐゴシック"/>
              </a:rPr>
              <a:t>Si tiene una tetera conectada a </a:t>
            </a:r>
            <a:r>
              <a:rPr lang="es-ES" sz="1200" strike="noStrike" spc="-1" dirty="0" err="1">
                <a:solidFill>
                  <a:srgbClr val="000000"/>
                </a:solidFill>
                <a:uFill>
                  <a:solidFill>
                    <a:srgbClr val="FFFFFF"/>
                  </a:solidFill>
                </a:uFill>
                <a:latin typeface="+mn-lt"/>
                <a:ea typeface="ＭＳ Ｐゴシック"/>
              </a:rPr>
              <a:t>Wi</a:t>
            </a:r>
            <a:r>
              <a:rPr lang="es-ES" sz="1200" strike="noStrike" spc="-1" dirty="0">
                <a:solidFill>
                  <a:srgbClr val="000000"/>
                </a:solidFill>
                <a:uFill>
                  <a:solidFill>
                    <a:srgbClr val="FFFFFF"/>
                  </a:solidFill>
                </a:uFill>
                <a:latin typeface="+mn-lt"/>
                <a:ea typeface="ＭＳ Ｐゴシック"/>
              </a:rPr>
              <a:t>-Fi, un pirata informático puede pasar por su casa y robarse la clave [la clave </a:t>
            </a:r>
            <a:r>
              <a:rPr lang="es-ES" sz="1200" strike="noStrike" spc="-1" dirty="0" err="1">
                <a:solidFill>
                  <a:srgbClr val="000000"/>
                </a:solidFill>
                <a:uFill>
                  <a:solidFill>
                    <a:srgbClr val="FFFFFF"/>
                  </a:solidFill>
                </a:uFill>
                <a:latin typeface="+mn-lt"/>
                <a:ea typeface="ＭＳ Ｐゴシック"/>
              </a:rPr>
              <a:t>precompartida</a:t>
            </a:r>
            <a:r>
              <a:rPr lang="es-ES" sz="1200" strike="noStrike" spc="-1" dirty="0">
                <a:solidFill>
                  <a:srgbClr val="000000"/>
                </a:solidFill>
                <a:uFill>
                  <a:solidFill>
                    <a:srgbClr val="FFFFFF"/>
                  </a:solidFill>
                </a:uFill>
                <a:latin typeface="+mn-lt"/>
                <a:ea typeface="ＭＳ Ｐゴシック"/>
              </a:rPr>
              <a:t> (PSK)] de su </a:t>
            </a:r>
            <a:r>
              <a:rPr lang="es-ES" sz="1200" strike="noStrike" spc="-1" dirty="0" err="1">
                <a:solidFill>
                  <a:srgbClr val="000000"/>
                </a:solidFill>
                <a:uFill>
                  <a:solidFill>
                    <a:srgbClr val="FFFFFF"/>
                  </a:solidFill>
                </a:uFill>
                <a:latin typeface="+mn-lt"/>
                <a:ea typeface="ＭＳ Ｐゴシック"/>
              </a:rPr>
              <a:t>Wi</a:t>
            </a:r>
            <a:r>
              <a:rPr lang="es-ES" sz="1200" strike="noStrike" spc="-1" dirty="0">
                <a:solidFill>
                  <a:srgbClr val="000000"/>
                </a:solidFill>
                <a:uFill>
                  <a:solidFill>
                    <a:srgbClr val="FFFFFF"/>
                  </a:solidFill>
                </a:uFill>
                <a:latin typeface="+mn-lt"/>
                <a:ea typeface="ＭＳ Ｐゴシック"/>
              </a:rPr>
              <a:t>-Fi.</a:t>
            </a:r>
            <a:endParaRPr lang="es-ES" dirty="0"/>
          </a:p>
          <a:p>
            <a:pPr marL="216000" indent="-216000">
              <a:lnSpc>
                <a:spcPct val="100000"/>
              </a:lnSpc>
            </a:pPr>
            <a:r>
              <a:rPr lang="es-ES" sz="1200" strike="noStrike" spc="-1" dirty="0">
                <a:solidFill>
                  <a:srgbClr val="000000"/>
                </a:solidFill>
                <a:uFill>
                  <a:solidFill>
                    <a:srgbClr val="FFFFFF"/>
                  </a:solidFill>
                </a:uFill>
                <a:latin typeface="+mn-lt"/>
                <a:ea typeface="ＭＳ Ｐゴシック"/>
              </a:rPr>
              <a:t>Esto es REALMENTE fácil si usa la aplicación para Android para controlar su tetera. Si usa la aplicación para iPhone, demora un poco más de tiempo.</a:t>
            </a:r>
            <a:endParaRPr lang="es-ES" dirty="0"/>
          </a:p>
          <a:p>
            <a:pPr marL="216000" indent="-216000">
              <a:lnSpc>
                <a:spcPct val="100000"/>
              </a:lnSpc>
            </a:pPr>
            <a:r>
              <a:rPr lang="es-ES" sz="1200" strike="noStrike" spc="-1" dirty="0">
                <a:solidFill>
                  <a:srgbClr val="000000"/>
                </a:solidFill>
                <a:uFill>
                  <a:solidFill>
                    <a:srgbClr val="FFFFFF"/>
                  </a:solidFill>
                </a:uFill>
                <a:latin typeface="+mn-lt"/>
                <a:ea typeface="ＭＳ Ｐゴシック"/>
              </a:rPr>
              <a:t>Si no ha configurado la tetera, es extremadamente fácil para los piratas informáticos encontrar su casa y tomar el control de su tetera. Observe nuestro mapa de las ubicaciones de algunas </a:t>
            </a:r>
            <a:r>
              <a:rPr lang="es-ES" sz="1200" strike="noStrike" spc="-1" dirty="0" err="1">
                <a:solidFill>
                  <a:srgbClr val="000000"/>
                </a:solidFill>
                <a:uFill>
                  <a:solidFill>
                    <a:srgbClr val="FFFFFF"/>
                  </a:solidFill>
                </a:uFill>
                <a:latin typeface="+mn-lt"/>
                <a:ea typeface="ＭＳ Ｐゴシック"/>
              </a:rPr>
              <a:t>iKettles</a:t>
            </a:r>
            <a:r>
              <a:rPr lang="es-ES" sz="1200" strike="noStrike" spc="-1" dirty="0">
                <a:solidFill>
                  <a:srgbClr val="000000"/>
                </a:solidFill>
                <a:uFill>
                  <a:solidFill>
                    <a:srgbClr val="FFFFFF"/>
                  </a:solidFill>
                </a:uFill>
                <a:latin typeface="+mn-lt"/>
                <a:ea typeface="ＭＳ Ｐゴシック"/>
              </a:rPr>
              <a:t> no configuradas en West London:</a:t>
            </a:r>
            <a:endParaRPr lang="es-ES" dirty="0"/>
          </a:p>
        </p:txBody>
      </p:sp>
      <p:sp>
        <p:nvSpPr>
          <p:cNvPr id="4" name="Slide Number Placeholder 3"/>
          <p:cNvSpPr>
            <a:spLocks noGrp="1"/>
          </p:cNvSpPr>
          <p:nvPr>
            <p:ph type="sldNum" sz="quarter" idx="10"/>
          </p:nvPr>
        </p:nvSpPr>
        <p:spPr/>
        <p:txBody>
          <a:bodyPr/>
          <a:lstStyle/>
          <a:p>
            <a:pPr>
              <a:defRPr/>
            </a:pPr>
            <a:fld id="{386ECC3D-E4E4-1648-8C66-E612003B53A7}" type="slidenum">
              <a:rPr lang="en-US" smtClean="0"/>
              <a:pPr>
                <a:defRPr/>
              </a:pPr>
              <a:t>52</a:t>
            </a:fld>
            <a:endParaRPr lang="en-US"/>
          </a:p>
        </p:txBody>
      </p:sp>
    </p:spTree>
    <p:extLst>
      <p:ext uri="{BB962C8B-B14F-4D97-AF65-F5344CB8AC3E}">
        <p14:creationId xmlns:p14="http://schemas.microsoft.com/office/powerpoint/2010/main" val="102107645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53</a:t>
            </a:fld>
            <a:endParaRPr lang="en-US"/>
          </a:p>
        </p:txBody>
      </p:sp>
    </p:spTree>
    <p:extLst>
      <p:ext uri="{BB962C8B-B14F-4D97-AF65-F5344CB8AC3E}">
        <p14:creationId xmlns:p14="http://schemas.microsoft.com/office/powerpoint/2010/main" val="20083309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strike="noStrike" spc="-1" dirty="0">
                <a:uFill>
                  <a:solidFill>
                    <a:srgbClr val="FFFFFF"/>
                  </a:solidFill>
                </a:uFill>
                <a:latin typeface="Arial"/>
              </a:rPr>
              <a:t>Las siguientes transparencias brindan información sobre algunos de los dispositivos de IOT que están actualmente disponibles.</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54</a:t>
            </a:fld>
            <a:endParaRPr lang="en-US"/>
          </a:p>
        </p:txBody>
      </p:sp>
    </p:spTree>
    <p:extLst>
      <p:ext uri="{BB962C8B-B14F-4D97-AF65-F5344CB8AC3E}">
        <p14:creationId xmlns:p14="http://schemas.microsoft.com/office/powerpoint/2010/main" val="201809927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strike="noStrike" spc="-1" dirty="0">
                <a:uFill>
                  <a:solidFill>
                    <a:srgbClr val="FFFFFF"/>
                  </a:solidFill>
                </a:uFill>
                <a:latin typeface="Arial"/>
              </a:rPr>
              <a:t>Imagínese el escenario donde un coche sin conductor tiene un accidente con un coche con conductor.  Las aseguradoras tendrán la interesante tarea de establecer la responsabilidad.  Aún más si dos coches sin conductor colisionan.</a:t>
            </a:r>
            <a:endParaRPr lang="es-ES"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57</a:t>
            </a:fld>
            <a:endParaRPr lang="en-US"/>
          </a:p>
        </p:txBody>
      </p:sp>
    </p:spTree>
    <p:extLst>
      <p:ext uri="{BB962C8B-B14F-4D97-AF65-F5344CB8AC3E}">
        <p14:creationId xmlns:p14="http://schemas.microsoft.com/office/powerpoint/2010/main" val="120172873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strike="noStrike" spc="-1" dirty="0">
                <a:uFill>
                  <a:solidFill>
                    <a:srgbClr val="FFFFFF"/>
                  </a:solidFill>
                </a:uFill>
                <a:latin typeface="Arial"/>
              </a:rPr>
              <a:t>Más información de la IOCTA 2017 sobre el peligro de la actividad de la Red oscura.</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59</a:t>
            </a:fld>
            <a:endParaRPr lang="en-US"/>
          </a:p>
        </p:txBody>
      </p:sp>
    </p:spTree>
    <p:extLst>
      <p:ext uri="{BB962C8B-B14F-4D97-AF65-F5344CB8AC3E}">
        <p14:creationId xmlns:p14="http://schemas.microsoft.com/office/powerpoint/2010/main" val="45555041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s-ES" sz="1200" strike="noStrike" cap="all" spc="-1" dirty="0">
                <a:solidFill>
                  <a:srgbClr val="000000"/>
                </a:solidFill>
                <a:uFill>
                  <a:solidFill>
                    <a:srgbClr val="FFFFFF"/>
                  </a:solidFill>
                </a:uFill>
                <a:latin typeface="+mn-lt"/>
                <a:ea typeface="ＭＳ Ｐゴシック"/>
              </a:rPr>
              <a:t>INTERNET PROFUNDA</a:t>
            </a:r>
            <a:endParaRPr lang="es-ES" dirty="0"/>
          </a:p>
          <a:p>
            <a:r>
              <a:rPr lang="es-ES" sz="1200" strike="noStrike" spc="-1" dirty="0">
                <a:solidFill>
                  <a:srgbClr val="000000"/>
                </a:solidFill>
                <a:uFill>
                  <a:solidFill>
                    <a:srgbClr val="FFFFFF"/>
                  </a:solidFill>
                </a:uFill>
                <a:latin typeface="+mn-lt"/>
                <a:ea typeface="ＭＳ Ｐゴシック"/>
              </a:rPr>
              <a:t>La Internet profunda consta de páginas web que no están indexadas por motores de búsqueda estandarizados, por alguna razón. Las personas siempre se preguntan cómo es que la Internet profunda puede ser tan grande cuando la Internet superficial aloja más información.</a:t>
            </a:r>
            <a:endParaRPr lang="es-ES" dirty="0"/>
          </a:p>
          <a:p>
            <a:r>
              <a:rPr lang="es-ES" sz="1200" strike="noStrike" spc="-1" dirty="0">
                <a:solidFill>
                  <a:srgbClr val="000000"/>
                </a:solidFill>
                <a:uFill>
                  <a:solidFill>
                    <a:srgbClr val="FFFFFF"/>
                  </a:solidFill>
                </a:uFill>
                <a:latin typeface="+mn-lt"/>
                <a:ea typeface="ＭＳ Ｐゴシック"/>
              </a:rPr>
              <a:t>Para intentar de explicarlo de forma simple, piense en alguna persona que tenga una cuenta bancaria en línea. Aunque puedo buscar en </a:t>
            </a:r>
            <a:r>
              <a:rPr lang="es-ES" sz="1200" i="1" strike="noStrike" spc="-1" dirty="0">
                <a:solidFill>
                  <a:srgbClr val="000000"/>
                </a:solidFill>
                <a:uFill>
                  <a:solidFill>
                    <a:srgbClr val="FFFFFF"/>
                  </a:solidFill>
                </a:uFill>
                <a:latin typeface="+mn-lt"/>
                <a:ea typeface="ＭＳ Ｐゴシック"/>
              </a:rPr>
              <a:t>Google</a:t>
            </a:r>
            <a:r>
              <a:rPr lang="es-ES" sz="1200" strike="noStrike" spc="-1" dirty="0">
                <a:solidFill>
                  <a:srgbClr val="000000"/>
                </a:solidFill>
                <a:uFill>
                  <a:solidFill>
                    <a:srgbClr val="FFFFFF"/>
                  </a:solidFill>
                </a:uFill>
                <a:latin typeface="+mn-lt"/>
                <a:ea typeface="ＭＳ Ｐゴシック"/>
              </a:rPr>
              <a:t> una página web del </a:t>
            </a:r>
            <a:r>
              <a:rPr lang="es-ES" sz="1200" i="1" strike="noStrike" spc="-1" dirty="0">
                <a:solidFill>
                  <a:srgbClr val="000000"/>
                </a:solidFill>
                <a:uFill>
                  <a:solidFill>
                    <a:srgbClr val="FFFFFF"/>
                  </a:solidFill>
                </a:uFill>
                <a:latin typeface="+mn-lt"/>
                <a:ea typeface="ＭＳ Ｐゴシック"/>
              </a:rPr>
              <a:t>Bank </a:t>
            </a:r>
            <a:r>
              <a:rPr lang="es-ES" sz="1200" i="1" strike="noStrike" spc="-1" dirty="0" err="1">
                <a:solidFill>
                  <a:srgbClr val="000000"/>
                </a:solidFill>
                <a:uFill>
                  <a:solidFill>
                    <a:srgbClr val="FFFFFF"/>
                  </a:solidFill>
                </a:uFill>
                <a:latin typeface="+mn-lt"/>
                <a:ea typeface="ＭＳ Ｐゴシック"/>
              </a:rPr>
              <a:t>of</a:t>
            </a:r>
            <a:r>
              <a:rPr lang="es-ES" sz="1200" i="1" strike="noStrike" spc="-1" dirty="0">
                <a:solidFill>
                  <a:srgbClr val="000000"/>
                </a:solidFill>
                <a:uFill>
                  <a:solidFill>
                    <a:srgbClr val="FFFFFF"/>
                  </a:solidFill>
                </a:uFill>
                <a:latin typeface="+mn-lt"/>
                <a:ea typeface="ＭＳ Ｐゴシック"/>
              </a:rPr>
              <a:t> </a:t>
            </a:r>
            <a:r>
              <a:rPr lang="es-ES" sz="1200" i="1" strike="noStrike" spc="-1" dirty="0" err="1">
                <a:solidFill>
                  <a:srgbClr val="000000"/>
                </a:solidFill>
                <a:uFill>
                  <a:solidFill>
                    <a:srgbClr val="FFFFFF"/>
                  </a:solidFill>
                </a:uFill>
                <a:latin typeface="+mn-lt"/>
                <a:ea typeface="ＭＳ Ｐゴシック"/>
              </a:rPr>
              <a:t>America</a:t>
            </a:r>
            <a:r>
              <a:rPr lang="es-ES" sz="1200" strike="noStrike" spc="-1" dirty="0">
                <a:solidFill>
                  <a:srgbClr val="000000"/>
                </a:solidFill>
                <a:uFill>
                  <a:solidFill>
                    <a:srgbClr val="FFFFFF"/>
                  </a:solidFill>
                </a:uFill>
                <a:latin typeface="+mn-lt"/>
                <a:ea typeface="ＭＳ Ｐゴシック"/>
              </a:rPr>
              <a:t>, no puedo buscar en </a:t>
            </a:r>
            <a:r>
              <a:rPr lang="es-ES" sz="1200" i="1" strike="noStrike" spc="-1" dirty="0">
                <a:solidFill>
                  <a:srgbClr val="000000"/>
                </a:solidFill>
                <a:uFill>
                  <a:solidFill>
                    <a:srgbClr val="FFFFFF"/>
                  </a:solidFill>
                </a:uFill>
                <a:latin typeface="+mn-lt"/>
                <a:ea typeface="ＭＳ Ｐゴシック"/>
              </a:rPr>
              <a:t>Google</a:t>
            </a:r>
            <a:r>
              <a:rPr lang="es-ES" sz="1200" strike="noStrike" spc="-1" dirty="0">
                <a:solidFill>
                  <a:srgbClr val="000000"/>
                </a:solidFill>
                <a:uFill>
                  <a:solidFill>
                    <a:srgbClr val="FFFFFF"/>
                  </a:solidFill>
                </a:uFill>
                <a:latin typeface="+mn-lt"/>
                <a:ea typeface="ＭＳ Ｐゴシック"/>
              </a:rPr>
              <a:t> todas las páginas asociadas a las cuentas de cada cliente, sólo piense cuántas páginas puede pinchar en su cuenta una vez que haya ingresado. Nuestros registros bancarios y financieros existen en la Internet de la misma manera que las demás páginas web, sólo que no están indexadas para ser accesibles por todo el público general, ¿se entiende?</a:t>
            </a:r>
            <a:endParaRPr lang="es-ES" dirty="0"/>
          </a:p>
          <a:p>
            <a:r>
              <a:rPr lang="es-ES" sz="1200" strike="noStrike" spc="-1" dirty="0">
                <a:solidFill>
                  <a:srgbClr val="000000"/>
                </a:solidFill>
                <a:uFill>
                  <a:solidFill>
                    <a:srgbClr val="FFFFFF"/>
                  </a:solidFill>
                </a:uFill>
                <a:latin typeface="+mn-lt"/>
                <a:ea typeface="ＭＳ Ｐゴシック"/>
              </a:rPr>
              <a:t>Sólo piense en todos los registros archivados almacenados en diversos Servicios en la nube, usemos como ejemplo, </a:t>
            </a:r>
            <a:r>
              <a:rPr lang="es-ES" sz="1200" i="1" strike="noStrike" spc="-1" dirty="0">
                <a:solidFill>
                  <a:srgbClr val="000000"/>
                </a:solidFill>
                <a:uFill>
                  <a:solidFill>
                    <a:srgbClr val="FFFFFF"/>
                  </a:solidFill>
                </a:uFill>
                <a:latin typeface="+mn-lt"/>
                <a:ea typeface="ＭＳ Ｐゴシック"/>
              </a:rPr>
              <a:t>Microsoft</a:t>
            </a:r>
            <a:r>
              <a:rPr lang="es-ES" sz="1200" strike="noStrike" spc="-1" dirty="0">
                <a:solidFill>
                  <a:srgbClr val="000000"/>
                </a:solidFill>
                <a:uFill>
                  <a:solidFill>
                    <a:srgbClr val="FFFFFF"/>
                  </a:solidFill>
                </a:uFill>
                <a:latin typeface="+mn-lt"/>
                <a:ea typeface="ＭＳ Ｐゴシック"/>
              </a:rPr>
              <a:t>. Todas las diferentes páginas dentro de la Nube existen en la Internet y </a:t>
            </a:r>
            <a:r>
              <a:rPr lang="es-ES" sz="1200" i="1" strike="noStrike" spc="-1" dirty="0">
                <a:solidFill>
                  <a:srgbClr val="000000"/>
                </a:solidFill>
                <a:uFill>
                  <a:solidFill>
                    <a:srgbClr val="FFFFFF"/>
                  </a:solidFill>
                </a:uFill>
                <a:latin typeface="+mn-lt"/>
                <a:ea typeface="ＭＳ Ｐゴシック"/>
              </a:rPr>
              <a:t>Microsoft</a:t>
            </a:r>
            <a:r>
              <a:rPr lang="es-ES" sz="1200" strike="noStrike" spc="-1" dirty="0">
                <a:solidFill>
                  <a:srgbClr val="000000"/>
                </a:solidFill>
                <a:uFill>
                  <a:solidFill>
                    <a:srgbClr val="FFFFFF"/>
                  </a:solidFill>
                </a:uFill>
                <a:latin typeface="+mn-lt"/>
                <a:ea typeface="ＭＳ Ｐゴシック"/>
              </a:rPr>
              <a:t> necesita una conexión a Internet para navegar por sus archivos, pero todo el contenido de la Nube nunca estará indexado por motores de búsqueda ni abierto al público por obvias razones.</a:t>
            </a:r>
            <a:endParaRPr lang="es-ES" dirty="0"/>
          </a:p>
          <a:p>
            <a:r>
              <a:rPr lang="es-ES" sz="1200" strike="noStrike" spc="-1" dirty="0">
                <a:solidFill>
                  <a:srgbClr val="000000"/>
                </a:solidFill>
                <a:uFill>
                  <a:solidFill>
                    <a:srgbClr val="FFFFFF"/>
                  </a:solidFill>
                </a:uFill>
                <a:latin typeface="+mn-lt"/>
                <a:ea typeface="ＭＳ Ｐゴシック"/>
              </a:rPr>
              <a:t>Usemos otro ejemplo que le ayude a entender, piense cuántas páginas web existen en su cuenta de correo electrónico personal. Cada una de estas páginas existe en alguna parte de la Internet, pero una persona al azar no puede buscar en </a:t>
            </a:r>
            <a:r>
              <a:rPr lang="es-ES" sz="1200" i="1" strike="noStrike" spc="-1" dirty="0">
                <a:solidFill>
                  <a:srgbClr val="000000"/>
                </a:solidFill>
                <a:uFill>
                  <a:solidFill>
                    <a:srgbClr val="FFFFFF"/>
                  </a:solidFill>
                </a:uFill>
                <a:latin typeface="+mn-lt"/>
                <a:ea typeface="ＭＳ Ｐゴシック"/>
              </a:rPr>
              <a:t>Google</a:t>
            </a:r>
            <a:r>
              <a:rPr lang="es-ES" sz="1200" strike="noStrike" spc="-1" dirty="0">
                <a:solidFill>
                  <a:srgbClr val="000000"/>
                </a:solidFill>
                <a:uFill>
                  <a:solidFill>
                    <a:srgbClr val="FFFFFF"/>
                  </a:solidFill>
                </a:uFill>
                <a:latin typeface="+mn-lt"/>
                <a:ea typeface="ＭＳ Ｐゴシック"/>
              </a:rPr>
              <a:t> para encontrar todos los </a:t>
            </a:r>
            <a:r>
              <a:rPr lang="es-ES" sz="1200" strike="noStrike" spc="-1" dirty="0" err="1">
                <a:solidFill>
                  <a:srgbClr val="000000"/>
                </a:solidFill>
                <a:uFill>
                  <a:solidFill>
                    <a:srgbClr val="FFFFFF"/>
                  </a:solidFill>
                </a:uFill>
                <a:latin typeface="+mn-lt"/>
                <a:ea typeface="ＭＳ Ｐゴシック"/>
              </a:rPr>
              <a:t>URLs</a:t>
            </a:r>
            <a:r>
              <a:rPr lang="es-ES" sz="1200" strike="noStrike" spc="-1" dirty="0">
                <a:solidFill>
                  <a:srgbClr val="000000"/>
                </a:solidFill>
                <a:uFill>
                  <a:solidFill>
                    <a:srgbClr val="FFFFFF"/>
                  </a:solidFill>
                </a:uFill>
                <a:latin typeface="+mn-lt"/>
                <a:ea typeface="ＭＳ Ｐゴシック"/>
              </a:rPr>
              <a:t> o contenido asociado con la(s) cuenta(s) de </a:t>
            </a:r>
            <a:r>
              <a:rPr lang="es-ES" sz="1200" i="1" strike="noStrike" spc="-1" dirty="0">
                <a:solidFill>
                  <a:srgbClr val="000000"/>
                </a:solidFill>
                <a:uFill>
                  <a:solidFill>
                    <a:srgbClr val="FFFFFF"/>
                  </a:solidFill>
                </a:uFill>
                <a:latin typeface="+mn-lt"/>
                <a:ea typeface="ＭＳ Ｐゴシック"/>
              </a:rPr>
              <a:t>Gmail</a:t>
            </a:r>
            <a:r>
              <a:rPr lang="es-ES" sz="1200" strike="noStrike" spc="-1" dirty="0">
                <a:solidFill>
                  <a:srgbClr val="000000"/>
                </a:solidFill>
                <a:uFill>
                  <a:solidFill>
                    <a:srgbClr val="FFFFFF"/>
                  </a:solidFill>
                </a:uFill>
                <a:latin typeface="+mn-lt"/>
                <a:ea typeface="ＭＳ Ｐゴシック"/>
              </a:rPr>
              <a:t> de todos.</a:t>
            </a:r>
            <a:endParaRPr lang="es-ES" dirty="0"/>
          </a:p>
          <a:p>
            <a:r>
              <a:rPr lang="es-ES" sz="1200" strike="noStrike" spc="-1" dirty="0">
                <a:solidFill>
                  <a:srgbClr val="000000"/>
                </a:solidFill>
                <a:uFill>
                  <a:solidFill>
                    <a:srgbClr val="FFFFFF"/>
                  </a:solidFill>
                </a:uFill>
                <a:latin typeface="+mn-lt"/>
                <a:ea typeface="ＭＳ Ｐゴシック"/>
              </a:rPr>
              <a:t>Fuera de los archivos y registros como los descritos anteriormente, otros ejemplos de páginas encontradas en la Internet profunda incluyen sitios que requieren cierto tipo de software para poder tener acceso, tal como el navegador Tor. Lo crea o no, hay toneladas de páginas web alojadas en la Internet profunda a través de diversas tiendas de software, sea Tor, I2P o Freenet, aunque no todas son ilegales o prohibidas. Hay diferentes formas de encontrar sitios web específicos para Tor, pero no voy a hablar de eso aquí.</a:t>
            </a:r>
            <a:endParaRPr lang="es-ES" dirty="0"/>
          </a:p>
          <a:p>
            <a:endParaRPr lang="es-ES" dirty="0"/>
          </a:p>
          <a:p>
            <a:endParaRPr lang="en-GB" dirty="0"/>
          </a:p>
        </p:txBody>
      </p:sp>
      <p:sp>
        <p:nvSpPr>
          <p:cNvPr id="4" name="Slide Number Placeholder 3"/>
          <p:cNvSpPr>
            <a:spLocks noGrp="1"/>
          </p:cNvSpPr>
          <p:nvPr>
            <p:ph type="sldNum" sz="quarter" idx="10"/>
          </p:nvPr>
        </p:nvSpPr>
        <p:spPr/>
        <p:txBody>
          <a:bodyPr/>
          <a:lstStyle/>
          <a:p>
            <a:pPr>
              <a:defRPr/>
            </a:pPr>
            <a:fld id="{386ECC3D-E4E4-1648-8C66-E612003B53A7}" type="slidenum">
              <a:rPr lang="en-US" smtClean="0"/>
              <a:pPr>
                <a:defRPr/>
              </a:pPr>
              <a:t>61</a:t>
            </a:fld>
            <a:endParaRPr lang="en-US"/>
          </a:p>
        </p:txBody>
      </p:sp>
    </p:spTree>
    <p:extLst>
      <p:ext uri="{BB962C8B-B14F-4D97-AF65-F5344CB8AC3E}">
        <p14:creationId xmlns:p14="http://schemas.microsoft.com/office/powerpoint/2010/main" val="34386283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b="0" i="0" kern="1200" cap="all" dirty="0">
                <a:solidFill>
                  <a:schemeClr val="tx1"/>
                </a:solidFill>
                <a:effectLst/>
                <a:latin typeface="+mn-lt"/>
                <a:ea typeface="ＭＳ Ｐゴシック" charset="0"/>
                <a:cs typeface="ＭＳ Ｐゴシック" charset="0"/>
              </a:rPr>
              <a:t>DARKNET</a:t>
            </a:r>
          </a:p>
          <a:p>
            <a:r>
              <a:rPr lang="es-ES" sz="1200" strike="noStrike" spc="-1" dirty="0">
                <a:solidFill>
                  <a:srgbClr val="000000"/>
                </a:solidFill>
                <a:uFill>
                  <a:solidFill>
                    <a:srgbClr val="FFFFFF"/>
                  </a:solidFill>
                </a:uFill>
                <a:latin typeface="+mn-lt"/>
                <a:ea typeface="ＭＳ Ｐゴシック"/>
              </a:rPr>
              <a:t>¿Alguna vez se ha preguntado qué está haciendo James Bond en su ordenador con todas esas páginas espía raras que vemos en las películas? ¡Está en la Red oscura!</a:t>
            </a:r>
            <a:endParaRPr lang="es-ES" dirty="0"/>
          </a:p>
          <a:p>
            <a:endParaRPr lang="es-ES" dirty="0"/>
          </a:p>
          <a:p>
            <a:r>
              <a:rPr lang="es-ES" sz="1200" strike="noStrike" spc="-1" dirty="0">
                <a:solidFill>
                  <a:srgbClr val="000000"/>
                </a:solidFill>
                <a:uFill>
                  <a:solidFill>
                    <a:srgbClr val="FFFFFF"/>
                  </a:solidFill>
                </a:uFill>
                <a:latin typeface="+mn-lt"/>
                <a:ea typeface="ＭＳ Ｐゴシック"/>
              </a:rPr>
              <a:t>La Red oscura consta de páginas web que han sido intencionalmente configuradas para ocultarse en un sitio plano, mientras existe en la Internet. Esto simplemente significa que la dirección de URL de estas páginas web ha sido encriptada con una secuencia de letras y números al azar. Esta es una estrategia generalmente empleada para crear contraseñas no expuestas al </a:t>
            </a:r>
            <a:r>
              <a:rPr lang="es-ES" sz="1200" i="1" strike="noStrike" spc="-1" dirty="0">
                <a:solidFill>
                  <a:srgbClr val="000000"/>
                </a:solidFill>
                <a:uFill>
                  <a:solidFill>
                    <a:srgbClr val="FFFFFF"/>
                  </a:solidFill>
                </a:uFill>
                <a:latin typeface="+mn-lt"/>
                <a:ea typeface="ＭＳ Ｐゴシック"/>
              </a:rPr>
              <a:t>hacker</a:t>
            </a:r>
            <a:r>
              <a:rPr lang="es-ES" sz="1200" strike="noStrike" spc="-1" dirty="0">
                <a:solidFill>
                  <a:srgbClr val="000000"/>
                </a:solidFill>
                <a:uFill>
                  <a:solidFill>
                    <a:srgbClr val="FFFFFF"/>
                  </a:solidFill>
                </a:uFill>
                <a:latin typeface="+mn-lt"/>
                <a:ea typeface="ＭＳ Ｐゴシック"/>
              </a:rPr>
              <a:t>, pero los usuarios de la Red oscura hacen esto para encriptar u ocultar la dirección de URL para tener acceso a sus páginas web.</a:t>
            </a:r>
            <a:endParaRPr lang="es-ES" dirty="0"/>
          </a:p>
          <a:p>
            <a:r>
              <a:rPr lang="es-ES" sz="1200" strike="noStrike" spc="-1" dirty="0">
                <a:solidFill>
                  <a:srgbClr val="000000"/>
                </a:solidFill>
                <a:uFill>
                  <a:solidFill>
                    <a:srgbClr val="FFFFFF"/>
                  </a:solidFill>
                </a:uFill>
                <a:latin typeface="+mn-lt"/>
                <a:ea typeface="ＭＳ Ｐゴシック"/>
              </a:rPr>
              <a:t>No sólo es el Localizador Uniforme de Recursos (URL) encriptado/</a:t>
            </a:r>
            <a:r>
              <a:rPr lang="es-ES" sz="1200" strike="noStrike" spc="-1" dirty="0" err="1">
                <a:solidFill>
                  <a:srgbClr val="000000"/>
                </a:solidFill>
                <a:uFill>
                  <a:solidFill>
                    <a:srgbClr val="FFFFFF"/>
                  </a:solidFill>
                </a:uFill>
                <a:latin typeface="+mn-lt"/>
                <a:ea typeface="ＭＳ Ｐゴシック"/>
              </a:rPr>
              <a:t>randomizado</a:t>
            </a:r>
            <a:r>
              <a:rPr lang="es-ES" sz="1200" strike="noStrike" spc="-1" dirty="0">
                <a:solidFill>
                  <a:srgbClr val="000000"/>
                </a:solidFill>
                <a:uFill>
                  <a:solidFill>
                    <a:srgbClr val="FFFFFF"/>
                  </a:solidFill>
                </a:uFill>
                <a:latin typeface="+mn-lt"/>
                <a:ea typeface="ＭＳ Ｐゴシック"/>
              </a:rPr>
              <a:t>, sino que usted también necesita cierto tipo de software como Tor para tener acceso. Luego, incluso si tiene todo eso, para obtener acceso al contenido de la propia página web, es muy probable que primero necesite ingresar una contraseña o credenciales. Esto hace que resulte imposible que las páginas de la </a:t>
            </a:r>
            <a:r>
              <a:rPr lang="es-ES" sz="1200" strike="noStrike" spc="-1" dirty="0" err="1">
                <a:solidFill>
                  <a:srgbClr val="000000"/>
                </a:solidFill>
                <a:uFill>
                  <a:solidFill>
                    <a:srgbClr val="FFFFFF"/>
                  </a:solidFill>
                </a:uFill>
                <a:latin typeface="+mn-lt"/>
                <a:ea typeface="ＭＳ Ｐゴシック"/>
              </a:rPr>
              <a:t>DarkNet</a:t>
            </a:r>
            <a:r>
              <a:rPr lang="es-ES" sz="1200" strike="noStrike" spc="-1" dirty="0">
                <a:solidFill>
                  <a:srgbClr val="000000"/>
                </a:solidFill>
                <a:uFill>
                  <a:solidFill>
                    <a:srgbClr val="FFFFFF"/>
                  </a:solidFill>
                </a:uFill>
                <a:latin typeface="+mn-lt"/>
                <a:ea typeface="ＭＳ Ｐゴシック"/>
              </a:rPr>
              <a:t> se tropiecen, encuentren o se involucren por accidente. Básicamente, si no ha recibido el URL específico de una página web de </a:t>
            </a:r>
            <a:r>
              <a:rPr lang="es-ES" sz="1200" strike="noStrike" spc="-1" dirty="0" err="1">
                <a:solidFill>
                  <a:srgbClr val="000000"/>
                </a:solidFill>
                <a:uFill>
                  <a:solidFill>
                    <a:srgbClr val="FFFFFF"/>
                  </a:solidFill>
                </a:uFill>
                <a:latin typeface="+mn-lt"/>
                <a:ea typeface="ＭＳ Ｐゴシック"/>
              </a:rPr>
              <a:t>DarkNet</a:t>
            </a:r>
            <a:r>
              <a:rPr lang="es-ES" sz="1200" strike="noStrike" spc="-1" dirty="0">
                <a:solidFill>
                  <a:srgbClr val="000000"/>
                </a:solidFill>
                <a:uFill>
                  <a:solidFill>
                    <a:srgbClr val="FFFFFF"/>
                  </a:solidFill>
                </a:uFill>
                <a:latin typeface="+mn-lt"/>
                <a:ea typeface="ＭＳ Ｐゴシック"/>
              </a:rPr>
              <a:t> y su contraseña de alguien que ya haya tenido acceso a ella, en teoría, nunca podrá usarla.</a:t>
            </a:r>
            <a:endParaRPr lang="es-ES" dirty="0"/>
          </a:p>
          <a:p>
            <a:r>
              <a:rPr lang="es-ES" sz="1200" strike="noStrike" spc="-1" dirty="0">
                <a:solidFill>
                  <a:srgbClr val="000000"/>
                </a:solidFill>
                <a:uFill>
                  <a:solidFill>
                    <a:srgbClr val="FFFFFF"/>
                  </a:solidFill>
                </a:uFill>
                <a:latin typeface="+mn-lt"/>
                <a:ea typeface="ＭＳ Ｐゴシック"/>
              </a:rPr>
              <a:t>Es importante observar que mientras la gran mayoría de las páginas de </a:t>
            </a:r>
            <a:r>
              <a:rPr lang="es-ES" sz="1200" strike="noStrike" spc="-1" dirty="0" err="1">
                <a:solidFill>
                  <a:srgbClr val="000000"/>
                </a:solidFill>
                <a:uFill>
                  <a:solidFill>
                    <a:srgbClr val="FFFFFF"/>
                  </a:solidFill>
                </a:uFill>
                <a:latin typeface="+mn-lt"/>
                <a:ea typeface="ＭＳ Ｐゴシック"/>
              </a:rPr>
              <a:t>DarkNet</a:t>
            </a:r>
            <a:r>
              <a:rPr lang="es-ES" sz="1200" strike="noStrike" spc="-1" dirty="0">
                <a:solidFill>
                  <a:srgbClr val="000000"/>
                </a:solidFill>
                <a:uFill>
                  <a:solidFill>
                    <a:srgbClr val="FFFFFF"/>
                  </a:solidFill>
                </a:uFill>
                <a:latin typeface="+mn-lt"/>
                <a:ea typeface="ＭＳ Ｐゴシック"/>
              </a:rPr>
              <a:t> están alojadas para una actividad ilícita, algunas de ellas están alojadas por razones legales. Por ejemplo, si desea filtrar algo para una publicación como </a:t>
            </a:r>
            <a:r>
              <a:rPr lang="es-ES" sz="1200" i="1" strike="noStrike" spc="-1" dirty="0" err="1">
                <a:solidFill>
                  <a:srgbClr val="000000"/>
                </a:solidFill>
                <a:uFill>
                  <a:solidFill>
                    <a:srgbClr val="FFFFFF"/>
                  </a:solidFill>
                </a:uFill>
                <a:latin typeface="+mn-lt"/>
                <a:ea typeface="ＭＳ Ｐゴシック"/>
              </a:rPr>
              <a:t>The</a:t>
            </a:r>
            <a:r>
              <a:rPr lang="es-ES" sz="1200" i="1" strike="noStrike" spc="-1" dirty="0">
                <a:solidFill>
                  <a:srgbClr val="000000"/>
                </a:solidFill>
                <a:uFill>
                  <a:solidFill>
                    <a:srgbClr val="FFFFFF"/>
                  </a:solidFill>
                </a:uFill>
                <a:latin typeface="+mn-lt"/>
                <a:ea typeface="ＭＳ Ｐゴシック"/>
              </a:rPr>
              <a:t> </a:t>
            </a:r>
            <a:r>
              <a:rPr lang="es-ES" sz="1200" i="1" strike="noStrike" spc="-1" dirty="0" err="1">
                <a:solidFill>
                  <a:srgbClr val="000000"/>
                </a:solidFill>
                <a:uFill>
                  <a:solidFill>
                    <a:srgbClr val="FFFFFF"/>
                  </a:solidFill>
                </a:uFill>
                <a:latin typeface="+mn-lt"/>
                <a:ea typeface="ＭＳ Ｐゴシック"/>
              </a:rPr>
              <a:t>Intercept</a:t>
            </a:r>
            <a:r>
              <a:rPr lang="es-ES" sz="1200" strike="noStrike" spc="-1" dirty="0">
                <a:solidFill>
                  <a:srgbClr val="000000"/>
                </a:solidFill>
                <a:uFill>
                  <a:solidFill>
                    <a:srgbClr val="FFFFFF"/>
                  </a:solidFill>
                </a:uFill>
                <a:latin typeface="+mn-lt"/>
                <a:ea typeface="ＭＳ Ｐゴシック"/>
              </a:rPr>
              <a:t> o </a:t>
            </a:r>
            <a:r>
              <a:rPr lang="es-ES" sz="1200" i="1" strike="noStrike" spc="-1" dirty="0" err="1">
                <a:solidFill>
                  <a:srgbClr val="000000"/>
                </a:solidFill>
                <a:uFill>
                  <a:solidFill>
                    <a:srgbClr val="FFFFFF"/>
                  </a:solidFill>
                </a:uFill>
                <a:latin typeface="+mn-lt"/>
                <a:ea typeface="ＭＳ Ｐゴシック"/>
              </a:rPr>
              <a:t>Wikileaks</a:t>
            </a:r>
            <a:r>
              <a:rPr lang="es-ES" sz="1200" strike="noStrike" spc="-1" dirty="0">
                <a:solidFill>
                  <a:srgbClr val="000000"/>
                </a:solidFill>
                <a:uFill>
                  <a:solidFill>
                    <a:srgbClr val="FFFFFF"/>
                  </a:solidFill>
                </a:uFill>
                <a:latin typeface="+mn-lt"/>
                <a:ea typeface="ＭＳ Ｐゴシック"/>
              </a:rPr>
              <a:t>, ellos han configurado cada página en la </a:t>
            </a:r>
            <a:r>
              <a:rPr lang="es-ES" sz="1200" strike="noStrike" spc="-1" dirty="0" err="1">
                <a:solidFill>
                  <a:srgbClr val="000000"/>
                </a:solidFill>
                <a:uFill>
                  <a:solidFill>
                    <a:srgbClr val="FFFFFF"/>
                  </a:solidFill>
                </a:uFill>
                <a:latin typeface="+mn-lt"/>
                <a:ea typeface="ＭＳ Ｐゴシック"/>
              </a:rPr>
              <a:t>DarkNet</a:t>
            </a:r>
            <a:r>
              <a:rPr lang="es-ES" sz="1200" strike="noStrike" spc="-1" dirty="0">
                <a:solidFill>
                  <a:srgbClr val="000000"/>
                </a:solidFill>
                <a:uFill>
                  <a:solidFill>
                    <a:srgbClr val="FFFFFF"/>
                  </a:solidFill>
                </a:uFill>
                <a:latin typeface="+mn-lt"/>
                <a:ea typeface="ＭＳ Ｐゴシック"/>
              </a:rPr>
              <a:t> para hacerlo. Otras páginas en la </a:t>
            </a:r>
            <a:r>
              <a:rPr lang="es-ES" sz="1200" strike="noStrike" spc="-1" dirty="0" err="1">
                <a:solidFill>
                  <a:srgbClr val="000000"/>
                </a:solidFill>
                <a:uFill>
                  <a:solidFill>
                    <a:srgbClr val="FFFFFF"/>
                  </a:solidFill>
                </a:uFill>
                <a:latin typeface="+mn-lt"/>
                <a:ea typeface="ＭＳ Ｐゴシック"/>
              </a:rPr>
              <a:t>DarkNet</a:t>
            </a:r>
            <a:r>
              <a:rPr lang="es-ES" sz="1200" strike="noStrike" spc="-1" dirty="0">
                <a:solidFill>
                  <a:srgbClr val="000000"/>
                </a:solidFill>
                <a:uFill>
                  <a:solidFill>
                    <a:srgbClr val="FFFFFF"/>
                  </a:solidFill>
                </a:uFill>
                <a:latin typeface="+mn-lt"/>
                <a:ea typeface="ＭＳ Ｐゴシック"/>
              </a:rPr>
              <a:t> son instaladas temporalmente por un pequeño grupo de personas para organizar eventos o coordinar comunicaciones por causas específicas que quieren mantener bajo privacidad, como las protestas nacionales.</a:t>
            </a:r>
            <a:endParaRPr lang="es-ES" dirty="0"/>
          </a:p>
          <a:p>
            <a:r>
              <a:rPr lang="es-ES" sz="1200" strike="noStrike" spc="-1" dirty="0">
                <a:solidFill>
                  <a:srgbClr val="000000"/>
                </a:solidFill>
                <a:uFill>
                  <a:solidFill>
                    <a:srgbClr val="FFFFFF"/>
                  </a:solidFill>
                </a:uFill>
                <a:latin typeface="+mn-lt"/>
                <a:ea typeface="ＭＳ Ｐゴシック"/>
              </a:rPr>
              <a:t>Y lo que es más importante, la </a:t>
            </a:r>
            <a:r>
              <a:rPr lang="es-ES" sz="1200" strike="noStrike" spc="-1" dirty="0" err="1">
                <a:solidFill>
                  <a:srgbClr val="000000"/>
                </a:solidFill>
                <a:uFill>
                  <a:solidFill>
                    <a:srgbClr val="FFFFFF"/>
                  </a:solidFill>
                </a:uFill>
                <a:latin typeface="+mn-lt"/>
                <a:ea typeface="ＭＳ Ｐゴシック"/>
              </a:rPr>
              <a:t>DarkNet</a:t>
            </a:r>
            <a:r>
              <a:rPr lang="es-ES" sz="1200" strike="noStrike" spc="-1" dirty="0">
                <a:solidFill>
                  <a:srgbClr val="000000"/>
                </a:solidFill>
                <a:uFill>
                  <a:solidFill>
                    <a:srgbClr val="FFFFFF"/>
                  </a:solidFill>
                </a:uFill>
                <a:latin typeface="+mn-lt"/>
                <a:ea typeface="ＭＳ Ｐゴシック"/>
              </a:rPr>
              <a:t> fue inventada por los Organismos gubernamentales para actos de espionaje internacional y comunicaciones privadas entre los agentes/operativos y las oficinas, como James Bond y MI6.</a:t>
            </a:r>
            <a:endParaRPr lang="es-ES" dirty="0"/>
          </a:p>
          <a:p>
            <a:r>
              <a:rPr lang="es-ES" sz="1200" strike="noStrike" spc="-1" dirty="0">
                <a:solidFill>
                  <a:srgbClr val="000000"/>
                </a:solidFill>
                <a:uFill>
                  <a:solidFill>
                    <a:srgbClr val="FFFFFF"/>
                  </a:solidFill>
                </a:uFill>
                <a:latin typeface="+mn-lt"/>
                <a:ea typeface="ＭＳ Ｐゴシック"/>
              </a:rPr>
              <a:t>En un sentido mucho más amplio, la </a:t>
            </a:r>
            <a:r>
              <a:rPr lang="es-ES" sz="1200" strike="noStrike" spc="-1" dirty="0" err="1">
                <a:solidFill>
                  <a:srgbClr val="000000"/>
                </a:solidFill>
                <a:uFill>
                  <a:solidFill>
                    <a:srgbClr val="FFFFFF"/>
                  </a:solidFill>
                </a:uFill>
                <a:latin typeface="+mn-lt"/>
                <a:ea typeface="ＭＳ Ｐゴシック"/>
              </a:rPr>
              <a:t>DarkNet</a:t>
            </a:r>
            <a:r>
              <a:rPr lang="es-ES" sz="1200" strike="noStrike" spc="-1" dirty="0">
                <a:solidFill>
                  <a:srgbClr val="000000"/>
                </a:solidFill>
                <a:uFill>
                  <a:solidFill>
                    <a:srgbClr val="FFFFFF"/>
                  </a:solidFill>
                </a:uFill>
                <a:latin typeface="+mn-lt"/>
                <a:ea typeface="ＭＳ Ｐゴシック"/>
              </a:rPr>
              <a:t> también podría considerarse como página web en los sistemas de gestión de contenido como </a:t>
            </a:r>
            <a:r>
              <a:rPr lang="es-ES" sz="1200" i="1" strike="noStrike" spc="-1" dirty="0">
                <a:solidFill>
                  <a:srgbClr val="000000"/>
                </a:solidFill>
                <a:uFill>
                  <a:solidFill>
                    <a:srgbClr val="FFFFFF"/>
                  </a:solidFill>
                </a:uFill>
                <a:latin typeface="+mn-lt"/>
                <a:ea typeface="ＭＳ Ｐゴシック"/>
              </a:rPr>
              <a:t>WordPress</a:t>
            </a:r>
            <a:r>
              <a:rPr lang="es-ES" sz="1200" strike="noStrike" spc="-1" dirty="0">
                <a:solidFill>
                  <a:srgbClr val="000000"/>
                </a:solidFill>
                <a:uFill>
                  <a:solidFill>
                    <a:srgbClr val="FFFFFF"/>
                  </a:solidFill>
                </a:uFill>
                <a:latin typeface="+mn-lt"/>
                <a:ea typeface="ＭＳ Ｐゴシック"/>
              </a:rPr>
              <a:t>. Por ejemplo, el artículo que está leyendo actualmente, pero como existía en el pasado. Ahora que este artículo ha sido publicado, usted lo encuentra en cualquier motor de búsqueda, pero mientras lo escribía como borrador, aunque técnicamente ya existía en alguna parte de la Internet, nadie más lo encontraría. Es imposible buscar un borrador individual de cualquier página web porque existe detrás de la protección de la contraseña de un sitio y el URL específico necesario para tener acceso, que se basa en el título de ese artículo, podría, en teoría, cambiar una cantidad de veces a medida que se vaya escribiendo.</a:t>
            </a:r>
            <a:endParaRPr lang="en-US" sz="1200" b="0" i="0" kern="1200" dirty="0">
              <a:solidFill>
                <a:schemeClr val="tx1"/>
              </a:solidFill>
              <a:effectLst/>
              <a:latin typeface="+mn-lt"/>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fld id="{5827260C-95DC-194B-88B2-0B241DEC43BF}" type="slidenum">
              <a:rPr lang="en-US" smtClean="0"/>
              <a:pPr/>
              <a:t>62</a:t>
            </a:fld>
            <a:endParaRPr lang="en-US"/>
          </a:p>
        </p:txBody>
      </p:sp>
    </p:spTree>
    <p:extLst>
      <p:ext uri="{BB962C8B-B14F-4D97-AF65-F5344CB8AC3E}">
        <p14:creationId xmlns:p14="http://schemas.microsoft.com/office/powerpoint/2010/main" val="205447851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216000" indent="-216000">
              <a:lnSpc>
                <a:spcPct val="120000"/>
              </a:lnSpc>
            </a:pPr>
            <a:r>
              <a:rPr lang="es-ES" sz="2000" strike="noStrike" spc="-1" dirty="0">
                <a:uFill>
                  <a:solidFill>
                    <a:srgbClr val="FFFFFF"/>
                  </a:solidFill>
                </a:uFill>
                <a:latin typeface="Verdana"/>
              </a:rPr>
              <a:t>TOR – El enrutador de cebolla – Es un sistema de comunicaciones anónimas en la Internet</a:t>
            </a:r>
            <a:endParaRPr lang="es-ES" dirty="0"/>
          </a:p>
          <a:p>
            <a:pPr marL="216000" indent="-216000">
              <a:lnSpc>
                <a:spcPct val="120000"/>
              </a:lnSpc>
            </a:pPr>
            <a:endParaRPr lang="es-ES" dirty="0"/>
          </a:p>
          <a:p>
            <a:pPr marL="216000" indent="-216000">
              <a:lnSpc>
                <a:spcPct val="120000"/>
              </a:lnSpc>
            </a:pPr>
            <a:r>
              <a:rPr lang="es-ES" sz="2000" strike="noStrike" spc="-1" dirty="0">
                <a:uFill>
                  <a:solidFill>
                    <a:srgbClr val="FFFFFF"/>
                  </a:solidFill>
                </a:uFill>
                <a:latin typeface="Verdana"/>
              </a:rPr>
              <a:t>Creado a mediados de 1990 para uso militar, ha sido utilizado con el tiempo como</a:t>
            </a:r>
            <a:endParaRPr lang="es-ES" dirty="0"/>
          </a:p>
          <a:p>
            <a:pPr marL="628560" lvl="1" indent="-171000">
              <a:lnSpc>
                <a:spcPct val="120000"/>
              </a:lnSpc>
              <a:buClr>
                <a:srgbClr val="FFFFFF"/>
              </a:buClr>
              <a:buFont typeface="Arial"/>
              <a:buChar char="•"/>
            </a:pPr>
            <a:r>
              <a:rPr lang="es-ES" sz="2000" strike="noStrike" spc="-1" dirty="0">
                <a:uFill>
                  <a:solidFill>
                    <a:srgbClr val="FFFFFF"/>
                  </a:solidFill>
                </a:uFill>
                <a:latin typeface="Verdana"/>
              </a:rPr>
              <a:t>Una forma de evitar la censura</a:t>
            </a:r>
            <a:endParaRPr lang="es-ES" dirty="0"/>
          </a:p>
          <a:p>
            <a:pPr marL="628560" lvl="1" indent="-171000">
              <a:lnSpc>
                <a:spcPct val="120000"/>
              </a:lnSpc>
              <a:buClr>
                <a:srgbClr val="FFFFFF"/>
              </a:buClr>
              <a:buFont typeface="Arial"/>
              <a:buChar char="•"/>
            </a:pPr>
            <a:r>
              <a:rPr lang="es-ES" sz="2000" strike="noStrike" spc="-1" dirty="0">
                <a:uFill>
                  <a:solidFill>
                    <a:srgbClr val="FFFFFF"/>
                  </a:solidFill>
                </a:uFill>
                <a:latin typeface="Verdana"/>
              </a:rPr>
              <a:t>Adecuado para recolectar informes/datos/información anónima por periodistas</a:t>
            </a:r>
            <a:endParaRPr lang="es-ES" dirty="0"/>
          </a:p>
          <a:p>
            <a:pPr>
              <a:lnSpc>
                <a:spcPct val="120000"/>
              </a:lnSpc>
            </a:pPr>
            <a:endParaRPr lang="es-ES" dirty="0"/>
          </a:p>
          <a:p>
            <a:pPr>
              <a:lnSpc>
                <a:spcPct val="120000"/>
              </a:lnSpc>
            </a:pPr>
            <a:r>
              <a:rPr lang="es-ES" sz="2000" strike="noStrike" spc="-1" dirty="0">
                <a:uFill>
                  <a:solidFill>
                    <a:srgbClr val="FFFFFF"/>
                  </a:solidFill>
                </a:uFill>
                <a:latin typeface="Verdana"/>
              </a:rPr>
              <a:t>La encriptación del tráfico lo hace resistente a la intercepción y al análisis del tráfico</a:t>
            </a:r>
            <a:endParaRPr lang="es-ES" dirty="0"/>
          </a:p>
          <a:p>
            <a:pPr>
              <a:lnSpc>
                <a:spcPct val="120000"/>
              </a:lnSpc>
            </a:pPr>
            <a:endParaRPr lang="es-ES" dirty="0"/>
          </a:p>
          <a:p>
            <a:pPr>
              <a:lnSpc>
                <a:spcPct val="120000"/>
              </a:lnSpc>
            </a:pPr>
            <a:r>
              <a:rPr lang="es-ES" sz="2000" strike="noStrike" spc="-1" dirty="0">
                <a:uFill>
                  <a:solidFill>
                    <a:srgbClr val="FFFFFF"/>
                  </a:solidFill>
                </a:uFill>
                <a:latin typeface="Verdana"/>
              </a:rPr>
              <a:t>Se necesita un navegador específico (el navegador TOR) para acceder a los sitios web en las Redes oscuras, que, de otro modo, no son accesibles a través de los navegadores comunes como Firefox, Explorer, Chrome, Opera, etc.</a:t>
            </a:r>
            <a:endParaRPr lang="es-E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63</a:t>
            </a:fld>
            <a:endParaRPr lang="en-US"/>
          </a:p>
        </p:txBody>
      </p:sp>
    </p:spTree>
    <p:extLst>
      <p:ext uri="{BB962C8B-B14F-4D97-AF65-F5344CB8AC3E}">
        <p14:creationId xmlns:p14="http://schemas.microsoft.com/office/powerpoint/2010/main" val="159404101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s-ES" sz="1200" strike="noStrike" spc="-1" dirty="0">
                <a:uFill>
                  <a:solidFill>
                    <a:srgbClr val="FFFFFF"/>
                  </a:solidFill>
                </a:uFill>
                <a:latin typeface="Arial"/>
              </a:rPr>
              <a:t>Se debe aportar una explicación del mecanismo de desacople efectuado por el Relé medio y en el hecho de que la información pasa por una serie de pasos de encriptación consecutivos, de modo que la dirección de la fuente no sea detectable en el destino.</a:t>
            </a:r>
            <a:endParaRPr lang="es-E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64</a:t>
            </a:fld>
            <a:endParaRPr lang="en-US"/>
          </a:p>
        </p:txBody>
      </p:sp>
    </p:spTree>
    <p:extLst>
      <p:ext uri="{BB962C8B-B14F-4D97-AF65-F5344CB8AC3E}">
        <p14:creationId xmlns:p14="http://schemas.microsoft.com/office/powerpoint/2010/main" val="1540177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ES" sz="1200" strike="noStrike" spc="-1" dirty="0">
                <a:solidFill>
                  <a:srgbClr val="000000"/>
                </a:solidFill>
                <a:uFill>
                  <a:solidFill>
                    <a:srgbClr val="FFFFFF"/>
                  </a:solidFill>
                </a:uFill>
                <a:latin typeface="+mn-lt"/>
                <a:ea typeface="+mn-ea"/>
              </a:rPr>
              <a:t>Esta transparencia sirve para proporcionar algunas observaciones preliminares. </a:t>
            </a:r>
            <a:endParaRPr lang="es-ES" dirty="0"/>
          </a:p>
          <a:p>
            <a:r>
              <a:rPr lang="es-ES" sz="1200" strike="noStrike" spc="-1" dirty="0">
                <a:solidFill>
                  <a:srgbClr val="000000"/>
                </a:solidFill>
                <a:uFill>
                  <a:solidFill>
                    <a:srgbClr val="FFFFFF"/>
                  </a:solidFill>
                </a:uFill>
                <a:latin typeface="+mn-lt"/>
                <a:ea typeface="+mn-ea"/>
              </a:rPr>
              <a:t>Como estos temas ya han sido tratados en el Curso de formación introductoria, el formador evaluará si es necesario usarla o no.</a:t>
            </a:r>
            <a:endParaRPr lang="es-ES" dirty="0"/>
          </a:p>
          <a:p>
            <a:endParaRPr lang="es-ES" dirty="0"/>
          </a:p>
          <a:p>
            <a:pPr>
              <a:lnSpc>
                <a:spcPct val="100000"/>
              </a:lnSpc>
            </a:pPr>
            <a:r>
              <a:rPr lang="es-ES" sz="1200" strike="noStrike" spc="-1" dirty="0">
                <a:solidFill>
                  <a:srgbClr val="000000"/>
                </a:solidFill>
                <a:uFill>
                  <a:solidFill>
                    <a:srgbClr val="FFFFFF"/>
                  </a:solidFill>
                </a:uFill>
                <a:latin typeface="+mn-lt"/>
                <a:ea typeface="+mn-ea"/>
              </a:rPr>
              <a:t>Fuente: http://www.internetlivestats.com/internet-users/,  27/11/2016</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5</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65</a:t>
            </a:fld>
            <a:endParaRPr lang="en-US"/>
          </a:p>
        </p:txBody>
      </p:sp>
    </p:spTree>
    <p:extLst>
      <p:ext uri="{BB962C8B-B14F-4D97-AF65-F5344CB8AC3E}">
        <p14:creationId xmlns:p14="http://schemas.microsoft.com/office/powerpoint/2010/main" val="23077426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s-ES" sz="1200" strike="noStrike" spc="-1" dirty="0">
                <a:solidFill>
                  <a:srgbClr val="000000"/>
                </a:solidFill>
                <a:uFill>
                  <a:solidFill>
                    <a:srgbClr val="FFFFFF"/>
                  </a:solidFill>
                </a:uFill>
                <a:latin typeface="+mn-lt"/>
                <a:ea typeface="ＭＳ Ｐゴシック"/>
              </a:rPr>
              <a:t>Cuando se cerró </a:t>
            </a:r>
            <a:r>
              <a:rPr lang="es-ES" sz="1200" strike="noStrike" spc="-1" dirty="0" err="1">
                <a:solidFill>
                  <a:srgbClr val="000000"/>
                </a:solidFill>
                <a:uFill>
                  <a:solidFill>
                    <a:srgbClr val="FFFFFF"/>
                  </a:solidFill>
                </a:uFill>
                <a:latin typeface="+mn-lt"/>
                <a:ea typeface="ＭＳ Ｐゴシック"/>
              </a:rPr>
              <a:t>AlphaBay</a:t>
            </a:r>
            <a:r>
              <a:rPr lang="es-ES" sz="1200" strike="noStrike" spc="-1" dirty="0">
                <a:solidFill>
                  <a:srgbClr val="000000"/>
                </a:solidFill>
                <a:uFill>
                  <a:solidFill>
                    <a:srgbClr val="FFFFFF"/>
                  </a:solidFill>
                </a:uFill>
                <a:latin typeface="+mn-lt"/>
                <a:ea typeface="ＭＳ Ｐゴシック"/>
              </a:rPr>
              <a:t>, los delincuentes que usaban el sitio de la red oscura para comprar o vender armas, drogas y malware acudieron en bandadas a un sitio rival, Hansa </a:t>
            </a:r>
            <a:r>
              <a:rPr lang="es-ES" sz="1200" strike="noStrike" spc="-1" dirty="0" err="1">
                <a:solidFill>
                  <a:srgbClr val="000000"/>
                </a:solidFill>
                <a:uFill>
                  <a:solidFill>
                    <a:srgbClr val="FFFFFF"/>
                  </a:solidFill>
                </a:uFill>
                <a:latin typeface="+mn-lt"/>
                <a:ea typeface="ＭＳ Ｐゴシック"/>
              </a:rPr>
              <a:t>Market</a:t>
            </a:r>
            <a:r>
              <a:rPr lang="es-ES" sz="1200" strike="noStrike" spc="-1" dirty="0">
                <a:solidFill>
                  <a:srgbClr val="000000"/>
                </a:solidFill>
                <a:uFill>
                  <a:solidFill>
                    <a:srgbClr val="FFFFFF"/>
                  </a:solidFill>
                </a:uFill>
                <a:latin typeface="+mn-lt"/>
                <a:ea typeface="ＭＳ Ｐゴシック"/>
              </a:rPr>
              <a:t>. </a:t>
            </a:r>
            <a:r>
              <a:rPr lang="es-ES" sz="1200" u="sng" strike="noStrike" spc="-1" dirty="0">
                <a:solidFill>
                  <a:srgbClr val="000000"/>
                </a:solidFill>
                <a:uFill>
                  <a:solidFill>
                    <a:srgbClr val="FFFFFF"/>
                  </a:solidFill>
                </a:uFill>
                <a:latin typeface="+mn-lt"/>
                <a:ea typeface="ＭＳ Ｐゴシック"/>
              </a:rPr>
              <a:t>De ahí</a:t>
            </a:r>
            <a:r>
              <a:rPr lang="es-ES" sz="1200" strike="noStrike" spc="-1" dirty="0">
                <a:solidFill>
                  <a:srgbClr val="000000"/>
                </a:solidFill>
                <a:uFill>
                  <a:solidFill>
                    <a:srgbClr val="FFFFFF"/>
                  </a:solidFill>
                </a:uFill>
                <a:latin typeface="+mn-lt"/>
                <a:ea typeface="ＭＳ Ｐゴシック"/>
              </a:rPr>
              <a:t>, resultó ser una mala idea.</a:t>
            </a:r>
            <a:endParaRPr lang="es-ES" dirty="0"/>
          </a:p>
          <a:p>
            <a:pPr marL="216000" indent="-216000">
              <a:lnSpc>
                <a:spcPct val="100000"/>
              </a:lnSpc>
            </a:pPr>
            <a:r>
              <a:rPr lang="es-ES" sz="1200" i="1" strike="noStrike" spc="-1" dirty="0">
                <a:solidFill>
                  <a:srgbClr val="000000"/>
                </a:solidFill>
                <a:uFill>
                  <a:solidFill>
                    <a:srgbClr val="FFFFFF"/>
                  </a:solidFill>
                </a:uFill>
                <a:latin typeface="+mn-lt"/>
                <a:ea typeface="ＭＳ Ｐゴシック"/>
              </a:rPr>
              <a:t>Por</a:t>
            </a:r>
            <a:r>
              <a:rPr lang="es-ES" sz="1200" strike="noStrike" spc="-1" dirty="0">
                <a:solidFill>
                  <a:srgbClr val="000000"/>
                </a:solidFill>
                <a:uFill>
                  <a:solidFill>
                    <a:srgbClr val="FFFFFF"/>
                  </a:solidFill>
                </a:uFill>
                <a:latin typeface="+mn-lt"/>
                <a:ea typeface="ＭＳ Ｐゴシック"/>
              </a:rPr>
              <a:t> </a:t>
            </a:r>
            <a:r>
              <a:rPr lang="es-ES" sz="1200" strike="noStrike" cap="all" spc="-1" dirty="0">
                <a:solidFill>
                  <a:srgbClr val="000000"/>
                </a:solidFill>
                <a:uFill>
                  <a:solidFill>
                    <a:srgbClr val="FFFFFF"/>
                  </a:solidFill>
                </a:uFill>
                <a:latin typeface="+mn-lt"/>
                <a:ea typeface="ＭＳ Ｐゴシック"/>
              </a:rPr>
              <a:t>CAMERON COLQUHOUN</a:t>
            </a:r>
            <a:endParaRPr lang="es-ES" dirty="0"/>
          </a:p>
          <a:p>
            <a:pPr marL="216000" indent="-216000">
              <a:lnSpc>
                <a:spcPct val="100000"/>
              </a:lnSpc>
            </a:pPr>
            <a:r>
              <a:rPr lang="es-ES" sz="1200" strike="noStrike" spc="-1" dirty="0">
                <a:solidFill>
                  <a:srgbClr val="000000"/>
                </a:solidFill>
                <a:uFill>
                  <a:solidFill>
                    <a:srgbClr val="FFFFFF"/>
                  </a:solidFill>
                </a:uFill>
                <a:latin typeface="+mn-lt"/>
                <a:ea typeface="ＭＳ Ｐゴシック"/>
              </a:rPr>
              <a:t>Las autoridades de siete países y Europol tomaron control del Hansa </a:t>
            </a:r>
            <a:r>
              <a:rPr lang="es-ES" sz="1200" strike="noStrike" spc="-1" dirty="0" err="1">
                <a:solidFill>
                  <a:srgbClr val="000000"/>
                </a:solidFill>
                <a:uFill>
                  <a:solidFill>
                    <a:srgbClr val="FFFFFF"/>
                  </a:solidFill>
                </a:uFill>
                <a:latin typeface="+mn-lt"/>
                <a:ea typeface="ＭＳ Ｐゴシック"/>
              </a:rPr>
              <a:t>Market</a:t>
            </a:r>
            <a:r>
              <a:rPr lang="es-ES" sz="1200" strike="noStrike" spc="-1" dirty="0">
                <a:solidFill>
                  <a:srgbClr val="000000"/>
                </a:solidFill>
                <a:uFill>
                  <a:solidFill>
                    <a:srgbClr val="FFFFFF"/>
                  </a:solidFill>
                </a:uFill>
                <a:latin typeface="+mn-lt"/>
                <a:ea typeface="ＭＳ Ｐゴシック"/>
              </a:rPr>
              <a:t> el 20 de junio, dejándolo en línea como una trampa para atrapar a los proveedores de </a:t>
            </a:r>
            <a:r>
              <a:rPr lang="es-ES" sz="1200" strike="noStrike" spc="-1" dirty="0" err="1">
                <a:solidFill>
                  <a:srgbClr val="000000"/>
                </a:solidFill>
                <a:uFill>
                  <a:solidFill>
                    <a:srgbClr val="FFFFFF"/>
                  </a:solidFill>
                </a:uFill>
                <a:latin typeface="+mn-lt"/>
                <a:ea typeface="ＭＳ Ｐゴシック"/>
              </a:rPr>
              <a:t>AlphaBay</a:t>
            </a:r>
            <a:r>
              <a:rPr lang="es-ES" sz="1200" strike="noStrike" spc="-1" dirty="0">
                <a:solidFill>
                  <a:srgbClr val="000000"/>
                </a:solidFill>
                <a:uFill>
                  <a:solidFill>
                    <a:srgbClr val="FFFFFF"/>
                  </a:solidFill>
                </a:uFill>
                <a:latin typeface="+mn-lt"/>
                <a:ea typeface="ＭＳ Ｐゴシック"/>
              </a:rPr>
              <a:t> y sus clientes después de que el sitio fuera desconectado el 4 de julio.</a:t>
            </a:r>
            <a:endParaRPr lang="es-ES" dirty="0"/>
          </a:p>
          <a:p>
            <a:pPr marL="216000" indent="-216000">
              <a:lnSpc>
                <a:spcPct val="100000"/>
              </a:lnSpc>
            </a:pPr>
            <a:r>
              <a:rPr lang="es-ES" sz="1200" strike="noStrike" spc="-1" dirty="0">
                <a:solidFill>
                  <a:srgbClr val="000000"/>
                </a:solidFill>
                <a:uFill>
                  <a:solidFill>
                    <a:srgbClr val="FFFFFF"/>
                  </a:solidFill>
                </a:uFill>
                <a:latin typeface="+mn-lt"/>
                <a:ea typeface="ＭＳ Ｐゴシック"/>
              </a:rPr>
              <a:t>Rob </a:t>
            </a:r>
            <a:r>
              <a:rPr lang="es-ES" sz="1200" strike="noStrike" spc="-1" dirty="0" err="1">
                <a:solidFill>
                  <a:srgbClr val="000000"/>
                </a:solidFill>
                <a:uFill>
                  <a:solidFill>
                    <a:srgbClr val="FFFFFF"/>
                  </a:solidFill>
                </a:uFill>
                <a:latin typeface="+mn-lt"/>
                <a:ea typeface="ＭＳ Ｐゴシック"/>
              </a:rPr>
              <a:t>Wainwright</a:t>
            </a:r>
            <a:r>
              <a:rPr lang="es-ES" sz="1200" strike="noStrike" spc="-1" dirty="0">
                <a:solidFill>
                  <a:srgbClr val="000000"/>
                </a:solidFill>
                <a:uFill>
                  <a:solidFill>
                    <a:srgbClr val="FFFFFF"/>
                  </a:solidFill>
                </a:uFill>
                <a:latin typeface="+mn-lt"/>
                <a:ea typeface="ＭＳ Ｐゴシック"/>
              </a:rPr>
              <a:t>, director de Europol, señaló que las autoridades holandesas dejaron a Hansa por unas semanas para 'barrer' con todos los nuevos usuarios que se conectaron al sitio después de que </a:t>
            </a:r>
            <a:r>
              <a:rPr lang="es-ES" sz="1200" strike="noStrike" spc="-1" dirty="0" err="1">
                <a:solidFill>
                  <a:srgbClr val="000000"/>
                </a:solidFill>
                <a:uFill>
                  <a:solidFill>
                    <a:srgbClr val="FFFFFF"/>
                  </a:solidFill>
                </a:uFill>
                <a:latin typeface="+mn-lt"/>
                <a:ea typeface="ＭＳ Ｐゴシック"/>
              </a:rPr>
              <a:t>AlphaBay</a:t>
            </a:r>
            <a:r>
              <a:rPr lang="es-ES" sz="1200" strike="noStrike" spc="-1" dirty="0">
                <a:solidFill>
                  <a:srgbClr val="000000"/>
                </a:solidFill>
                <a:uFill>
                  <a:solidFill>
                    <a:srgbClr val="FFFFFF"/>
                  </a:solidFill>
                </a:uFill>
                <a:latin typeface="+mn-lt"/>
                <a:ea typeface="ＭＳ Ｐゴシック"/>
              </a:rPr>
              <a:t> fuera desconectado.</a:t>
            </a:r>
            <a:endParaRPr lang="es-ES" dirty="0"/>
          </a:p>
          <a:p>
            <a:pPr marL="216000" indent="-216000">
              <a:lnSpc>
                <a:spcPct val="100000"/>
              </a:lnSpc>
            </a:pPr>
            <a:r>
              <a:rPr lang="es-ES" sz="1200" strike="noStrike" spc="-1" dirty="0">
                <a:solidFill>
                  <a:srgbClr val="000000"/>
                </a:solidFill>
                <a:uFill>
                  <a:solidFill>
                    <a:srgbClr val="FFFFFF"/>
                  </a:solidFill>
                </a:uFill>
                <a:latin typeface="+mn-lt"/>
                <a:ea typeface="ＭＳ Ｐゴシック"/>
              </a:rPr>
              <a:t>«Acudieron en bandadas. Registramos un incremento de ocho veces el número de usuarios en Hansa inmediatamente después de la caída de </a:t>
            </a:r>
            <a:r>
              <a:rPr lang="es-ES" sz="1200" strike="noStrike" spc="-1" dirty="0" err="1">
                <a:solidFill>
                  <a:srgbClr val="000000"/>
                </a:solidFill>
                <a:uFill>
                  <a:solidFill>
                    <a:srgbClr val="FFFFFF"/>
                  </a:solidFill>
                </a:uFill>
                <a:latin typeface="+mn-lt"/>
                <a:ea typeface="ＭＳ Ｐゴシック"/>
              </a:rPr>
              <a:t>AlphaBay</a:t>
            </a:r>
            <a:r>
              <a:rPr lang="es-ES" sz="1200" strike="noStrike" spc="-1" dirty="0">
                <a:solidFill>
                  <a:srgbClr val="000000"/>
                </a:solidFill>
                <a:uFill>
                  <a:solidFill>
                    <a:srgbClr val="FFFFFF"/>
                  </a:solidFill>
                </a:uFill>
                <a:latin typeface="+mn-lt"/>
                <a:ea typeface="ＭＳ Ｐゴシック"/>
              </a:rPr>
              <a:t>», indicó en una </a:t>
            </a:r>
            <a:r>
              <a:rPr lang="es-ES" sz="1200" u="sng" strike="noStrike" spc="-1" dirty="0">
                <a:solidFill>
                  <a:srgbClr val="000000"/>
                </a:solidFill>
                <a:uFill>
                  <a:solidFill>
                    <a:srgbClr val="FFFFFF"/>
                  </a:solidFill>
                </a:uFill>
                <a:latin typeface="+mn-lt"/>
                <a:ea typeface="ＭＳ Ｐゴシック"/>
                <a:hlinkClick r:id="rId3"/>
              </a:rPr>
              <a:t>conferencia de prensa</a:t>
            </a:r>
            <a:r>
              <a:rPr lang="es-ES" sz="1200" strike="noStrike" spc="-1" dirty="0">
                <a:solidFill>
                  <a:srgbClr val="000000"/>
                </a:solidFill>
                <a:uFill>
                  <a:solidFill>
                    <a:srgbClr val="FFFFFF"/>
                  </a:solidFill>
                </a:uFill>
                <a:latin typeface="+mn-lt"/>
                <a:ea typeface="ＭＳ Ｐゴシック"/>
              </a:rPr>
              <a:t>, agregando que los usuarios y las contraseñas de los compradores y vendedores fueron recolectados para mayores investigaciones.</a:t>
            </a:r>
            <a:endParaRPr lang="es-ES" dirty="0"/>
          </a:p>
          <a:p>
            <a:pPr marL="216000" indent="-216000">
              <a:lnSpc>
                <a:spcPct val="100000"/>
              </a:lnSpc>
            </a:pPr>
            <a:r>
              <a:rPr lang="es-ES" sz="1200" strike="noStrike" spc="-1" dirty="0">
                <a:solidFill>
                  <a:srgbClr val="000000"/>
                </a:solidFill>
                <a:uFill>
                  <a:solidFill>
                    <a:srgbClr val="FFFFFF"/>
                  </a:solidFill>
                </a:uFill>
                <a:latin typeface="+mn-lt"/>
                <a:ea typeface="ＭＳ Ｐゴシック"/>
              </a:rPr>
              <a:t>La policía de EE. UU. y Holanda señalaron que se hicieron varios arrestos y se incautaron varios servidores. Alexandre </a:t>
            </a:r>
            <a:r>
              <a:rPr lang="es-ES" sz="1200" strike="noStrike" spc="-1" dirty="0" err="1">
                <a:solidFill>
                  <a:srgbClr val="000000"/>
                </a:solidFill>
                <a:uFill>
                  <a:solidFill>
                    <a:srgbClr val="FFFFFF"/>
                  </a:solidFill>
                </a:uFill>
                <a:latin typeface="+mn-lt"/>
                <a:ea typeface="ＭＳ Ｐゴシック"/>
              </a:rPr>
              <a:t>Cazes</a:t>
            </a:r>
            <a:r>
              <a:rPr lang="es-ES" sz="1200" strike="noStrike" spc="-1" dirty="0">
                <a:solidFill>
                  <a:srgbClr val="000000"/>
                </a:solidFill>
                <a:uFill>
                  <a:solidFill>
                    <a:srgbClr val="FFFFFF"/>
                  </a:solidFill>
                </a:uFill>
                <a:latin typeface="+mn-lt"/>
                <a:ea typeface="ＭＳ Ｐゴシック"/>
              </a:rPr>
              <a:t>, fundador de </a:t>
            </a:r>
            <a:r>
              <a:rPr lang="es-ES" sz="1200" strike="noStrike" spc="-1" dirty="0" err="1">
                <a:solidFill>
                  <a:srgbClr val="000000"/>
                </a:solidFill>
                <a:uFill>
                  <a:solidFill>
                    <a:srgbClr val="FFFFFF"/>
                  </a:solidFill>
                </a:uFill>
                <a:latin typeface="+mn-lt"/>
                <a:ea typeface="ＭＳ Ｐゴシック"/>
              </a:rPr>
              <a:t>AlphaBay</a:t>
            </a:r>
            <a:r>
              <a:rPr lang="es-ES" sz="1200" strike="noStrike" spc="-1" dirty="0">
                <a:solidFill>
                  <a:srgbClr val="000000"/>
                </a:solidFill>
                <a:uFill>
                  <a:solidFill>
                    <a:srgbClr val="FFFFFF"/>
                  </a:solidFill>
                </a:uFill>
                <a:latin typeface="+mn-lt"/>
                <a:ea typeface="ＭＳ Ｐゴシック"/>
              </a:rPr>
              <a:t>, ya había sido arrestado y fue encontrado sin vida en una prisión de Tailandia el 12 de julio luego de un aparente suicidio.</a:t>
            </a:r>
            <a:endParaRPr lang="es-ES" dirty="0"/>
          </a:p>
          <a:p>
            <a:pPr marL="216000" indent="-216000">
              <a:lnSpc>
                <a:spcPct val="100000"/>
              </a:lnSpc>
            </a:pPr>
            <a:r>
              <a:rPr lang="es-ES" sz="1200" strike="noStrike" spc="-1" dirty="0">
                <a:solidFill>
                  <a:srgbClr val="000000"/>
                </a:solidFill>
                <a:uFill>
                  <a:solidFill>
                    <a:srgbClr val="FFFFFF"/>
                  </a:solidFill>
                </a:uFill>
                <a:latin typeface="+mn-lt"/>
                <a:ea typeface="ＭＳ Ｐゴシック"/>
              </a:rPr>
              <a:t>Las estadísticas reveladas por las autoridades mostraron la escala de actividad de </a:t>
            </a:r>
            <a:r>
              <a:rPr lang="es-ES" sz="1200" strike="noStrike" spc="-1" dirty="0" err="1">
                <a:solidFill>
                  <a:srgbClr val="000000"/>
                </a:solidFill>
                <a:uFill>
                  <a:solidFill>
                    <a:srgbClr val="FFFFFF"/>
                  </a:solidFill>
                </a:uFill>
                <a:latin typeface="+mn-lt"/>
                <a:ea typeface="ＭＳ Ｐゴシック"/>
              </a:rPr>
              <a:t>AlphaBay</a:t>
            </a:r>
            <a:r>
              <a:rPr lang="es-ES" sz="1200" strike="noStrike" spc="-1" dirty="0">
                <a:solidFill>
                  <a:srgbClr val="000000"/>
                </a:solidFill>
                <a:uFill>
                  <a:solidFill>
                    <a:srgbClr val="FFFFFF"/>
                  </a:solidFill>
                </a:uFill>
                <a:latin typeface="+mn-lt"/>
                <a:ea typeface="ＭＳ Ｐゴシック"/>
              </a:rPr>
              <a:t>: era diez veces más que </a:t>
            </a:r>
            <a:r>
              <a:rPr lang="es-ES" sz="1200" u="sng" strike="noStrike" spc="-1" dirty="0" err="1">
                <a:solidFill>
                  <a:srgbClr val="000000"/>
                </a:solidFill>
                <a:uFill>
                  <a:solidFill>
                    <a:srgbClr val="FFFFFF"/>
                  </a:solidFill>
                </a:uFill>
                <a:latin typeface="+mn-lt"/>
                <a:ea typeface="ＭＳ Ｐゴシック"/>
                <a:hlinkClick r:id="rId4"/>
              </a:rPr>
              <a:t>Silk</a:t>
            </a:r>
            <a:r>
              <a:rPr lang="es-ES" sz="1200" u="sng" strike="noStrike" spc="-1" dirty="0">
                <a:solidFill>
                  <a:srgbClr val="000000"/>
                </a:solidFill>
                <a:uFill>
                  <a:solidFill>
                    <a:srgbClr val="FFFFFF"/>
                  </a:solidFill>
                </a:uFill>
                <a:latin typeface="+mn-lt"/>
                <a:ea typeface="ＭＳ Ｐゴシック"/>
                <a:hlinkClick r:id="rId4"/>
              </a:rPr>
              <a:t> Road</a:t>
            </a:r>
            <a:r>
              <a:rPr lang="es-ES" sz="1200" strike="noStrike" spc="-1" dirty="0">
                <a:solidFill>
                  <a:srgbClr val="000000"/>
                </a:solidFill>
                <a:uFill>
                  <a:solidFill>
                    <a:srgbClr val="FFFFFF"/>
                  </a:solidFill>
                </a:uFill>
                <a:latin typeface="+mn-lt"/>
                <a:ea typeface="ＭＳ Ｐゴシック"/>
              </a:rPr>
              <a:t>, con 40 000 proveedores, 200 000 clientes, y US$ 1 mil millones en transacciones desde 2014. Han habido varios norteamericanos conocidos que han muerto por sobredosis de drogas compradas a través de este sitio, incluyendo un muchacho de 13 años.</a:t>
            </a:r>
            <a:endParaRPr lang="es-ES" dirty="0"/>
          </a:p>
          <a:p>
            <a:pPr marL="216000" indent="-216000">
              <a:lnSpc>
                <a:spcPct val="100000"/>
              </a:lnSpc>
            </a:pPr>
            <a:r>
              <a:rPr lang="es-ES" sz="1200" strike="noStrike" spc="-1" dirty="0">
                <a:solidFill>
                  <a:srgbClr val="000000"/>
                </a:solidFill>
                <a:uFill>
                  <a:solidFill>
                    <a:srgbClr val="FFFFFF"/>
                  </a:solidFill>
                </a:uFill>
                <a:latin typeface="+mn-lt"/>
                <a:ea typeface="ＭＳ Ｐゴシック"/>
              </a:rPr>
              <a:t>Las autoridades norteamericanas trabajaron con la policía de Tailandia, Holanda, Lituania, Canadá, Reino Unido, y Francia, al igual que la Europol.</a:t>
            </a:r>
            <a:endParaRPr lang="es-ES" dirty="0"/>
          </a:p>
          <a:p>
            <a:pPr marL="216000" indent="-216000">
              <a:lnSpc>
                <a:spcPct val="100000"/>
              </a:lnSpc>
            </a:pPr>
            <a:r>
              <a:rPr lang="es-ES" sz="1200" strike="noStrike" spc="-1" dirty="0">
                <a:solidFill>
                  <a:srgbClr val="000000"/>
                </a:solidFill>
                <a:uFill>
                  <a:solidFill>
                    <a:srgbClr val="FFFFFF"/>
                  </a:solidFill>
                </a:uFill>
                <a:latin typeface="+mn-lt"/>
                <a:ea typeface="ＭＳ Ｐゴシック"/>
              </a:rPr>
              <a:t>Las autoridades reunidas ofrecieron su habilidad para trabajar juntos contra los delitos en línea, y la capacidad de los investigadores para identificar a aquellos que usan la red Tor. «Las personas que usan estos sitios web creen que estarán bajo el anonimato, pero este caso demuestra que no siempre es verdad», señaló </a:t>
            </a:r>
            <a:r>
              <a:rPr lang="es-ES" sz="1200" strike="noStrike" spc="-1" dirty="0" err="1">
                <a:solidFill>
                  <a:srgbClr val="000000"/>
                </a:solidFill>
                <a:uFill>
                  <a:solidFill>
                    <a:srgbClr val="FFFFFF"/>
                  </a:solidFill>
                </a:uFill>
                <a:latin typeface="+mn-lt"/>
                <a:ea typeface="ＭＳ Ｐゴシック"/>
              </a:rPr>
              <a:t>Rosenstein</a:t>
            </a:r>
            <a:r>
              <a:rPr lang="es-ES" sz="1200" strike="noStrike" spc="-1" dirty="0">
                <a:solidFill>
                  <a:srgbClr val="000000"/>
                </a:solidFill>
                <a:uFill>
                  <a:solidFill>
                    <a:srgbClr val="FFFFFF"/>
                  </a:solidFill>
                </a:uFill>
                <a:latin typeface="+mn-lt"/>
                <a:ea typeface="ＭＳ Ｐゴシック"/>
              </a:rPr>
              <a:t>.</a:t>
            </a:r>
            <a:endParaRPr lang="es-ES" dirty="0"/>
          </a:p>
          <a:p>
            <a:pPr marL="216000" indent="-216000">
              <a:lnSpc>
                <a:spcPct val="100000"/>
              </a:lnSpc>
            </a:pPr>
            <a:r>
              <a:rPr lang="es-ES" sz="1200" strike="noStrike" spc="-1" dirty="0">
                <a:solidFill>
                  <a:srgbClr val="000000"/>
                </a:solidFill>
                <a:uFill>
                  <a:solidFill>
                    <a:srgbClr val="FFFFFF"/>
                  </a:solidFill>
                </a:uFill>
                <a:latin typeface="+mn-lt"/>
                <a:ea typeface="ＭＳ Ｐゴシック"/>
              </a:rPr>
              <a:t>Aceptando que probablemente aparecerán otros sitios para llenar los vacíos dejados por </a:t>
            </a:r>
            <a:r>
              <a:rPr lang="es-ES" sz="1200" strike="noStrike" spc="-1" dirty="0" err="1">
                <a:solidFill>
                  <a:srgbClr val="000000"/>
                </a:solidFill>
                <a:uFill>
                  <a:solidFill>
                    <a:srgbClr val="FFFFFF"/>
                  </a:solidFill>
                </a:uFill>
                <a:latin typeface="+mn-lt"/>
                <a:ea typeface="ＭＳ Ｐゴシック"/>
              </a:rPr>
              <a:t>AlphaBay</a:t>
            </a:r>
            <a:r>
              <a:rPr lang="es-ES" sz="1200" strike="noStrike" spc="-1" dirty="0">
                <a:solidFill>
                  <a:srgbClr val="000000"/>
                </a:solidFill>
                <a:uFill>
                  <a:solidFill>
                    <a:srgbClr val="FFFFFF"/>
                  </a:solidFill>
                </a:uFill>
                <a:latin typeface="+mn-lt"/>
                <a:ea typeface="ＭＳ Ｐゴシック"/>
              </a:rPr>
              <a:t> y Hansa </a:t>
            </a:r>
            <a:r>
              <a:rPr lang="es-ES" sz="1200" strike="noStrike" spc="-1" dirty="0" err="1">
                <a:solidFill>
                  <a:srgbClr val="000000"/>
                </a:solidFill>
                <a:uFill>
                  <a:solidFill>
                    <a:srgbClr val="FFFFFF"/>
                  </a:solidFill>
                </a:uFill>
                <a:latin typeface="+mn-lt"/>
                <a:ea typeface="ＭＳ Ｐゴシック"/>
              </a:rPr>
              <a:t>Market</a:t>
            </a:r>
            <a:r>
              <a:rPr lang="es-ES" sz="1200" strike="noStrike" spc="-1" dirty="0">
                <a:solidFill>
                  <a:srgbClr val="000000"/>
                </a:solidFill>
                <a:uFill>
                  <a:solidFill>
                    <a:srgbClr val="FFFFFF"/>
                  </a:solidFill>
                </a:uFill>
                <a:latin typeface="+mn-lt"/>
                <a:ea typeface="ＭＳ Ｐゴシック"/>
              </a:rPr>
              <a:t>, el director interino del FBI, Andrew McCabe, señaló que fue la naturaleza del trabajo delictivo. «Sabemos que sacar a los principales delincuentes de la infraestructura no es una solución a largo plazo», indicó. «Siempre hay un nuevo jugador que espera en las pabellones listo para desempeñar esa función». Sin embargo, señaló que esta operación particular tuvo un peso importante para provocar que las organizaciones delictivas detrás de estos sitios «se desmoronen».</a:t>
            </a:r>
            <a:endParaRPr lang="es-ES" dirty="0"/>
          </a:p>
          <a:p>
            <a:pPr marL="216000" indent="-216000">
              <a:lnSpc>
                <a:spcPct val="100000"/>
              </a:lnSpc>
            </a:pPr>
            <a:r>
              <a:rPr lang="es-ES" sz="1200" strike="noStrike" spc="-1" dirty="0">
                <a:solidFill>
                  <a:srgbClr val="000000"/>
                </a:solidFill>
                <a:uFill>
                  <a:solidFill>
                    <a:srgbClr val="FFFFFF"/>
                  </a:solidFill>
                </a:uFill>
                <a:latin typeface="+mn-lt"/>
                <a:ea typeface="+mn-ea"/>
              </a:rPr>
              <a:t>Al cerrarse dos de los tres mercados delictivos más grandes de la </a:t>
            </a:r>
            <a:r>
              <a:rPr lang="es-ES" sz="1200" strike="noStrike" spc="-1" dirty="0" err="1">
                <a:solidFill>
                  <a:srgbClr val="000000"/>
                </a:solidFill>
                <a:uFill>
                  <a:solidFill>
                    <a:srgbClr val="FFFFFF"/>
                  </a:solidFill>
                </a:uFill>
                <a:latin typeface="+mn-lt"/>
                <a:ea typeface="+mn-ea"/>
              </a:rPr>
              <a:t>Darknet</a:t>
            </a:r>
            <a:r>
              <a:rPr lang="es-ES" sz="1200" strike="noStrike" spc="-1" dirty="0">
                <a:solidFill>
                  <a:srgbClr val="000000"/>
                </a:solidFill>
                <a:uFill>
                  <a:solidFill>
                    <a:srgbClr val="FFFFFF"/>
                  </a:solidFill>
                </a:uFill>
                <a:latin typeface="+mn-lt"/>
                <a:ea typeface="+mn-ea"/>
              </a:rPr>
              <a:t>, se ha desconectado un elemento importante de la infraestructura de la economía criminal sumergida. Ha perturbado severamente a las empresas delictivas en todo el mundo, ha conllevado al arresto de personajes públicos importantes involucrados en la actividad criminal en línea, y ha reportado grandes cantidades de inteligencia que conllevará a más investigaciones. Al aumentarse las fortalezas operativas y técnicas combinadas de las diversas agencias en EE. UU. y Europa, la operación ha sido un extraordinario éxito y un claro ejemplo del poder colectivo que los encargados mundiales de hacer cumplir la ley pueden producir para interrumpir la principal actividad delictiva.</a:t>
            </a:r>
            <a:endParaRPr lang="es-ES" dirty="0"/>
          </a:p>
          <a:p>
            <a:pPr marL="216000" indent="-216000">
              <a:lnSpc>
                <a:spcPct val="100000"/>
              </a:lnSpc>
            </a:pPr>
            <a:endParaRPr lang="es-ES" dirty="0"/>
          </a:p>
          <a:p>
            <a:pPr marL="216000" indent="-216000">
              <a:lnSpc>
                <a:spcPct val="100000"/>
              </a:lnSpc>
            </a:pPr>
            <a:endParaRPr lang="es-ES" dirty="0"/>
          </a:p>
          <a:p>
            <a:pPr marL="216000" indent="-216000">
              <a:lnSpc>
                <a:spcPct val="100000"/>
              </a:lnSpc>
            </a:pPr>
            <a:endParaRPr lang="es-ES" dirty="0"/>
          </a:p>
        </p:txBody>
      </p:sp>
      <p:sp>
        <p:nvSpPr>
          <p:cNvPr id="4" name="Slide Number Placeholder 3"/>
          <p:cNvSpPr>
            <a:spLocks noGrp="1"/>
          </p:cNvSpPr>
          <p:nvPr>
            <p:ph type="sldNum" sz="quarter" idx="10"/>
          </p:nvPr>
        </p:nvSpPr>
        <p:spPr/>
        <p:txBody>
          <a:bodyPr/>
          <a:lstStyle/>
          <a:p>
            <a:pPr>
              <a:defRPr/>
            </a:pPr>
            <a:fld id="{386ECC3D-E4E4-1648-8C66-E612003B53A7}" type="slidenum">
              <a:rPr lang="en-US" smtClean="0"/>
              <a:pPr>
                <a:defRPr/>
              </a:pPr>
              <a:t>66</a:t>
            </a:fld>
            <a:endParaRPr lang="en-US"/>
          </a:p>
        </p:txBody>
      </p:sp>
    </p:spTree>
    <p:extLst>
      <p:ext uri="{BB962C8B-B14F-4D97-AF65-F5344CB8AC3E}">
        <p14:creationId xmlns:p14="http://schemas.microsoft.com/office/powerpoint/2010/main" val="103410337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s-ES" sz="1200" strike="noStrike" spc="-1" dirty="0">
                <a:solidFill>
                  <a:srgbClr val="000000"/>
                </a:solidFill>
                <a:uFill>
                  <a:solidFill>
                    <a:srgbClr val="FFFFFF"/>
                  </a:solidFill>
                </a:uFill>
                <a:latin typeface="+mn-lt"/>
                <a:ea typeface="+mn-ea"/>
              </a:rPr>
              <a:t>Información adicional sobre </a:t>
            </a:r>
            <a:r>
              <a:rPr lang="es-ES" sz="1200" strike="noStrike" spc="-1" dirty="0" err="1">
                <a:solidFill>
                  <a:srgbClr val="000000"/>
                </a:solidFill>
                <a:uFill>
                  <a:solidFill>
                    <a:srgbClr val="FFFFFF"/>
                  </a:solidFill>
                </a:uFill>
                <a:latin typeface="+mn-lt"/>
                <a:ea typeface="+mn-ea"/>
              </a:rPr>
              <a:t>AlphaBay</a:t>
            </a:r>
            <a:r>
              <a:rPr lang="es-ES" sz="1200" strike="noStrike" spc="-1" dirty="0">
                <a:solidFill>
                  <a:srgbClr val="000000"/>
                </a:solidFill>
                <a:uFill>
                  <a:solidFill>
                    <a:srgbClr val="FFFFFF"/>
                  </a:solidFill>
                </a:uFill>
                <a:latin typeface="+mn-lt"/>
                <a:ea typeface="+mn-ea"/>
              </a:rPr>
              <a:t> y Hansa de la IOCTA 2017 para apoyar al formador.</a:t>
            </a:r>
            <a:endParaRPr lang="es-ES" dirty="0"/>
          </a:p>
          <a:p>
            <a:endParaRPr lang="es-ES" dirty="0"/>
          </a:p>
          <a:p>
            <a:r>
              <a:rPr lang="es-ES" sz="1200" strike="noStrike" spc="-1" dirty="0">
                <a:solidFill>
                  <a:srgbClr val="000000"/>
                </a:solidFill>
                <a:uFill>
                  <a:solidFill>
                    <a:srgbClr val="FFFFFF"/>
                  </a:solidFill>
                </a:uFill>
                <a:latin typeface="+mn-lt"/>
                <a:ea typeface="+mn-ea"/>
              </a:rPr>
              <a:t>En junio y julio de 2017, dos grandes operaciones policiales, dirigidas por la Oficina Federal de Investigaciones (FBI), la</a:t>
            </a:r>
            <a:endParaRPr lang="es-ES" dirty="0"/>
          </a:p>
          <a:p>
            <a:r>
              <a:rPr lang="es-ES" sz="1200" strike="noStrike" spc="-1" dirty="0">
                <a:solidFill>
                  <a:srgbClr val="000000"/>
                </a:solidFill>
                <a:uFill>
                  <a:solidFill>
                    <a:srgbClr val="FFFFFF"/>
                  </a:solidFill>
                </a:uFill>
                <a:latin typeface="+mn-lt"/>
                <a:ea typeface="+mn-ea"/>
              </a:rPr>
              <a:t>Agencia para el Cumplimiento de las Leyes sobre Drogas de los EE. UU. (DEA) y la Policía Nacional de Holanda, con el apoyo de la Europol y un número de otros socios de LEA, lideraron la caída de los dos mercados más grandes de la  </a:t>
            </a:r>
            <a:r>
              <a:rPr lang="es-ES" sz="1200" strike="noStrike" spc="-1" dirty="0" err="1">
                <a:solidFill>
                  <a:srgbClr val="000000"/>
                </a:solidFill>
                <a:uFill>
                  <a:solidFill>
                    <a:srgbClr val="FFFFFF"/>
                  </a:solidFill>
                </a:uFill>
                <a:latin typeface="+mn-lt"/>
                <a:ea typeface="+mn-ea"/>
              </a:rPr>
              <a:t>Darknet</a:t>
            </a:r>
            <a:r>
              <a:rPr lang="es-ES" sz="1200" strike="noStrike" spc="-1" dirty="0">
                <a:solidFill>
                  <a:srgbClr val="000000"/>
                </a:solidFill>
                <a:uFill>
                  <a:solidFill>
                    <a:srgbClr val="FFFFFF"/>
                  </a:solidFill>
                </a:uFill>
                <a:latin typeface="+mn-lt"/>
                <a:ea typeface="+mn-ea"/>
              </a:rPr>
              <a:t>: </a:t>
            </a:r>
            <a:r>
              <a:rPr lang="es-ES" sz="1200" strike="noStrike" spc="-1" dirty="0" err="1">
                <a:solidFill>
                  <a:srgbClr val="000000"/>
                </a:solidFill>
                <a:uFill>
                  <a:solidFill>
                    <a:srgbClr val="FFFFFF"/>
                  </a:solidFill>
                </a:uFill>
                <a:latin typeface="+mn-lt"/>
                <a:ea typeface="+mn-ea"/>
              </a:rPr>
              <a:t>AlphaBay</a:t>
            </a:r>
            <a:r>
              <a:rPr lang="es-ES" sz="1200" strike="noStrike" spc="-1" dirty="0">
                <a:solidFill>
                  <a:srgbClr val="000000"/>
                </a:solidFill>
                <a:uFill>
                  <a:solidFill>
                    <a:srgbClr val="FFFFFF"/>
                  </a:solidFill>
                </a:uFill>
                <a:latin typeface="+mn-lt"/>
                <a:ea typeface="+mn-ea"/>
              </a:rPr>
              <a:t> y Hansa. </a:t>
            </a:r>
            <a:r>
              <a:rPr lang="es-ES" sz="1200" strike="noStrike" spc="-1" dirty="0" err="1">
                <a:solidFill>
                  <a:srgbClr val="000000"/>
                </a:solidFill>
                <a:uFill>
                  <a:solidFill>
                    <a:srgbClr val="FFFFFF"/>
                  </a:solidFill>
                </a:uFill>
                <a:latin typeface="+mn-lt"/>
                <a:ea typeface="+mn-ea"/>
              </a:rPr>
              <a:t>AlphaBay</a:t>
            </a:r>
            <a:r>
              <a:rPr lang="es-ES" sz="1200" strike="noStrike" spc="-1" dirty="0">
                <a:solidFill>
                  <a:srgbClr val="000000"/>
                </a:solidFill>
                <a:uFill>
                  <a:solidFill>
                    <a:srgbClr val="FFFFFF"/>
                  </a:solidFill>
                </a:uFill>
                <a:latin typeface="+mn-lt"/>
                <a:ea typeface="+mn-ea"/>
              </a:rPr>
              <a:t> era el mercado de actividades delictivas más grande, que usaba un servicio oculto en Tor para esconder de forma efectiva las identidades de los usuarios y las ubicaciones de los servidores. Antes de su caída, </a:t>
            </a:r>
            <a:r>
              <a:rPr lang="es-ES" sz="1200" strike="noStrike" spc="-1" dirty="0" err="1">
                <a:solidFill>
                  <a:srgbClr val="000000"/>
                </a:solidFill>
                <a:uFill>
                  <a:solidFill>
                    <a:srgbClr val="FFFFFF"/>
                  </a:solidFill>
                </a:uFill>
                <a:latin typeface="+mn-lt"/>
                <a:ea typeface="+mn-ea"/>
              </a:rPr>
              <a:t>AlphaBay</a:t>
            </a:r>
            <a:r>
              <a:rPr lang="es-ES" sz="1200" strike="noStrike" spc="-1" dirty="0">
                <a:solidFill>
                  <a:srgbClr val="000000"/>
                </a:solidFill>
                <a:uFill>
                  <a:solidFill>
                    <a:srgbClr val="FFFFFF"/>
                  </a:solidFill>
                </a:uFill>
                <a:latin typeface="+mn-lt"/>
                <a:ea typeface="+mn-ea"/>
              </a:rPr>
              <a:t> alcanzó más de 200 000 usuarios y 40 000 proveedores. Había más de</a:t>
            </a:r>
            <a:endParaRPr lang="es-ES" dirty="0"/>
          </a:p>
          <a:p>
            <a:r>
              <a:rPr lang="es-ES" sz="1200" strike="noStrike" spc="-1" dirty="0">
                <a:solidFill>
                  <a:srgbClr val="000000"/>
                </a:solidFill>
                <a:uFill>
                  <a:solidFill>
                    <a:srgbClr val="FFFFFF"/>
                  </a:solidFill>
                </a:uFill>
                <a:latin typeface="+mn-lt"/>
                <a:ea typeface="+mn-ea"/>
              </a:rPr>
              <a:t>250 000 listas de sustancias ilegales y sustancias químicas tóxicas en </a:t>
            </a:r>
            <a:r>
              <a:rPr lang="es-ES" sz="1200" strike="noStrike" spc="-1" dirty="0" err="1">
                <a:solidFill>
                  <a:srgbClr val="000000"/>
                </a:solidFill>
                <a:uFill>
                  <a:solidFill>
                    <a:srgbClr val="FFFFFF"/>
                  </a:solidFill>
                </a:uFill>
                <a:latin typeface="+mn-lt"/>
                <a:ea typeface="+mn-ea"/>
              </a:rPr>
              <a:t>AlphaBay</a:t>
            </a:r>
            <a:r>
              <a:rPr lang="es-ES" sz="1200" strike="noStrike" spc="-1" dirty="0">
                <a:solidFill>
                  <a:srgbClr val="000000"/>
                </a:solidFill>
                <a:uFill>
                  <a:solidFill>
                    <a:srgbClr val="FFFFFF"/>
                  </a:solidFill>
                </a:uFill>
                <a:latin typeface="+mn-lt"/>
                <a:ea typeface="+mn-ea"/>
              </a:rPr>
              <a:t>, y más de 100 000 listas de documentos de identificación falsos y robados y dispositivos de acceso, productos falsificados, malware y otras herramientas informáticas de </a:t>
            </a:r>
            <a:r>
              <a:rPr lang="es-ES" sz="1200" i="1" strike="noStrike" spc="-1" dirty="0">
                <a:solidFill>
                  <a:srgbClr val="000000"/>
                </a:solidFill>
                <a:uFill>
                  <a:solidFill>
                    <a:srgbClr val="FFFFFF"/>
                  </a:solidFill>
                </a:uFill>
                <a:latin typeface="+mn-lt"/>
                <a:ea typeface="+mn-ea"/>
              </a:rPr>
              <a:t>hacking</a:t>
            </a:r>
            <a:r>
              <a:rPr lang="es-ES" sz="1200" strike="noStrike" spc="-1" dirty="0">
                <a:solidFill>
                  <a:srgbClr val="000000"/>
                </a:solidFill>
                <a:uFill>
                  <a:solidFill>
                    <a:srgbClr val="FFFFFF"/>
                  </a:solidFill>
                </a:uFill>
                <a:latin typeface="+mn-lt"/>
                <a:ea typeface="+mn-ea"/>
              </a:rPr>
              <a:t>, armas de fuego,</a:t>
            </a:r>
            <a:endParaRPr lang="es-ES" dirty="0"/>
          </a:p>
          <a:p>
            <a:r>
              <a:rPr lang="es-ES" sz="1200" strike="noStrike" spc="-1" dirty="0">
                <a:solidFill>
                  <a:srgbClr val="000000"/>
                </a:solidFill>
                <a:uFill>
                  <a:solidFill>
                    <a:srgbClr val="FFFFFF"/>
                  </a:solidFill>
                </a:uFill>
                <a:latin typeface="+mn-lt"/>
                <a:ea typeface="+mn-ea"/>
              </a:rPr>
              <a:t>y servicios fraudulentos. Un cálculo conservador de US$ 1 mil millones fue realizado en el mercado desde su creación en 2014, pagados en Bitcoin y otras criptomonedas. Antes de la caída de </a:t>
            </a:r>
            <a:r>
              <a:rPr lang="es-ES" sz="1200" strike="noStrike" spc="-1" dirty="0" err="1">
                <a:solidFill>
                  <a:srgbClr val="000000"/>
                </a:solidFill>
                <a:uFill>
                  <a:solidFill>
                    <a:srgbClr val="FFFFFF"/>
                  </a:solidFill>
                </a:uFill>
                <a:latin typeface="+mn-lt"/>
                <a:ea typeface="+mn-ea"/>
              </a:rPr>
              <a:t>AlphaBay</a:t>
            </a:r>
            <a:r>
              <a:rPr lang="es-ES" sz="1200" strike="noStrike" spc="-1" dirty="0">
                <a:solidFill>
                  <a:srgbClr val="000000"/>
                </a:solidFill>
                <a:uFill>
                  <a:solidFill>
                    <a:srgbClr val="FFFFFF"/>
                  </a:solidFill>
                </a:uFill>
                <a:latin typeface="+mn-lt"/>
                <a:ea typeface="+mn-ea"/>
              </a:rPr>
              <a:t> en julio, la Policía Nacional de Holanda, con ayuda de las autoridades de Alemania y Lituania, habían tomado control de los servidores de Hansa, permitiéndoles responsabilizarse totalmente del mercado y recopilar información valiosa sobre los objetivos de gran valor y las direcciones de entrega. Hansa era el tercer mercado delictivo más grande de la Internet oscura, que de igual manera comercializaba altos volúmenes de sustancias ilícitas y</a:t>
            </a:r>
            <a:endParaRPr lang="es-ES" dirty="0"/>
          </a:p>
          <a:p>
            <a:r>
              <a:rPr lang="es-ES" sz="1200" strike="noStrike" spc="-1" dirty="0">
                <a:solidFill>
                  <a:srgbClr val="000000"/>
                </a:solidFill>
                <a:uFill>
                  <a:solidFill>
                    <a:srgbClr val="FFFFFF"/>
                  </a:solidFill>
                </a:uFill>
                <a:latin typeface="+mn-lt"/>
                <a:ea typeface="+mn-ea"/>
              </a:rPr>
              <a:t>otros productos.</a:t>
            </a:r>
            <a:endParaRPr lang="es-ES" dirty="0"/>
          </a:p>
          <a:p>
            <a:endParaRPr lang="es-ES" dirty="0"/>
          </a:p>
        </p:txBody>
      </p:sp>
      <p:sp>
        <p:nvSpPr>
          <p:cNvPr id="4" name="Slide Number Placeholder 3"/>
          <p:cNvSpPr>
            <a:spLocks noGrp="1"/>
          </p:cNvSpPr>
          <p:nvPr>
            <p:ph type="sldNum" sz="quarter" idx="10"/>
          </p:nvPr>
        </p:nvSpPr>
        <p:spPr/>
        <p:txBody>
          <a:bodyPr/>
          <a:lstStyle/>
          <a:p>
            <a:pPr>
              <a:defRPr/>
            </a:pPr>
            <a:fld id="{386ECC3D-E4E4-1648-8C66-E612003B53A7}" type="slidenum">
              <a:rPr lang="en-US" smtClean="0"/>
              <a:pPr>
                <a:defRPr/>
              </a:pPr>
              <a:t>67</a:t>
            </a:fld>
            <a:endParaRPr lang="en-US"/>
          </a:p>
        </p:txBody>
      </p:sp>
    </p:spTree>
    <p:extLst>
      <p:ext uri="{BB962C8B-B14F-4D97-AF65-F5344CB8AC3E}">
        <p14:creationId xmlns:p14="http://schemas.microsoft.com/office/powerpoint/2010/main" val="197989138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s-ES" sz="1200" strike="noStrike" spc="-1" dirty="0">
                <a:uFill>
                  <a:solidFill>
                    <a:srgbClr val="FFFFFF"/>
                  </a:solidFill>
                </a:uFill>
                <a:latin typeface="Arial"/>
              </a:rPr>
              <a:t>Esta sesión es en gran medida un recordatorio de la información del curso introductorio y cierta información adicional para apoyar al formador.</a:t>
            </a:r>
            <a:endParaRPr lang="es-ES" dirty="0"/>
          </a:p>
          <a:p>
            <a:endParaRPr lang="en-US" dirty="0"/>
          </a:p>
        </p:txBody>
      </p:sp>
      <p:sp>
        <p:nvSpPr>
          <p:cNvPr id="4" name="Slide Number Placeholder 3"/>
          <p:cNvSpPr>
            <a:spLocks noGrp="1"/>
          </p:cNvSpPr>
          <p:nvPr>
            <p:ph type="sldNum" sz="quarter" idx="10"/>
          </p:nvPr>
        </p:nvSpPr>
        <p:spPr/>
        <p:txBody>
          <a:bodyPr/>
          <a:lstStyle/>
          <a:p>
            <a:fld id="{E074F20D-0887-9446-BF9C-17A991A9980B}" type="slidenum">
              <a:rPr lang="en-US" smtClean="0"/>
              <a:t>68</a:t>
            </a:fld>
            <a:endParaRPr lang="en-US"/>
          </a:p>
        </p:txBody>
      </p:sp>
    </p:spTree>
    <p:extLst>
      <p:ext uri="{BB962C8B-B14F-4D97-AF65-F5344CB8AC3E}">
        <p14:creationId xmlns:p14="http://schemas.microsoft.com/office/powerpoint/2010/main" val="134557768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strike="noStrike" spc="-1" dirty="0">
                <a:uFill>
                  <a:solidFill>
                    <a:srgbClr val="FFFFFF"/>
                  </a:solidFill>
                </a:uFill>
                <a:latin typeface="Arial"/>
              </a:rPr>
              <a:t>La última información de la IOCTA 2017 sobre el uso delictivo de la criptomoneda.</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69</a:t>
            </a:fld>
            <a:endParaRPr lang="en-US"/>
          </a:p>
        </p:txBody>
      </p:sp>
    </p:spTree>
    <p:extLst>
      <p:ext uri="{BB962C8B-B14F-4D97-AF65-F5344CB8AC3E}">
        <p14:creationId xmlns:p14="http://schemas.microsoft.com/office/powerpoint/2010/main" val="158122892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lnSpc>
                <a:spcPct val="150000"/>
              </a:lnSpc>
            </a:pPr>
            <a:r>
              <a:rPr lang="es-ES" sz="900" b="1" strike="noStrike" spc="-1" dirty="0">
                <a:solidFill>
                  <a:srgbClr val="000000"/>
                </a:solidFill>
                <a:uFill>
                  <a:solidFill>
                    <a:srgbClr val="FFFFFF"/>
                  </a:solidFill>
                </a:uFill>
                <a:latin typeface="+mn-lt"/>
                <a:ea typeface="+mn-ea"/>
              </a:rPr>
              <a:t>La moneda digital</a:t>
            </a:r>
            <a:r>
              <a:rPr lang="es-ES" sz="900" strike="noStrike" spc="-1" dirty="0">
                <a:solidFill>
                  <a:srgbClr val="000000"/>
                </a:solidFill>
                <a:uFill>
                  <a:solidFill>
                    <a:srgbClr val="FFFFFF"/>
                  </a:solidFill>
                </a:uFill>
                <a:latin typeface="+mn-lt"/>
                <a:ea typeface="+mn-ea"/>
              </a:rPr>
              <a:t> puede </a:t>
            </a:r>
            <a:r>
              <a:rPr lang="es-ES" sz="900" b="1" strike="noStrike" spc="-1" dirty="0">
                <a:solidFill>
                  <a:srgbClr val="000000"/>
                </a:solidFill>
                <a:uFill>
                  <a:solidFill>
                    <a:srgbClr val="FFFFFF"/>
                  </a:solidFill>
                </a:uFill>
                <a:latin typeface="+mn-lt"/>
                <a:ea typeface="+mn-ea"/>
              </a:rPr>
              <a:t>definirse </a:t>
            </a:r>
            <a:r>
              <a:rPr lang="es-ES" sz="900" strike="noStrike" spc="-1" dirty="0">
                <a:solidFill>
                  <a:srgbClr val="000000"/>
                </a:solidFill>
                <a:uFill>
                  <a:solidFill>
                    <a:srgbClr val="FFFFFF"/>
                  </a:solidFill>
                </a:uFill>
                <a:latin typeface="+mn-lt"/>
                <a:ea typeface="+mn-ea"/>
              </a:rPr>
              <a:t>como una forma de </a:t>
            </a:r>
            <a:r>
              <a:rPr lang="es-ES" sz="900" b="1" strike="noStrike" spc="-1" dirty="0">
                <a:solidFill>
                  <a:srgbClr val="000000"/>
                </a:solidFill>
                <a:uFill>
                  <a:solidFill>
                    <a:srgbClr val="FFFFFF"/>
                  </a:solidFill>
                </a:uFill>
                <a:latin typeface="+mn-lt"/>
                <a:ea typeface="+mn-ea"/>
              </a:rPr>
              <a:t>moneda</a:t>
            </a:r>
            <a:r>
              <a:rPr lang="es-ES" sz="900" strike="noStrike" spc="-1" dirty="0">
                <a:solidFill>
                  <a:srgbClr val="000000"/>
                </a:solidFill>
                <a:uFill>
                  <a:solidFill>
                    <a:srgbClr val="FFFFFF"/>
                  </a:solidFill>
                </a:uFill>
                <a:latin typeface="+mn-lt"/>
                <a:ea typeface="+mn-ea"/>
              </a:rPr>
              <a:t> basada en Internet o un medio de pago distinto al físico (como billetes o monedas) que exhiben propiedades similares a las </a:t>
            </a:r>
            <a:r>
              <a:rPr lang="es-ES" sz="900" b="1" strike="noStrike" spc="-1" dirty="0">
                <a:solidFill>
                  <a:srgbClr val="000000"/>
                </a:solidFill>
                <a:uFill>
                  <a:solidFill>
                    <a:srgbClr val="FFFFFF"/>
                  </a:solidFill>
                </a:uFill>
                <a:latin typeface="+mn-lt"/>
                <a:ea typeface="+mn-ea"/>
              </a:rPr>
              <a:t>monedas</a:t>
            </a:r>
            <a:r>
              <a:rPr lang="es-ES" sz="900" strike="noStrike" spc="-1" dirty="0">
                <a:solidFill>
                  <a:srgbClr val="000000"/>
                </a:solidFill>
                <a:uFill>
                  <a:solidFill>
                    <a:srgbClr val="FFFFFF"/>
                  </a:solidFill>
                </a:uFill>
                <a:latin typeface="+mn-lt"/>
                <a:ea typeface="+mn-ea"/>
              </a:rPr>
              <a:t> físicas, pero que permiten transacciones instantáneas y transferencias de propiedad transfronterizas.</a:t>
            </a:r>
            <a:endParaRPr lang="es-ES" dirty="0"/>
          </a:p>
          <a:p>
            <a:pPr algn="just">
              <a:lnSpc>
                <a:spcPct val="150000"/>
              </a:lnSpc>
            </a:pPr>
            <a:endParaRPr lang="es-ES" dirty="0"/>
          </a:p>
          <a:p>
            <a:pPr algn="just">
              <a:lnSpc>
                <a:spcPct val="150000"/>
              </a:lnSpc>
            </a:pPr>
            <a:r>
              <a:rPr lang="es-ES" sz="1200" strike="noStrike" spc="-1" dirty="0">
                <a:solidFill>
                  <a:srgbClr val="000000"/>
                </a:solidFill>
                <a:uFill>
                  <a:solidFill>
                    <a:srgbClr val="FFFFFF"/>
                  </a:solidFill>
                </a:uFill>
                <a:latin typeface="+mn-lt"/>
                <a:ea typeface="+mn-ea"/>
              </a:rPr>
              <a:t>Una criptomoneda es una moneda digital en que se utilizan técnicas de encriptación para regular la generación de unidades monetarias y verificar la transferencia de fondos, que opera independientemente de un banco central. Las criptomonedas son un subconjunto de monedas alternativas, o específicamente de monedas digitales.</a:t>
            </a:r>
            <a:endParaRPr lang="es-ES" dirty="0"/>
          </a:p>
          <a:p>
            <a:pPr algn="just">
              <a:lnSpc>
                <a:spcPct val="150000"/>
              </a:lnSpc>
            </a:pPr>
            <a:endParaRPr lang="es-ES" dirty="0"/>
          </a:p>
          <a:p>
            <a:pPr>
              <a:lnSpc>
                <a:spcPct val="100000"/>
              </a:lnSpc>
            </a:pPr>
            <a:r>
              <a:rPr lang="es-ES" sz="1200" strike="noStrike" spc="-1" dirty="0">
                <a:solidFill>
                  <a:srgbClr val="000000"/>
                </a:solidFill>
                <a:uFill>
                  <a:solidFill>
                    <a:srgbClr val="FFFFFF"/>
                  </a:solidFill>
                </a:uFill>
                <a:latin typeface="+mn-lt"/>
                <a:ea typeface="+mn-ea"/>
              </a:rPr>
              <a:t>[Puede preguntar a los participantes si alguna vez han escuchado hablar de la criptomoneda. Si nadie contesta, puede seguir preguntando si han escuchado hablar del 'Bitcoin'. Dependiendo de las respuestas, puede seguir manteniendo la atención de los asistentes preguntando si han escuchado de algún caso que involucre la criptomoneda. Si tiene suerte y alguien tuvo un caso, entonces, podría pedirle a esa persona que explique un poco al respecto.]</a:t>
            </a:r>
            <a:endParaRPr lang="es-ES"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70</a:t>
            </a:fld>
            <a:endParaRPr lang="en-US"/>
          </a:p>
        </p:txBody>
      </p:sp>
    </p:spTree>
    <p:extLst>
      <p:ext uri="{BB962C8B-B14F-4D97-AF65-F5344CB8AC3E}">
        <p14:creationId xmlns:p14="http://schemas.microsoft.com/office/powerpoint/2010/main" val="63131307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40000" lnSpcReduction="20000"/>
          </a:bodyPr>
          <a:lstStyle/>
          <a:p>
            <a:r>
              <a:rPr lang="es-ES" sz="1200" strike="noStrike" spc="-1" dirty="0">
                <a:uFill>
                  <a:solidFill>
                    <a:srgbClr val="FFFFFF"/>
                  </a:solidFill>
                </a:uFill>
                <a:latin typeface="Arial"/>
              </a:rPr>
              <a:t>[Esta transparencia es animada.]</a:t>
            </a:r>
            <a:endParaRPr lang="es-ES" dirty="0"/>
          </a:p>
          <a:p>
            <a:endParaRPr lang="es-ES" dirty="0"/>
          </a:p>
          <a:p>
            <a:r>
              <a:rPr lang="es-ES" sz="1200" strike="noStrike" spc="-1" dirty="0">
                <a:uFill>
                  <a:solidFill>
                    <a:srgbClr val="FFFFFF"/>
                  </a:solidFill>
                </a:uFill>
                <a:latin typeface="Arial"/>
              </a:rPr>
              <a:t>Todos ya conocen su moneda real y la criptomoneda podría ser algo totalmente nuevo para usted. Podría preguntarse cómo alguien podría gastar dinero real para comprar algo totalmente virtual. Pero piense: En otros tiempos, la moneda estaba vinculada al patrón oro lo que significaba que cada billete en su billetera representaba la promesa de que podía ir a un banco y cambiar ese dinero por cierta cantidad de oro físico. Eso significaba que había tanto dinero circulando que había oro en las reservas de los bancos. Ahora que las monedas más importantes ya no están vinculadas al patrón oro, su dinero 'real' básicamente sólo tiene el valor del papel en el que está impreso. De hecho, no es totalmente cierto, pero básicamente el valor del dinero se basa en la confianza de que puede comprar ciertos bienes por exactamente esta cantidad de dinero. La inflación y la deflación pueden tener un gran impacto en el valor de su moneda.</a:t>
            </a:r>
            <a:endParaRPr lang="es-ES" dirty="0"/>
          </a:p>
          <a:p>
            <a:endParaRPr lang="es-ES" dirty="0"/>
          </a:p>
          <a:p>
            <a:r>
              <a:rPr lang="es-ES" sz="1200" strike="noStrike" spc="-1" dirty="0">
                <a:uFill>
                  <a:solidFill>
                    <a:srgbClr val="FFFFFF"/>
                  </a:solidFill>
                </a:uFill>
                <a:latin typeface="Arial"/>
              </a:rPr>
              <a:t>Más aún, la mayoría de su dinero está almacenado en, y es transferido a, cuentas bancarias. Usted ya no ve los billetes, sólo se trata de dígitos binarios en los sistemas informáticos. Entonces, cada mes usted trabaja mucho para obtener cierta cantidad de dígitos transferidos a su cuenta. El valor real de esos dígitos viene con la aceptación de los mismos en una variedad de tiendas y personas como su arrendador.</a:t>
            </a:r>
            <a:endParaRPr lang="es-ES" dirty="0"/>
          </a:p>
          <a:p>
            <a:endParaRPr lang="es-ES" dirty="0"/>
          </a:p>
          <a:p>
            <a:r>
              <a:rPr lang="es-ES" sz="1200" strike="noStrike" spc="-1" dirty="0">
                <a:uFill>
                  <a:solidFill>
                    <a:srgbClr val="FFFFFF"/>
                  </a:solidFill>
                </a:uFill>
                <a:latin typeface="Arial"/>
              </a:rPr>
              <a:t>La criptomoneda es muy similar a esos dígitos. Sólo está almacenada en otra forma de cuenta y tiene una gran desventaja por el momento: No es públicamente aceptada por todos.</a:t>
            </a:r>
            <a:endParaRPr lang="es-ES" dirty="0"/>
          </a:p>
          <a:p>
            <a:endParaRPr lang="es-ES" dirty="0"/>
          </a:p>
          <a:p>
            <a:r>
              <a:rPr lang="es-ES" sz="1200" strike="noStrike" spc="-1" dirty="0">
                <a:uFill>
                  <a:solidFill>
                    <a:srgbClr val="FFFFFF"/>
                  </a:solidFill>
                </a:uFill>
                <a:latin typeface="Arial"/>
              </a:rPr>
              <a:t>Además de eso, las criptomonedas tienen algunas características que las distingue de la moneda tradicional:</a:t>
            </a:r>
            <a:endParaRPr lang="es-ES" dirty="0"/>
          </a:p>
          <a:p>
            <a:endParaRPr lang="es-ES" dirty="0"/>
          </a:p>
          <a:p>
            <a:r>
              <a:rPr lang="es-ES" sz="1200" strike="noStrike" spc="-1" dirty="0">
                <a:uFill>
                  <a:solidFill>
                    <a:srgbClr val="FFFFFF"/>
                  </a:solidFill>
                </a:uFill>
                <a:latin typeface="Arial"/>
              </a:rPr>
              <a:t>1. </a:t>
            </a:r>
            <a:r>
              <a:rPr lang="es-ES" sz="1200" strike="noStrike" spc="-1" dirty="0" err="1">
                <a:uFill>
                  <a:solidFill>
                    <a:srgbClr val="FFFFFF"/>
                  </a:solidFill>
                </a:uFill>
                <a:latin typeface="Arial"/>
              </a:rPr>
              <a:t>Decentralizada</a:t>
            </a:r>
            <a:endParaRPr lang="es-ES" dirty="0"/>
          </a:p>
          <a:p>
            <a:endParaRPr lang="es-ES" dirty="0"/>
          </a:p>
          <a:p>
            <a:r>
              <a:rPr lang="es-ES" sz="1200" strike="noStrike" spc="-1" dirty="0">
                <a:uFill>
                  <a:solidFill>
                    <a:srgbClr val="FFFFFF"/>
                  </a:solidFill>
                </a:uFill>
                <a:latin typeface="Arial"/>
              </a:rPr>
              <a:t>Las redes de las criptomonedas no son controladas por una autoridad central. Cada máquina que extrae monedas y procesa transacciones conforma una parte de la red, y las máquinas trabajan juntas. Eso significa que, en teoría, una autoridad central no puede jugar con la política monetaria y provocar un colapso, o simplemente decidir quitarle a la gente sus bitcoins, tal como el Banco Central Europeo decidió hacerlo en Chipre a inicios de 2013. Y si alguna parte de la red se desconecta por alguna razón, el dinero sigue fluyendo.</a:t>
            </a:r>
            <a:endParaRPr lang="es-ES" dirty="0"/>
          </a:p>
          <a:p>
            <a:endParaRPr lang="es-ES" dirty="0"/>
          </a:p>
          <a:p>
            <a:r>
              <a:rPr lang="es-ES" sz="1200" strike="noStrike" spc="-1" dirty="0">
                <a:uFill>
                  <a:solidFill>
                    <a:srgbClr val="FFFFFF"/>
                  </a:solidFill>
                </a:uFill>
                <a:latin typeface="Arial"/>
              </a:rPr>
              <a:t>2. Fácil de crear</a:t>
            </a:r>
            <a:endParaRPr lang="es-ES" dirty="0"/>
          </a:p>
          <a:p>
            <a:endParaRPr lang="es-ES" dirty="0"/>
          </a:p>
          <a:p>
            <a:r>
              <a:rPr lang="es-ES" sz="1200" strike="noStrike" spc="-1" dirty="0">
                <a:uFill>
                  <a:solidFill>
                    <a:srgbClr val="FFFFFF"/>
                  </a:solidFill>
                </a:uFill>
                <a:latin typeface="Arial"/>
              </a:rPr>
              <a:t>Crear una cuenta bancaria en un banco convencional le requiere completar una serie de formularios y cumplir ciertos requisitos. Crear cuentas comerciales para pago es otra tarea kafkiana, sometidas por la burocracia. Sin embargo, usted puede crear una dirección Bitcoin en segundos, sin preguntas que responder, ni cuotas que pagar.</a:t>
            </a:r>
            <a:endParaRPr lang="es-ES" dirty="0"/>
          </a:p>
          <a:p>
            <a:endParaRPr lang="es-ES" dirty="0"/>
          </a:p>
          <a:p>
            <a:r>
              <a:rPr lang="es-ES" sz="1200" strike="noStrike" spc="-1" dirty="0">
                <a:uFill>
                  <a:solidFill>
                    <a:srgbClr val="FFFFFF"/>
                  </a:solidFill>
                </a:uFill>
                <a:latin typeface="Arial"/>
              </a:rPr>
              <a:t>3. Anónima</a:t>
            </a:r>
            <a:endParaRPr lang="es-ES" dirty="0"/>
          </a:p>
          <a:p>
            <a:endParaRPr lang="es-ES" dirty="0"/>
          </a:p>
          <a:p>
            <a:r>
              <a:rPr lang="es-ES" sz="1200" strike="noStrike" spc="-1" dirty="0">
                <a:uFill>
                  <a:solidFill>
                    <a:srgbClr val="FFFFFF"/>
                  </a:solidFill>
                </a:uFill>
                <a:latin typeface="Arial"/>
              </a:rPr>
              <a:t>Enviar y recibir dinero en una billetera virtual en vez de una cuenta bancaria real parece que ofrece un mayor anonimato. No hay necesidad de comprobar su identidad al crear una billetera. Un solo usuario puede tener varias direcciones Bitcoin, y no están vinculadas con nombres, direcciones, ni otra información de identificación personal. No obstante…</a:t>
            </a:r>
            <a:endParaRPr lang="es-ES" dirty="0"/>
          </a:p>
          <a:p>
            <a:endParaRPr lang="es-ES" dirty="0"/>
          </a:p>
          <a:p>
            <a:r>
              <a:rPr lang="es-ES" sz="1200" strike="noStrike" spc="-1" dirty="0">
                <a:uFill>
                  <a:solidFill>
                    <a:srgbClr val="FFFFFF"/>
                  </a:solidFill>
                </a:uFill>
                <a:latin typeface="Arial"/>
              </a:rPr>
              <a:t>4. Completamente transparente</a:t>
            </a:r>
            <a:endParaRPr lang="es-ES" dirty="0"/>
          </a:p>
          <a:p>
            <a:endParaRPr lang="es-ES" dirty="0"/>
          </a:p>
          <a:p>
            <a:r>
              <a:rPr lang="es-ES" sz="1200" strike="noStrike" spc="-1" dirty="0">
                <a:uFill>
                  <a:solidFill>
                    <a:srgbClr val="FFFFFF"/>
                  </a:solidFill>
                </a:uFill>
                <a:latin typeface="Arial"/>
              </a:rPr>
              <a:t>…Bitcoin almacena datos de cada transacción que se haya producido en la red en una gran versión de un libro mayor, llamado registro de transacciones. El registro de transacciones lo dice todo.</a:t>
            </a:r>
            <a:endParaRPr lang="es-ES" dirty="0"/>
          </a:p>
          <a:p>
            <a:endParaRPr lang="es-ES" dirty="0"/>
          </a:p>
          <a:p>
            <a:r>
              <a:rPr lang="es-ES" sz="1200" strike="noStrike" spc="-1" dirty="0">
                <a:uFill>
                  <a:solidFill>
                    <a:srgbClr val="FFFFFF"/>
                  </a:solidFill>
                </a:uFill>
                <a:latin typeface="Arial"/>
              </a:rPr>
              <a:t>Si usted tiene una dirección Bitcoin que usa públicamente, cualquiera puede decir cuántos bitcoins están almacenados en esa dirección. Sólo que no saben que es suya.</a:t>
            </a:r>
            <a:endParaRPr lang="es-ES" dirty="0"/>
          </a:p>
          <a:p>
            <a:endParaRPr lang="es-ES" dirty="0"/>
          </a:p>
          <a:p>
            <a:r>
              <a:rPr lang="es-ES" sz="1200" strike="noStrike" spc="-1" dirty="0">
                <a:uFill>
                  <a:solidFill>
                    <a:srgbClr val="FFFFFF"/>
                  </a:solidFill>
                </a:uFill>
                <a:latin typeface="Arial"/>
              </a:rPr>
              <a:t>Hay medidas que las personas pueden tomar para opacar más sus actividades en la red Bitcoin, como no usar la misma dirección Bitcoin de manera constante, y no transferir gran cantidad de bitcoin a una sola dirección.</a:t>
            </a:r>
            <a:endParaRPr lang="es-ES" dirty="0"/>
          </a:p>
          <a:p>
            <a:endParaRPr lang="es-ES" dirty="0"/>
          </a:p>
          <a:p>
            <a:r>
              <a:rPr lang="es-ES" sz="1200" strike="noStrike" spc="-1" dirty="0">
                <a:uFill>
                  <a:solidFill>
                    <a:srgbClr val="FFFFFF"/>
                  </a:solidFill>
                </a:uFill>
                <a:latin typeface="Arial"/>
              </a:rPr>
              <a:t>5. Los cargos por transacción son bajos</a:t>
            </a:r>
            <a:endParaRPr lang="es-ES" dirty="0"/>
          </a:p>
          <a:p>
            <a:endParaRPr lang="es-ES" dirty="0"/>
          </a:p>
          <a:p>
            <a:r>
              <a:rPr lang="es-ES" sz="1200" strike="noStrike" spc="-1" dirty="0">
                <a:uFill>
                  <a:solidFill>
                    <a:srgbClr val="FFFFFF"/>
                  </a:solidFill>
                </a:uFill>
                <a:latin typeface="Arial"/>
              </a:rPr>
              <a:t>Su banco puede cobrarle 10 EUR por transferencias internacionales. Pero no Bitcoin, sólo hay bajos costos por transacción que se usan para premiar el trabajo y costes de los mineros.</a:t>
            </a:r>
            <a:endParaRPr lang="es-ES" dirty="0"/>
          </a:p>
          <a:p>
            <a:endParaRPr lang="es-ES" dirty="0"/>
          </a:p>
          <a:p>
            <a:r>
              <a:rPr lang="es-ES" sz="1200" strike="noStrike" spc="-1" dirty="0">
                <a:uFill>
                  <a:solidFill>
                    <a:srgbClr val="FFFFFF"/>
                  </a:solidFill>
                </a:uFill>
                <a:latin typeface="Arial"/>
              </a:rPr>
              <a:t>6. Transferencias rápidas</a:t>
            </a:r>
            <a:endParaRPr lang="es-ES" dirty="0"/>
          </a:p>
          <a:p>
            <a:endParaRPr lang="es-ES" dirty="0"/>
          </a:p>
          <a:p>
            <a:r>
              <a:rPr lang="es-ES" sz="1200" strike="noStrike" spc="-1" dirty="0">
                <a:uFill>
                  <a:solidFill>
                    <a:srgbClr val="FFFFFF"/>
                  </a:solidFill>
                </a:uFill>
                <a:latin typeface="Arial"/>
              </a:rPr>
              <a:t>Usted puede enviar dinero a cualquier parte y llegará en pocos minutos, tan pronto como la red Bitcoin procese el pago.</a:t>
            </a:r>
            <a:endParaRPr lang="es-ES" dirty="0"/>
          </a:p>
          <a:p>
            <a:endParaRPr lang="es-ES" dirty="0"/>
          </a:p>
          <a:p>
            <a:r>
              <a:rPr lang="es-ES" sz="1200" strike="noStrike" spc="-1" dirty="0">
                <a:uFill>
                  <a:solidFill>
                    <a:srgbClr val="FFFFFF"/>
                  </a:solidFill>
                </a:uFill>
                <a:latin typeface="Arial"/>
              </a:rPr>
              <a:t>7. No es repudiable</a:t>
            </a:r>
            <a:endParaRPr lang="es-ES" dirty="0"/>
          </a:p>
          <a:p>
            <a:endParaRPr lang="es-ES" dirty="0"/>
          </a:p>
          <a:p>
            <a:r>
              <a:rPr lang="es-ES" sz="1200" strike="noStrike" spc="-1" dirty="0">
                <a:uFill>
                  <a:solidFill>
                    <a:srgbClr val="FFFFFF"/>
                  </a:solidFill>
                </a:uFill>
                <a:latin typeface="Arial"/>
              </a:rPr>
              <a:t>Cuando se envían sus bitcoins, no hay forma de recuperarlos, a menos que el destinatario se los devuelva. Se van para siempre.</a:t>
            </a:r>
            <a:endParaRPr lang="es-ES" dirty="0"/>
          </a:p>
          <a:p>
            <a:endParaRPr lang="es-ES" dirty="0"/>
          </a:p>
          <a:p>
            <a:endParaRPr lang="en-GB" baseline="0" noProof="0"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71</a:t>
            </a:fld>
            <a:endParaRPr lang="en-US"/>
          </a:p>
        </p:txBody>
      </p:sp>
    </p:spTree>
    <p:extLst>
      <p:ext uri="{BB962C8B-B14F-4D97-AF65-F5344CB8AC3E}">
        <p14:creationId xmlns:p14="http://schemas.microsoft.com/office/powerpoint/2010/main" val="166308949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s-ES" sz="1200" strike="noStrike" spc="-1" dirty="0">
                <a:uFill>
                  <a:solidFill>
                    <a:srgbClr val="FFFFFF"/>
                  </a:solidFill>
                </a:uFill>
                <a:latin typeface="+mn-lt"/>
              </a:rPr>
              <a:t>Para ver el vídeo sobre la criptomoneda, visitar el siguiente sitio web</a:t>
            </a:r>
            <a:endParaRPr lang="en-GB" sz="1200" dirty="0">
              <a:latin typeface="+mn-lt"/>
            </a:endParaRPr>
          </a:p>
          <a:p>
            <a:pPr algn="l"/>
            <a:r>
              <a:rPr lang="en-GB" sz="1000" dirty="0">
                <a:latin typeface="+mn-lt"/>
                <a:hlinkClick r:id="rId3"/>
              </a:rPr>
              <a:t>http://bitcoinproperly.org/#sthash.xsu0hLPm.dpbs</a:t>
            </a:r>
            <a:r>
              <a:rPr lang="en-GB" sz="1000" dirty="0">
                <a:latin typeface="+mn-lt"/>
              </a:rPr>
              <a:t> </a:t>
            </a:r>
          </a:p>
        </p:txBody>
      </p:sp>
      <p:sp>
        <p:nvSpPr>
          <p:cNvPr id="4" name="Slide Number Placeholder 3"/>
          <p:cNvSpPr>
            <a:spLocks noGrp="1"/>
          </p:cNvSpPr>
          <p:nvPr>
            <p:ph type="sldNum" sz="quarter" idx="10"/>
          </p:nvPr>
        </p:nvSpPr>
        <p:spPr/>
        <p:txBody>
          <a:bodyPr/>
          <a:lstStyle/>
          <a:p>
            <a:fld id="{1B1CA6F5-895A-C349-9517-8A91BAC5C7FA}" type="slidenum">
              <a:rPr lang="en-US" smtClean="0"/>
              <a:t>72</a:t>
            </a:fld>
            <a:endParaRPr lang="en-US"/>
          </a:p>
        </p:txBody>
      </p:sp>
    </p:spTree>
    <p:extLst>
      <p:ext uri="{BB962C8B-B14F-4D97-AF65-F5344CB8AC3E}">
        <p14:creationId xmlns:p14="http://schemas.microsoft.com/office/powerpoint/2010/main" val="10962624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a:bodyPr>
          <a:lstStyle/>
          <a:p>
            <a:r>
              <a:rPr lang="es-ES" sz="1200" strike="noStrike" spc="-1" dirty="0">
                <a:uFill>
                  <a:solidFill>
                    <a:srgbClr val="FFFFFF"/>
                  </a:solidFill>
                </a:uFill>
                <a:latin typeface="Arial"/>
              </a:rPr>
              <a:t>[Se recomienda mostrar el vídeo que se encuentra en https://bitcoin.org/ (https://youtu.be/Gc2en3nHxA4)]</a:t>
            </a:r>
            <a:endParaRPr lang="es-ES" dirty="0"/>
          </a:p>
          <a:p>
            <a:endParaRPr lang="es-ES" dirty="0"/>
          </a:p>
          <a:p>
            <a:r>
              <a:rPr lang="es-ES" sz="1200" strike="noStrike" spc="-1" dirty="0">
                <a:uFill>
                  <a:solidFill>
                    <a:srgbClr val="FFFFFF"/>
                  </a:solidFill>
                </a:uFill>
                <a:latin typeface="Arial"/>
              </a:rPr>
              <a:t>Aquí se muestra un ejemplo simplificado de cómo funciona una criptomoneda:</a:t>
            </a:r>
            <a:endParaRPr lang="es-ES" dirty="0"/>
          </a:p>
          <a:p>
            <a:endParaRPr lang="es-ES" dirty="0"/>
          </a:p>
          <a:p>
            <a:r>
              <a:rPr lang="es-ES" sz="1200" strike="noStrike" spc="-1" dirty="0">
                <a:uFill>
                  <a:solidFill>
                    <a:srgbClr val="FFFFFF"/>
                  </a:solidFill>
                </a:uFill>
                <a:latin typeface="Arial"/>
              </a:rPr>
              <a:t>El remitente y el destinatario tienen una billetera para cierto tipo de criptomoneda (en este caso, Bitcoin). La billetera tienen una determinada dirección, similar a su número de cuenta bancaria. Ahora el remitente recomienda a su cliente Bitcoin enviar determinada cantidad de Bitcoins al destinatario. Se autentifica a sí mismo con su clave privada. Sólo si la clave privada es correcta, se iniciará la transacción. Una vez creada la transacción, el resto de la red de mineros ahora empieza a resolver una fórmula matemática extremadamente compleja para validar esta transferencia exacta. Los mineros obtienen una pequeña cuota por transacción por su trabajo. Esto garantiza que haya suficientes mineros y que todas las transacciones sean validadas. Una vez validada una transacción, se escribe en el registro de transacciones, un registro que guarda todas las transacciones realizadas. El registro de transacciones se almacena en cada uno de los clientes en la red Bitcoin. </a:t>
            </a:r>
            <a:endParaRPr lang="es-ES" dirty="0"/>
          </a:p>
          <a:p>
            <a:endParaRPr lang="es-ES" dirty="0"/>
          </a:p>
          <a:p>
            <a:r>
              <a:rPr lang="es-ES" sz="1200" strike="noStrike" spc="-1" dirty="0">
                <a:uFill>
                  <a:solidFill>
                    <a:srgbClr val="FFFFFF"/>
                  </a:solidFill>
                </a:uFill>
                <a:latin typeface="Arial"/>
              </a:rPr>
              <a:t>Como muestra el gráfico, también hay otros destinatarios de Bitcoin que sólo personas privadas. Un remitente también puede enviar sus Bitcoins a los bancos, servicios de transferencia de dinero e intercambiar Bitcoins por dinero real u otras criptomonedas. Y por supuesto: también hay una cantidad de tiendas, tanto en la Internet como en la vida real, que aceptan el Bitcoin como pago por sus productos y servicios.</a:t>
            </a:r>
            <a:endParaRPr lang="es-ES"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73</a:t>
            </a:fld>
            <a:endParaRPr lang="en-US"/>
          </a:p>
        </p:txBody>
      </p:sp>
    </p:spTree>
    <p:extLst>
      <p:ext uri="{BB962C8B-B14F-4D97-AF65-F5344CB8AC3E}">
        <p14:creationId xmlns:p14="http://schemas.microsoft.com/office/powerpoint/2010/main" val="141348028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strike="noStrike" spc="-1" dirty="0">
                <a:uFill>
                  <a:solidFill>
                    <a:srgbClr val="FFFFFF"/>
                  </a:solidFill>
                </a:uFill>
                <a:latin typeface="Arial"/>
              </a:rPr>
              <a:t>Hay más de 640 diferentes criptomonedas (07/2015). Se puede encontrar un buen resumen aquí: http://coinmarketcap.com/all/views/all/ </a:t>
            </a:r>
            <a:endParaRPr lang="es-ES" dirty="0"/>
          </a:p>
          <a:p>
            <a:endParaRPr lang="es-ES" dirty="0"/>
          </a:p>
          <a:p>
            <a:r>
              <a:rPr lang="es-ES" sz="1200" strike="noStrike" spc="-1" dirty="0">
                <a:uFill>
                  <a:solidFill>
                    <a:srgbClr val="FFFFFF"/>
                  </a:solidFill>
                </a:uFill>
                <a:latin typeface="Arial"/>
              </a:rPr>
              <a:t>La criptomoneda más importante y más conocida es Bitcoin que fue inventada a fines de 2008 por «Satoshi Nakamoto». Sin embargo, es importante saber que también hay otras criptomonedas. Algunas de ellas fueron creadas porque el Bitcoin se volvió muy 'pesada', lo que significa que no es realmente útil para pagar transacciones. Otras fueron creadas para superar las debilidades de Bitcoin, por ejemplo, DASH (el Logo X11; antiguamente conocido como </a:t>
            </a:r>
            <a:r>
              <a:rPr lang="es-ES" sz="1200" strike="noStrike" spc="-1" dirty="0" err="1">
                <a:uFill>
                  <a:solidFill>
                    <a:srgbClr val="FFFFFF"/>
                  </a:solidFill>
                </a:uFill>
                <a:latin typeface="Arial"/>
              </a:rPr>
              <a:t>Darkcoin</a:t>
            </a:r>
            <a:r>
              <a:rPr lang="es-ES" sz="1200" strike="noStrike" spc="-1" dirty="0">
                <a:uFill>
                  <a:solidFill>
                    <a:srgbClr val="FFFFFF"/>
                  </a:solidFill>
                </a:uFill>
                <a:latin typeface="Arial"/>
              </a:rPr>
              <a:t>) para permitir transacciones totalmente anónimas o </a:t>
            </a:r>
            <a:r>
              <a:rPr lang="es-ES" sz="1200" strike="noStrike" spc="-1" dirty="0" err="1">
                <a:uFill>
                  <a:solidFill>
                    <a:srgbClr val="FFFFFF"/>
                  </a:solidFill>
                </a:uFill>
                <a:latin typeface="Arial"/>
              </a:rPr>
              <a:t>Litecoin</a:t>
            </a:r>
            <a:r>
              <a:rPr lang="es-ES" sz="1200" strike="noStrike" spc="-1" dirty="0">
                <a:uFill>
                  <a:solidFill>
                    <a:srgbClr val="FFFFFF"/>
                  </a:solidFill>
                </a:uFill>
                <a:latin typeface="Arial"/>
              </a:rPr>
              <a:t> para permitir transacciones más rápidas, así como transacciones más pequeñas. </a:t>
            </a:r>
            <a:endParaRPr lang="es-ES" dirty="0"/>
          </a:p>
          <a:p>
            <a:endParaRPr lang="es-ES" dirty="0"/>
          </a:p>
          <a:p>
            <a:r>
              <a:rPr lang="es-ES" sz="1200" strike="noStrike" spc="-1" dirty="0">
                <a:uFill>
                  <a:solidFill>
                    <a:srgbClr val="FFFFFF"/>
                  </a:solidFill>
                </a:uFill>
                <a:latin typeface="Arial"/>
              </a:rPr>
              <a:t>La mayoría de las monedas se basan en el mismo enfoque: Una red entre pares para extraer monedas y validar transacciones y un suministro de moneda limitado, predeterminado.</a:t>
            </a:r>
            <a:endParaRPr lang="es-ES" dirty="0"/>
          </a:p>
          <a:p>
            <a:endParaRPr lang="en-GB" dirty="0"/>
          </a:p>
        </p:txBody>
      </p:sp>
      <p:sp>
        <p:nvSpPr>
          <p:cNvPr id="4" name="Slide Number Placeholder 3"/>
          <p:cNvSpPr>
            <a:spLocks noGrp="1"/>
          </p:cNvSpPr>
          <p:nvPr>
            <p:ph type="sldNum" sz="quarter" idx="10"/>
          </p:nvPr>
        </p:nvSpPr>
        <p:spPr/>
        <p:txBody>
          <a:bodyPr/>
          <a:lstStyle/>
          <a:p>
            <a:pPr>
              <a:defRPr/>
            </a:pPr>
            <a:fld id="{386ECC3D-E4E4-1648-8C66-E612003B53A7}" type="slidenum">
              <a:rPr lang="en-US" smtClean="0"/>
              <a:pPr>
                <a:defRPr/>
              </a:pPr>
              <a:t>74</a:t>
            </a:fld>
            <a:endParaRPr lang="en-US"/>
          </a:p>
        </p:txBody>
      </p:sp>
    </p:spTree>
    <p:extLst>
      <p:ext uri="{BB962C8B-B14F-4D97-AF65-F5344CB8AC3E}">
        <p14:creationId xmlns:p14="http://schemas.microsoft.com/office/powerpoint/2010/main" val="5859886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ES" sz="1200" strike="noStrike" spc="-1" dirty="0">
                <a:solidFill>
                  <a:srgbClr val="000000"/>
                </a:solidFill>
                <a:uFill>
                  <a:solidFill>
                    <a:srgbClr val="FFFFFF"/>
                  </a:solidFill>
                </a:uFill>
                <a:latin typeface="+mn-lt"/>
                <a:ea typeface="+mn-ea"/>
              </a:rPr>
              <a:t>Esta transparencia sirve para proporcionar algunas observaciones preliminares. </a:t>
            </a:r>
            <a:endParaRPr lang="es-ES" dirty="0"/>
          </a:p>
          <a:p>
            <a:r>
              <a:rPr lang="es-ES" sz="1200" strike="noStrike" spc="-1" dirty="0">
                <a:solidFill>
                  <a:srgbClr val="000000"/>
                </a:solidFill>
                <a:uFill>
                  <a:solidFill>
                    <a:srgbClr val="FFFFFF"/>
                  </a:solidFill>
                </a:uFill>
                <a:latin typeface="+mn-lt"/>
                <a:ea typeface="+mn-ea"/>
              </a:rPr>
              <a:t>Como estos temas ya han sido tratados en el Curso de formación introductoria, el formador evaluará si es necesario usarla o no.</a:t>
            </a:r>
            <a:endParaRPr lang="es-ES" dirty="0"/>
          </a:p>
          <a:p>
            <a:endParaRPr lang="es-ES" dirty="0"/>
          </a:p>
          <a:p>
            <a:pPr>
              <a:lnSpc>
                <a:spcPct val="100000"/>
              </a:lnSpc>
            </a:pPr>
            <a:r>
              <a:rPr lang="es-ES" sz="2000" strike="noStrike" spc="-1" dirty="0">
                <a:solidFill>
                  <a:srgbClr val="000000"/>
                </a:solidFill>
                <a:uFill>
                  <a:solidFill>
                    <a:srgbClr val="FFFFFF"/>
                  </a:solidFill>
                </a:uFill>
                <a:latin typeface="+mn-lt"/>
                <a:ea typeface="+mn-ea"/>
              </a:rPr>
              <a:t>Fuente: https://www.slideshare.net/wearesocialsg/global-digital-statshot-q2-2017</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6</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strike="noStrike" spc="-1" dirty="0">
                <a:uFill>
                  <a:solidFill>
                    <a:srgbClr val="FFFFFF"/>
                  </a:solidFill>
                </a:uFill>
                <a:latin typeface="Arial"/>
              </a:rPr>
              <a:t>Las siguientes tres transparencias brindan información de la IOCTA sobre las formas de criptomonedas usadas por los delincuentes, además de Bitcoin</a:t>
            </a:r>
            <a:endParaRPr lang="es-ES"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75</a:t>
            </a:fld>
            <a:endParaRPr lang="en-US"/>
          </a:p>
        </p:txBody>
      </p:sp>
    </p:spTree>
    <p:extLst>
      <p:ext uri="{BB962C8B-B14F-4D97-AF65-F5344CB8AC3E}">
        <p14:creationId xmlns:p14="http://schemas.microsoft.com/office/powerpoint/2010/main" val="6740025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s-ES" sz="1200" strike="noStrike" spc="-1" dirty="0">
                <a:solidFill>
                  <a:srgbClr val="000000"/>
                </a:solidFill>
                <a:uFill>
                  <a:solidFill>
                    <a:srgbClr val="FFFFFF"/>
                  </a:solidFill>
                </a:uFill>
                <a:latin typeface="+mn-lt"/>
                <a:ea typeface="+mn-ea"/>
              </a:rPr>
              <a:t>Los objetivos individuales son las cosas que el delegado debe ser capaz de hacer al término de la sesión.  Estos objetivos pueden utilizarse para poner a prueba los conocimientos que han obtenido los estudiantes y permitirles evaluar la formación.  Para esta sesión, los estudiantes deben ser capaces de:</a:t>
            </a:r>
            <a:endParaRPr lang="es-ES" dirty="0"/>
          </a:p>
          <a:p>
            <a:pPr marL="216000" indent="-216000">
              <a:lnSpc>
                <a:spcPct val="100000"/>
              </a:lnSpc>
            </a:pPr>
            <a:r>
              <a:rPr lang="es-ES" sz="2000" strike="noStrike" spc="-1" dirty="0">
                <a:solidFill>
                  <a:srgbClr val="000000"/>
                </a:solidFill>
                <a:uFill>
                  <a:solidFill>
                    <a:srgbClr val="FFFFFF"/>
                  </a:solidFill>
                </a:uFill>
                <a:latin typeface="+mn-lt"/>
                <a:ea typeface="+mn-ea"/>
              </a:rPr>
              <a:t> Identificar a los formadores y demás participantes</a:t>
            </a:r>
            <a:endParaRPr lang="es-ES" dirty="0"/>
          </a:p>
          <a:p>
            <a:pPr marL="216000" indent="-216000">
              <a:lnSpc>
                <a:spcPct val="100000"/>
              </a:lnSpc>
            </a:pPr>
            <a:r>
              <a:rPr lang="es-ES" sz="2000" strike="noStrike" spc="-1" dirty="0">
                <a:solidFill>
                  <a:srgbClr val="000000"/>
                </a:solidFill>
                <a:uFill>
                  <a:solidFill>
                    <a:srgbClr val="FFFFFF"/>
                  </a:solidFill>
                </a:uFill>
                <a:latin typeface="+mn-lt"/>
                <a:ea typeface="+mn-ea"/>
              </a:rPr>
              <a:t> Tratar el propósito general del curso</a:t>
            </a:r>
            <a:endParaRPr lang="es-ES" dirty="0"/>
          </a:p>
          <a:p>
            <a:pPr marL="216000" indent="-216000">
              <a:lnSpc>
                <a:spcPct val="100000"/>
              </a:lnSpc>
            </a:pPr>
            <a:r>
              <a:rPr lang="es-ES" sz="2000" strike="noStrike" spc="-1" dirty="0">
                <a:solidFill>
                  <a:srgbClr val="000000"/>
                </a:solidFill>
                <a:uFill>
                  <a:solidFill>
                    <a:srgbClr val="FFFFFF"/>
                  </a:solidFill>
                </a:uFill>
                <a:latin typeface="+mn-lt"/>
                <a:ea typeface="+mn-ea"/>
              </a:rPr>
              <a:t> Explicar por qué este curso es necesario</a:t>
            </a:r>
            <a:endParaRPr lang="es-ES" dirty="0"/>
          </a:p>
          <a:p>
            <a:pPr marL="216000" indent="-216000">
              <a:lnSpc>
                <a:spcPct val="100000"/>
              </a:lnSpc>
            </a:pPr>
            <a:r>
              <a:rPr lang="es-ES" sz="2000" strike="noStrike" spc="-1" dirty="0">
                <a:solidFill>
                  <a:srgbClr val="000000"/>
                </a:solidFill>
                <a:uFill>
                  <a:solidFill>
                    <a:srgbClr val="FFFFFF"/>
                  </a:solidFill>
                </a:uFill>
                <a:latin typeface="+mn-lt"/>
                <a:ea typeface="+mn-ea"/>
              </a:rPr>
              <a:t> Registrar las distintas partes del calendario y las actividades del curso</a:t>
            </a:r>
            <a:endParaRPr lang="es-ES" dirty="0"/>
          </a:p>
          <a:p>
            <a:pPr marL="216000" indent="-216000">
              <a:lnSpc>
                <a:spcPct val="100000"/>
              </a:lnSpc>
            </a:pPr>
            <a:r>
              <a:rPr lang="es-ES" sz="2000" strike="noStrike" spc="-1" dirty="0">
                <a:solidFill>
                  <a:srgbClr val="000000"/>
                </a:solidFill>
                <a:uFill>
                  <a:solidFill>
                    <a:srgbClr val="FFFFFF"/>
                  </a:solidFill>
                </a:uFill>
                <a:latin typeface="+mn-lt"/>
                <a:ea typeface="+mn-ea"/>
              </a:rPr>
              <a:t> Registrar los procedimientos de salud y seguridad del lugar</a:t>
            </a:r>
            <a:endParaRPr lang="es-ES" dirty="0"/>
          </a:p>
        </p:txBody>
      </p:sp>
      <p:sp>
        <p:nvSpPr>
          <p:cNvPr id="4" name="Espace réservé du numéro de diapositive 3"/>
          <p:cNvSpPr>
            <a:spLocks noGrp="1"/>
          </p:cNvSpPr>
          <p:nvPr>
            <p:ph type="sldNum" sz="quarter" idx="10"/>
          </p:nvPr>
        </p:nvSpPr>
        <p:spPr/>
        <p:txBody>
          <a:bodyPr/>
          <a:lstStyle/>
          <a:p>
            <a:fld id="{5827260C-95DC-194B-88B2-0B241DEC43BF}" type="slidenum">
              <a:rPr lang="en-US" smtClean="0"/>
              <a:pPr/>
              <a:t>78</a:t>
            </a:fld>
            <a:endParaRPr lang="en-US"/>
          </a:p>
        </p:txBody>
      </p:sp>
    </p:spTree>
    <p:extLst>
      <p:ext uri="{BB962C8B-B14F-4D97-AF65-F5344CB8AC3E}">
        <p14:creationId xmlns:p14="http://schemas.microsoft.com/office/powerpoint/2010/main" val="168516030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100000"/>
              </a:lnSpc>
            </a:pPr>
            <a:r>
              <a:rPr lang="es-ES" sz="1200" strike="noStrike" spc="-1" dirty="0">
                <a:solidFill>
                  <a:srgbClr val="000000"/>
                </a:solidFill>
                <a:uFill>
                  <a:solidFill>
                    <a:srgbClr val="FFFFFF"/>
                  </a:solidFill>
                </a:uFill>
                <a:latin typeface="+mn-lt"/>
                <a:ea typeface="+mn-ea"/>
              </a:rPr>
              <a:t>El formador debe dar a los participantes la oportunidad de hacer cualquier pregunta que puedan tener en relación a la lección.</a:t>
            </a:r>
            <a:endParaRPr lang="es-ES" dirty="0"/>
          </a:p>
          <a:p>
            <a:pPr>
              <a:lnSpc>
                <a:spcPct val="100000"/>
              </a:lnSpc>
            </a:pPr>
            <a:endParaRPr lang="es-ES" dirty="0"/>
          </a:p>
          <a:p>
            <a:pPr>
              <a:lnSpc>
                <a:spcPct val="100000"/>
              </a:lnSpc>
            </a:pPr>
            <a:r>
              <a:rPr lang="es-ES" sz="1200" b="1" strike="noStrike" spc="-1" dirty="0">
                <a:solidFill>
                  <a:srgbClr val="000000"/>
                </a:solidFill>
                <a:uFill>
                  <a:solidFill>
                    <a:srgbClr val="FFFFFF"/>
                  </a:solidFill>
                </a:uFill>
                <a:latin typeface="+mn-lt"/>
                <a:ea typeface="+mn-ea"/>
              </a:rPr>
              <a:t>Ejercicios prácticos (si se aplica)</a:t>
            </a:r>
            <a:endParaRPr lang="es-ES" dirty="0"/>
          </a:p>
          <a:p>
            <a:pPr>
              <a:lnSpc>
                <a:spcPct val="100000"/>
              </a:lnSpc>
            </a:pPr>
            <a:r>
              <a:rPr lang="es-ES" sz="1200" strike="noStrike" spc="-1" dirty="0">
                <a:solidFill>
                  <a:srgbClr val="000000"/>
                </a:solidFill>
                <a:uFill>
                  <a:solidFill>
                    <a:srgbClr val="FFFFFF"/>
                  </a:solidFill>
                </a:uFill>
                <a:latin typeface="+mn-lt"/>
                <a:ea typeface="+mn-ea"/>
              </a:rPr>
              <a:t>El único ejercicio práctico en esta sesión es la presentación de los estudiantes y los formadores y los requerimientos para esta actividad se indican en la sección anterior.</a:t>
            </a:r>
            <a:endParaRPr lang="es-ES" dirty="0"/>
          </a:p>
          <a:p>
            <a:pPr>
              <a:lnSpc>
                <a:spcPct val="100000"/>
              </a:lnSpc>
            </a:pPr>
            <a:r>
              <a:rPr lang="es-ES" sz="1200" strike="noStrike" spc="-1" dirty="0">
                <a:solidFill>
                  <a:srgbClr val="000000"/>
                </a:solidFill>
                <a:uFill>
                  <a:solidFill>
                    <a:srgbClr val="FFFFFF"/>
                  </a:solidFill>
                </a:uFill>
                <a:latin typeface="+mn-lt"/>
                <a:ea typeface="+mn-ea"/>
              </a:rPr>
              <a:t> </a:t>
            </a:r>
            <a:endParaRPr lang="es-ES" dirty="0"/>
          </a:p>
          <a:p>
            <a:pPr>
              <a:lnSpc>
                <a:spcPct val="100000"/>
              </a:lnSpc>
            </a:pPr>
            <a:r>
              <a:rPr lang="es-ES" sz="1200" b="1" strike="noStrike" spc="-1" dirty="0">
                <a:solidFill>
                  <a:srgbClr val="000000"/>
                </a:solidFill>
                <a:uFill>
                  <a:solidFill>
                    <a:srgbClr val="FFFFFF"/>
                  </a:solidFill>
                </a:uFill>
                <a:latin typeface="+mn-lt"/>
                <a:ea typeface="+mn-ea"/>
              </a:rPr>
              <a:t>Prueba de conocimiento</a:t>
            </a:r>
            <a:endParaRPr lang="es-ES" dirty="0"/>
          </a:p>
          <a:p>
            <a:pPr>
              <a:lnSpc>
                <a:spcPct val="100000"/>
              </a:lnSpc>
            </a:pPr>
            <a:r>
              <a:rPr lang="es-ES" sz="1200" strike="noStrike" spc="-1" dirty="0">
                <a:solidFill>
                  <a:srgbClr val="000000"/>
                </a:solidFill>
                <a:uFill>
                  <a:solidFill>
                    <a:srgbClr val="FFFFFF"/>
                  </a:solidFill>
                </a:uFill>
                <a:latin typeface="+mn-lt"/>
                <a:ea typeface="+mn-ea"/>
              </a:rPr>
              <a:t>No hay prueba de conocimiento en esta sesión</a:t>
            </a:r>
            <a:endParaRPr lang="es-ES" dirty="0"/>
          </a:p>
          <a:p>
            <a:pPr>
              <a:lnSpc>
                <a:spcPct val="100000"/>
              </a:lnSpc>
            </a:pPr>
            <a:endParaRPr lang="es-ES"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79</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ES" sz="1200" strike="noStrike" spc="-1" dirty="0">
                <a:solidFill>
                  <a:srgbClr val="000000"/>
                </a:solidFill>
                <a:uFill>
                  <a:solidFill>
                    <a:srgbClr val="FFFFFF"/>
                  </a:solidFill>
                </a:uFill>
                <a:latin typeface="+mn-lt"/>
                <a:ea typeface="+mn-ea"/>
              </a:rPr>
              <a:t>Esta transparencia sirve para proporcionar algunas observaciones preliminares. </a:t>
            </a:r>
            <a:endParaRPr lang="es-ES" dirty="0"/>
          </a:p>
          <a:p>
            <a:r>
              <a:rPr lang="es-ES" sz="1200" strike="noStrike" spc="-1" dirty="0">
                <a:solidFill>
                  <a:srgbClr val="000000"/>
                </a:solidFill>
                <a:uFill>
                  <a:solidFill>
                    <a:srgbClr val="FFFFFF"/>
                  </a:solidFill>
                </a:uFill>
                <a:latin typeface="+mn-lt"/>
                <a:ea typeface="+mn-ea"/>
              </a:rPr>
              <a:t>Como estos temas ya han sido tratados en el Curso de formación introductoria, el formador evaluará si es necesario usarla o no.</a:t>
            </a:r>
            <a:endParaRPr lang="es-ES" dirty="0"/>
          </a:p>
          <a:p>
            <a:endParaRPr lang="es-ES" dirty="0"/>
          </a:p>
          <a:p>
            <a:pPr>
              <a:lnSpc>
                <a:spcPct val="100000"/>
              </a:lnSpc>
            </a:pPr>
            <a:r>
              <a:rPr lang="es-ES" sz="2000" strike="noStrike" spc="-1" dirty="0">
                <a:solidFill>
                  <a:srgbClr val="000000"/>
                </a:solidFill>
                <a:uFill>
                  <a:solidFill>
                    <a:srgbClr val="FFFFFF"/>
                  </a:solidFill>
                </a:uFill>
                <a:latin typeface="+mn-lt"/>
                <a:ea typeface="+mn-ea"/>
              </a:rPr>
              <a:t>Fuente: https://www.slideshare.net/wearesocialsg/digital-in-2017-global-overview </a:t>
            </a:r>
            <a:r>
              <a:rPr lang="en-GB" dirty="0"/>
              <a:t>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7</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ES" sz="1200" strike="noStrike" spc="-1" dirty="0">
                <a:solidFill>
                  <a:srgbClr val="000000"/>
                </a:solidFill>
                <a:uFill>
                  <a:solidFill>
                    <a:srgbClr val="FFFFFF"/>
                  </a:solidFill>
                </a:uFill>
                <a:latin typeface="+mn-lt"/>
                <a:ea typeface="+mn-ea"/>
              </a:rPr>
              <a:t>Esta transparencia sirve para proporcionar algunas observaciones preliminares. </a:t>
            </a:r>
            <a:endParaRPr lang="es-ES" dirty="0"/>
          </a:p>
          <a:p>
            <a:r>
              <a:rPr lang="es-ES" sz="1200" strike="noStrike" spc="-1" dirty="0">
                <a:solidFill>
                  <a:srgbClr val="000000"/>
                </a:solidFill>
                <a:uFill>
                  <a:solidFill>
                    <a:srgbClr val="FFFFFF"/>
                  </a:solidFill>
                </a:uFill>
                <a:latin typeface="+mn-lt"/>
                <a:ea typeface="+mn-ea"/>
              </a:rPr>
              <a:t>Como estos temas ya han sido tratados en el Curso de formación introductoria, el formador evaluará si es necesario usarla o no.</a:t>
            </a:r>
            <a:endParaRPr lang="es-ES" dirty="0"/>
          </a:p>
          <a:p>
            <a:endParaRPr lang="es-ES" dirty="0"/>
          </a:p>
          <a:p>
            <a:pPr>
              <a:lnSpc>
                <a:spcPct val="100000"/>
              </a:lnSpc>
            </a:pPr>
            <a:r>
              <a:rPr lang="es-ES" sz="2000" strike="noStrike" spc="-1" dirty="0">
                <a:solidFill>
                  <a:srgbClr val="000000"/>
                </a:solidFill>
                <a:uFill>
                  <a:solidFill>
                    <a:srgbClr val="FFFFFF"/>
                  </a:solidFill>
                </a:uFill>
                <a:latin typeface="+mn-lt"/>
                <a:ea typeface="+mn-ea"/>
              </a:rPr>
              <a:t>Fuente: https://www.slideshare.net/wearesocialsg/digital-in-2017-global-overview</a:t>
            </a:r>
            <a:r>
              <a:rPr lang="en-GB" dirty="0"/>
              <a:t>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8</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ES" sz="1200" strike="noStrike" spc="-1" dirty="0">
                <a:solidFill>
                  <a:srgbClr val="000000"/>
                </a:solidFill>
                <a:uFill>
                  <a:solidFill>
                    <a:srgbClr val="FFFFFF"/>
                  </a:solidFill>
                </a:uFill>
                <a:latin typeface="+mn-lt"/>
                <a:ea typeface="+mn-ea"/>
              </a:rPr>
              <a:t>Esta transparencia sirve para proporcionar algunas observaciones preliminares. </a:t>
            </a:r>
            <a:endParaRPr lang="es-ES" dirty="0"/>
          </a:p>
          <a:p>
            <a:r>
              <a:rPr lang="es-ES" sz="1200" strike="noStrike" spc="-1" dirty="0">
                <a:solidFill>
                  <a:srgbClr val="000000"/>
                </a:solidFill>
                <a:uFill>
                  <a:solidFill>
                    <a:srgbClr val="FFFFFF"/>
                  </a:solidFill>
                </a:uFill>
                <a:latin typeface="+mn-lt"/>
                <a:ea typeface="+mn-ea"/>
              </a:rPr>
              <a:t>Como estos temas ya han sido tratados en el Curso de formación introductoria, el formador evaluará si es necesario usarla o no.</a:t>
            </a:r>
            <a:endParaRPr lang="es-ES" dirty="0"/>
          </a:p>
          <a:p>
            <a:endParaRPr lang="es-ES" dirty="0"/>
          </a:p>
          <a:p>
            <a:pPr>
              <a:lnSpc>
                <a:spcPct val="100000"/>
              </a:lnSpc>
            </a:pPr>
            <a:r>
              <a:rPr lang="es-ES" sz="2000" strike="noStrike" spc="-1" dirty="0">
                <a:solidFill>
                  <a:srgbClr val="000000"/>
                </a:solidFill>
                <a:uFill>
                  <a:solidFill>
                    <a:srgbClr val="FFFFFF"/>
                  </a:solidFill>
                </a:uFill>
                <a:latin typeface="+mn-lt"/>
                <a:ea typeface="+mn-ea"/>
              </a:rPr>
              <a:t>Fuente: /https://</a:t>
            </a:r>
            <a:r>
              <a:rPr lang="es-ES" sz="2000" strike="noStrike" spc="-1" dirty="0" err="1">
                <a:solidFill>
                  <a:srgbClr val="000000"/>
                </a:solidFill>
                <a:uFill>
                  <a:solidFill>
                    <a:srgbClr val="FFFFFF"/>
                  </a:solidFill>
                </a:uFill>
                <a:latin typeface="+mn-lt"/>
                <a:ea typeface="+mn-ea"/>
              </a:rPr>
              <a:t>www.slideshare.netwearesocialsg</a:t>
            </a:r>
            <a:r>
              <a:rPr lang="es-ES" sz="2000" strike="noStrike" spc="-1" dirty="0">
                <a:solidFill>
                  <a:srgbClr val="000000"/>
                </a:solidFill>
                <a:uFill>
                  <a:solidFill>
                    <a:srgbClr val="FFFFFF"/>
                  </a:solidFill>
                </a:uFill>
                <a:latin typeface="+mn-lt"/>
                <a:ea typeface="+mn-ea"/>
              </a:rPr>
              <a:t>/digital-in-2017-global-overview</a:t>
            </a:r>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9</a:t>
            </a:fld>
            <a:endParaRPr lang="en-US"/>
          </a:p>
        </p:txBody>
      </p:sp>
    </p:spTree>
    <p:extLst>
      <p:ext uri="{BB962C8B-B14F-4D97-AF65-F5344CB8AC3E}">
        <p14:creationId xmlns:p14="http://schemas.microsoft.com/office/powerpoint/2010/main" val="522291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7C93875C-D206-EB44-B59F-1EDFAD2C5F06}" type="datetimeFigureOut">
              <a:rPr lang="en-US" smtClean="0"/>
              <a:pPr/>
              <a:t>4/10/19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F1BBC2-C6C1-6D4F-9D3D-8F3A1589EE87}" type="slidenum">
              <a:rPr lang="en-US" smtClean="0"/>
              <a:pPr/>
              <a:t>‹Nº›</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7C93875C-D206-EB44-B59F-1EDFAD2C5F06}" type="datetimeFigureOut">
              <a:rPr lang="en-US" smtClean="0"/>
              <a:pPr/>
              <a:t>4/10/19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F1BBC2-C6C1-6D4F-9D3D-8F3A1589EE87}" type="slidenum">
              <a:rPr lang="en-US" smtClean="0"/>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7C93875C-D206-EB44-B59F-1EDFAD2C5F06}" type="datetimeFigureOut">
              <a:rPr lang="en-US" smtClean="0"/>
              <a:pPr/>
              <a:t>4/10/19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F1BBC2-C6C1-6D4F-9D3D-8F3A1589EE87}" type="slidenum">
              <a:rPr lang="en-US" smtClean="0"/>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7C93875C-D206-EB44-B59F-1EDFAD2C5F06}" type="datetimeFigureOut">
              <a:rPr lang="en-US" smtClean="0"/>
              <a:pPr/>
              <a:t>4/10/19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F1BBC2-C6C1-6D4F-9D3D-8F3A1589EE87}" type="slidenum">
              <a:rPr lang="en-US" smtClean="0"/>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7C93875C-D206-EB44-B59F-1EDFAD2C5F06}" type="datetimeFigureOut">
              <a:rPr lang="en-US" smtClean="0"/>
              <a:pPr/>
              <a:t>4/10/19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F1BBC2-C6C1-6D4F-9D3D-8F3A1589EE87}" type="slidenum">
              <a:rPr lang="en-US" smtClean="0"/>
              <a:pPr/>
              <a:t>‹Nº›</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7C93875C-D206-EB44-B59F-1EDFAD2C5F06}" type="datetimeFigureOut">
              <a:rPr lang="en-US" smtClean="0"/>
              <a:pPr/>
              <a:t>4/10/19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F1BBC2-C6C1-6D4F-9D3D-8F3A1589EE87}" type="slidenum">
              <a:rPr lang="en-US" smtClean="0"/>
              <a:pPr/>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7C93875C-D206-EB44-B59F-1EDFAD2C5F06}" type="datetimeFigureOut">
              <a:rPr lang="en-US" smtClean="0"/>
              <a:pPr/>
              <a:t>4/10/19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DF1BBC2-C6C1-6D4F-9D3D-8F3A1589EE87}" type="slidenum">
              <a:rPr lang="en-US" smtClean="0"/>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7C93875C-D206-EB44-B59F-1EDFAD2C5F06}" type="datetimeFigureOut">
              <a:rPr lang="en-US" smtClean="0"/>
              <a:pPr/>
              <a:t>4/10/19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DF1BBC2-C6C1-6D4F-9D3D-8F3A1589EE87}" type="slidenum">
              <a:rPr lang="en-US" smtClean="0"/>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93875C-D206-EB44-B59F-1EDFAD2C5F06}" type="datetimeFigureOut">
              <a:rPr lang="en-US" smtClean="0"/>
              <a:pPr/>
              <a:t>4/10/19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DF1BBC2-C6C1-6D4F-9D3D-8F3A1589EE87}" type="slidenum">
              <a:rPr lang="en-US" smtClean="0"/>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7C93875C-D206-EB44-B59F-1EDFAD2C5F06}" type="datetimeFigureOut">
              <a:rPr lang="en-US" smtClean="0"/>
              <a:pPr/>
              <a:t>4/10/19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F1BBC2-C6C1-6D4F-9D3D-8F3A1589EE87}" type="slidenum">
              <a:rPr lang="en-US" smtClean="0"/>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7C93875C-D206-EB44-B59F-1EDFAD2C5F06}" type="datetimeFigureOut">
              <a:rPr lang="en-US" smtClean="0"/>
              <a:pPr/>
              <a:t>4/10/19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F1BBC2-C6C1-6D4F-9D3D-8F3A1589EE87}" type="slidenum">
              <a:rPr lang="en-US" smtClean="0"/>
              <a:pPr/>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93875C-D206-EB44-B59F-1EDFAD2C5F06}" type="datetimeFigureOut">
              <a:rPr lang="en-US" smtClean="0"/>
              <a:pPr/>
              <a:t>4/10/19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F1BBC2-C6C1-6D4F-9D3D-8F3A1589EE87}" type="slidenum">
              <a:rPr lang="en-US" smtClean="0"/>
              <a:pPr/>
              <a:t>‹Nº›</a:t>
            </a:fld>
            <a:endParaRPr lang="en-US"/>
          </a:p>
        </p:txBody>
      </p:sp>
      <p:sp>
        <p:nvSpPr>
          <p:cNvPr id="7" name="Rectangle 6"/>
          <p:cNvSpPr/>
          <p:nvPr userDrawn="1"/>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8" name="Rectangle 21"/>
          <p:cNvSpPr>
            <a:spLocks noChangeArrowheads="1"/>
          </p:cNvSpPr>
          <p:nvPr userDrawn="1"/>
        </p:nvSpPr>
        <p:spPr bwMode="auto">
          <a:xfrm>
            <a:off x="7938" y="6597650"/>
            <a:ext cx="9136062"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en-US" sz="1200" b="1" dirty="0">
                <a:solidFill>
                  <a:srgbClr val="FFFFFF"/>
                </a:solidFill>
                <a:latin typeface="Verdana" charset="0"/>
                <a:cs typeface="Verdana" charset="0"/>
              </a:rPr>
              <a:t>- </a:t>
            </a:r>
            <a:fld id="{BC1FC2EF-4E97-CE44-8211-E22E5CE7EAC8}" type="slidenum">
              <a:rPr lang="en-US" sz="1200" b="1">
                <a:solidFill>
                  <a:srgbClr val="FFFFFF"/>
                </a:solidFill>
                <a:latin typeface="Verdana" charset="0"/>
                <a:cs typeface="Verdana" charset="0"/>
              </a:rPr>
              <a:pPr algn="ctr"/>
              <a:t>‹Nº›</a:t>
            </a:fld>
            <a:r>
              <a:rPr lang="en-US" sz="1200" b="1" dirty="0">
                <a:solidFill>
                  <a:srgbClr val="FFFFFF"/>
                </a:solidFill>
                <a:latin typeface="Verdana" charset="0"/>
                <a:cs typeface="Verdana" charset="0"/>
              </a:rPr>
              <a:t> -</a:t>
            </a:r>
          </a:p>
        </p:txBody>
      </p:sp>
      <p:sp>
        <p:nvSpPr>
          <p:cNvPr id="9" name="Rectangle 8"/>
          <p:cNvSpPr/>
          <p:nvPr userDrawn="1"/>
        </p:nvSpPr>
        <p:spPr>
          <a:xfrm>
            <a:off x="-34925" y="-95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0" name="Rectangle 21"/>
          <p:cNvSpPr>
            <a:spLocks noChangeArrowheads="1"/>
          </p:cNvSpPr>
          <p:nvPr userDrawn="1"/>
        </p:nvSpPr>
        <p:spPr bwMode="auto">
          <a:xfrm>
            <a:off x="7938" y="19244"/>
            <a:ext cx="9136062"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en-US" sz="1200" b="1" dirty="0">
                <a:solidFill>
                  <a:srgbClr val="FFFFFF"/>
                </a:solidFill>
                <a:latin typeface="Verdana" charset="0"/>
                <a:cs typeface="Verdana" charset="0"/>
              </a:rPr>
              <a:t>Council</a:t>
            </a:r>
            <a:r>
              <a:rPr lang="en-US" sz="1200" b="1" baseline="0" dirty="0">
                <a:solidFill>
                  <a:srgbClr val="FFFFFF"/>
                </a:solidFill>
                <a:latin typeface="Verdana" charset="0"/>
                <a:cs typeface="Verdana" charset="0"/>
              </a:rPr>
              <a:t> of Europe/ C-PROC </a:t>
            </a:r>
            <a:r>
              <a:rPr lang="mr-IN" sz="1200" b="1" baseline="0" dirty="0">
                <a:solidFill>
                  <a:srgbClr val="FFFFFF"/>
                </a:solidFill>
                <a:latin typeface="Verdana" charset="0"/>
                <a:cs typeface="Verdana" charset="0"/>
              </a:rPr>
              <a:t>–</a:t>
            </a:r>
            <a:r>
              <a:rPr lang="en-US" sz="1200" b="1" baseline="0" dirty="0">
                <a:solidFill>
                  <a:srgbClr val="FFFFFF"/>
                </a:solidFill>
                <a:latin typeface="Verdana" charset="0"/>
                <a:cs typeface="Verdana" charset="0"/>
              </a:rPr>
              <a:t> Advanced Judicial Course on Cybercrime and Electronic Evidence</a:t>
            </a:r>
            <a:endParaRPr lang="en-US" sz="1200" b="1" dirty="0">
              <a:solidFill>
                <a:srgbClr val="FFFFFF"/>
              </a:solidFill>
              <a:latin typeface="Verdana" charset="0"/>
              <a:cs typeface="Verdana"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youtu.be/BvId5-0295U"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www.trendmicro.com/"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9.png"/></Relationships>
</file>

<file path=ppt/slides/_rels/slide36.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1.tif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2.tif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4.tif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25.png"/><Relationship Id="rId4" Type="http://schemas.openxmlformats.org/officeDocument/2006/relationships/notesSlide" Target="../notesSlides/notesSlide33.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44.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27.tiff"/></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28.png"/><Relationship Id="rId4" Type="http://schemas.openxmlformats.org/officeDocument/2006/relationships/notesSlide" Target="../notesSlides/notesSlide3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5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http://www.pentestpartners.com/"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5.tiff"/><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6.tiff"/><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6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0.tiff"/><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1.tiff"/><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2.tiff"/><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43.png"/><Relationship Id="rId4" Type="http://schemas.openxmlformats.org/officeDocument/2006/relationships/notesSlide" Target="../notesSlides/notesSlide57.xml"/></Relationships>
</file>

<file path=ppt/slides/_rels/slide7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5.tiff"/><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hyperlink" Target="coinmarket" TargetMode="Externa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spc="-1" dirty="0" err="1">
                <a:solidFill>
                  <a:srgbClr val="000000"/>
                </a:solidFill>
                <a:uFill>
                  <a:solidFill>
                    <a:srgbClr val="FFFFFF"/>
                  </a:solidFill>
                </a:uFill>
              </a:rPr>
              <a:t>Formación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Avanzada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sobre</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Delitos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Cibernéticos</a:t>
            </a:r>
            <a:r>
              <a:rPr lang="en-US" spc="-1" dirty="0">
                <a:solidFill>
                  <a:srgbClr val="000000"/>
                </a:solidFill>
                <a:uFill>
                  <a:solidFill>
                    <a:srgbClr val="FFFFFF"/>
                  </a:solidFill>
                </a:uFill>
              </a:rPr>
              <a:t> para </a:t>
            </a:r>
            <a:r>
              <a:rPr lang="en-US" spc="-1" dirty="0" err="1">
                <a:solidFill>
                  <a:srgbClr val="000000"/>
                </a:solidFill>
                <a:uFill>
                  <a:solidFill>
                    <a:srgbClr val="FFFFFF"/>
                  </a:solidFill>
                </a:uFill>
              </a:rPr>
              <a:t>Jueces</a:t>
            </a:r>
            <a:r>
              <a:rPr lang="en-US" spc="-1" dirty="0">
                <a:solidFill>
                  <a:srgbClr val="000000"/>
                </a:solidFill>
                <a:uFill>
                  <a:solidFill>
                    <a:srgbClr val="FFFFFF"/>
                  </a:solidFill>
                </a:uFill>
              </a:rPr>
              <a:t> y </a:t>
            </a:r>
            <a:r>
              <a:rPr lang="en-US" spc="-1" dirty="0" err="1">
                <a:solidFill>
                  <a:srgbClr val="000000"/>
                </a:solidFill>
                <a:uFill>
                  <a:solidFill>
                    <a:srgbClr val="FFFFFF"/>
                  </a:solidFill>
                </a:uFill>
              </a:rPr>
              <a:t>Fiscales</a:t>
            </a:r>
            <a:endParaRPr lang="en-US" dirty="0"/>
          </a:p>
        </p:txBody>
      </p:sp>
      <p:sp>
        <p:nvSpPr>
          <p:cNvPr id="3" name="Subtitle 2"/>
          <p:cNvSpPr>
            <a:spLocks noGrp="1"/>
          </p:cNvSpPr>
          <p:nvPr>
            <p:ph type="subTitle" idx="1"/>
          </p:nvPr>
        </p:nvSpPr>
        <p:spPr/>
        <p:txBody>
          <a:bodyPr/>
          <a:lstStyle/>
          <a:p>
            <a:r>
              <a:rPr lang="es-ES" spc="-1" dirty="0">
                <a:solidFill>
                  <a:srgbClr val="A6A6A6"/>
                </a:solidFill>
                <a:uFill>
                  <a:solidFill>
                    <a:srgbClr val="FFFFFF"/>
                  </a:solidFill>
                </a:uFill>
              </a:rPr>
              <a:t>Sesión</a:t>
            </a:r>
            <a:r>
              <a:rPr lang="en-US" dirty="0">
                <a:solidFill>
                  <a:schemeClr val="bg1">
                    <a:lumMod val="65000"/>
                  </a:schemeClr>
                </a:solidFill>
              </a:rPr>
              <a:t> 2.1.3</a:t>
            </a:r>
          </a:p>
          <a:p>
            <a:r>
              <a:rPr lang="es-ES" spc="-1" dirty="0">
                <a:solidFill>
                  <a:srgbClr val="A6A6A6"/>
                </a:solidFill>
                <a:uFill>
                  <a:solidFill>
                    <a:srgbClr val="FFFFFF"/>
                  </a:solidFill>
                </a:uFill>
              </a:rPr>
              <a:t>Actualización tecnológica</a:t>
            </a:r>
            <a:endParaRPr lang="en-US" dirty="0">
              <a:solidFill>
                <a:schemeClr val="bg1">
                  <a:lumMod val="65000"/>
                </a:schemeClr>
              </a:solidFill>
            </a:endParaRPr>
          </a:p>
        </p:txBody>
      </p:sp>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5856" y="443764"/>
            <a:ext cx="4332287" cy="861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b="1" spc="-1" dirty="0" err="1">
                <a:solidFill>
                  <a:srgbClr val="000000"/>
                </a:solidFill>
                <a:uFill>
                  <a:solidFill>
                    <a:srgbClr val="FFFFFF"/>
                  </a:solidFill>
                </a:uFill>
              </a:rPr>
              <a:t>Uso</a:t>
            </a:r>
            <a:r>
              <a:rPr lang="en-US" b="1" spc="-1" dirty="0">
                <a:solidFill>
                  <a:srgbClr val="000000"/>
                </a:solidFill>
                <a:uFill>
                  <a:solidFill>
                    <a:srgbClr val="FFFFFF"/>
                  </a:solidFill>
                </a:uFill>
              </a:rPr>
              <a:t> de redes </a:t>
            </a:r>
            <a:r>
              <a:rPr lang="en-US" b="1" spc="-1" dirty="0" err="1">
                <a:solidFill>
                  <a:srgbClr val="000000"/>
                </a:solidFill>
                <a:uFill>
                  <a:solidFill>
                    <a:srgbClr val="FFFFFF"/>
                  </a:solidFill>
                </a:uFill>
              </a:rPr>
              <a:t>sociales</a:t>
            </a:r>
            <a:r>
              <a:rPr lang="en-US" b="1" spc="-1" dirty="0">
                <a:solidFill>
                  <a:srgbClr val="000000"/>
                </a:solidFill>
                <a:uFill>
                  <a:solidFill>
                    <a:srgbClr val="FFFFFF"/>
                  </a:solidFill>
                </a:uFill>
              </a:rPr>
              <a:t>: Panorama regional</a:t>
            </a:r>
            <a:endParaRPr lang="en-GB" b="1" dirty="0"/>
          </a:p>
        </p:txBody>
      </p:sp>
      <p:pic>
        <p:nvPicPr>
          <p:cNvPr id="5" name="Picture 4"/>
          <p:cNvPicPr>
            <a:picLocks noChangeAspect="1"/>
          </p:cNvPicPr>
          <p:nvPr/>
        </p:nvPicPr>
        <p:blipFill rotWithShape="1">
          <a:blip r:embed="rId3"/>
          <a:srcRect t="8462" b="1966"/>
          <a:stretch/>
        </p:blipFill>
        <p:spPr>
          <a:xfrm>
            <a:off x="0" y="1512422"/>
            <a:ext cx="9144000" cy="5119078"/>
          </a:xfrm>
          <a:prstGeom prst="rect">
            <a:avLst/>
          </a:prstGeom>
        </p:spPr>
      </p:pic>
    </p:spTree>
    <p:extLst>
      <p:ext uri="{BB962C8B-B14F-4D97-AF65-F5344CB8AC3E}">
        <p14:creationId xmlns:p14="http://schemas.microsoft.com/office/powerpoint/2010/main" val="12605369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4000" b="1" spc="-1" dirty="0" err="1">
                <a:solidFill>
                  <a:srgbClr val="000000"/>
                </a:solidFill>
                <a:uFill>
                  <a:solidFill>
                    <a:srgbClr val="FFFFFF"/>
                  </a:solidFill>
                </a:uFill>
              </a:rPr>
              <a:t>Usuarios</a:t>
            </a:r>
            <a:r>
              <a:rPr lang="en-US" sz="4000" b="1" spc="-1" dirty="0">
                <a:solidFill>
                  <a:srgbClr val="000000"/>
                </a:solidFill>
                <a:uFill>
                  <a:solidFill>
                    <a:srgbClr val="FFFFFF"/>
                  </a:solidFill>
                </a:uFill>
              </a:rPr>
              <a:t> </a:t>
            </a:r>
            <a:r>
              <a:rPr lang="en-US" sz="4000" b="1" spc="-1" dirty="0" err="1">
                <a:solidFill>
                  <a:srgbClr val="000000"/>
                </a:solidFill>
                <a:uFill>
                  <a:solidFill>
                    <a:srgbClr val="FFFFFF"/>
                  </a:solidFill>
                </a:uFill>
              </a:rPr>
              <a:t>activos</a:t>
            </a:r>
            <a:r>
              <a:rPr lang="en-US" sz="4000" b="1" spc="-1" dirty="0">
                <a:solidFill>
                  <a:srgbClr val="000000"/>
                </a:solidFill>
                <a:uFill>
                  <a:solidFill>
                    <a:srgbClr val="FFFFFF"/>
                  </a:solidFill>
                </a:uFill>
              </a:rPr>
              <a:t> por </a:t>
            </a:r>
            <a:r>
              <a:rPr lang="en-US" sz="4000" b="1" spc="-1" dirty="0" err="1">
                <a:solidFill>
                  <a:srgbClr val="000000"/>
                </a:solidFill>
                <a:uFill>
                  <a:solidFill>
                    <a:srgbClr val="FFFFFF"/>
                  </a:solidFill>
                </a:uFill>
              </a:rPr>
              <a:t>plataforma</a:t>
            </a:r>
            <a:endParaRPr lang="en-GB" sz="4000" b="1" dirty="0"/>
          </a:p>
        </p:txBody>
      </p:sp>
      <p:pic>
        <p:nvPicPr>
          <p:cNvPr id="4" name="Picture 3"/>
          <p:cNvPicPr>
            <a:picLocks noChangeAspect="1"/>
          </p:cNvPicPr>
          <p:nvPr/>
        </p:nvPicPr>
        <p:blipFill rotWithShape="1">
          <a:blip r:embed="rId3"/>
          <a:srcRect t="8120" b="1624"/>
          <a:stretch/>
        </p:blipFill>
        <p:spPr>
          <a:xfrm>
            <a:off x="0" y="1492590"/>
            <a:ext cx="9144000" cy="5158154"/>
          </a:xfrm>
          <a:prstGeom prst="rect">
            <a:avLst/>
          </a:prstGeom>
        </p:spPr>
      </p:pic>
    </p:spTree>
    <p:extLst>
      <p:ext uri="{BB962C8B-B14F-4D97-AF65-F5344CB8AC3E}">
        <p14:creationId xmlns:p14="http://schemas.microsoft.com/office/powerpoint/2010/main" val="11881652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sz="4000" b="1" spc="-1" dirty="0" err="1">
                <a:solidFill>
                  <a:srgbClr val="000000"/>
                </a:solidFill>
                <a:uFill>
                  <a:solidFill>
                    <a:srgbClr val="FFFFFF"/>
                  </a:solidFill>
                </a:uFill>
              </a:rPr>
              <a:t>Tiempo</a:t>
            </a:r>
            <a:r>
              <a:rPr lang="en-US" sz="4000" b="1" spc="-1" dirty="0">
                <a:solidFill>
                  <a:srgbClr val="000000"/>
                </a:solidFill>
                <a:uFill>
                  <a:solidFill>
                    <a:srgbClr val="FFFFFF"/>
                  </a:solidFill>
                </a:uFill>
              </a:rPr>
              <a:t> </a:t>
            </a:r>
            <a:r>
              <a:rPr lang="en-US" sz="4000" b="1" spc="-1" dirty="0" err="1">
                <a:solidFill>
                  <a:srgbClr val="000000"/>
                </a:solidFill>
                <a:uFill>
                  <a:solidFill>
                    <a:srgbClr val="FFFFFF"/>
                  </a:solidFill>
                </a:uFill>
              </a:rPr>
              <a:t>transcurrido</a:t>
            </a:r>
            <a:r>
              <a:rPr lang="en-US" sz="4000" b="1" spc="-1" dirty="0">
                <a:solidFill>
                  <a:srgbClr val="000000"/>
                </a:solidFill>
                <a:uFill>
                  <a:solidFill>
                    <a:srgbClr val="FFFFFF"/>
                  </a:solidFill>
                </a:uFill>
              </a:rPr>
              <a:t> </a:t>
            </a:r>
            <a:r>
              <a:rPr lang="en-US" sz="4000" b="1" spc="-1" dirty="0" err="1">
                <a:solidFill>
                  <a:srgbClr val="000000"/>
                </a:solidFill>
                <a:uFill>
                  <a:solidFill>
                    <a:srgbClr val="FFFFFF"/>
                  </a:solidFill>
                </a:uFill>
              </a:rPr>
              <a:t>en</a:t>
            </a:r>
            <a:r>
              <a:rPr lang="en-US" sz="4000" b="1" spc="-1" dirty="0">
                <a:solidFill>
                  <a:srgbClr val="000000"/>
                </a:solidFill>
                <a:uFill>
                  <a:solidFill>
                    <a:srgbClr val="FFFFFF"/>
                  </a:solidFill>
                </a:uFill>
              </a:rPr>
              <a:t> las redes </a:t>
            </a:r>
            <a:r>
              <a:rPr lang="en-US" sz="4000" b="1" spc="-1" dirty="0" err="1">
                <a:solidFill>
                  <a:srgbClr val="000000"/>
                </a:solidFill>
                <a:uFill>
                  <a:solidFill>
                    <a:srgbClr val="FFFFFF"/>
                  </a:solidFill>
                </a:uFill>
              </a:rPr>
              <a:t>sociales</a:t>
            </a:r>
            <a:endParaRPr lang="en-GB" sz="4000" b="1" dirty="0"/>
          </a:p>
        </p:txBody>
      </p:sp>
      <p:pic>
        <p:nvPicPr>
          <p:cNvPr id="5" name="Picture 4"/>
          <p:cNvPicPr>
            <a:picLocks noChangeAspect="1"/>
          </p:cNvPicPr>
          <p:nvPr/>
        </p:nvPicPr>
        <p:blipFill rotWithShape="1">
          <a:blip r:embed="rId3"/>
          <a:srcRect t="8120" b="1624"/>
          <a:stretch/>
        </p:blipFill>
        <p:spPr>
          <a:xfrm>
            <a:off x="0" y="1531078"/>
            <a:ext cx="9144000" cy="5158154"/>
          </a:xfrm>
          <a:prstGeom prst="rect">
            <a:avLst/>
          </a:prstGeom>
        </p:spPr>
      </p:pic>
    </p:spTree>
    <p:extLst>
      <p:ext uri="{BB962C8B-B14F-4D97-AF65-F5344CB8AC3E}">
        <p14:creationId xmlns:p14="http://schemas.microsoft.com/office/powerpoint/2010/main" val="12033117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spc="-1" dirty="0">
                <a:solidFill>
                  <a:srgbClr val="000000"/>
                </a:solidFill>
                <a:uFill>
                  <a:solidFill>
                    <a:srgbClr val="FFFFFF"/>
                  </a:solidFill>
                </a:uFill>
              </a:rPr>
              <a:t>La </a:t>
            </a:r>
            <a:r>
              <a:rPr lang="en-US" b="1" spc="-1" dirty="0" err="1">
                <a:solidFill>
                  <a:srgbClr val="000000"/>
                </a:solidFill>
                <a:uFill>
                  <a:solidFill>
                    <a:srgbClr val="FFFFFF"/>
                  </a:solidFill>
                </a:uFill>
              </a:rPr>
              <a:t>situación</a:t>
            </a:r>
            <a:r>
              <a:rPr lang="en-US" b="1" spc="-1" dirty="0">
                <a:solidFill>
                  <a:srgbClr val="000000"/>
                </a:solidFill>
                <a:uFill>
                  <a:solidFill>
                    <a:srgbClr val="FFFFFF"/>
                  </a:solidFill>
                </a:uFill>
              </a:rPr>
              <a:t> </a:t>
            </a:r>
            <a:r>
              <a:rPr lang="en-US" b="1" spc="-1" dirty="0" err="1">
                <a:solidFill>
                  <a:srgbClr val="000000"/>
                </a:solidFill>
                <a:uFill>
                  <a:solidFill>
                    <a:srgbClr val="FFFFFF"/>
                  </a:solidFill>
                </a:uFill>
              </a:rPr>
              <a:t>en</a:t>
            </a:r>
            <a:r>
              <a:rPr lang="en-US" b="1" spc="-1" dirty="0">
                <a:solidFill>
                  <a:srgbClr val="000000"/>
                </a:solidFill>
                <a:uFill>
                  <a:solidFill>
                    <a:srgbClr val="FFFFFF"/>
                  </a:solidFill>
                </a:uFill>
              </a:rPr>
              <a:t> Ghana</a:t>
            </a:r>
            <a:endParaRPr lang="en-GB" b="1"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1290536"/>
            <a:ext cx="9144000" cy="5145292"/>
          </a:xfrm>
        </p:spPr>
      </p:pic>
    </p:spTree>
    <p:extLst>
      <p:ext uri="{BB962C8B-B14F-4D97-AF65-F5344CB8AC3E}">
        <p14:creationId xmlns:p14="http://schemas.microsoft.com/office/powerpoint/2010/main" val="21316511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spc="-1" dirty="0">
                <a:solidFill>
                  <a:srgbClr val="000000"/>
                </a:solidFill>
                <a:uFill>
                  <a:solidFill>
                    <a:srgbClr val="FFFFFF"/>
                  </a:solidFill>
                </a:uFill>
              </a:rPr>
              <a:t>Panorama general</a:t>
            </a:r>
            <a:endParaRPr lang="en-GB" b="1"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290536"/>
            <a:ext cx="9143999" cy="5145292"/>
          </a:xfrm>
        </p:spPr>
      </p:pic>
    </p:spTree>
    <p:extLst>
      <p:ext uri="{BB962C8B-B14F-4D97-AF65-F5344CB8AC3E}">
        <p14:creationId xmlns:p14="http://schemas.microsoft.com/office/powerpoint/2010/main" val="18739158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spc="-1" dirty="0" err="1">
                <a:solidFill>
                  <a:srgbClr val="000000"/>
                </a:solidFill>
                <a:uFill>
                  <a:solidFill>
                    <a:srgbClr val="FFFFFF"/>
                  </a:solidFill>
                </a:uFill>
              </a:rPr>
              <a:t>Crecimiento</a:t>
            </a:r>
            <a:r>
              <a:rPr lang="en-US" b="1" spc="-1" dirty="0">
                <a:solidFill>
                  <a:srgbClr val="000000"/>
                </a:solidFill>
                <a:uFill>
                  <a:solidFill>
                    <a:srgbClr val="FFFFFF"/>
                  </a:solidFill>
                </a:uFill>
              </a:rPr>
              <a:t> </a:t>
            </a:r>
            <a:r>
              <a:rPr lang="en-US" b="1" spc="-1" dirty="0" err="1">
                <a:solidFill>
                  <a:srgbClr val="000000"/>
                </a:solidFill>
                <a:uFill>
                  <a:solidFill>
                    <a:srgbClr val="FFFFFF"/>
                  </a:solidFill>
                </a:uFill>
              </a:rPr>
              <a:t>anual</a:t>
            </a:r>
            <a:endParaRPr lang="en-GB" b="1"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1290536"/>
            <a:ext cx="9143999" cy="5145292"/>
          </a:xfrm>
        </p:spPr>
      </p:pic>
    </p:spTree>
    <p:extLst>
      <p:ext uri="{BB962C8B-B14F-4D97-AF65-F5344CB8AC3E}">
        <p14:creationId xmlns:p14="http://schemas.microsoft.com/office/powerpoint/2010/main" val="5830928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b="1" spc="-1" dirty="0" err="1">
                <a:solidFill>
                  <a:srgbClr val="000000"/>
                </a:solidFill>
                <a:uFill>
                  <a:solidFill>
                    <a:srgbClr val="FFFFFF"/>
                  </a:solidFill>
                </a:uFill>
              </a:rPr>
              <a:t>Porcentaje</a:t>
            </a:r>
            <a:r>
              <a:rPr lang="en-US" b="1" spc="-1" dirty="0">
                <a:solidFill>
                  <a:srgbClr val="000000"/>
                </a:solidFill>
                <a:uFill>
                  <a:solidFill>
                    <a:srgbClr val="FFFFFF"/>
                  </a:solidFill>
                </a:uFill>
              </a:rPr>
              <a:t> de </a:t>
            </a:r>
            <a:r>
              <a:rPr lang="en-US" b="1" spc="-1" dirty="0" err="1">
                <a:solidFill>
                  <a:srgbClr val="000000"/>
                </a:solidFill>
                <a:uFill>
                  <a:solidFill>
                    <a:srgbClr val="FFFFFF"/>
                  </a:solidFill>
                </a:uFill>
              </a:rPr>
              <a:t>tráfico</a:t>
            </a:r>
            <a:r>
              <a:rPr lang="en-US" b="1" spc="-1" dirty="0">
                <a:solidFill>
                  <a:srgbClr val="000000"/>
                </a:solidFill>
                <a:uFill>
                  <a:solidFill>
                    <a:srgbClr val="FFFFFF"/>
                  </a:solidFill>
                </a:uFill>
              </a:rPr>
              <a:t> por </a:t>
            </a:r>
            <a:r>
              <a:rPr lang="en-US" b="1" spc="-1" dirty="0" err="1">
                <a:solidFill>
                  <a:srgbClr val="000000"/>
                </a:solidFill>
                <a:uFill>
                  <a:solidFill>
                    <a:srgbClr val="FFFFFF"/>
                  </a:solidFill>
                </a:uFill>
              </a:rPr>
              <a:t>dispositivo</a:t>
            </a:r>
            <a:r>
              <a:rPr lang="en-GB" b="1" dirty="0"/>
              <a:t> </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290536"/>
            <a:ext cx="9143999" cy="5145292"/>
          </a:xfrm>
        </p:spPr>
      </p:pic>
    </p:spTree>
    <p:extLst>
      <p:ext uri="{BB962C8B-B14F-4D97-AF65-F5344CB8AC3E}">
        <p14:creationId xmlns:p14="http://schemas.microsoft.com/office/powerpoint/2010/main" val="10521669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spc="-1" dirty="0" err="1">
                <a:solidFill>
                  <a:srgbClr val="000000"/>
                </a:solidFill>
                <a:uFill>
                  <a:solidFill>
                    <a:srgbClr val="FFFFFF"/>
                  </a:solidFill>
                </a:uFill>
              </a:rPr>
              <a:t>Uso</a:t>
            </a:r>
            <a:r>
              <a:rPr lang="en-US" b="1" spc="-1" dirty="0">
                <a:solidFill>
                  <a:srgbClr val="000000"/>
                </a:solidFill>
                <a:uFill>
                  <a:solidFill>
                    <a:srgbClr val="FFFFFF"/>
                  </a:solidFill>
                </a:uFill>
              </a:rPr>
              <a:t> de Facebook</a:t>
            </a:r>
            <a:endParaRPr lang="en-GB" b="1"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1290536"/>
            <a:ext cx="9143999" cy="5145292"/>
          </a:xfrm>
        </p:spPr>
      </p:pic>
    </p:spTree>
    <p:extLst>
      <p:ext uri="{BB962C8B-B14F-4D97-AF65-F5344CB8AC3E}">
        <p14:creationId xmlns:p14="http://schemas.microsoft.com/office/powerpoint/2010/main" val="7268514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spc="-1" dirty="0" err="1">
                <a:solidFill>
                  <a:srgbClr val="000000"/>
                </a:solidFill>
                <a:uFill>
                  <a:solidFill>
                    <a:srgbClr val="FFFFFF"/>
                  </a:solidFill>
                </a:uFill>
              </a:rPr>
              <a:t>Conexiones</a:t>
            </a:r>
            <a:r>
              <a:rPr lang="en-US" b="1" spc="-1" dirty="0">
                <a:solidFill>
                  <a:srgbClr val="000000"/>
                </a:solidFill>
                <a:uFill>
                  <a:solidFill>
                    <a:srgbClr val="FFFFFF"/>
                  </a:solidFill>
                </a:uFill>
              </a:rPr>
              <a:t> </a:t>
            </a:r>
            <a:r>
              <a:rPr lang="en-US" b="1" spc="-1" dirty="0" err="1">
                <a:solidFill>
                  <a:srgbClr val="000000"/>
                </a:solidFill>
                <a:uFill>
                  <a:solidFill>
                    <a:srgbClr val="FFFFFF"/>
                  </a:solidFill>
                </a:uFill>
              </a:rPr>
              <a:t>móviles</a:t>
            </a:r>
            <a:endParaRPr lang="en-GB" b="1"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290535"/>
            <a:ext cx="9144000" cy="5145293"/>
          </a:xfrm>
        </p:spPr>
      </p:pic>
    </p:spTree>
    <p:extLst>
      <p:ext uri="{BB962C8B-B14F-4D97-AF65-F5344CB8AC3E}">
        <p14:creationId xmlns:p14="http://schemas.microsoft.com/office/powerpoint/2010/main" val="11625390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658938196"/>
              </p:ext>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709657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spc="-1" dirty="0" err="1">
                <a:solidFill>
                  <a:srgbClr val="000000"/>
                </a:solidFill>
                <a:uFill>
                  <a:solidFill>
                    <a:srgbClr val="FFFFFF"/>
                  </a:solidFill>
                </a:uFill>
              </a:rPr>
              <a:t>Programa</a:t>
            </a:r>
            <a:endParaRPr lang="en-US" b="1" dirty="0"/>
          </a:p>
        </p:txBody>
      </p:sp>
      <p:sp>
        <p:nvSpPr>
          <p:cNvPr id="4" name="Rectangle 3"/>
          <p:cNvSpPr>
            <a:spLocks noGrp="1" noChangeArrowheads="1"/>
          </p:cNvSpPr>
          <p:nvPr>
            <p:ph idx="1"/>
          </p:nvPr>
        </p:nvSpPr>
        <p:spPr/>
        <p:txBody>
          <a:bodyPr>
            <a:normAutofit fontScale="85000" lnSpcReduction="20000"/>
          </a:bodyPr>
          <a:lstStyle/>
          <a:p>
            <a:pPr>
              <a:lnSpc>
                <a:spcPct val="150000"/>
              </a:lnSpc>
              <a:spcBef>
                <a:spcPts val="0"/>
              </a:spcBef>
            </a:pPr>
            <a:r>
              <a:rPr lang="en-US" spc="-1" dirty="0">
                <a:solidFill>
                  <a:srgbClr val="000000"/>
                </a:solidFill>
                <a:uFill>
                  <a:solidFill>
                    <a:srgbClr val="FFFFFF"/>
                  </a:solidFill>
                </a:uFill>
              </a:rPr>
              <a:t>Primera </a:t>
            </a:r>
            <a:r>
              <a:rPr lang="en-US" spc="-1" dirty="0" err="1">
                <a:solidFill>
                  <a:srgbClr val="000000"/>
                </a:solidFill>
                <a:uFill>
                  <a:solidFill>
                    <a:srgbClr val="FFFFFF"/>
                  </a:solidFill>
                </a:uFill>
              </a:rPr>
              <a:t>parte</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Opcional</a:t>
            </a:r>
            <a:r>
              <a:rPr lang="en-US" spc="-1" dirty="0">
                <a:solidFill>
                  <a:srgbClr val="000000"/>
                </a:solidFill>
                <a:uFill>
                  <a:solidFill>
                    <a:srgbClr val="FFFFFF"/>
                  </a:solidFill>
                </a:uFill>
              </a:rPr>
              <a:t>)</a:t>
            </a:r>
            <a:endParaRPr lang="en-GB" dirty="0"/>
          </a:p>
          <a:p>
            <a:pPr lvl="1">
              <a:lnSpc>
                <a:spcPct val="150000"/>
              </a:lnSpc>
              <a:spcBef>
                <a:spcPts val="0"/>
              </a:spcBef>
            </a:pPr>
            <a:r>
              <a:rPr lang="en-US" spc="-1" dirty="0" err="1">
                <a:solidFill>
                  <a:srgbClr val="000000"/>
                </a:solidFill>
                <a:uFill>
                  <a:solidFill>
                    <a:srgbClr val="FFFFFF"/>
                  </a:solidFill>
                </a:uFill>
              </a:rPr>
              <a:t>Fotografía</a:t>
            </a:r>
            <a:r>
              <a:rPr lang="en-US" spc="-1" dirty="0">
                <a:solidFill>
                  <a:srgbClr val="000000"/>
                </a:solidFill>
                <a:uFill>
                  <a:solidFill>
                    <a:srgbClr val="FFFFFF"/>
                  </a:solidFill>
                </a:uFill>
              </a:rPr>
              <a:t> de la </a:t>
            </a:r>
            <a:r>
              <a:rPr lang="en-US" spc="-1" dirty="0" err="1">
                <a:solidFill>
                  <a:srgbClr val="000000"/>
                </a:solidFill>
                <a:uFill>
                  <a:solidFill>
                    <a:srgbClr val="FFFFFF"/>
                  </a:solidFill>
                </a:uFill>
              </a:rPr>
              <a:t>sociedad</a:t>
            </a:r>
            <a:r>
              <a:rPr lang="en-US" spc="-1" dirty="0">
                <a:solidFill>
                  <a:srgbClr val="000000"/>
                </a:solidFill>
                <a:uFill>
                  <a:solidFill>
                    <a:srgbClr val="FFFFFF"/>
                  </a:solidFill>
                </a:uFill>
              </a:rPr>
              <a:t> digital</a:t>
            </a:r>
            <a:endParaRPr lang="en-GB" dirty="0"/>
          </a:p>
          <a:p>
            <a:pPr lvl="1">
              <a:lnSpc>
                <a:spcPct val="150000"/>
              </a:lnSpc>
              <a:spcBef>
                <a:spcPts val="0"/>
              </a:spcBef>
            </a:pPr>
            <a:r>
              <a:rPr lang="en-US" spc="-1" dirty="0" err="1">
                <a:solidFill>
                  <a:srgbClr val="000000"/>
                </a:solidFill>
                <a:uFill>
                  <a:solidFill>
                    <a:srgbClr val="FFFFFF"/>
                  </a:solidFill>
                </a:uFill>
              </a:rPr>
              <a:t>Ataques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recientes</a:t>
            </a:r>
            <a:endParaRPr lang="en-GB" dirty="0"/>
          </a:p>
          <a:p>
            <a:pPr>
              <a:lnSpc>
                <a:spcPct val="150000"/>
              </a:lnSpc>
              <a:spcBef>
                <a:spcPts val="0"/>
              </a:spcBef>
            </a:pPr>
            <a:r>
              <a:rPr lang="en-US" spc="-1" dirty="0">
                <a:solidFill>
                  <a:srgbClr val="000000"/>
                </a:solidFill>
                <a:uFill>
                  <a:solidFill>
                    <a:srgbClr val="FFFFFF"/>
                  </a:solidFill>
                </a:uFill>
              </a:rPr>
              <a:t>Segunda </a:t>
            </a:r>
            <a:r>
              <a:rPr lang="en-US" spc="-1" dirty="0" err="1">
                <a:solidFill>
                  <a:srgbClr val="000000"/>
                </a:solidFill>
                <a:uFill>
                  <a:solidFill>
                    <a:srgbClr val="FFFFFF"/>
                  </a:solidFill>
                </a:uFill>
              </a:rPr>
              <a:t>parte</a:t>
            </a:r>
            <a:endParaRPr lang="en-GB" dirty="0"/>
          </a:p>
          <a:p>
            <a:pPr lvl="1">
              <a:lnSpc>
                <a:spcPct val="150000"/>
              </a:lnSpc>
              <a:spcBef>
                <a:spcPts val="0"/>
              </a:spcBef>
            </a:pPr>
            <a:r>
              <a:rPr lang="en-GB" dirty="0"/>
              <a:t>Business Email Compromise</a:t>
            </a:r>
          </a:p>
          <a:p>
            <a:pPr>
              <a:lnSpc>
                <a:spcPct val="150000"/>
              </a:lnSpc>
              <a:spcBef>
                <a:spcPts val="0"/>
              </a:spcBef>
            </a:pPr>
            <a:r>
              <a:rPr lang="en-US" spc="-1" dirty="0" err="1">
                <a:solidFill>
                  <a:srgbClr val="000000"/>
                </a:solidFill>
                <a:uFill>
                  <a:solidFill>
                    <a:srgbClr val="FFFFFF"/>
                  </a:solidFill>
                </a:uFill>
              </a:rPr>
              <a:t>Tercera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parte</a:t>
            </a:r>
            <a:endParaRPr lang="en-GB" dirty="0"/>
          </a:p>
          <a:p>
            <a:pPr lvl="1">
              <a:lnSpc>
                <a:spcPct val="150000"/>
              </a:lnSpc>
              <a:spcBef>
                <a:spcPts val="0"/>
              </a:spcBef>
            </a:pPr>
            <a:r>
              <a:rPr lang="en-US" spc="-1" dirty="0">
                <a:solidFill>
                  <a:srgbClr val="000000"/>
                </a:solidFill>
                <a:uFill>
                  <a:solidFill>
                    <a:srgbClr val="FFFFFF"/>
                  </a:solidFill>
                </a:uFill>
              </a:rPr>
              <a:t>Internet de las </a:t>
            </a:r>
            <a:r>
              <a:rPr lang="en-US" spc="-1" dirty="0" err="1">
                <a:solidFill>
                  <a:srgbClr val="000000"/>
                </a:solidFill>
                <a:uFill>
                  <a:solidFill>
                    <a:srgbClr val="FFFFFF"/>
                  </a:solidFill>
                </a:uFill>
              </a:rPr>
              <a:t>cosas</a:t>
            </a:r>
            <a:endParaRPr lang="en-GB" dirty="0"/>
          </a:p>
          <a:p>
            <a:pPr lvl="1">
              <a:lnSpc>
                <a:spcPct val="150000"/>
              </a:lnSpc>
              <a:spcBef>
                <a:spcPts val="0"/>
              </a:spcBef>
            </a:pPr>
            <a:r>
              <a:rPr lang="en-US" spc="-1" dirty="0">
                <a:solidFill>
                  <a:srgbClr val="000000"/>
                </a:solidFill>
                <a:uFill>
                  <a:solidFill>
                    <a:srgbClr val="FFFFFF"/>
                  </a:solidFill>
                </a:uFill>
              </a:rPr>
              <a:t>Red </a:t>
            </a:r>
            <a:r>
              <a:rPr lang="en-US" spc="-1" dirty="0" err="1">
                <a:solidFill>
                  <a:srgbClr val="000000"/>
                </a:solidFill>
                <a:uFill>
                  <a:solidFill>
                    <a:srgbClr val="FFFFFF"/>
                  </a:solidFill>
                </a:uFill>
              </a:rPr>
              <a:t>oscura</a:t>
            </a:r>
            <a:r>
              <a:rPr lang="en-US" spc="-1" dirty="0">
                <a:solidFill>
                  <a:srgbClr val="000000"/>
                </a:solidFill>
                <a:uFill>
                  <a:solidFill>
                    <a:srgbClr val="FFFFFF"/>
                  </a:solidFill>
                </a:uFill>
              </a:rPr>
              <a:t>/Internet profunda</a:t>
            </a:r>
            <a:endParaRPr lang="en-GB" dirty="0"/>
          </a:p>
          <a:p>
            <a:pPr lvl="1">
              <a:lnSpc>
                <a:spcPct val="150000"/>
              </a:lnSpc>
              <a:spcBef>
                <a:spcPts val="0"/>
              </a:spcBef>
            </a:pPr>
            <a:r>
              <a:rPr lang="en-US" spc="-1" dirty="0" err="1">
                <a:solidFill>
                  <a:srgbClr val="000000"/>
                </a:solidFill>
                <a:uFill>
                  <a:solidFill>
                    <a:srgbClr val="FFFFFF"/>
                  </a:solidFill>
                </a:uFill>
              </a:rPr>
              <a:t>Monedas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virtuales</a:t>
            </a:r>
            <a:endParaRPr lang="en-GB"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3600" b="1" spc="-1" dirty="0">
                <a:solidFill>
                  <a:srgbClr val="000000"/>
                </a:solidFill>
                <a:uFill>
                  <a:solidFill>
                    <a:srgbClr val="FFFFFF"/>
                  </a:solidFill>
                </a:uFill>
              </a:rPr>
              <a:t>2016 – Robo </a:t>
            </a:r>
            <a:r>
              <a:rPr lang="en-US" sz="3600" b="1" spc="-1" dirty="0" err="1">
                <a:solidFill>
                  <a:srgbClr val="000000"/>
                </a:solidFill>
                <a:uFill>
                  <a:solidFill>
                    <a:srgbClr val="FFFFFF"/>
                  </a:solidFill>
                </a:uFill>
              </a:rPr>
              <a:t>cibernético</a:t>
            </a:r>
            <a:r>
              <a:rPr lang="en-US" sz="3600" b="1" spc="-1" dirty="0">
                <a:solidFill>
                  <a:srgbClr val="000000"/>
                </a:solidFill>
                <a:uFill>
                  <a:solidFill>
                    <a:srgbClr val="FFFFFF"/>
                  </a:solidFill>
                </a:uFill>
              </a:rPr>
              <a:t> </a:t>
            </a:r>
            <a:r>
              <a:rPr lang="en-US" sz="3600" b="1" spc="-1" dirty="0" err="1">
                <a:solidFill>
                  <a:srgbClr val="000000"/>
                </a:solidFill>
                <a:uFill>
                  <a:solidFill>
                    <a:srgbClr val="FFFFFF"/>
                  </a:solidFill>
                </a:uFill>
              </a:rPr>
              <a:t>en</a:t>
            </a:r>
            <a:r>
              <a:rPr lang="en-US" sz="3600" b="1" spc="-1" dirty="0">
                <a:solidFill>
                  <a:srgbClr val="000000"/>
                </a:solidFill>
                <a:uFill>
                  <a:solidFill>
                    <a:srgbClr val="FFFFFF"/>
                  </a:solidFill>
                </a:uFill>
              </a:rPr>
              <a:t> el Sistema </a:t>
            </a:r>
            <a:r>
              <a:rPr lang="en-US" sz="3600" b="1" spc="-1" dirty="0" err="1">
                <a:solidFill>
                  <a:srgbClr val="000000"/>
                </a:solidFill>
                <a:uFill>
                  <a:solidFill>
                    <a:srgbClr val="FFFFFF"/>
                  </a:solidFill>
                </a:uFill>
              </a:rPr>
              <a:t>Internacional</a:t>
            </a:r>
            <a:r>
              <a:rPr lang="en-US" sz="3600" b="1" spc="-1" dirty="0">
                <a:solidFill>
                  <a:srgbClr val="000000"/>
                </a:solidFill>
                <a:uFill>
                  <a:solidFill>
                    <a:srgbClr val="FFFFFF"/>
                  </a:solidFill>
                </a:uFill>
              </a:rPr>
              <a:t> de </a:t>
            </a:r>
            <a:r>
              <a:rPr lang="en-US" sz="3600" b="1" spc="-1" dirty="0" err="1">
                <a:solidFill>
                  <a:srgbClr val="000000"/>
                </a:solidFill>
                <a:uFill>
                  <a:solidFill>
                    <a:srgbClr val="FFFFFF"/>
                  </a:solidFill>
                </a:uFill>
              </a:rPr>
              <a:t>Transferencias</a:t>
            </a:r>
            <a:r>
              <a:rPr lang="en-US" sz="3600" b="1" spc="-1" dirty="0">
                <a:solidFill>
                  <a:srgbClr val="000000"/>
                </a:solidFill>
                <a:uFill>
                  <a:solidFill>
                    <a:srgbClr val="FFFFFF"/>
                  </a:solidFill>
                </a:uFill>
              </a:rPr>
              <a:t> (SWIFT)</a:t>
            </a:r>
            <a:endParaRPr lang="en-GB" sz="3600" b="1" dirty="0"/>
          </a:p>
        </p:txBody>
      </p:sp>
      <p:sp>
        <p:nvSpPr>
          <p:cNvPr id="3" name="Content Placeholder 2"/>
          <p:cNvSpPr>
            <a:spLocks noGrp="1"/>
          </p:cNvSpPr>
          <p:nvPr>
            <p:ph idx="1"/>
          </p:nvPr>
        </p:nvSpPr>
        <p:spPr>
          <a:xfrm>
            <a:off x="317715" y="1417638"/>
            <a:ext cx="8229600" cy="4936667"/>
          </a:xfrm>
        </p:spPr>
        <p:txBody>
          <a:bodyPr>
            <a:noAutofit/>
          </a:bodyPr>
          <a:lstStyle/>
          <a:p>
            <a:pPr marL="0" indent="0" algn="just">
              <a:spcBef>
                <a:spcPts val="600"/>
              </a:spcBef>
              <a:spcAft>
                <a:spcPts val="600"/>
              </a:spcAft>
              <a:buNone/>
            </a:pPr>
            <a:r>
              <a:rPr lang="en-US" sz="2400" spc="-1" dirty="0" err="1">
                <a:solidFill>
                  <a:srgbClr val="000000"/>
                </a:solidFill>
                <a:uFill>
                  <a:solidFill>
                    <a:srgbClr val="FFFFFF"/>
                  </a:solidFill>
                </a:uFill>
              </a:rPr>
              <a:t>En</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febrero</a:t>
            </a:r>
            <a:r>
              <a:rPr lang="en-US" sz="2400" spc="-1" dirty="0">
                <a:solidFill>
                  <a:srgbClr val="000000"/>
                </a:solidFill>
                <a:uFill>
                  <a:solidFill>
                    <a:srgbClr val="FFFFFF"/>
                  </a:solidFill>
                </a:uFill>
              </a:rPr>
              <a:t> de 2016, se </a:t>
            </a:r>
            <a:r>
              <a:rPr lang="en-US" sz="2400" spc="-1" dirty="0" err="1">
                <a:solidFill>
                  <a:srgbClr val="000000"/>
                </a:solidFill>
                <a:uFill>
                  <a:solidFill>
                    <a:srgbClr val="FFFFFF"/>
                  </a:solidFill>
                </a:uFill>
              </a:rPr>
              <a:t>enviaron</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ordenes</a:t>
            </a:r>
            <a:r>
              <a:rPr lang="en-US" sz="2400" spc="-1" dirty="0">
                <a:solidFill>
                  <a:srgbClr val="000000"/>
                </a:solidFill>
                <a:uFill>
                  <a:solidFill>
                    <a:srgbClr val="FFFFFF"/>
                  </a:solidFill>
                </a:uFill>
              </a:rPr>
              <a:t> para </a:t>
            </a:r>
            <a:r>
              <a:rPr lang="en-US" sz="2400" spc="-1" dirty="0" err="1">
                <a:solidFill>
                  <a:srgbClr val="000000"/>
                </a:solidFill>
                <a:uFill>
                  <a:solidFill>
                    <a:srgbClr val="FFFFFF"/>
                  </a:solidFill>
                </a:uFill>
              </a:rPr>
              <a:t>robar</a:t>
            </a:r>
            <a:r>
              <a:rPr lang="en-US" sz="2400" spc="-1" dirty="0">
                <a:solidFill>
                  <a:srgbClr val="000000"/>
                </a:solidFill>
                <a:uFill>
                  <a:solidFill>
                    <a:srgbClr val="FFFFFF"/>
                  </a:solidFill>
                </a:uFill>
              </a:rPr>
              <a:t> </a:t>
            </a:r>
            <a:r>
              <a:rPr lang="en-US" sz="2400" b="1" spc="-1" dirty="0">
                <a:solidFill>
                  <a:srgbClr val="000000"/>
                </a:solidFill>
                <a:uFill>
                  <a:solidFill>
                    <a:srgbClr val="FFFFFF"/>
                  </a:solidFill>
                </a:uFill>
              </a:rPr>
              <a:t>US$ 951 </a:t>
            </a:r>
            <a:r>
              <a:rPr lang="en-US" sz="2400" b="1" spc="-1" dirty="0" err="1">
                <a:solidFill>
                  <a:srgbClr val="000000"/>
                </a:solidFill>
                <a:uFill>
                  <a:solidFill>
                    <a:srgbClr val="FFFFFF"/>
                  </a:solidFill>
                </a:uFill>
              </a:rPr>
              <a:t>millones</a:t>
            </a:r>
            <a:r>
              <a:rPr lang="en-US" sz="2400" spc="-1" dirty="0">
                <a:solidFill>
                  <a:srgbClr val="000000"/>
                </a:solidFill>
                <a:uFill>
                  <a:solidFill>
                    <a:srgbClr val="FFFFFF"/>
                  </a:solidFill>
                </a:uFill>
              </a:rPr>
              <a:t> del Banco de Bangladesh, el banco central de Bangladesh, a </a:t>
            </a:r>
            <a:r>
              <a:rPr lang="en-US" sz="2400" spc="-1" dirty="0" err="1">
                <a:solidFill>
                  <a:srgbClr val="000000"/>
                </a:solidFill>
                <a:uFill>
                  <a:solidFill>
                    <a:srgbClr val="FFFFFF"/>
                  </a:solidFill>
                </a:uFill>
              </a:rPr>
              <a:t>través</a:t>
            </a:r>
            <a:r>
              <a:rPr lang="en-US" sz="2400" spc="-1" dirty="0">
                <a:solidFill>
                  <a:srgbClr val="000000"/>
                </a:solidFill>
                <a:uFill>
                  <a:solidFill>
                    <a:srgbClr val="FFFFFF"/>
                  </a:solidFill>
                </a:uFill>
              </a:rPr>
              <a:t> de la red SWIFT.</a:t>
            </a:r>
            <a:r>
              <a:rPr lang="en-US" sz="2400" dirty="0">
                <a:cs typeface="Verdana" charset="0"/>
              </a:rPr>
              <a:t> </a:t>
            </a:r>
          </a:p>
          <a:p>
            <a:pPr marL="0" indent="0" algn="just">
              <a:spcBef>
                <a:spcPts val="600"/>
              </a:spcBef>
              <a:spcAft>
                <a:spcPts val="600"/>
              </a:spcAft>
              <a:buNone/>
            </a:pPr>
            <a:r>
              <a:rPr lang="en-US" sz="2400" spc="-1" dirty="0">
                <a:solidFill>
                  <a:srgbClr val="000000"/>
                </a:solidFill>
                <a:uFill>
                  <a:solidFill>
                    <a:srgbClr val="FFFFFF"/>
                  </a:solidFill>
                </a:uFill>
              </a:rPr>
              <a:t>Cinco </a:t>
            </a:r>
            <a:r>
              <a:rPr lang="en-US" sz="2400" spc="-1" dirty="0" err="1">
                <a:solidFill>
                  <a:srgbClr val="000000"/>
                </a:solidFill>
                <a:uFill>
                  <a:solidFill>
                    <a:srgbClr val="FFFFFF"/>
                  </a:solidFill>
                </a:uFill>
              </a:rPr>
              <a:t>transacciones</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emitidas</a:t>
            </a:r>
            <a:r>
              <a:rPr lang="en-US" sz="2400" spc="-1" dirty="0">
                <a:solidFill>
                  <a:srgbClr val="000000"/>
                </a:solidFill>
                <a:uFill>
                  <a:solidFill>
                    <a:srgbClr val="FFFFFF"/>
                  </a:solidFill>
                </a:uFill>
              </a:rPr>
              <a:t> por los </a:t>
            </a:r>
            <a:r>
              <a:rPr lang="en-US" sz="2400" spc="-1" dirty="0" err="1">
                <a:solidFill>
                  <a:srgbClr val="000000"/>
                </a:solidFill>
                <a:uFill>
                  <a:solidFill>
                    <a:srgbClr val="FFFFFF"/>
                  </a:solidFill>
                </a:uFill>
              </a:rPr>
              <a:t>piratas</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informáticos</a:t>
            </a:r>
            <a:r>
              <a:rPr lang="en-US" sz="2400" spc="-1" dirty="0">
                <a:solidFill>
                  <a:srgbClr val="000000"/>
                </a:solidFill>
                <a:uFill>
                  <a:solidFill>
                    <a:srgbClr val="FFFFFF"/>
                  </a:solidFill>
                </a:uFill>
              </a:rPr>
              <a:t>, con un valor de </a:t>
            </a:r>
            <a:r>
              <a:rPr lang="en-US" sz="2400" b="1" spc="-1" dirty="0">
                <a:solidFill>
                  <a:srgbClr val="000000"/>
                </a:solidFill>
                <a:uFill>
                  <a:solidFill>
                    <a:srgbClr val="FFFFFF"/>
                  </a:solidFill>
                </a:uFill>
              </a:rPr>
              <a:t>US$ 101 </a:t>
            </a:r>
            <a:r>
              <a:rPr lang="en-US" sz="2400" b="1" spc="-1" dirty="0" err="1">
                <a:solidFill>
                  <a:srgbClr val="000000"/>
                </a:solidFill>
                <a:uFill>
                  <a:solidFill>
                    <a:srgbClr val="FFFFFF"/>
                  </a:solidFill>
                </a:uFill>
              </a:rPr>
              <a:t>millones</a:t>
            </a:r>
            <a:r>
              <a:rPr lang="en-US" sz="2400" b="1" spc="-1" dirty="0">
                <a:solidFill>
                  <a:srgbClr val="000000"/>
                </a:solidFill>
                <a:uFill>
                  <a:solidFill>
                    <a:srgbClr val="FFFFFF"/>
                  </a:solidFill>
                </a:uFill>
              </a:rPr>
              <a:t>, </a:t>
            </a:r>
            <a:r>
              <a:rPr lang="en-US" sz="2400" spc="-1" dirty="0" err="1">
                <a:solidFill>
                  <a:srgbClr val="000000"/>
                </a:solidFill>
                <a:uFill>
                  <a:solidFill>
                    <a:srgbClr val="FFFFFF"/>
                  </a:solidFill>
                </a:uFill>
              </a:rPr>
              <a:t>fueron</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traspasados</a:t>
            </a:r>
            <a:r>
              <a:rPr lang="en-US" sz="2400" spc="-1" dirty="0">
                <a:solidFill>
                  <a:srgbClr val="000000"/>
                </a:solidFill>
                <a:uFill>
                  <a:solidFill>
                    <a:srgbClr val="FFFFFF"/>
                  </a:solidFill>
                </a:uFill>
              </a:rPr>
              <a:t> de una </a:t>
            </a:r>
            <a:r>
              <a:rPr lang="en-US" sz="2400" spc="-1" dirty="0" err="1">
                <a:solidFill>
                  <a:srgbClr val="000000"/>
                </a:solidFill>
                <a:uFill>
                  <a:solidFill>
                    <a:srgbClr val="FFFFFF"/>
                  </a:solidFill>
                </a:uFill>
              </a:rPr>
              <a:t>cuenta</a:t>
            </a:r>
            <a:r>
              <a:rPr lang="en-US" sz="2400" spc="-1" dirty="0">
                <a:solidFill>
                  <a:srgbClr val="000000"/>
                </a:solidFill>
                <a:uFill>
                  <a:solidFill>
                    <a:srgbClr val="FFFFFF"/>
                  </a:solidFill>
                </a:uFill>
              </a:rPr>
              <a:t> del Banco de Bangladesh a el Banco de </a:t>
            </a:r>
            <a:r>
              <a:rPr lang="en-US" sz="2400" spc="-1" dirty="0" err="1">
                <a:solidFill>
                  <a:srgbClr val="000000"/>
                </a:solidFill>
                <a:uFill>
                  <a:solidFill>
                    <a:srgbClr val="FFFFFF"/>
                  </a:solidFill>
                </a:uFill>
              </a:rPr>
              <a:t>Reserva</a:t>
            </a:r>
            <a:r>
              <a:rPr lang="en-US" sz="2400" spc="-1" dirty="0">
                <a:solidFill>
                  <a:srgbClr val="000000"/>
                </a:solidFill>
                <a:uFill>
                  <a:solidFill>
                    <a:srgbClr val="FFFFFF"/>
                  </a:solidFill>
                </a:uFill>
              </a:rPr>
              <a:t> Federal de Nueva York, y </a:t>
            </a:r>
            <a:r>
              <a:rPr lang="en-US" sz="2400" spc="-1" dirty="0" err="1">
                <a:solidFill>
                  <a:srgbClr val="000000"/>
                </a:solidFill>
                <a:uFill>
                  <a:solidFill>
                    <a:srgbClr val="FFFFFF"/>
                  </a:solidFill>
                </a:uFill>
              </a:rPr>
              <a:t>retirados</a:t>
            </a:r>
            <a:r>
              <a:rPr lang="en-US" sz="2400" spc="-1" dirty="0">
                <a:solidFill>
                  <a:srgbClr val="000000"/>
                </a:solidFill>
                <a:uFill>
                  <a:solidFill>
                    <a:srgbClr val="FFFFFF"/>
                  </a:solidFill>
                </a:uFill>
              </a:rPr>
              <a:t> con </a:t>
            </a:r>
            <a:r>
              <a:rPr lang="en-US" sz="2400" spc="-1" dirty="0" err="1">
                <a:solidFill>
                  <a:srgbClr val="000000"/>
                </a:solidFill>
                <a:uFill>
                  <a:solidFill>
                    <a:srgbClr val="FFFFFF"/>
                  </a:solidFill>
                </a:uFill>
              </a:rPr>
              <a:t>éxito</a:t>
            </a:r>
            <a:r>
              <a:rPr lang="en-US" sz="2400" spc="-1" dirty="0">
                <a:solidFill>
                  <a:srgbClr val="000000"/>
                </a:solidFill>
                <a:uFill>
                  <a:solidFill>
                    <a:srgbClr val="FFFFFF"/>
                  </a:solidFill>
                </a:uFill>
              </a:rPr>
              <a:t>. US $20 </a:t>
            </a:r>
            <a:r>
              <a:rPr lang="en-US" sz="2400" spc="-1" dirty="0" err="1">
                <a:solidFill>
                  <a:srgbClr val="000000"/>
                </a:solidFill>
                <a:uFill>
                  <a:solidFill>
                    <a:srgbClr val="FFFFFF"/>
                  </a:solidFill>
                </a:uFill>
              </a:rPr>
              <a:t>millones</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rastreados</a:t>
            </a:r>
            <a:r>
              <a:rPr lang="en-US" sz="2400" spc="-1" dirty="0">
                <a:solidFill>
                  <a:srgbClr val="000000"/>
                </a:solidFill>
                <a:uFill>
                  <a:solidFill>
                    <a:srgbClr val="FFFFFF"/>
                  </a:solidFill>
                </a:uFill>
              </a:rPr>
              <a:t> para Sri Lanka (</a:t>
            </a:r>
            <a:r>
              <a:rPr lang="en-US" sz="2400" spc="-1" dirty="0" err="1">
                <a:solidFill>
                  <a:srgbClr val="000000"/>
                </a:solidFill>
                <a:uFill>
                  <a:solidFill>
                    <a:srgbClr val="FFFFFF"/>
                  </a:solidFill>
                </a:uFill>
              </a:rPr>
              <a:t>ya</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recuperados</a:t>
            </a:r>
            <a:r>
              <a:rPr lang="en-US" sz="2400" spc="-1" dirty="0">
                <a:solidFill>
                  <a:srgbClr val="000000"/>
                </a:solidFill>
                <a:uFill>
                  <a:solidFill>
                    <a:srgbClr val="FFFFFF"/>
                  </a:solidFill>
                </a:uFill>
              </a:rPr>
              <a:t>) y US$ 81 </a:t>
            </a:r>
            <a:r>
              <a:rPr lang="en-US" sz="2400" spc="-1" dirty="0" err="1">
                <a:solidFill>
                  <a:srgbClr val="000000"/>
                </a:solidFill>
                <a:uFill>
                  <a:solidFill>
                    <a:srgbClr val="FFFFFF"/>
                  </a:solidFill>
                </a:uFill>
              </a:rPr>
              <a:t>millones</a:t>
            </a:r>
            <a:r>
              <a:rPr lang="en-US" sz="2400" spc="-1" dirty="0">
                <a:solidFill>
                  <a:srgbClr val="000000"/>
                </a:solidFill>
                <a:uFill>
                  <a:solidFill>
                    <a:srgbClr val="FFFFFF"/>
                  </a:solidFill>
                </a:uFill>
              </a:rPr>
              <a:t> para Filipinas (</a:t>
            </a:r>
            <a:r>
              <a:rPr lang="en-US" sz="2400" spc="-1" dirty="0" err="1">
                <a:solidFill>
                  <a:srgbClr val="000000"/>
                </a:solidFill>
                <a:uFill>
                  <a:solidFill>
                    <a:srgbClr val="FFFFFF"/>
                  </a:solidFill>
                </a:uFill>
              </a:rPr>
              <a:t>aprox</a:t>
            </a:r>
            <a:r>
              <a:rPr lang="en-US" sz="2400" spc="-1" dirty="0">
                <a:solidFill>
                  <a:srgbClr val="000000"/>
                </a:solidFill>
                <a:uFill>
                  <a:solidFill>
                    <a:srgbClr val="FFFFFF"/>
                  </a:solidFill>
                </a:uFill>
              </a:rPr>
              <a:t>. US$ 18 </a:t>
            </a:r>
            <a:r>
              <a:rPr lang="en-US" sz="2400" spc="-1" dirty="0" err="1">
                <a:solidFill>
                  <a:srgbClr val="000000"/>
                </a:solidFill>
                <a:uFill>
                  <a:solidFill>
                    <a:srgbClr val="FFFFFF"/>
                  </a:solidFill>
                </a:uFill>
              </a:rPr>
              <a:t>millones</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recuperados</a:t>
            </a:r>
            <a:r>
              <a:rPr lang="en-US" sz="2400" spc="-1" dirty="0">
                <a:solidFill>
                  <a:srgbClr val="000000"/>
                </a:solidFill>
                <a:uFill>
                  <a:solidFill>
                    <a:srgbClr val="FFFFFF"/>
                  </a:solidFill>
                </a:uFill>
              </a:rPr>
              <a:t>).</a:t>
            </a:r>
            <a:r>
              <a:rPr lang="en-US" sz="2400" dirty="0">
                <a:cs typeface="Verdana" charset="0"/>
              </a:rPr>
              <a:t> </a:t>
            </a:r>
          </a:p>
          <a:p>
            <a:pPr marL="0" indent="0" algn="just">
              <a:spcBef>
                <a:spcPts val="600"/>
              </a:spcBef>
              <a:spcAft>
                <a:spcPts val="600"/>
              </a:spcAft>
              <a:buNone/>
            </a:pPr>
            <a:r>
              <a:rPr lang="en-US" sz="2400" spc="-1" dirty="0">
                <a:solidFill>
                  <a:srgbClr val="000000"/>
                </a:solidFill>
                <a:uFill>
                  <a:solidFill>
                    <a:srgbClr val="FFFFFF"/>
                  </a:solidFill>
                </a:uFill>
              </a:rPr>
              <a:t>El Banco de </a:t>
            </a:r>
            <a:r>
              <a:rPr lang="en-US" sz="2400" spc="-1" dirty="0" err="1">
                <a:solidFill>
                  <a:srgbClr val="000000"/>
                </a:solidFill>
                <a:uFill>
                  <a:solidFill>
                    <a:srgbClr val="FFFFFF"/>
                  </a:solidFill>
                </a:uFill>
              </a:rPr>
              <a:t>Reserva</a:t>
            </a:r>
            <a:r>
              <a:rPr lang="en-US" sz="2400" spc="-1" dirty="0">
                <a:solidFill>
                  <a:srgbClr val="000000"/>
                </a:solidFill>
                <a:uFill>
                  <a:solidFill>
                    <a:srgbClr val="FFFFFF"/>
                  </a:solidFill>
                </a:uFill>
              </a:rPr>
              <a:t> Federal de NY </a:t>
            </a:r>
            <a:r>
              <a:rPr lang="en-US" sz="2400" spc="-1" dirty="0" err="1">
                <a:solidFill>
                  <a:srgbClr val="000000"/>
                </a:solidFill>
                <a:uFill>
                  <a:solidFill>
                    <a:srgbClr val="FFFFFF"/>
                  </a:solidFill>
                </a:uFill>
              </a:rPr>
              <a:t>bloqueó</a:t>
            </a:r>
            <a:r>
              <a:rPr lang="en-US" sz="2400" spc="-1" dirty="0">
                <a:solidFill>
                  <a:srgbClr val="000000"/>
                </a:solidFill>
                <a:uFill>
                  <a:solidFill>
                    <a:srgbClr val="FFFFFF"/>
                  </a:solidFill>
                </a:uFill>
              </a:rPr>
              <a:t> las </a:t>
            </a:r>
            <a:r>
              <a:rPr lang="en-US" sz="2400" spc="-1" dirty="0" err="1">
                <a:solidFill>
                  <a:srgbClr val="000000"/>
                </a:solidFill>
                <a:uFill>
                  <a:solidFill>
                    <a:srgbClr val="FFFFFF"/>
                  </a:solidFill>
                </a:uFill>
              </a:rPr>
              <a:t>treinta</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transacciones</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pendientes</a:t>
            </a:r>
            <a:r>
              <a:rPr lang="en-US" sz="2400" spc="-1" dirty="0">
                <a:solidFill>
                  <a:srgbClr val="000000"/>
                </a:solidFill>
                <a:uFill>
                  <a:solidFill>
                    <a:srgbClr val="FFFFFF"/>
                  </a:solidFill>
                </a:uFill>
              </a:rPr>
              <a:t>, que </a:t>
            </a:r>
            <a:r>
              <a:rPr lang="en-US" sz="2400" spc="-1" dirty="0" err="1">
                <a:solidFill>
                  <a:srgbClr val="000000"/>
                </a:solidFill>
                <a:uFill>
                  <a:solidFill>
                    <a:srgbClr val="FFFFFF"/>
                  </a:solidFill>
                </a:uFill>
              </a:rPr>
              <a:t>ascendían</a:t>
            </a:r>
            <a:r>
              <a:rPr lang="en-US" sz="2400" spc="-1" dirty="0">
                <a:solidFill>
                  <a:srgbClr val="000000"/>
                </a:solidFill>
                <a:uFill>
                  <a:solidFill>
                    <a:srgbClr val="FFFFFF"/>
                  </a:solidFill>
                </a:uFill>
              </a:rPr>
              <a:t> a un total de US$ 850 </a:t>
            </a:r>
            <a:r>
              <a:rPr lang="en-US" sz="2400" spc="-1" dirty="0" err="1">
                <a:solidFill>
                  <a:srgbClr val="000000"/>
                </a:solidFill>
                <a:uFill>
                  <a:solidFill>
                    <a:srgbClr val="FFFFFF"/>
                  </a:solidFill>
                </a:uFill>
              </a:rPr>
              <a:t>millones</a:t>
            </a:r>
            <a:r>
              <a:rPr lang="en-US" sz="2400" spc="-1" dirty="0">
                <a:solidFill>
                  <a:srgbClr val="000000"/>
                </a:solidFill>
                <a:uFill>
                  <a:solidFill>
                    <a:srgbClr val="FFFFFF"/>
                  </a:solidFill>
                </a:uFill>
              </a:rPr>
              <a:t>, a </a:t>
            </a:r>
            <a:r>
              <a:rPr lang="en-US" sz="2400" spc="-1" dirty="0" err="1">
                <a:solidFill>
                  <a:srgbClr val="000000"/>
                </a:solidFill>
                <a:uFill>
                  <a:solidFill>
                    <a:srgbClr val="FFFFFF"/>
                  </a:solidFill>
                </a:uFill>
              </a:rPr>
              <a:t>solicitud</a:t>
            </a:r>
            <a:r>
              <a:rPr lang="en-US" sz="2400" spc="-1" dirty="0">
                <a:solidFill>
                  <a:srgbClr val="000000"/>
                </a:solidFill>
                <a:uFill>
                  <a:solidFill>
                    <a:srgbClr val="FFFFFF"/>
                  </a:solidFill>
                </a:uFill>
              </a:rPr>
              <a:t> del Banco de Bangladesh.</a:t>
            </a:r>
            <a:endParaRPr lang="en-US" sz="2400" dirty="0">
              <a:cs typeface="Verdana" charset="0"/>
            </a:endParaRPr>
          </a:p>
        </p:txBody>
      </p:sp>
    </p:spTree>
    <p:extLst>
      <p:ext uri="{BB962C8B-B14F-4D97-AF65-F5344CB8AC3E}">
        <p14:creationId xmlns:p14="http://schemas.microsoft.com/office/powerpoint/2010/main" val="2216382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4000" b="1" spc="-1" dirty="0">
                <a:solidFill>
                  <a:srgbClr val="000000"/>
                </a:solidFill>
                <a:uFill>
                  <a:solidFill>
                    <a:srgbClr val="FFFFFF"/>
                  </a:solidFill>
                </a:uFill>
              </a:rPr>
              <a:t>2016 – iPhone de </a:t>
            </a:r>
            <a:r>
              <a:rPr lang="en-US" sz="4000" b="1" spc="-1" dirty="0" err="1">
                <a:solidFill>
                  <a:srgbClr val="000000"/>
                </a:solidFill>
                <a:uFill>
                  <a:solidFill>
                    <a:srgbClr val="FFFFFF"/>
                  </a:solidFill>
                </a:uFill>
              </a:rPr>
              <a:t>terrorista</a:t>
            </a:r>
            <a:r>
              <a:rPr lang="en-US" sz="4000" b="1" spc="-1" dirty="0">
                <a:solidFill>
                  <a:srgbClr val="000000"/>
                </a:solidFill>
                <a:uFill>
                  <a:solidFill>
                    <a:srgbClr val="FFFFFF"/>
                  </a:solidFill>
                </a:uFill>
              </a:rPr>
              <a:t> </a:t>
            </a:r>
            <a:r>
              <a:rPr lang="en-US" sz="4000" b="1" spc="-1" dirty="0" err="1">
                <a:solidFill>
                  <a:srgbClr val="000000"/>
                </a:solidFill>
                <a:uFill>
                  <a:solidFill>
                    <a:srgbClr val="FFFFFF"/>
                  </a:solidFill>
                </a:uFill>
              </a:rPr>
              <a:t>pirateado</a:t>
            </a:r>
            <a:r>
              <a:rPr lang="en-US" sz="4000" b="1" spc="-1" dirty="0">
                <a:solidFill>
                  <a:srgbClr val="000000"/>
                </a:solidFill>
                <a:uFill>
                  <a:solidFill>
                    <a:srgbClr val="FFFFFF"/>
                  </a:solidFill>
                </a:uFill>
              </a:rPr>
              <a:t> por el FBI</a:t>
            </a:r>
            <a:endParaRPr lang="en-GB" sz="4000" b="1" dirty="0"/>
          </a:p>
        </p:txBody>
      </p:sp>
      <p:sp>
        <p:nvSpPr>
          <p:cNvPr id="3" name="Content Placeholder 2"/>
          <p:cNvSpPr>
            <a:spLocks noGrp="1"/>
          </p:cNvSpPr>
          <p:nvPr>
            <p:ph idx="1"/>
          </p:nvPr>
        </p:nvSpPr>
        <p:spPr>
          <a:xfrm>
            <a:off x="457200" y="1600200"/>
            <a:ext cx="8229600" cy="1844435"/>
          </a:xfrm>
        </p:spPr>
        <p:txBody>
          <a:bodyPr>
            <a:noAutofit/>
          </a:bodyPr>
          <a:lstStyle/>
          <a:p>
            <a:pPr marL="0" indent="0" algn="just">
              <a:spcBef>
                <a:spcPts val="600"/>
              </a:spcBef>
              <a:spcAft>
                <a:spcPts val="600"/>
              </a:spcAft>
              <a:buNone/>
            </a:pPr>
            <a:r>
              <a:rPr lang="en-US" sz="2000" spc="-1" dirty="0">
                <a:solidFill>
                  <a:srgbClr val="000000"/>
                </a:solidFill>
                <a:uFill>
                  <a:solidFill>
                    <a:srgbClr val="FFFFFF"/>
                  </a:solidFill>
                </a:uFill>
              </a:rPr>
              <a:t>Un </a:t>
            </a:r>
            <a:r>
              <a:rPr lang="en-US" sz="2000" spc="-1" dirty="0" err="1">
                <a:solidFill>
                  <a:srgbClr val="000000"/>
                </a:solidFill>
                <a:uFill>
                  <a:solidFill>
                    <a:srgbClr val="FFFFFF"/>
                  </a:solidFill>
                </a:uFill>
              </a:rPr>
              <a:t>enfrentamiento</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muy</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público</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sobre</a:t>
            </a:r>
            <a:r>
              <a:rPr lang="en-US" sz="2000" spc="-1" dirty="0">
                <a:solidFill>
                  <a:srgbClr val="000000"/>
                </a:solidFill>
                <a:uFill>
                  <a:solidFill>
                    <a:srgbClr val="FFFFFF"/>
                  </a:solidFill>
                </a:uFill>
              </a:rPr>
              <a:t> una </a:t>
            </a:r>
            <a:r>
              <a:rPr lang="en-US" sz="2000" spc="-1" dirty="0" err="1">
                <a:solidFill>
                  <a:srgbClr val="000000"/>
                </a:solidFill>
                <a:uFill>
                  <a:solidFill>
                    <a:srgbClr val="FFFFFF"/>
                  </a:solidFill>
                </a:uFill>
              </a:rPr>
              <a:t>orden</a:t>
            </a:r>
            <a:r>
              <a:rPr lang="en-US" sz="2000" spc="-1" dirty="0">
                <a:solidFill>
                  <a:srgbClr val="000000"/>
                </a:solidFill>
                <a:uFill>
                  <a:solidFill>
                    <a:srgbClr val="FFFFFF"/>
                  </a:solidFill>
                </a:uFill>
              </a:rPr>
              <a:t> por </a:t>
            </a:r>
            <a:r>
              <a:rPr lang="en-US" sz="2000" spc="-1" dirty="0" err="1">
                <a:solidFill>
                  <a:srgbClr val="000000"/>
                </a:solidFill>
                <a:uFill>
                  <a:solidFill>
                    <a:srgbClr val="FFFFFF"/>
                  </a:solidFill>
                </a:uFill>
              </a:rPr>
              <a:t>parte</a:t>
            </a:r>
            <a:r>
              <a:rPr lang="en-US" sz="2000" spc="-1" dirty="0">
                <a:solidFill>
                  <a:srgbClr val="000000"/>
                </a:solidFill>
                <a:uFill>
                  <a:solidFill>
                    <a:srgbClr val="FFFFFF"/>
                  </a:solidFill>
                </a:uFill>
              </a:rPr>
              <a:t> de un </a:t>
            </a:r>
            <a:r>
              <a:rPr lang="en-US" sz="2000" spc="-1" dirty="0" err="1">
                <a:solidFill>
                  <a:srgbClr val="000000"/>
                </a:solidFill>
                <a:uFill>
                  <a:solidFill>
                    <a:srgbClr val="FFFFFF"/>
                  </a:solidFill>
                </a:uFill>
              </a:rPr>
              <a:t>magistrado</a:t>
            </a:r>
            <a:r>
              <a:rPr lang="en-US" sz="2000" spc="-1" dirty="0">
                <a:solidFill>
                  <a:srgbClr val="000000"/>
                </a:solidFill>
                <a:uFill>
                  <a:solidFill>
                    <a:srgbClr val="FFFFFF"/>
                  </a:solidFill>
                </a:uFill>
              </a:rPr>
              <a:t> federal </a:t>
            </a:r>
            <a:r>
              <a:rPr lang="en-US" sz="2000" spc="-1" dirty="0" err="1">
                <a:solidFill>
                  <a:srgbClr val="000000"/>
                </a:solidFill>
                <a:uFill>
                  <a:solidFill>
                    <a:srgbClr val="FFFFFF"/>
                  </a:solidFill>
                </a:uFill>
              </a:rPr>
              <a:t>en</a:t>
            </a:r>
            <a:r>
              <a:rPr lang="en-US" sz="2000" spc="-1" dirty="0">
                <a:solidFill>
                  <a:srgbClr val="000000"/>
                </a:solidFill>
                <a:uFill>
                  <a:solidFill>
                    <a:srgbClr val="FFFFFF"/>
                  </a:solidFill>
                </a:uFill>
              </a:rPr>
              <a:t> California para que la </a:t>
            </a:r>
            <a:r>
              <a:rPr lang="en-US" sz="2000" b="1" spc="-1" dirty="0" err="1">
                <a:solidFill>
                  <a:srgbClr val="000000"/>
                </a:solidFill>
                <a:uFill>
                  <a:solidFill>
                    <a:srgbClr val="FFFFFF"/>
                  </a:solidFill>
                </a:uFill>
              </a:rPr>
              <a:t>empresa</a:t>
            </a:r>
            <a:r>
              <a:rPr lang="en-US" sz="2000" b="1" spc="-1" dirty="0">
                <a:solidFill>
                  <a:srgbClr val="000000"/>
                </a:solidFill>
                <a:uFill>
                  <a:solidFill>
                    <a:srgbClr val="FFFFFF"/>
                  </a:solidFill>
                </a:uFill>
              </a:rPr>
              <a:t> </a:t>
            </a:r>
            <a:r>
              <a:rPr lang="en-US" sz="2000" b="1" spc="-1" dirty="0" err="1">
                <a:solidFill>
                  <a:srgbClr val="000000"/>
                </a:solidFill>
                <a:uFill>
                  <a:solidFill>
                    <a:srgbClr val="FFFFFF"/>
                  </a:solidFill>
                </a:uFill>
              </a:rPr>
              <a:t>ayude</a:t>
            </a:r>
            <a:r>
              <a:rPr lang="en-US" sz="2000" b="1" spc="-1" dirty="0">
                <a:solidFill>
                  <a:srgbClr val="000000"/>
                </a:solidFill>
                <a:uFill>
                  <a:solidFill>
                    <a:srgbClr val="FFFFFF"/>
                  </a:solidFill>
                </a:uFill>
              </a:rPr>
              <a:t> al FBI a </a:t>
            </a:r>
            <a:r>
              <a:rPr lang="en-US" sz="2000" b="1" spc="-1" dirty="0" err="1">
                <a:solidFill>
                  <a:srgbClr val="000000"/>
                </a:solidFill>
                <a:uFill>
                  <a:solidFill>
                    <a:srgbClr val="FFFFFF"/>
                  </a:solidFill>
                </a:uFill>
              </a:rPr>
              <a:t>tratar</a:t>
            </a:r>
            <a:r>
              <a:rPr lang="en-US" sz="2000" b="1" spc="-1" dirty="0">
                <a:solidFill>
                  <a:srgbClr val="000000"/>
                </a:solidFill>
                <a:uFill>
                  <a:solidFill>
                    <a:srgbClr val="FFFFFF"/>
                  </a:solidFill>
                </a:uFill>
              </a:rPr>
              <a:t> de </a:t>
            </a:r>
            <a:r>
              <a:rPr lang="en-US" sz="2000" b="1" spc="-1" dirty="0" err="1">
                <a:solidFill>
                  <a:srgbClr val="000000"/>
                </a:solidFill>
                <a:uFill>
                  <a:solidFill>
                    <a:srgbClr val="FFFFFF"/>
                  </a:solidFill>
                </a:uFill>
              </a:rPr>
              <a:t>ingresar</a:t>
            </a:r>
            <a:r>
              <a:rPr lang="en-US" sz="2000" b="1" spc="-1" dirty="0">
                <a:solidFill>
                  <a:srgbClr val="000000"/>
                </a:solidFill>
                <a:uFill>
                  <a:solidFill>
                    <a:srgbClr val="FFFFFF"/>
                  </a:solidFill>
                </a:uFill>
              </a:rPr>
              <a:t> a un iPhone</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utilizado</a:t>
            </a:r>
            <a:r>
              <a:rPr lang="en-US" sz="2000" spc="-1" dirty="0">
                <a:solidFill>
                  <a:srgbClr val="000000"/>
                </a:solidFill>
                <a:uFill>
                  <a:solidFill>
                    <a:srgbClr val="FFFFFF"/>
                  </a:solidFill>
                </a:uFill>
              </a:rPr>
              <a:t> por el </a:t>
            </a:r>
            <a:r>
              <a:rPr lang="en-US" sz="2000" spc="-1" dirty="0" err="1">
                <a:solidFill>
                  <a:srgbClr val="000000"/>
                </a:solidFill>
                <a:uFill>
                  <a:solidFill>
                    <a:srgbClr val="FFFFFF"/>
                  </a:solidFill>
                </a:uFill>
              </a:rPr>
              <a:t>terrorista</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armado</a:t>
            </a:r>
            <a:r>
              <a:rPr lang="en-US" sz="2000" spc="-1" dirty="0">
                <a:solidFill>
                  <a:srgbClr val="000000"/>
                </a:solidFill>
                <a:uFill>
                  <a:solidFill>
                    <a:srgbClr val="FFFFFF"/>
                  </a:solidFill>
                </a:uFill>
              </a:rPr>
              <a:t> de San Bernardino, Syed Rizwan Farook, </a:t>
            </a:r>
            <a:r>
              <a:rPr lang="en-US" sz="2000" spc="-1" dirty="0" err="1">
                <a:solidFill>
                  <a:srgbClr val="000000"/>
                </a:solidFill>
                <a:uFill>
                  <a:solidFill>
                    <a:srgbClr val="FFFFFF"/>
                  </a:solidFill>
                </a:uFill>
              </a:rPr>
              <a:t>inhabilitando</a:t>
            </a:r>
            <a:r>
              <a:rPr lang="en-US" sz="2000" spc="-1" dirty="0">
                <a:solidFill>
                  <a:srgbClr val="000000"/>
                </a:solidFill>
                <a:uFill>
                  <a:solidFill>
                    <a:srgbClr val="FFFFFF"/>
                  </a:solidFill>
                </a:uFill>
              </a:rPr>
              <a:t> una </a:t>
            </a:r>
            <a:r>
              <a:rPr lang="en-US" sz="2000" spc="-1" dirty="0" err="1">
                <a:solidFill>
                  <a:srgbClr val="000000"/>
                </a:solidFill>
                <a:uFill>
                  <a:solidFill>
                    <a:srgbClr val="FFFFFF"/>
                  </a:solidFill>
                </a:uFill>
              </a:rPr>
              <a:t>función</a:t>
            </a:r>
            <a:r>
              <a:rPr lang="en-US" sz="2000" spc="-1" dirty="0">
                <a:solidFill>
                  <a:srgbClr val="000000"/>
                </a:solidFill>
                <a:uFill>
                  <a:solidFill>
                    <a:srgbClr val="FFFFFF"/>
                  </a:solidFill>
                </a:uFill>
              </a:rPr>
              <a:t> que </a:t>
            </a:r>
            <a:r>
              <a:rPr lang="en-US" sz="2000" spc="-1" dirty="0" err="1">
                <a:solidFill>
                  <a:srgbClr val="000000"/>
                </a:solidFill>
                <a:uFill>
                  <a:solidFill>
                    <a:srgbClr val="FFFFFF"/>
                  </a:solidFill>
                </a:uFill>
              </a:rPr>
              <a:t>bloquearía</a:t>
            </a:r>
            <a:r>
              <a:rPr lang="en-US" sz="2000" spc="-1" dirty="0">
                <a:solidFill>
                  <a:srgbClr val="000000"/>
                </a:solidFill>
                <a:uFill>
                  <a:solidFill>
                    <a:srgbClr val="FFFFFF"/>
                  </a:solidFill>
                </a:uFill>
              </a:rPr>
              <a:t> el </a:t>
            </a:r>
            <a:r>
              <a:rPr lang="en-US" sz="2000" spc="-1" dirty="0" err="1">
                <a:solidFill>
                  <a:srgbClr val="000000"/>
                </a:solidFill>
                <a:uFill>
                  <a:solidFill>
                    <a:srgbClr val="FFFFFF"/>
                  </a:solidFill>
                </a:uFill>
              </a:rPr>
              <a:t>trabajo</a:t>
            </a:r>
            <a:r>
              <a:rPr lang="en-US" sz="2000" spc="-1" dirty="0">
                <a:solidFill>
                  <a:srgbClr val="000000"/>
                </a:solidFill>
                <a:uFill>
                  <a:solidFill>
                    <a:srgbClr val="FFFFFF"/>
                  </a:solidFill>
                </a:uFill>
              </a:rPr>
              <a:t> de los </a:t>
            </a:r>
            <a:r>
              <a:rPr lang="en-US" sz="2000" spc="-1" dirty="0" err="1">
                <a:solidFill>
                  <a:srgbClr val="000000"/>
                </a:solidFill>
                <a:uFill>
                  <a:solidFill>
                    <a:srgbClr val="FFFFFF"/>
                  </a:solidFill>
                </a:uFill>
              </a:rPr>
              <a:t>investigadores</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si</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hacían</a:t>
            </a:r>
            <a:r>
              <a:rPr lang="en-US" sz="2000" spc="-1" dirty="0">
                <a:solidFill>
                  <a:srgbClr val="000000"/>
                </a:solidFill>
                <a:uFill>
                  <a:solidFill>
                    <a:srgbClr val="FFFFFF"/>
                  </a:solidFill>
                </a:uFill>
              </a:rPr>
              <a:t> 10 </a:t>
            </a:r>
            <a:r>
              <a:rPr lang="en-US" sz="2000" spc="-1" dirty="0" err="1">
                <a:solidFill>
                  <a:srgbClr val="000000"/>
                </a:solidFill>
                <a:uFill>
                  <a:solidFill>
                    <a:srgbClr val="FFFFFF"/>
                  </a:solidFill>
                </a:uFill>
              </a:rPr>
              <a:t>intentos</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fallidos</a:t>
            </a:r>
            <a:r>
              <a:rPr lang="en-US" sz="2000" spc="-1" dirty="0">
                <a:solidFill>
                  <a:srgbClr val="000000"/>
                </a:solidFill>
                <a:uFill>
                  <a:solidFill>
                    <a:srgbClr val="FFFFFF"/>
                  </a:solidFill>
                </a:uFill>
              </a:rPr>
              <a:t> para </a:t>
            </a:r>
            <a:r>
              <a:rPr lang="en-US" sz="2000" spc="-1" dirty="0" err="1">
                <a:solidFill>
                  <a:srgbClr val="000000"/>
                </a:solidFill>
                <a:uFill>
                  <a:solidFill>
                    <a:srgbClr val="FFFFFF"/>
                  </a:solidFill>
                </a:uFill>
              </a:rPr>
              <a:t>determinar</a:t>
            </a:r>
            <a:r>
              <a:rPr lang="en-US" sz="2000" spc="-1" dirty="0">
                <a:solidFill>
                  <a:srgbClr val="000000"/>
                </a:solidFill>
                <a:uFill>
                  <a:solidFill>
                    <a:srgbClr val="FFFFFF"/>
                  </a:solidFill>
                </a:uFill>
              </a:rPr>
              <a:t> la </a:t>
            </a:r>
            <a:r>
              <a:rPr lang="en-US" sz="2000" spc="-1" dirty="0" err="1">
                <a:solidFill>
                  <a:srgbClr val="000000"/>
                </a:solidFill>
                <a:uFill>
                  <a:solidFill>
                    <a:srgbClr val="FFFFFF"/>
                  </a:solidFill>
                </a:uFill>
              </a:rPr>
              <a:t>contraseña</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correcta</a:t>
            </a:r>
            <a:endParaRPr lang="en-US" sz="2000" dirty="0">
              <a:cs typeface="Verdana" charset="0"/>
            </a:endParaRPr>
          </a:p>
        </p:txBody>
      </p:sp>
      <p:sp>
        <p:nvSpPr>
          <p:cNvPr id="4" name="Curved Left Arrow 3"/>
          <p:cNvSpPr/>
          <p:nvPr/>
        </p:nvSpPr>
        <p:spPr>
          <a:xfrm>
            <a:off x="457200" y="3444635"/>
            <a:ext cx="8229600" cy="2963542"/>
          </a:xfrm>
          <a:prstGeom prst="curvedLeftArrow">
            <a:avLst>
              <a:gd name="adj1" fmla="val 9033"/>
              <a:gd name="adj2" fmla="val 19444"/>
              <a:gd name="adj3" fmla="val 25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5" name="Rectangle 4"/>
          <p:cNvSpPr/>
          <p:nvPr/>
        </p:nvSpPr>
        <p:spPr>
          <a:xfrm>
            <a:off x="207080" y="3598309"/>
            <a:ext cx="1905760" cy="83099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spcBef>
                <a:spcPts val="600"/>
              </a:spcBef>
              <a:spcAft>
                <a:spcPts val="600"/>
              </a:spcAft>
            </a:pPr>
            <a:r>
              <a:rPr lang="es-ES" sz="1200" spc="-1" dirty="0">
                <a:solidFill>
                  <a:srgbClr val="000000"/>
                </a:solidFill>
                <a:uFill>
                  <a:solidFill>
                    <a:srgbClr val="FFFFFF"/>
                  </a:solidFill>
                </a:uFill>
              </a:rPr>
              <a:t>Feb. 16 – El magistrado federal emite una orden para que Apple ayude al FBI a acceder al iPhone.</a:t>
            </a:r>
            <a:endParaRPr lang="en-US" sz="1200" dirty="0">
              <a:cs typeface="Verdana" charset="0"/>
            </a:endParaRPr>
          </a:p>
        </p:txBody>
      </p:sp>
      <p:sp>
        <p:nvSpPr>
          <p:cNvPr id="6" name="Rectangle 5"/>
          <p:cNvSpPr/>
          <p:nvPr/>
        </p:nvSpPr>
        <p:spPr>
          <a:xfrm>
            <a:off x="2420680" y="3579065"/>
            <a:ext cx="1562080" cy="1200329"/>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spcBef>
                <a:spcPts val="600"/>
              </a:spcBef>
              <a:spcAft>
                <a:spcPts val="600"/>
              </a:spcAft>
            </a:pPr>
            <a:r>
              <a:rPr lang="es-ES" sz="1200" spc="-1" dirty="0">
                <a:solidFill>
                  <a:srgbClr val="000000"/>
                </a:solidFill>
                <a:uFill>
                  <a:solidFill>
                    <a:srgbClr val="FFFFFF"/>
                  </a:solidFill>
                </a:uFill>
              </a:rPr>
              <a:t>Feb. 25 – Apple presenta su oposición a la orden judicial, denominada una solicitud de revocación.</a:t>
            </a:r>
            <a:endParaRPr lang="en-US" sz="1200" dirty="0">
              <a:cs typeface="Verdana" charset="0"/>
            </a:endParaRPr>
          </a:p>
        </p:txBody>
      </p:sp>
      <p:sp>
        <p:nvSpPr>
          <p:cNvPr id="7" name="Rectangle 6"/>
          <p:cNvSpPr/>
          <p:nvPr/>
        </p:nvSpPr>
        <p:spPr>
          <a:xfrm>
            <a:off x="4463773" y="3444635"/>
            <a:ext cx="2058723"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spcBef>
                <a:spcPts val="600"/>
              </a:spcBef>
              <a:spcAft>
                <a:spcPts val="600"/>
              </a:spcAft>
            </a:pPr>
            <a:r>
              <a:rPr lang="es-ES" sz="1200" spc="-1" dirty="0">
                <a:solidFill>
                  <a:srgbClr val="000000"/>
                </a:solidFill>
                <a:uFill>
                  <a:solidFill>
                    <a:srgbClr val="FFFFFF"/>
                  </a:solidFill>
                </a:uFill>
              </a:rPr>
              <a:t>Mar. 2 – Apple presenta un recurso contra la orden, indicando que rechazará la orden para escribir el código para ayudar al FBI en el intento por desbloquear el iPhone encriptado.</a:t>
            </a:r>
            <a:endParaRPr lang="en-US" sz="1200" dirty="0">
              <a:cs typeface="Verdana" charset="0"/>
            </a:endParaRPr>
          </a:p>
        </p:txBody>
      </p:sp>
      <p:sp>
        <p:nvSpPr>
          <p:cNvPr id="8" name="Rectangle 7"/>
          <p:cNvSpPr/>
          <p:nvPr/>
        </p:nvSpPr>
        <p:spPr>
          <a:xfrm>
            <a:off x="6907304" y="4106141"/>
            <a:ext cx="2077963" cy="175432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spcBef>
                <a:spcPts val="600"/>
              </a:spcBef>
              <a:spcAft>
                <a:spcPts val="600"/>
              </a:spcAft>
            </a:pPr>
            <a:r>
              <a:rPr lang="es-ES" sz="1200" spc="-1" dirty="0">
                <a:solidFill>
                  <a:srgbClr val="000000"/>
                </a:solidFill>
                <a:uFill>
                  <a:solidFill>
                    <a:srgbClr val="FFFFFF"/>
                  </a:solidFill>
                </a:uFill>
              </a:rPr>
              <a:t>Mar. 10 – El Ministerio de Justicia presenta su respuesta al recurso de Apple. […] Apple, señaló el Ministerio de Justicia, está presentando argumentos falsos y que no está solicitando una «llave maestra universal o puerta trasera».</a:t>
            </a:r>
            <a:endParaRPr lang="en-US" sz="1200" dirty="0">
              <a:cs typeface="Verdana" charset="0"/>
            </a:endParaRPr>
          </a:p>
        </p:txBody>
      </p:sp>
      <p:sp>
        <p:nvSpPr>
          <p:cNvPr id="9" name="Rectangle 8"/>
          <p:cNvSpPr/>
          <p:nvPr/>
        </p:nvSpPr>
        <p:spPr>
          <a:xfrm>
            <a:off x="4463773" y="5172691"/>
            <a:ext cx="2270367"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spcBef>
                <a:spcPts val="600"/>
              </a:spcBef>
              <a:spcAft>
                <a:spcPts val="600"/>
              </a:spcAft>
            </a:pPr>
            <a:r>
              <a:rPr lang="es-ES" sz="1200" spc="-1" dirty="0">
                <a:solidFill>
                  <a:srgbClr val="000000"/>
                </a:solidFill>
                <a:uFill>
                  <a:solidFill>
                    <a:srgbClr val="FFFFFF"/>
                  </a:solidFill>
                </a:uFill>
              </a:rPr>
              <a:t>Mar. 21 – Exactamente 24 horas antes de iniciarse la primera audiencia, el Ministerio de Justicia solicitó una postergación, señalando que necesitaba probar un posible método nuevo para desbloquear el iPhone.</a:t>
            </a:r>
            <a:endParaRPr lang="en-US" sz="1200" dirty="0">
              <a:cs typeface="Verdana" charset="0"/>
            </a:endParaRPr>
          </a:p>
        </p:txBody>
      </p:sp>
      <p:sp>
        <p:nvSpPr>
          <p:cNvPr id="10" name="Rectangle 9"/>
          <p:cNvSpPr/>
          <p:nvPr/>
        </p:nvSpPr>
        <p:spPr>
          <a:xfrm>
            <a:off x="1462269" y="4899020"/>
            <a:ext cx="2539732" cy="175432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spcBef>
                <a:spcPts val="600"/>
              </a:spcBef>
              <a:spcAft>
                <a:spcPts val="600"/>
              </a:spcAft>
            </a:pPr>
            <a:r>
              <a:rPr lang="es-ES" sz="1200" spc="-1" dirty="0">
                <a:solidFill>
                  <a:srgbClr val="000000"/>
                </a:solidFill>
                <a:uFill>
                  <a:solidFill>
                    <a:srgbClr val="FFFFFF"/>
                  </a:solidFill>
                </a:uFill>
              </a:rPr>
              <a:t>Mar. 28 – El Ministerio de Justicia retira su recurso judicial contra Apple Inc, indicando que el procedimiento de la parte externa para omitir la función de bloqueo de un teléfono del terrorista de San Bernardino había sido exitoso. La agencia no compartió detalles sobre cómo se consiguió o qué parte externa le ayudó.</a:t>
            </a:r>
            <a:endParaRPr lang="en-US" sz="1400" dirty="0">
              <a:cs typeface="Verdana" charset="0"/>
            </a:endParaRPr>
          </a:p>
        </p:txBody>
      </p:sp>
    </p:spTree>
    <p:extLst>
      <p:ext uri="{BB962C8B-B14F-4D97-AF65-F5344CB8AC3E}">
        <p14:creationId xmlns:p14="http://schemas.microsoft.com/office/powerpoint/2010/main" val="2278322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26512"/>
            <a:ext cx="8219256" cy="4104456"/>
          </a:xfrm>
        </p:spPr>
        <p:txBody>
          <a:bodyPr>
            <a:noAutofit/>
          </a:bodyPr>
          <a:lstStyle/>
          <a:p>
            <a:pPr>
              <a:spcBef>
                <a:spcPts val="600"/>
              </a:spcBef>
            </a:pPr>
            <a:r>
              <a:rPr lang="en-US" sz="2400" spc="-1" dirty="0">
                <a:solidFill>
                  <a:srgbClr val="000000"/>
                </a:solidFill>
                <a:uFill>
                  <a:solidFill>
                    <a:srgbClr val="FFFFFF"/>
                  </a:solidFill>
                </a:uFill>
              </a:rPr>
              <a:t>La red Avalanche que data de 2009, </a:t>
            </a:r>
            <a:r>
              <a:rPr lang="en-US" sz="2400" spc="-1" dirty="0" err="1">
                <a:solidFill>
                  <a:srgbClr val="000000"/>
                </a:solidFill>
                <a:uFill>
                  <a:solidFill>
                    <a:srgbClr val="FFFFFF"/>
                  </a:solidFill>
                </a:uFill>
              </a:rPr>
              <a:t>supuestamente</a:t>
            </a:r>
            <a:r>
              <a:rPr lang="en-US" sz="2400" spc="-1" dirty="0">
                <a:solidFill>
                  <a:srgbClr val="000000"/>
                </a:solidFill>
                <a:uFill>
                  <a:solidFill>
                    <a:srgbClr val="FFFFFF"/>
                  </a:solidFill>
                </a:uFill>
              </a:rPr>
              <a:t> </a:t>
            </a:r>
            <a:r>
              <a:rPr lang="en-US" sz="2400" b="1" spc="-1" dirty="0" err="1">
                <a:solidFill>
                  <a:srgbClr val="000000"/>
                </a:solidFill>
                <a:uFill>
                  <a:solidFill>
                    <a:srgbClr val="FFFFFF"/>
                  </a:solidFill>
                </a:uFill>
              </a:rPr>
              <a:t>comandando</a:t>
            </a:r>
            <a:r>
              <a:rPr lang="en-US" sz="2400" b="1" spc="-1" dirty="0">
                <a:solidFill>
                  <a:srgbClr val="000000"/>
                </a:solidFill>
                <a:uFill>
                  <a:solidFill>
                    <a:srgbClr val="FFFFFF"/>
                  </a:solidFill>
                </a:uFill>
              </a:rPr>
              <a:t> </a:t>
            </a:r>
            <a:r>
              <a:rPr lang="en-US" sz="2400" b="1" spc="-1" dirty="0" err="1">
                <a:solidFill>
                  <a:srgbClr val="000000"/>
                </a:solidFill>
                <a:uFill>
                  <a:solidFill>
                    <a:srgbClr val="FFFFFF"/>
                  </a:solidFill>
                </a:uFill>
              </a:rPr>
              <a:t>más</a:t>
            </a:r>
            <a:r>
              <a:rPr lang="en-US" sz="2400" b="1" spc="-1" dirty="0">
                <a:solidFill>
                  <a:srgbClr val="000000"/>
                </a:solidFill>
                <a:uFill>
                  <a:solidFill>
                    <a:srgbClr val="FFFFFF"/>
                  </a:solidFill>
                </a:uFill>
              </a:rPr>
              <a:t> de 600 </a:t>
            </a:r>
            <a:r>
              <a:rPr lang="en-US" sz="2400" b="1" spc="-1" dirty="0" err="1">
                <a:solidFill>
                  <a:srgbClr val="000000"/>
                </a:solidFill>
                <a:uFill>
                  <a:solidFill>
                    <a:srgbClr val="FFFFFF"/>
                  </a:solidFill>
                </a:uFill>
              </a:rPr>
              <a:t>servidores</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utilizada</a:t>
            </a:r>
            <a:r>
              <a:rPr lang="en-US" sz="2400" spc="-1" dirty="0">
                <a:solidFill>
                  <a:srgbClr val="000000"/>
                </a:solidFill>
                <a:uFill>
                  <a:solidFill>
                    <a:srgbClr val="FFFFFF"/>
                  </a:solidFill>
                </a:uFill>
              </a:rPr>
              <a:t> para </a:t>
            </a:r>
            <a:r>
              <a:rPr lang="en-US" sz="2400" spc="-1" dirty="0" err="1">
                <a:solidFill>
                  <a:srgbClr val="000000"/>
                </a:solidFill>
                <a:uFill>
                  <a:solidFill>
                    <a:srgbClr val="FFFFFF"/>
                  </a:solidFill>
                </a:uFill>
              </a:rPr>
              <a:t>distribuir</a:t>
            </a:r>
            <a:r>
              <a:rPr lang="en-US" sz="2400" spc="-1" dirty="0">
                <a:solidFill>
                  <a:srgbClr val="000000"/>
                </a:solidFill>
                <a:uFill>
                  <a:solidFill>
                    <a:srgbClr val="FFFFFF"/>
                  </a:solidFill>
                </a:uFill>
              </a:rPr>
              <a:t> </a:t>
            </a:r>
            <a:r>
              <a:rPr lang="en-US" sz="2400" b="1" spc="-1" dirty="0">
                <a:solidFill>
                  <a:srgbClr val="000000"/>
                </a:solidFill>
                <a:uFill>
                  <a:solidFill>
                    <a:srgbClr val="FFFFFF"/>
                  </a:solidFill>
                </a:uFill>
              </a:rPr>
              <a:t>20 </a:t>
            </a:r>
            <a:r>
              <a:rPr lang="en-US" sz="2400" b="1" spc="-1" dirty="0" err="1">
                <a:solidFill>
                  <a:srgbClr val="000000"/>
                </a:solidFill>
                <a:uFill>
                  <a:solidFill>
                    <a:srgbClr val="FFFFFF"/>
                  </a:solidFill>
                </a:uFill>
              </a:rPr>
              <a:t>diferentes</a:t>
            </a:r>
            <a:r>
              <a:rPr lang="en-US" sz="2400" b="1" spc="-1" dirty="0">
                <a:solidFill>
                  <a:srgbClr val="000000"/>
                </a:solidFill>
                <a:uFill>
                  <a:solidFill>
                    <a:srgbClr val="FFFFFF"/>
                  </a:solidFill>
                </a:uFill>
              </a:rPr>
              <a:t> </a:t>
            </a:r>
            <a:r>
              <a:rPr lang="en-US" sz="2400" b="1" spc="-1" dirty="0" err="1">
                <a:solidFill>
                  <a:srgbClr val="000000"/>
                </a:solidFill>
                <a:uFill>
                  <a:solidFill>
                    <a:srgbClr val="FFFFFF"/>
                  </a:solidFill>
                </a:uFill>
              </a:rPr>
              <a:t>ejemplares</a:t>
            </a:r>
            <a:r>
              <a:rPr lang="en-US" sz="2400" b="1" spc="-1" dirty="0">
                <a:solidFill>
                  <a:srgbClr val="000000"/>
                </a:solidFill>
                <a:uFill>
                  <a:solidFill>
                    <a:srgbClr val="FFFFFF"/>
                  </a:solidFill>
                </a:uFill>
              </a:rPr>
              <a:t> de malware</a:t>
            </a:r>
            <a:r>
              <a:rPr lang="en-US" sz="2400" spc="-1" dirty="0">
                <a:solidFill>
                  <a:srgbClr val="000000"/>
                </a:solidFill>
                <a:uFill>
                  <a:solidFill>
                    <a:srgbClr val="FFFFFF"/>
                  </a:solidFill>
                </a:uFill>
              </a:rPr>
              <a:t> a </a:t>
            </a:r>
            <a:r>
              <a:rPr lang="en-US" sz="2400" b="1" spc="-1" dirty="0" err="1">
                <a:solidFill>
                  <a:srgbClr val="000000"/>
                </a:solidFill>
                <a:uFill>
                  <a:solidFill>
                    <a:srgbClr val="FFFFFF"/>
                  </a:solidFill>
                </a:uFill>
              </a:rPr>
              <a:t>más</a:t>
            </a:r>
            <a:r>
              <a:rPr lang="en-US" sz="2400" b="1" spc="-1" dirty="0">
                <a:solidFill>
                  <a:srgbClr val="000000"/>
                </a:solidFill>
                <a:uFill>
                  <a:solidFill>
                    <a:srgbClr val="FFFFFF"/>
                  </a:solidFill>
                </a:uFill>
              </a:rPr>
              <a:t> de 500 000 </a:t>
            </a:r>
            <a:r>
              <a:rPr lang="en-US" sz="2400" b="1" spc="-1" dirty="0" err="1">
                <a:solidFill>
                  <a:srgbClr val="000000"/>
                </a:solidFill>
                <a:uFill>
                  <a:solidFill>
                    <a:srgbClr val="FFFFFF"/>
                  </a:solidFill>
                </a:uFill>
              </a:rPr>
              <a:t>ordenadores</a:t>
            </a:r>
            <a:r>
              <a:rPr lang="en-US" sz="2400" b="1" spc="-1" dirty="0">
                <a:solidFill>
                  <a:srgbClr val="000000"/>
                </a:solidFill>
                <a:uFill>
                  <a:solidFill>
                    <a:srgbClr val="FFFFFF"/>
                  </a:solidFill>
                </a:uFill>
              </a:rPr>
              <a:t> </a:t>
            </a:r>
            <a:r>
              <a:rPr lang="en-US" sz="2400" spc="-1" dirty="0" err="1">
                <a:solidFill>
                  <a:srgbClr val="000000"/>
                </a:solidFill>
                <a:uFill>
                  <a:solidFill>
                    <a:srgbClr val="FFFFFF"/>
                  </a:solidFill>
                </a:uFill>
              </a:rPr>
              <a:t>en</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todo</a:t>
            </a:r>
            <a:r>
              <a:rPr lang="en-US" sz="2400" spc="-1" dirty="0">
                <a:solidFill>
                  <a:srgbClr val="000000"/>
                </a:solidFill>
                <a:uFill>
                  <a:solidFill>
                    <a:srgbClr val="FFFFFF"/>
                  </a:solidFill>
                </a:uFill>
              </a:rPr>
              <a:t> el </a:t>
            </a:r>
            <a:r>
              <a:rPr lang="en-US" sz="2400" spc="-1" dirty="0" err="1">
                <a:solidFill>
                  <a:srgbClr val="000000"/>
                </a:solidFill>
                <a:uFill>
                  <a:solidFill>
                    <a:srgbClr val="FFFFFF"/>
                  </a:solidFill>
                </a:uFill>
              </a:rPr>
              <a:t>mundo</a:t>
            </a:r>
            <a:endParaRPr lang="it-IT" sz="2400" dirty="0">
              <a:cs typeface="Verdana"/>
            </a:endParaRPr>
          </a:p>
          <a:p>
            <a:pPr>
              <a:spcBef>
                <a:spcPts val="600"/>
              </a:spcBef>
            </a:pPr>
            <a:r>
              <a:rPr lang="en-US" sz="2400" b="1" spc="-1" dirty="0" err="1">
                <a:solidFill>
                  <a:srgbClr val="000000"/>
                </a:solidFill>
                <a:uFill>
                  <a:solidFill>
                    <a:srgbClr val="FFFFFF"/>
                  </a:solidFill>
                </a:uFill>
              </a:rPr>
              <a:t>Enorme</a:t>
            </a:r>
            <a:r>
              <a:rPr lang="en-US" sz="2400" b="1" spc="-1" dirty="0">
                <a:solidFill>
                  <a:srgbClr val="000000"/>
                </a:solidFill>
                <a:uFill>
                  <a:solidFill>
                    <a:srgbClr val="FFFFFF"/>
                  </a:solidFill>
                </a:uFill>
              </a:rPr>
              <a:t> </a:t>
            </a:r>
            <a:r>
              <a:rPr lang="en-US" sz="2400" b="1" spc="-1" dirty="0" err="1">
                <a:solidFill>
                  <a:srgbClr val="000000"/>
                </a:solidFill>
                <a:uFill>
                  <a:solidFill>
                    <a:srgbClr val="FFFFFF"/>
                  </a:solidFill>
                </a:uFill>
              </a:rPr>
              <a:t>impacto</a:t>
            </a:r>
            <a:r>
              <a:rPr lang="en-US" sz="2400" b="1" spc="-1" dirty="0">
                <a:solidFill>
                  <a:srgbClr val="000000"/>
                </a:solidFill>
                <a:uFill>
                  <a:solidFill>
                    <a:srgbClr val="FFFFFF"/>
                  </a:solidFill>
                </a:uFill>
              </a:rPr>
              <a:t> </a:t>
            </a:r>
            <a:r>
              <a:rPr lang="en-US" sz="2400" b="1" spc="-1" dirty="0" err="1">
                <a:solidFill>
                  <a:srgbClr val="000000"/>
                </a:solidFill>
                <a:uFill>
                  <a:solidFill>
                    <a:srgbClr val="FFFFFF"/>
                  </a:solidFill>
                </a:uFill>
              </a:rPr>
              <a:t>económico</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difícil</a:t>
            </a:r>
            <a:r>
              <a:rPr lang="en-US" sz="2400" spc="-1" dirty="0">
                <a:solidFill>
                  <a:srgbClr val="000000"/>
                </a:solidFill>
                <a:uFill>
                  <a:solidFill>
                    <a:srgbClr val="FFFFFF"/>
                  </a:solidFill>
                </a:uFill>
              </a:rPr>
              <a:t> de </a:t>
            </a:r>
            <a:r>
              <a:rPr lang="en-US" sz="2400" spc="-1" dirty="0" err="1">
                <a:solidFill>
                  <a:srgbClr val="000000"/>
                </a:solidFill>
                <a:uFill>
                  <a:solidFill>
                    <a:srgbClr val="FFFFFF"/>
                  </a:solidFill>
                </a:uFill>
              </a:rPr>
              <a:t>evaluar</a:t>
            </a:r>
            <a:r>
              <a:rPr lang="en-US" sz="2400" spc="-1" dirty="0">
                <a:solidFill>
                  <a:srgbClr val="000000"/>
                </a:solidFill>
                <a:uFill>
                  <a:solidFill>
                    <a:srgbClr val="FFFFFF"/>
                  </a:solidFill>
                </a:uFill>
              </a:rPr>
              <a:t> el </a:t>
            </a:r>
            <a:r>
              <a:rPr lang="en-US" sz="2400" spc="-1" dirty="0" err="1">
                <a:solidFill>
                  <a:srgbClr val="000000"/>
                </a:solidFill>
                <a:uFill>
                  <a:solidFill>
                    <a:srgbClr val="FFFFFF"/>
                  </a:solidFill>
                </a:uFill>
              </a:rPr>
              <a:t>importe</a:t>
            </a:r>
            <a:r>
              <a:rPr lang="en-US" sz="2400" spc="-1" dirty="0">
                <a:solidFill>
                  <a:srgbClr val="000000"/>
                </a:solidFill>
                <a:uFill>
                  <a:solidFill>
                    <a:srgbClr val="FFFFFF"/>
                  </a:solidFill>
                </a:uFill>
              </a:rPr>
              <a:t> global</a:t>
            </a:r>
            <a:endParaRPr lang="it-IT" sz="2400" dirty="0">
              <a:cs typeface="Verdana"/>
            </a:endParaRPr>
          </a:p>
          <a:p>
            <a:pPr>
              <a:spcBef>
                <a:spcPts val="600"/>
              </a:spcBef>
            </a:pPr>
            <a:r>
              <a:rPr lang="en-US" sz="2400" spc="-1" dirty="0" err="1">
                <a:solidFill>
                  <a:srgbClr val="000000"/>
                </a:solidFill>
                <a:uFill>
                  <a:solidFill>
                    <a:srgbClr val="FFFFFF"/>
                  </a:solidFill>
                </a:uFill>
              </a:rPr>
              <a:t>Duración</a:t>
            </a:r>
            <a:r>
              <a:rPr lang="en-US" sz="2400" spc="-1" dirty="0">
                <a:solidFill>
                  <a:srgbClr val="000000"/>
                </a:solidFill>
                <a:uFill>
                  <a:solidFill>
                    <a:srgbClr val="FFFFFF"/>
                  </a:solidFill>
                </a:uFill>
              </a:rPr>
              <a:t> de las </a:t>
            </a:r>
            <a:r>
              <a:rPr lang="en-US" sz="2400" spc="-1" dirty="0" err="1">
                <a:solidFill>
                  <a:srgbClr val="000000"/>
                </a:solidFill>
                <a:uFill>
                  <a:solidFill>
                    <a:srgbClr val="FFFFFF"/>
                  </a:solidFill>
                </a:uFill>
              </a:rPr>
              <a:t>operaciones</a:t>
            </a:r>
            <a:endParaRPr lang="en-US" sz="2400" dirty="0">
              <a:cs typeface="Verdana"/>
            </a:endParaRPr>
          </a:p>
          <a:p>
            <a:pPr>
              <a:spcBef>
                <a:spcPts val="600"/>
              </a:spcBef>
            </a:pPr>
            <a:r>
              <a:rPr lang="en-US" sz="2400" b="1" spc="-1" dirty="0" err="1">
                <a:solidFill>
                  <a:srgbClr val="000000"/>
                </a:solidFill>
                <a:uFill>
                  <a:solidFill>
                    <a:srgbClr val="FFFFFF"/>
                  </a:solidFill>
                </a:uFill>
              </a:rPr>
              <a:t>Investigación</a:t>
            </a:r>
            <a:r>
              <a:rPr lang="en-US" sz="2400" b="1" spc="-1" dirty="0">
                <a:solidFill>
                  <a:srgbClr val="000000"/>
                </a:solidFill>
                <a:uFill>
                  <a:solidFill>
                    <a:srgbClr val="FFFFFF"/>
                  </a:solidFill>
                </a:uFill>
              </a:rPr>
              <a:t> de 4 </a:t>
            </a:r>
            <a:r>
              <a:rPr lang="en-US" sz="2400" b="1" spc="-1" dirty="0" err="1">
                <a:solidFill>
                  <a:srgbClr val="000000"/>
                </a:solidFill>
                <a:uFill>
                  <a:solidFill>
                    <a:srgbClr val="FFFFFF"/>
                  </a:solidFill>
                </a:uFill>
              </a:rPr>
              <a:t>años</a:t>
            </a:r>
            <a:endParaRPr lang="en-US" sz="2400" b="1" dirty="0">
              <a:cs typeface="Verdana"/>
            </a:endParaRPr>
          </a:p>
          <a:p>
            <a:pPr lvl="1">
              <a:spcBef>
                <a:spcPts val="600"/>
              </a:spcBef>
            </a:pPr>
            <a:r>
              <a:rPr lang="en-US" sz="2000" spc="-1" dirty="0">
                <a:solidFill>
                  <a:srgbClr val="000000"/>
                </a:solidFill>
                <a:uFill>
                  <a:solidFill>
                    <a:srgbClr val="FFFFFF"/>
                  </a:solidFill>
                </a:uFill>
              </a:rPr>
              <a:t>Se </a:t>
            </a:r>
            <a:r>
              <a:rPr lang="en-US" sz="2000" spc="-1" dirty="0" err="1">
                <a:solidFill>
                  <a:srgbClr val="000000"/>
                </a:solidFill>
                <a:uFill>
                  <a:solidFill>
                    <a:srgbClr val="FFFFFF"/>
                  </a:solidFill>
                </a:uFill>
              </a:rPr>
              <a:t>encontró</a:t>
            </a:r>
            <a:r>
              <a:rPr lang="en-US" sz="2000" spc="-1" dirty="0">
                <a:solidFill>
                  <a:srgbClr val="000000"/>
                </a:solidFill>
                <a:uFill>
                  <a:solidFill>
                    <a:srgbClr val="FFFFFF"/>
                  </a:solidFill>
                </a:uFill>
              </a:rPr>
              <a:t> que un ransomware y un </a:t>
            </a:r>
            <a:r>
              <a:rPr lang="en-US" sz="2000" spc="-1" dirty="0" err="1">
                <a:solidFill>
                  <a:srgbClr val="000000"/>
                </a:solidFill>
                <a:uFill>
                  <a:solidFill>
                    <a:srgbClr val="FFFFFF"/>
                  </a:solidFill>
                </a:uFill>
              </a:rPr>
              <a:t>troyano</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bancario</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usan</a:t>
            </a:r>
            <a:r>
              <a:rPr lang="en-US" sz="2000" spc="-1" dirty="0">
                <a:solidFill>
                  <a:srgbClr val="000000"/>
                </a:solidFill>
                <a:uFill>
                  <a:solidFill>
                    <a:srgbClr val="FFFFFF"/>
                  </a:solidFill>
                </a:uFill>
              </a:rPr>
              <a:t> el </a:t>
            </a:r>
            <a:r>
              <a:rPr lang="en-US" sz="2000" spc="-1" dirty="0" err="1">
                <a:solidFill>
                  <a:srgbClr val="000000"/>
                </a:solidFill>
                <a:uFill>
                  <a:solidFill>
                    <a:srgbClr val="FFFFFF"/>
                  </a:solidFill>
                </a:uFill>
              </a:rPr>
              <a:t>mismo</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comando</a:t>
            </a:r>
            <a:r>
              <a:rPr lang="en-US" sz="2000" spc="-1" dirty="0">
                <a:solidFill>
                  <a:srgbClr val="000000"/>
                </a:solidFill>
                <a:uFill>
                  <a:solidFill>
                    <a:srgbClr val="FFFFFF"/>
                  </a:solidFill>
                </a:uFill>
              </a:rPr>
              <a:t> y control </a:t>
            </a:r>
            <a:r>
              <a:rPr lang="en-US" sz="2000" spc="-1" dirty="0" err="1">
                <a:solidFill>
                  <a:srgbClr val="000000"/>
                </a:solidFill>
                <a:uFill>
                  <a:solidFill>
                    <a:srgbClr val="FFFFFF"/>
                  </a:solidFill>
                </a:uFill>
              </a:rPr>
              <a:t>en</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Alemania</a:t>
            </a:r>
            <a:r>
              <a:rPr lang="en-US" sz="2000" spc="-1" dirty="0">
                <a:solidFill>
                  <a:srgbClr val="000000"/>
                </a:solidFill>
                <a:uFill>
                  <a:solidFill>
                    <a:srgbClr val="FFFFFF"/>
                  </a:solidFill>
                </a:uFill>
              </a:rPr>
              <a:t>, Austria y </a:t>
            </a:r>
            <a:r>
              <a:rPr lang="en-US" sz="2000" spc="-1" dirty="0" err="1">
                <a:solidFill>
                  <a:srgbClr val="000000"/>
                </a:solidFill>
                <a:uFill>
                  <a:solidFill>
                    <a:srgbClr val="FFFFFF"/>
                  </a:solidFill>
                </a:uFill>
              </a:rPr>
              <a:t>Suiza</a:t>
            </a:r>
            <a:r>
              <a:rPr lang="en-US" sz="2000" spc="-1" dirty="0">
                <a:solidFill>
                  <a:srgbClr val="000000"/>
                </a:solidFill>
                <a:uFill>
                  <a:solidFill>
                    <a:srgbClr val="FFFFFF"/>
                  </a:solidFill>
                </a:uFill>
              </a:rPr>
              <a:t> </a:t>
            </a:r>
            <a:r>
              <a:rPr lang="en-US" sz="2000" spc="-1" dirty="0">
                <a:solidFill>
                  <a:srgbClr val="000000"/>
                </a:solidFill>
                <a:uFill>
                  <a:solidFill>
                    <a:srgbClr val="FFFFFF"/>
                  </a:solidFill>
                </a:uFill>
                <a:latin typeface="Wingdings"/>
              </a:rPr>
              <a:t></a:t>
            </a:r>
            <a:r>
              <a:rPr lang="en-US" sz="2000" spc="-1" dirty="0">
                <a:solidFill>
                  <a:srgbClr val="000000"/>
                </a:solidFill>
                <a:uFill>
                  <a:solidFill>
                    <a:srgbClr val="FFFFFF"/>
                  </a:solidFill>
                </a:uFill>
              </a:rPr>
              <a:t> Más </a:t>
            </a:r>
            <a:r>
              <a:rPr lang="en-US" sz="2000" spc="-1" dirty="0" err="1">
                <a:solidFill>
                  <a:srgbClr val="000000"/>
                </a:solidFill>
                <a:uFill>
                  <a:solidFill>
                    <a:srgbClr val="FFFFFF"/>
                  </a:solidFill>
                </a:uFill>
              </a:rPr>
              <a:t>investigación</a:t>
            </a:r>
            <a:endParaRPr lang="en-US" sz="2000" dirty="0">
              <a:cs typeface="Verdana"/>
              <a:sym typeface="Wingdings"/>
            </a:endParaRPr>
          </a:p>
          <a:p>
            <a:pPr lvl="1">
              <a:spcBef>
                <a:spcPts val="600"/>
              </a:spcBef>
            </a:pPr>
            <a:r>
              <a:rPr lang="en-US" sz="2000" spc="-1" dirty="0">
                <a:solidFill>
                  <a:srgbClr val="000000"/>
                </a:solidFill>
                <a:uFill>
                  <a:solidFill>
                    <a:srgbClr val="FFFFFF"/>
                  </a:solidFill>
                </a:uFill>
              </a:rPr>
              <a:t>Una </a:t>
            </a:r>
            <a:r>
              <a:rPr lang="en-US" sz="2000" spc="-1" dirty="0" err="1">
                <a:solidFill>
                  <a:srgbClr val="000000"/>
                </a:solidFill>
                <a:uFill>
                  <a:solidFill>
                    <a:srgbClr val="FFFFFF"/>
                  </a:solidFill>
                </a:uFill>
              </a:rPr>
              <a:t>ingeniería</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inversa</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encontró</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métodos</a:t>
            </a:r>
            <a:r>
              <a:rPr lang="en-US" sz="2000" spc="-1" dirty="0">
                <a:solidFill>
                  <a:srgbClr val="000000"/>
                </a:solidFill>
                <a:uFill>
                  <a:solidFill>
                    <a:srgbClr val="FFFFFF"/>
                  </a:solidFill>
                </a:uFill>
              </a:rPr>
              <a:t> que </a:t>
            </a:r>
            <a:r>
              <a:rPr lang="en-US" sz="2000" spc="-1" dirty="0" err="1">
                <a:solidFill>
                  <a:srgbClr val="000000"/>
                </a:solidFill>
                <a:uFill>
                  <a:solidFill>
                    <a:srgbClr val="FFFFFF"/>
                  </a:solidFill>
                </a:uFill>
              </a:rPr>
              <a:t>generaban</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dominios</a:t>
            </a:r>
            <a:r>
              <a:rPr lang="en-US" sz="2000" spc="-1" dirty="0">
                <a:solidFill>
                  <a:srgbClr val="000000"/>
                </a:solidFill>
                <a:uFill>
                  <a:solidFill>
                    <a:srgbClr val="FFFFFF"/>
                  </a:solidFill>
                </a:uFill>
              </a:rPr>
              <a:t> y </a:t>
            </a:r>
            <a:r>
              <a:rPr lang="en-US" sz="2000" spc="-1" dirty="0" err="1">
                <a:solidFill>
                  <a:srgbClr val="000000"/>
                </a:solidFill>
                <a:uFill>
                  <a:solidFill>
                    <a:srgbClr val="FFFFFF"/>
                  </a:solidFill>
                </a:uFill>
              </a:rPr>
              <a:t>fue</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posible</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calcular</a:t>
            </a:r>
            <a:r>
              <a:rPr lang="en-US" sz="2000" spc="-1" dirty="0">
                <a:solidFill>
                  <a:srgbClr val="000000"/>
                </a:solidFill>
                <a:uFill>
                  <a:solidFill>
                    <a:srgbClr val="FFFFFF"/>
                  </a:solidFill>
                </a:uFill>
              </a:rPr>
              <a:t> el </a:t>
            </a:r>
            <a:r>
              <a:rPr lang="en-US" sz="2000" spc="-1" dirty="0" err="1">
                <a:solidFill>
                  <a:srgbClr val="000000"/>
                </a:solidFill>
                <a:uFill>
                  <a:solidFill>
                    <a:srgbClr val="FFFFFF"/>
                  </a:solidFill>
                </a:uFill>
              </a:rPr>
              <a:t>universo</a:t>
            </a:r>
            <a:r>
              <a:rPr lang="en-US" sz="2000" spc="-1" dirty="0">
                <a:solidFill>
                  <a:srgbClr val="000000"/>
                </a:solidFill>
                <a:uFill>
                  <a:solidFill>
                    <a:srgbClr val="FFFFFF"/>
                  </a:solidFill>
                </a:uFill>
              </a:rPr>
              <a:t> de </a:t>
            </a:r>
            <a:r>
              <a:rPr lang="en-US" sz="2000" spc="-1" dirty="0" err="1">
                <a:solidFill>
                  <a:srgbClr val="000000"/>
                </a:solidFill>
                <a:uFill>
                  <a:solidFill>
                    <a:srgbClr val="FFFFFF"/>
                  </a:solidFill>
                </a:uFill>
              </a:rPr>
              <a:t>dominios</a:t>
            </a:r>
            <a:r>
              <a:rPr lang="en-US" sz="2000" spc="-1" dirty="0">
                <a:solidFill>
                  <a:srgbClr val="000000"/>
                </a:solidFill>
                <a:uFill>
                  <a:solidFill>
                    <a:srgbClr val="FFFFFF"/>
                  </a:solidFill>
                </a:uFill>
              </a:rPr>
              <a:t> que </a:t>
            </a:r>
            <a:r>
              <a:rPr lang="en-US" sz="2000" spc="-1" dirty="0" err="1">
                <a:solidFill>
                  <a:srgbClr val="000000"/>
                </a:solidFill>
                <a:uFill>
                  <a:solidFill>
                    <a:srgbClr val="FFFFFF"/>
                  </a:solidFill>
                </a:uFill>
              </a:rPr>
              <a:t>cada</a:t>
            </a:r>
            <a:r>
              <a:rPr lang="en-US" sz="2000" spc="-1" dirty="0">
                <a:solidFill>
                  <a:srgbClr val="000000"/>
                </a:solidFill>
                <a:uFill>
                  <a:solidFill>
                    <a:srgbClr val="FFFFFF"/>
                  </a:solidFill>
                </a:uFill>
              </a:rPr>
              <a:t> una de </a:t>
            </a:r>
            <a:r>
              <a:rPr lang="en-US" sz="2000" spc="-1" dirty="0" err="1">
                <a:solidFill>
                  <a:srgbClr val="000000"/>
                </a:solidFill>
                <a:uFill>
                  <a:solidFill>
                    <a:srgbClr val="FFFFFF"/>
                  </a:solidFill>
                </a:uFill>
              </a:rPr>
              <a:t>estas</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familias</a:t>
            </a:r>
            <a:r>
              <a:rPr lang="en-US" sz="2000" spc="-1" dirty="0">
                <a:solidFill>
                  <a:srgbClr val="000000"/>
                </a:solidFill>
                <a:uFill>
                  <a:solidFill>
                    <a:srgbClr val="FFFFFF"/>
                  </a:solidFill>
                </a:uFill>
              </a:rPr>
              <a:t> de malware </a:t>
            </a:r>
            <a:r>
              <a:rPr lang="en-US" sz="2000" spc="-1" dirty="0" err="1">
                <a:solidFill>
                  <a:srgbClr val="000000"/>
                </a:solidFill>
                <a:uFill>
                  <a:solidFill>
                    <a:srgbClr val="FFFFFF"/>
                  </a:solidFill>
                </a:uFill>
              </a:rPr>
              <a:t>consultaba</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alrededor</a:t>
            </a:r>
            <a:r>
              <a:rPr lang="en-US" sz="2000" spc="-1" dirty="0">
                <a:solidFill>
                  <a:srgbClr val="000000"/>
                </a:solidFill>
                <a:uFill>
                  <a:solidFill>
                    <a:srgbClr val="FFFFFF"/>
                  </a:solidFill>
                </a:uFill>
              </a:rPr>
              <a:t> de 800 000, 1 % </a:t>
            </a:r>
            <a:r>
              <a:rPr lang="en-US" sz="2000" spc="-1" dirty="0" err="1">
                <a:solidFill>
                  <a:srgbClr val="000000"/>
                </a:solidFill>
                <a:uFill>
                  <a:solidFill>
                    <a:srgbClr val="FFFFFF"/>
                  </a:solidFill>
                </a:uFill>
              </a:rPr>
              <a:t>registrado</a:t>
            </a:r>
            <a:r>
              <a:rPr lang="en-US" sz="2000" spc="-1" dirty="0">
                <a:solidFill>
                  <a:srgbClr val="000000"/>
                </a:solidFill>
                <a:uFill>
                  <a:solidFill>
                    <a:srgbClr val="FFFFFF"/>
                  </a:solidFill>
                </a:uFill>
              </a:rPr>
              <a:t>)</a:t>
            </a:r>
            <a:endParaRPr lang="en-US" sz="2000" b="1" dirty="0">
              <a:cs typeface="Verdana"/>
            </a:endParaRPr>
          </a:p>
          <a:p>
            <a:pPr>
              <a:spcBef>
                <a:spcPts val="600"/>
              </a:spcBef>
            </a:pPr>
            <a:endParaRPr lang="en-US" sz="2400" dirty="0">
              <a:cs typeface="Verdana"/>
            </a:endParaRPr>
          </a:p>
        </p:txBody>
      </p:sp>
      <p:sp>
        <p:nvSpPr>
          <p:cNvPr id="9" name="Title 1"/>
          <p:cNvSpPr>
            <a:spLocks noGrp="1"/>
          </p:cNvSpPr>
          <p:nvPr>
            <p:ph type="title"/>
          </p:nvPr>
        </p:nvSpPr>
        <p:spPr>
          <a:xfrm>
            <a:off x="457200" y="274638"/>
            <a:ext cx="8393384" cy="1143000"/>
          </a:xfrm>
        </p:spPr>
        <p:txBody>
          <a:bodyPr>
            <a:noAutofit/>
          </a:bodyPr>
          <a:lstStyle/>
          <a:p>
            <a:pPr algn="l"/>
            <a:r>
              <a:rPr lang="en-US" sz="4000" b="1" spc="-1" dirty="0">
                <a:solidFill>
                  <a:srgbClr val="000000"/>
                </a:solidFill>
                <a:uFill>
                  <a:solidFill>
                    <a:srgbClr val="FFFFFF"/>
                  </a:solidFill>
                </a:uFill>
              </a:rPr>
              <a:t>2016 – Intervención de botnet Avalanche</a:t>
            </a:r>
            <a:r>
              <a:rPr lang="en-GB" sz="4000" b="1" dirty="0"/>
              <a:t> </a:t>
            </a:r>
            <a:r>
              <a:rPr lang="en-GB" sz="1800" b="1" dirty="0"/>
              <a:t>(1/2)</a:t>
            </a:r>
            <a:r>
              <a:rPr lang="en-GB" sz="4000" b="1" dirty="0"/>
              <a:t> </a:t>
            </a:r>
          </a:p>
        </p:txBody>
      </p:sp>
    </p:spTree>
    <p:extLst>
      <p:ext uri="{BB962C8B-B14F-4D97-AF65-F5344CB8AC3E}">
        <p14:creationId xmlns:p14="http://schemas.microsoft.com/office/powerpoint/2010/main" val="39904481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2776"/>
            <a:ext cx="8229600" cy="4824536"/>
          </a:xfrm>
        </p:spPr>
        <p:txBody>
          <a:bodyPr>
            <a:noAutofit/>
          </a:bodyPr>
          <a:lstStyle/>
          <a:p>
            <a:pPr>
              <a:spcBef>
                <a:spcPts val="600"/>
              </a:spcBef>
            </a:pPr>
            <a:r>
              <a:rPr lang="en-US" sz="2000" spc="-1" dirty="0" err="1">
                <a:solidFill>
                  <a:srgbClr val="000000"/>
                </a:solidFill>
                <a:uFill>
                  <a:solidFill>
                    <a:srgbClr val="FFFFFF"/>
                  </a:solidFill>
                </a:uFill>
              </a:rPr>
              <a:t>Alrededor</a:t>
            </a:r>
            <a:r>
              <a:rPr lang="en-US" sz="2000" spc="-1" dirty="0">
                <a:solidFill>
                  <a:srgbClr val="000000"/>
                </a:solidFill>
                <a:uFill>
                  <a:solidFill>
                    <a:srgbClr val="FFFFFF"/>
                  </a:solidFill>
                </a:uFill>
              </a:rPr>
              <a:t> de </a:t>
            </a:r>
            <a:r>
              <a:rPr lang="en-US" sz="2000" b="1" spc="-1" dirty="0">
                <a:solidFill>
                  <a:srgbClr val="000000"/>
                </a:solidFill>
                <a:uFill>
                  <a:solidFill>
                    <a:srgbClr val="FFFFFF"/>
                  </a:solidFill>
                </a:uFill>
              </a:rPr>
              <a:t>800 000 </a:t>
            </a:r>
            <a:r>
              <a:rPr lang="en-US" sz="2000" b="1" spc="-1" dirty="0" err="1">
                <a:solidFill>
                  <a:srgbClr val="000000"/>
                </a:solidFill>
                <a:uFill>
                  <a:solidFill>
                    <a:srgbClr val="FFFFFF"/>
                  </a:solidFill>
                </a:uFill>
              </a:rPr>
              <a:t>dominios</a:t>
            </a:r>
            <a:r>
              <a:rPr lang="en-US" sz="2000" b="1" spc="-1" dirty="0">
                <a:solidFill>
                  <a:srgbClr val="000000"/>
                </a:solidFill>
                <a:uFill>
                  <a:solidFill>
                    <a:srgbClr val="FFFFFF"/>
                  </a:solidFill>
                </a:uFill>
              </a:rPr>
              <a:t> </a:t>
            </a:r>
            <a:r>
              <a:rPr lang="en-US" sz="2000" b="1" spc="-1" dirty="0" err="1">
                <a:solidFill>
                  <a:srgbClr val="000000"/>
                </a:solidFill>
                <a:uFill>
                  <a:solidFill>
                    <a:srgbClr val="FFFFFF"/>
                  </a:solidFill>
                </a:uFill>
              </a:rPr>
              <a:t>fueron</a:t>
            </a:r>
            <a:r>
              <a:rPr lang="en-US" sz="2000" b="1" spc="-1" dirty="0">
                <a:solidFill>
                  <a:srgbClr val="000000"/>
                </a:solidFill>
                <a:uFill>
                  <a:solidFill>
                    <a:srgbClr val="FFFFFF"/>
                  </a:solidFill>
                </a:uFill>
              </a:rPr>
              <a:t> </a:t>
            </a:r>
            <a:r>
              <a:rPr lang="en-US" sz="2000" b="1" spc="-1" dirty="0" err="1">
                <a:solidFill>
                  <a:srgbClr val="000000"/>
                </a:solidFill>
                <a:uFill>
                  <a:solidFill>
                    <a:srgbClr val="FFFFFF"/>
                  </a:solidFill>
                </a:uFill>
              </a:rPr>
              <a:t>bloqueados</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en</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diversos</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países</a:t>
            </a:r>
            <a:r>
              <a:rPr lang="en-US" sz="2000" spc="-1" dirty="0">
                <a:solidFill>
                  <a:srgbClr val="000000"/>
                </a:solidFill>
                <a:uFill>
                  <a:solidFill>
                    <a:srgbClr val="FFFFFF"/>
                  </a:solidFill>
                </a:uFill>
              </a:rPr>
              <a:t> </a:t>
            </a:r>
            <a:r>
              <a:rPr lang="en-US" sz="2000" spc="-1" dirty="0">
                <a:solidFill>
                  <a:srgbClr val="000000"/>
                </a:solidFill>
                <a:uFill>
                  <a:solidFill>
                    <a:srgbClr val="FFFFFF"/>
                  </a:solidFill>
                </a:uFill>
                <a:latin typeface="Wingdings"/>
              </a:rPr>
              <a:t></a:t>
            </a:r>
            <a:r>
              <a:rPr lang="en-US" sz="2000" spc="-1" dirty="0">
                <a:solidFill>
                  <a:srgbClr val="000000"/>
                </a:solidFill>
                <a:uFill>
                  <a:solidFill>
                    <a:srgbClr val="FFFFFF"/>
                  </a:solidFill>
                </a:uFill>
              </a:rPr>
              <a:t> EXTENSA COOPERACIÓN EN LAS FRONTERAS, </a:t>
            </a:r>
            <a:r>
              <a:rPr lang="en-US" sz="2000" b="1" spc="-1" dirty="0" err="1">
                <a:solidFill>
                  <a:srgbClr val="000000"/>
                </a:solidFill>
                <a:uFill>
                  <a:solidFill>
                    <a:srgbClr val="FFFFFF"/>
                  </a:solidFill>
                </a:uFill>
              </a:rPr>
              <a:t>Operación</a:t>
            </a:r>
            <a:r>
              <a:rPr lang="en-US" sz="2000" b="1" spc="-1" dirty="0">
                <a:solidFill>
                  <a:srgbClr val="000000"/>
                </a:solidFill>
                <a:uFill>
                  <a:solidFill>
                    <a:srgbClr val="FFFFFF"/>
                  </a:solidFill>
                </a:uFill>
              </a:rPr>
              <a:t> </a:t>
            </a:r>
            <a:r>
              <a:rPr lang="en-US" sz="2000" b="1" spc="-1" dirty="0" err="1">
                <a:solidFill>
                  <a:srgbClr val="000000"/>
                </a:solidFill>
                <a:uFill>
                  <a:solidFill>
                    <a:srgbClr val="FFFFFF"/>
                  </a:solidFill>
                </a:uFill>
              </a:rPr>
              <a:t>internacional</a:t>
            </a:r>
            <a:r>
              <a:rPr lang="en-US" sz="2000" b="1" spc="-1" dirty="0">
                <a:solidFill>
                  <a:srgbClr val="000000"/>
                </a:solidFill>
                <a:uFill>
                  <a:solidFill>
                    <a:srgbClr val="FFFFFF"/>
                  </a:solidFill>
                </a:uFill>
              </a:rPr>
              <a:t> con una </a:t>
            </a:r>
            <a:r>
              <a:rPr lang="en-US" sz="2000" b="1" spc="-1" dirty="0" err="1">
                <a:solidFill>
                  <a:srgbClr val="000000"/>
                </a:solidFill>
                <a:uFill>
                  <a:solidFill>
                    <a:srgbClr val="FFFFFF"/>
                  </a:solidFill>
                </a:uFill>
              </a:rPr>
              <a:t>duración</a:t>
            </a:r>
            <a:r>
              <a:rPr lang="en-US" sz="2000" b="1" spc="-1" dirty="0">
                <a:solidFill>
                  <a:srgbClr val="000000"/>
                </a:solidFill>
                <a:uFill>
                  <a:solidFill>
                    <a:srgbClr val="FFFFFF"/>
                  </a:solidFill>
                </a:uFill>
              </a:rPr>
              <a:t> de 6 </a:t>
            </a:r>
            <a:r>
              <a:rPr lang="en-US" sz="2000" b="1" spc="-1" dirty="0" err="1">
                <a:solidFill>
                  <a:srgbClr val="000000"/>
                </a:solidFill>
                <a:uFill>
                  <a:solidFill>
                    <a:srgbClr val="FFFFFF"/>
                  </a:solidFill>
                </a:uFill>
              </a:rPr>
              <a:t>meses</a:t>
            </a:r>
            <a:endParaRPr lang="en-US" sz="2000" b="1" dirty="0">
              <a:cs typeface="Verdana"/>
              <a:sym typeface="Wingdings"/>
            </a:endParaRPr>
          </a:p>
          <a:p>
            <a:pPr>
              <a:spcBef>
                <a:spcPts val="600"/>
              </a:spcBef>
            </a:pPr>
            <a:r>
              <a:rPr lang="en-US" sz="2000" b="1" spc="-1" dirty="0" err="1">
                <a:solidFill>
                  <a:srgbClr val="000000"/>
                </a:solidFill>
                <a:uFill>
                  <a:solidFill>
                    <a:srgbClr val="FFFFFF"/>
                  </a:solidFill>
                </a:uFill>
              </a:rPr>
              <a:t>Órdenes</a:t>
            </a:r>
            <a:r>
              <a:rPr lang="en-US" sz="2000" b="1" spc="-1" dirty="0">
                <a:solidFill>
                  <a:srgbClr val="000000"/>
                </a:solidFill>
                <a:uFill>
                  <a:solidFill>
                    <a:srgbClr val="FFFFFF"/>
                  </a:solidFill>
                </a:uFill>
              </a:rPr>
              <a:t> </a:t>
            </a:r>
            <a:r>
              <a:rPr lang="en-US" sz="2000" b="1" spc="-1" dirty="0" err="1">
                <a:solidFill>
                  <a:srgbClr val="000000"/>
                </a:solidFill>
                <a:uFill>
                  <a:solidFill>
                    <a:srgbClr val="FFFFFF"/>
                  </a:solidFill>
                </a:uFill>
              </a:rPr>
              <a:t>judiciales</a:t>
            </a:r>
            <a:r>
              <a:rPr lang="en-US" sz="2000" b="1" spc="-1" dirty="0">
                <a:solidFill>
                  <a:srgbClr val="000000"/>
                </a:solidFill>
                <a:uFill>
                  <a:solidFill>
                    <a:srgbClr val="FFFFFF"/>
                  </a:solidFill>
                </a:uFill>
              </a:rPr>
              <a:t> </a:t>
            </a:r>
            <a:r>
              <a:rPr lang="en-US" sz="2000" spc="-1" dirty="0">
                <a:solidFill>
                  <a:srgbClr val="000000"/>
                </a:solidFill>
                <a:uFill>
                  <a:solidFill>
                    <a:srgbClr val="FFFFFF"/>
                  </a:solidFill>
                </a:uFill>
              </a:rPr>
              <a:t>de EE. UU. y </a:t>
            </a:r>
            <a:r>
              <a:rPr lang="en-US" sz="2000" spc="-1" dirty="0" err="1">
                <a:solidFill>
                  <a:srgbClr val="000000"/>
                </a:solidFill>
                <a:uFill>
                  <a:solidFill>
                    <a:srgbClr val="FFFFFF"/>
                  </a:solidFill>
                </a:uFill>
              </a:rPr>
              <a:t>Alemania</a:t>
            </a:r>
            <a:r>
              <a:rPr lang="en-US" sz="2000" spc="-1" dirty="0">
                <a:solidFill>
                  <a:srgbClr val="000000"/>
                </a:solidFill>
                <a:uFill>
                  <a:solidFill>
                    <a:srgbClr val="FFFFFF"/>
                  </a:solidFill>
                </a:uFill>
              </a:rPr>
              <a:t>: +60 </a:t>
            </a:r>
            <a:r>
              <a:rPr lang="en-US" sz="2000" spc="-1" dirty="0" err="1">
                <a:solidFill>
                  <a:srgbClr val="000000"/>
                </a:solidFill>
                <a:uFill>
                  <a:solidFill>
                    <a:srgbClr val="FFFFFF"/>
                  </a:solidFill>
                </a:uFill>
              </a:rPr>
              <a:t>dominios</a:t>
            </a:r>
            <a:r>
              <a:rPr lang="en-US" sz="2000" spc="-1" dirty="0">
                <a:solidFill>
                  <a:srgbClr val="000000"/>
                </a:solidFill>
                <a:uFill>
                  <a:solidFill>
                    <a:srgbClr val="FFFFFF"/>
                  </a:solidFill>
                </a:uFill>
              </a:rPr>
              <a:t>, +40 </a:t>
            </a:r>
            <a:r>
              <a:rPr lang="en-US" sz="2000" spc="-1" dirty="0" err="1">
                <a:solidFill>
                  <a:srgbClr val="000000"/>
                </a:solidFill>
                <a:uFill>
                  <a:solidFill>
                    <a:srgbClr val="FFFFFF"/>
                  </a:solidFill>
                </a:uFill>
              </a:rPr>
              <a:t>registradores</a:t>
            </a:r>
            <a:r>
              <a:rPr lang="en-US" sz="2000" spc="-1" dirty="0">
                <a:solidFill>
                  <a:srgbClr val="000000"/>
                </a:solidFill>
                <a:uFill>
                  <a:solidFill>
                    <a:srgbClr val="FFFFFF"/>
                  </a:solidFill>
                </a:uFill>
              </a:rPr>
              <a:t>, +30 </a:t>
            </a:r>
            <a:r>
              <a:rPr lang="en-US" sz="2000" spc="-1" dirty="0" err="1">
                <a:solidFill>
                  <a:srgbClr val="000000"/>
                </a:solidFill>
                <a:uFill>
                  <a:solidFill>
                    <a:srgbClr val="FFFFFF"/>
                  </a:solidFill>
                </a:uFill>
              </a:rPr>
              <a:t>países</a:t>
            </a:r>
            <a:endParaRPr lang="en-US" sz="2000" dirty="0">
              <a:cs typeface="Verdana"/>
              <a:sym typeface="Wingdings"/>
            </a:endParaRPr>
          </a:p>
          <a:p>
            <a:pPr>
              <a:spcBef>
                <a:spcPts val="600"/>
              </a:spcBef>
            </a:pPr>
            <a:r>
              <a:rPr lang="en-US" sz="2000" b="1" spc="-1" dirty="0" err="1">
                <a:solidFill>
                  <a:srgbClr val="000000"/>
                </a:solidFill>
                <a:uFill>
                  <a:solidFill>
                    <a:srgbClr val="FFFFFF"/>
                  </a:solidFill>
                </a:uFill>
              </a:rPr>
              <a:t>Asistencias</a:t>
            </a:r>
            <a:r>
              <a:rPr lang="en-US" sz="2000" b="1" spc="-1" dirty="0">
                <a:solidFill>
                  <a:srgbClr val="000000"/>
                </a:solidFill>
                <a:uFill>
                  <a:solidFill>
                    <a:srgbClr val="FFFFFF"/>
                  </a:solidFill>
                </a:uFill>
              </a:rPr>
              <a:t> </a:t>
            </a:r>
            <a:r>
              <a:rPr lang="en-US" sz="2000" b="1" spc="-1" dirty="0" err="1">
                <a:solidFill>
                  <a:srgbClr val="000000"/>
                </a:solidFill>
                <a:uFill>
                  <a:solidFill>
                    <a:srgbClr val="FFFFFF"/>
                  </a:solidFill>
                </a:uFill>
              </a:rPr>
              <a:t>legales</a:t>
            </a:r>
            <a:r>
              <a:rPr lang="en-US" sz="2000" b="1" spc="-1" dirty="0">
                <a:solidFill>
                  <a:srgbClr val="000000"/>
                </a:solidFill>
                <a:uFill>
                  <a:solidFill>
                    <a:srgbClr val="FFFFFF"/>
                  </a:solidFill>
                </a:uFill>
              </a:rPr>
              <a:t> </a:t>
            </a:r>
            <a:r>
              <a:rPr lang="en-US" sz="2000" b="1" spc="-1" dirty="0" err="1">
                <a:solidFill>
                  <a:srgbClr val="000000"/>
                </a:solidFill>
                <a:uFill>
                  <a:solidFill>
                    <a:srgbClr val="FFFFFF"/>
                  </a:solidFill>
                </a:uFill>
              </a:rPr>
              <a:t>mutuas</a:t>
            </a:r>
            <a:r>
              <a:rPr lang="en-US" sz="2000" b="1" spc="-1" dirty="0">
                <a:solidFill>
                  <a:srgbClr val="000000"/>
                </a:solidFill>
                <a:uFill>
                  <a:solidFill>
                    <a:srgbClr val="FFFFFF"/>
                  </a:solidFill>
                </a:uFill>
              </a:rPr>
              <a:t> (MLATs)</a:t>
            </a:r>
            <a:r>
              <a:rPr lang="en-US" sz="2000" spc="-1" dirty="0">
                <a:solidFill>
                  <a:srgbClr val="000000"/>
                </a:solidFill>
                <a:uFill>
                  <a:solidFill>
                    <a:srgbClr val="FFFFFF"/>
                  </a:solidFill>
                </a:uFill>
              </a:rPr>
              <a:t>, no </a:t>
            </a:r>
            <a:r>
              <a:rPr lang="en-US" sz="2000" spc="-1" dirty="0" err="1">
                <a:solidFill>
                  <a:srgbClr val="000000"/>
                </a:solidFill>
                <a:uFill>
                  <a:solidFill>
                    <a:srgbClr val="FFFFFF"/>
                  </a:solidFill>
                </a:uFill>
              </a:rPr>
              <a:t>en</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todos</a:t>
            </a:r>
            <a:r>
              <a:rPr lang="en-US" sz="2000" spc="-1" dirty="0">
                <a:solidFill>
                  <a:srgbClr val="000000"/>
                </a:solidFill>
                <a:uFill>
                  <a:solidFill>
                    <a:srgbClr val="FFFFFF"/>
                  </a:solidFill>
                </a:uFill>
              </a:rPr>
              <a:t> los </a:t>
            </a:r>
            <a:r>
              <a:rPr lang="en-US" sz="2000" spc="-1" dirty="0" err="1">
                <a:solidFill>
                  <a:srgbClr val="000000"/>
                </a:solidFill>
                <a:uFill>
                  <a:solidFill>
                    <a:srgbClr val="FFFFFF"/>
                  </a:solidFill>
                </a:uFill>
              </a:rPr>
              <a:t>países</a:t>
            </a:r>
            <a:r>
              <a:rPr lang="en-US" sz="2000" spc="-1" dirty="0">
                <a:solidFill>
                  <a:srgbClr val="000000"/>
                </a:solidFill>
                <a:uFill>
                  <a:solidFill>
                    <a:srgbClr val="FFFFFF"/>
                  </a:solidFill>
                </a:uFill>
              </a:rPr>
              <a:t> </a:t>
            </a:r>
            <a:r>
              <a:rPr lang="en-US" sz="2000" spc="-1" dirty="0">
                <a:solidFill>
                  <a:srgbClr val="000000"/>
                </a:solidFill>
                <a:uFill>
                  <a:solidFill>
                    <a:srgbClr val="FFFFFF"/>
                  </a:solidFill>
                </a:uFill>
                <a:latin typeface="Wingdings"/>
              </a:rPr>
              <a:t></a:t>
            </a:r>
            <a:r>
              <a:rPr lang="en-US" sz="2000" spc="-1" dirty="0">
                <a:solidFill>
                  <a:srgbClr val="000000"/>
                </a:solidFill>
                <a:uFill>
                  <a:solidFill>
                    <a:srgbClr val="FFFFFF"/>
                  </a:solidFill>
                </a:uFill>
              </a:rPr>
              <a:t> se </a:t>
            </a:r>
            <a:r>
              <a:rPr lang="en-US" sz="2000" spc="-1" dirty="0" err="1">
                <a:solidFill>
                  <a:srgbClr val="000000"/>
                </a:solidFill>
                <a:uFill>
                  <a:solidFill>
                    <a:srgbClr val="FFFFFF"/>
                  </a:solidFill>
                </a:uFill>
              </a:rPr>
              <a:t>solicitó</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cooperación</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directa</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voluntaria</a:t>
            </a:r>
            <a:endParaRPr lang="en-US" sz="2000" dirty="0">
              <a:cs typeface="Verdana"/>
              <a:sym typeface="Wingdings"/>
            </a:endParaRPr>
          </a:p>
          <a:p>
            <a:pPr lvl="1">
              <a:spcBef>
                <a:spcPts val="600"/>
              </a:spcBef>
            </a:pPr>
            <a:r>
              <a:rPr lang="en-US" sz="1600" b="1" spc="-1" dirty="0">
                <a:solidFill>
                  <a:srgbClr val="000000"/>
                </a:solidFill>
                <a:uFill>
                  <a:solidFill>
                    <a:srgbClr val="FFFFFF"/>
                  </a:solidFill>
                </a:uFill>
              </a:rPr>
              <a:t>El </a:t>
            </a:r>
            <a:r>
              <a:rPr lang="en-US" sz="1600" b="1" spc="-1" dirty="0" err="1">
                <a:solidFill>
                  <a:srgbClr val="000000"/>
                </a:solidFill>
                <a:uFill>
                  <a:solidFill>
                    <a:srgbClr val="FFFFFF"/>
                  </a:solidFill>
                </a:uFill>
              </a:rPr>
              <a:t>dominio</a:t>
            </a:r>
            <a:r>
              <a:rPr lang="en-US" sz="1600" b="1" spc="-1" dirty="0">
                <a:solidFill>
                  <a:srgbClr val="000000"/>
                </a:solidFill>
                <a:uFill>
                  <a:solidFill>
                    <a:srgbClr val="FFFFFF"/>
                  </a:solidFill>
                </a:uFill>
              </a:rPr>
              <a:t> </a:t>
            </a:r>
            <a:r>
              <a:rPr lang="en-US" sz="1600" b="1" spc="-1" dirty="0" err="1">
                <a:solidFill>
                  <a:srgbClr val="000000"/>
                </a:solidFill>
                <a:uFill>
                  <a:solidFill>
                    <a:srgbClr val="FFFFFF"/>
                  </a:solidFill>
                </a:uFill>
              </a:rPr>
              <a:t>existente</a:t>
            </a:r>
            <a:r>
              <a:rPr lang="en-US" sz="1600" b="1" spc="-1" dirty="0">
                <a:solidFill>
                  <a:srgbClr val="000000"/>
                </a:solidFill>
                <a:uFill>
                  <a:solidFill>
                    <a:srgbClr val="FFFFFF"/>
                  </a:solidFill>
                </a:uFill>
              </a:rPr>
              <a:t> </a:t>
            </a:r>
            <a:r>
              <a:rPr lang="en-US" sz="1600" b="1" spc="-1" dirty="0" err="1">
                <a:solidFill>
                  <a:srgbClr val="000000"/>
                </a:solidFill>
                <a:uFill>
                  <a:solidFill>
                    <a:srgbClr val="FFFFFF"/>
                  </a:solidFill>
                </a:uFill>
              </a:rPr>
              <a:t>fue</a:t>
            </a:r>
            <a:r>
              <a:rPr lang="en-US" sz="1600" b="1" spc="-1" dirty="0">
                <a:solidFill>
                  <a:srgbClr val="000000"/>
                </a:solidFill>
                <a:uFill>
                  <a:solidFill>
                    <a:srgbClr val="FFFFFF"/>
                  </a:solidFill>
                </a:uFill>
              </a:rPr>
              <a:t> </a:t>
            </a:r>
            <a:r>
              <a:rPr lang="en-US" sz="1600" b="1" spc="-1" dirty="0" err="1">
                <a:solidFill>
                  <a:srgbClr val="000000"/>
                </a:solidFill>
                <a:uFill>
                  <a:solidFill>
                    <a:srgbClr val="FFFFFF"/>
                  </a:solidFill>
                </a:uFill>
              </a:rPr>
              <a:t>redireccionado</a:t>
            </a:r>
            <a:r>
              <a:rPr lang="en-US" sz="1600" b="1" spc="-1" dirty="0">
                <a:solidFill>
                  <a:srgbClr val="000000"/>
                </a:solidFill>
                <a:uFill>
                  <a:solidFill>
                    <a:srgbClr val="FFFFFF"/>
                  </a:solidFill>
                </a:uFill>
              </a:rPr>
              <a:t> a los </a:t>
            </a:r>
            <a:r>
              <a:rPr lang="en-US" sz="1600" b="1" spc="-1" dirty="0" err="1">
                <a:solidFill>
                  <a:srgbClr val="000000"/>
                </a:solidFill>
                <a:uFill>
                  <a:solidFill>
                    <a:srgbClr val="FFFFFF"/>
                  </a:solidFill>
                </a:uFill>
              </a:rPr>
              <a:t>servidores</a:t>
            </a:r>
            <a:r>
              <a:rPr lang="en-US" sz="1600" b="1" spc="-1" dirty="0">
                <a:solidFill>
                  <a:srgbClr val="000000"/>
                </a:solidFill>
                <a:uFill>
                  <a:solidFill>
                    <a:srgbClr val="FFFFFF"/>
                  </a:solidFill>
                </a:uFill>
              </a:rPr>
              <a:t> </a:t>
            </a:r>
            <a:r>
              <a:rPr lang="en-US" sz="1600" b="1" spc="-1" dirty="0" err="1">
                <a:solidFill>
                  <a:srgbClr val="000000"/>
                </a:solidFill>
                <a:uFill>
                  <a:solidFill>
                    <a:srgbClr val="FFFFFF"/>
                  </a:solidFill>
                </a:uFill>
              </a:rPr>
              <a:t>sumideros</a:t>
            </a:r>
            <a:r>
              <a:rPr lang="en-US" sz="1600" b="1" spc="-1" dirty="0">
                <a:solidFill>
                  <a:srgbClr val="000000"/>
                </a:solidFill>
                <a:uFill>
                  <a:solidFill>
                    <a:srgbClr val="FFFFFF"/>
                  </a:solidFill>
                </a:uFill>
              </a:rPr>
              <a:t> (</a:t>
            </a:r>
            <a:r>
              <a:rPr lang="en-US" sz="1600" b="1" spc="-1" dirty="0" err="1">
                <a:solidFill>
                  <a:srgbClr val="000000"/>
                </a:solidFill>
                <a:uFill>
                  <a:solidFill>
                    <a:srgbClr val="FFFFFF"/>
                  </a:solidFill>
                </a:uFill>
              </a:rPr>
              <a:t>incautación</a:t>
            </a:r>
            <a:r>
              <a:rPr lang="en-US" sz="1600" b="1" spc="-1" dirty="0">
                <a:solidFill>
                  <a:srgbClr val="000000"/>
                </a:solidFill>
                <a:uFill>
                  <a:solidFill>
                    <a:srgbClr val="FFFFFF"/>
                  </a:solidFill>
                </a:uFill>
              </a:rPr>
              <a:t>)</a:t>
            </a:r>
            <a:endParaRPr lang="en-US" sz="1600" b="1" dirty="0">
              <a:cs typeface="Verdana"/>
              <a:sym typeface="Wingdings"/>
            </a:endParaRPr>
          </a:p>
          <a:p>
            <a:pPr lvl="1">
              <a:spcBef>
                <a:spcPts val="600"/>
              </a:spcBef>
            </a:pPr>
            <a:r>
              <a:rPr lang="en-US" sz="1600" b="1" spc="-1" dirty="0">
                <a:solidFill>
                  <a:srgbClr val="000000"/>
                </a:solidFill>
                <a:uFill>
                  <a:solidFill>
                    <a:srgbClr val="FFFFFF"/>
                  </a:solidFill>
                </a:uFill>
              </a:rPr>
              <a:t>Los </a:t>
            </a:r>
            <a:r>
              <a:rPr lang="en-US" sz="1600" b="1" spc="-1" dirty="0" err="1">
                <a:solidFill>
                  <a:srgbClr val="000000"/>
                </a:solidFill>
                <a:uFill>
                  <a:solidFill>
                    <a:srgbClr val="FFFFFF"/>
                  </a:solidFill>
                </a:uFill>
              </a:rPr>
              <a:t>dominios</a:t>
            </a:r>
            <a:r>
              <a:rPr lang="en-US" sz="1600" b="1" spc="-1" dirty="0">
                <a:solidFill>
                  <a:srgbClr val="000000"/>
                </a:solidFill>
                <a:uFill>
                  <a:solidFill>
                    <a:srgbClr val="FFFFFF"/>
                  </a:solidFill>
                </a:uFill>
              </a:rPr>
              <a:t> no </a:t>
            </a:r>
            <a:r>
              <a:rPr lang="en-US" sz="1600" b="1" spc="-1" dirty="0" err="1">
                <a:solidFill>
                  <a:srgbClr val="000000"/>
                </a:solidFill>
                <a:uFill>
                  <a:solidFill>
                    <a:srgbClr val="FFFFFF"/>
                  </a:solidFill>
                </a:uFill>
              </a:rPr>
              <a:t>registrados</a:t>
            </a:r>
            <a:r>
              <a:rPr lang="en-US" sz="1600" b="1" spc="-1" dirty="0">
                <a:solidFill>
                  <a:srgbClr val="000000"/>
                </a:solidFill>
                <a:uFill>
                  <a:solidFill>
                    <a:srgbClr val="FFFFFF"/>
                  </a:solidFill>
                </a:uFill>
              </a:rPr>
              <a:t> </a:t>
            </a:r>
            <a:r>
              <a:rPr lang="en-US" sz="1600" b="1" spc="-1" dirty="0" err="1">
                <a:solidFill>
                  <a:srgbClr val="000000"/>
                </a:solidFill>
                <a:uFill>
                  <a:solidFill>
                    <a:srgbClr val="FFFFFF"/>
                  </a:solidFill>
                </a:uFill>
              </a:rPr>
              <a:t>quedaron</a:t>
            </a:r>
            <a:r>
              <a:rPr lang="en-US" sz="1600" b="1" spc="-1" dirty="0">
                <a:solidFill>
                  <a:srgbClr val="000000"/>
                </a:solidFill>
                <a:uFill>
                  <a:solidFill>
                    <a:srgbClr val="FFFFFF"/>
                  </a:solidFill>
                </a:uFill>
              </a:rPr>
              <a:t> </a:t>
            </a:r>
            <a:r>
              <a:rPr lang="en-US" sz="1600" b="1" spc="-1" dirty="0" err="1">
                <a:solidFill>
                  <a:srgbClr val="000000"/>
                </a:solidFill>
                <a:uFill>
                  <a:solidFill>
                    <a:srgbClr val="FFFFFF"/>
                  </a:solidFill>
                </a:uFill>
              </a:rPr>
              <a:t>insalvables</a:t>
            </a:r>
            <a:r>
              <a:rPr lang="en-US" sz="1600" b="1" spc="-1" dirty="0">
                <a:solidFill>
                  <a:srgbClr val="000000"/>
                </a:solidFill>
                <a:uFill>
                  <a:solidFill>
                    <a:srgbClr val="FFFFFF"/>
                  </a:solidFill>
                </a:uFill>
              </a:rPr>
              <a:t> (</a:t>
            </a:r>
            <a:r>
              <a:rPr lang="en-US" sz="1600" b="1" spc="-1" dirty="0" err="1">
                <a:solidFill>
                  <a:srgbClr val="000000"/>
                </a:solidFill>
                <a:uFill>
                  <a:solidFill>
                    <a:srgbClr val="FFFFFF"/>
                  </a:solidFill>
                </a:uFill>
              </a:rPr>
              <a:t>bloqueados</a:t>
            </a:r>
            <a:r>
              <a:rPr lang="en-US" sz="1600" b="1" spc="-1" dirty="0">
                <a:solidFill>
                  <a:srgbClr val="000000"/>
                </a:solidFill>
                <a:uFill>
                  <a:solidFill>
                    <a:srgbClr val="FFFFFF"/>
                  </a:solidFill>
                </a:uFill>
              </a:rPr>
              <a:t>)</a:t>
            </a:r>
            <a:endParaRPr lang="en-US" sz="1600" b="1" dirty="0">
              <a:cs typeface="Verdana"/>
              <a:sym typeface="Wingdings"/>
            </a:endParaRPr>
          </a:p>
          <a:p>
            <a:pPr lvl="1">
              <a:spcBef>
                <a:spcPts val="600"/>
              </a:spcBef>
            </a:pPr>
            <a:r>
              <a:rPr lang="en-US" sz="1600" b="1" spc="-1" dirty="0" err="1">
                <a:solidFill>
                  <a:srgbClr val="000000"/>
                </a:solidFill>
                <a:uFill>
                  <a:solidFill>
                    <a:srgbClr val="FFFFFF"/>
                  </a:solidFill>
                </a:uFill>
              </a:rPr>
              <a:t>Algunos</a:t>
            </a:r>
            <a:r>
              <a:rPr lang="en-US" sz="1600" b="1" spc="-1" dirty="0">
                <a:solidFill>
                  <a:srgbClr val="000000"/>
                </a:solidFill>
                <a:uFill>
                  <a:solidFill>
                    <a:srgbClr val="FFFFFF"/>
                  </a:solidFill>
                </a:uFill>
              </a:rPr>
              <a:t> </a:t>
            </a:r>
            <a:r>
              <a:rPr lang="en-US" sz="1600" b="1" spc="-1" dirty="0" err="1">
                <a:solidFill>
                  <a:srgbClr val="000000"/>
                </a:solidFill>
                <a:uFill>
                  <a:solidFill>
                    <a:srgbClr val="FFFFFF"/>
                  </a:solidFill>
                </a:uFill>
              </a:rPr>
              <a:t>dominios</a:t>
            </a:r>
            <a:r>
              <a:rPr lang="en-US" sz="1600" b="1" spc="-1" dirty="0">
                <a:solidFill>
                  <a:srgbClr val="000000"/>
                </a:solidFill>
                <a:uFill>
                  <a:solidFill>
                    <a:srgbClr val="FFFFFF"/>
                  </a:solidFill>
                </a:uFill>
              </a:rPr>
              <a:t> </a:t>
            </a:r>
            <a:r>
              <a:rPr lang="en-US" sz="1600" b="1" spc="-1" dirty="0" err="1">
                <a:solidFill>
                  <a:srgbClr val="000000"/>
                </a:solidFill>
                <a:uFill>
                  <a:solidFill>
                    <a:srgbClr val="FFFFFF"/>
                  </a:solidFill>
                </a:uFill>
              </a:rPr>
              <a:t>fueron</a:t>
            </a:r>
            <a:r>
              <a:rPr lang="en-US" sz="1600" b="1" spc="-1" dirty="0">
                <a:solidFill>
                  <a:srgbClr val="000000"/>
                </a:solidFill>
                <a:uFill>
                  <a:solidFill>
                    <a:srgbClr val="FFFFFF"/>
                  </a:solidFill>
                </a:uFill>
              </a:rPr>
              <a:t> </a:t>
            </a:r>
            <a:r>
              <a:rPr lang="en-US" sz="1600" b="1" spc="-1" dirty="0" err="1">
                <a:solidFill>
                  <a:srgbClr val="000000"/>
                </a:solidFill>
                <a:uFill>
                  <a:solidFill>
                    <a:srgbClr val="FFFFFF"/>
                  </a:solidFill>
                </a:uFill>
              </a:rPr>
              <a:t>registrados</a:t>
            </a:r>
            <a:r>
              <a:rPr lang="en-US" sz="1600" b="1" spc="-1" dirty="0">
                <a:solidFill>
                  <a:srgbClr val="000000"/>
                </a:solidFill>
                <a:uFill>
                  <a:solidFill>
                    <a:srgbClr val="FFFFFF"/>
                  </a:solidFill>
                </a:uFill>
              </a:rPr>
              <a:t> y </a:t>
            </a:r>
            <a:r>
              <a:rPr lang="en-US" sz="1600" b="1" spc="-1" dirty="0" err="1">
                <a:solidFill>
                  <a:srgbClr val="000000"/>
                </a:solidFill>
                <a:uFill>
                  <a:solidFill>
                    <a:srgbClr val="FFFFFF"/>
                  </a:solidFill>
                </a:uFill>
              </a:rPr>
              <a:t>asignados</a:t>
            </a:r>
            <a:r>
              <a:rPr lang="en-US" sz="1600" b="1" spc="-1" dirty="0">
                <a:solidFill>
                  <a:srgbClr val="000000"/>
                </a:solidFill>
                <a:uFill>
                  <a:solidFill>
                    <a:srgbClr val="FFFFFF"/>
                  </a:solidFill>
                </a:uFill>
              </a:rPr>
              <a:t> a un </a:t>
            </a:r>
            <a:r>
              <a:rPr lang="en-US" sz="1600" b="1" spc="-1" dirty="0" err="1">
                <a:solidFill>
                  <a:srgbClr val="000000"/>
                </a:solidFill>
                <a:uFill>
                  <a:solidFill>
                    <a:srgbClr val="FFFFFF"/>
                  </a:solidFill>
                </a:uFill>
              </a:rPr>
              <a:t>sumidero</a:t>
            </a:r>
            <a:r>
              <a:rPr lang="en-US" sz="1600" b="1" spc="-1" dirty="0">
                <a:solidFill>
                  <a:srgbClr val="000000"/>
                </a:solidFill>
                <a:uFill>
                  <a:solidFill>
                    <a:srgbClr val="FFFFFF"/>
                  </a:solidFill>
                </a:uFill>
              </a:rPr>
              <a:t> para ser </a:t>
            </a:r>
            <a:r>
              <a:rPr lang="en-US" sz="1600" b="1" spc="-1" dirty="0" err="1">
                <a:solidFill>
                  <a:srgbClr val="000000"/>
                </a:solidFill>
                <a:uFill>
                  <a:solidFill>
                    <a:srgbClr val="FFFFFF"/>
                  </a:solidFill>
                </a:uFill>
              </a:rPr>
              <a:t>observados</a:t>
            </a:r>
            <a:r>
              <a:rPr lang="en-US" sz="1600" b="1" spc="-1" dirty="0">
                <a:solidFill>
                  <a:srgbClr val="000000"/>
                </a:solidFill>
                <a:uFill>
                  <a:solidFill>
                    <a:srgbClr val="FFFFFF"/>
                  </a:solidFill>
                </a:uFill>
              </a:rPr>
              <a:t> (</a:t>
            </a:r>
            <a:r>
              <a:rPr lang="en-US" sz="1600" b="1" spc="-1" dirty="0" err="1">
                <a:solidFill>
                  <a:srgbClr val="000000"/>
                </a:solidFill>
                <a:uFill>
                  <a:solidFill>
                    <a:srgbClr val="FFFFFF"/>
                  </a:solidFill>
                </a:uFill>
              </a:rPr>
              <a:t>muestreo</a:t>
            </a:r>
            <a:r>
              <a:rPr lang="en-US" sz="1600" b="1" spc="-1" dirty="0">
                <a:solidFill>
                  <a:srgbClr val="000000"/>
                </a:solidFill>
                <a:uFill>
                  <a:solidFill>
                    <a:srgbClr val="FFFFFF"/>
                  </a:solidFill>
                </a:uFill>
              </a:rPr>
              <a:t>)</a:t>
            </a:r>
            <a:endParaRPr lang="en-US" sz="1600" b="1" dirty="0">
              <a:cs typeface="Verdana"/>
              <a:sym typeface="Wingdings"/>
            </a:endParaRPr>
          </a:p>
          <a:p>
            <a:pPr>
              <a:spcBef>
                <a:spcPts val="600"/>
              </a:spcBef>
            </a:pPr>
            <a:r>
              <a:rPr lang="en-US" sz="2000" spc="-1" dirty="0" err="1">
                <a:solidFill>
                  <a:srgbClr val="000000"/>
                </a:solidFill>
                <a:uFill>
                  <a:solidFill>
                    <a:srgbClr val="FFFFFF"/>
                  </a:solidFill>
                </a:uFill>
              </a:rPr>
              <a:t>Estricta</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confidencialidad</a:t>
            </a:r>
            <a:r>
              <a:rPr lang="en-US" sz="2000" spc="-1" dirty="0">
                <a:solidFill>
                  <a:srgbClr val="000000"/>
                </a:solidFill>
                <a:uFill>
                  <a:solidFill>
                    <a:srgbClr val="FFFFFF"/>
                  </a:solidFill>
                </a:uFill>
              </a:rPr>
              <a:t> de la </a:t>
            </a:r>
            <a:r>
              <a:rPr lang="en-US" sz="2000" spc="-1" dirty="0" err="1">
                <a:solidFill>
                  <a:srgbClr val="000000"/>
                </a:solidFill>
                <a:uFill>
                  <a:solidFill>
                    <a:srgbClr val="FFFFFF"/>
                  </a:solidFill>
                </a:uFill>
              </a:rPr>
              <a:t>operación</a:t>
            </a:r>
            <a:endParaRPr lang="en-US" sz="2000" dirty="0">
              <a:cs typeface="Verdana"/>
              <a:sym typeface="Wingdings"/>
            </a:endParaRPr>
          </a:p>
          <a:p>
            <a:pPr>
              <a:spcBef>
                <a:spcPts val="600"/>
              </a:spcBef>
            </a:pPr>
            <a:r>
              <a:rPr lang="en-US" sz="2000" b="1" spc="-1" dirty="0" err="1">
                <a:solidFill>
                  <a:srgbClr val="000000"/>
                </a:solidFill>
                <a:uFill>
                  <a:solidFill>
                    <a:srgbClr val="FFFFFF"/>
                  </a:solidFill>
                </a:uFill>
              </a:rPr>
              <a:t>Reparación</a:t>
            </a:r>
            <a:r>
              <a:rPr lang="en-US" sz="2000" b="1" spc="-1" dirty="0">
                <a:solidFill>
                  <a:srgbClr val="000000"/>
                </a:solidFill>
                <a:uFill>
                  <a:solidFill>
                    <a:srgbClr val="FFFFFF"/>
                  </a:solidFill>
                </a:uFill>
              </a:rPr>
              <a:t> (</a:t>
            </a:r>
            <a:r>
              <a:rPr lang="en-US" sz="2000" b="1" spc="-1" dirty="0" err="1">
                <a:solidFill>
                  <a:srgbClr val="000000"/>
                </a:solidFill>
                <a:uFill>
                  <a:solidFill>
                    <a:srgbClr val="FFFFFF"/>
                  </a:solidFill>
                </a:uFill>
              </a:rPr>
              <a:t>limpieza</a:t>
            </a:r>
            <a:r>
              <a:rPr lang="en-US" sz="2000" b="1" spc="-1" dirty="0">
                <a:solidFill>
                  <a:srgbClr val="000000"/>
                </a:solidFill>
                <a:uFill>
                  <a:solidFill>
                    <a:srgbClr val="FFFFFF"/>
                  </a:solidFill>
                </a:uFill>
              </a:rPr>
              <a:t>)</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coordinada</a:t>
            </a:r>
            <a:r>
              <a:rPr lang="en-US" sz="2000" spc="-1" dirty="0">
                <a:solidFill>
                  <a:srgbClr val="000000"/>
                </a:solidFill>
                <a:uFill>
                  <a:solidFill>
                    <a:srgbClr val="FFFFFF"/>
                  </a:solidFill>
                </a:uFill>
              </a:rPr>
              <a:t> por la </a:t>
            </a:r>
            <a:r>
              <a:rPr lang="en-US" sz="2000" spc="-1" dirty="0" err="1">
                <a:solidFill>
                  <a:srgbClr val="000000"/>
                </a:solidFill>
                <a:uFill>
                  <a:solidFill>
                    <a:srgbClr val="FFFFFF"/>
                  </a:solidFill>
                </a:uFill>
              </a:rPr>
              <a:t>policía</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alemana</a:t>
            </a:r>
            <a:r>
              <a:rPr lang="en-US" sz="2000" spc="-1" dirty="0">
                <a:solidFill>
                  <a:srgbClr val="000000"/>
                </a:solidFill>
                <a:uFill>
                  <a:solidFill>
                    <a:srgbClr val="FFFFFF"/>
                  </a:solidFill>
                </a:uFill>
              </a:rPr>
              <a:t> con la </a:t>
            </a:r>
            <a:r>
              <a:rPr lang="en-US" sz="2000" spc="-1" dirty="0" err="1">
                <a:solidFill>
                  <a:srgbClr val="000000"/>
                </a:solidFill>
                <a:uFill>
                  <a:solidFill>
                    <a:srgbClr val="FFFFFF"/>
                  </a:solidFill>
                </a:uFill>
              </a:rPr>
              <a:t>colaboración</a:t>
            </a:r>
            <a:r>
              <a:rPr lang="en-US" sz="2000" spc="-1" dirty="0">
                <a:solidFill>
                  <a:srgbClr val="000000"/>
                </a:solidFill>
                <a:uFill>
                  <a:solidFill>
                    <a:srgbClr val="FFFFFF"/>
                  </a:solidFill>
                </a:uFill>
              </a:rPr>
              <a:t> de </a:t>
            </a:r>
            <a:r>
              <a:rPr lang="en-US" sz="2000" spc="-1" dirty="0" err="1">
                <a:solidFill>
                  <a:srgbClr val="000000"/>
                </a:solidFill>
                <a:uFill>
                  <a:solidFill>
                    <a:srgbClr val="FFFFFF"/>
                  </a:solidFill>
                </a:uFill>
              </a:rPr>
              <a:t>más</a:t>
            </a:r>
            <a:r>
              <a:rPr lang="en-US" sz="2000" spc="-1" dirty="0">
                <a:solidFill>
                  <a:srgbClr val="000000"/>
                </a:solidFill>
                <a:uFill>
                  <a:solidFill>
                    <a:srgbClr val="FFFFFF"/>
                  </a:solidFill>
                </a:uFill>
              </a:rPr>
              <a:t> de 80 </a:t>
            </a:r>
            <a:r>
              <a:rPr lang="en-US" sz="2000" spc="-1" dirty="0" err="1">
                <a:solidFill>
                  <a:srgbClr val="000000"/>
                </a:solidFill>
                <a:uFill>
                  <a:solidFill>
                    <a:srgbClr val="FFFFFF"/>
                  </a:solidFill>
                </a:uFill>
              </a:rPr>
              <a:t>países</a:t>
            </a:r>
            <a:endParaRPr lang="en-US" sz="2000" b="1" dirty="0">
              <a:cs typeface="Verdana"/>
            </a:endParaRPr>
          </a:p>
          <a:p>
            <a:pPr>
              <a:spcBef>
                <a:spcPts val="600"/>
              </a:spcBef>
            </a:pPr>
            <a:endParaRPr lang="en-US" sz="2000" dirty="0">
              <a:cs typeface="Verdana"/>
            </a:endParaRPr>
          </a:p>
        </p:txBody>
      </p:sp>
      <p:sp>
        <p:nvSpPr>
          <p:cNvPr id="13" name="Rectangle 12"/>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4" name="Rectangle 21"/>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								                      - </a:t>
            </a:r>
            <a:fld id="{BC1FC2EF-4E97-CE44-8211-E22E5CE7EAC8}" type="slidenum">
              <a:rPr lang="en-US" sz="1200" b="1">
                <a:solidFill>
                  <a:srgbClr val="FFFFFF"/>
                </a:solidFill>
                <a:latin typeface="Verdana" charset="0"/>
                <a:cs typeface="Verdana" charset="0"/>
              </a:rPr>
              <a:pPr/>
              <a:t>23</a:t>
            </a:fld>
            <a:r>
              <a:rPr lang="en-US" sz="1200" b="1" dirty="0">
                <a:solidFill>
                  <a:srgbClr val="FFFFFF"/>
                </a:solidFill>
                <a:latin typeface="Verdana" charset="0"/>
                <a:cs typeface="Verdana" charset="0"/>
              </a:rPr>
              <a:t> -</a:t>
            </a:r>
          </a:p>
        </p:txBody>
      </p:sp>
      <p:sp>
        <p:nvSpPr>
          <p:cNvPr id="9" name="Title 1"/>
          <p:cNvSpPr>
            <a:spLocks noGrp="1"/>
          </p:cNvSpPr>
          <p:nvPr>
            <p:ph type="title"/>
          </p:nvPr>
        </p:nvSpPr>
        <p:spPr>
          <a:xfrm>
            <a:off x="457200" y="274638"/>
            <a:ext cx="8393384" cy="1143000"/>
          </a:xfrm>
        </p:spPr>
        <p:txBody>
          <a:bodyPr>
            <a:noAutofit/>
          </a:bodyPr>
          <a:lstStyle/>
          <a:p>
            <a:pPr algn="l"/>
            <a:r>
              <a:rPr lang="en-GB" sz="4000" b="1" dirty="0"/>
              <a:t>2016 </a:t>
            </a:r>
            <a:r>
              <a:rPr lang="mr-IN" sz="4000" b="1" dirty="0"/>
              <a:t>–</a:t>
            </a:r>
            <a:r>
              <a:rPr lang="it-IT" sz="4000" b="1" dirty="0"/>
              <a:t> </a:t>
            </a:r>
            <a:r>
              <a:rPr lang="en-US" sz="4000" b="1" spc="-1" dirty="0">
                <a:solidFill>
                  <a:srgbClr val="000000"/>
                </a:solidFill>
                <a:uFill>
                  <a:solidFill>
                    <a:srgbClr val="FFFFFF"/>
                  </a:solidFill>
                </a:uFill>
              </a:rPr>
              <a:t>Intervención de botnet Avalanche</a:t>
            </a:r>
            <a:r>
              <a:rPr lang="en-GB" sz="4000" b="1" dirty="0"/>
              <a:t> </a:t>
            </a:r>
            <a:r>
              <a:rPr lang="en-GB" sz="1800" b="1" dirty="0"/>
              <a:t>(2/2)</a:t>
            </a:r>
            <a:r>
              <a:rPr lang="en-GB" sz="4000" b="1" dirty="0"/>
              <a:t> </a:t>
            </a:r>
          </a:p>
        </p:txBody>
      </p:sp>
    </p:spTree>
    <p:extLst>
      <p:ext uri="{BB962C8B-B14F-4D97-AF65-F5344CB8AC3E}">
        <p14:creationId xmlns:p14="http://schemas.microsoft.com/office/powerpoint/2010/main" val="25413530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b="1" dirty="0"/>
              <a:t>2016 </a:t>
            </a:r>
            <a:r>
              <a:rPr lang="mr-IN" b="1" dirty="0"/>
              <a:t>–</a:t>
            </a:r>
            <a:r>
              <a:rPr lang="en-GB" b="1" dirty="0"/>
              <a:t> </a:t>
            </a:r>
            <a:r>
              <a:rPr lang="en-US" b="1" spc="-1" dirty="0" err="1">
                <a:solidFill>
                  <a:srgbClr val="000000"/>
                </a:solidFill>
                <a:uFill>
                  <a:solidFill>
                    <a:srgbClr val="FFFFFF"/>
                  </a:solidFill>
                </a:uFill>
              </a:rPr>
              <a:t>Pirateo</a:t>
            </a:r>
            <a:r>
              <a:rPr lang="en-US" b="1" spc="-1" dirty="0">
                <a:solidFill>
                  <a:srgbClr val="000000"/>
                </a:solidFill>
                <a:uFill>
                  <a:solidFill>
                    <a:srgbClr val="FFFFFF"/>
                  </a:solidFill>
                </a:uFill>
              </a:rPr>
              <a:t> de LinkedIn</a:t>
            </a:r>
            <a:endParaRPr lang="en-GB" b="1" dirty="0"/>
          </a:p>
        </p:txBody>
      </p:sp>
      <p:sp>
        <p:nvSpPr>
          <p:cNvPr id="3" name="Content Placeholder 2"/>
          <p:cNvSpPr>
            <a:spLocks noGrp="1"/>
          </p:cNvSpPr>
          <p:nvPr>
            <p:ph idx="1"/>
          </p:nvPr>
        </p:nvSpPr>
        <p:spPr>
          <a:xfrm>
            <a:off x="457200" y="1210056"/>
            <a:ext cx="8229600" cy="1844435"/>
          </a:xfrm>
        </p:spPr>
        <p:txBody>
          <a:bodyPr>
            <a:noAutofit/>
          </a:bodyPr>
          <a:lstStyle/>
          <a:p>
            <a:pPr marL="0" indent="0" algn="just">
              <a:spcBef>
                <a:spcPts val="600"/>
              </a:spcBef>
              <a:spcAft>
                <a:spcPts val="600"/>
              </a:spcAft>
              <a:buNone/>
            </a:pPr>
            <a:r>
              <a:rPr lang="en-US" sz="2400" spc="-1" dirty="0" err="1">
                <a:solidFill>
                  <a:srgbClr val="000000"/>
                </a:solidFill>
                <a:uFill>
                  <a:solidFill>
                    <a:srgbClr val="FFFFFF"/>
                  </a:solidFill>
                </a:uFill>
              </a:rPr>
              <a:t>En</a:t>
            </a:r>
            <a:r>
              <a:rPr lang="en-US" sz="2400" spc="-1" dirty="0">
                <a:solidFill>
                  <a:srgbClr val="000000"/>
                </a:solidFill>
                <a:uFill>
                  <a:solidFill>
                    <a:srgbClr val="FFFFFF"/>
                  </a:solidFill>
                </a:uFill>
              </a:rPr>
              <a:t> 2012, los </a:t>
            </a:r>
            <a:r>
              <a:rPr lang="en-US" sz="2400" spc="-1" dirty="0" err="1">
                <a:solidFill>
                  <a:srgbClr val="000000"/>
                </a:solidFill>
                <a:uFill>
                  <a:solidFill>
                    <a:srgbClr val="FFFFFF"/>
                  </a:solidFill>
                </a:uFill>
              </a:rPr>
              <a:t>piratas</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informáticos</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rusos</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atacaron</a:t>
            </a:r>
            <a:r>
              <a:rPr lang="en-US" sz="2400" spc="-1" dirty="0">
                <a:solidFill>
                  <a:srgbClr val="000000"/>
                </a:solidFill>
                <a:uFill>
                  <a:solidFill>
                    <a:srgbClr val="FFFFFF"/>
                  </a:solidFill>
                </a:uFill>
              </a:rPr>
              <a:t> LinkedIn, </a:t>
            </a:r>
            <a:r>
              <a:rPr lang="en-US" sz="2400" spc="-1" dirty="0" err="1">
                <a:solidFill>
                  <a:srgbClr val="000000"/>
                </a:solidFill>
                <a:uFill>
                  <a:solidFill>
                    <a:srgbClr val="FFFFFF"/>
                  </a:solidFill>
                </a:uFill>
              </a:rPr>
              <a:t>robando</a:t>
            </a:r>
            <a:r>
              <a:rPr lang="en-US" sz="2400" spc="-1" dirty="0">
                <a:solidFill>
                  <a:srgbClr val="000000"/>
                </a:solidFill>
                <a:uFill>
                  <a:solidFill>
                    <a:srgbClr val="FFFFFF"/>
                  </a:solidFill>
                </a:uFill>
              </a:rPr>
              <a:t> 6,5 </a:t>
            </a:r>
            <a:r>
              <a:rPr lang="en-US" sz="2400" spc="-1" dirty="0" err="1">
                <a:solidFill>
                  <a:srgbClr val="000000"/>
                </a:solidFill>
                <a:uFill>
                  <a:solidFill>
                    <a:srgbClr val="FFFFFF"/>
                  </a:solidFill>
                </a:uFill>
              </a:rPr>
              <a:t>millones</a:t>
            </a:r>
            <a:r>
              <a:rPr lang="en-US" sz="2400" spc="-1" dirty="0">
                <a:solidFill>
                  <a:srgbClr val="000000"/>
                </a:solidFill>
                <a:uFill>
                  <a:solidFill>
                    <a:srgbClr val="FFFFFF"/>
                  </a:solidFill>
                </a:uFill>
              </a:rPr>
              <a:t> de </a:t>
            </a:r>
            <a:r>
              <a:rPr lang="en-US" sz="2400" spc="-1" dirty="0" err="1">
                <a:solidFill>
                  <a:srgbClr val="000000"/>
                </a:solidFill>
                <a:uFill>
                  <a:solidFill>
                    <a:srgbClr val="FFFFFF"/>
                  </a:solidFill>
                </a:uFill>
              </a:rPr>
              <a:t>cuentas</a:t>
            </a:r>
            <a:r>
              <a:rPr lang="en-US" sz="2400" spc="-1" dirty="0">
                <a:solidFill>
                  <a:srgbClr val="000000"/>
                </a:solidFill>
                <a:uFill>
                  <a:solidFill>
                    <a:srgbClr val="FFFFFF"/>
                  </a:solidFill>
                </a:uFill>
              </a:rPr>
              <a:t> de </a:t>
            </a:r>
            <a:r>
              <a:rPr lang="en-US" sz="2400" spc="-1" dirty="0" err="1">
                <a:solidFill>
                  <a:srgbClr val="000000"/>
                </a:solidFill>
                <a:uFill>
                  <a:solidFill>
                    <a:srgbClr val="FFFFFF"/>
                  </a:solidFill>
                </a:uFill>
              </a:rPr>
              <a:t>usuario</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incluyendo</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correos</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electrónicos</a:t>
            </a:r>
            <a:r>
              <a:rPr lang="en-US" sz="2400" spc="-1" dirty="0">
                <a:solidFill>
                  <a:srgbClr val="000000"/>
                </a:solidFill>
                <a:uFill>
                  <a:solidFill>
                    <a:srgbClr val="FFFFFF"/>
                  </a:solidFill>
                </a:uFill>
              </a:rPr>
              <a:t> y </a:t>
            </a:r>
            <a:r>
              <a:rPr lang="en-US" sz="2400" spc="-1" dirty="0" err="1">
                <a:solidFill>
                  <a:srgbClr val="000000"/>
                </a:solidFill>
                <a:uFill>
                  <a:solidFill>
                    <a:srgbClr val="FFFFFF"/>
                  </a:solidFill>
                </a:uFill>
              </a:rPr>
              <a:t>contraseñas</a:t>
            </a:r>
            <a:r>
              <a:rPr lang="en-US" sz="2400" spc="-1" dirty="0">
                <a:solidFill>
                  <a:srgbClr val="000000"/>
                </a:solidFill>
                <a:uFill>
                  <a:solidFill>
                    <a:srgbClr val="FFFFFF"/>
                  </a:solidFill>
                </a:uFill>
              </a:rPr>
              <a:t>.</a:t>
            </a:r>
            <a:r>
              <a:rPr lang="en-US" sz="2400" dirty="0">
                <a:cs typeface="Verdana" charset="0"/>
              </a:rPr>
              <a:t> </a:t>
            </a:r>
          </a:p>
          <a:p>
            <a:pPr marL="0" indent="0" algn="just">
              <a:spcBef>
                <a:spcPts val="600"/>
              </a:spcBef>
              <a:spcAft>
                <a:spcPts val="600"/>
              </a:spcAft>
              <a:buNone/>
            </a:pPr>
            <a:r>
              <a:rPr lang="en-US" sz="2400" spc="-1" dirty="0" err="1">
                <a:solidFill>
                  <a:srgbClr val="000000"/>
                </a:solidFill>
                <a:uFill>
                  <a:solidFill>
                    <a:srgbClr val="FFFFFF"/>
                  </a:solidFill>
                </a:uFill>
              </a:rPr>
              <a:t>En</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abril</a:t>
            </a:r>
            <a:r>
              <a:rPr lang="en-US" sz="2400" spc="-1" dirty="0">
                <a:solidFill>
                  <a:srgbClr val="000000"/>
                </a:solidFill>
                <a:uFill>
                  <a:solidFill>
                    <a:srgbClr val="FFFFFF"/>
                  </a:solidFill>
                </a:uFill>
              </a:rPr>
              <a:t> de 2016, </a:t>
            </a:r>
            <a:r>
              <a:rPr lang="en-US" sz="2400" spc="-1" dirty="0" err="1">
                <a:solidFill>
                  <a:srgbClr val="000000"/>
                </a:solidFill>
                <a:uFill>
                  <a:solidFill>
                    <a:srgbClr val="FFFFFF"/>
                  </a:solidFill>
                </a:uFill>
              </a:rPr>
              <a:t>resultó</a:t>
            </a:r>
            <a:r>
              <a:rPr lang="en-US" sz="2400" spc="-1" dirty="0">
                <a:solidFill>
                  <a:srgbClr val="000000"/>
                </a:solidFill>
                <a:uFill>
                  <a:solidFill>
                    <a:srgbClr val="FFFFFF"/>
                  </a:solidFill>
                </a:uFill>
              </a:rPr>
              <a:t> que el </a:t>
            </a:r>
            <a:r>
              <a:rPr lang="en-US" sz="2400" b="1" spc="-1" dirty="0" err="1">
                <a:solidFill>
                  <a:srgbClr val="000000"/>
                </a:solidFill>
                <a:uFill>
                  <a:solidFill>
                    <a:srgbClr val="FFFFFF"/>
                  </a:solidFill>
                </a:uFill>
              </a:rPr>
              <a:t>número</a:t>
            </a:r>
            <a:r>
              <a:rPr lang="en-US" sz="2400" b="1" spc="-1" dirty="0">
                <a:solidFill>
                  <a:srgbClr val="000000"/>
                </a:solidFill>
                <a:uFill>
                  <a:solidFill>
                    <a:srgbClr val="FFFFFF"/>
                  </a:solidFill>
                </a:uFill>
              </a:rPr>
              <a:t> real de </a:t>
            </a:r>
            <a:r>
              <a:rPr lang="en-US" sz="2400" b="1" spc="-1" dirty="0" err="1">
                <a:solidFill>
                  <a:srgbClr val="000000"/>
                </a:solidFill>
                <a:uFill>
                  <a:solidFill>
                    <a:srgbClr val="FFFFFF"/>
                  </a:solidFill>
                </a:uFill>
              </a:rPr>
              <a:t>cuentas</a:t>
            </a:r>
            <a:r>
              <a:rPr lang="en-US" sz="2400" b="1" spc="-1" dirty="0">
                <a:solidFill>
                  <a:srgbClr val="000000"/>
                </a:solidFill>
                <a:uFill>
                  <a:solidFill>
                    <a:srgbClr val="FFFFFF"/>
                  </a:solidFill>
                </a:uFill>
              </a:rPr>
              <a:t> </a:t>
            </a:r>
            <a:r>
              <a:rPr lang="en-US" sz="2400" b="1" spc="-1" dirty="0" err="1">
                <a:solidFill>
                  <a:srgbClr val="000000"/>
                </a:solidFill>
                <a:uFill>
                  <a:solidFill>
                    <a:srgbClr val="FFFFFF"/>
                  </a:solidFill>
                </a:uFill>
              </a:rPr>
              <a:t>afectadas</a:t>
            </a:r>
            <a:r>
              <a:rPr lang="en-US" sz="2400" b="1" spc="-1" dirty="0">
                <a:solidFill>
                  <a:srgbClr val="000000"/>
                </a:solidFill>
                <a:uFill>
                  <a:solidFill>
                    <a:srgbClr val="FFFFFF"/>
                  </a:solidFill>
                </a:uFill>
              </a:rPr>
              <a:t> </a:t>
            </a:r>
            <a:r>
              <a:rPr lang="en-US" sz="2400" b="1" spc="-1" dirty="0" err="1">
                <a:solidFill>
                  <a:srgbClr val="000000"/>
                </a:solidFill>
                <a:uFill>
                  <a:solidFill>
                    <a:srgbClr val="FFFFFF"/>
                  </a:solidFill>
                </a:uFill>
              </a:rPr>
              <a:t>fue</a:t>
            </a:r>
            <a:r>
              <a:rPr lang="en-US" sz="2400" b="1" spc="-1" dirty="0">
                <a:solidFill>
                  <a:srgbClr val="000000"/>
                </a:solidFill>
                <a:uFill>
                  <a:solidFill>
                    <a:srgbClr val="FFFFFF"/>
                  </a:solidFill>
                </a:uFill>
              </a:rPr>
              <a:t> </a:t>
            </a:r>
            <a:r>
              <a:rPr lang="en-US" sz="2400" b="1" spc="-1" dirty="0" err="1">
                <a:solidFill>
                  <a:srgbClr val="000000"/>
                </a:solidFill>
                <a:uFill>
                  <a:solidFill>
                    <a:srgbClr val="FFFFFF"/>
                  </a:solidFill>
                </a:uFill>
              </a:rPr>
              <a:t>más</a:t>
            </a:r>
            <a:r>
              <a:rPr lang="en-US" sz="2400" b="1" spc="-1" dirty="0">
                <a:solidFill>
                  <a:srgbClr val="000000"/>
                </a:solidFill>
                <a:uFill>
                  <a:solidFill>
                    <a:srgbClr val="FFFFFF"/>
                  </a:solidFill>
                </a:uFill>
              </a:rPr>
              <a:t> de 117 </a:t>
            </a:r>
            <a:r>
              <a:rPr lang="en-US" sz="2400" b="1" spc="-1" dirty="0" err="1">
                <a:solidFill>
                  <a:srgbClr val="000000"/>
                </a:solidFill>
                <a:uFill>
                  <a:solidFill>
                    <a:srgbClr val="FFFFFF"/>
                  </a:solidFill>
                </a:uFill>
              </a:rPr>
              <a:t>millones</a:t>
            </a:r>
            <a:r>
              <a:rPr lang="en-US" sz="2400" spc="-1" dirty="0">
                <a:solidFill>
                  <a:srgbClr val="000000"/>
                </a:solidFill>
                <a:uFill>
                  <a:solidFill>
                    <a:srgbClr val="FFFFFF"/>
                  </a:solidFill>
                </a:uFill>
              </a:rPr>
              <a:t>, y que la </a:t>
            </a:r>
            <a:r>
              <a:rPr lang="en-US" sz="2400" spc="-1" dirty="0" err="1">
                <a:solidFill>
                  <a:srgbClr val="000000"/>
                </a:solidFill>
                <a:uFill>
                  <a:solidFill>
                    <a:srgbClr val="FFFFFF"/>
                  </a:solidFill>
                </a:uFill>
              </a:rPr>
              <a:t>información</a:t>
            </a:r>
            <a:r>
              <a:rPr lang="en-US" sz="2400" spc="-1" dirty="0">
                <a:solidFill>
                  <a:srgbClr val="000000"/>
                </a:solidFill>
                <a:uFill>
                  <a:solidFill>
                    <a:srgbClr val="FFFFFF"/>
                  </a:solidFill>
                </a:uFill>
              </a:rPr>
              <a:t> de </a:t>
            </a:r>
            <a:r>
              <a:rPr lang="en-US" sz="2400" spc="-1" dirty="0" err="1">
                <a:solidFill>
                  <a:srgbClr val="000000"/>
                </a:solidFill>
                <a:uFill>
                  <a:solidFill>
                    <a:srgbClr val="FFFFFF"/>
                  </a:solidFill>
                </a:uFill>
              </a:rPr>
              <a:t>esas</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cuentas</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aún</a:t>
            </a:r>
            <a:r>
              <a:rPr lang="en-US" sz="2400" spc="-1" dirty="0">
                <a:solidFill>
                  <a:srgbClr val="000000"/>
                </a:solidFill>
                <a:uFill>
                  <a:solidFill>
                    <a:srgbClr val="FFFFFF"/>
                  </a:solidFill>
                </a:uFill>
              </a:rPr>
              <a:t> se </a:t>
            </a:r>
            <a:r>
              <a:rPr lang="en-US" sz="2400" spc="-1" dirty="0" err="1">
                <a:solidFill>
                  <a:srgbClr val="000000"/>
                </a:solidFill>
                <a:uFill>
                  <a:solidFill>
                    <a:srgbClr val="FFFFFF"/>
                  </a:solidFill>
                </a:uFill>
              </a:rPr>
              <a:t>sigue</a:t>
            </a:r>
            <a:r>
              <a:rPr lang="en-US" sz="2400" spc="-1" dirty="0">
                <a:solidFill>
                  <a:srgbClr val="000000"/>
                </a:solidFill>
                <a:uFill>
                  <a:solidFill>
                    <a:srgbClr val="FFFFFF"/>
                  </a:solidFill>
                </a:uFill>
              </a:rPr>
              <a:t> </a:t>
            </a:r>
            <a:r>
              <a:rPr lang="en-US" sz="2400" b="1" spc="-1" dirty="0" err="1">
                <a:solidFill>
                  <a:srgbClr val="000000"/>
                </a:solidFill>
                <a:uFill>
                  <a:solidFill>
                    <a:srgbClr val="FFFFFF"/>
                  </a:solidFill>
                </a:uFill>
              </a:rPr>
              <a:t>vendiendo</a:t>
            </a:r>
            <a:r>
              <a:rPr lang="en-US" sz="2400" b="1" spc="-1" dirty="0">
                <a:solidFill>
                  <a:srgbClr val="000000"/>
                </a:solidFill>
                <a:uFill>
                  <a:solidFill>
                    <a:srgbClr val="FFFFFF"/>
                  </a:solidFill>
                </a:uFill>
              </a:rPr>
              <a:t> </a:t>
            </a:r>
            <a:r>
              <a:rPr lang="en-US" sz="2400" b="1" spc="-1" dirty="0" err="1">
                <a:solidFill>
                  <a:srgbClr val="000000"/>
                </a:solidFill>
                <a:uFill>
                  <a:solidFill>
                    <a:srgbClr val="FFFFFF"/>
                  </a:solidFill>
                </a:uFill>
              </a:rPr>
              <a:t>en</a:t>
            </a:r>
            <a:r>
              <a:rPr lang="en-US" sz="2400" b="1" spc="-1" dirty="0">
                <a:solidFill>
                  <a:srgbClr val="000000"/>
                </a:solidFill>
                <a:uFill>
                  <a:solidFill>
                    <a:srgbClr val="FFFFFF"/>
                  </a:solidFill>
                </a:uFill>
              </a:rPr>
              <a:t> la Internet </a:t>
            </a:r>
            <a:r>
              <a:rPr lang="en-US" sz="2400" b="1" spc="-1" dirty="0" err="1">
                <a:solidFill>
                  <a:srgbClr val="000000"/>
                </a:solidFill>
                <a:uFill>
                  <a:solidFill>
                    <a:srgbClr val="FFFFFF"/>
                  </a:solidFill>
                </a:uFill>
              </a:rPr>
              <a:t>oscura</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En</a:t>
            </a:r>
            <a:r>
              <a:rPr lang="en-US" sz="2400" spc="-1" dirty="0">
                <a:solidFill>
                  <a:srgbClr val="000000"/>
                </a:solidFill>
                <a:uFill>
                  <a:solidFill>
                    <a:srgbClr val="FFFFFF"/>
                  </a:solidFill>
                </a:uFill>
              </a:rPr>
              <a:t> base a la </a:t>
            </a:r>
            <a:r>
              <a:rPr lang="en-US" sz="2400" spc="-1" dirty="0" err="1">
                <a:solidFill>
                  <a:srgbClr val="000000"/>
                </a:solidFill>
                <a:uFill>
                  <a:solidFill>
                    <a:srgbClr val="FFFFFF"/>
                  </a:solidFill>
                </a:uFill>
              </a:rPr>
              <a:t>nueva</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información</a:t>
            </a:r>
            <a:r>
              <a:rPr lang="en-US" sz="2400" spc="-1" dirty="0">
                <a:solidFill>
                  <a:srgbClr val="000000"/>
                </a:solidFill>
                <a:uFill>
                  <a:solidFill>
                    <a:srgbClr val="FFFFFF"/>
                  </a:solidFill>
                </a:uFill>
              </a:rPr>
              <a:t>, se ha </a:t>
            </a:r>
            <a:r>
              <a:rPr lang="en-US" sz="2400" spc="-1" dirty="0" err="1">
                <a:solidFill>
                  <a:srgbClr val="000000"/>
                </a:solidFill>
                <a:uFill>
                  <a:solidFill>
                    <a:srgbClr val="FFFFFF"/>
                  </a:solidFill>
                </a:uFill>
              </a:rPr>
              <a:t>calculado</a:t>
            </a:r>
            <a:r>
              <a:rPr lang="en-US" sz="2400" spc="-1" dirty="0">
                <a:solidFill>
                  <a:srgbClr val="000000"/>
                </a:solidFill>
                <a:uFill>
                  <a:solidFill>
                    <a:srgbClr val="FFFFFF"/>
                  </a:solidFill>
                </a:uFill>
              </a:rPr>
              <a:t> que el </a:t>
            </a:r>
            <a:r>
              <a:rPr lang="en-US" sz="2400" spc="-1" dirty="0" err="1">
                <a:solidFill>
                  <a:srgbClr val="000000"/>
                </a:solidFill>
                <a:uFill>
                  <a:solidFill>
                    <a:srgbClr val="FFFFFF"/>
                  </a:solidFill>
                </a:uFill>
              </a:rPr>
              <a:t>ataque</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en</a:t>
            </a:r>
            <a:r>
              <a:rPr lang="en-US" sz="2400" spc="-1" dirty="0">
                <a:solidFill>
                  <a:srgbClr val="000000"/>
                </a:solidFill>
                <a:uFill>
                  <a:solidFill>
                    <a:srgbClr val="FFFFFF"/>
                  </a:solidFill>
                </a:uFill>
              </a:rPr>
              <a:t> LinkedIn </a:t>
            </a:r>
            <a:r>
              <a:rPr lang="en-US" sz="2400" spc="-1" dirty="0" err="1">
                <a:solidFill>
                  <a:srgbClr val="000000"/>
                </a:solidFill>
                <a:uFill>
                  <a:solidFill>
                    <a:srgbClr val="FFFFFF"/>
                  </a:solidFill>
                </a:uFill>
              </a:rPr>
              <a:t>afectará</a:t>
            </a:r>
            <a:r>
              <a:rPr lang="en-US" sz="2400" spc="-1" dirty="0">
                <a:solidFill>
                  <a:srgbClr val="000000"/>
                </a:solidFill>
                <a:uFill>
                  <a:solidFill>
                    <a:srgbClr val="FFFFFF"/>
                  </a:solidFill>
                </a:uFill>
              </a:rPr>
              <a:t> hasta 167 </a:t>
            </a:r>
            <a:r>
              <a:rPr lang="en-US" sz="2400" spc="-1" dirty="0" err="1">
                <a:solidFill>
                  <a:srgbClr val="000000"/>
                </a:solidFill>
                <a:uFill>
                  <a:solidFill>
                    <a:srgbClr val="FFFFFF"/>
                  </a:solidFill>
                </a:uFill>
              </a:rPr>
              <a:t>millones</a:t>
            </a:r>
            <a:r>
              <a:rPr lang="en-US" sz="2400" spc="-1" dirty="0">
                <a:solidFill>
                  <a:srgbClr val="000000"/>
                </a:solidFill>
                <a:uFill>
                  <a:solidFill>
                    <a:srgbClr val="FFFFFF"/>
                  </a:solidFill>
                </a:uFill>
              </a:rPr>
              <a:t> de </a:t>
            </a:r>
            <a:r>
              <a:rPr lang="en-US" sz="2400" spc="-1" dirty="0" err="1">
                <a:solidFill>
                  <a:srgbClr val="000000"/>
                </a:solidFill>
                <a:uFill>
                  <a:solidFill>
                    <a:srgbClr val="FFFFFF"/>
                  </a:solidFill>
                </a:uFill>
              </a:rPr>
              <a:t>usuarios</a:t>
            </a:r>
            <a:r>
              <a:rPr lang="en-US" sz="2400" spc="-1" dirty="0">
                <a:solidFill>
                  <a:srgbClr val="000000"/>
                </a:solidFill>
                <a:uFill>
                  <a:solidFill>
                    <a:srgbClr val="FFFFFF"/>
                  </a:solidFill>
                </a:uFill>
              </a:rPr>
              <a:t>.</a:t>
            </a:r>
            <a:r>
              <a:rPr lang="en-US" sz="2400" dirty="0">
                <a:cs typeface="Verdana" charset="0"/>
              </a:rPr>
              <a:t> </a:t>
            </a:r>
          </a:p>
          <a:p>
            <a:pPr marL="0" indent="0" algn="just">
              <a:spcBef>
                <a:spcPts val="600"/>
              </a:spcBef>
              <a:spcAft>
                <a:spcPts val="600"/>
              </a:spcAft>
              <a:buNone/>
            </a:pPr>
            <a:r>
              <a:rPr lang="en-US" sz="2400" spc="-1" dirty="0">
                <a:solidFill>
                  <a:srgbClr val="000000"/>
                </a:solidFill>
                <a:uFill>
                  <a:solidFill>
                    <a:srgbClr val="FFFFFF"/>
                  </a:solidFill>
                </a:uFill>
              </a:rPr>
              <a:t>El </a:t>
            </a:r>
            <a:r>
              <a:rPr lang="en-US" sz="2400" spc="-1" dirty="0" err="1">
                <a:solidFill>
                  <a:srgbClr val="000000"/>
                </a:solidFill>
                <a:uFill>
                  <a:solidFill>
                    <a:srgbClr val="FFFFFF"/>
                  </a:solidFill>
                </a:uFill>
              </a:rPr>
              <a:t>supuesto</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pirata</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informático</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fue</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finalmente</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atrapado</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en</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República</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Checa</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en</a:t>
            </a:r>
            <a:r>
              <a:rPr lang="en-US" sz="2400" spc="-1" dirty="0">
                <a:solidFill>
                  <a:srgbClr val="000000"/>
                </a:solidFill>
                <a:uFill>
                  <a:solidFill>
                    <a:srgbClr val="FFFFFF"/>
                  </a:solidFill>
                </a:uFill>
              </a:rPr>
              <a:t> </a:t>
            </a:r>
            <a:r>
              <a:rPr lang="en-US" sz="2400" spc="-1" dirty="0" err="1">
                <a:solidFill>
                  <a:srgbClr val="000000"/>
                </a:solidFill>
                <a:uFill>
                  <a:solidFill>
                    <a:srgbClr val="FFFFFF"/>
                  </a:solidFill>
                </a:uFill>
              </a:rPr>
              <a:t>octubre</a:t>
            </a:r>
            <a:r>
              <a:rPr lang="en-US" sz="2400" spc="-1" dirty="0">
                <a:solidFill>
                  <a:srgbClr val="000000"/>
                </a:solidFill>
                <a:uFill>
                  <a:solidFill>
                    <a:srgbClr val="FFFFFF"/>
                  </a:solidFill>
                </a:uFill>
              </a:rPr>
              <a:t> de 2016.</a:t>
            </a:r>
            <a:endParaRPr lang="en-US" sz="2400" dirty="0">
              <a:cs typeface="Verdana" charset="0"/>
            </a:endParaRPr>
          </a:p>
          <a:p>
            <a:pPr marL="0" indent="0" algn="just">
              <a:spcBef>
                <a:spcPts val="600"/>
              </a:spcBef>
              <a:spcAft>
                <a:spcPts val="600"/>
              </a:spcAft>
              <a:buNone/>
            </a:pPr>
            <a:r>
              <a:rPr lang="en-US" sz="2000" b="1" spc="-1" dirty="0">
                <a:solidFill>
                  <a:srgbClr val="000000"/>
                </a:solidFill>
                <a:uFill>
                  <a:solidFill>
                    <a:srgbClr val="FFFFFF"/>
                  </a:solidFill>
                </a:uFill>
              </a:rPr>
              <a:t>Como se </a:t>
            </a:r>
            <a:r>
              <a:rPr lang="en-US" sz="2000" b="1" spc="-1" dirty="0" err="1">
                <a:solidFill>
                  <a:srgbClr val="000000"/>
                </a:solidFill>
                <a:uFill>
                  <a:solidFill>
                    <a:srgbClr val="FFFFFF"/>
                  </a:solidFill>
                </a:uFill>
              </a:rPr>
              <a:t>observa</a:t>
            </a:r>
            <a:r>
              <a:rPr lang="en-US" sz="2000" b="1" spc="-1" dirty="0">
                <a:solidFill>
                  <a:srgbClr val="000000"/>
                </a:solidFill>
                <a:uFill>
                  <a:solidFill>
                    <a:srgbClr val="FFFFFF"/>
                  </a:solidFill>
                </a:uFill>
              </a:rPr>
              <a:t> que </a:t>
            </a:r>
            <a:r>
              <a:rPr lang="en-US" sz="2000" b="1" spc="-1" dirty="0" err="1">
                <a:solidFill>
                  <a:srgbClr val="000000"/>
                </a:solidFill>
                <a:uFill>
                  <a:solidFill>
                    <a:srgbClr val="FFFFFF"/>
                  </a:solidFill>
                </a:uFill>
              </a:rPr>
              <a:t>varias</a:t>
            </a:r>
            <a:r>
              <a:rPr lang="en-US" sz="2000" b="1" spc="-1" dirty="0">
                <a:solidFill>
                  <a:srgbClr val="000000"/>
                </a:solidFill>
                <a:uFill>
                  <a:solidFill>
                    <a:srgbClr val="FFFFFF"/>
                  </a:solidFill>
                </a:uFill>
              </a:rPr>
              <a:t> personas </a:t>
            </a:r>
            <a:r>
              <a:rPr lang="en-US" sz="2000" b="1" spc="-1" dirty="0" err="1">
                <a:solidFill>
                  <a:srgbClr val="000000"/>
                </a:solidFill>
                <a:uFill>
                  <a:solidFill>
                    <a:srgbClr val="FFFFFF"/>
                  </a:solidFill>
                </a:uFill>
              </a:rPr>
              <a:t>usan</a:t>
            </a:r>
            <a:r>
              <a:rPr lang="en-US" sz="2000" b="1" spc="-1" dirty="0">
                <a:solidFill>
                  <a:srgbClr val="000000"/>
                </a:solidFill>
                <a:uFill>
                  <a:solidFill>
                    <a:srgbClr val="FFFFFF"/>
                  </a:solidFill>
                </a:uFill>
              </a:rPr>
              <a:t> la </a:t>
            </a:r>
            <a:r>
              <a:rPr lang="en-US" sz="2000" b="1" spc="-1" dirty="0" err="1">
                <a:solidFill>
                  <a:srgbClr val="000000"/>
                </a:solidFill>
                <a:uFill>
                  <a:solidFill>
                    <a:srgbClr val="FFFFFF"/>
                  </a:solidFill>
                </a:uFill>
              </a:rPr>
              <a:t>misma</a:t>
            </a:r>
            <a:r>
              <a:rPr lang="en-US" sz="2000" b="1" spc="-1" dirty="0">
                <a:solidFill>
                  <a:srgbClr val="000000"/>
                </a:solidFill>
                <a:uFill>
                  <a:solidFill>
                    <a:srgbClr val="FFFFFF"/>
                  </a:solidFill>
                </a:uFill>
              </a:rPr>
              <a:t> </a:t>
            </a:r>
            <a:r>
              <a:rPr lang="en-US" sz="2000" b="1" spc="-1" dirty="0" err="1">
                <a:solidFill>
                  <a:srgbClr val="000000"/>
                </a:solidFill>
                <a:uFill>
                  <a:solidFill>
                    <a:srgbClr val="FFFFFF"/>
                  </a:solidFill>
                </a:uFill>
              </a:rPr>
              <a:t>contraseña</a:t>
            </a:r>
            <a:r>
              <a:rPr lang="en-US" sz="2000" b="1" spc="-1" dirty="0">
                <a:solidFill>
                  <a:srgbClr val="000000"/>
                </a:solidFill>
                <a:uFill>
                  <a:solidFill>
                    <a:srgbClr val="FFFFFF"/>
                  </a:solidFill>
                </a:uFill>
              </a:rPr>
              <a:t> para </a:t>
            </a:r>
            <a:r>
              <a:rPr lang="en-US" sz="2000" b="1" spc="-1" dirty="0" err="1">
                <a:solidFill>
                  <a:srgbClr val="000000"/>
                </a:solidFill>
                <a:uFill>
                  <a:solidFill>
                    <a:srgbClr val="FFFFFF"/>
                  </a:solidFill>
                </a:uFill>
              </a:rPr>
              <a:t>diferentes</a:t>
            </a:r>
            <a:r>
              <a:rPr lang="en-US" sz="2000" b="1" spc="-1" dirty="0">
                <a:solidFill>
                  <a:srgbClr val="000000"/>
                </a:solidFill>
                <a:uFill>
                  <a:solidFill>
                    <a:srgbClr val="FFFFFF"/>
                  </a:solidFill>
                </a:uFill>
              </a:rPr>
              <a:t> </a:t>
            </a:r>
            <a:r>
              <a:rPr lang="en-US" sz="2000" b="1" spc="-1" dirty="0" err="1">
                <a:solidFill>
                  <a:srgbClr val="000000"/>
                </a:solidFill>
                <a:uFill>
                  <a:solidFill>
                    <a:srgbClr val="FFFFFF"/>
                  </a:solidFill>
                </a:uFill>
              </a:rPr>
              <a:t>cuentas</a:t>
            </a:r>
            <a:r>
              <a:rPr lang="en-US" sz="2000" b="1" spc="-1" dirty="0">
                <a:solidFill>
                  <a:srgbClr val="000000"/>
                </a:solidFill>
                <a:uFill>
                  <a:solidFill>
                    <a:srgbClr val="FFFFFF"/>
                  </a:solidFill>
                </a:uFill>
              </a:rPr>
              <a:t> </a:t>
            </a:r>
            <a:r>
              <a:rPr lang="en-US" sz="2000" b="1" spc="-1" dirty="0" err="1">
                <a:solidFill>
                  <a:srgbClr val="000000"/>
                </a:solidFill>
                <a:uFill>
                  <a:solidFill>
                    <a:srgbClr val="FFFFFF"/>
                  </a:solidFill>
                </a:uFill>
              </a:rPr>
              <a:t>en</a:t>
            </a:r>
            <a:r>
              <a:rPr lang="en-US" sz="2000" b="1" spc="-1" dirty="0">
                <a:solidFill>
                  <a:srgbClr val="000000"/>
                </a:solidFill>
                <a:uFill>
                  <a:solidFill>
                    <a:srgbClr val="FFFFFF"/>
                  </a:solidFill>
                </a:uFill>
              </a:rPr>
              <a:t> </a:t>
            </a:r>
            <a:r>
              <a:rPr lang="en-US" sz="2000" b="1" spc="-1" dirty="0" err="1">
                <a:solidFill>
                  <a:srgbClr val="000000"/>
                </a:solidFill>
                <a:uFill>
                  <a:solidFill>
                    <a:srgbClr val="FFFFFF"/>
                  </a:solidFill>
                </a:uFill>
              </a:rPr>
              <a:t>línea</a:t>
            </a:r>
            <a:r>
              <a:rPr lang="en-US" sz="2000" b="1" spc="-1" dirty="0">
                <a:solidFill>
                  <a:srgbClr val="000000"/>
                </a:solidFill>
                <a:uFill>
                  <a:solidFill>
                    <a:srgbClr val="FFFFFF"/>
                  </a:solidFill>
                </a:uFill>
              </a:rPr>
              <a:t>, los </a:t>
            </a:r>
            <a:r>
              <a:rPr lang="en-US" sz="2000" b="1" spc="-1" dirty="0" err="1">
                <a:solidFill>
                  <a:srgbClr val="000000"/>
                </a:solidFill>
                <a:uFill>
                  <a:solidFill>
                    <a:srgbClr val="FFFFFF"/>
                  </a:solidFill>
                </a:uFill>
              </a:rPr>
              <a:t>usuarios</a:t>
            </a:r>
            <a:r>
              <a:rPr lang="en-US" sz="2000" b="1" spc="-1" dirty="0">
                <a:solidFill>
                  <a:srgbClr val="000000"/>
                </a:solidFill>
                <a:uFill>
                  <a:solidFill>
                    <a:srgbClr val="FFFFFF"/>
                  </a:solidFill>
                </a:uFill>
              </a:rPr>
              <a:t> </a:t>
            </a:r>
            <a:r>
              <a:rPr lang="en-US" sz="2000" b="1" spc="-1" dirty="0" err="1">
                <a:solidFill>
                  <a:srgbClr val="000000"/>
                </a:solidFill>
                <a:uFill>
                  <a:solidFill>
                    <a:srgbClr val="FFFFFF"/>
                  </a:solidFill>
                </a:uFill>
              </a:rPr>
              <a:t>pirateados</a:t>
            </a:r>
            <a:r>
              <a:rPr lang="en-US" sz="2000" b="1" spc="-1" dirty="0">
                <a:solidFill>
                  <a:srgbClr val="000000"/>
                </a:solidFill>
                <a:uFill>
                  <a:solidFill>
                    <a:srgbClr val="FFFFFF"/>
                  </a:solidFill>
                </a:uFill>
              </a:rPr>
              <a:t> de LinkedIn </a:t>
            </a:r>
            <a:r>
              <a:rPr lang="en-US" sz="2000" b="1" spc="-1" dirty="0" err="1">
                <a:solidFill>
                  <a:srgbClr val="000000"/>
                </a:solidFill>
                <a:uFill>
                  <a:solidFill>
                    <a:srgbClr val="FFFFFF"/>
                  </a:solidFill>
                </a:uFill>
              </a:rPr>
              <a:t>también</a:t>
            </a:r>
            <a:r>
              <a:rPr lang="en-US" sz="2000" b="1" spc="-1" dirty="0">
                <a:solidFill>
                  <a:srgbClr val="000000"/>
                </a:solidFill>
                <a:uFill>
                  <a:solidFill>
                    <a:srgbClr val="FFFFFF"/>
                  </a:solidFill>
                </a:uFill>
              </a:rPr>
              <a:t> se </a:t>
            </a:r>
            <a:r>
              <a:rPr lang="en-US" sz="2000" b="1" spc="-1" dirty="0" err="1">
                <a:solidFill>
                  <a:srgbClr val="000000"/>
                </a:solidFill>
                <a:uFill>
                  <a:solidFill>
                    <a:srgbClr val="FFFFFF"/>
                  </a:solidFill>
                </a:uFill>
              </a:rPr>
              <a:t>arriesgan</a:t>
            </a:r>
            <a:r>
              <a:rPr lang="en-US" sz="2000" b="1" spc="-1" dirty="0">
                <a:solidFill>
                  <a:srgbClr val="000000"/>
                </a:solidFill>
                <a:uFill>
                  <a:solidFill>
                    <a:srgbClr val="FFFFFF"/>
                  </a:solidFill>
                </a:uFill>
              </a:rPr>
              <a:t> a que sus </a:t>
            </a:r>
            <a:r>
              <a:rPr lang="en-US" sz="2000" b="1" spc="-1" dirty="0" err="1">
                <a:solidFill>
                  <a:srgbClr val="000000"/>
                </a:solidFill>
                <a:uFill>
                  <a:solidFill>
                    <a:srgbClr val="FFFFFF"/>
                  </a:solidFill>
                </a:uFill>
              </a:rPr>
              <a:t>otras</a:t>
            </a:r>
            <a:r>
              <a:rPr lang="en-US" sz="2000" b="1" spc="-1" dirty="0">
                <a:solidFill>
                  <a:srgbClr val="000000"/>
                </a:solidFill>
                <a:uFill>
                  <a:solidFill>
                    <a:srgbClr val="FFFFFF"/>
                  </a:solidFill>
                </a:uFill>
              </a:rPr>
              <a:t> </a:t>
            </a:r>
            <a:r>
              <a:rPr lang="en-US" sz="2000" b="1" spc="-1" dirty="0" err="1">
                <a:solidFill>
                  <a:srgbClr val="000000"/>
                </a:solidFill>
                <a:uFill>
                  <a:solidFill>
                    <a:srgbClr val="FFFFFF"/>
                  </a:solidFill>
                </a:uFill>
              </a:rPr>
              <a:t>cuentas</a:t>
            </a:r>
            <a:r>
              <a:rPr lang="en-US" sz="2000" b="1" spc="-1" dirty="0">
                <a:solidFill>
                  <a:srgbClr val="000000"/>
                </a:solidFill>
                <a:uFill>
                  <a:solidFill>
                    <a:srgbClr val="FFFFFF"/>
                  </a:solidFill>
                </a:uFill>
              </a:rPr>
              <a:t>, </a:t>
            </a:r>
            <a:r>
              <a:rPr lang="en-US" sz="2000" b="1" spc="-1" dirty="0" err="1">
                <a:solidFill>
                  <a:srgbClr val="000000"/>
                </a:solidFill>
                <a:uFill>
                  <a:solidFill>
                    <a:srgbClr val="FFFFFF"/>
                  </a:solidFill>
                </a:uFill>
              </a:rPr>
              <a:t>como</a:t>
            </a:r>
            <a:r>
              <a:rPr lang="en-US" sz="2000" b="1" spc="-1" dirty="0">
                <a:solidFill>
                  <a:srgbClr val="000000"/>
                </a:solidFill>
                <a:uFill>
                  <a:solidFill>
                    <a:srgbClr val="FFFFFF"/>
                  </a:solidFill>
                </a:uFill>
              </a:rPr>
              <a:t> </a:t>
            </a:r>
            <a:r>
              <a:rPr lang="en-US" sz="2000" b="1" spc="-1" dirty="0" err="1">
                <a:solidFill>
                  <a:srgbClr val="000000"/>
                </a:solidFill>
                <a:uFill>
                  <a:solidFill>
                    <a:srgbClr val="FFFFFF"/>
                  </a:solidFill>
                </a:uFill>
              </a:rPr>
              <a:t>su</a:t>
            </a:r>
            <a:r>
              <a:rPr lang="en-US" sz="2000" b="1" spc="-1" dirty="0">
                <a:solidFill>
                  <a:srgbClr val="000000"/>
                </a:solidFill>
                <a:uFill>
                  <a:solidFill>
                    <a:srgbClr val="FFFFFF"/>
                  </a:solidFill>
                </a:uFill>
              </a:rPr>
              <a:t> </a:t>
            </a:r>
            <a:r>
              <a:rPr lang="en-US" sz="2000" b="1" spc="-1" dirty="0" err="1">
                <a:solidFill>
                  <a:srgbClr val="000000"/>
                </a:solidFill>
                <a:uFill>
                  <a:solidFill>
                    <a:srgbClr val="FFFFFF"/>
                  </a:solidFill>
                </a:uFill>
              </a:rPr>
              <a:t>correo</a:t>
            </a:r>
            <a:r>
              <a:rPr lang="en-US" sz="2000" b="1" spc="-1" dirty="0">
                <a:solidFill>
                  <a:srgbClr val="000000"/>
                </a:solidFill>
                <a:uFill>
                  <a:solidFill>
                    <a:srgbClr val="FFFFFF"/>
                  </a:solidFill>
                </a:uFill>
              </a:rPr>
              <a:t> </a:t>
            </a:r>
            <a:r>
              <a:rPr lang="en-US" sz="2000" b="1" spc="-1" dirty="0" err="1">
                <a:solidFill>
                  <a:srgbClr val="000000"/>
                </a:solidFill>
                <a:uFill>
                  <a:solidFill>
                    <a:srgbClr val="FFFFFF"/>
                  </a:solidFill>
                </a:uFill>
              </a:rPr>
              <a:t>electrónico</a:t>
            </a:r>
            <a:r>
              <a:rPr lang="en-US" sz="2000" b="1" spc="-1" dirty="0">
                <a:solidFill>
                  <a:srgbClr val="000000"/>
                </a:solidFill>
                <a:uFill>
                  <a:solidFill>
                    <a:srgbClr val="FFFFFF"/>
                  </a:solidFill>
                </a:uFill>
              </a:rPr>
              <a:t> o </a:t>
            </a:r>
            <a:r>
              <a:rPr lang="en-US" sz="2000" b="1" spc="-1" dirty="0" err="1">
                <a:solidFill>
                  <a:srgbClr val="000000"/>
                </a:solidFill>
                <a:uFill>
                  <a:solidFill>
                    <a:srgbClr val="FFFFFF"/>
                  </a:solidFill>
                </a:uFill>
              </a:rPr>
              <a:t>cuentas</a:t>
            </a:r>
            <a:r>
              <a:rPr lang="en-US" sz="2000" b="1" spc="-1" dirty="0">
                <a:solidFill>
                  <a:srgbClr val="000000"/>
                </a:solidFill>
                <a:uFill>
                  <a:solidFill>
                    <a:srgbClr val="FFFFFF"/>
                  </a:solidFill>
                </a:uFill>
              </a:rPr>
              <a:t> </a:t>
            </a:r>
            <a:r>
              <a:rPr lang="en-US" sz="2000" b="1" spc="-1" dirty="0" err="1">
                <a:solidFill>
                  <a:srgbClr val="000000"/>
                </a:solidFill>
                <a:uFill>
                  <a:solidFill>
                    <a:srgbClr val="FFFFFF"/>
                  </a:solidFill>
                </a:uFill>
              </a:rPr>
              <a:t>bancarias</a:t>
            </a:r>
            <a:r>
              <a:rPr lang="en-US" sz="2000" b="1" spc="-1" dirty="0">
                <a:solidFill>
                  <a:srgbClr val="000000"/>
                </a:solidFill>
                <a:uFill>
                  <a:solidFill>
                    <a:srgbClr val="FFFFFF"/>
                  </a:solidFill>
                </a:uFill>
              </a:rPr>
              <a:t> </a:t>
            </a:r>
            <a:r>
              <a:rPr lang="en-US" sz="2000" b="1" spc="-1" dirty="0" err="1">
                <a:solidFill>
                  <a:srgbClr val="000000"/>
                </a:solidFill>
                <a:uFill>
                  <a:solidFill>
                    <a:srgbClr val="FFFFFF"/>
                  </a:solidFill>
                </a:uFill>
              </a:rPr>
              <a:t>en</a:t>
            </a:r>
            <a:r>
              <a:rPr lang="en-US" sz="2000" b="1" spc="-1" dirty="0">
                <a:solidFill>
                  <a:srgbClr val="000000"/>
                </a:solidFill>
                <a:uFill>
                  <a:solidFill>
                    <a:srgbClr val="FFFFFF"/>
                  </a:solidFill>
                </a:uFill>
              </a:rPr>
              <a:t> </a:t>
            </a:r>
            <a:r>
              <a:rPr lang="en-US" sz="2000" b="1" spc="-1" dirty="0" err="1">
                <a:solidFill>
                  <a:srgbClr val="000000"/>
                </a:solidFill>
                <a:uFill>
                  <a:solidFill>
                    <a:srgbClr val="FFFFFF"/>
                  </a:solidFill>
                </a:uFill>
              </a:rPr>
              <a:t>línea</a:t>
            </a:r>
            <a:r>
              <a:rPr lang="en-US" sz="2000" b="1" spc="-1" dirty="0">
                <a:solidFill>
                  <a:srgbClr val="000000"/>
                </a:solidFill>
                <a:uFill>
                  <a:solidFill>
                    <a:srgbClr val="FFFFFF"/>
                  </a:solidFill>
                </a:uFill>
              </a:rPr>
              <a:t> </a:t>
            </a:r>
            <a:r>
              <a:rPr lang="en-US" sz="2000" b="1" spc="-1" dirty="0" err="1">
                <a:solidFill>
                  <a:srgbClr val="000000"/>
                </a:solidFill>
                <a:uFill>
                  <a:solidFill>
                    <a:srgbClr val="FFFFFF"/>
                  </a:solidFill>
                </a:uFill>
              </a:rPr>
              <a:t>también</a:t>
            </a:r>
            <a:r>
              <a:rPr lang="en-US" sz="2000" b="1" spc="-1" dirty="0">
                <a:solidFill>
                  <a:srgbClr val="000000"/>
                </a:solidFill>
                <a:uFill>
                  <a:solidFill>
                    <a:srgbClr val="FFFFFF"/>
                  </a:solidFill>
                </a:uFill>
              </a:rPr>
              <a:t> </a:t>
            </a:r>
            <a:r>
              <a:rPr lang="en-US" sz="2000" b="1" spc="-1" dirty="0" err="1">
                <a:solidFill>
                  <a:srgbClr val="000000"/>
                </a:solidFill>
                <a:uFill>
                  <a:solidFill>
                    <a:srgbClr val="FFFFFF"/>
                  </a:solidFill>
                </a:uFill>
              </a:rPr>
              <a:t>sean</a:t>
            </a:r>
            <a:r>
              <a:rPr lang="en-US" sz="2000" b="1" spc="-1" dirty="0">
                <a:solidFill>
                  <a:srgbClr val="000000"/>
                </a:solidFill>
                <a:uFill>
                  <a:solidFill>
                    <a:srgbClr val="FFFFFF"/>
                  </a:solidFill>
                </a:uFill>
              </a:rPr>
              <a:t> </a:t>
            </a:r>
            <a:r>
              <a:rPr lang="en-US" sz="2000" b="1" spc="-1" dirty="0" err="1">
                <a:solidFill>
                  <a:srgbClr val="000000"/>
                </a:solidFill>
                <a:uFill>
                  <a:solidFill>
                    <a:srgbClr val="FFFFFF"/>
                  </a:solidFill>
                </a:uFill>
              </a:rPr>
              <a:t>pirateadas</a:t>
            </a:r>
            <a:r>
              <a:rPr lang="en-US" sz="2000" b="1" spc="-1" dirty="0">
                <a:solidFill>
                  <a:srgbClr val="000000"/>
                </a:solidFill>
                <a:uFill>
                  <a:solidFill>
                    <a:srgbClr val="FFFFFF"/>
                  </a:solidFill>
                </a:uFill>
              </a:rPr>
              <a:t>.</a:t>
            </a:r>
            <a:endParaRPr lang="en-US" sz="2000" b="1" dirty="0">
              <a:cs typeface="Verdana" charset="0"/>
            </a:endParaRPr>
          </a:p>
        </p:txBody>
      </p:sp>
    </p:spTree>
    <p:extLst>
      <p:ext uri="{BB962C8B-B14F-4D97-AF65-F5344CB8AC3E}">
        <p14:creationId xmlns:p14="http://schemas.microsoft.com/office/powerpoint/2010/main" val="14016866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b="1" dirty="0"/>
              <a:t>2016 </a:t>
            </a:r>
            <a:r>
              <a:rPr lang="mr-IN" b="1" dirty="0"/>
              <a:t>–</a:t>
            </a:r>
            <a:r>
              <a:rPr lang="en-GB" b="1" dirty="0"/>
              <a:t> Yahoo Hack</a:t>
            </a:r>
          </a:p>
        </p:txBody>
      </p:sp>
      <p:sp>
        <p:nvSpPr>
          <p:cNvPr id="3" name="Content Placeholder 2"/>
          <p:cNvSpPr>
            <a:spLocks noGrp="1"/>
          </p:cNvSpPr>
          <p:nvPr>
            <p:ph idx="1"/>
          </p:nvPr>
        </p:nvSpPr>
        <p:spPr>
          <a:xfrm>
            <a:off x="457200" y="1307592"/>
            <a:ext cx="8229600" cy="1844435"/>
          </a:xfrm>
        </p:spPr>
        <p:txBody>
          <a:bodyPr>
            <a:noAutofit/>
          </a:bodyPr>
          <a:lstStyle/>
          <a:p>
            <a:pPr marL="0" indent="0" algn="just">
              <a:spcBef>
                <a:spcPts val="600"/>
              </a:spcBef>
              <a:spcAft>
                <a:spcPts val="600"/>
              </a:spcAft>
              <a:buNone/>
            </a:pPr>
            <a:r>
              <a:rPr lang="en-US" sz="2000" spc="-1" dirty="0">
                <a:solidFill>
                  <a:srgbClr val="000000"/>
                </a:solidFill>
                <a:uFill>
                  <a:solidFill>
                    <a:srgbClr val="FFFFFF"/>
                  </a:solidFill>
                </a:uFill>
              </a:rPr>
              <a:t>Una </a:t>
            </a:r>
            <a:r>
              <a:rPr lang="en-US" sz="2000" spc="-1" dirty="0" err="1">
                <a:solidFill>
                  <a:srgbClr val="000000"/>
                </a:solidFill>
                <a:uFill>
                  <a:solidFill>
                    <a:srgbClr val="FFFFFF"/>
                  </a:solidFill>
                </a:uFill>
              </a:rPr>
              <a:t>filtración</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masiva</a:t>
            </a:r>
            <a:r>
              <a:rPr lang="en-US" sz="2000" spc="-1" dirty="0">
                <a:solidFill>
                  <a:srgbClr val="000000"/>
                </a:solidFill>
                <a:uFill>
                  <a:solidFill>
                    <a:srgbClr val="FFFFFF"/>
                  </a:solidFill>
                </a:uFill>
              </a:rPr>
              <a:t> de </a:t>
            </a:r>
            <a:r>
              <a:rPr lang="en-US" sz="2000" spc="-1" dirty="0" err="1">
                <a:solidFill>
                  <a:srgbClr val="000000"/>
                </a:solidFill>
                <a:uFill>
                  <a:solidFill>
                    <a:srgbClr val="FFFFFF"/>
                  </a:solidFill>
                </a:uFill>
              </a:rPr>
              <a:t>datos</a:t>
            </a:r>
            <a:r>
              <a:rPr lang="en-US" sz="2000" spc="-1" dirty="0">
                <a:solidFill>
                  <a:srgbClr val="000000"/>
                </a:solidFill>
                <a:uFill>
                  <a:solidFill>
                    <a:srgbClr val="FFFFFF"/>
                  </a:solidFill>
                </a:uFill>
              </a:rPr>
              <a:t> que data de 2014 por lo que se </a:t>
            </a:r>
            <a:r>
              <a:rPr lang="en-US" sz="2000" spc="-1" dirty="0" err="1">
                <a:solidFill>
                  <a:srgbClr val="000000"/>
                </a:solidFill>
                <a:uFill>
                  <a:solidFill>
                    <a:srgbClr val="FFFFFF"/>
                  </a:solidFill>
                </a:uFill>
              </a:rPr>
              <a:t>creía</a:t>
            </a:r>
            <a:r>
              <a:rPr lang="en-US" sz="2000" spc="-1" dirty="0">
                <a:solidFill>
                  <a:srgbClr val="000000"/>
                </a:solidFill>
                <a:uFill>
                  <a:solidFill>
                    <a:srgbClr val="FFFFFF"/>
                  </a:solidFill>
                </a:uFill>
              </a:rPr>
              <a:t> era un </a:t>
            </a:r>
            <a:r>
              <a:rPr lang="en-US" sz="2000" b="1" spc="-1" dirty="0" err="1">
                <a:solidFill>
                  <a:srgbClr val="000000"/>
                </a:solidFill>
                <a:uFill>
                  <a:solidFill>
                    <a:srgbClr val="FFFFFF"/>
                  </a:solidFill>
                </a:uFill>
              </a:rPr>
              <a:t>grupo</a:t>
            </a:r>
            <a:r>
              <a:rPr lang="en-US" sz="2000" b="1" spc="-1" dirty="0">
                <a:solidFill>
                  <a:srgbClr val="000000"/>
                </a:solidFill>
                <a:uFill>
                  <a:solidFill>
                    <a:srgbClr val="FFFFFF"/>
                  </a:solidFill>
                </a:uFill>
              </a:rPr>
              <a:t> de </a:t>
            </a:r>
            <a:r>
              <a:rPr lang="en-US" sz="2000" b="1" i="1" spc="-1" dirty="0">
                <a:solidFill>
                  <a:srgbClr val="000000"/>
                </a:solidFill>
                <a:uFill>
                  <a:solidFill>
                    <a:srgbClr val="FFFFFF"/>
                  </a:solidFill>
                </a:uFill>
              </a:rPr>
              <a:t>hacking</a:t>
            </a:r>
            <a:r>
              <a:rPr lang="en-US" sz="2000" b="1" spc="-1" dirty="0">
                <a:solidFill>
                  <a:srgbClr val="000000"/>
                </a:solidFill>
                <a:uFill>
                  <a:solidFill>
                    <a:srgbClr val="FFFFFF"/>
                  </a:solidFill>
                </a:uFill>
              </a:rPr>
              <a:t> «</a:t>
            </a:r>
            <a:r>
              <a:rPr lang="en-US" sz="2000" b="1" spc="-1" dirty="0" err="1">
                <a:solidFill>
                  <a:srgbClr val="000000"/>
                </a:solidFill>
                <a:uFill>
                  <a:solidFill>
                    <a:srgbClr val="FFFFFF"/>
                  </a:solidFill>
                </a:uFill>
              </a:rPr>
              <a:t>financiado</a:t>
            </a:r>
            <a:r>
              <a:rPr lang="en-US" sz="2000" b="1" spc="-1" dirty="0">
                <a:solidFill>
                  <a:srgbClr val="000000"/>
                </a:solidFill>
                <a:uFill>
                  <a:solidFill>
                    <a:srgbClr val="FFFFFF"/>
                  </a:solidFill>
                </a:uFill>
              </a:rPr>
              <a:t> por el </a:t>
            </a:r>
            <a:r>
              <a:rPr lang="en-US" sz="2000" b="1" spc="-1" dirty="0" err="1">
                <a:solidFill>
                  <a:srgbClr val="000000"/>
                </a:solidFill>
                <a:uFill>
                  <a:solidFill>
                    <a:srgbClr val="FFFFFF"/>
                  </a:solidFill>
                </a:uFill>
              </a:rPr>
              <a:t>estado</a:t>
            </a:r>
            <a:r>
              <a:rPr lang="en-US" sz="2000" b="1" spc="-1" dirty="0">
                <a:solidFill>
                  <a:srgbClr val="000000"/>
                </a:solidFill>
                <a:uFill>
                  <a:solidFill>
                    <a:srgbClr val="FFFFFF"/>
                  </a:solidFill>
                </a:uFill>
              </a:rPr>
              <a:t>»</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difundida</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en</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agosto</a:t>
            </a:r>
            <a:r>
              <a:rPr lang="en-US" sz="2000" spc="-1" dirty="0">
                <a:solidFill>
                  <a:srgbClr val="000000"/>
                </a:solidFill>
                <a:uFill>
                  <a:solidFill>
                    <a:srgbClr val="FFFFFF"/>
                  </a:solidFill>
                </a:uFill>
              </a:rPr>
              <a:t> de 2016.</a:t>
            </a:r>
            <a:endParaRPr lang="en-US" sz="2000" dirty="0">
              <a:cs typeface="Verdana" charset="0"/>
            </a:endParaRPr>
          </a:p>
          <a:p>
            <a:pPr marL="0" indent="0" algn="just">
              <a:spcBef>
                <a:spcPts val="600"/>
              </a:spcBef>
              <a:spcAft>
                <a:spcPts val="600"/>
              </a:spcAft>
              <a:buNone/>
            </a:pPr>
            <a:r>
              <a:rPr lang="en-US" sz="2000" spc="-1" dirty="0" err="1">
                <a:solidFill>
                  <a:srgbClr val="000000"/>
                </a:solidFill>
                <a:uFill>
                  <a:solidFill>
                    <a:srgbClr val="FFFFFF"/>
                  </a:solidFill>
                </a:uFill>
              </a:rPr>
              <a:t>Nombres</a:t>
            </a:r>
            <a:r>
              <a:rPr lang="en-US" sz="2000" spc="-1" dirty="0">
                <a:solidFill>
                  <a:srgbClr val="000000"/>
                </a:solidFill>
                <a:uFill>
                  <a:solidFill>
                    <a:srgbClr val="FFFFFF"/>
                  </a:solidFill>
                </a:uFill>
              </a:rPr>
              <a:t> de </a:t>
            </a:r>
            <a:r>
              <a:rPr lang="en-US" sz="2000" spc="-1" dirty="0" err="1">
                <a:solidFill>
                  <a:srgbClr val="000000"/>
                </a:solidFill>
                <a:uFill>
                  <a:solidFill>
                    <a:srgbClr val="FFFFFF"/>
                  </a:solidFill>
                </a:uFill>
              </a:rPr>
              <a:t>usuarios</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direcciones</a:t>
            </a:r>
            <a:r>
              <a:rPr lang="en-US" sz="2000" spc="-1" dirty="0">
                <a:solidFill>
                  <a:srgbClr val="000000"/>
                </a:solidFill>
                <a:uFill>
                  <a:solidFill>
                    <a:srgbClr val="FFFFFF"/>
                  </a:solidFill>
                </a:uFill>
              </a:rPr>
              <a:t> de </a:t>
            </a:r>
            <a:r>
              <a:rPr lang="en-US" sz="2000" spc="-1" dirty="0" err="1">
                <a:solidFill>
                  <a:srgbClr val="000000"/>
                </a:solidFill>
                <a:uFill>
                  <a:solidFill>
                    <a:srgbClr val="FFFFFF"/>
                  </a:solidFill>
                </a:uFill>
              </a:rPr>
              <a:t>correo</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electrónico</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fechas</a:t>
            </a:r>
            <a:r>
              <a:rPr lang="en-US" sz="2000" spc="-1" dirty="0">
                <a:solidFill>
                  <a:srgbClr val="000000"/>
                </a:solidFill>
                <a:uFill>
                  <a:solidFill>
                    <a:srgbClr val="FFFFFF"/>
                  </a:solidFill>
                </a:uFill>
              </a:rPr>
              <a:t> de </a:t>
            </a:r>
            <a:r>
              <a:rPr lang="en-US" sz="2000" spc="-1" dirty="0" err="1">
                <a:solidFill>
                  <a:srgbClr val="000000"/>
                </a:solidFill>
                <a:uFill>
                  <a:solidFill>
                    <a:srgbClr val="FFFFFF"/>
                  </a:solidFill>
                </a:uFill>
              </a:rPr>
              <a:t>nacimiento</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números</a:t>
            </a:r>
            <a:r>
              <a:rPr lang="en-US" sz="2000" spc="-1" dirty="0">
                <a:solidFill>
                  <a:srgbClr val="000000"/>
                </a:solidFill>
                <a:uFill>
                  <a:solidFill>
                    <a:srgbClr val="FFFFFF"/>
                  </a:solidFill>
                </a:uFill>
              </a:rPr>
              <a:t> de </a:t>
            </a:r>
            <a:r>
              <a:rPr lang="en-US" sz="2000" spc="-1" dirty="0" err="1">
                <a:solidFill>
                  <a:srgbClr val="000000"/>
                </a:solidFill>
                <a:uFill>
                  <a:solidFill>
                    <a:srgbClr val="FFFFFF"/>
                  </a:solidFill>
                </a:uFill>
              </a:rPr>
              <a:t>teléfono</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contraseñas</a:t>
            </a:r>
            <a:r>
              <a:rPr lang="en-US" sz="2000" spc="-1" dirty="0">
                <a:solidFill>
                  <a:srgbClr val="000000"/>
                </a:solidFill>
                <a:uFill>
                  <a:solidFill>
                    <a:srgbClr val="FFFFFF"/>
                  </a:solidFill>
                </a:uFill>
              </a:rPr>
              <a:t>, y </a:t>
            </a:r>
            <a:r>
              <a:rPr lang="en-US" sz="2000" spc="-1" dirty="0" err="1">
                <a:solidFill>
                  <a:srgbClr val="000000"/>
                </a:solidFill>
                <a:uFill>
                  <a:solidFill>
                    <a:srgbClr val="FFFFFF"/>
                  </a:solidFill>
                </a:uFill>
              </a:rPr>
              <a:t>en</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algunos</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casos</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preguntas</a:t>
            </a:r>
            <a:r>
              <a:rPr lang="en-US" sz="2000" spc="-1" dirty="0">
                <a:solidFill>
                  <a:srgbClr val="000000"/>
                </a:solidFill>
                <a:uFill>
                  <a:solidFill>
                    <a:srgbClr val="FFFFFF"/>
                  </a:solidFill>
                </a:uFill>
              </a:rPr>
              <a:t> y </a:t>
            </a:r>
            <a:r>
              <a:rPr lang="en-US" sz="2000" spc="-1" dirty="0" err="1">
                <a:solidFill>
                  <a:srgbClr val="000000"/>
                </a:solidFill>
                <a:uFill>
                  <a:solidFill>
                    <a:srgbClr val="FFFFFF"/>
                  </a:solidFill>
                </a:uFill>
              </a:rPr>
              <a:t>respuestas</a:t>
            </a:r>
            <a:r>
              <a:rPr lang="en-US" sz="2000" spc="-1" dirty="0">
                <a:solidFill>
                  <a:srgbClr val="000000"/>
                </a:solidFill>
                <a:uFill>
                  <a:solidFill>
                    <a:srgbClr val="FFFFFF"/>
                  </a:solidFill>
                </a:uFill>
              </a:rPr>
              <a:t> de </a:t>
            </a:r>
            <a:r>
              <a:rPr lang="en-US" sz="2000" spc="-1" dirty="0" err="1">
                <a:solidFill>
                  <a:srgbClr val="000000"/>
                </a:solidFill>
                <a:uFill>
                  <a:solidFill>
                    <a:srgbClr val="FFFFFF"/>
                  </a:solidFill>
                </a:uFill>
              </a:rPr>
              <a:t>seguridad</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encriptadas</a:t>
            </a:r>
            <a:r>
              <a:rPr lang="en-US" sz="2000" spc="-1" dirty="0">
                <a:solidFill>
                  <a:srgbClr val="000000"/>
                </a:solidFill>
                <a:uFill>
                  <a:solidFill>
                    <a:srgbClr val="FFFFFF"/>
                  </a:solidFill>
                </a:uFill>
              </a:rPr>
              <a:t> y no </a:t>
            </a:r>
            <a:r>
              <a:rPr lang="en-US" sz="2000" spc="-1" dirty="0" err="1">
                <a:solidFill>
                  <a:srgbClr val="000000"/>
                </a:solidFill>
                <a:uFill>
                  <a:solidFill>
                    <a:srgbClr val="FFFFFF"/>
                  </a:solidFill>
                </a:uFill>
              </a:rPr>
              <a:t>encriptadas</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fueron</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robados</a:t>
            </a:r>
            <a:r>
              <a:rPr lang="en-US" sz="2000" spc="-1" dirty="0">
                <a:solidFill>
                  <a:srgbClr val="000000"/>
                </a:solidFill>
                <a:uFill>
                  <a:solidFill>
                    <a:srgbClr val="FFFFFF"/>
                  </a:solidFill>
                </a:uFill>
              </a:rPr>
              <a:t> de la base de </a:t>
            </a:r>
            <a:r>
              <a:rPr lang="en-US" sz="2000" spc="-1" dirty="0" err="1">
                <a:solidFill>
                  <a:srgbClr val="000000"/>
                </a:solidFill>
                <a:uFill>
                  <a:solidFill>
                    <a:srgbClr val="FFFFFF"/>
                  </a:solidFill>
                </a:uFill>
              </a:rPr>
              <a:t>datos</a:t>
            </a:r>
            <a:r>
              <a:rPr lang="en-US" sz="2000" spc="-1" dirty="0">
                <a:solidFill>
                  <a:srgbClr val="000000"/>
                </a:solidFill>
                <a:uFill>
                  <a:solidFill>
                    <a:srgbClr val="FFFFFF"/>
                  </a:solidFill>
                </a:uFill>
              </a:rPr>
              <a:t> principal de </a:t>
            </a:r>
            <a:r>
              <a:rPr lang="en-US" sz="2000" spc="-1" dirty="0" err="1">
                <a:solidFill>
                  <a:srgbClr val="000000"/>
                </a:solidFill>
                <a:uFill>
                  <a:solidFill>
                    <a:srgbClr val="FFFFFF"/>
                  </a:solidFill>
                </a:uFill>
              </a:rPr>
              <a:t>usuarios</a:t>
            </a:r>
            <a:r>
              <a:rPr lang="en-US" sz="2000" spc="-1" dirty="0">
                <a:solidFill>
                  <a:srgbClr val="000000"/>
                </a:solidFill>
                <a:uFill>
                  <a:solidFill>
                    <a:srgbClr val="FFFFFF"/>
                  </a:solidFill>
                </a:uFill>
              </a:rPr>
              <a:t>.</a:t>
            </a:r>
            <a:endParaRPr lang="en-US" sz="2000" b="1" dirty="0">
              <a:cs typeface="Verdana" charset="0"/>
            </a:endParaRPr>
          </a:p>
          <a:p>
            <a:pPr marL="0" indent="0" algn="just">
              <a:spcBef>
                <a:spcPts val="600"/>
              </a:spcBef>
              <a:spcAft>
                <a:spcPts val="600"/>
              </a:spcAft>
              <a:buNone/>
            </a:pPr>
            <a:r>
              <a:rPr lang="en-US" sz="2000" spc="-1" dirty="0" err="1">
                <a:solidFill>
                  <a:srgbClr val="000000"/>
                </a:solidFill>
                <a:uFill>
                  <a:solidFill>
                    <a:srgbClr val="FFFFFF"/>
                  </a:solidFill>
                </a:uFill>
              </a:rPr>
              <a:t>Según</a:t>
            </a:r>
            <a:r>
              <a:rPr lang="en-US" sz="2000" spc="-1" dirty="0">
                <a:solidFill>
                  <a:srgbClr val="000000"/>
                </a:solidFill>
                <a:uFill>
                  <a:solidFill>
                    <a:srgbClr val="FFFFFF"/>
                  </a:solidFill>
                </a:uFill>
              </a:rPr>
              <a:t> se </a:t>
            </a:r>
            <a:r>
              <a:rPr lang="en-US" sz="2000" spc="-1" dirty="0" err="1">
                <a:solidFill>
                  <a:srgbClr val="000000"/>
                </a:solidFill>
                <a:uFill>
                  <a:solidFill>
                    <a:srgbClr val="FFFFFF"/>
                  </a:solidFill>
                </a:uFill>
              </a:rPr>
              <a:t>detectó</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en</a:t>
            </a:r>
            <a:r>
              <a:rPr lang="en-US" sz="2000" spc="-1" dirty="0">
                <a:solidFill>
                  <a:srgbClr val="000000"/>
                </a:solidFill>
                <a:uFill>
                  <a:solidFill>
                    <a:srgbClr val="FFFFFF"/>
                  </a:solidFill>
                </a:uFill>
              </a:rPr>
              <a:t> </a:t>
            </a:r>
            <a:r>
              <a:rPr lang="en-US" sz="2000" spc="-1" dirty="0" err="1">
                <a:solidFill>
                  <a:srgbClr val="000000"/>
                </a:solidFill>
                <a:uFill>
                  <a:solidFill>
                    <a:srgbClr val="FFFFFF"/>
                  </a:solidFill>
                </a:uFill>
              </a:rPr>
              <a:t>octubre</a:t>
            </a:r>
            <a:r>
              <a:rPr lang="en-US" sz="2000" spc="-1" dirty="0">
                <a:solidFill>
                  <a:srgbClr val="000000"/>
                </a:solidFill>
                <a:uFill>
                  <a:solidFill>
                    <a:srgbClr val="FFFFFF"/>
                  </a:solidFill>
                </a:uFill>
              </a:rPr>
              <a:t> de 2017,</a:t>
            </a:r>
            <a:r>
              <a:rPr lang="en-US" sz="2000" dirty="0">
                <a:cs typeface="Verdana" charset="0"/>
              </a:rPr>
              <a:t> </a:t>
            </a:r>
            <a:r>
              <a:rPr lang="en-US" sz="3600" b="1" spc="-1" dirty="0">
                <a:solidFill>
                  <a:srgbClr val="3366FF"/>
                </a:solidFill>
                <a:uFill>
                  <a:solidFill>
                    <a:srgbClr val="FFFFFF"/>
                  </a:solidFill>
                </a:uFill>
              </a:rPr>
              <a:t>+3 mil </a:t>
            </a:r>
            <a:r>
              <a:rPr lang="en-US" sz="3600" b="1" spc="-1" dirty="0" err="1">
                <a:solidFill>
                  <a:srgbClr val="3366FF"/>
                </a:solidFill>
                <a:uFill>
                  <a:solidFill>
                    <a:srgbClr val="FFFFFF"/>
                  </a:solidFill>
                </a:uFill>
              </a:rPr>
              <a:t>millones</a:t>
            </a:r>
            <a:r>
              <a:rPr lang="en-US" sz="3600" b="1" dirty="0">
                <a:solidFill>
                  <a:srgbClr val="3366FF"/>
                </a:solidFill>
                <a:cs typeface="Verdana" charset="0"/>
              </a:rPr>
              <a:t> </a:t>
            </a:r>
            <a:r>
              <a:rPr lang="en-US" sz="2000" b="1" spc="-1" dirty="0">
                <a:solidFill>
                  <a:srgbClr val="000000"/>
                </a:solidFill>
                <a:uFill>
                  <a:solidFill>
                    <a:srgbClr val="FFFFFF"/>
                  </a:solidFill>
                </a:uFill>
              </a:rPr>
              <a:t>de </a:t>
            </a:r>
            <a:r>
              <a:rPr lang="en-US" sz="2000" b="1" spc="-1" dirty="0" err="1">
                <a:solidFill>
                  <a:srgbClr val="000000"/>
                </a:solidFill>
                <a:uFill>
                  <a:solidFill>
                    <a:srgbClr val="FFFFFF"/>
                  </a:solidFill>
                </a:uFill>
              </a:rPr>
              <a:t>credenciales</a:t>
            </a:r>
            <a:r>
              <a:rPr lang="en-US" sz="2000" b="1" spc="-1" dirty="0">
                <a:solidFill>
                  <a:srgbClr val="000000"/>
                </a:solidFill>
                <a:uFill>
                  <a:solidFill>
                    <a:srgbClr val="FFFFFF"/>
                  </a:solidFill>
                </a:uFill>
              </a:rPr>
              <a:t> </a:t>
            </a:r>
            <a:r>
              <a:rPr lang="en-US" sz="2000" b="1" spc="-1" dirty="0" err="1">
                <a:solidFill>
                  <a:srgbClr val="000000"/>
                </a:solidFill>
                <a:uFill>
                  <a:solidFill>
                    <a:srgbClr val="FFFFFF"/>
                  </a:solidFill>
                </a:uFill>
              </a:rPr>
              <a:t>afectadas</a:t>
            </a:r>
            <a:r>
              <a:rPr lang="en-US" sz="2000" b="1" spc="-1" dirty="0">
                <a:solidFill>
                  <a:srgbClr val="000000"/>
                </a:solidFill>
                <a:uFill>
                  <a:solidFill>
                    <a:srgbClr val="FFFFFF"/>
                  </a:solidFill>
                </a:uFill>
              </a:rPr>
              <a:t>.</a:t>
            </a:r>
            <a:endParaRPr lang="en-US" sz="2000" b="1" dirty="0">
              <a:cs typeface="Verdana" charset="0"/>
            </a:endParaRPr>
          </a:p>
          <a:p>
            <a:pPr marL="0" indent="0" algn="just">
              <a:spcBef>
                <a:spcPts val="600"/>
              </a:spcBef>
              <a:spcAft>
                <a:spcPts val="600"/>
              </a:spcAft>
              <a:buNone/>
            </a:pPr>
            <a:r>
              <a:rPr lang="en-US" sz="2400" b="1" dirty="0">
                <a:cs typeface="Verdana" charset="0"/>
              </a:rPr>
              <a:t> </a:t>
            </a:r>
          </a:p>
          <a:p>
            <a:pPr>
              <a:spcBef>
                <a:spcPts val="600"/>
              </a:spcBef>
              <a:spcAft>
                <a:spcPts val="600"/>
              </a:spcAft>
              <a:buFont typeface="Wingdings" charset="0"/>
              <a:buChar char="à"/>
            </a:pPr>
            <a:r>
              <a:rPr lang="en-US" sz="2000" b="1" spc="-1" dirty="0">
                <a:solidFill>
                  <a:srgbClr val="000000"/>
                </a:solidFill>
                <a:uFill>
                  <a:solidFill>
                    <a:srgbClr val="FFFFFF"/>
                  </a:solidFill>
                </a:uFill>
              </a:rPr>
              <a:t>FILTRACIÓN DE</a:t>
            </a:r>
            <a:r>
              <a:rPr lang="en-US" sz="2000" b="1" dirty="0">
                <a:cs typeface="Verdana" charset="0"/>
              </a:rPr>
              <a:t> </a:t>
            </a:r>
            <a:br>
              <a:rPr lang="en-US" sz="2000" b="1" dirty="0">
                <a:cs typeface="Verdana" charset="0"/>
              </a:rPr>
            </a:br>
            <a:r>
              <a:rPr lang="en-US" sz="2000" b="1" dirty="0">
                <a:cs typeface="Verdana" charset="0"/>
              </a:rPr>
              <a:t>DATOS MÁS GRANDE</a:t>
            </a:r>
            <a:br>
              <a:rPr lang="en-US" sz="2000" b="1" dirty="0">
                <a:cs typeface="Verdana" charset="0"/>
              </a:rPr>
            </a:br>
            <a:r>
              <a:rPr lang="en-US" sz="2000" b="1" dirty="0">
                <a:cs typeface="Verdana" charset="0"/>
              </a:rPr>
              <a:t>DE LA HISTORIA</a:t>
            </a:r>
          </a:p>
        </p:txBody>
      </p:sp>
      <p:pic>
        <p:nvPicPr>
          <p:cNvPr id="4" name="Picture 3"/>
          <p:cNvPicPr>
            <a:picLocks noChangeAspect="1"/>
          </p:cNvPicPr>
          <p:nvPr/>
        </p:nvPicPr>
        <p:blipFill>
          <a:blip r:embed="rId3"/>
          <a:stretch>
            <a:fillRect/>
          </a:stretch>
        </p:blipFill>
        <p:spPr>
          <a:xfrm>
            <a:off x="3187626" y="4503303"/>
            <a:ext cx="5656679" cy="2080059"/>
          </a:xfrm>
          <a:prstGeom prst="rect">
            <a:avLst/>
          </a:prstGeom>
        </p:spPr>
      </p:pic>
    </p:spTree>
    <p:extLst>
      <p:ext uri="{BB962C8B-B14F-4D97-AF65-F5344CB8AC3E}">
        <p14:creationId xmlns:p14="http://schemas.microsoft.com/office/powerpoint/2010/main" val="34374644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noAutofit/>
          </a:bodyPr>
          <a:lstStyle/>
          <a:p>
            <a:pPr algn="l"/>
            <a:r>
              <a:rPr lang="en-GB" sz="3000" b="1" dirty="0"/>
              <a:t>2016 </a:t>
            </a:r>
            <a:r>
              <a:rPr lang="mr-IN" sz="3000" b="1" dirty="0"/>
              <a:t>–</a:t>
            </a:r>
            <a:r>
              <a:rPr lang="en-GB" sz="3000" b="1" dirty="0"/>
              <a:t> </a:t>
            </a:r>
            <a:r>
              <a:rPr lang="en-US" sz="3000" b="1" spc="-1" dirty="0" err="1">
                <a:solidFill>
                  <a:srgbClr val="000000"/>
                </a:solidFill>
                <a:uFill>
                  <a:solidFill>
                    <a:srgbClr val="FFFFFF"/>
                  </a:solidFill>
                </a:uFill>
              </a:rPr>
              <a:t>Herramientas</a:t>
            </a:r>
            <a:r>
              <a:rPr lang="en-US" sz="3000" b="1" spc="-1" dirty="0">
                <a:solidFill>
                  <a:srgbClr val="000000"/>
                </a:solidFill>
                <a:uFill>
                  <a:solidFill>
                    <a:srgbClr val="FFFFFF"/>
                  </a:solidFill>
                </a:uFill>
              </a:rPr>
              <a:t> de </a:t>
            </a:r>
            <a:r>
              <a:rPr lang="en-US" sz="3000" b="1" i="1" spc="-1" dirty="0">
                <a:solidFill>
                  <a:srgbClr val="000000"/>
                </a:solidFill>
                <a:uFill>
                  <a:solidFill>
                    <a:srgbClr val="FFFFFF"/>
                  </a:solidFill>
                </a:uFill>
              </a:rPr>
              <a:t>hacking</a:t>
            </a:r>
            <a:r>
              <a:rPr lang="en-US" sz="3000" b="1" spc="-1" dirty="0">
                <a:solidFill>
                  <a:srgbClr val="000000"/>
                </a:solidFill>
                <a:uFill>
                  <a:solidFill>
                    <a:srgbClr val="FFFFFF"/>
                  </a:solidFill>
                </a:uFill>
              </a:rPr>
              <a:t> de la </a:t>
            </a:r>
            <a:r>
              <a:rPr lang="en-US" sz="3000" b="1" spc="-1" dirty="0" err="1">
                <a:solidFill>
                  <a:srgbClr val="000000"/>
                </a:solidFill>
                <a:uFill>
                  <a:solidFill>
                    <a:srgbClr val="FFFFFF"/>
                  </a:solidFill>
                </a:uFill>
              </a:rPr>
              <a:t>Agencia</a:t>
            </a:r>
            <a:r>
              <a:rPr lang="en-US" sz="3000" b="1" spc="-1" dirty="0">
                <a:solidFill>
                  <a:srgbClr val="000000"/>
                </a:solidFill>
                <a:uFill>
                  <a:solidFill>
                    <a:srgbClr val="FFFFFF"/>
                  </a:solidFill>
                </a:uFill>
              </a:rPr>
              <a:t> de </a:t>
            </a:r>
            <a:r>
              <a:rPr lang="en-US" sz="3000" b="1" spc="-1" dirty="0" err="1">
                <a:solidFill>
                  <a:srgbClr val="000000"/>
                </a:solidFill>
                <a:uFill>
                  <a:solidFill>
                    <a:srgbClr val="FFFFFF"/>
                  </a:solidFill>
                </a:uFill>
              </a:rPr>
              <a:t>Seguridad</a:t>
            </a:r>
            <a:r>
              <a:rPr lang="en-US" sz="3000" b="1" spc="-1" dirty="0">
                <a:solidFill>
                  <a:srgbClr val="000000"/>
                </a:solidFill>
                <a:uFill>
                  <a:solidFill>
                    <a:srgbClr val="FFFFFF"/>
                  </a:solidFill>
                </a:uFill>
              </a:rPr>
              <a:t> Nacional (NSA) </a:t>
            </a:r>
            <a:r>
              <a:rPr lang="en-US" sz="3000" b="1" spc="-1" dirty="0" err="1">
                <a:solidFill>
                  <a:srgbClr val="000000"/>
                </a:solidFill>
                <a:uFill>
                  <a:solidFill>
                    <a:srgbClr val="FFFFFF"/>
                  </a:solidFill>
                </a:uFill>
              </a:rPr>
              <a:t>robadas</a:t>
            </a:r>
            <a:r>
              <a:rPr lang="en-US" sz="3000" b="1" spc="-1" dirty="0">
                <a:solidFill>
                  <a:srgbClr val="000000"/>
                </a:solidFill>
                <a:uFill>
                  <a:solidFill>
                    <a:srgbClr val="FFFFFF"/>
                  </a:solidFill>
                </a:uFill>
              </a:rPr>
              <a:t> y </a:t>
            </a:r>
            <a:r>
              <a:rPr lang="en-US" sz="3000" b="1" spc="-1" dirty="0" err="1">
                <a:solidFill>
                  <a:srgbClr val="000000"/>
                </a:solidFill>
                <a:uFill>
                  <a:solidFill>
                    <a:srgbClr val="FFFFFF"/>
                  </a:solidFill>
                </a:uFill>
              </a:rPr>
              <a:t>subastadas</a:t>
            </a:r>
            <a:endParaRPr lang="en-GB" sz="3000" b="1" dirty="0"/>
          </a:p>
        </p:txBody>
      </p:sp>
      <p:sp>
        <p:nvSpPr>
          <p:cNvPr id="3" name="Content Placeholder 2"/>
          <p:cNvSpPr>
            <a:spLocks noGrp="1"/>
          </p:cNvSpPr>
          <p:nvPr>
            <p:ph idx="1"/>
          </p:nvPr>
        </p:nvSpPr>
        <p:spPr>
          <a:xfrm>
            <a:off x="457200" y="1888860"/>
            <a:ext cx="8229600" cy="4288395"/>
          </a:xfrm>
        </p:spPr>
        <p:txBody>
          <a:bodyPr numCol="2" spcCol="360000">
            <a:noAutofit/>
          </a:bodyPr>
          <a:lstStyle/>
          <a:p>
            <a:pPr marL="0" indent="0">
              <a:spcBef>
                <a:spcPts val="600"/>
              </a:spcBef>
              <a:spcAft>
                <a:spcPts val="600"/>
              </a:spcAft>
              <a:buNone/>
            </a:pPr>
            <a:r>
              <a:rPr lang="en-US" sz="2400" b="1" spc="-1" dirty="0">
                <a:solidFill>
                  <a:srgbClr val="000000"/>
                </a:solidFill>
                <a:uFill>
                  <a:solidFill>
                    <a:srgbClr val="FFFFFF"/>
                  </a:solidFill>
                </a:uFill>
              </a:rPr>
              <a:t>Las </a:t>
            </a:r>
            <a:r>
              <a:rPr lang="en-US" sz="2400" b="1" spc="-1" dirty="0" err="1">
                <a:solidFill>
                  <a:srgbClr val="000000"/>
                </a:solidFill>
                <a:uFill>
                  <a:solidFill>
                    <a:srgbClr val="FFFFFF"/>
                  </a:solidFill>
                </a:uFill>
              </a:rPr>
              <a:t>herramientas</a:t>
            </a:r>
            <a:r>
              <a:rPr lang="en-US" sz="2400" b="1" spc="-1" dirty="0">
                <a:solidFill>
                  <a:srgbClr val="000000"/>
                </a:solidFill>
                <a:uFill>
                  <a:solidFill>
                    <a:srgbClr val="FFFFFF"/>
                  </a:solidFill>
                </a:uFill>
              </a:rPr>
              <a:t> de </a:t>
            </a:r>
            <a:r>
              <a:rPr lang="en-US" sz="2400" b="1" i="1" spc="-1" dirty="0">
                <a:solidFill>
                  <a:srgbClr val="000000"/>
                </a:solidFill>
                <a:uFill>
                  <a:solidFill>
                    <a:srgbClr val="FFFFFF"/>
                  </a:solidFill>
                </a:uFill>
              </a:rPr>
              <a:t>hacking</a:t>
            </a:r>
            <a:r>
              <a:rPr lang="en-US" sz="2400" b="1" spc="-1" dirty="0">
                <a:solidFill>
                  <a:srgbClr val="000000"/>
                </a:solidFill>
                <a:uFill>
                  <a:solidFill>
                    <a:srgbClr val="FFFFFF"/>
                  </a:solidFill>
                </a:uFill>
              </a:rPr>
              <a:t> </a:t>
            </a:r>
            <a:r>
              <a:rPr lang="en-US" sz="2400" b="1" spc="-1" dirty="0" err="1">
                <a:solidFill>
                  <a:srgbClr val="000000"/>
                </a:solidFill>
                <a:uFill>
                  <a:solidFill>
                    <a:srgbClr val="FFFFFF"/>
                  </a:solidFill>
                </a:uFill>
              </a:rPr>
              <a:t>creadas</a:t>
            </a:r>
            <a:r>
              <a:rPr lang="en-US" sz="2400" b="1" spc="-1" dirty="0">
                <a:solidFill>
                  <a:srgbClr val="000000"/>
                </a:solidFill>
                <a:uFill>
                  <a:solidFill>
                    <a:srgbClr val="FFFFFF"/>
                  </a:solidFill>
                </a:uFill>
              </a:rPr>
              <a:t> para ser </a:t>
            </a:r>
            <a:r>
              <a:rPr lang="en-US" sz="2400" b="1" spc="-1" dirty="0" err="1">
                <a:solidFill>
                  <a:srgbClr val="000000"/>
                </a:solidFill>
                <a:uFill>
                  <a:solidFill>
                    <a:srgbClr val="FFFFFF"/>
                  </a:solidFill>
                </a:uFill>
              </a:rPr>
              <a:t>utilizadas</a:t>
            </a:r>
            <a:r>
              <a:rPr lang="en-US" sz="2400" b="1" spc="-1" dirty="0">
                <a:solidFill>
                  <a:srgbClr val="000000"/>
                </a:solidFill>
                <a:uFill>
                  <a:solidFill>
                    <a:srgbClr val="FFFFFF"/>
                  </a:solidFill>
                </a:uFill>
              </a:rPr>
              <a:t> por la NSA para </a:t>
            </a:r>
            <a:r>
              <a:rPr lang="en-US" sz="2400" b="1" spc="-1" dirty="0" err="1">
                <a:solidFill>
                  <a:srgbClr val="000000"/>
                </a:solidFill>
                <a:uFill>
                  <a:solidFill>
                    <a:srgbClr val="FFFFFF"/>
                  </a:solidFill>
                </a:uFill>
              </a:rPr>
              <a:t>llevar</a:t>
            </a:r>
            <a:r>
              <a:rPr lang="en-US" sz="2400" b="1" spc="-1" dirty="0">
                <a:solidFill>
                  <a:srgbClr val="000000"/>
                </a:solidFill>
                <a:uFill>
                  <a:solidFill>
                    <a:srgbClr val="FFFFFF"/>
                  </a:solidFill>
                </a:uFill>
              </a:rPr>
              <a:t> a </a:t>
            </a:r>
            <a:r>
              <a:rPr lang="en-US" sz="2400" b="1" spc="-1" dirty="0" err="1">
                <a:solidFill>
                  <a:srgbClr val="000000"/>
                </a:solidFill>
                <a:uFill>
                  <a:solidFill>
                    <a:srgbClr val="FFFFFF"/>
                  </a:solidFill>
                </a:uFill>
              </a:rPr>
              <a:t>cabo</a:t>
            </a:r>
            <a:r>
              <a:rPr lang="en-US" sz="2400" b="1" spc="-1" dirty="0">
                <a:solidFill>
                  <a:srgbClr val="000000"/>
                </a:solidFill>
                <a:uFill>
                  <a:solidFill>
                    <a:srgbClr val="FFFFFF"/>
                  </a:solidFill>
                </a:uFill>
              </a:rPr>
              <a:t> </a:t>
            </a:r>
            <a:r>
              <a:rPr lang="en-US" sz="2400" b="1" spc="-1" dirty="0" err="1">
                <a:solidFill>
                  <a:srgbClr val="000000"/>
                </a:solidFill>
                <a:uFill>
                  <a:solidFill>
                    <a:srgbClr val="FFFFFF"/>
                  </a:solidFill>
                </a:uFill>
              </a:rPr>
              <a:t>actividades</a:t>
            </a:r>
            <a:r>
              <a:rPr lang="en-US" sz="2400" b="1" spc="-1" dirty="0">
                <a:solidFill>
                  <a:srgbClr val="000000"/>
                </a:solidFill>
                <a:uFill>
                  <a:solidFill>
                    <a:srgbClr val="FFFFFF"/>
                  </a:solidFill>
                </a:uFill>
              </a:rPr>
              <a:t> de </a:t>
            </a:r>
            <a:r>
              <a:rPr lang="en-US" sz="2400" b="1" spc="-1" dirty="0" err="1">
                <a:solidFill>
                  <a:srgbClr val="000000"/>
                </a:solidFill>
                <a:uFill>
                  <a:solidFill>
                    <a:srgbClr val="FFFFFF"/>
                  </a:solidFill>
                </a:uFill>
              </a:rPr>
              <a:t>recolección</a:t>
            </a:r>
            <a:r>
              <a:rPr lang="en-US" sz="2400" b="1" spc="-1" dirty="0">
                <a:solidFill>
                  <a:srgbClr val="000000"/>
                </a:solidFill>
                <a:uFill>
                  <a:solidFill>
                    <a:srgbClr val="FFFFFF"/>
                  </a:solidFill>
                </a:uFill>
              </a:rPr>
              <a:t> de </a:t>
            </a:r>
            <a:r>
              <a:rPr lang="en-US" sz="2400" b="1" spc="-1" dirty="0" err="1">
                <a:solidFill>
                  <a:srgbClr val="000000"/>
                </a:solidFill>
                <a:uFill>
                  <a:solidFill>
                    <a:srgbClr val="FFFFFF"/>
                  </a:solidFill>
                </a:uFill>
              </a:rPr>
              <a:t>información</a:t>
            </a:r>
            <a:r>
              <a:rPr lang="en-US" sz="2400" b="1" spc="-1" dirty="0">
                <a:solidFill>
                  <a:srgbClr val="000000"/>
                </a:solidFill>
                <a:uFill>
                  <a:solidFill>
                    <a:srgbClr val="FFFFFF"/>
                  </a:solidFill>
                </a:uFill>
              </a:rPr>
              <a:t> y </a:t>
            </a:r>
            <a:r>
              <a:rPr lang="en-US" sz="2400" b="1" spc="-1" dirty="0" err="1">
                <a:solidFill>
                  <a:srgbClr val="000000"/>
                </a:solidFill>
                <a:uFill>
                  <a:solidFill>
                    <a:srgbClr val="FFFFFF"/>
                  </a:solidFill>
                </a:uFill>
              </a:rPr>
              <a:t>vigilancia</a:t>
            </a:r>
            <a:r>
              <a:rPr lang="en-US" sz="2400" b="1" spc="-1" dirty="0">
                <a:solidFill>
                  <a:srgbClr val="000000"/>
                </a:solidFill>
                <a:uFill>
                  <a:solidFill>
                    <a:srgbClr val="FFFFFF"/>
                  </a:solidFill>
                </a:uFill>
              </a:rPr>
              <a:t> </a:t>
            </a:r>
            <a:r>
              <a:rPr lang="en-US" sz="2400" b="1" spc="-1" dirty="0" err="1">
                <a:solidFill>
                  <a:srgbClr val="000000"/>
                </a:solidFill>
                <a:uFill>
                  <a:solidFill>
                    <a:srgbClr val="FFFFFF"/>
                  </a:solidFill>
                </a:uFill>
              </a:rPr>
              <a:t>fueron</a:t>
            </a:r>
            <a:r>
              <a:rPr lang="en-US" sz="2400" b="1" spc="-1" dirty="0">
                <a:solidFill>
                  <a:srgbClr val="000000"/>
                </a:solidFill>
                <a:uFill>
                  <a:solidFill>
                    <a:srgbClr val="FFFFFF"/>
                  </a:solidFill>
                </a:uFill>
              </a:rPr>
              <a:t> </a:t>
            </a:r>
            <a:r>
              <a:rPr lang="en-US" sz="2400" b="1" spc="-1" dirty="0" err="1">
                <a:solidFill>
                  <a:srgbClr val="000000"/>
                </a:solidFill>
                <a:uFill>
                  <a:solidFill>
                    <a:srgbClr val="FFFFFF"/>
                  </a:solidFill>
                </a:uFill>
              </a:rPr>
              <a:t>robadas</a:t>
            </a:r>
            <a:r>
              <a:rPr lang="en-US" sz="2400" b="1" spc="-1" dirty="0">
                <a:solidFill>
                  <a:srgbClr val="000000"/>
                </a:solidFill>
                <a:uFill>
                  <a:solidFill>
                    <a:srgbClr val="FFFFFF"/>
                  </a:solidFill>
                </a:uFill>
              </a:rPr>
              <a:t> </a:t>
            </a:r>
            <a:r>
              <a:rPr lang="en-US" sz="2400" spc="-1" dirty="0">
                <a:solidFill>
                  <a:srgbClr val="000000"/>
                </a:solidFill>
                <a:uFill>
                  <a:solidFill>
                    <a:srgbClr val="FFFFFF"/>
                  </a:solidFill>
                </a:uFill>
              </a:rPr>
              <a:t>a </a:t>
            </a:r>
            <a:r>
              <a:rPr lang="en-US" sz="2400" spc="-1" dirty="0" err="1">
                <a:solidFill>
                  <a:srgbClr val="000000"/>
                </a:solidFill>
                <a:uFill>
                  <a:solidFill>
                    <a:srgbClr val="FFFFFF"/>
                  </a:solidFill>
                </a:uFill>
              </a:rPr>
              <a:t>inicios</a:t>
            </a:r>
            <a:r>
              <a:rPr lang="en-US" sz="2400" spc="-1" dirty="0">
                <a:solidFill>
                  <a:srgbClr val="000000"/>
                </a:solidFill>
                <a:uFill>
                  <a:solidFill>
                    <a:srgbClr val="FFFFFF"/>
                  </a:solidFill>
                </a:uFill>
              </a:rPr>
              <a:t> de 2016 </a:t>
            </a:r>
            <a:r>
              <a:rPr lang="en-US" sz="2400" spc="-1" dirty="0" err="1">
                <a:solidFill>
                  <a:srgbClr val="000000"/>
                </a:solidFill>
                <a:uFill>
                  <a:solidFill>
                    <a:srgbClr val="FFFFFF"/>
                  </a:solidFill>
                </a:uFill>
              </a:rPr>
              <a:t>en</a:t>
            </a:r>
            <a:r>
              <a:rPr lang="en-US" sz="2400" spc="-1" dirty="0">
                <a:solidFill>
                  <a:srgbClr val="000000"/>
                </a:solidFill>
                <a:uFill>
                  <a:solidFill>
                    <a:srgbClr val="FFFFFF"/>
                  </a:solidFill>
                </a:uFill>
              </a:rPr>
              <a:t> </a:t>
            </a:r>
            <a:r>
              <a:rPr lang="en-US" sz="2400" b="1" spc="-1" dirty="0">
                <a:solidFill>
                  <a:srgbClr val="000000"/>
                </a:solidFill>
                <a:uFill>
                  <a:solidFill>
                    <a:srgbClr val="FFFFFF"/>
                  </a:solidFill>
                </a:uFill>
              </a:rPr>
              <a:t>una de las </a:t>
            </a:r>
            <a:r>
              <a:rPr lang="en-US" sz="2400" b="1" spc="-1" dirty="0" err="1">
                <a:solidFill>
                  <a:srgbClr val="000000"/>
                </a:solidFill>
                <a:uFill>
                  <a:solidFill>
                    <a:srgbClr val="FFFFFF"/>
                  </a:solidFill>
                </a:uFill>
              </a:rPr>
              <a:t>más</a:t>
            </a:r>
            <a:r>
              <a:rPr lang="en-US" sz="2400" b="1" spc="-1" dirty="0">
                <a:solidFill>
                  <a:srgbClr val="000000"/>
                </a:solidFill>
                <a:uFill>
                  <a:solidFill>
                    <a:srgbClr val="FFFFFF"/>
                  </a:solidFill>
                </a:uFill>
              </a:rPr>
              <a:t> </a:t>
            </a:r>
            <a:r>
              <a:rPr lang="en-US" sz="2400" b="1" spc="-1" dirty="0" err="1">
                <a:solidFill>
                  <a:srgbClr val="000000"/>
                </a:solidFill>
                <a:uFill>
                  <a:solidFill>
                    <a:srgbClr val="FFFFFF"/>
                  </a:solidFill>
                </a:uFill>
              </a:rPr>
              <a:t>grandes</a:t>
            </a:r>
            <a:r>
              <a:rPr lang="en-US" sz="2400" b="1" spc="-1" dirty="0">
                <a:solidFill>
                  <a:srgbClr val="000000"/>
                </a:solidFill>
                <a:uFill>
                  <a:solidFill>
                    <a:srgbClr val="FFFFFF"/>
                  </a:solidFill>
                </a:uFill>
              </a:rPr>
              <a:t> </a:t>
            </a:r>
            <a:r>
              <a:rPr lang="en-US" sz="2400" b="1" spc="-1" dirty="0" err="1">
                <a:solidFill>
                  <a:srgbClr val="000000"/>
                </a:solidFill>
                <a:uFill>
                  <a:solidFill>
                    <a:srgbClr val="FFFFFF"/>
                  </a:solidFill>
                </a:uFill>
              </a:rPr>
              <a:t>filtraciones</a:t>
            </a:r>
            <a:r>
              <a:rPr lang="en-US" sz="2400" b="1" spc="-1" dirty="0">
                <a:solidFill>
                  <a:srgbClr val="000000"/>
                </a:solidFill>
                <a:uFill>
                  <a:solidFill>
                    <a:srgbClr val="FFFFFF"/>
                  </a:solidFill>
                </a:uFill>
              </a:rPr>
              <a:t> de </a:t>
            </a:r>
            <a:r>
              <a:rPr lang="en-US" sz="2400" b="1" spc="-1" dirty="0" err="1">
                <a:solidFill>
                  <a:srgbClr val="000000"/>
                </a:solidFill>
                <a:uFill>
                  <a:solidFill>
                    <a:srgbClr val="FFFFFF"/>
                  </a:solidFill>
                </a:uFill>
              </a:rPr>
              <a:t>archivos</a:t>
            </a:r>
            <a:r>
              <a:rPr lang="en-US" sz="2400" b="1" spc="-1" dirty="0">
                <a:solidFill>
                  <a:srgbClr val="000000"/>
                </a:solidFill>
                <a:uFill>
                  <a:solidFill>
                    <a:srgbClr val="FFFFFF"/>
                  </a:solidFill>
                </a:uFill>
              </a:rPr>
              <a:t> </a:t>
            </a:r>
            <a:r>
              <a:rPr lang="en-US" sz="2400" b="1" spc="-1" dirty="0" err="1">
                <a:solidFill>
                  <a:srgbClr val="000000"/>
                </a:solidFill>
                <a:uFill>
                  <a:solidFill>
                    <a:srgbClr val="FFFFFF"/>
                  </a:solidFill>
                </a:uFill>
              </a:rPr>
              <a:t>clasificados</a:t>
            </a:r>
            <a:r>
              <a:rPr lang="en-US" sz="2400" b="1" spc="-1" dirty="0">
                <a:solidFill>
                  <a:srgbClr val="000000"/>
                </a:solidFill>
                <a:uFill>
                  <a:solidFill>
                    <a:srgbClr val="FFFFFF"/>
                  </a:solidFill>
                </a:uFill>
              </a:rPr>
              <a:t> </a:t>
            </a:r>
            <a:r>
              <a:rPr lang="en-US" sz="2400" spc="-1" dirty="0" err="1">
                <a:solidFill>
                  <a:srgbClr val="000000"/>
                </a:solidFill>
                <a:uFill>
                  <a:solidFill>
                    <a:srgbClr val="FFFFFF"/>
                  </a:solidFill>
                </a:uFill>
              </a:rPr>
              <a:t>desde</a:t>
            </a:r>
            <a:r>
              <a:rPr lang="en-US" sz="2400" spc="-1" dirty="0">
                <a:solidFill>
                  <a:srgbClr val="000000"/>
                </a:solidFill>
                <a:uFill>
                  <a:solidFill>
                    <a:srgbClr val="FFFFFF"/>
                  </a:solidFill>
                </a:uFill>
              </a:rPr>
              <a:t> el </a:t>
            </a:r>
            <a:r>
              <a:rPr lang="en-US" sz="2400" spc="-1" dirty="0" err="1">
                <a:solidFill>
                  <a:srgbClr val="000000"/>
                </a:solidFill>
                <a:uFill>
                  <a:solidFill>
                    <a:srgbClr val="FFFFFF"/>
                  </a:solidFill>
                </a:uFill>
              </a:rPr>
              <a:t>caso</a:t>
            </a:r>
            <a:r>
              <a:rPr lang="en-US" sz="2400" spc="-1" dirty="0">
                <a:solidFill>
                  <a:srgbClr val="000000"/>
                </a:solidFill>
                <a:uFill>
                  <a:solidFill>
                    <a:srgbClr val="FFFFFF"/>
                  </a:solidFill>
                </a:uFill>
              </a:rPr>
              <a:t> de Edward Snowden</a:t>
            </a:r>
            <a:r>
              <a:rPr lang="en-US" sz="2800" dirty="0">
                <a:cs typeface="Verdana" charset="0"/>
              </a:rPr>
              <a:t>. </a:t>
            </a:r>
          </a:p>
          <a:p>
            <a:pPr marL="0" indent="0">
              <a:lnSpc>
                <a:spcPct val="100000"/>
              </a:lnSpc>
              <a:buNone/>
            </a:pPr>
            <a:endParaRPr lang="es-ES" sz="2000" spc="-1" dirty="0">
              <a:solidFill>
                <a:srgbClr val="000000"/>
              </a:solidFill>
              <a:uFill>
                <a:solidFill>
                  <a:srgbClr val="FFFFFF"/>
                </a:solidFill>
              </a:uFill>
            </a:endParaRPr>
          </a:p>
          <a:p>
            <a:pPr marL="0" indent="0">
              <a:lnSpc>
                <a:spcPct val="100000"/>
              </a:lnSpc>
              <a:buNone/>
            </a:pPr>
            <a:r>
              <a:rPr lang="es-ES" sz="2200" spc="-1" dirty="0">
                <a:solidFill>
                  <a:srgbClr val="000000"/>
                </a:solidFill>
                <a:uFill>
                  <a:solidFill>
                    <a:srgbClr val="FFFFFF"/>
                  </a:solidFill>
                </a:uFill>
              </a:rPr>
              <a:t>Estas herramientas, que podrían atravesar los firewalls más usados, fueron </a:t>
            </a:r>
            <a:r>
              <a:rPr lang="es-ES" sz="2200" b="1" spc="-1" dirty="0">
                <a:solidFill>
                  <a:srgbClr val="000000"/>
                </a:solidFill>
                <a:uFill>
                  <a:solidFill>
                    <a:srgbClr val="FFFFFF"/>
                  </a:solidFill>
                </a:uFill>
              </a:rPr>
              <a:t>recientemente subastadas en la Internet oscura </a:t>
            </a:r>
            <a:r>
              <a:rPr lang="es-ES" sz="2200" spc="-1" dirty="0">
                <a:solidFill>
                  <a:srgbClr val="000000"/>
                </a:solidFill>
                <a:uFill>
                  <a:solidFill>
                    <a:srgbClr val="FFFFFF"/>
                  </a:solidFill>
                </a:uFill>
              </a:rPr>
              <a:t>por los Shadow </a:t>
            </a:r>
            <a:r>
              <a:rPr lang="es-ES" sz="2200" spc="-1" dirty="0" err="1">
                <a:solidFill>
                  <a:srgbClr val="000000"/>
                </a:solidFill>
                <a:uFill>
                  <a:solidFill>
                    <a:srgbClr val="FFFFFF"/>
                  </a:solidFill>
                </a:uFill>
              </a:rPr>
              <a:t>Brokers</a:t>
            </a:r>
            <a:r>
              <a:rPr lang="es-ES" sz="2200" spc="-1" dirty="0">
                <a:solidFill>
                  <a:srgbClr val="000000"/>
                </a:solidFill>
                <a:uFill>
                  <a:solidFill>
                    <a:srgbClr val="FFFFFF"/>
                  </a:solidFill>
                </a:uFill>
              </a:rPr>
              <a:t>, un vendedor desconocido de </a:t>
            </a:r>
            <a:r>
              <a:rPr lang="es-ES" sz="2200" i="1" spc="-1" dirty="0" err="1">
                <a:solidFill>
                  <a:srgbClr val="000000"/>
                </a:solidFill>
                <a:uFill>
                  <a:solidFill>
                    <a:srgbClr val="FFFFFF"/>
                  </a:solidFill>
                </a:uFill>
              </a:rPr>
              <a:t>exploits</a:t>
            </a:r>
            <a:r>
              <a:rPr lang="es-ES" sz="2200" spc="-1" dirty="0">
                <a:solidFill>
                  <a:srgbClr val="000000"/>
                </a:solidFill>
                <a:uFill>
                  <a:solidFill>
                    <a:srgbClr val="FFFFFF"/>
                  </a:solidFill>
                </a:uFill>
              </a:rPr>
              <a:t>. </a:t>
            </a:r>
            <a:endParaRPr lang="es-ES" sz="2200" dirty="0"/>
          </a:p>
          <a:p>
            <a:pPr marL="0" indent="0">
              <a:lnSpc>
                <a:spcPct val="100000"/>
              </a:lnSpc>
              <a:buNone/>
            </a:pPr>
            <a:r>
              <a:rPr lang="es-ES" sz="2200" spc="-1" dirty="0">
                <a:solidFill>
                  <a:srgbClr val="000000"/>
                </a:solidFill>
                <a:uFill>
                  <a:solidFill>
                    <a:srgbClr val="FFFFFF"/>
                  </a:solidFill>
                </a:uFill>
              </a:rPr>
              <a:t>Gracias a una previa filtración de archivos de Snowden, los periodistas confirmaron que los </a:t>
            </a:r>
            <a:r>
              <a:rPr lang="es-ES" sz="2200" i="1" spc="-1" dirty="0" err="1">
                <a:solidFill>
                  <a:srgbClr val="000000"/>
                </a:solidFill>
                <a:uFill>
                  <a:solidFill>
                    <a:srgbClr val="FFFFFF"/>
                  </a:solidFill>
                </a:uFill>
              </a:rPr>
              <a:t>exploits</a:t>
            </a:r>
            <a:r>
              <a:rPr lang="es-ES" sz="2200" spc="-1" dirty="0">
                <a:solidFill>
                  <a:srgbClr val="000000"/>
                </a:solidFill>
                <a:uFill>
                  <a:solidFill>
                    <a:srgbClr val="FFFFFF"/>
                  </a:solidFill>
                </a:uFill>
              </a:rPr>
              <a:t> pertenecían al gobierno norteamericano.</a:t>
            </a:r>
            <a:endParaRPr lang="en-US" sz="2200" dirty="0">
              <a:cs typeface="Verdana" charset="0"/>
            </a:endParaRPr>
          </a:p>
        </p:txBody>
      </p:sp>
    </p:spTree>
    <p:extLst>
      <p:ext uri="{BB962C8B-B14F-4D97-AF65-F5344CB8AC3E}">
        <p14:creationId xmlns:p14="http://schemas.microsoft.com/office/powerpoint/2010/main" val="24568937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b="1" dirty="0"/>
              <a:t>2017 </a:t>
            </a:r>
            <a:r>
              <a:rPr lang="mr-IN" b="1" dirty="0"/>
              <a:t>–</a:t>
            </a:r>
            <a:r>
              <a:rPr lang="en-GB" b="1" dirty="0"/>
              <a:t> </a:t>
            </a:r>
            <a:r>
              <a:rPr lang="en-GB" b="1" dirty="0" err="1"/>
              <a:t>Wannacry</a:t>
            </a:r>
            <a:endParaRPr lang="en-GB" b="1" dirty="0"/>
          </a:p>
        </p:txBody>
      </p:sp>
      <p:sp>
        <p:nvSpPr>
          <p:cNvPr id="3" name="Content Placeholder 2"/>
          <p:cNvSpPr>
            <a:spLocks noGrp="1"/>
          </p:cNvSpPr>
          <p:nvPr>
            <p:ph idx="1"/>
          </p:nvPr>
        </p:nvSpPr>
        <p:spPr>
          <a:xfrm>
            <a:off x="457200" y="1561712"/>
            <a:ext cx="8229600" cy="4634783"/>
          </a:xfrm>
        </p:spPr>
        <p:txBody>
          <a:bodyPr numCol="2">
            <a:noAutofit/>
          </a:bodyPr>
          <a:lstStyle/>
          <a:p>
            <a:pPr marL="0" indent="0">
              <a:lnSpc>
                <a:spcPct val="100000"/>
              </a:lnSpc>
              <a:buNone/>
            </a:pPr>
            <a:r>
              <a:rPr lang="es-ES" sz="2800" b="1" spc="-1" dirty="0">
                <a:solidFill>
                  <a:srgbClr val="000000"/>
                </a:solidFill>
                <a:uFill>
                  <a:solidFill>
                    <a:srgbClr val="FFFFFF"/>
                  </a:solidFill>
                </a:uFill>
              </a:rPr>
              <a:t>Impacto mundial </a:t>
            </a:r>
            <a:r>
              <a:rPr lang="es-ES" sz="2800" spc="-1" dirty="0">
                <a:solidFill>
                  <a:srgbClr val="000000"/>
                </a:solidFill>
                <a:uFill>
                  <a:solidFill>
                    <a:srgbClr val="FFFFFF"/>
                  </a:solidFill>
                </a:uFill>
              </a:rPr>
              <a:t>– víctimas repartidas en casi 200 países</a:t>
            </a:r>
            <a:endParaRPr lang="es-ES" sz="2800" dirty="0"/>
          </a:p>
          <a:p>
            <a:pPr marL="0" indent="0">
              <a:spcBef>
                <a:spcPts val="600"/>
              </a:spcBef>
              <a:spcAft>
                <a:spcPts val="600"/>
              </a:spcAft>
              <a:buNone/>
            </a:pPr>
            <a:r>
              <a:rPr lang="es-ES" sz="2800" b="1" spc="-1" dirty="0">
                <a:solidFill>
                  <a:srgbClr val="000000"/>
                </a:solidFill>
                <a:uFill>
                  <a:solidFill>
                    <a:srgbClr val="FFFFFF"/>
                  </a:solidFill>
                </a:uFill>
              </a:rPr>
              <a:t>Máxima difusión </a:t>
            </a:r>
            <a:r>
              <a:rPr lang="es-ES" sz="2800" spc="-1" dirty="0">
                <a:solidFill>
                  <a:srgbClr val="000000"/>
                </a:solidFill>
                <a:uFill>
                  <a:solidFill>
                    <a:srgbClr val="FFFFFF"/>
                  </a:solidFill>
                </a:uFill>
              </a:rPr>
              <a:t>– </a:t>
            </a:r>
            <a:r>
              <a:rPr lang="es-ES" sz="2800" spc="-1" dirty="0" err="1">
                <a:solidFill>
                  <a:srgbClr val="000000"/>
                </a:solidFill>
                <a:uFill>
                  <a:solidFill>
                    <a:srgbClr val="FFFFFF"/>
                  </a:solidFill>
                </a:uFill>
              </a:rPr>
              <a:t>Ransomware</a:t>
            </a:r>
            <a:r>
              <a:rPr lang="es-ES" sz="2800" spc="-1" dirty="0">
                <a:solidFill>
                  <a:srgbClr val="000000"/>
                </a:solidFill>
                <a:uFill>
                  <a:solidFill>
                    <a:srgbClr val="FFFFFF"/>
                  </a:solidFill>
                </a:uFill>
              </a:rPr>
              <a:t> + Gusano </a:t>
            </a:r>
            <a:r>
              <a:rPr lang="es-ES" sz="2800" spc="-1" dirty="0">
                <a:solidFill>
                  <a:srgbClr val="000000"/>
                </a:solidFill>
                <a:uFill>
                  <a:solidFill>
                    <a:srgbClr val="FFFFFF"/>
                  </a:solidFill>
                </a:uFill>
                <a:latin typeface="Wingdings"/>
              </a:rPr>
              <a:t></a:t>
            </a:r>
            <a:r>
              <a:rPr lang="es-ES" sz="2800" spc="-1" dirty="0">
                <a:solidFill>
                  <a:srgbClr val="000000"/>
                </a:solidFill>
                <a:uFill>
                  <a:solidFill>
                    <a:srgbClr val="FFFFFF"/>
                  </a:solidFill>
                </a:uFill>
              </a:rPr>
              <a:t> El código maligno se copia automáticamente en cada ordenador en la misma red que presenta la misma vulnerabilidad</a:t>
            </a:r>
            <a:endParaRPr lang="es-ES" sz="2800" dirty="0"/>
          </a:p>
          <a:p>
            <a:pPr marL="0" indent="0">
              <a:spcBef>
                <a:spcPts val="600"/>
              </a:spcBef>
              <a:spcAft>
                <a:spcPts val="600"/>
              </a:spcAft>
              <a:buNone/>
            </a:pPr>
            <a:endParaRPr lang="en-US" sz="2800" dirty="0">
              <a:cs typeface="Verdana" charset="0"/>
            </a:endParaRPr>
          </a:p>
          <a:p>
            <a:pPr>
              <a:spcBef>
                <a:spcPts val="600"/>
              </a:spcBef>
              <a:spcAft>
                <a:spcPts val="600"/>
              </a:spcAft>
            </a:pPr>
            <a:r>
              <a:rPr lang="en-US" sz="2800" b="1" spc="-1" dirty="0" err="1">
                <a:solidFill>
                  <a:srgbClr val="000000"/>
                </a:solidFill>
                <a:uFill>
                  <a:solidFill>
                    <a:srgbClr val="FFFFFF"/>
                  </a:solidFill>
                </a:uFill>
              </a:rPr>
              <a:t>Solicitud</a:t>
            </a:r>
            <a:r>
              <a:rPr lang="en-US" sz="2800" b="1" spc="-1" dirty="0">
                <a:solidFill>
                  <a:srgbClr val="000000"/>
                </a:solidFill>
                <a:uFill>
                  <a:solidFill>
                    <a:srgbClr val="FFFFFF"/>
                  </a:solidFill>
                </a:uFill>
              </a:rPr>
              <a:t> de </a:t>
            </a:r>
            <a:r>
              <a:rPr lang="en-US" sz="2800" b="1" spc="-1" dirty="0" err="1">
                <a:solidFill>
                  <a:srgbClr val="000000"/>
                </a:solidFill>
                <a:uFill>
                  <a:solidFill>
                    <a:srgbClr val="FFFFFF"/>
                  </a:solidFill>
                </a:uFill>
              </a:rPr>
              <a:t>rescate</a:t>
            </a:r>
            <a:r>
              <a:rPr lang="en-US" sz="2800" spc="-1" dirty="0">
                <a:solidFill>
                  <a:srgbClr val="000000"/>
                </a:solidFill>
                <a:uFill>
                  <a:solidFill>
                    <a:srgbClr val="FFFFFF"/>
                  </a:solidFill>
                </a:uFill>
              </a:rPr>
              <a:t>, a </a:t>
            </a:r>
            <a:r>
              <a:rPr lang="en-US" sz="2800" spc="-1" dirty="0" err="1">
                <a:solidFill>
                  <a:srgbClr val="000000"/>
                </a:solidFill>
                <a:uFill>
                  <a:solidFill>
                    <a:srgbClr val="FFFFFF"/>
                  </a:solidFill>
                </a:uFill>
              </a:rPr>
              <a:t>pagarse</a:t>
            </a:r>
            <a:r>
              <a:rPr lang="en-US" sz="2800" spc="-1" dirty="0">
                <a:solidFill>
                  <a:srgbClr val="000000"/>
                </a:solidFill>
                <a:uFill>
                  <a:solidFill>
                    <a:srgbClr val="FFFFFF"/>
                  </a:solidFill>
                </a:uFill>
              </a:rPr>
              <a:t> </a:t>
            </a:r>
            <a:r>
              <a:rPr lang="en-US" sz="2800" spc="-1" dirty="0" err="1">
                <a:solidFill>
                  <a:srgbClr val="000000"/>
                </a:solidFill>
                <a:uFill>
                  <a:solidFill>
                    <a:srgbClr val="FFFFFF"/>
                  </a:solidFill>
                </a:uFill>
              </a:rPr>
              <a:t>en</a:t>
            </a:r>
            <a:r>
              <a:rPr lang="en-US" sz="2800" spc="-1" dirty="0">
                <a:solidFill>
                  <a:srgbClr val="000000"/>
                </a:solidFill>
                <a:uFill>
                  <a:solidFill>
                    <a:srgbClr val="FFFFFF"/>
                  </a:solidFill>
                </a:uFill>
              </a:rPr>
              <a:t> </a:t>
            </a:r>
            <a:r>
              <a:rPr lang="en-US" sz="2800" b="1" spc="-1" dirty="0">
                <a:solidFill>
                  <a:srgbClr val="000000"/>
                </a:solidFill>
                <a:uFill>
                  <a:solidFill>
                    <a:srgbClr val="FFFFFF"/>
                  </a:solidFill>
                </a:uFill>
              </a:rPr>
              <a:t>Bitcoin</a:t>
            </a:r>
            <a:endParaRPr lang="en-US" sz="2800" b="1" dirty="0">
              <a:cs typeface="Verdana" charset="0"/>
            </a:endParaRPr>
          </a:p>
          <a:p>
            <a:pPr>
              <a:spcBef>
                <a:spcPts val="600"/>
              </a:spcBef>
              <a:spcAft>
                <a:spcPts val="600"/>
              </a:spcAft>
            </a:pPr>
            <a:r>
              <a:rPr lang="en-US" sz="2800" b="1" spc="-1" dirty="0" err="1">
                <a:solidFill>
                  <a:srgbClr val="000000"/>
                </a:solidFill>
                <a:uFill>
                  <a:solidFill>
                    <a:srgbClr val="FFFFFF"/>
                  </a:solidFill>
                </a:uFill>
              </a:rPr>
              <a:t>Interrumpido</a:t>
            </a:r>
            <a:r>
              <a:rPr lang="en-US" sz="2800" b="1" spc="-1" dirty="0">
                <a:solidFill>
                  <a:srgbClr val="000000"/>
                </a:solidFill>
                <a:uFill>
                  <a:solidFill>
                    <a:srgbClr val="FFFFFF"/>
                  </a:solidFill>
                </a:uFill>
              </a:rPr>
              <a:t> por </a:t>
            </a:r>
            <a:r>
              <a:rPr lang="en-US" sz="2800" b="1" spc="-1" dirty="0" err="1">
                <a:solidFill>
                  <a:srgbClr val="000000"/>
                </a:solidFill>
                <a:uFill>
                  <a:solidFill>
                    <a:srgbClr val="FFFFFF"/>
                  </a:solidFill>
                </a:uFill>
              </a:rPr>
              <a:t>accidente</a:t>
            </a:r>
            <a:endParaRPr lang="en-US" sz="2800" dirty="0">
              <a:cs typeface="Verdana" charset="0"/>
            </a:endParaRPr>
          </a:p>
          <a:p>
            <a:pPr>
              <a:spcBef>
                <a:spcPts val="600"/>
              </a:spcBef>
              <a:spcAft>
                <a:spcPts val="600"/>
              </a:spcAft>
            </a:pPr>
            <a:r>
              <a:rPr lang="en-US" sz="2800" b="1" spc="-1" dirty="0">
                <a:solidFill>
                  <a:srgbClr val="000000"/>
                </a:solidFill>
                <a:uFill>
                  <a:solidFill>
                    <a:srgbClr val="FFFFFF"/>
                  </a:solidFill>
                </a:uFill>
              </a:rPr>
              <a:t>Bajo </a:t>
            </a:r>
            <a:r>
              <a:rPr lang="en-US" sz="2800" b="1" spc="-1" dirty="0" err="1">
                <a:solidFill>
                  <a:srgbClr val="000000"/>
                </a:solidFill>
                <a:uFill>
                  <a:solidFill>
                    <a:srgbClr val="FFFFFF"/>
                  </a:solidFill>
                </a:uFill>
              </a:rPr>
              <a:t>impacto</a:t>
            </a:r>
            <a:r>
              <a:rPr lang="en-US" sz="2800" b="1" spc="-1" dirty="0">
                <a:solidFill>
                  <a:srgbClr val="000000"/>
                </a:solidFill>
                <a:uFill>
                  <a:solidFill>
                    <a:srgbClr val="FFFFFF"/>
                  </a:solidFill>
                </a:uFill>
              </a:rPr>
              <a:t> </a:t>
            </a:r>
            <a:r>
              <a:rPr lang="en-US" sz="2800" b="1" spc="-1" dirty="0" err="1">
                <a:solidFill>
                  <a:srgbClr val="000000"/>
                </a:solidFill>
                <a:uFill>
                  <a:solidFill>
                    <a:srgbClr val="FFFFFF"/>
                  </a:solidFill>
                </a:uFill>
              </a:rPr>
              <a:t>financiero</a:t>
            </a:r>
            <a:r>
              <a:rPr lang="en-US" sz="2800" b="1" spc="-1" dirty="0">
                <a:solidFill>
                  <a:srgbClr val="000000"/>
                </a:solidFill>
                <a:uFill>
                  <a:solidFill>
                    <a:srgbClr val="FFFFFF"/>
                  </a:solidFill>
                </a:uFill>
              </a:rPr>
              <a:t> general</a:t>
            </a:r>
            <a:endParaRPr lang="en-US" sz="2800" b="1" dirty="0">
              <a:cs typeface="Verdana" charset="0"/>
            </a:endParaRPr>
          </a:p>
          <a:p>
            <a:pPr>
              <a:spcBef>
                <a:spcPts val="600"/>
              </a:spcBef>
              <a:spcAft>
                <a:spcPts val="600"/>
              </a:spcAft>
            </a:pPr>
            <a:r>
              <a:rPr lang="en-US" sz="2800" b="1" spc="-1" dirty="0" err="1">
                <a:solidFill>
                  <a:srgbClr val="000000"/>
                </a:solidFill>
                <a:uFill>
                  <a:solidFill>
                    <a:srgbClr val="FFFFFF"/>
                  </a:solidFill>
                </a:uFill>
              </a:rPr>
              <a:t>Responsabilidad</a:t>
            </a:r>
            <a:endParaRPr lang="en-US" sz="2800" b="1" dirty="0">
              <a:cs typeface="Verdana" charset="0"/>
            </a:endParaRPr>
          </a:p>
          <a:p>
            <a:pPr marL="0" indent="0" algn="just">
              <a:spcBef>
                <a:spcPts val="600"/>
              </a:spcBef>
              <a:spcAft>
                <a:spcPts val="600"/>
              </a:spcAft>
              <a:buNone/>
            </a:pPr>
            <a:endParaRPr lang="en-US" sz="2800" b="1" dirty="0">
              <a:cs typeface="Verdana" charset="0"/>
            </a:endParaRPr>
          </a:p>
          <a:p>
            <a:pPr marL="0" indent="0" algn="just">
              <a:spcBef>
                <a:spcPts val="600"/>
              </a:spcBef>
              <a:spcAft>
                <a:spcPts val="600"/>
              </a:spcAft>
              <a:buNone/>
            </a:pPr>
            <a:endParaRPr lang="en-US" sz="2800" b="1" dirty="0">
              <a:cs typeface="Verdana" charset="0"/>
            </a:endParaRPr>
          </a:p>
        </p:txBody>
      </p:sp>
    </p:spTree>
    <p:extLst>
      <p:ext uri="{BB962C8B-B14F-4D97-AF65-F5344CB8AC3E}">
        <p14:creationId xmlns:p14="http://schemas.microsoft.com/office/powerpoint/2010/main" val="16924268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GB" sz="3600" b="1" dirty="0"/>
              <a:t>2016 </a:t>
            </a:r>
            <a:r>
              <a:rPr lang="mr-IN" sz="3600" b="1" dirty="0"/>
              <a:t>–</a:t>
            </a:r>
            <a:r>
              <a:rPr lang="en-GB" sz="3600" b="1" dirty="0"/>
              <a:t> </a:t>
            </a:r>
            <a:r>
              <a:rPr lang="en-US" sz="3600" b="1" spc="-1" dirty="0" err="1">
                <a:solidFill>
                  <a:srgbClr val="000000"/>
                </a:solidFill>
                <a:uFill>
                  <a:solidFill>
                    <a:srgbClr val="FFFFFF"/>
                  </a:solidFill>
                </a:uFill>
              </a:rPr>
              <a:t>Ataques</a:t>
            </a:r>
            <a:r>
              <a:rPr lang="en-US" sz="3600" b="1" spc="-1" dirty="0">
                <a:solidFill>
                  <a:srgbClr val="000000"/>
                </a:solidFill>
                <a:uFill>
                  <a:solidFill>
                    <a:srgbClr val="FFFFFF"/>
                  </a:solidFill>
                </a:uFill>
              </a:rPr>
              <a:t> DDoS contra los </a:t>
            </a:r>
            <a:r>
              <a:rPr lang="en-US" sz="3600" b="1" spc="-1" dirty="0" err="1">
                <a:solidFill>
                  <a:srgbClr val="000000"/>
                </a:solidFill>
                <a:uFill>
                  <a:solidFill>
                    <a:srgbClr val="FFFFFF"/>
                  </a:solidFill>
                </a:uFill>
              </a:rPr>
              <a:t>principales</a:t>
            </a:r>
            <a:r>
              <a:rPr lang="en-US" sz="3600" b="1" spc="-1" dirty="0">
                <a:solidFill>
                  <a:srgbClr val="000000"/>
                </a:solidFill>
                <a:uFill>
                  <a:solidFill>
                    <a:srgbClr val="FFFFFF"/>
                  </a:solidFill>
                </a:uFill>
              </a:rPr>
              <a:t> </a:t>
            </a:r>
            <a:r>
              <a:rPr lang="en-US" sz="3600" b="1" spc="-1" dirty="0" err="1">
                <a:solidFill>
                  <a:srgbClr val="000000"/>
                </a:solidFill>
                <a:uFill>
                  <a:solidFill>
                    <a:srgbClr val="FFFFFF"/>
                  </a:solidFill>
                </a:uFill>
              </a:rPr>
              <a:t>proveedores</a:t>
            </a:r>
            <a:r>
              <a:rPr lang="en-US" sz="3600" b="1" spc="-1" dirty="0">
                <a:solidFill>
                  <a:srgbClr val="000000"/>
                </a:solidFill>
                <a:uFill>
                  <a:solidFill>
                    <a:srgbClr val="FFFFFF"/>
                  </a:solidFill>
                </a:uFill>
              </a:rPr>
              <a:t> de EE. UU.</a:t>
            </a:r>
            <a:r>
              <a:rPr lang="en-GB" sz="3600" b="1" dirty="0"/>
              <a:t> (1/3)</a:t>
            </a:r>
          </a:p>
        </p:txBody>
      </p:sp>
      <p:pic>
        <p:nvPicPr>
          <p:cNvPr id="4" name="Picture 1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52037" y="1678274"/>
            <a:ext cx="4134763" cy="2350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4"/>
          <p:cNvSpPr/>
          <p:nvPr/>
        </p:nvSpPr>
        <p:spPr>
          <a:xfrm>
            <a:off x="457201" y="1851470"/>
            <a:ext cx="4102774" cy="4832092"/>
          </a:xfrm>
          <a:prstGeom prst="rect">
            <a:avLst/>
          </a:prstGeom>
        </p:spPr>
        <p:txBody>
          <a:bodyPr wrap="square">
            <a:spAutoFit/>
          </a:bodyPr>
          <a:lstStyle/>
          <a:p>
            <a:r>
              <a:rPr lang="es-ES" sz="2800" spc="-1" dirty="0">
                <a:solidFill>
                  <a:srgbClr val="000000"/>
                </a:solidFill>
                <a:uFill>
                  <a:solidFill>
                    <a:srgbClr val="FFFFFF"/>
                  </a:solidFill>
                </a:uFill>
              </a:rPr>
              <a:t>El incidente sacó de línea a algunos de los sitios más populares de la Internet, incluidos </a:t>
            </a:r>
            <a:r>
              <a:rPr lang="es-ES" sz="2800" b="1" spc="-1" dirty="0">
                <a:solidFill>
                  <a:srgbClr val="000000"/>
                </a:solidFill>
                <a:uFill>
                  <a:solidFill>
                    <a:srgbClr val="FFFFFF"/>
                  </a:solidFill>
                </a:uFill>
              </a:rPr>
              <a:t>Netflix, Twitter, Spotify, Reddit, CNN, PayPal, Pinterest and Fox News</a:t>
            </a:r>
            <a:r>
              <a:rPr lang="es-ES" sz="2800" spc="-1" dirty="0">
                <a:solidFill>
                  <a:srgbClr val="000000"/>
                </a:solidFill>
                <a:uFill>
                  <a:solidFill>
                    <a:srgbClr val="FFFFFF"/>
                  </a:solidFill>
                </a:uFill>
              </a:rPr>
              <a:t>, así como periódicos, incluidos </a:t>
            </a:r>
            <a:r>
              <a:rPr lang="es-ES" sz="2800" spc="-1" dirty="0" err="1">
                <a:solidFill>
                  <a:srgbClr val="000000"/>
                </a:solidFill>
                <a:uFill>
                  <a:solidFill>
                    <a:srgbClr val="FFFFFF"/>
                  </a:solidFill>
                </a:uFill>
              </a:rPr>
              <a:t>The</a:t>
            </a:r>
            <a:r>
              <a:rPr lang="es-ES" sz="2800" spc="-1" dirty="0">
                <a:solidFill>
                  <a:srgbClr val="000000"/>
                </a:solidFill>
                <a:uFill>
                  <a:solidFill>
                    <a:srgbClr val="FFFFFF"/>
                  </a:solidFill>
                </a:uFill>
              </a:rPr>
              <a:t> Guardian, </a:t>
            </a:r>
            <a:r>
              <a:rPr lang="es-ES" sz="2800" spc="-1" dirty="0" err="1">
                <a:solidFill>
                  <a:srgbClr val="000000"/>
                </a:solidFill>
                <a:uFill>
                  <a:solidFill>
                    <a:srgbClr val="FFFFFF"/>
                  </a:solidFill>
                </a:uFill>
              </a:rPr>
              <a:t>The</a:t>
            </a:r>
            <a:r>
              <a:rPr lang="es-ES" sz="2800" spc="-1" dirty="0">
                <a:solidFill>
                  <a:srgbClr val="000000"/>
                </a:solidFill>
                <a:uFill>
                  <a:solidFill>
                    <a:srgbClr val="FFFFFF"/>
                  </a:solidFill>
                </a:uFill>
              </a:rPr>
              <a:t> New York Times y </a:t>
            </a:r>
            <a:r>
              <a:rPr lang="es-ES" sz="2800" spc="-1" dirty="0" err="1">
                <a:solidFill>
                  <a:srgbClr val="000000"/>
                </a:solidFill>
                <a:uFill>
                  <a:solidFill>
                    <a:srgbClr val="FFFFFF"/>
                  </a:solidFill>
                </a:uFill>
              </a:rPr>
              <a:t>The</a:t>
            </a:r>
            <a:r>
              <a:rPr lang="es-ES" sz="2800" spc="-1" dirty="0">
                <a:solidFill>
                  <a:srgbClr val="000000"/>
                </a:solidFill>
                <a:uFill>
                  <a:solidFill>
                    <a:srgbClr val="FFFFFF"/>
                  </a:solidFill>
                </a:uFill>
              </a:rPr>
              <a:t> Wall Street </a:t>
            </a:r>
            <a:r>
              <a:rPr lang="es-ES" sz="2800" spc="-1" dirty="0" err="1">
                <a:solidFill>
                  <a:srgbClr val="000000"/>
                </a:solidFill>
                <a:uFill>
                  <a:solidFill>
                    <a:srgbClr val="FFFFFF"/>
                  </a:solidFill>
                </a:uFill>
              </a:rPr>
              <a:t>Journal</a:t>
            </a:r>
            <a:r>
              <a:rPr lang="es-ES" sz="2800" spc="-1" dirty="0">
                <a:solidFill>
                  <a:srgbClr val="000000"/>
                </a:solidFill>
                <a:uFill>
                  <a:solidFill>
                    <a:srgbClr val="FFFFFF"/>
                  </a:solidFill>
                </a:uFill>
              </a:rPr>
              <a:t>.</a:t>
            </a:r>
            <a:endParaRPr lang="en-US" sz="2800" dirty="0"/>
          </a:p>
        </p:txBody>
      </p:sp>
      <p:sp>
        <p:nvSpPr>
          <p:cNvPr id="6" name="Rectangle 5"/>
          <p:cNvSpPr/>
          <p:nvPr/>
        </p:nvSpPr>
        <p:spPr>
          <a:xfrm>
            <a:off x="4552037" y="4055992"/>
            <a:ext cx="4134763" cy="2554545"/>
          </a:xfrm>
          <a:prstGeom prst="rect">
            <a:avLst/>
          </a:prstGeom>
        </p:spPr>
        <p:txBody>
          <a:bodyPr wrap="square">
            <a:spAutoFit/>
          </a:bodyPr>
          <a:lstStyle/>
          <a:p>
            <a:r>
              <a:rPr lang="es-ES" sz="2000" spc="-1" dirty="0">
                <a:solidFill>
                  <a:srgbClr val="000000"/>
                </a:solidFill>
                <a:uFill>
                  <a:solidFill>
                    <a:srgbClr val="FFFFFF"/>
                  </a:solidFill>
                </a:uFill>
              </a:rPr>
              <a:t>La causa del corte fue </a:t>
            </a:r>
            <a:r>
              <a:rPr lang="es-ES" sz="2000" b="1" spc="-1" dirty="0">
                <a:solidFill>
                  <a:srgbClr val="000000"/>
                </a:solidFill>
                <a:uFill>
                  <a:solidFill>
                    <a:srgbClr val="FFFFFF"/>
                  </a:solidFill>
                </a:uFill>
              </a:rPr>
              <a:t>un ataque de denegación de servicio distribuido (</a:t>
            </a:r>
            <a:r>
              <a:rPr lang="es-ES" sz="2000" b="1" spc="-1" dirty="0" err="1">
                <a:solidFill>
                  <a:srgbClr val="000000"/>
                </a:solidFill>
                <a:uFill>
                  <a:solidFill>
                    <a:srgbClr val="FFFFFF"/>
                  </a:solidFill>
                </a:uFill>
              </a:rPr>
              <a:t>DDoS</a:t>
            </a:r>
            <a:r>
              <a:rPr lang="es-ES" sz="2000" b="1" spc="-1" dirty="0">
                <a:solidFill>
                  <a:srgbClr val="000000"/>
                </a:solidFill>
                <a:uFill>
                  <a:solidFill>
                    <a:srgbClr val="FFFFFF"/>
                  </a:solidFill>
                </a:uFill>
              </a:rPr>
              <a:t>)</a:t>
            </a:r>
            <a:r>
              <a:rPr lang="es-ES" sz="2000" spc="-1" dirty="0">
                <a:solidFill>
                  <a:srgbClr val="000000"/>
                </a:solidFill>
                <a:uFill>
                  <a:solidFill>
                    <a:srgbClr val="FFFFFF"/>
                  </a:solidFill>
                </a:uFill>
              </a:rPr>
              <a:t>, en el que una red de ordenadores infectados con un malware especial, un «</a:t>
            </a:r>
            <a:r>
              <a:rPr lang="es-ES" sz="2000" spc="-1" dirty="0" err="1">
                <a:solidFill>
                  <a:srgbClr val="000000"/>
                </a:solidFill>
                <a:uFill>
                  <a:solidFill>
                    <a:srgbClr val="FFFFFF"/>
                  </a:solidFill>
                </a:uFill>
              </a:rPr>
              <a:t>botnet</a:t>
            </a:r>
            <a:r>
              <a:rPr lang="es-ES" sz="2000" spc="-1" dirty="0">
                <a:solidFill>
                  <a:srgbClr val="000000"/>
                </a:solidFill>
                <a:uFill>
                  <a:solidFill>
                    <a:srgbClr val="FFFFFF"/>
                  </a:solidFill>
                </a:uFill>
              </a:rPr>
              <a:t>», están </a:t>
            </a:r>
            <a:r>
              <a:rPr lang="es-ES" sz="2000" b="1" spc="-1" dirty="0">
                <a:solidFill>
                  <a:srgbClr val="000000"/>
                </a:solidFill>
                <a:uFill>
                  <a:solidFill>
                    <a:srgbClr val="FFFFFF"/>
                  </a:solidFill>
                </a:uFill>
              </a:rPr>
              <a:t>coordinados para bombardear un servidor con tráfico hasta que colapse ante la presión</a:t>
            </a:r>
            <a:r>
              <a:rPr lang="es-ES" sz="2000" spc="-1" dirty="0">
                <a:solidFill>
                  <a:srgbClr val="000000"/>
                </a:solidFill>
                <a:uFill>
                  <a:solidFill>
                    <a:srgbClr val="FFFFFF"/>
                  </a:solidFill>
                </a:uFill>
              </a:rPr>
              <a:t>.</a:t>
            </a:r>
            <a:endParaRPr lang="en-US" sz="2000" dirty="0"/>
          </a:p>
        </p:txBody>
      </p:sp>
    </p:spTree>
    <p:extLst>
      <p:ext uri="{BB962C8B-B14F-4D97-AF65-F5344CB8AC3E}">
        <p14:creationId xmlns:p14="http://schemas.microsoft.com/office/powerpoint/2010/main" val="28179206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GB" sz="3600" b="1" dirty="0"/>
              <a:t>2016 </a:t>
            </a:r>
            <a:r>
              <a:rPr lang="mr-IN" sz="3600" b="1" dirty="0"/>
              <a:t>–</a:t>
            </a:r>
            <a:r>
              <a:rPr lang="en-GB" sz="3600" b="1" dirty="0"/>
              <a:t> </a:t>
            </a:r>
            <a:r>
              <a:rPr lang="en-US" sz="3600" b="1" spc="-1" dirty="0" err="1">
                <a:solidFill>
                  <a:srgbClr val="000000"/>
                </a:solidFill>
                <a:uFill>
                  <a:solidFill>
                    <a:srgbClr val="FFFFFF"/>
                  </a:solidFill>
                </a:uFill>
              </a:rPr>
              <a:t>Ataques</a:t>
            </a:r>
            <a:r>
              <a:rPr lang="en-US" sz="3600" b="1" spc="-1" dirty="0">
                <a:solidFill>
                  <a:srgbClr val="000000"/>
                </a:solidFill>
                <a:uFill>
                  <a:solidFill>
                    <a:srgbClr val="FFFFFF"/>
                  </a:solidFill>
                </a:uFill>
              </a:rPr>
              <a:t> DDoS contra los </a:t>
            </a:r>
            <a:r>
              <a:rPr lang="en-US" sz="3600" b="1" spc="-1" dirty="0" err="1">
                <a:solidFill>
                  <a:srgbClr val="000000"/>
                </a:solidFill>
                <a:uFill>
                  <a:solidFill>
                    <a:srgbClr val="FFFFFF"/>
                  </a:solidFill>
                </a:uFill>
              </a:rPr>
              <a:t>principales</a:t>
            </a:r>
            <a:r>
              <a:rPr lang="en-US" sz="3600" b="1" spc="-1" dirty="0">
                <a:solidFill>
                  <a:srgbClr val="000000"/>
                </a:solidFill>
                <a:uFill>
                  <a:solidFill>
                    <a:srgbClr val="FFFFFF"/>
                  </a:solidFill>
                </a:uFill>
              </a:rPr>
              <a:t> </a:t>
            </a:r>
            <a:r>
              <a:rPr lang="en-US" sz="3600" b="1" spc="-1" dirty="0" err="1">
                <a:solidFill>
                  <a:srgbClr val="000000"/>
                </a:solidFill>
                <a:uFill>
                  <a:solidFill>
                    <a:srgbClr val="FFFFFF"/>
                  </a:solidFill>
                </a:uFill>
              </a:rPr>
              <a:t>proveedores</a:t>
            </a:r>
            <a:r>
              <a:rPr lang="en-US" sz="3600" b="1" spc="-1" dirty="0">
                <a:solidFill>
                  <a:srgbClr val="000000"/>
                </a:solidFill>
                <a:uFill>
                  <a:solidFill>
                    <a:srgbClr val="FFFFFF"/>
                  </a:solidFill>
                </a:uFill>
              </a:rPr>
              <a:t> de EE. UU.</a:t>
            </a:r>
            <a:r>
              <a:rPr lang="en-GB" sz="3600" b="1" dirty="0"/>
              <a:t> (2/3)</a:t>
            </a:r>
          </a:p>
        </p:txBody>
      </p:sp>
      <p:sp>
        <p:nvSpPr>
          <p:cNvPr id="5" name="Rectangle 4"/>
          <p:cNvSpPr/>
          <p:nvPr/>
        </p:nvSpPr>
        <p:spPr>
          <a:xfrm>
            <a:off x="457200" y="1851472"/>
            <a:ext cx="8229600" cy="4749146"/>
          </a:xfrm>
          <a:prstGeom prst="rect">
            <a:avLst/>
          </a:prstGeom>
        </p:spPr>
        <p:txBody>
          <a:bodyPr wrap="square" numCol="2" spcCol="360000">
            <a:noAutofit/>
          </a:bodyPr>
          <a:lstStyle/>
          <a:p>
            <a:r>
              <a:rPr lang="es-ES" sz="2600" b="1" spc="-1" dirty="0">
                <a:solidFill>
                  <a:srgbClr val="000000"/>
                </a:solidFill>
                <a:uFill>
                  <a:solidFill>
                    <a:srgbClr val="FFFFFF"/>
                  </a:solidFill>
                </a:uFill>
              </a:rPr>
              <a:t>El </a:t>
            </a:r>
            <a:r>
              <a:rPr lang="es-ES" sz="2600" b="1" spc="-1" dirty="0" err="1">
                <a:solidFill>
                  <a:srgbClr val="000000"/>
                </a:solidFill>
                <a:uFill>
                  <a:solidFill>
                    <a:srgbClr val="FFFFFF"/>
                  </a:solidFill>
                </a:uFill>
              </a:rPr>
              <a:t>botnet</a:t>
            </a:r>
            <a:r>
              <a:rPr lang="es-ES" sz="2600" b="1" spc="-1" dirty="0">
                <a:solidFill>
                  <a:srgbClr val="000000"/>
                </a:solidFill>
                <a:uFill>
                  <a:solidFill>
                    <a:srgbClr val="FFFFFF"/>
                  </a:solidFill>
                </a:uFill>
              </a:rPr>
              <a:t> </a:t>
            </a:r>
            <a:r>
              <a:rPr lang="es-ES" sz="2600" b="1" spc="-1" dirty="0" err="1">
                <a:solidFill>
                  <a:srgbClr val="000000"/>
                </a:solidFill>
                <a:uFill>
                  <a:solidFill>
                    <a:srgbClr val="FFFFFF"/>
                  </a:solidFill>
                </a:uFill>
              </a:rPr>
              <a:t>Mirai</a:t>
            </a:r>
            <a:r>
              <a:rPr lang="es-ES" sz="2600" b="1" spc="-1" dirty="0">
                <a:solidFill>
                  <a:srgbClr val="000000"/>
                </a:solidFill>
                <a:uFill>
                  <a:solidFill>
                    <a:srgbClr val="FFFFFF"/>
                  </a:solidFill>
                </a:uFill>
              </a:rPr>
              <a:t> </a:t>
            </a:r>
            <a:r>
              <a:rPr lang="es-ES" sz="2600" spc="-1" dirty="0">
                <a:solidFill>
                  <a:srgbClr val="000000"/>
                </a:solidFill>
                <a:uFill>
                  <a:solidFill>
                    <a:srgbClr val="FFFFFF"/>
                  </a:solidFill>
                </a:uFill>
              </a:rPr>
              <a:t>fue la «principal fuente del tráfico de ataques malignos»</a:t>
            </a:r>
            <a:r>
              <a:rPr lang="en-US" sz="2600" dirty="0"/>
              <a:t>.</a:t>
            </a:r>
          </a:p>
          <a:p>
            <a:endParaRPr lang="en-US" sz="2600" dirty="0"/>
          </a:p>
          <a:p>
            <a:r>
              <a:rPr lang="es-ES" sz="2600" spc="-1" dirty="0">
                <a:solidFill>
                  <a:srgbClr val="000000"/>
                </a:solidFill>
                <a:uFill>
                  <a:solidFill>
                    <a:srgbClr val="FFFFFF"/>
                  </a:solidFill>
                </a:uFill>
              </a:rPr>
              <a:t>El </a:t>
            </a:r>
            <a:r>
              <a:rPr lang="es-ES" sz="2600" b="1" spc="-1" dirty="0" err="1">
                <a:solidFill>
                  <a:srgbClr val="000000"/>
                </a:solidFill>
                <a:uFill>
                  <a:solidFill>
                    <a:srgbClr val="FFFFFF"/>
                  </a:solidFill>
                </a:uFill>
              </a:rPr>
              <a:t>botnet</a:t>
            </a:r>
            <a:r>
              <a:rPr lang="es-ES" sz="2600" b="1" spc="-1" dirty="0">
                <a:solidFill>
                  <a:srgbClr val="000000"/>
                </a:solidFill>
                <a:uFill>
                  <a:solidFill>
                    <a:srgbClr val="FFFFFF"/>
                  </a:solidFill>
                </a:uFill>
              </a:rPr>
              <a:t> </a:t>
            </a:r>
            <a:r>
              <a:rPr lang="es-ES" sz="2600" b="1" spc="-1" dirty="0" err="1">
                <a:solidFill>
                  <a:srgbClr val="000000"/>
                </a:solidFill>
                <a:uFill>
                  <a:solidFill>
                    <a:srgbClr val="FFFFFF"/>
                  </a:solidFill>
                </a:uFill>
              </a:rPr>
              <a:t>Mirai</a:t>
            </a:r>
            <a:r>
              <a:rPr lang="es-ES" sz="2600" b="1" spc="-1" dirty="0">
                <a:solidFill>
                  <a:srgbClr val="000000"/>
                </a:solidFill>
                <a:uFill>
                  <a:solidFill>
                    <a:srgbClr val="FFFFFF"/>
                  </a:solidFill>
                </a:uFill>
              </a:rPr>
              <a:t> está compuesto en su mayoría por los dispositivos de la llamada «Internet de las cosas» (</a:t>
            </a:r>
            <a:r>
              <a:rPr lang="es-ES" sz="2600" b="1" spc="-1" dirty="0" err="1">
                <a:solidFill>
                  <a:srgbClr val="000000"/>
                </a:solidFill>
                <a:uFill>
                  <a:solidFill>
                    <a:srgbClr val="FFFFFF"/>
                  </a:solidFill>
                </a:uFill>
              </a:rPr>
              <a:t>IoT</a:t>
            </a:r>
            <a:r>
              <a:rPr lang="es-ES" sz="2600" b="1" spc="-1" dirty="0">
                <a:solidFill>
                  <a:srgbClr val="000000"/>
                </a:solidFill>
                <a:uFill>
                  <a:solidFill>
                    <a:srgbClr val="FFFFFF"/>
                  </a:solidFill>
                </a:uFill>
              </a:rPr>
              <a:t>) como cámaras digitales y reproductores de DVR</a:t>
            </a:r>
            <a:r>
              <a:rPr lang="es-ES" sz="2600" spc="-1" dirty="0">
                <a:solidFill>
                  <a:srgbClr val="000000"/>
                </a:solidFill>
                <a:uFill>
                  <a:solidFill>
                    <a:srgbClr val="FFFFFF"/>
                  </a:solidFill>
                </a:uFill>
              </a:rPr>
              <a:t>.</a:t>
            </a:r>
            <a:endParaRPr lang="en-US" sz="2600" dirty="0"/>
          </a:p>
          <a:p>
            <a:endParaRPr lang="en-US" sz="2400" dirty="0"/>
          </a:p>
          <a:p>
            <a:r>
              <a:rPr lang="es-ES" sz="2200" spc="-1" dirty="0">
                <a:solidFill>
                  <a:srgbClr val="000000"/>
                </a:solidFill>
                <a:uFill>
                  <a:solidFill>
                    <a:srgbClr val="FFFFFF"/>
                  </a:solidFill>
                </a:uFill>
              </a:rPr>
              <a:t>Debido a que tiene varios dispositivos conectados a Internet para elegir, </a:t>
            </a:r>
            <a:r>
              <a:rPr lang="es-ES" sz="2200" b="1" spc="-1" dirty="0">
                <a:solidFill>
                  <a:srgbClr val="000000"/>
                </a:solidFill>
                <a:uFill>
                  <a:solidFill>
                    <a:srgbClr val="FFFFFF"/>
                  </a:solidFill>
                </a:uFill>
              </a:rPr>
              <a:t>los ataques del </a:t>
            </a:r>
            <a:r>
              <a:rPr lang="es-ES" sz="2200" b="1" spc="-1" dirty="0" err="1">
                <a:solidFill>
                  <a:srgbClr val="000000"/>
                </a:solidFill>
                <a:uFill>
                  <a:solidFill>
                    <a:srgbClr val="FFFFFF"/>
                  </a:solidFill>
                </a:uFill>
              </a:rPr>
              <a:t>Mirai</a:t>
            </a:r>
            <a:r>
              <a:rPr lang="es-ES" sz="2200" b="1" spc="-1" dirty="0">
                <a:solidFill>
                  <a:srgbClr val="000000"/>
                </a:solidFill>
                <a:uFill>
                  <a:solidFill>
                    <a:srgbClr val="FFFFFF"/>
                  </a:solidFill>
                </a:uFill>
              </a:rPr>
              <a:t> son mucho mayores que la mayoría de los ataques </a:t>
            </a:r>
            <a:r>
              <a:rPr lang="es-ES" sz="2200" b="1" spc="-1" dirty="0" err="1">
                <a:solidFill>
                  <a:srgbClr val="000000"/>
                </a:solidFill>
                <a:uFill>
                  <a:solidFill>
                    <a:srgbClr val="FFFFFF"/>
                  </a:solidFill>
                </a:uFill>
              </a:rPr>
              <a:t>DDoS</a:t>
            </a:r>
            <a:r>
              <a:rPr lang="es-ES" sz="2200" b="1" spc="-1" dirty="0">
                <a:solidFill>
                  <a:srgbClr val="000000"/>
                </a:solidFill>
                <a:uFill>
                  <a:solidFill>
                    <a:srgbClr val="FFFFFF"/>
                  </a:solidFill>
                </a:uFill>
              </a:rPr>
              <a:t> podrían haber logrado anteriormente</a:t>
            </a:r>
            <a:r>
              <a:rPr lang="es-ES" sz="2200" spc="-1" dirty="0">
                <a:solidFill>
                  <a:srgbClr val="000000"/>
                </a:solidFill>
                <a:uFill>
                  <a:solidFill>
                    <a:srgbClr val="FFFFFF"/>
                  </a:solidFill>
                </a:uFill>
              </a:rPr>
              <a:t>. Se calcula que el ataque ha implicado a </a:t>
            </a:r>
            <a:r>
              <a:rPr lang="es-ES" sz="2200" b="1" spc="-1" dirty="0">
                <a:solidFill>
                  <a:srgbClr val="000000"/>
                </a:solidFill>
                <a:uFill>
                  <a:solidFill>
                    <a:srgbClr val="FFFFFF"/>
                  </a:solidFill>
                </a:uFill>
              </a:rPr>
              <a:t>«100 000 terminales malignos»</a:t>
            </a:r>
            <a:r>
              <a:rPr lang="es-ES" sz="2200" spc="-1" dirty="0">
                <a:solidFill>
                  <a:srgbClr val="000000"/>
                </a:solidFill>
                <a:uFill>
                  <a:solidFill>
                    <a:srgbClr val="FFFFFF"/>
                  </a:solidFill>
                </a:uFill>
              </a:rPr>
              <a:t>.</a:t>
            </a:r>
            <a:endParaRPr lang="en-US" sz="2200" dirty="0"/>
          </a:p>
          <a:p>
            <a:r>
              <a:rPr lang="es-ES" sz="2200" spc="-1" dirty="0">
                <a:solidFill>
                  <a:srgbClr val="000000"/>
                </a:solidFill>
                <a:uFill>
                  <a:solidFill>
                    <a:srgbClr val="FFFFFF"/>
                  </a:solidFill>
                </a:uFill>
              </a:rPr>
              <a:t>Esto haría que el ataque sea </a:t>
            </a:r>
            <a:r>
              <a:rPr lang="es-ES" sz="2200" b="1" spc="-1" dirty="0">
                <a:solidFill>
                  <a:srgbClr val="000000"/>
                </a:solidFill>
                <a:uFill>
                  <a:solidFill>
                    <a:srgbClr val="FFFFFF"/>
                  </a:solidFill>
                </a:uFill>
              </a:rPr>
              <a:t>doblemente poderoso que cualquier ataque similar registrado</a:t>
            </a:r>
            <a:r>
              <a:rPr lang="es-ES" sz="2200" spc="-1" dirty="0">
                <a:solidFill>
                  <a:srgbClr val="000000"/>
                </a:solidFill>
                <a:uFill>
                  <a:solidFill>
                    <a:srgbClr val="FFFFFF"/>
                  </a:solidFill>
                </a:uFill>
              </a:rPr>
              <a:t>.</a:t>
            </a:r>
            <a:endParaRPr lang="en-US" sz="2200" dirty="0"/>
          </a:p>
          <a:p>
            <a:endParaRPr lang="en-US" sz="2400" dirty="0"/>
          </a:p>
        </p:txBody>
      </p:sp>
    </p:spTree>
    <p:extLst>
      <p:ext uri="{BB962C8B-B14F-4D97-AF65-F5344CB8AC3E}">
        <p14:creationId xmlns:p14="http://schemas.microsoft.com/office/powerpoint/2010/main" val="7228782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34396"/>
            <a:ext cx="8512512" cy="4891767"/>
          </a:xfrm>
        </p:spPr>
        <p:txBody>
          <a:bodyPr>
            <a:normAutofit fontScale="92500"/>
          </a:bodyPr>
          <a:lstStyle/>
          <a:p>
            <a:pPr>
              <a:buNone/>
            </a:pPr>
            <a:r>
              <a:rPr lang="en-US" sz="2800" spc="-1" dirty="0">
                <a:solidFill>
                  <a:srgbClr val="000000"/>
                </a:solidFill>
                <a:uFill>
                  <a:solidFill>
                    <a:srgbClr val="FFFFFF"/>
                  </a:solidFill>
                </a:uFill>
              </a:rPr>
              <a:t>Al </a:t>
            </a:r>
            <a:r>
              <a:rPr lang="en-US" sz="2800" spc="-1" dirty="0" err="1">
                <a:solidFill>
                  <a:srgbClr val="000000"/>
                </a:solidFill>
                <a:uFill>
                  <a:solidFill>
                    <a:srgbClr val="FFFFFF"/>
                  </a:solidFill>
                </a:uFill>
              </a:rPr>
              <a:t>término</a:t>
            </a:r>
            <a:r>
              <a:rPr lang="en-US" sz="2800" spc="-1" dirty="0">
                <a:solidFill>
                  <a:srgbClr val="000000"/>
                </a:solidFill>
                <a:uFill>
                  <a:solidFill>
                    <a:srgbClr val="FFFFFF"/>
                  </a:solidFill>
                </a:uFill>
              </a:rPr>
              <a:t> de </a:t>
            </a:r>
            <a:r>
              <a:rPr lang="en-US" sz="2800" spc="-1" dirty="0" err="1">
                <a:solidFill>
                  <a:srgbClr val="000000"/>
                </a:solidFill>
                <a:uFill>
                  <a:solidFill>
                    <a:srgbClr val="FFFFFF"/>
                  </a:solidFill>
                </a:uFill>
              </a:rPr>
              <a:t>esta</a:t>
            </a:r>
            <a:r>
              <a:rPr lang="en-US" sz="2800" spc="-1" dirty="0">
                <a:solidFill>
                  <a:srgbClr val="000000"/>
                </a:solidFill>
                <a:uFill>
                  <a:solidFill>
                    <a:srgbClr val="FFFFFF"/>
                  </a:solidFill>
                </a:uFill>
              </a:rPr>
              <a:t> </a:t>
            </a:r>
            <a:r>
              <a:rPr lang="en-US" sz="2800" spc="-1" dirty="0" err="1">
                <a:solidFill>
                  <a:srgbClr val="000000"/>
                </a:solidFill>
                <a:uFill>
                  <a:solidFill>
                    <a:srgbClr val="FFFFFF"/>
                  </a:solidFill>
                </a:uFill>
              </a:rPr>
              <a:t>sesión</a:t>
            </a:r>
            <a:r>
              <a:rPr lang="en-US" sz="2800" spc="-1" dirty="0">
                <a:solidFill>
                  <a:srgbClr val="000000"/>
                </a:solidFill>
                <a:uFill>
                  <a:solidFill>
                    <a:srgbClr val="FFFFFF"/>
                  </a:solidFill>
                </a:uFill>
              </a:rPr>
              <a:t>, los </a:t>
            </a:r>
            <a:r>
              <a:rPr lang="en-US" sz="2800" spc="-1" dirty="0" err="1">
                <a:solidFill>
                  <a:srgbClr val="000000"/>
                </a:solidFill>
                <a:uFill>
                  <a:solidFill>
                    <a:srgbClr val="FFFFFF"/>
                  </a:solidFill>
                </a:uFill>
              </a:rPr>
              <a:t>participantes</a:t>
            </a:r>
            <a:r>
              <a:rPr lang="en-US" sz="2800" spc="-1" dirty="0">
                <a:solidFill>
                  <a:srgbClr val="000000"/>
                </a:solidFill>
                <a:uFill>
                  <a:solidFill>
                    <a:srgbClr val="FFFFFF"/>
                  </a:solidFill>
                </a:uFill>
              </a:rPr>
              <a:t> </a:t>
            </a:r>
            <a:r>
              <a:rPr lang="en-US" sz="2800" spc="-1" dirty="0" err="1">
                <a:solidFill>
                  <a:srgbClr val="000000"/>
                </a:solidFill>
                <a:uFill>
                  <a:solidFill>
                    <a:srgbClr val="FFFFFF"/>
                  </a:solidFill>
                </a:uFill>
              </a:rPr>
              <a:t>serán</a:t>
            </a:r>
            <a:r>
              <a:rPr lang="en-US" sz="2800" spc="-1" dirty="0">
                <a:solidFill>
                  <a:srgbClr val="000000"/>
                </a:solidFill>
                <a:uFill>
                  <a:solidFill>
                    <a:srgbClr val="FFFFFF"/>
                  </a:solidFill>
                </a:uFill>
              </a:rPr>
              <a:t> </a:t>
            </a:r>
            <a:r>
              <a:rPr lang="en-US" sz="2800" spc="-1" dirty="0" err="1">
                <a:solidFill>
                  <a:srgbClr val="000000"/>
                </a:solidFill>
                <a:uFill>
                  <a:solidFill>
                    <a:srgbClr val="FFFFFF"/>
                  </a:solidFill>
                </a:uFill>
              </a:rPr>
              <a:t>capaces</a:t>
            </a:r>
            <a:r>
              <a:rPr lang="en-US" sz="2800" spc="-1" dirty="0">
                <a:solidFill>
                  <a:srgbClr val="000000"/>
                </a:solidFill>
                <a:uFill>
                  <a:solidFill>
                    <a:srgbClr val="FFFFFF"/>
                  </a:solidFill>
                </a:uFill>
              </a:rPr>
              <a:t> de </a:t>
            </a:r>
            <a:r>
              <a:rPr lang="en-US" sz="2800" dirty="0"/>
              <a:t>:</a:t>
            </a:r>
          </a:p>
          <a:p>
            <a:pPr lvl="0"/>
            <a:r>
              <a:rPr lang="en-US" sz="2600" spc="-1" dirty="0" err="1">
                <a:solidFill>
                  <a:srgbClr val="000000"/>
                </a:solidFill>
                <a:uFill>
                  <a:solidFill>
                    <a:srgbClr val="FFFFFF"/>
                  </a:solidFill>
                </a:uFill>
              </a:rPr>
              <a:t>Proporcionar</a:t>
            </a:r>
            <a:r>
              <a:rPr lang="en-US" sz="2600" spc="-1" dirty="0">
                <a:solidFill>
                  <a:srgbClr val="000000"/>
                </a:solidFill>
                <a:uFill>
                  <a:solidFill>
                    <a:srgbClr val="FFFFFF"/>
                  </a:solidFill>
                </a:uFill>
              </a:rPr>
              <a:t> </a:t>
            </a:r>
            <a:r>
              <a:rPr lang="en-US" sz="2600" spc="-1" dirty="0" err="1">
                <a:solidFill>
                  <a:srgbClr val="000000"/>
                </a:solidFill>
                <a:uFill>
                  <a:solidFill>
                    <a:srgbClr val="FFFFFF"/>
                  </a:solidFill>
                </a:uFill>
              </a:rPr>
              <a:t>cifras</a:t>
            </a:r>
            <a:r>
              <a:rPr lang="en-US" sz="2600" spc="-1" dirty="0">
                <a:solidFill>
                  <a:srgbClr val="000000"/>
                </a:solidFill>
                <a:uFill>
                  <a:solidFill>
                    <a:srgbClr val="FFFFFF"/>
                  </a:solidFill>
                </a:uFill>
              </a:rPr>
              <a:t> clave para </a:t>
            </a:r>
            <a:r>
              <a:rPr lang="en-US" sz="2600" spc="-1" dirty="0" err="1">
                <a:solidFill>
                  <a:srgbClr val="000000"/>
                </a:solidFill>
                <a:uFill>
                  <a:solidFill>
                    <a:srgbClr val="FFFFFF"/>
                  </a:solidFill>
                </a:uFill>
              </a:rPr>
              <a:t>describir</a:t>
            </a:r>
            <a:r>
              <a:rPr lang="en-US" sz="2600" spc="-1" dirty="0">
                <a:solidFill>
                  <a:srgbClr val="000000"/>
                </a:solidFill>
                <a:uFill>
                  <a:solidFill>
                    <a:srgbClr val="FFFFFF"/>
                  </a:solidFill>
                </a:uFill>
              </a:rPr>
              <a:t> la </a:t>
            </a:r>
            <a:r>
              <a:rPr lang="en-US" sz="2600" spc="-1" dirty="0" err="1">
                <a:solidFill>
                  <a:srgbClr val="000000"/>
                </a:solidFill>
                <a:uFill>
                  <a:solidFill>
                    <a:srgbClr val="FFFFFF"/>
                  </a:solidFill>
                </a:uFill>
              </a:rPr>
              <a:t>sociedad</a:t>
            </a:r>
            <a:r>
              <a:rPr lang="en-US" sz="2600" spc="-1" dirty="0">
                <a:solidFill>
                  <a:srgbClr val="000000"/>
                </a:solidFill>
                <a:uFill>
                  <a:solidFill>
                    <a:srgbClr val="FFFFFF"/>
                  </a:solidFill>
                </a:uFill>
              </a:rPr>
              <a:t> de la </a:t>
            </a:r>
            <a:r>
              <a:rPr lang="en-US" sz="2600" spc="-1" dirty="0" err="1">
                <a:solidFill>
                  <a:srgbClr val="000000"/>
                </a:solidFill>
                <a:uFill>
                  <a:solidFill>
                    <a:srgbClr val="FFFFFF"/>
                  </a:solidFill>
                </a:uFill>
              </a:rPr>
              <a:t>información</a:t>
            </a:r>
            <a:endParaRPr lang="en-GB" sz="2600" dirty="0"/>
          </a:p>
          <a:p>
            <a:pPr lvl="0"/>
            <a:r>
              <a:rPr lang="en-US" sz="2600" spc="-1" dirty="0">
                <a:solidFill>
                  <a:srgbClr val="000000"/>
                </a:solidFill>
                <a:uFill>
                  <a:solidFill>
                    <a:srgbClr val="FFFFFF"/>
                  </a:solidFill>
                </a:uFill>
              </a:rPr>
              <a:t>Registrar </a:t>
            </a:r>
            <a:r>
              <a:rPr lang="en-US" sz="2600" spc="-1" dirty="0" err="1">
                <a:solidFill>
                  <a:srgbClr val="000000"/>
                </a:solidFill>
                <a:uFill>
                  <a:solidFill>
                    <a:srgbClr val="FFFFFF"/>
                  </a:solidFill>
                </a:uFill>
              </a:rPr>
              <a:t>algunos</a:t>
            </a:r>
            <a:r>
              <a:rPr lang="en-US" sz="2600" spc="-1" dirty="0">
                <a:solidFill>
                  <a:srgbClr val="000000"/>
                </a:solidFill>
                <a:uFill>
                  <a:solidFill>
                    <a:srgbClr val="FFFFFF"/>
                  </a:solidFill>
                </a:uFill>
              </a:rPr>
              <a:t> de los </a:t>
            </a:r>
            <a:r>
              <a:rPr lang="en-US" sz="2600" spc="-1" dirty="0" err="1">
                <a:solidFill>
                  <a:srgbClr val="000000"/>
                </a:solidFill>
                <a:uFill>
                  <a:solidFill>
                    <a:srgbClr val="FFFFFF"/>
                  </a:solidFill>
                </a:uFill>
              </a:rPr>
              <a:t>ataques</a:t>
            </a:r>
            <a:r>
              <a:rPr lang="en-US" sz="2600" spc="-1" dirty="0">
                <a:solidFill>
                  <a:srgbClr val="000000"/>
                </a:solidFill>
                <a:uFill>
                  <a:solidFill>
                    <a:srgbClr val="FFFFFF"/>
                  </a:solidFill>
                </a:uFill>
              </a:rPr>
              <a:t> </a:t>
            </a:r>
            <a:r>
              <a:rPr lang="en-US" sz="2600" spc="-1" dirty="0" err="1">
                <a:solidFill>
                  <a:srgbClr val="000000"/>
                </a:solidFill>
                <a:uFill>
                  <a:solidFill>
                    <a:srgbClr val="FFFFFF"/>
                  </a:solidFill>
                </a:uFill>
              </a:rPr>
              <a:t>más</a:t>
            </a:r>
            <a:r>
              <a:rPr lang="en-US" sz="2600" spc="-1" dirty="0">
                <a:solidFill>
                  <a:srgbClr val="000000"/>
                </a:solidFill>
                <a:uFill>
                  <a:solidFill>
                    <a:srgbClr val="FFFFFF"/>
                  </a:solidFill>
                </a:uFill>
              </a:rPr>
              <a:t> </a:t>
            </a:r>
            <a:r>
              <a:rPr lang="en-US" sz="2600" spc="-1" dirty="0" err="1">
                <a:solidFill>
                  <a:srgbClr val="000000"/>
                </a:solidFill>
                <a:uFill>
                  <a:solidFill>
                    <a:srgbClr val="FFFFFF"/>
                  </a:solidFill>
                </a:uFill>
              </a:rPr>
              <a:t>relevantes</a:t>
            </a:r>
            <a:r>
              <a:rPr lang="en-US" sz="2600" spc="-1" dirty="0">
                <a:solidFill>
                  <a:srgbClr val="000000"/>
                </a:solidFill>
                <a:uFill>
                  <a:solidFill>
                    <a:srgbClr val="FFFFFF"/>
                  </a:solidFill>
                </a:uFill>
              </a:rPr>
              <a:t> </a:t>
            </a:r>
            <a:r>
              <a:rPr lang="en-US" sz="2600" spc="-1" dirty="0" err="1">
                <a:solidFill>
                  <a:srgbClr val="000000"/>
                </a:solidFill>
                <a:uFill>
                  <a:solidFill>
                    <a:srgbClr val="FFFFFF"/>
                  </a:solidFill>
                </a:uFill>
              </a:rPr>
              <a:t>ocurridos</a:t>
            </a:r>
            <a:r>
              <a:rPr lang="en-US" sz="2600" spc="-1" dirty="0">
                <a:solidFill>
                  <a:srgbClr val="000000"/>
                </a:solidFill>
                <a:uFill>
                  <a:solidFill>
                    <a:srgbClr val="FFFFFF"/>
                  </a:solidFill>
                </a:uFill>
              </a:rPr>
              <a:t> </a:t>
            </a:r>
            <a:r>
              <a:rPr lang="en-US" sz="2600" spc="-1" dirty="0" err="1">
                <a:solidFill>
                  <a:srgbClr val="000000"/>
                </a:solidFill>
                <a:uFill>
                  <a:solidFill>
                    <a:srgbClr val="FFFFFF"/>
                  </a:solidFill>
                </a:uFill>
              </a:rPr>
              <a:t>en</a:t>
            </a:r>
            <a:r>
              <a:rPr lang="en-US" sz="2600" spc="-1" dirty="0">
                <a:solidFill>
                  <a:srgbClr val="000000"/>
                </a:solidFill>
                <a:uFill>
                  <a:solidFill>
                    <a:srgbClr val="FFFFFF"/>
                  </a:solidFill>
                </a:uFill>
              </a:rPr>
              <a:t> los </a:t>
            </a:r>
            <a:r>
              <a:rPr lang="en-US" sz="2600" spc="-1" dirty="0" err="1">
                <a:solidFill>
                  <a:srgbClr val="000000"/>
                </a:solidFill>
                <a:uFill>
                  <a:solidFill>
                    <a:srgbClr val="FFFFFF"/>
                  </a:solidFill>
                </a:uFill>
              </a:rPr>
              <a:t>últimos</a:t>
            </a:r>
            <a:r>
              <a:rPr lang="en-US" sz="2600" spc="-1" dirty="0">
                <a:solidFill>
                  <a:srgbClr val="000000"/>
                </a:solidFill>
                <a:uFill>
                  <a:solidFill>
                    <a:srgbClr val="FFFFFF"/>
                  </a:solidFill>
                </a:uFill>
              </a:rPr>
              <a:t> </a:t>
            </a:r>
            <a:r>
              <a:rPr lang="en-US" sz="2600" spc="-1" dirty="0" err="1">
                <a:solidFill>
                  <a:srgbClr val="000000"/>
                </a:solidFill>
                <a:uFill>
                  <a:solidFill>
                    <a:srgbClr val="FFFFFF"/>
                  </a:solidFill>
                </a:uFill>
              </a:rPr>
              <a:t>tiempos</a:t>
            </a:r>
            <a:endParaRPr lang="en-GB" sz="2600" dirty="0"/>
          </a:p>
          <a:p>
            <a:pPr lvl="0"/>
            <a:r>
              <a:rPr lang="en-US" sz="2600" spc="-1" dirty="0" err="1">
                <a:solidFill>
                  <a:srgbClr val="000000"/>
                </a:solidFill>
                <a:uFill>
                  <a:solidFill>
                    <a:srgbClr val="FFFFFF"/>
                  </a:solidFill>
                </a:uFill>
              </a:rPr>
              <a:t>Explicar</a:t>
            </a:r>
            <a:r>
              <a:rPr lang="en-US" sz="2600" spc="-1" dirty="0">
                <a:solidFill>
                  <a:srgbClr val="000000"/>
                </a:solidFill>
                <a:uFill>
                  <a:solidFill>
                    <a:srgbClr val="FFFFFF"/>
                  </a:solidFill>
                </a:uFill>
              </a:rPr>
              <a:t> los </a:t>
            </a:r>
            <a:r>
              <a:rPr lang="en-US" sz="2600" spc="-1" dirty="0" err="1">
                <a:solidFill>
                  <a:srgbClr val="000000"/>
                </a:solidFill>
                <a:uFill>
                  <a:solidFill>
                    <a:srgbClr val="FFFFFF"/>
                  </a:solidFill>
                </a:uFill>
              </a:rPr>
              <a:t>diferentes</a:t>
            </a:r>
            <a:r>
              <a:rPr lang="en-US" sz="2600" spc="-1" dirty="0">
                <a:solidFill>
                  <a:srgbClr val="000000"/>
                </a:solidFill>
                <a:uFill>
                  <a:solidFill>
                    <a:srgbClr val="FFFFFF"/>
                  </a:solidFill>
                </a:uFill>
              </a:rPr>
              <a:t> </a:t>
            </a:r>
            <a:r>
              <a:rPr lang="en-US" sz="2600" spc="-1" dirty="0" err="1">
                <a:solidFill>
                  <a:srgbClr val="000000"/>
                </a:solidFill>
                <a:uFill>
                  <a:solidFill>
                    <a:srgbClr val="FFFFFF"/>
                  </a:solidFill>
                </a:uFill>
              </a:rPr>
              <a:t>tipos</a:t>
            </a:r>
            <a:r>
              <a:rPr lang="en-US" sz="2600" spc="-1" dirty="0">
                <a:solidFill>
                  <a:srgbClr val="000000"/>
                </a:solidFill>
                <a:uFill>
                  <a:solidFill>
                    <a:srgbClr val="FFFFFF"/>
                  </a:solidFill>
                </a:uFill>
              </a:rPr>
              <a:t> de </a:t>
            </a:r>
            <a:r>
              <a:rPr lang="en-US" sz="2600" spc="-1" dirty="0" err="1">
                <a:solidFill>
                  <a:srgbClr val="000000"/>
                </a:solidFill>
                <a:uFill>
                  <a:solidFill>
                    <a:srgbClr val="FFFFFF"/>
                  </a:solidFill>
                </a:uFill>
              </a:rPr>
              <a:t>fraudes</a:t>
            </a:r>
            <a:r>
              <a:rPr lang="en-US" sz="2600" spc="-1" dirty="0">
                <a:solidFill>
                  <a:srgbClr val="000000"/>
                </a:solidFill>
                <a:uFill>
                  <a:solidFill>
                    <a:srgbClr val="FFFFFF"/>
                  </a:solidFill>
                </a:uFill>
              </a:rPr>
              <a:t> del Business Email Compromise</a:t>
            </a:r>
            <a:endParaRPr lang="en-GB" sz="2600" dirty="0"/>
          </a:p>
          <a:p>
            <a:pPr lvl="0"/>
            <a:r>
              <a:rPr lang="en-US" sz="2600" spc="-1" dirty="0" err="1">
                <a:solidFill>
                  <a:srgbClr val="000000"/>
                </a:solidFill>
                <a:uFill>
                  <a:solidFill>
                    <a:srgbClr val="FFFFFF"/>
                  </a:solidFill>
                </a:uFill>
              </a:rPr>
              <a:t>Identificar</a:t>
            </a:r>
            <a:r>
              <a:rPr lang="en-US" sz="2600" spc="-1" dirty="0">
                <a:solidFill>
                  <a:srgbClr val="000000"/>
                </a:solidFill>
                <a:uFill>
                  <a:solidFill>
                    <a:srgbClr val="FFFFFF"/>
                  </a:solidFill>
                </a:uFill>
              </a:rPr>
              <a:t> los </a:t>
            </a:r>
            <a:r>
              <a:rPr lang="en-US" sz="2600" spc="-1" dirty="0" err="1">
                <a:solidFill>
                  <a:srgbClr val="000000"/>
                </a:solidFill>
                <a:uFill>
                  <a:solidFill>
                    <a:srgbClr val="FFFFFF"/>
                  </a:solidFill>
                </a:uFill>
              </a:rPr>
              <a:t>peligros</a:t>
            </a:r>
            <a:r>
              <a:rPr lang="en-US" sz="2600" spc="-1" dirty="0">
                <a:solidFill>
                  <a:srgbClr val="000000"/>
                </a:solidFill>
                <a:uFill>
                  <a:solidFill>
                    <a:srgbClr val="FFFFFF"/>
                  </a:solidFill>
                </a:uFill>
              </a:rPr>
              <a:t> que </a:t>
            </a:r>
            <a:r>
              <a:rPr lang="en-US" sz="2600" spc="-1" dirty="0" err="1">
                <a:solidFill>
                  <a:srgbClr val="000000"/>
                </a:solidFill>
                <a:uFill>
                  <a:solidFill>
                    <a:srgbClr val="FFFFFF"/>
                  </a:solidFill>
                </a:uFill>
              </a:rPr>
              <a:t>ofrece</a:t>
            </a:r>
            <a:r>
              <a:rPr lang="en-US" sz="2600" spc="-1" dirty="0">
                <a:solidFill>
                  <a:srgbClr val="000000"/>
                </a:solidFill>
                <a:uFill>
                  <a:solidFill>
                    <a:srgbClr val="FFFFFF"/>
                  </a:solidFill>
                </a:uFill>
              </a:rPr>
              <a:t> la Internet de las </a:t>
            </a:r>
            <a:r>
              <a:rPr lang="en-US" sz="2600" spc="-1" dirty="0" err="1">
                <a:solidFill>
                  <a:srgbClr val="000000"/>
                </a:solidFill>
                <a:uFill>
                  <a:solidFill>
                    <a:srgbClr val="FFFFFF"/>
                  </a:solidFill>
                </a:uFill>
              </a:rPr>
              <a:t>cosas</a:t>
            </a:r>
            <a:r>
              <a:rPr lang="en-GB" sz="2600" dirty="0"/>
              <a:t> (IOT)</a:t>
            </a:r>
          </a:p>
          <a:p>
            <a:pPr lvl="0"/>
            <a:r>
              <a:rPr lang="en-US" sz="2600" spc="-1" dirty="0" err="1">
                <a:solidFill>
                  <a:srgbClr val="000000"/>
                </a:solidFill>
                <a:uFill>
                  <a:solidFill>
                    <a:srgbClr val="FFFFFF"/>
                  </a:solidFill>
                </a:uFill>
              </a:rPr>
              <a:t>Diferenciar</a:t>
            </a:r>
            <a:r>
              <a:rPr lang="en-US" sz="2600" spc="-1" dirty="0">
                <a:solidFill>
                  <a:srgbClr val="000000"/>
                </a:solidFill>
                <a:uFill>
                  <a:solidFill>
                    <a:srgbClr val="FFFFFF"/>
                  </a:solidFill>
                </a:uFill>
              </a:rPr>
              <a:t> entre las </a:t>
            </a:r>
            <a:r>
              <a:rPr lang="en-US" sz="2600" spc="-1" dirty="0" err="1">
                <a:solidFill>
                  <a:srgbClr val="000000"/>
                </a:solidFill>
                <a:uFill>
                  <a:solidFill>
                    <a:srgbClr val="FFFFFF"/>
                  </a:solidFill>
                </a:uFill>
              </a:rPr>
              <a:t>capas</a:t>
            </a:r>
            <a:r>
              <a:rPr lang="en-US" sz="2600" spc="-1" dirty="0">
                <a:solidFill>
                  <a:srgbClr val="000000"/>
                </a:solidFill>
                <a:uFill>
                  <a:solidFill>
                    <a:srgbClr val="FFFFFF"/>
                  </a:solidFill>
                </a:uFill>
              </a:rPr>
              <a:t> de Internet</a:t>
            </a:r>
            <a:endParaRPr lang="en-GB" sz="2600" dirty="0"/>
          </a:p>
          <a:p>
            <a:pPr lvl="0"/>
            <a:r>
              <a:rPr lang="en-US" sz="2600" spc="-1" dirty="0" err="1">
                <a:solidFill>
                  <a:srgbClr val="000000"/>
                </a:solidFill>
                <a:uFill>
                  <a:solidFill>
                    <a:srgbClr val="FFFFFF"/>
                  </a:solidFill>
                </a:uFill>
              </a:rPr>
              <a:t>Explicar</a:t>
            </a:r>
            <a:r>
              <a:rPr lang="en-US" sz="2600" spc="-1" dirty="0">
                <a:solidFill>
                  <a:srgbClr val="000000"/>
                </a:solidFill>
                <a:uFill>
                  <a:solidFill>
                    <a:srgbClr val="FFFFFF"/>
                  </a:solidFill>
                </a:uFill>
              </a:rPr>
              <a:t> </a:t>
            </a:r>
            <a:r>
              <a:rPr lang="en-US" sz="2600" spc="-1" dirty="0" err="1">
                <a:solidFill>
                  <a:srgbClr val="000000"/>
                </a:solidFill>
                <a:uFill>
                  <a:solidFill>
                    <a:srgbClr val="FFFFFF"/>
                  </a:solidFill>
                </a:uFill>
              </a:rPr>
              <a:t>cómo</a:t>
            </a:r>
            <a:r>
              <a:rPr lang="en-US" sz="2600" spc="-1" dirty="0">
                <a:solidFill>
                  <a:srgbClr val="000000"/>
                </a:solidFill>
                <a:uFill>
                  <a:solidFill>
                    <a:srgbClr val="FFFFFF"/>
                  </a:solidFill>
                </a:uFill>
              </a:rPr>
              <a:t> se </a:t>
            </a:r>
            <a:r>
              <a:rPr lang="en-US" sz="2600" spc="-1" dirty="0" err="1">
                <a:solidFill>
                  <a:srgbClr val="000000"/>
                </a:solidFill>
                <a:uFill>
                  <a:solidFill>
                    <a:srgbClr val="FFFFFF"/>
                  </a:solidFill>
                </a:uFill>
              </a:rPr>
              <a:t>llevan</a:t>
            </a:r>
            <a:r>
              <a:rPr lang="en-US" sz="2600" spc="-1" dirty="0">
                <a:solidFill>
                  <a:srgbClr val="000000"/>
                </a:solidFill>
                <a:uFill>
                  <a:solidFill>
                    <a:srgbClr val="FFFFFF"/>
                  </a:solidFill>
                </a:uFill>
              </a:rPr>
              <a:t> a </a:t>
            </a:r>
            <a:r>
              <a:rPr lang="en-US" sz="2600" spc="-1" dirty="0" err="1">
                <a:solidFill>
                  <a:srgbClr val="000000"/>
                </a:solidFill>
                <a:uFill>
                  <a:solidFill>
                    <a:srgbClr val="FFFFFF"/>
                  </a:solidFill>
                </a:uFill>
              </a:rPr>
              <a:t>cabo</a:t>
            </a:r>
            <a:r>
              <a:rPr lang="en-US" sz="2600" spc="-1" dirty="0">
                <a:solidFill>
                  <a:srgbClr val="000000"/>
                </a:solidFill>
                <a:uFill>
                  <a:solidFill>
                    <a:srgbClr val="FFFFFF"/>
                  </a:solidFill>
                </a:uFill>
              </a:rPr>
              <a:t> las </a:t>
            </a:r>
            <a:r>
              <a:rPr lang="en-US" sz="2600" spc="-1" dirty="0" err="1">
                <a:solidFill>
                  <a:srgbClr val="000000"/>
                </a:solidFill>
                <a:uFill>
                  <a:solidFill>
                    <a:srgbClr val="FFFFFF"/>
                  </a:solidFill>
                </a:uFill>
              </a:rPr>
              <a:t>transacciones</a:t>
            </a:r>
            <a:r>
              <a:rPr lang="en-US" sz="2600" spc="-1" dirty="0">
                <a:solidFill>
                  <a:srgbClr val="000000"/>
                </a:solidFill>
                <a:uFill>
                  <a:solidFill>
                    <a:srgbClr val="FFFFFF"/>
                  </a:solidFill>
                </a:uFill>
              </a:rPr>
              <a:t> con </a:t>
            </a:r>
            <a:r>
              <a:rPr lang="en-US" sz="2600" spc="-1" dirty="0" err="1">
                <a:solidFill>
                  <a:srgbClr val="000000"/>
                </a:solidFill>
                <a:uFill>
                  <a:solidFill>
                    <a:srgbClr val="FFFFFF"/>
                  </a:solidFill>
                </a:uFill>
              </a:rPr>
              <a:t>monedas</a:t>
            </a:r>
            <a:r>
              <a:rPr lang="en-US" sz="2600" spc="-1" dirty="0">
                <a:solidFill>
                  <a:srgbClr val="000000"/>
                </a:solidFill>
                <a:uFill>
                  <a:solidFill>
                    <a:srgbClr val="FFFFFF"/>
                  </a:solidFill>
                </a:uFill>
              </a:rPr>
              <a:t> </a:t>
            </a:r>
            <a:r>
              <a:rPr lang="en-US" sz="2600" spc="-1" dirty="0" err="1">
                <a:solidFill>
                  <a:srgbClr val="000000"/>
                </a:solidFill>
                <a:uFill>
                  <a:solidFill>
                    <a:srgbClr val="FFFFFF"/>
                  </a:solidFill>
                </a:uFill>
              </a:rPr>
              <a:t>virtuales</a:t>
            </a:r>
            <a:endParaRPr lang="en-US" sz="2600" dirty="0"/>
          </a:p>
          <a:p>
            <a:pPr>
              <a:buFont typeface="Wingdings" charset="2"/>
              <a:buChar char="²"/>
            </a:pPr>
            <a:endParaRPr lang="en-US" sz="2600" dirty="0"/>
          </a:p>
        </p:txBody>
      </p:sp>
      <p:sp>
        <p:nvSpPr>
          <p:cNvPr id="4" name="Title 1"/>
          <p:cNvSpPr>
            <a:spLocks noGrp="1"/>
          </p:cNvSpPr>
          <p:nvPr>
            <p:ph type="title"/>
          </p:nvPr>
        </p:nvSpPr>
        <p:spPr>
          <a:xfrm>
            <a:off x="457200" y="274638"/>
            <a:ext cx="8229600" cy="773266"/>
          </a:xfrm>
        </p:spPr>
        <p:txBody>
          <a:bodyPr/>
          <a:lstStyle/>
          <a:p>
            <a:r>
              <a:rPr lang="en-US" b="1" spc="-1" dirty="0" err="1">
                <a:solidFill>
                  <a:srgbClr val="000000"/>
                </a:solidFill>
                <a:uFill>
                  <a:solidFill>
                    <a:srgbClr val="FFFFFF"/>
                  </a:solidFill>
                </a:uFill>
              </a:rPr>
              <a:t>Objetivos</a:t>
            </a:r>
            <a:r>
              <a:rPr lang="en-US" b="1" spc="-1" dirty="0">
                <a:solidFill>
                  <a:srgbClr val="000000"/>
                </a:solidFill>
                <a:uFill>
                  <a:solidFill>
                    <a:srgbClr val="FFFFFF"/>
                  </a:solidFill>
                </a:uFill>
              </a:rPr>
              <a:t> de la </a:t>
            </a:r>
            <a:r>
              <a:rPr lang="en-US" b="1" spc="-1" dirty="0" err="1">
                <a:solidFill>
                  <a:srgbClr val="000000"/>
                </a:solidFill>
                <a:uFill>
                  <a:solidFill>
                    <a:srgbClr val="FFFFFF"/>
                  </a:solidFill>
                </a:uFill>
              </a:rPr>
              <a:t>sesión</a:t>
            </a:r>
            <a:endParaRPr lang="en-US" b="1"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GB" sz="3600" b="1" dirty="0"/>
              <a:t>2016 </a:t>
            </a:r>
            <a:r>
              <a:rPr lang="mr-IN" sz="3600" b="1" dirty="0"/>
              <a:t>–</a:t>
            </a:r>
            <a:r>
              <a:rPr lang="en-GB" sz="3600" b="1" dirty="0"/>
              <a:t> </a:t>
            </a:r>
            <a:r>
              <a:rPr lang="en-US" sz="3600" b="1" spc="-1" dirty="0" err="1">
                <a:solidFill>
                  <a:srgbClr val="000000"/>
                </a:solidFill>
                <a:uFill>
                  <a:solidFill>
                    <a:srgbClr val="FFFFFF"/>
                  </a:solidFill>
                </a:uFill>
              </a:rPr>
              <a:t>Ataque</a:t>
            </a:r>
            <a:r>
              <a:rPr lang="en-US" sz="3600" b="1" spc="-1" dirty="0">
                <a:solidFill>
                  <a:srgbClr val="000000"/>
                </a:solidFill>
                <a:uFill>
                  <a:solidFill>
                    <a:srgbClr val="FFFFFF"/>
                  </a:solidFill>
                </a:uFill>
              </a:rPr>
              <a:t> DDoS contra los </a:t>
            </a:r>
            <a:r>
              <a:rPr lang="en-US" sz="3600" b="1" spc="-1" dirty="0" err="1">
                <a:solidFill>
                  <a:srgbClr val="000000"/>
                </a:solidFill>
                <a:uFill>
                  <a:solidFill>
                    <a:srgbClr val="FFFFFF"/>
                  </a:solidFill>
                </a:uFill>
              </a:rPr>
              <a:t>principales</a:t>
            </a:r>
            <a:r>
              <a:rPr lang="en-US" sz="3600" b="1" spc="-1" dirty="0">
                <a:solidFill>
                  <a:srgbClr val="000000"/>
                </a:solidFill>
                <a:uFill>
                  <a:solidFill>
                    <a:srgbClr val="FFFFFF"/>
                  </a:solidFill>
                </a:uFill>
              </a:rPr>
              <a:t> </a:t>
            </a:r>
            <a:r>
              <a:rPr lang="en-US" sz="3600" b="1" spc="-1" dirty="0" err="1">
                <a:solidFill>
                  <a:srgbClr val="000000"/>
                </a:solidFill>
                <a:uFill>
                  <a:solidFill>
                    <a:srgbClr val="FFFFFF"/>
                  </a:solidFill>
                </a:uFill>
              </a:rPr>
              <a:t>proveedores</a:t>
            </a:r>
            <a:r>
              <a:rPr lang="en-US" sz="3600" b="1" spc="-1" dirty="0">
                <a:solidFill>
                  <a:srgbClr val="000000"/>
                </a:solidFill>
                <a:uFill>
                  <a:solidFill>
                    <a:srgbClr val="FFFFFF"/>
                  </a:solidFill>
                </a:uFill>
              </a:rPr>
              <a:t> de EE. UU.</a:t>
            </a:r>
            <a:r>
              <a:rPr lang="en-GB" sz="3600" b="1" dirty="0"/>
              <a:t> (3/3)</a:t>
            </a:r>
          </a:p>
        </p:txBody>
      </p:sp>
      <p:sp>
        <p:nvSpPr>
          <p:cNvPr id="4" name="Rectangle 17"/>
          <p:cNvSpPr>
            <a:spLocks noChangeArrowheads="1"/>
          </p:cNvSpPr>
          <p:nvPr/>
        </p:nvSpPr>
        <p:spPr bwMode="auto">
          <a:xfrm>
            <a:off x="457199" y="1898738"/>
            <a:ext cx="8229601" cy="4782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spcBef>
                <a:spcPts val="600"/>
              </a:spcBef>
              <a:spcAft>
                <a:spcPts val="600"/>
              </a:spcAft>
            </a:pPr>
            <a:r>
              <a:rPr lang="en-US" sz="2400" b="1" dirty="0">
                <a:latin typeface="+mj-lt"/>
                <a:cs typeface="Verdana" charset="0"/>
                <a:hlinkClick r:id="rId3"/>
              </a:rPr>
              <a:t>https://youtu.be/BvId5-0295U</a:t>
            </a:r>
            <a:r>
              <a:rPr lang="en-US" sz="2400" b="1" dirty="0">
                <a:latin typeface="+mj-lt"/>
                <a:cs typeface="Verdana" charset="0"/>
              </a:rPr>
              <a:t> - 01:10:10 - Bruce </a:t>
            </a:r>
            <a:r>
              <a:rPr lang="en-US" sz="2400" b="1" dirty="0" err="1">
                <a:latin typeface="+mj-lt"/>
                <a:cs typeface="Verdana" charset="0"/>
              </a:rPr>
              <a:t>Schneier</a:t>
            </a:r>
            <a:endParaRPr lang="en-US" sz="2400" b="1" dirty="0">
              <a:latin typeface="+mj-lt"/>
              <a:cs typeface="Verdana" charset="0"/>
            </a:endParaRPr>
          </a:p>
        </p:txBody>
      </p:sp>
      <p:pic>
        <p:nvPicPr>
          <p:cNvPr id="6" name="Picture 5"/>
          <p:cNvPicPr>
            <a:picLocks noChangeAspect="1"/>
          </p:cNvPicPr>
          <p:nvPr/>
        </p:nvPicPr>
        <p:blipFill>
          <a:blip r:embed="rId4"/>
          <a:stretch>
            <a:fillRect/>
          </a:stretch>
        </p:blipFill>
        <p:spPr>
          <a:xfrm>
            <a:off x="1346828" y="2655641"/>
            <a:ext cx="6416143" cy="3581670"/>
          </a:xfrm>
          <a:prstGeom prst="rect">
            <a:avLst/>
          </a:prstGeom>
        </p:spPr>
      </p:pic>
    </p:spTree>
    <p:extLst>
      <p:ext uri="{BB962C8B-B14F-4D97-AF65-F5344CB8AC3E}">
        <p14:creationId xmlns:p14="http://schemas.microsoft.com/office/powerpoint/2010/main" val="16601485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371874327"/>
              </p:ext>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228974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a:t>IOCTA 2017</a:t>
            </a:r>
          </a:p>
        </p:txBody>
      </p:sp>
      <p:sp>
        <p:nvSpPr>
          <p:cNvPr id="3" name="Content Placeholder 2"/>
          <p:cNvSpPr>
            <a:spLocks noGrp="1"/>
          </p:cNvSpPr>
          <p:nvPr>
            <p:ph idx="1"/>
          </p:nvPr>
        </p:nvSpPr>
        <p:spPr/>
        <p:txBody>
          <a:bodyPr/>
          <a:lstStyle/>
          <a:p>
            <a:pPr marL="0" indent="0" algn="just">
              <a:lnSpc>
                <a:spcPct val="100000"/>
              </a:lnSpc>
              <a:buNone/>
            </a:pPr>
            <a:r>
              <a:rPr lang="es-ES" spc="-1" dirty="0">
                <a:solidFill>
                  <a:srgbClr val="000000"/>
                </a:solidFill>
                <a:uFill>
                  <a:solidFill>
                    <a:srgbClr val="FFFFFF"/>
                  </a:solidFill>
                </a:uFill>
              </a:rPr>
              <a:t>«El BEC fue la estafa con ingeniería social más comúnmente reportado en la UE, con casi 50 % de los Estados Miembro que reportan casos, y con dos tercios de ellos que reportan que esta amenaza va en aumento. </a:t>
            </a:r>
            <a:endParaRPr lang="es-ES" dirty="0"/>
          </a:p>
          <a:p>
            <a:pPr marL="0" indent="0" algn="just">
              <a:lnSpc>
                <a:spcPct val="100000"/>
              </a:lnSpc>
              <a:buNone/>
            </a:pPr>
            <a:r>
              <a:rPr lang="es-ES" spc="-1" dirty="0">
                <a:solidFill>
                  <a:srgbClr val="000000"/>
                </a:solidFill>
                <a:uFill>
                  <a:solidFill>
                    <a:srgbClr val="FFFFFF"/>
                  </a:solidFill>
                </a:uFill>
              </a:rPr>
              <a:t>A nivel mundial, desde 2013, los conocidos fraudes BEC han costado a las empresas un monto estimado de unos US$ 5 mil millones».</a:t>
            </a:r>
            <a:endParaRPr lang="en-GB" dirty="0"/>
          </a:p>
        </p:txBody>
      </p:sp>
    </p:spTree>
    <p:extLst>
      <p:ext uri="{BB962C8B-B14F-4D97-AF65-F5344CB8AC3E}">
        <p14:creationId xmlns:p14="http://schemas.microsoft.com/office/powerpoint/2010/main" val="8974266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pc="-1" dirty="0" err="1">
                <a:solidFill>
                  <a:srgbClr val="000000"/>
                </a:solidFill>
                <a:uFill>
                  <a:solidFill>
                    <a:srgbClr val="FFFFFF"/>
                  </a:solidFill>
                </a:uFill>
              </a:rPr>
              <a:t>Experiencia</a:t>
            </a:r>
            <a:endParaRPr lang="en-GB" dirty="0"/>
          </a:p>
        </p:txBody>
      </p:sp>
      <p:sp>
        <p:nvSpPr>
          <p:cNvPr id="3" name="Content Placeholder 2"/>
          <p:cNvSpPr>
            <a:spLocks noGrp="1"/>
          </p:cNvSpPr>
          <p:nvPr>
            <p:ph idx="1"/>
          </p:nvPr>
        </p:nvSpPr>
        <p:spPr/>
        <p:txBody>
          <a:bodyPr/>
          <a:lstStyle/>
          <a:p>
            <a:r>
              <a:rPr lang="en-US" spc="-1" dirty="0">
                <a:solidFill>
                  <a:srgbClr val="000000"/>
                </a:solidFill>
                <a:uFill>
                  <a:solidFill>
                    <a:srgbClr val="FFFFFF"/>
                  </a:solidFill>
                </a:uFill>
              </a:rPr>
              <a:t>¿</a:t>
            </a:r>
            <a:r>
              <a:rPr lang="en-US" spc="-1" dirty="0" err="1">
                <a:solidFill>
                  <a:srgbClr val="000000"/>
                </a:solidFill>
                <a:uFill>
                  <a:solidFill>
                    <a:srgbClr val="FFFFFF"/>
                  </a:solidFill>
                </a:uFill>
              </a:rPr>
              <a:t>Alguno</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los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participantes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tiene</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conocimiento</a:t>
            </a:r>
            <a:r>
              <a:rPr lang="en-US" spc="-1" dirty="0">
                <a:solidFill>
                  <a:srgbClr val="000000"/>
                </a:solidFill>
                <a:uFill>
                  <a:solidFill>
                    <a:srgbClr val="FFFFFF"/>
                  </a:solidFill>
                </a:uFill>
              </a:rPr>
              <a:t> o </a:t>
            </a:r>
            <a:r>
              <a:rPr lang="en-US" spc="-1" dirty="0" err="1">
                <a:solidFill>
                  <a:srgbClr val="000000"/>
                </a:solidFill>
                <a:uFill>
                  <a:solidFill>
                    <a:srgbClr val="FFFFFF"/>
                  </a:solidFill>
                </a:uFill>
              </a:rPr>
              <a:t>experiencia</a:t>
            </a:r>
            <a:r>
              <a:rPr lang="en-US" spc="-1" dirty="0">
                <a:solidFill>
                  <a:srgbClr val="000000"/>
                </a:solidFill>
                <a:uFill>
                  <a:solidFill>
                    <a:srgbClr val="FFFFFF"/>
                  </a:solidFill>
                </a:uFill>
              </a:rPr>
              <a:t> para </a:t>
            </a:r>
            <a:r>
              <a:rPr lang="en-US" spc="-1" dirty="0" err="1">
                <a:solidFill>
                  <a:srgbClr val="000000"/>
                </a:solidFill>
                <a:uFill>
                  <a:solidFill>
                    <a:srgbClr val="FFFFFF"/>
                  </a:solidFill>
                </a:uFill>
              </a:rPr>
              <a:t>lidiar</a:t>
            </a:r>
            <a:r>
              <a:rPr lang="en-US" spc="-1" dirty="0">
                <a:solidFill>
                  <a:srgbClr val="000000"/>
                </a:solidFill>
                <a:uFill>
                  <a:solidFill>
                    <a:srgbClr val="FFFFFF"/>
                  </a:solidFill>
                </a:uFill>
              </a:rPr>
              <a:t> con el Business Email Compromise (BEC)?</a:t>
            </a:r>
            <a:endParaRPr lang="en-GB" dirty="0"/>
          </a:p>
        </p:txBody>
      </p:sp>
    </p:spTree>
    <p:extLst>
      <p:ext uri="{BB962C8B-B14F-4D97-AF65-F5344CB8AC3E}">
        <p14:creationId xmlns:p14="http://schemas.microsoft.com/office/powerpoint/2010/main" val="9027967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spc="-1" dirty="0">
                <a:solidFill>
                  <a:srgbClr val="000000"/>
                </a:solidFill>
                <a:uFill>
                  <a:solidFill>
                    <a:srgbClr val="FFFFFF"/>
                  </a:solidFill>
                </a:uFill>
              </a:rPr>
              <a:t>¿</a:t>
            </a:r>
            <a:r>
              <a:rPr lang="en-US" b="1" spc="-1" dirty="0" err="1">
                <a:solidFill>
                  <a:srgbClr val="000000"/>
                </a:solidFill>
                <a:uFill>
                  <a:solidFill>
                    <a:srgbClr val="FFFFFF"/>
                  </a:solidFill>
                </a:uFill>
              </a:rPr>
              <a:t>Qué</a:t>
            </a:r>
            <a:r>
              <a:rPr lang="en-US" b="1" spc="-1" dirty="0">
                <a:solidFill>
                  <a:srgbClr val="000000"/>
                </a:solidFill>
                <a:uFill>
                  <a:solidFill>
                    <a:srgbClr val="FFFFFF"/>
                  </a:solidFill>
                </a:uFill>
              </a:rPr>
              <a:t> es el </a:t>
            </a:r>
            <a:r>
              <a:rPr lang="en-US" b="1" spc="-1" dirty="0" err="1">
                <a:solidFill>
                  <a:srgbClr val="000000"/>
                </a:solidFill>
                <a:uFill>
                  <a:solidFill>
                    <a:srgbClr val="FFFFFF"/>
                  </a:solidFill>
                </a:uFill>
              </a:rPr>
              <a:t>ataque</a:t>
            </a:r>
            <a:r>
              <a:rPr lang="en-US" b="1" spc="-1" dirty="0">
                <a:solidFill>
                  <a:srgbClr val="000000"/>
                </a:solidFill>
                <a:uFill>
                  <a:solidFill>
                    <a:srgbClr val="FFFFFF"/>
                  </a:solidFill>
                </a:uFill>
              </a:rPr>
              <a:t> Business Email Compromise?</a:t>
            </a:r>
            <a:endParaRPr lang="en-GB" b="1" dirty="0"/>
          </a:p>
        </p:txBody>
      </p:sp>
      <p:sp>
        <p:nvSpPr>
          <p:cNvPr id="3" name="Content Placeholder 2"/>
          <p:cNvSpPr>
            <a:spLocks noGrp="1"/>
          </p:cNvSpPr>
          <p:nvPr>
            <p:ph idx="1"/>
          </p:nvPr>
        </p:nvSpPr>
        <p:spPr/>
        <p:txBody>
          <a:bodyPr>
            <a:normAutofit lnSpcReduction="10000"/>
          </a:bodyPr>
          <a:lstStyle/>
          <a:p>
            <a:pPr algn="just"/>
            <a:r>
              <a:rPr lang="en-US" spc="-1" dirty="0">
                <a:solidFill>
                  <a:srgbClr val="000000"/>
                </a:solidFill>
                <a:uFill>
                  <a:solidFill>
                    <a:srgbClr val="FFFFFF"/>
                  </a:solidFill>
                </a:uFill>
              </a:rPr>
              <a:t>El FBI define al Business Email Compromise (BEC) </a:t>
            </a:r>
            <a:r>
              <a:rPr lang="en-US" spc="-1" dirty="0" err="1">
                <a:solidFill>
                  <a:srgbClr val="000000"/>
                </a:solidFill>
                <a:uFill>
                  <a:solidFill>
                    <a:srgbClr val="FFFFFF"/>
                  </a:solidFill>
                </a:uFill>
              </a:rPr>
              <a:t>como</a:t>
            </a:r>
            <a:r>
              <a:rPr lang="en-US" spc="-1" dirty="0">
                <a:solidFill>
                  <a:srgbClr val="000000"/>
                </a:solidFill>
                <a:uFill>
                  <a:solidFill>
                    <a:srgbClr val="FFFFFF"/>
                  </a:solidFill>
                </a:uFill>
              </a:rPr>
              <a:t> una </a:t>
            </a:r>
            <a:r>
              <a:rPr lang="en-US" spc="-1" dirty="0" err="1">
                <a:solidFill>
                  <a:srgbClr val="000000"/>
                </a:solidFill>
                <a:uFill>
                  <a:solidFill>
                    <a:srgbClr val="FFFFFF"/>
                  </a:solidFill>
                </a:uFill>
              </a:rPr>
              <a:t>estafa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sofisticada</a:t>
            </a:r>
            <a:r>
              <a:rPr lang="en-US" spc="-1" dirty="0">
                <a:solidFill>
                  <a:srgbClr val="000000"/>
                </a:solidFill>
                <a:uFill>
                  <a:solidFill>
                    <a:srgbClr val="FFFFFF"/>
                  </a:solidFill>
                </a:uFill>
              </a:rPr>
              <a:t> que se </a:t>
            </a:r>
            <a:r>
              <a:rPr lang="en-US" spc="-1" dirty="0" err="1">
                <a:solidFill>
                  <a:srgbClr val="000000"/>
                </a:solidFill>
                <a:uFill>
                  <a:solidFill>
                    <a:srgbClr val="FFFFFF"/>
                  </a:solidFill>
                </a:uFill>
              </a:rPr>
              <a:t>centra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en</a:t>
            </a:r>
            <a:r>
              <a:rPr lang="en-US" spc="-1" dirty="0">
                <a:solidFill>
                  <a:srgbClr val="000000"/>
                </a:solidFill>
                <a:uFill>
                  <a:solidFill>
                    <a:srgbClr val="FFFFFF"/>
                  </a:solidFill>
                </a:uFill>
              </a:rPr>
              <a:t> las </a:t>
            </a:r>
            <a:r>
              <a:rPr lang="en-US" spc="-1" dirty="0" err="1">
                <a:solidFill>
                  <a:srgbClr val="000000"/>
                </a:solidFill>
                <a:uFill>
                  <a:solidFill>
                    <a:srgbClr val="FFFFFF"/>
                  </a:solidFill>
                </a:uFill>
              </a:rPr>
              <a:t>empresas</a:t>
            </a:r>
            <a:r>
              <a:rPr lang="en-US" spc="-1" dirty="0">
                <a:solidFill>
                  <a:srgbClr val="000000"/>
                </a:solidFill>
                <a:uFill>
                  <a:solidFill>
                    <a:srgbClr val="FFFFFF"/>
                  </a:solidFill>
                </a:uFill>
              </a:rPr>
              <a:t> que </a:t>
            </a:r>
            <a:r>
              <a:rPr lang="en-US" spc="-1" dirty="0" err="1">
                <a:solidFill>
                  <a:srgbClr val="000000"/>
                </a:solidFill>
                <a:uFill>
                  <a:solidFill>
                    <a:srgbClr val="FFFFFF"/>
                  </a:solidFill>
                </a:uFill>
              </a:rPr>
              <a:t>trabajan</a:t>
            </a:r>
            <a:r>
              <a:rPr lang="en-US" spc="-1" dirty="0">
                <a:solidFill>
                  <a:srgbClr val="000000"/>
                </a:solidFill>
                <a:uFill>
                  <a:solidFill>
                    <a:srgbClr val="FFFFFF"/>
                  </a:solidFill>
                </a:uFill>
              </a:rPr>
              <a:t> con </a:t>
            </a:r>
            <a:r>
              <a:rPr lang="en-US" spc="-1" dirty="0" err="1">
                <a:solidFill>
                  <a:srgbClr val="000000"/>
                </a:solidFill>
                <a:uFill>
                  <a:solidFill>
                    <a:srgbClr val="FFFFFF"/>
                  </a:solidFill>
                </a:uFill>
              </a:rPr>
              <a:t>proveedores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extranjeros</a:t>
            </a:r>
            <a:r>
              <a:rPr lang="en-US" spc="-1" dirty="0">
                <a:solidFill>
                  <a:srgbClr val="000000"/>
                </a:solidFill>
                <a:uFill>
                  <a:solidFill>
                    <a:srgbClr val="FFFFFF"/>
                  </a:solidFill>
                </a:uFill>
              </a:rPr>
              <a:t> y </a:t>
            </a:r>
            <a:r>
              <a:rPr lang="en-US" spc="-1" dirty="0" err="1">
                <a:solidFill>
                  <a:srgbClr val="000000"/>
                </a:solidFill>
                <a:uFill>
                  <a:solidFill>
                    <a:srgbClr val="FFFFFF"/>
                  </a:solidFill>
                </a:uFill>
              </a:rPr>
              <a:t>empresas</a:t>
            </a:r>
            <a:r>
              <a:rPr lang="en-US" spc="-1" dirty="0">
                <a:solidFill>
                  <a:srgbClr val="000000"/>
                </a:solidFill>
                <a:uFill>
                  <a:solidFill>
                    <a:srgbClr val="FFFFFF"/>
                  </a:solidFill>
                </a:uFill>
              </a:rPr>
              <a:t> que </a:t>
            </a:r>
            <a:r>
              <a:rPr lang="en-US" spc="-1" dirty="0" err="1">
                <a:solidFill>
                  <a:srgbClr val="000000"/>
                </a:solidFill>
                <a:uFill>
                  <a:solidFill>
                    <a:srgbClr val="FFFFFF"/>
                  </a:solidFill>
                </a:uFill>
              </a:rPr>
              <a:t>realizan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pagos</a:t>
            </a:r>
            <a:r>
              <a:rPr lang="en-US" spc="-1" dirty="0">
                <a:solidFill>
                  <a:srgbClr val="000000"/>
                </a:solidFill>
                <a:uFill>
                  <a:solidFill>
                    <a:srgbClr val="FFFFFF"/>
                  </a:solidFill>
                </a:uFill>
              </a:rPr>
              <a:t> por </a:t>
            </a:r>
            <a:r>
              <a:rPr lang="en-US" spc="-1" dirty="0" err="1">
                <a:solidFill>
                  <a:srgbClr val="000000"/>
                </a:solidFill>
                <a:uFill>
                  <a:solidFill>
                    <a:srgbClr val="FFFFFF"/>
                  </a:solidFill>
                </a:uFill>
              </a:rPr>
              <a:t>transferencia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bancaria</a:t>
            </a:r>
            <a:r>
              <a:rPr lang="en-US" spc="-1" dirty="0">
                <a:solidFill>
                  <a:srgbClr val="000000"/>
                </a:solidFill>
                <a:uFill>
                  <a:solidFill>
                    <a:srgbClr val="FFFFFF"/>
                  </a:solidFill>
                </a:uFill>
              </a:rPr>
              <a:t> de forma regular. </a:t>
            </a:r>
            <a:r>
              <a:rPr lang="en-US" spc="-1" dirty="0" err="1">
                <a:solidFill>
                  <a:srgbClr val="000000"/>
                </a:solidFill>
                <a:uFill>
                  <a:solidFill>
                    <a:srgbClr val="FFFFFF"/>
                  </a:solidFill>
                </a:uFill>
              </a:rPr>
              <a:t>Antiguamente</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conocido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como</a:t>
            </a:r>
            <a:r>
              <a:rPr lang="en-US" spc="-1" dirty="0">
                <a:solidFill>
                  <a:srgbClr val="000000"/>
                </a:solidFill>
                <a:uFill>
                  <a:solidFill>
                    <a:srgbClr val="FFFFFF"/>
                  </a:solidFill>
                </a:uFill>
              </a:rPr>
              <a:t> la </a:t>
            </a:r>
            <a:r>
              <a:rPr lang="en-US" spc="-1" dirty="0" err="1">
                <a:solidFill>
                  <a:srgbClr val="000000"/>
                </a:solidFill>
                <a:uFill>
                  <a:solidFill>
                    <a:srgbClr val="FFFFFF"/>
                  </a:solidFill>
                </a:uFill>
              </a:rPr>
              <a:t>estafa</a:t>
            </a:r>
            <a:r>
              <a:rPr lang="en-US" spc="-1" dirty="0">
                <a:solidFill>
                  <a:srgbClr val="000000"/>
                </a:solidFill>
                <a:uFill>
                  <a:solidFill>
                    <a:srgbClr val="FFFFFF"/>
                  </a:solidFill>
                </a:uFill>
              </a:rPr>
              <a:t> </a:t>
            </a:r>
            <a:r>
              <a:rPr lang="en-US" i="1" spc="-1" dirty="0">
                <a:solidFill>
                  <a:srgbClr val="000000"/>
                </a:solidFill>
                <a:uFill>
                  <a:solidFill>
                    <a:srgbClr val="FFFFFF"/>
                  </a:solidFill>
                </a:uFill>
              </a:rPr>
              <a:t>Man-in-the-Email</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estos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sistemas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comprometen</a:t>
            </a:r>
            <a:r>
              <a:rPr lang="en-US" spc="-1" dirty="0">
                <a:solidFill>
                  <a:srgbClr val="000000"/>
                </a:solidFill>
                <a:uFill>
                  <a:solidFill>
                    <a:srgbClr val="FFFFFF"/>
                  </a:solidFill>
                </a:uFill>
              </a:rPr>
              <a:t> las </a:t>
            </a:r>
            <a:r>
              <a:rPr lang="en-US" spc="-1" dirty="0" err="1">
                <a:solidFill>
                  <a:srgbClr val="000000"/>
                </a:solidFill>
                <a:uFill>
                  <a:solidFill>
                    <a:srgbClr val="FFFFFF"/>
                  </a:solidFill>
                </a:uFill>
              </a:rPr>
              <a:t>cuentas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oficiales</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correo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electrónico</a:t>
            </a:r>
            <a:r>
              <a:rPr lang="en-US" spc="-1" dirty="0">
                <a:solidFill>
                  <a:srgbClr val="000000"/>
                </a:solidFill>
                <a:uFill>
                  <a:solidFill>
                    <a:srgbClr val="FFFFFF"/>
                  </a:solidFill>
                </a:uFill>
              </a:rPr>
              <a:t> de la </a:t>
            </a:r>
            <a:r>
              <a:rPr lang="en-US" spc="-1" dirty="0" err="1">
                <a:solidFill>
                  <a:srgbClr val="000000"/>
                </a:solidFill>
                <a:uFill>
                  <a:solidFill>
                    <a:srgbClr val="FFFFFF"/>
                  </a:solidFill>
                </a:uFill>
              </a:rPr>
              <a:t>empresa</a:t>
            </a:r>
            <a:r>
              <a:rPr lang="en-US" spc="-1" dirty="0">
                <a:solidFill>
                  <a:srgbClr val="000000"/>
                </a:solidFill>
                <a:uFill>
                  <a:solidFill>
                    <a:srgbClr val="FFFFFF"/>
                  </a:solidFill>
                </a:uFill>
              </a:rPr>
              <a:t> para </a:t>
            </a:r>
            <a:r>
              <a:rPr lang="en-US" spc="-1" dirty="0" err="1">
                <a:solidFill>
                  <a:srgbClr val="000000"/>
                </a:solidFill>
                <a:uFill>
                  <a:solidFill>
                    <a:srgbClr val="FFFFFF"/>
                  </a:solidFill>
                </a:uFill>
              </a:rPr>
              <a:t>llevar</a:t>
            </a:r>
            <a:r>
              <a:rPr lang="en-US" spc="-1" dirty="0">
                <a:solidFill>
                  <a:srgbClr val="000000"/>
                </a:solidFill>
                <a:uFill>
                  <a:solidFill>
                    <a:srgbClr val="FFFFFF"/>
                  </a:solidFill>
                </a:uFill>
              </a:rPr>
              <a:t> a </a:t>
            </a:r>
            <a:r>
              <a:rPr lang="en-US" spc="-1" dirty="0" err="1">
                <a:solidFill>
                  <a:srgbClr val="000000"/>
                </a:solidFill>
                <a:uFill>
                  <a:solidFill>
                    <a:srgbClr val="FFFFFF"/>
                  </a:solidFill>
                </a:uFill>
              </a:rPr>
              <a:t>cabo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transferencias</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fondos</a:t>
            </a:r>
            <a:r>
              <a:rPr lang="en-US" spc="-1" dirty="0">
                <a:solidFill>
                  <a:srgbClr val="000000"/>
                </a:solidFill>
                <a:uFill>
                  <a:solidFill>
                    <a:srgbClr val="FFFFFF"/>
                  </a:solidFill>
                </a:uFill>
              </a:rPr>
              <a:t> no </a:t>
            </a:r>
            <a:r>
              <a:rPr lang="en-US" spc="-1" dirty="0" err="1">
                <a:solidFill>
                  <a:srgbClr val="000000"/>
                </a:solidFill>
                <a:uFill>
                  <a:solidFill>
                    <a:srgbClr val="FFFFFF"/>
                  </a:solidFill>
                </a:uFill>
              </a:rPr>
              <a:t>autorizadas</a:t>
            </a:r>
            <a:r>
              <a:rPr lang="en-US" spc="-1" dirty="0">
                <a:solidFill>
                  <a:srgbClr val="000000"/>
                </a:solidFill>
                <a:uFill>
                  <a:solidFill>
                    <a:srgbClr val="FFFFFF"/>
                  </a:solidFill>
                </a:uFill>
              </a:rPr>
              <a:t>.</a:t>
            </a:r>
            <a:r>
              <a:rPr lang="en-US" dirty="0"/>
              <a:t> </a:t>
            </a:r>
            <a:endParaRPr lang="en-GB" dirty="0"/>
          </a:p>
        </p:txBody>
      </p:sp>
      <p:sp>
        <p:nvSpPr>
          <p:cNvPr id="4" name="TextBox 3"/>
          <p:cNvSpPr txBox="1"/>
          <p:nvPr/>
        </p:nvSpPr>
        <p:spPr>
          <a:xfrm>
            <a:off x="4066160" y="6308725"/>
            <a:ext cx="4992495" cy="338554"/>
          </a:xfrm>
          <a:prstGeom prst="rect">
            <a:avLst/>
          </a:prstGeom>
          <a:noFill/>
        </p:spPr>
        <p:txBody>
          <a:bodyPr wrap="square" rtlCol="0">
            <a:spAutoFit/>
          </a:bodyPr>
          <a:lstStyle/>
          <a:p>
            <a:r>
              <a:rPr lang="es-ES" sz="1600" spc="-1" dirty="0">
                <a:solidFill>
                  <a:srgbClr val="000000"/>
                </a:solidFill>
                <a:uFill>
                  <a:solidFill>
                    <a:srgbClr val="FFFFFF"/>
                  </a:solidFill>
                </a:uFill>
              </a:rPr>
              <a:t>Fuente de las transparencias 5 a 12: </a:t>
            </a:r>
            <a:r>
              <a:rPr lang="es-ES" sz="1600" u="sng" spc="-1" dirty="0">
                <a:solidFill>
                  <a:srgbClr val="0000FF"/>
                </a:solidFill>
                <a:uFill>
                  <a:solidFill>
                    <a:srgbClr val="FFFFFF"/>
                  </a:solidFill>
                </a:uFill>
                <a:hlinkClick r:id="rId3"/>
              </a:rPr>
              <a:t>www.trendmicro.com</a:t>
            </a:r>
            <a:r>
              <a:rPr lang="en-GB" sz="1600" dirty="0"/>
              <a:t> </a:t>
            </a:r>
          </a:p>
        </p:txBody>
      </p:sp>
    </p:spTree>
    <p:extLst>
      <p:ext uri="{BB962C8B-B14F-4D97-AF65-F5344CB8AC3E}">
        <p14:creationId xmlns:p14="http://schemas.microsoft.com/office/powerpoint/2010/main" val="17073796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spc="-1" dirty="0" err="1">
                <a:solidFill>
                  <a:srgbClr val="000000"/>
                </a:solidFill>
                <a:uFill>
                  <a:solidFill>
                    <a:srgbClr val="FFFFFF"/>
                  </a:solidFill>
                </a:uFill>
              </a:rPr>
              <a:t>Aquí</a:t>
            </a:r>
            <a:r>
              <a:rPr lang="en-US" b="1" spc="-1" dirty="0">
                <a:solidFill>
                  <a:srgbClr val="000000"/>
                </a:solidFill>
                <a:uFill>
                  <a:solidFill>
                    <a:srgbClr val="FFFFFF"/>
                  </a:solidFill>
                </a:uFill>
              </a:rPr>
              <a:t> </a:t>
            </a:r>
            <a:r>
              <a:rPr lang="en-US" b="1" spc="-1" dirty="0" err="1">
                <a:solidFill>
                  <a:srgbClr val="000000"/>
                </a:solidFill>
                <a:uFill>
                  <a:solidFill>
                    <a:srgbClr val="FFFFFF"/>
                  </a:solidFill>
                </a:uFill>
              </a:rPr>
              <a:t>algunos</a:t>
            </a:r>
            <a:r>
              <a:rPr lang="en-US" b="1" spc="-1" dirty="0">
                <a:solidFill>
                  <a:srgbClr val="000000"/>
                </a:solidFill>
                <a:uFill>
                  <a:solidFill>
                    <a:srgbClr val="FFFFFF"/>
                  </a:solidFill>
                </a:uFill>
              </a:rPr>
              <a:t> </a:t>
            </a:r>
            <a:r>
              <a:rPr lang="en-US" b="1" spc="-1" dirty="0" err="1">
                <a:solidFill>
                  <a:srgbClr val="000000"/>
                </a:solidFill>
                <a:uFill>
                  <a:solidFill>
                    <a:srgbClr val="FFFFFF"/>
                  </a:solidFill>
                </a:uFill>
              </a:rPr>
              <a:t>ejemplos</a:t>
            </a:r>
            <a:endParaRPr lang="en-GB" b="1" dirty="0"/>
          </a:p>
        </p:txBody>
      </p:sp>
      <p:pic>
        <p:nvPicPr>
          <p:cNvPr id="4" name="Business Email Compromise.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549275" y="1600200"/>
            <a:ext cx="8045450" cy="4525963"/>
          </a:xfrm>
        </p:spPr>
      </p:pic>
    </p:spTree>
    <p:extLst>
      <p:ext uri="{BB962C8B-B14F-4D97-AF65-F5344CB8AC3E}">
        <p14:creationId xmlns:p14="http://schemas.microsoft.com/office/powerpoint/2010/main" val="75236820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spc="-1" dirty="0" err="1">
                <a:solidFill>
                  <a:srgbClr val="000000"/>
                </a:solidFill>
                <a:uFill>
                  <a:solidFill>
                    <a:srgbClr val="FFFFFF"/>
                  </a:solidFill>
                </a:uFill>
              </a:rPr>
              <a:t>Fraude</a:t>
            </a:r>
            <a:r>
              <a:rPr lang="en-US" b="1" spc="-1" dirty="0">
                <a:solidFill>
                  <a:srgbClr val="000000"/>
                </a:solidFill>
                <a:uFill>
                  <a:solidFill>
                    <a:srgbClr val="FFFFFF"/>
                  </a:solidFill>
                </a:uFill>
              </a:rPr>
              <a:t> del CEO</a:t>
            </a:r>
            <a:endParaRPr lang="en-GB" b="1" dirty="0"/>
          </a:p>
        </p:txBody>
      </p:sp>
      <p:sp>
        <p:nvSpPr>
          <p:cNvPr id="3" name="Content Placeholder 2"/>
          <p:cNvSpPr>
            <a:spLocks noGrp="1"/>
          </p:cNvSpPr>
          <p:nvPr>
            <p:ph idx="1"/>
          </p:nvPr>
        </p:nvSpPr>
        <p:spPr/>
        <p:txBody>
          <a:bodyPr>
            <a:normAutofit fontScale="85000" lnSpcReduction="20000"/>
          </a:bodyPr>
          <a:lstStyle/>
          <a:p>
            <a:pPr algn="just"/>
            <a:r>
              <a:rPr lang="en-US" spc="-1" dirty="0" err="1">
                <a:solidFill>
                  <a:srgbClr val="000000"/>
                </a:solidFill>
                <a:uFill>
                  <a:solidFill>
                    <a:srgbClr val="FFFFFF"/>
                  </a:solidFill>
                </a:uFill>
              </a:rPr>
              <a:t>En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esta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versión</a:t>
            </a:r>
            <a:r>
              <a:rPr lang="en-US" spc="-1" dirty="0">
                <a:solidFill>
                  <a:srgbClr val="000000"/>
                </a:solidFill>
                <a:uFill>
                  <a:solidFill>
                    <a:srgbClr val="FFFFFF"/>
                  </a:solidFill>
                </a:uFill>
              </a:rPr>
              <a:t>, los </a:t>
            </a:r>
            <a:r>
              <a:rPr lang="en-US" spc="-1" dirty="0" err="1">
                <a:solidFill>
                  <a:srgbClr val="000000"/>
                </a:solidFill>
                <a:uFill>
                  <a:solidFill>
                    <a:srgbClr val="FFFFFF"/>
                  </a:solidFill>
                </a:uFill>
              </a:rPr>
              <a:t>estafadores</a:t>
            </a:r>
            <a:r>
              <a:rPr lang="en-US" spc="-1" dirty="0">
                <a:solidFill>
                  <a:srgbClr val="000000"/>
                </a:solidFill>
                <a:uFill>
                  <a:solidFill>
                    <a:srgbClr val="FFFFFF"/>
                  </a:solidFill>
                </a:uFill>
              </a:rPr>
              <a:t> se </a:t>
            </a:r>
            <a:r>
              <a:rPr lang="en-US" spc="-1" dirty="0" err="1">
                <a:solidFill>
                  <a:srgbClr val="000000"/>
                </a:solidFill>
                <a:uFill>
                  <a:solidFill>
                    <a:srgbClr val="FFFFFF"/>
                  </a:solidFill>
                </a:uFill>
              </a:rPr>
              <a:t>identifican</a:t>
            </a:r>
            <a:r>
              <a:rPr lang="en-US" spc="-1" dirty="0">
                <a:solidFill>
                  <a:srgbClr val="000000"/>
                </a:solidFill>
                <a:uFill>
                  <a:solidFill>
                    <a:srgbClr val="FFFFFF"/>
                  </a:solidFill>
                </a:uFill>
              </a:rPr>
              <a:t> a </a:t>
            </a:r>
            <a:r>
              <a:rPr lang="en-US" spc="-1" dirty="0" err="1">
                <a:solidFill>
                  <a:srgbClr val="000000"/>
                </a:solidFill>
                <a:uFill>
                  <a:solidFill>
                    <a:srgbClr val="FFFFFF"/>
                  </a:solidFill>
                </a:uFill>
              </a:rPr>
              <a:t>sí</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mismos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como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ejecutivos</a:t>
            </a:r>
            <a:r>
              <a:rPr lang="en-US" spc="-1" dirty="0">
                <a:solidFill>
                  <a:srgbClr val="000000"/>
                </a:solidFill>
                <a:uFill>
                  <a:solidFill>
                    <a:srgbClr val="FFFFFF"/>
                  </a:solidFill>
                </a:uFill>
              </a:rPr>
              <a:t> de alto </a:t>
            </a:r>
            <a:r>
              <a:rPr lang="en-US" spc="-1" dirty="0" err="1">
                <a:solidFill>
                  <a:srgbClr val="000000"/>
                </a:solidFill>
                <a:uFill>
                  <a:solidFill>
                    <a:srgbClr val="FFFFFF"/>
                  </a:solidFill>
                </a:uFill>
              </a:rPr>
              <a:t>nivel</a:t>
            </a:r>
            <a:r>
              <a:rPr lang="en-US" spc="-1" dirty="0">
                <a:solidFill>
                  <a:srgbClr val="000000"/>
                </a:solidFill>
                <a:uFill>
                  <a:solidFill>
                    <a:srgbClr val="FFFFFF"/>
                  </a:solidFill>
                </a:uFill>
              </a:rPr>
              <a:t> (CFO, CEO, CTO, etc.), abogados, u </a:t>
            </a:r>
            <a:r>
              <a:rPr lang="en-US" spc="-1" dirty="0" err="1">
                <a:solidFill>
                  <a:srgbClr val="000000"/>
                </a:solidFill>
                <a:uFill>
                  <a:solidFill>
                    <a:srgbClr val="FFFFFF"/>
                  </a:solidFill>
                </a:uFill>
              </a:rPr>
              <a:t>otros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tipos</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representantes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legales</a:t>
            </a:r>
            <a:r>
              <a:rPr lang="en-US" spc="-1" dirty="0">
                <a:solidFill>
                  <a:srgbClr val="000000"/>
                </a:solidFill>
                <a:uFill>
                  <a:solidFill>
                    <a:srgbClr val="FFFFFF"/>
                  </a:solidFill>
                </a:uFill>
              </a:rPr>
              <a:t> y </a:t>
            </a:r>
            <a:r>
              <a:rPr lang="en-US" spc="-1" dirty="0" err="1">
                <a:solidFill>
                  <a:srgbClr val="000000"/>
                </a:solidFill>
                <a:uFill>
                  <a:solidFill>
                    <a:srgbClr val="FFFFFF"/>
                  </a:solidFill>
                </a:uFill>
              </a:rPr>
              <a:t>pretenden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manejar</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asuntos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confidenciales</a:t>
            </a:r>
            <a:r>
              <a:rPr lang="en-US" spc="-1" dirty="0">
                <a:solidFill>
                  <a:srgbClr val="000000"/>
                </a:solidFill>
                <a:uFill>
                  <a:solidFill>
                    <a:srgbClr val="FFFFFF"/>
                  </a:solidFill>
                </a:uFill>
              </a:rPr>
              <a:t> o </a:t>
            </a:r>
            <a:r>
              <a:rPr lang="en-US" spc="-1" dirty="0" err="1">
                <a:solidFill>
                  <a:srgbClr val="000000"/>
                </a:solidFill>
                <a:uFill>
                  <a:solidFill>
                    <a:srgbClr val="FFFFFF"/>
                  </a:solidFill>
                </a:uFill>
              </a:rPr>
              <a:t>en</a:t>
            </a:r>
            <a:r>
              <a:rPr lang="en-US" spc="-1" dirty="0">
                <a:solidFill>
                  <a:srgbClr val="000000"/>
                </a:solidFill>
                <a:uFill>
                  <a:solidFill>
                    <a:srgbClr val="FFFFFF"/>
                  </a:solidFill>
                </a:uFill>
              </a:rPr>
              <a:t> los </a:t>
            </a:r>
            <a:r>
              <a:rPr lang="en-US" spc="-1" dirty="0" err="1">
                <a:solidFill>
                  <a:srgbClr val="000000"/>
                </a:solidFill>
                <a:uFill>
                  <a:solidFill>
                    <a:srgbClr val="FFFFFF"/>
                  </a:solidFill>
                </a:uFill>
              </a:rPr>
              <a:t>cuales</a:t>
            </a:r>
            <a:r>
              <a:rPr lang="en-US" spc="-1" dirty="0">
                <a:solidFill>
                  <a:srgbClr val="000000"/>
                </a:solidFill>
                <a:uFill>
                  <a:solidFill>
                    <a:srgbClr val="FFFFFF"/>
                  </a:solidFill>
                </a:uFill>
              </a:rPr>
              <a:t> el </a:t>
            </a:r>
            <a:r>
              <a:rPr lang="en-US" spc="-1" dirty="0" err="1">
                <a:solidFill>
                  <a:srgbClr val="000000"/>
                </a:solidFill>
                <a:uFill>
                  <a:solidFill>
                    <a:srgbClr val="FFFFFF"/>
                  </a:solidFill>
                </a:uFill>
              </a:rPr>
              <a:t>tiempo</a:t>
            </a:r>
            <a:r>
              <a:rPr lang="en-US" spc="-1" dirty="0">
                <a:solidFill>
                  <a:srgbClr val="000000"/>
                </a:solidFill>
                <a:uFill>
                  <a:solidFill>
                    <a:srgbClr val="FFFFFF"/>
                  </a:solidFill>
                </a:uFill>
              </a:rPr>
              <a:t> es un factor </a:t>
            </a:r>
            <a:r>
              <a:rPr lang="en-US" spc="-1" dirty="0" err="1">
                <a:solidFill>
                  <a:srgbClr val="000000"/>
                </a:solidFill>
                <a:uFill>
                  <a:solidFill>
                    <a:srgbClr val="FFFFFF"/>
                  </a:solidFill>
                </a:uFill>
              </a:rPr>
              <a:t>esencial</a:t>
            </a:r>
            <a:r>
              <a:rPr lang="en-US" spc="-1" dirty="0">
                <a:solidFill>
                  <a:srgbClr val="000000"/>
                </a:solidFill>
                <a:uFill>
                  <a:solidFill>
                    <a:srgbClr val="FFFFFF"/>
                  </a:solidFill>
                </a:uFill>
              </a:rPr>
              <a:t> e </a:t>
            </a:r>
            <a:r>
              <a:rPr lang="en-US" spc="-1" dirty="0" err="1">
                <a:solidFill>
                  <a:srgbClr val="000000"/>
                </a:solidFill>
                <a:uFill>
                  <a:solidFill>
                    <a:srgbClr val="FFFFFF"/>
                  </a:solidFill>
                </a:uFill>
              </a:rPr>
              <a:t>inician</a:t>
            </a:r>
            <a:r>
              <a:rPr lang="en-US" spc="-1" dirty="0">
                <a:solidFill>
                  <a:srgbClr val="000000"/>
                </a:solidFill>
                <a:uFill>
                  <a:solidFill>
                    <a:srgbClr val="FFFFFF"/>
                  </a:solidFill>
                </a:uFill>
              </a:rPr>
              <a:t> una </a:t>
            </a:r>
            <a:r>
              <a:rPr lang="en-US" spc="-1" dirty="0" err="1">
                <a:solidFill>
                  <a:srgbClr val="000000"/>
                </a:solidFill>
                <a:uFill>
                  <a:solidFill>
                    <a:srgbClr val="FFFFFF"/>
                  </a:solidFill>
                </a:uFill>
              </a:rPr>
              <a:t>transferencia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bancaria</a:t>
            </a:r>
            <a:r>
              <a:rPr lang="en-US" spc="-1" dirty="0">
                <a:solidFill>
                  <a:srgbClr val="000000"/>
                </a:solidFill>
                <a:uFill>
                  <a:solidFill>
                    <a:srgbClr val="FFFFFF"/>
                  </a:solidFill>
                </a:uFill>
              </a:rPr>
              <a:t> a una </a:t>
            </a:r>
            <a:r>
              <a:rPr lang="en-US" spc="-1" dirty="0" err="1">
                <a:solidFill>
                  <a:srgbClr val="000000"/>
                </a:solidFill>
                <a:uFill>
                  <a:solidFill>
                    <a:srgbClr val="FFFFFF"/>
                  </a:solidFill>
                </a:uFill>
              </a:rPr>
              <a:t>cuenta</a:t>
            </a:r>
            <a:r>
              <a:rPr lang="en-US" spc="-1" dirty="0">
                <a:solidFill>
                  <a:srgbClr val="000000"/>
                </a:solidFill>
                <a:uFill>
                  <a:solidFill>
                    <a:srgbClr val="FFFFFF"/>
                  </a:solidFill>
                </a:uFill>
              </a:rPr>
              <a:t> que </a:t>
            </a:r>
            <a:r>
              <a:rPr lang="en-US" spc="-1" dirty="0" err="1">
                <a:solidFill>
                  <a:srgbClr val="000000"/>
                </a:solidFill>
                <a:uFill>
                  <a:solidFill>
                    <a:srgbClr val="FFFFFF"/>
                  </a:solidFill>
                </a:uFill>
              </a:rPr>
              <a:t>ellos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controlan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algunos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casos</a:t>
            </a:r>
            <a:r>
              <a:rPr lang="en-US" spc="-1" dirty="0">
                <a:solidFill>
                  <a:srgbClr val="000000"/>
                </a:solidFill>
                <a:uFill>
                  <a:solidFill>
                    <a:srgbClr val="FFFFFF"/>
                  </a:solidFill>
                </a:uFill>
              </a:rPr>
              <a:t>, la falsa </a:t>
            </a:r>
            <a:r>
              <a:rPr lang="en-US" spc="-1" dirty="0" err="1">
                <a:solidFill>
                  <a:srgbClr val="000000"/>
                </a:solidFill>
                <a:uFill>
                  <a:solidFill>
                    <a:srgbClr val="FFFFFF"/>
                  </a:solidFill>
                </a:uFill>
              </a:rPr>
              <a:t>solicitud</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transferencia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bancaria</a:t>
            </a:r>
            <a:r>
              <a:rPr lang="en-US" spc="-1" dirty="0">
                <a:solidFill>
                  <a:srgbClr val="000000"/>
                </a:solidFill>
                <a:uFill>
                  <a:solidFill>
                    <a:srgbClr val="FFFFFF"/>
                  </a:solidFill>
                </a:uFill>
              </a:rPr>
              <a:t> se </a:t>
            </a:r>
            <a:r>
              <a:rPr lang="en-US" spc="-1" dirty="0" err="1">
                <a:solidFill>
                  <a:srgbClr val="000000"/>
                </a:solidFill>
                <a:uFill>
                  <a:solidFill>
                    <a:srgbClr val="FFFFFF"/>
                  </a:solidFill>
                </a:uFill>
              </a:rPr>
              <a:t>envía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directamente</a:t>
            </a:r>
            <a:r>
              <a:rPr lang="en-US" spc="-1" dirty="0">
                <a:solidFill>
                  <a:srgbClr val="000000"/>
                </a:solidFill>
                <a:uFill>
                  <a:solidFill>
                    <a:srgbClr val="FFFFFF"/>
                  </a:solidFill>
                </a:uFill>
              </a:rPr>
              <a:t> a la </a:t>
            </a:r>
            <a:r>
              <a:rPr lang="en-US" spc="-1" dirty="0" err="1">
                <a:solidFill>
                  <a:srgbClr val="000000"/>
                </a:solidFill>
                <a:uFill>
                  <a:solidFill>
                    <a:srgbClr val="FFFFFF"/>
                  </a:solidFill>
                </a:uFill>
              </a:rPr>
              <a:t>entidad</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financiera</a:t>
            </a:r>
            <a:r>
              <a:rPr lang="en-US" spc="-1" dirty="0">
                <a:solidFill>
                  <a:srgbClr val="000000"/>
                </a:solidFill>
                <a:uFill>
                  <a:solidFill>
                    <a:srgbClr val="FFFFFF"/>
                  </a:solidFill>
                </a:uFill>
              </a:rPr>
              <a:t> con </a:t>
            </a:r>
            <a:r>
              <a:rPr lang="en-US" spc="-1" dirty="0" err="1">
                <a:solidFill>
                  <a:srgbClr val="000000"/>
                </a:solidFill>
                <a:uFill>
                  <a:solidFill>
                    <a:srgbClr val="FFFFFF"/>
                  </a:solidFill>
                </a:uFill>
              </a:rPr>
              <a:t>indicaciones</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enviar</a:t>
            </a:r>
            <a:r>
              <a:rPr lang="en-US" spc="-1" dirty="0">
                <a:solidFill>
                  <a:srgbClr val="000000"/>
                </a:solidFill>
                <a:uFill>
                  <a:solidFill>
                    <a:srgbClr val="FFFFFF"/>
                  </a:solidFill>
                </a:uFill>
              </a:rPr>
              <a:t> con </a:t>
            </a:r>
            <a:r>
              <a:rPr lang="en-US" spc="-1" dirty="0" err="1">
                <a:solidFill>
                  <a:srgbClr val="000000"/>
                </a:solidFill>
                <a:uFill>
                  <a:solidFill>
                    <a:srgbClr val="FFFFFF"/>
                  </a:solidFill>
                </a:uFill>
              </a:rPr>
              <a:t>urgencia</a:t>
            </a:r>
            <a:r>
              <a:rPr lang="en-US" spc="-1" dirty="0">
                <a:solidFill>
                  <a:srgbClr val="000000"/>
                </a:solidFill>
                <a:uFill>
                  <a:solidFill>
                    <a:srgbClr val="FFFFFF"/>
                  </a:solidFill>
                </a:uFill>
              </a:rPr>
              <a:t> los </a:t>
            </a:r>
            <a:r>
              <a:rPr lang="en-US" spc="-1" dirty="0" err="1">
                <a:solidFill>
                  <a:srgbClr val="000000"/>
                </a:solidFill>
                <a:uFill>
                  <a:solidFill>
                    <a:srgbClr val="FFFFFF"/>
                  </a:solidFill>
                </a:uFill>
              </a:rPr>
              <a:t>fondos</a:t>
            </a:r>
            <a:r>
              <a:rPr lang="en-US" spc="-1" dirty="0">
                <a:solidFill>
                  <a:srgbClr val="000000"/>
                </a:solidFill>
                <a:uFill>
                  <a:solidFill>
                    <a:srgbClr val="FFFFFF"/>
                  </a:solidFill>
                </a:uFill>
              </a:rPr>
              <a:t> a un banco. </a:t>
            </a:r>
            <a:r>
              <a:rPr lang="en-US" spc="-1" dirty="0" err="1">
                <a:solidFill>
                  <a:srgbClr val="000000"/>
                </a:solidFill>
                <a:uFill>
                  <a:solidFill>
                    <a:srgbClr val="FFFFFF"/>
                  </a:solidFill>
                </a:uFill>
              </a:rPr>
              <a:t>Esta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estafa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también</a:t>
            </a:r>
            <a:r>
              <a:rPr lang="en-US" spc="-1" dirty="0">
                <a:solidFill>
                  <a:srgbClr val="000000"/>
                </a:solidFill>
                <a:uFill>
                  <a:solidFill>
                    <a:srgbClr val="FFFFFF"/>
                  </a:solidFill>
                </a:uFill>
              </a:rPr>
              <a:t> se </a:t>
            </a:r>
            <a:r>
              <a:rPr lang="en-US" spc="-1" dirty="0" err="1">
                <a:solidFill>
                  <a:srgbClr val="000000"/>
                </a:solidFill>
                <a:uFill>
                  <a:solidFill>
                    <a:srgbClr val="FFFFFF"/>
                  </a:solidFill>
                </a:uFill>
              </a:rPr>
              <a:t>conoce</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como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Fraude</a:t>
            </a:r>
            <a:r>
              <a:rPr lang="en-US" spc="-1" dirty="0">
                <a:solidFill>
                  <a:srgbClr val="000000"/>
                </a:solidFill>
                <a:uFill>
                  <a:solidFill>
                    <a:srgbClr val="FFFFFF"/>
                  </a:solidFill>
                </a:uFill>
              </a:rPr>
              <a:t> del CEO», «Scam del CEO», «</a:t>
            </a:r>
            <a:r>
              <a:rPr lang="en-US" spc="-1" dirty="0" err="1">
                <a:solidFill>
                  <a:srgbClr val="000000"/>
                </a:solidFill>
                <a:uFill>
                  <a:solidFill>
                    <a:srgbClr val="FFFFFF"/>
                  </a:solidFill>
                </a:uFill>
              </a:rPr>
              <a:t>Usurpación</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identidad</a:t>
            </a:r>
            <a:r>
              <a:rPr lang="en-US" spc="-1" dirty="0">
                <a:solidFill>
                  <a:srgbClr val="000000"/>
                </a:solidFill>
                <a:uFill>
                  <a:solidFill>
                    <a:srgbClr val="FFFFFF"/>
                  </a:solidFill>
                </a:uFill>
              </a:rPr>
              <a:t>» , y «</a:t>
            </a:r>
            <a:r>
              <a:rPr lang="en-US" spc="-1" dirty="0" err="1">
                <a:solidFill>
                  <a:srgbClr val="000000"/>
                </a:solidFill>
                <a:uFill>
                  <a:solidFill>
                    <a:srgbClr val="FFFFFF"/>
                  </a:solidFill>
                </a:uFill>
              </a:rPr>
              <a:t>Fraudes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electrónicos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en</a:t>
            </a:r>
            <a:r>
              <a:rPr lang="en-US" spc="-1" dirty="0">
                <a:solidFill>
                  <a:srgbClr val="000000"/>
                </a:solidFill>
                <a:uFill>
                  <a:solidFill>
                    <a:srgbClr val="FFFFFF"/>
                  </a:solidFill>
                </a:uFill>
              </a:rPr>
              <a:t> el sector </a:t>
            </a:r>
            <a:r>
              <a:rPr lang="en-US" spc="-1" dirty="0" err="1">
                <a:solidFill>
                  <a:srgbClr val="000000"/>
                </a:solidFill>
                <a:uFill>
                  <a:solidFill>
                    <a:srgbClr val="FFFFFF"/>
                  </a:solidFill>
                </a:uFill>
              </a:rPr>
              <a:t>financiero</a:t>
            </a:r>
            <a:r>
              <a:rPr lang="en-US" spc="-1" dirty="0">
                <a:solidFill>
                  <a:srgbClr val="000000"/>
                </a:solidFill>
                <a:uFill>
                  <a:solidFill>
                    <a:srgbClr val="FFFFFF"/>
                  </a:solidFill>
                </a:uFill>
              </a:rPr>
              <a:t>».</a:t>
            </a:r>
            <a:endParaRPr lang="en-GB" dirty="0"/>
          </a:p>
        </p:txBody>
      </p:sp>
      <p:pic>
        <p:nvPicPr>
          <p:cNvPr id="4" name="Picture 3"/>
          <p:cNvPicPr>
            <a:picLocks noChangeAspect="1"/>
          </p:cNvPicPr>
          <p:nvPr/>
        </p:nvPicPr>
        <p:blipFill>
          <a:blip r:embed="rId3"/>
          <a:stretch>
            <a:fillRect/>
          </a:stretch>
        </p:blipFill>
        <p:spPr>
          <a:xfrm>
            <a:off x="5233480" y="0"/>
            <a:ext cx="3910519" cy="1587671"/>
          </a:xfrm>
          <a:prstGeom prst="rect">
            <a:avLst/>
          </a:prstGeom>
        </p:spPr>
      </p:pic>
    </p:spTree>
    <p:extLst>
      <p:ext uri="{BB962C8B-B14F-4D97-AF65-F5344CB8AC3E}">
        <p14:creationId xmlns:p14="http://schemas.microsoft.com/office/powerpoint/2010/main" val="52844368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b="1" spc="-1" dirty="0">
                <a:solidFill>
                  <a:srgbClr val="000000"/>
                </a:solidFill>
                <a:uFill>
                  <a:solidFill>
                    <a:srgbClr val="FFFFFF"/>
                  </a:solidFill>
                </a:uFill>
              </a:rPr>
              <a:t>Sistema de </a:t>
            </a:r>
            <a:r>
              <a:rPr lang="en-US" b="1" spc="-1" dirty="0" err="1">
                <a:solidFill>
                  <a:srgbClr val="000000"/>
                </a:solidFill>
                <a:uFill>
                  <a:solidFill>
                    <a:srgbClr val="FFFFFF"/>
                  </a:solidFill>
                </a:uFill>
              </a:rPr>
              <a:t>facturación</a:t>
            </a:r>
            <a:r>
              <a:rPr lang="en-US" b="1" spc="-1" dirty="0">
                <a:solidFill>
                  <a:srgbClr val="000000"/>
                </a:solidFill>
                <a:uFill>
                  <a:solidFill>
                    <a:srgbClr val="FFFFFF"/>
                  </a:solidFill>
                </a:uFill>
              </a:rPr>
              <a:t> </a:t>
            </a:r>
            <a:r>
              <a:rPr lang="en-US" b="1" spc="-1" dirty="0" err="1">
                <a:solidFill>
                  <a:srgbClr val="000000"/>
                </a:solidFill>
                <a:uFill>
                  <a:solidFill>
                    <a:srgbClr val="FFFFFF"/>
                  </a:solidFill>
                </a:uFill>
              </a:rPr>
              <a:t>fraudulenta</a:t>
            </a:r>
            <a:endParaRPr lang="en-GB" b="1" dirty="0"/>
          </a:p>
        </p:txBody>
      </p:sp>
      <p:sp>
        <p:nvSpPr>
          <p:cNvPr id="3" name="Content Placeholder 2"/>
          <p:cNvSpPr>
            <a:spLocks noGrp="1"/>
          </p:cNvSpPr>
          <p:nvPr>
            <p:ph idx="1"/>
          </p:nvPr>
        </p:nvSpPr>
        <p:spPr>
          <a:xfrm>
            <a:off x="457200" y="1417638"/>
            <a:ext cx="8229600" cy="4525963"/>
          </a:xfrm>
        </p:spPr>
        <p:txBody>
          <a:bodyPr>
            <a:normAutofit fontScale="92500"/>
          </a:bodyPr>
          <a:lstStyle/>
          <a:p>
            <a:pPr algn="just"/>
            <a:r>
              <a:rPr lang="en-US" spc="-1" dirty="0" err="1">
                <a:solidFill>
                  <a:srgbClr val="000000"/>
                </a:solidFill>
                <a:uFill>
                  <a:solidFill>
                    <a:srgbClr val="FFFFFF"/>
                  </a:solidFill>
                </a:uFill>
              </a:rPr>
              <a:t>Esta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versión</a:t>
            </a:r>
            <a:r>
              <a:rPr lang="en-US" spc="-1" dirty="0">
                <a:solidFill>
                  <a:srgbClr val="000000"/>
                </a:solidFill>
                <a:uFill>
                  <a:solidFill>
                    <a:srgbClr val="FFFFFF"/>
                  </a:solidFill>
                </a:uFill>
              </a:rPr>
              <a:t>, a la que </a:t>
            </a:r>
            <a:r>
              <a:rPr lang="en-US" spc="-1" dirty="0" err="1">
                <a:solidFill>
                  <a:srgbClr val="000000"/>
                </a:solidFill>
                <a:uFill>
                  <a:solidFill>
                    <a:srgbClr val="FFFFFF"/>
                  </a:solidFill>
                </a:uFill>
              </a:rPr>
              <a:t>también</a:t>
            </a:r>
            <a:r>
              <a:rPr lang="en-US" spc="-1" dirty="0">
                <a:solidFill>
                  <a:srgbClr val="000000"/>
                </a:solidFill>
                <a:uFill>
                  <a:solidFill>
                    <a:srgbClr val="FFFFFF"/>
                  </a:solidFill>
                </a:uFill>
              </a:rPr>
              <a:t> se ha </a:t>
            </a:r>
            <a:r>
              <a:rPr lang="en-US" spc="-1" dirty="0" err="1">
                <a:solidFill>
                  <a:srgbClr val="000000"/>
                </a:solidFill>
                <a:uFill>
                  <a:solidFill>
                    <a:srgbClr val="FFFFFF"/>
                  </a:solidFill>
                </a:uFill>
              </a:rPr>
              <a:t>denominado</a:t>
            </a:r>
            <a:r>
              <a:rPr lang="en-US" spc="-1" dirty="0">
                <a:solidFill>
                  <a:srgbClr val="000000"/>
                </a:solidFill>
                <a:uFill>
                  <a:solidFill>
                    <a:srgbClr val="FFFFFF"/>
                  </a:solidFill>
                </a:uFill>
              </a:rPr>
              <a:t> «El Sistema de </a:t>
            </a:r>
            <a:r>
              <a:rPr lang="en-US" spc="-1" dirty="0" err="1">
                <a:solidFill>
                  <a:srgbClr val="000000"/>
                </a:solidFill>
                <a:uFill>
                  <a:solidFill>
                    <a:srgbClr val="FFFFFF"/>
                  </a:solidFill>
                </a:uFill>
              </a:rPr>
              <a:t>facturación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fraudulenta</a:t>
            </a:r>
            <a:r>
              <a:rPr lang="en-US" spc="-1" dirty="0">
                <a:solidFill>
                  <a:srgbClr val="000000"/>
                </a:solidFill>
                <a:uFill>
                  <a:solidFill>
                    <a:srgbClr val="FFFFFF"/>
                  </a:solidFill>
                </a:uFill>
              </a:rPr>
              <a:t>», «La </a:t>
            </a:r>
            <a:r>
              <a:rPr lang="en-US" spc="-1" dirty="0" err="1">
                <a:solidFill>
                  <a:srgbClr val="000000"/>
                </a:solidFill>
                <a:uFill>
                  <a:solidFill>
                    <a:srgbClr val="FFFFFF"/>
                  </a:solidFill>
                </a:uFill>
              </a:rPr>
              <a:t>Estafa</a:t>
            </a:r>
            <a:r>
              <a:rPr lang="en-US" spc="-1" dirty="0">
                <a:solidFill>
                  <a:srgbClr val="000000"/>
                </a:solidFill>
                <a:uFill>
                  <a:solidFill>
                    <a:srgbClr val="FFFFFF"/>
                  </a:solidFill>
                </a:uFill>
              </a:rPr>
              <a:t> del </a:t>
            </a:r>
            <a:r>
              <a:rPr lang="en-US" spc="-1" dirty="0" err="1">
                <a:solidFill>
                  <a:srgbClr val="000000"/>
                </a:solidFill>
                <a:uFill>
                  <a:solidFill>
                    <a:srgbClr val="FFFFFF"/>
                  </a:solidFill>
                </a:uFill>
              </a:rPr>
              <a:t>proveedor</a:t>
            </a:r>
            <a:r>
              <a:rPr lang="en-US" spc="-1" dirty="0">
                <a:solidFill>
                  <a:srgbClr val="000000"/>
                </a:solidFill>
                <a:uFill>
                  <a:solidFill>
                    <a:srgbClr val="FFFFFF"/>
                  </a:solidFill>
                </a:uFill>
              </a:rPr>
              <a:t>», y «Sistema de </a:t>
            </a:r>
            <a:r>
              <a:rPr lang="en-US" spc="-1" dirty="0" err="1">
                <a:solidFill>
                  <a:srgbClr val="000000"/>
                </a:solidFill>
                <a:uFill>
                  <a:solidFill>
                    <a:srgbClr val="FFFFFF"/>
                  </a:solidFill>
                </a:uFill>
              </a:rPr>
              <a:t>modificación</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facturas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generalmente</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involucra</a:t>
            </a:r>
            <a:r>
              <a:rPr lang="en-US" spc="-1" dirty="0">
                <a:solidFill>
                  <a:srgbClr val="000000"/>
                </a:solidFill>
                <a:uFill>
                  <a:solidFill>
                    <a:srgbClr val="FFFFFF"/>
                  </a:solidFill>
                </a:uFill>
              </a:rPr>
              <a:t> a una </a:t>
            </a:r>
            <a:r>
              <a:rPr lang="en-US" spc="-1" dirty="0" err="1">
                <a:solidFill>
                  <a:srgbClr val="000000"/>
                </a:solidFill>
                <a:uFill>
                  <a:solidFill>
                    <a:srgbClr val="FFFFFF"/>
                  </a:solidFill>
                </a:uFill>
              </a:rPr>
              <a:t>empresa</a:t>
            </a:r>
            <a:r>
              <a:rPr lang="en-US" spc="-1" dirty="0">
                <a:solidFill>
                  <a:srgbClr val="000000"/>
                </a:solidFill>
                <a:uFill>
                  <a:solidFill>
                    <a:srgbClr val="FFFFFF"/>
                  </a:solidFill>
                </a:uFill>
              </a:rPr>
              <a:t> que </a:t>
            </a:r>
            <a:r>
              <a:rPr lang="en-US" spc="-1" dirty="0" err="1">
                <a:solidFill>
                  <a:srgbClr val="000000"/>
                </a:solidFill>
                <a:uFill>
                  <a:solidFill>
                    <a:srgbClr val="FFFFFF"/>
                  </a:solidFill>
                </a:uFill>
              </a:rPr>
              <a:t>tiene</a:t>
            </a:r>
            <a:r>
              <a:rPr lang="en-US" spc="-1" dirty="0">
                <a:solidFill>
                  <a:srgbClr val="000000"/>
                </a:solidFill>
                <a:uFill>
                  <a:solidFill>
                    <a:srgbClr val="FFFFFF"/>
                  </a:solidFill>
                </a:uFill>
              </a:rPr>
              <a:t> una </a:t>
            </a:r>
            <a:r>
              <a:rPr lang="en-US" spc="-1" dirty="0" err="1">
                <a:solidFill>
                  <a:srgbClr val="000000"/>
                </a:solidFill>
                <a:uFill>
                  <a:solidFill>
                    <a:srgbClr val="FFFFFF"/>
                  </a:solidFill>
                </a:uFill>
              </a:rPr>
              <a:t>relación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establecida</a:t>
            </a:r>
            <a:r>
              <a:rPr lang="en-US" spc="-1" dirty="0">
                <a:solidFill>
                  <a:srgbClr val="000000"/>
                </a:solidFill>
                <a:uFill>
                  <a:solidFill>
                    <a:srgbClr val="FFFFFF"/>
                  </a:solidFill>
                </a:uFill>
              </a:rPr>
              <a:t> con un </a:t>
            </a:r>
            <a:r>
              <a:rPr lang="en-US" spc="-1" dirty="0" err="1">
                <a:solidFill>
                  <a:srgbClr val="000000"/>
                </a:solidFill>
                <a:uFill>
                  <a:solidFill>
                    <a:srgbClr val="FFFFFF"/>
                  </a:solidFill>
                </a:uFill>
              </a:rPr>
              <a:t>proveedor</a:t>
            </a:r>
            <a:r>
              <a:rPr lang="en-US" spc="-1" dirty="0">
                <a:solidFill>
                  <a:srgbClr val="000000"/>
                </a:solidFill>
                <a:uFill>
                  <a:solidFill>
                    <a:srgbClr val="FFFFFF"/>
                  </a:solidFill>
                </a:uFill>
              </a:rPr>
              <a:t>. El </a:t>
            </a:r>
            <a:r>
              <a:rPr lang="en-US" spc="-1" dirty="0" err="1">
                <a:solidFill>
                  <a:srgbClr val="000000"/>
                </a:solidFill>
                <a:uFill>
                  <a:solidFill>
                    <a:srgbClr val="FFFFFF"/>
                  </a:solidFill>
                </a:uFill>
              </a:rPr>
              <a:t>estafador</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solicita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transferir</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fondos</a:t>
            </a:r>
            <a:r>
              <a:rPr lang="en-US" spc="-1" dirty="0">
                <a:solidFill>
                  <a:srgbClr val="000000"/>
                </a:solidFill>
                <a:uFill>
                  <a:solidFill>
                    <a:srgbClr val="FFFFFF"/>
                  </a:solidFill>
                </a:uFill>
              </a:rPr>
              <a:t> para el </a:t>
            </a:r>
            <a:r>
              <a:rPr lang="en-US" spc="-1" dirty="0" err="1">
                <a:solidFill>
                  <a:srgbClr val="000000"/>
                </a:solidFill>
                <a:uFill>
                  <a:solidFill>
                    <a:srgbClr val="FFFFFF"/>
                  </a:solidFill>
                </a:uFill>
              </a:rPr>
              <a:t>pago</a:t>
            </a:r>
            <a:r>
              <a:rPr lang="en-US" spc="-1" dirty="0">
                <a:solidFill>
                  <a:srgbClr val="000000"/>
                </a:solidFill>
                <a:uFill>
                  <a:solidFill>
                    <a:srgbClr val="FFFFFF"/>
                  </a:solidFill>
                </a:uFill>
              </a:rPr>
              <a:t> de una </a:t>
            </a:r>
            <a:r>
              <a:rPr lang="en-US" spc="-1" dirty="0" err="1">
                <a:solidFill>
                  <a:srgbClr val="000000"/>
                </a:solidFill>
                <a:uFill>
                  <a:solidFill>
                    <a:srgbClr val="FFFFFF"/>
                  </a:solidFill>
                </a:uFill>
              </a:rPr>
              <a:t>factura</a:t>
            </a:r>
            <a:r>
              <a:rPr lang="en-US" spc="-1" dirty="0">
                <a:solidFill>
                  <a:srgbClr val="000000"/>
                </a:solidFill>
                <a:uFill>
                  <a:solidFill>
                    <a:srgbClr val="FFFFFF"/>
                  </a:solidFill>
                </a:uFill>
              </a:rPr>
              <a:t> a una </a:t>
            </a:r>
            <a:r>
              <a:rPr lang="en-US" spc="-1" dirty="0" err="1">
                <a:solidFill>
                  <a:srgbClr val="000000"/>
                </a:solidFill>
                <a:uFill>
                  <a:solidFill>
                    <a:srgbClr val="FFFFFF"/>
                  </a:solidFill>
                </a:uFill>
              </a:rPr>
              <a:t>cuenta</a:t>
            </a:r>
            <a:r>
              <a:rPr lang="en-US" spc="-1" dirty="0">
                <a:solidFill>
                  <a:srgbClr val="000000"/>
                </a:solidFill>
                <a:uFill>
                  <a:solidFill>
                    <a:srgbClr val="FFFFFF"/>
                  </a:solidFill>
                </a:uFill>
              </a:rPr>
              <a:t> falsa </a:t>
            </a:r>
            <a:r>
              <a:rPr lang="en-US" spc="-1" dirty="0" err="1">
                <a:solidFill>
                  <a:srgbClr val="000000"/>
                </a:solidFill>
                <a:uFill>
                  <a:solidFill>
                    <a:srgbClr val="FFFFFF"/>
                  </a:solidFill>
                </a:uFill>
              </a:rPr>
              <a:t>alternativa</a:t>
            </a:r>
            <a:r>
              <a:rPr lang="en-US" spc="-1" dirty="0">
                <a:solidFill>
                  <a:srgbClr val="000000"/>
                </a:solidFill>
                <a:uFill>
                  <a:solidFill>
                    <a:srgbClr val="FFFFFF"/>
                  </a:solidFill>
                </a:uFill>
              </a:rPr>
              <a:t> a </a:t>
            </a:r>
            <a:r>
              <a:rPr lang="en-US" spc="-1" dirty="0" err="1">
                <a:solidFill>
                  <a:srgbClr val="000000"/>
                </a:solidFill>
                <a:uFill>
                  <a:solidFill>
                    <a:srgbClr val="FFFFFF"/>
                  </a:solidFill>
                </a:uFill>
              </a:rPr>
              <a:t>través</a:t>
            </a:r>
            <a:r>
              <a:rPr lang="en-US" spc="-1" dirty="0">
                <a:solidFill>
                  <a:srgbClr val="000000"/>
                </a:solidFill>
                <a:uFill>
                  <a:solidFill>
                    <a:srgbClr val="FFFFFF"/>
                  </a:solidFill>
                </a:uFill>
              </a:rPr>
              <a:t> de un </a:t>
            </a:r>
            <a:r>
              <a:rPr lang="en-US" spc="-1" dirty="0" err="1">
                <a:solidFill>
                  <a:srgbClr val="000000"/>
                </a:solidFill>
                <a:uFill>
                  <a:solidFill>
                    <a:srgbClr val="FFFFFF"/>
                  </a:solidFill>
                </a:uFill>
              </a:rPr>
              <a:t>correo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electrónico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teléfono</a:t>
            </a:r>
            <a:r>
              <a:rPr lang="en-US" spc="-1" dirty="0">
                <a:solidFill>
                  <a:srgbClr val="000000"/>
                </a:solidFill>
                <a:uFill>
                  <a:solidFill>
                    <a:srgbClr val="FFFFFF"/>
                  </a:solidFill>
                </a:uFill>
              </a:rPr>
              <a:t>, o </a:t>
            </a:r>
            <a:r>
              <a:rPr lang="en-US" spc="-1" dirty="0" err="1">
                <a:solidFill>
                  <a:srgbClr val="000000"/>
                </a:solidFill>
                <a:uFill>
                  <a:solidFill>
                    <a:srgbClr val="FFFFFF"/>
                  </a:solidFill>
                </a:uFill>
              </a:rPr>
              <a:t>facsímil</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redireccionado</a:t>
            </a:r>
            <a:r>
              <a:rPr lang="en-US" spc="-1" dirty="0">
                <a:solidFill>
                  <a:srgbClr val="000000"/>
                </a:solidFill>
                <a:uFill>
                  <a:solidFill>
                    <a:srgbClr val="FFFFFF"/>
                  </a:solidFill>
                </a:uFill>
              </a:rPr>
              <a:t>.</a:t>
            </a:r>
            <a:endParaRPr lang="en-GB" dirty="0"/>
          </a:p>
        </p:txBody>
      </p:sp>
      <p:pic>
        <p:nvPicPr>
          <p:cNvPr id="4" name="Picture 3"/>
          <p:cNvPicPr>
            <a:picLocks noChangeAspect="1"/>
          </p:cNvPicPr>
          <p:nvPr/>
        </p:nvPicPr>
        <p:blipFill>
          <a:blip r:embed="rId2"/>
          <a:stretch>
            <a:fillRect/>
          </a:stretch>
        </p:blipFill>
        <p:spPr>
          <a:xfrm>
            <a:off x="4669276" y="5524532"/>
            <a:ext cx="4474723" cy="1333467"/>
          </a:xfrm>
          <a:prstGeom prst="rect">
            <a:avLst/>
          </a:prstGeom>
        </p:spPr>
      </p:pic>
    </p:spTree>
    <p:extLst>
      <p:ext uri="{BB962C8B-B14F-4D97-AF65-F5344CB8AC3E}">
        <p14:creationId xmlns:p14="http://schemas.microsoft.com/office/powerpoint/2010/main" val="4487927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3549"/>
            <a:ext cx="8229600" cy="1143000"/>
          </a:xfrm>
        </p:spPr>
        <p:txBody>
          <a:bodyPr/>
          <a:lstStyle/>
          <a:p>
            <a:pPr algn="l"/>
            <a:r>
              <a:rPr lang="en-US" b="1" spc="-1" dirty="0" err="1">
                <a:solidFill>
                  <a:srgbClr val="000000"/>
                </a:solidFill>
                <a:uFill>
                  <a:solidFill>
                    <a:srgbClr val="FFFFFF"/>
                  </a:solidFill>
                </a:uFill>
              </a:rPr>
              <a:t>Cuenta</a:t>
            </a:r>
            <a:r>
              <a:rPr lang="en-US" b="1" spc="-1" dirty="0">
                <a:solidFill>
                  <a:srgbClr val="000000"/>
                </a:solidFill>
                <a:uFill>
                  <a:solidFill>
                    <a:srgbClr val="FFFFFF"/>
                  </a:solidFill>
                </a:uFill>
              </a:rPr>
              <a:t> </a:t>
            </a:r>
            <a:r>
              <a:rPr lang="en-US" b="1" spc="-1" dirty="0" err="1">
                <a:solidFill>
                  <a:srgbClr val="000000"/>
                </a:solidFill>
                <a:uFill>
                  <a:solidFill>
                    <a:srgbClr val="FFFFFF"/>
                  </a:solidFill>
                </a:uFill>
              </a:rPr>
              <a:t>afectada</a:t>
            </a:r>
            <a:endParaRPr lang="en-GB" b="1" dirty="0"/>
          </a:p>
        </p:txBody>
      </p:sp>
      <p:sp>
        <p:nvSpPr>
          <p:cNvPr id="3" name="Content Placeholder 2"/>
          <p:cNvSpPr>
            <a:spLocks noGrp="1"/>
          </p:cNvSpPr>
          <p:nvPr>
            <p:ph idx="1"/>
          </p:nvPr>
        </p:nvSpPr>
        <p:spPr>
          <a:xfrm>
            <a:off x="457200" y="1349980"/>
            <a:ext cx="8229600" cy="3886200"/>
          </a:xfrm>
        </p:spPr>
        <p:txBody>
          <a:bodyPr>
            <a:normAutofit fontScale="92500" lnSpcReduction="20000"/>
          </a:bodyPr>
          <a:lstStyle/>
          <a:p>
            <a:pPr algn="just"/>
            <a:r>
              <a:rPr lang="en-US" spc="-1" dirty="0">
                <a:solidFill>
                  <a:srgbClr val="000000"/>
                </a:solidFill>
                <a:uFill>
                  <a:solidFill>
                    <a:srgbClr val="FFFFFF"/>
                  </a:solidFill>
                </a:uFill>
              </a:rPr>
              <a:t>Similar a las </a:t>
            </a:r>
            <a:r>
              <a:rPr lang="en-US" spc="-1" dirty="0" err="1">
                <a:solidFill>
                  <a:srgbClr val="000000"/>
                </a:solidFill>
                <a:uFill>
                  <a:solidFill>
                    <a:srgbClr val="FFFFFF"/>
                  </a:solidFill>
                </a:uFill>
              </a:rPr>
              <a:t>otras</a:t>
            </a:r>
            <a:r>
              <a:rPr lang="en-US" spc="-1" dirty="0">
                <a:solidFill>
                  <a:srgbClr val="000000"/>
                </a:solidFill>
                <a:uFill>
                  <a:solidFill>
                    <a:srgbClr val="FFFFFF"/>
                  </a:solidFill>
                </a:uFill>
              </a:rPr>
              <a:t> dos </a:t>
            </a:r>
            <a:r>
              <a:rPr lang="en-US" spc="-1" dirty="0" err="1">
                <a:solidFill>
                  <a:srgbClr val="000000"/>
                </a:solidFill>
                <a:uFill>
                  <a:solidFill>
                    <a:srgbClr val="FFFFFF"/>
                  </a:solidFill>
                </a:uFill>
              </a:rPr>
              <a:t>versiones</a:t>
            </a:r>
            <a:r>
              <a:rPr lang="en-US" spc="-1" dirty="0">
                <a:solidFill>
                  <a:srgbClr val="000000"/>
                </a:solidFill>
                <a:uFill>
                  <a:solidFill>
                    <a:srgbClr val="FFFFFF"/>
                  </a:solidFill>
                </a:uFill>
              </a:rPr>
              <a:t>, una </a:t>
            </a:r>
            <a:r>
              <a:rPr lang="en-US" spc="-1" dirty="0" err="1">
                <a:solidFill>
                  <a:srgbClr val="000000"/>
                </a:solidFill>
                <a:uFill>
                  <a:solidFill>
                    <a:srgbClr val="FFFFFF"/>
                  </a:solidFill>
                </a:uFill>
              </a:rPr>
              <a:t>cuenta</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correo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electrónico</a:t>
            </a:r>
            <a:r>
              <a:rPr lang="en-US" spc="-1" dirty="0">
                <a:solidFill>
                  <a:srgbClr val="000000"/>
                </a:solidFill>
                <a:uFill>
                  <a:solidFill>
                    <a:srgbClr val="FFFFFF"/>
                  </a:solidFill>
                </a:uFill>
              </a:rPr>
              <a:t> de un </a:t>
            </a:r>
            <a:r>
              <a:rPr lang="en-US" spc="-1" dirty="0" err="1">
                <a:solidFill>
                  <a:srgbClr val="000000"/>
                </a:solidFill>
                <a:uFill>
                  <a:solidFill>
                    <a:srgbClr val="FFFFFF"/>
                  </a:solidFill>
                </a:uFill>
              </a:rPr>
              <a:t>empleado</a:t>
            </a:r>
            <a:r>
              <a:rPr lang="en-US" spc="-1" dirty="0">
                <a:solidFill>
                  <a:srgbClr val="000000"/>
                </a:solidFill>
                <a:uFill>
                  <a:solidFill>
                    <a:srgbClr val="FFFFFF"/>
                  </a:solidFill>
                </a:uFill>
              </a:rPr>
              <a:t> es </a:t>
            </a:r>
            <a:r>
              <a:rPr lang="en-US" spc="-1" dirty="0" err="1">
                <a:solidFill>
                  <a:srgbClr val="000000"/>
                </a:solidFill>
                <a:uFill>
                  <a:solidFill>
                    <a:srgbClr val="FFFFFF"/>
                  </a:solidFill>
                </a:uFill>
              </a:rPr>
              <a:t>pirateada</a:t>
            </a:r>
            <a:r>
              <a:rPr lang="en-US" spc="-1" dirty="0">
                <a:solidFill>
                  <a:srgbClr val="000000"/>
                </a:solidFill>
                <a:uFill>
                  <a:solidFill>
                    <a:srgbClr val="FFFFFF"/>
                  </a:solidFill>
                </a:uFill>
              </a:rPr>
              <a:t> y </a:t>
            </a:r>
            <a:r>
              <a:rPr lang="en-US" spc="-1" dirty="0" err="1">
                <a:solidFill>
                  <a:srgbClr val="000000"/>
                </a:solidFill>
                <a:uFill>
                  <a:solidFill>
                    <a:srgbClr val="FFFFFF"/>
                  </a:solidFill>
                </a:uFill>
              </a:rPr>
              <a:t>luego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utilizada</a:t>
            </a:r>
            <a:r>
              <a:rPr lang="en-US" spc="-1" dirty="0">
                <a:solidFill>
                  <a:srgbClr val="000000"/>
                </a:solidFill>
                <a:uFill>
                  <a:solidFill>
                    <a:srgbClr val="FFFFFF"/>
                  </a:solidFill>
                </a:uFill>
              </a:rPr>
              <a:t> para </a:t>
            </a:r>
            <a:r>
              <a:rPr lang="en-US" spc="-1" dirty="0" err="1">
                <a:solidFill>
                  <a:srgbClr val="000000"/>
                </a:solidFill>
                <a:uFill>
                  <a:solidFill>
                    <a:srgbClr val="FFFFFF"/>
                  </a:solidFill>
                </a:uFill>
              </a:rPr>
              <a:t>solicitar</a:t>
            </a:r>
            <a:r>
              <a:rPr lang="en-US" spc="-1" dirty="0">
                <a:solidFill>
                  <a:srgbClr val="000000"/>
                </a:solidFill>
                <a:uFill>
                  <a:solidFill>
                    <a:srgbClr val="FFFFFF"/>
                  </a:solidFill>
                </a:uFill>
              </a:rPr>
              <a:t> la </a:t>
            </a:r>
            <a:r>
              <a:rPr lang="en-US" spc="-1" dirty="0" err="1">
                <a:solidFill>
                  <a:srgbClr val="000000"/>
                </a:solidFill>
                <a:uFill>
                  <a:solidFill>
                    <a:srgbClr val="FFFFFF"/>
                  </a:solidFill>
                </a:uFill>
              </a:rPr>
              <a:t>realización</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pagos</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facturas</a:t>
            </a:r>
            <a:r>
              <a:rPr lang="en-US" spc="-1" dirty="0">
                <a:solidFill>
                  <a:srgbClr val="000000"/>
                </a:solidFill>
                <a:uFill>
                  <a:solidFill>
                    <a:srgbClr val="FFFFFF"/>
                  </a:solidFill>
                </a:uFill>
              </a:rPr>
              <a:t> a </a:t>
            </a:r>
            <a:r>
              <a:rPr lang="en-US" spc="-1" dirty="0" err="1">
                <a:solidFill>
                  <a:srgbClr val="000000"/>
                </a:solidFill>
                <a:uFill>
                  <a:solidFill>
                    <a:srgbClr val="FFFFFF"/>
                  </a:solidFill>
                </a:uFill>
              </a:rPr>
              <a:t>cuentas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bancarias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controladas</a:t>
            </a:r>
            <a:r>
              <a:rPr lang="en-US" spc="-1" dirty="0">
                <a:solidFill>
                  <a:srgbClr val="000000"/>
                </a:solidFill>
                <a:uFill>
                  <a:solidFill>
                    <a:srgbClr val="FFFFFF"/>
                  </a:solidFill>
                </a:uFill>
              </a:rPr>
              <a:t> por el </a:t>
            </a:r>
            <a:r>
              <a:rPr lang="en-US" spc="-1" dirty="0" err="1">
                <a:solidFill>
                  <a:srgbClr val="000000"/>
                </a:solidFill>
                <a:uFill>
                  <a:solidFill>
                    <a:srgbClr val="FFFFFF"/>
                  </a:solidFill>
                </a:uFill>
              </a:rPr>
              <a:t>estafador</a:t>
            </a:r>
            <a:r>
              <a:rPr lang="en-US" spc="-1" dirty="0">
                <a:solidFill>
                  <a:srgbClr val="000000"/>
                </a:solidFill>
                <a:uFill>
                  <a:solidFill>
                    <a:srgbClr val="FFFFFF"/>
                  </a:solidFill>
                </a:uFill>
              </a:rPr>
              <a:t>. Los </a:t>
            </a:r>
            <a:r>
              <a:rPr lang="en-US" spc="-1" dirty="0" err="1">
                <a:solidFill>
                  <a:srgbClr val="000000"/>
                </a:solidFill>
                <a:uFill>
                  <a:solidFill>
                    <a:srgbClr val="FFFFFF"/>
                  </a:solidFill>
                </a:uFill>
              </a:rPr>
              <a:t>mensajes</a:t>
            </a:r>
            <a:r>
              <a:rPr lang="en-US" spc="-1" dirty="0">
                <a:solidFill>
                  <a:srgbClr val="000000"/>
                </a:solidFill>
                <a:uFill>
                  <a:solidFill>
                    <a:srgbClr val="FFFFFF"/>
                  </a:solidFill>
                </a:uFill>
              </a:rPr>
              <a:t> se </a:t>
            </a:r>
            <a:r>
              <a:rPr lang="en-US" spc="-1" dirty="0" err="1">
                <a:solidFill>
                  <a:srgbClr val="000000"/>
                </a:solidFill>
                <a:uFill>
                  <a:solidFill>
                    <a:srgbClr val="FFFFFF"/>
                  </a:solidFill>
                </a:uFill>
              </a:rPr>
              <a:t>envían</a:t>
            </a:r>
            <a:r>
              <a:rPr lang="en-US" spc="-1" dirty="0">
                <a:solidFill>
                  <a:srgbClr val="000000"/>
                </a:solidFill>
                <a:uFill>
                  <a:solidFill>
                    <a:srgbClr val="FFFFFF"/>
                  </a:solidFill>
                </a:uFill>
              </a:rPr>
              <a:t> a </a:t>
            </a:r>
            <a:r>
              <a:rPr lang="en-US" spc="-1" dirty="0" err="1">
                <a:solidFill>
                  <a:srgbClr val="000000"/>
                </a:solidFill>
                <a:uFill>
                  <a:solidFill>
                    <a:srgbClr val="FFFFFF"/>
                  </a:solidFill>
                </a:uFill>
              </a:rPr>
              <a:t>diversos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proveedores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identificados</a:t>
            </a:r>
            <a:r>
              <a:rPr lang="en-US" spc="-1" dirty="0">
                <a:solidFill>
                  <a:srgbClr val="000000"/>
                </a:solidFill>
                <a:uFill>
                  <a:solidFill>
                    <a:srgbClr val="FFFFFF"/>
                  </a:solidFill>
                </a:uFill>
              </a:rPr>
              <a:t> de la </a:t>
            </a:r>
            <a:r>
              <a:rPr lang="en-US" spc="-1" dirty="0" err="1">
                <a:solidFill>
                  <a:srgbClr val="000000"/>
                </a:solidFill>
                <a:uFill>
                  <a:solidFill>
                    <a:srgbClr val="FFFFFF"/>
                  </a:solidFill>
                </a:uFill>
              </a:rPr>
              <a:t>lista</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contactos</a:t>
            </a:r>
            <a:r>
              <a:rPr lang="en-US" spc="-1" dirty="0">
                <a:solidFill>
                  <a:srgbClr val="000000"/>
                </a:solidFill>
                <a:uFill>
                  <a:solidFill>
                    <a:srgbClr val="FFFFFF"/>
                  </a:solidFill>
                </a:uFill>
              </a:rPr>
              <a:t> del </a:t>
            </a:r>
            <a:r>
              <a:rPr lang="en-US" spc="-1" dirty="0" err="1">
                <a:solidFill>
                  <a:srgbClr val="000000"/>
                </a:solidFill>
                <a:uFill>
                  <a:solidFill>
                    <a:srgbClr val="FFFFFF"/>
                  </a:solidFill>
                </a:uFill>
              </a:rPr>
              <a:t>empleado</a:t>
            </a:r>
            <a:r>
              <a:rPr lang="en-US" spc="-1" dirty="0">
                <a:solidFill>
                  <a:srgbClr val="000000"/>
                </a:solidFill>
                <a:uFill>
                  <a:solidFill>
                    <a:srgbClr val="FFFFFF"/>
                  </a:solidFill>
                </a:uFill>
              </a:rPr>
              <a:t>. Es probable que la </a:t>
            </a:r>
            <a:r>
              <a:rPr lang="en-US" spc="-1" dirty="0" err="1">
                <a:solidFill>
                  <a:srgbClr val="000000"/>
                </a:solidFill>
                <a:uFill>
                  <a:solidFill>
                    <a:srgbClr val="FFFFFF"/>
                  </a:solidFill>
                </a:uFill>
              </a:rPr>
              <a:t>empresa</a:t>
            </a:r>
            <a:r>
              <a:rPr lang="en-US" spc="-1" dirty="0">
                <a:solidFill>
                  <a:srgbClr val="000000"/>
                </a:solidFill>
                <a:uFill>
                  <a:solidFill>
                    <a:srgbClr val="FFFFFF"/>
                  </a:solidFill>
                </a:uFill>
              </a:rPr>
              <a:t> no </a:t>
            </a:r>
            <a:r>
              <a:rPr lang="en-US" spc="-1" dirty="0" err="1">
                <a:solidFill>
                  <a:srgbClr val="000000"/>
                </a:solidFill>
                <a:uFill>
                  <a:solidFill>
                    <a:srgbClr val="FFFFFF"/>
                  </a:solidFill>
                </a:uFill>
              </a:rPr>
              <a:t>tenga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conocimiento</a:t>
            </a:r>
            <a:r>
              <a:rPr lang="en-US" spc="-1" dirty="0">
                <a:solidFill>
                  <a:srgbClr val="000000"/>
                </a:solidFill>
                <a:uFill>
                  <a:solidFill>
                    <a:srgbClr val="FFFFFF"/>
                  </a:solidFill>
                </a:uFill>
              </a:rPr>
              <a:t> del </a:t>
            </a:r>
            <a:r>
              <a:rPr lang="en-US" spc="-1" dirty="0" err="1">
                <a:solidFill>
                  <a:srgbClr val="000000"/>
                </a:solidFill>
                <a:uFill>
                  <a:solidFill>
                    <a:srgbClr val="FFFFFF"/>
                  </a:solidFill>
                </a:uFill>
              </a:rPr>
              <a:t>sistema</a:t>
            </a:r>
            <a:r>
              <a:rPr lang="en-US" spc="-1" dirty="0">
                <a:solidFill>
                  <a:srgbClr val="000000"/>
                </a:solidFill>
                <a:uFill>
                  <a:solidFill>
                    <a:srgbClr val="FFFFFF"/>
                  </a:solidFill>
                </a:uFill>
              </a:rPr>
              <a:t> hasta que sus </a:t>
            </a:r>
            <a:r>
              <a:rPr lang="en-US" spc="-1" dirty="0" err="1">
                <a:solidFill>
                  <a:srgbClr val="000000"/>
                </a:solidFill>
                <a:uFill>
                  <a:solidFill>
                    <a:srgbClr val="FFFFFF"/>
                  </a:solidFill>
                </a:uFill>
              </a:rPr>
              <a:t>proveedores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hacen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seguimiento</a:t>
            </a:r>
            <a:r>
              <a:rPr lang="en-US" spc="-1" dirty="0">
                <a:solidFill>
                  <a:srgbClr val="000000"/>
                </a:solidFill>
                <a:uFill>
                  <a:solidFill>
                    <a:srgbClr val="FFFFFF"/>
                  </a:solidFill>
                </a:uFill>
              </a:rPr>
              <a:t> para </a:t>
            </a:r>
            <a:r>
              <a:rPr lang="en-US" spc="-1" dirty="0" err="1">
                <a:solidFill>
                  <a:srgbClr val="000000"/>
                </a:solidFill>
                <a:uFill>
                  <a:solidFill>
                    <a:srgbClr val="FFFFFF"/>
                  </a:solidFill>
                </a:uFill>
              </a:rPr>
              <a:t>ver</a:t>
            </a:r>
            <a:r>
              <a:rPr lang="en-US" spc="-1" dirty="0">
                <a:solidFill>
                  <a:srgbClr val="000000"/>
                </a:solidFill>
                <a:uFill>
                  <a:solidFill>
                    <a:srgbClr val="FFFFFF"/>
                  </a:solidFill>
                </a:uFill>
              </a:rPr>
              <a:t> el </a:t>
            </a:r>
            <a:r>
              <a:rPr lang="en-US" spc="-1" dirty="0" err="1">
                <a:solidFill>
                  <a:srgbClr val="000000"/>
                </a:solidFill>
                <a:uFill>
                  <a:solidFill>
                    <a:srgbClr val="FFFFFF"/>
                  </a:solidFill>
                </a:uFill>
              </a:rPr>
              <a:t>estado</a:t>
            </a:r>
            <a:r>
              <a:rPr lang="en-US" spc="-1" dirty="0">
                <a:solidFill>
                  <a:srgbClr val="000000"/>
                </a:solidFill>
                <a:uFill>
                  <a:solidFill>
                    <a:srgbClr val="FFFFFF"/>
                  </a:solidFill>
                </a:uFill>
              </a:rPr>
              <a:t> del </a:t>
            </a:r>
            <a:r>
              <a:rPr lang="en-US" spc="-1" dirty="0" err="1">
                <a:solidFill>
                  <a:srgbClr val="000000"/>
                </a:solidFill>
                <a:uFill>
                  <a:solidFill>
                    <a:srgbClr val="FFFFFF"/>
                  </a:solidFill>
                </a:uFill>
              </a:rPr>
              <a:t>pago</a:t>
            </a:r>
            <a:r>
              <a:rPr lang="en-US" spc="-1" dirty="0">
                <a:solidFill>
                  <a:srgbClr val="000000"/>
                </a:solidFill>
                <a:uFill>
                  <a:solidFill>
                    <a:srgbClr val="FFFFFF"/>
                  </a:solidFill>
                </a:uFill>
              </a:rPr>
              <a:t> de la </a:t>
            </a:r>
            <a:r>
              <a:rPr lang="en-US" spc="-1" dirty="0" err="1">
                <a:solidFill>
                  <a:srgbClr val="000000"/>
                </a:solidFill>
                <a:uFill>
                  <a:solidFill>
                    <a:srgbClr val="FFFFFF"/>
                  </a:solidFill>
                </a:uFill>
              </a:rPr>
              <a:t>factura</a:t>
            </a:r>
            <a:r>
              <a:rPr lang="en-US" spc="-1" dirty="0">
                <a:solidFill>
                  <a:srgbClr val="000000"/>
                </a:solidFill>
                <a:uFill>
                  <a:solidFill>
                    <a:srgbClr val="FFFFFF"/>
                  </a:solidFill>
                </a:uFill>
              </a:rPr>
              <a:t>.</a:t>
            </a:r>
            <a:endParaRPr lang="en-GB" dirty="0"/>
          </a:p>
        </p:txBody>
      </p:sp>
      <p:pic>
        <p:nvPicPr>
          <p:cNvPr id="4" name="Picture 3"/>
          <p:cNvPicPr>
            <a:picLocks noChangeAspect="1"/>
          </p:cNvPicPr>
          <p:nvPr/>
        </p:nvPicPr>
        <p:blipFill>
          <a:blip r:embed="rId2"/>
          <a:stretch>
            <a:fillRect/>
          </a:stretch>
        </p:blipFill>
        <p:spPr>
          <a:xfrm>
            <a:off x="4435813" y="5002974"/>
            <a:ext cx="4708187" cy="1855026"/>
          </a:xfrm>
          <a:prstGeom prst="rect">
            <a:avLst/>
          </a:prstGeom>
        </p:spPr>
      </p:pic>
    </p:spTree>
    <p:extLst>
      <p:ext uri="{BB962C8B-B14F-4D97-AF65-F5344CB8AC3E}">
        <p14:creationId xmlns:p14="http://schemas.microsoft.com/office/powerpoint/2010/main" val="16242551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spc="-1" dirty="0" err="1">
                <a:solidFill>
                  <a:srgbClr val="000000"/>
                </a:solidFill>
                <a:uFill>
                  <a:solidFill>
                    <a:srgbClr val="FFFFFF"/>
                  </a:solidFill>
                </a:uFill>
              </a:rPr>
              <a:t>Suplantación</a:t>
            </a:r>
            <a:r>
              <a:rPr lang="en-US" b="1" spc="-1" dirty="0">
                <a:solidFill>
                  <a:srgbClr val="000000"/>
                </a:solidFill>
                <a:uFill>
                  <a:solidFill>
                    <a:srgbClr val="FFFFFF"/>
                  </a:solidFill>
                </a:uFill>
              </a:rPr>
              <a:t> del abogado</a:t>
            </a:r>
            <a:endParaRPr lang="en-GB" b="1" dirty="0"/>
          </a:p>
        </p:txBody>
      </p:sp>
      <p:sp>
        <p:nvSpPr>
          <p:cNvPr id="3" name="Content Placeholder 2"/>
          <p:cNvSpPr>
            <a:spLocks noGrp="1"/>
          </p:cNvSpPr>
          <p:nvPr>
            <p:ph idx="1"/>
          </p:nvPr>
        </p:nvSpPr>
        <p:spPr/>
        <p:txBody>
          <a:bodyPr>
            <a:normAutofit fontScale="85000" lnSpcReduction="20000"/>
          </a:bodyPr>
          <a:lstStyle/>
          <a:p>
            <a:pPr algn="just"/>
            <a:r>
              <a:rPr lang="en-US" spc="-1" dirty="0" err="1">
                <a:solidFill>
                  <a:srgbClr val="000000"/>
                </a:solidFill>
                <a:uFill>
                  <a:solidFill>
                    <a:srgbClr val="FFFFFF"/>
                  </a:solidFill>
                </a:uFill>
              </a:rPr>
              <a:t>En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esta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versión</a:t>
            </a:r>
            <a:r>
              <a:rPr lang="en-US" spc="-1" dirty="0">
                <a:solidFill>
                  <a:srgbClr val="000000"/>
                </a:solidFill>
                <a:uFill>
                  <a:solidFill>
                    <a:srgbClr val="FFFFFF"/>
                  </a:solidFill>
                </a:uFill>
              </a:rPr>
              <a:t>, el </a:t>
            </a:r>
            <a:r>
              <a:rPr lang="en-US" spc="-1" dirty="0" err="1">
                <a:solidFill>
                  <a:srgbClr val="000000"/>
                </a:solidFill>
                <a:uFill>
                  <a:solidFill>
                    <a:srgbClr val="FFFFFF"/>
                  </a:solidFill>
                </a:uFill>
              </a:rPr>
              <a:t>ciberdelincuente</a:t>
            </a:r>
            <a:r>
              <a:rPr lang="en-US" spc="-1" dirty="0">
                <a:solidFill>
                  <a:srgbClr val="000000"/>
                </a:solidFill>
                <a:uFill>
                  <a:solidFill>
                    <a:srgbClr val="FFFFFF"/>
                  </a:solidFill>
                </a:uFill>
              </a:rPr>
              <a:t> se </a:t>
            </a:r>
            <a:r>
              <a:rPr lang="en-US" spc="-1" dirty="0" err="1">
                <a:solidFill>
                  <a:srgbClr val="000000"/>
                </a:solidFill>
                <a:uFill>
                  <a:solidFill>
                    <a:srgbClr val="FFFFFF"/>
                  </a:solidFill>
                </a:uFill>
              </a:rPr>
              <a:t>contacta</a:t>
            </a:r>
            <a:r>
              <a:rPr lang="en-US" spc="-1" dirty="0">
                <a:solidFill>
                  <a:srgbClr val="000000"/>
                </a:solidFill>
                <a:uFill>
                  <a:solidFill>
                    <a:srgbClr val="FFFFFF"/>
                  </a:solidFill>
                </a:uFill>
              </a:rPr>
              <a:t> con los </a:t>
            </a:r>
            <a:r>
              <a:rPr lang="en-US" spc="-1" dirty="0" err="1">
                <a:solidFill>
                  <a:srgbClr val="000000"/>
                </a:solidFill>
                <a:uFill>
                  <a:solidFill>
                    <a:srgbClr val="FFFFFF"/>
                  </a:solidFill>
                </a:uFill>
              </a:rPr>
              <a:t>empleados</a:t>
            </a:r>
            <a:r>
              <a:rPr lang="en-US" spc="-1" dirty="0">
                <a:solidFill>
                  <a:srgbClr val="000000"/>
                </a:solidFill>
                <a:uFill>
                  <a:solidFill>
                    <a:srgbClr val="FFFFFF"/>
                  </a:solidFill>
                </a:uFill>
              </a:rPr>
              <a:t> y/o el CEO de la </a:t>
            </a:r>
            <a:r>
              <a:rPr lang="en-US" spc="-1" dirty="0" err="1">
                <a:solidFill>
                  <a:srgbClr val="000000"/>
                </a:solidFill>
                <a:uFill>
                  <a:solidFill>
                    <a:srgbClr val="FFFFFF"/>
                  </a:solidFill>
                </a:uFill>
              </a:rPr>
              <a:t>empresa</a:t>
            </a:r>
            <a:r>
              <a:rPr lang="en-US" spc="-1" dirty="0">
                <a:solidFill>
                  <a:srgbClr val="000000"/>
                </a:solidFill>
                <a:uFill>
                  <a:solidFill>
                    <a:srgbClr val="FFFFFF"/>
                  </a:solidFill>
                </a:uFill>
              </a:rPr>
              <a:t> y se </a:t>
            </a:r>
            <a:r>
              <a:rPr lang="en-US" spc="-1" dirty="0" err="1">
                <a:solidFill>
                  <a:srgbClr val="000000"/>
                </a:solidFill>
                <a:uFill>
                  <a:solidFill>
                    <a:srgbClr val="FFFFFF"/>
                  </a:solidFill>
                </a:uFill>
              </a:rPr>
              <a:t>identifica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como</a:t>
            </a:r>
            <a:r>
              <a:rPr lang="en-US" spc="-1" dirty="0">
                <a:solidFill>
                  <a:srgbClr val="000000"/>
                </a:solidFill>
                <a:uFill>
                  <a:solidFill>
                    <a:srgbClr val="FFFFFF"/>
                  </a:solidFill>
                </a:uFill>
              </a:rPr>
              <a:t> abogado o </a:t>
            </a:r>
            <a:r>
              <a:rPr lang="en-US" spc="-1" dirty="0" err="1">
                <a:solidFill>
                  <a:srgbClr val="000000"/>
                </a:solidFill>
                <a:uFill>
                  <a:solidFill>
                    <a:srgbClr val="FFFFFF"/>
                  </a:solidFill>
                </a:uFill>
              </a:rPr>
              <a:t>representante</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bufetes</a:t>
            </a:r>
            <a:r>
              <a:rPr lang="en-US" spc="-1" dirty="0">
                <a:solidFill>
                  <a:srgbClr val="000000"/>
                </a:solidFill>
                <a:uFill>
                  <a:solidFill>
                    <a:srgbClr val="FFFFFF"/>
                  </a:solidFill>
                </a:uFill>
              </a:rPr>
              <a:t> de abogados, </a:t>
            </a:r>
            <a:r>
              <a:rPr lang="en-US" spc="-1" dirty="0" err="1">
                <a:solidFill>
                  <a:srgbClr val="000000"/>
                </a:solidFill>
                <a:uFill>
                  <a:solidFill>
                    <a:srgbClr val="FFFFFF"/>
                  </a:solidFill>
                </a:uFill>
              </a:rPr>
              <a:t>alegando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manejar</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asuntos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confidenciales</a:t>
            </a:r>
            <a:r>
              <a:rPr lang="en-US" spc="-1" dirty="0">
                <a:solidFill>
                  <a:srgbClr val="000000"/>
                </a:solidFill>
                <a:uFill>
                  <a:solidFill>
                    <a:srgbClr val="FFFFFF"/>
                  </a:solidFill>
                </a:uFill>
              </a:rPr>
              <a:t> o </a:t>
            </a:r>
            <a:r>
              <a:rPr lang="en-US" spc="-1" dirty="0" err="1">
                <a:solidFill>
                  <a:srgbClr val="000000"/>
                </a:solidFill>
                <a:uFill>
                  <a:solidFill>
                    <a:srgbClr val="FFFFFF"/>
                  </a:solidFill>
                </a:uFill>
              </a:rPr>
              <a:t>en</a:t>
            </a:r>
            <a:r>
              <a:rPr lang="en-US" spc="-1" dirty="0">
                <a:solidFill>
                  <a:srgbClr val="000000"/>
                </a:solidFill>
                <a:uFill>
                  <a:solidFill>
                    <a:srgbClr val="FFFFFF"/>
                  </a:solidFill>
                </a:uFill>
              </a:rPr>
              <a:t> los </a:t>
            </a:r>
            <a:r>
              <a:rPr lang="en-US" spc="-1" dirty="0" err="1">
                <a:solidFill>
                  <a:srgbClr val="000000"/>
                </a:solidFill>
                <a:uFill>
                  <a:solidFill>
                    <a:srgbClr val="FFFFFF"/>
                  </a:solidFill>
                </a:uFill>
              </a:rPr>
              <a:t>cuales</a:t>
            </a:r>
            <a:r>
              <a:rPr lang="en-US" spc="-1" dirty="0">
                <a:solidFill>
                  <a:srgbClr val="000000"/>
                </a:solidFill>
                <a:uFill>
                  <a:solidFill>
                    <a:srgbClr val="FFFFFF"/>
                  </a:solidFill>
                </a:uFill>
              </a:rPr>
              <a:t> el </a:t>
            </a:r>
            <a:r>
              <a:rPr lang="en-US" spc="-1" dirty="0" err="1">
                <a:solidFill>
                  <a:srgbClr val="000000"/>
                </a:solidFill>
                <a:uFill>
                  <a:solidFill>
                    <a:srgbClr val="FFFFFF"/>
                  </a:solidFill>
                </a:uFill>
              </a:rPr>
              <a:t>tiempo</a:t>
            </a:r>
            <a:r>
              <a:rPr lang="en-US" spc="-1" dirty="0">
                <a:solidFill>
                  <a:srgbClr val="000000"/>
                </a:solidFill>
                <a:uFill>
                  <a:solidFill>
                    <a:srgbClr val="FFFFFF"/>
                  </a:solidFill>
                </a:uFill>
              </a:rPr>
              <a:t> es un factor </a:t>
            </a:r>
            <a:r>
              <a:rPr lang="en-US" spc="-1" dirty="0" err="1">
                <a:solidFill>
                  <a:srgbClr val="000000"/>
                </a:solidFill>
                <a:uFill>
                  <a:solidFill>
                    <a:srgbClr val="FFFFFF"/>
                  </a:solidFill>
                </a:uFill>
              </a:rPr>
              <a:t>esencial</a:t>
            </a:r>
            <a:r>
              <a:rPr lang="en-US" spc="-1" dirty="0">
                <a:solidFill>
                  <a:srgbClr val="000000"/>
                </a:solidFill>
                <a:uFill>
                  <a:solidFill>
                    <a:srgbClr val="FFFFFF"/>
                  </a:solidFill>
                </a:uFill>
              </a:rPr>
              <a:t>. Este </a:t>
            </a:r>
            <a:r>
              <a:rPr lang="en-US" spc="-1" dirty="0" err="1">
                <a:solidFill>
                  <a:srgbClr val="000000"/>
                </a:solidFill>
                <a:uFill>
                  <a:solidFill>
                    <a:srgbClr val="FFFFFF"/>
                  </a:solidFill>
                </a:uFill>
              </a:rPr>
              <a:t>contacto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generalmente</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realizado</a:t>
            </a:r>
            <a:r>
              <a:rPr lang="en-US" spc="-1" dirty="0">
                <a:solidFill>
                  <a:srgbClr val="000000"/>
                </a:solidFill>
                <a:uFill>
                  <a:solidFill>
                    <a:srgbClr val="FFFFFF"/>
                  </a:solidFill>
                </a:uFill>
              </a:rPr>
              <a:t> por </a:t>
            </a:r>
            <a:r>
              <a:rPr lang="en-US" spc="-1" dirty="0" err="1">
                <a:solidFill>
                  <a:srgbClr val="000000"/>
                </a:solidFill>
                <a:uFill>
                  <a:solidFill>
                    <a:srgbClr val="FFFFFF"/>
                  </a:solidFill>
                </a:uFill>
              </a:rPr>
              <a:t>teléfono</a:t>
            </a:r>
            <a:r>
              <a:rPr lang="en-US" spc="-1" dirty="0">
                <a:solidFill>
                  <a:srgbClr val="000000"/>
                </a:solidFill>
                <a:uFill>
                  <a:solidFill>
                    <a:srgbClr val="FFFFFF"/>
                  </a:solidFill>
                </a:uFill>
              </a:rPr>
              <a:t> o </a:t>
            </a:r>
            <a:r>
              <a:rPr lang="en-US" spc="-1" dirty="0" err="1">
                <a:solidFill>
                  <a:srgbClr val="000000"/>
                </a:solidFill>
                <a:uFill>
                  <a:solidFill>
                    <a:srgbClr val="FFFFFF"/>
                  </a:solidFill>
                </a:uFill>
              </a:rPr>
              <a:t>correo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electrónico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intenta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presionar</a:t>
            </a:r>
            <a:r>
              <a:rPr lang="en-US" spc="-1" dirty="0">
                <a:solidFill>
                  <a:srgbClr val="000000"/>
                </a:solidFill>
                <a:uFill>
                  <a:solidFill>
                    <a:srgbClr val="FFFFFF"/>
                  </a:solidFill>
                </a:uFill>
              </a:rPr>
              <a:t> a la </a:t>
            </a:r>
            <a:r>
              <a:rPr lang="en-US" spc="-1" dirty="0" err="1">
                <a:solidFill>
                  <a:srgbClr val="000000"/>
                </a:solidFill>
                <a:uFill>
                  <a:solidFill>
                    <a:srgbClr val="FFFFFF"/>
                  </a:solidFill>
                </a:uFill>
              </a:rPr>
              <a:t>parte</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contactada</a:t>
            </a:r>
            <a:r>
              <a:rPr lang="en-US" spc="-1" dirty="0">
                <a:solidFill>
                  <a:srgbClr val="000000"/>
                </a:solidFill>
                <a:uFill>
                  <a:solidFill>
                    <a:srgbClr val="FFFFFF"/>
                  </a:solidFill>
                </a:uFill>
              </a:rPr>
              <a:t> para que se </a:t>
            </a:r>
            <a:r>
              <a:rPr lang="en-US" spc="-1" dirty="0" err="1">
                <a:solidFill>
                  <a:srgbClr val="000000"/>
                </a:solidFill>
                <a:uFill>
                  <a:solidFill>
                    <a:srgbClr val="FFFFFF"/>
                  </a:solidFill>
                </a:uFill>
              </a:rPr>
              <a:t>encargue</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en</a:t>
            </a:r>
            <a:r>
              <a:rPr lang="en-US" spc="-1" dirty="0">
                <a:solidFill>
                  <a:srgbClr val="000000"/>
                </a:solidFill>
                <a:uFill>
                  <a:solidFill>
                    <a:srgbClr val="FFFFFF"/>
                  </a:solidFill>
                </a:uFill>
              </a:rPr>
              <a:t> forma </a:t>
            </a:r>
            <a:r>
              <a:rPr lang="en-US" spc="-1" dirty="0" err="1">
                <a:solidFill>
                  <a:srgbClr val="000000"/>
                </a:solidFill>
                <a:uFill>
                  <a:solidFill>
                    <a:srgbClr val="FFFFFF"/>
                  </a:solidFill>
                </a:uFill>
              </a:rPr>
              <a:t>rápida</a:t>
            </a:r>
            <a:r>
              <a:rPr lang="en-US" spc="-1" dirty="0">
                <a:solidFill>
                  <a:srgbClr val="000000"/>
                </a:solidFill>
                <a:uFill>
                  <a:solidFill>
                    <a:srgbClr val="FFFFFF"/>
                  </a:solidFill>
                </a:uFill>
              </a:rPr>
              <a:t> o </a:t>
            </a:r>
            <a:r>
              <a:rPr lang="en-US" spc="-1" dirty="0" err="1">
                <a:solidFill>
                  <a:srgbClr val="000000"/>
                </a:solidFill>
                <a:uFill>
                  <a:solidFill>
                    <a:srgbClr val="FFFFFF"/>
                  </a:solidFill>
                </a:uFill>
              </a:rPr>
              <a:t>secreta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realizar</a:t>
            </a:r>
            <a:r>
              <a:rPr lang="en-US" spc="-1" dirty="0">
                <a:solidFill>
                  <a:srgbClr val="000000"/>
                </a:solidFill>
                <a:uFill>
                  <a:solidFill>
                    <a:srgbClr val="FFFFFF"/>
                  </a:solidFill>
                </a:uFill>
              </a:rPr>
              <a:t> la </a:t>
            </a:r>
            <a:r>
              <a:rPr lang="en-US" spc="-1" dirty="0" err="1">
                <a:solidFill>
                  <a:srgbClr val="000000"/>
                </a:solidFill>
                <a:uFill>
                  <a:solidFill>
                    <a:srgbClr val="FFFFFF"/>
                  </a:solidFill>
                </a:uFill>
              </a:rPr>
              <a:t>transferencia</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fondos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Está</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previsto</a:t>
            </a:r>
            <a:r>
              <a:rPr lang="en-US" spc="-1" dirty="0">
                <a:solidFill>
                  <a:srgbClr val="000000"/>
                </a:solidFill>
                <a:uFill>
                  <a:solidFill>
                    <a:srgbClr val="FFFFFF"/>
                  </a:solidFill>
                </a:uFill>
              </a:rPr>
              <a:t> que </a:t>
            </a:r>
            <a:r>
              <a:rPr lang="en-US" spc="-1" dirty="0" err="1">
                <a:solidFill>
                  <a:srgbClr val="000000"/>
                </a:solidFill>
                <a:uFill>
                  <a:solidFill>
                    <a:srgbClr val="FFFFFF"/>
                  </a:solidFill>
                </a:uFill>
              </a:rPr>
              <a:t>este</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tipo</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sistema</a:t>
            </a:r>
            <a:r>
              <a:rPr lang="en-US" spc="-1" dirty="0">
                <a:solidFill>
                  <a:srgbClr val="000000"/>
                </a:solidFill>
                <a:uFill>
                  <a:solidFill>
                    <a:srgbClr val="FFFFFF"/>
                  </a:solidFill>
                </a:uFill>
              </a:rPr>
              <a:t> BEC se </a:t>
            </a:r>
            <a:r>
              <a:rPr lang="en-US" spc="-1" dirty="0" err="1">
                <a:solidFill>
                  <a:srgbClr val="000000"/>
                </a:solidFill>
                <a:uFill>
                  <a:solidFill>
                    <a:srgbClr val="FFFFFF"/>
                  </a:solidFill>
                </a:uFill>
              </a:rPr>
              <a:t>produzca</a:t>
            </a:r>
            <a:r>
              <a:rPr lang="en-US" spc="-1" dirty="0">
                <a:solidFill>
                  <a:srgbClr val="000000"/>
                </a:solidFill>
                <a:uFill>
                  <a:solidFill>
                    <a:srgbClr val="FFFFFF"/>
                  </a:solidFill>
                </a:uFill>
              </a:rPr>
              <a:t> al </a:t>
            </a:r>
            <a:r>
              <a:rPr lang="en-US" spc="-1" dirty="0" err="1">
                <a:solidFill>
                  <a:srgbClr val="000000"/>
                </a:solidFill>
                <a:uFill>
                  <a:solidFill>
                    <a:srgbClr val="FFFFFF"/>
                  </a:solidFill>
                </a:uFill>
              </a:rPr>
              <a:t>término</a:t>
            </a:r>
            <a:r>
              <a:rPr lang="en-US" spc="-1" dirty="0">
                <a:solidFill>
                  <a:srgbClr val="000000"/>
                </a:solidFill>
                <a:uFill>
                  <a:solidFill>
                    <a:srgbClr val="FFFFFF"/>
                  </a:solidFill>
                </a:uFill>
              </a:rPr>
              <a:t> del </a:t>
            </a:r>
            <a:r>
              <a:rPr lang="en-US" spc="-1" dirty="0" err="1">
                <a:solidFill>
                  <a:srgbClr val="000000"/>
                </a:solidFill>
                <a:uFill>
                  <a:solidFill>
                    <a:srgbClr val="FFFFFF"/>
                  </a:solidFill>
                </a:uFill>
              </a:rPr>
              <a:t>horario</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trabajo</a:t>
            </a:r>
            <a:r>
              <a:rPr lang="en-US" spc="-1" dirty="0">
                <a:solidFill>
                  <a:srgbClr val="000000"/>
                </a:solidFill>
                <a:uFill>
                  <a:solidFill>
                    <a:srgbClr val="FFFFFF"/>
                  </a:solidFill>
                </a:uFill>
              </a:rPr>
              <a:t> o la </a:t>
            </a:r>
            <a:r>
              <a:rPr lang="en-US" spc="-1" dirty="0" err="1">
                <a:solidFill>
                  <a:srgbClr val="000000"/>
                </a:solidFill>
                <a:uFill>
                  <a:solidFill>
                    <a:srgbClr val="FFFFFF"/>
                  </a:solidFill>
                </a:uFill>
              </a:rPr>
              <a:t>semana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laboral</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cuando</a:t>
            </a:r>
            <a:r>
              <a:rPr lang="en-US" spc="-1" dirty="0">
                <a:solidFill>
                  <a:srgbClr val="000000"/>
                </a:solidFill>
                <a:uFill>
                  <a:solidFill>
                    <a:srgbClr val="FFFFFF"/>
                  </a:solidFill>
                </a:uFill>
              </a:rPr>
              <a:t> los </a:t>
            </a:r>
            <a:r>
              <a:rPr lang="en-US" spc="-1" dirty="0" err="1">
                <a:solidFill>
                  <a:srgbClr val="000000"/>
                </a:solidFill>
                <a:uFill>
                  <a:solidFill>
                    <a:srgbClr val="FFFFFF"/>
                  </a:solidFill>
                </a:uFill>
              </a:rPr>
              <a:t>empleados</a:t>
            </a:r>
            <a:r>
              <a:rPr lang="en-US" spc="-1" dirty="0">
                <a:solidFill>
                  <a:srgbClr val="000000"/>
                </a:solidFill>
                <a:uFill>
                  <a:solidFill>
                    <a:srgbClr val="FFFFFF"/>
                  </a:solidFill>
                </a:uFill>
              </a:rPr>
              <a:t> se </a:t>
            </a:r>
            <a:r>
              <a:rPr lang="en-US" spc="-1" dirty="0" err="1">
                <a:solidFill>
                  <a:srgbClr val="000000"/>
                </a:solidFill>
                <a:uFill>
                  <a:solidFill>
                    <a:srgbClr val="FFFFFF"/>
                  </a:solidFill>
                </a:uFill>
              </a:rPr>
              <a:t>alistan</a:t>
            </a:r>
            <a:r>
              <a:rPr lang="en-US" spc="-1" dirty="0">
                <a:solidFill>
                  <a:srgbClr val="000000"/>
                </a:solidFill>
                <a:uFill>
                  <a:solidFill>
                    <a:srgbClr val="FFFFFF"/>
                  </a:solidFill>
                </a:uFill>
              </a:rPr>
              <a:t> para </a:t>
            </a:r>
            <a:r>
              <a:rPr lang="en-US" spc="-1" dirty="0" err="1">
                <a:solidFill>
                  <a:srgbClr val="000000"/>
                </a:solidFill>
                <a:uFill>
                  <a:solidFill>
                    <a:srgbClr val="FFFFFF"/>
                  </a:solidFill>
                </a:uFill>
              </a:rPr>
              <a:t>descansar</a:t>
            </a:r>
            <a:r>
              <a:rPr lang="en-US" spc="-1" dirty="0">
                <a:solidFill>
                  <a:srgbClr val="000000"/>
                </a:solidFill>
                <a:uFill>
                  <a:solidFill>
                    <a:srgbClr val="FFFFFF"/>
                  </a:solidFill>
                </a:uFill>
              </a:rPr>
              <a:t>.</a:t>
            </a:r>
            <a:endParaRPr lang="en-GB" dirty="0"/>
          </a:p>
        </p:txBody>
      </p:sp>
      <p:pic>
        <p:nvPicPr>
          <p:cNvPr id="4" name="Picture 3"/>
          <p:cNvPicPr>
            <a:picLocks noChangeAspect="1"/>
          </p:cNvPicPr>
          <p:nvPr/>
        </p:nvPicPr>
        <p:blipFill>
          <a:blip r:embed="rId2"/>
          <a:stretch>
            <a:fillRect/>
          </a:stretch>
        </p:blipFill>
        <p:spPr>
          <a:xfrm>
            <a:off x="5194570" y="5700409"/>
            <a:ext cx="3949430" cy="1157590"/>
          </a:xfrm>
          <a:prstGeom prst="rect">
            <a:avLst/>
          </a:prstGeom>
        </p:spPr>
      </p:pic>
    </p:spTree>
    <p:extLst>
      <p:ext uri="{BB962C8B-B14F-4D97-AF65-F5344CB8AC3E}">
        <p14:creationId xmlns:p14="http://schemas.microsoft.com/office/powerpoint/2010/main" val="2287846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240826852"/>
              </p:ext>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668896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spc="-1" dirty="0">
                <a:solidFill>
                  <a:srgbClr val="000000"/>
                </a:solidFill>
                <a:uFill>
                  <a:solidFill>
                    <a:srgbClr val="FFFFFF"/>
                  </a:solidFill>
                </a:uFill>
              </a:rPr>
              <a:t>Robo de </a:t>
            </a:r>
            <a:r>
              <a:rPr lang="en-US" b="1" spc="-1" dirty="0" err="1">
                <a:solidFill>
                  <a:srgbClr val="000000"/>
                </a:solidFill>
                <a:uFill>
                  <a:solidFill>
                    <a:srgbClr val="FFFFFF"/>
                  </a:solidFill>
                </a:uFill>
              </a:rPr>
              <a:t>datos</a:t>
            </a:r>
            <a:endParaRPr lang="en-GB" b="1" dirty="0"/>
          </a:p>
        </p:txBody>
      </p:sp>
      <p:sp>
        <p:nvSpPr>
          <p:cNvPr id="3" name="Content Placeholder 2"/>
          <p:cNvSpPr>
            <a:spLocks noGrp="1"/>
          </p:cNvSpPr>
          <p:nvPr>
            <p:ph idx="1"/>
          </p:nvPr>
        </p:nvSpPr>
        <p:spPr>
          <a:xfrm>
            <a:off x="457200" y="1600200"/>
            <a:ext cx="8229600" cy="5257800"/>
          </a:xfrm>
        </p:spPr>
        <p:txBody>
          <a:bodyPr>
            <a:normAutofit fontScale="77500" lnSpcReduction="20000"/>
          </a:bodyPr>
          <a:lstStyle/>
          <a:p>
            <a:pPr algn="just"/>
            <a:r>
              <a:rPr lang="en-US" spc="-1" dirty="0">
                <a:solidFill>
                  <a:srgbClr val="000000"/>
                </a:solidFill>
                <a:uFill>
                  <a:solidFill>
                    <a:srgbClr val="FFFFFF"/>
                  </a:solidFill>
                </a:uFill>
              </a:rPr>
              <a:t>Este </a:t>
            </a:r>
            <a:r>
              <a:rPr lang="en-US" spc="-1" dirty="0" err="1">
                <a:solidFill>
                  <a:srgbClr val="000000"/>
                </a:solidFill>
                <a:uFill>
                  <a:solidFill>
                    <a:srgbClr val="FFFFFF"/>
                  </a:solidFill>
                </a:uFill>
              </a:rPr>
              <a:t>sistema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implica</a:t>
            </a:r>
            <a:r>
              <a:rPr lang="en-US" spc="-1" dirty="0">
                <a:solidFill>
                  <a:srgbClr val="000000"/>
                </a:solidFill>
                <a:uFill>
                  <a:solidFill>
                    <a:srgbClr val="FFFFFF"/>
                  </a:solidFill>
                </a:uFill>
              </a:rPr>
              <a:t> el </a:t>
            </a:r>
            <a:r>
              <a:rPr lang="en-US" spc="-1" dirty="0" err="1">
                <a:solidFill>
                  <a:srgbClr val="000000"/>
                </a:solidFill>
                <a:uFill>
                  <a:solidFill>
                    <a:srgbClr val="FFFFFF"/>
                  </a:solidFill>
                </a:uFill>
              </a:rPr>
              <a:t>correo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electrónico</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empleados</a:t>
            </a:r>
            <a:r>
              <a:rPr lang="en-US" spc="-1" dirty="0">
                <a:solidFill>
                  <a:srgbClr val="000000"/>
                </a:solidFill>
                <a:uFill>
                  <a:solidFill>
                    <a:srgbClr val="FFFFFF"/>
                  </a:solidFill>
                </a:uFill>
              </a:rPr>
              <a:t> con </a:t>
            </a:r>
            <a:r>
              <a:rPr lang="en-US" spc="-1" dirty="0" err="1">
                <a:solidFill>
                  <a:srgbClr val="000000"/>
                </a:solidFill>
                <a:uFill>
                  <a:solidFill>
                    <a:srgbClr val="FFFFFF"/>
                  </a:solidFill>
                </a:uFill>
              </a:rPr>
              <a:t>funciones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específicas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generalmente</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recursos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humanos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en</a:t>
            </a:r>
            <a:r>
              <a:rPr lang="en-US" spc="-1" dirty="0">
                <a:solidFill>
                  <a:srgbClr val="000000"/>
                </a:solidFill>
                <a:uFill>
                  <a:solidFill>
                    <a:srgbClr val="FFFFFF"/>
                  </a:solidFill>
                </a:uFill>
              </a:rPr>
              <a:t> la </a:t>
            </a:r>
            <a:r>
              <a:rPr lang="en-US" spc="-1" dirty="0" err="1">
                <a:solidFill>
                  <a:srgbClr val="000000"/>
                </a:solidFill>
                <a:uFill>
                  <a:solidFill>
                    <a:srgbClr val="FFFFFF"/>
                  </a:solidFill>
                </a:uFill>
              </a:rPr>
              <a:t>empresa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atacada</a:t>
            </a:r>
            <a:r>
              <a:rPr lang="en-US" spc="-1" dirty="0">
                <a:solidFill>
                  <a:srgbClr val="000000"/>
                </a:solidFill>
                <a:uFill>
                  <a:solidFill>
                    <a:srgbClr val="FFFFFF"/>
                  </a:solidFill>
                </a:uFill>
              </a:rPr>
              <a:t> y, </a:t>
            </a:r>
            <a:r>
              <a:rPr lang="en-US" spc="-1" dirty="0" err="1">
                <a:solidFill>
                  <a:srgbClr val="000000"/>
                </a:solidFill>
                <a:uFill>
                  <a:solidFill>
                    <a:srgbClr val="FFFFFF"/>
                  </a:solidFill>
                </a:uFill>
              </a:rPr>
              <a:t>luego</a:t>
            </a:r>
            <a:r>
              <a:rPr lang="en-US" spc="-1" dirty="0">
                <a:solidFill>
                  <a:srgbClr val="000000"/>
                </a:solidFill>
                <a:uFill>
                  <a:solidFill>
                    <a:srgbClr val="FFFFFF"/>
                  </a:solidFill>
                </a:uFill>
              </a:rPr>
              <a:t>, se </a:t>
            </a:r>
            <a:r>
              <a:rPr lang="en-US" spc="-1" dirty="0" err="1">
                <a:solidFill>
                  <a:srgbClr val="000000"/>
                </a:solidFill>
                <a:uFill>
                  <a:solidFill>
                    <a:srgbClr val="FFFFFF"/>
                  </a:solidFill>
                </a:uFill>
              </a:rPr>
              <a:t>utiliza</a:t>
            </a:r>
            <a:r>
              <a:rPr lang="en-US" spc="-1" dirty="0">
                <a:solidFill>
                  <a:srgbClr val="000000"/>
                </a:solidFill>
                <a:uFill>
                  <a:solidFill>
                    <a:srgbClr val="FFFFFF"/>
                  </a:solidFill>
                </a:uFill>
              </a:rPr>
              <a:t> para </a:t>
            </a:r>
            <a:r>
              <a:rPr lang="en-US" spc="-1" dirty="0" err="1">
                <a:solidFill>
                  <a:srgbClr val="000000"/>
                </a:solidFill>
                <a:uFill>
                  <a:solidFill>
                    <a:srgbClr val="FFFFFF"/>
                  </a:solidFill>
                </a:uFill>
              </a:rPr>
              <a:t>enviar</a:t>
            </a:r>
            <a:r>
              <a:rPr lang="en-US" spc="-1" dirty="0">
                <a:solidFill>
                  <a:srgbClr val="000000"/>
                </a:solidFill>
                <a:uFill>
                  <a:solidFill>
                    <a:srgbClr val="FFFFFF"/>
                  </a:solidFill>
                </a:uFill>
              </a:rPr>
              <a:t> solicitudes, no para </a:t>
            </a:r>
            <a:r>
              <a:rPr lang="en-US" spc="-1" dirty="0" err="1">
                <a:solidFill>
                  <a:srgbClr val="000000"/>
                </a:solidFill>
                <a:uFill>
                  <a:solidFill>
                    <a:srgbClr val="FFFFFF"/>
                  </a:solidFill>
                </a:uFill>
              </a:rPr>
              <a:t>realizar</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transferencias</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fondos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sino</a:t>
            </a:r>
            <a:r>
              <a:rPr lang="en-US" spc="-1" dirty="0">
                <a:solidFill>
                  <a:srgbClr val="000000"/>
                </a:solidFill>
                <a:uFill>
                  <a:solidFill>
                    <a:srgbClr val="FFFFFF"/>
                  </a:solidFill>
                </a:uFill>
              </a:rPr>
              <a:t> para </a:t>
            </a:r>
            <a:r>
              <a:rPr lang="en-US" spc="-1" dirty="0" err="1">
                <a:solidFill>
                  <a:srgbClr val="000000"/>
                </a:solidFill>
                <a:uFill>
                  <a:solidFill>
                    <a:srgbClr val="FFFFFF"/>
                  </a:solidFill>
                </a:uFill>
              </a:rPr>
              <a:t>transferir</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información</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identificación</a:t>
            </a:r>
            <a:r>
              <a:rPr lang="en-US" spc="-1" dirty="0">
                <a:solidFill>
                  <a:srgbClr val="000000"/>
                </a:solidFill>
                <a:uFill>
                  <a:solidFill>
                    <a:srgbClr val="FFFFFF"/>
                  </a:solidFill>
                </a:uFill>
              </a:rPr>
              <a:t> personal de </a:t>
            </a:r>
            <a:r>
              <a:rPr lang="en-US" spc="-1" dirty="0" err="1">
                <a:solidFill>
                  <a:srgbClr val="000000"/>
                </a:solidFill>
                <a:uFill>
                  <a:solidFill>
                    <a:srgbClr val="FFFFFF"/>
                  </a:solidFill>
                </a:uFill>
              </a:rPr>
              <a:t>otros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empleados</a:t>
            </a:r>
            <a:r>
              <a:rPr lang="en-US" spc="-1" dirty="0">
                <a:solidFill>
                  <a:srgbClr val="000000"/>
                </a:solidFill>
                <a:uFill>
                  <a:solidFill>
                    <a:srgbClr val="FFFFFF"/>
                  </a:solidFill>
                </a:uFill>
              </a:rPr>
              <a:t> y </a:t>
            </a:r>
            <a:r>
              <a:rPr lang="en-US" spc="-1" dirty="0" err="1">
                <a:solidFill>
                  <a:srgbClr val="000000"/>
                </a:solidFill>
                <a:uFill>
                  <a:solidFill>
                    <a:srgbClr val="FFFFFF"/>
                  </a:solidFill>
                </a:uFill>
              </a:rPr>
              <a:t>ejecutivos</a:t>
            </a:r>
            <a:r>
              <a:rPr lang="en-US" spc="-1" dirty="0">
                <a:solidFill>
                  <a:srgbClr val="000000"/>
                </a:solidFill>
                <a:uFill>
                  <a:solidFill>
                    <a:srgbClr val="FFFFFF"/>
                  </a:solidFill>
                </a:uFill>
              </a:rPr>
              <a:t>. Por </a:t>
            </a:r>
            <a:r>
              <a:rPr lang="en-US" spc="-1" dirty="0" err="1">
                <a:solidFill>
                  <a:srgbClr val="000000"/>
                </a:solidFill>
                <a:uFill>
                  <a:solidFill>
                    <a:srgbClr val="FFFFFF"/>
                  </a:solidFill>
                </a:uFill>
              </a:rPr>
              <a:t>consiguiente</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esto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puede</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servir</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como</a:t>
            </a:r>
            <a:r>
              <a:rPr lang="en-US" spc="-1" dirty="0">
                <a:solidFill>
                  <a:srgbClr val="000000"/>
                </a:solidFill>
                <a:uFill>
                  <a:solidFill>
                    <a:srgbClr val="FFFFFF"/>
                  </a:solidFill>
                </a:uFill>
              </a:rPr>
              <a:t> un punto de </a:t>
            </a:r>
            <a:r>
              <a:rPr lang="en-US" spc="-1" dirty="0" err="1">
                <a:solidFill>
                  <a:srgbClr val="000000"/>
                </a:solidFill>
                <a:uFill>
                  <a:solidFill>
                    <a:srgbClr val="FFFFFF"/>
                  </a:solidFill>
                </a:uFill>
              </a:rPr>
              <a:t>partida</a:t>
            </a:r>
            <a:r>
              <a:rPr lang="en-US" spc="-1" dirty="0">
                <a:solidFill>
                  <a:srgbClr val="000000"/>
                </a:solidFill>
                <a:uFill>
                  <a:solidFill>
                    <a:srgbClr val="FFFFFF"/>
                  </a:solidFill>
                </a:uFill>
              </a:rPr>
              <a:t> para </a:t>
            </a:r>
            <a:r>
              <a:rPr lang="en-US" spc="-1" dirty="0" err="1">
                <a:solidFill>
                  <a:srgbClr val="000000"/>
                </a:solidFill>
                <a:uFill>
                  <a:solidFill>
                    <a:srgbClr val="FFFFFF"/>
                  </a:solidFill>
                </a:uFill>
              </a:rPr>
              <a:t>llevar</a:t>
            </a:r>
            <a:r>
              <a:rPr lang="en-US" spc="-1" dirty="0">
                <a:solidFill>
                  <a:srgbClr val="000000"/>
                </a:solidFill>
                <a:uFill>
                  <a:solidFill>
                    <a:srgbClr val="FFFFFF"/>
                  </a:solidFill>
                </a:uFill>
              </a:rPr>
              <a:t> a </a:t>
            </a:r>
            <a:r>
              <a:rPr lang="en-US" spc="-1" dirty="0" err="1">
                <a:solidFill>
                  <a:srgbClr val="000000"/>
                </a:solidFill>
                <a:uFill>
                  <a:solidFill>
                    <a:srgbClr val="FFFFFF"/>
                  </a:solidFill>
                </a:uFill>
              </a:rPr>
              <a:t>cabo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ataques</a:t>
            </a:r>
            <a:r>
              <a:rPr lang="en-US" spc="-1" dirty="0">
                <a:solidFill>
                  <a:srgbClr val="000000"/>
                </a:solidFill>
                <a:uFill>
                  <a:solidFill>
                    <a:srgbClr val="FFFFFF"/>
                  </a:solidFill>
                </a:uFill>
              </a:rPr>
              <a:t> BEC </a:t>
            </a:r>
            <a:r>
              <a:rPr lang="en-US" spc="-1" dirty="0" err="1">
                <a:solidFill>
                  <a:srgbClr val="000000"/>
                </a:solidFill>
                <a:uFill>
                  <a:solidFill>
                    <a:srgbClr val="FFFFFF"/>
                  </a:solidFill>
                </a:uFill>
              </a:rPr>
              <a:t>más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perjudiciales</a:t>
            </a:r>
            <a:r>
              <a:rPr lang="en-US" spc="-1" dirty="0">
                <a:solidFill>
                  <a:srgbClr val="000000"/>
                </a:solidFill>
                <a:uFill>
                  <a:solidFill>
                    <a:srgbClr val="FFFFFF"/>
                  </a:solidFill>
                </a:uFill>
              </a:rPr>
              <a:t> contra la </a:t>
            </a:r>
            <a:r>
              <a:rPr lang="en-US" spc="-1" dirty="0" err="1">
                <a:solidFill>
                  <a:srgbClr val="000000"/>
                </a:solidFill>
                <a:uFill>
                  <a:solidFill>
                    <a:srgbClr val="FFFFFF"/>
                  </a:solidFill>
                </a:uFill>
              </a:rPr>
              <a:t>misma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empresa</a:t>
            </a:r>
            <a:r>
              <a:rPr lang="en-US" spc="-1" dirty="0">
                <a:solidFill>
                  <a:srgbClr val="000000"/>
                </a:solidFill>
                <a:uFill>
                  <a:solidFill>
                    <a:srgbClr val="FFFFFF"/>
                  </a:solidFill>
                </a:uFill>
              </a:rPr>
              <a:t>.</a:t>
            </a:r>
            <a:endParaRPr lang="en-US" dirty="0"/>
          </a:p>
          <a:p>
            <a:pPr algn="just"/>
            <a:r>
              <a:rPr lang="en-US" spc="-1" dirty="0">
                <a:solidFill>
                  <a:srgbClr val="000000"/>
                </a:solidFill>
                <a:uFill>
                  <a:solidFill>
                    <a:srgbClr val="FFFFFF"/>
                  </a:solidFill>
                </a:uFill>
              </a:rPr>
              <a:t>La </a:t>
            </a:r>
            <a:r>
              <a:rPr lang="en-US" spc="-1" dirty="0" err="1">
                <a:solidFill>
                  <a:srgbClr val="000000"/>
                </a:solidFill>
                <a:uFill>
                  <a:solidFill>
                    <a:srgbClr val="FFFFFF"/>
                  </a:solidFill>
                </a:uFill>
              </a:rPr>
              <a:t>estafa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mayormente</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cuenta</a:t>
            </a:r>
            <a:r>
              <a:rPr lang="en-US" spc="-1" dirty="0">
                <a:solidFill>
                  <a:srgbClr val="000000"/>
                </a:solidFill>
                <a:uFill>
                  <a:solidFill>
                    <a:srgbClr val="FFFFFF"/>
                  </a:solidFill>
                </a:uFill>
              </a:rPr>
              <a:t> con la </a:t>
            </a:r>
            <a:r>
              <a:rPr lang="en-US" spc="-1" dirty="0" err="1">
                <a:solidFill>
                  <a:srgbClr val="000000"/>
                </a:solidFill>
                <a:uFill>
                  <a:solidFill>
                    <a:srgbClr val="FFFFFF"/>
                  </a:solidFill>
                </a:uFill>
              </a:rPr>
              <a:t>ingeniería</a:t>
            </a:r>
            <a:r>
              <a:rPr lang="en-US" spc="-1" dirty="0">
                <a:solidFill>
                  <a:srgbClr val="000000"/>
                </a:solidFill>
                <a:uFill>
                  <a:solidFill>
                    <a:srgbClr val="FFFFFF"/>
                  </a:solidFill>
                </a:uFill>
              </a:rPr>
              <a:t> social, y </a:t>
            </a:r>
            <a:r>
              <a:rPr lang="en-US" spc="-1" dirty="0" err="1">
                <a:solidFill>
                  <a:srgbClr val="000000"/>
                </a:solidFill>
                <a:uFill>
                  <a:solidFill>
                    <a:srgbClr val="FFFFFF"/>
                  </a:solidFill>
                </a:uFill>
              </a:rPr>
              <a:t>generalmente</a:t>
            </a:r>
            <a:r>
              <a:rPr lang="en-US" spc="-1" dirty="0">
                <a:solidFill>
                  <a:srgbClr val="000000"/>
                </a:solidFill>
                <a:uFill>
                  <a:solidFill>
                    <a:srgbClr val="FFFFFF"/>
                  </a:solidFill>
                </a:uFill>
              </a:rPr>
              <a:t> no </a:t>
            </a:r>
            <a:r>
              <a:rPr lang="en-US" spc="-1" dirty="0" err="1">
                <a:solidFill>
                  <a:srgbClr val="000000"/>
                </a:solidFill>
                <a:uFill>
                  <a:solidFill>
                    <a:srgbClr val="FFFFFF"/>
                  </a:solidFill>
                </a:uFill>
              </a:rPr>
              <a:t>necesita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penetrar</a:t>
            </a:r>
            <a:r>
              <a:rPr lang="en-US" spc="-1" dirty="0">
                <a:solidFill>
                  <a:srgbClr val="000000"/>
                </a:solidFill>
                <a:uFill>
                  <a:solidFill>
                    <a:srgbClr val="FFFFFF"/>
                  </a:solidFill>
                </a:uFill>
              </a:rPr>
              <a:t> a los </a:t>
            </a:r>
            <a:r>
              <a:rPr lang="en-US" spc="-1" dirty="0" err="1">
                <a:solidFill>
                  <a:srgbClr val="000000"/>
                </a:solidFill>
                <a:uFill>
                  <a:solidFill>
                    <a:srgbClr val="FFFFFF"/>
                  </a:solidFill>
                </a:uFill>
              </a:rPr>
              <a:t>sistemas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complejos</a:t>
            </a:r>
            <a:r>
              <a:rPr lang="en-US" spc="-1" dirty="0">
                <a:solidFill>
                  <a:srgbClr val="000000"/>
                </a:solidFill>
                <a:uFill>
                  <a:solidFill>
                    <a:srgbClr val="FFFFFF"/>
                  </a:solidFill>
                </a:uFill>
              </a:rPr>
              <a:t>. A </a:t>
            </a:r>
            <a:r>
              <a:rPr lang="en-US" spc="-1" dirty="0" err="1">
                <a:solidFill>
                  <a:srgbClr val="000000"/>
                </a:solidFill>
                <a:uFill>
                  <a:solidFill>
                    <a:srgbClr val="FFFFFF"/>
                  </a:solidFill>
                </a:uFill>
              </a:rPr>
              <a:t>diferencia</a:t>
            </a:r>
            <a:r>
              <a:rPr lang="en-US" spc="-1" dirty="0">
                <a:solidFill>
                  <a:srgbClr val="000000"/>
                </a:solidFill>
                <a:uFill>
                  <a:solidFill>
                    <a:srgbClr val="FFFFFF"/>
                  </a:solidFill>
                </a:uFill>
              </a:rPr>
              <a:t> de las </a:t>
            </a:r>
            <a:r>
              <a:rPr lang="en-US" spc="-1" dirty="0" err="1">
                <a:solidFill>
                  <a:srgbClr val="000000"/>
                </a:solidFill>
                <a:uFill>
                  <a:solidFill>
                    <a:srgbClr val="FFFFFF"/>
                  </a:solidFill>
                </a:uFill>
              </a:rPr>
              <a:t>estafas</a:t>
            </a:r>
            <a:r>
              <a:rPr lang="en-US" spc="-1" dirty="0">
                <a:solidFill>
                  <a:srgbClr val="000000"/>
                </a:solidFill>
                <a:uFill>
                  <a:solidFill>
                    <a:srgbClr val="FFFFFF"/>
                  </a:solidFill>
                </a:uFill>
              </a:rPr>
              <a:t> de </a:t>
            </a:r>
            <a:r>
              <a:rPr lang="en-US" i="1" spc="-1" dirty="0">
                <a:solidFill>
                  <a:srgbClr val="000000"/>
                </a:solidFill>
                <a:uFill>
                  <a:solidFill>
                    <a:srgbClr val="FFFFFF"/>
                  </a:solidFill>
                </a:uFill>
              </a:rPr>
              <a:t>phishing</a:t>
            </a:r>
            <a:r>
              <a:rPr lang="en-US" spc="-1" dirty="0">
                <a:solidFill>
                  <a:srgbClr val="000000"/>
                </a:solidFill>
                <a:uFill>
                  <a:solidFill>
                    <a:srgbClr val="FFFFFF"/>
                  </a:solidFill>
                </a:uFill>
              </a:rPr>
              <a:t>, los </a:t>
            </a:r>
            <a:r>
              <a:rPr lang="en-US" spc="-1" dirty="0" err="1">
                <a:solidFill>
                  <a:srgbClr val="000000"/>
                </a:solidFill>
                <a:uFill>
                  <a:solidFill>
                    <a:srgbClr val="FFFFFF"/>
                  </a:solidFill>
                </a:uFill>
              </a:rPr>
              <a:t>correos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electrónicos</a:t>
            </a:r>
            <a:r>
              <a:rPr lang="en-US" spc="-1" dirty="0">
                <a:solidFill>
                  <a:srgbClr val="000000"/>
                </a:solidFill>
                <a:uFill>
                  <a:solidFill>
                    <a:srgbClr val="FFFFFF"/>
                  </a:solidFill>
                </a:uFill>
              </a:rPr>
              <a:t> que se </a:t>
            </a:r>
            <a:r>
              <a:rPr lang="en-US" spc="-1" dirty="0" err="1">
                <a:solidFill>
                  <a:srgbClr val="000000"/>
                </a:solidFill>
                <a:uFill>
                  <a:solidFill>
                    <a:srgbClr val="FFFFFF"/>
                  </a:solidFill>
                </a:uFill>
              </a:rPr>
              <a:t>usan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en</a:t>
            </a:r>
            <a:r>
              <a:rPr lang="en-US" spc="-1" dirty="0">
                <a:solidFill>
                  <a:srgbClr val="000000"/>
                </a:solidFill>
                <a:uFill>
                  <a:solidFill>
                    <a:srgbClr val="FFFFFF"/>
                  </a:solidFill>
                </a:uFill>
              </a:rPr>
              <a:t> las </a:t>
            </a:r>
            <a:r>
              <a:rPr lang="en-US" spc="-1" dirty="0" err="1">
                <a:solidFill>
                  <a:srgbClr val="000000"/>
                </a:solidFill>
                <a:uFill>
                  <a:solidFill>
                    <a:srgbClr val="FFFFFF"/>
                  </a:solidFill>
                </a:uFill>
              </a:rPr>
              <a:t>estafas</a:t>
            </a:r>
            <a:r>
              <a:rPr lang="en-US" spc="-1" dirty="0">
                <a:solidFill>
                  <a:srgbClr val="000000"/>
                </a:solidFill>
                <a:uFill>
                  <a:solidFill>
                    <a:srgbClr val="FFFFFF"/>
                  </a:solidFill>
                </a:uFill>
              </a:rPr>
              <a:t> BEC no </a:t>
            </a:r>
            <a:r>
              <a:rPr lang="en-US" spc="-1" dirty="0" err="1">
                <a:solidFill>
                  <a:srgbClr val="000000"/>
                </a:solidFill>
                <a:uFill>
                  <a:solidFill>
                    <a:srgbClr val="FFFFFF"/>
                  </a:solidFill>
                </a:uFill>
              </a:rPr>
              <a:t>envían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correos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masivos</a:t>
            </a:r>
            <a:r>
              <a:rPr lang="en-US" spc="-1" dirty="0">
                <a:solidFill>
                  <a:srgbClr val="000000"/>
                </a:solidFill>
                <a:uFill>
                  <a:solidFill>
                    <a:srgbClr val="FFFFFF"/>
                  </a:solidFill>
                </a:uFill>
              </a:rPr>
              <a:t> para </a:t>
            </a:r>
            <a:r>
              <a:rPr lang="en-US" spc="-1" dirty="0" err="1">
                <a:solidFill>
                  <a:srgbClr val="000000"/>
                </a:solidFill>
                <a:uFill>
                  <a:solidFill>
                    <a:srgbClr val="FFFFFF"/>
                  </a:solidFill>
                </a:uFill>
              </a:rPr>
              <a:t>evitar</a:t>
            </a:r>
            <a:r>
              <a:rPr lang="en-US" spc="-1" dirty="0">
                <a:solidFill>
                  <a:srgbClr val="000000"/>
                </a:solidFill>
                <a:uFill>
                  <a:solidFill>
                    <a:srgbClr val="FFFFFF"/>
                  </a:solidFill>
                </a:uFill>
              </a:rPr>
              <a:t> ser </a:t>
            </a:r>
            <a:r>
              <a:rPr lang="en-US" spc="-1" dirty="0" err="1">
                <a:solidFill>
                  <a:srgbClr val="000000"/>
                </a:solidFill>
                <a:uFill>
                  <a:solidFill>
                    <a:srgbClr val="FFFFFF"/>
                  </a:solidFill>
                </a:uFill>
              </a:rPr>
              <a:t>marcados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como</a:t>
            </a:r>
            <a:r>
              <a:rPr lang="en-US" spc="-1" dirty="0">
                <a:solidFill>
                  <a:srgbClr val="000000"/>
                </a:solidFill>
                <a:uFill>
                  <a:solidFill>
                    <a:srgbClr val="FFFFFF"/>
                  </a:solidFill>
                </a:uFill>
              </a:rPr>
              <a:t> spam.</a:t>
            </a:r>
            <a:r>
              <a:rPr lang="en-US" dirty="0"/>
              <a:t> </a:t>
            </a:r>
          </a:p>
        </p:txBody>
      </p:sp>
      <p:pic>
        <p:nvPicPr>
          <p:cNvPr id="4" name="Picture 3"/>
          <p:cNvPicPr>
            <a:picLocks noChangeAspect="1"/>
          </p:cNvPicPr>
          <p:nvPr/>
        </p:nvPicPr>
        <p:blipFill>
          <a:blip r:embed="rId2"/>
          <a:stretch>
            <a:fillRect/>
          </a:stretch>
        </p:blipFill>
        <p:spPr>
          <a:xfrm>
            <a:off x="4280170" y="0"/>
            <a:ext cx="4863830" cy="1449421"/>
          </a:xfrm>
          <a:prstGeom prst="rect">
            <a:avLst/>
          </a:prstGeom>
        </p:spPr>
      </p:pic>
    </p:spTree>
    <p:extLst>
      <p:ext uri="{BB962C8B-B14F-4D97-AF65-F5344CB8AC3E}">
        <p14:creationId xmlns:p14="http://schemas.microsoft.com/office/powerpoint/2010/main" val="29993424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spc="-1" dirty="0" err="1">
                <a:solidFill>
                  <a:srgbClr val="000000"/>
                </a:solidFill>
                <a:uFill>
                  <a:solidFill>
                    <a:srgbClr val="FFFFFF"/>
                  </a:solidFill>
                </a:uFill>
              </a:rPr>
              <a:t>Mantenerse</a:t>
            </a:r>
            <a:r>
              <a:rPr lang="en-US" b="1" spc="-1" dirty="0">
                <a:solidFill>
                  <a:srgbClr val="000000"/>
                </a:solidFill>
                <a:uFill>
                  <a:solidFill>
                    <a:srgbClr val="FFFFFF"/>
                  </a:solidFill>
                </a:uFill>
              </a:rPr>
              <a:t> </a:t>
            </a:r>
            <a:r>
              <a:rPr lang="en-US" b="1" spc="-1" dirty="0" err="1">
                <a:solidFill>
                  <a:srgbClr val="000000"/>
                </a:solidFill>
                <a:uFill>
                  <a:solidFill>
                    <a:srgbClr val="FFFFFF"/>
                  </a:solidFill>
                </a:uFill>
              </a:rPr>
              <a:t>protegido</a:t>
            </a:r>
            <a:r>
              <a:rPr lang="en-US" b="1" spc="-1" dirty="0">
                <a:solidFill>
                  <a:srgbClr val="000000"/>
                </a:solidFill>
                <a:uFill>
                  <a:solidFill>
                    <a:srgbClr val="FFFFFF"/>
                  </a:solidFill>
                </a:uFill>
              </a:rPr>
              <a:t> y </a:t>
            </a:r>
            <a:r>
              <a:rPr lang="en-US" b="1" spc="-1" dirty="0" err="1">
                <a:solidFill>
                  <a:srgbClr val="000000"/>
                </a:solidFill>
                <a:uFill>
                  <a:solidFill>
                    <a:srgbClr val="FFFFFF"/>
                  </a:solidFill>
                </a:uFill>
              </a:rPr>
              <a:t>seguro</a:t>
            </a:r>
            <a:endParaRPr lang="en-GB" b="1" dirty="0"/>
          </a:p>
        </p:txBody>
      </p:sp>
      <p:sp>
        <p:nvSpPr>
          <p:cNvPr id="3" name="Content Placeholder 2"/>
          <p:cNvSpPr>
            <a:spLocks noGrp="1"/>
          </p:cNvSpPr>
          <p:nvPr>
            <p:ph idx="1"/>
          </p:nvPr>
        </p:nvSpPr>
        <p:spPr>
          <a:xfrm>
            <a:off x="457200" y="1600200"/>
            <a:ext cx="8229600" cy="5072974"/>
          </a:xfrm>
        </p:spPr>
        <p:txBody>
          <a:bodyPr>
            <a:normAutofit/>
          </a:bodyPr>
          <a:lstStyle/>
          <a:p>
            <a:pPr algn="just"/>
            <a:r>
              <a:rPr lang="en-US" spc="-1" dirty="0" err="1">
                <a:solidFill>
                  <a:srgbClr val="000000"/>
                </a:solidFill>
                <a:uFill>
                  <a:solidFill>
                    <a:srgbClr val="FFFFFF"/>
                  </a:solidFill>
                </a:uFill>
              </a:rPr>
              <a:t>Analizar</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cuidadosamente</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todos</a:t>
            </a:r>
            <a:r>
              <a:rPr lang="en-US" spc="-1" dirty="0">
                <a:solidFill>
                  <a:srgbClr val="000000"/>
                </a:solidFill>
                <a:uFill>
                  <a:solidFill>
                    <a:srgbClr val="FFFFFF"/>
                  </a:solidFill>
                </a:uFill>
              </a:rPr>
              <a:t> los </a:t>
            </a:r>
            <a:r>
              <a:rPr lang="en-US" spc="-1" dirty="0" err="1">
                <a:solidFill>
                  <a:srgbClr val="000000"/>
                </a:solidFill>
                <a:uFill>
                  <a:solidFill>
                    <a:srgbClr val="FFFFFF"/>
                  </a:solidFill>
                </a:uFill>
              </a:rPr>
              <a:t>correos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electrónicos</a:t>
            </a:r>
            <a:r>
              <a:rPr lang="en-US" spc="-1" dirty="0">
                <a:solidFill>
                  <a:srgbClr val="000000"/>
                </a:solidFill>
                <a:uFill>
                  <a:solidFill>
                    <a:srgbClr val="FFFFFF"/>
                  </a:solidFill>
                </a:uFill>
              </a:rPr>
              <a:t>.</a:t>
            </a:r>
            <a:r>
              <a:rPr lang="en-US" dirty="0"/>
              <a:t> </a:t>
            </a:r>
          </a:p>
          <a:p>
            <a:pPr algn="just"/>
            <a:r>
              <a:rPr lang="en-US" spc="-1" dirty="0" err="1">
                <a:solidFill>
                  <a:srgbClr val="000000"/>
                </a:solidFill>
                <a:uFill>
                  <a:solidFill>
                    <a:srgbClr val="FFFFFF"/>
                  </a:solidFill>
                </a:uFill>
              </a:rPr>
              <a:t>Informar</a:t>
            </a:r>
            <a:r>
              <a:rPr lang="en-US" spc="-1" dirty="0">
                <a:solidFill>
                  <a:srgbClr val="000000"/>
                </a:solidFill>
                <a:uFill>
                  <a:solidFill>
                    <a:srgbClr val="FFFFFF"/>
                  </a:solidFill>
                </a:uFill>
              </a:rPr>
              <a:t> y </a:t>
            </a:r>
            <a:r>
              <a:rPr lang="en-US" spc="-1" dirty="0" err="1">
                <a:solidFill>
                  <a:srgbClr val="000000"/>
                </a:solidFill>
                <a:uFill>
                  <a:solidFill>
                    <a:srgbClr val="FFFFFF"/>
                  </a:solidFill>
                </a:uFill>
              </a:rPr>
              <a:t>capacitar</a:t>
            </a:r>
            <a:r>
              <a:rPr lang="en-US" spc="-1" dirty="0">
                <a:solidFill>
                  <a:srgbClr val="000000"/>
                </a:solidFill>
                <a:uFill>
                  <a:solidFill>
                    <a:srgbClr val="FFFFFF"/>
                  </a:solidFill>
                </a:uFill>
              </a:rPr>
              <a:t> a los </a:t>
            </a:r>
            <a:r>
              <a:rPr lang="en-US" spc="-1" dirty="0" err="1">
                <a:solidFill>
                  <a:srgbClr val="000000"/>
                </a:solidFill>
                <a:uFill>
                  <a:solidFill>
                    <a:srgbClr val="FFFFFF"/>
                  </a:solidFill>
                </a:uFill>
              </a:rPr>
              <a:t>empleados</a:t>
            </a:r>
            <a:r>
              <a:rPr lang="en-US" spc="-1" dirty="0">
                <a:solidFill>
                  <a:srgbClr val="000000"/>
                </a:solidFill>
                <a:uFill>
                  <a:solidFill>
                    <a:srgbClr val="FFFFFF"/>
                  </a:solidFill>
                </a:uFill>
              </a:rPr>
              <a:t>.</a:t>
            </a:r>
            <a:r>
              <a:rPr lang="en-US" dirty="0"/>
              <a:t> </a:t>
            </a:r>
          </a:p>
          <a:p>
            <a:pPr algn="just"/>
            <a:r>
              <a:rPr lang="en-US" spc="-1" dirty="0" err="1">
                <a:solidFill>
                  <a:srgbClr val="000000"/>
                </a:solidFill>
                <a:uFill>
                  <a:solidFill>
                    <a:srgbClr val="FFFFFF"/>
                  </a:solidFill>
                </a:uFill>
              </a:rPr>
              <a:t>Verificar</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cualquier</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cambio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en</a:t>
            </a:r>
            <a:r>
              <a:rPr lang="en-US" spc="-1" dirty="0">
                <a:solidFill>
                  <a:srgbClr val="000000"/>
                </a:solidFill>
                <a:uFill>
                  <a:solidFill>
                    <a:srgbClr val="FFFFFF"/>
                  </a:solidFill>
                </a:uFill>
              </a:rPr>
              <a:t> la </a:t>
            </a:r>
            <a:r>
              <a:rPr lang="en-US" spc="-1" dirty="0" err="1">
                <a:solidFill>
                  <a:srgbClr val="000000"/>
                </a:solidFill>
                <a:uFill>
                  <a:solidFill>
                    <a:srgbClr val="FFFFFF"/>
                  </a:solidFill>
                </a:uFill>
              </a:rPr>
              <a:t>ubicación</a:t>
            </a:r>
            <a:r>
              <a:rPr lang="en-US" spc="-1" dirty="0">
                <a:solidFill>
                  <a:srgbClr val="000000"/>
                </a:solidFill>
                <a:uFill>
                  <a:solidFill>
                    <a:srgbClr val="FFFFFF"/>
                  </a:solidFill>
                </a:uFill>
              </a:rPr>
              <a:t> para el </a:t>
            </a:r>
            <a:r>
              <a:rPr lang="en-US" spc="-1" dirty="0" err="1">
                <a:solidFill>
                  <a:srgbClr val="000000"/>
                </a:solidFill>
                <a:uFill>
                  <a:solidFill>
                    <a:srgbClr val="FFFFFF"/>
                  </a:solidFill>
                </a:uFill>
              </a:rPr>
              <a:t>pago</a:t>
            </a:r>
            <a:r>
              <a:rPr lang="en-US" spc="-1" dirty="0">
                <a:solidFill>
                  <a:srgbClr val="000000"/>
                </a:solidFill>
                <a:uFill>
                  <a:solidFill>
                    <a:srgbClr val="FFFFFF"/>
                  </a:solidFill>
                </a:uFill>
              </a:rPr>
              <a:t> al </a:t>
            </a:r>
            <a:r>
              <a:rPr lang="en-US" spc="-1" dirty="0" err="1">
                <a:solidFill>
                  <a:srgbClr val="000000"/>
                </a:solidFill>
                <a:uFill>
                  <a:solidFill>
                    <a:srgbClr val="FFFFFF"/>
                  </a:solidFill>
                </a:uFill>
              </a:rPr>
              <a:t>proveedor</a:t>
            </a:r>
            <a:endParaRPr lang="en-US" dirty="0"/>
          </a:p>
          <a:p>
            <a:pPr algn="just"/>
            <a:r>
              <a:rPr lang="en-US" spc="-1" dirty="0" err="1">
                <a:solidFill>
                  <a:srgbClr val="000000"/>
                </a:solidFill>
                <a:uFill>
                  <a:solidFill>
                    <a:srgbClr val="FFFFFF"/>
                  </a:solidFill>
                </a:uFill>
              </a:rPr>
              <a:t>Mantenerse</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informado</a:t>
            </a:r>
            <a:r>
              <a:rPr lang="en-US" spc="-1" dirty="0">
                <a:solidFill>
                  <a:srgbClr val="000000"/>
                </a:solidFill>
                <a:uFill>
                  <a:solidFill>
                    <a:srgbClr val="FFFFFF"/>
                  </a:solidFill>
                </a:uFill>
              </a:rPr>
              <a:t> de los </a:t>
            </a:r>
            <a:r>
              <a:rPr lang="en-US" spc="-1" dirty="0" err="1">
                <a:solidFill>
                  <a:srgbClr val="000000"/>
                </a:solidFill>
                <a:uFill>
                  <a:solidFill>
                    <a:srgbClr val="FFFFFF"/>
                  </a:solidFill>
                </a:uFill>
              </a:rPr>
              <a:t>hábitos</a:t>
            </a:r>
            <a:r>
              <a:rPr lang="en-US" spc="-1" dirty="0">
                <a:solidFill>
                  <a:srgbClr val="000000"/>
                </a:solidFill>
                <a:uFill>
                  <a:solidFill>
                    <a:srgbClr val="FFFFFF"/>
                  </a:solidFill>
                </a:uFill>
              </a:rPr>
              <a:t> de sus </a:t>
            </a:r>
            <a:r>
              <a:rPr lang="en-US" spc="-1" dirty="0" err="1">
                <a:solidFill>
                  <a:srgbClr val="000000"/>
                </a:solidFill>
                <a:uFill>
                  <a:solidFill>
                    <a:srgbClr val="FFFFFF"/>
                  </a:solidFill>
                </a:uFill>
              </a:rPr>
              <a:t>clientes</a:t>
            </a:r>
            <a:endParaRPr lang="en-US" dirty="0"/>
          </a:p>
          <a:p>
            <a:pPr algn="just"/>
            <a:r>
              <a:rPr lang="en-US" spc="-1" dirty="0" err="1">
                <a:solidFill>
                  <a:srgbClr val="000000"/>
                </a:solidFill>
                <a:uFill>
                  <a:solidFill>
                    <a:srgbClr val="FFFFFF"/>
                  </a:solidFill>
                </a:uFill>
              </a:rPr>
              <a:t>Confirmar</a:t>
            </a:r>
            <a:r>
              <a:rPr lang="en-US" spc="-1" dirty="0">
                <a:solidFill>
                  <a:srgbClr val="000000"/>
                </a:solidFill>
                <a:uFill>
                  <a:solidFill>
                    <a:srgbClr val="FFFFFF"/>
                  </a:solidFill>
                </a:uFill>
              </a:rPr>
              <a:t> las solicitudes de </a:t>
            </a:r>
            <a:r>
              <a:rPr lang="en-US" spc="-1" dirty="0" err="1">
                <a:solidFill>
                  <a:srgbClr val="000000"/>
                </a:solidFill>
                <a:uFill>
                  <a:solidFill>
                    <a:srgbClr val="FFFFFF"/>
                  </a:solidFill>
                </a:uFill>
              </a:rPr>
              <a:t>transferencia</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fondos</a:t>
            </a:r>
            <a:endParaRPr lang="en-US" dirty="0"/>
          </a:p>
          <a:p>
            <a:pPr algn="just"/>
            <a:endParaRPr lang="en-US" dirty="0"/>
          </a:p>
          <a:p>
            <a:pPr algn="just"/>
            <a:endParaRPr lang="en-US" dirty="0"/>
          </a:p>
        </p:txBody>
      </p:sp>
    </p:spTree>
    <p:extLst>
      <p:ext uri="{BB962C8B-B14F-4D97-AF65-F5344CB8AC3E}">
        <p14:creationId xmlns:p14="http://schemas.microsoft.com/office/powerpoint/2010/main" val="17686323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spc="-1" dirty="0" err="1">
                <a:solidFill>
                  <a:srgbClr val="000000"/>
                </a:solidFill>
                <a:uFill>
                  <a:solidFill>
                    <a:srgbClr val="FFFFFF"/>
                  </a:solidFill>
                </a:uFill>
              </a:rPr>
              <a:t>Otro</a:t>
            </a:r>
            <a:r>
              <a:rPr lang="en-US" b="1" spc="-1" dirty="0">
                <a:solidFill>
                  <a:srgbClr val="000000"/>
                </a:solidFill>
                <a:uFill>
                  <a:solidFill>
                    <a:srgbClr val="FFFFFF"/>
                  </a:solidFill>
                </a:uFill>
              </a:rPr>
              <a:t> </a:t>
            </a:r>
            <a:r>
              <a:rPr lang="en-US" b="1" spc="-1" dirty="0" err="1">
                <a:solidFill>
                  <a:srgbClr val="000000"/>
                </a:solidFill>
                <a:uFill>
                  <a:solidFill>
                    <a:srgbClr val="FFFFFF"/>
                  </a:solidFill>
                </a:uFill>
              </a:rPr>
              <a:t>tipo</a:t>
            </a:r>
            <a:r>
              <a:rPr lang="en-US" b="1" spc="-1" dirty="0">
                <a:solidFill>
                  <a:srgbClr val="000000"/>
                </a:solidFill>
                <a:uFill>
                  <a:solidFill>
                    <a:srgbClr val="FFFFFF"/>
                  </a:solidFill>
                </a:uFill>
              </a:rPr>
              <a:t> de </a:t>
            </a:r>
            <a:r>
              <a:rPr lang="en-US" b="1" spc="-1" dirty="0" err="1">
                <a:solidFill>
                  <a:srgbClr val="000000"/>
                </a:solidFill>
                <a:uFill>
                  <a:solidFill>
                    <a:srgbClr val="FFFFFF"/>
                  </a:solidFill>
                </a:uFill>
              </a:rPr>
              <a:t>delitos</a:t>
            </a:r>
            <a:r>
              <a:rPr lang="en-US" b="1" spc="-1" dirty="0">
                <a:solidFill>
                  <a:srgbClr val="000000"/>
                </a:solidFill>
                <a:uFill>
                  <a:solidFill>
                    <a:srgbClr val="FFFFFF"/>
                  </a:solidFill>
                </a:uFill>
              </a:rPr>
              <a:t> </a:t>
            </a:r>
            <a:r>
              <a:rPr lang="en-US" b="1" spc="-1" dirty="0" err="1">
                <a:solidFill>
                  <a:srgbClr val="000000"/>
                </a:solidFill>
                <a:uFill>
                  <a:solidFill>
                    <a:srgbClr val="FFFFFF"/>
                  </a:solidFill>
                </a:uFill>
              </a:rPr>
              <a:t>similares</a:t>
            </a:r>
            <a:endParaRPr lang="en-GB" b="1" dirty="0"/>
          </a:p>
        </p:txBody>
      </p:sp>
      <p:pic>
        <p:nvPicPr>
          <p:cNvPr id="4" name="Business Process Compromise Explained">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544513" y="1600200"/>
            <a:ext cx="8053387" cy="4525963"/>
          </a:xfrm>
        </p:spPr>
      </p:pic>
    </p:spTree>
    <p:extLst>
      <p:ext uri="{BB962C8B-B14F-4D97-AF65-F5344CB8AC3E}">
        <p14:creationId xmlns:p14="http://schemas.microsoft.com/office/powerpoint/2010/main" val="19561497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607584971"/>
              </p:ext>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038693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pc="-1" dirty="0">
                <a:solidFill>
                  <a:srgbClr val="000000"/>
                </a:solidFill>
                <a:uFill>
                  <a:solidFill>
                    <a:srgbClr val="FFFFFF"/>
                  </a:solidFill>
                </a:uFill>
              </a:rPr>
              <a:t>La Internet de las </a:t>
            </a:r>
            <a:r>
              <a:rPr lang="en-US" b="1" spc="-1" dirty="0" err="1">
                <a:solidFill>
                  <a:srgbClr val="000000"/>
                </a:solidFill>
                <a:uFill>
                  <a:solidFill>
                    <a:srgbClr val="FFFFFF"/>
                  </a:solidFill>
                </a:uFill>
              </a:rPr>
              <a:t>cosas</a:t>
            </a:r>
            <a:r>
              <a:rPr lang="en-US" b="1" spc="-1" dirty="0">
                <a:solidFill>
                  <a:srgbClr val="000000"/>
                </a:solidFill>
                <a:uFill>
                  <a:solidFill>
                    <a:srgbClr val="FFFFFF"/>
                  </a:solidFill>
                </a:uFill>
              </a:rPr>
              <a:t> (IOT)</a:t>
            </a:r>
            <a:endParaRPr lang="en-GB" b="1" dirty="0"/>
          </a:p>
        </p:txBody>
      </p:sp>
      <p:pic>
        <p:nvPicPr>
          <p:cNvPr id="4" name="Content Placeholder 3"/>
          <p:cNvPicPr>
            <a:picLocks noGrp="1" noChangeAspect="1"/>
          </p:cNvPicPr>
          <p:nvPr>
            <p:ph idx="1"/>
          </p:nvPr>
        </p:nvPicPr>
        <p:blipFill>
          <a:blip r:embed="rId3"/>
          <a:stretch>
            <a:fillRect/>
          </a:stretch>
        </p:blipFill>
        <p:spPr>
          <a:xfrm>
            <a:off x="1331640" y="1412776"/>
            <a:ext cx="6244001" cy="4380120"/>
          </a:xfrm>
          <a:prstGeom prst="rect">
            <a:avLst/>
          </a:prstGeom>
        </p:spPr>
      </p:pic>
      <p:pic>
        <p:nvPicPr>
          <p:cNvPr id="5" name="Picture 4"/>
          <p:cNvPicPr>
            <a:picLocks noChangeAspect="1"/>
          </p:cNvPicPr>
          <p:nvPr/>
        </p:nvPicPr>
        <p:blipFill>
          <a:blip r:embed="rId4"/>
          <a:stretch>
            <a:fillRect/>
          </a:stretch>
        </p:blipFill>
        <p:spPr>
          <a:xfrm>
            <a:off x="0" y="1403648"/>
            <a:ext cx="9090587" cy="5454352"/>
          </a:xfrm>
          <a:prstGeom prst="rect">
            <a:avLst/>
          </a:prstGeom>
        </p:spPr>
      </p:pic>
    </p:spTree>
    <p:extLst>
      <p:ext uri="{BB962C8B-B14F-4D97-AF65-F5344CB8AC3E}">
        <p14:creationId xmlns:p14="http://schemas.microsoft.com/office/powerpoint/2010/main" val="12369841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spc="-1" dirty="0">
                <a:solidFill>
                  <a:srgbClr val="000000"/>
                </a:solidFill>
                <a:uFill>
                  <a:solidFill>
                    <a:srgbClr val="FFFFFF"/>
                  </a:solidFill>
                </a:uFill>
              </a:rPr>
              <a:t>Un </a:t>
            </a:r>
            <a:r>
              <a:rPr lang="en-US" b="1" spc="-1" dirty="0" err="1">
                <a:solidFill>
                  <a:srgbClr val="000000"/>
                </a:solidFill>
                <a:uFill>
                  <a:solidFill>
                    <a:srgbClr val="FFFFFF"/>
                  </a:solidFill>
                </a:uFill>
              </a:rPr>
              <a:t>ejemplo</a:t>
            </a:r>
            <a:r>
              <a:rPr lang="en-US" b="1" spc="-1" dirty="0">
                <a:solidFill>
                  <a:srgbClr val="000000"/>
                </a:solidFill>
                <a:uFill>
                  <a:solidFill>
                    <a:srgbClr val="FFFFFF"/>
                  </a:solidFill>
                </a:uFill>
              </a:rPr>
              <a:t> de la Internet de las </a:t>
            </a:r>
            <a:r>
              <a:rPr lang="en-US" b="1" spc="-1" dirty="0" err="1">
                <a:solidFill>
                  <a:srgbClr val="000000"/>
                </a:solidFill>
                <a:uFill>
                  <a:solidFill>
                    <a:srgbClr val="FFFFFF"/>
                  </a:solidFill>
                </a:uFill>
              </a:rPr>
              <a:t>cosas</a:t>
            </a:r>
            <a:endParaRPr lang="en-GB" b="1" dirty="0"/>
          </a:p>
        </p:txBody>
      </p:sp>
      <p:pic>
        <p:nvPicPr>
          <p:cNvPr id="4" name="How It Works  Internet of Things.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549275" y="1600200"/>
            <a:ext cx="8045450" cy="4525963"/>
          </a:xfrm>
        </p:spPr>
      </p:pic>
    </p:spTree>
    <p:extLst>
      <p:ext uri="{BB962C8B-B14F-4D97-AF65-F5344CB8AC3E}">
        <p14:creationId xmlns:p14="http://schemas.microsoft.com/office/powerpoint/2010/main" val="88883584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468313" y="250172"/>
            <a:ext cx="8229600" cy="836613"/>
          </a:xfrm>
          <a:noFill/>
        </p:spPr>
        <p:txBody>
          <a:bodyPr/>
          <a:lstStyle/>
          <a:p>
            <a:pPr algn="l"/>
            <a:r>
              <a:rPr lang="en-US" b="1" spc="-1" dirty="0">
                <a:solidFill>
                  <a:srgbClr val="122031"/>
                </a:solidFill>
                <a:uFill>
                  <a:solidFill>
                    <a:srgbClr val="FFFFFF"/>
                  </a:solidFill>
                </a:uFill>
              </a:rPr>
              <a:t>¿Por </a:t>
            </a:r>
            <a:r>
              <a:rPr lang="en-US" b="1" spc="-1" dirty="0" err="1">
                <a:solidFill>
                  <a:srgbClr val="122031"/>
                </a:solidFill>
                <a:uFill>
                  <a:solidFill>
                    <a:srgbClr val="FFFFFF"/>
                  </a:solidFill>
                </a:uFill>
              </a:rPr>
              <a:t>qué</a:t>
            </a:r>
            <a:r>
              <a:rPr lang="en-US" b="1" spc="-1" dirty="0">
                <a:solidFill>
                  <a:srgbClr val="122031"/>
                </a:solidFill>
                <a:uFill>
                  <a:solidFill>
                    <a:srgbClr val="FFFFFF"/>
                  </a:solidFill>
                </a:uFill>
              </a:rPr>
              <a:t> </a:t>
            </a:r>
            <a:r>
              <a:rPr lang="en-US" b="1" spc="-1" dirty="0" err="1">
                <a:solidFill>
                  <a:srgbClr val="122031"/>
                </a:solidFill>
                <a:uFill>
                  <a:solidFill>
                    <a:srgbClr val="FFFFFF"/>
                  </a:solidFill>
                </a:uFill>
              </a:rPr>
              <a:t>funcionará</a:t>
            </a:r>
            <a:r>
              <a:rPr lang="en-US" b="1" spc="-1" dirty="0">
                <a:solidFill>
                  <a:srgbClr val="122031"/>
                </a:solidFill>
                <a:uFill>
                  <a:solidFill>
                    <a:srgbClr val="FFFFFF"/>
                  </a:solidFill>
                </a:uFill>
              </a:rPr>
              <a:t> la IOT?</a:t>
            </a:r>
            <a:endParaRPr lang="en-GB" b="1" dirty="0">
              <a:solidFill>
                <a:schemeClr val="accent1">
                  <a:lumMod val="25000"/>
                </a:schemeClr>
              </a:solidFill>
              <a:latin typeface="Calibri" pitchFamily="34" charset="0"/>
              <a:cs typeface="Arial" charset="0"/>
            </a:endParaRPr>
          </a:p>
        </p:txBody>
      </p:sp>
      <p:sp>
        <p:nvSpPr>
          <p:cNvPr id="74755" name="Rectangle 3"/>
          <p:cNvSpPr>
            <a:spLocks noGrp="1" noChangeArrowheads="1"/>
          </p:cNvSpPr>
          <p:nvPr>
            <p:ph type="body" idx="1"/>
          </p:nvPr>
        </p:nvSpPr>
        <p:spPr>
          <a:xfrm>
            <a:off x="323850" y="1360682"/>
            <a:ext cx="8654832" cy="3833677"/>
          </a:xfrm>
          <a:noFill/>
        </p:spPr>
        <p:txBody>
          <a:bodyPr>
            <a:normAutofit/>
          </a:bodyPr>
          <a:lstStyle/>
          <a:p>
            <a:pPr>
              <a:lnSpc>
                <a:spcPct val="90000"/>
              </a:lnSpc>
              <a:buNone/>
              <a:tabLst>
                <a:tab pos="895350" algn="l"/>
              </a:tabLst>
            </a:pPr>
            <a:r>
              <a:rPr lang="en-US" sz="3500" b="1" spc="-1" dirty="0">
                <a:solidFill>
                  <a:srgbClr val="000000"/>
                </a:solidFill>
                <a:uFill>
                  <a:solidFill>
                    <a:srgbClr val="FFFFFF"/>
                  </a:solidFill>
                </a:uFill>
              </a:rPr>
              <a:t>IPv4</a:t>
            </a:r>
            <a:r>
              <a:rPr lang="en-US" sz="3500" spc="-1" dirty="0">
                <a:solidFill>
                  <a:srgbClr val="000000"/>
                </a:solidFill>
                <a:uFill>
                  <a:solidFill>
                    <a:srgbClr val="FFFFFF"/>
                  </a:solidFill>
                </a:uFill>
              </a:rPr>
              <a:t> (32 bits o 4 </a:t>
            </a:r>
            <a:r>
              <a:rPr lang="en-US" sz="3500" spc="-1" dirty="0" err="1">
                <a:solidFill>
                  <a:srgbClr val="000000"/>
                </a:solidFill>
                <a:uFill>
                  <a:solidFill>
                    <a:srgbClr val="FFFFFF"/>
                  </a:solidFill>
                </a:uFill>
              </a:rPr>
              <a:t>octetos</a:t>
            </a:r>
            <a:r>
              <a:rPr lang="en-US" sz="3500" spc="-1" dirty="0">
                <a:solidFill>
                  <a:srgbClr val="000000"/>
                </a:solidFill>
                <a:uFill>
                  <a:solidFill>
                    <a:srgbClr val="FFFFFF"/>
                  </a:solidFill>
                </a:uFill>
              </a:rPr>
              <a:t>)</a:t>
            </a:r>
            <a:endParaRPr lang="en-GB" sz="3500" dirty="0">
              <a:latin typeface="Calibri" pitchFamily="34" charset="0"/>
              <a:cs typeface="Arial" charset="0"/>
            </a:endParaRPr>
          </a:p>
          <a:p>
            <a:pPr marL="784225" lvl="1" indent="-327025" eaLnBrk="1" hangingPunct="1">
              <a:lnSpc>
                <a:spcPct val="90000"/>
              </a:lnSpc>
              <a:buClr>
                <a:srgbClr val="FF3300"/>
              </a:buClr>
              <a:buFontTx/>
              <a:buNone/>
              <a:tabLst>
                <a:tab pos="895350" algn="l"/>
              </a:tabLst>
            </a:pPr>
            <a:r>
              <a:rPr lang="en-GB" dirty="0">
                <a:latin typeface="Calibri" pitchFamily="34" charset="0"/>
                <a:cs typeface="Arial" charset="0"/>
              </a:rPr>
              <a:t>				254x254x254x254 	= 	4.1x10</a:t>
            </a:r>
            <a:r>
              <a:rPr lang="en-GB" baseline="30000" dirty="0">
                <a:latin typeface="Calibri" pitchFamily="34" charset="0"/>
                <a:cs typeface="Arial" charset="0"/>
              </a:rPr>
              <a:t>9 </a:t>
            </a:r>
          </a:p>
          <a:p>
            <a:pPr marL="784225" lvl="1" indent="-327025" eaLnBrk="1" hangingPunct="1">
              <a:lnSpc>
                <a:spcPct val="90000"/>
              </a:lnSpc>
              <a:buClr>
                <a:srgbClr val="FF3300"/>
              </a:buClr>
              <a:buFontTx/>
              <a:buNone/>
              <a:tabLst>
                <a:tab pos="895350" algn="l"/>
              </a:tabLst>
            </a:pPr>
            <a:r>
              <a:rPr lang="en-GB" dirty="0">
                <a:latin typeface="Calibri" pitchFamily="34" charset="0"/>
                <a:cs typeface="Arial" charset="0"/>
              </a:rPr>
              <a:t>							ó 	</a:t>
            </a:r>
            <a:r>
              <a:rPr lang="en-GB" b="1" dirty="0">
                <a:latin typeface="Calibri" pitchFamily="34" charset="0"/>
                <a:cs typeface="Arial" charset="0"/>
              </a:rPr>
              <a:t>4,162,314,256 </a:t>
            </a:r>
            <a:r>
              <a:rPr lang="en-GB" b="1" dirty="0" err="1">
                <a:latin typeface="Calibri" pitchFamily="34" charset="0"/>
                <a:cs typeface="Arial" charset="0"/>
              </a:rPr>
              <a:t>direcciones</a:t>
            </a:r>
            <a:endParaRPr lang="en-GB" b="1" dirty="0">
              <a:latin typeface="Calibri" pitchFamily="34" charset="0"/>
              <a:cs typeface="Arial" charset="0"/>
            </a:endParaRPr>
          </a:p>
          <a:p>
            <a:pPr eaLnBrk="1" hangingPunct="1">
              <a:lnSpc>
                <a:spcPct val="90000"/>
              </a:lnSpc>
              <a:buClr>
                <a:srgbClr val="FF3300"/>
              </a:buClr>
              <a:tabLst>
                <a:tab pos="895350" algn="l"/>
              </a:tabLst>
            </a:pPr>
            <a:endParaRPr lang="en-GB" sz="2400" dirty="0">
              <a:latin typeface="Calibri" pitchFamily="34" charset="0"/>
              <a:cs typeface="Arial" charset="0"/>
            </a:endParaRPr>
          </a:p>
          <a:p>
            <a:pPr>
              <a:lnSpc>
                <a:spcPct val="90000"/>
              </a:lnSpc>
              <a:buClr>
                <a:srgbClr val="FF3300"/>
              </a:buClr>
              <a:buNone/>
              <a:tabLst>
                <a:tab pos="895350" algn="l"/>
              </a:tabLst>
            </a:pPr>
            <a:r>
              <a:rPr lang="en-GB" sz="3500" b="1" dirty="0">
                <a:latin typeface="Calibri" pitchFamily="34" charset="0"/>
              </a:rPr>
              <a:t>IPv6</a:t>
            </a:r>
            <a:r>
              <a:rPr lang="en-GB" sz="3500" dirty="0">
                <a:latin typeface="Calibri" pitchFamily="34" charset="0"/>
              </a:rPr>
              <a:t> (128 </a:t>
            </a:r>
            <a:r>
              <a:rPr lang="en-US" sz="3500" spc="-1" dirty="0">
                <a:solidFill>
                  <a:srgbClr val="000000"/>
                </a:solidFill>
                <a:uFill>
                  <a:solidFill>
                    <a:srgbClr val="FFFFFF"/>
                  </a:solidFill>
                </a:uFill>
              </a:rPr>
              <a:t>bits o 16 </a:t>
            </a:r>
            <a:r>
              <a:rPr lang="en-US" sz="3500" spc="-1" dirty="0" err="1">
                <a:solidFill>
                  <a:srgbClr val="000000"/>
                </a:solidFill>
                <a:uFill>
                  <a:solidFill>
                    <a:srgbClr val="FFFFFF"/>
                  </a:solidFill>
                </a:uFill>
              </a:rPr>
              <a:t>octetos</a:t>
            </a:r>
            <a:r>
              <a:rPr lang="en-GB" sz="3500" dirty="0">
                <a:latin typeface="Calibri" pitchFamily="34" charset="0"/>
              </a:rPr>
              <a:t>)</a:t>
            </a:r>
          </a:p>
          <a:p>
            <a:pPr eaLnBrk="1" hangingPunct="1">
              <a:lnSpc>
                <a:spcPct val="90000"/>
              </a:lnSpc>
              <a:buClr>
                <a:srgbClr val="FF3300"/>
              </a:buClr>
              <a:buFontTx/>
              <a:buNone/>
              <a:tabLst>
                <a:tab pos="895350" algn="l"/>
              </a:tabLst>
            </a:pPr>
            <a:r>
              <a:rPr lang="en-GB" sz="1600" dirty="0">
                <a:latin typeface="Calibri" pitchFamily="34" charset="0"/>
                <a:cs typeface="Arial" charset="0"/>
              </a:rPr>
              <a:t>		</a:t>
            </a:r>
            <a:r>
              <a:rPr lang="en-GB" sz="1900" dirty="0">
                <a:latin typeface="Calibri" pitchFamily="34" charset="0"/>
                <a:cs typeface="Arial" charset="0"/>
              </a:rPr>
              <a:t>254x254x254x254x254x254x254x254x254x254x254x254x254x254x254x254 </a:t>
            </a:r>
          </a:p>
          <a:p>
            <a:pPr eaLnBrk="1" hangingPunct="1">
              <a:lnSpc>
                <a:spcPct val="90000"/>
              </a:lnSpc>
              <a:buClr>
                <a:srgbClr val="FF3300"/>
              </a:buClr>
              <a:buFontTx/>
              <a:buNone/>
              <a:tabLst>
                <a:tab pos="895350" algn="l"/>
              </a:tabLst>
            </a:pPr>
            <a:r>
              <a:rPr lang="en-GB" sz="1900" dirty="0">
                <a:latin typeface="Calibri" pitchFamily="34" charset="0"/>
                <a:cs typeface="Arial" charset="0"/>
              </a:rPr>
              <a:t>								= 	3.4x10</a:t>
            </a:r>
            <a:r>
              <a:rPr lang="en-GB" sz="1900" baseline="30000" dirty="0">
                <a:latin typeface="Calibri" pitchFamily="34" charset="0"/>
                <a:cs typeface="Arial" charset="0"/>
              </a:rPr>
              <a:t>38</a:t>
            </a:r>
            <a:r>
              <a:rPr lang="en-GB" sz="1900" dirty="0">
                <a:latin typeface="Calibri" pitchFamily="34" charset="0"/>
                <a:cs typeface="Arial" charset="0"/>
              </a:rPr>
              <a:t> </a:t>
            </a:r>
          </a:p>
          <a:p>
            <a:pPr eaLnBrk="1" hangingPunct="1">
              <a:lnSpc>
                <a:spcPct val="90000"/>
              </a:lnSpc>
              <a:buClr>
                <a:srgbClr val="FF3300"/>
              </a:buClr>
              <a:buFontTx/>
              <a:buNone/>
              <a:tabLst>
                <a:tab pos="895350" algn="l"/>
              </a:tabLst>
            </a:pPr>
            <a:r>
              <a:rPr lang="en-GB" sz="2400" dirty="0">
                <a:latin typeface="Calibri" pitchFamily="34" charset="0"/>
                <a:cs typeface="Arial" charset="0"/>
              </a:rPr>
              <a:t>		ó </a:t>
            </a:r>
            <a:r>
              <a:rPr lang="en-GB" dirty="0">
                <a:latin typeface="Calibri" pitchFamily="34" charset="0"/>
                <a:cs typeface="Arial" charset="0"/>
              </a:rPr>
              <a:t> </a:t>
            </a:r>
            <a:r>
              <a:rPr lang="en-GB" sz="2000" b="1" dirty="0">
                <a:latin typeface="Calibri" pitchFamily="34" charset="0"/>
              </a:rPr>
              <a:t>340,000,000,000,000,000,000,000,000,000,000,000,000 addresses</a:t>
            </a:r>
          </a:p>
          <a:p>
            <a:pPr marL="784225" lvl="1" indent="-327025" eaLnBrk="1" hangingPunct="1">
              <a:lnSpc>
                <a:spcPct val="90000"/>
              </a:lnSpc>
              <a:buClr>
                <a:srgbClr val="FF3300"/>
              </a:buClr>
              <a:buFontTx/>
              <a:buNone/>
              <a:tabLst>
                <a:tab pos="895350" algn="l"/>
              </a:tabLst>
            </a:pPr>
            <a:endParaRPr lang="en-GB" sz="1800" baseline="30000" dirty="0">
              <a:latin typeface="Calibri" pitchFamily="34" charset="0"/>
              <a:cs typeface="Arial"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46</a:t>
            </a:fld>
            <a:endParaRPr lang="en-US" altLang="en-US" sz="1200" dirty="0">
              <a:solidFill>
                <a:srgbClr val="898989"/>
              </a:solidFill>
            </a:endParaRPr>
          </a:p>
        </p:txBody>
      </p:sp>
      <p:sp>
        <p:nvSpPr>
          <p:cNvPr id="2" name="TextBox 1"/>
          <p:cNvSpPr txBox="1"/>
          <p:nvPr/>
        </p:nvSpPr>
        <p:spPr>
          <a:xfrm>
            <a:off x="468313" y="5189468"/>
            <a:ext cx="8510369" cy="1938992"/>
          </a:xfrm>
          <a:prstGeom prst="rect">
            <a:avLst/>
          </a:prstGeom>
          <a:noFill/>
        </p:spPr>
        <p:txBody>
          <a:bodyPr wrap="square" rtlCol="0">
            <a:spAutoFit/>
          </a:bodyPr>
          <a:lstStyle/>
          <a:p>
            <a:pPr algn="just"/>
            <a:r>
              <a:rPr lang="es-ES" sz="2400" spc="-1" dirty="0">
                <a:solidFill>
                  <a:srgbClr val="000000"/>
                </a:solidFill>
                <a:uFill>
                  <a:solidFill>
                    <a:srgbClr val="FFFFFF"/>
                  </a:solidFill>
                </a:uFill>
              </a:rPr>
              <a:t>La IOT sólo puede funcionar por el IP versión 6 y el número de direcciones IP que estarán disponibles. Posiblemente, cada objeto animado e inanimado en el mundo puede tener su propia dirección IP.</a:t>
            </a:r>
            <a:endParaRPr lang="en-GB" sz="2400" dirty="0">
              <a:latin typeface="Calibri" pitchFamily="34" charset="0"/>
              <a:cs typeface="Arial" charset="0"/>
            </a:endParaRPr>
          </a:p>
          <a:p>
            <a:pPr algn="just"/>
            <a:endParaRPr lang="en-GB" sz="2400" dirty="0"/>
          </a:p>
        </p:txBody>
      </p:sp>
    </p:spTree>
    <p:extLst>
      <p:ext uri="{BB962C8B-B14F-4D97-AF65-F5344CB8AC3E}">
        <p14:creationId xmlns:p14="http://schemas.microsoft.com/office/powerpoint/2010/main" val="11899821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3548"/>
            <a:ext cx="8229600" cy="1143000"/>
          </a:xfrm>
        </p:spPr>
        <p:txBody>
          <a:bodyPr>
            <a:normAutofit fontScale="90000"/>
          </a:bodyPr>
          <a:lstStyle/>
          <a:p>
            <a:r>
              <a:rPr lang="en-US" b="1" spc="-1" dirty="0" err="1">
                <a:solidFill>
                  <a:srgbClr val="000000"/>
                </a:solidFill>
                <a:uFill>
                  <a:solidFill>
                    <a:srgbClr val="FFFFFF"/>
                  </a:solidFill>
                </a:uFill>
              </a:rPr>
              <a:t>Seguridad</a:t>
            </a:r>
            <a:r>
              <a:rPr lang="en-US" b="1" spc="-1" dirty="0">
                <a:solidFill>
                  <a:srgbClr val="000000"/>
                </a:solidFill>
                <a:uFill>
                  <a:solidFill>
                    <a:srgbClr val="FFFFFF"/>
                  </a:solidFill>
                </a:uFill>
              </a:rPr>
              <a:t> y la Internet de las </a:t>
            </a:r>
            <a:r>
              <a:rPr lang="en-US" b="1" spc="-1" dirty="0" err="1">
                <a:solidFill>
                  <a:srgbClr val="000000"/>
                </a:solidFill>
                <a:uFill>
                  <a:solidFill>
                    <a:srgbClr val="FFFFFF"/>
                  </a:solidFill>
                </a:uFill>
              </a:rPr>
              <a:t>cosas</a:t>
            </a:r>
            <a:endParaRPr lang="en-GB" b="1" dirty="0"/>
          </a:p>
        </p:txBody>
      </p:sp>
      <p:sp>
        <p:nvSpPr>
          <p:cNvPr id="3" name="Content Placeholder 2"/>
          <p:cNvSpPr>
            <a:spLocks noGrp="1"/>
          </p:cNvSpPr>
          <p:nvPr>
            <p:ph idx="1"/>
          </p:nvPr>
        </p:nvSpPr>
        <p:spPr/>
        <p:txBody>
          <a:bodyPr/>
          <a:lstStyle/>
          <a:p>
            <a:r>
              <a:rPr lang="en-US" spc="-1" dirty="0">
                <a:solidFill>
                  <a:srgbClr val="000000"/>
                </a:solidFill>
                <a:uFill>
                  <a:solidFill>
                    <a:srgbClr val="FFFFFF"/>
                  </a:solidFill>
                </a:uFill>
              </a:rPr>
              <a:t>Los </a:t>
            </a:r>
            <a:r>
              <a:rPr lang="en-US" spc="-1" dirty="0" err="1">
                <a:solidFill>
                  <a:srgbClr val="000000"/>
                </a:solidFill>
                <a:uFill>
                  <a:solidFill>
                    <a:srgbClr val="FFFFFF"/>
                  </a:solidFill>
                </a:uFill>
              </a:rPr>
              <a:t>proveedores</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productos</a:t>
            </a:r>
            <a:r>
              <a:rPr lang="en-US" spc="-1" dirty="0">
                <a:solidFill>
                  <a:srgbClr val="000000"/>
                </a:solidFill>
                <a:uFill>
                  <a:solidFill>
                    <a:srgbClr val="FFFFFF"/>
                  </a:solidFill>
                </a:uFill>
              </a:rPr>
              <a:t> no son </a:t>
            </a:r>
            <a:r>
              <a:rPr lang="en-US" spc="-1" dirty="0" err="1">
                <a:solidFill>
                  <a:srgbClr val="000000"/>
                </a:solidFill>
                <a:uFill>
                  <a:solidFill>
                    <a:srgbClr val="FFFFFF"/>
                  </a:solidFill>
                </a:uFill>
              </a:rPr>
              <a:t>conscientes</a:t>
            </a:r>
            <a:r>
              <a:rPr lang="en-US" spc="-1" dirty="0">
                <a:solidFill>
                  <a:srgbClr val="000000"/>
                </a:solidFill>
                <a:uFill>
                  <a:solidFill>
                    <a:srgbClr val="FFFFFF"/>
                  </a:solidFill>
                </a:uFill>
              </a:rPr>
              <a:t> de la </a:t>
            </a:r>
            <a:r>
              <a:rPr lang="en-US" spc="-1" dirty="0" err="1">
                <a:solidFill>
                  <a:srgbClr val="000000"/>
                </a:solidFill>
                <a:uFill>
                  <a:solidFill>
                    <a:srgbClr val="FFFFFF"/>
                  </a:solidFill>
                </a:uFill>
              </a:rPr>
              <a:t>Seguridad</a:t>
            </a:r>
            <a:endParaRPr lang="en-GB" dirty="0"/>
          </a:p>
          <a:p>
            <a:r>
              <a:rPr lang="en-US" spc="-1" dirty="0" err="1">
                <a:solidFill>
                  <a:srgbClr val="000000"/>
                </a:solidFill>
                <a:uFill>
                  <a:solidFill>
                    <a:srgbClr val="FFFFFF"/>
                  </a:solidFill>
                </a:uFill>
              </a:rPr>
              <a:t>Existe</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vulnerabilidades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en</a:t>
            </a:r>
            <a:r>
              <a:rPr lang="en-US" spc="-1" dirty="0">
                <a:solidFill>
                  <a:srgbClr val="000000"/>
                </a:solidFill>
                <a:uFill>
                  <a:solidFill>
                    <a:srgbClr val="FFFFFF"/>
                  </a:solidFill>
                </a:uFill>
              </a:rPr>
              <a:t> sus </a:t>
            </a:r>
            <a:r>
              <a:rPr lang="en-US" spc="-1" dirty="0" err="1">
                <a:solidFill>
                  <a:srgbClr val="000000"/>
                </a:solidFill>
                <a:uFill>
                  <a:solidFill>
                    <a:srgbClr val="FFFFFF"/>
                  </a:solidFill>
                </a:uFill>
              </a:rPr>
              <a:t>productos</a:t>
            </a:r>
            <a:endParaRPr lang="en-GB" dirty="0"/>
          </a:p>
          <a:p>
            <a:r>
              <a:rPr lang="en-US" spc="-1" dirty="0">
                <a:solidFill>
                  <a:srgbClr val="000000"/>
                </a:solidFill>
                <a:uFill>
                  <a:solidFill>
                    <a:srgbClr val="FFFFFF"/>
                  </a:solidFill>
                </a:uFill>
              </a:rPr>
              <a:t>No hay </a:t>
            </a:r>
            <a:r>
              <a:rPr lang="en-US" spc="-1" dirty="0" err="1">
                <a:solidFill>
                  <a:srgbClr val="000000"/>
                </a:solidFill>
                <a:uFill>
                  <a:solidFill>
                    <a:srgbClr val="FFFFFF"/>
                  </a:solidFill>
                </a:uFill>
              </a:rPr>
              <a:t>normas</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seguridad</a:t>
            </a:r>
            <a:r>
              <a:rPr lang="en-US" spc="-1" dirty="0">
                <a:solidFill>
                  <a:srgbClr val="000000"/>
                </a:solidFill>
                <a:uFill>
                  <a:solidFill>
                    <a:srgbClr val="FFFFFF"/>
                  </a:solidFill>
                </a:uFill>
              </a:rPr>
              <a:t> para la IOT</a:t>
            </a:r>
            <a:endParaRPr lang="en-GB" dirty="0"/>
          </a:p>
          <a:p>
            <a:r>
              <a:rPr lang="en-US" spc="-1" dirty="0">
                <a:solidFill>
                  <a:srgbClr val="000000"/>
                </a:solidFill>
                <a:uFill>
                  <a:solidFill>
                    <a:srgbClr val="FFFFFF"/>
                  </a:solidFill>
                </a:uFill>
              </a:rPr>
              <a:t>Los </a:t>
            </a:r>
            <a:r>
              <a:rPr lang="en-US" spc="-1" dirty="0" err="1">
                <a:solidFill>
                  <a:srgbClr val="000000"/>
                </a:solidFill>
                <a:uFill>
                  <a:solidFill>
                    <a:srgbClr val="FFFFFF"/>
                  </a:solidFill>
                </a:uFill>
              </a:rPr>
              <a:t>gobiernos</a:t>
            </a:r>
            <a:r>
              <a:rPr lang="en-US" spc="-1" dirty="0">
                <a:solidFill>
                  <a:srgbClr val="000000"/>
                </a:solidFill>
                <a:uFill>
                  <a:solidFill>
                    <a:srgbClr val="FFFFFF"/>
                  </a:solidFill>
                </a:uFill>
              </a:rPr>
              <a:t> no </a:t>
            </a:r>
            <a:r>
              <a:rPr lang="en-US" spc="-1" dirty="0" err="1">
                <a:solidFill>
                  <a:srgbClr val="000000"/>
                </a:solidFill>
                <a:uFill>
                  <a:solidFill>
                    <a:srgbClr val="FFFFFF"/>
                  </a:solidFill>
                </a:uFill>
              </a:rPr>
              <a:t>reaccionan</a:t>
            </a:r>
            <a:r>
              <a:rPr lang="en-US" spc="-1" dirty="0">
                <a:solidFill>
                  <a:srgbClr val="000000"/>
                </a:solidFill>
                <a:uFill>
                  <a:solidFill>
                    <a:srgbClr val="FFFFFF"/>
                  </a:solidFill>
                </a:uFill>
              </a:rPr>
              <a:t> ante las </a:t>
            </a:r>
            <a:r>
              <a:rPr lang="en-US" spc="-1" dirty="0" err="1">
                <a:solidFill>
                  <a:srgbClr val="000000"/>
                </a:solidFill>
                <a:uFill>
                  <a:solidFill>
                    <a:srgbClr val="FFFFFF"/>
                  </a:solidFill>
                </a:uFill>
              </a:rPr>
              <a:t>amenazas</a:t>
            </a:r>
            <a:endParaRPr lang="en-GB" dirty="0"/>
          </a:p>
          <a:p>
            <a:r>
              <a:rPr lang="en-US" spc="-1" dirty="0">
                <a:solidFill>
                  <a:srgbClr val="000000"/>
                </a:solidFill>
                <a:uFill>
                  <a:solidFill>
                    <a:srgbClr val="FFFFFF"/>
                  </a:solidFill>
                </a:uFill>
              </a:rPr>
              <a:t>Los </a:t>
            </a:r>
            <a:r>
              <a:rPr lang="en-US" spc="-1" dirty="0" err="1">
                <a:solidFill>
                  <a:srgbClr val="000000"/>
                </a:solidFill>
                <a:uFill>
                  <a:solidFill>
                    <a:srgbClr val="FFFFFF"/>
                  </a:solidFill>
                </a:uFill>
              </a:rPr>
              <a:t>gobiernos</a:t>
            </a:r>
            <a:r>
              <a:rPr lang="en-US" spc="-1" dirty="0">
                <a:solidFill>
                  <a:srgbClr val="000000"/>
                </a:solidFill>
                <a:uFill>
                  <a:solidFill>
                    <a:srgbClr val="FFFFFF"/>
                  </a:solidFill>
                </a:uFill>
              </a:rPr>
              <a:t> no </a:t>
            </a:r>
            <a:r>
              <a:rPr lang="en-US" spc="-1" dirty="0" err="1">
                <a:solidFill>
                  <a:srgbClr val="000000"/>
                </a:solidFill>
                <a:uFill>
                  <a:solidFill>
                    <a:srgbClr val="FFFFFF"/>
                  </a:solidFill>
                </a:uFill>
              </a:rPr>
              <a:t>reaccionan</a:t>
            </a:r>
            <a:r>
              <a:rPr lang="en-US" spc="-1" dirty="0">
                <a:solidFill>
                  <a:srgbClr val="000000"/>
                </a:solidFill>
                <a:uFill>
                  <a:solidFill>
                    <a:srgbClr val="FFFFFF"/>
                  </a:solidFill>
                </a:uFill>
              </a:rPr>
              <a:t> ante las </a:t>
            </a:r>
            <a:r>
              <a:rPr lang="en-US" spc="-1" dirty="0" err="1">
                <a:solidFill>
                  <a:srgbClr val="000000"/>
                </a:solidFill>
                <a:uFill>
                  <a:solidFill>
                    <a:srgbClr val="FFFFFF"/>
                  </a:solidFill>
                </a:uFill>
              </a:rPr>
              <a:t>amenazas</a:t>
            </a:r>
            <a:endParaRPr lang="en-GB" dirty="0"/>
          </a:p>
        </p:txBody>
      </p:sp>
    </p:spTree>
    <p:extLst>
      <p:ext uri="{BB962C8B-B14F-4D97-AF65-F5344CB8AC3E}">
        <p14:creationId xmlns:p14="http://schemas.microsoft.com/office/powerpoint/2010/main" val="3514919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a:t>IOCTA 2017</a:t>
            </a:r>
          </a:p>
        </p:txBody>
      </p:sp>
      <p:sp>
        <p:nvSpPr>
          <p:cNvPr id="3" name="Content Placeholder 2"/>
          <p:cNvSpPr>
            <a:spLocks noGrp="1"/>
          </p:cNvSpPr>
          <p:nvPr>
            <p:ph idx="1"/>
          </p:nvPr>
        </p:nvSpPr>
        <p:spPr/>
        <p:txBody>
          <a:bodyPr>
            <a:normAutofit fontScale="92500" lnSpcReduction="20000"/>
          </a:bodyPr>
          <a:lstStyle/>
          <a:p>
            <a:pPr marL="0" indent="0" algn="just">
              <a:buNone/>
            </a:pPr>
            <a:r>
              <a:rPr lang="en-US" spc="-1" dirty="0">
                <a:solidFill>
                  <a:srgbClr val="000000"/>
                </a:solidFill>
                <a:uFill>
                  <a:solidFill>
                    <a:srgbClr val="FFFFFF"/>
                  </a:solidFill>
                </a:uFill>
              </a:rPr>
              <a:t>«</a:t>
            </a:r>
            <a:r>
              <a:rPr lang="en-US" spc="-1" dirty="0" err="1">
                <a:solidFill>
                  <a:srgbClr val="000000"/>
                </a:solidFill>
                <a:uFill>
                  <a:solidFill>
                    <a:srgbClr val="FFFFFF"/>
                  </a:solidFill>
                </a:uFill>
              </a:rPr>
              <a:t>Informes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anteriores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han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destacado</a:t>
            </a:r>
            <a:r>
              <a:rPr lang="en-US" spc="-1" dirty="0">
                <a:solidFill>
                  <a:srgbClr val="000000"/>
                </a:solidFill>
                <a:uFill>
                  <a:solidFill>
                    <a:srgbClr val="FFFFFF"/>
                  </a:solidFill>
                </a:uFill>
              </a:rPr>
              <a:t> el </a:t>
            </a:r>
            <a:r>
              <a:rPr lang="en-US" spc="-1" dirty="0" err="1">
                <a:solidFill>
                  <a:srgbClr val="000000"/>
                </a:solidFill>
                <a:uFill>
                  <a:solidFill>
                    <a:srgbClr val="FFFFFF"/>
                  </a:solidFill>
                </a:uFill>
              </a:rPr>
              <a:t>potencial</a:t>
            </a:r>
            <a:r>
              <a:rPr lang="en-US" spc="-1" dirty="0">
                <a:solidFill>
                  <a:srgbClr val="000000"/>
                </a:solidFill>
                <a:uFill>
                  <a:solidFill>
                    <a:srgbClr val="FFFFFF"/>
                  </a:solidFill>
                </a:uFill>
              </a:rPr>
              <a:t> para el </a:t>
            </a:r>
            <a:r>
              <a:rPr lang="en-US" spc="-1" dirty="0" err="1">
                <a:solidFill>
                  <a:srgbClr val="000000"/>
                </a:solidFill>
                <a:uFill>
                  <a:solidFill>
                    <a:srgbClr val="FFFFFF"/>
                  </a:solidFill>
                </a:uFill>
              </a:rPr>
              <a:t>abuso</a:t>
            </a:r>
            <a:r>
              <a:rPr lang="en-US" spc="-1" dirty="0">
                <a:solidFill>
                  <a:srgbClr val="000000"/>
                </a:solidFill>
                <a:uFill>
                  <a:solidFill>
                    <a:srgbClr val="FFFFFF"/>
                  </a:solidFill>
                </a:uFill>
              </a:rPr>
              <a:t> de los </a:t>
            </a:r>
            <a:r>
              <a:rPr lang="en-US" spc="-1" dirty="0" err="1">
                <a:solidFill>
                  <a:srgbClr val="000000"/>
                </a:solidFill>
                <a:uFill>
                  <a:solidFill>
                    <a:srgbClr val="FFFFFF"/>
                  </a:solidFill>
                </a:uFill>
              </a:rPr>
              <a:t>dispositivos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inseguros</a:t>
            </a:r>
            <a:r>
              <a:rPr lang="en-US" spc="-1" dirty="0">
                <a:solidFill>
                  <a:srgbClr val="000000"/>
                </a:solidFill>
                <a:uFill>
                  <a:solidFill>
                    <a:srgbClr val="FFFFFF"/>
                  </a:solidFill>
                </a:uFill>
              </a:rPr>
              <a:t> de la Internet de las </a:t>
            </a:r>
            <a:r>
              <a:rPr lang="en-US" spc="-1" dirty="0" err="1">
                <a:solidFill>
                  <a:srgbClr val="000000"/>
                </a:solidFill>
                <a:uFill>
                  <a:solidFill>
                    <a:srgbClr val="FFFFFF"/>
                  </a:solidFill>
                </a:uFill>
              </a:rPr>
              <a:t>cosas</a:t>
            </a:r>
            <a:r>
              <a:rPr lang="en-US" spc="-1" dirty="0">
                <a:solidFill>
                  <a:srgbClr val="000000"/>
                </a:solidFill>
                <a:uFill>
                  <a:solidFill>
                    <a:srgbClr val="FFFFFF"/>
                  </a:solidFill>
                </a:uFill>
              </a:rPr>
              <a:t> (IoT). A fines de 2016, </a:t>
            </a:r>
            <a:r>
              <a:rPr lang="en-US" spc="-1" dirty="0" err="1">
                <a:solidFill>
                  <a:srgbClr val="000000"/>
                </a:solidFill>
                <a:uFill>
                  <a:solidFill>
                    <a:srgbClr val="FFFFFF"/>
                  </a:solidFill>
                </a:uFill>
              </a:rPr>
              <a:t>hemos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sido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testigos</a:t>
            </a:r>
            <a:r>
              <a:rPr lang="en-US" spc="-1" dirty="0">
                <a:solidFill>
                  <a:srgbClr val="000000"/>
                </a:solidFill>
                <a:uFill>
                  <a:solidFill>
                    <a:srgbClr val="FFFFFF"/>
                  </a:solidFill>
                </a:uFill>
              </a:rPr>
              <a:t> del primer </a:t>
            </a:r>
            <a:r>
              <a:rPr lang="en-US" spc="-1" dirty="0" err="1">
                <a:solidFill>
                  <a:srgbClr val="000000"/>
                </a:solidFill>
                <a:uFill>
                  <a:solidFill>
                    <a:srgbClr val="FFFFFF"/>
                  </a:solidFill>
                </a:uFill>
              </a:rPr>
              <a:t>ataque</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masivo</a:t>
            </a:r>
            <a:r>
              <a:rPr lang="en-US" spc="-1" dirty="0">
                <a:solidFill>
                  <a:srgbClr val="000000"/>
                </a:solidFill>
                <a:uFill>
                  <a:solidFill>
                    <a:srgbClr val="FFFFFF"/>
                  </a:solidFill>
                </a:uFill>
              </a:rPr>
              <a:t> que </a:t>
            </a:r>
            <a:r>
              <a:rPr lang="en-US" spc="-1" dirty="0" err="1">
                <a:solidFill>
                  <a:srgbClr val="000000"/>
                </a:solidFill>
                <a:uFill>
                  <a:solidFill>
                    <a:srgbClr val="FFFFFF"/>
                  </a:solidFill>
                </a:uFill>
              </a:rPr>
              <a:t>provenía</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dichos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dispositivos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cuando</a:t>
            </a:r>
            <a:r>
              <a:rPr lang="en-US" spc="-1" dirty="0">
                <a:solidFill>
                  <a:srgbClr val="000000"/>
                </a:solidFill>
                <a:uFill>
                  <a:solidFill>
                    <a:srgbClr val="FFFFFF"/>
                  </a:solidFill>
                </a:uFill>
              </a:rPr>
              <a:t> el malware </a:t>
            </a:r>
            <a:r>
              <a:rPr lang="en-US" spc="-1" dirty="0" err="1">
                <a:solidFill>
                  <a:srgbClr val="000000"/>
                </a:solidFill>
                <a:uFill>
                  <a:solidFill>
                    <a:srgbClr val="FFFFFF"/>
                  </a:solidFill>
                </a:uFill>
              </a:rPr>
              <a:t>Mirai</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transformó</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casi</a:t>
            </a:r>
            <a:r>
              <a:rPr lang="en-US" spc="-1" dirty="0">
                <a:solidFill>
                  <a:srgbClr val="000000"/>
                </a:solidFill>
                <a:uFill>
                  <a:solidFill>
                    <a:srgbClr val="FFFFFF"/>
                  </a:solidFill>
                </a:uFill>
              </a:rPr>
              <a:t> 150 000 </a:t>
            </a:r>
            <a:r>
              <a:rPr lang="en-US" spc="-1" dirty="0" err="1">
                <a:solidFill>
                  <a:srgbClr val="000000"/>
                </a:solidFill>
                <a:uFill>
                  <a:solidFill>
                    <a:srgbClr val="FFFFFF"/>
                  </a:solidFill>
                </a:uFill>
              </a:rPr>
              <a:t>enrutadores</a:t>
            </a:r>
            <a:r>
              <a:rPr lang="en-US" spc="-1" dirty="0">
                <a:solidFill>
                  <a:srgbClr val="000000"/>
                </a:solidFill>
                <a:uFill>
                  <a:solidFill>
                    <a:srgbClr val="FFFFFF"/>
                  </a:solidFill>
                </a:uFill>
              </a:rPr>
              <a:t> y </a:t>
            </a:r>
            <a:r>
              <a:rPr lang="en-US" spc="-1" dirty="0" err="1">
                <a:solidFill>
                  <a:srgbClr val="000000"/>
                </a:solidFill>
                <a:uFill>
                  <a:solidFill>
                    <a:srgbClr val="FFFFFF"/>
                  </a:solidFill>
                </a:uFill>
              </a:rPr>
              <a:t>cámaras</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seguridad</a:t>
            </a:r>
            <a:r>
              <a:rPr lang="en-US" spc="-1" dirty="0">
                <a:solidFill>
                  <a:srgbClr val="000000"/>
                </a:solidFill>
                <a:uFill>
                  <a:solidFill>
                    <a:srgbClr val="FFFFFF"/>
                  </a:solidFill>
                </a:uFill>
              </a:rPr>
              <a:t> CCTV </a:t>
            </a:r>
            <a:r>
              <a:rPr lang="en-US" spc="-1" dirty="0" err="1">
                <a:solidFill>
                  <a:srgbClr val="000000"/>
                </a:solidFill>
                <a:uFill>
                  <a:solidFill>
                    <a:srgbClr val="FFFFFF"/>
                  </a:solidFill>
                </a:uFill>
              </a:rPr>
              <a:t>en</a:t>
            </a:r>
            <a:r>
              <a:rPr lang="en-US" spc="-1" dirty="0">
                <a:solidFill>
                  <a:srgbClr val="000000"/>
                </a:solidFill>
                <a:uFill>
                  <a:solidFill>
                    <a:srgbClr val="FFFFFF"/>
                  </a:solidFill>
                </a:uFill>
              </a:rPr>
              <a:t> un botnet DDoS. Este botnet </a:t>
            </a:r>
            <a:r>
              <a:rPr lang="en-US" spc="-1" dirty="0" err="1">
                <a:solidFill>
                  <a:srgbClr val="000000"/>
                </a:solidFill>
                <a:uFill>
                  <a:solidFill>
                    <a:srgbClr val="FFFFFF"/>
                  </a:solidFill>
                </a:uFill>
              </a:rPr>
              <a:t>fue</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responsable</a:t>
            </a:r>
            <a:r>
              <a:rPr lang="en-US" spc="-1" dirty="0">
                <a:solidFill>
                  <a:srgbClr val="000000"/>
                </a:solidFill>
                <a:uFill>
                  <a:solidFill>
                    <a:srgbClr val="FFFFFF"/>
                  </a:solidFill>
                </a:uFill>
              </a:rPr>
              <a:t> de una </a:t>
            </a:r>
            <a:r>
              <a:rPr lang="en-US" spc="-1" dirty="0" err="1">
                <a:solidFill>
                  <a:srgbClr val="000000"/>
                </a:solidFill>
                <a:uFill>
                  <a:solidFill>
                    <a:srgbClr val="FFFFFF"/>
                  </a:solidFill>
                </a:uFill>
              </a:rPr>
              <a:t>cantidad</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ataques</a:t>
            </a:r>
            <a:r>
              <a:rPr lang="en-US" spc="-1" dirty="0">
                <a:solidFill>
                  <a:srgbClr val="000000"/>
                </a:solidFill>
                <a:uFill>
                  <a:solidFill>
                    <a:srgbClr val="FFFFFF"/>
                  </a:solidFill>
                </a:uFill>
              </a:rPr>
              <a:t> de gran </a:t>
            </a:r>
            <a:r>
              <a:rPr lang="en-US" spc="-1" dirty="0" err="1">
                <a:solidFill>
                  <a:srgbClr val="000000"/>
                </a:solidFill>
                <a:uFill>
                  <a:solidFill>
                    <a:srgbClr val="FFFFFF"/>
                  </a:solidFill>
                </a:uFill>
              </a:rPr>
              <a:t>envergadura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incluyendo</a:t>
            </a:r>
            <a:r>
              <a:rPr lang="en-US" spc="-1" dirty="0">
                <a:solidFill>
                  <a:srgbClr val="000000"/>
                </a:solidFill>
                <a:uFill>
                  <a:solidFill>
                    <a:srgbClr val="FFFFFF"/>
                  </a:solidFill>
                </a:uFill>
              </a:rPr>
              <a:t> una </a:t>
            </a:r>
            <a:r>
              <a:rPr lang="en-US" spc="-1" dirty="0" err="1">
                <a:solidFill>
                  <a:srgbClr val="000000"/>
                </a:solidFill>
                <a:uFill>
                  <a:solidFill>
                    <a:srgbClr val="FFFFFF"/>
                  </a:solidFill>
                </a:uFill>
              </a:rPr>
              <a:t>infraestructura</a:t>
            </a:r>
            <a:r>
              <a:rPr lang="en-US" spc="-1" dirty="0">
                <a:solidFill>
                  <a:srgbClr val="000000"/>
                </a:solidFill>
                <a:uFill>
                  <a:solidFill>
                    <a:srgbClr val="FFFFFF"/>
                  </a:solidFill>
                </a:uFill>
              </a:rPr>
              <a:t> de Internet </a:t>
            </a:r>
            <a:r>
              <a:rPr lang="en-US" spc="-1" dirty="0" err="1">
                <a:solidFill>
                  <a:srgbClr val="000000"/>
                </a:solidFill>
                <a:uFill>
                  <a:solidFill>
                    <a:srgbClr val="FFFFFF"/>
                  </a:solidFill>
                </a:uFill>
              </a:rPr>
              <a:t>severamente</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perturbadora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en</a:t>
            </a:r>
            <a:r>
              <a:rPr lang="en-US" spc="-1" dirty="0">
                <a:solidFill>
                  <a:srgbClr val="000000"/>
                </a:solidFill>
                <a:uFill>
                  <a:solidFill>
                    <a:srgbClr val="FFFFFF"/>
                  </a:solidFill>
                </a:uFill>
              </a:rPr>
              <a:t> la costa </a:t>
            </a:r>
            <a:r>
              <a:rPr lang="en-US" spc="-1" dirty="0" err="1">
                <a:solidFill>
                  <a:srgbClr val="000000"/>
                </a:solidFill>
                <a:uFill>
                  <a:solidFill>
                    <a:srgbClr val="FFFFFF"/>
                  </a:solidFill>
                </a:uFill>
              </a:rPr>
              <a:t>oeste</a:t>
            </a:r>
            <a:r>
              <a:rPr lang="en-US" spc="-1" dirty="0">
                <a:solidFill>
                  <a:srgbClr val="000000"/>
                </a:solidFill>
                <a:uFill>
                  <a:solidFill>
                    <a:srgbClr val="FFFFFF"/>
                  </a:solidFill>
                </a:uFill>
              </a:rPr>
              <a:t> de los </a:t>
            </a:r>
            <a:r>
              <a:rPr lang="en-US" spc="-1" dirty="0" err="1">
                <a:solidFill>
                  <a:srgbClr val="000000"/>
                </a:solidFill>
                <a:uFill>
                  <a:solidFill>
                    <a:srgbClr val="FFFFFF"/>
                  </a:solidFill>
                </a:uFill>
              </a:rPr>
              <a:t>Estados</a:t>
            </a:r>
            <a:r>
              <a:rPr lang="en-US" spc="-1" dirty="0">
                <a:solidFill>
                  <a:srgbClr val="000000"/>
                </a:solidFill>
                <a:uFill>
                  <a:solidFill>
                    <a:srgbClr val="FFFFFF"/>
                  </a:solidFill>
                </a:uFill>
              </a:rPr>
              <a:t> Unidos (EE. UU.)».</a:t>
            </a:r>
            <a:endParaRPr lang="en-US" dirty="0"/>
          </a:p>
          <a:p>
            <a:pPr algn="just"/>
            <a:endParaRPr lang="en-GB" dirty="0"/>
          </a:p>
        </p:txBody>
      </p:sp>
    </p:spTree>
    <p:extLst>
      <p:ext uri="{BB962C8B-B14F-4D97-AF65-F5344CB8AC3E}">
        <p14:creationId xmlns:p14="http://schemas.microsoft.com/office/powerpoint/2010/main" val="93727242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3549"/>
            <a:ext cx="8229600" cy="1143000"/>
          </a:xfrm>
        </p:spPr>
        <p:txBody>
          <a:bodyPr/>
          <a:lstStyle/>
          <a:p>
            <a:pPr algn="l"/>
            <a:r>
              <a:rPr lang="en-GB" b="1"/>
              <a:t>IOCTA 2017</a:t>
            </a:r>
          </a:p>
        </p:txBody>
      </p:sp>
      <p:sp>
        <p:nvSpPr>
          <p:cNvPr id="3" name="Content Placeholder 2"/>
          <p:cNvSpPr>
            <a:spLocks noGrp="1"/>
          </p:cNvSpPr>
          <p:nvPr>
            <p:ph idx="1"/>
          </p:nvPr>
        </p:nvSpPr>
        <p:spPr>
          <a:xfrm>
            <a:off x="457200" y="1639111"/>
            <a:ext cx="8229600" cy="4525963"/>
          </a:xfrm>
        </p:spPr>
        <p:txBody>
          <a:bodyPr/>
          <a:lstStyle/>
          <a:p>
            <a:pPr algn="just"/>
            <a:r>
              <a:rPr lang="en-US" spc="-1" dirty="0">
                <a:solidFill>
                  <a:srgbClr val="000000"/>
                </a:solidFill>
                <a:uFill>
                  <a:solidFill>
                    <a:srgbClr val="FFFFFF"/>
                  </a:solidFill>
                </a:uFill>
              </a:rPr>
              <a:t>Los </a:t>
            </a:r>
            <a:r>
              <a:rPr lang="en-US" spc="-1" dirty="0" err="1">
                <a:solidFill>
                  <a:srgbClr val="000000"/>
                </a:solidFill>
                <a:uFill>
                  <a:solidFill>
                    <a:srgbClr val="FFFFFF"/>
                  </a:solidFill>
                </a:uFill>
              </a:rPr>
              <a:t>ataques</a:t>
            </a:r>
            <a:r>
              <a:rPr lang="en-US" spc="-1" dirty="0">
                <a:solidFill>
                  <a:srgbClr val="000000"/>
                </a:solidFill>
                <a:uFill>
                  <a:solidFill>
                    <a:srgbClr val="FFFFFF"/>
                  </a:solidFill>
                </a:uFill>
              </a:rPr>
              <a:t> DDoS de los botnets que </a:t>
            </a:r>
            <a:r>
              <a:rPr lang="en-US" spc="-1" dirty="0" err="1">
                <a:solidFill>
                  <a:srgbClr val="000000"/>
                </a:solidFill>
                <a:uFill>
                  <a:solidFill>
                    <a:srgbClr val="FFFFFF"/>
                  </a:solidFill>
                </a:uFill>
              </a:rPr>
              <a:t>contienen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dispositivos</a:t>
            </a:r>
            <a:r>
              <a:rPr lang="en-US" spc="-1" dirty="0">
                <a:solidFill>
                  <a:srgbClr val="000000"/>
                </a:solidFill>
                <a:uFill>
                  <a:solidFill>
                    <a:srgbClr val="FFFFFF"/>
                  </a:solidFill>
                </a:uFill>
              </a:rPr>
              <a:t> de IoT, </a:t>
            </a:r>
            <a:r>
              <a:rPr lang="en-US" spc="-1" dirty="0" err="1">
                <a:solidFill>
                  <a:srgbClr val="000000"/>
                </a:solidFill>
                <a:uFill>
                  <a:solidFill>
                    <a:srgbClr val="FFFFFF"/>
                  </a:solidFill>
                </a:uFill>
              </a:rPr>
              <a:t>tal</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como</a:t>
            </a:r>
            <a:r>
              <a:rPr lang="en-US" spc="-1" dirty="0">
                <a:solidFill>
                  <a:srgbClr val="000000"/>
                </a:solidFill>
                <a:uFill>
                  <a:solidFill>
                    <a:srgbClr val="FFFFFF"/>
                  </a:solidFill>
                </a:uFill>
              </a:rPr>
              <a:t> el </a:t>
            </a:r>
            <a:r>
              <a:rPr lang="en-US" spc="-1" dirty="0" err="1">
                <a:solidFill>
                  <a:srgbClr val="000000"/>
                </a:solidFill>
                <a:uFill>
                  <a:solidFill>
                    <a:srgbClr val="FFFFFF"/>
                  </a:solidFill>
                </a:uFill>
              </a:rPr>
              <a:t>mencionado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anteriormente</a:t>
            </a:r>
            <a:r>
              <a:rPr lang="en-US" spc="-1" dirty="0">
                <a:solidFill>
                  <a:srgbClr val="000000"/>
                </a:solidFill>
                <a:uFill>
                  <a:solidFill>
                    <a:srgbClr val="FFFFFF"/>
                  </a:solidFill>
                </a:uFill>
              </a:rPr>
              <a:t>, botnet </a:t>
            </a:r>
            <a:r>
              <a:rPr lang="en-US" spc="-1" dirty="0" err="1">
                <a:solidFill>
                  <a:srgbClr val="000000"/>
                </a:solidFill>
                <a:uFill>
                  <a:solidFill>
                    <a:srgbClr val="FFFFFF"/>
                  </a:solidFill>
                </a:uFill>
              </a:rPr>
              <a:t>Mirai</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han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sido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pronosticados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informes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anteriores</a:t>
            </a:r>
            <a:r>
              <a:rPr lang="en-US" spc="-1" dirty="0">
                <a:solidFill>
                  <a:srgbClr val="000000"/>
                </a:solidFill>
                <a:uFill>
                  <a:solidFill>
                    <a:srgbClr val="FFFFFF"/>
                  </a:solidFill>
                </a:uFill>
              </a:rPr>
              <a:t> por </a:t>
            </a:r>
            <a:r>
              <a:rPr lang="en-US" spc="-1" dirty="0" err="1">
                <a:solidFill>
                  <a:srgbClr val="000000"/>
                </a:solidFill>
                <a:uFill>
                  <a:solidFill>
                    <a:srgbClr val="FFFFFF"/>
                  </a:solidFill>
                </a:uFill>
              </a:rPr>
              <a:t>varios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años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pero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ahora</a:t>
            </a:r>
            <a:r>
              <a:rPr lang="en-US" spc="-1" dirty="0">
                <a:solidFill>
                  <a:srgbClr val="000000"/>
                </a:solidFill>
                <a:uFill>
                  <a:solidFill>
                    <a:srgbClr val="FFFFFF"/>
                  </a:solidFill>
                </a:uFill>
              </a:rPr>
              <a:t> los </a:t>
            </a:r>
            <a:r>
              <a:rPr lang="en-US" spc="-1" dirty="0" err="1">
                <a:solidFill>
                  <a:srgbClr val="000000"/>
                </a:solidFill>
                <a:uFill>
                  <a:solidFill>
                    <a:srgbClr val="FFFFFF"/>
                  </a:solidFill>
                </a:uFill>
              </a:rPr>
              <a:t>ataques</a:t>
            </a:r>
            <a:r>
              <a:rPr lang="en-US" spc="-1" dirty="0">
                <a:solidFill>
                  <a:srgbClr val="000000"/>
                </a:solidFill>
                <a:uFill>
                  <a:solidFill>
                    <a:srgbClr val="FFFFFF"/>
                  </a:solidFill>
                </a:uFill>
              </a:rPr>
              <a:t> contra el sitio web de </a:t>
            </a:r>
            <a:r>
              <a:rPr lang="en-US" spc="-1" dirty="0" err="1">
                <a:solidFill>
                  <a:srgbClr val="000000"/>
                </a:solidFill>
                <a:uFill>
                  <a:solidFill>
                    <a:srgbClr val="FFFFFF"/>
                  </a:solidFill>
                </a:uFill>
              </a:rPr>
              <a:t>Kreb</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Dyn</a:t>
            </a:r>
            <a:r>
              <a:rPr lang="en-US" spc="-1" dirty="0">
                <a:solidFill>
                  <a:srgbClr val="000000"/>
                </a:solidFill>
                <a:uFill>
                  <a:solidFill>
                    <a:srgbClr val="FFFFFF"/>
                  </a:solidFill>
                </a:uFill>
              </a:rPr>
              <a:t>, y Deutsche Telekom, son los </a:t>
            </a:r>
            <a:r>
              <a:rPr lang="en-US" spc="-1" dirty="0" err="1">
                <a:solidFill>
                  <a:srgbClr val="000000"/>
                </a:solidFill>
                <a:uFill>
                  <a:solidFill>
                    <a:srgbClr val="FFFFFF"/>
                  </a:solidFill>
                </a:uFill>
              </a:rPr>
              <a:t>primeros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casos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reportados</a:t>
            </a:r>
            <a:r>
              <a:rPr lang="en-US" spc="-1" dirty="0">
                <a:solidFill>
                  <a:srgbClr val="000000"/>
                </a:solidFill>
                <a:uFill>
                  <a:solidFill>
                    <a:srgbClr val="FFFFFF"/>
                  </a:solidFill>
                </a:uFill>
              </a:rPr>
              <a:t>.</a:t>
            </a:r>
            <a:endParaRPr lang="en-US" dirty="0"/>
          </a:p>
          <a:p>
            <a:pPr algn="just"/>
            <a:endParaRPr lang="en-GB" dirty="0"/>
          </a:p>
        </p:txBody>
      </p:sp>
    </p:spTree>
    <p:extLst>
      <p:ext uri="{BB962C8B-B14F-4D97-AF65-F5344CB8AC3E}">
        <p14:creationId xmlns:p14="http://schemas.microsoft.com/office/powerpoint/2010/main" val="6383528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4000" b="1" spc="-1" dirty="0" err="1">
                <a:solidFill>
                  <a:srgbClr val="000000"/>
                </a:solidFill>
                <a:uFill>
                  <a:solidFill>
                    <a:srgbClr val="FFFFFF"/>
                  </a:solidFill>
                </a:uFill>
              </a:rPr>
              <a:t>Usuarios</a:t>
            </a:r>
            <a:r>
              <a:rPr lang="en-US" sz="4000" b="1" spc="-1" dirty="0">
                <a:solidFill>
                  <a:srgbClr val="000000"/>
                </a:solidFill>
                <a:uFill>
                  <a:solidFill>
                    <a:srgbClr val="FFFFFF"/>
                  </a:solidFill>
                </a:uFill>
              </a:rPr>
              <a:t> de Internet</a:t>
            </a:r>
            <a:endParaRPr lang="en-GB" sz="4000" b="1" dirty="0"/>
          </a:p>
        </p:txBody>
      </p:sp>
      <p:sp>
        <p:nvSpPr>
          <p:cNvPr id="5" name="Content Placeholder 2"/>
          <p:cNvSpPr>
            <a:spLocks noGrp="1"/>
          </p:cNvSpPr>
          <p:nvPr>
            <p:ph idx="1"/>
          </p:nvPr>
        </p:nvSpPr>
        <p:spPr>
          <a:xfrm>
            <a:off x="457200" y="1821374"/>
            <a:ext cx="8218488" cy="749300"/>
          </a:xfrm>
        </p:spPr>
        <p:txBody>
          <a:bodyPr>
            <a:noAutofit/>
          </a:bodyPr>
          <a:lstStyle/>
          <a:p>
            <a:pPr>
              <a:lnSpc>
                <a:spcPct val="120000"/>
              </a:lnSpc>
              <a:spcBef>
                <a:spcPts val="600"/>
              </a:spcBef>
              <a:spcAft>
                <a:spcPts val="600"/>
              </a:spcAft>
            </a:pPr>
            <a:r>
              <a:rPr lang="en-US" sz="2400" spc="-1" dirty="0" err="1">
                <a:solidFill>
                  <a:srgbClr val="000000"/>
                </a:solidFill>
                <a:uFill>
                  <a:solidFill>
                    <a:srgbClr val="FFFFFF"/>
                  </a:solidFill>
                </a:uFill>
                <a:ea typeface="MS PGothic"/>
              </a:rPr>
              <a:t>Alrededor</a:t>
            </a:r>
            <a:r>
              <a:rPr lang="en-US" sz="2400" spc="-1" dirty="0">
                <a:solidFill>
                  <a:srgbClr val="000000"/>
                </a:solidFill>
                <a:uFill>
                  <a:solidFill>
                    <a:srgbClr val="FFFFFF"/>
                  </a:solidFill>
                </a:uFill>
                <a:ea typeface="MS PGothic"/>
              </a:rPr>
              <a:t> del 40 % de la población </a:t>
            </a:r>
            <a:r>
              <a:rPr lang="en-US" sz="2400" spc="-1" dirty="0" err="1">
                <a:solidFill>
                  <a:srgbClr val="000000"/>
                </a:solidFill>
                <a:uFill>
                  <a:solidFill>
                    <a:srgbClr val="FFFFFF"/>
                  </a:solidFill>
                </a:uFill>
                <a:ea typeface="MS PGothic"/>
              </a:rPr>
              <a:t>mundial</a:t>
            </a:r>
            <a:r>
              <a:rPr lang="en-US" sz="2400" spc="-1" dirty="0">
                <a:solidFill>
                  <a:srgbClr val="000000"/>
                </a:solidFill>
                <a:uFill>
                  <a:solidFill>
                    <a:srgbClr val="FFFFFF"/>
                  </a:solidFill>
                </a:uFill>
                <a:ea typeface="MS PGothic"/>
              </a:rPr>
              <a:t> </a:t>
            </a:r>
            <a:r>
              <a:rPr lang="en-US" sz="2400" spc="-1" dirty="0" err="1">
                <a:solidFill>
                  <a:srgbClr val="000000"/>
                </a:solidFill>
                <a:uFill>
                  <a:solidFill>
                    <a:srgbClr val="FFFFFF"/>
                  </a:solidFill>
                </a:uFill>
                <a:ea typeface="MS PGothic"/>
              </a:rPr>
              <a:t>tiene</a:t>
            </a:r>
            <a:r>
              <a:rPr lang="en-US" sz="2400" spc="-1" dirty="0">
                <a:solidFill>
                  <a:srgbClr val="000000"/>
                </a:solidFill>
                <a:uFill>
                  <a:solidFill>
                    <a:srgbClr val="FFFFFF"/>
                  </a:solidFill>
                </a:uFill>
                <a:ea typeface="MS PGothic"/>
              </a:rPr>
              <a:t> </a:t>
            </a:r>
            <a:r>
              <a:rPr lang="en-US" sz="2400" spc="-1" dirty="0" err="1">
                <a:solidFill>
                  <a:srgbClr val="000000"/>
                </a:solidFill>
                <a:uFill>
                  <a:solidFill>
                    <a:srgbClr val="FFFFFF"/>
                  </a:solidFill>
                </a:uFill>
                <a:ea typeface="MS PGothic"/>
              </a:rPr>
              <a:t>conexión</a:t>
            </a:r>
            <a:r>
              <a:rPr lang="en-US" sz="2400" spc="-1" dirty="0">
                <a:solidFill>
                  <a:srgbClr val="000000"/>
                </a:solidFill>
                <a:uFill>
                  <a:solidFill>
                    <a:srgbClr val="FFFFFF"/>
                  </a:solidFill>
                </a:uFill>
                <a:ea typeface="MS PGothic"/>
              </a:rPr>
              <a:t> a Internet hoy </a:t>
            </a:r>
            <a:r>
              <a:rPr lang="en-US" sz="2400" spc="-1" dirty="0" err="1">
                <a:solidFill>
                  <a:srgbClr val="000000"/>
                </a:solidFill>
                <a:uFill>
                  <a:solidFill>
                    <a:srgbClr val="FFFFFF"/>
                  </a:solidFill>
                </a:uFill>
                <a:ea typeface="MS PGothic"/>
              </a:rPr>
              <a:t>en</a:t>
            </a:r>
            <a:r>
              <a:rPr lang="en-US" sz="2400" spc="-1" dirty="0">
                <a:solidFill>
                  <a:srgbClr val="000000"/>
                </a:solidFill>
                <a:uFill>
                  <a:solidFill>
                    <a:srgbClr val="FFFFFF"/>
                  </a:solidFill>
                </a:uFill>
                <a:ea typeface="MS PGothic"/>
              </a:rPr>
              <a:t> </a:t>
            </a:r>
            <a:r>
              <a:rPr lang="en-US" sz="2400" spc="-1" dirty="0" err="1">
                <a:solidFill>
                  <a:srgbClr val="000000"/>
                </a:solidFill>
                <a:uFill>
                  <a:solidFill>
                    <a:srgbClr val="FFFFFF"/>
                  </a:solidFill>
                </a:uFill>
                <a:ea typeface="MS PGothic"/>
              </a:rPr>
              <a:t>día</a:t>
            </a:r>
            <a:r>
              <a:rPr lang="en-US" sz="2400" spc="-1" dirty="0">
                <a:solidFill>
                  <a:srgbClr val="000000"/>
                </a:solidFill>
                <a:uFill>
                  <a:solidFill>
                    <a:srgbClr val="FFFFFF"/>
                  </a:solidFill>
                </a:uFill>
                <a:ea typeface="MS PGothic"/>
              </a:rPr>
              <a:t>. </a:t>
            </a:r>
            <a:r>
              <a:rPr lang="en-US" sz="2400" spc="-1" dirty="0" err="1">
                <a:solidFill>
                  <a:srgbClr val="000000"/>
                </a:solidFill>
                <a:uFill>
                  <a:solidFill>
                    <a:srgbClr val="FFFFFF"/>
                  </a:solidFill>
                </a:uFill>
                <a:ea typeface="MS PGothic"/>
              </a:rPr>
              <a:t>En</a:t>
            </a:r>
            <a:r>
              <a:rPr lang="en-US" sz="2400" spc="-1" dirty="0">
                <a:solidFill>
                  <a:srgbClr val="000000"/>
                </a:solidFill>
                <a:uFill>
                  <a:solidFill>
                    <a:srgbClr val="FFFFFF"/>
                  </a:solidFill>
                </a:uFill>
                <a:ea typeface="MS PGothic"/>
              </a:rPr>
              <a:t> 1995, era </a:t>
            </a:r>
            <a:r>
              <a:rPr lang="en-US" sz="2400" spc="-1" dirty="0" err="1">
                <a:solidFill>
                  <a:srgbClr val="000000"/>
                </a:solidFill>
                <a:uFill>
                  <a:solidFill>
                    <a:srgbClr val="FFFFFF"/>
                  </a:solidFill>
                </a:uFill>
                <a:ea typeface="MS PGothic"/>
              </a:rPr>
              <a:t>menos</a:t>
            </a:r>
            <a:r>
              <a:rPr lang="en-US" sz="2400" spc="-1" dirty="0">
                <a:solidFill>
                  <a:srgbClr val="000000"/>
                </a:solidFill>
                <a:uFill>
                  <a:solidFill>
                    <a:srgbClr val="FFFFFF"/>
                  </a:solidFill>
                </a:uFill>
                <a:ea typeface="MS PGothic"/>
              </a:rPr>
              <a:t> del 1 %.</a:t>
            </a:r>
            <a:endParaRPr lang="en-US" sz="2400" dirty="0">
              <a:ea typeface="MS PGothic" charset="0"/>
              <a:cs typeface="Verdana"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40357" y="3332212"/>
            <a:ext cx="3735331" cy="2479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Content Placeholder 2"/>
          <p:cNvSpPr txBox="1">
            <a:spLocks/>
          </p:cNvSpPr>
          <p:nvPr/>
        </p:nvSpPr>
        <p:spPr bwMode="auto">
          <a:xfrm>
            <a:off x="457200" y="2911524"/>
            <a:ext cx="4333660" cy="3762837"/>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nSpc>
                <a:spcPct val="120000"/>
              </a:lnSpc>
              <a:spcBef>
                <a:spcPts val="600"/>
              </a:spcBef>
              <a:spcAft>
                <a:spcPts val="600"/>
              </a:spcAft>
              <a:buFont typeface="Arial" charset="0"/>
              <a:buChar char="•"/>
            </a:pPr>
            <a:r>
              <a:rPr lang="es-ES" spc="-1" dirty="0">
                <a:solidFill>
                  <a:srgbClr val="000000"/>
                </a:solidFill>
                <a:uFill>
                  <a:solidFill>
                    <a:srgbClr val="FFFFFF"/>
                  </a:solidFill>
                </a:uFill>
                <a:latin typeface="Calibri"/>
                <a:ea typeface="MS PGothic"/>
              </a:rPr>
              <a:t>El número de usuarios de Internet ha aumentado diez veces más de 1999 a 2013</a:t>
            </a:r>
            <a:r>
              <a:rPr lang="en-US" dirty="0">
                <a:latin typeface="+mn-lt"/>
                <a:cs typeface="Verdana" charset="0"/>
              </a:rPr>
              <a:t>.</a:t>
            </a:r>
          </a:p>
          <a:p>
            <a:pPr>
              <a:lnSpc>
                <a:spcPct val="120000"/>
              </a:lnSpc>
              <a:spcBef>
                <a:spcPts val="600"/>
              </a:spcBef>
              <a:spcAft>
                <a:spcPts val="600"/>
              </a:spcAft>
              <a:buFont typeface="Arial" charset="0"/>
              <a:buChar char="•"/>
            </a:pPr>
            <a:r>
              <a:rPr lang="es-ES" spc="-1" dirty="0">
                <a:solidFill>
                  <a:srgbClr val="000000"/>
                </a:solidFill>
                <a:uFill>
                  <a:solidFill>
                    <a:srgbClr val="FFFFFF"/>
                  </a:solidFill>
                </a:uFill>
                <a:latin typeface="Calibri"/>
                <a:ea typeface="MS PGothic"/>
              </a:rPr>
              <a:t>Los primeros mil millones de usuarios se alcanzaron en 2005. Los segundos mil millones en 2010. Los terceros mil millones en 2014</a:t>
            </a:r>
            <a:r>
              <a:rPr lang="en-US" dirty="0">
                <a:latin typeface="+mn-lt"/>
                <a:cs typeface="Verdana" charset="0"/>
              </a:rPr>
              <a:t>.</a:t>
            </a:r>
          </a:p>
        </p:txBody>
      </p:sp>
    </p:spTree>
    <p:extLst>
      <p:ext uri="{BB962C8B-B14F-4D97-AF65-F5344CB8AC3E}">
        <p14:creationId xmlns:p14="http://schemas.microsoft.com/office/powerpoint/2010/main" val="225097730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187456666"/>
              </p:ext>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6850173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dirty="0"/>
              <a:t>The </a:t>
            </a:r>
            <a:r>
              <a:rPr lang="en-GB" b="1" dirty="0" err="1"/>
              <a:t>iKettle</a:t>
            </a:r>
            <a:endParaRPr lang="en-GB" b="1"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915816" y="1821997"/>
            <a:ext cx="3600400" cy="5036003"/>
          </a:xfrm>
        </p:spPr>
      </p:pic>
      <p:sp>
        <p:nvSpPr>
          <p:cNvPr id="5" name="TextBox 4"/>
          <p:cNvSpPr txBox="1"/>
          <p:nvPr/>
        </p:nvSpPr>
        <p:spPr>
          <a:xfrm>
            <a:off x="6660232" y="5805264"/>
            <a:ext cx="2376264" cy="1052736"/>
          </a:xfrm>
          <a:prstGeom prst="rect">
            <a:avLst/>
          </a:prstGeom>
          <a:solidFill>
            <a:schemeClr val="bg1"/>
          </a:solidFill>
        </p:spPr>
        <p:txBody>
          <a:bodyPr wrap="square" rtlCol="0">
            <a:spAutoFit/>
          </a:bodyPr>
          <a:lstStyle/>
          <a:p>
            <a:endParaRPr lang="en-GB"/>
          </a:p>
        </p:txBody>
      </p:sp>
    </p:spTree>
    <p:extLst>
      <p:ext uri="{BB962C8B-B14F-4D97-AF65-F5344CB8AC3E}">
        <p14:creationId xmlns:p14="http://schemas.microsoft.com/office/powerpoint/2010/main" val="20271654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spc="-1" dirty="0" err="1">
                <a:solidFill>
                  <a:srgbClr val="000000"/>
                </a:solidFill>
                <a:uFill>
                  <a:solidFill>
                    <a:srgbClr val="FFFFFF"/>
                  </a:solidFill>
                </a:uFill>
              </a:rPr>
              <a:t>Teteras</a:t>
            </a:r>
            <a:r>
              <a:rPr lang="en-US" b="1" spc="-1" dirty="0">
                <a:solidFill>
                  <a:srgbClr val="000000"/>
                </a:solidFill>
                <a:uFill>
                  <a:solidFill>
                    <a:srgbClr val="FFFFFF"/>
                  </a:solidFill>
                </a:uFill>
              </a:rPr>
              <a:t> no </a:t>
            </a:r>
            <a:r>
              <a:rPr lang="en-US" b="1" spc="-1" dirty="0" err="1">
                <a:solidFill>
                  <a:srgbClr val="000000"/>
                </a:solidFill>
                <a:uFill>
                  <a:solidFill>
                    <a:srgbClr val="FFFFFF"/>
                  </a:solidFill>
                </a:uFill>
              </a:rPr>
              <a:t>configuradas</a:t>
            </a:r>
            <a:endParaRPr lang="en-GB" b="1"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941" y="1824457"/>
            <a:ext cx="8945837" cy="5038612"/>
          </a:xfrm>
        </p:spPr>
      </p:pic>
    </p:spTree>
    <p:extLst>
      <p:ext uri="{BB962C8B-B14F-4D97-AF65-F5344CB8AC3E}">
        <p14:creationId xmlns:p14="http://schemas.microsoft.com/office/powerpoint/2010/main" val="11479749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spc="-1" dirty="0">
                <a:solidFill>
                  <a:srgbClr val="000000"/>
                </a:solidFill>
                <a:uFill>
                  <a:solidFill>
                    <a:srgbClr val="FFFFFF"/>
                  </a:solidFill>
                </a:uFill>
              </a:rPr>
              <a:t>¿</a:t>
            </a:r>
            <a:r>
              <a:rPr lang="en-US" b="1" spc="-1" dirty="0" err="1">
                <a:solidFill>
                  <a:srgbClr val="000000"/>
                </a:solidFill>
                <a:uFill>
                  <a:solidFill>
                    <a:srgbClr val="FFFFFF"/>
                  </a:solidFill>
                </a:uFill>
              </a:rPr>
              <a:t>Qué</a:t>
            </a:r>
            <a:r>
              <a:rPr lang="en-US" b="1" spc="-1" dirty="0">
                <a:solidFill>
                  <a:srgbClr val="000000"/>
                </a:solidFill>
                <a:uFill>
                  <a:solidFill>
                    <a:srgbClr val="FFFFFF"/>
                  </a:solidFill>
                </a:uFill>
              </a:rPr>
              <a:t> </a:t>
            </a:r>
            <a:r>
              <a:rPr lang="en-US" b="1" spc="-1" dirty="0" err="1">
                <a:solidFill>
                  <a:srgbClr val="000000"/>
                </a:solidFill>
                <a:uFill>
                  <a:solidFill>
                    <a:srgbClr val="FFFFFF"/>
                  </a:solidFill>
                </a:uFill>
              </a:rPr>
              <a:t>puede</a:t>
            </a:r>
            <a:r>
              <a:rPr lang="en-US" b="1" spc="-1" dirty="0">
                <a:solidFill>
                  <a:srgbClr val="000000"/>
                </a:solidFill>
                <a:uFill>
                  <a:solidFill>
                    <a:srgbClr val="FFFFFF"/>
                  </a:solidFill>
                </a:uFill>
              </a:rPr>
              <a:t> pasar?</a:t>
            </a:r>
            <a:endParaRPr lang="en-US" b="1" dirty="0"/>
          </a:p>
        </p:txBody>
      </p:sp>
      <p:sp>
        <p:nvSpPr>
          <p:cNvPr id="3" name="Content Placeholder 2"/>
          <p:cNvSpPr>
            <a:spLocks noGrp="1"/>
          </p:cNvSpPr>
          <p:nvPr>
            <p:ph idx="1"/>
          </p:nvPr>
        </p:nvSpPr>
        <p:spPr/>
        <p:txBody>
          <a:bodyPr>
            <a:normAutofit lnSpcReduction="10000"/>
          </a:bodyPr>
          <a:lstStyle/>
          <a:p>
            <a:pPr algn="just" fontAlgn="base"/>
            <a:r>
              <a:rPr lang="en-US" spc="-1" dirty="0">
                <a:solidFill>
                  <a:srgbClr val="000000"/>
                </a:solidFill>
                <a:uFill>
                  <a:solidFill>
                    <a:srgbClr val="FFFFFF"/>
                  </a:solidFill>
                </a:uFill>
              </a:rPr>
              <a:t>Una </a:t>
            </a:r>
            <a:r>
              <a:rPr lang="en-US" spc="-1" dirty="0" err="1">
                <a:solidFill>
                  <a:srgbClr val="000000"/>
                </a:solidFill>
                <a:uFill>
                  <a:solidFill>
                    <a:srgbClr val="FFFFFF"/>
                  </a:solidFill>
                </a:uFill>
              </a:rPr>
              <a:t>vez</a:t>
            </a:r>
            <a:r>
              <a:rPr lang="en-US" spc="-1" dirty="0">
                <a:solidFill>
                  <a:srgbClr val="000000"/>
                </a:solidFill>
                <a:uFill>
                  <a:solidFill>
                    <a:srgbClr val="FFFFFF"/>
                  </a:solidFill>
                </a:uFill>
              </a:rPr>
              <a:t> que el </a:t>
            </a:r>
            <a:r>
              <a:rPr lang="en-US" spc="-1" dirty="0" err="1">
                <a:solidFill>
                  <a:srgbClr val="000000"/>
                </a:solidFill>
                <a:uFill>
                  <a:solidFill>
                    <a:srgbClr val="FFFFFF"/>
                  </a:solidFill>
                </a:uFill>
              </a:rPr>
              <a:t>pirata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informático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tenga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su</a:t>
            </a:r>
            <a:r>
              <a:rPr lang="en-US" spc="-1" dirty="0">
                <a:solidFill>
                  <a:srgbClr val="000000"/>
                </a:solidFill>
                <a:uFill>
                  <a:solidFill>
                    <a:srgbClr val="FFFFFF"/>
                  </a:solidFill>
                </a:uFill>
              </a:rPr>
              <a:t> clave de Wi-Fi, </a:t>
            </a:r>
            <a:r>
              <a:rPr lang="en-US" spc="-1" dirty="0" err="1">
                <a:solidFill>
                  <a:srgbClr val="000000"/>
                </a:solidFill>
                <a:uFill>
                  <a:solidFill>
                    <a:srgbClr val="FFFFFF"/>
                  </a:solidFill>
                </a:uFill>
              </a:rPr>
              <a:t>probablemente</a:t>
            </a:r>
            <a:r>
              <a:rPr lang="en-US" spc="-1" dirty="0">
                <a:solidFill>
                  <a:srgbClr val="000000"/>
                </a:solidFill>
                <a:uFill>
                  <a:solidFill>
                    <a:srgbClr val="FFFFFF"/>
                  </a:solidFill>
                </a:uFill>
              </a:rPr>
              <a:t> la </a:t>
            </a:r>
            <a:r>
              <a:rPr lang="en-US" spc="-1" dirty="0" err="1">
                <a:solidFill>
                  <a:srgbClr val="000000"/>
                </a:solidFill>
                <a:uFill>
                  <a:solidFill>
                    <a:srgbClr val="FFFFFF"/>
                  </a:solidFill>
                </a:uFill>
              </a:rPr>
              <a:t>usará</a:t>
            </a:r>
            <a:r>
              <a:rPr lang="en-US" spc="-1" dirty="0">
                <a:solidFill>
                  <a:srgbClr val="000000"/>
                </a:solidFill>
                <a:uFill>
                  <a:solidFill>
                    <a:srgbClr val="FFFFFF"/>
                  </a:solidFill>
                </a:uFill>
              </a:rPr>
              <a:t> para acceder a la red de </a:t>
            </a:r>
            <a:r>
              <a:rPr lang="en-US" spc="-1" dirty="0" err="1">
                <a:solidFill>
                  <a:srgbClr val="000000"/>
                </a:solidFill>
                <a:uFill>
                  <a:solidFill>
                    <a:srgbClr val="FFFFFF"/>
                  </a:solidFill>
                </a:uFill>
              </a:rPr>
              <a:t>su</a:t>
            </a:r>
            <a:r>
              <a:rPr lang="en-US" spc="-1" dirty="0">
                <a:solidFill>
                  <a:srgbClr val="000000"/>
                </a:solidFill>
                <a:uFill>
                  <a:solidFill>
                    <a:srgbClr val="FFFFFF"/>
                  </a:solidFill>
                </a:uFill>
              </a:rPr>
              <a:t> casa, </a:t>
            </a:r>
            <a:r>
              <a:rPr lang="en-US" spc="-1" dirty="0" err="1">
                <a:solidFill>
                  <a:srgbClr val="000000"/>
                </a:solidFill>
                <a:uFill>
                  <a:solidFill>
                    <a:srgbClr val="FFFFFF"/>
                  </a:solidFill>
                </a:uFill>
              </a:rPr>
              <a:t>tomar</a:t>
            </a:r>
            <a:r>
              <a:rPr lang="en-US" spc="-1" dirty="0">
                <a:solidFill>
                  <a:srgbClr val="000000"/>
                </a:solidFill>
                <a:uFill>
                  <a:solidFill>
                    <a:srgbClr val="FFFFFF"/>
                  </a:solidFill>
                </a:uFill>
              </a:rPr>
              <a:t> control de </a:t>
            </a:r>
            <a:r>
              <a:rPr lang="en-US" spc="-1" dirty="0" err="1">
                <a:solidFill>
                  <a:srgbClr val="000000"/>
                </a:solidFill>
                <a:uFill>
                  <a:solidFill>
                    <a:srgbClr val="FFFFFF"/>
                  </a:solidFill>
                </a:uFill>
              </a:rPr>
              <a:t>su</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enrutador</a:t>
            </a:r>
            <a:r>
              <a:rPr lang="en-US" spc="-1" dirty="0">
                <a:solidFill>
                  <a:srgbClr val="000000"/>
                </a:solidFill>
                <a:uFill>
                  <a:solidFill>
                    <a:srgbClr val="FFFFFF"/>
                  </a:solidFill>
                </a:uFill>
              </a:rPr>
              <a:t> Wi-Fi, </a:t>
            </a:r>
            <a:r>
              <a:rPr lang="en-US" spc="-1" dirty="0" err="1">
                <a:solidFill>
                  <a:srgbClr val="000000"/>
                </a:solidFill>
                <a:uFill>
                  <a:solidFill>
                    <a:srgbClr val="FFFFFF"/>
                  </a:solidFill>
                </a:uFill>
              </a:rPr>
              <a:t>luego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cambiar</a:t>
            </a:r>
            <a:r>
              <a:rPr lang="en-US" spc="-1" dirty="0">
                <a:solidFill>
                  <a:srgbClr val="000000"/>
                </a:solidFill>
                <a:uFill>
                  <a:solidFill>
                    <a:srgbClr val="FFFFFF"/>
                  </a:solidFill>
                </a:uFill>
              </a:rPr>
              <a:t> los </a:t>
            </a:r>
            <a:r>
              <a:rPr lang="en-US" spc="-1" dirty="0" err="1">
                <a:solidFill>
                  <a:srgbClr val="000000"/>
                </a:solidFill>
                <a:uFill>
                  <a:solidFill>
                    <a:srgbClr val="FFFFFF"/>
                  </a:solidFill>
                </a:uFill>
              </a:rPr>
              <a:t>ajustes</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su</a:t>
            </a:r>
            <a:r>
              <a:rPr lang="en-US" spc="-1" dirty="0">
                <a:solidFill>
                  <a:srgbClr val="000000"/>
                </a:solidFill>
                <a:uFill>
                  <a:solidFill>
                    <a:srgbClr val="FFFFFF"/>
                  </a:solidFill>
                </a:uFill>
              </a:rPr>
              <a:t> DNS para que </a:t>
            </a:r>
            <a:r>
              <a:rPr lang="en-US" spc="-1" dirty="0" err="1">
                <a:solidFill>
                  <a:srgbClr val="000000"/>
                </a:solidFill>
                <a:uFill>
                  <a:solidFill>
                    <a:srgbClr val="FFFFFF"/>
                  </a:solidFill>
                </a:uFill>
              </a:rPr>
              <a:t>todo</a:t>
            </a:r>
            <a:r>
              <a:rPr lang="en-US" spc="-1" dirty="0">
                <a:solidFill>
                  <a:srgbClr val="000000"/>
                </a:solidFill>
                <a:uFill>
                  <a:solidFill>
                    <a:srgbClr val="FFFFFF"/>
                  </a:solidFill>
                </a:uFill>
              </a:rPr>
              <a:t> el </a:t>
            </a:r>
            <a:r>
              <a:rPr lang="en-US" spc="-1" dirty="0" err="1">
                <a:solidFill>
                  <a:srgbClr val="000000"/>
                </a:solidFill>
                <a:uFill>
                  <a:solidFill>
                    <a:srgbClr val="FFFFFF"/>
                  </a:solidFill>
                </a:uFill>
              </a:rPr>
              <a:t>tráfico</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su</a:t>
            </a:r>
            <a:r>
              <a:rPr lang="en-US" spc="-1" dirty="0">
                <a:solidFill>
                  <a:srgbClr val="000000"/>
                </a:solidFill>
                <a:uFill>
                  <a:solidFill>
                    <a:srgbClr val="FFFFFF"/>
                  </a:solidFill>
                </a:uFill>
              </a:rPr>
              <a:t> Internet sea </a:t>
            </a:r>
            <a:r>
              <a:rPr lang="en-US" spc="-1" dirty="0" err="1">
                <a:solidFill>
                  <a:srgbClr val="000000"/>
                </a:solidFill>
                <a:uFill>
                  <a:solidFill>
                    <a:srgbClr val="FFFFFF"/>
                  </a:solidFill>
                </a:uFill>
              </a:rPr>
              <a:t>transmitido</a:t>
            </a:r>
            <a:r>
              <a:rPr lang="en-US" spc="-1" dirty="0">
                <a:solidFill>
                  <a:srgbClr val="000000"/>
                </a:solidFill>
                <a:uFill>
                  <a:solidFill>
                    <a:srgbClr val="FFFFFF"/>
                  </a:solidFill>
                </a:uFill>
              </a:rPr>
              <a:t> a </a:t>
            </a:r>
            <a:r>
              <a:rPr lang="en-US" spc="-1" dirty="0" err="1">
                <a:solidFill>
                  <a:srgbClr val="000000"/>
                </a:solidFill>
                <a:uFill>
                  <a:solidFill>
                    <a:srgbClr val="FFFFFF"/>
                  </a:solidFill>
                </a:uFill>
              </a:rPr>
              <a:t>través</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ellos</a:t>
            </a:r>
            <a:r>
              <a:rPr lang="en-US" spc="-1" dirty="0">
                <a:solidFill>
                  <a:srgbClr val="000000"/>
                </a:solidFill>
                <a:uFill>
                  <a:solidFill>
                    <a:srgbClr val="FFFFFF"/>
                  </a:solidFill>
                </a:uFill>
              </a:rPr>
              <a:t>. ¡Es </a:t>
            </a:r>
            <a:r>
              <a:rPr lang="en-US" spc="-1" dirty="0" err="1">
                <a:solidFill>
                  <a:srgbClr val="000000"/>
                </a:solidFill>
                <a:uFill>
                  <a:solidFill>
                    <a:srgbClr val="FFFFFF"/>
                  </a:solidFill>
                </a:uFill>
              </a:rPr>
              <a:t>muy</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fácil</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robarse</a:t>
            </a:r>
            <a:r>
              <a:rPr lang="en-US" spc="-1" dirty="0">
                <a:solidFill>
                  <a:srgbClr val="000000"/>
                </a:solidFill>
                <a:uFill>
                  <a:solidFill>
                    <a:srgbClr val="FFFFFF"/>
                  </a:solidFill>
                </a:uFill>
              </a:rPr>
              <a:t> las </a:t>
            </a:r>
            <a:r>
              <a:rPr lang="en-US" spc="-1" dirty="0" err="1">
                <a:solidFill>
                  <a:srgbClr val="000000"/>
                </a:solidFill>
                <a:uFill>
                  <a:solidFill>
                    <a:srgbClr val="FFFFFF"/>
                  </a:solidFill>
                </a:uFill>
              </a:rPr>
              <a:t>contraseñas</a:t>
            </a:r>
            <a:r>
              <a:rPr lang="en-US" spc="-1" dirty="0">
                <a:solidFill>
                  <a:srgbClr val="000000"/>
                </a:solidFill>
                <a:uFill>
                  <a:solidFill>
                    <a:srgbClr val="FFFFFF"/>
                  </a:solidFill>
                </a:uFill>
              </a:rPr>
              <a:t>!</a:t>
            </a:r>
            <a:endParaRPr lang="en-GB" dirty="0"/>
          </a:p>
          <a:p>
            <a:pPr algn="just" fontAlgn="base"/>
            <a:r>
              <a:rPr lang="en-US" spc="-1" dirty="0" err="1">
                <a:solidFill>
                  <a:srgbClr val="000000"/>
                </a:solidFill>
                <a:uFill>
                  <a:solidFill>
                    <a:srgbClr val="FFFFFF"/>
                  </a:solidFill>
                </a:uFill>
              </a:rPr>
              <a:t>Su</a:t>
            </a:r>
            <a:r>
              <a:rPr lang="en-US" spc="-1" dirty="0">
                <a:solidFill>
                  <a:srgbClr val="000000"/>
                </a:solidFill>
                <a:uFill>
                  <a:solidFill>
                    <a:srgbClr val="FFFFFF"/>
                  </a:solidFill>
                </a:uFill>
              </a:rPr>
              <a:t> banca </a:t>
            </a:r>
            <a:r>
              <a:rPr lang="en-US" spc="-1" dirty="0" err="1">
                <a:solidFill>
                  <a:srgbClr val="000000"/>
                </a:solidFill>
                <a:uFill>
                  <a:solidFill>
                    <a:srgbClr val="FFFFFF"/>
                  </a:solidFill>
                </a:uFill>
              </a:rPr>
              <a:t>en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línea</a:t>
            </a:r>
            <a:r>
              <a:rPr lang="en-US" spc="-1" dirty="0">
                <a:solidFill>
                  <a:srgbClr val="000000"/>
                </a:solidFill>
                <a:uFill>
                  <a:solidFill>
                    <a:srgbClr val="FFFFFF"/>
                  </a:solidFill>
                </a:uFill>
              </a:rPr>
              <a:t>, redes </a:t>
            </a:r>
            <a:r>
              <a:rPr lang="en-US" spc="-1" dirty="0" err="1">
                <a:solidFill>
                  <a:srgbClr val="000000"/>
                </a:solidFill>
                <a:uFill>
                  <a:solidFill>
                    <a:srgbClr val="FFFFFF"/>
                  </a:solidFill>
                </a:uFill>
              </a:rPr>
              <a:t>sociales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correos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electrónicos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Todos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están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peligro</a:t>
            </a:r>
            <a:r>
              <a:rPr lang="en-US" spc="-1" dirty="0">
                <a:solidFill>
                  <a:srgbClr val="000000"/>
                </a:solidFill>
                <a:uFill>
                  <a:solidFill>
                    <a:srgbClr val="FFFFFF"/>
                  </a:solidFill>
                </a:uFill>
              </a:rPr>
              <a:t>.</a:t>
            </a:r>
            <a:endParaRPr lang="en-GB" dirty="0"/>
          </a:p>
        </p:txBody>
      </p:sp>
      <p:sp>
        <p:nvSpPr>
          <p:cNvPr id="4" name="TextBox 3"/>
          <p:cNvSpPr txBox="1"/>
          <p:nvPr/>
        </p:nvSpPr>
        <p:spPr>
          <a:xfrm>
            <a:off x="323528" y="6248094"/>
            <a:ext cx="3871342" cy="338554"/>
          </a:xfrm>
          <a:prstGeom prst="rect">
            <a:avLst/>
          </a:prstGeom>
          <a:noFill/>
        </p:spPr>
        <p:txBody>
          <a:bodyPr wrap="square" rtlCol="0">
            <a:spAutoFit/>
          </a:bodyPr>
          <a:lstStyle/>
          <a:p>
            <a:r>
              <a:rPr lang="es-ES" sz="1600" spc="-1" dirty="0">
                <a:solidFill>
                  <a:srgbClr val="000000"/>
                </a:solidFill>
                <a:uFill>
                  <a:solidFill>
                    <a:srgbClr val="FFFFFF"/>
                  </a:solidFill>
                </a:uFill>
              </a:rPr>
              <a:t>Crédito</a:t>
            </a:r>
            <a:r>
              <a:rPr lang="en-US" sz="1600" dirty="0">
                <a:latin typeface="+mn-lt"/>
              </a:rPr>
              <a:t>: </a:t>
            </a:r>
            <a:r>
              <a:rPr lang="en-US" sz="1600" dirty="0">
                <a:latin typeface="+mn-lt"/>
                <a:hlinkClick r:id="rId3"/>
              </a:rPr>
              <a:t>www.pentestpartners.com</a:t>
            </a:r>
            <a:r>
              <a:rPr lang="en-US" sz="1600" dirty="0">
                <a:latin typeface="+mn-lt"/>
              </a:rPr>
              <a:t>  </a:t>
            </a:r>
          </a:p>
        </p:txBody>
      </p:sp>
    </p:spTree>
    <p:extLst>
      <p:ext uri="{BB962C8B-B14F-4D97-AF65-F5344CB8AC3E}">
        <p14:creationId xmlns:p14="http://schemas.microsoft.com/office/powerpoint/2010/main" val="69022323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8119814" cy="1325563"/>
          </a:xfrm>
        </p:spPr>
        <p:txBody>
          <a:bodyPr>
            <a:normAutofit fontScale="90000"/>
          </a:bodyPr>
          <a:lstStyle/>
          <a:p>
            <a:r>
              <a:rPr lang="en-US" b="1" spc="-1" dirty="0" err="1">
                <a:solidFill>
                  <a:srgbClr val="000000"/>
                </a:solidFill>
                <a:uFill>
                  <a:solidFill>
                    <a:srgbClr val="FFFFFF"/>
                  </a:solidFill>
                </a:uFill>
              </a:rPr>
              <a:t>Frigorífico</a:t>
            </a:r>
            <a:r>
              <a:rPr lang="en-US" b="1" spc="-1" dirty="0">
                <a:solidFill>
                  <a:srgbClr val="000000"/>
                </a:solidFill>
                <a:uFill>
                  <a:solidFill>
                    <a:srgbClr val="FFFFFF"/>
                  </a:solidFill>
                </a:uFill>
              </a:rPr>
              <a:t> Family Hub de Samsung</a:t>
            </a:r>
            <a:endParaRPr lang="en-GB" b="1" dirty="0"/>
          </a:p>
        </p:txBody>
      </p:sp>
      <p:pic>
        <p:nvPicPr>
          <p:cNvPr id="4" name="Content Placeholder 3"/>
          <p:cNvPicPr>
            <a:picLocks noGrp="1" noChangeAspect="1"/>
          </p:cNvPicPr>
          <p:nvPr>
            <p:ph idx="1"/>
          </p:nvPr>
        </p:nvPicPr>
        <p:blipFill>
          <a:blip r:embed="rId3"/>
          <a:stretch>
            <a:fillRect/>
          </a:stretch>
        </p:blipFill>
        <p:spPr>
          <a:xfrm>
            <a:off x="899592" y="1484784"/>
            <a:ext cx="7252230" cy="4351338"/>
          </a:xfrm>
          <a:prstGeom prst="rect">
            <a:avLst/>
          </a:prstGeom>
        </p:spPr>
      </p:pic>
    </p:spTree>
    <p:extLst>
      <p:ext uri="{BB962C8B-B14F-4D97-AF65-F5344CB8AC3E}">
        <p14:creationId xmlns:p14="http://schemas.microsoft.com/office/powerpoint/2010/main" val="202275000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pc="-1" dirty="0" err="1">
                <a:solidFill>
                  <a:srgbClr val="000000"/>
                </a:solidFill>
                <a:uFill>
                  <a:solidFill>
                    <a:srgbClr val="FFFFFF"/>
                  </a:solidFill>
                </a:uFill>
              </a:rPr>
              <a:t>Lavadoras</a:t>
            </a:r>
            <a:endParaRPr lang="en-GB" b="1" dirty="0"/>
          </a:p>
        </p:txBody>
      </p:sp>
      <p:pic>
        <p:nvPicPr>
          <p:cNvPr id="4" name="Picture 3" descr="ew technology is being exploited by hackers"/>
          <p:cNvPicPr/>
          <p:nvPr/>
        </p:nvPicPr>
        <p:blipFill>
          <a:blip r:embed="rId2">
            <a:extLst>
              <a:ext uri="{28A0092B-C50C-407E-A947-70E740481C1C}">
                <a14:useLocalDpi xmlns:a14="http://schemas.microsoft.com/office/drawing/2010/main" val="0"/>
              </a:ext>
            </a:extLst>
          </a:blip>
          <a:srcRect/>
          <a:stretch>
            <a:fillRect/>
          </a:stretch>
        </p:blipFill>
        <p:spPr bwMode="auto">
          <a:xfrm>
            <a:off x="1619672" y="1988840"/>
            <a:ext cx="5616623" cy="3861450"/>
          </a:xfrm>
          <a:prstGeom prst="rect">
            <a:avLst/>
          </a:prstGeom>
          <a:noFill/>
          <a:ln>
            <a:noFill/>
          </a:ln>
        </p:spPr>
      </p:pic>
    </p:spTree>
    <p:extLst>
      <p:ext uri="{BB962C8B-B14F-4D97-AF65-F5344CB8AC3E}">
        <p14:creationId xmlns:p14="http://schemas.microsoft.com/office/powerpoint/2010/main" val="169320202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spc="-1" dirty="0" err="1">
                <a:solidFill>
                  <a:srgbClr val="000000"/>
                </a:solidFill>
                <a:uFill>
                  <a:solidFill>
                    <a:srgbClr val="FFFFFF"/>
                  </a:solidFill>
                </a:uFill>
              </a:rPr>
              <a:t>Instrumentos</a:t>
            </a:r>
            <a:r>
              <a:rPr lang="en-US" b="1" spc="-1" dirty="0">
                <a:solidFill>
                  <a:srgbClr val="000000"/>
                </a:solidFill>
                <a:uFill>
                  <a:solidFill>
                    <a:srgbClr val="FFFFFF"/>
                  </a:solidFill>
                </a:uFill>
              </a:rPr>
              <a:t> de </a:t>
            </a:r>
            <a:r>
              <a:rPr lang="en-US" b="1" spc="-1" dirty="0" err="1">
                <a:solidFill>
                  <a:srgbClr val="000000"/>
                </a:solidFill>
                <a:uFill>
                  <a:solidFill>
                    <a:srgbClr val="FFFFFF"/>
                  </a:solidFill>
                </a:uFill>
              </a:rPr>
              <a:t>medición</a:t>
            </a:r>
            <a:r>
              <a:rPr lang="en-US" b="1" spc="-1" dirty="0">
                <a:solidFill>
                  <a:srgbClr val="000000"/>
                </a:solidFill>
                <a:uFill>
                  <a:solidFill>
                    <a:srgbClr val="FFFFFF"/>
                  </a:solidFill>
                </a:uFill>
              </a:rPr>
              <a:t> </a:t>
            </a:r>
            <a:r>
              <a:rPr lang="en-US" b="1" spc="-1" dirty="0" err="1">
                <a:solidFill>
                  <a:srgbClr val="000000"/>
                </a:solidFill>
                <a:uFill>
                  <a:solidFill>
                    <a:srgbClr val="FFFFFF"/>
                  </a:solidFill>
                </a:uFill>
              </a:rPr>
              <a:t>inteligentes</a:t>
            </a:r>
            <a:endParaRPr lang="en-GB" b="1" dirty="0"/>
          </a:p>
        </p:txBody>
      </p:sp>
      <p:pic>
        <p:nvPicPr>
          <p:cNvPr id="4" name="Picture 3" descr="mart meters will overhaul the way we use energy but could be a security risk"/>
          <p:cNvPicPr/>
          <p:nvPr/>
        </p:nvPicPr>
        <p:blipFill>
          <a:blip r:embed="rId2">
            <a:extLst>
              <a:ext uri="{28A0092B-C50C-407E-A947-70E740481C1C}">
                <a14:useLocalDpi xmlns:a14="http://schemas.microsoft.com/office/drawing/2010/main" val="0"/>
              </a:ext>
            </a:extLst>
          </a:blip>
          <a:srcRect/>
          <a:stretch>
            <a:fillRect/>
          </a:stretch>
        </p:blipFill>
        <p:spPr bwMode="auto">
          <a:xfrm>
            <a:off x="2123728" y="1844824"/>
            <a:ext cx="4680520" cy="3967440"/>
          </a:xfrm>
          <a:prstGeom prst="rect">
            <a:avLst/>
          </a:prstGeom>
          <a:noFill/>
          <a:ln>
            <a:noFill/>
          </a:ln>
        </p:spPr>
      </p:pic>
    </p:spTree>
    <p:extLst>
      <p:ext uri="{BB962C8B-B14F-4D97-AF65-F5344CB8AC3E}">
        <p14:creationId xmlns:p14="http://schemas.microsoft.com/office/powerpoint/2010/main" val="134062777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pc="-1" dirty="0" err="1">
                <a:solidFill>
                  <a:srgbClr val="000000"/>
                </a:solidFill>
                <a:uFill>
                  <a:solidFill>
                    <a:srgbClr val="FFFFFF"/>
                  </a:solidFill>
                </a:uFill>
              </a:rPr>
              <a:t>Coches</a:t>
            </a:r>
            <a:r>
              <a:rPr lang="en-US" b="1" spc="-1" dirty="0">
                <a:solidFill>
                  <a:srgbClr val="000000"/>
                </a:solidFill>
                <a:uFill>
                  <a:solidFill>
                    <a:srgbClr val="FFFFFF"/>
                  </a:solidFill>
                </a:uFill>
              </a:rPr>
              <a:t> sin conductor</a:t>
            </a:r>
            <a:endParaRPr lang="en-GB" b="1" dirty="0"/>
          </a:p>
        </p:txBody>
      </p:sp>
      <p:pic>
        <p:nvPicPr>
          <p:cNvPr id="4" name="Content Placeholder 3"/>
          <p:cNvPicPr>
            <a:picLocks noGrp="1" noChangeAspect="1"/>
          </p:cNvPicPr>
          <p:nvPr>
            <p:ph idx="1"/>
          </p:nvPr>
        </p:nvPicPr>
        <p:blipFill>
          <a:blip r:embed="rId3"/>
          <a:stretch>
            <a:fillRect/>
          </a:stretch>
        </p:blipFill>
        <p:spPr>
          <a:xfrm>
            <a:off x="0" y="1412776"/>
            <a:ext cx="9143999" cy="5445224"/>
          </a:xfrm>
          <a:prstGeom prst="rect">
            <a:avLst/>
          </a:prstGeom>
        </p:spPr>
      </p:pic>
    </p:spTree>
    <p:extLst>
      <p:ext uri="{BB962C8B-B14F-4D97-AF65-F5344CB8AC3E}">
        <p14:creationId xmlns:p14="http://schemas.microsoft.com/office/powerpoint/2010/main" val="53264052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4133401571"/>
              </p:ext>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4959083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5072974"/>
          </a:xfrm>
        </p:spPr>
        <p:txBody>
          <a:bodyPr>
            <a:normAutofit/>
          </a:bodyPr>
          <a:lstStyle/>
          <a:p>
            <a:pPr marL="0" indent="0" algn="just">
              <a:buNone/>
            </a:pPr>
            <a:r>
              <a:rPr lang="en-US" spc="-1" dirty="0">
                <a:solidFill>
                  <a:srgbClr val="000000"/>
                </a:solidFill>
                <a:uFill>
                  <a:solidFill>
                    <a:srgbClr val="FFFFFF"/>
                  </a:solidFill>
                </a:uFill>
              </a:rPr>
              <a:t>«Los </a:t>
            </a:r>
            <a:r>
              <a:rPr lang="en-US" spc="-1" dirty="0" err="1">
                <a:solidFill>
                  <a:srgbClr val="000000"/>
                </a:solidFill>
                <a:uFill>
                  <a:solidFill>
                    <a:srgbClr val="FFFFFF"/>
                  </a:solidFill>
                </a:uFill>
              </a:rPr>
              <a:t>mercados</a:t>
            </a:r>
            <a:r>
              <a:rPr lang="en-US" spc="-1" dirty="0">
                <a:solidFill>
                  <a:srgbClr val="000000"/>
                </a:solidFill>
                <a:uFill>
                  <a:solidFill>
                    <a:srgbClr val="FFFFFF"/>
                  </a:solidFill>
                </a:uFill>
              </a:rPr>
              <a:t> de la Red </a:t>
            </a:r>
            <a:r>
              <a:rPr lang="en-US" spc="-1" dirty="0" err="1">
                <a:solidFill>
                  <a:srgbClr val="000000"/>
                </a:solidFill>
                <a:uFill>
                  <a:solidFill>
                    <a:srgbClr val="FFFFFF"/>
                  </a:solidFill>
                </a:uFill>
              </a:rPr>
              <a:t>oscura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siguen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siendo</a:t>
            </a:r>
            <a:r>
              <a:rPr lang="en-US" spc="-1" dirty="0">
                <a:solidFill>
                  <a:srgbClr val="000000"/>
                </a:solidFill>
                <a:uFill>
                  <a:solidFill>
                    <a:srgbClr val="FFFFFF"/>
                  </a:solidFill>
                </a:uFill>
              </a:rPr>
              <a:t> un factor transversal </a:t>
            </a:r>
            <a:r>
              <a:rPr lang="en-US" spc="-1" dirty="0" err="1">
                <a:solidFill>
                  <a:srgbClr val="000000"/>
                </a:solidFill>
                <a:uFill>
                  <a:solidFill>
                    <a:srgbClr val="FFFFFF"/>
                  </a:solidFill>
                </a:uFill>
              </a:rPr>
              <a:t>importante</a:t>
            </a:r>
            <a:r>
              <a:rPr lang="en-US" spc="-1" dirty="0">
                <a:solidFill>
                  <a:srgbClr val="000000"/>
                </a:solidFill>
                <a:uFill>
                  <a:solidFill>
                    <a:srgbClr val="FFFFFF"/>
                  </a:solidFill>
                </a:uFill>
              </a:rPr>
              <a:t> para las </a:t>
            </a:r>
            <a:r>
              <a:rPr lang="en-US" spc="-1" dirty="0" err="1">
                <a:solidFill>
                  <a:srgbClr val="000000"/>
                </a:solidFill>
                <a:uFill>
                  <a:solidFill>
                    <a:srgbClr val="FFFFFF"/>
                  </a:solidFill>
                </a:uFill>
              </a:rPr>
              <a:t>demás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áreas</a:t>
            </a:r>
            <a:r>
              <a:rPr lang="en-US" spc="-1" dirty="0">
                <a:solidFill>
                  <a:srgbClr val="000000"/>
                </a:solidFill>
                <a:uFill>
                  <a:solidFill>
                    <a:srgbClr val="FFFFFF"/>
                  </a:solidFill>
                </a:uFill>
              </a:rPr>
              <a:t> del </a:t>
            </a:r>
            <a:r>
              <a:rPr lang="en-US" spc="-1" dirty="0" err="1">
                <a:solidFill>
                  <a:srgbClr val="000000"/>
                </a:solidFill>
                <a:uFill>
                  <a:solidFill>
                    <a:srgbClr val="FFFFFF"/>
                  </a:solidFill>
                </a:uFill>
              </a:rPr>
              <a:t>delito</a:t>
            </a:r>
            <a:r>
              <a:rPr lang="en-US" spc="-1" dirty="0">
                <a:solidFill>
                  <a:srgbClr val="000000"/>
                </a:solidFill>
                <a:uFill>
                  <a:solidFill>
                    <a:srgbClr val="FFFFFF"/>
                  </a:solidFill>
                </a:uFill>
              </a:rPr>
              <a:t>, que </a:t>
            </a:r>
            <a:r>
              <a:rPr lang="en-US" spc="-1" dirty="0" err="1">
                <a:solidFill>
                  <a:srgbClr val="000000"/>
                </a:solidFill>
                <a:uFill>
                  <a:solidFill>
                    <a:srgbClr val="FFFFFF"/>
                  </a:solidFill>
                </a:uFill>
              </a:rPr>
              <a:t>brinda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acceso</a:t>
            </a:r>
            <a:r>
              <a:rPr lang="en-US" spc="-1" dirty="0">
                <a:solidFill>
                  <a:srgbClr val="000000"/>
                </a:solidFill>
                <a:uFill>
                  <a:solidFill>
                    <a:srgbClr val="FFFFFF"/>
                  </a:solidFill>
                </a:uFill>
              </a:rPr>
              <a:t> a, entre </a:t>
            </a:r>
            <a:r>
              <a:rPr lang="en-US" spc="-1" dirty="0" err="1">
                <a:solidFill>
                  <a:srgbClr val="000000"/>
                </a:solidFill>
                <a:uFill>
                  <a:solidFill>
                    <a:srgbClr val="FFFFFF"/>
                  </a:solidFill>
                </a:uFill>
              </a:rPr>
              <a:t>otras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cosas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información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financiera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comprometida</a:t>
            </a:r>
            <a:r>
              <a:rPr lang="en-US" spc="-1" dirty="0">
                <a:solidFill>
                  <a:srgbClr val="000000"/>
                </a:solidFill>
                <a:uFill>
                  <a:solidFill>
                    <a:srgbClr val="FFFFFF"/>
                  </a:solidFill>
                </a:uFill>
              </a:rPr>
              <a:t> para </a:t>
            </a:r>
            <a:r>
              <a:rPr lang="en-US" spc="-1" dirty="0" err="1">
                <a:solidFill>
                  <a:srgbClr val="000000"/>
                </a:solidFill>
                <a:uFill>
                  <a:solidFill>
                    <a:srgbClr val="FFFFFF"/>
                  </a:solidFill>
                </a:uFill>
              </a:rPr>
              <a:t>cometer</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diversos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tipos</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fraudes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pagos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armas</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fuego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falsificar</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documentos</a:t>
            </a:r>
            <a:r>
              <a:rPr lang="en-US" spc="-1" dirty="0">
                <a:solidFill>
                  <a:srgbClr val="000000"/>
                </a:solidFill>
                <a:uFill>
                  <a:solidFill>
                    <a:srgbClr val="FFFFFF"/>
                  </a:solidFill>
                </a:uFill>
              </a:rPr>
              <a:t> para </a:t>
            </a:r>
            <a:r>
              <a:rPr lang="en-US" spc="-1" dirty="0" err="1">
                <a:solidFill>
                  <a:srgbClr val="000000"/>
                </a:solidFill>
                <a:uFill>
                  <a:solidFill>
                    <a:srgbClr val="FFFFFF"/>
                  </a:solidFill>
                </a:uFill>
              </a:rPr>
              <a:t>facilitar</a:t>
            </a:r>
            <a:r>
              <a:rPr lang="en-US" spc="-1" dirty="0">
                <a:solidFill>
                  <a:srgbClr val="000000"/>
                </a:solidFill>
                <a:uFill>
                  <a:solidFill>
                    <a:srgbClr val="FFFFFF"/>
                  </a:solidFill>
                </a:uFill>
              </a:rPr>
              <a:t> el </a:t>
            </a:r>
            <a:r>
              <a:rPr lang="en-US" spc="-1" dirty="0" err="1">
                <a:solidFill>
                  <a:srgbClr val="000000"/>
                </a:solidFill>
                <a:uFill>
                  <a:solidFill>
                    <a:srgbClr val="FFFFFF"/>
                  </a:solidFill>
                </a:uFill>
              </a:rPr>
              <a:t>fraude</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trata</a:t>
            </a:r>
            <a:r>
              <a:rPr lang="en-US" spc="-1" dirty="0">
                <a:solidFill>
                  <a:srgbClr val="000000"/>
                </a:solidFill>
                <a:uFill>
                  <a:solidFill>
                    <a:srgbClr val="FFFFFF"/>
                  </a:solidFill>
                </a:uFill>
              </a:rPr>
              <a:t> de personas y la </a:t>
            </a:r>
            <a:r>
              <a:rPr lang="en-US" spc="-1" dirty="0" err="1">
                <a:solidFill>
                  <a:srgbClr val="000000"/>
                </a:solidFill>
                <a:uFill>
                  <a:solidFill>
                    <a:srgbClr val="FFFFFF"/>
                  </a:solidFill>
                </a:uFill>
              </a:rPr>
              <a:t>inmigración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ilegal</a:t>
            </a:r>
            <a:r>
              <a:rPr lang="en-US" spc="-1" dirty="0">
                <a:solidFill>
                  <a:srgbClr val="000000"/>
                </a:solidFill>
                <a:uFill>
                  <a:solidFill>
                    <a:srgbClr val="FFFFFF"/>
                  </a:solidFill>
                </a:uFill>
              </a:rPr>
              <a:t>».</a:t>
            </a:r>
            <a:endParaRPr lang="en-GB" dirty="0"/>
          </a:p>
        </p:txBody>
      </p:sp>
      <p:sp>
        <p:nvSpPr>
          <p:cNvPr id="5" name="Title 1"/>
          <p:cNvSpPr txBox="1">
            <a:spLocks/>
          </p:cNvSpPr>
          <p:nvPr/>
        </p:nvSpPr>
        <p:spPr>
          <a:xfrm>
            <a:off x="609600" y="427038"/>
            <a:ext cx="8229600" cy="1143000"/>
          </a:xfrm>
          <a:prstGeom prst="rect">
            <a:avLst/>
          </a:prstGeom>
        </p:spPr>
        <p:txBody>
          <a:bodyPr vert="horz" lIns="91440" tIns="45720" rIns="91440" bIns="45720" rtlCol="0" anchor="ctr">
            <a:normAutofit fontScale="92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s-ES" b="1" spc="-1" dirty="0">
                <a:solidFill>
                  <a:srgbClr val="000000"/>
                </a:solidFill>
                <a:uFill>
                  <a:solidFill>
                    <a:srgbClr val="FFFFFF"/>
                  </a:solidFill>
                </a:uFill>
              </a:rPr>
              <a:t>Principales conclusiones de la </a:t>
            </a:r>
            <a:r>
              <a:rPr lang="en-GB" b="1" dirty="0"/>
              <a:t>IOCTA 2017</a:t>
            </a:r>
          </a:p>
        </p:txBody>
      </p:sp>
    </p:spTree>
    <p:extLst>
      <p:ext uri="{BB962C8B-B14F-4D97-AF65-F5344CB8AC3E}">
        <p14:creationId xmlns:p14="http://schemas.microsoft.com/office/powerpoint/2010/main" val="21063162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4000" b="1" spc="-1" dirty="0" err="1">
                <a:solidFill>
                  <a:srgbClr val="000000"/>
                </a:solidFill>
                <a:uFill>
                  <a:solidFill>
                    <a:srgbClr val="FFFFFF"/>
                  </a:solidFill>
                </a:uFill>
              </a:rPr>
              <a:t>Fotografía</a:t>
            </a:r>
            <a:r>
              <a:rPr lang="en-US" sz="4000" b="1" spc="-1" dirty="0">
                <a:solidFill>
                  <a:srgbClr val="000000"/>
                </a:solidFill>
                <a:uFill>
                  <a:solidFill>
                    <a:srgbClr val="FFFFFF"/>
                  </a:solidFill>
                </a:uFill>
              </a:rPr>
              <a:t> digital </a:t>
            </a:r>
            <a:r>
              <a:rPr lang="en-US" sz="4000" b="1" spc="-1" dirty="0" err="1">
                <a:solidFill>
                  <a:srgbClr val="000000"/>
                </a:solidFill>
                <a:uFill>
                  <a:solidFill>
                    <a:srgbClr val="FFFFFF"/>
                  </a:solidFill>
                </a:uFill>
              </a:rPr>
              <a:t>mundial</a:t>
            </a:r>
            <a:endParaRPr lang="en-GB" sz="4000" b="1" dirty="0"/>
          </a:p>
        </p:txBody>
      </p:sp>
      <p:sp>
        <p:nvSpPr>
          <p:cNvPr id="4" name="Content Placeholder 3"/>
          <p:cNvSpPr>
            <a:spLocks noGrp="1"/>
          </p:cNvSpPr>
          <p:nvPr>
            <p:ph idx="1"/>
          </p:nvPr>
        </p:nvSpPr>
        <p:spPr/>
        <p:txBody>
          <a:bodyPr/>
          <a:lstStyle/>
          <a:p>
            <a:endParaRPr lang="en-US"/>
          </a:p>
        </p:txBody>
      </p:sp>
      <p:pic>
        <p:nvPicPr>
          <p:cNvPr id="9" name="Picture 8"/>
          <p:cNvPicPr>
            <a:picLocks noChangeAspect="1"/>
          </p:cNvPicPr>
          <p:nvPr/>
        </p:nvPicPr>
        <p:blipFill rotWithShape="1">
          <a:blip r:embed="rId3"/>
          <a:srcRect t="8462" b="2393"/>
          <a:stretch/>
        </p:blipFill>
        <p:spPr>
          <a:xfrm>
            <a:off x="0" y="1556111"/>
            <a:ext cx="9144000" cy="5094633"/>
          </a:xfrm>
          <a:prstGeom prst="rect">
            <a:avLst/>
          </a:prstGeom>
        </p:spPr>
      </p:pic>
    </p:spTree>
    <p:extLst>
      <p:ext uri="{BB962C8B-B14F-4D97-AF65-F5344CB8AC3E}">
        <p14:creationId xmlns:p14="http://schemas.microsoft.com/office/powerpoint/2010/main" val="153161309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b="1" spc="-1" dirty="0" err="1">
                <a:solidFill>
                  <a:srgbClr val="000000"/>
                </a:solidFill>
                <a:uFill>
                  <a:solidFill>
                    <a:srgbClr val="FFFFFF"/>
                  </a:solidFill>
                </a:uFill>
              </a:rPr>
              <a:t>Principales</a:t>
            </a:r>
            <a:r>
              <a:rPr lang="en-US" b="1" spc="-1" dirty="0">
                <a:solidFill>
                  <a:srgbClr val="000000"/>
                </a:solidFill>
                <a:uFill>
                  <a:solidFill>
                    <a:srgbClr val="FFFFFF"/>
                  </a:solidFill>
                </a:uFill>
              </a:rPr>
              <a:t> </a:t>
            </a:r>
            <a:r>
              <a:rPr lang="en-US" b="1" spc="-1" dirty="0" err="1">
                <a:solidFill>
                  <a:srgbClr val="000000"/>
                </a:solidFill>
                <a:uFill>
                  <a:solidFill>
                    <a:srgbClr val="FFFFFF"/>
                  </a:solidFill>
                </a:uFill>
              </a:rPr>
              <a:t>conclusiones</a:t>
            </a:r>
            <a:r>
              <a:rPr lang="en-US" b="1" spc="-1" dirty="0">
                <a:solidFill>
                  <a:srgbClr val="000000"/>
                </a:solidFill>
                <a:uFill>
                  <a:solidFill>
                    <a:srgbClr val="FFFFFF"/>
                  </a:solidFill>
                </a:uFill>
              </a:rPr>
              <a:t> de la IOCTA 2017</a:t>
            </a:r>
            <a:endParaRPr lang="en-GB" b="1" dirty="0"/>
          </a:p>
        </p:txBody>
      </p:sp>
      <p:sp>
        <p:nvSpPr>
          <p:cNvPr id="3" name="Content Placeholder 2"/>
          <p:cNvSpPr>
            <a:spLocks noGrp="1"/>
          </p:cNvSpPr>
          <p:nvPr>
            <p:ph idx="1"/>
          </p:nvPr>
        </p:nvSpPr>
        <p:spPr>
          <a:xfrm>
            <a:off x="457200" y="1600200"/>
            <a:ext cx="8229600" cy="4956243"/>
          </a:xfrm>
        </p:spPr>
        <p:txBody>
          <a:bodyPr>
            <a:normAutofit fontScale="92500" lnSpcReduction="20000"/>
          </a:bodyPr>
          <a:lstStyle/>
          <a:p>
            <a:pPr algn="just">
              <a:lnSpc>
                <a:spcPct val="100000"/>
              </a:lnSpc>
            </a:pPr>
            <a:r>
              <a:rPr lang="es-ES" spc="-1" dirty="0">
                <a:solidFill>
                  <a:srgbClr val="000000"/>
                </a:solidFill>
                <a:uFill>
                  <a:solidFill>
                    <a:srgbClr val="FFFFFF"/>
                  </a:solidFill>
                </a:uFill>
              </a:rPr>
              <a:t>«Aunque un número sin precedentes de usuarios haga uso del navegador Tor, la Red oscura no es aún la plataforma tradicional para la distribución de bienes ilícitos, pero está aumentando rápidamente su propia base de clientes específicos en las áreas de sustancias ilícitas, armas y material de explotación sexual de niños.</a:t>
            </a:r>
            <a:endParaRPr lang="es-ES" dirty="0"/>
          </a:p>
          <a:p>
            <a:pPr algn="just">
              <a:lnSpc>
                <a:spcPct val="100000"/>
              </a:lnSpc>
            </a:pPr>
            <a:r>
              <a:rPr lang="es-ES" spc="-1" dirty="0">
                <a:solidFill>
                  <a:srgbClr val="000000"/>
                </a:solidFill>
                <a:uFill>
                  <a:solidFill>
                    <a:srgbClr val="FFFFFF"/>
                  </a:solidFill>
                </a:uFill>
              </a:rPr>
              <a:t>En comparación con los productos básicos más establecidos del mercado de la Red oscura, como las drogas, la disponibilidad de las herramientas y servicios para el delito cibernético en la Red oscura parece estar aumentando relativamente más rápido».</a:t>
            </a:r>
            <a:endParaRPr lang="en-US" dirty="0"/>
          </a:p>
          <a:p>
            <a:pPr marL="0" indent="0" algn="just">
              <a:buNone/>
            </a:pPr>
            <a:endParaRPr lang="en-GB" dirty="0"/>
          </a:p>
        </p:txBody>
      </p:sp>
    </p:spTree>
    <p:extLst>
      <p:ext uri="{BB962C8B-B14F-4D97-AF65-F5344CB8AC3E}">
        <p14:creationId xmlns:p14="http://schemas.microsoft.com/office/powerpoint/2010/main" val="83782782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8335838" cy="1325563"/>
          </a:xfrm>
        </p:spPr>
        <p:txBody>
          <a:bodyPr>
            <a:normAutofit/>
          </a:bodyPr>
          <a:lstStyle/>
          <a:p>
            <a:r>
              <a:rPr lang="en-US" sz="4000" b="1" spc="-1" dirty="0">
                <a:solidFill>
                  <a:srgbClr val="000000"/>
                </a:solidFill>
                <a:uFill>
                  <a:solidFill>
                    <a:srgbClr val="FFFFFF"/>
                  </a:solidFill>
                </a:uFill>
              </a:rPr>
              <a:t>Internet superficial </a:t>
            </a:r>
            <a:r>
              <a:rPr lang="en-US" sz="4000" b="1" spc="-1" dirty="0" err="1">
                <a:solidFill>
                  <a:srgbClr val="000000"/>
                </a:solidFill>
                <a:uFill>
                  <a:solidFill>
                    <a:srgbClr val="FFFFFF"/>
                  </a:solidFill>
                </a:uFill>
              </a:rPr>
              <a:t>frente</a:t>
            </a:r>
            <a:r>
              <a:rPr lang="en-US" sz="4000" b="1" spc="-1" dirty="0">
                <a:solidFill>
                  <a:srgbClr val="000000"/>
                </a:solidFill>
                <a:uFill>
                  <a:solidFill>
                    <a:srgbClr val="FFFFFF"/>
                  </a:solidFill>
                </a:uFill>
              </a:rPr>
              <a:t> a Internet profunda </a:t>
            </a:r>
            <a:r>
              <a:rPr lang="en-US" sz="4000" b="1" spc="-1" dirty="0" err="1">
                <a:solidFill>
                  <a:srgbClr val="000000"/>
                </a:solidFill>
                <a:uFill>
                  <a:solidFill>
                    <a:srgbClr val="FFFFFF"/>
                  </a:solidFill>
                </a:uFill>
              </a:rPr>
              <a:t>frente</a:t>
            </a:r>
            <a:r>
              <a:rPr lang="en-US" sz="4000" b="1" spc="-1" dirty="0">
                <a:solidFill>
                  <a:srgbClr val="000000"/>
                </a:solidFill>
                <a:uFill>
                  <a:solidFill>
                    <a:srgbClr val="FFFFFF"/>
                  </a:solidFill>
                </a:uFill>
              </a:rPr>
              <a:t> a Red </a:t>
            </a:r>
            <a:r>
              <a:rPr lang="en-US" sz="4000" b="1" spc="-1" dirty="0" err="1">
                <a:solidFill>
                  <a:srgbClr val="000000"/>
                </a:solidFill>
                <a:uFill>
                  <a:solidFill>
                    <a:srgbClr val="FFFFFF"/>
                  </a:solidFill>
                </a:uFill>
              </a:rPr>
              <a:t>oscura</a:t>
            </a:r>
            <a:endParaRPr lang="en-GB" sz="4000" b="1" dirty="0"/>
          </a:p>
        </p:txBody>
      </p:sp>
      <p:sp>
        <p:nvSpPr>
          <p:cNvPr id="5" name="TextBox 4"/>
          <p:cNvSpPr txBox="1"/>
          <p:nvPr/>
        </p:nvSpPr>
        <p:spPr>
          <a:xfrm>
            <a:off x="6660232" y="5805264"/>
            <a:ext cx="2376264" cy="1052736"/>
          </a:xfrm>
          <a:prstGeom prst="rect">
            <a:avLst/>
          </a:prstGeom>
          <a:solidFill>
            <a:schemeClr val="bg1"/>
          </a:solidFill>
        </p:spPr>
        <p:txBody>
          <a:bodyPr wrap="square" rtlCol="0">
            <a:spAutoFit/>
          </a:bodyPr>
          <a:lstStyle/>
          <a:p>
            <a:endParaRPr lang="en-GB"/>
          </a:p>
        </p:txBody>
      </p:sp>
      <p:pic>
        <p:nvPicPr>
          <p:cNvPr id="4" name="Content Placeholder 3"/>
          <p:cNvPicPr>
            <a:picLocks noGrp="1" noChangeAspect="1"/>
          </p:cNvPicPr>
          <p:nvPr>
            <p:ph idx="1"/>
          </p:nvPr>
        </p:nvPicPr>
        <p:blipFill>
          <a:blip r:embed="rId3"/>
          <a:stretch>
            <a:fillRect/>
          </a:stretch>
        </p:blipFill>
        <p:spPr>
          <a:xfrm>
            <a:off x="628650" y="1867618"/>
            <a:ext cx="7886700" cy="4267352"/>
          </a:xfrm>
          <a:prstGeom prst="rect">
            <a:avLst/>
          </a:prstGeom>
        </p:spPr>
      </p:pic>
    </p:spTree>
    <p:extLst>
      <p:ext uri="{BB962C8B-B14F-4D97-AF65-F5344CB8AC3E}">
        <p14:creationId xmlns:p14="http://schemas.microsoft.com/office/powerpoint/2010/main" val="201385337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spc="-1" dirty="0">
                <a:solidFill>
                  <a:srgbClr val="000000"/>
                </a:solidFill>
                <a:uFill>
                  <a:solidFill>
                    <a:srgbClr val="FFFFFF"/>
                  </a:solidFill>
                </a:uFill>
              </a:rPr>
              <a:t>La</a:t>
            </a:r>
            <a:r>
              <a:rPr lang="en-GB" b="1" dirty="0"/>
              <a:t> Darknet</a:t>
            </a:r>
          </a:p>
        </p:txBody>
      </p:sp>
      <p:pic>
        <p:nvPicPr>
          <p:cNvPr id="4" name="Content Placeholder 3"/>
          <p:cNvPicPr>
            <a:picLocks noGrp="1" noChangeAspect="1"/>
          </p:cNvPicPr>
          <p:nvPr>
            <p:ph idx="1"/>
          </p:nvPr>
        </p:nvPicPr>
        <p:blipFill>
          <a:blip r:embed="rId3"/>
          <a:stretch>
            <a:fillRect/>
          </a:stretch>
        </p:blipFill>
        <p:spPr>
          <a:xfrm>
            <a:off x="3227921" y="3356992"/>
            <a:ext cx="5916079" cy="3472920"/>
          </a:xfrm>
          <a:prstGeom prst="rect">
            <a:avLst/>
          </a:prstGeom>
        </p:spPr>
      </p:pic>
      <p:sp>
        <p:nvSpPr>
          <p:cNvPr id="5" name="Rectangle 4"/>
          <p:cNvSpPr/>
          <p:nvPr/>
        </p:nvSpPr>
        <p:spPr>
          <a:xfrm>
            <a:off x="628650" y="1510190"/>
            <a:ext cx="7975798" cy="923330"/>
          </a:xfrm>
          <a:prstGeom prst="rect">
            <a:avLst/>
          </a:prstGeom>
        </p:spPr>
        <p:txBody>
          <a:bodyPr wrap="square">
            <a:spAutoFit/>
          </a:bodyPr>
          <a:lstStyle/>
          <a:p>
            <a:r>
              <a:rPr lang="es-ES" spc="-1" dirty="0">
                <a:solidFill>
                  <a:srgbClr val="000000"/>
                </a:solidFill>
                <a:uFill>
                  <a:solidFill>
                    <a:srgbClr val="FFFFFF"/>
                  </a:solidFill>
                </a:uFill>
              </a:rPr>
              <a:t>Una </a:t>
            </a:r>
            <a:r>
              <a:rPr lang="es-ES" b="1" spc="-1" dirty="0" err="1">
                <a:solidFill>
                  <a:srgbClr val="000000"/>
                </a:solidFill>
                <a:uFill>
                  <a:solidFill>
                    <a:srgbClr val="FFFFFF"/>
                  </a:solidFill>
                </a:uFill>
              </a:rPr>
              <a:t>darknet</a:t>
            </a:r>
            <a:r>
              <a:rPr lang="es-ES" spc="-1" dirty="0">
                <a:solidFill>
                  <a:srgbClr val="000000"/>
                </a:solidFill>
                <a:uFill>
                  <a:solidFill>
                    <a:srgbClr val="FFFFFF"/>
                  </a:solidFill>
                </a:uFill>
              </a:rPr>
              <a:t> (o </a:t>
            </a:r>
            <a:r>
              <a:rPr lang="es-ES" b="1" spc="-1" dirty="0">
                <a:solidFill>
                  <a:srgbClr val="000000"/>
                </a:solidFill>
                <a:uFill>
                  <a:solidFill>
                    <a:srgbClr val="FFFFFF"/>
                  </a:solidFill>
                </a:uFill>
              </a:rPr>
              <a:t>red oscura</a:t>
            </a:r>
            <a:r>
              <a:rPr lang="es-ES" spc="-1" dirty="0">
                <a:solidFill>
                  <a:srgbClr val="000000"/>
                </a:solidFill>
                <a:uFill>
                  <a:solidFill>
                    <a:srgbClr val="FFFFFF"/>
                  </a:solidFill>
                </a:uFill>
              </a:rPr>
              <a:t>) es una red a la que se puede tener acceso con un software, configuración, o autorización específica, a menudo mediante el uso de comunicaciones, puertos y protocolos no estándares.</a:t>
            </a:r>
            <a:endParaRPr lang="en-GB" dirty="0">
              <a:latin typeface="+mn-lt"/>
            </a:endParaRPr>
          </a:p>
        </p:txBody>
      </p:sp>
    </p:spTree>
    <p:extLst>
      <p:ext uri="{BB962C8B-B14F-4D97-AF65-F5344CB8AC3E}">
        <p14:creationId xmlns:p14="http://schemas.microsoft.com/office/powerpoint/2010/main" val="42420738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2"/>
          <p:cNvSpPr txBox="1">
            <a:spLocks noChangeArrowheads="1"/>
          </p:cNvSpPr>
          <p:nvPr/>
        </p:nvSpPr>
        <p:spPr bwMode="auto">
          <a:xfrm>
            <a:off x="520572" y="387178"/>
            <a:ext cx="7777162" cy="769441"/>
          </a:xfrm>
          <a:prstGeom prst="rect">
            <a:avLst/>
          </a:prstGeom>
          <a:noFill/>
          <a:ln w="9525">
            <a:noFill/>
            <a:miter lim="800000"/>
            <a:headEnd/>
            <a:tailEnd/>
          </a:ln>
        </p:spPr>
        <p:txBody>
          <a:bodyPr>
            <a:spAutoFit/>
          </a:bodyPr>
          <a:lstStyle/>
          <a:p>
            <a:r>
              <a:rPr lang="en-GB" sz="4400" b="1" dirty="0">
                <a:solidFill>
                  <a:schemeClr val="accent1">
                    <a:lumMod val="25000"/>
                  </a:schemeClr>
                </a:solidFill>
                <a:latin typeface="+mj-lt"/>
              </a:rPr>
              <a:t>TOR </a:t>
            </a:r>
            <a:r>
              <a:rPr lang="mr-IN" sz="4400" b="1" dirty="0">
                <a:solidFill>
                  <a:schemeClr val="accent1">
                    <a:lumMod val="25000"/>
                  </a:schemeClr>
                </a:solidFill>
                <a:latin typeface="+mj-lt"/>
              </a:rPr>
              <a:t>–</a:t>
            </a:r>
            <a:r>
              <a:rPr lang="en-GB" sz="4400" b="1" dirty="0">
                <a:solidFill>
                  <a:schemeClr val="accent1">
                    <a:lumMod val="25000"/>
                  </a:schemeClr>
                </a:solidFill>
                <a:latin typeface="+mj-lt"/>
              </a:rPr>
              <a:t> </a:t>
            </a:r>
            <a:r>
              <a:rPr lang="es-ES" sz="4400" b="1" spc="-1" dirty="0">
                <a:solidFill>
                  <a:srgbClr val="122031"/>
                </a:solidFill>
                <a:uFill>
                  <a:solidFill>
                    <a:srgbClr val="FFFFFF"/>
                  </a:solidFill>
                </a:uFill>
              </a:rPr>
              <a:t>El enrutador de cebolla</a:t>
            </a:r>
            <a:endParaRPr lang="en-GB" sz="4400" b="1" dirty="0">
              <a:solidFill>
                <a:schemeClr val="accent1">
                  <a:lumMod val="25000"/>
                </a:schemeClr>
              </a:solidFill>
              <a:latin typeface="+mj-lt"/>
            </a:endParaRPr>
          </a:p>
        </p:txBody>
      </p:sp>
      <p:pic>
        <p:nvPicPr>
          <p:cNvPr id="2" name="Bild 1"/>
          <p:cNvPicPr>
            <a:picLocks noChangeAspect="1"/>
          </p:cNvPicPr>
          <p:nvPr/>
        </p:nvPicPr>
        <p:blipFill>
          <a:blip r:embed="rId3"/>
          <a:stretch>
            <a:fillRect/>
          </a:stretch>
        </p:blipFill>
        <p:spPr>
          <a:xfrm>
            <a:off x="880676" y="3766088"/>
            <a:ext cx="3556948" cy="2040506"/>
          </a:xfrm>
          <a:prstGeom prst="rect">
            <a:avLst/>
          </a:prstGeom>
        </p:spPr>
      </p:pic>
      <p:pic>
        <p:nvPicPr>
          <p:cNvPr id="3" name="Bild 2"/>
          <p:cNvPicPr>
            <a:picLocks noChangeAspect="1"/>
          </p:cNvPicPr>
          <p:nvPr/>
        </p:nvPicPr>
        <p:blipFill>
          <a:blip r:embed="rId4"/>
          <a:stretch>
            <a:fillRect/>
          </a:stretch>
        </p:blipFill>
        <p:spPr>
          <a:xfrm>
            <a:off x="5130371" y="3494104"/>
            <a:ext cx="2859020" cy="2795250"/>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63</a:t>
            </a:fld>
            <a:endParaRPr lang="en-US" altLang="en-US" sz="1200" dirty="0">
              <a:solidFill>
                <a:srgbClr val="898989"/>
              </a:solidFill>
            </a:endParaRPr>
          </a:p>
        </p:txBody>
      </p:sp>
      <p:sp>
        <p:nvSpPr>
          <p:cNvPr id="6" name="Content Placeholder 2"/>
          <p:cNvSpPr>
            <a:spLocks noGrp="1"/>
          </p:cNvSpPr>
          <p:nvPr/>
        </p:nvSpPr>
        <p:spPr bwMode="auto">
          <a:xfrm>
            <a:off x="251520" y="1337450"/>
            <a:ext cx="8640960" cy="2428638"/>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55000" lnSpcReduction="20000"/>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spcBef>
                <a:spcPts val="600"/>
              </a:spcBef>
              <a:spcAft>
                <a:spcPts val="600"/>
              </a:spcAft>
            </a:pPr>
            <a:r>
              <a:rPr lang="en-US" dirty="0">
                <a:latin typeface="Verdana"/>
                <a:cs typeface="Verdana"/>
              </a:rPr>
              <a:t>TOR – </a:t>
            </a:r>
            <a:r>
              <a:rPr lang="es-ES" spc="-1" dirty="0">
                <a:solidFill>
                  <a:srgbClr val="000000"/>
                </a:solidFill>
                <a:uFill>
                  <a:solidFill>
                    <a:srgbClr val="FFFFFF"/>
                  </a:solidFill>
                </a:uFill>
                <a:latin typeface="Verdana"/>
                <a:ea typeface="MS PGothic"/>
              </a:rPr>
              <a:t>El enrutador de cebolla – Es un sistema de comunicaciones anónimas en la Internet</a:t>
            </a:r>
            <a:endParaRPr lang="en-US" dirty="0">
              <a:latin typeface="Verdana"/>
              <a:cs typeface="Verdana"/>
            </a:endParaRPr>
          </a:p>
          <a:p>
            <a:pPr>
              <a:lnSpc>
                <a:spcPct val="120000"/>
              </a:lnSpc>
            </a:pPr>
            <a:r>
              <a:rPr lang="es-ES" spc="-1" dirty="0">
                <a:solidFill>
                  <a:srgbClr val="000000"/>
                </a:solidFill>
                <a:uFill>
                  <a:solidFill>
                    <a:srgbClr val="FFFFFF"/>
                  </a:solidFill>
                </a:uFill>
                <a:latin typeface="Verdana"/>
                <a:ea typeface="MS PGothic"/>
              </a:rPr>
              <a:t>Mediados de 1990</a:t>
            </a:r>
            <a:endParaRPr lang="en-US" dirty="0">
              <a:latin typeface="Verdana"/>
              <a:cs typeface="Verdana"/>
            </a:endParaRPr>
          </a:p>
          <a:p>
            <a:pPr>
              <a:lnSpc>
                <a:spcPct val="120000"/>
              </a:lnSpc>
            </a:pPr>
            <a:r>
              <a:rPr lang="es-ES" spc="-1" dirty="0">
                <a:solidFill>
                  <a:srgbClr val="000000"/>
                </a:solidFill>
                <a:uFill>
                  <a:solidFill>
                    <a:srgbClr val="FFFFFF"/>
                  </a:solidFill>
                </a:uFill>
                <a:latin typeface="Verdana"/>
                <a:ea typeface="MS PGothic"/>
              </a:rPr>
              <a:t>Objetivo principal – uso militar, pero también</a:t>
            </a:r>
            <a:endParaRPr lang="en-US" dirty="0">
              <a:latin typeface="Verdana"/>
              <a:cs typeface="Verdana"/>
            </a:endParaRPr>
          </a:p>
          <a:p>
            <a:pPr lvl="1">
              <a:lnSpc>
                <a:spcPct val="120000"/>
              </a:lnSpc>
            </a:pPr>
            <a:r>
              <a:rPr lang="es-ES" spc="-1" dirty="0">
                <a:solidFill>
                  <a:srgbClr val="000000"/>
                </a:solidFill>
                <a:uFill>
                  <a:solidFill>
                    <a:srgbClr val="FFFFFF"/>
                  </a:solidFill>
                </a:uFill>
                <a:latin typeface="Verdana"/>
                <a:ea typeface="MS PGothic"/>
              </a:rPr>
              <a:t>Una forma de evitar la censura</a:t>
            </a:r>
            <a:endParaRPr lang="en-US" dirty="0">
              <a:latin typeface="Verdana"/>
              <a:cs typeface="Verdana"/>
            </a:endParaRPr>
          </a:p>
          <a:p>
            <a:pPr lvl="1">
              <a:lnSpc>
                <a:spcPct val="120000"/>
              </a:lnSpc>
            </a:pPr>
            <a:r>
              <a:rPr lang="es-ES" spc="-1" dirty="0">
                <a:solidFill>
                  <a:srgbClr val="000000"/>
                </a:solidFill>
                <a:uFill>
                  <a:solidFill>
                    <a:srgbClr val="FFFFFF"/>
                  </a:solidFill>
                </a:uFill>
                <a:latin typeface="Verdana"/>
                <a:ea typeface="MS PGothic"/>
              </a:rPr>
              <a:t>Adecuado para recolectar informes/datos/información anónima por periodistas</a:t>
            </a:r>
            <a:endParaRPr lang="en-US" dirty="0">
              <a:latin typeface="Verdana"/>
              <a:cs typeface="Verdana"/>
            </a:endParaRPr>
          </a:p>
        </p:txBody>
      </p:sp>
    </p:spTree>
    <p:extLst>
      <p:ext uri="{BB962C8B-B14F-4D97-AF65-F5344CB8AC3E}">
        <p14:creationId xmlns:p14="http://schemas.microsoft.com/office/powerpoint/2010/main" val="776123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323850" y="108486"/>
            <a:ext cx="8458200" cy="990600"/>
          </a:xfrm>
          <a:noFill/>
        </p:spPr>
        <p:txBody>
          <a:bodyPr>
            <a:normAutofit/>
          </a:bodyPr>
          <a:lstStyle/>
          <a:p>
            <a:r>
              <a:rPr lang="en-GB" b="1" dirty="0"/>
              <a:t>TOR </a:t>
            </a:r>
            <a:r>
              <a:rPr lang="mr-IN" b="1" dirty="0"/>
              <a:t>–</a:t>
            </a:r>
            <a:r>
              <a:rPr lang="en-GB" b="1" dirty="0"/>
              <a:t> </a:t>
            </a:r>
            <a:r>
              <a:rPr lang="en-US" b="1" spc="-1" dirty="0">
                <a:solidFill>
                  <a:srgbClr val="000000"/>
                </a:solidFill>
                <a:uFill>
                  <a:solidFill>
                    <a:srgbClr val="FFFFFF"/>
                  </a:solidFill>
                </a:uFill>
              </a:rPr>
              <a:t>¿</a:t>
            </a:r>
            <a:r>
              <a:rPr lang="en-US" b="1" spc="-1" dirty="0" err="1">
                <a:solidFill>
                  <a:srgbClr val="000000"/>
                </a:solidFill>
                <a:uFill>
                  <a:solidFill>
                    <a:srgbClr val="FFFFFF"/>
                  </a:solidFill>
                </a:uFill>
              </a:rPr>
              <a:t>Cómo</a:t>
            </a:r>
            <a:r>
              <a:rPr lang="en-US" b="1" spc="-1" dirty="0">
                <a:solidFill>
                  <a:srgbClr val="000000"/>
                </a:solidFill>
                <a:uFill>
                  <a:solidFill>
                    <a:srgbClr val="FFFFFF"/>
                  </a:solidFill>
                </a:uFill>
              </a:rPr>
              <a:t> </a:t>
            </a:r>
            <a:r>
              <a:rPr lang="en-US" b="1" spc="-1" dirty="0" err="1">
                <a:solidFill>
                  <a:srgbClr val="000000"/>
                </a:solidFill>
                <a:uFill>
                  <a:solidFill>
                    <a:srgbClr val="FFFFFF"/>
                  </a:solidFill>
                </a:uFill>
              </a:rPr>
              <a:t>funciona</a:t>
            </a:r>
            <a:r>
              <a:rPr lang="en-US" b="1" spc="-1" dirty="0">
                <a:solidFill>
                  <a:srgbClr val="000000"/>
                </a:solidFill>
                <a:uFill>
                  <a:solidFill>
                    <a:srgbClr val="FFFFFF"/>
                  </a:solidFill>
                </a:uFill>
              </a:rPr>
              <a:t>?</a:t>
            </a:r>
            <a:endParaRPr lang="en-GB" b="1" dirty="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pic>
        <p:nvPicPr>
          <p:cNvPr id="6" name="Content Placeholder 1"/>
          <p:cNvPicPr>
            <a:picLocks noChangeAspect="1"/>
          </p:cNvPicPr>
          <p:nvPr/>
        </p:nvPicPr>
        <p:blipFill>
          <a:blip r:embed="rId3"/>
          <a:srcRect t="565" b="565"/>
          <a:stretch>
            <a:fillRect/>
          </a:stretch>
        </p:blipFill>
        <p:spPr bwMode="auto">
          <a:xfrm>
            <a:off x="984875" y="1937299"/>
            <a:ext cx="7224119" cy="3972987"/>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64</a:t>
            </a:fld>
            <a:endParaRPr lang="en-US" altLang="en-US" sz="1200" dirty="0">
              <a:solidFill>
                <a:srgbClr val="898989"/>
              </a:solidFill>
            </a:endParaRPr>
          </a:p>
        </p:txBody>
      </p:sp>
    </p:spTree>
    <p:extLst>
      <p:ext uri="{BB962C8B-B14F-4D97-AF65-F5344CB8AC3E}">
        <p14:creationId xmlns:p14="http://schemas.microsoft.com/office/powerpoint/2010/main" val="118889320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pc="-1" dirty="0" err="1">
                <a:solidFill>
                  <a:srgbClr val="000000"/>
                </a:solidFill>
                <a:uFill>
                  <a:solidFill>
                    <a:srgbClr val="FFFFFF"/>
                  </a:solidFill>
                </a:uFill>
              </a:rPr>
              <a:t>Delitos</a:t>
            </a:r>
            <a:r>
              <a:rPr lang="en-US" b="1" spc="-1" dirty="0">
                <a:solidFill>
                  <a:srgbClr val="000000"/>
                </a:solidFill>
                <a:uFill>
                  <a:solidFill>
                    <a:srgbClr val="FFFFFF"/>
                  </a:solidFill>
                </a:uFill>
              </a:rPr>
              <a:t> </a:t>
            </a:r>
            <a:r>
              <a:rPr lang="en-US" b="1" spc="-1" dirty="0" err="1">
                <a:solidFill>
                  <a:srgbClr val="000000"/>
                </a:solidFill>
                <a:uFill>
                  <a:solidFill>
                    <a:srgbClr val="FFFFFF"/>
                  </a:solidFill>
                </a:uFill>
              </a:rPr>
              <a:t>en</a:t>
            </a:r>
            <a:r>
              <a:rPr lang="en-US" b="1" spc="-1" dirty="0">
                <a:solidFill>
                  <a:srgbClr val="000000"/>
                </a:solidFill>
                <a:uFill>
                  <a:solidFill>
                    <a:srgbClr val="FFFFFF"/>
                  </a:solidFill>
                </a:uFill>
              </a:rPr>
              <a:t> la Red </a:t>
            </a:r>
            <a:r>
              <a:rPr lang="en-US" b="1" spc="-1" dirty="0" err="1">
                <a:solidFill>
                  <a:srgbClr val="000000"/>
                </a:solidFill>
                <a:uFill>
                  <a:solidFill>
                    <a:srgbClr val="FFFFFF"/>
                  </a:solidFill>
                </a:uFill>
              </a:rPr>
              <a:t>oscura</a:t>
            </a:r>
            <a:endParaRPr lang="en-GB" b="1" dirty="0"/>
          </a:p>
        </p:txBody>
      </p:sp>
      <p:sp>
        <p:nvSpPr>
          <p:cNvPr id="5" name="TextBox 4"/>
          <p:cNvSpPr txBox="1"/>
          <p:nvPr/>
        </p:nvSpPr>
        <p:spPr>
          <a:xfrm>
            <a:off x="6660232" y="5805264"/>
            <a:ext cx="2376264" cy="1052736"/>
          </a:xfrm>
          <a:prstGeom prst="rect">
            <a:avLst/>
          </a:prstGeom>
          <a:solidFill>
            <a:schemeClr val="bg1"/>
          </a:solidFill>
        </p:spPr>
        <p:txBody>
          <a:bodyPr wrap="square" rtlCol="0">
            <a:spAutoFit/>
          </a:bodyPr>
          <a:lstStyle/>
          <a:p>
            <a:endParaRPr lang="en-GB"/>
          </a:p>
        </p:txBody>
      </p:sp>
      <p:pic>
        <p:nvPicPr>
          <p:cNvPr id="4" name="Picture 3"/>
          <p:cNvPicPr>
            <a:picLocks noChangeAspect="1"/>
          </p:cNvPicPr>
          <p:nvPr/>
        </p:nvPicPr>
        <p:blipFill>
          <a:blip r:embed="rId3"/>
          <a:stretch>
            <a:fillRect/>
          </a:stretch>
        </p:blipFill>
        <p:spPr>
          <a:xfrm>
            <a:off x="1475656" y="1690689"/>
            <a:ext cx="5685439" cy="4258592"/>
          </a:xfrm>
          <a:prstGeom prst="rect">
            <a:avLst/>
          </a:prstGeom>
        </p:spPr>
      </p:pic>
    </p:spTree>
    <p:extLst>
      <p:ext uri="{BB962C8B-B14F-4D97-AF65-F5344CB8AC3E}">
        <p14:creationId xmlns:p14="http://schemas.microsoft.com/office/powerpoint/2010/main" val="214316454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err="1"/>
              <a:t>Alphabay</a:t>
            </a:r>
            <a:endParaRPr lang="en-GB" b="1" dirty="0"/>
          </a:p>
        </p:txBody>
      </p:sp>
      <p:pic>
        <p:nvPicPr>
          <p:cNvPr id="4" name="Content Placeholder 3"/>
          <p:cNvPicPr>
            <a:picLocks noGrp="1" noChangeAspect="1"/>
          </p:cNvPicPr>
          <p:nvPr>
            <p:ph idx="1"/>
          </p:nvPr>
        </p:nvPicPr>
        <p:blipFill>
          <a:blip r:embed="rId3"/>
          <a:stretch>
            <a:fillRect/>
          </a:stretch>
        </p:blipFill>
        <p:spPr>
          <a:xfrm>
            <a:off x="1" y="1825624"/>
            <a:ext cx="9061390" cy="5094545"/>
          </a:xfrm>
          <a:prstGeom prst="rect">
            <a:avLst/>
          </a:prstGeom>
        </p:spPr>
      </p:pic>
    </p:spTree>
    <p:extLst>
      <p:ext uri="{BB962C8B-B14F-4D97-AF65-F5344CB8AC3E}">
        <p14:creationId xmlns:p14="http://schemas.microsoft.com/office/powerpoint/2010/main" val="42324626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spc="-1" dirty="0">
                <a:solidFill>
                  <a:srgbClr val="000000"/>
                </a:solidFill>
                <a:uFill>
                  <a:solidFill>
                    <a:srgbClr val="FFFFFF"/>
                  </a:solidFill>
                </a:uFill>
              </a:rPr>
              <a:t>No </a:t>
            </a:r>
            <a:r>
              <a:rPr lang="en-US" b="1" spc="-1" dirty="0" err="1">
                <a:solidFill>
                  <a:srgbClr val="000000"/>
                </a:solidFill>
                <a:uFill>
                  <a:solidFill>
                    <a:srgbClr val="FFFFFF"/>
                  </a:solidFill>
                </a:uFill>
              </a:rPr>
              <a:t>más</a:t>
            </a:r>
            <a:r>
              <a:rPr lang="en-US" b="1" spc="-1" dirty="0">
                <a:solidFill>
                  <a:srgbClr val="000000"/>
                </a:solidFill>
                <a:uFill>
                  <a:solidFill>
                    <a:srgbClr val="FFFFFF"/>
                  </a:solidFill>
                </a:uFill>
              </a:rPr>
              <a:t> </a:t>
            </a:r>
            <a:r>
              <a:rPr lang="en-US" b="1" spc="-1" dirty="0" err="1">
                <a:solidFill>
                  <a:srgbClr val="000000"/>
                </a:solidFill>
                <a:uFill>
                  <a:solidFill>
                    <a:srgbClr val="FFFFFF"/>
                  </a:solidFill>
                </a:uFill>
              </a:rPr>
              <a:t>Alphabay</a:t>
            </a:r>
            <a:endParaRPr lang="en-GB" b="1" dirty="0"/>
          </a:p>
        </p:txBody>
      </p:sp>
      <p:sp>
        <p:nvSpPr>
          <p:cNvPr id="5" name="TextBox 4"/>
          <p:cNvSpPr txBox="1"/>
          <p:nvPr/>
        </p:nvSpPr>
        <p:spPr>
          <a:xfrm>
            <a:off x="6660232" y="5805264"/>
            <a:ext cx="2376264" cy="1052736"/>
          </a:xfrm>
          <a:prstGeom prst="rect">
            <a:avLst/>
          </a:prstGeom>
          <a:solidFill>
            <a:schemeClr val="bg1"/>
          </a:solidFill>
        </p:spPr>
        <p:txBody>
          <a:bodyPr wrap="square" rtlCol="0">
            <a:spAutoFit/>
          </a:bodyPr>
          <a:lstStyle/>
          <a:p>
            <a:endParaRPr lang="en-GB"/>
          </a:p>
        </p:txBody>
      </p:sp>
      <p:pic>
        <p:nvPicPr>
          <p:cNvPr id="4" name="Content Placeholder 3"/>
          <p:cNvPicPr>
            <a:picLocks noGrp="1" noChangeAspect="1"/>
          </p:cNvPicPr>
          <p:nvPr>
            <p:ph idx="1"/>
          </p:nvPr>
        </p:nvPicPr>
        <p:blipFill>
          <a:blip r:embed="rId3"/>
          <a:stretch>
            <a:fillRect/>
          </a:stretch>
        </p:blipFill>
        <p:spPr>
          <a:xfrm>
            <a:off x="1043608" y="1844824"/>
            <a:ext cx="7255718" cy="4837146"/>
          </a:xfrm>
          <a:prstGeom prst="rect">
            <a:avLst/>
          </a:prstGeom>
        </p:spPr>
      </p:pic>
    </p:spTree>
    <p:extLst>
      <p:ext uri="{BB962C8B-B14F-4D97-AF65-F5344CB8AC3E}">
        <p14:creationId xmlns:p14="http://schemas.microsoft.com/office/powerpoint/2010/main" val="59030206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511677516"/>
              </p:ext>
            </p:extLst>
          </p:nvPr>
        </p:nvGraphicFramePr>
        <p:xfrm>
          <a:off x="437199" y="701271"/>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736053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b="1"/>
              <a:t>IOCTA 2017</a:t>
            </a:r>
          </a:p>
        </p:txBody>
      </p:sp>
      <p:sp>
        <p:nvSpPr>
          <p:cNvPr id="3" name="Content Placeholder 2"/>
          <p:cNvSpPr>
            <a:spLocks noGrp="1"/>
          </p:cNvSpPr>
          <p:nvPr>
            <p:ph idx="1"/>
          </p:nvPr>
        </p:nvSpPr>
        <p:spPr/>
        <p:txBody>
          <a:bodyPr>
            <a:normAutofit/>
          </a:bodyPr>
          <a:lstStyle/>
          <a:p>
            <a:pPr marL="0" indent="0" algn="just">
              <a:buNone/>
            </a:pPr>
            <a:r>
              <a:rPr lang="en-US" spc="-1" dirty="0">
                <a:solidFill>
                  <a:srgbClr val="000000"/>
                </a:solidFill>
                <a:uFill>
                  <a:solidFill>
                    <a:srgbClr val="FFFFFF"/>
                  </a:solidFill>
                </a:uFill>
              </a:rPr>
              <a:t>«Las </a:t>
            </a:r>
            <a:r>
              <a:rPr lang="en-US" spc="-1" dirty="0" err="1">
                <a:solidFill>
                  <a:srgbClr val="000000"/>
                </a:solidFill>
                <a:uFill>
                  <a:solidFill>
                    <a:srgbClr val="FFFFFF"/>
                  </a:solidFill>
                </a:uFill>
              </a:rPr>
              <a:t>criptomonedas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siguen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siendo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aprovechadas</a:t>
            </a:r>
            <a:r>
              <a:rPr lang="en-US" spc="-1" dirty="0">
                <a:solidFill>
                  <a:srgbClr val="000000"/>
                </a:solidFill>
                <a:uFill>
                  <a:solidFill>
                    <a:srgbClr val="FFFFFF"/>
                  </a:solidFill>
                </a:uFill>
              </a:rPr>
              <a:t> por los </a:t>
            </a:r>
            <a:r>
              <a:rPr lang="en-US" spc="-1" dirty="0" err="1">
                <a:solidFill>
                  <a:srgbClr val="000000"/>
                </a:solidFill>
                <a:uFill>
                  <a:solidFill>
                    <a:srgbClr val="FFFFFF"/>
                  </a:solidFill>
                </a:uFill>
              </a:rPr>
              <a:t>ciberdelincuentes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siendo</a:t>
            </a:r>
            <a:r>
              <a:rPr lang="en-US" spc="-1" dirty="0">
                <a:solidFill>
                  <a:srgbClr val="000000"/>
                </a:solidFill>
                <a:uFill>
                  <a:solidFill>
                    <a:srgbClr val="FFFFFF"/>
                  </a:solidFill>
                </a:uFill>
              </a:rPr>
              <a:t> el Bitcoin la </a:t>
            </a:r>
            <a:r>
              <a:rPr lang="en-US" spc="-1" dirty="0" err="1">
                <a:solidFill>
                  <a:srgbClr val="000000"/>
                </a:solidFill>
                <a:uFill>
                  <a:solidFill>
                    <a:srgbClr val="FFFFFF"/>
                  </a:solidFill>
                </a:uFill>
              </a:rPr>
              <a:t>moneda</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elección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en</a:t>
            </a:r>
            <a:r>
              <a:rPr lang="en-US" spc="-1" dirty="0">
                <a:solidFill>
                  <a:srgbClr val="000000"/>
                </a:solidFill>
                <a:uFill>
                  <a:solidFill>
                    <a:srgbClr val="FFFFFF"/>
                  </a:solidFill>
                </a:uFill>
              </a:rPr>
              <a:t> los </a:t>
            </a:r>
            <a:r>
              <a:rPr lang="en-US" spc="-1" dirty="0" err="1">
                <a:solidFill>
                  <a:srgbClr val="000000"/>
                </a:solidFill>
                <a:uFill>
                  <a:solidFill>
                    <a:srgbClr val="FFFFFF"/>
                  </a:solidFill>
                </a:uFill>
              </a:rPr>
              <a:t>mercados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delictivos</a:t>
            </a:r>
            <a:r>
              <a:rPr lang="en-US" spc="-1" dirty="0">
                <a:solidFill>
                  <a:srgbClr val="000000"/>
                </a:solidFill>
                <a:uFill>
                  <a:solidFill>
                    <a:srgbClr val="FFFFFF"/>
                  </a:solidFill>
                </a:uFill>
              </a:rPr>
              <a:t>, y </a:t>
            </a:r>
            <a:r>
              <a:rPr lang="en-US" spc="-1" dirty="0" err="1">
                <a:solidFill>
                  <a:srgbClr val="000000"/>
                </a:solidFill>
                <a:uFill>
                  <a:solidFill>
                    <a:srgbClr val="FFFFFF"/>
                  </a:solidFill>
                </a:uFill>
              </a:rPr>
              <a:t>como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pago</a:t>
            </a:r>
            <a:r>
              <a:rPr lang="en-US" spc="-1" dirty="0">
                <a:solidFill>
                  <a:srgbClr val="000000"/>
                </a:solidFill>
                <a:uFill>
                  <a:solidFill>
                    <a:srgbClr val="FFFFFF"/>
                  </a:solidFill>
                </a:uFill>
              </a:rPr>
              <a:t> para </a:t>
            </a:r>
            <a:r>
              <a:rPr lang="en-US" spc="-1" dirty="0" err="1">
                <a:solidFill>
                  <a:srgbClr val="000000"/>
                </a:solidFill>
                <a:uFill>
                  <a:solidFill>
                    <a:srgbClr val="FFFFFF"/>
                  </a:solidFill>
                </a:uFill>
              </a:rPr>
              <a:t>intentos</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extorsión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relacionada</a:t>
            </a:r>
            <a:r>
              <a:rPr lang="en-US" spc="-1" dirty="0">
                <a:solidFill>
                  <a:srgbClr val="000000"/>
                </a:solidFill>
                <a:uFill>
                  <a:solidFill>
                    <a:srgbClr val="FFFFFF"/>
                  </a:solidFill>
                </a:uFill>
              </a:rPr>
              <a:t> al </a:t>
            </a:r>
            <a:r>
              <a:rPr lang="en-US" spc="-1" dirty="0" err="1">
                <a:solidFill>
                  <a:srgbClr val="000000"/>
                </a:solidFill>
                <a:uFill>
                  <a:solidFill>
                    <a:srgbClr val="FFFFFF"/>
                  </a:solidFill>
                </a:uFill>
              </a:rPr>
              <a:t>ciberespacio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como</a:t>
            </a:r>
            <a:r>
              <a:rPr lang="en-US" spc="-1" dirty="0">
                <a:solidFill>
                  <a:srgbClr val="000000"/>
                </a:solidFill>
                <a:uFill>
                  <a:solidFill>
                    <a:srgbClr val="FFFFFF"/>
                  </a:solidFill>
                </a:uFill>
              </a:rPr>
              <a:t> de un ransomware o un </a:t>
            </a:r>
            <a:r>
              <a:rPr lang="en-US" spc="-1" dirty="0" err="1">
                <a:solidFill>
                  <a:srgbClr val="000000"/>
                </a:solidFill>
                <a:uFill>
                  <a:solidFill>
                    <a:srgbClr val="FFFFFF"/>
                  </a:solidFill>
                </a:uFill>
              </a:rPr>
              <a:t>ataque</a:t>
            </a:r>
            <a:r>
              <a:rPr lang="en-US" spc="-1" dirty="0">
                <a:solidFill>
                  <a:srgbClr val="000000"/>
                </a:solidFill>
                <a:uFill>
                  <a:solidFill>
                    <a:srgbClr val="FFFFFF"/>
                  </a:solidFill>
                </a:uFill>
              </a:rPr>
              <a:t> DDoS. Sin embargo, </a:t>
            </a:r>
            <a:r>
              <a:rPr lang="en-US" spc="-1" dirty="0" err="1">
                <a:solidFill>
                  <a:srgbClr val="000000"/>
                </a:solidFill>
                <a:uFill>
                  <a:solidFill>
                    <a:srgbClr val="FFFFFF"/>
                  </a:solidFill>
                </a:uFill>
              </a:rPr>
              <a:t>otras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criptomonedas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como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Monero</a:t>
            </a:r>
            <a:r>
              <a:rPr lang="en-US" spc="-1" dirty="0">
                <a:solidFill>
                  <a:srgbClr val="000000"/>
                </a:solidFill>
                <a:uFill>
                  <a:solidFill>
                    <a:srgbClr val="FFFFFF"/>
                  </a:solidFill>
                </a:uFill>
              </a:rPr>
              <a:t>, Ethereum y </a:t>
            </a:r>
            <a:r>
              <a:rPr lang="en-US" spc="-1" dirty="0" err="1">
                <a:solidFill>
                  <a:srgbClr val="000000"/>
                </a:solidFill>
                <a:uFill>
                  <a:solidFill>
                    <a:srgbClr val="FFFFFF"/>
                  </a:solidFill>
                </a:uFill>
              </a:rPr>
              <a:t>Zcash</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están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ganando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popularidad</a:t>
            </a:r>
            <a:r>
              <a:rPr lang="en-US" spc="-1" dirty="0">
                <a:solidFill>
                  <a:srgbClr val="000000"/>
                </a:solidFill>
                <a:uFill>
                  <a:solidFill>
                    <a:srgbClr val="FFFFFF"/>
                  </a:solidFill>
                </a:uFill>
              </a:rPr>
              <a:t> dentro del </a:t>
            </a:r>
            <a:r>
              <a:rPr lang="en-US" spc="-1" dirty="0" err="1">
                <a:solidFill>
                  <a:srgbClr val="000000"/>
                </a:solidFill>
                <a:uFill>
                  <a:solidFill>
                    <a:srgbClr val="FFFFFF"/>
                  </a:solidFill>
                </a:uFill>
              </a:rPr>
              <a:t>mundo</a:t>
            </a:r>
            <a:r>
              <a:rPr lang="en-US" spc="-1" dirty="0">
                <a:solidFill>
                  <a:srgbClr val="000000"/>
                </a:solidFill>
                <a:uFill>
                  <a:solidFill>
                    <a:srgbClr val="FFFFFF"/>
                  </a:solidFill>
                </a:uFill>
              </a:rPr>
              <a:t> digital </a:t>
            </a:r>
            <a:r>
              <a:rPr lang="en-US" spc="-1" dirty="0" err="1">
                <a:solidFill>
                  <a:srgbClr val="000000"/>
                </a:solidFill>
                <a:uFill>
                  <a:solidFill>
                    <a:srgbClr val="FFFFFF"/>
                  </a:solidFill>
                </a:uFill>
              </a:rPr>
              <a:t>clandestino</a:t>
            </a:r>
            <a:r>
              <a:rPr lang="en-US" spc="-1" dirty="0">
                <a:solidFill>
                  <a:srgbClr val="000000"/>
                </a:solidFill>
                <a:uFill>
                  <a:solidFill>
                    <a:srgbClr val="FFFFFF"/>
                  </a:solidFill>
                </a:uFill>
              </a:rPr>
              <a:t>»</a:t>
            </a:r>
            <a:r>
              <a:rPr lang="en-US" dirty="0"/>
              <a:t>.</a:t>
            </a:r>
          </a:p>
          <a:p>
            <a:pPr marL="0" indent="0">
              <a:buNone/>
            </a:pPr>
            <a:endParaRPr lang="en-GB" dirty="0"/>
          </a:p>
        </p:txBody>
      </p:sp>
    </p:spTree>
    <p:extLst>
      <p:ext uri="{BB962C8B-B14F-4D97-AF65-F5344CB8AC3E}">
        <p14:creationId xmlns:p14="http://schemas.microsoft.com/office/powerpoint/2010/main" val="10553291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4000" b="1" spc="-1" dirty="0" err="1">
                <a:solidFill>
                  <a:srgbClr val="000000"/>
                </a:solidFill>
                <a:uFill>
                  <a:solidFill>
                    <a:srgbClr val="FFFFFF"/>
                  </a:solidFill>
                </a:uFill>
              </a:rPr>
              <a:t>Uso</a:t>
            </a:r>
            <a:r>
              <a:rPr lang="en-US" sz="4000" b="1" spc="-1" dirty="0">
                <a:solidFill>
                  <a:srgbClr val="000000"/>
                </a:solidFill>
                <a:uFill>
                  <a:solidFill>
                    <a:srgbClr val="FFFFFF"/>
                  </a:solidFill>
                </a:uFill>
              </a:rPr>
              <a:t> de Internet: Panorama regional</a:t>
            </a:r>
            <a:endParaRPr lang="en-GB" sz="4000" b="1" dirty="0"/>
          </a:p>
        </p:txBody>
      </p:sp>
      <p:sp>
        <p:nvSpPr>
          <p:cNvPr id="4" name="Content Placeholder 3"/>
          <p:cNvSpPr>
            <a:spLocks noGrp="1"/>
          </p:cNvSpPr>
          <p:nvPr>
            <p:ph idx="1"/>
          </p:nvPr>
        </p:nvSpPr>
        <p:spPr/>
        <p:txBody>
          <a:bodyPr/>
          <a:lstStyle/>
          <a:p>
            <a:endParaRPr lang="en-US"/>
          </a:p>
        </p:txBody>
      </p:sp>
      <p:pic>
        <p:nvPicPr>
          <p:cNvPr id="5" name="Picture 4"/>
          <p:cNvPicPr>
            <a:picLocks noChangeAspect="1"/>
          </p:cNvPicPr>
          <p:nvPr/>
        </p:nvPicPr>
        <p:blipFill rotWithShape="1">
          <a:blip r:embed="rId3"/>
          <a:srcRect t="8462" b="1966"/>
          <a:stretch/>
        </p:blipFill>
        <p:spPr>
          <a:xfrm>
            <a:off x="0" y="1531666"/>
            <a:ext cx="9144000" cy="5119078"/>
          </a:xfrm>
          <a:prstGeom prst="rect">
            <a:avLst/>
          </a:prstGeom>
        </p:spPr>
      </p:pic>
    </p:spTree>
    <p:extLst>
      <p:ext uri="{BB962C8B-B14F-4D97-AF65-F5344CB8AC3E}">
        <p14:creationId xmlns:p14="http://schemas.microsoft.com/office/powerpoint/2010/main" val="78967351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idx="1"/>
          </p:nvPr>
        </p:nvSpPr>
        <p:spPr>
          <a:xfrm>
            <a:off x="2506465" y="1186350"/>
            <a:ext cx="6586527" cy="2616777"/>
          </a:xfrm>
        </p:spPr>
        <p:txBody>
          <a:bodyPr>
            <a:noAutofit/>
          </a:bodyPr>
          <a:lstStyle/>
          <a:p>
            <a:pPr marL="0" indent="0" algn="just">
              <a:lnSpc>
                <a:spcPct val="150000"/>
              </a:lnSpc>
              <a:spcBef>
                <a:spcPts val="0"/>
              </a:spcBef>
              <a:buNone/>
            </a:pPr>
            <a:r>
              <a:rPr lang="en-US" sz="2400" b="1" spc="-1" dirty="0">
                <a:solidFill>
                  <a:srgbClr val="000000"/>
                </a:solidFill>
                <a:uFill>
                  <a:solidFill>
                    <a:srgbClr val="FFFFFF"/>
                  </a:solidFill>
                </a:uFill>
              </a:rPr>
              <a:t>Una </a:t>
            </a:r>
            <a:r>
              <a:rPr lang="en-US" sz="2400" b="1" spc="-1" dirty="0" err="1">
                <a:solidFill>
                  <a:srgbClr val="000000"/>
                </a:solidFill>
                <a:uFill>
                  <a:solidFill>
                    <a:srgbClr val="FFFFFF"/>
                  </a:solidFill>
                </a:uFill>
              </a:rPr>
              <a:t>moneda</a:t>
            </a:r>
            <a:r>
              <a:rPr lang="en-US" sz="2400" b="1" spc="-1" dirty="0">
                <a:solidFill>
                  <a:srgbClr val="000000"/>
                </a:solidFill>
                <a:uFill>
                  <a:solidFill>
                    <a:srgbClr val="FFFFFF"/>
                  </a:solidFill>
                </a:uFill>
              </a:rPr>
              <a:t> digital </a:t>
            </a:r>
            <a:r>
              <a:rPr lang="en-US" sz="2400" b="1" spc="-1" dirty="0" err="1">
                <a:solidFill>
                  <a:srgbClr val="000000"/>
                </a:solidFill>
                <a:uFill>
                  <a:solidFill>
                    <a:srgbClr val="FFFFFF"/>
                  </a:solidFill>
                </a:uFill>
              </a:rPr>
              <a:t>en</a:t>
            </a:r>
            <a:r>
              <a:rPr lang="en-US" sz="2400" b="1" spc="-1" dirty="0">
                <a:solidFill>
                  <a:srgbClr val="000000"/>
                </a:solidFill>
                <a:uFill>
                  <a:solidFill>
                    <a:srgbClr val="FFFFFF"/>
                  </a:solidFill>
                </a:uFill>
              </a:rPr>
              <a:t> que se </a:t>
            </a:r>
            <a:r>
              <a:rPr lang="en-US" sz="2400" b="1" spc="-1" dirty="0" err="1">
                <a:solidFill>
                  <a:srgbClr val="000000"/>
                </a:solidFill>
                <a:uFill>
                  <a:solidFill>
                    <a:srgbClr val="FFFFFF"/>
                  </a:solidFill>
                </a:uFill>
              </a:rPr>
              <a:t>utilizan</a:t>
            </a:r>
            <a:r>
              <a:rPr lang="en-US" sz="2400" b="1" spc="-1" dirty="0">
                <a:solidFill>
                  <a:srgbClr val="000000"/>
                </a:solidFill>
                <a:uFill>
                  <a:solidFill>
                    <a:srgbClr val="FFFFFF"/>
                  </a:solidFill>
                </a:uFill>
              </a:rPr>
              <a:t> </a:t>
            </a:r>
            <a:r>
              <a:rPr lang="en-US" sz="2400" b="1" spc="-1" dirty="0" err="1">
                <a:solidFill>
                  <a:srgbClr val="000000"/>
                </a:solidFill>
                <a:uFill>
                  <a:solidFill>
                    <a:srgbClr val="FFFFFF"/>
                  </a:solidFill>
                </a:uFill>
              </a:rPr>
              <a:t>técnicas</a:t>
            </a:r>
            <a:r>
              <a:rPr lang="en-US" sz="2400" b="1" spc="-1" dirty="0">
                <a:solidFill>
                  <a:srgbClr val="000000"/>
                </a:solidFill>
                <a:uFill>
                  <a:solidFill>
                    <a:srgbClr val="FFFFFF"/>
                  </a:solidFill>
                </a:uFill>
              </a:rPr>
              <a:t> de </a:t>
            </a:r>
            <a:r>
              <a:rPr lang="en-US" sz="2400" b="1" spc="-1" dirty="0" err="1">
                <a:solidFill>
                  <a:srgbClr val="000000"/>
                </a:solidFill>
                <a:uFill>
                  <a:solidFill>
                    <a:srgbClr val="FFFFFF"/>
                  </a:solidFill>
                </a:uFill>
              </a:rPr>
              <a:t>encriptación</a:t>
            </a:r>
            <a:r>
              <a:rPr lang="en-US" sz="2400" b="1" spc="-1" dirty="0">
                <a:solidFill>
                  <a:srgbClr val="000000"/>
                </a:solidFill>
                <a:uFill>
                  <a:solidFill>
                    <a:srgbClr val="FFFFFF"/>
                  </a:solidFill>
                </a:uFill>
              </a:rPr>
              <a:t> para regular la </a:t>
            </a:r>
            <a:r>
              <a:rPr lang="en-US" sz="2400" b="1" spc="-1" dirty="0" err="1">
                <a:solidFill>
                  <a:srgbClr val="000000"/>
                </a:solidFill>
                <a:uFill>
                  <a:solidFill>
                    <a:srgbClr val="FFFFFF"/>
                  </a:solidFill>
                </a:uFill>
              </a:rPr>
              <a:t>generación</a:t>
            </a:r>
            <a:r>
              <a:rPr lang="en-US" sz="2400" b="1" spc="-1" dirty="0">
                <a:solidFill>
                  <a:srgbClr val="000000"/>
                </a:solidFill>
                <a:uFill>
                  <a:solidFill>
                    <a:srgbClr val="FFFFFF"/>
                  </a:solidFill>
                </a:uFill>
              </a:rPr>
              <a:t> de </a:t>
            </a:r>
            <a:r>
              <a:rPr lang="en-US" sz="2400" b="1" spc="-1" dirty="0" err="1">
                <a:solidFill>
                  <a:srgbClr val="000000"/>
                </a:solidFill>
                <a:uFill>
                  <a:solidFill>
                    <a:srgbClr val="FFFFFF"/>
                  </a:solidFill>
                </a:uFill>
              </a:rPr>
              <a:t>unidades</a:t>
            </a:r>
            <a:r>
              <a:rPr lang="en-US" sz="2400" b="1" spc="-1" dirty="0">
                <a:solidFill>
                  <a:srgbClr val="000000"/>
                </a:solidFill>
                <a:uFill>
                  <a:solidFill>
                    <a:srgbClr val="FFFFFF"/>
                  </a:solidFill>
                </a:uFill>
              </a:rPr>
              <a:t> </a:t>
            </a:r>
            <a:r>
              <a:rPr lang="en-US" sz="2400" b="1" spc="-1" dirty="0" err="1">
                <a:solidFill>
                  <a:srgbClr val="000000"/>
                </a:solidFill>
                <a:uFill>
                  <a:solidFill>
                    <a:srgbClr val="FFFFFF"/>
                  </a:solidFill>
                </a:uFill>
              </a:rPr>
              <a:t>monetarias</a:t>
            </a:r>
            <a:r>
              <a:rPr lang="en-US" sz="2400" b="1" spc="-1" dirty="0">
                <a:solidFill>
                  <a:srgbClr val="000000"/>
                </a:solidFill>
                <a:uFill>
                  <a:solidFill>
                    <a:srgbClr val="FFFFFF"/>
                  </a:solidFill>
                </a:uFill>
              </a:rPr>
              <a:t> y </a:t>
            </a:r>
            <a:r>
              <a:rPr lang="en-US" sz="2400" b="1" spc="-1" dirty="0" err="1">
                <a:solidFill>
                  <a:srgbClr val="000000"/>
                </a:solidFill>
                <a:uFill>
                  <a:solidFill>
                    <a:srgbClr val="FFFFFF"/>
                  </a:solidFill>
                </a:uFill>
              </a:rPr>
              <a:t>verificar</a:t>
            </a:r>
            <a:r>
              <a:rPr lang="en-US" sz="2400" b="1" spc="-1" dirty="0">
                <a:solidFill>
                  <a:srgbClr val="000000"/>
                </a:solidFill>
                <a:uFill>
                  <a:solidFill>
                    <a:srgbClr val="FFFFFF"/>
                  </a:solidFill>
                </a:uFill>
              </a:rPr>
              <a:t> la </a:t>
            </a:r>
            <a:r>
              <a:rPr lang="en-US" sz="2400" b="1" spc="-1" dirty="0" err="1">
                <a:solidFill>
                  <a:srgbClr val="000000"/>
                </a:solidFill>
                <a:uFill>
                  <a:solidFill>
                    <a:srgbClr val="FFFFFF"/>
                  </a:solidFill>
                </a:uFill>
              </a:rPr>
              <a:t>transferencia</a:t>
            </a:r>
            <a:r>
              <a:rPr lang="en-US" sz="2400" b="1" spc="-1" dirty="0">
                <a:solidFill>
                  <a:srgbClr val="000000"/>
                </a:solidFill>
                <a:uFill>
                  <a:solidFill>
                    <a:srgbClr val="FFFFFF"/>
                  </a:solidFill>
                </a:uFill>
              </a:rPr>
              <a:t> de </a:t>
            </a:r>
            <a:r>
              <a:rPr lang="en-US" sz="2400" b="1" spc="-1" dirty="0" err="1">
                <a:solidFill>
                  <a:srgbClr val="000000"/>
                </a:solidFill>
                <a:uFill>
                  <a:solidFill>
                    <a:srgbClr val="FFFFFF"/>
                  </a:solidFill>
                </a:uFill>
              </a:rPr>
              <a:t>fondos</a:t>
            </a:r>
            <a:r>
              <a:rPr lang="en-US" sz="2400" b="1" spc="-1" dirty="0">
                <a:solidFill>
                  <a:srgbClr val="000000"/>
                </a:solidFill>
                <a:uFill>
                  <a:solidFill>
                    <a:srgbClr val="FFFFFF"/>
                  </a:solidFill>
                </a:uFill>
              </a:rPr>
              <a:t>, que opera </a:t>
            </a:r>
            <a:r>
              <a:rPr lang="en-US" sz="2400" b="1" spc="-1" dirty="0" err="1">
                <a:solidFill>
                  <a:srgbClr val="000000"/>
                </a:solidFill>
                <a:uFill>
                  <a:solidFill>
                    <a:srgbClr val="FFFFFF"/>
                  </a:solidFill>
                </a:uFill>
              </a:rPr>
              <a:t>independientemente</a:t>
            </a:r>
            <a:r>
              <a:rPr lang="en-US" sz="2400" b="1" spc="-1" dirty="0">
                <a:solidFill>
                  <a:srgbClr val="000000"/>
                </a:solidFill>
                <a:uFill>
                  <a:solidFill>
                    <a:srgbClr val="FFFFFF"/>
                  </a:solidFill>
                </a:uFill>
              </a:rPr>
              <a:t> de un banco central. (</a:t>
            </a:r>
            <a:r>
              <a:rPr lang="en-US" sz="2400" b="1" spc="-1" dirty="0" err="1">
                <a:solidFill>
                  <a:srgbClr val="000000"/>
                </a:solidFill>
                <a:uFill>
                  <a:solidFill>
                    <a:srgbClr val="FFFFFF"/>
                  </a:solidFill>
                </a:uFill>
              </a:rPr>
              <a:t>Diccionarios</a:t>
            </a:r>
            <a:r>
              <a:rPr lang="en-US" sz="2400" b="1" spc="-1" dirty="0">
                <a:solidFill>
                  <a:srgbClr val="000000"/>
                </a:solidFill>
                <a:uFill>
                  <a:solidFill>
                    <a:srgbClr val="FFFFFF"/>
                  </a:solidFill>
                </a:uFill>
              </a:rPr>
              <a:t> Oxford)</a:t>
            </a:r>
            <a:endParaRPr lang="en-GB" sz="2400" b="1" dirty="0"/>
          </a:p>
          <a:p>
            <a:pPr marL="0" indent="0" algn="just">
              <a:lnSpc>
                <a:spcPct val="150000"/>
              </a:lnSpc>
              <a:spcBef>
                <a:spcPts val="0"/>
              </a:spcBef>
              <a:buNone/>
            </a:pPr>
            <a:r>
              <a:rPr lang="en-GB" sz="2400" b="1" dirty="0"/>
              <a:t>…</a:t>
            </a:r>
          </a:p>
          <a:p>
            <a:pPr marL="0" indent="0" algn="just">
              <a:lnSpc>
                <a:spcPct val="150000"/>
              </a:lnSpc>
              <a:spcBef>
                <a:spcPts val="0"/>
              </a:spcBef>
              <a:buNone/>
            </a:pPr>
            <a:r>
              <a:rPr lang="en-US" sz="2400" b="1" spc="-1" dirty="0">
                <a:solidFill>
                  <a:srgbClr val="000000"/>
                </a:solidFill>
                <a:uFill>
                  <a:solidFill>
                    <a:srgbClr val="FFFFFF"/>
                  </a:solidFill>
                </a:uFill>
              </a:rPr>
              <a:t>Las </a:t>
            </a:r>
            <a:r>
              <a:rPr lang="en-US" sz="2400" b="1" spc="-1" dirty="0" err="1">
                <a:solidFill>
                  <a:srgbClr val="000000"/>
                </a:solidFill>
                <a:uFill>
                  <a:solidFill>
                    <a:srgbClr val="FFFFFF"/>
                  </a:solidFill>
                </a:uFill>
              </a:rPr>
              <a:t>criptomonedas</a:t>
            </a:r>
            <a:r>
              <a:rPr lang="en-US" sz="2400" b="1" spc="-1" dirty="0">
                <a:solidFill>
                  <a:srgbClr val="000000"/>
                </a:solidFill>
                <a:uFill>
                  <a:solidFill>
                    <a:srgbClr val="FFFFFF"/>
                  </a:solidFill>
                </a:uFill>
              </a:rPr>
              <a:t> son un </a:t>
            </a:r>
            <a:r>
              <a:rPr lang="en-US" sz="2400" b="1" spc="-1" dirty="0" err="1">
                <a:solidFill>
                  <a:srgbClr val="000000"/>
                </a:solidFill>
                <a:uFill>
                  <a:solidFill>
                    <a:srgbClr val="FFFFFF"/>
                  </a:solidFill>
                </a:uFill>
              </a:rPr>
              <a:t>subconjunto</a:t>
            </a:r>
            <a:r>
              <a:rPr lang="en-US" sz="2400" b="1" spc="-1" dirty="0">
                <a:solidFill>
                  <a:srgbClr val="000000"/>
                </a:solidFill>
                <a:uFill>
                  <a:solidFill>
                    <a:srgbClr val="FFFFFF"/>
                  </a:solidFill>
                </a:uFill>
              </a:rPr>
              <a:t> de </a:t>
            </a:r>
            <a:r>
              <a:rPr lang="en-US" sz="2400" b="1" spc="-1" dirty="0" err="1">
                <a:solidFill>
                  <a:srgbClr val="000000"/>
                </a:solidFill>
                <a:uFill>
                  <a:solidFill>
                    <a:srgbClr val="FFFFFF"/>
                  </a:solidFill>
                </a:uFill>
              </a:rPr>
              <a:t>monedas</a:t>
            </a:r>
            <a:r>
              <a:rPr lang="en-US" sz="2400" b="1" spc="-1" dirty="0">
                <a:solidFill>
                  <a:srgbClr val="000000"/>
                </a:solidFill>
                <a:uFill>
                  <a:solidFill>
                    <a:srgbClr val="FFFFFF"/>
                  </a:solidFill>
                </a:uFill>
              </a:rPr>
              <a:t> </a:t>
            </a:r>
            <a:r>
              <a:rPr lang="en-US" sz="2400" b="1" spc="-1" dirty="0" err="1">
                <a:solidFill>
                  <a:srgbClr val="000000"/>
                </a:solidFill>
                <a:uFill>
                  <a:solidFill>
                    <a:srgbClr val="FFFFFF"/>
                  </a:solidFill>
                </a:uFill>
              </a:rPr>
              <a:t>alternativas</a:t>
            </a:r>
            <a:r>
              <a:rPr lang="en-US" sz="2400" b="1" spc="-1" dirty="0">
                <a:solidFill>
                  <a:srgbClr val="000000"/>
                </a:solidFill>
                <a:uFill>
                  <a:solidFill>
                    <a:srgbClr val="FFFFFF"/>
                  </a:solidFill>
                </a:uFill>
              </a:rPr>
              <a:t>, o </a:t>
            </a:r>
            <a:r>
              <a:rPr lang="en-US" sz="2400" b="1" spc="-1" dirty="0" err="1">
                <a:solidFill>
                  <a:srgbClr val="000000"/>
                </a:solidFill>
                <a:uFill>
                  <a:solidFill>
                    <a:srgbClr val="FFFFFF"/>
                  </a:solidFill>
                </a:uFill>
              </a:rPr>
              <a:t>específicamente</a:t>
            </a:r>
            <a:r>
              <a:rPr lang="en-US" sz="2400" b="1" spc="-1" dirty="0">
                <a:solidFill>
                  <a:srgbClr val="000000"/>
                </a:solidFill>
                <a:uFill>
                  <a:solidFill>
                    <a:srgbClr val="FFFFFF"/>
                  </a:solidFill>
                </a:uFill>
              </a:rPr>
              <a:t> de </a:t>
            </a:r>
            <a:r>
              <a:rPr lang="en-US" sz="2400" b="1" spc="-1" dirty="0" err="1">
                <a:solidFill>
                  <a:srgbClr val="000000"/>
                </a:solidFill>
                <a:uFill>
                  <a:solidFill>
                    <a:srgbClr val="FFFFFF"/>
                  </a:solidFill>
                </a:uFill>
              </a:rPr>
              <a:t>monedas</a:t>
            </a:r>
            <a:r>
              <a:rPr lang="en-US" sz="2400" b="1" spc="-1" dirty="0">
                <a:solidFill>
                  <a:srgbClr val="000000"/>
                </a:solidFill>
                <a:uFill>
                  <a:solidFill>
                    <a:srgbClr val="FFFFFF"/>
                  </a:solidFill>
                </a:uFill>
              </a:rPr>
              <a:t> </a:t>
            </a:r>
            <a:r>
              <a:rPr lang="en-US" sz="2400" b="1" spc="-1" dirty="0" err="1">
                <a:solidFill>
                  <a:srgbClr val="000000"/>
                </a:solidFill>
                <a:uFill>
                  <a:solidFill>
                    <a:srgbClr val="FFFFFF"/>
                  </a:solidFill>
                </a:uFill>
              </a:rPr>
              <a:t>digitales</a:t>
            </a:r>
            <a:r>
              <a:rPr lang="en-US" sz="2400" b="1" spc="-1" dirty="0">
                <a:solidFill>
                  <a:srgbClr val="000000"/>
                </a:solidFill>
                <a:uFill>
                  <a:solidFill>
                    <a:srgbClr val="FFFFFF"/>
                  </a:solidFill>
                </a:uFill>
              </a:rPr>
              <a:t>.</a:t>
            </a:r>
            <a:r>
              <a:rPr lang="en-GB" sz="2400" b="1" dirty="0"/>
              <a:t> (Wikipedia)</a:t>
            </a:r>
          </a:p>
          <a:p>
            <a:pPr marL="0" indent="0" algn="just">
              <a:lnSpc>
                <a:spcPct val="150000"/>
              </a:lnSpc>
              <a:spcBef>
                <a:spcPts val="0"/>
              </a:spcBef>
              <a:buNone/>
            </a:pPr>
            <a:endParaRPr lang="en-GB" sz="2400" b="1" dirty="0"/>
          </a:p>
        </p:txBody>
      </p:sp>
      <p:grpSp>
        <p:nvGrpSpPr>
          <p:cNvPr id="5" name="Group 4"/>
          <p:cNvGrpSpPr/>
          <p:nvPr/>
        </p:nvGrpSpPr>
        <p:grpSpPr>
          <a:xfrm>
            <a:off x="521191" y="1733545"/>
            <a:ext cx="2017922" cy="4080307"/>
            <a:chOff x="1210364" y="2220338"/>
            <a:chExt cx="2017922" cy="4080307"/>
          </a:xfrm>
        </p:grpSpPr>
        <p:sp>
          <p:nvSpPr>
            <p:cNvPr id="6" name="Textfeld 5"/>
            <p:cNvSpPr txBox="1"/>
            <p:nvPr/>
          </p:nvSpPr>
          <p:spPr>
            <a:xfrm>
              <a:off x="1319212" y="2220338"/>
              <a:ext cx="1843088" cy="2856428"/>
            </a:xfrm>
            <a:prstGeom prst="ellipse">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endParaRPr lang="en-US" sz="1800" dirty="0"/>
            </a:p>
            <a:p>
              <a:pPr algn="ctr"/>
              <a:endParaRPr lang="en-US" sz="1800" dirty="0"/>
            </a:p>
            <a:p>
              <a:pPr algn="ctr"/>
              <a:endParaRPr lang="en-US" sz="1800" dirty="0"/>
            </a:p>
            <a:p>
              <a:pPr algn="ctr"/>
              <a:r>
                <a:rPr lang="en-US" sz="1800" dirty="0" err="1"/>
                <a:t>Moneda</a:t>
              </a:r>
              <a:r>
                <a:rPr lang="en-US" sz="1800" dirty="0"/>
                <a:t> real</a:t>
              </a:r>
            </a:p>
            <a:p>
              <a:pPr algn="ctr"/>
              <a:endParaRPr lang="en-US" sz="1800" dirty="0"/>
            </a:p>
            <a:p>
              <a:pPr algn="ctr"/>
              <a:endParaRPr lang="en-US" sz="1800" dirty="0"/>
            </a:p>
          </p:txBody>
        </p:sp>
        <p:sp>
          <p:nvSpPr>
            <p:cNvPr id="7" name="Textfeld 6"/>
            <p:cNvSpPr txBox="1"/>
            <p:nvPr/>
          </p:nvSpPr>
          <p:spPr>
            <a:xfrm>
              <a:off x="1762125" y="2296538"/>
              <a:ext cx="990600" cy="1038701"/>
            </a:xfrm>
            <a:prstGeom prst="ellips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n-US" sz="1400" dirty="0" err="1"/>
                <a:t>Dinero</a:t>
              </a:r>
              <a:r>
                <a:rPr lang="en-US" sz="1400" dirty="0"/>
                <a:t> FIDU-CIARIO</a:t>
              </a:r>
            </a:p>
          </p:txBody>
        </p:sp>
        <p:sp>
          <p:nvSpPr>
            <p:cNvPr id="8" name="Textfeld 7"/>
            <p:cNvSpPr txBox="1"/>
            <p:nvPr/>
          </p:nvSpPr>
          <p:spPr>
            <a:xfrm>
              <a:off x="1210364" y="3541595"/>
              <a:ext cx="2017922" cy="2759050"/>
            </a:xfrm>
            <a:prstGeom prst="ellipse">
              <a:avLst/>
            </a:prstGeom>
            <a:gradFill flip="none" rotWithShape="1">
              <a:gsLst>
                <a:gs pos="0">
                  <a:schemeClr val="accent4">
                    <a:tint val="100000"/>
                    <a:shade val="100000"/>
                    <a:satMod val="130000"/>
                    <a:alpha val="81000"/>
                  </a:schemeClr>
                </a:gs>
                <a:gs pos="100000">
                  <a:schemeClr val="accent4">
                    <a:tint val="50000"/>
                    <a:shade val="100000"/>
                    <a:satMod val="350000"/>
                    <a:alpha val="81000"/>
                  </a:schemeClr>
                </a:gs>
              </a:gsLst>
              <a:lin ang="16200000" scaled="0"/>
              <a:tileRect/>
            </a:gradFill>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endParaRPr lang="en-US" sz="300" dirty="0"/>
            </a:p>
            <a:p>
              <a:pPr algn="ctr"/>
              <a:r>
                <a:rPr lang="en-US" sz="1200" dirty="0" err="1"/>
                <a:t>Moneda</a:t>
              </a:r>
              <a:r>
                <a:rPr lang="en-US" sz="1200" dirty="0"/>
                <a:t> </a:t>
              </a:r>
            </a:p>
            <a:p>
              <a:pPr algn="ctr"/>
              <a:r>
                <a:rPr lang="en-US" sz="1200" dirty="0" err="1"/>
                <a:t>alternativa</a:t>
              </a:r>
              <a:endParaRPr lang="en-US" sz="1200" dirty="0"/>
            </a:p>
            <a:p>
              <a:pPr algn="ctr"/>
              <a:endParaRPr lang="en-US" sz="1200" dirty="0"/>
            </a:p>
            <a:p>
              <a:pPr algn="ctr"/>
              <a:endParaRPr lang="en-US" sz="1050" dirty="0"/>
            </a:p>
            <a:p>
              <a:pPr algn="ctr"/>
              <a:endParaRPr lang="en-US" sz="1800" dirty="0"/>
            </a:p>
            <a:p>
              <a:pPr algn="ctr"/>
              <a:endParaRPr lang="en-US" sz="1800" dirty="0"/>
            </a:p>
            <a:p>
              <a:pPr algn="ctr"/>
              <a:endParaRPr lang="en-US" sz="1800" dirty="0"/>
            </a:p>
            <a:p>
              <a:pPr algn="ctr"/>
              <a:endParaRPr lang="en-US" sz="1800" dirty="0"/>
            </a:p>
          </p:txBody>
        </p:sp>
        <p:sp>
          <p:nvSpPr>
            <p:cNvPr id="9" name="Textfeld 8"/>
            <p:cNvSpPr txBox="1"/>
            <p:nvPr/>
          </p:nvSpPr>
          <p:spPr>
            <a:xfrm>
              <a:off x="1428750" y="4329868"/>
              <a:ext cx="1590675" cy="1119850"/>
            </a:xfrm>
            <a:prstGeom prst="ellipse">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endParaRPr lang="en-US" sz="225" dirty="0"/>
            </a:p>
            <a:p>
              <a:pPr algn="ctr"/>
              <a:r>
                <a:rPr lang="en-US" sz="1200" dirty="0" err="1"/>
                <a:t>Moneda</a:t>
              </a:r>
              <a:r>
                <a:rPr lang="en-US" sz="1200" dirty="0"/>
                <a:t> </a:t>
              </a:r>
            </a:p>
            <a:p>
              <a:pPr algn="ctr"/>
              <a:r>
                <a:rPr lang="en-US" sz="1200" dirty="0"/>
                <a:t>digital</a:t>
              </a:r>
              <a:endParaRPr lang="en-US" sz="825" dirty="0"/>
            </a:p>
            <a:p>
              <a:pPr algn="ctr"/>
              <a:endParaRPr lang="en-US" sz="975" dirty="0"/>
            </a:p>
            <a:p>
              <a:pPr algn="ctr"/>
              <a:endParaRPr lang="en-US" sz="975" dirty="0"/>
            </a:p>
          </p:txBody>
        </p:sp>
        <p:sp>
          <p:nvSpPr>
            <p:cNvPr id="10" name="Textfeld 9"/>
            <p:cNvSpPr txBox="1"/>
            <p:nvPr/>
          </p:nvSpPr>
          <p:spPr>
            <a:xfrm>
              <a:off x="1543050" y="4875430"/>
              <a:ext cx="1352550" cy="346234"/>
            </a:xfrm>
            <a:prstGeom prst="ellipse">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es-ES" sz="1000" spc="-1" dirty="0">
                  <a:solidFill>
                    <a:srgbClr val="FFFFFF"/>
                  </a:solidFill>
                  <a:uFill>
                    <a:solidFill>
                      <a:srgbClr val="FFFFFF"/>
                    </a:solidFill>
                  </a:uFill>
                </a:rPr>
                <a:t>Criptomoneda</a:t>
              </a:r>
              <a:endParaRPr lang="es-ES" sz="1000" dirty="0"/>
            </a:p>
          </p:txBody>
        </p:sp>
      </p:grpSp>
      <p:sp>
        <p:nvSpPr>
          <p:cNvPr id="11" name="Title 1"/>
          <p:cNvSpPr txBox="1">
            <a:spLocks/>
          </p:cNvSpPr>
          <p:nvPr/>
        </p:nvSpPr>
        <p:spPr>
          <a:xfrm>
            <a:off x="1043608" y="449131"/>
            <a:ext cx="6172200" cy="653214"/>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s-ES" b="1" spc="-1" dirty="0">
                <a:solidFill>
                  <a:srgbClr val="000000"/>
                </a:solidFill>
                <a:uFill>
                  <a:solidFill>
                    <a:srgbClr val="FFFFFF"/>
                  </a:solidFill>
                </a:uFill>
              </a:rPr>
              <a:t>Definición de la criptomoneda</a:t>
            </a:r>
            <a:endParaRPr lang="en-US" b="1" dirty="0"/>
          </a:p>
        </p:txBody>
      </p:sp>
    </p:spTree>
    <p:extLst>
      <p:ext uri="{BB962C8B-B14F-4D97-AF65-F5344CB8AC3E}">
        <p14:creationId xmlns:p14="http://schemas.microsoft.com/office/powerpoint/2010/main" val="202370900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538776"/>
            <a:ext cx="7776864" cy="653214"/>
          </a:xfrm>
        </p:spPr>
        <p:txBody>
          <a:bodyPr>
            <a:noAutofit/>
          </a:bodyPr>
          <a:lstStyle/>
          <a:p>
            <a:pPr>
              <a:spcBef>
                <a:spcPts val="0"/>
              </a:spcBef>
            </a:pPr>
            <a:r>
              <a:rPr lang="en-US" b="1" spc="-1" dirty="0" err="1">
                <a:solidFill>
                  <a:srgbClr val="000000"/>
                </a:solidFill>
                <a:uFill>
                  <a:solidFill>
                    <a:srgbClr val="FFFFFF"/>
                  </a:solidFill>
                </a:uFill>
              </a:rPr>
              <a:t>Criptomoneda</a:t>
            </a:r>
            <a:r>
              <a:rPr lang="en-US" b="1" spc="-1" dirty="0">
                <a:solidFill>
                  <a:srgbClr val="000000"/>
                </a:solidFill>
                <a:uFill>
                  <a:solidFill>
                    <a:srgbClr val="FFFFFF"/>
                  </a:solidFill>
                </a:uFill>
              </a:rPr>
              <a:t> </a:t>
            </a:r>
            <a:r>
              <a:rPr lang="en-US" b="1" spc="-1" dirty="0" err="1">
                <a:solidFill>
                  <a:srgbClr val="000000"/>
                </a:solidFill>
                <a:uFill>
                  <a:solidFill>
                    <a:srgbClr val="FFFFFF"/>
                  </a:solidFill>
                </a:uFill>
              </a:rPr>
              <a:t>frente</a:t>
            </a:r>
            <a:r>
              <a:rPr lang="en-US" b="1" spc="-1" dirty="0">
                <a:solidFill>
                  <a:srgbClr val="000000"/>
                </a:solidFill>
                <a:uFill>
                  <a:solidFill>
                    <a:srgbClr val="FFFFFF"/>
                  </a:solidFill>
                </a:uFill>
              </a:rPr>
              <a:t> a </a:t>
            </a:r>
            <a:r>
              <a:rPr lang="en-US" b="1" spc="-1" dirty="0" err="1">
                <a:solidFill>
                  <a:srgbClr val="000000"/>
                </a:solidFill>
                <a:uFill>
                  <a:solidFill>
                    <a:srgbClr val="FFFFFF"/>
                  </a:solidFill>
                </a:uFill>
              </a:rPr>
              <a:t>moneda</a:t>
            </a:r>
            <a:r>
              <a:rPr lang="en-US" b="1" spc="-1" dirty="0">
                <a:solidFill>
                  <a:srgbClr val="000000"/>
                </a:solidFill>
                <a:uFill>
                  <a:solidFill>
                    <a:srgbClr val="FFFFFF"/>
                  </a:solidFill>
                </a:uFill>
              </a:rPr>
              <a:t> </a:t>
            </a:r>
            <a:r>
              <a:rPr lang="en-US" b="1" spc="-1" dirty="0" err="1">
                <a:solidFill>
                  <a:srgbClr val="000000"/>
                </a:solidFill>
                <a:uFill>
                  <a:solidFill>
                    <a:srgbClr val="FFFFFF"/>
                  </a:solidFill>
                </a:uFill>
              </a:rPr>
              <a:t>tradicional</a:t>
            </a:r>
            <a:endParaRPr lang="en-GB" b="1" dirty="0"/>
          </a:p>
        </p:txBody>
      </p:sp>
      <p:sp>
        <p:nvSpPr>
          <p:cNvPr id="4" name="Rectangle 3"/>
          <p:cNvSpPr>
            <a:spLocks noGrp="1" noChangeArrowheads="1"/>
          </p:cNvSpPr>
          <p:nvPr>
            <p:ph idx="1"/>
          </p:nvPr>
        </p:nvSpPr>
        <p:spPr>
          <a:xfrm>
            <a:off x="1187624" y="1484784"/>
            <a:ext cx="7344816" cy="4608512"/>
          </a:xfrm>
        </p:spPr>
        <p:txBody>
          <a:bodyPr>
            <a:normAutofit fontScale="85000" lnSpcReduction="10000"/>
          </a:bodyPr>
          <a:lstStyle/>
          <a:p>
            <a:pPr marL="0" indent="0">
              <a:lnSpc>
                <a:spcPct val="150000"/>
              </a:lnSpc>
              <a:spcBef>
                <a:spcPts val="0"/>
              </a:spcBef>
              <a:buNone/>
            </a:pPr>
            <a:r>
              <a:rPr lang="en-US" b="1" spc="-1" dirty="0" err="1">
                <a:solidFill>
                  <a:srgbClr val="000000"/>
                </a:solidFill>
                <a:uFill>
                  <a:solidFill>
                    <a:srgbClr val="FFFFFF"/>
                  </a:solidFill>
                </a:uFill>
              </a:rPr>
              <a:t>Distinción</a:t>
            </a:r>
            <a:r>
              <a:rPr lang="en-US" b="1" spc="-1" dirty="0">
                <a:solidFill>
                  <a:srgbClr val="000000"/>
                </a:solidFill>
                <a:uFill>
                  <a:solidFill>
                    <a:srgbClr val="FFFFFF"/>
                  </a:solidFill>
                </a:uFill>
              </a:rPr>
              <a:t> de </a:t>
            </a:r>
            <a:r>
              <a:rPr lang="en-US" b="1" spc="-1" dirty="0" err="1">
                <a:solidFill>
                  <a:srgbClr val="000000"/>
                </a:solidFill>
                <a:uFill>
                  <a:solidFill>
                    <a:srgbClr val="FFFFFF"/>
                  </a:solidFill>
                </a:uFill>
              </a:rPr>
              <a:t>características</a:t>
            </a:r>
            <a:r>
              <a:rPr lang="en-US" b="1" spc="-1" dirty="0">
                <a:solidFill>
                  <a:srgbClr val="000000"/>
                </a:solidFill>
                <a:uFill>
                  <a:solidFill>
                    <a:srgbClr val="FFFFFF"/>
                  </a:solidFill>
                </a:uFill>
              </a:rPr>
              <a:t> de la </a:t>
            </a:r>
            <a:r>
              <a:rPr lang="en-US" b="1" spc="-1" dirty="0" err="1">
                <a:solidFill>
                  <a:srgbClr val="000000"/>
                </a:solidFill>
                <a:uFill>
                  <a:solidFill>
                    <a:srgbClr val="FFFFFF"/>
                  </a:solidFill>
                </a:uFill>
              </a:rPr>
              <a:t>criptomoneda</a:t>
            </a:r>
            <a:r>
              <a:rPr lang="en-US" b="1" spc="-1" dirty="0">
                <a:solidFill>
                  <a:srgbClr val="000000"/>
                </a:solidFill>
                <a:uFill>
                  <a:solidFill>
                    <a:srgbClr val="FFFFFF"/>
                  </a:solidFill>
                </a:uFill>
              </a:rPr>
              <a:t> </a:t>
            </a:r>
            <a:r>
              <a:rPr lang="en-GB" sz="3375" b="1" dirty="0"/>
              <a:t>:</a:t>
            </a:r>
          </a:p>
          <a:p>
            <a:pPr>
              <a:lnSpc>
                <a:spcPct val="150000"/>
              </a:lnSpc>
              <a:spcBef>
                <a:spcPts val="0"/>
              </a:spcBef>
            </a:pPr>
            <a:r>
              <a:rPr lang="en-US" sz="3000" spc="-1" dirty="0" err="1">
                <a:solidFill>
                  <a:srgbClr val="000000"/>
                </a:solidFill>
                <a:uFill>
                  <a:solidFill>
                    <a:srgbClr val="FFFFFF"/>
                  </a:solidFill>
                </a:uFill>
              </a:rPr>
              <a:t>Decentralizada</a:t>
            </a:r>
            <a:endParaRPr lang="en-GB" sz="3000" dirty="0"/>
          </a:p>
          <a:p>
            <a:pPr>
              <a:lnSpc>
                <a:spcPct val="150000"/>
              </a:lnSpc>
              <a:spcBef>
                <a:spcPts val="0"/>
              </a:spcBef>
            </a:pPr>
            <a:r>
              <a:rPr lang="en-US" sz="3000" spc="-1" dirty="0">
                <a:solidFill>
                  <a:srgbClr val="000000"/>
                </a:solidFill>
                <a:uFill>
                  <a:solidFill>
                    <a:srgbClr val="FFFFFF"/>
                  </a:solidFill>
                </a:uFill>
              </a:rPr>
              <a:t>Las </a:t>
            </a:r>
            <a:r>
              <a:rPr lang="en-US" sz="3000" spc="-1" dirty="0" err="1">
                <a:solidFill>
                  <a:srgbClr val="000000"/>
                </a:solidFill>
                <a:uFill>
                  <a:solidFill>
                    <a:srgbClr val="FFFFFF"/>
                  </a:solidFill>
                </a:uFill>
              </a:rPr>
              <a:t>cuentas</a:t>
            </a:r>
            <a:r>
              <a:rPr lang="en-US" sz="3000" spc="-1" dirty="0">
                <a:solidFill>
                  <a:srgbClr val="000000"/>
                </a:solidFill>
                <a:uFill>
                  <a:solidFill>
                    <a:srgbClr val="FFFFFF"/>
                  </a:solidFill>
                </a:uFill>
              </a:rPr>
              <a:t> (</a:t>
            </a:r>
            <a:r>
              <a:rPr lang="en-US" sz="3000" spc="-1" dirty="0" err="1">
                <a:solidFill>
                  <a:srgbClr val="000000"/>
                </a:solidFill>
                <a:uFill>
                  <a:solidFill>
                    <a:srgbClr val="FFFFFF"/>
                  </a:solidFill>
                </a:uFill>
              </a:rPr>
              <a:t>billeteras</a:t>
            </a:r>
            <a:r>
              <a:rPr lang="en-US" sz="3000" spc="-1" dirty="0">
                <a:solidFill>
                  <a:srgbClr val="000000"/>
                </a:solidFill>
                <a:uFill>
                  <a:solidFill>
                    <a:srgbClr val="FFFFFF"/>
                  </a:solidFill>
                </a:uFill>
              </a:rPr>
              <a:t>) son </a:t>
            </a:r>
            <a:r>
              <a:rPr lang="en-US" sz="3000" spc="-1" dirty="0" err="1">
                <a:solidFill>
                  <a:srgbClr val="000000"/>
                </a:solidFill>
                <a:uFill>
                  <a:solidFill>
                    <a:srgbClr val="FFFFFF"/>
                  </a:solidFill>
                </a:uFill>
              </a:rPr>
              <a:t>fáciles</a:t>
            </a:r>
            <a:r>
              <a:rPr lang="en-US" sz="3000" spc="-1" dirty="0">
                <a:solidFill>
                  <a:srgbClr val="000000"/>
                </a:solidFill>
                <a:uFill>
                  <a:solidFill>
                    <a:srgbClr val="FFFFFF"/>
                  </a:solidFill>
                </a:uFill>
              </a:rPr>
              <a:t> de </a:t>
            </a:r>
            <a:r>
              <a:rPr lang="en-US" sz="3000" spc="-1" dirty="0" err="1">
                <a:solidFill>
                  <a:srgbClr val="000000"/>
                </a:solidFill>
                <a:uFill>
                  <a:solidFill>
                    <a:srgbClr val="FFFFFF"/>
                  </a:solidFill>
                </a:uFill>
              </a:rPr>
              <a:t>crear</a:t>
            </a:r>
            <a:endParaRPr lang="en-GB" sz="3000" dirty="0"/>
          </a:p>
          <a:p>
            <a:pPr>
              <a:lnSpc>
                <a:spcPct val="150000"/>
              </a:lnSpc>
              <a:spcBef>
                <a:spcPts val="0"/>
              </a:spcBef>
            </a:pPr>
            <a:r>
              <a:rPr lang="en-US" sz="3000" spc="-1" dirty="0" err="1">
                <a:solidFill>
                  <a:srgbClr val="000000"/>
                </a:solidFill>
                <a:uFill>
                  <a:solidFill>
                    <a:srgbClr val="FFFFFF"/>
                  </a:solidFill>
                </a:uFill>
              </a:rPr>
              <a:t>Relativamente</a:t>
            </a:r>
            <a:r>
              <a:rPr lang="en-US" sz="3000" spc="-1" dirty="0">
                <a:solidFill>
                  <a:srgbClr val="000000"/>
                </a:solidFill>
                <a:uFill>
                  <a:solidFill>
                    <a:srgbClr val="FFFFFF"/>
                  </a:solidFill>
                </a:uFill>
              </a:rPr>
              <a:t> </a:t>
            </a:r>
            <a:r>
              <a:rPr lang="en-US" sz="3000" spc="-1" dirty="0" err="1">
                <a:solidFill>
                  <a:srgbClr val="000000"/>
                </a:solidFill>
                <a:uFill>
                  <a:solidFill>
                    <a:srgbClr val="FFFFFF"/>
                  </a:solidFill>
                </a:uFill>
              </a:rPr>
              <a:t>anónima</a:t>
            </a:r>
            <a:endParaRPr lang="en-GB" sz="3000" dirty="0"/>
          </a:p>
          <a:p>
            <a:pPr>
              <a:lnSpc>
                <a:spcPct val="150000"/>
              </a:lnSpc>
              <a:spcBef>
                <a:spcPts val="0"/>
              </a:spcBef>
            </a:pPr>
            <a:r>
              <a:rPr lang="en-US" sz="3000" spc="-1" dirty="0" err="1">
                <a:solidFill>
                  <a:srgbClr val="000000"/>
                </a:solidFill>
                <a:uFill>
                  <a:solidFill>
                    <a:srgbClr val="FFFFFF"/>
                  </a:solidFill>
                </a:uFill>
              </a:rPr>
              <a:t>Todas</a:t>
            </a:r>
            <a:r>
              <a:rPr lang="en-US" sz="3000" spc="-1" dirty="0">
                <a:solidFill>
                  <a:srgbClr val="000000"/>
                </a:solidFill>
                <a:uFill>
                  <a:solidFill>
                    <a:srgbClr val="FFFFFF"/>
                  </a:solidFill>
                </a:uFill>
              </a:rPr>
              <a:t> las </a:t>
            </a:r>
            <a:r>
              <a:rPr lang="en-US" sz="3000" spc="-1" dirty="0" err="1">
                <a:solidFill>
                  <a:srgbClr val="000000"/>
                </a:solidFill>
                <a:uFill>
                  <a:solidFill>
                    <a:srgbClr val="FFFFFF"/>
                  </a:solidFill>
                </a:uFill>
              </a:rPr>
              <a:t>transacciones</a:t>
            </a:r>
            <a:r>
              <a:rPr lang="en-US" sz="3000" spc="-1" dirty="0">
                <a:solidFill>
                  <a:srgbClr val="000000"/>
                </a:solidFill>
                <a:uFill>
                  <a:solidFill>
                    <a:srgbClr val="FFFFFF"/>
                  </a:solidFill>
                </a:uFill>
              </a:rPr>
              <a:t> son </a:t>
            </a:r>
            <a:r>
              <a:rPr lang="en-US" sz="3000" spc="-1" dirty="0" err="1">
                <a:solidFill>
                  <a:srgbClr val="000000"/>
                </a:solidFill>
                <a:uFill>
                  <a:solidFill>
                    <a:srgbClr val="FFFFFF"/>
                  </a:solidFill>
                </a:uFill>
              </a:rPr>
              <a:t>transparentes</a:t>
            </a:r>
            <a:endParaRPr lang="en-GB" sz="3000" dirty="0"/>
          </a:p>
          <a:p>
            <a:pPr>
              <a:lnSpc>
                <a:spcPct val="150000"/>
              </a:lnSpc>
              <a:spcBef>
                <a:spcPts val="0"/>
              </a:spcBef>
            </a:pPr>
            <a:r>
              <a:rPr lang="en-US" sz="3000" spc="-1" dirty="0" err="1">
                <a:solidFill>
                  <a:srgbClr val="000000"/>
                </a:solidFill>
                <a:uFill>
                  <a:solidFill>
                    <a:srgbClr val="FFFFFF"/>
                  </a:solidFill>
                </a:uFill>
              </a:rPr>
              <a:t>Tarifas</a:t>
            </a:r>
            <a:r>
              <a:rPr lang="en-US" sz="3000" spc="-1" dirty="0">
                <a:solidFill>
                  <a:srgbClr val="000000"/>
                </a:solidFill>
                <a:uFill>
                  <a:solidFill>
                    <a:srgbClr val="FFFFFF"/>
                  </a:solidFill>
                </a:uFill>
              </a:rPr>
              <a:t> de </a:t>
            </a:r>
            <a:r>
              <a:rPr lang="en-US" sz="3000" spc="-1" dirty="0" err="1">
                <a:solidFill>
                  <a:srgbClr val="000000"/>
                </a:solidFill>
                <a:uFill>
                  <a:solidFill>
                    <a:srgbClr val="FFFFFF"/>
                  </a:solidFill>
                </a:uFill>
              </a:rPr>
              <a:t>transacción</a:t>
            </a:r>
            <a:r>
              <a:rPr lang="en-US" sz="3000" spc="-1" dirty="0">
                <a:solidFill>
                  <a:srgbClr val="000000"/>
                </a:solidFill>
                <a:uFill>
                  <a:solidFill>
                    <a:srgbClr val="FFFFFF"/>
                  </a:solidFill>
                </a:uFill>
              </a:rPr>
              <a:t> </a:t>
            </a:r>
            <a:r>
              <a:rPr lang="en-US" sz="3000" spc="-1" dirty="0" err="1">
                <a:solidFill>
                  <a:srgbClr val="000000"/>
                </a:solidFill>
                <a:uFill>
                  <a:solidFill>
                    <a:srgbClr val="FFFFFF"/>
                  </a:solidFill>
                </a:uFill>
              </a:rPr>
              <a:t>reducidas</a:t>
            </a:r>
            <a:endParaRPr lang="en-GB" sz="3000" dirty="0"/>
          </a:p>
          <a:p>
            <a:pPr>
              <a:lnSpc>
                <a:spcPct val="150000"/>
              </a:lnSpc>
              <a:spcBef>
                <a:spcPts val="0"/>
              </a:spcBef>
            </a:pPr>
            <a:r>
              <a:rPr lang="en-US" sz="3000" spc="-1" dirty="0" err="1">
                <a:solidFill>
                  <a:srgbClr val="000000"/>
                </a:solidFill>
                <a:uFill>
                  <a:solidFill>
                    <a:srgbClr val="FFFFFF"/>
                  </a:solidFill>
                </a:uFill>
              </a:rPr>
              <a:t>Transferencias</a:t>
            </a:r>
            <a:r>
              <a:rPr lang="en-US" sz="3000" spc="-1" dirty="0">
                <a:solidFill>
                  <a:srgbClr val="000000"/>
                </a:solidFill>
                <a:uFill>
                  <a:solidFill>
                    <a:srgbClr val="FFFFFF"/>
                  </a:solidFill>
                </a:uFill>
              </a:rPr>
              <a:t> </a:t>
            </a:r>
            <a:r>
              <a:rPr lang="en-US" sz="3000" spc="-1" dirty="0" err="1">
                <a:solidFill>
                  <a:srgbClr val="000000"/>
                </a:solidFill>
                <a:uFill>
                  <a:solidFill>
                    <a:srgbClr val="FFFFFF"/>
                  </a:solidFill>
                </a:uFill>
              </a:rPr>
              <a:t>rápidas</a:t>
            </a:r>
            <a:endParaRPr lang="en-GB" sz="3000" dirty="0"/>
          </a:p>
          <a:p>
            <a:pPr>
              <a:lnSpc>
                <a:spcPct val="150000"/>
              </a:lnSpc>
              <a:spcBef>
                <a:spcPts val="0"/>
              </a:spcBef>
            </a:pPr>
            <a:r>
              <a:rPr lang="en-GB" sz="3000" dirty="0"/>
              <a:t>No </a:t>
            </a:r>
            <a:r>
              <a:rPr lang="en-GB" sz="3000" dirty="0" err="1"/>
              <a:t>repudiable</a:t>
            </a:r>
            <a:endParaRPr lang="en-GB" dirty="0"/>
          </a:p>
        </p:txBody>
      </p:sp>
    </p:spTree>
    <p:extLst>
      <p:ext uri="{BB962C8B-B14F-4D97-AF65-F5344CB8AC3E}">
        <p14:creationId xmlns:p14="http://schemas.microsoft.com/office/powerpoint/2010/main" val="1909668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he Bitcoin and Blockchain Technology Explained.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1180774"/>
            <a:ext cx="9144000" cy="5677226"/>
          </a:xfrm>
        </p:spPr>
      </p:pic>
      <p:sp>
        <p:nvSpPr>
          <p:cNvPr id="2" name="Title 1"/>
          <p:cNvSpPr>
            <a:spLocks noGrp="1"/>
          </p:cNvSpPr>
          <p:nvPr>
            <p:ph type="title"/>
          </p:nvPr>
        </p:nvSpPr>
        <p:spPr>
          <a:xfrm>
            <a:off x="35496" y="116632"/>
            <a:ext cx="7886700" cy="994172"/>
          </a:xfrm>
        </p:spPr>
        <p:txBody>
          <a:bodyPr>
            <a:normAutofit/>
          </a:bodyPr>
          <a:lstStyle/>
          <a:p>
            <a:r>
              <a:rPr lang="en-US" b="1" spc="-1" dirty="0" err="1">
                <a:solidFill>
                  <a:srgbClr val="000000"/>
                </a:solidFill>
                <a:uFill>
                  <a:solidFill>
                    <a:srgbClr val="FFFFFF"/>
                  </a:solidFill>
                </a:uFill>
              </a:rPr>
              <a:t>Criptomoneda</a:t>
            </a:r>
            <a:r>
              <a:rPr lang="en-US" b="1" spc="-1" dirty="0">
                <a:solidFill>
                  <a:srgbClr val="000000"/>
                </a:solidFill>
                <a:uFill>
                  <a:solidFill>
                    <a:srgbClr val="FFFFFF"/>
                  </a:solidFill>
                </a:uFill>
              </a:rPr>
              <a:t> – Una </a:t>
            </a:r>
            <a:r>
              <a:rPr lang="en-US" b="1" spc="-1" dirty="0" err="1">
                <a:solidFill>
                  <a:srgbClr val="000000"/>
                </a:solidFill>
                <a:uFill>
                  <a:solidFill>
                    <a:srgbClr val="FFFFFF"/>
                  </a:solidFill>
                </a:uFill>
              </a:rPr>
              <a:t>explicación</a:t>
            </a:r>
            <a:endParaRPr lang="en-US" b="1" dirty="0"/>
          </a:p>
        </p:txBody>
      </p:sp>
    </p:spTree>
    <p:extLst>
      <p:ext uri="{BB962C8B-B14F-4D97-AF65-F5344CB8AC3E}">
        <p14:creationId xmlns:p14="http://schemas.microsoft.com/office/powerpoint/2010/main" val="204552718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548680"/>
            <a:ext cx="8352928" cy="653214"/>
          </a:xfrm>
        </p:spPr>
        <p:txBody>
          <a:bodyPr>
            <a:normAutofit fontScale="90000"/>
          </a:bodyPr>
          <a:lstStyle/>
          <a:p>
            <a:r>
              <a:rPr lang="en-US" b="1" spc="-1" dirty="0">
                <a:solidFill>
                  <a:srgbClr val="000000"/>
                </a:solidFill>
                <a:uFill>
                  <a:solidFill>
                    <a:srgbClr val="FFFFFF"/>
                  </a:solidFill>
                </a:uFill>
              </a:rPr>
              <a:t>La </a:t>
            </a:r>
            <a:r>
              <a:rPr lang="en-US" b="1" spc="-1" dirty="0" err="1">
                <a:solidFill>
                  <a:srgbClr val="000000"/>
                </a:solidFill>
                <a:uFill>
                  <a:solidFill>
                    <a:srgbClr val="FFFFFF"/>
                  </a:solidFill>
                </a:uFill>
              </a:rPr>
              <a:t>teoría</a:t>
            </a:r>
            <a:r>
              <a:rPr lang="en-US" b="1" spc="-1" dirty="0">
                <a:solidFill>
                  <a:srgbClr val="000000"/>
                </a:solidFill>
                <a:uFill>
                  <a:solidFill>
                    <a:srgbClr val="FFFFFF"/>
                  </a:solidFill>
                </a:uFill>
              </a:rPr>
              <a:t> </a:t>
            </a:r>
            <a:r>
              <a:rPr lang="en-US" b="1" spc="-1" dirty="0" err="1">
                <a:solidFill>
                  <a:srgbClr val="000000"/>
                </a:solidFill>
                <a:uFill>
                  <a:solidFill>
                    <a:srgbClr val="FFFFFF"/>
                  </a:solidFill>
                </a:uFill>
              </a:rPr>
              <a:t>detrás</a:t>
            </a:r>
            <a:r>
              <a:rPr lang="en-US" b="1" spc="-1" dirty="0">
                <a:solidFill>
                  <a:srgbClr val="000000"/>
                </a:solidFill>
                <a:uFill>
                  <a:solidFill>
                    <a:srgbClr val="FFFFFF"/>
                  </a:solidFill>
                </a:uFill>
              </a:rPr>
              <a:t> de la </a:t>
            </a:r>
            <a:r>
              <a:rPr lang="en-US" b="1" spc="-1" dirty="0" err="1">
                <a:solidFill>
                  <a:srgbClr val="000000"/>
                </a:solidFill>
                <a:uFill>
                  <a:solidFill>
                    <a:srgbClr val="FFFFFF"/>
                  </a:solidFill>
                </a:uFill>
              </a:rPr>
              <a:t>criptomoneda</a:t>
            </a:r>
            <a:endParaRPr lang="en-US" b="1" dirty="0"/>
          </a:p>
        </p:txBody>
      </p:sp>
      <p:pic>
        <p:nvPicPr>
          <p:cNvPr id="5" name="Bild 4"/>
          <p:cNvPicPr>
            <a:picLocks noChangeAspect="1"/>
          </p:cNvPicPr>
          <p:nvPr/>
        </p:nvPicPr>
        <p:blipFill>
          <a:blip r:embed="rId3"/>
          <a:stretch>
            <a:fillRect/>
          </a:stretch>
        </p:blipFill>
        <p:spPr>
          <a:xfrm>
            <a:off x="1485900" y="1800226"/>
            <a:ext cx="6011691" cy="3788968"/>
          </a:xfrm>
          <a:prstGeom prst="rect">
            <a:avLst/>
          </a:prstGeom>
        </p:spPr>
      </p:pic>
    </p:spTree>
    <p:extLst>
      <p:ext uri="{BB962C8B-B14F-4D97-AF65-F5344CB8AC3E}">
        <p14:creationId xmlns:p14="http://schemas.microsoft.com/office/powerpoint/2010/main" val="209479742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pc="-1" dirty="0">
                <a:solidFill>
                  <a:srgbClr val="000000"/>
                </a:solidFill>
                <a:uFill>
                  <a:solidFill>
                    <a:srgbClr val="FFFFFF"/>
                  </a:solidFill>
                </a:uFill>
              </a:rPr>
              <a:t>No </a:t>
            </a:r>
            <a:r>
              <a:rPr lang="en-US" b="1" spc="-1" dirty="0" err="1">
                <a:solidFill>
                  <a:srgbClr val="000000"/>
                </a:solidFill>
                <a:uFill>
                  <a:solidFill>
                    <a:srgbClr val="FFFFFF"/>
                  </a:solidFill>
                </a:uFill>
              </a:rPr>
              <a:t>sólo</a:t>
            </a:r>
            <a:r>
              <a:rPr lang="en-US" b="1" spc="-1" dirty="0">
                <a:solidFill>
                  <a:srgbClr val="000000"/>
                </a:solidFill>
                <a:uFill>
                  <a:solidFill>
                    <a:srgbClr val="FFFFFF"/>
                  </a:solidFill>
                </a:uFill>
              </a:rPr>
              <a:t> es Bitcoin</a:t>
            </a:r>
            <a:endParaRPr lang="en-US" dirty="0"/>
          </a:p>
        </p:txBody>
      </p:sp>
      <p:pic>
        <p:nvPicPr>
          <p:cNvPr id="5" name="Picture 4"/>
          <p:cNvPicPr>
            <a:picLocks noChangeAspect="1"/>
          </p:cNvPicPr>
          <p:nvPr/>
        </p:nvPicPr>
        <p:blipFill>
          <a:blip r:embed="rId3"/>
          <a:stretch>
            <a:fillRect/>
          </a:stretch>
        </p:blipFill>
        <p:spPr>
          <a:xfrm>
            <a:off x="368077" y="1705856"/>
            <a:ext cx="8407846" cy="4203923"/>
          </a:xfrm>
          <a:prstGeom prst="rect">
            <a:avLst/>
          </a:prstGeom>
        </p:spPr>
      </p:pic>
      <p:sp>
        <p:nvSpPr>
          <p:cNvPr id="7" name="Rectangle 6"/>
          <p:cNvSpPr/>
          <p:nvPr/>
        </p:nvSpPr>
        <p:spPr>
          <a:xfrm>
            <a:off x="1187624" y="6165304"/>
            <a:ext cx="4016933" cy="369332"/>
          </a:xfrm>
          <a:prstGeom prst="rect">
            <a:avLst/>
          </a:prstGeom>
        </p:spPr>
        <p:txBody>
          <a:bodyPr wrap="none">
            <a:spAutoFit/>
          </a:bodyPr>
          <a:lstStyle/>
          <a:p>
            <a:r>
              <a:rPr lang="de-DE" sz="1800" baseline="0" dirty="0">
                <a:latin typeface="+mn-lt"/>
                <a:hlinkClick r:id="rId4" action="ppaction://hlinkfile"/>
              </a:rPr>
              <a:t>http://</a:t>
            </a:r>
            <a:r>
              <a:rPr lang="de-DE" sz="1800" baseline="0" dirty="0" err="1">
                <a:latin typeface="+mn-lt"/>
                <a:hlinkClick r:id="rId4" action="ppaction://hlinkfile"/>
              </a:rPr>
              <a:t>coinmarketcap.com</a:t>
            </a:r>
            <a:r>
              <a:rPr lang="de-DE" sz="1800" baseline="0" dirty="0">
                <a:latin typeface="+mn-lt"/>
                <a:hlinkClick r:id="rId4" action="ppaction://hlinkfile"/>
              </a:rPr>
              <a:t>/all/</a:t>
            </a:r>
            <a:r>
              <a:rPr lang="de-DE" sz="1800" baseline="0" dirty="0" err="1">
                <a:latin typeface="+mn-lt"/>
                <a:hlinkClick r:id="rId4" action="ppaction://hlinkfile"/>
              </a:rPr>
              <a:t>views</a:t>
            </a:r>
            <a:r>
              <a:rPr lang="de-DE" sz="1800" baseline="0" dirty="0">
                <a:latin typeface="+mn-lt"/>
                <a:hlinkClick r:id="rId4" action="ppaction://hlinkfile"/>
              </a:rPr>
              <a:t>/all/ </a:t>
            </a:r>
            <a:endParaRPr lang="de-DE" sz="1800" baseline="0" dirty="0">
              <a:latin typeface="+mn-lt"/>
            </a:endParaRPr>
          </a:p>
        </p:txBody>
      </p:sp>
    </p:spTree>
    <p:extLst>
      <p:ext uri="{BB962C8B-B14F-4D97-AF65-F5344CB8AC3E}">
        <p14:creationId xmlns:p14="http://schemas.microsoft.com/office/powerpoint/2010/main" val="89904688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err="1"/>
              <a:t>Monero</a:t>
            </a:r>
            <a:endParaRPr lang="en-GB" b="1" dirty="0"/>
          </a:p>
        </p:txBody>
      </p:sp>
      <p:sp>
        <p:nvSpPr>
          <p:cNvPr id="3" name="Content Placeholder 2"/>
          <p:cNvSpPr>
            <a:spLocks noGrp="1"/>
          </p:cNvSpPr>
          <p:nvPr>
            <p:ph idx="1"/>
          </p:nvPr>
        </p:nvSpPr>
        <p:spPr/>
        <p:txBody>
          <a:bodyPr>
            <a:normAutofit fontScale="92500" lnSpcReduction="20000"/>
          </a:bodyPr>
          <a:lstStyle/>
          <a:p>
            <a:pPr algn="just"/>
            <a:r>
              <a:rPr lang="en-US" spc="-1" dirty="0" err="1">
                <a:solidFill>
                  <a:srgbClr val="000000"/>
                </a:solidFill>
                <a:uFill>
                  <a:solidFill>
                    <a:srgbClr val="FFFFFF"/>
                  </a:solidFill>
                </a:uFill>
              </a:rPr>
              <a:t>Lanzada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en</a:t>
            </a:r>
            <a:r>
              <a:rPr lang="en-US" spc="-1" dirty="0">
                <a:solidFill>
                  <a:srgbClr val="000000"/>
                </a:solidFill>
                <a:uFill>
                  <a:solidFill>
                    <a:srgbClr val="FFFFFF"/>
                  </a:solidFill>
                </a:uFill>
              </a:rPr>
              <a:t> 2014, gran </a:t>
            </a:r>
            <a:r>
              <a:rPr lang="en-US" spc="-1" dirty="0" err="1">
                <a:solidFill>
                  <a:srgbClr val="000000"/>
                </a:solidFill>
                <a:uFill>
                  <a:solidFill>
                    <a:srgbClr val="FFFFFF"/>
                  </a:solidFill>
                </a:uFill>
              </a:rPr>
              <a:t>parte</a:t>
            </a:r>
            <a:r>
              <a:rPr lang="en-US" spc="-1" dirty="0">
                <a:solidFill>
                  <a:srgbClr val="000000"/>
                </a:solidFill>
                <a:uFill>
                  <a:solidFill>
                    <a:srgbClr val="FFFFFF"/>
                  </a:solidFill>
                </a:uFill>
              </a:rPr>
              <a:t> de la </a:t>
            </a:r>
            <a:r>
              <a:rPr lang="en-US" spc="-1" dirty="0" err="1">
                <a:solidFill>
                  <a:srgbClr val="000000"/>
                </a:solidFill>
                <a:uFill>
                  <a:solidFill>
                    <a:srgbClr val="FFFFFF"/>
                  </a:solidFill>
                </a:uFill>
              </a:rPr>
              <a:t>creciente</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popularidad</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Monero</a:t>
            </a:r>
            <a:r>
              <a:rPr lang="en-US" spc="-1" dirty="0">
                <a:solidFill>
                  <a:srgbClr val="000000"/>
                </a:solidFill>
                <a:uFill>
                  <a:solidFill>
                    <a:srgbClr val="FFFFFF"/>
                  </a:solidFill>
                </a:uFill>
              </a:rPr>
              <a:t> se </a:t>
            </a:r>
            <a:r>
              <a:rPr lang="en-US" spc="-1" dirty="0" err="1">
                <a:solidFill>
                  <a:srgbClr val="000000"/>
                </a:solidFill>
                <a:uFill>
                  <a:solidFill>
                    <a:srgbClr val="FFFFFF"/>
                  </a:solidFill>
                </a:uFill>
              </a:rPr>
              <a:t>relaciona</a:t>
            </a:r>
            <a:r>
              <a:rPr lang="en-US" spc="-1" dirty="0">
                <a:solidFill>
                  <a:srgbClr val="000000"/>
                </a:solidFill>
                <a:uFill>
                  <a:solidFill>
                    <a:srgbClr val="FFFFFF"/>
                  </a:solidFill>
                </a:uFill>
              </a:rPr>
              <a:t> con las </a:t>
            </a:r>
            <a:r>
              <a:rPr lang="en-US" spc="-1" dirty="0" err="1">
                <a:solidFill>
                  <a:srgbClr val="000000"/>
                </a:solidFill>
                <a:uFill>
                  <a:solidFill>
                    <a:srgbClr val="FFFFFF"/>
                  </a:solidFill>
                </a:uFill>
              </a:rPr>
              <a:t>características</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seguridad</a:t>
            </a:r>
            <a:r>
              <a:rPr lang="en-US" spc="-1" dirty="0">
                <a:solidFill>
                  <a:srgbClr val="000000"/>
                </a:solidFill>
                <a:uFill>
                  <a:solidFill>
                    <a:srgbClr val="FFFFFF"/>
                  </a:solidFill>
                </a:uFill>
              </a:rPr>
              <a:t> y </a:t>
            </a:r>
            <a:r>
              <a:rPr lang="en-US" spc="-1" dirty="0" err="1">
                <a:solidFill>
                  <a:srgbClr val="000000"/>
                </a:solidFill>
                <a:uFill>
                  <a:solidFill>
                    <a:srgbClr val="FFFFFF"/>
                  </a:solidFill>
                </a:uFill>
              </a:rPr>
              <a:t>privacidad</a:t>
            </a:r>
            <a:r>
              <a:rPr lang="en-US" spc="-1" dirty="0">
                <a:solidFill>
                  <a:srgbClr val="000000"/>
                </a:solidFill>
                <a:uFill>
                  <a:solidFill>
                    <a:srgbClr val="FFFFFF"/>
                  </a:solidFill>
                </a:uFill>
              </a:rPr>
              <a:t> que </a:t>
            </a:r>
            <a:r>
              <a:rPr lang="en-US" spc="-1" dirty="0" err="1">
                <a:solidFill>
                  <a:srgbClr val="000000"/>
                </a:solidFill>
                <a:uFill>
                  <a:solidFill>
                    <a:srgbClr val="FFFFFF"/>
                  </a:solidFill>
                </a:uFill>
              </a:rPr>
              <a:t>ofrece</a:t>
            </a:r>
            <a:r>
              <a:rPr lang="en-US" spc="-1" dirty="0">
                <a:solidFill>
                  <a:srgbClr val="000000"/>
                </a:solidFill>
                <a:uFill>
                  <a:solidFill>
                    <a:srgbClr val="FFFFFF"/>
                  </a:solidFill>
                </a:uFill>
              </a:rPr>
              <a:t>; las </a:t>
            </a:r>
            <a:r>
              <a:rPr lang="en-US" spc="-1" dirty="0" err="1">
                <a:solidFill>
                  <a:srgbClr val="000000"/>
                </a:solidFill>
                <a:uFill>
                  <a:solidFill>
                    <a:srgbClr val="FFFFFF"/>
                  </a:solidFill>
                </a:uFill>
              </a:rPr>
              <a:t>transacciones</a:t>
            </a:r>
            <a:r>
              <a:rPr lang="en-US" spc="-1" dirty="0">
                <a:solidFill>
                  <a:srgbClr val="000000"/>
                </a:solidFill>
                <a:uFill>
                  <a:solidFill>
                    <a:srgbClr val="FFFFFF"/>
                  </a:solidFill>
                </a:uFill>
              </a:rPr>
              <a:t> no se </a:t>
            </a:r>
            <a:r>
              <a:rPr lang="en-US" spc="-1" dirty="0" err="1">
                <a:solidFill>
                  <a:srgbClr val="000000"/>
                </a:solidFill>
                <a:uFill>
                  <a:solidFill>
                    <a:srgbClr val="FFFFFF"/>
                  </a:solidFill>
                </a:uFill>
              </a:rPr>
              <a:t>pueden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atribuir</a:t>
            </a:r>
            <a:r>
              <a:rPr lang="en-US" spc="-1" dirty="0">
                <a:solidFill>
                  <a:srgbClr val="000000"/>
                </a:solidFill>
                <a:uFill>
                  <a:solidFill>
                    <a:srgbClr val="FFFFFF"/>
                  </a:solidFill>
                </a:uFill>
              </a:rPr>
              <a:t> a </a:t>
            </a:r>
            <a:r>
              <a:rPr lang="en-US" spc="-1" dirty="0" err="1">
                <a:solidFill>
                  <a:srgbClr val="000000"/>
                </a:solidFill>
                <a:uFill>
                  <a:solidFill>
                    <a:srgbClr val="FFFFFF"/>
                  </a:solidFill>
                </a:uFill>
              </a:rPr>
              <a:t>cualquier</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usuario</a:t>
            </a:r>
            <a:r>
              <a:rPr lang="en-US" spc="-1" dirty="0">
                <a:solidFill>
                  <a:srgbClr val="000000"/>
                </a:solidFill>
                <a:uFill>
                  <a:solidFill>
                    <a:srgbClr val="FFFFFF"/>
                  </a:solidFill>
                </a:uFill>
              </a:rPr>
              <a:t>/</a:t>
            </a:r>
            <a:r>
              <a:rPr lang="en-US" spc="-1" dirty="0" err="1">
                <a:solidFill>
                  <a:srgbClr val="000000"/>
                </a:solidFill>
                <a:uFill>
                  <a:solidFill>
                    <a:srgbClr val="FFFFFF"/>
                  </a:solidFill>
                </a:uFill>
              </a:rPr>
              <a:t>dirección</a:t>
            </a:r>
            <a:r>
              <a:rPr lang="en-US" spc="-1" dirty="0">
                <a:solidFill>
                  <a:srgbClr val="000000"/>
                </a:solidFill>
                <a:uFill>
                  <a:solidFill>
                    <a:srgbClr val="FFFFFF"/>
                  </a:solidFill>
                </a:uFill>
              </a:rPr>
              <a:t> particular, </a:t>
            </a:r>
            <a:r>
              <a:rPr lang="en-US" spc="-1" dirty="0" err="1">
                <a:solidFill>
                  <a:srgbClr val="000000"/>
                </a:solidFill>
                <a:uFill>
                  <a:solidFill>
                    <a:srgbClr val="FFFFFF"/>
                  </a:solidFill>
                </a:uFill>
              </a:rPr>
              <a:t>todas</a:t>
            </a:r>
            <a:r>
              <a:rPr lang="en-US" spc="-1" dirty="0">
                <a:solidFill>
                  <a:srgbClr val="000000"/>
                </a:solidFill>
                <a:uFill>
                  <a:solidFill>
                    <a:srgbClr val="FFFFFF"/>
                  </a:solidFill>
                </a:uFill>
              </a:rPr>
              <a:t> las </a:t>
            </a:r>
            <a:r>
              <a:rPr lang="en-US" spc="-1" dirty="0" err="1">
                <a:solidFill>
                  <a:srgbClr val="000000"/>
                </a:solidFill>
                <a:uFill>
                  <a:solidFill>
                    <a:srgbClr val="FFFFFF"/>
                  </a:solidFill>
                </a:uFill>
              </a:rPr>
              <a:t>monedas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usadas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en</a:t>
            </a:r>
            <a:r>
              <a:rPr lang="en-US" spc="-1" dirty="0">
                <a:solidFill>
                  <a:srgbClr val="000000"/>
                </a:solidFill>
                <a:uFill>
                  <a:solidFill>
                    <a:srgbClr val="FFFFFF"/>
                  </a:solidFill>
                </a:uFill>
              </a:rPr>
              <a:t> una </a:t>
            </a:r>
            <a:r>
              <a:rPr lang="en-US" spc="-1" dirty="0" err="1">
                <a:solidFill>
                  <a:srgbClr val="000000"/>
                </a:solidFill>
                <a:uFill>
                  <a:solidFill>
                    <a:srgbClr val="FFFFFF"/>
                  </a:solidFill>
                </a:uFill>
              </a:rPr>
              <a:t>transacción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están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escondidas</a:t>
            </a:r>
            <a:r>
              <a:rPr lang="en-US" spc="-1" dirty="0">
                <a:solidFill>
                  <a:srgbClr val="000000"/>
                </a:solidFill>
                <a:uFill>
                  <a:solidFill>
                    <a:srgbClr val="FFFFFF"/>
                  </a:solidFill>
                </a:uFill>
              </a:rPr>
              <a:t>’ por </a:t>
            </a:r>
            <a:r>
              <a:rPr lang="en-US" spc="-1" dirty="0" err="1">
                <a:solidFill>
                  <a:srgbClr val="000000"/>
                </a:solidFill>
                <a:uFill>
                  <a:solidFill>
                    <a:srgbClr val="FFFFFF"/>
                  </a:solidFill>
                </a:uFill>
              </a:rPr>
              <a:t>defecto</a:t>
            </a:r>
            <a:r>
              <a:rPr lang="en-US" spc="-1" dirty="0">
                <a:solidFill>
                  <a:srgbClr val="000000"/>
                </a:solidFill>
                <a:uFill>
                  <a:solidFill>
                    <a:srgbClr val="FFFFFF"/>
                  </a:solidFill>
                </a:uFill>
              </a:rPr>
              <a:t>, y los </a:t>
            </a:r>
            <a:r>
              <a:rPr lang="en-US" spc="-1" dirty="0" err="1">
                <a:solidFill>
                  <a:srgbClr val="000000"/>
                </a:solidFill>
                <a:uFill>
                  <a:solidFill>
                    <a:srgbClr val="FFFFFF"/>
                  </a:solidFill>
                </a:uFill>
              </a:rPr>
              <a:t>historiales</a:t>
            </a:r>
            <a:r>
              <a:rPr lang="en-US" spc="-1" dirty="0">
                <a:solidFill>
                  <a:srgbClr val="000000"/>
                </a:solidFill>
                <a:uFill>
                  <a:solidFill>
                    <a:srgbClr val="FFFFFF"/>
                  </a:solidFill>
                </a:uFill>
              </a:rPr>
              <a:t> de las </a:t>
            </a:r>
            <a:r>
              <a:rPr lang="en-US" spc="-1" dirty="0" err="1">
                <a:solidFill>
                  <a:srgbClr val="000000"/>
                </a:solidFill>
                <a:uFill>
                  <a:solidFill>
                    <a:srgbClr val="FFFFFF"/>
                  </a:solidFill>
                </a:uFill>
              </a:rPr>
              <a:t>transacciones</a:t>
            </a:r>
            <a:r>
              <a:rPr lang="en-US" spc="-1" dirty="0">
                <a:solidFill>
                  <a:srgbClr val="000000"/>
                </a:solidFill>
                <a:uFill>
                  <a:solidFill>
                    <a:srgbClr val="FFFFFF"/>
                  </a:solidFill>
                </a:uFill>
              </a:rPr>
              <a:t> se </a:t>
            </a:r>
            <a:r>
              <a:rPr lang="en-US" spc="-1" dirty="0" err="1">
                <a:solidFill>
                  <a:srgbClr val="000000"/>
                </a:solidFill>
                <a:uFill>
                  <a:solidFill>
                    <a:srgbClr val="FFFFFF"/>
                  </a:solidFill>
                </a:uFill>
              </a:rPr>
              <a:t>mantienen</a:t>
            </a:r>
            <a:r>
              <a:rPr lang="en-US" spc="-1" dirty="0">
                <a:solidFill>
                  <a:srgbClr val="000000"/>
                </a:solidFill>
                <a:uFill>
                  <a:solidFill>
                    <a:srgbClr val="FFFFFF"/>
                  </a:solidFill>
                </a:uFill>
              </a:rPr>
              <a:t> privados. </a:t>
            </a:r>
            <a:r>
              <a:rPr lang="en-US" spc="-1" dirty="0" err="1">
                <a:solidFill>
                  <a:srgbClr val="000000"/>
                </a:solidFill>
                <a:uFill>
                  <a:solidFill>
                    <a:srgbClr val="FFFFFF"/>
                  </a:solidFill>
                </a:uFill>
              </a:rPr>
              <a:t>Monero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ahora</a:t>
            </a:r>
            <a:r>
              <a:rPr lang="en-US" spc="-1" dirty="0">
                <a:solidFill>
                  <a:srgbClr val="000000"/>
                </a:solidFill>
                <a:uFill>
                  <a:solidFill>
                    <a:srgbClr val="FFFFFF"/>
                  </a:solidFill>
                </a:uFill>
              </a:rPr>
              <a:t> es </a:t>
            </a:r>
            <a:r>
              <a:rPr lang="en-US" spc="-1" dirty="0" err="1">
                <a:solidFill>
                  <a:srgbClr val="000000"/>
                </a:solidFill>
                <a:uFill>
                  <a:solidFill>
                    <a:srgbClr val="FFFFFF"/>
                  </a:solidFill>
                </a:uFill>
              </a:rPr>
              <a:t>aceptada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en</a:t>
            </a:r>
            <a:r>
              <a:rPr lang="en-US" spc="-1" dirty="0">
                <a:solidFill>
                  <a:srgbClr val="000000"/>
                </a:solidFill>
                <a:uFill>
                  <a:solidFill>
                    <a:srgbClr val="FFFFFF"/>
                  </a:solidFill>
                </a:uFill>
              </a:rPr>
              <a:t> una </a:t>
            </a:r>
            <a:r>
              <a:rPr lang="en-US" spc="-1" dirty="0" err="1">
                <a:solidFill>
                  <a:srgbClr val="000000"/>
                </a:solidFill>
                <a:uFill>
                  <a:solidFill>
                    <a:srgbClr val="FFFFFF"/>
                  </a:solidFill>
                </a:uFill>
              </a:rPr>
              <a:t>cantidad</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mercados</a:t>
            </a:r>
            <a:r>
              <a:rPr lang="en-US" spc="-1" dirty="0">
                <a:solidFill>
                  <a:srgbClr val="000000"/>
                </a:solidFill>
                <a:uFill>
                  <a:solidFill>
                    <a:srgbClr val="FFFFFF"/>
                  </a:solidFill>
                </a:uFill>
              </a:rPr>
              <a:t> de Darknet, y </a:t>
            </a:r>
            <a:r>
              <a:rPr lang="en-US" spc="-1" dirty="0" err="1">
                <a:solidFill>
                  <a:srgbClr val="000000"/>
                </a:solidFill>
                <a:uFill>
                  <a:solidFill>
                    <a:srgbClr val="FFFFFF"/>
                  </a:solidFill>
                </a:uFill>
              </a:rPr>
              <a:t>en</a:t>
            </a:r>
            <a:r>
              <a:rPr lang="en-US" spc="-1" dirty="0">
                <a:solidFill>
                  <a:srgbClr val="000000"/>
                </a:solidFill>
                <a:uFill>
                  <a:solidFill>
                    <a:srgbClr val="FFFFFF"/>
                  </a:solidFill>
                </a:uFill>
              </a:rPr>
              <a:t> 2017 </a:t>
            </a:r>
            <a:r>
              <a:rPr lang="en-US" spc="-1" dirty="0" err="1">
                <a:solidFill>
                  <a:srgbClr val="000000"/>
                </a:solidFill>
                <a:uFill>
                  <a:solidFill>
                    <a:srgbClr val="FFFFFF"/>
                  </a:solidFill>
                </a:uFill>
              </a:rPr>
              <a:t>vio</a:t>
            </a:r>
            <a:r>
              <a:rPr lang="en-US" spc="-1" dirty="0">
                <a:solidFill>
                  <a:srgbClr val="000000"/>
                </a:solidFill>
                <a:uFill>
                  <a:solidFill>
                    <a:srgbClr val="FFFFFF"/>
                  </a:solidFill>
                </a:uFill>
              </a:rPr>
              <a:t> el primer ransomware, Kirk, que </a:t>
            </a:r>
            <a:r>
              <a:rPr lang="en-US" spc="-1" dirty="0" err="1">
                <a:solidFill>
                  <a:srgbClr val="000000"/>
                </a:solidFill>
                <a:uFill>
                  <a:solidFill>
                    <a:srgbClr val="FFFFFF"/>
                  </a:solidFill>
                </a:uFill>
              </a:rPr>
              <a:t>usó</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Monero</a:t>
            </a:r>
            <a:r>
              <a:rPr lang="en-US" spc="-1" dirty="0">
                <a:solidFill>
                  <a:srgbClr val="000000"/>
                </a:solidFill>
                <a:uFill>
                  <a:solidFill>
                    <a:srgbClr val="FFFFFF"/>
                  </a:solidFill>
                </a:uFill>
              </a:rPr>
              <a:t> para </a:t>
            </a:r>
            <a:r>
              <a:rPr lang="en-US" spc="-1" dirty="0" err="1">
                <a:solidFill>
                  <a:srgbClr val="000000"/>
                </a:solidFill>
                <a:uFill>
                  <a:solidFill>
                    <a:srgbClr val="FFFFFF"/>
                  </a:solidFill>
                </a:uFill>
              </a:rPr>
              <a:t>pagos</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rescate</a:t>
            </a:r>
            <a:r>
              <a:rPr lang="en-US" dirty="0"/>
              <a:t>.</a:t>
            </a:r>
          </a:p>
          <a:p>
            <a:pPr algn="just"/>
            <a:endParaRPr lang="en-GB" dirty="0"/>
          </a:p>
        </p:txBody>
      </p:sp>
    </p:spTree>
    <p:extLst>
      <p:ext uri="{BB962C8B-B14F-4D97-AF65-F5344CB8AC3E}">
        <p14:creationId xmlns:p14="http://schemas.microsoft.com/office/powerpoint/2010/main" val="129989236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err="1"/>
              <a:t>Ethereum</a:t>
            </a:r>
            <a:endParaRPr lang="en-GB" b="1" dirty="0"/>
          </a:p>
        </p:txBody>
      </p:sp>
      <p:sp>
        <p:nvSpPr>
          <p:cNvPr id="3" name="Content Placeholder 2"/>
          <p:cNvSpPr>
            <a:spLocks noGrp="1"/>
          </p:cNvSpPr>
          <p:nvPr>
            <p:ph idx="1"/>
          </p:nvPr>
        </p:nvSpPr>
        <p:spPr/>
        <p:txBody>
          <a:bodyPr>
            <a:normAutofit lnSpcReduction="10000"/>
          </a:bodyPr>
          <a:lstStyle/>
          <a:p>
            <a:pPr algn="just"/>
            <a:r>
              <a:rPr lang="en-US" spc="-1" dirty="0">
                <a:solidFill>
                  <a:srgbClr val="000000"/>
                </a:solidFill>
                <a:uFill>
                  <a:solidFill>
                    <a:srgbClr val="FFFFFF"/>
                  </a:solidFill>
                </a:uFill>
              </a:rPr>
              <a:t>La IOCTA </a:t>
            </a:r>
            <a:r>
              <a:rPr lang="en-US" spc="-1" dirty="0" err="1">
                <a:solidFill>
                  <a:srgbClr val="000000"/>
                </a:solidFill>
                <a:uFill>
                  <a:solidFill>
                    <a:srgbClr val="FFFFFF"/>
                  </a:solidFill>
                </a:uFill>
              </a:rPr>
              <a:t>menciona</a:t>
            </a:r>
            <a:r>
              <a:rPr lang="en-US" spc="-1" dirty="0">
                <a:solidFill>
                  <a:srgbClr val="000000"/>
                </a:solidFill>
                <a:uFill>
                  <a:solidFill>
                    <a:srgbClr val="FFFFFF"/>
                  </a:solidFill>
                </a:uFill>
              </a:rPr>
              <a:t> la </a:t>
            </a:r>
            <a:r>
              <a:rPr lang="en-US" spc="-1" dirty="0" err="1">
                <a:solidFill>
                  <a:srgbClr val="000000"/>
                </a:solidFill>
                <a:uFill>
                  <a:solidFill>
                    <a:srgbClr val="FFFFFF"/>
                  </a:solidFill>
                </a:uFill>
              </a:rPr>
              <a:t>posibilidad</a:t>
            </a:r>
            <a:r>
              <a:rPr lang="en-US" spc="-1" dirty="0">
                <a:solidFill>
                  <a:srgbClr val="000000"/>
                </a:solidFill>
                <a:uFill>
                  <a:solidFill>
                    <a:srgbClr val="FFFFFF"/>
                  </a:solidFill>
                </a:uFill>
              </a:rPr>
              <a:t> de que los ‘</a:t>
            </a:r>
            <a:r>
              <a:rPr lang="en-US" spc="-1" dirty="0" err="1">
                <a:solidFill>
                  <a:srgbClr val="000000"/>
                </a:solidFill>
                <a:uFill>
                  <a:solidFill>
                    <a:srgbClr val="FFFFFF"/>
                  </a:solidFill>
                </a:uFill>
              </a:rPr>
              <a:t>contratos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inteligentes</a:t>
            </a:r>
            <a:r>
              <a:rPr lang="en-US" spc="-1" dirty="0">
                <a:solidFill>
                  <a:srgbClr val="000000"/>
                </a:solidFill>
                <a:uFill>
                  <a:solidFill>
                    <a:srgbClr val="FFFFFF"/>
                  </a:solidFill>
                </a:uFill>
              </a:rPr>
              <a:t>’ de Ethereum se </a:t>
            </a:r>
            <a:r>
              <a:rPr lang="en-US" spc="-1" dirty="0" err="1">
                <a:solidFill>
                  <a:srgbClr val="000000"/>
                </a:solidFill>
                <a:uFill>
                  <a:solidFill>
                    <a:srgbClr val="FFFFFF"/>
                  </a:solidFill>
                </a:uFill>
              </a:rPr>
              <a:t>conviertan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en</a:t>
            </a:r>
            <a:r>
              <a:rPr lang="en-US" spc="-1" dirty="0">
                <a:solidFill>
                  <a:srgbClr val="000000"/>
                </a:solidFill>
                <a:uFill>
                  <a:solidFill>
                    <a:srgbClr val="FFFFFF"/>
                  </a:solidFill>
                </a:uFill>
              </a:rPr>
              <a:t> una </a:t>
            </a:r>
            <a:r>
              <a:rPr lang="en-US" spc="-1" dirty="0" err="1">
                <a:solidFill>
                  <a:srgbClr val="000000"/>
                </a:solidFill>
                <a:uFill>
                  <a:solidFill>
                    <a:srgbClr val="FFFFFF"/>
                  </a:solidFill>
                </a:uFill>
              </a:rPr>
              <a:t>herramienta</a:t>
            </a:r>
            <a:r>
              <a:rPr lang="en-US" spc="-1" dirty="0">
                <a:solidFill>
                  <a:srgbClr val="000000"/>
                </a:solidFill>
                <a:uFill>
                  <a:solidFill>
                    <a:srgbClr val="FFFFFF"/>
                  </a:solidFill>
                </a:uFill>
              </a:rPr>
              <a:t> para el </a:t>
            </a:r>
            <a:r>
              <a:rPr lang="en-US" spc="-1" dirty="0" err="1">
                <a:solidFill>
                  <a:srgbClr val="000000"/>
                </a:solidFill>
                <a:uFill>
                  <a:solidFill>
                    <a:srgbClr val="FFFFFF"/>
                  </a:solidFill>
                </a:uFill>
              </a:rPr>
              <a:t>modelo</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negocio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Delito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como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servicio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en</a:t>
            </a:r>
            <a:r>
              <a:rPr lang="en-US" spc="-1" dirty="0">
                <a:solidFill>
                  <a:srgbClr val="000000"/>
                </a:solidFill>
                <a:uFill>
                  <a:solidFill>
                    <a:srgbClr val="FFFFFF"/>
                  </a:solidFill>
                </a:uFill>
              </a:rPr>
              <a:t> el </a:t>
            </a:r>
            <a:r>
              <a:rPr lang="en-US" spc="-1" dirty="0" err="1">
                <a:solidFill>
                  <a:srgbClr val="000000"/>
                </a:solidFill>
                <a:uFill>
                  <a:solidFill>
                    <a:srgbClr val="FFFFFF"/>
                  </a:solidFill>
                </a:uFill>
              </a:rPr>
              <a:t>informe</a:t>
            </a:r>
            <a:r>
              <a:rPr lang="en-US" spc="-1" dirty="0">
                <a:solidFill>
                  <a:srgbClr val="000000"/>
                </a:solidFill>
                <a:uFill>
                  <a:solidFill>
                    <a:srgbClr val="FFFFFF"/>
                  </a:solidFill>
                </a:uFill>
              </a:rPr>
              <a:t> de 2016. Como </a:t>
            </a:r>
            <a:r>
              <a:rPr lang="en-US" spc="-1" dirty="0" err="1">
                <a:solidFill>
                  <a:srgbClr val="000000"/>
                </a:solidFill>
                <a:uFill>
                  <a:solidFill>
                    <a:srgbClr val="FFFFFF"/>
                  </a:solidFill>
                </a:uFill>
              </a:rPr>
              <a:t>aún</a:t>
            </a:r>
            <a:r>
              <a:rPr lang="en-US" spc="-1" dirty="0">
                <a:solidFill>
                  <a:srgbClr val="000000"/>
                </a:solidFill>
                <a:uFill>
                  <a:solidFill>
                    <a:srgbClr val="FFFFFF"/>
                  </a:solidFill>
                </a:uFill>
              </a:rPr>
              <a:t> no se ha visto, al </a:t>
            </a:r>
            <a:r>
              <a:rPr lang="en-US" spc="-1" dirty="0" err="1">
                <a:solidFill>
                  <a:srgbClr val="000000"/>
                </a:solidFill>
                <a:uFill>
                  <a:solidFill>
                    <a:srgbClr val="FFFFFF"/>
                  </a:solidFill>
                </a:uFill>
              </a:rPr>
              <a:t>menos</a:t>
            </a:r>
            <a:r>
              <a:rPr lang="en-US" spc="-1" dirty="0">
                <a:solidFill>
                  <a:srgbClr val="000000"/>
                </a:solidFill>
                <a:uFill>
                  <a:solidFill>
                    <a:srgbClr val="FFFFFF"/>
                  </a:solidFill>
                </a:uFill>
              </a:rPr>
              <a:t> un </a:t>
            </a:r>
            <a:r>
              <a:rPr lang="en-US" spc="-1" dirty="0" err="1">
                <a:solidFill>
                  <a:srgbClr val="000000"/>
                </a:solidFill>
                <a:uFill>
                  <a:solidFill>
                    <a:srgbClr val="FFFFFF"/>
                  </a:solidFill>
                </a:uFill>
              </a:rPr>
              <a:t>mercado</a:t>
            </a:r>
            <a:r>
              <a:rPr lang="en-US" spc="-1" dirty="0">
                <a:solidFill>
                  <a:srgbClr val="000000"/>
                </a:solidFill>
                <a:uFill>
                  <a:solidFill>
                    <a:srgbClr val="FFFFFF"/>
                  </a:solidFill>
                </a:uFill>
              </a:rPr>
              <a:t> de Darknet ha </a:t>
            </a:r>
            <a:r>
              <a:rPr lang="en-US" spc="-1" dirty="0" err="1">
                <a:solidFill>
                  <a:srgbClr val="000000"/>
                </a:solidFill>
                <a:uFill>
                  <a:solidFill>
                    <a:srgbClr val="FFFFFF"/>
                  </a:solidFill>
                </a:uFill>
              </a:rPr>
              <a:t>empezado</a:t>
            </a:r>
            <a:r>
              <a:rPr lang="en-US" spc="-1" dirty="0">
                <a:solidFill>
                  <a:srgbClr val="000000"/>
                </a:solidFill>
                <a:uFill>
                  <a:solidFill>
                    <a:srgbClr val="FFFFFF"/>
                  </a:solidFill>
                </a:uFill>
              </a:rPr>
              <a:t> a </a:t>
            </a:r>
            <a:r>
              <a:rPr lang="en-US" spc="-1" dirty="0" err="1">
                <a:solidFill>
                  <a:srgbClr val="000000"/>
                </a:solidFill>
                <a:uFill>
                  <a:solidFill>
                    <a:srgbClr val="FFFFFF"/>
                  </a:solidFill>
                </a:uFill>
              </a:rPr>
              <a:t>aceptar</a:t>
            </a:r>
            <a:r>
              <a:rPr lang="en-US" spc="-1" dirty="0">
                <a:solidFill>
                  <a:srgbClr val="000000"/>
                </a:solidFill>
                <a:uFill>
                  <a:solidFill>
                    <a:srgbClr val="FFFFFF"/>
                  </a:solidFill>
                </a:uFill>
              </a:rPr>
              <a:t> Ethereum para </a:t>
            </a:r>
            <a:r>
              <a:rPr lang="en-US" spc="-1" dirty="0" err="1">
                <a:solidFill>
                  <a:srgbClr val="000000"/>
                </a:solidFill>
                <a:uFill>
                  <a:solidFill>
                    <a:srgbClr val="FFFFFF"/>
                  </a:solidFill>
                </a:uFill>
              </a:rPr>
              <a:t>pagos</a:t>
            </a:r>
            <a:r>
              <a:rPr lang="en-US" spc="-1" dirty="0">
                <a:solidFill>
                  <a:srgbClr val="000000"/>
                </a:solidFill>
                <a:uFill>
                  <a:solidFill>
                    <a:srgbClr val="FFFFFF"/>
                  </a:solidFill>
                </a:uFill>
              </a:rPr>
              <a:t> y </a:t>
            </a:r>
            <a:r>
              <a:rPr lang="en-US" spc="-1" dirty="0" err="1">
                <a:solidFill>
                  <a:srgbClr val="000000"/>
                </a:solidFill>
                <a:uFill>
                  <a:solidFill>
                    <a:srgbClr val="FFFFFF"/>
                  </a:solidFill>
                </a:uFill>
              </a:rPr>
              <a:t>compras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Además</a:t>
            </a:r>
            <a:r>
              <a:rPr lang="en-US" spc="-1" dirty="0">
                <a:solidFill>
                  <a:srgbClr val="000000"/>
                </a:solidFill>
                <a:uFill>
                  <a:solidFill>
                    <a:srgbClr val="FFFFFF"/>
                  </a:solidFill>
                </a:uFill>
              </a:rPr>
              <a:t>, un </a:t>
            </a:r>
            <a:r>
              <a:rPr lang="en-US" spc="-1" dirty="0" err="1">
                <a:solidFill>
                  <a:srgbClr val="000000"/>
                </a:solidFill>
                <a:uFill>
                  <a:solidFill>
                    <a:srgbClr val="FFFFFF"/>
                  </a:solidFill>
                </a:uFill>
              </a:rPr>
              <a:t>equipo</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desarrolladores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planea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abrir</a:t>
            </a:r>
            <a:r>
              <a:rPr lang="en-US" spc="-1" dirty="0">
                <a:solidFill>
                  <a:srgbClr val="000000"/>
                </a:solidFill>
                <a:uFill>
                  <a:solidFill>
                    <a:srgbClr val="FFFFFF"/>
                  </a:solidFill>
                </a:uFill>
              </a:rPr>
              <a:t> un </a:t>
            </a:r>
            <a:r>
              <a:rPr lang="en-US" spc="-1" dirty="0" err="1">
                <a:solidFill>
                  <a:srgbClr val="000000"/>
                </a:solidFill>
                <a:uFill>
                  <a:solidFill>
                    <a:srgbClr val="FFFFFF"/>
                  </a:solidFill>
                </a:uFill>
              </a:rPr>
              <a:t>mercado</a:t>
            </a:r>
            <a:r>
              <a:rPr lang="en-US" spc="-1" dirty="0">
                <a:solidFill>
                  <a:srgbClr val="000000"/>
                </a:solidFill>
                <a:uFill>
                  <a:solidFill>
                    <a:srgbClr val="FFFFFF"/>
                  </a:solidFill>
                </a:uFill>
              </a:rPr>
              <a:t> de Darknet </a:t>
            </a:r>
            <a:r>
              <a:rPr lang="en-US" spc="-1" dirty="0" err="1">
                <a:solidFill>
                  <a:srgbClr val="000000"/>
                </a:solidFill>
                <a:uFill>
                  <a:solidFill>
                    <a:srgbClr val="FFFFFF"/>
                  </a:solidFill>
                </a:uFill>
              </a:rPr>
              <a:t>descentralizado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en</a:t>
            </a:r>
            <a:r>
              <a:rPr lang="en-US" spc="-1" dirty="0">
                <a:solidFill>
                  <a:srgbClr val="000000"/>
                </a:solidFill>
                <a:uFill>
                  <a:solidFill>
                    <a:srgbClr val="FFFFFF"/>
                  </a:solidFill>
                </a:uFill>
              </a:rPr>
              <a:t> el </a:t>
            </a:r>
            <a:r>
              <a:rPr lang="en-US" spc="-1" dirty="0" err="1">
                <a:solidFill>
                  <a:srgbClr val="000000"/>
                </a:solidFill>
                <a:uFill>
                  <a:solidFill>
                    <a:srgbClr val="FFFFFF"/>
                  </a:solidFill>
                </a:uFill>
              </a:rPr>
              <a:t>registro</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transacciones</a:t>
            </a:r>
            <a:r>
              <a:rPr lang="en-US" spc="-1" dirty="0">
                <a:solidFill>
                  <a:srgbClr val="000000"/>
                </a:solidFill>
                <a:uFill>
                  <a:solidFill>
                    <a:srgbClr val="FFFFFF"/>
                  </a:solidFill>
                </a:uFill>
              </a:rPr>
              <a:t> de Ethereum</a:t>
            </a:r>
            <a:r>
              <a:rPr lang="en-US" dirty="0"/>
              <a:t>.</a:t>
            </a:r>
          </a:p>
        </p:txBody>
      </p:sp>
    </p:spTree>
    <p:extLst>
      <p:ext uri="{BB962C8B-B14F-4D97-AF65-F5344CB8AC3E}">
        <p14:creationId xmlns:p14="http://schemas.microsoft.com/office/powerpoint/2010/main" val="93975358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en-GB" b="1"/>
              <a:t>Zcash</a:t>
            </a:r>
            <a:endParaRPr lang="en-GB" b="1" dirty="0"/>
          </a:p>
        </p:txBody>
      </p:sp>
      <p:sp>
        <p:nvSpPr>
          <p:cNvPr id="3" name="Content Placeholder 2"/>
          <p:cNvSpPr>
            <a:spLocks noGrp="1"/>
          </p:cNvSpPr>
          <p:nvPr>
            <p:ph idx="1"/>
          </p:nvPr>
        </p:nvSpPr>
        <p:spPr/>
        <p:txBody>
          <a:bodyPr>
            <a:normAutofit/>
          </a:bodyPr>
          <a:lstStyle/>
          <a:p>
            <a:r>
              <a:rPr lang="en-US" spc="-1" dirty="0" err="1">
                <a:solidFill>
                  <a:srgbClr val="000000"/>
                </a:solidFill>
                <a:uFill>
                  <a:solidFill>
                    <a:srgbClr val="FFFFFF"/>
                  </a:solidFill>
                </a:uFill>
              </a:rPr>
              <a:t>Zcash</a:t>
            </a:r>
            <a:r>
              <a:rPr lang="en-US" spc="-1" dirty="0">
                <a:solidFill>
                  <a:srgbClr val="000000"/>
                </a:solidFill>
                <a:uFill>
                  <a:solidFill>
                    <a:srgbClr val="FFFFFF"/>
                  </a:solidFill>
                </a:uFill>
              </a:rPr>
              <a:t> - </a:t>
            </a:r>
            <a:r>
              <a:rPr lang="en-US" spc="-1" dirty="0" err="1">
                <a:solidFill>
                  <a:srgbClr val="000000"/>
                </a:solidFill>
                <a:uFill>
                  <a:solidFill>
                    <a:srgbClr val="FFFFFF"/>
                  </a:solidFill>
                </a:uFill>
              </a:rPr>
              <a:t>Zcash</a:t>
            </a:r>
            <a:r>
              <a:rPr lang="en-US" spc="-1" dirty="0">
                <a:solidFill>
                  <a:srgbClr val="000000"/>
                </a:solidFill>
                <a:uFill>
                  <a:solidFill>
                    <a:srgbClr val="FFFFFF"/>
                  </a:solidFill>
                </a:uFill>
              </a:rPr>
              <a:t> es </a:t>
            </a:r>
            <a:r>
              <a:rPr lang="en-US" spc="-1" dirty="0" err="1">
                <a:solidFill>
                  <a:srgbClr val="000000"/>
                </a:solidFill>
                <a:uFill>
                  <a:solidFill>
                    <a:srgbClr val="FFFFFF"/>
                  </a:solidFill>
                </a:uFill>
              </a:rPr>
              <a:t>otra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criptomoneda</a:t>
            </a:r>
            <a:r>
              <a:rPr lang="en-US" spc="-1" dirty="0">
                <a:solidFill>
                  <a:srgbClr val="000000"/>
                </a:solidFill>
                <a:uFill>
                  <a:solidFill>
                    <a:srgbClr val="FFFFFF"/>
                  </a:solidFill>
                </a:uFill>
              </a:rPr>
              <a:t> que se </a:t>
            </a:r>
            <a:r>
              <a:rPr lang="en-US" spc="-1" dirty="0" err="1">
                <a:solidFill>
                  <a:srgbClr val="000000"/>
                </a:solidFill>
                <a:uFill>
                  <a:solidFill>
                    <a:srgbClr val="FFFFFF"/>
                  </a:solidFill>
                </a:uFill>
              </a:rPr>
              <a:t>centra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en</a:t>
            </a:r>
            <a:r>
              <a:rPr lang="en-US" spc="-1" dirty="0">
                <a:solidFill>
                  <a:srgbClr val="000000"/>
                </a:solidFill>
                <a:uFill>
                  <a:solidFill>
                    <a:srgbClr val="FFFFFF"/>
                  </a:solidFill>
                </a:uFill>
              </a:rPr>
              <a:t> la </a:t>
            </a:r>
            <a:r>
              <a:rPr lang="en-US" spc="-1" dirty="0" err="1">
                <a:solidFill>
                  <a:srgbClr val="000000"/>
                </a:solidFill>
                <a:uFill>
                  <a:solidFill>
                    <a:srgbClr val="FFFFFF"/>
                  </a:solidFill>
                </a:uFill>
              </a:rPr>
              <a:t>mejora</a:t>
            </a:r>
            <a:r>
              <a:rPr lang="en-US" spc="-1" dirty="0">
                <a:solidFill>
                  <a:srgbClr val="000000"/>
                </a:solidFill>
                <a:uFill>
                  <a:solidFill>
                    <a:srgbClr val="FFFFFF"/>
                  </a:solidFill>
                </a:uFill>
              </a:rPr>
              <a:t> de </a:t>
            </a:r>
            <a:r>
              <a:rPr lang="en-US" spc="-1" dirty="0" err="1">
                <a:solidFill>
                  <a:srgbClr val="000000"/>
                </a:solidFill>
                <a:uFill>
                  <a:solidFill>
                    <a:srgbClr val="FFFFFF"/>
                  </a:solidFill>
                </a:uFill>
              </a:rPr>
              <a:t>privacidad</a:t>
            </a:r>
            <a:r>
              <a:rPr lang="en-US" spc="-1" dirty="0">
                <a:solidFill>
                  <a:srgbClr val="000000"/>
                </a:solidFill>
                <a:uFill>
                  <a:solidFill>
                    <a:srgbClr val="FFFFFF"/>
                  </a:solidFill>
                </a:uFill>
              </a:rPr>
              <a:t> para sus </a:t>
            </a:r>
            <a:r>
              <a:rPr lang="en-US" spc="-1" dirty="0" err="1">
                <a:solidFill>
                  <a:srgbClr val="000000"/>
                </a:solidFill>
                <a:uFill>
                  <a:solidFill>
                    <a:srgbClr val="FFFFFF"/>
                  </a:solidFill>
                </a:uFill>
              </a:rPr>
              <a:t>usuarios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ocultando</a:t>
            </a:r>
            <a:r>
              <a:rPr lang="en-US" spc="-1" dirty="0">
                <a:solidFill>
                  <a:srgbClr val="000000"/>
                </a:solidFill>
                <a:uFill>
                  <a:solidFill>
                    <a:srgbClr val="FFFFFF"/>
                  </a:solidFill>
                </a:uFill>
              </a:rPr>
              <a:t> tanto el </a:t>
            </a:r>
            <a:r>
              <a:rPr lang="en-US" spc="-1" dirty="0" err="1">
                <a:solidFill>
                  <a:srgbClr val="000000"/>
                </a:solidFill>
                <a:uFill>
                  <a:solidFill>
                    <a:srgbClr val="FFFFFF"/>
                  </a:solidFill>
                </a:uFill>
              </a:rPr>
              <a:t>destinatario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como</a:t>
            </a:r>
            <a:r>
              <a:rPr lang="en-US" spc="-1" dirty="0">
                <a:solidFill>
                  <a:srgbClr val="000000"/>
                </a:solidFill>
                <a:uFill>
                  <a:solidFill>
                    <a:srgbClr val="FFFFFF"/>
                  </a:solidFill>
                </a:uFill>
              </a:rPr>
              <a:t> el </a:t>
            </a:r>
            <a:r>
              <a:rPr lang="en-US" spc="-1" dirty="0" err="1">
                <a:solidFill>
                  <a:srgbClr val="000000"/>
                </a:solidFill>
                <a:uFill>
                  <a:solidFill>
                    <a:srgbClr val="FFFFFF"/>
                  </a:solidFill>
                </a:uFill>
              </a:rPr>
              <a:t>monto</a:t>
            </a:r>
            <a:r>
              <a:rPr lang="en-US" spc="-1" dirty="0">
                <a:solidFill>
                  <a:srgbClr val="000000"/>
                </a:solidFill>
                <a:uFill>
                  <a:solidFill>
                    <a:srgbClr val="FFFFFF"/>
                  </a:solidFill>
                </a:uFill>
              </a:rPr>
              <a:t> de la </a:t>
            </a:r>
            <a:r>
              <a:rPr lang="en-US" spc="-1" dirty="0" err="1">
                <a:solidFill>
                  <a:srgbClr val="000000"/>
                </a:solidFill>
                <a:uFill>
                  <a:solidFill>
                    <a:srgbClr val="FFFFFF"/>
                  </a:solidFill>
                </a:uFill>
              </a:rPr>
              <a:t>transacción</a:t>
            </a:r>
            <a:r>
              <a:rPr lang="en-US" spc="-1" dirty="0">
                <a:solidFill>
                  <a:srgbClr val="000000"/>
                </a:solidFill>
                <a:uFill>
                  <a:solidFill>
                    <a:srgbClr val="FFFFFF"/>
                  </a:solidFill>
                </a:uFill>
              </a:rPr>
              <a:t>. Como </a:t>
            </a:r>
            <a:r>
              <a:rPr lang="en-US" spc="-1" dirty="0" err="1">
                <a:solidFill>
                  <a:srgbClr val="000000"/>
                </a:solidFill>
                <a:uFill>
                  <a:solidFill>
                    <a:srgbClr val="FFFFFF"/>
                  </a:solidFill>
                </a:uFill>
              </a:rPr>
              <a:t>Zcash</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aún</a:t>
            </a:r>
            <a:r>
              <a:rPr lang="en-US" spc="-1" dirty="0">
                <a:solidFill>
                  <a:srgbClr val="000000"/>
                </a:solidFill>
                <a:uFill>
                  <a:solidFill>
                    <a:srgbClr val="FFFFFF"/>
                  </a:solidFill>
                </a:uFill>
              </a:rPr>
              <a:t> no ha </a:t>
            </a:r>
            <a:r>
              <a:rPr lang="en-US" spc="-1" dirty="0" err="1">
                <a:solidFill>
                  <a:srgbClr val="000000"/>
                </a:solidFill>
                <a:uFill>
                  <a:solidFill>
                    <a:srgbClr val="FFFFFF"/>
                  </a:solidFill>
                </a:uFill>
              </a:rPr>
              <a:t>aparecido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ninguna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investigación</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reportada</a:t>
            </a:r>
            <a:r>
              <a:rPr lang="en-US" spc="-1" dirty="0">
                <a:solidFill>
                  <a:srgbClr val="000000"/>
                </a:solidFill>
                <a:uFill>
                  <a:solidFill>
                    <a:srgbClr val="FFFFFF"/>
                  </a:solidFill>
                </a:uFill>
              </a:rPr>
              <a:t> de las </a:t>
            </a:r>
            <a:r>
              <a:rPr lang="en-US" spc="-1" dirty="0" err="1">
                <a:solidFill>
                  <a:srgbClr val="000000"/>
                </a:solidFill>
                <a:uFill>
                  <a:solidFill>
                    <a:srgbClr val="FFFFFF"/>
                  </a:solidFill>
                </a:uFill>
              </a:rPr>
              <a:t>autoridades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policiales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Zcash</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será</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incluida</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en</a:t>
            </a:r>
            <a:r>
              <a:rPr lang="en-US" spc="-1" dirty="0">
                <a:solidFill>
                  <a:srgbClr val="000000"/>
                </a:solidFill>
                <a:uFill>
                  <a:solidFill>
                    <a:srgbClr val="FFFFFF"/>
                  </a:solidFill>
                </a:uFill>
              </a:rPr>
              <a:t> las </a:t>
            </a:r>
            <a:r>
              <a:rPr lang="en-US" spc="-1" dirty="0" err="1">
                <a:solidFill>
                  <a:srgbClr val="000000"/>
                </a:solidFill>
                <a:uFill>
                  <a:solidFill>
                    <a:srgbClr val="FFFFFF"/>
                  </a:solidFill>
                </a:uFill>
              </a:rPr>
              <a:t>monedas</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aceptadas</a:t>
            </a:r>
            <a:r>
              <a:rPr lang="en-US" spc="-1" dirty="0">
                <a:solidFill>
                  <a:srgbClr val="000000"/>
                </a:solidFill>
                <a:uFill>
                  <a:solidFill>
                    <a:srgbClr val="FFFFFF"/>
                  </a:solidFill>
                </a:uFill>
              </a:rPr>
              <a:t> por el </a:t>
            </a:r>
            <a:r>
              <a:rPr lang="en-US" spc="-1" dirty="0" err="1">
                <a:solidFill>
                  <a:srgbClr val="000000"/>
                </a:solidFill>
                <a:uFill>
                  <a:solidFill>
                    <a:srgbClr val="FFFFFF"/>
                  </a:solidFill>
                </a:uFill>
              </a:rPr>
              <a:t>mercado</a:t>
            </a:r>
            <a:r>
              <a:rPr lang="en-US" spc="-1" dirty="0">
                <a:solidFill>
                  <a:srgbClr val="000000"/>
                </a:solidFill>
                <a:uFill>
                  <a:solidFill>
                    <a:srgbClr val="FFFFFF"/>
                  </a:solidFill>
                </a:uFill>
              </a:rPr>
              <a:t> </a:t>
            </a:r>
            <a:r>
              <a:rPr lang="en-US" spc="-1" dirty="0" err="1">
                <a:solidFill>
                  <a:srgbClr val="000000"/>
                </a:solidFill>
                <a:uFill>
                  <a:solidFill>
                    <a:srgbClr val="FFFFFF"/>
                  </a:solidFill>
                </a:uFill>
              </a:rPr>
              <a:t>AlphaBay</a:t>
            </a:r>
            <a:r>
              <a:rPr lang="en-US" spc="-1" dirty="0">
                <a:solidFill>
                  <a:srgbClr val="000000"/>
                </a:solidFill>
                <a:uFill>
                  <a:solidFill>
                    <a:srgbClr val="FFFFFF"/>
                  </a:solidFill>
                </a:uFill>
              </a:rPr>
              <a:t> de Darknet</a:t>
            </a:r>
            <a:r>
              <a:rPr lang="en-US" dirty="0"/>
              <a:t>.</a:t>
            </a:r>
          </a:p>
        </p:txBody>
      </p:sp>
    </p:spTree>
    <p:extLst>
      <p:ext uri="{BB962C8B-B14F-4D97-AF65-F5344CB8AC3E}">
        <p14:creationId xmlns:p14="http://schemas.microsoft.com/office/powerpoint/2010/main" val="184383028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34396"/>
            <a:ext cx="8512512" cy="4891767"/>
          </a:xfrm>
        </p:spPr>
        <p:txBody>
          <a:bodyPr>
            <a:normAutofit fontScale="92500"/>
          </a:bodyPr>
          <a:lstStyle/>
          <a:p>
            <a:pPr>
              <a:buNone/>
            </a:pPr>
            <a:r>
              <a:rPr lang="en-US" sz="2800" spc="-1" dirty="0">
                <a:solidFill>
                  <a:srgbClr val="000000"/>
                </a:solidFill>
                <a:uFill>
                  <a:solidFill>
                    <a:srgbClr val="FFFFFF"/>
                  </a:solidFill>
                </a:uFill>
              </a:rPr>
              <a:t>Al </a:t>
            </a:r>
            <a:r>
              <a:rPr lang="en-US" sz="2800" spc="-1" dirty="0" err="1">
                <a:solidFill>
                  <a:srgbClr val="000000"/>
                </a:solidFill>
                <a:uFill>
                  <a:solidFill>
                    <a:srgbClr val="FFFFFF"/>
                  </a:solidFill>
                </a:uFill>
              </a:rPr>
              <a:t>término</a:t>
            </a:r>
            <a:r>
              <a:rPr lang="en-US" sz="2800" spc="-1" dirty="0">
                <a:solidFill>
                  <a:srgbClr val="000000"/>
                </a:solidFill>
                <a:uFill>
                  <a:solidFill>
                    <a:srgbClr val="FFFFFF"/>
                  </a:solidFill>
                </a:uFill>
              </a:rPr>
              <a:t> de </a:t>
            </a:r>
            <a:r>
              <a:rPr lang="en-US" sz="2800" spc="-1" dirty="0" err="1">
                <a:solidFill>
                  <a:srgbClr val="000000"/>
                </a:solidFill>
                <a:uFill>
                  <a:solidFill>
                    <a:srgbClr val="FFFFFF"/>
                  </a:solidFill>
                </a:uFill>
              </a:rPr>
              <a:t>esta</a:t>
            </a:r>
            <a:r>
              <a:rPr lang="en-US" sz="2800" spc="-1" dirty="0">
                <a:solidFill>
                  <a:srgbClr val="000000"/>
                </a:solidFill>
                <a:uFill>
                  <a:solidFill>
                    <a:srgbClr val="FFFFFF"/>
                  </a:solidFill>
                </a:uFill>
              </a:rPr>
              <a:t> </a:t>
            </a:r>
            <a:r>
              <a:rPr lang="en-US" sz="2800" spc="-1" dirty="0" err="1">
                <a:solidFill>
                  <a:srgbClr val="000000"/>
                </a:solidFill>
                <a:uFill>
                  <a:solidFill>
                    <a:srgbClr val="FFFFFF"/>
                  </a:solidFill>
                </a:uFill>
              </a:rPr>
              <a:t>sesión</a:t>
            </a:r>
            <a:r>
              <a:rPr lang="en-US" sz="2800" spc="-1" dirty="0">
                <a:solidFill>
                  <a:srgbClr val="000000"/>
                </a:solidFill>
                <a:uFill>
                  <a:solidFill>
                    <a:srgbClr val="FFFFFF"/>
                  </a:solidFill>
                </a:uFill>
              </a:rPr>
              <a:t>, los </a:t>
            </a:r>
            <a:r>
              <a:rPr lang="en-US" sz="2800" spc="-1" dirty="0" err="1">
                <a:solidFill>
                  <a:srgbClr val="000000"/>
                </a:solidFill>
                <a:uFill>
                  <a:solidFill>
                    <a:srgbClr val="FFFFFF"/>
                  </a:solidFill>
                </a:uFill>
              </a:rPr>
              <a:t>participantes</a:t>
            </a:r>
            <a:r>
              <a:rPr lang="en-US" sz="2800" spc="-1" dirty="0">
                <a:solidFill>
                  <a:srgbClr val="000000"/>
                </a:solidFill>
                <a:uFill>
                  <a:solidFill>
                    <a:srgbClr val="FFFFFF"/>
                  </a:solidFill>
                </a:uFill>
              </a:rPr>
              <a:t> </a:t>
            </a:r>
            <a:r>
              <a:rPr lang="en-US" sz="2800" spc="-1" dirty="0" err="1">
                <a:solidFill>
                  <a:srgbClr val="000000"/>
                </a:solidFill>
                <a:uFill>
                  <a:solidFill>
                    <a:srgbClr val="FFFFFF"/>
                  </a:solidFill>
                </a:uFill>
              </a:rPr>
              <a:t>serán</a:t>
            </a:r>
            <a:r>
              <a:rPr lang="en-US" sz="2800" spc="-1" dirty="0">
                <a:solidFill>
                  <a:srgbClr val="000000"/>
                </a:solidFill>
                <a:uFill>
                  <a:solidFill>
                    <a:srgbClr val="FFFFFF"/>
                  </a:solidFill>
                </a:uFill>
              </a:rPr>
              <a:t> </a:t>
            </a:r>
            <a:r>
              <a:rPr lang="en-US" sz="2800" spc="-1" dirty="0" err="1">
                <a:solidFill>
                  <a:srgbClr val="000000"/>
                </a:solidFill>
                <a:uFill>
                  <a:solidFill>
                    <a:srgbClr val="FFFFFF"/>
                  </a:solidFill>
                </a:uFill>
              </a:rPr>
              <a:t>capaces</a:t>
            </a:r>
            <a:r>
              <a:rPr lang="en-US" sz="2800" spc="-1" dirty="0">
                <a:solidFill>
                  <a:srgbClr val="000000"/>
                </a:solidFill>
                <a:uFill>
                  <a:solidFill>
                    <a:srgbClr val="FFFFFF"/>
                  </a:solidFill>
                </a:uFill>
              </a:rPr>
              <a:t> de</a:t>
            </a:r>
            <a:r>
              <a:rPr lang="en-US" sz="2800" dirty="0"/>
              <a:t>:</a:t>
            </a:r>
          </a:p>
          <a:p>
            <a:r>
              <a:rPr lang="es-ES" sz="2600" spc="-1" dirty="0">
                <a:solidFill>
                  <a:srgbClr val="000000"/>
                </a:solidFill>
                <a:uFill>
                  <a:solidFill>
                    <a:srgbClr val="FFFFFF"/>
                  </a:solidFill>
                </a:uFill>
              </a:rPr>
              <a:t>Proporcionar cifras clave para describir la sociedad de la información</a:t>
            </a:r>
            <a:endParaRPr lang="en-GB" sz="2600" dirty="0"/>
          </a:p>
          <a:p>
            <a:pPr lvl="0"/>
            <a:r>
              <a:rPr lang="en-US" sz="2600" spc="-1" dirty="0">
                <a:solidFill>
                  <a:srgbClr val="000000"/>
                </a:solidFill>
                <a:uFill>
                  <a:solidFill>
                    <a:srgbClr val="FFFFFF"/>
                  </a:solidFill>
                </a:uFill>
              </a:rPr>
              <a:t>Registrar </a:t>
            </a:r>
            <a:r>
              <a:rPr lang="en-US" sz="2600" spc="-1" dirty="0" err="1">
                <a:solidFill>
                  <a:srgbClr val="000000"/>
                </a:solidFill>
                <a:uFill>
                  <a:solidFill>
                    <a:srgbClr val="FFFFFF"/>
                  </a:solidFill>
                </a:uFill>
              </a:rPr>
              <a:t>algunos</a:t>
            </a:r>
            <a:r>
              <a:rPr lang="en-US" sz="2600" spc="-1" dirty="0">
                <a:solidFill>
                  <a:srgbClr val="000000"/>
                </a:solidFill>
                <a:uFill>
                  <a:solidFill>
                    <a:srgbClr val="FFFFFF"/>
                  </a:solidFill>
                </a:uFill>
              </a:rPr>
              <a:t> de los </a:t>
            </a:r>
            <a:r>
              <a:rPr lang="en-US" sz="2600" spc="-1" dirty="0" err="1">
                <a:solidFill>
                  <a:srgbClr val="000000"/>
                </a:solidFill>
                <a:uFill>
                  <a:solidFill>
                    <a:srgbClr val="FFFFFF"/>
                  </a:solidFill>
                </a:uFill>
              </a:rPr>
              <a:t>ataques</a:t>
            </a:r>
            <a:r>
              <a:rPr lang="en-US" sz="2600" spc="-1" dirty="0">
                <a:solidFill>
                  <a:srgbClr val="000000"/>
                </a:solidFill>
                <a:uFill>
                  <a:solidFill>
                    <a:srgbClr val="FFFFFF"/>
                  </a:solidFill>
                </a:uFill>
              </a:rPr>
              <a:t> </a:t>
            </a:r>
            <a:r>
              <a:rPr lang="en-US" sz="2600" spc="-1" dirty="0" err="1">
                <a:solidFill>
                  <a:srgbClr val="000000"/>
                </a:solidFill>
                <a:uFill>
                  <a:solidFill>
                    <a:srgbClr val="FFFFFF"/>
                  </a:solidFill>
                </a:uFill>
              </a:rPr>
              <a:t>más</a:t>
            </a:r>
            <a:r>
              <a:rPr lang="en-US" sz="2600" spc="-1" dirty="0">
                <a:solidFill>
                  <a:srgbClr val="000000"/>
                </a:solidFill>
                <a:uFill>
                  <a:solidFill>
                    <a:srgbClr val="FFFFFF"/>
                  </a:solidFill>
                </a:uFill>
              </a:rPr>
              <a:t> </a:t>
            </a:r>
            <a:r>
              <a:rPr lang="en-US" sz="2600" spc="-1" dirty="0" err="1">
                <a:solidFill>
                  <a:srgbClr val="000000"/>
                </a:solidFill>
                <a:uFill>
                  <a:solidFill>
                    <a:srgbClr val="FFFFFF"/>
                  </a:solidFill>
                </a:uFill>
              </a:rPr>
              <a:t>relevantes</a:t>
            </a:r>
            <a:r>
              <a:rPr lang="en-US" sz="2600" spc="-1" dirty="0">
                <a:solidFill>
                  <a:srgbClr val="000000"/>
                </a:solidFill>
                <a:uFill>
                  <a:solidFill>
                    <a:srgbClr val="FFFFFF"/>
                  </a:solidFill>
                </a:uFill>
              </a:rPr>
              <a:t> </a:t>
            </a:r>
            <a:r>
              <a:rPr lang="en-US" sz="2600" spc="-1" dirty="0" err="1">
                <a:solidFill>
                  <a:srgbClr val="000000"/>
                </a:solidFill>
                <a:uFill>
                  <a:solidFill>
                    <a:srgbClr val="FFFFFF"/>
                  </a:solidFill>
                </a:uFill>
              </a:rPr>
              <a:t>ocurridos</a:t>
            </a:r>
            <a:r>
              <a:rPr lang="en-US" sz="2600" spc="-1" dirty="0">
                <a:solidFill>
                  <a:srgbClr val="000000"/>
                </a:solidFill>
                <a:uFill>
                  <a:solidFill>
                    <a:srgbClr val="FFFFFF"/>
                  </a:solidFill>
                </a:uFill>
              </a:rPr>
              <a:t> </a:t>
            </a:r>
            <a:r>
              <a:rPr lang="en-US" sz="2600" spc="-1" dirty="0" err="1">
                <a:solidFill>
                  <a:srgbClr val="000000"/>
                </a:solidFill>
                <a:uFill>
                  <a:solidFill>
                    <a:srgbClr val="FFFFFF"/>
                  </a:solidFill>
                </a:uFill>
              </a:rPr>
              <a:t>en</a:t>
            </a:r>
            <a:r>
              <a:rPr lang="en-US" sz="2600" spc="-1" dirty="0">
                <a:solidFill>
                  <a:srgbClr val="000000"/>
                </a:solidFill>
                <a:uFill>
                  <a:solidFill>
                    <a:srgbClr val="FFFFFF"/>
                  </a:solidFill>
                </a:uFill>
              </a:rPr>
              <a:t> los </a:t>
            </a:r>
            <a:r>
              <a:rPr lang="en-US" sz="2600" spc="-1" dirty="0" err="1">
                <a:solidFill>
                  <a:srgbClr val="000000"/>
                </a:solidFill>
                <a:uFill>
                  <a:solidFill>
                    <a:srgbClr val="FFFFFF"/>
                  </a:solidFill>
                </a:uFill>
              </a:rPr>
              <a:t>últimos</a:t>
            </a:r>
            <a:r>
              <a:rPr lang="en-US" sz="2600" spc="-1" dirty="0">
                <a:solidFill>
                  <a:srgbClr val="000000"/>
                </a:solidFill>
                <a:uFill>
                  <a:solidFill>
                    <a:srgbClr val="FFFFFF"/>
                  </a:solidFill>
                </a:uFill>
              </a:rPr>
              <a:t> </a:t>
            </a:r>
            <a:r>
              <a:rPr lang="en-US" sz="2600" spc="-1" dirty="0" err="1">
                <a:solidFill>
                  <a:srgbClr val="000000"/>
                </a:solidFill>
                <a:uFill>
                  <a:solidFill>
                    <a:srgbClr val="FFFFFF"/>
                  </a:solidFill>
                </a:uFill>
              </a:rPr>
              <a:t>tiempos</a:t>
            </a:r>
            <a:endParaRPr lang="en-GB" sz="2600" dirty="0"/>
          </a:p>
          <a:p>
            <a:pPr lvl="0"/>
            <a:r>
              <a:rPr lang="en-US" sz="2600" spc="-1" dirty="0" err="1">
                <a:solidFill>
                  <a:srgbClr val="000000"/>
                </a:solidFill>
                <a:uFill>
                  <a:solidFill>
                    <a:srgbClr val="FFFFFF"/>
                  </a:solidFill>
                </a:uFill>
              </a:rPr>
              <a:t>Explicar</a:t>
            </a:r>
            <a:r>
              <a:rPr lang="en-US" sz="2600" spc="-1" dirty="0">
                <a:solidFill>
                  <a:srgbClr val="000000"/>
                </a:solidFill>
                <a:uFill>
                  <a:solidFill>
                    <a:srgbClr val="FFFFFF"/>
                  </a:solidFill>
                </a:uFill>
              </a:rPr>
              <a:t> los </a:t>
            </a:r>
            <a:r>
              <a:rPr lang="en-US" sz="2600" spc="-1" dirty="0" err="1">
                <a:solidFill>
                  <a:srgbClr val="000000"/>
                </a:solidFill>
                <a:uFill>
                  <a:solidFill>
                    <a:srgbClr val="FFFFFF"/>
                  </a:solidFill>
                </a:uFill>
              </a:rPr>
              <a:t>diferentes</a:t>
            </a:r>
            <a:r>
              <a:rPr lang="en-US" sz="2600" spc="-1" dirty="0">
                <a:solidFill>
                  <a:srgbClr val="000000"/>
                </a:solidFill>
                <a:uFill>
                  <a:solidFill>
                    <a:srgbClr val="FFFFFF"/>
                  </a:solidFill>
                </a:uFill>
              </a:rPr>
              <a:t> </a:t>
            </a:r>
            <a:r>
              <a:rPr lang="en-US" sz="2600" spc="-1" dirty="0" err="1">
                <a:solidFill>
                  <a:srgbClr val="000000"/>
                </a:solidFill>
                <a:uFill>
                  <a:solidFill>
                    <a:srgbClr val="FFFFFF"/>
                  </a:solidFill>
                </a:uFill>
              </a:rPr>
              <a:t>tipos</a:t>
            </a:r>
            <a:r>
              <a:rPr lang="en-US" sz="2600" spc="-1" dirty="0">
                <a:solidFill>
                  <a:srgbClr val="000000"/>
                </a:solidFill>
                <a:uFill>
                  <a:solidFill>
                    <a:srgbClr val="FFFFFF"/>
                  </a:solidFill>
                </a:uFill>
              </a:rPr>
              <a:t> de </a:t>
            </a:r>
            <a:r>
              <a:rPr lang="en-US" sz="2600" spc="-1" dirty="0" err="1">
                <a:solidFill>
                  <a:srgbClr val="000000"/>
                </a:solidFill>
                <a:uFill>
                  <a:solidFill>
                    <a:srgbClr val="FFFFFF"/>
                  </a:solidFill>
                </a:uFill>
              </a:rPr>
              <a:t>Busines</a:t>
            </a:r>
            <a:r>
              <a:rPr lang="en-US" sz="2600" spc="-1" dirty="0">
                <a:solidFill>
                  <a:srgbClr val="000000"/>
                </a:solidFill>
                <a:uFill>
                  <a:solidFill>
                    <a:srgbClr val="FFFFFF"/>
                  </a:solidFill>
                </a:uFill>
              </a:rPr>
              <a:t> Email Compromise</a:t>
            </a:r>
            <a:endParaRPr lang="en-GB" sz="2600" dirty="0"/>
          </a:p>
          <a:p>
            <a:pPr lvl="0"/>
            <a:r>
              <a:rPr lang="en-US" sz="2600" spc="-1" dirty="0" err="1">
                <a:solidFill>
                  <a:srgbClr val="000000"/>
                </a:solidFill>
                <a:uFill>
                  <a:solidFill>
                    <a:srgbClr val="FFFFFF"/>
                  </a:solidFill>
                </a:uFill>
              </a:rPr>
              <a:t>Identificar</a:t>
            </a:r>
            <a:r>
              <a:rPr lang="en-US" sz="2600" spc="-1" dirty="0">
                <a:solidFill>
                  <a:srgbClr val="000000"/>
                </a:solidFill>
                <a:uFill>
                  <a:solidFill>
                    <a:srgbClr val="FFFFFF"/>
                  </a:solidFill>
                </a:uFill>
              </a:rPr>
              <a:t> los </a:t>
            </a:r>
            <a:r>
              <a:rPr lang="en-US" sz="2600" spc="-1" dirty="0" err="1">
                <a:solidFill>
                  <a:srgbClr val="000000"/>
                </a:solidFill>
                <a:uFill>
                  <a:solidFill>
                    <a:srgbClr val="FFFFFF"/>
                  </a:solidFill>
                </a:uFill>
              </a:rPr>
              <a:t>peligros</a:t>
            </a:r>
            <a:r>
              <a:rPr lang="en-US" sz="2600" spc="-1" dirty="0">
                <a:solidFill>
                  <a:srgbClr val="000000"/>
                </a:solidFill>
                <a:uFill>
                  <a:solidFill>
                    <a:srgbClr val="FFFFFF"/>
                  </a:solidFill>
                </a:uFill>
              </a:rPr>
              <a:t> que </a:t>
            </a:r>
            <a:r>
              <a:rPr lang="en-US" sz="2600" spc="-1" dirty="0" err="1">
                <a:solidFill>
                  <a:srgbClr val="000000"/>
                </a:solidFill>
                <a:uFill>
                  <a:solidFill>
                    <a:srgbClr val="FFFFFF"/>
                  </a:solidFill>
                </a:uFill>
              </a:rPr>
              <a:t>ofrece</a:t>
            </a:r>
            <a:r>
              <a:rPr lang="en-US" sz="2600" spc="-1" dirty="0">
                <a:solidFill>
                  <a:srgbClr val="000000"/>
                </a:solidFill>
                <a:uFill>
                  <a:solidFill>
                    <a:srgbClr val="FFFFFF"/>
                  </a:solidFill>
                </a:uFill>
              </a:rPr>
              <a:t> la Internet de las </a:t>
            </a:r>
            <a:r>
              <a:rPr lang="en-US" sz="2600" spc="-1" dirty="0" err="1">
                <a:solidFill>
                  <a:srgbClr val="000000"/>
                </a:solidFill>
                <a:uFill>
                  <a:solidFill>
                    <a:srgbClr val="FFFFFF"/>
                  </a:solidFill>
                </a:uFill>
              </a:rPr>
              <a:t>cosas</a:t>
            </a:r>
            <a:r>
              <a:rPr lang="en-US" sz="2600" spc="-1" dirty="0">
                <a:solidFill>
                  <a:srgbClr val="000000"/>
                </a:solidFill>
                <a:uFill>
                  <a:solidFill>
                    <a:srgbClr val="FFFFFF"/>
                  </a:solidFill>
                </a:uFill>
              </a:rPr>
              <a:t> (IOT)</a:t>
            </a:r>
            <a:endParaRPr lang="en-GB" sz="2600" dirty="0"/>
          </a:p>
          <a:p>
            <a:pPr lvl="0"/>
            <a:r>
              <a:rPr lang="en-US" sz="2600" spc="-1" dirty="0" err="1">
                <a:solidFill>
                  <a:srgbClr val="000000"/>
                </a:solidFill>
                <a:uFill>
                  <a:solidFill>
                    <a:srgbClr val="FFFFFF"/>
                  </a:solidFill>
                </a:uFill>
              </a:rPr>
              <a:t>Diferenciar</a:t>
            </a:r>
            <a:r>
              <a:rPr lang="en-US" sz="2600" spc="-1" dirty="0">
                <a:solidFill>
                  <a:srgbClr val="000000"/>
                </a:solidFill>
                <a:uFill>
                  <a:solidFill>
                    <a:srgbClr val="FFFFFF"/>
                  </a:solidFill>
                </a:uFill>
              </a:rPr>
              <a:t> entre las </a:t>
            </a:r>
            <a:r>
              <a:rPr lang="en-US" sz="2600" spc="-1" dirty="0" err="1">
                <a:solidFill>
                  <a:srgbClr val="000000"/>
                </a:solidFill>
                <a:uFill>
                  <a:solidFill>
                    <a:srgbClr val="FFFFFF"/>
                  </a:solidFill>
                </a:uFill>
              </a:rPr>
              <a:t>capas</a:t>
            </a:r>
            <a:r>
              <a:rPr lang="en-US" sz="2600" spc="-1" dirty="0">
                <a:solidFill>
                  <a:srgbClr val="000000"/>
                </a:solidFill>
                <a:uFill>
                  <a:solidFill>
                    <a:srgbClr val="FFFFFF"/>
                  </a:solidFill>
                </a:uFill>
              </a:rPr>
              <a:t> de Internet</a:t>
            </a:r>
            <a:endParaRPr lang="en-GB" sz="2600" dirty="0"/>
          </a:p>
          <a:p>
            <a:pPr lvl="0"/>
            <a:r>
              <a:rPr lang="en-US" sz="2600" spc="-1" dirty="0" err="1">
                <a:solidFill>
                  <a:srgbClr val="000000"/>
                </a:solidFill>
                <a:uFill>
                  <a:solidFill>
                    <a:srgbClr val="FFFFFF"/>
                  </a:solidFill>
                </a:uFill>
              </a:rPr>
              <a:t>Explicar</a:t>
            </a:r>
            <a:r>
              <a:rPr lang="en-US" sz="2600" spc="-1" dirty="0">
                <a:solidFill>
                  <a:srgbClr val="000000"/>
                </a:solidFill>
                <a:uFill>
                  <a:solidFill>
                    <a:srgbClr val="FFFFFF"/>
                  </a:solidFill>
                </a:uFill>
              </a:rPr>
              <a:t> </a:t>
            </a:r>
            <a:r>
              <a:rPr lang="en-US" sz="2600" spc="-1" dirty="0" err="1">
                <a:solidFill>
                  <a:srgbClr val="000000"/>
                </a:solidFill>
                <a:uFill>
                  <a:solidFill>
                    <a:srgbClr val="FFFFFF"/>
                  </a:solidFill>
                </a:uFill>
              </a:rPr>
              <a:t>cómo</a:t>
            </a:r>
            <a:r>
              <a:rPr lang="en-US" sz="2600" spc="-1" dirty="0">
                <a:solidFill>
                  <a:srgbClr val="000000"/>
                </a:solidFill>
                <a:uFill>
                  <a:solidFill>
                    <a:srgbClr val="FFFFFF"/>
                  </a:solidFill>
                </a:uFill>
              </a:rPr>
              <a:t> se </a:t>
            </a:r>
            <a:r>
              <a:rPr lang="en-US" sz="2600" spc="-1" dirty="0" err="1">
                <a:solidFill>
                  <a:srgbClr val="000000"/>
                </a:solidFill>
                <a:uFill>
                  <a:solidFill>
                    <a:srgbClr val="FFFFFF"/>
                  </a:solidFill>
                </a:uFill>
              </a:rPr>
              <a:t>llevan</a:t>
            </a:r>
            <a:r>
              <a:rPr lang="en-US" sz="2600" spc="-1" dirty="0">
                <a:solidFill>
                  <a:srgbClr val="000000"/>
                </a:solidFill>
                <a:uFill>
                  <a:solidFill>
                    <a:srgbClr val="FFFFFF"/>
                  </a:solidFill>
                </a:uFill>
              </a:rPr>
              <a:t> a </a:t>
            </a:r>
            <a:r>
              <a:rPr lang="en-US" sz="2600" spc="-1" dirty="0" err="1">
                <a:solidFill>
                  <a:srgbClr val="000000"/>
                </a:solidFill>
                <a:uFill>
                  <a:solidFill>
                    <a:srgbClr val="FFFFFF"/>
                  </a:solidFill>
                </a:uFill>
              </a:rPr>
              <a:t>cabo</a:t>
            </a:r>
            <a:r>
              <a:rPr lang="en-US" sz="2600" spc="-1" dirty="0">
                <a:solidFill>
                  <a:srgbClr val="000000"/>
                </a:solidFill>
                <a:uFill>
                  <a:solidFill>
                    <a:srgbClr val="FFFFFF"/>
                  </a:solidFill>
                </a:uFill>
              </a:rPr>
              <a:t> las </a:t>
            </a:r>
            <a:r>
              <a:rPr lang="en-US" sz="2600" spc="-1" dirty="0" err="1">
                <a:solidFill>
                  <a:srgbClr val="000000"/>
                </a:solidFill>
                <a:uFill>
                  <a:solidFill>
                    <a:srgbClr val="FFFFFF"/>
                  </a:solidFill>
                </a:uFill>
              </a:rPr>
              <a:t>operaciones</a:t>
            </a:r>
            <a:r>
              <a:rPr lang="en-US" sz="2600" spc="-1" dirty="0">
                <a:solidFill>
                  <a:srgbClr val="000000"/>
                </a:solidFill>
                <a:uFill>
                  <a:solidFill>
                    <a:srgbClr val="FFFFFF"/>
                  </a:solidFill>
                </a:uFill>
              </a:rPr>
              <a:t> con </a:t>
            </a:r>
            <a:r>
              <a:rPr lang="en-US" sz="2600" spc="-1" dirty="0" err="1">
                <a:solidFill>
                  <a:srgbClr val="000000"/>
                </a:solidFill>
                <a:uFill>
                  <a:solidFill>
                    <a:srgbClr val="FFFFFF"/>
                  </a:solidFill>
                </a:uFill>
              </a:rPr>
              <a:t>monedas</a:t>
            </a:r>
            <a:r>
              <a:rPr lang="en-US" sz="2600" spc="-1" dirty="0">
                <a:solidFill>
                  <a:srgbClr val="000000"/>
                </a:solidFill>
                <a:uFill>
                  <a:solidFill>
                    <a:srgbClr val="FFFFFF"/>
                  </a:solidFill>
                </a:uFill>
              </a:rPr>
              <a:t> </a:t>
            </a:r>
            <a:r>
              <a:rPr lang="en-US" sz="2600" spc="-1" dirty="0" err="1">
                <a:solidFill>
                  <a:srgbClr val="000000"/>
                </a:solidFill>
                <a:uFill>
                  <a:solidFill>
                    <a:srgbClr val="FFFFFF"/>
                  </a:solidFill>
                </a:uFill>
              </a:rPr>
              <a:t>virtuales</a:t>
            </a:r>
            <a:endParaRPr lang="en-US" sz="2600" dirty="0"/>
          </a:p>
          <a:p>
            <a:pPr>
              <a:buFont typeface="Wingdings" charset="2"/>
              <a:buChar char="²"/>
            </a:pPr>
            <a:endParaRPr lang="en-US" sz="2600" dirty="0"/>
          </a:p>
        </p:txBody>
      </p:sp>
      <p:sp>
        <p:nvSpPr>
          <p:cNvPr id="4" name="Title 1"/>
          <p:cNvSpPr>
            <a:spLocks noGrp="1"/>
          </p:cNvSpPr>
          <p:nvPr>
            <p:ph type="title"/>
          </p:nvPr>
        </p:nvSpPr>
        <p:spPr>
          <a:xfrm>
            <a:off x="457200" y="274638"/>
            <a:ext cx="8229600" cy="773266"/>
          </a:xfrm>
        </p:spPr>
        <p:txBody>
          <a:bodyPr>
            <a:normAutofit fontScale="90000"/>
          </a:bodyPr>
          <a:lstStyle/>
          <a:p>
            <a:pPr algn="l"/>
            <a:r>
              <a:rPr lang="en-US" b="1" spc="-1" dirty="0" err="1">
                <a:solidFill>
                  <a:srgbClr val="000000"/>
                </a:solidFill>
                <a:uFill>
                  <a:solidFill>
                    <a:srgbClr val="FFFFFF"/>
                  </a:solidFill>
                </a:uFill>
              </a:rPr>
              <a:t>Revisión</a:t>
            </a:r>
            <a:r>
              <a:rPr lang="en-US" b="1" spc="-1" dirty="0">
                <a:solidFill>
                  <a:srgbClr val="000000"/>
                </a:solidFill>
                <a:uFill>
                  <a:solidFill>
                    <a:srgbClr val="FFFFFF"/>
                  </a:solidFill>
                </a:uFill>
              </a:rPr>
              <a:t> de los </a:t>
            </a:r>
            <a:r>
              <a:rPr lang="en-US" b="1" spc="-1" dirty="0" err="1">
                <a:solidFill>
                  <a:srgbClr val="000000"/>
                </a:solidFill>
                <a:uFill>
                  <a:solidFill>
                    <a:srgbClr val="FFFFFF"/>
                  </a:solidFill>
                </a:uFill>
              </a:rPr>
              <a:t>objetivos</a:t>
            </a:r>
            <a:r>
              <a:rPr lang="en-US" b="1" spc="-1" dirty="0">
                <a:solidFill>
                  <a:srgbClr val="000000"/>
                </a:solidFill>
                <a:uFill>
                  <a:solidFill>
                    <a:srgbClr val="FFFFFF"/>
                  </a:solidFill>
                </a:uFill>
              </a:rPr>
              <a:t> de la </a:t>
            </a:r>
            <a:r>
              <a:rPr lang="en-US" b="1" spc="-1" dirty="0" err="1">
                <a:solidFill>
                  <a:srgbClr val="000000"/>
                </a:solidFill>
                <a:uFill>
                  <a:solidFill>
                    <a:srgbClr val="FFFFFF"/>
                  </a:solidFill>
                </a:uFill>
              </a:rPr>
              <a:t>sesión</a:t>
            </a:r>
            <a:endParaRPr lang="en-US" b="1" dirty="0"/>
          </a:p>
        </p:txBody>
      </p:sp>
    </p:spTree>
    <p:extLst>
      <p:ext uri="{BB962C8B-B14F-4D97-AF65-F5344CB8AC3E}">
        <p14:creationId xmlns:p14="http://schemas.microsoft.com/office/powerpoint/2010/main" val="203143810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81793" cy="923330"/>
          </a:xfrm>
          <a:prstGeom prst="rect">
            <a:avLst/>
          </a:prstGeom>
          <a:noFill/>
        </p:spPr>
        <p:txBody>
          <a:bodyPr wrap="none" rtlCol="0">
            <a:spAutoFit/>
          </a:bodyPr>
          <a:lstStyle/>
          <a:p>
            <a:r>
              <a:rPr lang="es-ES" sz="5400" b="1" spc="-1" dirty="0">
                <a:solidFill>
                  <a:srgbClr val="000000"/>
                </a:solidFill>
                <a:uFill>
                  <a:solidFill>
                    <a:srgbClr val="FFFFFF"/>
                  </a:solidFill>
                </a:uFill>
              </a:rPr>
              <a:t>Preguntas</a:t>
            </a:r>
            <a:endParaRPr lang="en-GB" sz="5400" b="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normAutofit/>
          </a:bodyPr>
          <a:lstStyle/>
          <a:p>
            <a:pPr algn="l"/>
            <a:r>
              <a:rPr lang="en-US" sz="4000" b="1" spc="-1" dirty="0" err="1">
                <a:solidFill>
                  <a:srgbClr val="000000"/>
                </a:solidFill>
                <a:uFill>
                  <a:solidFill>
                    <a:srgbClr val="FFFFFF"/>
                  </a:solidFill>
                </a:uFill>
              </a:rPr>
              <a:t>Tiempo</a:t>
            </a:r>
            <a:r>
              <a:rPr lang="en-US" sz="4000" b="1" spc="-1" dirty="0">
                <a:solidFill>
                  <a:srgbClr val="000000"/>
                </a:solidFill>
                <a:uFill>
                  <a:solidFill>
                    <a:srgbClr val="FFFFFF"/>
                  </a:solidFill>
                </a:uFill>
              </a:rPr>
              <a:t> </a:t>
            </a:r>
            <a:r>
              <a:rPr lang="en-US" sz="4000" b="1" spc="-1" dirty="0" err="1">
                <a:solidFill>
                  <a:srgbClr val="000000"/>
                </a:solidFill>
                <a:uFill>
                  <a:solidFill>
                    <a:srgbClr val="FFFFFF"/>
                  </a:solidFill>
                </a:uFill>
              </a:rPr>
              <a:t>transcurrido</a:t>
            </a:r>
            <a:r>
              <a:rPr lang="en-US" sz="4000" b="1" spc="-1" dirty="0">
                <a:solidFill>
                  <a:srgbClr val="000000"/>
                </a:solidFill>
                <a:uFill>
                  <a:solidFill>
                    <a:srgbClr val="FFFFFF"/>
                  </a:solidFill>
                </a:uFill>
              </a:rPr>
              <a:t> </a:t>
            </a:r>
            <a:r>
              <a:rPr lang="en-US" sz="4000" b="1" spc="-1" dirty="0" err="1">
                <a:solidFill>
                  <a:srgbClr val="000000"/>
                </a:solidFill>
                <a:uFill>
                  <a:solidFill>
                    <a:srgbClr val="FFFFFF"/>
                  </a:solidFill>
                </a:uFill>
              </a:rPr>
              <a:t>en</a:t>
            </a:r>
            <a:r>
              <a:rPr lang="en-US" sz="4000" b="1" spc="-1" dirty="0">
                <a:solidFill>
                  <a:srgbClr val="000000"/>
                </a:solidFill>
                <a:uFill>
                  <a:solidFill>
                    <a:srgbClr val="FFFFFF"/>
                  </a:solidFill>
                </a:uFill>
              </a:rPr>
              <a:t> Internet</a:t>
            </a:r>
            <a:endParaRPr lang="en-GB" sz="4000" b="1" dirty="0"/>
          </a:p>
        </p:txBody>
      </p:sp>
      <p:pic>
        <p:nvPicPr>
          <p:cNvPr id="6" name="Picture 5"/>
          <p:cNvPicPr>
            <a:picLocks noChangeAspect="1"/>
          </p:cNvPicPr>
          <p:nvPr/>
        </p:nvPicPr>
        <p:blipFill rotWithShape="1">
          <a:blip r:embed="rId3"/>
          <a:srcRect t="8462" b="1966"/>
          <a:stretch/>
        </p:blipFill>
        <p:spPr>
          <a:xfrm>
            <a:off x="0" y="1512422"/>
            <a:ext cx="9144000" cy="5119078"/>
          </a:xfrm>
          <a:prstGeom prst="rect">
            <a:avLst/>
          </a:prstGeom>
        </p:spPr>
      </p:pic>
    </p:spTree>
    <p:extLst>
      <p:ext uri="{BB962C8B-B14F-4D97-AF65-F5344CB8AC3E}">
        <p14:creationId xmlns:p14="http://schemas.microsoft.com/office/powerpoint/2010/main" val="23790337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4000" b="1" spc="-1" dirty="0" err="1">
                <a:solidFill>
                  <a:srgbClr val="000000"/>
                </a:solidFill>
                <a:uFill>
                  <a:solidFill>
                    <a:srgbClr val="FFFFFF"/>
                  </a:solidFill>
                </a:uFill>
              </a:rPr>
              <a:t>Uso</a:t>
            </a:r>
            <a:r>
              <a:rPr lang="en-US" sz="4000" b="1" spc="-1" dirty="0">
                <a:solidFill>
                  <a:srgbClr val="000000"/>
                </a:solidFill>
                <a:uFill>
                  <a:solidFill>
                    <a:srgbClr val="FFFFFF"/>
                  </a:solidFill>
                </a:uFill>
              </a:rPr>
              <a:t> de redes </a:t>
            </a:r>
            <a:r>
              <a:rPr lang="en-US" sz="4000" b="1" spc="-1" dirty="0" err="1">
                <a:solidFill>
                  <a:srgbClr val="000000"/>
                </a:solidFill>
                <a:uFill>
                  <a:solidFill>
                    <a:srgbClr val="FFFFFF"/>
                  </a:solidFill>
                </a:uFill>
              </a:rPr>
              <a:t>sociales</a:t>
            </a:r>
            <a:endParaRPr lang="en-GB" sz="4000" b="1" dirty="0"/>
          </a:p>
        </p:txBody>
      </p:sp>
      <p:pic>
        <p:nvPicPr>
          <p:cNvPr id="4" name="Picture 3"/>
          <p:cNvPicPr>
            <a:picLocks noChangeAspect="1"/>
          </p:cNvPicPr>
          <p:nvPr/>
        </p:nvPicPr>
        <p:blipFill rotWithShape="1">
          <a:blip r:embed="rId3"/>
          <a:srcRect t="8120" b="1624"/>
          <a:stretch/>
        </p:blipFill>
        <p:spPr>
          <a:xfrm>
            <a:off x="0" y="1473346"/>
            <a:ext cx="9144000" cy="5158154"/>
          </a:xfrm>
          <a:prstGeom prst="rect">
            <a:avLst/>
          </a:prstGeom>
        </p:spPr>
      </p:pic>
    </p:spTree>
    <p:extLst>
      <p:ext uri="{BB962C8B-B14F-4D97-AF65-F5344CB8AC3E}">
        <p14:creationId xmlns:p14="http://schemas.microsoft.com/office/powerpoint/2010/main" val="31986147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12695</TotalTime>
  <Words>9048</Words>
  <Application>Microsoft Macintosh PowerPoint</Application>
  <PresentationFormat>Presentación en pantalla (4:3)</PresentationFormat>
  <Paragraphs>574</Paragraphs>
  <Slides>79</Slides>
  <Notes>62</Notes>
  <HiddenSlides>0</HiddenSlides>
  <MMClips>4</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79</vt:i4>
      </vt:variant>
    </vt:vector>
  </HeadingPairs>
  <TitlesOfParts>
    <vt:vector size="85" baseType="lpstr">
      <vt:lpstr>Arial</vt:lpstr>
      <vt:lpstr>Calibri</vt:lpstr>
      <vt:lpstr>Times New Roman</vt:lpstr>
      <vt:lpstr>Verdana</vt:lpstr>
      <vt:lpstr>Wingdings</vt:lpstr>
      <vt:lpstr>Office Theme</vt:lpstr>
      <vt:lpstr>Formación Avanzada sobre Delitos Cibernéticos para Jueces y Fiscales</vt:lpstr>
      <vt:lpstr>Programa</vt:lpstr>
      <vt:lpstr>Objetivos de la sesión</vt:lpstr>
      <vt:lpstr>Presentación de PowerPoint</vt:lpstr>
      <vt:lpstr>Usuarios de Internet</vt:lpstr>
      <vt:lpstr>Fotografía digital mundial</vt:lpstr>
      <vt:lpstr>Uso de Internet: Panorama regional</vt:lpstr>
      <vt:lpstr>Tiempo transcurrido en Internet</vt:lpstr>
      <vt:lpstr>Uso de redes sociales</vt:lpstr>
      <vt:lpstr>Uso de redes sociales: Panorama regional</vt:lpstr>
      <vt:lpstr>Usuarios activos por plataforma</vt:lpstr>
      <vt:lpstr>Tiempo transcurrido en las redes sociales</vt:lpstr>
      <vt:lpstr>La situación en Ghana</vt:lpstr>
      <vt:lpstr>Panorama general</vt:lpstr>
      <vt:lpstr>Crecimiento anual</vt:lpstr>
      <vt:lpstr>Porcentaje de tráfico por dispositivo </vt:lpstr>
      <vt:lpstr>Uso de Facebook</vt:lpstr>
      <vt:lpstr>Conexiones móviles</vt:lpstr>
      <vt:lpstr>Presentación de PowerPoint</vt:lpstr>
      <vt:lpstr>2016 – Robo cibernético en el Sistema Internacional de Transferencias (SWIFT)</vt:lpstr>
      <vt:lpstr>2016 – iPhone de terrorista pirateado por el FBI</vt:lpstr>
      <vt:lpstr>2016 – Intervención de botnet Avalanche (1/2) </vt:lpstr>
      <vt:lpstr>2016 – Intervención de botnet Avalanche (2/2) </vt:lpstr>
      <vt:lpstr>2016 – Pirateo de LinkedIn</vt:lpstr>
      <vt:lpstr>2016 – Yahoo Hack</vt:lpstr>
      <vt:lpstr>2016 – Herramientas de hacking de la Agencia de Seguridad Nacional (NSA) robadas y subastadas</vt:lpstr>
      <vt:lpstr>2017 – Wannacry</vt:lpstr>
      <vt:lpstr>2016 – Ataques DDoS contra los principales proveedores de EE. UU. (1/3)</vt:lpstr>
      <vt:lpstr>2016 – Ataques DDoS contra los principales proveedores de EE. UU. (2/3)</vt:lpstr>
      <vt:lpstr>2016 – Ataque DDoS contra los principales proveedores de EE. UU. (3/3)</vt:lpstr>
      <vt:lpstr>Presentación de PowerPoint</vt:lpstr>
      <vt:lpstr>IOCTA 2017</vt:lpstr>
      <vt:lpstr>Experiencia</vt:lpstr>
      <vt:lpstr>¿Qué es el ataque Business Email Compromise?</vt:lpstr>
      <vt:lpstr>Aquí algunos ejemplos</vt:lpstr>
      <vt:lpstr>Fraude del CEO</vt:lpstr>
      <vt:lpstr>Sistema de facturación fraudulenta</vt:lpstr>
      <vt:lpstr>Cuenta afectada</vt:lpstr>
      <vt:lpstr>Suplantación del abogado</vt:lpstr>
      <vt:lpstr>Robo de datos</vt:lpstr>
      <vt:lpstr>Mantenerse protegido y seguro</vt:lpstr>
      <vt:lpstr>Otro tipo de delitos similares</vt:lpstr>
      <vt:lpstr>Presentación de PowerPoint</vt:lpstr>
      <vt:lpstr>La Internet de las cosas (IOT)</vt:lpstr>
      <vt:lpstr>Un ejemplo de la Internet de las cosas</vt:lpstr>
      <vt:lpstr>¿Por qué funcionará la IOT?</vt:lpstr>
      <vt:lpstr>Seguridad y la Internet de las cosas</vt:lpstr>
      <vt:lpstr>IOCTA 2017</vt:lpstr>
      <vt:lpstr>IOCTA 2017</vt:lpstr>
      <vt:lpstr>Presentación de PowerPoint</vt:lpstr>
      <vt:lpstr>The iKettle</vt:lpstr>
      <vt:lpstr>Teteras no configuradas</vt:lpstr>
      <vt:lpstr>¿Qué puede pasar?</vt:lpstr>
      <vt:lpstr>Frigorífico Family Hub de Samsung</vt:lpstr>
      <vt:lpstr>Lavadoras</vt:lpstr>
      <vt:lpstr>Instrumentos de medición inteligentes</vt:lpstr>
      <vt:lpstr>Coches sin conductor</vt:lpstr>
      <vt:lpstr>Presentación de PowerPoint</vt:lpstr>
      <vt:lpstr>Presentación de PowerPoint</vt:lpstr>
      <vt:lpstr>Principales conclusiones de la IOCTA 2017</vt:lpstr>
      <vt:lpstr>Internet superficial frente a Internet profunda frente a Red oscura</vt:lpstr>
      <vt:lpstr>La Darknet</vt:lpstr>
      <vt:lpstr>Presentación de PowerPoint</vt:lpstr>
      <vt:lpstr>TOR – ¿Cómo funciona?</vt:lpstr>
      <vt:lpstr>Delitos en la Red oscura</vt:lpstr>
      <vt:lpstr>Alphabay</vt:lpstr>
      <vt:lpstr>No más Alphabay</vt:lpstr>
      <vt:lpstr>Presentación de PowerPoint</vt:lpstr>
      <vt:lpstr>IOCTA 2017</vt:lpstr>
      <vt:lpstr>Presentación de PowerPoint</vt:lpstr>
      <vt:lpstr>Criptomoneda frente a moneda tradicional</vt:lpstr>
      <vt:lpstr>Criptomoneda – Una explicación</vt:lpstr>
      <vt:lpstr>La teoría detrás de la criptomoneda</vt:lpstr>
      <vt:lpstr>No sólo es Bitcoin</vt:lpstr>
      <vt:lpstr>Monero</vt:lpstr>
      <vt:lpstr>Ethereum</vt:lpstr>
      <vt:lpstr>Zcash</vt:lpstr>
      <vt:lpstr>Revisión de los objetivos de la sesión</vt:lpstr>
      <vt:lpstr>Presentación de PowerPoint</vt:lpstr>
    </vt:vector>
  </TitlesOfParts>
  <Company>Technology Risk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Ademas lo más</cp:lastModifiedBy>
  <cp:revision>89</cp:revision>
  <dcterms:created xsi:type="dcterms:W3CDTF">2012-01-27T12:20:24Z</dcterms:created>
  <dcterms:modified xsi:type="dcterms:W3CDTF">2019-04-10T16:36:01Z</dcterms:modified>
</cp:coreProperties>
</file>