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2"/>
  </p:notesMasterIdLst>
  <p:sldIdLst>
    <p:sldId id="257" r:id="rId2"/>
    <p:sldId id="338" r:id="rId3"/>
    <p:sldId id="399" r:id="rId4"/>
    <p:sldId id="347" r:id="rId5"/>
    <p:sldId id="411"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633" r:id="rId27"/>
    <p:sldId id="634" r:id="rId28"/>
    <p:sldId id="684" r:id="rId29"/>
    <p:sldId id="686" r:id="rId30"/>
    <p:sldId id="635" r:id="rId31"/>
    <p:sldId id="682" r:id="rId32"/>
    <p:sldId id="636" r:id="rId33"/>
    <p:sldId id="688" r:id="rId34"/>
    <p:sldId id="650" r:id="rId35"/>
    <p:sldId id="700" r:id="rId36"/>
    <p:sldId id="704" r:id="rId37"/>
    <p:sldId id="705" r:id="rId38"/>
    <p:sldId id="706" r:id="rId39"/>
    <p:sldId id="707" r:id="rId40"/>
    <p:sldId id="649" r:id="rId41"/>
    <p:sldId id="672" r:id="rId42"/>
    <p:sldId id="689" r:id="rId43"/>
    <p:sldId id="675" r:id="rId44"/>
    <p:sldId id="702" r:id="rId45"/>
    <p:sldId id="641" r:id="rId46"/>
    <p:sldId id="643" r:id="rId47"/>
    <p:sldId id="713" r:id="rId48"/>
    <p:sldId id="645" r:id="rId49"/>
    <p:sldId id="714" r:id="rId50"/>
    <p:sldId id="646" r:id="rId51"/>
    <p:sldId id="708" r:id="rId52"/>
    <p:sldId id="709" r:id="rId53"/>
    <p:sldId id="710" r:id="rId54"/>
    <p:sldId id="711" r:id="rId55"/>
    <p:sldId id="651" r:id="rId56"/>
    <p:sldId id="560" r:id="rId57"/>
    <p:sldId id="652" r:id="rId58"/>
    <p:sldId id="703" r:id="rId59"/>
    <p:sldId id="658" r:id="rId60"/>
    <p:sldId id="662" r:id="rId61"/>
    <p:sldId id="663" r:id="rId62"/>
    <p:sldId id="664" r:id="rId63"/>
    <p:sldId id="665" r:id="rId64"/>
    <p:sldId id="604" r:id="rId65"/>
    <p:sldId id="666" r:id="rId66"/>
    <p:sldId id="690" r:id="rId67"/>
    <p:sldId id="655" r:id="rId68"/>
    <p:sldId id="624" r:id="rId69"/>
    <p:sldId id="626" r:id="rId70"/>
    <p:sldId id="627" r:id="rId71"/>
    <p:sldId id="628" r:id="rId72"/>
    <p:sldId id="629" r:id="rId73"/>
    <p:sldId id="630" r:id="rId74"/>
    <p:sldId id="631" r:id="rId75"/>
    <p:sldId id="640" r:id="rId76"/>
    <p:sldId id="653" r:id="rId77"/>
    <p:sldId id="654" r:id="rId78"/>
    <p:sldId id="352" r:id="rId79"/>
    <p:sldId id="608" r:id="rId80"/>
    <p:sldId id="353" r:id="rId8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9854" autoAdjust="0"/>
  </p:normalViewPr>
  <p:slideViewPr>
    <p:cSldViewPr snapToGrid="0" snapToObjects="1">
      <p:cViewPr varScale="1">
        <p:scale>
          <a:sx n="56" d="100"/>
          <a:sy n="56" d="100"/>
        </p:scale>
        <p:origin x="1890" y="60"/>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en-US" dirty="0"/>
            <a:t>What</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en-US" dirty="0"/>
            <a:t>How</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en-US" dirty="0"/>
            <a:t>Why</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What</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How</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Why</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9/4/2019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Procedural powers must relate to certain subject persons/entities and subject data which should be identified in the application to the extent possible.</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Subject persons of an application are persons bound by authorization of such application to take certain action. For instance, the subject person of a production order to produce subscriber information would be the service provider in control or possession of such subscriber information. </a:t>
            </a:r>
          </a:p>
          <a:p>
            <a:endParaRPr lang="en-US" altLang="en-US" dirty="0"/>
          </a:p>
          <a:p>
            <a:r>
              <a:rPr lang="en-US" altLang="en-US" dirty="0"/>
              <a:t>This slide identifies different categories of subject persons. The subject person may be a suspect or a non-suspect. Further the subject may be known or unknown </a:t>
            </a:r>
            <a:r>
              <a:rPr lang="en-GB" sz="1200" dirty="0">
                <a:latin typeface="Calibri" pitchFamily="34" charset="0"/>
              </a:rPr>
              <a:t>(e.g. Applications for interception may be specific to communications – the persons involved may be unknown to the competent authority)</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that often applications include the subject person or entity that is bound by the application. One of the key aspects of drafting an order is to ensure that the subject person or subject entity is clearly identified in the authorization. This will ensure that the necessary parties that are required to take action (or against whom action is to be taken) are known at the time of issuance of the authorization. In general, the subject of an authorization will either be a service provider or any person in possession or control of computer data or a computer system. The trainer should explain the importance of clear identification of the subject person/entity, but should also emphasize that in many cases this information may not be known at the time of making the request or written application in which case it may not be specified.</a:t>
            </a:r>
            <a:endParaRPr lang="hr-HR" altLang="en-US" dirty="0"/>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illustrative examples of subject persons based on the investigative exercise case study. </a:t>
            </a:r>
          </a:p>
          <a:p>
            <a:endParaRPr lang="en-US" altLang="en-US" dirty="0"/>
          </a:p>
          <a:p>
            <a:pPr algn="just"/>
            <a:r>
              <a:rPr lang="en-US" altLang="en-US" dirty="0"/>
              <a:t>In the case study discussed, it is believed that a junior staff member of DLO, FBA was part of the organized crime group that perpetrated the BEC. The </a:t>
            </a:r>
            <a:r>
              <a:rPr lang="en-US" altLang="en-US" dirty="0" err="1"/>
              <a:t>Ostland</a:t>
            </a:r>
            <a:r>
              <a:rPr lang="en-US" altLang="en-US" dirty="0"/>
              <a:t> Branch of the Docklands Security Bank of Norland however is a non suspect person.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addition to specifying the subject person or entity that the authorization relates to, the authorization should also specify the subject data or communication to which the authorization relates.  Clear specification of the relevant data or communication is a requirement under many of the provisions relating to procedural powers in the Budapest Conventions. </a:t>
            </a:r>
          </a:p>
          <a:p>
            <a:endParaRPr lang="en-US" altLang="en-US"/>
          </a:p>
          <a:p>
            <a:r>
              <a:rPr lang="en-US" altLang="en-US"/>
              <a:t>The trainer should stress that consideration of Article 15 of the Budapest Convention also requires that authorizations be specific in terms of data. Even where it is not possible or appropriate to specifically define what computer data or communications are to be subject of the order, it is still good practice to be as specific as possible. </a:t>
            </a:r>
            <a:endParaRPr lang="hr-HR" altLang="en-US"/>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Procedural powers under the Budapest Convention are only applicable to specified computer data or specified communications and do not extend to indiscriminate or unspecified computer data or communications.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Procedural powers under the Budapest Convention are only applicable to specified computer data or specified communications and do not extend to indiscriminate or unspecified computer data or communications.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(content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(traffic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(subscriber information)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r>
              <a:rPr lang="en-GB" altLang="en-US" dirty="0"/>
              <a:t>Agenda</a:t>
            </a:r>
            <a:endParaRPr lang="hr-HR" altLang="en-US" dirty="0"/>
          </a:p>
          <a:p>
            <a:r>
              <a:rPr lang="en-GB" altLang="en-US" dirty="0"/>
              <a:t>This session has five parts: </a:t>
            </a:r>
            <a:endParaRPr lang="hr-HR" altLang="en-US" dirty="0"/>
          </a:p>
          <a:p>
            <a:r>
              <a:rPr lang="en-GB" altLang="en-US" dirty="0"/>
              <a:t> </a:t>
            </a:r>
            <a:endParaRPr lang="hr-HR" altLang="en-US" dirty="0"/>
          </a:p>
          <a:p>
            <a:r>
              <a:rPr lang="en-GB" altLang="en-US" dirty="0"/>
              <a:t>P</a:t>
            </a:r>
            <a:r>
              <a:rPr lang="en-US" altLang="en-US" dirty="0"/>
              <a:t>art One provides an introduction to applying for procedural/investigative measures in different legal systems and a brief recap of Session 1.2.3-1.2.4-1.3.1 of the Council of Europe Introductory Judicial Training Course on Cybercrime and Electronic Evidence relating to procedural powers in the Budapest Convention. </a:t>
            </a:r>
          </a:p>
          <a:p>
            <a:endParaRPr lang="hr-HR" altLang="en-US" dirty="0"/>
          </a:p>
          <a:p>
            <a:r>
              <a:rPr lang="en-US" altLang="en-US" dirty="0"/>
              <a:t>Part Two relates to the subject of procedural powers and covers both aspects of subject persons and subject data.</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Five relates to certain general formalities of written applications, though this part may need to be adapted for different legal systems and jurisdictions. </a:t>
            </a:r>
          </a:p>
          <a:p>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certain guidelines in regards to appropriately identifying data so as to prevent the application of procedural powers to unspecified data or communications.</a:t>
            </a:r>
          </a:p>
          <a:p>
            <a:endParaRPr lang="en-US" altLang="en-US"/>
          </a:p>
          <a:p>
            <a:r>
              <a:rPr lang="en-US" altLang="en-US"/>
              <a:t>As an example, the application should identify the location and particulars of computer data or the source of transmission of a communication to the extent that this information is known. </a:t>
            </a:r>
          </a:p>
          <a:p>
            <a:endParaRPr lang="en-US" altLang="en-US"/>
          </a:p>
          <a:p>
            <a:r>
              <a:rPr lang="en-US" altLang="en-US"/>
              <a:t>The trainer should clarify that it is possible that such information may not be known with required specificity until the measure is actually initiated. For instance in case of an application for search &amp; seizure, data that is relevant t the criminal investigation may only be identified after completion of the initial search. In such a case absence of clear specificity should not prevent an application from being considered though the lack of specificity should be justified in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written application or verbal request should clearly provide information as to how the specified data or communications have been identified and located. This information may be required at the time of hearing/considering requests for investigative/procedural powers in order for the officer to determine the basis of the information being provided. It may also be mentioned why the information based on which the data has been identified and specified is believed to be reliable, and how such information has been verified by the person making the application or request.</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excerpt from the application (to be used as basis of the hearing exercise).</a:t>
            </a:r>
          </a:p>
          <a:p>
            <a:endParaRPr lang="en-US" altLang="en-US" dirty="0"/>
          </a:p>
          <a:p>
            <a:r>
              <a:rPr lang="en-US" altLang="en-US" dirty="0"/>
              <a:t>This may be used to </a:t>
            </a:r>
            <a:r>
              <a:rPr lang="en-US" altLang="en-US"/>
              <a:t>show participants </a:t>
            </a:r>
            <a:r>
              <a:rPr lang="en-US" altLang="en-US" dirty="0"/>
              <a:t>how data has been identified, and how the reliability of the location and contents of the data have been verified by the person making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identifies two aspects relating to the execution of procedural measures.  Technical necessities relate to technical aspects of how the procedural power will be executed. Protective necessities relate to the conditions and safeguards that will be applied in regards to the execution of procedural powers to comply with the requirements of Article 15 of the Budapest Convention.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the different powers available under the Budapest Convention. </a:t>
            </a:r>
          </a:p>
          <a:p>
            <a:endParaRPr lang="en-US" altLang="en-US" dirty="0"/>
          </a:p>
          <a:p>
            <a:r>
              <a:rPr lang="en-US" altLang="en-US" dirty="0"/>
              <a:t>At the highest level, it is important that the correct procedural power is selected for the specific electronic evidence that is sought to be preserved or obtained. </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provides certain examples that illustrate how different procedural powers are more appropriate for different investigative actions and end results.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subscriber information in the form of computer data.</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traffic data in connection with an email sent from UBP to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summarizes the objectives of the session.</a:t>
            </a:r>
          </a:p>
          <a:p>
            <a:endParaRPr lang="en-US" altLang="en-US"/>
          </a:p>
          <a:p>
            <a:r>
              <a:rPr lang="en-US" altLang="en-US"/>
              <a:t>The trainer should clearly explain the objectives of this session to the participants.</a:t>
            </a:r>
            <a:endParaRPr lang="hr-HR" altLang="en-US"/>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explain the importance of specifying aspects related to execution of the investigative measure at the time the investigative measure is applied for. It is good practice to provide details regarding how the order will be implemented and executed.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explaining technical aspects of the measures for which authorization is sought. The trainer should use this to explain how the technical necessities are to be clearly described in any electronic evidence application.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to the delegates that in many jurisdictions only the applicant is permitted to execute an order or authorization with respect to investigative measures unless the order or authorization specifically allows other individuals to be present. Therefore the request or application ought to specify the persons who will be required to accompany the applicant at the time of execution of power</a:t>
            </a:r>
          </a:p>
          <a:p>
            <a:endParaRPr lang="en-US" altLang="en-US" dirty="0"/>
          </a:p>
          <a:p>
            <a:pPr algn="just"/>
            <a:r>
              <a:rPr lang="en-US" altLang="en-US" dirty="0"/>
              <a:t>It should clearly be explained why the individual named is required and the impact of additional persons, other than the applicant, on privacy and related rights. </a:t>
            </a:r>
          </a:p>
          <a:p>
            <a:endParaRPr lang="en-US" altLang="en-US" dirty="0"/>
          </a:p>
          <a:p>
            <a:r>
              <a:rPr lang="en-US" altLang="en-US" dirty="0"/>
              <a:t>This may include other law enforcement officials for practical assistance, experts (including forensics experts) for technical assistance, and other persons with knowledge about the functioning of computer systems or information regarding access codes.</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examples of persons who may be required to exercise power to secure computer data from </a:t>
            </a:r>
            <a:r>
              <a:rPr lang="en-US" altLang="en-US" dirty="0" err="1"/>
              <a:t>Ostland</a:t>
            </a:r>
            <a:r>
              <a:rPr lang="en-US" altLang="en-US" dirty="0"/>
              <a:t> Branch.</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Given that the Budapest Convention restricts compelling a service provider to intercept or record data in real-time beyond its existing technical capability, the relevant service providers and their technical capability should be explained when applying for investigative measures. In case of written applications, this may be done in the form of an annexed statement provided by the service provider (only if appropriate given confidentiality concerns related to an application).  </a:t>
            </a:r>
          </a:p>
          <a:p>
            <a:pPr algn="just"/>
            <a:endParaRPr lang="en-US" altLang="en-US" dirty="0"/>
          </a:p>
          <a:p>
            <a:pPr algn="just"/>
            <a:r>
              <a:rPr lang="en-US" altLang="en-US" dirty="0"/>
              <a:t>The trainer should emphasize that when applying for or requesting investigative measures special care should be made not to apply for or request measures that would exceed the known technical capability of the service provider as this may pose a challenge at the time of execution of the power.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Given that the Budapest Convention restricts compelling a service provider to intercept or record data in real-time beyond its existing technical capability, the relevant service providers and their technical capability should be explained when applying for investigative measures. In case of written applications, this may be done in the form of an annexed statement provided by the service provider (only if appropriate given confidentiality concerns related to an application).  </a:t>
            </a:r>
          </a:p>
          <a:p>
            <a:pPr algn="just"/>
            <a:endParaRPr lang="en-US" altLang="en-US" dirty="0"/>
          </a:p>
          <a:p>
            <a:pPr algn="just"/>
            <a:r>
              <a:rPr lang="en-US" altLang="en-US" dirty="0"/>
              <a:t>The trainer should emphasize that when applying for or requesting investigative measures special care should be made not to apply for or request measures that would exceed the known technical capability of the service provider as this may pose a challenge at the time of execution of the power.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zervirano mjesto slike slajda 1">
            <a:extLst>
              <a:ext uri="{FF2B5EF4-FFF2-40B4-BE49-F238E27FC236}">
                <a16:creationId xmlns:a16="http://schemas.microsoft.com/office/drawing/2014/main" id="{DDA3285A-124C-49B7-AF16-08CF21E2B0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zervirano mjesto bilježaka 2">
            <a:extLst>
              <a:ext uri="{FF2B5EF4-FFF2-40B4-BE49-F238E27FC236}">
                <a16:creationId xmlns:a16="http://schemas.microsoft.com/office/drawing/2014/main" id="{682B0B66-0758-403C-AE9A-FD3F61407D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Some jurisdictions require scheduling of hearings on applications. In other jurisdictions, during the exercise of the power the investigator may contact or even be accompanied by a judicial officer before whom they may request permission to undertake certain investigative measures. </a:t>
            </a:r>
          </a:p>
          <a:p>
            <a:endParaRPr lang="en-US" altLang="en-US"/>
          </a:p>
          <a:p>
            <a:r>
              <a:rPr lang="en-US" altLang="en-US"/>
              <a:t>These slides provide information that the trainer may use to assist in determining when/what timeframe to conduct a hearing in.  The timeframe may depend on the nature of the power sought to be exercised and the sensitivity/urgency of the matter.</a:t>
            </a:r>
            <a:endParaRPr lang="hr-HR" altLang="en-US"/>
          </a:p>
        </p:txBody>
      </p:sp>
      <p:sp>
        <p:nvSpPr>
          <p:cNvPr id="24580" name="Rezervirano mjesto broja slajda 3">
            <a:extLst>
              <a:ext uri="{FF2B5EF4-FFF2-40B4-BE49-F238E27FC236}">
                <a16:creationId xmlns:a16="http://schemas.microsoft.com/office/drawing/2014/main" id="{C20ABBC5-F367-4E6A-B518-6BA95C1209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80B26A-35F1-4B0E-A074-066C4D75C810}" type="slidenum">
              <a:rPr lang="en-US" altLang="en-US" smtClean="0"/>
              <a:pPr>
                <a:spcBef>
                  <a:spcPct val="0"/>
                </a:spcBef>
              </a:pPr>
              <a:t>36</a:t>
            </a:fld>
            <a:endParaRPr lang="en-US" altLang="en-US"/>
          </a:p>
        </p:txBody>
      </p:sp>
    </p:spTree>
    <p:extLst>
      <p:ext uri="{BB962C8B-B14F-4D97-AF65-F5344CB8AC3E}">
        <p14:creationId xmlns:p14="http://schemas.microsoft.com/office/powerpoint/2010/main" val="2129424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zervirano mjesto slike slajda 1">
            <a:extLst>
              <a:ext uri="{FF2B5EF4-FFF2-40B4-BE49-F238E27FC236}">
                <a16:creationId xmlns:a16="http://schemas.microsoft.com/office/drawing/2014/main" id="{FF0C8756-6C1D-463F-99E3-0887B005AB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zervirano mjesto bilježaka 2">
            <a:extLst>
              <a:ext uri="{FF2B5EF4-FFF2-40B4-BE49-F238E27FC236}">
                <a16:creationId xmlns:a16="http://schemas.microsoft.com/office/drawing/2014/main" id="{2E5AAB75-5438-4563-BED5-3945220132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is relevant for jurisdictions which have hearings on applications for investigative measures. This slide provides examples of different procedural powers that may require hearings to be held and conducted on an urgent basis.  It is important that the grounds for urgent hearing be stated in the application. </a:t>
            </a:r>
            <a:endParaRPr lang="hr-HR" altLang="en-US"/>
          </a:p>
        </p:txBody>
      </p:sp>
      <p:sp>
        <p:nvSpPr>
          <p:cNvPr id="26628" name="Rezervirano mjesto broja slajda 3">
            <a:extLst>
              <a:ext uri="{FF2B5EF4-FFF2-40B4-BE49-F238E27FC236}">
                <a16:creationId xmlns:a16="http://schemas.microsoft.com/office/drawing/2014/main" id="{68D35948-7FC0-42C8-BA3C-8557B7A224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59CE8A3-DA5C-4195-AA77-2719B868F861}" type="slidenum">
              <a:rPr lang="en-US" altLang="en-US" smtClean="0"/>
              <a:pPr>
                <a:spcBef>
                  <a:spcPct val="0"/>
                </a:spcBef>
              </a:pPr>
              <a:t>37</a:t>
            </a:fld>
            <a:endParaRPr lang="en-US" altLang="en-US"/>
          </a:p>
        </p:txBody>
      </p:sp>
    </p:spTree>
    <p:extLst>
      <p:ext uri="{BB962C8B-B14F-4D97-AF65-F5344CB8AC3E}">
        <p14:creationId xmlns:p14="http://schemas.microsoft.com/office/powerpoint/2010/main" val="18948029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zervirano mjesto slike slajda 1">
            <a:extLst>
              <a:ext uri="{FF2B5EF4-FFF2-40B4-BE49-F238E27FC236}">
                <a16:creationId xmlns:a16="http://schemas.microsoft.com/office/drawing/2014/main" id="{CD671A21-32B5-4D2A-83B1-D11C10F2E2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zervirano mjesto bilježaka 2">
            <a:extLst>
              <a:ext uri="{FF2B5EF4-FFF2-40B4-BE49-F238E27FC236}">
                <a16:creationId xmlns:a16="http://schemas.microsoft.com/office/drawing/2014/main" id="{14A868FA-96C8-44E6-840B-00EFCCED99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The trainer should elaborate each or some of these examples on the previous slide to show situations that entail urgent consideration or hearings, and how not accounting for urgency may result in the investigation process being frustrated. This slide provides such elaborations for some of the procedural powers under the Budapest Convention. </a:t>
            </a:r>
            <a:endParaRPr lang="hr-HR" altLang="en-US"/>
          </a:p>
        </p:txBody>
      </p:sp>
      <p:sp>
        <p:nvSpPr>
          <p:cNvPr id="28676" name="Rezervirano mjesto broja slajda 3">
            <a:extLst>
              <a:ext uri="{FF2B5EF4-FFF2-40B4-BE49-F238E27FC236}">
                <a16:creationId xmlns:a16="http://schemas.microsoft.com/office/drawing/2014/main" id="{491E7DA1-CED3-45FE-B7E0-DB2BE7738C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7794488-3DC0-4AF9-B5B6-F4D8F20D2A58}" type="slidenum">
              <a:rPr lang="en-US" altLang="en-US" smtClean="0"/>
              <a:pPr>
                <a:spcBef>
                  <a:spcPct val="0"/>
                </a:spcBef>
              </a:pPr>
              <a:t>38</a:t>
            </a:fld>
            <a:endParaRPr lang="en-US" altLang="en-US"/>
          </a:p>
        </p:txBody>
      </p:sp>
    </p:spTree>
    <p:extLst>
      <p:ext uri="{BB962C8B-B14F-4D97-AF65-F5344CB8AC3E}">
        <p14:creationId xmlns:p14="http://schemas.microsoft.com/office/powerpoint/2010/main" val="4881831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zervirano mjesto slike slajda 1">
            <a:extLst>
              <a:ext uri="{FF2B5EF4-FFF2-40B4-BE49-F238E27FC236}">
                <a16:creationId xmlns:a16="http://schemas.microsoft.com/office/drawing/2014/main" id="{8006451A-A6C9-4976-A6B2-CADA2BDBC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zervirano mjesto bilježaka 2">
            <a:extLst>
              <a:ext uri="{FF2B5EF4-FFF2-40B4-BE49-F238E27FC236}">
                <a16:creationId xmlns:a16="http://schemas.microsoft.com/office/drawing/2014/main" id="{A0332C2D-5FC9-4452-8D2F-9EB70B6DE0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examples for grounds of urgency based on the application for securing data from </a:t>
            </a:r>
            <a:r>
              <a:rPr lang="en-US" altLang="en-US" dirty="0" err="1"/>
              <a:t>Ostland</a:t>
            </a:r>
            <a:r>
              <a:rPr lang="en-US" altLang="en-US" dirty="0"/>
              <a:t> branch.</a:t>
            </a:r>
            <a:endParaRPr lang="hr-HR" altLang="en-US" dirty="0"/>
          </a:p>
        </p:txBody>
      </p:sp>
      <p:sp>
        <p:nvSpPr>
          <p:cNvPr id="30724" name="Rezervirano mjesto broja slajda 3">
            <a:extLst>
              <a:ext uri="{FF2B5EF4-FFF2-40B4-BE49-F238E27FC236}">
                <a16:creationId xmlns:a16="http://schemas.microsoft.com/office/drawing/2014/main" id="{34FC4B7E-C41C-4D22-B028-7DB65D87DA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AF78096-972B-41FD-AF67-6A74836203D4}" type="slidenum">
              <a:rPr lang="en-US" altLang="en-US" smtClean="0"/>
              <a:pPr>
                <a:spcBef>
                  <a:spcPct val="0"/>
                </a:spcBef>
              </a:pPr>
              <a:t>39</a:t>
            </a:fld>
            <a:endParaRPr lang="en-US" altLang="en-US"/>
          </a:p>
        </p:txBody>
      </p:sp>
    </p:spTree>
    <p:extLst>
      <p:ext uri="{BB962C8B-B14F-4D97-AF65-F5344CB8AC3E}">
        <p14:creationId xmlns:p14="http://schemas.microsoft.com/office/powerpoint/2010/main" val="683048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a:t>
            </a:r>
            <a:r>
              <a:rPr lang="en-US" altLang="en-US" dirty="0"/>
              <a:t>art One provides an introduction to applying for procedural/investigative measures in different legal systems and a brief recap of Session 1.2.3-1.2.4-1.3.1 of the Council of Europe Introductory Judicial Training Course on Cybercrime and Electronic Evidence relating to procedural powers in the Budapest Convention.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40</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of the conditions stated in Article 15 is that the duration of a procedural power should be clearly stated. This should clearly be stated when applying for investigative measures, in particular search and seizure, real-time collection of traffic data and interception of content data because these are the most invasive powers under the Budapest Convention.</a:t>
            </a:r>
          </a:p>
          <a:p>
            <a:endParaRPr lang="en-US" altLang="en-US" dirty="0"/>
          </a:p>
          <a:p>
            <a:r>
              <a:rPr lang="en-US" altLang="en-US" dirty="0"/>
              <a:t>The trainer should clarify that the duration/frequency of the power depends on which power is being exercised and the particular circumstances of the case. For instance in case of real-time recording of traffic data authorization may be sought for a period of 2 hours on a particular day when it is believed a specified communication will take place. Conversely in case of seizure of computer data the time period for which seized materials should be retained by LEAs, or for how long data is to be rendered inaccessible to the subject person should be specified.</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which relates to the time/ duration / frequency of the power to conduct the securing of computer data, and also the period for which certain data will be rendered inaccessible.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42</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This slide provides safeguards in relation to the limitation of the powers being sought. When applying for an investigative measure, it may be useful to include or make a statement that the data will only be disclosed, retained and copied to the extent necessary and copies will be destroyed when not needed. </a:t>
            </a:r>
          </a:p>
          <a:p>
            <a:pPr algn="just"/>
            <a:endParaRPr lang="en-US" altLang="en-US"/>
          </a:p>
          <a:p>
            <a:pPr algn="just"/>
            <a:r>
              <a:rPr lang="en-US" altLang="en-US"/>
              <a:t>The slide also lists possible instances where data may be necessary, which may be mentioned in the application if appropriate.</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43</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used in a limited capacity.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44</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lays out the basis for measures for privacy to be included within the application. The trainer should explain that the nature of the procedural powers under the Budapest Convention have an impact on privacy and this should be considered while applying for procedural powers. </a:t>
            </a:r>
          </a:p>
          <a:p>
            <a:endParaRPr lang="en-US" altLang="en-US"/>
          </a:p>
          <a:p>
            <a:r>
              <a:rPr lang="en-US" altLang="en-US"/>
              <a:t>The trainer should also clarify that particular procedures under the Budapest Convention have varying impacts on privacy and thus different safeguards may be adopted. For instance in case of real-time interception of content data it may be appropriate to take measures such as limiting retention of intercepted content data and restricting access to intercepted content data to specified persons. Conversely in case of search and seizure, limitations may be requiring destruction of copies of data seized after a specified period of time.  Examples are discussed in the following slides.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45</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a list of measures that may be taken to ensure privacy of persons involved in criminal investigations and third parties. This list is notional and the application may state other measures that may be appropriate in any given case.</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subject to privacy safeguards.</a:t>
            </a:r>
            <a:endParaRPr lang="en-GB" dirty="0"/>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47</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proportionality test ought to be considered in each request or application for investigative measures. The concept of proportionality is used as a criterion of fairness and justice in statutory interpretation processes as a logical method intended to assist in discerning the correct balance between the effects of allowing the exercise of a procedural power and the benefit to the investigation by exercise of such power.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48</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analyses the application for securing computer data from a proportionality perspective. It illustrates some examples of factors that should be covered the application to explain whether the procedural powers being requested are proportional to the value added to the investigation from exercise of such procedural powers.</a:t>
            </a:r>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49</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each of the procedural powers under Chapter II, Section 2 of the Budapest Convention. The trainer may briefly discuss each power, though it is expected that the participants understand each of the powers at this stage having completed the introductory course.</a:t>
            </a:r>
          </a:p>
          <a:p>
            <a:endParaRPr lang="hr-HR" altLang="en-US" dirty="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When applying for procedural powers, it should also be clarified whether the materials sought may affect any religious, medical or journalistic confidentiality or legal privilege; and if so justification or additional grounds for permitting the exercise of the power. If data falls in any of the above mentioned categories, it may place an additional burden with respect to meeting the test of proportionality.</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The trainer should emphasize the importance of confidentiality at the time of consideration of the request or the hearing. Failure to ensure confidentiality may frustrate the exercise of a procedural power and possibly even an entire criminal investigation. In case of written applications, prior to the hearing the judge should note whether the application submitted requires that the hearing be confidential. </a:t>
            </a:r>
            <a:endParaRPr lang="hr-HR" altLang="en-US"/>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51</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examples of different procedural powers that underscore the legal basis for ensuring confidentiality of procedural powers.</a:t>
            </a:r>
            <a:endParaRPr lang="hr-HR" altLang="en-US"/>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52</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zervirano mjesto slike slajda 1">
            <a:extLst>
              <a:ext uri="{FF2B5EF4-FFF2-40B4-BE49-F238E27FC236}">
                <a16:creationId xmlns:a16="http://schemas.microsoft.com/office/drawing/2014/main" id="{B0264CD7-643B-4F84-B15A-F3526F362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zervirano mjesto bilježaka 2">
            <a:extLst>
              <a:ext uri="{FF2B5EF4-FFF2-40B4-BE49-F238E27FC236}">
                <a16:creationId xmlns:a16="http://schemas.microsoft.com/office/drawing/2014/main" id="{A3738B2F-9B25-41FD-BC1B-D6E05BD4A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explain the different ways in which the judge can ensure confidentiality of proceedings. The list provided in this slide is non-exhaustive and domestic legislation may provide for different ways to ensure confidentiality of a hearing in particular. Similar measures may be undertaken when otherwise considering a request for exercise of procedural powers.</a:t>
            </a:r>
          </a:p>
          <a:p>
            <a:endParaRPr lang="en-US" altLang="en-US"/>
          </a:p>
          <a:p>
            <a:r>
              <a:rPr lang="en-US" altLang="en-US" b="1"/>
              <a:t>In camera hearings: </a:t>
            </a:r>
            <a:r>
              <a:rPr lang="en-US" altLang="en-US"/>
              <a:t>These are hearings that take place outside a public courtroom, perhaps in the chambers of a judicial officer.</a:t>
            </a:r>
          </a:p>
          <a:p>
            <a:r>
              <a:rPr lang="en-US" altLang="en-US" b="1"/>
              <a:t>Ex-parte hearings: </a:t>
            </a:r>
            <a:r>
              <a:rPr lang="en-US" altLang="en-US"/>
              <a:t>These are hearings that take place without notice to and presence of the person concerned with the criminal investigation against whom the power will be exercised.</a:t>
            </a:r>
          </a:p>
          <a:p>
            <a:r>
              <a:rPr lang="en-US" altLang="en-US" b="1"/>
              <a:t>Sealed order/Secrecy Order/Confidentiality Order: </a:t>
            </a:r>
            <a:r>
              <a:rPr lang="en-US" altLang="en-US"/>
              <a:t>These terms refer to an order that is in itself not available to any party except the Applicant.</a:t>
            </a:r>
          </a:p>
          <a:p>
            <a:r>
              <a:rPr lang="en-US" altLang="en-US" b="1"/>
              <a:t>Requiring service providers to maintain confidentiality: </a:t>
            </a:r>
            <a:r>
              <a:rPr lang="en-US" altLang="en-US"/>
              <a:t>Orders may require service providers to maintain confidentiality regarding the exercise of procedural powers.</a:t>
            </a:r>
            <a:endParaRPr lang="hr-HR" altLang="en-US" b="1"/>
          </a:p>
        </p:txBody>
      </p:sp>
      <p:sp>
        <p:nvSpPr>
          <p:cNvPr id="36868" name="Rezervirano mjesto broja slajda 3">
            <a:extLst>
              <a:ext uri="{FF2B5EF4-FFF2-40B4-BE49-F238E27FC236}">
                <a16:creationId xmlns:a16="http://schemas.microsoft.com/office/drawing/2014/main" id="{258151A3-D172-4085-9887-6F10FC1F9A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54DEEDC-A086-467A-88A5-5B88818738B8}" type="slidenum">
              <a:rPr lang="en-US" altLang="en-US" smtClean="0"/>
              <a:pPr>
                <a:spcBef>
                  <a:spcPct val="0"/>
                </a:spcBef>
              </a:pPr>
              <a:t>53</a:t>
            </a:fld>
            <a:endParaRPr lang="en-US" altLang="en-US"/>
          </a:p>
        </p:txBody>
      </p:sp>
    </p:spTree>
    <p:extLst>
      <p:ext uri="{BB962C8B-B14F-4D97-AF65-F5344CB8AC3E}">
        <p14:creationId xmlns:p14="http://schemas.microsoft.com/office/powerpoint/2010/main" val="3367823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54</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Article 15 of the Budapest Convention specifically requires that the application of procedural powers should be based on grounds justifying such exercise. This has also been reiterated in the Explanatory Note to the Budapest Convention. The trainer should explain to the delegates the importance of clearly explaining the grounds in an application for exercise of procedural powers.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should be used by the trainer to explain how like in all other kinds of applications and cases, there is no such thing as “standard grounds” when it comes to electronic evidence applications.. The grounds that should be stated in the application depend entirely on the facts of the case and the type of procedural power exercised. </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this slide to discuss examples of grounds based on which persons may request or apply for procedural powers for expedited preservation of stored data.</a:t>
            </a:r>
            <a:endParaRPr lang="hr-HR" altLang="en-US" dirty="0"/>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partial disclosure of traffic data.</a:t>
            </a:r>
            <a:endParaRPr lang="hr-HR" altLang="en-US"/>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how the Budapest Convention enables countries to determine appropriate processes for applying for procedural powers through domestic law. The trainer should explain that this has been implemented differently in different jurisdictions. </a:t>
            </a:r>
          </a:p>
          <a:p>
            <a:endParaRPr lang="en-US" altLang="en-US" dirty="0"/>
          </a:p>
          <a:p>
            <a:pPr algn="just"/>
            <a:r>
              <a:rPr lang="en-US" altLang="en-US" dirty="0"/>
              <a:t>Some jurisdictions require that a written application must be made, following which a hearing process must take place in front of a judicial authority, who will then be responsible for issuing a written order either allowing or disallowing the application of procedural powers.</a:t>
            </a:r>
          </a:p>
          <a:p>
            <a:pPr algn="just"/>
            <a:endParaRPr lang="en-US" altLang="en-US" dirty="0"/>
          </a:p>
          <a:p>
            <a:pPr algn="just"/>
            <a:r>
              <a:rPr lang="en-US" altLang="en-US" dirty="0"/>
              <a:t>Other jurisdictions require that a verbal application be made following which (or as part of the application itself) a hearing (possibly not in person and via telephone link) be conducted after which the investigative magistrate/judicial authority issues a verbal order or a brief written order.</a:t>
            </a:r>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search and seizure of stored computer data.</a:t>
            </a:r>
            <a:endParaRPr lang="hr-HR" altLang="en-US"/>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these slides to discuss examples of grounds based on which persons may request or apply for procedural powers for interception of content data.</a:t>
            </a:r>
            <a:endParaRPr lang="hr-HR" altLang="en-US"/>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these slides to discuss examples of grounds based on which persons may request or apply for procedural powers for interception of content data.</a:t>
            </a:r>
            <a:endParaRPr lang="hr-HR" altLang="en-US" dirty="0"/>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focuses on requests for investigative measures that are a result of mutual assistance requests received from foreign countries. It is possible that a foreign country may request mutual assistance to obtain electronic evidence or the exercise of any procedural power. Based on this it is possible that a relevant authority may apply for the relevant investigative measures. </a:t>
            </a:r>
          </a:p>
          <a:p>
            <a:endParaRPr lang="en-US" altLang="en-US" dirty="0"/>
          </a:p>
          <a:p>
            <a:r>
              <a:rPr lang="en-US" altLang="en-US" dirty="0"/>
              <a:t>In the event of urgent requests, it may be possible under domestic laws to apply for investigative measures and have hearing or consideration of request for investigative measures prior to the receipt of a formal request.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The grounds in relation to the particular data identified should also be explained. For instance, it should be shown that the data is both relevant and of substantial value to the specified criminal investigation. Moreover if the data sought is known to be privileged or confidential this should be clearly stated and a justification should be provided.  This slide again provides illustrations, and it is possible that other grounds that relate specifically to the data sought may be specified when applying for procedural powers.</a:t>
            </a:r>
          </a:p>
          <a:p>
            <a:pPr algn="just"/>
            <a:endParaRPr lang="en-US" altLang="en-US"/>
          </a:p>
          <a:p>
            <a:pPr algn="just"/>
            <a:r>
              <a:rPr lang="en-US" altLang="en-US"/>
              <a:t>Additional grounds should be provided in case the data sought is privileged or otherwise confidential; as the disclosure of or access to such data may be held at a higher standard in any particular jurisdiction. The delegates should be told that if such data is being sought further information may be required.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64</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It is important for the trainer to emphasize that sufficient details should be provided to explain each ground that is </a:t>
            </a:r>
            <a:r>
              <a:rPr lang="en-US" altLang="en-US" dirty="0" err="1"/>
              <a:t>claime</a:t>
            </a:r>
            <a:r>
              <a:rPr lang="en-US" altLang="en-US" dirty="0"/>
              <a:t> in the application. The mere stating that interception of content data is required to investigate a serious offence may not be sufficient grounds in many jurisdiction. The application may also need to specify the source, quality, reliability of information, how the information was verified, the usefulness of the data sought to be obtained and the relevance of the interception to the investigation.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65</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illustrates at a high level certain grounds that may form the basis of an application for securing data from </a:t>
            </a:r>
            <a:r>
              <a:rPr lang="en-US" altLang="en-US" dirty="0" err="1"/>
              <a:t>Ostland</a:t>
            </a:r>
            <a:r>
              <a:rPr lang="en-US" altLang="en-US" dirty="0"/>
              <a:t> branch. The trainer may use this to connect the concept of grounds to the actual application received. It is also important for the trainer to emphasize that merely mentioning these grounds in the application is not sufficient –  the source, reliability etc. of the information must also be addressed.</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66</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Five relates to certain general formalities of written applications, though this part may need to be adapted for different legal systems and jurisdictions. </a:t>
            </a:r>
          </a:p>
        </p:txBody>
      </p:sp>
      <p:sp>
        <p:nvSpPr>
          <p:cNvPr id="11059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CB6F8D-B5F8-41DA-8621-F44378C2D0F3}" type="slidenum">
              <a:rPr lang="en-US" altLang="en-US">
                <a:latin typeface="Calibri" panose="020F0502020204030204" pitchFamily="34" charset="0"/>
              </a:rPr>
              <a:pPr/>
              <a:t>67</a:t>
            </a:fld>
            <a:endParaRPr lang="en-US" altLang="en-US">
              <a:latin typeface="Calibri" panose="020F0502020204030204" pitchFamily="34" charset="0"/>
            </a:endParaRPr>
          </a:p>
        </p:txBody>
      </p:sp>
    </p:spTree>
    <p:extLst>
      <p:ext uri="{BB962C8B-B14F-4D97-AF65-F5344CB8AC3E}">
        <p14:creationId xmlns:p14="http://schemas.microsoft.com/office/powerpoint/2010/main" val="24865779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Many jurisdictions require a written application seeking authorization for exercise of a procedural power. In jurisdictions which do require a written application, domestic law may also require certain documents in addition to the application to be submitted before a judicial authority prior to or during the hearing of such application.</a:t>
            </a:r>
          </a:p>
          <a:p>
            <a:endParaRPr lang="en-US" altLang="en-US"/>
          </a:p>
          <a:p>
            <a:r>
              <a:rPr lang="en-US" altLang="en-US"/>
              <a:t>The trainer should stress that the requirements provided on this slide are merely examples and they will likely vary depending on jurisdiction.  </a:t>
            </a:r>
          </a:p>
          <a:p>
            <a:endParaRPr lang="en-US" altLang="en-US"/>
          </a:p>
          <a:p>
            <a:r>
              <a:rPr lang="en-US" altLang="en-US"/>
              <a:t>Certain jurisdictions also require:</a:t>
            </a:r>
          </a:p>
          <a:p>
            <a:pPr marL="628650" lvl="1" indent="-171450">
              <a:buFontTx/>
              <a:buChar char="•"/>
            </a:pPr>
            <a:r>
              <a:rPr lang="en-US" altLang="en-US"/>
              <a:t>affidavits or sworn statements of the prosecutor/law enforcement official/informant if any. </a:t>
            </a:r>
          </a:p>
          <a:p>
            <a:pPr marL="628650" lvl="1" indent="-171450">
              <a:buFontTx/>
              <a:buChar char="•"/>
            </a:pPr>
            <a:r>
              <a:rPr lang="en-US" altLang="en-US"/>
              <a:t>draft order that explains the scope and duration of the exercise of procedural powers sought</a:t>
            </a:r>
          </a:p>
          <a:p>
            <a:pPr marL="628650" lvl="1" indent="-171450">
              <a:buFontTx/>
              <a:buChar char="•"/>
            </a:pPr>
            <a:r>
              <a:rPr lang="en-US" altLang="en-US"/>
              <a:t>Supporting documents that relate to the specific criminal investigation (including any investigative reports or other materials that support the use of procedural powers sought) </a:t>
            </a:r>
          </a:p>
          <a:p>
            <a:pPr marL="628650" lvl="1" indent="-171450">
              <a:buFontTx/>
              <a:buChar char="•"/>
            </a:pPr>
            <a:r>
              <a:rPr lang="en-US" altLang="en-US"/>
              <a:t>Mutual assistance requests received from foreign states which forms the basis of the application</a:t>
            </a: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B83FB14-85B9-44E2-B809-8C4B42E86998}" type="slidenum">
              <a:rPr lang="en-US" altLang="en-US">
                <a:latin typeface="Calibri" panose="020F0502020204030204" pitchFamily="34" charset="0"/>
              </a:rPr>
              <a:pPr/>
              <a:t>68</a:t>
            </a:fld>
            <a:endParaRPr lang="en-US" altLang="en-US">
              <a:latin typeface="Calibri" panose="020F0502020204030204" pitchFamily="34" charset="0"/>
            </a:endParaRPr>
          </a:p>
        </p:txBody>
      </p:sp>
    </p:spTree>
    <p:extLst>
      <p:ext uri="{BB962C8B-B14F-4D97-AF65-F5344CB8AC3E}">
        <p14:creationId xmlns:p14="http://schemas.microsoft.com/office/powerpoint/2010/main" val="11800684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emphasize that it is entirely possible that supporting documents may not always be available given the preliminary nature of the powers provided for under the Budapest Convention. In such an instance an application may simply state that a particular document is not available with justification, and state that such document will be submitted before the hearing authority as soon as it is available. </a:t>
            </a: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938717-8653-4F47-98AF-2D61AE97DB38}" type="slidenum">
              <a:rPr lang="en-US" altLang="en-US">
                <a:latin typeface="Calibri" panose="020F0502020204030204" pitchFamily="34" charset="0"/>
              </a:rPr>
              <a:pPr/>
              <a:t>69</a:t>
            </a:fld>
            <a:endParaRPr lang="en-US" altLang="en-US">
              <a:latin typeface="Calibri" panose="020F0502020204030204" pitchFamily="34" charset="0"/>
            </a:endParaRPr>
          </a:p>
        </p:txBody>
      </p:sp>
    </p:spTree>
    <p:extLst>
      <p:ext uri="{BB962C8B-B14F-4D97-AF65-F5344CB8AC3E}">
        <p14:creationId xmlns:p14="http://schemas.microsoft.com/office/powerpoint/2010/main" val="379412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 brief introduction to applications and provides basis for the rest of this lesson. The trainer should explain that many countries in their implementation of the provisions of the Convention require LEAs or prosecutors to make written applications to independent judicial authorities for permission or warrants enabling the exercise of procedural powers. It may be useful to also highlight that some legal systems do not require making of written applications for exercise of judicial powers but instead require that a verbal application be made prior to exercise of procedural powers</a:t>
            </a:r>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When applying for a procedural power, whether in writing or verbally, it is of utmost importance to identify the Applicant with appropriate details. This slide provides examples of information that may be required to identify the person making the application (typically a law enforcement or prosecutor in many jurisdictions). </a:t>
            </a:r>
          </a:p>
          <a:p>
            <a:pPr algn="just"/>
            <a:endParaRPr lang="en-US" altLang="en-US" dirty="0"/>
          </a:p>
          <a:p>
            <a:pPr algn="just"/>
            <a:r>
              <a:rPr lang="en-US" altLang="en-US" dirty="0"/>
              <a:t>It is also important to include contact details (direct phone number, e-mail address etc.) as the judicial officer may find it necessary to contact the applicant on an urgent basis. This list is illustrative and not exhaustive. It is possible that other information may be required in different jurisdictions and for different applications.</a:t>
            </a:r>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2A6641B-2CB0-4974-A214-EC6AABDBCF7A}" type="slidenum">
              <a:rPr lang="en-US" altLang="en-US">
                <a:latin typeface="Calibri" panose="020F0502020204030204" pitchFamily="34" charset="0"/>
              </a:rPr>
              <a:pPr/>
              <a:t>70</a:t>
            </a:fld>
            <a:endParaRPr lang="en-US" altLang="en-US">
              <a:latin typeface="Calibri" panose="020F0502020204030204" pitchFamily="34" charset="0"/>
            </a:endParaRPr>
          </a:p>
        </p:txBody>
      </p:sp>
    </p:spTree>
    <p:extLst>
      <p:ext uri="{BB962C8B-B14F-4D97-AF65-F5344CB8AC3E}">
        <p14:creationId xmlns:p14="http://schemas.microsoft.com/office/powerpoint/2010/main" val="3786500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When applying for a procedural power, the concerned person must provide a brief, clear, concise summary of facts that are relevant to the related criminal investigation. </a:t>
            </a:r>
          </a:p>
          <a:p>
            <a:endParaRPr lang="en-US" altLang="en-US"/>
          </a:p>
          <a:p>
            <a:r>
              <a:rPr lang="en-US" altLang="en-US"/>
              <a:t>It is good practice (and may be required in many jurisdictions) to, in addition to including a description of the criminal offence and investigation, to also mention a list of offences with corresponding punishments within the summary of facts.</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CB9BC47-7771-43C5-851E-3B5DB2DFEDC2}" type="slidenum">
              <a:rPr lang="en-US" altLang="en-US">
                <a:latin typeface="Calibri" panose="020F0502020204030204" pitchFamily="34" charset="0"/>
              </a:rPr>
              <a:pPr/>
              <a:t>71</a:t>
            </a:fld>
            <a:endParaRPr lang="en-US" altLang="en-US">
              <a:latin typeface="Calibri" panose="020F0502020204030204" pitchFamily="34" charset="0"/>
            </a:endParaRPr>
          </a:p>
        </p:txBody>
      </p:sp>
    </p:spTree>
    <p:extLst>
      <p:ext uri="{BB962C8B-B14F-4D97-AF65-F5344CB8AC3E}">
        <p14:creationId xmlns:p14="http://schemas.microsoft.com/office/powerpoint/2010/main" val="33192182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It is important to mention the stage of investigative measures at the time the procedural powers are applied for. This slide specifies certain </a:t>
            </a:r>
          </a:p>
          <a:p>
            <a:endParaRPr lang="en-US" altLang="en-US"/>
          </a:p>
          <a:p>
            <a:r>
              <a:rPr lang="en-US" altLang="en-US"/>
              <a:t>It distinguishes first between applying for procedural powers pretrial and during trial. Given that the procedural powers are usually measures to obtain electronic evidence for use in trial, procedural powers are usually applied for at pretrial stage. However in many cases during the course of a trial there is also a need to apply such measures with respect to electronic evidence.</a:t>
            </a:r>
          </a:p>
          <a:p>
            <a:endParaRPr lang="en-US" altLang="en-US"/>
          </a:p>
          <a:p>
            <a:r>
              <a:rPr lang="en-US" altLang="en-US"/>
              <a:t>Sub-categorizations include first instance applications/requests or applications/requests seeking extensions of authorizations earlier granted. First instance requests mean the same procedural power has not been applied for or requested previously, whereas an extension request means that the authorization has expired/utilized and authorization for the same procedural power is being sought again.</a:t>
            </a:r>
          </a:p>
          <a:p>
            <a:endParaRPr lang="en-US" altLang="en-US"/>
          </a:p>
          <a:p>
            <a:r>
              <a:rPr lang="en-US" altLang="en-US"/>
              <a:t>In case the application is related to an earlier application (is either an extension of an earlier application ,or is related to another procedural power that was applied for related to the same criminal investigations), details of such measures should also be mentioned </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1815E5-3DDC-45DF-9B7A-36CECC4102F1}" type="slidenum">
              <a:rPr lang="en-US" altLang="en-US">
                <a:latin typeface="Calibri" panose="020F0502020204030204" pitchFamily="34" charset="0"/>
              </a:rPr>
              <a:pPr/>
              <a:t>72</a:t>
            </a:fld>
            <a:endParaRPr lang="en-US" altLang="en-US">
              <a:latin typeface="Calibri" panose="020F0502020204030204" pitchFamily="34" charset="0"/>
            </a:endParaRPr>
          </a:p>
        </p:txBody>
      </p:sp>
    </p:spTree>
    <p:extLst>
      <p:ext uri="{BB962C8B-B14F-4D97-AF65-F5344CB8AC3E}">
        <p14:creationId xmlns:p14="http://schemas.microsoft.com/office/powerpoint/2010/main" val="12803503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a:t>It is useful to identify the subject of the investigative measures that are being applied for, i.e. the person/entity that is bound to undertake a certain action in case the investigative measures are authorized.  </a:t>
            </a:r>
          </a:p>
          <a:p>
            <a:pPr>
              <a:defRPr/>
            </a:pPr>
            <a:endParaRPr lang="en-US" dirty="0"/>
          </a:p>
          <a:p>
            <a:pPr>
              <a:defRPr/>
            </a:pPr>
            <a:r>
              <a:rPr lang="en-US" dirty="0"/>
              <a:t>The subject of powers under the Budapest Convention may be:</a:t>
            </a:r>
          </a:p>
          <a:p>
            <a:pPr marL="171450" indent="-171450">
              <a:buFont typeface="Arial" panose="020B0604020202020204" pitchFamily="34" charset="0"/>
              <a:buChar char="•"/>
              <a:defRPr/>
            </a:pPr>
            <a:r>
              <a:rPr lang="en-US" dirty="0"/>
              <a:t>Service provider – in case of:</a:t>
            </a:r>
          </a:p>
          <a:p>
            <a:pPr marL="628650" lvl="1" indent="-171450">
              <a:buFont typeface="Arial" panose="020B0604020202020204" pitchFamily="34" charset="0"/>
              <a:buChar char="•"/>
              <a:defRPr/>
            </a:pPr>
            <a:r>
              <a:rPr lang="en-US" dirty="0"/>
              <a:t>Production orders (both for subscriber information and computer data)</a:t>
            </a:r>
          </a:p>
          <a:p>
            <a:pPr marL="628650" lvl="1" indent="-171450">
              <a:buFont typeface="Arial" panose="020B0604020202020204" pitchFamily="34" charset="0"/>
              <a:buChar char="•"/>
              <a:defRPr/>
            </a:pPr>
            <a:r>
              <a:rPr lang="en-US" dirty="0"/>
              <a:t>Search and seizure</a:t>
            </a:r>
          </a:p>
          <a:p>
            <a:pPr marL="628650" lvl="1" indent="-171450">
              <a:buFont typeface="Arial" panose="020B0604020202020204" pitchFamily="34" charset="0"/>
              <a:buChar char="•"/>
              <a:defRPr/>
            </a:pPr>
            <a:r>
              <a:rPr lang="en-US" dirty="0"/>
              <a:t>Real-time collection of traffic data</a:t>
            </a:r>
          </a:p>
          <a:p>
            <a:pPr marL="628650" lvl="1" indent="-171450">
              <a:buFont typeface="Arial" panose="020B0604020202020204" pitchFamily="34" charset="0"/>
              <a:buChar char="•"/>
              <a:defRPr/>
            </a:pPr>
            <a:r>
              <a:rPr lang="en-US" dirty="0"/>
              <a:t>Interception of content data</a:t>
            </a:r>
          </a:p>
          <a:p>
            <a:pPr marL="171450" indent="-171450">
              <a:buFont typeface="Arial" panose="020B0604020202020204" pitchFamily="34" charset="0"/>
              <a:buChar char="•"/>
              <a:defRPr/>
            </a:pPr>
            <a:r>
              <a:rPr lang="en-US" dirty="0"/>
              <a:t>Any person in possession or control of computer data/system – in case of:</a:t>
            </a:r>
          </a:p>
          <a:p>
            <a:pPr marL="628650" lvl="1" indent="-171450">
              <a:buFont typeface="Arial" panose="020B0604020202020204" pitchFamily="34" charset="0"/>
              <a:buChar char="•"/>
              <a:defRPr/>
            </a:pPr>
            <a:r>
              <a:rPr lang="en-US" dirty="0"/>
              <a:t>Production orders</a:t>
            </a:r>
          </a:p>
          <a:p>
            <a:pPr marL="628650" lvl="1" indent="-171450">
              <a:buFont typeface="Arial" panose="020B0604020202020204" pitchFamily="34" charset="0"/>
              <a:buChar char="•"/>
              <a:defRPr/>
            </a:pPr>
            <a:r>
              <a:rPr lang="en-US" dirty="0"/>
              <a:t>Search &amp; seizure</a:t>
            </a:r>
          </a:p>
          <a:p>
            <a:pPr>
              <a:buFont typeface="Arial" panose="020B0604020202020204" pitchFamily="34" charset="0"/>
              <a:buNone/>
              <a:defRPr/>
            </a:pPr>
            <a:endParaRPr lang="en-US" dirty="0"/>
          </a:p>
          <a:p>
            <a:pPr>
              <a:buFont typeface="Arial" panose="020B0604020202020204" pitchFamily="34" charset="0"/>
              <a:buNone/>
              <a:defRPr/>
            </a:pPr>
            <a:r>
              <a:rPr lang="en-US" dirty="0"/>
              <a:t>Clear identification of the subject will enable a clear order obligating the relevant person to enable enforcement of the order.</a:t>
            </a:r>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B55458-1A65-43A8-B412-D0A716521923}" type="slidenum">
              <a:rPr lang="en-US" altLang="en-US">
                <a:latin typeface="Calibri" panose="020F0502020204030204" pitchFamily="34" charset="0"/>
              </a:rPr>
              <a:pPr/>
              <a:t>73</a:t>
            </a:fld>
            <a:endParaRPr lang="en-US" altLang="en-US">
              <a:latin typeface="Calibri" panose="020F0502020204030204" pitchFamily="34" charset="0"/>
            </a:endParaRPr>
          </a:p>
        </p:txBody>
      </p:sp>
    </p:spTree>
    <p:extLst>
      <p:ext uri="{BB962C8B-B14F-4D97-AF65-F5344CB8AC3E}">
        <p14:creationId xmlns:p14="http://schemas.microsoft.com/office/powerpoint/2010/main" val="6310864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extLst/>
        </p:spPr>
        <p:txBody>
          <a:bodyPr/>
          <a:lstStyle/>
          <a:p>
            <a:pPr>
              <a:defRPr/>
            </a:pPr>
            <a:r>
              <a:rPr lang="en-US" altLang="en-US" dirty="0"/>
              <a:t>This slide is relevant to jurisdictions where written applications are made and hearings of such applications are conducted. The application should specify whether an urgent hearing is required and if so, it should provide grounds. If not, it should specify when the power is intended to be exercised so that a hearing may be appropriately scheduled.</a:t>
            </a:r>
          </a:p>
          <a:p>
            <a:pPr>
              <a:defRPr/>
            </a:pPr>
            <a:endParaRPr lang="en-US" altLang="en-US" dirty="0"/>
          </a:p>
          <a:p>
            <a:pPr>
              <a:defRPr/>
            </a:pPr>
            <a:r>
              <a:rPr lang="en-US" altLang="en-US" dirty="0"/>
              <a:t>In case an urgent hearing is requested additional grounds supporting the urgency should also be stated, Certain jurisdictions may also require the applicant to submit a draft order to facilitate the judge due to time constraints.</a:t>
            </a:r>
          </a:p>
          <a:p>
            <a:pPr>
              <a:defRPr/>
            </a:pPr>
            <a:endParaRPr lang="en-US" altLang="en-US" dirty="0"/>
          </a:p>
          <a:p>
            <a:pPr>
              <a:defRPr/>
            </a:pPr>
            <a:r>
              <a:rPr lang="en-US" altLang="en-US" dirty="0"/>
              <a:t>Grounds for urgency may include (but are not limited to):</a:t>
            </a:r>
          </a:p>
          <a:p>
            <a:pPr marL="171450" indent="-171450">
              <a:buFont typeface="Arial" panose="020B0604020202020204" pitchFamily="34" charset="0"/>
              <a:buChar char="•"/>
              <a:defRPr/>
            </a:pPr>
            <a:r>
              <a:rPr lang="en-US" dirty="0"/>
              <a:t>Threat to life</a:t>
            </a:r>
          </a:p>
          <a:p>
            <a:pPr marL="171450" indent="-171450">
              <a:buFont typeface="Arial" panose="020B0604020202020204" pitchFamily="34" charset="0"/>
              <a:buChar char="•"/>
              <a:defRPr/>
            </a:pPr>
            <a:r>
              <a:rPr lang="en-US" dirty="0"/>
              <a:t>Crime in progress</a:t>
            </a:r>
          </a:p>
          <a:p>
            <a:pPr marL="171450" indent="-171450">
              <a:buFont typeface="Arial" panose="020B0604020202020204" pitchFamily="34" charset="0"/>
              <a:buChar char="•"/>
              <a:defRPr/>
            </a:pPr>
            <a:r>
              <a:rPr lang="en-US" dirty="0"/>
              <a:t>Imminent threat of serious nature to public security </a:t>
            </a:r>
          </a:p>
          <a:p>
            <a:pPr marL="171450" indent="-171450">
              <a:buFont typeface="Arial" panose="020B0604020202020204" pitchFamily="34" charset="0"/>
              <a:buChar char="•"/>
              <a:defRPr/>
            </a:pPr>
            <a:r>
              <a:rPr lang="en-US" dirty="0"/>
              <a:t>Only evidence available</a:t>
            </a:r>
          </a:p>
          <a:p>
            <a:pPr marL="171450" indent="-171450">
              <a:buFont typeface="Arial" panose="020B0604020202020204" pitchFamily="34" charset="0"/>
              <a:buChar char="•"/>
              <a:defRPr/>
            </a:pPr>
            <a:r>
              <a:rPr lang="en-US" dirty="0"/>
              <a:t>Volatility of data</a:t>
            </a:r>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B9E0DC-B623-4F34-8B21-EB618C085941}" type="slidenum">
              <a:rPr lang="en-US" altLang="en-US">
                <a:latin typeface="Calibri" panose="020F0502020204030204" pitchFamily="34" charset="0"/>
              </a:rPr>
              <a:pPr/>
              <a:t>74</a:t>
            </a:fld>
            <a:endParaRPr lang="en-US" altLang="en-US">
              <a:latin typeface="Calibri" panose="020F0502020204030204" pitchFamily="34" charset="0"/>
            </a:endParaRPr>
          </a:p>
        </p:txBody>
      </p:sp>
    </p:spTree>
    <p:extLst>
      <p:ext uri="{BB962C8B-B14F-4D97-AF65-F5344CB8AC3E}">
        <p14:creationId xmlns:p14="http://schemas.microsoft.com/office/powerpoint/2010/main" val="1998677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It is possible that other measures have been undertaken with respect to the same criminal investigation or other related criminal investigations. This is because exercise of a particular power may provide information to exercise another power (e.g.  Real-time collection of traffic data may help identify the destination of a specified communication, which may require seizure of a computer system where such communication had been transmitted).</a:t>
            </a:r>
          </a:p>
          <a:p>
            <a:pPr algn="just"/>
            <a:endParaRPr lang="en-US" altLang="en-US"/>
          </a:p>
          <a:p>
            <a:pPr algn="just"/>
            <a:r>
              <a:rPr lang="en-US" altLang="en-US"/>
              <a:t>It is important to not only disclose the exercise of such powers but also the result of implementing procedural powers so that the judicial officer is aware of the entire history of exercise of powers in relation to the same or related criminal investigations. </a:t>
            </a: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18BF9C-2EAD-407A-9C1E-218FBC6C64CE}" type="slidenum">
              <a:rPr lang="en-US" altLang="en-US">
                <a:latin typeface="Calibri" panose="020F0502020204030204" pitchFamily="34" charset="0"/>
              </a:rPr>
              <a:pPr/>
              <a:t>75</a:t>
            </a:fld>
            <a:endParaRPr lang="en-US" altLang="en-US">
              <a:latin typeface="Calibri" panose="020F0502020204030204" pitchFamily="34" charset="0"/>
            </a:endParaRPr>
          </a:p>
        </p:txBody>
      </p:sp>
    </p:spTree>
    <p:extLst>
      <p:ext uri="{BB962C8B-B14F-4D97-AF65-F5344CB8AC3E}">
        <p14:creationId xmlns:p14="http://schemas.microsoft.com/office/powerpoint/2010/main" val="38306901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other specific requests that may be made. This list is non-exhaustive and subject to applicable domestic legislation the application may seek any reasonable request that would enable the effective exercise of the procedural power. </a:t>
            </a: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7E4327-99B8-41F3-A45E-82A55B1F80D8}" type="slidenum">
              <a:rPr lang="en-US" altLang="en-US">
                <a:latin typeface="Calibri" panose="020F0502020204030204" pitchFamily="34" charset="0"/>
              </a:rPr>
              <a:pPr/>
              <a:t>76</a:t>
            </a:fld>
            <a:endParaRPr lang="en-US" altLang="en-US">
              <a:latin typeface="Calibri" panose="020F0502020204030204" pitchFamily="34" charset="0"/>
            </a:endParaRPr>
          </a:p>
        </p:txBody>
      </p:sp>
    </p:spTree>
    <p:extLst>
      <p:ext uri="{BB962C8B-B14F-4D97-AF65-F5344CB8AC3E}">
        <p14:creationId xmlns:p14="http://schemas.microsoft.com/office/powerpoint/2010/main" val="12731844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other specific requests that may be made. This list is again non-exhaustive and subject to applicable domestic legislation the application may seek any reasonable request that would enable the effective exercise of the procedural power. </a:t>
            </a:r>
          </a:p>
          <a:p>
            <a:endParaRPr lang="en-US" altLang="en-US" dirty="0"/>
          </a:p>
          <a:p>
            <a:r>
              <a:rPr lang="en-US" altLang="en-US" dirty="0"/>
              <a:t>It also includes additional special requests that may be made in regards to the hearing to be conducted (in jurisdictions where hearings are conducted).</a:t>
            </a:r>
          </a:p>
          <a:p>
            <a:endParaRPr lang="en-US" altLang="en-US" dirty="0"/>
          </a:p>
          <a:p>
            <a:r>
              <a:rPr lang="en-US" altLang="en-US" dirty="0"/>
              <a:t>The trainer should explain that often given the urgency in regards to exercise of procedural powers it is possible that there may be additional requests regarding the timeframes and modes of the hearing of the application or consideration of the request. </a:t>
            </a:r>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7345D00-41ED-4363-9FDE-8AB0CE83054C}" type="slidenum">
              <a:rPr lang="en-US" altLang="en-US">
                <a:latin typeface="Calibri" panose="020F0502020204030204" pitchFamily="34" charset="0"/>
              </a:rPr>
              <a:pPr/>
              <a:t>77</a:t>
            </a:fld>
            <a:endParaRPr lang="en-US" altLang="en-US">
              <a:latin typeface="Calibri" panose="020F0502020204030204" pitchFamily="34" charset="0"/>
            </a:endParaRPr>
          </a:p>
        </p:txBody>
      </p:sp>
    </p:spTree>
    <p:extLst>
      <p:ext uri="{BB962C8B-B14F-4D97-AF65-F5344CB8AC3E}">
        <p14:creationId xmlns:p14="http://schemas.microsoft.com/office/powerpoint/2010/main" val="38084206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78</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a:t>Summary / Recap</a:t>
            </a:r>
          </a:p>
          <a:p>
            <a:pPr algn="just"/>
            <a:r>
              <a:rPr lang="en-GB" altLang="en-US"/>
              <a:t> </a:t>
            </a:r>
          </a:p>
          <a:p>
            <a:pPr algn="just"/>
            <a:r>
              <a:rPr lang="en-GB" altLang="en-US"/>
              <a:t>The trainer should recap / test knowledge on the topics covered during the course of the lesson.</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79</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This slide introduces the participants to Part 2, 3 &amp; 4 of the presentation. </a:t>
            </a:r>
          </a:p>
          <a:p>
            <a:endParaRPr lang="en-US" dirty="0"/>
          </a:p>
          <a:p>
            <a:r>
              <a:rPr lang="en-US" dirty="0"/>
              <a:t>“What” covers what an application for procedural powers relates to (Part 2).</a:t>
            </a:r>
          </a:p>
          <a:p>
            <a:r>
              <a:rPr lang="en-US" dirty="0"/>
              <a:t>“How” relates to what technical and safeguard measures will be adopted to exercise a procedural power (Part 3). </a:t>
            </a:r>
          </a:p>
          <a:p>
            <a:r>
              <a:rPr lang="en-US" dirty="0"/>
              <a:t>“Why” relates to the grounds for the application of procedural powers (Part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trainer should give participants an opportunity to ask any questions that they may have in relation to the lesson.</a:t>
            </a:r>
          </a:p>
          <a:p>
            <a:endParaRPr lang="en-GB" altLang="en-US" b="1"/>
          </a:p>
          <a:p>
            <a:r>
              <a:rPr lang="en-GB" altLang="en-US" b="1"/>
              <a:t>Practical Exercises (if applicable)</a:t>
            </a:r>
            <a:endParaRPr lang="en-GB" altLang="en-US"/>
          </a:p>
          <a:p>
            <a:r>
              <a:rPr lang="en-GB" altLang="en-US"/>
              <a:t>No other practical exercises are prepared for this session.</a:t>
            </a:r>
          </a:p>
          <a:p>
            <a:r>
              <a:rPr lang="en-GB" altLang="en-US"/>
              <a:t> </a:t>
            </a:r>
          </a:p>
          <a:p>
            <a:r>
              <a:rPr lang="en-GB" altLang="en-US" b="1"/>
              <a:t>Knowledge Check</a:t>
            </a:r>
            <a:endParaRPr lang="en-GB" altLang="en-US"/>
          </a:p>
          <a:p>
            <a:r>
              <a:rPr lang="en-GB" altLang="en-US"/>
              <a:t>The trainer should check knowledge by asking relevant questions from each of the session aspects.</a:t>
            </a:r>
            <a:endParaRPr lang="en-GB"/>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80</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Part Two relates to the subject of procedural powers and covers both aspects of subject persons and subject data.</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3E1FFD-40B3-4BE9-96EB-8DA1356AB437}"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7905D5C-CEA3-41AC-9809-A6A3F1C57B70}" type="slidenum">
              <a:rPr lang="en-US" altLang="en-US"/>
              <a:pPr/>
              <a:t>‹#›</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25638162-4869-432E-85F0-B4A9207EC34E}"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8C77857-5FAC-436C-BD6B-1E0CD9166F14}" type="slidenum">
              <a:rPr lang="en-US" altLang="en-US"/>
              <a:pPr/>
              <a:t>‹#›</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A94299A-9F7F-4FC5-B6B6-D25BB46F7E88}"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2ABFE97-5A0F-4208-86D1-606482537CFC}" type="slidenum">
              <a:rPr lang="en-US" altLang="en-US"/>
              <a:pPr/>
              <a:t>‹#›</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33CB1911-0FDE-4CCB-BE99-2905C4D07BDC}"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5311C2-2F51-4DAB-A587-301D32DA086D}" type="slidenum">
              <a:rPr lang="en-US" altLang="en-US"/>
              <a:pPr/>
              <a:t>‹#›</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A68426D5-CB70-49A1-BDD5-9D37260B296E}"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B935E5-6111-479D-9625-D5E91E65E388}" type="slidenum">
              <a:rPr lang="en-US" altLang="en-US"/>
              <a:pPr/>
              <a:t>‹#›</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328B1F22-1849-40E8-A5EC-B85F954348DC}" type="datetime1">
              <a:rPr lang="en-US"/>
              <a:pPr>
                <a:defRPr/>
              </a:pPr>
              <a:t>9/4/2019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2903E44-9E51-48A8-9F12-61DC4C218A66}" type="slidenum">
              <a:rPr lang="en-US" altLang="en-US"/>
              <a:pPr/>
              <a:t>‹#›</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424D44BA-F984-4ED5-91B2-AB572771BC7F}" type="datetime1">
              <a:rPr lang="en-US"/>
              <a:pPr>
                <a:defRPr/>
              </a:pPr>
              <a:t>9/4/2019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F6EC7C8-E20F-4CAC-844F-A2577BCDFC40}" type="slidenum">
              <a:rPr lang="en-US" altLang="en-US"/>
              <a:pPr/>
              <a:t>‹#›</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7F9129-BC30-44DA-ABFB-5A9A1644C1CD}" type="datetime1">
              <a:rPr lang="en-US"/>
              <a:pPr>
                <a:defRPr/>
              </a:pPr>
              <a:t>9/4/2019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F1362D0-DCC6-48A4-8100-A53CA79AB010}" type="slidenum">
              <a:rPr lang="en-US" altLang="en-US"/>
              <a:pPr/>
              <a:t>‹#›</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C7FBA6B-0231-47D4-802E-08A68A3C746A}" type="datetime1">
              <a:rPr lang="en-US"/>
              <a:pPr>
                <a:defRPr/>
              </a:pPr>
              <a:t>9/4/2019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F78F502-F644-46B8-82FE-F5EA2ECB3995}" type="slidenum">
              <a:rPr lang="en-US" altLang="en-US"/>
              <a:pPr/>
              <a:t>‹#›</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6A51D917-01CA-4113-A1B6-B2AC2EEB0837}" type="datetime1">
              <a:rPr lang="en-US"/>
              <a:pPr>
                <a:defRPr/>
              </a:pPr>
              <a:t>9/4/2019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D66E518-5C32-41D4-9489-40EB7277B122}" type="slidenum">
              <a:rPr lang="en-US" altLang="en-US"/>
              <a:pPr/>
              <a:t>‹#›</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C16F6E4A-DBE7-48D1-96A9-016D4B4440CA}" type="datetime1">
              <a:rPr lang="en-US"/>
              <a:pPr>
                <a:defRPr/>
              </a:pPr>
              <a:t>9/4/2019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54FC573-A05A-4C56-A4E6-8D3FDA7D17F5}" type="slidenum">
              <a:rPr lang="en-US" altLang="en-US"/>
              <a:pPr/>
              <a:t>‹#›</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9/4/2019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t>Advanced Cybercrime Training for Judges and Prosecutors</a:t>
            </a:r>
          </a:p>
        </p:txBody>
      </p:sp>
      <p:sp>
        <p:nvSpPr>
          <p:cNvPr id="2051" name="Subtitle 2"/>
          <p:cNvSpPr>
            <a:spLocks noGrp="1"/>
          </p:cNvSpPr>
          <p:nvPr>
            <p:ph type="subTitle" idx="1"/>
          </p:nvPr>
        </p:nvSpPr>
        <p:spPr/>
        <p:txBody>
          <a:bodyPr/>
          <a:lstStyle/>
          <a:p>
            <a:pPr eaLnBrk="1" hangingPunct="1"/>
            <a:r>
              <a:rPr lang="en-US" dirty="0">
                <a:solidFill>
                  <a:srgbClr val="898989"/>
                </a:solidFill>
              </a:rPr>
              <a:t>Sessions 2.3.3</a:t>
            </a:r>
          </a:p>
          <a:p>
            <a:pPr eaLnBrk="1" hangingPunct="1"/>
            <a:r>
              <a:rPr lang="en-US" dirty="0">
                <a:solidFill>
                  <a:srgbClr val="898989"/>
                </a:solidFill>
              </a:rPr>
              <a:t>Drafting Applications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4860925"/>
          </a:xfrm>
          <a:prstGeom prst="rect">
            <a:avLst/>
          </a:prstGeom>
          <a:noFill/>
          <a:ln w="9525">
            <a:noFill/>
            <a:miter lim="800000"/>
            <a:headEnd/>
            <a:tailEnd/>
          </a:ln>
        </p:spPr>
        <p:txBody>
          <a:bodyPr/>
          <a:lstStyle/>
          <a:p>
            <a:pPr algn="just" eaLnBrk="1" hangingPunct="1">
              <a:spcBef>
                <a:spcPct val="20000"/>
              </a:spcBef>
              <a:defRPr/>
            </a:pPr>
            <a:r>
              <a:rPr lang="en-US" sz="2900" dirty="0">
                <a:latin typeface="Calibri" pitchFamily="34" charset="0"/>
              </a:rPr>
              <a:t>The:</a:t>
            </a:r>
            <a:endParaRPr lang="en-GB"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Person</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Data </a:t>
            </a:r>
          </a:p>
          <a:p>
            <a:pPr marL="342900" indent="-342900" algn="just" eaLnBrk="1" hangingPunct="1">
              <a:spcBef>
                <a:spcPct val="20000"/>
              </a:spcBef>
              <a:buFont typeface="Arial" charset="0"/>
              <a:buChar char="•"/>
              <a:defRPr/>
            </a:pPr>
            <a:endParaRPr lang="en-US" sz="2900" b="1" dirty="0">
              <a:solidFill>
                <a:srgbClr val="FF0000"/>
              </a:solidFill>
              <a:latin typeface="Calibri" pitchFamily="34" charset="0"/>
            </a:endParaRP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en-US" sz="2900" dirty="0">
                <a:latin typeface="Calibri" pitchFamily="34" charset="0"/>
              </a:rPr>
              <a:t>s</a:t>
            </a:r>
            <a:r>
              <a:rPr lang="en-GB" sz="2900" dirty="0" err="1">
                <a:latin typeface="Calibri" pitchFamily="34" charset="0"/>
              </a:rPr>
              <a:t>hould</a:t>
            </a:r>
            <a:r>
              <a:rPr lang="en-GB" sz="2900" dirty="0">
                <a:latin typeface="Calibri" pitchFamily="34" charset="0"/>
              </a:rPr>
              <a:t> be </a:t>
            </a:r>
            <a:r>
              <a:rPr lang="en-GB" sz="2900" b="1" dirty="0">
                <a:solidFill>
                  <a:srgbClr val="FF0000"/>
                </a:solidFill>
                <a:latin typeface="Calibri" pitchFamily="34" charset="0"/>
              </a:rPr>
              <a:t>clearly identified</a:t>
            </a:r>
          </a:p>
        </p:txBody>
      </p:sp>
      <p:sp>
        <p:nvSpPr>
          <p:cNvPr id="11266" name="Title 1"/>
          <p:cNvSpPr>
            <a:spLocks noGrp="1"/>
          </p:cNvSpPr>
          <p:nvPr>
            <p:ph type="title"/>
          </p:nvPr>
        </p:nvSpPr>
        <p:spPr>
          <a:xfrm>
            <a:off x="457200" y="-106363"/>
            <a:ext cx="8229600" cy="1143001"/>
          </a:xfrm>
        </p:spPr>
        <p:txBody>
          <a:bodyPr/>
          <a:lstStyle/>
          <a:p>
            <a:r>
              <a:rPr lang="en-US" altLang="en-US" b="1"/>
              <a:t>Subject of Procedural Powers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Image result for anonymous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264" y="4107880"/>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Image result for anonymous per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61" y="1292490"/>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en-US" altLang="en-US" b="1"/>
              <a:t>Subject Person</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person: </a:t>
            </a:r>
            <a:r>
              <a:rPr lang="en-GB" sz="2900" b="1" dirty="0">
                <a:solidFill>
                  <a:srgbClr val="FF0000"/>
                </a:solidFill>
                <a:latin typeface="Calibri" pitchFamily="34" charset="0"/>
              </a:rPr>
              <a:t>person/entity bound by the authorization</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en-GB" sz="2900" b="1" dirty="0">
                <a:solidFill>
                  <a:srgbClr val="FF0000"/>
                </a:solidFill>
                <a:latin typeface="Calibri" pitchFamily="34" charset="0"/>
              </a:rPr>
              <a:t>Suspect </a:t>
            </a:r>
            <a:r>
              <a:rPr lang="en-GB" sz="2900" dirty="0">
                <a:latin typeface="Calibri" pitchFamily="34" charset="0"/>
              </a:rPr>
              <a:t>vs </a:t>
            </a:r>
            <a:r>
              <a:rPr lang="en-GB" sz="2900" b="1" dirty="0">
                <a:solidFill>
                  <a:srgbClr val="FF0000"/>
                </a:solidFill>
                <a:latin typeface="Calibri" pitchFamily="34" charset="0"/>
              </a:rPr>
              <a:t>non-suspect</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en-US" sz="2900" b="1" dirty="0">
                <a:solidFill>
                  <a:srgbClr val="FF0000"/>
                </a:solidFill>
                <a:latin typeface="Calibri" pitchFamily="34" charset="0"/>
              </a:rPr>
              <a:t>known</a:t>
            </a:r>
            <a:r>
              <a:rPr lang="en-US" sz="2900" dirty="0">
                <a:latin typeface="Calibri" pitchFamily="34" charset="0"/>
              </a:rPr>
              <a:t> vs </a:t>
            </a:r>
            <a:r>
              <a:rPr lang="en-US" sz="2900" b="1" dirty="0">
                <a:solidFill>
                  <a:srgbClr val="FF0000"/>
                </a:solidFill>
                <a:latin typeface="Calibri" pitchFamily="34" charset="0"/>
              </a:rPr>
              <a:t>unknown </a:t>
            </a:r>
            <a:endParaRPr lang="en-GB" sz="2900" b="1" dirty="0">
              <a:solidFill>
                <a:srgbClr val="FF0000"/>
              </a:solidFill>
              <a:latin typeface="Calibri" pitchFamily="34" charset="0"/>
            </a:endParaRPr>
          </a:p>
        </p:txBody>
      </p:sp>
      <p:pic>
        <p:nvPicPr>
          <p:cNvPr id="12293" name="Picture 2" descr="Image result for service provider image"/>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Image result for suspect imag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Image result for anonymous pers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en-GB" b="1"/>
              <a:t>Subject person</a:t>
            </a:r>
          </a:p>
        </p:txBody>
      </p:sp>
      <p:sp>
        <p:nvSpPr>
          <p:cNvPr id="27651" name="Rectangle 3"/>
          <p:cNvSpPr txBox="1">
            <a:spLocks/>
          </p:cNvSpPr>
          <p:nvPr/>
        </p:nvSpPr>
        <p:spPr bwMode="auto">
          <a:xfrm>
            <a:off x="0" y="1508125"/>
            <a:ext cx="4745038" cy="3684588"/>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service provider</a:t>
            </a:r>
            <a:r>
              <a:rPr lang="en-GB" altLang="sr-Latn-RS" sz="2900" dirty="0"/>
              <a:t> in case of:</a:t>
            </a:r>
          </a:p>
          <a:p>
            <a:pPr lvl="2" eaLnBrk="1" hangingPunct="1">
              <a:defRPr/>
            </a:pPr>
            <a:r>
              <a:rPr lang="en-GB" altLang="sr-Latn-RS" sz="2900" dirty="0"/>
              <a:t>partial disclosure</a:t>
            </a:r>
          </a:p>
          <a:p>
            <a:pPr lvl="2" eaLnBrk="1" hangingPunct="1">
              <a:defRPr/>
            </a:pPr>
            <a:r>
              <a:rPr lang="en-GB" altLang="sr-Latn-RS" sz="2900" dirty="0"/>
              <a:t>production orders</a:t>
            </a:r>
          </a:p>
          <a:p>
            <a:pPr lvl="2" eaLnBrk="1" hangingPunct="1">
              <a:defRPr/>
            </a:pPr>
            <a:r>
              <a:rPr lang="en-GB" altLang="sr-Latn-RS" sz="2900" dirty="0"/>
              <a:t>search &amp; seizure</a:t>
            </a:r>
          </a:p>
          <a:p>
            <a:pPr lvl="2" eaLnBrk="1" hangingPunct="1">
              <a:defRPr/>
            </a:pPr>
            <a:r>
              <a:rPr lang="en-GB" altLang="sr-Latn-RS" sz="2900" dirty="0"/>
              <a:t>real-time collection of traffic data</a:t>
            </a:r>
          </a:p>
          <a:p>
            <a:pPr lvl="2" eaLnBrk="1" hangingPunct="1">
              <a:defRPr/>
            </a:pPr>
            <a:r>
              <a:rPr lang="en-GB" altLang="sr-Latn-RS" sz="2900" dirty="0"/>
              <a:t>Interception of content data</a:t>
            </a:r>
          </a:p>
          <a:p>
            <a:pPr marL="914400" lvl="2" indent="0" eaLnBrk="1" hangingPunct="1">
              <a:buFont typeface="Arial" panose="020B0604020202020204" pitchFamily="34" charset="0"/>
              <a:buNone/>
              <a:defRPr/>
            </a:pPr>
            <a:r>
              <a:rPr lang="en-GB" altLang="sr-Latn-RS" sz="2900" b="1" dirty="0">
                <a:solidFill>
                  <a:srgbClr val="FF0000"/>
                </a:solidFill>
              </a:rPr>
              <a:t>[non-suspect]</a:t>
            </a:r>
          </a:p>
        </p:txBody>
      </p:sp>
      <p:sp>
        <p:nvSpPr>
          <p:cNvPr id="27652" name="Rectangle 3"/>
          <p:cNvSpPr txBox="1">
            <a:spLocks/>
          </p:cNvSpPr>
          <p:nvPr/>
        </p:nvSpPr>
        <p:spPr bwMode="auto">
          <a:xfrm>
            <a:off x="4373563" y="1508125"/>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Any person in possession or control of computer data in case of:</a:t>
            </a:r>
            <a:endParaRPr lang="en-GB" altLang="sr-Latn-RS" sz="2900" dirty="0"/>
          </a:p>
          <a:p>
            <a:pPr lvl="2" eaLnBrk="1" hangingPunct="1">
              <a:defRPr/>
            </a:pPr>
            <a:r>
              <a:rPr lang="en-GB" altLang="sr-Latn-RS" sz="2900" dirty="0"/>
              <a:t>partial disclosure</a:t>
            </a:r>
          </a:p>
          <a:p>
            <a:pPr lvl="2" eaLnBrk="1" hangingPunct="1">
              <a:defRPr/>
            </a:pPr>
            <a:r>
              <a:rPr lang="en-GB" altLang="sr-Latn-RS" sz="2900" dirty="0"/>
              <a:t>production orders </a:t>
            </a:r>
          </a:p>
          <a:p>
            <a:pPr lvl="2" eaLnBrk="1" hangingPunct="1">
              <a:defRPr/>
            </a:pPr>
            <a:r>
              <a:rPr lang="en-GB" altLang="sr-Latn-RS" sz="2900" dirty="0"/>
              <a:t>search &amp; seizure</a:t>
            </a:r>
          </a:p>
          <a:p>
            <a:pPr marL="914400" lvl="2" indent="0" eaLnBrk="1" hangingPunct="1">
              <a:buFont typeface="Arial" panose="020B0604020202020204" pitchFamily="34" charset="0"/>
              <a:buNone/>
              <a:defRPr/>
            </a:pPr>
            <a:r>
              <a:rPr lang="en-GB" altLang="sr-Latn-RS" sz="2900" b="1" dirty="0">
                <a:solidFill>
                  <a:srgbClr val="FF0000"/>
                </a:solidFill>
              </a:rPr>
              <a:t>[suspect/non-suspect]</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en-GB" sz="2900" dirty="0">
                <a:latin typeface="Calibri" pitchFamily="34" charset="0"/>
              </a:rPr>
              <a:t>Suspect Subject Persons: Junior Staff of </a:t>
            </a:r>
            <a:r>
              <a:rPr lang="en-US" sz="2900" dirty="0">
                <a:latin typeface="Calibri" pitchFamily="34" charset="0"/>
              </a:rPr>
              <a:t>Department for Logistics and Operations,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US" sz="2900" dirty="0">
                <a:latin typeface="Calibri" pitchFamily="34" charset="0"/>
              </a:rPr>
              <a:t>Non-suspect subject person: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Image result for unknown person">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en-US" altLang="en-US" b="1" dirty="0"/>
              <a:t>Case Study: Subject Person</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en-US" altLang="en-US" b="1"/>
              <a:t>Subject Data/Communication</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900" dirty="0">
                <a:latin typeface="Calibri" panose="020F0502020204030204" pitchFamily="34" charset="0"/>
              </a:rPr>
              <a:t>Subject data/communication: </a:t>
            </a:r>
            <a:r>
              <a:rPr lang="en-GB" sz="2900" b="1" dirty="0">
                <a:solidFill>
                  <a:srgbClr val="FF0000"/>
                </a:solidFill>
                <a:latin typeface="Calibri" panose="020F0502020204030204" pitchFamily="34" charset="0"/>
              </a:rPr>
              <a:t>data/communication to which authorization relates</a:t>
            </a:r>
          </a:p>
          <a:p>
            <a:pPr algn="just" eaLnBrk="1" hangingPunct="1">
              <a:spcBef>
                <a:spcPct val="20000"/>
              </a:spcBef>
              <a:buFont typeface="Arial" panose="020B0604020202020204" pitchFamily="34" charset="0"/>
              <a:buChar char="•"/>
            </a:pPr>
            <a:endParaRPr lang="en-GB" sz="29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900" dirty="0">
                <a:latin typeface="Calibri" panose="020F0502020204030204" pitchFamily="34" charset="0"/>
              </a:rPr>
              <a:t>Budapest Convention allows for exercise of procedural powers in relation to </a:t>
            </a:r>
            <a:r>
              <a:rPr lang="en-GB" sz="2900" b="1" dirty="0">
                <a:solidFill>
                  <a:srgbClr val="FF0000"/>
                </a:solidFill>
                <a:latin typeface="Calibri" panose="020F0502020204030204" pitchFamily="34" charset="0"/>
              </a:rPr>
              <a:t>specified </a:t>
            </a:r>
            <a:r>
              <a:rPr lang="en-GB" sz="2900" dirty="0">
                <a:latin typeface="Calibri" panose="020F0502020204030204" pitchFamily="34" charset="0"/>
              </a:rPr>
              <a:t>computer data, computer systems, computer-data storage mediums or communication</a:t>
            </a:r>
          </a:p>
        </p:txBody>
      </p:sp>
      <p:pic>
        <p:nvPicPr>
          <p:cNvPr id="14341" name="Picture 2" descr="Image result for communication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Image result for data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en-US" b="1"/>
              <a:t>Agenda</a:t>
            </a:r>
          </a:p>
        </p:txBody>
      </p:sp>
      <p:sp>
        <p:nvSpPr>
          <p:cNvPr id="3075" name="Content Placeholder 2"/>
          <p:cNvSpPr>
            <a:spLocks noGrp="1"/>
          </p:cNvSpPr>
          <p:nvPr>
            <p:ph idx="1"/>
          </p:nvPr>
        </p:nvSpPr>
        <p:spPr>
          <a:xfrm>
            <a:off x="630238" y="774700"/>
            <a:ext cx="7691437" cy="4899025"/>
          </a:xfrm>
        </p:spPr>
        <p:txBody>
          <a:bodyPr/>
          <a:lstStyle/>
          <a:p>
            <a:pPr>
              <a:lnSpc>
                <a:spcPct val="120000"/>
              </a:lnSpc>
              <a:defRPr/>
            </a:pPr>
            <a:r>
              <a:rPr lang="en-US" altLang="sr-Latn-RS" sz="2600" b="1" dirty="0">
                <a:solidFill>
                  <a:srgbClr val="000000"/>
                </a:solidFill>
              </a:rPr>
              <a:t>Part One</a:t>
            </a:r>
          </a:p>
          <a:p>
            <a:pPr marL="0" indent="0">
              <a:lnSpc>
                <a:spcPct val="120000"/>
              </a:lnSpc>
              <a:buFont typeface="Arial" panose="020B0604020202020204" pitchFamily="34" charset="0"/>
              <a:buNone/>
              <a:defRPr/>
            </a:pPr>
            <a:r>
              <a:rPr lang="en-US" altLang="sr-Latn-RS" sz="2600" dirty="0">
                <a:solidFill>
                  <a:srgbClr val="000000"/>
                </a:solidFill>
              </a:rPr>
              <a:t>	Introduction</a:t>
            </a:r>
            <a:endParaRPr lang="en-US" altLang="sr-Latn-RS" sz="2600" b="1" dirty="0">
              <a:solidFill>
                <a:srgbClr val="000000"/>
              </a:solidFill>
            </a:endParaRPr>
          </a:p>
          <a:p>
            <a:pPr>
              <a:lnSpc>
                <a:spcPct val="120000"/>
              </a:lnSpc>
              <a:defRPr/>
            </a:pPr>
            <a:r>
              <a:rPr lang="en-US" altLang="sr-Latn-RS" sz="2600" b="1" dirty="0">
                <a:solidFill>
                  <a:srgbClr val="000000"/>
                </a:solidFill>
              </a:rPr>
              <a:t>Part Two</a:t>
            </a:r>
            <a:endParaRPr lang="en-US" altLang="sr-Latn-RS" sz="2600" dirty="0">
              <a:solidFill>
                <a:srgbClr val="000000"/>
              </a:solidFill>
            </a:endParaRPr>
          </a:p>
          <a:p>
            <a:pPr marL="0" indent="0">
              <a:lnSpc>
                <a:spcPct val="120000"/>
              </a:lnSpc>
              <a:buFont typeface="Arial" panose="020B0604020202020204" pitchFamily="34" charset="0"/>
              <a:buNone/>
              <a:defRPr/>
            </a:pPr>
            <a:r>
              <a:rPr lang="en-US" altLang="sr-Latn-RS" sz="2600" dirty="0">
                <a:solidFill>
                  <a:srgbClr val="000000"/>
                </a:solidFill>
              </a:rPr>
              <a:t>	What is the subject of procedural powers?</a:t>
            </a:r>
          </a:p>
          <a:p>
            <a:pPr>
              <a:lnSpc>
                <a:spcPct val="120000"/>
              </a:lnSpc>
              <a:defRPr/>
            </a:pPr>
            <a:r>
              <a:rPr lang="en-US" altLang="sr-Latn-RS" sz="2600" b="1" dirty="0">
                <a:solidFill>
                  <a:srgbClr val="000000"/>
                </a:solidFill>
              </a:rPr>
              <a:t>Part Three</a:t>
            </a:r>
          </a:p>
          <a:p>
            <a:pPr marL="0" indent="0">
              <a:lnSpc>
                <a:spcPct val="120000"/>
              </a:lnSpc>
              <a:buFont typeface="Arial" panose="020B0604020202020204" pitchFamily="34" charset="0"/>
              <a:buNone/>
              <a:defRPr/>
            </a:pPr>
            <a:r>
              <a:rPr lang="en-US" altLang="sr-Latn-RS" sz="2600" dirty="0">
                <a:solidFill>
                  <a:srgbClr val="000000"/>
                </a:solidFill>
              </a:rPr>
              <a:t>	How will procedural powers be applied?</a:t>
            </a:r>
          </a:p>
          <a:p>
            <a:pPr>
              <a:lnSpc>
                <a:spcPct val="120000"/>
              </a:lnSpc>
              <a:defRPr/>
            </a:pPr>
            <a:r>
              <a:rPr lang="en-US" altLang="sr-Latn-RS" sz="2600" b="1" dirty="0">
                <a:solidFill>
                  <a:srgbClr val="000000"/>
                </a:solidFill>
              </a:rPr>
              <a:t>Part Four</a:t>
            </a:r>
          </a:p>
          <a:p>
            <a:pPr marL="0" indent="0">
              <a:lnSpc>
                <a:spcPct val="120000"/>
              </a:lnSpc>
              <a:buFont typeface="Arial" panose="020B0604020202020204" pitchFamily="34" charset="0"/>
              <a:buNone/>
              <a:defRPr/>
            </a:pPr>
            <a:r>
              <a:rPr lang="en-US" altLang="sr-Latn-RS" sz="2600" dirty="0">
                <a:solidFill>
                  <a:srgbClr val="000000"/>
                </a:solidFill>
              </a:rPr>
              <a:t>	Why are procedural powers necessary?</a:t>
            </a:r>
          </a:p>
          <a:p>
            <a:pPr>
              <a:lnSpc>
                <a:spcPct val="120000"/>
              </a:lnSpc>
              <a:defRPr/>
            </a:pPr>
            <a:r>
              <a:rPr lang="en-US" altLang="sr-Latn-RS" sz="2600" b="1" dirty="0">
                <a:solidFill>
                  <a:srgbClr val="000000"/>
                </a:solidFill>
              </a:rPr>
              <a:t>Part Five</a:t>
            </a:r>
          </a:p>
          <a:p>
            <a:pPr marL="0" indent="0">
              <a:lnSpc>
                <a:spcPct val="120000"/>
              </a:lnSpc>
              <a:buFont typeface="Arial" panose="020B0604020202020204" pitchFamily="34" charset="0"/>
              <a:buNone/>
              <a:defRPr/>
            </a:pPr>
            <a:r>
              <a:rPr lang="en-US" altLang="sr-Latn-RS" sz="2600" dirty="0">
                <a:solidFill>
                  <a:srgbClr val="000000"/>
                </a:solidFill>
              </a:rPr>
              <a:t>	Formalities of written applications</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Identify so far as it is practicable:</a:t>
            </a:r>
          </a:p>
          <a:p>
            <a:pPr algn="just"/>
            <a:r>
              <a:rPr lang="en-US" altLang="en-US" sz="3300" dirty="0"/>
              <a:t>Location of subject data</a:t>
            </a:r>
          </a:p>
          <a:p>
            <a:pPr algn="just"/>
            <a:r>
              <a:rPr lang="en-US" altLang="en-US" sz="3300" dirty="0"/>
              <a:t>Particulars of subject data</a:t>
            </a:r>
          </a:p>
          <a:p>
            <a:pPr algn="just"/>
            <a:r>
              <a:rPr lang="en-US" altLang="en-US" sz="3300" dirty="0"/>
              <a:t>Source of transmission of communication </a:t>
            </a:r>
          </a:p>
          <a:p>
            <a:pPr algn="just"/>
            <a:r>
              <a:rPr lang="en-US" altLang="en-US" sz="3300" dirty="0"/>
              <a:t>Service provider involved in transmission of communication</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Image result for data pandora 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Identify so far as it is practicable:</a:t>
            </a:r>
          </a:p>
          <a:p>
            <a:pPr algn="just"/>
            <a:r>
              <a:rPr lang="en-US" altLang="en-US" sz="3300" dirty="0"/>
              <a:t>How data was identified to be:</a:t>
            </a:r>
          </a:p>
          <a:p>
            <a:pPr lvl="1" algn="just"/>
            <a:r>
              <a:rPr lang="en-US" altLang="en-US" sz="2900" dirty="0"/>
              <a:t> in control/possession of person identified; or</a:t>
            </a:r>
          </a:p>
          <a:p>
            <a:pPr lvl="1" algn="just"/>
            <a:r>
              <a:rPr lang="en-US" altLang="en-US" sz="2900" dirty="0"/>
              <a:t>in computer system identified</a:t>
            </a:r>
          </a:p>
          <a:p>
            <a:pPr algn="just"/>
            <a:r>
              <a:rPr lang="en-US" altLang="en-US" sz="3300" dirty="0"/>
              <a:t>Informants</a:t>
            </a:r>
          </a:p>
          <a:p>
            <a:pPr algn="just"/>
            <a:r>
              <a:rPr lang="en-US" altLang="en-US" sz="3300" dirty="0"/>
              <a:t>Reliability </a:t>
            </a:r>
          </a:p>
          <a:p>
            <a:pPr algn="just"/>
            <a:r>
              <a:rPr lang="en-US" altLang="en-US" sz="3300" dirty="0"/>
              <a:t>Verification</a:t>
            </a:r>
            <a:endParaRPr lang="en-US" altLang="en-US" sz="2900" dirty="0"/>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Image result for data center clip art">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Image result for confidential informant clipart">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Case Study</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en-GB" sz="4000" b="1" dirty="0"/>
              <a:t>Part Three</a:t>
            </a:r>
            <a:br>
              <a:rPr lang="en-GB" sz="4000" b="1" dirty="0"/>
            </a:br>
            <a:r>
              <a:rPr lang="en-US" sz="4000" b="1" dirty="0">
                <a:solidFill>
                  <a:srgbClr val="FF0000"/>
                </a:solidFill>
              </a:rPr>
              <a:t>How</a:t>
            </a:r>
            <a:r>
              <a:rPr lang="en-US" sz="4000" b="1" dirty="0">
                <a:solidFill>
                  <a:srgbClr val="000000"/>
                </a:solidFill>
              </a:rPr>
              <a:t> will procedural powers be applied?</a:t>
            </a:r>
            <a:endParaRPr lang="en-GB" sz="4000" b="1" dirty="0"/>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Image result for computer stetho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en-US" altLang="en-US" b="1" dirty="0"/>
              <a:t>Execution of procedural measures</a:t>
            </a:r>
          </a:p>
        </p:txBody>
      </p:sp>
      <p:sp>
        <p:nvSpPr>
          <p:cNvPr id="21508" name="Content Placeholder 2"/>
          <p:cNvSpPr>
            <a:spLocks noGrp="1"/>
          </p:cNvSpPr>
          <p:nvPr>
            <p:ph idx="1"/>
          </p:nvPr>
        </p:nvSpPr>
        <p:spPr>
          <a:xfrm>
            <a:off x="509588" y="2079625"/>
            <a:ext cx="7275512" cy="4525963"/>
          </a:xfrm>
        </p:spPr>
        <p:txBody>
          <a:bodyPr/>
          <a:lstStyle/>
          <a:p>
            <a:pPr algn="just"/>
            <a:endParaRPr lang="en-US" altLang="en-US" dirty="0"/>
          </a:p>
          <a:p>
            <a:pPr lvl="1" algn="just"/>
            <a:r>
              <a:rPr lang="en-US" altLang="en-US" sz="3200" b="1" dirty="0">
                <a:solidFill>
                  <a:srgbClr val="FF0000"/>
                </a:solidFill>
              </a:rPr>
              <a:t>Technical</a:t>
            </a:r>
            <a:r>
              <a:rPr lang="en-US" altLang="en-US" sz="3200" dirty="0"/>
              <a:t> necessities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en-US" altLang="en-US" sz="3200" b="1" dirty="0">
                <a:solidFill>
                  <a:srgbClr val="FF0000"/>
                </a:solidFill>
              </a:rPr>
              <a:t>Protective</a:t>
            </a:r>
            <a:r>
              <a:rPr lang="en-US" altLang="en-US" sz="3200" dirty="0"/>
              <a:t> necessities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Image result for privacy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Image result for computer crime sce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dirty="0"/>
              <a:t>Technical Necessities</a:t>
            </a:r>
            <a:endParaRPr lang="en-GB" sz="4000" b="1" dirty="0"/>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301625"/>
            <a:ext cx="8229600" cy="1143000"/>
          </a:xfrm>
        </p:spPr>
        <p:txBody>
          <a:bodyPr/>
          <a:lstStyle/>
          <a:p>
            <a:r>
              <a:rPr lang="en-US" altLang="en-US" b="1"/>
              <a:t>Technical Necessities</a:t>
            </a:r>
          </a:p>
        </p:txBody>
      </p:sp>
      <p:sp>
        <p:nvSpPr>
          <p:cNvPr id="23555" name="Content Placeholder 2"/>
          <p:cNvSpPr>
            <a:spLocks noGrp="1"/>
          </p:cNvSpPr>
          <p:nvPr>
            <p:ph idx="1"/>
          </p:nvPr>
        </p:nvSpPr>
        <p:spPr>
          <a:xfrm>
            <a:off x="631825" y="1644650"/>
            <a:ext cx="7859713" cy="4843463"/>
          </a:xfrm>
        </p:spPr>
        <p:txBody>
          <a:bodyPr/>
          <a:lstStyle/>
          <a:p>
            <a:pPr algn="just" eaLnBrk="1" hangingPunct="1"/>
            <a:r>
              <a:rPr lang="en-GB" sz="2800" dirty="0"/>
              <a:t>The following procedural powers are available under the Budapest Convention:</a:t>
            </a:r>
          </a:p>
          <a:p>
            <a:pPr lvl="1" algn="just" eaLnBrk="1" hangingPunct="1">
              <a:buFont typeface="Arial" panose="020B0604020202020204" pitchFamily="34" charset="0"/>
              <a:buChar char="•"/>
            </a:pPr>
            <a:r>
              <a:rPr lang="en-GB" b="1" dirty="0">
                <a:solidFill>
                  <a:srgbClr val="FF0000"/>
                </a:solidFill>
              </a:rPr>
              <a:t>Expeditious preservation of stored computer data</a:t>
            </a:r>
          </a:p>
          <a:p>
            <a:pPr lvl="1" algn="just" eaLnBrk="1" hangingPunct="1">
              <a:buFont typeface="Arial" panose="020B0604020202020204" pitchFamily="34" charset="0"/>
              <a:buChar char="•"/>
            </a:pPr>
            <a:r>
              <a:rPr lang="en-GB" b="1" dirty="0">
                <a:solidFill>
                  <a:srgbClr val="FF0000"/>
                </a:solidFill>
              </a:rPr>
              <a:t>Partial disclosure of preserved traffic data</a:t>
            </a:r>
          </a:p>
          <a:p>
            <a:pPr lvl="1" algn="just" eaLnBrk="1" hangingPunct="1">
              <a:buFont typeface="Arial" panose="020B0604020202020204" pitchFamily="34" charset="0"/>
              <a:buChar char="•"/>
            </a:pPr>
            <a:r>
              <a:rPr lang="en-GB" b="1" dirty="0">
                <a:solidFill>
                  <a:srgbClr val="FF0000"/>
                </a:solidFill>
              </a:rPr>
              <a:t>Production order</a:t>
            </a:r>
          </a:p>
          <a:p>
            <a:pPr lvl="1" algn="just" eaLnBrk="1" hangingPunct="1">
              <a:buFont typeface="Arial" panose="020B0604020202020204" pitchFamily="34" charset="0"/>
              <a:buChar char="•"/>
            </a:pPr>
            <a:r>
              <a:rPr lang="en-GB" b="1" dirty="0">
                <a:solidFill>
                  <a:srgbClr val="FF0000"/>
                </a:solidFill>
              </a:rPr>
              <a:t>Search &amp; seizure</a:t>
            </a:r>
          </a:p>
          <a:p>
            <a:pPr lvl="1" algn="just" eaLnBrk="1" hangingPunct="1">
              <a:buFont typeface="Arial" panose="020B0604020202020204" pitchFamily="34" charset="0"/>
              <a:buChar char="•"/>
            </a:pPr>
            <a:r>
              <a:rPr lang="en-GB" b="1" dirty="0">
                <a:solidFill>
                  <a:srgbClr val="FF0000"/>
                </a:solidFill>
              </a:rPr>
              <a:t>Real-time collection of traffic data</a:t>
            </a:r>
          </a:p>
          <a:p>
            <a:pPr lvl="1" algn="just" eaLnBrk="1" hangingPunct="1">
              <a:buFont typeface="Arial" panose="020B0604020202020204" pitchFamily="34" charset="0"/>
              <a:buChar char="•"/>
            </a:pPr>
            <a:r>
              <a:rPr lang="en-GB" b="1" dirty="0">
                <a:solidFill>
                  <a:srgbClr val="FF0000"/>
                </a:solidFill>
              </a:rPr>
              <a:t>Interception of content data</a:t>
            </a:r>
          </a:p>
          <a:p>
            <a:pPr lvl="1" algn="just" eaLnBrk="1" hangingPunct="1">
              <a:buFont typeface="Arial" panose="020B0604020202020204" pitchFamily="34" charset="0"/>
              <a:buChar char="•"/>
            </a:pPr>
            <a:endParaRPr lang="en-GB"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 calcmode="lin" valueType="num">
                                      <p:cBhvr additive="base">
                                        <p:cTn id="13"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anim calcmode="lin" valueType="num">
                                      <p:cBhvr additive="base">
                                        <p:cTn id="19"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4" end="4"/>
                                            </p:txEl>
                                          </p:spTgt>
                                        </p:tgtEl>
                                        <p:attrNameLst>
                                          <p:attrName>style.visibility</p:attrName>
                                        </p:attrNameLst>
                                      </p:cBhvr>
                                      <p:to>
                                        <p:strVal val="visible"/>
                                      </p:to>
                                    </p:set>
                                    <p:anim calcmode="lin" valueType="num">
                                      <p:cBhvr additive="base">
                                        <p:cTn id="2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5" end="5"/>
                                            </p:txEl>
                                          </p:spTgt>
                                        </p:tgtEl>
                                        <p:attrNameLst>
                                          <p:attrName>style.visibility</p:attrName>
                                        </p:attrNameLst>
                                      </p:cBhvr>
                                      <p:to>
                                        <p:strVal val="visible"/>
                                      </p:to>
                                    </p:set>
                                    <p:anim calcmode="lin" valueType="num">
                                      <p:cBhvr additive="base">
                                        <p:cTn id="3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 calcmode="lin" valueType="num">
                                      <p:cBhvr additive="base">
                                        <p:cTn id="37"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a:t>Technical Necessities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en-GB" sz="2800" b="1" dirty="0">
                <a:solidFill>
                  <a:srgbClr val="FF0000"/>
                </a:solidFill>
              </a:rPr>
              <a:t>Technical measures depend on the investigation</a:t>
            </a:r>
          </a:p>
          <a:p>
            <a:pPr algn="just" eaLnBrk="1" hangingPunct="1"/>
            <a:endParaRPr lang="en-GB" sz="2800" dirty="0"/>
          </a:p>
          <a:p>
            <a:pPr algn="just" eaLnBrk="1" hangingPunct="1"/>
            <a:r>
              <a:rPr lang="en-GB" sz="2800" dirty="0"/>
              <a:t>For example:</a:t>
            </a:r>
          </a:p>
          <a:p>
            <a:pPr lvl="1" algn="just" eaLnBrk="1" hangingPunct="1"/>
            <a:r>
              <a:rPr lang="en-GB" dirty="0"/>
              <a:t>When </a:t>
            </a:r>
            <a:r>
              <a:rPr lang="en-GB" b="1" dirty="0">
                <a:solidFill>
                  <a:srgbClr val="FF0000"/>
                </a:solidFill>
              </a:rPr>
              <a:t>subscriber information </a:t>
            </a:r>
            <a:r>
              <a:rPr lang="en-GB" dirty="0"/>
              <a:t>is to be obtained, a </a:t>
            </a:r>
            <a:r>
              <a:rPr lang="en-GB" b="1" dirty="0">
                <a:solidFill>
                  <a:srgbClr val="FF0000"/>
                </a:solidFill>
              </a:rPr>
              <a:t>production order </a:t>
            </a:r>
            <a:r>
              <a:rPr lang="en-GB" dirty="0"/>
              <a:t>will be applied for</a:t>
            </a:r>
          </a:p>
          <a:p>
            <a:pPr lvl="1" algn="just" eaLnBrk="1" hangingPunct="1"/>
            <a:r>
              <a:rPr lang="en-GB" dirty="0"/>
              <a:t>When the </a:t>
            </a:r>
            <a:r>
              <a:rPr lang="en-GB" b="1" dirty="0">
                <a:solidFill>
                  <a:srgbClr val="FF0000"/>
                </a:solidFill>
              </a:rPr>
              <a:t>contents of a future communication </a:t>
            </a:r>
            <a:r>
              <a:rPr lang="en-GB" dirty="0"/>
              <a:t>are required, </a:t>
            </a:r>
            <a:r>
              <a:rPr lang="en-GB" b="1" dirty="0">
                <a:solidFill>
                  <a:srgbClr val="FF0000"/>
                </a:solidFill>
              </a:rPr>
              <a:t>interception of content data</a:t>
            </a:r>
            <a:r>
              <a:rPr lang="en-GB" dirty="0"/>
              <a:t> will be applied for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Production order/seizure</a:t>
            </a:r>
            <a:r>
              <a:rPr lang="en-US" sz="2800" dirty="0"/>
              <a:t> to Docklands Security Bank of Norland to obtain bank account registration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Expeditious preservation/Partial </a:t>
            </a:r>
            <a:r>
              <a:rPr lang="en-US" sz="2800" b="1" dirty="0" err="1">
                <a:solidFill>
                  <a:srgbClr val="FF0000"/>
                </a:solidFill>
              </a:rPr>
              <a:t>disclsoure</a:t>
            </a:r>
            <a:r>
              <a:rPr lang="en-US" sz="2800" b="1" dirty="0">
                <a:solidFill>
                  <a:srgbClr val="FF0000"/>
                </a:solidFill>
              </a:rPr>
              <a:t> of traffic data </a:t>
            </a:r>
            <a:r>
              <a:rPr lang="en-US" sz="2800" dirty="0"/>
              <a:t>for email sent from UBP to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1273997"/>
            <a:ext cx="5811318" cy="5884448"/>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mj-lt"/>
                <a:ea typeface="MS PGothic" charset="0"/>
                <a:cs typeface="MS PGothic" charset="0"/>
              </a:rPr>
              <a:t>At the end of this session, delegates will be able to:</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ways in which different legal systems enable applying for procedural powers</a:t>
            </a:r>
          </a:p>
          <a:p>
            <a:pPr marL="0" indent="0" algn="just">
              <a:spcBef>
                <a:spcPct val="20000"/>
              </a:spcBef>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Recognize particular considerations relating to drafting applications for procedural or investigative measures relating to electronic evidence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some of the considerations and safeguards that should be kept in mind when drafting applications for procedural powers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en-US" altLang="en-US" b="1" dirty="0"/>
              <a:t>Technical Necessities</a:t>
            </a:r>
          </a:p>
        </p:txBody>
      </p:sp>
      <p:sp>
        <p:nvSpPr>
          <p:cNvPr id="25603" name="Content Placeholder 2"/>
          <p:cNvSpPr>
            <a:spLocks noGrp="1"/>
          </p:cNvSpPr>
          <p:nvPr>
            <p:ph idx="1"/>
          </p:nvPr>
        </p:nvSpPr>
        <p:spPr>
          <a:xfrm>
            <a:off x="457200" y="1396301"/>
            <a:ext cx="8001000" cy="4525963"/>
          </a:xfrm>
        </p:spPr>
        <p:txBody>
          <a:bodyPr/>
          <a:lstStyle/>
          <a:p>
            <a:pPr algn="just"/>
            <a:r>
              <a:rPr lang="en-US" altLang="en-US" sz="3300" dirty="0"/>
              <a:t>Means of execution vary  depend on:</a:t>
            </a:r>
          </a:p>
          <a:p>
            <a:pPr lvl="1" algn="just"/>
            <a:r>
              <a:rPr lang="en-US" altLang="en-US" sz="3300" dirty="0"/>
              <a:t>Scope of procedural power</a:t>
            </a:r>
          </a:p>
          <a:p>
            <a:pPr lvl="1" algn="just"/>
            <a:r>
              <a:rPr lang="en-US" altLang="en-US" sz="3300" dirty="0"/>
              <a:t>Location of data</a:t>
            </a:r>
          </a:p>
          <a:p>
            <a:pPr lvl="1" algn="just"/>
            <a:r>
              <a:rPr lang="en-US" altLang="en-US" sz="3300" dirty="0"/>
              <a:t>Nature of data to be obtained</a:t>
            </a:r>
          </a:p>
          <a:p>
            <a:pPr lvl="1" algn="just"/>
            <a:r>
              <a:rPr lang="en-US" altLang="en-US" sz="3300" dirty="0"/>
              <a:t>Nature of facilities/premises of service provider</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en-US" altLang="en-US" b="1" dirty="0"/>
              <a:t>Case Study: Technical Necessities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b="1" dirty="0"/>
              <a:t>Persons Required </a:t>
            </a:r>
          </a:p>
        </p:txBody>
      </p:sp>
      <p:sp>
        <p:nvSpPr>
          <p:cNvPr id="26627" name="Content Placeholder 2"/>
          <p:cNvSpPr>
            <a:spLocks noGrp="1"/>
          </p:cNvSpPr>
          <p:nvPr>
            <p:ph idx="1"/>
          </p:nvPr>
        </p:nvSpPr>
        <p:spPr>
          <a:xfrm>
            <a:off x="457200" y="1624013"/>
            <a:ext cx="8229600" cy="4525962"/>
          </a:xfrm>
        </p:spPr>
        <p:txBody>
          <a:bodyPr/>
          <a:lstStyle/>
          <a:p>
            <a:pPr algn="just"/>
            <a:r>
              <a:rPr lang="en-US" altLang="en-US" sz="2900" dirty="0"/>
              <a:t>List </a:t>
            </a:r>
            <a:r>
              <a:rPr lang="en-US" altLang="en-US" sz="2900" b="1" dirty="0">
                <a:solidFill>
                  <a:srgbClr val="FF0000"/>
                </a:solidFill>
              </a:rPr>
              <a:t>persons to accompany </a:t>
            </a:r>
            <a:r>
              <a:rPr lang="en-US" altLang="en-US" sz="2900" dirty="0"/>
              <a:t>the executor</a:t>
            </a:r>
          </a:p>
          <a:p>
            <a:pPr algn="just"/>
            <a:r>
              <a:rPr lang="en-US" altLang="en-US" sz="2900" dirty="0"/>
              <a:t>Persons may include:</a:t>
            </a:r>
          </a:p>
          <a:p>
            <a:pPr lvl="1" algn="just"/>
            <a:r>
              <a:rPr lang="en-US" altLang="en-US" sz="2900" dirty="0"/>
              <a:t>Law enforcement officials for </a:t>
            </a:r>
            <a:r>
              <a:rPr lang="en-US" altLang="en-US" sz="2900" b="1" dirty="0">
                <a:solidFill>
                  <a:srgbClr val="FF0000"/>
                </a:solidFill>
              </a:rPr>
              <a:t>practical assistance</a:t>
            </a:r>
          </a:p>
          <a:p>
            <a:pPr lvl="1" algn="just"/>
            <a:r>
              <a:rPr lang="en-US" altLang="en-US" sz="2900" b="1" dirty="0">
                <a:solidFill>
                  <a:srgbClr val="FF0000"/>
                </a:solidFill>
              </a:rPr>
              <a:t>Experts </a:t>
            </a:r>
            <a:r>
              <a:rPr lang="en-US" altLang="en-US" sz="2900" dirty="0"/>
              <a:t>for </a:t>
            </a:r>
            <a:r>
              <a:rPr lang="en-US" altLang="en-US" sz="2900" b="1" dirty="0">
                <a:solidFill>
                  <a:srgbClr val="FF0000"/>
                </a:solidFill>
              </a:rPr>
              <a:t>technical assistance </a:t>
            </a:r>
          </a:p>
          <a:p>
            <a:pPr lvl="1" algn="just"/>
            <a:r>
              <a:rPr lang="en-US" altLang="en-US" sz="2900" b="1" dirty="0">
                <a:solidFill>
                  <a:srgbClr val="FF0000"/>
                </a:solidFill>
              </a:rPr>
              <a:t>Persons </a:t>
            </a:r>
            <a:r>
              <a:rPr lang="en-US" altLang="en-US" sz="2900" dirty="0"/>
              <a:t>with</a:t>
            </a:r>
            <a:r>
              <a:rPr lang="en-US" altLang="en-US" sz="2900" b="1" dirty="0">
                <a:solidFill>
                  <a:srgbClr val="FF0000"/>
                </a:solidFill>
              </a:rPr>
              <a:t> knowledge </a:t>
            </a:r>
            <a:r>
              <a:rPr lang="en-US" altLang="en-US" sz="2900" dirty="0"/>
              <a:t>about</a:t>
            </a:r>
            <a:r>
              <a:rPr lang="en-US" altLang="en-US" sz="2900" b="1" dirty="0">
                <a:solidFill>
                  <a:srgbClr val="FF0000"/>
                </a:solidFill>
              </a:rPr>
              <a:t> functioning of computer</a:t>
            </a:r>
          </a:p>
          <a:p>
            <a:pPr algn="just"/>
            <a:r>
              <a:rPr lang="en-US" altLang="en-US" sz="2900" b="1" dirty="0">
                <a:solidFill>
                  <a:srgbClr val="FF0000"/>
                </a:solidFill>
              </a:rPr>
              <a:t>Explain </a:t>
            </a:r>
            <a:r>
              <a:rPr lang="en-US" altLang="en-US" sz="2900" dirty="0"/>
              <a:t>why their presence is required</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en-US" altLang="en-US" b="1" dirty="0"/>
              <a:t>Case Study: Persons Required</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en-US" altLang="en-US" sz="2900" dirty="0"/>
              <a:t>If data is to be secured from </a:t>
            </a:r>
            <a:r>
              <a:rPr lang="en-US" altLang="en-US" sz="2900" dirty="0" err="1"/>
              <a:t>Ostland</a:t>
            </a:r>
            <a:r>
              <a:rPr lang="en-US" altLang="en-US" sz="2900" dirty="0"/>
              <a:t> Branch pursuant to MLA request from Atlantis:</a:t>
            </a:r>
          </a:p>
          <a:p>
            <a:pPr lvl="1" algn="just"/>
            <a:r>
              <a:rPr lang="en-US" altLang="en-US" sz="2900" dirty="0" err="1"/>
              <a:t>Ostland</a:t>
            </a:r>
            <a:r>
              <a:rPr lang="en-US" altLang="en-US" sz="2900" dirty="0"/>
              <a:t> Law Enforcement Personnel </a:t>
            </a:r>
          </a:p>
          <a:p>
            <a:pPr lvl="1" algn="just"/>
            <a:endParaRPr lang="en-US" altLang="en-US" sz="2900" dirty="0"/>
          </a:p>
          <a:p>
            <a:pPr lvl="1" algn="just"/>
            <a:r>
              <a:rPr lang="en-US" altLang="en-US" sz="2900" dirty="0"/>
              <a:t>Atlantis Law Enforcement Personnel (to ensure techniques compliant with Atlantis law are being followed)</a:t>
            </a:r>
          </a:p>
          <a:p>
            <a:pPr lvl="1" algn="just"/>
            <a:endParaRPr lang="en-US" altLang="en-US" sz="2900" dirty="0"/>
          </a:p>
          <a:p>
            <a:pPr lvl="1" algn="just"/>
            <a:r>
              <a:rPr lang="en-US" altLang="en-US" sz="2900" dirty="0" err="1"/>
              <a:t>Ostland</a:t>
            </a:r>
            <a:r>
              <a:rPr lang="en-US" altLang="en-US" sz="2900" dirty="0"/>
              <a:t> Branch support (person in possession of decryption information)</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en-US" altLang="en-US" b="1" dirty="0"/>
              <a:t>Technical Capability</a:t>
            </a:r>
          </a:p>
        </p:txBody>
      </p:sp>
      <p:sp>
        <p:nvSpPr>
          <p:cNvPr id="27651" name="Content Placeholder 2"/>
          <p:cNvSpPr>
            <a:spLocks noGrp="1"/>
          </p:cNvSpPr>
          <p:nvPr>
            <p:ph idx="1"/>
          </p:nvPr>
        </p:nvSpPr>
        <p:spPr>
          <a:xfrm>
            <a:off x="457200" y="1435894"/>
            <a:ext cx="8229600" cy="4524375"/>
          </a:xfrm>
        </p:spPr>
        <p:txBody>
          <a:bodyPr/>
          <a:lstStyle/>
          <a:p>
            <a:pPr algn="just"/>
            <a:r>
              <a:rPr lang="en-US" altLang="en-US" sz="3300" dirty="0"/>
              <a:t>Some procedural powers are limited to </a:t>
            </a:r>
            <a:r>
              <a:rPr lang="en-US" altLang="en-US" sz="3300" b="1" dirty="0">
                <a:solidFill>
                  <a:srgbClr val="FF0000"/>
                </a:solidFill>
              </a:rPr>
              <a:t>existing technical capability</a:t>
            </a:r>
            <a:r>
              <a:rPr lang="en-US" altLang="en-US" sz="3300" dirty="0"/>
              <a:t> of service providers </a:t>
            </a:r>
          </a:p>
          <a:p>
            <a:pPr algn="just"/>
            <a:endParaRPr lang="en-US" altLang="en-US" sz="3300" dirty="0"/>
          </a:p>
          <a:p>
            <a:pPr algn="just"/>
            <a:r>
              <a:rPr lang="en-US" altLang="en-US" sz="3300" dirty="0"/>
              <a:t>Details of service providers including </a:t>
            </a:r>
            <a:r>
              <a:rPr lang="en-US" altLang="en-US" sz="3300" b="1" dirty="0">
                <a:solidFill>
                  <a:srgbClr val="FF0000"/>
                </a:solidFill>
              </a:rPr>
              <a:t>feasibility of request </a:t>
            </a:r>
            <a:r>
              <a:rPr lang="en-US" altLang="en-US" sz="3300" dirty="0"/>
              <a:t>involved should be stated (possibly through statements of service providers where appropriate)</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en-US" altLang="en-US" b="1"/>
              <a:t>Technical Capability</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B5E5D51-193D-49E1-AD1D-24034570F159}"/>
              </a:ext>
            </a:extLst>
          </p:cNvPr>
          <p:cNvSpPr>
            <a:spLocks noGrp="1"/>
          </p:cNvSpPr>
          <p:nvPr>
            <p:ph type="title"/>
          </p:nvPr>
        </p:nvSpPr>
        <p:spPr>
          <a:xfrm>
            <a:off x="350838" y="304800"/>
            <a:ext cx="8229600" cy="1143000"/>
          </a:xfrm>
        </p:spPr>
        <p:txBody>
          <a:bodyPr/>
          <a:lstStyle/>
          <a:p>
            <a:pPr eaLnBrk="1" hangingPunct="1"/>
            <a:r>
              <a:rPr lang="en-GB" altLang="sr-Latn-RS" b="1"/>
              <a:t>Urgency</a:t>
            </a:r>
          </a:p>
        </p:txBody>
      </p:sp>
      <p:sp>
        <p:nvSpPr>
          <p:cNvPr id="23555" name="Rectangle 3">
            <a:extLst>
              <a:ext uri="{FF2B5EF4-FFF2-40B4-BE49-F238E27FC236}">
                <a16:creationId xmlns:a16="http://schemas.microsoft.com/office/drawing/2014/main" id="{215C8BB4-9BBB-4567-897D-71329A0E1F96}"/>
              </a:ext>
            </a:extLst>
          </p:cNvPr>
          <p:cNvSpPr txBox="1">
            <a:spLocks/>
          </p:cNvSpPr>
          <p:nvPr/>
        </p:nvSpPr>
        <p:spPr bwMode="auto">
          <a:xfrm>
            <a:off x="457200" y="1638300"/>
            <a:ext cx="675163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b="1" dirty="0">
                <a:solidFill>
                  <a:srgbClr val="FF0000"/>
                </a:solidFill>
              </a:rPr>
              <a:t>Electronic evidence </a:t>
            </a:r>
            <a:r>
              <a:rPr lang="en-GB" altLang="sr-Latn-RS" dirty="0"/>
              <a:t>is </a:t>
            </a:r>
            <a:r>
              <a:rPr lang="en-GB" altLang="sr-Latn-RS" b="1" dirty="0">
                <a:solidFill>
                  <a:srgbClr val="FF0000"/>
                </a:solidFill>
              </a:rPr>
              <a:t>highly volatile </a:t>
            </a:r>
            <a:endParaRPr lang="en-GB" altLang="sr-Latn-RS" dirty="0"/>
          </a:p>
          <a:p>
            <a:pPr algn="just" eaLnBrk="1" hangingPunct="1"/>
            <a:r>
              <a:rPr lang="en-GB" altLang="sr-Latn-RS" dirty="0"/>
              <a:t>A </a:t>
            </a:r>
            <a:r>
              <a:rPr lang="en-GB" altLang="sr-Latn-RS" b="1" dirty="0">
                <a:solidFill>
                  <a:srgbClr val="FF0000"/>
                </a:solidFill>
              </a:rPr>
              <a:t>single click</a:t>
            </a:r>
            <a:r>
              <a:rPr lang="en-GB" altLang="sr-Latn-RS" dirty="0">
                <a:solidFill>
                  <a:srgbClr val="FF0000"/>
                </a:solidFill>
              </a:rPr>
              <a:t> </a:t>
            </a:r>
            <a:r>
              <a:rPr lang="en-GB" altLang="sr-Latn-RS" dirty="0"/>
              <a:t>or </a:t>
            </a:r>
            <a:r>
              <a:rPr lang="en-GB" altLang="sr-Latn-RS" b="1" dirty="0">
                <a:solidFill>
                  <a:srgbClr val="FF0000"/>
                </a:solidFill>
              </a:rPr>
              <a:t>keystroke</a:t>
            </a:r>
            <a:r>
              <a:rPr lang="en-GB" altLang="sr-Latn-RS" dirty="0">
                <a:solidFill>
                  <a:srgbClr val="FF0000"/>
                </a:solidFill>
              </a:rPr>
              <a:t> </a:t>
            </a:r>
            <a:r>
              <a:rPr lang="en-GB" altLang="sr-Latn-RS" dirty="0"/>
              <a:t>can result in the </a:t>
            </a:r>
            <a:r>
              <a:rPr lang="en-GB" altLang="sr-Latn-RS" b="1" dirty="0">
                <a:solidFill>
                  <a:srgbClr val="FF0000"/>
                </a:solidFill>
              </a:rPr>
              <a:t>loss</a:t>
            </a:r>
            <a:r>
              <a:rPr lang="en-GB" altLang="sr-Latn-RS" dirty="0">
                <a:solidFill>
                  <a:srgbClr val="FF0000"/>
                </a:solidFill>
              </a:rPr>
              <a:t> </a:t>
            </a:r>
            <a:r>
              <a:rPr lang="en-GB" altLang="sr-Latn-RS" dirty="0"/>
              <a:t>or </a:t>
            </a:r>
            <a:r>
              <a:rPr lang="en-GB" altLang="sr-Latn-RS" b="1" dirty="0">
                <a:solidFill>
                  <a:srgbClr val="FF0000"/>
                </a:solidFill>
              </a:rPr>
              <a:t>modification</a:t>
            </a:r>
            <a:r>
              <a:rPr lang="en-GB" altLang="sr-Latn-RS" dirty="0">
                <a:solidFill>
                  <a:srgbClr val="FF0000"/>
                </a:solidFill>
              </a:rPr>
              <a:t> </a:t>
            </a:r>
            <a:r>
              <a:rPr lang="en-GB" altLang="sr-Latn-RS" dirty="0"/>
              <a:t>of data</a:t>
            </a:r>
          </a:p>
          <a:p>
            <a:pPr algn="just" eaLnBrk="1" hangingPunct="1"/>
            <a:r>
              <a:rPr lang="en-GB" altLang="sr-Latn-RS" dirty="0"/>
              <a:t>Sometimes data is </a:t>
            </a:r>
            <a:r>
              <a:rPr lang="en-GB" altLang="sr-Latn-RS" b="1" dirty="0">
                <a:solidFill>
                  <a:srgbClr val="FF0000"/>
                </a:solidFill>
              </a:rPr>
              <a:t>not retained</a:t>
            </a:r>
            <a:r>
              <a:rPr lang="en-GB" altLang="sr-Latn-RS" dirty="0"/>
              <a:t> and must be </a:t>
            </a:r>
            <a:r>
              <a:rPr lang="en-GB" altLang="sr-Latn-RS" b="1" dirty="0">
                <a:solidFill>
                  <a:srgbClr val="FF0000"/>
                </a:solidFill>
              </a:rPr>
              <a:t>collected</a:t>
            </a:r>
            <a:r>
              <a:rPr lang="en-GB" altLang="sr-Latn-RS" dirty="0"/>
              <a:t> in </a:t>
            </a:r>
            <a:r>
              <a:rPr lang="en-GB" altLang="sr-Latn-RS" b="1" dirty="0">
                <a:solidFill>
                  <a:srgbClr val="FF0000"/>
                </a:solidFill>
              </a:rPr>
              <a:t>real-time</a:t>
            </a:r>
          </a:p>
          <a:p>
            <a:pPr algn="just" eaLnBrk="1" hangingPunct="1"/>
            <a:r>
              <a:rPr lang="en-GB" altLang="sr-Latn-RS" dirty="0"/>
              <a:t>Some jurisdictions require </a:t>
            </a:r>
            <a:r>
              <a:rPr lang="en-GB" altLang="sr-Latn-RS" b="1" dirty="0">
                <a:solidFill>
                  <a:srgbClr val="FF0000"/>
                </a:solidFill>
              </a:rPr>
              <a:t>hearings </a:t>
            </a:r>
            <a:r>
              <a:rPr lang="en-GB" altLang="sr-Latn-RS" dirty="0"/>
              <a:t>to be scheduled while others allow </a:t>
            </a:r>
            <a:r>
              <a:rPr lang="en-GB" altLang="sr-Latn-RS" b="1" dirty="0">
                <a:solidFill>
                  <a:srgbClr val="FF0000"/>
                </a:solidFill>
              </a:rPr>
              <a:t>investigators to contact a judge when authorization is required </a:t>
            </a:r>
          </a:p>
          <a:p>
            <a:pPr algn="just" eaLnBrk="1" hangingPunct="1"/>
            <a:endParaRPr lang="en-GB" altLang="sr-Latn-RS" b="1" dirty="0">
              <a:solidFill>
                <a:srgbClr val="FF0000"/>
              </a:solidFill>
            </a:endParaRPr>
          </a:p>
        </p:txBody>
      </p:sp>
      <p:pic>
        <p:nvPicPr>
          <p:cNvPr id="23556" name="Picture 5" descr="Image result for data destruction clipart">
            <a:extLst>
              <a:ext uri="{FF2B5EF4-FFF2-40B4-BE49-F238E27FC236}">
                <a16:creationId xmlns:a16="http://schemas.microsoft.com/office/drawing/2014/main" id="{CF1DABEB-43AC-45FA-9272-D101A74A52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132" y="1830387"/>
            <a:ext cx="1677987"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7" descr="Image result for wireless signal clipart">
            <a:extLst>
              <a:ext uri="{FF2B5EF4-FFF2-40B4-BE49-F238E27FC236}">
                <a16:creationId xmlns:a16="http://schemas.microsoft.com/office/drawing/2014/main" id="{C5954BAF-0517-4225-A197-B14545DEE4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4726" y="4511976"/>
            <a:ext cx="1677987" cy="146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Slide Number Placeholder 1">
            <a:extLst>
              <a:ext uri="{FF2B5EF4-FFF2-40B4-BE49-F238E27FC236}">
                <a16:creationId xmlns:a16="http://schemas.microsoft.com/office/drawing/2014/main" id="{3BED0C49-7F70-438A-8B95-514A2AD51B6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EED9D074-F159-4AA8-B655-0781AFE3E6FD}" type="slidenum">
              <a:rPr lang="en-US" altLang="en-US" sz="1200" smtClean="0">
                <a:solidFill>
                  <a:srgbClr val="898989"/>
                </a:solidFill>
              </a:rPr>
              <a:pPr>
                <a:spcBef>
                  <a:spcPct val="0"/>
                </a:spcBef>
                <a:buFontTx/>
                <a:buNone/>
              </a:pPr>
              <a:t>36</a:t>
            </a:fld>
            <a:endParaRPr lang="en-US" altLang="en-US" sz="1200">
              <a:solidFill>
                <a:srgbClr val="898989"/>
              </a:solidFill>
            </a:endParaRPr>
          </a:p>
        </p:txBody>
      </p:sp>
    </p:spTree>
    <p:extLst>
      <p:ext uri="{BB962C8B-B14F-4D97-AF65-F5344CB8AC3E}">
        <p14:creationId xmlns:p14="http://schemas.microsoft.com/office/powerpoint/2010/main" val="1048292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830458E-1251-46CC-BB7B-3CA6FA2FF178}"/>
              </a:ext>
            </a:extLst>
          </p:cNvPr>
          <p:cNvSpPr>
            <a:spLocks noGrp="1"/>
          </p:cNvSpPr>
          <p:nvPr>
            <p:ph type="title"/>
          </p:nvPr>
        </p:nvSpPr>
        <p:spPr>
          <a:xfrm>
            <a:off x="350838" y="22225"/>
            <a:ext cx="8229600" cy="1143000"/>
          </a:xfrm>
        </p:spPr>
        <p:txBody>
          <a:bodyPr/>
          <a:lstStyle/>
          <a:p>
            <a:pPr eaLnBrk="1" hangingPunct="1"/>
            <a:r>
              <a:rPr lang="en-GB" altLang="sr-Latn-RS" b="1"/>
              <a:t>Urgency</a:t>
            </a:r>
          </a:p>
        </p:txBody>
      </p:sp>
      <p:sp>
        <p:nvSpPr>
          <p:cNvPr id="25603" name="Rectangle 3">
            <a:extLst>
              <a:ext uri="{FF2B5EF4-FFF2-40B4-BE49-F238E27FC236}">
                <a16:creationId xmlns:a16="http://schemas.microsoft.com/office/drawing/2014/main" id="{DFDDFDD0-B04D-406B-AD90-B9A940D3F261}"/>
              </a:ext>
            </a:extLst>
          </p:cNvPr>
          <p:cNvSpPr txBox="1">
            <a:spLocks/>
          </p:cNvSpPr>
          <p:nvPr/>
        </p:nvSpPr>
        <p:spPr bwMode="auto">
          <a:xfrm>
            <a:off x="457200" y="1165225"/>
            <a:ext cx="7858664"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dirty="0"/>
              <a:t>Due to volatility of data, </a:t>
            </a:r>
            <a:r>
              <a:rPr lang="en-GB" altLang="sr-Latn-RS" b="1" dirty="0">
                <a:solidFill>
                  <a:srgbClr val="FF0000"/>
                </a:solidFill>
              </a:rPr>
              <a:t>urgent hearings </a:t>
            </a:r>
            <a:r>
              <a:rPr lang="en-GB" altLang="sr-Latn-RS" dirty="0"/>
              <a:t>(possibly even </a:t>
            </a:r>
            <a:r>
              <a:rPr lang="en-GB" altLang="sr-Latn-RS" b="1" dirty="0">
                <a:solidFill>
                  <a:srgbClr val="FF0000"/>
                </a:solidFill>
              </a:rPr>
              <a:t>outside standard court hours</a:t>
            </a:r>
            <a:r>
              <a:rPr lang="en-GB" altLang="sr-Latn-RS" dirty="0"/>
              <a:t>) may be required</a:t>
            </a:r>
          </a:p>
          <a:p>
            <a:pPr algn="just" eaLnBrk="1" hangingPunct="1"/>
            <a:endParaRPr lang="en-GB" altLang="sr-Latn-RS" dirty="0"/>
          </a:p>
          <a:p>
            <a:pPr algn="just" eaLnBrk="1" hangingPunct="1"/>
            <a:r>
              <a:rPr lang="en-GB" altLang="sr-Latn-RS" dirty="0"/>
              <a:t>Examples of time-sensitive applications:</a:t>
            </a:r>
          </a:p>
          <a:p>
            <a:pPr lvl="1" algn="just" eaLnBrk="1" hangingPunct="1"/>
            <a:r>
              <a:rPr lang="en-GB" altLang="sr-Latn-RS" b="1" dirty="0">
                <a:solidFill>
                  <a:srgbClr val="FF0000"/>
                </a:solidFill>
              </a:rPr>
              <a:t>Partial disclosure of traffic data </a:t>
            </a:r>
            <a:r>
              <a:rPr lang="en-GB" altLang="sr-Latn-RS" dirty="0"/>
              <a:t>(where court order is required)</a:t>
            </a:r>
          </a:p>
          <a:p>
            <a:pPr lvl="1" algn="just" eaLnBrk="1" hangingPunct="1"/>
            <a:r>
              <a:rPr lang="en-GB" altLang="sr-Latn-RS" b="1" dirty="0">
                <a:solidFill>
                  <a:srgbClr val="FF0000"/>
                </a:solidFill>
              </a:rPr>
              <a:t>Production order</a:t>
            </a:r>
            <a:endParaRPr lang="en-GB" altLang="sr-Latn-RS" dirty="0"/>
          </a:p>
          <a:p>
            <a:pPr lvl="1" algn="just" eaLnBrk="1" hangingPunct="1"/>
            <a:r>
              <a:rPr lang="en-GB" altLang="sr-Latn-RS" b="1" dirty="0">
                <a:solidFill>
                  <a:srgbClr val="FF0000"/>
                </a:solidFill>
              </a:rPr>
              <a:t>Search &amp; seizure</a:t>
            </a:r>
          </a:p>
          <a:p>
            <a:pPr lvl="1" algn="just" eaLnBrk="1" hangingPunct="1"/>
            <a:r>
              <a:rPr lang="en-GB" altLang="sr-Latn-RS" b="1" dirty="0">
                <a:solidFill>
                  <a:srgbClr val="FF0000"/>
                </a:solidFill>
              </a:rPr>
              <a:t>Real-time collection of traffic data</a:t>
            </a:r>
          </a:p>
          <a:p>
            <a:pPr lvl="1" algn="just" eaLnBrk="1" hangingPunct="1"/>
            <a:r>
              <a:rPr lang="en-GB" altLang="sr-Latn-RS" b="1" dirty="0">
                <a:solidFill>
                  <a:srgbClr val="FF0000"/>
                </a:solidFill>
              </a:rPr>
              <a:t>Interception of content data</a:t>
            </a:r>
            <a:endParaRPr lang="en-GB" altLang="sr-Latn-RS" dirty="0"/>
          </a:p>
        </p:txBody>
      </p:sp>
      <p:pic>
        <p:nvPicPr>
          <p:cNvPr id="25604" name="Picture 2" descr="Related image">
            <a:extLst>
              <a:ext uri="{FF2B5EF4-FFF2-40B4-BE49-F238E27FC236}">
                <a16:creationId xmlns:a16="http://schemas.microsoft.com/office/drawing/2014/main" id="{57D91D79-CC30-4A8A-8865-70A28C9784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4635499"/>
            <a:ext cx="146367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Slide Number Placeholder 1">
            <a:extLst>
              <a:ext uri="{FF2B5EF4-FFF2-40B4-BE49-F238E27FC236}">
                <a16:creationId xmlns:a16="http://schemas.microsoft.com/office/drawing/2014/main" id="{C25D6AC9-E5E0-4A39-8F7D-386220A9ECA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7772969B-CC79-40AA-8321-DC9873710273}" type="slidenum">
              <a:rPr lang="en-US" altLang="en-US" sz="1200" smtClean="0">
                <a:solidFill>
                  <a:srgbClr val="898989"/>
                </a:solidFill>
              </a:rPr>
              <a:pPr>
                <a:spcBef>
                  <a:spcPct val="0"/>
                </a:spcBef>
                <a:buFontTx/>
                <a:buNone/>
              </a:pPr>
              <a:t>37</a:t>
            </a:fld>
            <a:endParaRPr lang="en-US" altLang="en-US" sz="1200">
              <a:solidFill>
                <a:srgbClr val="898989"/>
              </a:solidFill>
            </a:endParaRPr>
          </a:p>
        </p:txBody>
      </p:sp>
    </p:spTree>
    <p:extLst>
      <p:ext uri="{BB962C8B-B14F-4D97-AF65-F5344CB8AC3E}">
        <p14:creationId xmlns:p14="http://schemas.microsoft.com/office/powerpoint/2010/main" val="193937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B0B56E2-E32B-4F88-B8F0-813BF99FF9D8}"/>
              </a:ext>
            </a:extLst>
          </p:cNvPr>
          <p:cNvSpPr>
            <a:spLocks noGrp="1"/>
          </p:cNvSpPr>
          <p:nvPr>
            <p:ph type="title"/>
          </p:nvPr>
        </p:nvSpPr>
        <p:spPr>
          <a:xfrm>
            <a:off x="350838" y="22225"/>
            <a:ext cx="8229600" cy="1143000"/>
          </a:xfrm>
        </p:spPr>
        <p:txBody>
          <a:bodyPr/>
          <a:lstStyle/>
          <a:p>
            <a:pPr eaLnBrk="1" hangingPunct="1"/>
            <a:r>
              <a:rPr lang="en-GB" altLang="sr-Latn-RS" b="1"/>
              <a:t>Urgency</a:t>
            </a:r>
          </a:p>
        </p:txBody>
      </p:sp>
      <p:sp>
        <p:nvSpPr>
          <p:cNvPr id="27651" name="Rectangle 3">
            <a:extLst>
              <a:ext uri="{FF2B5EF4-FFF2-40B4-BE49-F238E27FC236}">
                <a16:creationId xmlns:a16="http://schemas.microsoft.com/office/drawing/2014/main" id="{420CD47F-5F8E-4903-8E6D-D0ACFA018876}"/>
              </a:ext>
            </a:extLst>
          </p:cNvPr>
          <p:cNvSpPr txBox="1">
            <a:spLocks/>
          </p:cNvSpPr>
          <p:nvPr/>
        </p:nvSpPr>
        <p:spPr bwMode="auto">
          <a:xfrm>
            <a:off x="-250437" y="1023938"/>
            <a:ext cx="9290919"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algn="just" eaLnBrk="1" hangingPunct="1"/>
            <a:r>
              <a:rPr lang="en-GB" altLang="sr-Latn-RS" sz="2600" b="1" dirty="0">
                <a:solidFill>
                  <a:srgbClr val="FF0000"/>
                </a:solidFill>
              </a:rPr>
              <a:t>Partial disclosure of traffic data</a:t>
            </a:r>
            <a:r>
              <a:rPr lang="en-GB" altLang="sr-Latn-RS" sz="2600" dirty="0"/>
              <a:t>: </a:t>
            </a:r>
          </a:p>
          <a:p>
            <a:pPr lvl="3" algn="just" eaLnBrk="1" hangingPunct="1"/>
            <a:r>
              <a:rPr lang="en-GB" altLang="sr-Latn-RS" sz="2600" dirty="0"/>
              <a:t>Tracing of route of communications, exercising further powers </a:t>
            </a:r>
          </a:p>
          <a:p>
            <a:pPr lvl="3" algn="just" eaLnBrk="1" hangingPunct="1"/>
            <a:r>
              <a:rPr lang="en-GB" altLang="sr-Latn-RS" sz="2600" dirty="0"/>
              <a:t>Prevention of commission/further commission of offences</a:t>
            </a:r>
          </a:p>
          <a:p>
            <a:pPr lvl="1" algn="just" eaLnBrk="1" hangingPunct="1"/>
            <a:r>
              <a:rPr lang="en-GB" altLang="sr-Latn-RS" sz="2600" b="1" dirty="0">
                <a:solidFill>
                  <a:srgbClr val="FF0000"/>
                </a:solidFill>
              </a:rPr>
              <a:t>Production order/Search &amp; seizure</a:t>
            </a:r>
            <a:r>
              <a:rPr lang="en-GB" altLang="sr-Latn-RS" sz="2600" dirty="0"/>
              <a:t>: </a:t>
            </a:r>
          </a:p>
          <a:p>
            <a:pPr lvl="2" algn="just" eaLnBrk="1" hangingPunct="1"/>
            <a:r>
              <a:rPr lang="en-GB" altLang="sr-Latn-RS" sz="2600" dirty="0"/>
              <a:t>Preservation not effective in preventing loss or modification of data (i.e. where subject of criminal investigation in control)</a:t>
            </a:r>
            <a:endParaRPr lang="en-GB" altLang="sr-Latn-RS" sz="2600" dirty="0">
              <a:solidFill>
                <a:srgbClr val="FF0000"/>
              </a:solidFill>
            </a:endParaRPr>
          </a:p>
          <a:p>
            <a:pPr lvl="1" algn="just" eaLnBrk="1" hangingPunct="1"/>
            <a:r>
              <a:rPr lang="en-GB" altLang="sr-Latn-RS" sz="2600" b="1" dirty="0">
                <a:solidFill>
                  <a:srgbClr val="FF0000"/>
                </a:solidFill>
              </a:rPr>
              <a:t>Real-time collection of traffic data/interception of content data: </a:t>
            </a:r>
            <a:endParaRPr lang="en-GB" altLang="sr-Latn-RS" sz="2600" dirty="0"/>
          </a:p>
          <a:p>
            <a:pPr lvl="2" algn="just" eaLnBrk="1" hangingPunct="1"/>
            <a:r>
              <a:rPr lang="en-GB" altLang="sr-Latn-RS" sz="2600" dirty="0"/>
              <a:t>Made prior to subject communication</a:t>
            </a:r>
          </a:p>
          <a:p>
            <a:pPr lvl="2" algn="just" eaLnBrk="1" hangingPunct="1"/>
            <a:r>
              <a:rPr lang="en-GB" altLang="sr-Latn-RS" sz="2600" dirty="0"/>
              <a:t>Prevention of commission/further commission of offences</a:t>
            </a:r>
          </a:p>
        </p:txBody>
      </p:sp>
      <p:sp>
        <p:nvSpPr>
          <p:cNvPr id="27652" name="Slide Number Placeholder 1">
            <a:extLst>
              <a:ext uri="{FF2B5EF4-FFF2-40B4-BE49-F238E27FC236}">
                <a16:creationId xmlns:a16="http://schemas.microsoft.com/office/drawing/2014/main" id="{1975BFC8-60F4-4AFA-836E-48150D26E82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BB601C4-2643-4A30-B78D-30058F302B4F}" type="slidenum">
              <a:rPr lang="en-US" altLang="en-US" sz="1200" smtClean="0">
                <a:solidFill>
                  <a:srgbClr val="898989"/>
                </a:solidFill>
              </a:rPr>
              <a:pPr>
                <a:spcBef>
                  <a:spcPct val="0"/>
                </a:spcBef>
                <a:buFontTx/>
                <a:buNone/>
              </a:pPr>
              <a:t>38</a:t>
            </a:fld>
            <a:endParaRPr lang="en-US" altLang="en-US" sz="1200">
              <a:solidFill>
                <a:srgbClr val="898989"/>
              </a:solidFill>
            </a:endParaRPr>
          </a:p>
        </p:txBody>
      </p:sp>
    </p:spTree>
    <p:extLst>
      <p:ext uri="{BB962C8B-B14F-4D97-AF65-F5344CB8AC3E}">
        <p14:creationId xmlns:p14="http://schemas.microsoft.com/office/powerpoint/2010/main" val="31556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5993C44D-6361-4140-9E54-8810512ACA57}"/>
              </a:ext>
            </a:extLst>
          </p:cNvPr>
          <p:cNvSpPr>
            <a:spLocks noGrp="1"/>
          </p:cNvSpPr>
          <p:nvPr>
            <p:ph type="title"/>
          </p:nvPr>
        </p:nvSpPr>
        <p:spPr>
          <a:xfrm>
            <a:off x="350838" y="466725"/>
            <a:ext cx="8229600" cy="1143000"/>
          </a:xfrm>
        </p:spPr>
        <p:txBody>
          <a:bodyPr/>
          <a:lstStyle/>
          <a:p>
            <a:pPr eaLnBrk="1" hangingPunct="1"/>
            <a:r>
              <a:rPr lang="en-GB" altLang="sr-Latn-RS" b="1"/>
              <a:t>Case Study: Urgency</a:t>
            </a:r>
          </a:p>
        </p:txBody>
      </p:sp>
      <p:sp>
        <p:nvSpPr>
          <p:cNvPr id="29699" name="Rectangle 3">
            <a:extLst>
              <a:ext uri="{FF2B5EF4-FFF2-40B4-BE49-F238E27FC236}">
                <a16:creationId xmlns:a16="http://schemas.microsoft.com/office/drawing/2014/main" id="{1B1D87C0-402C-49F2-B0F6-05AACCE05C2E}"/>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Grounds for urgency for application for seizure of data from </a:t>
            </a:r>
            <a:r>
              <a:rPr lang="en-US" altLang="sr-Latn-RS" dirty="0" err="1"/>
              <a:t>Ostland</a:t>
            </a:r>
            <a:r>
              <a:rPr lang="en-US" altLang="sr-Latn-RS" dirty="0"/>
              <a:t> Branch:</a:t>
            </a:r>
          </a:p>
          <a:p>
            <a:pPr lvl="1" algn="just" eaLnBrk="1" hangingPunct="1"/>
            <a:r>
              <a:rPr lang="en-US" altLang="sr-Latn-RS" sz="3200" dirty="0"/>
              <a:t>Crime in progress </a:t>
            </a:r>
          </a:p>
          <a:p>
            <a:pPr lvl="1" algn="just" eaLnBrk="1" hangingPunct="1"/>
            <a:r>
              <a:rPr lang="en-US" altLang="sr-Latn-RS" sz="3200" dirty="0" err="1"/>
              <a:t>Ostland</a:t>
            </a:r>
            <a:r>
              <a:rPr lang="en-US" altLang="sr-Latn-RS" sz="3200" dirty="0"/>
              <a:t> Branch bank account data required to trace and collect proceeds of crime</a:t>
            </a:r>
          </a:p>
          <a:p>
            <a:pPr lvl="1" algn="just" eaLnBrk="1" hangingPunct="1"/>
            <a:r>
              <a:rPr lang="en-US" altLang="sr-Latn-RS" sz="3200" dirty="0"/>
              <a:t>Likely repetition of offence</a:t>
            </a:r>
          </a:p>
        </p:txBody>
      </p:sp>
      <p:sp>
        <p:nvSpPr>
          <p:cNvPr id="29700" name="Slide Number Placeholder 1">
            <a:extLst>
              <a:ext uri="{FF2B5EF4-FFF2-40B4-BE49-F238E27FC236}">
                <a16:creationId xmlns:a16="http://schemas.microsoft.com/office/drawing/2014/main" id="{9200573F-ABF1-4044-9D51-D74B0225DA3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FAD984C5-9086-4D36-A073-A06A3717254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2611694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en-GB" sz="4000" b="1"/>
              <a:t>Part One</a:t>
            </a:r>
            <a:br>
              <a:rPr lang="en-GB" sz="4000" b="1"/>
            </a:br>
            <a:r>
              <a:rPr lang="en-GB" sz="4000" b="1"/>
              <a:t>Introduction</a:t>
            </a:r>
            <a:endParaRPr lang="en-GB" sz="4000"/>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a:t>Protective Necessities</a:t>
            </a:r>
            <a:endParaRPr lang="en-GB" sz="4000" b="1"/>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40</a:t>
            </a:fld>
            <a:endParaRPr lang="en-US" altLang="fr-FR">
              <a:solidFill>
                <a:srgbClr val="898989"/>
              </a:solidFill>
              <a:latin typeface="Calibri" panose="020F050202020403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b="1" dirty="0"/>
              <a:t>Duration/Frequency</a:t>
            </a:r>
          </a:p>
        </p:txBody>
      </p:sp>
      <p:sp>
        <p:nvSpPr>
          <p:cNvPr id="36867" name="Content Placeholder 2"/>
          <p:cNvSpPr>
            <a:spLocks noGrp="1"/>
          </p:cNvSpPr>
          <p:nvPr>
            <p:ph idx="1"/>
          </p:nvPr>
        </p:nvSpPr>
        <p:spPr>
          <a:xfrm>
            <a:off x="457200" y="1487487"/>
            <a:ext cx="7418388" cy="5095875"/>
          </a:xfrm>
        </p:spPr>
        <p:txBody>
          <a:bodyPr/>
          <a:lstStyle/>
          <a:p>
            <a:pPr algn="just"/>
            <a:r>
              <a:rPr lang="en-US" altLang="en-US" sz="3600" dirty="0"/>
              <a:t>Date and time of execution</a:t>
            </a:r>
          </a:p>
          <a:p>
            <a:pPr algn="just"/>
            <a:r>
              <a:rPr lang="en-US" altLang="en-US" sz="3300" dirty="0"/>
              <a:t>Duration of execution (e.g. how long will data be rendered inaccessible? How long will seized data be retained? How many hours will data be collected in real-time?)</a:t>
            </a:r>
          </a:p>
          <a:p>
            <a:pPr algn="just"/>
            <a:r>
              <a:rPr lang="en-US" altLang="en-US" sz="3300" dirty="0"/>
              <a:t>Frequency of execution (e.g. Can order be renewed?)</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36869" name="Picture 6" descr="Image result for frequenc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42</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en-US" altLang="en-US" b="1" dirty="0"/>
              <a:t>Case Study: Duration/Frequency</a:t>
            </a:r>
          </a:p>
        </p:txBody>
      </p:sp>
    </p:spTree>
    <p:extLst>
      <p:ext uri="{BB962C8B-B14F-4D97-AF65-F5344CB8AC3E}">
        <p14:creationId xmlns:p14="http://schemas.microsoft.com/office/powerpoint/2010/main" val="40303229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en-US" altLang="en-US" b="1" dirty="0"/>
              <a:t>Limited Use of Data</a:t>
            </a:r>
          </a:p>
        </p:txBody>
      </p:sp>
      <p:sp>
        <p:nvSpPr>
          <p:cNvPr id="84995" name="Content Placeholder 2"/>
          <p:cNvSpPr>
            <a:spLocks noGrp="1"/>
          </p:cNvSpPr>
          <p:nvPr>
            <p:ph idx="1"/>
          </p:nvPr>
        </p:nvSpPr>
        <p:spPr>
          <a:xfrm>
            <a:off x="457200" y="1005840"/>
            <a:ext cx="8229600" cy="5507673"/>
          </a:xfrm>
        </p:spPr>
        <p:txBody>
          <a:bodyPr/>
          <a:lstStyle/>
          <a:p>
            <a:pPr algn="just"/>
            <a:r>
              <a:rPr lang="en-US" altLang="en-US" sz="2800" dirty="0"/>
              <a:t>State limitations regarding collection, use, disclosure &amp; retention of data collected - </a:t>
            </a:r>
            <a:r>
              <a:rPr lang="en-US" altLang="en-US" sz="2800" b="1" dirty="0">
                <a:solidFill>
                  <a:srgbClr val="FF0000"/>
                </a:solidFill>
              </a:rPr>
              <a:t>minimum necessary </a:t>
            </a:r>
            <a:r>
              <a:rPr lang="en-US" altLang="en-US" sz="2800" dirty="0"/>
              <a:t>for:</a:t>
            </a:r>
          </a:p>
          <a:p>
            <a:pPr lvl="1" algn="just"/>
            <a:r>
              <a:rPr lang="en-US" altLang="en-US" b="1" dirty="0">
                <a:solidFill>
                  <a:srgbClr val="FF0000"/>
                </a:solidFill>
              </a:rPr>
              <a:t>National security</a:t>
            </a:r>
          </a:p>
          <a:p>
            <a:pPr lvl="1" algn="just"/>
            <a:r>
              <a:rPr lang="en-US" altLang="en-US" b="1" dirty="0">
                <a:solidFill>
                  <a:srgbClr val="FF0000"/>
                </a:solidFill>
              </a:rPr>
              <a:t>Detecting/preventing serious crime</a:t>
            </a:r>
          </a:p>
          <a:p>
            <a:pPr lvl="1" algn="just"/>
            <a:r>
              <a:rPr lang="en-US" altLang="en-US" b="1" dirty="0">
                <a:solidFill>
                  <a:srgbClr val="FF0000"/>
                </a:solidFill>
              </a:rPr>
              <a:t>Prosecution of offence</a:t>
            </a:r>
          </a:p>
          <a:p>
            <a:pPr lvl="1" algn="just"/>
            <a:r>
              <a:rPr lang="en-US" altLang="en-US" b="1" dirty="0">
                <a:solidFill>
                  <a:srgbClr val="FF0000"/>
                </a:solidFill>
              </a:rPr>
              <a:t>Domestic legislation</a:t>
            </a:r>
          </a:p>
          <a:p>
            <a:pPr lvl="1" algn="just"/>
            <a:r>
              <a:rPr lang="en-US" altLang="en-US" dirty="0"/>
              <a:t>Responding to </a:t>
            </a:r>
            <a:r>
              <a:rPr lang="en-US" altLang="en-US" b="1" dirty="0">
                <a:solidFill>
                  <a:srgbClr val="FF0000"/>
                </a:solidFill>
              </a:rPr>
              <a:t>mutual assistance request </a:t>
            </a:r>
          </a:p>
          <a:p>
            <a:pPr lvl="1" algn="just"/>
            <a:endParaRPr lang="en-US" altLang="en-US" b="1" dirty="0">
              <a:solidFill>
                <a:srgbClr val="FF0000"/>
              </a:solidFill>
            </a:endParaRPr>
          </a:p>
          <a:p>
            <a:pPr algn="just"/>
            <a:r>
              <a:rPr lang="en-US" altLang="en-US" sz="2800" b="1" dirty="0">
                <a:solidFill>
                  <a:srgbClr val="FF0000"/>
                </a:solidFill>
              </a:rPr>
              <a:t>Return </a:t>
            </a:r>
            <a:r>
              <a:rPr lang="en-US" altLang="en-US" sz="2800" dirty="0"/>
              <a:t>or </a:t>
            </a:r>
            <a:r>
              <a:rPr lang="en-US" altLang="en-US" sz="2800" b="1" dirty="0">
                <a:solidFill>
                  <a:srgbClr val="FF0000"/>
                </a:solidFill>
              </a:rPr>
              <a:t>destruction </a:t>
            </a:r>
            <a:r>
              <a:rPr lang="en-US" altLang="en-US" sz="2800" dirty="0"/>
              <a:t>of data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43</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Limited Use of Data</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44</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Use by </a:t>
            </a:r>
            <a:r>
              <a:rPr lang="en-US" altLang="sr-Latn-RS" dirty="0" err="1"/>
              <a:t>Ostland</a:t>
            </a:r>
            <a:r>
              <a:rPr lang="en-US" altLang="sr-Latn-RS" dirty="0"/>
              <a:t> Law Enforcement – limited to transmit to Atlantis Central Authority &amp; any related local investigation initiated</a:t>
            </a:r>
          </a:p>
          <a:p>
            <a:pPr algn="just" eaLnBrk="1" hangingPunct="1"/>
            <a:endParaRPr lang="en-US" altLang="sr-Latn-RS" sz="3200" dirty="0"/>
          </a:p>
          <a:p>
            <a:pPr algn="just" eaLnBrk="1" hangingPunct="1"/>
            <a:r>
              <a:rPr lang="en-US" altLang="sr-Latn-RS" sz="3200" dirty="0"/>
              <a:t>Use by At</a:t>
            </a:r>
            <a:r>
              <a:rPr lang="en-US" altLang="sr-Latn-RS" dirty="0"/>
              <a:t>lantis Law Enforcement – limited to use in connection with offence being investigated</a:t>
            </a:r>
          </a:p>
        </p:txBody>
      </p:sp>
    </p:spTree>
    <p:extLst>
      <p:ext uri="{BB962C8B-B14F-4D97-AF65-F5344CB8AC3E}">
        <p14:creationId xmlns:p14="http://schemas.microsoft.com/office/powerpoint/2010/main" val="570067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en-US" altLang="en-US" b="1"/>
              <a:t>Privacy</a:t>
            </a:r>
            <a:endParaRPr lang="en-US" altLang="en-US" b="1" dirty="0"/>
          </a:p>
        </p:txBody>
      </p:sp>
      <p:sp>
        <p:nvSpPr>
          <p:cNvPr id="29699" name="Content Placeholder 2"/>
          <p:cNvSpPr>
            <a:spLocks noGrp="1"/>
          </p:cNvSpPr>
          <p:nvPr>
            <p:ph idx="1"/>
          </p:nvPr>
        </p:nvSpPr>
        <p:spPr>
          <a:xfrm>
            <a:off x="200025" y="1166018"/>
            <a:ext cx="6610350" cy="4525963"/>
          </a:xfrm>
        </p:spPr>
        <p:txBody>
          <a:bodyPr/>
          <a:lstStyle/>
          <a:p>
            <a:pPr algn="just"/>
            <a:r>
              <a:rPr lang="en-US" altLang="en-US"/>
              <a:t>Some </a:t>
            </a:r>
            <a:r>
              <a:rPr lang="en-US" altLang="en-US" b="1">
                <a:solidFill>
                  <a:srgbClr val="FF0000"/>
                </a:solidFill>
              </a:rPr>
              <a:t>procedural powers </a:t>
            </a:r>
            <a:r>
              <a:rPr lang="en-US" altLang="en-US"/>
              <a:t>are </a:t>
            </a:r>
            <a:r>
              <a:rPr lang="en-US" altLang="en-US" b="1">
                <a:solidFill>
                  <a:srgbClr val="FF0000"/>
                </a:solidFill>
              </a:rPr>
              <a:t>invasive </a:t>
            </a:r>
            <a:r>
              <a:rPr lang="en-US" altLang="en-US"/>
              <a:t>in terms of privacy</a:t>
            </a:r>
          </a:p>
          <a:p>
            <a:pPr algn="just"/>
            <a:r>
              <a:rPr lang="en-US" altLang="en-US"/>
              <a:t>Budapest Convention recognizes a </a:t>
            </a:r>
            <a:r>
              <a:rPr lang="en-US" altLang="en-US" b="1">
                <a:solidFill>
                  <a:srgbClr val="FF0000"/>
                </a:solidFill>
              </a:rPr>
              <a:t>balance </a:t>
            </a:r>
            <a:r>
              <a:rPr lang="en-US" altLang="en-US"/>
              <a:t>between </a:t>
            </a:r>
            <a:r>
              <a:rPr lang="en-US" altLang="en-US" b="1">
                <a:solidFill>
                  <a:srgbClr val="FF0000"/>
                </a:solidFill>
              </a:rPr>
              <a:t>interests of law enforcement </a:t>
            </a:r>
            <a:r>
              <a:rPr lang="en-US" altLang="en-US"/>
              <a:t>and </a:t>
            </a:r>
            <a:r>
              <a:rPr lang="en-US" altLang="en-US" b="1">
                <a:solidFill>
                  <a:srgbClr val="FF0000"/>
                </a:solidFill>
              </a:rPr>
              <a:t>right concerning respect for privacy</a:t>
            </a:r>
            <a:r>
              <a:rPr lang="en-US" altLang="en-US"/>
              <a:t> need to be ensured</a:t>
            </a:r>
          </a:p>
          <a:p>
            <a:pPr algn="just"/>
            <a:r>
              <a:rPr lang="en-US" altLang="en-US"/>
              <a:t>Specify </a:t>
            </a:r>
            <a:r>
              <a:rPr lang="en-US" altLang="en-US" b="1">
                <a:solidFill>
                  <a:srgbClr val="FF0000"/>
                </a:solidFill>
              </a:rPr>
              <a:t>measures </a:t>
            </a:r>
            <a:r>
              <a:rPr lang="en-US" altLang="en-US"/>
              <a:t>that will be used </a:t>
            </a:r>
            <a:r>
              <a:rPr lang="en-US" altLang="en-US" b="1">
                <a:solidFill>
                  <a:srgbClr val="FF0000"/>
                </a:solidFill>
              </a:rPr>
              <a:t>to reduce collateral intrusion</a:t>
            </a:r>
            <a:r>
              <a:rPr lang="en-US" altLang="en-US"/>
              <a:t>/privacy such as </a:t>
            </a:r>
            <a:r>
              <a:rPr lang="en-US" altLang="en-US" b="1">
                <a:solidFill>
                  <a:srgbClr val="FF0000"/>
                </a:solidFill>
              </a:rPr>
              <a:t>automated systems</a:t>
            </a:r>
          </a:p>
          <a:p>
            <a:pPr algn="just"/>
            <a:endParaRPr lang="en-US" altLang="en-US"/>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45</a:t>
            </a:fld>
            <a:endParaRPr lang="en-US" altLang="en-US">
              <a:solidFill>
                <a:srgbClr val="898989"/>
              </a:solidFill>
              <a:latin typeface="Calibri" panose="020F0502020204030204" pitchFamily="34" charset="0"/>
            </a:endParaRPr>
          </a:p>
        </p:txBody>
      </p:sp>
      <p:pic>
        <p:nvPicPr>
          <p:cNvPr id="29701" name="Picture 8" descr="Image result for privacy balanc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Image result for privacy invas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mage result for intrusion clipart">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Image result for law enforcement snooping privacy clipart">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b="1"/>
              <a:t>Measures for privacy</a:t>
            </a:r>
          </a:p>
        </p:txBody>
      </p:sp>
      <p:sp>
        <p:nvSpPr>
          <p:cNvPr id="31747" name="Content Placeholder 2"/>
          <p:cNvSpPr>
            <a:spLocks noGrp="1"/>
          </p:cNvSpPr>
          <p:nvPr>
            <p:ph idx="1"/>
          </p:nvPr>
        </p:nvSpPr>
        <p:spPr>
          <a:xfrm>
            <a:off x="457200" y="1265238"/>
            <a:ext cx="6632575" cy="4525962"/>
          </a:xfrm>
        </p:spPr>
        <p:txBody>
          <a:bodyPr/>
          <a:lstStyle/>
          <a:p>
            <a:pPr algn="just"/>
            <a:r>
              <a:rPr lang="en-US" altLang="en-US"/>
              <a:t>Measures may include:</a:t>
            </a:r>
          </a:p>
          <a:p>
            <a:pPr lvl="1" algn="just"/>
            <a:r>
              <a:rPr lang="en-US" altLang="en-US" sz="3200" b="1">
                <a:solidFill>
                  <a:srgbClr val="FF0000"/>
                </a:solidFill>
              </a:rPr>
              <a:t>Limiting access</a:t>
            </a:r>
            <a:r>
              <a:rPr lang="en-US" altLang="en-US" sz="3200"/>
              <a:t> to electronic evidence obtained to </a:t>
            </a:r>
            <a:r>
              <a:rPr lang="en-US" altLang="en-US" sz="3200" b="1">
                <a:solidFill>
                  <a:srgbClr val="FF0000"/>
                </a:solidFill>
              </a:rPr>
              <a:t>specified persons, data or communications</a:t>
            </a:r>
          </a:p>
          <a:p>
            <a:pPr lvl="1" algn="just"/>
            <a:r>
              <a:rPr lang="en-US" altLang="en-US" sz="3200" b="1">
                <a:solidFill>
                  <a:srgbClr val="FF0000"/>
                </a:solidFill>
              </a:rPr>
              <a:t>Returning/destroying copies</a:t>
            </a:r>
            <a:r>
              <a:rPr lang="en-US" altLang="en-US" sz="3200"/>
              <a:t> of electronic evidence that after being obtained are discovered to be irrelevant to the investigation</a:t>
            </a:r>
          </a:p>
          <a:p>
            <a:pPr lvl="1" algn="just"/>
            <a:r>
              <a:rPr lang="en-US" altLang="en-US" sz="3200" b="1">
                <a:solidFill>
                  <a:srgbClr val="FF0000"/>
                </a:solidFill>
              </a:rPr>
              <a:t>Notice to third parties</a:t>
            </a:r>
            <a:r>
              <a:rPr lang="en-US" altLang="en-US" sz="3200"/>
              <a:t> (only where appropriate)</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1749" name="Picture 6" descr="Image result for access restricted clip art"/>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Image result for destroying copies of evidenc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Privacy Safeguards</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47</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Data to be collected limited to </a:t>
            </a:r>
            <a:r>
              <a:rPr lang="en-US" dirty="0"/>
              <a:t>bank account number 23568974 </a:t>
            </a:r>
            <a:endParaRPr lang="en-US" altLang="sr-Latn-RS" dirty="0"/>
          </a:p>
          <a:p>
            <a:pPr algn="just" eaLnBrk="1" hangingPunct="1"/>
            <a:endParaRPr lang="en-US" altLang="sr-Latn-RS" dirty="0"/>
          </a:p>
          <a:p>
            <a:pPr algn="just" eaLnBrk="1" hangingPunct="1"/>
            <a:r>
              <a:rPr lang="en-US" altLang="sr-Latn-RS" dirty="0"/>
              <a:t>Limited access to subscriber and transaction related computer data</a:t>
            </a:r>
          </a:p>
        </p:txBody>
      </p:sp>
    </p:spTree>
    <p:extLst>
      <p:ext uri="{BB962C8B-B14F-4D97-AF65-F5344CB8AC3E}">
        <p14:creationId xmlns:p14="http://schemas.microsoft.com/office/powerpoint/2010/main" val="3410874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b="1" dirty="0"/>
              <a:t>Proportionality Test</a:t>
            </a:r>
          </a:p>
        </p:txBody>
      </p:sp>
      <p:sp>
        <p:nvSpPr>
          <p:cNvPr id="33795" name="Content Placeholder 2"/>
          <p:cNvSpPr>
            <a:spLocks noGrp="1"/>
          </p:cNvSpPr>
          <p:nvPr>
            <p:ph idx="1"/>
          </p:nvPr>
        </p:nvSpPr>
        <p:spPr>
          <a:xfrm>
            <a:off x="457200" y="1265238"/>
            <a:ext cx="6680579" cy="4525962"/>
          </a:xfrm>
        </p:spPr>
        <p:txBody>
          <a:bodyPr/>
          <a:lstStyle/>
          <a:p>
            <a:pPr algn="just"/>
            <a:r>
              <a:rPr lang="en-US" altLang="en-US" dirty="0"/>
              <a:t>The effect of measure being applied must be proportional to what is sought to be achieved by the measure</a:t>
            </a:r>
          </a:p>
          <a:p>
            <a:pPr algn="just"/>
            <a:r>
              <a:rPr lang="en-US" altLang="en-US" dirty="0"/>
              <a:t>As examples, consider whether:</a:t>
            </a:r>
          </a:p>
          <a:p>
            <a:pPr marL="857250" lvl="1" indent="-457200" algn="just">
              <a:defRPr/>
            </a:pPr>
            <a:r>
              <a:rPr lang="en-US" b="1" dirty="0">
                <a:solidFill>
                  <a:srgbClr val="FF0000"/>
                </a:solidFill>
                <a:cs typeface="Arial" panose="020B0604020202020204" pitchFamily="34" charset="0"/>
              </a:rPr>
              <a:t>Impact on business </a:t>
            </a:r>
            <a:r>
              <a:rPr lang="en-US" dirty="0">
                <a:cs typeface="Arial" panose="020B0604020202020204" pitchFamily="34" charset="0"/>
              </a:rPr>
              <a:t>from seizure of its computer systems is </a:t>
            </a:r>
            <a:r>
              <a:rPr lang="en-US" b="1" dirty="0">
                <a:solidFill>
                  <a:srgbClr val="FF0000"/>
                </a:solidFill>
                <a:cs typeface="Arial" panose="020B0604020202020204" pitchFamily="34" charset="0"/>
              </a:rPr>
              <a:t>outweighed by incriminating evidence</a:t>
            </a:r>
            <a:r>
              <a:rPr lang="en-US" dirty="0">
                <a:cs typeface="Arial" panose="020B0604020202020204" pitchFamily="34" charset="0"/>
              </a:rPr>
              <a:t> stored therein</a:t>
            </a:r>
          </a:p>
          <a:p>
            <a:pPr lvl="1" algn="just"/>
            <a:r>
              <a:rPr lang="en-US" altLang="en-US" b="1" dirty="0">
                <a:solidFill>
                  <a:srgbClr val="FF0000"/>
                </a:solidFill>
              </a:rPr>
              <a:t>Intrusiveness of intercepting specified private communication </a:t>
            </a:r>
            <a:r>
              <a:rPr lang="en-US" altLang="en-US" dirty="0"/>
              <a:t>may help </a:t>
            </a:r>
            <a:r>
              <a:rPr lang="en-US" altLang="en-US" b="1" dirty="0">
                <a:solidFill>
                  <a:srgbClr val="FF0000"/>
                </a:solidFill>
              </a:rPr>
              <a:t>prevent commission of serious offence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48</a:t>
            </a:fld>
            <a:endParaRPr lang="en-US" altLang="en-US">
              <a:solidFill>
                <a:srgbClr val="898989"/>
              </a:solidFill>
              <a:latin typeface="Calibri" panose="020F0502020204030204" pitchFamily="34" charset="0"/>
            </a:endParaRPr>
          </a:p>
        </p:txBody>
      </p:sp>
      <p:pic>
        <p:nvPicPr>
          <p:cNvPr id="33797" name="Picture 8" descr="Image result for proportionalit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Weighing Proportionality</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49</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Weighing value added to investigation against impact on </a:t>
            </a:r>
            <a:r>
              <a:rPr lang="en-US" altLang="sr-Latn-RS" dirty="0" err="1"/>
              <a:t>Ostland</a:t>
            </a:r>
            <a:r>
              <a:rPr lang="en-US" altLang="sr-Latn-RS" dirty="0"/>
              <a:t> Branch</a:t>
            </a:r>
          </a:p>
          <a:p>
            <a:pPr lvl="1" algn="just" eaLnBrk="1" hangingPunct="1"/>
            <a:r>
              <a:rPr lang="en-US" altLang="sr-Latn-RS" dirty="0"/>
              <a:t>Limited downtime of </a:t>
            </a:r>
            <a:r>
              <a:rPr lang="en-US" altLang="sr-Latn-RS" dirty="0" err="1"/>
              <a:t>Ostland</a:t>
            </a:r>
            <a:r>
              <a:rPr lang="en-US" altLang="sr-Latn-RS" dirty="0"/>
              <a:t> Branch server</a:t>
            </a:r>
          </a:p>
          <a:p>
            <a:pPr lvl="1" algn="just" eaLnBrk="1" hangingPunct="1"/>
            <a:r>
              <a:rPr lang="en-US" altLang="sr-Latn-RS" dirty="0"/>
              <a:t>Downtime to be limited outside normal business hours</a:t>
            </a:r>
          </a:p>
          <a:p>
            <a:pPr lvl="1" algn="just" eaLnBrk="1" hangingPunct="1"/>
            <a:r>
              <a:rPr lang="en-US" altLang="sr-Latn-RS" dirty="0"/>
              <a:t>Full attempt to isolate data related to target bank account</a:t>
            </a:r>
          </a:p>
          <a:p>
            <a:pPr lvl="1" algn="just" eaLnBrk="1" hangingPunct="1"/>
            <a:r>
              <a:rPr lang="en-US" altLang="sr-Latn-RS" dirty="0" err="1"/>
              <a:t>Ostland</a:t>
            </a:r>
            <a:r>
              <a:rPr lang="en-US" altLang="sr-Latn-RS" dirty="0"/>
              <a:t> Branch has only evidence that would enable identification of bank account holders &amp; bank transactions</a:t>
            </a:r>
          </a:p>
        </p:txBody>
      </p:sp>
    </p:spTree>
    <p:extLst>
      <p:ext uri="{BB962C8B-B14F-4D97-AF65-F5344CB8AC3E}">
        <p14:creationId xmlns:p14="http://schemas.microsoft.com/office/powerpoint/2010/main" val="74822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eaLnBrk="1" hangingPunct="1"/>
            <a:r>
              <a:rPr lang="en-GB" b="1" dirty="0"/>
              <a:t>Procedural Powers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GB" sz="2800" dirty="0">
                <a:latin typeface="Calibri" panose="020F0502020204030204" pitchFamily="34" charset="0"/>
              </a:rPr>
              <a:t>Procedural powers under the Budapest Convention</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Expeditious preservation of stored computer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Partial disclosure of preserved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Production order</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Search &amp; seizure</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Real-time collection of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Interception of content data</a:t>
            </a:r>
          </a:p>
          <a:p>
            <a:pPr lvl="1" eaLnBrk="1" hangingPunct="1">
              <a:spcBef>
                <a:spcPct val="20000"/>
              </a:spcBef>
              <a:buFont typeface="Arial" panose="020B0604020202020204" pitchFamily="34" charset="0"/>
              <a:buChar char="•"/>
            </a:pPr>
            <a:endParaRPr lang="en-GB" sz="2400" b="1" dirty="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animEffect transition="in" filter="fade">
                                      <p:cBhvr>
                                        <p:cTn id="27" dur="500"/>
                                        <p:tgtEl>
                                          <p:spTgt spid="614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47">
                                            <p:txEl>
                                              <p:pRg st="6" end="6"/>
                                            </p:txEl>
                                          </p:spTgt>
                                        </p:tgtEl>
                                        <p:attrNameLst>
                                          <p:attrName>style.visibility</p:attrName>
                                        </p:attrNameLst>
                                      </p:cBhvr>
                                      <p:to>
                                        <p:strVal val="visible"/>
                                      </p:to>
                                    </p:set>
                                    <p:animEffect transition="in" filter="fade">
                                      <p:cBhvr>
                                        <p:cTn id="32" dur="5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b="1"/>
              <a:t>Privilege</a:t>
            </a:r>
          </a:p>
        </p:txBody>
      </p:sp>
      <p:sp>
        <p:nvSpPr>
          <p:cNvPr id="34819" name="Content Placeholder 2"/>
          <p:cNvSpPr>
            <a:spLocks noGrp="1"/>
          </p:cNvSpPr>
          <p:nvPr>
            <p:ph idx="1"/>
          </p:nvPr>
        </p:nvSpPr>
        <p:spPr>
          <a:xfrm>
            <a:off x="457200" y="1265238"/>
            <a:ext cx="7828384" cy="4525962"/>
          </a:xfrm>
        </p:spPr>
        <p:txBody>
          <a:bodyPr/>
          <a:lstStyle/>
          <a:p>
            <a:pPr algn="just"/>
            <a:r>
              <a:rPr lang="en-US" altLang="en-US" dirty="0"/>
              <a:t>Computer data sought might affect any </a:t>
            </a:r>
            <a:r>
              <a:rPr lang="en-US" altLang="en-US" b="1" dirty="0">
                <a:solidFill>
                  <a:srgbClr val="FF0000"/>
                </a:solidFill>
              </a:rPr>
              <a:t>religious</a:t>
            </a:r>
            <a:r>
              <a:rPr lang="en-US" altLang="en-US" dirty="0"/>
              <a:t>, </a:t>
            </a:r>
            <a:r>
              <a:rPr lang="en-US" altLang="en-US" b="1" dirty="0">
                <a:solidFill>
                  <a:srgbClr val="FF0000"/>
                </a:solidFill>
              </a:rPr>
              <a:t>medical</a:t>
            </a:r>
            <a:r>
              <a:rPr lang="en-US" altLang="en-US" dirty="0">
                <a:solidFill>
                  <a:srgbClr val="FF0000"/>
                </a:solidFill>
              </a:rPr>
              <a:t> </a:t>
            </a:r>
            <a:r>
              <a:rPr lang="en-US" altLang="en-US" dirty="0"/>
              <a:t>or </a:t>
            </a:r>
            <a:r>
              <a:rPr lang="en-US" altLang="en-US" b="1" dirty="0">
                <a:solidFill>
                  <a:srgbClr val="FF0000"/>
                </a:solidFill>
              </a:rPr>
              <a:t>journalistic</a:t>
            </a:r>
            <a:r>
              <a:rPr lang="en-US" altLang="en-US" dirty="0">
                <a:solidFill>
                  <a:srgbClr val="FF0000"/>
                </a:solidFill>
              </a:rPr>
              <a:t> </a:t>
            </a:r>
            <a:r>
              <a:rPr lang="en-US" altLang="en-US" b="1" dirty="0">
                <a:solidFill>
                  <a:srgbClr val="FF0000"/>
                </a:solidFill>
              </a:rPr>
              <a:t>confidentiality</a:t>
            </a:r>
            <a:r>
              <a:rPr lang="en-US" altLang="en-US" dirty="0">
                <a:solidFill>
                  <a:srgbClr val="FF0000"/>
                </a:solidFill>
              </a:rPr>
              <a:t> </a:t>
            </a:r>
            <a:r>
              <a:rPr lang="en-US" altLang="en-US" dirty="0"/>
              <a:t>or </a:t>
            </a:r>
            <a:r>
              <a:rPr lang="en-US" altLang="en-US" b="1" dirty="0">
                <a:solidFill>
                  <a:srgbClr val="FF0000"/>
                </a:solidFill>
              </a:rPr>
              <a:t>legal</a:t>
            </a:r>
            <a:r>
              <a:rPr lang="en-US" altLang="en-US" dirty="0">
                <a:solidFill>
                  <a:srgbClr val="FF0000"/>
                </a:solidFill>
              </a:rPr>
              <a:t> </a:t>
            </a:r>
            <a:r>
              <a:rPr lang="en-US" altLang="en-US" b="1" dirty="0">
                <a:solidFill>
                  <a:srgbClr val="FF0000"/>
                </a:solidFill>
              </a:rPr>
              <a:t>privilege under domestic law</a:t>
            </a:r>
          </a:p>
          <a:p>
            <a:pPr algn="just"/>
            <a:endParaRPr lang="en-US" altLang="en-US" b="1" dirty="0">
              <a:solidFill>
                <a:srgbClr val="FF0000"/>
              </a:solidFill>
            </a:endParaRPr>
          </a:p>
          <a:p>
            <a:pPr algn="just"/>
            <a:r>
              <a:rPr lang="en-US" altLang="en-US" dirty="0"/>
              <a:t>Further grounds must be made out for seeking access to such data</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50</a:t>
            </a:fld>
            <a:endParaRPr lang="en-US" altLang="en-US">
              <a:solidFill>
                <a:srgbClr val="898989"/>
              </a:solidFill>
              <a:latin typeface="Calibri" panose="020F0502020204030204" pitchFamily="34" charset="0"/>
            </a:endParaRPr>
          </a:p>
        </p:txBody>
      </p:sp>
      <p:pic>
        <p:nvPicPr>
          <p:cNvPr id="34821" name="Picture 6" descr="Image result for legal privileg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dirty="0"/>
              <a:t>Competent authority must be aware of the need to ensure confidentiality </a:t>
            </a:r>
          </a:p>
          <a:p>
            <a:pPr algn="just" eaLnBrk="1" hangingPunct="1"/>
            <a:endParaRPr lang="en-GB" altLang="sr-Latn-RS" sz="3000" dirty="0"/>
          </a:p>
          <a:p>
            <a:pPr algn="just" eaLnBrk="1" hangingPunct="1"/>
            <a:r>
              <a:rPr lang="en-GB" altLang="sr-Latn-RS" sz="3000" dirty="0"/>
              <a:t>Failing to ensure confidentiality may frustrate a criminal investigation</a:t>
            </a:r>
          </a:p>
          <a:p>
            <a:pPr algn="just" eaLnBrk="1" hangingPunct="1"/>
            <a:endParaRPr lang="en-GB" altLang="sr-Latn-RS" sz="3000" dirty="0"/>
          </a:p>
          <a:p>
            <a:pPr algn="just" eaLnBrk="1" hangingPunct="1"/>
            <a:r>
              <a:rPr lang="en-GB" altLang="sr-Latn-RS" sz="3000" dirty="0"/>
              <a:t>In case of written applications, the application should state whether the application, hearing and/or order should be kept confidential</a:t>
            </a:r>
          </a:p>
          <a:p>
            <a:pPr algn="just" eaLnBrk="1" hangingPunct="1"/>
            <a:endParaRPr lang="en-GB" altLang="sr-Latn-RS" sz="30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en-US" altLang="en-US" b="1"/>
              <a:t>Confidentiality</a:t>
            </a:r>
          </a:p>
        </p:txBody>
      </p:sp>
      <p:pic>
        <p:nvPicPr>
          <p:cNvPr id="31749" name="Picture 10" descr="Image result for clipart confidentiality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51</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a:t>The Budapest Convention requires confidentiality with respect to undertaking of certain procedures: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en-US" altLang="en-US" b="1"/>
              <a:t>Confidentiality</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52</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a:extLst>
              <a:ext uri="{FF2B5EF4-FFF2-40B4-BE49-F238E27FC236}">
                <a16:creationId xmlns:a16="http://schemas.microsoft.com/office/drawing/2014/main" id="{962283E1-7DBC-4E8C-9B15-62AAB18C88B8}"/>
              </a:ext>
            </a:extLst>
          </p:cNvPr>
          <p:cNvPicPr>
            <a:picLocks noChangeAspect="1"/>
          </p:cNvPicPr>
          <p:nvPr/>
        </p:nvPicPr>
        <p:blipFill>
          <a:blip r:embed="rId3">
            <a:extLst>
              <a:ext uri="{28A0092B-C50C-407E-A947-70E740481C1C}">
                <a14:useLocalDpi xmlns:a14="http://schemas.microsoft.com/office/drawing/2010/main" val="0"/>
              </a:ext>
            </a:extLst>
          </a:blip>
          <a:srcRect l="21269" t="35110" r="57442" b="13972"/>
          <a:stretch>
            <a:fillRect/>
          </a:stretch>
        </p:blipFill>
        <p:spPr bwMode="auto">
          <a:xfrm>
            <a:off x="7100888" y="1417638"/>
            <a:ext cx="2032000"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a:extLst>
              <a:ext uri="{FF2B5EF4-FFF2-40B4-BE49-F238E27FC236}">
                <a16:creationId xmlns:a16="http://schemas.microsoft.com/office/drawing/2014/main" id="{BC878439-F03D-4CD6-9B02-408C4A21D0FD}"/>
              </a:ext>
            </a:extLst>
          </p:cNvPr>
          <p:cNvSpPr txBox="1">
            <a:spLocks/>
          </p:cNvSpPr>
          <p:nvPr/>
        </p:nvSpPr>
        <p:spPr bwMode="auto">
          <a:xfrm>
            <a:off x="350838" y="1460500"/>
            <a:ext cx="66690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a:t>Mechanisms for ensuring confidentiality:</a:t>
            </a:r>
          </a:p>
          <a:p>
            <a:pPr lvl="1" algn="just" eaLnBrk="1" hangingPunct="1"/>
            <a:r>
              <a:rPr lang="en-GB" altLang="sr-Latn-RS" sz="3000" b="1">
                <a:solidFill>
                  <a:srgbClr val="FF0000"/>
                </a:solidFill>
              </a:rPr>
              <a:t>In camera hearings</a:t>
            </a:r>
          </a:p>
          <a:p>
            <a:pPr lvl="1" algn="just" eaLnBrk="1" hangingPunct="1"/>
            <a:r>
              <a:rPr lang="en-GB" altLang="sr-Latn-RS" sz="3000" b="1">
                <a:solidFill>
                  <a:srgbClr val="FF0000"/>
                </a:solidFill>
              </a:rPr>
              <a:t>Ex-parte hearings (without notice to the accused party)</a:t>
            </a:r>
          </a:p>
          <a:p>
            <a:pPr lvl="1" algn="just" eaLnBrk="1" hangingPunct="1"/>
            <a:r>
              <a:rPr lang="en-GB" altLang="sr-Latn-RS" sz="3000" b="1">
                <a:solidFill>
                  <a:srgbClr val="FF0000"/>
                </a:solidFill>
              </a:rPr>
              <a:t>Sealed order/confidentiality order/secrecy order</a:t>
            </a:r>
          </a:p>
          <a:p>
            <a:pPr lvl="1" algn="just" eaLnBrk="1" hangingPunct="1"/>
            <a:r>
              <a:rPr lang="en-GB" altLang="sr-Latn-RS" sz="3000" b="1">
                <a:solidFill>
                  <a:srgbClr val="FF0000"/>
                </a:solidFill>
              </a:rPr>
              <a:t>Requiring that service providers involved maintain confidentiality</a:t>
            </a:r>
            <a:endParaRPr lang="en-GB" altLang="sr-Latn-RS" sz="3000" b="1"/>
          </a:p>
        </p:txBody>
      </p:sp>
      <p:sp>
        <p:nvSpPr>
          <p:cNvPr id="35844" name="Title 2">
            <a:extLst>
              <a:ext uri="{FF2B5EF4-FFF2-40B4-BE49-F238E27FC236}">
                <a16:creationId xmlns:a16="http://schemas.microsoft.com/office/drawing/2014/main" id="{EEF7A437-C1F3-426D-A230-234F318A187E}"/>
              </a:ext>
            </a:extLst>
          </p:cNvPr>
          <p:cNvSpPr>
            <a:spLocks noGrp="1"/>
          </p:cNvSpPr>
          <p:nvPr>
            <p:ph type="title"/>
          </p:nvPr>
        </p:nvSpPr>
        <p:spPr/>
        <p:txBody>
          <a:bodyPr/>
          <a:lstStyle/>
          <a:p>
            <a:r>
              <a:rPr lang="en-US" altLang="en-US" b="1"/>
              <a:t>Confidentiality</a:t>
            </a:r>
          </a:p>
        </p:txBody>
      </p:sp>
      <p:pic>
        <p:nvPicPr>
          <p:cNvPr id="35845" name="Picture 8" descr="Image result for confidential court clipart">
            <a:extLst>
              <a:ext uri="{FF2B5EF4-FFF2-40B4-BE49-F238E27FC236}">
                <a16:creationId xmlns:a16="http://schemas.microsoft.com/office/drawing/2014/main" id="{B02776BE-A62B-4FEF-AD53-232C05DB57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7063" y="4746625"/>
            <a:ext cx="21669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Slide Number Placeholder 2">
            <a:extLst>
              <a:ext uri="{FF2B5EF4-FFF2-40B4-BE49-F238E27FC236}">
                <a16:creationId xmlns:a16="http://schemas.microsoft.com/office/drawing/2014/main" id="{5D4DAF51-3986-43BD-B7DC-0F098C81DE2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167EAB7F-6C7D-4F98-85F0-14E5591A81DF}" type="slidenum">
              <a:rPr lang="en-US" altLang="en-US" sz="1200" smtClean="0">
                <a:solidFill>
                  <a:srgbClr val="898989"/>
                </a:solidFill>
              </a:rPr>
              <a:pPr>
                <a:spcBef>
                  <a:spcPct val="0"/>
                </a:spcBef>
                <a:buFontTx/>
                <a:buNone/>
              </a:pPr>
              <a:t>53</a:t>
            </a:fld>
            <a:endParaRPr lang="en-US" altLang="en-US" sz="1200">
              <a:solidFill>
                <a:srgbClr val="898989"/>
              </a:solidFill>
            </a:endParaRPr>
          </a:p>
        </p:txBody>
      </p:sp>
    </p:spTree>
    <p:extLst>
      <p:ext uri="{BB962C8B-B14F-4D97-AF65-F5344CB8AC3E}">
        <p14:creationId xmlns:p14="http://schemas.microsoft.com/office/powerpoint/2010/main" val="2111223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US" altLang="sr-Latn-RS" dirty="0"/>
              <a:t>Hearing &amp; order to be kept confidential particularly from holder of bank account title “United Bank Printing </a:t>
            </a:r>
            <a:r>
              <a:rPr lang="en-US" altLang="sr-Latn-RS" dirty="0" err="1"/>
              <a:t>Ostland</a:t>
            </a:r>
            <a:r>
              <a:rPr lang="en-US" altLang="sr-Latn-RS" dirty="0"/>
              <a:t>”</a:t>
            </a:r>
          </a:p>
          <a:p>
            <a:pPr algn="just" eaLnBrk="1" hangingPunct="1"/>
            <a:endParaRPr lang="en-US" altLang="sr-Latn-RS" dirty="0"/>
          </a:p>
          <a:p>
            <a:pPr algn="just" eaLnBrk="1" hangingPunct="1"/>
            <a:r>
              <a:rPr lang="en-US" altLang="sr-Latn-RS" dirty="0"/>
              <a:t>Notice to accountholder may result in dissipation of proceeds of crime</a:t>
            </a:r>
          </a:p>
          <a:p>
            <a:pPr algn="just" eaLnBrk="1" hangingPunct="1"/>
            <a:endParaRPr lang="en-US" altLang="sr-Latn-RS" dirty="0"/>
          </a:p>
          <a:p>
            <a:pPr algn="just" eaLnBrk="1" hangingPunct="1"/>
            <a:r>
              <a:rPr lang="en-US" altLang="sr-Latn-RS" dirty="0"/>
              <a:t>No notice of order to any person except Mr. Chief Technical Officer of </a:t>
            </a:r>
            <a:r>
              <a:rPr lang="en-US" altLang="sr-Latn-RS" dirty="0" err="1"/>
              <a:t>Ostland</a:t>
            </a:r>
            <a:r>
              <a:rPr lang="en-US" altLang="sr-Latn-RS" dirty="0"/>
              <a:t> Branch with condition of confidentiality </a:t>
            </a:r>
            <a:endParaRPr lang="en-GB" altLang="sr-Latn-RS" dirty="0"/>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en-US" altLang="en-US" b="1"/>
              <a:t>Case Study: Confidentiality</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D211980-9FA5-431A-9663-036BE97F103A}" type="slidenum">
              <a:rPr lang="en-US" altLang="en-US" sz="1200" smtClean="0">
                <a:solidFill>
                  <a:srgbClr val="898989"/>
                </a:solidFill>
              </a:rPr>
              <a:pPr>
                <a:spcBef>
                  <a:spcPct val="0"/>
                </a:spcBef>
                <a:buFontTx/>
                <a:buNone/>
              </a:pPr>
              <a:t>54</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en-GB" sz="4000" b="1" dirty="0"/>
              <a:t>Part Four</a:t>
            </a:r>
            <a:br>
              <a:rPr lang="en-GB" sz="4000" b="1" dirty="0"/>
            </a:br>
            <a:r>
              <a:rPr lang="en-US" sz="4000" b="1" dirty="0">
                <a:solidFill>
                  <a:srgbClr val="FF0000"/>
                </a:solidFill>
              </a:rPr>
              <a:t>Why</a:t>
            </a:r>
            <a:r>
              <a:rPr lang="en-US" sz="4000" b="1" dirty="0">
                <a:solidFill>
                  <a:srgbClr val="000000"/>
                </a:solidFill>
              </a:rPr>
              <a:t> are procedural powers necessary?</a:t>
            </a:r>
            <a:endParaRPr lang="en-GB" sz="4000" b="1" dirty="0"/>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55</a:t>
            </a:fld>
            <a:endParaRPr lang="en-US" altLang="fr-FR">
              <a:solidFill>
                <a:srgbClr val="898989"/>
              </a:solidFill>
              <a:latin typeface="Calibri" panose="020F050202020403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b="1"/>
              <a:t>Grounds</a:t>
            </a:r>
          </a:p>
        </p:txBody>
      </p:sp>
      <p:sp>
        <p:nvSpPr>
          <p:cNvPr id="38915" name="Content Placeholder 2"/>
          <p:cNvSpPr>
            <a:spLocks noGrp="1"/>
          </p:cNvSpPr>
          <p:nvPr>
            <p:ph idx="1"/>
          </p:nvPr>
        </p:nvSpPr>
        <p:spPr>
          <a:xfrm>
            <a:off x="457200" y="1406525"/>
            <a:ext cx="8229600" cy="4949825"/>
          </a:xfrm>
        </p:spPr>
        <p:txBody>
          <a:bodyPr/>
          <a:lstStyle/>
          <a:p>
            <a:pPr algn="just"/>
            <a:r>
              <a:rPr lang="en-US" altLang="en-US" sz="3000" dirty="0"/>
              <a:t>Investigative measures must be </a:t>
            </a:r>
            <a:r>
              <a:rPr lang="en-US" altLang="en-US" sz="3000" b="1" dirty="0">
                <a:solidFill>
                  <a:srgbClr val="FF0000"/>
                </a:solidFill>
              </a:rPr>
              <a:t>based upon grounds </a:t>
            </a:r>
            <a:r>
              <a:rPr lang="en-US" altLang="en-US" sz="3000" dirty="0"/>
              <a:t>justifying application of such measures</a:t>
            </a:r>
          </a:p>
          <a:p>
            <a:pPr algn="just"/>
            <a:endParaRPr lang="en-US" altLang="en-US" sz="3000" dirty="0"/>
          </a:p>
          <a:p>
            <a:pPr algn="just"/>
            <a:r>
              <a:rPr lang="en-US" altLang="en-US" sz="3000" dirty="0"/>
              <a:t>“the Convention requires specifically that such conditions and safeguards include… </a:t>
            </a:r>
            <a:r>
              <a:rPr lang="en-US" altLang="en-US" sz="3000" b="1" dirty="0">
                <a:solidFill>
                  <a:srgbClr val="FF0000"/>
                </a:solidFill>
              </a:rPr>
              <a:t>grounds justifying the application of power or procedure</a:t>
            </a:r>
            <a:r>
              <a:rPr lang="en-US" altLang="en-US" sz="3000" dirty="0"/>
              <a:t>” – Explanatory Note</a:t>
            </a:r>
          </a:p>
          <a:p>
            <a:pPr algn="just"/>
            <a:endParaRPr lang="en-US" altLang="en-US" sz="3000" dirty="0"/>
          </a:p>
          <a:p>
            <a:pPr algn="just"/>
            <a:r>
              <a:rPr lang="en-US" altLang="en-US" sz="3000" dirty="0"/>
              <a:t>Grounds explain </a:t>
            </a:r>
            <a:r>
              <a:rPr lang="en-US" altLang="en-US" sz="3000" b="1" dirty="0">
                <a:solidFill>
                  <a:srgbClr val="FF0000"/>
                </a:solidFill>
              </a:rPr>
              <a:t>why </a:t>
            </a:r>
            <a:r>
              <a:rPr lang="en-US" altLang="en-US" sz="3000" dirty="0"/>
              <a:t>the investigative measure is </a:t>
            </a:r>
            <a:r>
              <a:rPr lang="en-US" altLang="en-US" sz="3000" b="1" dirty="0">
                <a:solidFill>
                  <a:srgbClr val="FF0000"/>
                </a:solidFill>
              </a:rPr>
              <a:t>necessary</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b="1"/>
              <a:t>Grounds</a:t>
            </a:r>
          </a:p>
        </p:txBody>
      </p:sp>
      <p:sp>
        <p:nvSpPr>
          <p:cNvPr id="39939" name="Content Placeholder 2"/>
          <p:cNvSpPr>
            <a:spLocks noGrp="1"/>
          </p:cNvSpPr>
          <p:nvPr>
            <p:ph idx="1"/>
          </p:nvPr>
        </p:nvSpPr>
        <p:spPr>
          <a:xfrm>
            <a:off x="457200" y="1406525"/>
            <a:ext cx="8229600" cy="4949825"/>
          </a:xfrm>
        </p:spPr>
        <p:txBody>
          <a:bodyPr/>
          <a:lstStyle/>
          <a:p>
            <a:pPr algn="just"/>
            <a:r>
              <a:rPr lang="en-US" altLang="en-US" dirty="0"/>
              <a:t>Grounds depend on:</a:t>
            </a:r>
          </a:p>
          <a:p>
            <a:pPr lvl="1" algn="just"/>
            <a:r>
              <a:rPr lang="en-US" altLang="en-US" sz="3200" dirty="0"/>
              <a:t>Facts of case</a:t>
            </a:r>
          </a:p>
          <a:p>
            <a:pPr lvl="1" algn="just"/>
            <a:r>
              <a:rPr lang="en-US" altLang="en-US" sz="3200" dirty="0"/>
              <a:t>Type of procedural power</a:t>
            </a:r>
          </a:p>
          <a:p>
            <a:pPr lvl="1" algn="just"/>
            <a:endParaRPr lang="en-US" altLang="en-US" sz="2600" dirty="0"/>
          </a:p>
          <a:p>
            <a:pPr algn="just"/>
            <a:r>
              <a:rPr lang="en-US" altLang="en-US" sz="3000" dirty="0"/>
              <a:t>Grounds for relatively less intrusive/onerous powers (e.g. preservation/production orders) may be less than more intrusive measures (e.g. interception of content data/search &amp; seizure)</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preservation of stored data</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538609"/>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Data is vulnerable to loss or modification</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86845" y="2789238"/>
            <a:ext cx="2312680" cy="219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partial </a:t>
            </a:r>
            <a:r>
              <a:rPr lang="en-US" sz="3000" b="1" dirty="0">
                <a:solidFill>
                  <a:srgbClr val="FF0000"/>
                </a:solidFill>
                <a:latin typeface="+mj-lt"/>
                <a:cs typeface="Arial" panose="020B0604020202020204" pitchFamily="34" charset="0"/>
              </a:rPr>
              <a:t>disclosure of traffic</a:t>
            </a:r>
            <a:endParaRPr lang="en-US" sz="3000" dirty="0">
              <a:latin typeface="+mj-lt"/>
              <a:cs typeface="Arial" panose="020B0604020202020204" pitchFamily="34" charset="0"/>
            </a:endParaRP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429375" cy="5172075"/>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crimes </a:t>
            </a:r>
            <a:r>
              <a:rPr lang="en-US" sz="2900" dirty="0">
                <a:latin typeface="+mj-lt"/>
                <a:cs typeface="Arial" panose="020B0604020202020204" pitchFamily="34" charset="0"/>
              </a:rPr>
              <a:t>(particularly </a:t>
            </a:r>
            <a:r>
              <a:rPr lang="en-US" sz="2900" b="1" dirty="0">
                <a:solidFill>
                  <a:srgbClr val="FF0000"/>
                </a:solidFill>
                <a:latin typeface="+mj-lt"/>
                <a:cs typeface="Arial" panose="020B0604020202020204" pitchFamily="34" charset="0"/>
              </a:rPr>
              <a:t>identification of service providers involved)</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the purpose in an </a:t>
            </a:r>
            <a:r>
              <a:rPr lang="en-US" sz="2900" b="1" dirty="0">
                <a:solidFill>
                  <a:srgbClr val="FF0000"/>
                </a:solidFill>
                <a:latin typeface="+mj-lt"/>
                <a:cs typeface="Arial" panose="020B0604020202020204" pitchFamily="34" charset="0"/>
              </a:rPr>
              <a:t>emergency</a:t>
            </a:r>
            <a:r>
              <a:rPr lang="en-US" sz="2900" dirty="0">
                <a:latin typeface="+mj-lt"/>
                <a:cs typeface="Arial" panose="020B0604020202020204" pitchFamily="34" charset="0"/>
              </a:rPr>
              <a:t>, of </a:t>
            </a:r>
            <a:r>
              <a:rPr lang="en-US" sz="2900" b="1" dirty="0">
                <a:solidFill>
                  <a:srgbClr val="FF0000"/>
                </a:solidFill>
                <a:latin typeface="+mj-lt"/>
                <a:cs typeface="Arial" panose="020B0604020202020204" pitchFamily="34" charset="0"/>
              </a:rPr>
              <a:t>preventing death</a:t>
            </a:r>
            <a:r>
              <a:rPr lang="en-US" sz="2900" dirty="0">
                <a:latin typeface="+mj-lt"/>
                <a:cs typeface="Arial" panose="020B0604020202020204" pitchFamily="34" charset="0"/>
              </a:rPr>
              <a:t>, or </a:t>
            </a:r>
            <a:r>
              <a:rPr lang="en-US" sz="2900" b="1" dirty="0">
                <a:solidFill>
                  <a:srgbClr val="FF0000"/>
                </a:solidFill>
                <a:latin typeface="+mj-lt"/>
                <a:cs typeface="Arial" panose="020B0604020202020204" pitchFamily="34" charset="0"/>
              </a:rPr>
              <a:t>preventing injury</a:t>
            </a:r>
          </a:p>
          <a:p>
            <a:pPr marL="914400" lvl="1" indent="-457200" algn="just">
              <a:buFont typeface="Wingdings" panose="05000000000000000000" pitchFamily="2" charset="2"/>
              <a:buChar char="Ø"/>
              <a:defRPr/>
            </a:pPr>
            <a:endParaRPr lang="en-US" sz="2900" dirty="0">
              <a:latin typeface="+mj-lt"/>
              <a:cs typeface="Arial" panose="020B0604020202020204" pitchFamily="34" charset="0"/>
            </a:endParaRPr>
          </a:p>
        </p:txBody>
      </p:sp>
      <p:pic>
        <p:nvPicPr>
          <p:cNvPr id="40968" name="Picture 2" descr="Image result for magnifying glass clipart f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800" dirty="0">
                <a:latin typeface="Calibri" panose="020F0502020204030204" pitchFamily="34" charset="0"/>
              </a:rPr>
              <a:t>The Explanatory Note to the Budapest Convention: </a:t>
            </a:r>
            <a:r>
              <a:rPr lang="en-US" sz="2800" b="1" i="1" dirty="0">
                <a:solidFill>
                  <a:srgbClr val="FF0000"/>
                </a:solidFill>
                <a:latin typeface="Calibri" panose="020F0502020204030204" pitchFamily="34" charset="0"/>
              </a:rPr>
              <a:t>'competent authority</a:t>
            </a:r>
            <a:r>
              <a:rPr lang="en-US" sz="2800" i="1" dirty="0">
                <a:latin typeface="Calibri" panose="020F0502020204030204" pitchFamily="34" charset="0"/>
              </a:rPr>
              <a:t>' refers to a </a:t>
            </a:r>
            <a:r>
              <a:rPr lang="en-US" sz="2800" b="1" i="1" dirty="0">
                <a:solidFill>
                  <a:srgbClr val="FF0000"/>
                </a:solidFill>
                <a:latin typeface="Calibri" panose="020F0502020204030204" pitchFamily="34" charset="0"/>
              </a:rPr>
              <a:t>judicial</a:t>
            </a:r>
            <a:r>
              <a:rPr lang="en-US" sz="2800" i="1" dirty="0">
                <a:latin typeface="Calibri" panose="020F0502020204030204" pitchFamily="34" charset="0"/>
              </a:rPr>
              <a:t>, </a:t>
            </a:r>
            <a:r>
              <a:rPr lang="en-US" sz="2800" b="1" i="1" dirty="0">
                <a:solidFill>
                  <a:srgbClr val="FF0000"/>
                </a:solidFill>
                <a:latin typeface="Calibri" panose="020F0502020204030204" pitchFamily="34" charset="0"/>
              </a:rPr>
              <a:t>administrative </a:t>
            </a:r>
            <a:r>
              <a:rPr lang="en-US" sz="2800" i="1" dirty="0">
                <a:latin typeface="Calibri" panose="020F0502020204030204" pitchFamily="34" charset="0"/>
              </a:rPr>
              <a:t>or other </a:t>
            </a:r>
            <a:r>
              <a:rPr lang="en-US" sz="2800" b="1" i="1" dirty="0">
                <a:solidFill>
                  <a:srgbClr val="FF0000"/>
                </a:solidFill>
                <a:latin typeface="Calibri" panose="020F0502020204030204" pitchFamily="34" charset="0"/>
              </a:rPr>
              <a:t>law enforcement authority </a:t>
            </a:r>
            <a:r>
              <a:rPr lang="en-US" sz="2800" i="1" dirty="0">
                <a:latin typeface="Calibri" panose="020F0502020204030204" pitchFamily="34" charset="0"/>
              </a:rPr>
              <a:t>that is empowered by </a:t>
            </a:r>
            <a:r>
              <a:rPr lang="en-US" sz="2800" b="1" i="1" dirty="0">
                <a:solidFill>
                  <a:srgbClr val="FF0000"/>
                </a:solidFill>
                <a:latin typeface="Calibri" panose="020F0502020204030204" pitchFamily="34" charset="0"/>
              </a:rPr>
              <a:t>domestic law </a:t>
            </a:r>
            <a:r>
              <a:rPr lang="en-US" sz="2800" i="1" dirty="0">
                <a:latin typeface="Calibri" panose="020F0502020204030204" pitchFamily="34" charset="0"/>
              </a:rPr>
              <a:t>to </a:t>
            </a:r>
            <a:r>
              <a:rPr lang="en-US" sz="2800" b="1" i="1" dirty="0">
                <a:solidFill>
                  <a:srgbClr val="FF0000"/>
                </a:solidFill>
                <a:latin typeface="Calibri" panose="020F0502020204030204" pitchFamily="34" charset="0"/>
              </a:rPr>
              <a:t>order, </a:t>
            </a:r>
            <a:r>
              <a:rPr lang="en-US" sz="2800" b="1" i="1" dirty="0" err="1">
                <a:solidFill>
                  <a:srgbClr val="FF0000"/>
                </a:solidFill>
                <a:latin typeface="Calibri" panose="020F0502020204030204" pitchFamily="34" charset="0"/>
              </a:rPr>
              <a:t>authorise</a:t>
            </a:r>
            <a:r>
              <a:rPr lang="en-US" sz="2800" b="1" i="1" dirty="0">
                <a:solidFill>
                  <a:srgbClr val="FF0000"/>
                </a:solidFill>
                <a:latin typeface="Calibri" panose="020F0502020204030204" pitchFamily="34" charset="0"/>
              </a:rPr>
              <a:t> or undertake the execution of procedural measures</a:t>
            </a:r>
            <a:endParaRPr lang="en-GB" sz="2800" b="1" i="1"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Legal systems </a:t>
            </a:r>
            <a:r>
              <a:rPr lang="en-GB" sz="2800" dirty="0">
                <a:latin typeface="Calibri" panose="020F0502020204030204" pitchFamily="34" charset="0"/>
              </a:rPr>
              <a:t>have </a:t>
            </a:r>
            <a:r>
              <a:rPr lang="en-GB" sz="2800" b="1" dirty="0">
                <a:solidFill>
                  <a:srgbClr val="FF0000"/>
                </a:solidFill>
                <a:latin typeface="Calibri" panose="020F0502020204030204" pitchFamily="34" charset="0"/>
              </a:rPr>
              <a:t>different approaches </a:t>
            </a:r>
            <a:r>
              <a:rPr lang="en-GB" sz="2800" dirty="0">
                <a:latin typeface="Calibri" panose="020F0502020204030204" pitchFamily="34" charset="0"/>
              </a:rPr>
              <a:t>to the process of applying for procedural  powers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search &amp; seizure</a:t>
            </a:r>
            <a:r>
              <a:rPr lang="en-US" sz="3000" dirty="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294313"/>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a:t>
            </a:r>
            <a:r>
              <a:rPr lang="en-US" sz="2600" b="1" dirty="0">
                <a:solidFill>
                  <a:srgbClr val="FF0000"/>
                </a:solidFill>
                <a:latin typeface="+mj-lt"/>
                <a:cs typeface="Arial" panose="020B0604020202020204" pitchFamily="34" charset="0"/>
              </a:rPr>
              <a:t>acquired as a result of commission of offence</a:t>
            </a:r>
          </a:p>
          <a:p>
            <a:pPr marL="914400" lvl="1" indent="-457200" algn="just">
              <a:buFont typeface="Wingdings" panose="05000000000000000000" pitchFamily="2" charset="2"/>
              <a:buChar char="Ø"/>
              <a:defRPr/>
            </a:pPr>
            <a:r>
              <a:rPr lang="en-US" sz="2600" b="1" dirty="0">
                <a:solidFill>
                  <a:srgbClr val="FF0000"/>
                </a:solidFill>
                <a:latin typeface="+mj-lt"/>
                <a:cs typeface="Arial" panose="020B0604020202020204" pitchFamily="34" charset="0"/>
              </a:rPr>
              <a:t>Investigation may be seriously prejudiced </a:t>
            </a:r>
            <a:r>
              <a:rPr lang="en-US" sz="2600" dirty="0">
                <a:latin typeface="+mj-lt"/>
                <a:cs typeface="Arial" panose="020B0604020202020204" pitchFamily="34" charset="0"/>
              </a:rPr>
              <a:t>if search &amp; seizure not allowed</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Search &amp; seizure is </a:t>
            </a:r>
            <a:r>
              <a:rPr lang="en-US" sz="2600" b="1" dirty="0">
                <a:solidFill>
                  <a:srgbClr val="FF0000"/>
                </a:solidFill>
                <a:latin typeface="+mj-lt"/>
                <a:cs typeface="Arial" panose="020B0604020202020204" pitchFamily="34" charset="0"/>
              </a:rPr>
              <a:t>necessary for investigation </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may be </a:t>
            </a:r>
            <a:r>
              <a:rPr lang="en-US" sz="2600" b="1" dirty="0">
                <a:solidFill>
                  <a:srgbClr val="FF0000"/>
                </a:solidFill>
                <a:latin typeface="+mj-lt"/>
                <a:cs typeface="Arial" panose="020B0604020202020204" pitchFamily="34" charset="0"/>
              </a:rPr>
              <a:t>used to commit an offence</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Pursuant to a </a:t>
            </a:r>
            <a:r>
              <a:rPr lang="en-US" sz="2600" b="1" dirty="0">
                <a:solidFill>
                  <a:srgbClr val="FF0000"/>
                </a:solidFill>
                <a:latin typeface="+mj-lt"/>
                <a:cs typeface="Arial" panose="020B0604020202020204" pitchFamily="34" charset="0"/>
              </a:rPr>
              <a:t>request for mutual assistance </a:t>
            </a:r>
            <a:r>
              <a:rPr lang="en-US" sz="2600" dirty="0">
                <a:latin typeface="+mj-lt"/>
                <a:cs typeface="Arial" panose="020B0604020202020204" pitchFamily="34" charset="0"/>
              </a:rPr>
              <a:t>regarding accessing stored computer data (</a:t>
            </a:r>
            <a:r>
              <a:rPr lang="en-US" sz="2600" b="1" dirty="0">
                <a:solidFill>
                  <a:srgbClr val="FF0000"/>
                </a:solidFill>
                <a:latin typeface="+mj-lt"/>
                <a:cs typeface="Arial" panose="020B0604020202020204" pitchFamily="34" charset="0"/>
              </a:rPr>
              <a:t>Article 31</a:t>
            </a:r>
            <a:r>
              <a:rPr lang="en-US" sz="26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600" dirty="0">
              <a:latin typeface="+mj-lt"/>
              <a:cs typeface="Arial" panose="020B0604020202020204" pitchFamily="34" charset="0"/>
            </a:endParaRPr>
          </a:p>
        </p:txBody>
      </p:sp>
      <p:pic>
        <p:nvPicPr>
          <p:cNvPr id="41991" name="Picture 2" descr="Image result for stolen comput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Image result for evidence destruc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4110037"/>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serious crimes	</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Pursuant to a </a:t>
            </a:r>
            <a:r>
              <a:rPr lang="en-US" sz="2900" b="1" dirty="0">
                <a:solidFill>
                  <a:srgbClr val="FF0000"/>
                </a:solidFill>
                <a:latin typeface="+mj-lt"/>
                <a:cs typeface="Arial" panose="020B0604020202020204" pitchFamily="34" charset="0"/>
              </a:rPr>
              <a:t>request for mutual assistance </a:t>
            </a:r>
            <a:r>
              <a:rPr lang="en-US" sz="2900" dirty="0">
                <a:latin typeface="+mj-lt"/>
                <a:cs typeface="Arial" panose="020B0604020202020204" pitchFamily="34" charset="0"/>
              </a:rPr>
              <a:t>regarding the interception of content data (</a:t>
            </a:r>
            <a:r>
              <a:rPr lang="en-US" sz="2900" b="1" dirty="0">
                <a:solidFill>
                  <a:srgbClr val="FF0000"/>
                </a:solidFill>
                <a:latin typeface="+mj-lt"/>
                <a:cs typeface="Arial" panose="020B0604020202020204" pitchFamily="34" charset="0"/>
              </a:rPr>
              <a:t>Article 34</a:t>
            </a:r>
            <a:r>
              <a:rPr lang="en-US" sz="2900" dirty="0">
                <a:latin typeface="+mj-lt"/>
                <a:cs typeface="Arial" panose="020B0604020202020204" pitchFamily="34" charset="0"/>
              </a:rPr>
              <a:t>)</a:t>
            </a:r>
            <a:endParaRPr lang="en-US" sz="2900" b="1" dirty="0">
              <a:solidFill>
                <a:srgbClr val="FF0000"/>
              </a:solidFill>
              <a:latin typeface="+mj-lt"/>
              <a:cs typeface="Arial" panose="020B0604020202020204" pitchFamily="34" charset="0"/>
            </a:endParaRPr>
          </a:p>
        </p:txBody>
      </p:sp>
      <p:pic>
        <p:nvPicPr>
          <p:cNvPr id="43015" name="Picture 2" descr="Use links below to save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Image result for magnifying glass clipart fr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62</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37"/>
          </a:xfrm>
          <a:prstGeom prst="rect">
            <a:avLst/>
          </a:prstGeom>
          <a:noFill/>
        </p:spPr>
        <p:txBody>
          <a:bodyPr>
            <a:spAutoFit/>
          </a:bodyPr>
          <a:lstStyle/>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latin typeface="+mj-lt"/>
                <a:cs typeface="Arial" panose="020B0604020202020204" pitchFamily="34" charset="0"/>
              </a:rPr>
              <a:t> </a:t>
            </a:r>
            <a:r>
              <a:rPr lang="en-US" sz="2800" b="1" dirty="0">
                <a:solidFill>
                  <a:srgbClr val="FF0000"/>
                </a:solidFill>
                <a:latin typeface="+mj-lt"/>
                <a:cs typeface="Arial" panose="020B0604020202020204" pitchFamily="34" charset="0"/>
              </a:rPr>
              <a:t>have not been or are unlikely to be successful</a:t>
            </a:r>
            <a:r>
              <a:rPr lang="en-US" sz="2800" dirty="0">
                <a:latin typeface="+mj-lt"/>
                <a:cs typeface="Arial" panose="020B0604020202020204" pitchFamily="34" charset="0"/>
              </a:rPr>
              <a:t> in obtaining information sought to be acquired</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 </a:t>
            </a:r>
            <a:r>
              <a:rPr lang="en-US" sz="2800" dirty="0">
                <a:latin typeface="+mj-lt"/>
                <a:cs typeface="Arial" panose="020B0604020202020204" pitchFamily="34" charset="0"/>
              </a:rPr>
              <a:t>are </a:t>
            </a:r>
            <a:r>
              <a:rPr lang="en-US" sz="2800" b="1" dirty="0">
                <a:solidFill>
                  <a:srgbClr val="FF0000"/>
                </a:solidFill>
                <a:latin typeface="+mj-lt"/>
                <a:cs typeface="Arial" panose="020B0604020202020204" pitchFamily="34" charset="0"/>
              </a:rPr>
              <a:t>too</a:t>
            </a:r>
            <a:r>
              <a:rPr lang="en-US" sz="2800" dirty="0">
                <a:solidFill>
                  <a:srgbClr val="FF0000"/>
                </a:solidFill>
                <a:latin typeface="+mj-lt"/>
                <a:cs typeface="Arial" panose="020B0604020202020204" pitchFamily="34" charset="0"/>
              </a:rPr>
              <a:t> </a:t>
            </a:r>
            <a:r>
              <a:rPr lang="en-US" sz="2800" b="1" dirty="0">
                <a:solidFill>
                  <a:srgbClr val="FF0000"/>
                </a:solidFill>
                <a:latin typeface="+mj-lt"/>
                <a:cs typeface="Arial" panose="020B0604020202020204" pitchFamily="34" charset="0"/>
              </a:rPr>
              <a:t>dangerous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to be adopted in the circumstances </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having regard to the </a:t>
            </a:r>
            <a:r>
              <a:rPr lang="en-US" sz="2800" b="1" dirty="0">
                <a:solidFill>
                  <a:srgbClr val="FF0000"/>
                </a:solidFill>
                <a:latin typeface="+mj-lt"/>
                <a:cs typeface="Arial" panose="020B0604020202020204" pitchFamily="34" charset="0"/>
              </a:rPr>
              <a:t>urgency</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of the case are </a:t>
            </a:r>
            <a:r>
              <a:rPr lang="en-US" sz="2800" b="1" dirty="0">
                <a:solidFill>
                  <a:srgbClr val="FF0000"/>
                </a:solidFill>
                <a:latin typeface="+mj-lt"/>
                <a:cs typeface="Arial" panose="020B0604020202020204" pitchFamily="34" charset="0"/>
              </a:rPr>
              <a:t>impracticable </a:t>
            </a:r>
          </a:p>
        </p:txBody>
      </p:sp>
      <p:pic>
        <p:nvPicPr>
          <p:cNvPr id="44039" name="Picture 4" descr="Image result for dang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Image result for urgent  clipart"/>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algn="just">
              <a:defRPr/>
            </a:pPr>
            <a:r>
              <a:rPr lang="en-US" sz="3000" dirty="0">
                <a:latin typeface="+mj-lt"/>
                <a:cs typeface="Arial" panose="020B0604020202020204" pitchFamily="34" charset="0"/>
              </a:rPr>
              <a:t>Other Grounds:</a:t>
            </a: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63</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en-US" altLang="en-US" sz="2800" dirty="0">
                <a:latin typeface="+mj-lt"/>
              </a:rPr>
              <a:t>Application is result of </a:t>
            </a:r>
            <a:r>
              <a:rPr lang="en-US" altLang="en-US" sz="2800" b="1" dirty="0">
                <a:solidFill>
                  <a:srgbClr val="FF0000"/>
                </a:solidFill>
                <a:latin typeface="+mj-lt"/>
              </a:rPr>
              <a:t>mutual assistance request already made </a:t>
            </a:r>
            <a:r>
              <a:rPr lang="en-US" altLang="en-US" sz="2800" dirty="0">
                <a:latin typeface="+mj-lt"/>
              </a:rPr>
              <a:t>by foreign country</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en-US" altLang="en-US" sz="2800" dirty="0">
                <a:latin typeface="+mj-lt"/>
              </a:rPr>
              <a:t>Application is result of </a:t>
            </a:r>
            <a:r>
              <a:rPr lang="en-US" altLang="en-US" sz="2800" b="1" dirty="0">
                <a:solidFill>
                  <a:srgbClr val="FF0000"/>
                </a:solidFill>
                <a:latin typeface="+mj-lt"/>
              </a:rPr>
              <a:t>urgent mutual assistance request to be made </a:t>
            </a:r>
            <a:r>
              <a:rPr lang="en-US" altLang="en-US" sz="2800" dirty="0">
                <a:latin typeface="+mj-lt"/>
              </a:rPr>
              <a:t>by foreign country</a:t>
            </a:r>
            <a:endParaRPr lang="en-US" sz="2800" dirty="0">
              <a:latin typeface="+mj-lt"/>
              <a:cs typeface="Arial" panose="020B0604020202020204" pitchFamily="34" charset="0"/>
            </a:endParaRPr>
          </a:p>
        </p:txBody>
      </p:sp>
      <p:pic>
        <p:nvPicPr>
          <p:cNvPr id="45063"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Image result for glob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en-US" altLang="en-US" b="1"/>
              <a:t>Grounds</a:t>
            </a:r>
          </a:p>
        </p:txBody>
      </p:sp>
      <p:sp>
        <p:nvSpPr>
          <p:cNvPr id="46083" name="Content Placeholder 2"/>
          <p:cNvSpPr>
            <a:spLocks noGrp="1"/>
          </p:cNvSpPr>
          <p:nvPr>
            <p:ph idx="1"/>
          </p:nvPr>
        </p:nvSpPr>
        <p:spPr>
          <a:xfrm>
            <a:off x="457200" y="1614488"/>
            <a:ext cx="7913688" cy="4525962"/>
          </a:xfrm>
        </p:spPr>
        <p:txBody>
          <a:bodyPr/>
          <a:lstStyle/>
          <a:p>
            <a:pPr algn="just"/>
            <a:r>
              <a:rPr lang="en-US" altLang="en-US" sz="2800" b="1">
                <a:solidFill>
                  <a:srgbClr val="FF0000"/>
                </a:solidFill>
              </a:rPr>
              <a:t>Describe</a:t>
            </a:r>
            <a:r>
              <a:rPr lang="en-US" altLang="en-US" sz="2800"/>
              <a:t> the </a:t>
            </a:r>
            <a:r>
              <a:rPr lang="en-US" altLang="en-US" sz="2800" b="1">
                <a:solidFill>
                  <a:srgbClr val="FF0000"/>
                </a:solidFill>
              </a:rPr>
              <a:t>information</a:t>
            </a:r>
            <a:r>
              <a:rPr lang="en-US" altLang="en-US" sz="2800"/>
              <a:t>, </a:t>
            </a:r>
            <a:r>
              <a:rPr lang="en-US" altLang="en-US" sz="2800" b="1">
                <a:solidFill>
                  <a:srgbClr val="FF0000"/>
                </a:solidFill>
              </a:rPr>
              <a:t>data  </a:t>
            </a:r>
            <a:r>
              <a:rPr lang="en-US" altLang="en-US" sz="2800"/>
              <a:t>or</a:t>
            </a:r>
            <a:r>
              <a:rPr lang="en-US" altLang="en-US" sz="2800" b="1">
                <a:solidFill>
                  <a:srgbClr val="FF0000"/>
                </a:solidFill>
              </a:rPr>
              <a:t> computer</a:t>
            </a:r>
            <a:r>
              <a:rPr lang="en-US" altLang="en-US" sz="2800"/>
              <a:t> sought particularly to show:</a:t>
            </a:r>
          </a:p>
          <a:p>
            <a:pPr lvl="1" algn="just"/>
            <a:r>
              <a:rPr lang="en-US" altLang="en-US" b="1">
                <a:solidFill>
                  <a:srgbClr val="FF0000"/>
                </a:solidFill>
              </a:rPr>
              <a:t>Relevance </a:t>
            </a:r>
            <a:r>
              <a:rPr lang="en-US" altLang="en-US"/>
              <a:t>to procedural power being applied for</a:t>
            </a:r>
          </a:p>
          <a:p>
            <a:pPr lvl="1" algn="just"/>
            <a:r>
              <a:rPr lang="en-US" altLang="en-US" b="1">
                <a:solidFill>
                  <a:srgbClr val="FF0000"/>
                </a:solidFill>
              </a:rPr>
              <a:t>Substantial value </a:t>
            </a:r>
            <a:r>
              <a:rPr lang="en-US" altLang="en-US"/>
              <a:t>to the specified criminal investigation</a:t>
            </a:r>
            <a:endParaRPr lang="en-US" altLang="en-US" b="1">
              <a:solidFill>
                <a:srgbClr val="FF0000"/>
              </a:solidFill>
            </a:endParaRPr>
          </a:p>
          <a:p>
            <a:pPr algn="just"/>
            <a:r>
              <a:rPr lang="en-US" altLang="en-US" sz="2800"/>
              <a:t>Explain whether or not the data is </a:t>
            </a:r>
            <a:r>
              <a:rPr lang="en-US" altLang="en-US" sz="2800" b="1">
                <a:solidFill>
                  <a:srgbClr val="FF0000"/>
                </a:solidFill>
              </a:rPr>
              <a:t>privileged</a:t>
            </a:r>
            <a:r>
              <a:rPr lang="en-US" altLang="en-US" sz="2800"/>
              <a:t> or otherwise </a:t>
            </a:r>
            <a:r>
              <a:rPr lang="en-US" altLang="en-US" sz="2800" b="1">
                <a:solidFill>
                  <a:srgbClr val="FF0000"/>
                </a:solidFill>
              </a:rPr>
              <a:t>confidential </a:t>
            </a:r>
            <a:r>
              <a:rPr lang="en-US" altLang="en-US" sz="2800"/>
              <a:t>and if so </a:t>
            </a:r>
            <a:r>
              <a:rPr lang="en-US" altLang="en-US" sz="2800" b="1">
                <a:solidFill>
                  <a:srgbClr val="FF0000"/>
                </a:solidFill>
              </a:rPr>
              <a:t>justification </a:t>
            </a:r>
            <a:r>
              <a:rPr lang="en-US" altLang="en-US" sz="2800"/>
              <a:t>for exercise of procedural power in relation to such data</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64</a:t>
            </a:fld>
            <a:endParaRPr lang="en-US" altLang="en-US">
              <a:solidFill>
                <a:srgbClr val="898989"/>
              </a:solidFill>
              <a:latin typeface="Calibri" panose="020F050202020403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a:t>Explaining Grounds</a:t>
            </a:r>
          </a:p>
        </p:txBody>
      </p:sp>
      <p:sp>
        <p:nvSpPr>
          <p:cNvPr id="80899" name="Content Placeholder 2"/>
          <p:cNvSpPr>
            <a:spLocks noGrp="1"/>
          </p:cNvSpPr>
          <p:nvPr>
            <p:ph idx="1"/>
          </p:nvPr>
        </p:nvSpPr>
        <p:spPr>
          <a:xfrm>
            <a:off x="457200" y="1443038"/>
            <a:ext cx="7913688" cy="4525962"/>
          </a:xfrm>
        </p:spPr>
        <p:txBody>
          <a:bodyPr/>
          <a:lstStyle/>
          <a:p>
            <a:pPr algn="just">
              <a:buFont typeface="Arial" charset="0"/>
              <a:buChar char="•"/>
              <a:defRPr/>
            </a:pPr>
            <a:r>
              <a:rPr lang="en-US" altLang="en-US" sz="2800" b="1" dirty="0">
                <a:solidFill>
                  <a:srgbClr val="FF0000"/>
                </a:solidFill>
              </a:rPr>
              <a:t>Merely stating grounds </a:t>
            </a:r>
            <a:r>
              <a:rPr lang="en-US" altLang="en-US" sz="2800" dirty="0"/>
              <a:t>in an application </a:t>
            </a:r>
            <a:r>
              <a:rPr lang="en-US" altLang="en-US" sz="2800" b="1" dirty="0">
                <a:solidFill>
                  <a:srgbClr val="FF0000"/>
                </a:solidFill>
              </a:rPr>
              <a:t>may not be sufficient</a:t>
            </a:r>
          </a:p>
          <a:p>
            <a:pPr algn="just">
              <a:buFont typeface="Arial" charset="0"/>
              <a:buChar char="•"/>
              <a:defRPr/>
            </a:pPr>
            <a:r>
              <a:rPr lang="en-US" altLang="en-US" sz="2800" dirty="0"/>
              <a:t>The grounds must be </a:t>
            </a:r>
            <a:r>
              <a:rPr lang="en-US" altLang="en-US" sz="2800" b="1" dirty="0">
                <a:solidFill>
                  <a:srgbClr val="FF0000"/>
                </a:solidFill>
              </a:rPr>
              <a:t>supported by information </a:t>
            </a:r>
            <a:r>
              <a:rPr lang="en-US" altLang="en-US" sz="2800" dirty="0"/>
              <a:t>available with the Applicant</a:t>
            </a:r>
          </a:p>
          <a:p>
            <a:pPr algn="just">
              <a:buFont typeface="Arial" charset="0"/>
              <a:buChar char="•"/>
              <a:defRPr/>
            </a:pPr>
            <a:r>
              <a:rPr lang="en-US" altLang="en-US" sz="2800" dirty="0"/>
              <a:t>Application should </a:t>
            </a:r>
            <a:r>
              <a:rPr lang="en-US" altLang="en-US" sz="2800" b="1" dirty="0">
                <a:solidFill>
                  <a:srgbClr val="FF0000"/>
                </a:solidFill>
              </a:rPr>
              <a:t>specify</a:t>
            </a:r>
            <a:r>
              <a:rPr lang="en-US" altLang="en-US" sz="2800" dirty="0"/>
              <a:t>:</a:t>
            </a:r>
          </a:p>
          <a:p>
            <a:pPr lvl="1" algn="just">
              <a:buFont typeface="Wingdings" panose="05000000000000000000" pitchFamily="2" charset="2"/>
              <a:buChar char="Ø"/>
              <a:defRPr/>
            </a:pPr>
            <a:r>
              <a:rPr lang="en-US" altLang="en-US" sz="2650" b="1" dirty="0">
                <a:solidFill>
                  <a:srgbClr val="FF0000"/>
                </a:solidFill>
              </a:rPr>
              <a:t>Source</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Quality</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Reliability</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Verification</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Usefulness</a:t>
            </a:r>
            <a:r>
              <a:rPr lang="en-US" altLang="en-US" sz="2650" dirty="0"/>
              <a:t> of data sought to be obtained</a:t>
            </a:r>
          </a:p>
          <a:p>
            <a:pPr lvl="1" algn="just">
              <a:buFont typeface="Wingdings" panose="05000000000000000000" pitchFamily="2" charset="2"/>
              <a:buChar char="Ø"/>
              <a:defRPr/>
            </a:pPr>
            <a:r>
              <a:rPr lang="en-US" altLang="en-US" sz="2650" b="1" dirty="0">
                <a:solidFill>
                  <a:srgbClr val="FF0000"/>
                </a:solidFill>
              </a:rPr>
              <a:t>Relevance </a:t>
            </a:r>
            <a:r>
              <a:rPr lang="en-US" altLang="en-US" sz="2650" dirty="0"/>
              <a:t>of measure sought to investigation</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65</a:t>
            </a:fld>
            <a:endParaRPr lang="en-US" altLang="en-US">
              <a:solidFill>
                <a:srgbClr val="898989"/>
              </a:solidFill>
              <a:latin typeface="Calibri" panose="020F050202020403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dirty="0"/>
              <a:t>Case Study: Grounds for Seizure</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en-US" altLang="en-US" sz="2650" b="1" dirty="0"/>
              <a:t>Some Grounds:</a:t>
            </a:r>
          </a:p>
          <a:p>
            <a:pPr algn="just">
              <a:buFont typeface="Arial" charset="0"/>
              <a:buChar char="•"/>
              <a:defRPr/>
            </a:pPr>
            <a:r>
              <a:rPr lang="en-US" altLang="en-US" sz="2650" dirty="0"/>
              <a:t>Mutual Legal Request Received from Atlantis</a:t>
            </a:r>
          </a:p>
          <a:p>
            <a:pPr algn="just">
              <a:buFont typeface="Arial" charset="0"/>
              <a:buChar char="•"/>
              <a:defRPr/>
            </a:pPr>
            <a:r>
              <a:rPr lang="en-US" altLang="en-US" sz="2650" dirty="0"/>
              <a:t>Serious offence committed (BEC)</a:t>
            </a:r>
          </a:p>
          <a:p>
            <a:pPr algn="just">
              <a:buFont typeface="Arial" charset="0"/>
              <a:buChar char="•"/>
              <a:defRPr/>
            </a:pPr>
            <a:r>
              <a:rPr lang="en-US" altLang="en-US" sz="2650" dirty="0"/>
              <a:t>Likelihood of offenders repeating offence</a:t>
            </a:r>
          </a:p>
          <a:p>
            <a:pPr algn="just">
              <a:buFont typeface="Arial" charset="0"/>
              <a:buChar char="•"/>
              <a:defRPr/>
            </a:pPr>
            <a:r>
              <a:rPr lang="en-US" altLang="en-US" sz="2650" dirty="0" err="1"/>
              <a:t>Ostland</a:t>
            </a:r>
            <a:r>
              <a:rPr lang="en-US" altLang="en-US" sz="2650" dirty="0"/>
              <a:t> branch has subscriber information in form of computer data that would enable identification of bank account holders</a:t>
            </a:r>
          </a:p>
          <a:p>
            <a:pPr algn="just">
              <a:buFont typeface="Arial" charset="0"/>
              <a:buChar char="•"/>
              <a:defRPr/>
            </a:pPr>
            <a:r>
              <a:rPr lang="en-US" altLang="en-US" sz="2650" dirty="0"/>
              <a:t>Rendering inaccessible access codes will prevent perpetrators from accessing proceeds of crime</a:t>
            </a:r>
          </a:p>
          <a:p>
            <a:pPr algn="just">
              <a:buFont typeface="Arial" charset="0"/>
              <a:buChar char="•"/>
              <a:defRPr/>
            </a:pPr>
            <a:r>
              <a:rPr lang="en-US" altLang="en-US" sz="2650" dirty="0" err="1"/>
              <a:t>Ostland</a:t>
            </a:r>
            <a:r>
              <a:rPr lang="en-US" altLang="en-US" sz="2650" dirty="0"/>
              <a:t> branch does not have capacity to produce data – thus seizure required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66</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2762250"/>
            <a:ext cx="8229600" cy="1143000"/>
          </a:xfrm>
        </p:spPr>
        <p:txBody>
          <a:bodyPr/>
          <a:lstStyle/>
          <a:p>
            <a:r>
              <a:rPr lang="en-GB" sz="4000" b="1"/>
              <a:t>Part Five</a:t>
            </a:r>
            <a:br>
              <a:rPr lang="en-GB" sz="4000" b="1"/>
            </a:br>
            <a:r>
              <a:rPr lang="en-GB" sz="4000" b="1"/>
              <a:t>Formalities of Written Applications</a:t>
            </a:r>
            <a:endParaRPr lang="en-GB" sz="4000"/>
          </a:p>
        </p:txBody>
      </p:sp>
      <p:pic>
        <p:nvPicPr>
          <p:cNvPr id="4813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4813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AF52B95-A6D7-4E2F-A53C-0645EFB48B2C}" type="slidenum">
              <a:rPr lang="en-US" altLang="fr-FR">
                <a:solidFill>
                  <a:srgbClr val="898989"/>
                </a:solidFill>
                <a:latin typeface="Calibri" panose="020F0502020204030204" pitchFamily="34" charset="0"/>
              </a:rPr>
              <a:pPr/>
              <a:t>67</a:t>
            </a:fld>
            <a:endParaRPr lang="en-US" altLang="fr-FR">
              <a:solidFill>
                <a:srgbClr val="898989"/>
              </a:solidFill>
              <a:latin typeface="Calibri" panose="020F050202020403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b="1"/>
              <a:t>Documents</a:t>
            </a:r>
          </a:p>
        </p:txBody>
      </p:sp>
      <p:sp>
        <p:nvSpPr>
          <p:cNvPr id="49155" name="Content Placeholder 2"/>
          <p:cNvSpPr>
            <a:spLocks noGrp="1"/>
          </p:cNvSpPr>
          <p:nvPr>
            <p:ph idx="1"/>
          </p:nvPr>
        </p:nvSpPr>
        <p:spPr>
          <a:xfrm>
            <a:off x="457200" y="1243013"/>
            <a:ext cx="8229600" cy="4525962"/>
          </a:xfrm>
        </p:spPr>
        <p:txBody>
          <a:bodyPr/>
          <a:lstStyle/>
          <a:p>
            <a:pPr algn="just"/>
            <a:r>
              <a:rPr lang="en-US" altLang="en-US"/>
              <a:t>Domestic law may require that written applications be accompanied by documents:</a:t>
            </a:r>
          </a:p>
          <a:p>
            <a:pPr lvl="1" algn="just"/>
            <a:r>
              <a:rPr lang="en-US" altLang="en-US" b="1">
                <a:solidFill>
                  <a:srgbClr val="FF0000"/>
                </a:solidFill>
              </a:rPr>
              <a:t>Affidavit/sworn statement </a:t>
            </a:r>
            <a:r>
              <a:rPr lang="en-US" altLang="en-US"/>
              <a:t>of Applicant</a:t>
            </a:r>
          </a:p>
          <a:p>
            <a:pPr lvl="1" algn="just"/>
            <a:r>
              <a:rPr lang="en-US" altLang="en-US" b="1">
                <a:solidFill>
                  <a:srgbClr val="FF0000"/>
                </a:solidFill>
              </a:rPr>
              <a:t>Draft order</a:t>
            </a:r>
            <a:endParaRPr lang="en-US" altLang="en-US"/>
          </a:p>
          <a:p>
            <a:pPr lvl="1" algn="just"/>
            <a:r>
              <a:rPr lang="en-US" altLang="en-US"/>
              <a:t>Any </a:t>
            </a:r>
            <a:r>
              <a:rPr lang="en-US" altLang="en-US" b="1">
                <a:solidFill>
                  <a:srgbClr val="FF0000"/>
                </a:solidFill>
              </a:rPr>
              <a:t>supporting documents </a:t>
            </a:r>
            <a:r>
              <a:rPr lang="en-US" altLang="en-US"/>
              <a:t>in relation to the relevant specific criminal investigation</a:t>
            </a:r>
          </a:p>
          <a:p>
            <a:pPr lvl="1" algn="just"/>
            <a:r>
              <a:rPr lang="en-US" altLang="en-US" b="1">
                <a:solidFill>
                  <a:srgbClr val="FF0000"/>
                </a:solidFill>
              </a:rPr>
              <a:t>Mutual assistance request </a:t>
            </a:r>
            <a:r>
              <a:rPr lang="en-US" altLang="en-US"/>
              <a:t>in pursuance of which written application may be made</a:t>
            </a:r>
            <a:endParaRPr lang="en-US" altLang="en-US" b="1"/>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A2B34FC-3784-4982-A47A-77C6D4D25238}" type="slidenum">
              <a:rPr lang="en-US" altLang="en-US">
                <a:solidFill>
                  <a:srgbClr val="898989"/>
                </a:solidFill>
                <a:latin typeface="Calibri" panose="020F0502020204030204" pitchFamily="34" charset="0"/>
              </a:rPr>
              <a:pPr/>
              <a:t>68</a:t>
            </a:fld>
            <a:endParaRPr lang="en-US" altLang="en-US">
              <a:solidFill>
                <a:srgbClr val="898989"/>
              </a:solidFill>
              <a:latin typeface="Calibri" panose="020F050202020403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b="1"/>
              <a:t>Documents</a:t>
            </a:r>
          </a:p>
        </p:txBody>
      </p:sp>
      <p:sp>
        <p:nvSpPr>
          <p:cNvPr id="51203" name="Content Placeholder 2"/>
          <p:cNvSpPr>
            <a:spLocks noGrp="1"/>
          </p:cNvSpPr>
          <p:nvPr>
            <p:ph idx="1"/>
          </p:nvPr>
        </p:nvSpPr>
        <p:spPr>
          <a:xfrm>
            <a:off x="457200" y="1417638"/>
            <a:ext cx="6543675" cy="4938712"/>
          </a:xfrm>
        </p:spPr>
        <p:txBody>
          <a:bodyPr/>
          <a:lstStyle/>
          <a:p>
            <a:pPr algn="just"/>
            <a:r>
              <a:rPr lang="en-US" altLang="en-US" sz="2900"/>
              <a:t>It is possible that certain required </a:t>
            </a:r>
            <a:r>
              <a:rPr lang="en-US" altLang="en-US" sz="2900" b="1">
                <a:solidFill>
                  <a:srgbClr val="FF0000"/>
                </a:solidFill>
              </a:rPr>
              <a:t>documents </a:t>
            </a:r>
            <a:r>
              <a:rPr lang="en-US" altLang="en-US" sz="2900"/>
              <a:t>may </a:t>
            </a:r>
            <a:r>
              <a:rPr lang="en-US" altLang="en-US" sz="2900" b="1">
                <a:solidFill>
                  <a:srgbClr val="FF0000"/>
                </a:solidFill>
              </a:rPr>
              <a:t>not be available</a:t>
            </a:r>
          </a:p>
          <a:p>
            <a:pPr algn="just"/>
            <a:endParaRPr lang="en-US" altLang="en-US" sz="2900"/>
          </a:p>
          <a:p>
            <a:pPr algn="just"/>
            <a:r>
              <a:rPr lang="en-US" altLang="en-US" sz="2900"/>
              <a:t>Application may state that </a:t>
            </a:r>
            <a:r>
              <a:rPr lang="en-US" altLang="en-US" sz="2900" b="1">
                <a:solidFill>
                  <a:srgbClr val="FF0000"/>
                </a:solidFill>
              </a:rPr>
              <a:t>limited information is available </a:t>
            </a:r>
            <a:r>
              <a:rPr lang="en-US" altLang="en-US" sz="2900"/>
              <a:t>at initial stage</a:t>
            </a:r>
          </a:p>
          <a:p>
            <a:pPr algn="just"/>
            <a:endParaRPr lang="en-US" altLang="en-US" sz="2900"/>
          </a:p>
          <a:p>
            <a:pPr algn="just"/>
            <a:r>
              <a:rPr lang="en-US" altLang="en-US" sz="2900"/>
              <a:t>Application may state that preliminary measures may be </a:t>
            </a:r>
            <a:r>
              <a:rPr lang="en-US" altLang="en-US" sz="2900" b="1">
                <a:solidFill>
                  <a:srgbClr val="FF0000"/>
                </a:solidFill>
              </a:rPr>
              <a:t>temporarily allowed </a:t>
            </a:r>
            <a:r>
              <a:rPr lang="en-US" altLang="en-US" sz="2900"/>
              <a:t>for obtaining further information </a:t>
            </a:r>
          </a:p>
          <a:p>
            <a:pPr algn="just"/>
            <a:endParaRPr lang="en-US" altLang="en-US" sz="2900"/>
          </a:p>
        </p:txBody>
      </p:sp>
      <p:sp>
        <p:nvSpPr>
          <p:cNvPr id="512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39DD4DA-7004-46A3-A20D-5CBF5788E0A3}" type="slidenum">
              <a:rPr lang="en-US" altLang="en-US">
                <a:solidFill>
                  <a:srgbClr val="898989"/>
                </a:solidFill>
                <a:latin typeface="Calibri" panose="020F0502020204030204" pitchFamily="34" charset="0"/>
              </a:rPr>
              <a:pPr/>
              <a:t>69</a:t>
            </a:fld>
            <a:endParaRPr lang="en-US" altLang="en-US">
              <a:solidFill>
                <a:srgbClr val="898989"/>
              </a:solidFill>
              <a:latin typeface="Calibri" panose="020F0502020204030204" pitchFamily="34" charset="0"/>
            </a:endParaRPr>
          </a:p>
        </p:txBody>
      </p:sp>
      <p:pic>
        <p:nvPicPr>
          <p:cNvPr id="51205" name="Picture 2" descr="Image result for document not availabl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5" y="2360613"/>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solidFill>
                  <a:srgbClr val="FF0000"/>
                </a:solidFill>
                <a:latin typeface="Calibri" panose="020F0502020204030204" pitchFamily="34" charset="0"/>
              </a:rPr>
              <a:t>W</a:t>
            </a:r>
            <a:r>
              <a:rPr lang="en-GB" sz="2800" b="1" dirty="0">
                <a:solidFill>
                  <a:srgbClr val="FF0000"/>
                </a:solidFill>
                <a:latin typeface="Calibri" panose="020F0502020204030204" pitchFamily="34" charset="0"/>
              </a:rPr>
              <a:t>ritten applications/requests &amp; hearings </a:t>
            </a:r>
            <a:r>
              <a:rPr lang="en-GB" sz="2800" b="1" dirty="0">
                <a:latin typeface="Calibri" panose="020F0502020204030204" pitchFamily="34" charset="0"/>
              </a:rPr>
              <a:t>OR </a:t>
            </a:r>
            <a:r>
              <a:rPr lang="en-GB" sz="2800" b="1" dirty="0">
                <a:solidFill>
                  <a:srgbClr val="FF0000"/>
                </a:solidFill>
                <a:latin typeface="Calibri" panose="020F0502020204030204" pitchFamily="34" charset="0"/>
              </a:rPr>
              <a:t>verbally seeking authorization</a:t>
            </a:r>
            <a:endParaRPr lang="en-US" sz="2800" dirty="0">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latin typeface="Calibri" panose="020F0502020204030204" pitchFamily="34" charset="0"/>
              </a:rPr>
              <a:t>Both legal systems require </a:t>
            </a:r>
            <a:r>
              <a:rPr lang="en-GB" sz="2800" b="1" dirty="0">
                <a:solidFill>
                  <a:srgbClr val="FF0000"/>
                </a:solidFill>
                <a:latin typeface="Calibri" panose="020F0502020204030204" pitchFamily="34" charset="0"/>
              </a:rPr>
              <a:t>similar criteria</a:t>
            </a:r>
            <a:r>
              <a:rPr lang="en-GB" sz="2800" dirty="0">
                <a:solidFill>
                  <a:srgbClr val="FF0000"/>
                </a:solidFill>
                <a:latin typeface="Calibri" panose="020F0502020204030204" pitchFamily="34" charset="0"/>
              </a:rPr>
              <a:t> </a:t>
            </a:r>
            <a:r>
              <a:rPr lang="en-GB" sz="2800" dirty="0">
                <a:latin typeface="Calibri" panose="020F0502020204030204" pitchFamily="34" charset="0"/>
              </a:rPr>
              <a:t>and </a:t>
            </a:r>
            <a:r>
              <a:rPr lang="en-GB" sz="2800" b="1" dirty="0">
                <a:solidFill>
                  <a:srgbClr val="FF0000"/>
                </a:solidFill>
                <a:latin typeface="Calibri" panose="020F0502020204030204" pitchFamily="34" charset="0"/>
              </a:rPr>
              <a:t>similar grounds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Image result for phone conversation clipart">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mage result for written application clipart">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b="1"/>
              <a:t>Identification of Applicant </a:t>
            </a:r>
          </a:p>
        </p:txBody>
      </p:sp>
      <p:sp>
        <p:nvSpPr>
          <p:cNvPr id="52227" name="Content Placeholder 2"/>
          <p:cNvSpPr>
            <a:spLocks noGrp="1"/>
          </p:cNvSpPr>
          <p:nvPr>
            <p:ph idx="1"/>
          </p:nvPr>
        </p:nvSpPr>
        <p:spPr>
          <a:xfrm>
            <a:off x="503238" y="1389063"/>
            <a:ext cx="6049962" cy="4524375"/>
          </a:xfrm>
        </p:spPr>
        <p:txBody>
          <a:bodyPr/>
          <a:lstStyle/>
          <a:p>
            <a:pPr algn="just"/>
            <a:r>
              <a:rPr lang="en-US" altLang="en-US">
                <a:solidFill>
                  <a:srgbClr val="FF0000"/>
                </a:solidFill>
              </a:rPr>
              <a:t>Name</a:t>
            </a:r>
            <a:endParaRPr lang="en-US" altLang="en-US"/>
          </a:p>
          <a:p>
            <a:pPr algn="just"/>
            <a:r>
              <a:rPr lang="en-US" altLang="en-US">
                <a:solidFill>
                  <a:srgbClr val="FF0000"/>
                </a:solidFill>
              </a:rPr>
              <a:t>Designation</a:t>
            </a:r>
            <a:endParaRPr lang="en-US" altLang="en-US"/>
          </a:p>
          <a:p>
            <a:pPr algn="just"/>
            <a:r>
              <a:rPr lang="en-US" altLang="en-US">
                <a:solidFill>
                  <a:srgbClr val="FF0000"/>
                </a:solidFill>
              </a:rPr>
              <a:t>Agency</a:t>
            </a:r>
          </a:p>
          <a:p>
            <a:pPr algn="just"/>
            <a:r>
              <a:rPr lang="en-US" altLang="en-US">
                <a:solidFill>
                  <a:srgbClr val="FF0000"/>
                </a:solidFill>
              </a:rPr>
              <a:t>Source of authorization/power</a:t>
            </a:r>
          </a:p>
          <a:p>
            <a:pPr algn="just"/>
            <a:r>
              <a:rPr lang="en-US" altLang="en-US">
                <a:solidFill>
                  <a:srgbClr val="FF0000"/>
                </a:solidFill>
              </a:rPr>
              <a:t>Relation to criminal investigation </a:t>
            </a:r>
          </a:p>
          <a:p>
            <a:pPr lvl="1" algn="just"/>
            <a:r>
              <a:rPr lang="en-US" altLang="en-US">
                <a:solidFill>
                  <a:srgbClr val="FF0000"/>
                </a:solidFill>
              </a:rPr>
              <a:t>Investigator</a:t>
            </a:r>
          </a:p>
          <a:p>
            <a:pPr lvl="1" algn="just"/>
            <a:r>
              <a:rPr lang="en-US" altLang="en-US">
                <a:solidFill>
                  <a:srgbClr val="FF0000"/>
                </a:solidFill>
              </a:rPr>
              <a:t>Prosecutor</a:t>
            </a:r>
          </a:p>
          <a:p>
            <a:pPr lvl="1" algn="just"/>
            <a:r>
              <a:rPr lang="en-US" altLang="en-US">
                <a:solidFill>
                  <a:srgbClr val="FF0000"/>
                </a:solidFill>
              </a:rPr>
              <a:t>Other </a:t>
            </a:r>
          </a:p>
          <a:p>
            <a:pPr algn="just"/>
            <a:r>
              <a:rPr lang="en-US" altLang="en-US">
                <a:solidFill>
                  <a:srgbClr val="FF0000"/>
                </a:solidFill>
              </a:rPr>
              <a:t>Contact details</a:t>
            </a:r>
          </a:p>
          <a:p>
            <a:pPr lvl="2" algn="just"/>
            <a:endParaRPr lang="en-US" altLang="en-US"/>
          </a:p>
        </p:txBody>
      </p:sp>
      <p:sp>
        <p:nvSpPr>
          <p:cNvPr id="522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91158E-71A9-4EA1-97FE-244B3DA893D3}" type="slidenum">
              <a:rPr lang="en-US" altLang="en-US">
                <a:solidFill>
                  <a:srgbClr val="898989"/>
                </a:solidFill>
                <a:latin typeface="Calibri" panose="020F0502020204030204" pitchFamily="34" charset="0"/>
              </a:rPr>
              <a:pPr/>
              <a:t>70</a:t>
            </a:fld>
            <a:endParaRPr lang="en-US" altLang="en-US">
              <a:solidFill>
                <a:srgbClr val="898989"/>
              </a:solidFill>
              <a:latin typeface="Calibri" panose="020F0502020204030204" pitchFamily="34" charset="0"/>
            </a:endParaRPr>
          </a:p>
        </p:txBody>
      </p:sp>
      <p:pic>
        <p:nvPicPr>
          <p:cNvPr id="52229" name="Picture 6" descr="Image result for investigator question ma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3575" y="1579563"/>
            <a:ext cx="167322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73075" y="98425"/>
            <a:ext cx="8229600" cy="1143000"/>
          </a:xfrm>
        </p:spPr>
        <p:txBody>
          <a:bodyPr/>
          <a:lstStyle/>
          <a:p>
            <a:r>
              <a:rPr lang="en-US" altLang="en-US" b="1"/>
              <a:t>Brief summary of facts</a:t>
            </a:r>
          </a:p>
        </p:txBody>
      </p:sp>
      <p:sp>
        <p:nvSpPr>
          <p:cNvPr id="53251" name="Content Placeholder 2"/>
          <p:cNvSpPr>
            <a:spLocks noGrp="1"/>
          </p:cNvSpPr>
          <p:nvPr>
            <p:ph idx="1"/>
          </p:nvPr>
        </p:nvSpPr>
        <p:spPr>
          <a:xfrm>
            <a:off x="457200" y="1068388"/>
            <a:ext cx="6275388" cy="4525962"/>
          </a:xfrm>
        </p:spPr>
        <p:txBody>
          <a:bodyPr/>
          <a:lstStyle/>
          <a:p>
            <a:pPr algn="just"/>
            <a:r>
              <a:rPr lang="en-US" altLang="en-US"/>
              <a:t>Brief summary of facts of related criminal investigation</a:t>
            </a:r>
          </a:p>
          <a:p>
            <a:pPr algn="just"/>
            <a:endParaRPr lang="en-US" altLang="en-US"/>
          </a:p>
          <a:p>
            <a:pPr algn="just"/>
            <a:r>
              <a:rPr lang="en-US" altLang="en-US"/>
              <a:t>This may include:</a:t>
            </a:r>
          </a:p>
          <a:p>
            <a:pPr lvl="1" algn="just"/>
            <a:r>
              <a:rPr lang="en-US" altLang="en-US" b="1">
                <a:solidFill>
                  <a:srgbClr val="FF0000"/>
                </a:solidFill>
              </a:rPr>
              <a:t>Description </a:t>
            </a:r>
            <a:r>
              <a:rPr lang="en-US" altLang="en-US"/>
              <a:t>of criminal investigation</a:t>
            </a:r>
          </a:p>
          <a:p>
            <a:pPr lvl="1" algn="just"/>
            <a:r>
              <a:rPr lang="en-US" altLang="en-US"/>
              <a:t>List of </a:t>
            </a:r>
            <a:r>
              <a:rPr lang="en-US" altLang="en-US" b="1">
                <a:solidFill>
                  <a:srgbClr val="FF0000"/>
                </a:solidFill>
              </a:rPr>
              <a:t>offences</a:t>
            </a:r>
          </a:p>
          <a:p>
            <a:pPr lvl="1" algn="just"/>
            <a:r>
              <a:rPr lang="en-US" altLang="en-US"/>
              <a:t>Corresponding </a:t>
            </a:r>
            <a:r>
              <a:rPr lang="en-US" altLang="en-US" b="1">
                <a:solidFill>
                  <a:srgbClr val="FF0000"/>
                </a:solidFill>
              </a:rPr>
              <a:t>punishments</a:t>
            </a:r>
          </a:p>
          <a:p>
            <a:pPr lvl="1" algn="just"/>
            <a:r>
              <a:rPr lang="en-US" altLang="en-US"/>
              <a:t>Details of </a:t>
            </a:r>
            <a:r>
              <a:rPr lang="en-US" altLang="en-US" b="1">
                <a:solidFill>
                  <a:srgbClr val="FF0000"/>
                </a:solidFill>
              </a:rPr>
              <a:t>other related investigations</a:t>
            </a:r>
            <a:r>
              <a:rPr lang="en-US" altLang="en-US"/>
              <a:t> (e.g. in case of investigation against organized crime syndicates)</a:t>
            </a:r>
          </a:p>
          <a:p>
            <a:pPr lvl="1" algn="just"/>
            <a:endParaRPr lang="en-US" altLang="en-US"/>
          </a:p>
        </p:txBody>
      </p:sp>
      <p:sp>
        <p:nvSpPr>
          <p:cNvPr id="532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4A66E9A-30B8-4B32-B28E-109D3C7ED7EA}" type="slidenum">
              <a:rPr lang="en-US" altLang="en-US">
                <a:solidFill>
                  <a:srgbClr val="898989"/>
                </a:solidFill>
                <a:latin typeface="Calibri" panose="020F0502020204030204" pitchFamily="34" charset="0"/>
              </a:rPr>
              <a:pPr/>
              <a:t>71</a:t>
            </a:fld>
            <a:endParaRPr lang="en-US" altLang="en-US">
              <a:solidFill>
                <a:srgbClr val="898989"/>
              </a:solidFill>
              <a:latin typeface="Calibri" panose="020F0502020204030204" pitchFamily="34" charset="0"/>
            </a:endParaRPr>
          </a:p>
        </p:txBody>
      </p:sp>
      <p:pic>
        <p:nvPicPr>
          <p:cNvPr id="53253" name="Picture 6" descr="Image result for case investigation fac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1308100"/>
            <a:ext cx="2006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4"/>
          <p:cNvPicPr>
            <a:picLocks noChangeAspect="1"/>
          </p:cNvPicPr>
          <p:nvPr/>
        </p:nvPicPr>
        <p:blipFill>
          <a:blip r:embed="rId4">
            <a:extLst>
              <a:ext uri="{28A0092B-C50C-407E-A947-70E740481C1C}">
                <a14:useLocalDpi xmlns:a14="http://schemas.microsoft.com/office/drawing/2010/main" val="0"/>
              </a:ext>
            </a:extLst>
          </a:blip>
          <a:srcRect l="16516" t="40074" r="54340" b="23161"/>
          <a:stretch>
            <a:fillRect/>
          </a:stretch>
        </p:blipFill>
        <p:spPr bwMode="auto">
          <a:xfrm>
            <a:off x="6972300" y="4033838"/>
            <a:ext cx="2017713"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73075" y="98425"/>
            <a:ext cx="8229600" cy="1143000"/>
          </a:xfrm>
        </p:spPr>
        <p:txBody>
          <a:bodyPr/>
          <a:lstStyle/>
          <a:p>
            <a:r>
              <a:rPr lang="en-US" altLang="en-US" b="1"/>
              <a:t>Stage of Investigative Measures</a:t>
            </a:r>
          </a:p>
        </p:txBody>
      </p:sp>
      <p:sp>
        <p:nvSpPr>
          <p:cNvPr id="54275" name="Content Placeholder 2"/>
          <p:cNvSpPr>
            <a:spLocks noGrp="1"/>
          </p:cNvSpPr>
          <p:nvPr>
            <p:ph idx="1"/>
          </p:nvPr>
        </p:nvSpPr>
        <p:spPr>
          <a:xfrm>
            <a:off x="457200" y="1241425"/>
            <a:ext cx="6275388" cy="4525963"/>
          </a:xfrm>
        </p:spPr>
        <p:txBody>
          <a:bodyPr/>
          <a:lstStyle/>
          <a:p>
            <a:pPr algn="just"/>
            <a:r>
              <a:rPr lang="en-US" altLang="en-US"/>
              <a:t>Procedural Powers may be applied for:</a:t>
            </a:r>
          </a:p>
          <a:p>
            <a:pPr lvl="1" algn="just"/>
            <a:r>
              <a:rPr lang="en-US" altLang="en-US" sz="3200" b="1">
                <a:solidFill>
                  <a:srgbClr val="FF0000"/>
                </a:solidFill>
              </a:rPr>
              <a:t>Pretrial</a:t>
            </a:r>
            <a:r>
              <a:rPr lang="en-US" altLang="en-US" sz="3200"/>
              <a:t> (</a:t>
            </a:r>
            <a:r>
              <a:rPr lang="en-US" altLang="en-US" sz="3200" b="1">
                <a:solidFill>
                  <a:srgbClr val="FF0000"/>
                </a:solidFill>
              </a:rPr>
              <a:t>First</a:t>
            </a:r>
            <a:r>
              <a:rPr lang="en-US" altLang="en-US" sz="3200"/>
              <a:t> </a:t>
            </a:r>
            <a:r>
              <a:rPr lang="en-US" altLang="en-US" sz="3200" b="1">
                <a:solidFill>
                  <a:srgbClr val="FF0000"/>
                </a:solidFill>
              </a:rPr>
              <a:t>Instance</a:t>
            </a:r>
            <a:r>
              <a:rPr lang="en-US" altLang="en-US" sz="3200"/>
              <a:t>)</a:t>
            </a:r>
          </a:p>
          <a:p>
            <a:pPr lvl="1" algn="just"/>
            <a:r>
              <a:rPr lang="en-US" altLang="en-US" sz="3200" b="1">
                <a:solidFill>
                  <a:srgbClr val="FF0000"/>
                </a:solidFill>
              </a:rPr>
              <a:t>Pretrial</a:t>
            </a:r>
            <a:r>
              <a:rPr lang="en-US" altLang="en-US" sz="3200"/>
              <a:t> (</a:t>
            </a:r>
            <a:r>
              <a:rPr lang="en-US" altLang="en-US" sz="3200" b="1">
                <a:solidFill>
                  <a:srgbClr val="FF0000"/>
                </a:solidFill>
              </a:rPr>
              <a:t>Extension</a:t>
            </a:r>
            <a:r>
              <a:rPr lang="en-US" altLang="en-US" sz="3200"/>
              <a:t>)</a:t>
            </a:r>
          </a:p>
          <a:p>
            <a:pPr lvl="1" algn="just"/>
            <a:r>
              <a:rPr lang="en-US" altLang="en-US" sz="3200" b="1">
                <a:solidFill>
                  <a:srgbClr val="FF0000"/>
                </a:solidFill>
              </a:rPr>
              <a:t>During Trial </a:t>
            </a:r>
            <a:r>
              <a:rPr lang="en-US" altLang="en-US" sz="3200"/>
              <a:t>(</a:t>
            </a:r>
            <a:r>
              <a:rPr lang="en-US" altLang="en-US" sz="3200" b="1">
                <a:solidFill>
                  <a:srgbClr val="FF0000"/>
                </a:solidFill>
              </a:rPr>
              <a:t>First</a:t>
            </a:r>
            <a:r>
              <a:rPr lang="en-US" altLang="en-US" sz="3200"/>
              <a:t> </a:t>
            </a:r>
            <a:r>
              <a:rPr lang="en-US" altLang="en-US" sz="3200" b="1">
                <a:solidFill>
                  <a:srgbClr val="FF0000"/>
                </a:solidFill>
              </a:rPr>
              <a:t>Instance</a:t>
            </a:r>
            <a:r>
              <a:rPr lang="en-US" altLang="en-US" sz="3200"/>
              <a:t>)</a:t>
            </a:r>
          </a:p>
          <a:p>
            <a:pPr lvl="1" algn="just"/>
            <a:r>
              <a:rPr lang="en-US" altLang="en-US" sz="3200" b="1">
                <a:solidFill>
                  <a:srgbClr val="FF0000"/>
                </a:solidFill>
              </a:rPr>
              <a:t>During Trial </a:t>
            </a:r>
            <a:r>
              <a:rPr lang="en-US" altLang="en-US" sz="3200"/>
              <a:t>(</a:t>
            </a:r>
            <a:r>
              <a:rPr lang="en-US" altLang="en-US" sz="3200" b="1">
                <a:solidFill>
                  <a:srgbClr val="FF0000"/>
                </a:solidFill>
              </a:rPr>
              <a:t>Extension</a:t>
            </a:r>
            <a:r>
              <a:rPr lang="en-US" altLang="en-US" sz="3200"/>
              <a:t>)</a:t>
            </a:r>
            <a:endParaRPr lang="en-US" altLang="en-US" sz="3200" b="1">
              <a:solidFill>
                <a:srgbClr val="FF0000"/>
              </a:solidFill>
            </a:endParaRPr>
          </a:p>
          <a:p>
            <a:pPr lvl="1" algn="just"/>
            <a:endParaRPr lang="en-US" altLang="en-US" sz="3200"/>
          </a:p>
          <a:p>
            <a:pPr algn="just"/>
            <a:r>
              <a:rPr lang="en-US" altLang="en-US"/>
              <a:t>Mention details of </a:t>
            </a:r>
            <a:r>
              <a:rPr lang="en-US" altLang="en-US" b="1">
                <a:solidFill>
                  <a:srgbClr val="FF0000"/>
                </a:solidFill>
              </a:rPr>
              <a:t>previous/related</a:t>
            </a:r>
            <a:r>
              <a:rPr lang="en-US" altLang="en-US"/>
              <a:t> investigative measures exercised and </a:t>
            </a:r>
            <a:r>
              <a:rPr lang="en-US" altLang="en-US" b="1">
                <a:solidFill>
                  <a:srgbClr val="FF0000"/>
                </a:solidFill>
              </a:rPr>
              <a:t>outcomes</a:t>
            </a:r>
          </a:p>
        </p:txBody>
      </p:sp>
      <p:sp>
        <p:nvSpPr>
          <p:cNvPr id="542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47A650F-D0A2-47F8-B33D-748DB6F9F94D}" type="slidenum">
              <a:rPr lang="en-US" altLang="en-US">
                <a:solidFill>
                  <a:srgbClr val="898989"/>
                </a:solidFill>
                <a:latin typeface="Calibri" panose="020F0502020204030204" pitchFamily="34" charset="0"/>
              </a:rPr>
              <a:pPr/>
              <a:t>72</a:t>
            </a:fld>
            <a:endParaRPr lang="en-US" altLang="en-US">
              <a:solidFill>
                <a:srgbClr val="898989"/>
              </a:solidFill>
              <a:latin typeface="Calibri" panose="020F0502020204030204" pitchFamily="34" charset="0"/>
            </a:endParaRPr>
          </a:p>
        </p:txBody>
      </p:sp>
      <p:pic>
        <p:nvPicPr>
          <p:cNvPr id="54277" name="Picture 2" descr="Image result for pretrial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4162425"/>
            <a:ext cx="219392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4" descr="Image result for second applica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1490663"/>
            <a:ext cx="2222500"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b="1"/>
              <a:t>Subject of Investigative Measure</a:t>
            </a:r>
          </a:p>
        </p:txBody>
      </p:sp>
      <p:sp>
        <p:nvSpPr>
          <p:cNvPr id="55299" name="Content Placeholder 2"/>
          <p:cNvSpPr>
            <a:spLocks noGrp="1"/>
          </p:cNvSpPr>
          <p:nvPr>
            <p:ph idx="1"/>
          </p:nvPr>
        </p:nvSpPr>
        <p:spPr>
          <a:xfrm>
            <a:off x="109538" y="1270000"/>
            <a:ext cx="7159625" cy="5451475"/>
          </a:xfrm>
        </p:spPr>
        <p:txBody>
          <a:bodyPr/>
          <a:lstStyle/>
          <a:p>
            <a:pPr algn="just"/>
            <a:r>
              <a:rPr lang="en-US" altLang="en-US"/>
              <a:t>Subject of the investigative measures:</a:t>
            </a:r>
          </a:p>
          <a:p>
            <a:pPr lvl="1" algn="just"/>
            <a:r>
              <a:rPr lang="en-US" altLang="en-US" b="1">
                <a:solidFill>
                  <a:srgbClr val="FF0000"/>
                </a:solidFill>
              </a:rPr>
              <a:t>Service provider </a:t>
            </a:r>
            <a:r>
              <a:rPr lang="en-US" altLang="en-US"/>
              <a:t>in case of production orders, search &amp; seizure,  real-time collection and interception</a:t>
            </a:r>
          </a:p>
          <a:p>
            <a:pPr lvl="1" algn="just"/>
            <a:r>
              <a:rPr lang="en-US" altLang="en-US" b="1">
                <a:solidFill>
                  <a:srgbClr val="FF0000"/>
                </a:solidFill>
              </a:rPr>
              <a:t>Any person in possession or control of computer data/system</a:t>
            </a:r>
            <a:r>
              <a:rPr lang="en-US" altLang="en-US"/>
              <a:t> including service providers  (in case of production orders &amp; search &amp; seizure)</a:t>
            </a:r>
          </a:p>
          <a:p>
            <a:pPr algn="just"/>
            <a:r>
              <a:rPr lang="en-US" altLang="en-US"/>
              <a:t>Possibly </a:t>
            </a:r>
            <a:r>
              <a:rPr lang="en-US" altLang="en-US" b="1">
                <a:solidFill>
                  <a:srgbClr val="FF0000"/>
                </a:solidFill>
              </a:rPr>
              <a:t>separate applications </a:t>
            </a:r>
            <a:r>
              <a:rPr lang="en-US" altLang="en-US"/>
              <a:t>for </a:t>
            </a:r>
            <a:r>
              <a:rPr lang="en-US" altLang="en-US" b="1">
                <a:solidFill>
                  <a:srgbClr val="FF0000"/>
                </a:solidFill>
              </a:rPr>
              <a:t>different subjects</a:t>
            </a:r>
            <a:r>
              <a:rPr lang="en-US" altLang="en-US">
                <a:solidFill>
                  <a:srgbClr val="FF0000"/>
                </a:solidFill>
              </a:rPr>
              <a:t> </a:t>
            </a:r>
            <a:r>
              <a:rPr lang="en-US" altLang="en-US"/>
              <a:t>&amp; </a:t>
            </a:r>
            <a:r>
              <a:rPr lang="en-US" altLang="en-US" b="1">
                <a:solidFill>
                  <a:srgbClr val="FF0000"/>
                </a:solidFill>
              </a:rPr>
              <a:t>data/communications</a:t>
            </a:r>
            <a:endParaRPr lang="en-US" altLang="en-US" b="1"/>
          </a:p>
        </p:txBody>
      </p:sp>
      <p:sp>
        <p:nvSpPr>
          <p:cNvPr id="553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964E586-D278-4C64-9541-65FC9DFCD5AF}" type="slidenum">
              <a:rPr lang="en-US" altLang="en-US">
                <a:solidFill>
                  <a:srgbClr val="898989"/>
                </a:solidFill>
                <a:latin typeface="Calibri" panose="020F0502020204030204" pitchFamily="34" charset="0"/>
              </a:rPr>
              <a:pPr/>
              <a:t>73</a:t>
            </a:fld>
            <a:endParaRPr lang="en-US" altLang="en-US">
              <a:solidFill>
                <a:srgbClr val="898989"/>
              </a:solidFill>
              <a:latin typeface="Calibri" panose="020F0502020204030204" pitchFamily="34" charset="0"/>
            </a:endParaRPr>
          </a:p>
        </p:txBody>
      </p:sp>
      <p:pic>
        <p:nvPicPr>
          <p:cNvPr id="55301" name="Picture 6" descr="Image result for service provider internet"/>
          <p:cNvPicPr>
            <a:picLocks noChangeAspect="1" noChangeArrowheads="1"/>
          </p:cNvPicPr>
          <p:nvPr/>
        </p:nvPicPr>
        <p:blipFill>
          <a:blip r:embed="rId3">
            <a:extLst>
              <a:ext uri="{28A0092B-C50C-407E-A947-70E740481C1C}">
                <a14:useLocalDpi xmlns:a14="http://schemas.microsoft.com/office/drawing/2010/main" val="0"/>
              </a:ext>
            </a:extLst>
          </a:blip>
          <a:srcRect l="22108" t="1926" r="18941" b="-1926"/>
          <a:stretch>
            <a:fillRect/>
          </a:stretch>
        </p:blipFill>
        <p:spPr bwMode="auto">
          <a:xfrm>
            <a:off x="7218363" y="1858963"/>
            <a:ext cx="1990725"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14" descr="Image result for person holding computer carto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4738" y="4622800"/>
            <a:ext cx="16303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b="1"/>
              <a:t>When and where authorization is sought</a:t>
            </a:r>
          </a:p>
        </p:txBody>
      </p:sp>
      <p:sp>
        <p:nvSpPr>
          <p:cNvPr id="56323" name="Content Placeholder 2"/>
          <p:cNvSpPr>
            <a:spLocks noGrp="1"/>
          </p:cNvSpPr>
          <p:nvPr>
            <p:ph idx="1"/>
          </p:nvPr>
        </p:nvSpPr>
        <p:spPr>
          <a:xfrm>
            <a:off x="457200" y="1625600"/>
            <a:ext cx="7831138" cy="5095875"/>
          </a:xfrm>
        </p:spPr>
        <p:txBody>
          <a:bodyPr/>
          <a:lstStyle/>
          <a:p>
            <a:pPr algn="just"/>
            <a:r>
              <a:rPr lang="en-US" sz="2800" dirty="0"/>
              <a:t>Clearly state the </a:t>
            </a:r>
            <a:r>
              <a:rPr lang="en-US" sz="2800" b="1" dirty="0">
                <a:solidFill>
                  <a:srgbClr val="FF0000"/>
                </a:solidFill>
              </a:rPr>
              <a:t>date</a:t>
            </a:r>
            <a:r>
              <a:rPr lang="en-US" sz="2800" dirty="0"/>
              <a:t>, </a:t>
            </a:r>
            <a:r>
              <a:rPr lang="en-US" sz="2800" b="1" dirty="0">
                <a:solidFill>
                  <a:srgbClr val="FF0000"/>
                </a:solidFill>
              </a:rPr>
              <a:t>time</a:t>
            </a:r>
            <a:r>
              <a:rPr lang="en-US" sz="2800" dirty="0">
                <a:solidFill>
                  <a:srgbClr val="FF0000"/>
                </a:solidFill>
              </a:rPr>
              <a:t> </a:t>
            </a:r>
            <a:r>
              <a:rPr lang="en-US" sz="2800" dirty="0"/>
              <a:t>&amp; </a:t>
            </a:r>
            <a:r>
              <a:rPr lang="en-US" sz="2800" b="1" dirty="0">
                <a:solidFill>
                  <a:srgbClr val="FF0000"/>
                </a:solidFill>
              </a:rPr>
              <a:t>place</a:t>
            </a:r>
            <a:r>
              <a:rPr lang="en-US" sz="2800" dirty="0"/>
              <a:t> when the investigative measure needs to be executed</a:t>
            </a:r>
          </a:p>
          <a:p>
            <a:pPr algn="just"/>
            <a:r>
              <a:rPr lang="en-US" sz="2800" dirty="0"/>
              <a:t>In jurisdictions where hearings are conducted, this is particularly important:</a:t>
            </a:r>
          </a:p>
          <a:p>
            <a:pPr lvl="1" algn="just">
              <a:buFont typeface="Arial" panose="020B0604020202020204" pitchFamily="34" charset="0"/>
              <a:buChar char="•"/>
            </a:pPr>
            <a:r>
              <a:rPr lang="en-US" dirty="0"/>
              <a:t>To schedule </a:t>
            </a:r>
            <a:r>
              <a:rPr lang="en-US" b="1" dirty="0">
                <a:solidFill>
                  <a:srgbClr val="FF0000"/>
                </a:solidFill>
              </a:rPr>
              <a:t>timely hearings</a:t>
            </a:r>
          </a:p>
          <a:p>
            <a:pPr lvl="1" algn="just">
              <a:buFont typeface="Arial" panose="020B0604020202020204" pitchFamily="34" charset="0"/>
              <a:buChar char="•"/>
            </a:pPr>
            <a:r>
              <a:rPr lang="en-US" dirty="0"/>
              <a:t>To ensure </a:t>
            </a:r>
            <a:r>
              <a:rPr lang="en-US" b="1" dirty="0">
                <a:solidFill>
                  <a:srgbClr val="FF0000"/>
                </a:solidFill>
              </a:rPr>
              <a:t>timely issuance of order/authorization</a:t>
            </a:r>
          </a:p>
          <a:p>
            <a:pPr algn="just"/>
            <a:r>
              <a:rPr lang="en-US" sz="2800" dirty="0"/>
              <a:t>In jurisdictions where hearings are conducted, </a:t>
            </a:r>
            <a:r>
              <a:rPr lang="en-US" sz="2800" b="1" dirty="0">
                <a:solidFill>
                  <a:srgbClr val="FF0000"/>
                </a:solidFill>
              </a:rPr>
              <a:t>urgent hearings</a:t>
            </a:r>
            <a:r>
              <a:rPr lang="en-US" sz="2800" dirty="0">
                <a:solidFill>
                  <a:srgbClr val="FF0000"/>
                </a:solidFill>
              </a:rPr>
              <a:t> </a:t>
            </a:r>
            <a:r>
              <a:rPr lang="en-US" sz="2800" dirty="0"/>
              <a:t>may be requested with supporting grounds and possibly </a:t>
            </a:r>
            <a:r>
              <a:rPr lang="en-US" sz="2800" b="1" dirty="0">
                <a:solidFill>
                  <a:srgbClr val="FF0000"/>
                </a:solidFill>
              </a:rPr>
              <a:t>draft order</a:t>
            </a:r>
          </a:p>
        </p:txBody>
      </p:sp>
      <p:sp>
        <p:nvSpPr>
          <p:cNvPr id="563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60D529-12E8-48A2-BAFD-DE3A359626DD}" type="slidenum">
              <a:rPr lang="en-US" altLang="en-US">
                <a:solidFill>
                  <a:srgbClr val="898989"/>
                </a:solidFill>
                <a:latin typeface="Calibri" panose="020F0502020204030204" pitchFamily="34" charset="0"/>
              </a:rPr>
              <a:pPr/>
              <a:t>74</a:t>
            </a:fld>
            <a:endParaRPr lang="en-US" altLang="en-US">
              <a:solidFill>
                <a:srgbClr val="898989"/>
              </a:solidFill>
              <a:latin typeface="Calibri" panose="020F050202020403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b="1" dirty="0"/>
              <a:t>Other Measures Undertaken</a:t>
            </a:r>
          </a:p>
        </p:txBody>
      </p:sp>
      <p:sp>
        <p:nvSpPr>
          <p:cNvPr id="57347" name="Content Placeholder 2"/>
          <p:cNvSpPr>
            <a:spLocks noGrp="1"/>
          </p:cNvSpPr>
          <p:nvPr>
            <p:ph idx="1"/>
          </p:nvPr>
        </p:nvSpPr>
        <p:spPr>
          <a:xfrm>
            <a:off x="457200" y="1222375"/>
            <a:ext cx="8229600" cy="4525963"/>
          </a:xfrm>
        </p:spPr>
        <p:txBody>
          <a:bodyPr/>
          <a:lstStyle/>
          <a:p>
            <a:pPr algn="just"/>
            <a:r>
              <a:rPr lang="en-US" altLang="en-US" sz="3000" dirty="0"/>
              <a:t>Disclose any measures already other taken:</a:t>
            </a:r>
          </a:p>
          <a:p>
            <a:pPr lvl="1" algn="just"/>
            <a:r>
              <a:rPr lang="en-US" altLang="en-US" sz="3000" b="1" dirty="0">
                <a:solidFill>
                  <a:srgbClr val="FF0000"/>
                </a:solidFill>
              </a:rPr>
              <a:t>Procedural measures </a:t>
            </a:r>
            <a:r>
              <a:rPr lang="en-US" altLang="en-US" sz="3000" dirty="0"/>
              <a:t>with respect to </a:t>
            </a:r>
            <a:r>
              <a:rPr lang="en-US" altLang="en-US" sz="3000" b="1" dirty="0">
                <a:solidFill>
                  <a:srgbClr val="FF0000"/>
                </a:solidFill>
              </a:rPr>
              <a:t>same criminal investigation</a:t>
            </a:r>
          </a:p>
          <a:p>
            <a:pPr lvl="1" algn="just"/>
            <a:endParaRPr lang="en-US" altLang="en-US" sz="3000" dirty="0"/>
          </a:p>
          <a:p>
            <a:pPr lvl="1" algn="just"/>
            <a:r>
              <a:rPr lang="en-US" altLang="en-US" sz="3000" b="1" dirty="0">
                <a:solidFill>
                  <a:srgbClr val="FF0000"/>
                </a:solidFill>
              </a:rPr>
              <a:t>Procedural measures </a:t>
            </a:r>
            <a:r>
              <a:rPr lang="en-US" altLang="en-US" sz="3000" dirty="0"/>
              <a:t>with respect to </a:t>
            </a:r>
            <a:r>
              <a:rPr lang="en-US" altLang="en-US" sz="3000" b="1" dirty="0">
                <a:solidFill>
                  <a:srgbClr val="FF0000"/>
                </a:solidFill>
              </a:rPr>
              <a:t>related criminal investigations</a:t>
            </a:r>
          </a:p>
          <a:p>
            <a:pPr lvl="1" algn="just"/>
            <a:endParaRPr lang="en-US" altLang="en-US" sz="3000" dirty="0"/>
          </a:p>
          <a:p>
            <a:pPr lvl="1" algn="just"/>
            <a:r>
              <a:rPr lang="en-US" altLang="en-US" sz="3000" b="1" dirty="0">
                <a:solidFill>
                  <a:srgbClr val="FF0000"/>
                </a:solidFill>
              </a:rPr>
              <a:t>Results</a:t>
            </a:r>
            <a:r>
              <a:rPr lang="en-US" altLang="en-US" sz="3000" dirty="0"/>
              <a:t> of such procedural measures and data/computer systems obtained as a result</a:t>
            </a:r>
          </a:p>
        </p:txBody>
      </p:sp>
      <p:sp>
        <p:nvSpPr>
          <p:cNvPr id="573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B3C0AFF-3061-48FB-87DA-A8F956D344EC}" type="slidenum">
              <a:rPr lang="en-US" altLang="en-US">
                <a:solidFill>
                  <a:srgbClr val="898989"/>
                </a:solidFill>
                <a:latin typeface="Calibri" panose="020F0502020204030204" pitchFamily="34" charset="0"/>
              </a:rPr>
              <a:pPr/>
              <a:t>75</a:t>
            </a:fld>
            <a:endParaRPr lang="en-US" altLang="en-US">
              <a:solidFill>
                <a:srgbClr val="898989"/>
              </a:solidFill>
              <a:latin typeface="Calibri" panose="020F050202020403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103188"/>
            <a:ext cx="8229600" cy="1143001"/>
          </a:xfrm>
        </p:spPr>
        <p:txBody>
          <a:bodyPr/>
          <a:lstStyle/>
          <a:p>
            <a:r>
              <a:rPr lang="en-US" altLang="en-US" b="1"/>
              <a:t>Other contents</a:t>
            </a:r>
          </a:p>
        </p:txBody>
      </p:sp>
      <p:sp>
        <p:nvSpPr>
          <p:cNvPr id="45059" name="Content Placeholder 2"/>
          <p:cNvSpPr>
            <a:spLocks noGrp="1"/>
          </p:cNvSpPr>
          <p:nvPr>
            <p:ph idx="1"/>
          </p:nvPr>
        </p:nvSpPr>
        <p:spPr>
          <a:xfrm>
            <a:off x="457200" y="846138"/>
            <a:ext cx="8229600" cy="4525962"/>
          </a:xfrm>
        </p:spPr>
        <p:txBody>
          <a:bodyPr/>
          <a:lstStyle/>
          <a:p>
            <a:pPr algn="just">
              <a:defRPr/>
            </a:pPr>
            <a:r>
              <a:rPr lang="en-US" sz="2900" dirty="0"/>
              <a:t>Whether the application/request, order/authorization and exercise of investigative measures should be kept </a:t>
            </a:r>
            <a:r>
              <a:rPr lang="en-US" sz="2900" b="1" dirty="0">
                <a:solidFill>
                  <a:srgbClr val="FF0000"/>
                </a:solidFill>
              </a:rPr>
              <a:t>confidential</a:t>
            </a:r>
          </a:p>
          <a:p>
            <a:pPr lvl="1" algn="just">
              <a:defRPr/>
            </a:pPr>
            <a:r>
              <a:rPr lang="en-US" sz="2900" dirty="0"/>
              <a:t>If yes, </a:t>
            </a:r>
            <a:r>
              <a:rPr lang="en-US" sz="2900" b="1" dirty="0">
                <a:solidFill>
                  <a:srgbClr val="FF0000"/>
                </a:solidFill>
              </a:rPr>
              <a:t>grounds</a:t>
            </a:r>
            <a:endParaRPr lang="en-US" sz="2900" dirty="0"/>
          </a:p>
          <a:p>
            <a:pPr algn="just">
              <a:defRPr/>
            </a:pPr>
            <a:r>
              <a:rPr lang="en-US" sz="2900" dirty="0"/>
              <a:t>Whether the </a:t>
            </a:r>
            <a:r>
              <a:rPr lang="en-US" sz="2900" b="1" dirty="0">
                <a:solidFill>
                  <a:srgbClr val="FF0000"/>
                </a:solidFill>
              </a:rPr>
              <a:t>hearing/consideration of request </a:t>
            </a:r>
            <a:r>
              <a:rPr lang="en-US" sz="2900" dirty="0"/>
              <a:t>should be </a:t>
            </a:r>
            <a:r>
              <a:rPr lang="en-US" sz="2900" b="1" dirty="0">
                <a:solidFill>
                  <a:srgbClr val="FF0000"/>
                </a:solidFill>
              </a:rPr>
              <a:t>ex parte</a:t>
            </a:r>
            <a:r>
              <a:rPr lang="en-US" sz="2900" dirty="0"/>
              <a:t>?</a:t>
            </a:r>
          </a:p>
          <a:p>
            <a:pPr lvl="1" algn="just">
              <a:defRPr/>
            </a:pPr>
            <a:r>
              <a:rPr lang="en-US" sz="2900" dirty="0"/>
              <a:t>If yes, </a:t>
            </a:r>
            <a:r>
              <a:rPr lang="en-US" sz="2900" b="1" dirty="0">
                <a:solidFill>
                  <a:srgbClr val="FF0000"/>
                </a:solidFill>
              </a:rPr>
              <a:t>grounds</a:t>
            </a:r>
            <a:r>
              <a:rPr lang="en-US" sz="2900" dirty="0"/>
              <a:t>?</a:t>
            </a:r>
          </a:p>
          <a:p>
            <a:pPr algn="just">
              <a:defRPr/>
            </a:pPr>
            <a:r>
              <a:rPr lang="en-US" sz="2900" dirty="0"/>
              <a:t>Whether there are any </a:t>
            </a:r>
            <a:r>
              <a:rPr lang="en-US" sz="2900" b="1" dirty="0">
                <a:solidFill>
                  <a:srgbClr val="FF0000"/>
                </a:solidFill>
              </a:rPr>
              <a:t>specific requests</a:t>
            </a:r>
            <a:r>
              <a:rPr lang="en-US" sz="2900" dirty="0"/>
              <a:t>? E.g.:</a:t>
            </a:r>
          </a:p>
          <a:p>
            <a:pPr lvl="1" algn="just">
              <a:defRPr/>
            </a:pPr>
            <a:r>
              <a:rPr lang="en-US" sz="2900" dirty="0"/>
              <a:t>Order for partial disclosure of traffic data be addressed to all service providers involved</a:t>
            </a:r>
          </a:p>
          <a:p>
            <a:pPr lvl="1" algn="just">
              <a:defRPr/>
            </a:pPr>
            <a:r>
              <a:rPr lang="en-US" sz="2900" dirty="0"/>
              <a:t>Order for seizure also render such data available with subject inaccessible</a:t>
            </a:r>
          </a:p>
          <a:p>
            <a:pPr marL="457200" lvl="1" indent="0" algn="just">
              <a:buFont typeface="Arial" panose="020B0604020202020204" pitchFamily="34" charset="0"/>
              <a:buNone/>
              <a:defRPr/>
            </a:pPr>
            <a:endParaRPr lang="en-US" sz="2900" dirty="0"/>
          </a:p>
        </p:txBody>
      </p:sp>
      <p:sp>
        <p:nvSpPr>
          <p:cNvPr id="583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42A8F13-DE0B-4213-87BB-4E023C269F2C}" type="slidenum">
              <a:rPr lang="en-US" altLang="en-US">
                <a:solidFill>
                  <a:srgbClr val="898989"/>
                </a:solidFill>
                <a:latin typeface="Calibri" panose="020F0502020204030204" pitchFamily="34" charset="0"/>
              </a:rPr>
              <a:pPr/>
              <a:t>76</a:t>
            </a:fld>
            <a:endParaRPr lang="en-US" altLang="en-US">
              <a:solidFill>
                <a:srgbClr val="898989"/>
              </a:solidFill>
              <a:latin typeface="Calibri" panose="020F050202020403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103188"/>
            <a:ext cx="8229600" cy="1143001"/>
          </a:xfrm>
        </p:spPr>
        <p:txBody>
          <a:bodyPr/>
          <a:lstStyle/>
          <a:p>
            <a:r>
              <a:rPr lang="en-US" altLang="en-US" b="1"/>
              <a:t>Other contents</a:t>
            </a:r>
          </a:p>
        </p:txBody>
      </p:sp>
      <p:sp>
        <p:nvSpPr>
          <p:cNvPr id="59395" name="Content Placeholder 2"/>
          <p:cNvSpPr>
            <a:spLocks noGrp="1"/>
          </p:cNvSpPr>
          <p:nvPr>
            <p:ph idx="1"/>
          </p:nvPr>
        </p:nvSpPr>
        <p:spPr>
          <a:xfrm>
            <a:off x="457200" y="846138"/>
            <a:ext cx="8229600" cy="4525962"/>
          </a:xfrm>
        </p:spPr>
        <p:txBody>
          <a:bodyPr/>
          <a:lstStyle/>
          <a:p>
            <a:pPr algn="just"/>
            <a:r>
              <a:rPr lang="en-US" altLang="en-US" sz="3000" b="1">
                <a:solidFill>
                  <a:srgbClr val="FF0000"/>
                </a:solidFill>
              </a:rPr>
              <a:t>Special requests </a:t>
            </a:r>
            <a:r>
              <a:rPr lang="en-US" altLang="en-US" sz="3000"/>
              <a:t>for </a:t>
            </a:r>
            <a:r>
              <a:rPr lang="en-US" altLang="en-US" sz="3000" b="1">
                <a:solidFill>
                  <a:srgbClr val="FF0000"/>
                </a:solidFill>
              </a:rPr>
              <a:t>hearing</a:t>
            </a:r>
            <a:r>
              <a:rPr lang="en-US" altLang="en-US" sz="3000"/>
              <a:t>:</a:t>
            </a:r>
          </a:p>
          <a:p>
            <a:pPr lvl="1" algn="just"/>
            <a:r>
              <a:rPr lang="en-US" altLang="en-US"/>
              <a:t>By </a:t>
            </a:r>
            <a:r>
              <a:rPr lang="en-US" altLang="en-US" b="1">
                <a:solidFill>
                  <a:srgbClr val="FF0000"/>
                </a:solidFill>
              </a:rPr>
              <a:t>live link</a:t>
            </a:r>
          </a:p>
          <a:p>
            <a:pPr lvl="1" algn="just"/>
            <a:r>
              <a:rPr lang="en-US" altLang="en-US"/>
              <a:t>By </a:t>
            </a:r>
            <a:r>
              <a:rPr lang="en-US" altLang="en-US" b="1">
                <a:solidFill>
                  <a:srgbClr val="FF0000"/>
                </a:solidFill>
              </a:rPr>
              <a:t>telephone</a:t>
            </a:r>
          </a:p>
          <a:p>
            <a:pPr lvl="1" algn="just"/>
            <a:r>
              <a:rPr lang="en-US" altLang="en-US" b="1">
                <a:solidFill>
                  <a:srgbClr val="FF0000"/>
                </a:solidFill>
              </a:rPr>
              <a:t>Time period </a:t>
            </a:r>
            <a:r>
              <a:rPr lang="en-US" altLang="en-US"/>
              <a:t>for </a:t>
            </a:r>
            <a:r>
              <a:rPr lang="en-US" altLang="en-US" b="1">
                <a:solidFill>
                  <a:srgbClr val="FF0000"/>
                </a:solidFill>
              </a:rPr>
              <a:t>presenting application</a:t>
            </a:r>
          </a:p>
          <a:p>
            <a:pPr lvl="1" algn="just"/>
            <a:r>
              <a:rPr lang="en-US" altLang="en-US" b="1">
                <a:solidFill>
                  <a:srgbClr val="FF0000"/>
                </a:solidFill>
              </a:rPr>
              <a:t>Time period</a:t>
            </a:r>
            <a:r>
              <a:rPr lang="en-US" altLang="en-US"/>
              <a:t> for </a:t>
            </a:r>
            <a:r>
              <a:rPr lang="en-US" altLang="en-US" b="1">
                <a:solidFill>
                  <a:srgbClr val="FF0000"/>
                </a:solidFill>
              </a:rPr>
              <a:t>hearing</a:t>
            </a:r>
          </a:p>
          <a:p>
            <a:pPr algn="just"/>
            <a:r>
              <a:rPr lang="en-US" altLang="en-US" sz="3000"/>
              <a:t>Disclosure </a:t>
            </a:r>
          </a:p>
          <a:p>
            <a:pPr lvl="1" algn="just"/>
            <a:r>
              <a:rPr lang="en-US" altLang="en-US"/>
              <a:t>Provide </a:t>
            </a:r>
            <a:r>
              <a:rPr lang="en-US" altLang="en-US" b="1">
                <a:solidFill>
                  <a:srgbClr val="FF0000"/>
                </a:solidFill>
              </a:rPr>
              <a:t>full disclosure </a:t>
            </a:r>
            <a:r>
              <a:rPr lang="en-US" altLang="en-US"/>
              <a:t>about anything that may reasonably be considered capable of undermining the grounds of the application </a:t>
            </a:r>
          </a:p>
          <a:p>
            <a:pPr algn="just"/>
            <a:r>
              <a:rPr lang="en-US" altLang="en-US" sz="3000"/>
              <a:t>In case of </a:t>
            </a:r>
            <a:r>
              <a:rPr lang="en-US" altLang="en-US" sz="3000" b="1">
                <a:solidFill>
                  <a:srgbClr val="FF0000"/>
                </a:solidFill>
              </a:rPr>
              <a:t>limited supporting information </a:t>
            </a:r>
            <a:r>
              <a:rPr lang="en-US" altLang="en-US" sz="3000"/>
              <a:t>explain how exercise of power may enable law enforcement to later submit information </a:t>
            </a:r>
          </a:p>
        </p:txBody>
      </p:sp>
      <p:sp>
        <p:nvSpPr>
          <p:cNvPr id="593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3E6BF66-9D00-43F9-85F4-498E06C69F10}" type="slidenum">
              <a:rPr lang="en-US" altLang="en-US">
                <a:solidFill>
                  <a:srgbClr val="898989"/>
                </a:solidFill>
                <a:latin typeface="Calibri" panose="020F0502020204030204" pitchFamily="34" charset="0"/>
              </a:rPr>
              <a:pPr/>
              <a:t>77</a:t>
            </a:fld>
            <a:endParaRPr lang="en-US" altLang="en-US">
              <a:solidFill>
                <a:srgbClr val="898989"/>
              </a:solidFill>
              <a:latin typeface="Calibri" panose="020F050202020403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en-GB" sz="4000" b="1" dirty="0">
                <a:solidFill>
                  <a:srgbClr val="000000"/>
                </a:solidFill>
              </a:rPr>
              <a:t>Part Six</a:t>
            </a:r>
            <a:br>
              <a:rPr lang="en-GB" sz="4000" b="1" dirty="0">
                <a:solidFill>
                  <a:srgbClr val="000000"/>
                </a:solidFill>
              </a:rPr>
            </a:br>
            <a:r>
              <a:rPr lang="en-GB" sz="4000" b="1" dirty="0">
                <a:solidFill>
                  <a:srgbClr val="000000"/>
                </a:solidFill>
              </a:rPr>
              <a:t>Summary</a:t>
            </a:r>
            <a:br>
              <a:rPr lang="en-GB" sz="4000" dirty="0">
                <a:solidFill>
                  <a:srgbClr val="000000"/>
                </a:solidFill>
              </a:rPr>
            </a:br>
            <a:endParaRPr lang="en-GB" sz="4000" dirty="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78</a:t>
            </a:fld>
            <a:endParaRPr lang="en-US" altLang="fr-FR">
              <a:solidFill>
                <a:srgbClr val="898989"/>
              </a:solidFill>
              <a:latin typeface="Calibri" panose="020F050202020403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762000" y="1382713"/>
            <a:ext cx="79248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mj-lt"/>
                <a:ea typeface="MS PGothic" charset="0"/>
                <a:cs typeface="MS PGothic" charset="0"/>
              </a:rPr>
              <a:t>At the end of this session, delegates will be able to:</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ways in which different legal systems enable applying for procedural powers</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Recognize particular considerations relating to applying for procedural or investigative measures relating to electronic evidence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some of the considerations and safeguards that should be kept in mind when applying for procedural powers</a:t>
            </a:r>
            <a:endParaRPr lang="en-US" dirty="0">
              <a:solidFill>
                <a:srgbClr val="000000"/>
              </a:solidFill>
              <a:latin typeface="+mj-lt"/>
              <a:ea typeface="MS PGothic" charset="0"/>
              <a:cs typeface="MS PGothic" charset="0"/>
            </a:endParaRP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marL="0" indent="0">
              <a:spcBef>
                <a:spcPct val="20000"/>
              </a:spcBef>
              <a:defRPr/>
            </a:pPr>
            <a:endParaRPr lang="en-US" dirty="0">
              <a:solidFill>
                <a:srgbClr val="000000"/>
              </a:solidFill>
              <a:latin typeface="+mj-lt"/>
              <a:ea typeface="MS PGothic" charset="0"/>
              <a:cs typeface="MS PGothic" charset="0"/>
            </a:endParaRP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79</a:t>
            </a:fld>
            <a:endParaRPr lang="en-US" altLang="fr-FR">
              <a:solidFill>
                <a:srgbClr val="898989"/>
              </a:solidFill>
              <a:latin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en-GB" sz="3800" b="1"/>
              <a:t>Introduction to Applying for Procedural Powers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GB" sz="5400" b="1">
                <a:latin typeface="Calibri" panose="020F0502020204030204" pitchFamily="34" charset="0"/>
              </a:rPr>
              <a:t>Questions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80</a:t>
            </a:fld>
            <a:endParaRPr lang="en-US" altLang="fr-FR">
              <a:solidFill>
                <a:srgbClr val="898989"/>
              </a:solidFill>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en-GB" sz="4000" b="1" dirty="0"/>
              <a:t>Part Two</a:t>
            </a:r>
            <a:br>
              <a:rPr lang="en-GB" sz="4000" b="1" dirty="0"/>
            </a:br>
            <a:r>
              <a:rPr lang="en-US" sz="4000" b="1" dirty="0">
                <a:solidFill>
                  <a:srgbClr val="FF0000"/>
                </a:solidFill>
              </a:rPr>
              <a:t>What </a:t>
            </a:r>
            <a:r>
              <a:rPr lang="en-US" sz="4000" b="1" dirty="0">
                <a:solidFill>
                  <a:srgbClr val="000000"/>
                </a:solidFill>
              </a:rPr>
              <a:t>is the subject of procedural powers?</a:t>
            </a:r>
            <a:endParaRPr lang="en-GB" sz="4000" b="1" dirty="0"/>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17050</TotalTime>
  <Words>7841</Words>
  <Application>Microsoft Office PowerPoint</Application>
  <PresentationFormat>On-screen Show (4:3)</PresentationFormat>
  <Paragraphs>759</Paragraphs>
  <Slides>80</Slides>
  <Notes>80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80</vt:i4>
      </vt:variant>
    </vt:vector>
  </HeadingPairs>
  <TitlesOfParts>
    <vt:vector size="84" baseType="lpstr">
      <vt:lpstr>Arial</vt:lpstr>
      <vt:lpstr>Calibri</vt:lpstr>
      <vt:lpstr>Wingdings</vt:lpstr>
      <vt:lpstr>Office Theme</vt:lpstr>
      <vt:lpstr>Advanced Cybercrime Training for Judges and Prosecutors</vt:lpstr>
      <vt:lpstr>Agenda</vt:lpstr>
      <vt:lpstr>Session Objectives</vt:lpstr>
      <vt:lpstr>Part One Introduction</vt:lpstr>
      <vt:lpstr>Procedural Powers</vt:lpstr>
      <vt:lpstr>Exercising Procedural Powers</vt:lpstr>
      <vt:lpstr>Exercising Procedural Powers</vt:lpstr>
      <vt:lpstr>Introduction to Applying for Procedural Powers</vt:lpstr>
      <vt:lpstr>Part Two What is the subject of procedural powers?</vt:lpstr>
      <vt:lpstr>Subject of Procedural Powers</vt:lpstr>
      <vt:lpstr>Subject Person</vt:lpstr>
      <vt:lpstr>Subject person</vt:lpstr>
      <vt:lpstr>Case Study: Subject Person</vt:lpstr>
      <vt:lpstr>Subject Data/Communication</vt:lpstr>
      <vt:lpstr>Subject Data/Communication</vt:lpstr>
      <vt:lpstr>Subject Data/Communication</vt:lpstr>
      <vt:lpstr>Case Study: Subject Data</vt:lpstr>
      <vt:lpstr>Case Study: Subject Data</vt:lpstr>
      <vt:lpstr>Case Study: Subject Data</vt:lpstr>
      <vt:lpstr>Subject Data</vt:lpstr>
      <vt:lpstr>Subject Data</vt:lpstr>
      <vt:lpstr>Case Study</vt:lpstr>
      <vt:lpstr>Part Three How will procedural powers be applied?</vt:lpstr>
      <vt:lpstr>Execution of procedural measures</vt:lpstr>
      <vt:lpstr>Technical Necessities</vt:lpstr>
      <vt:lpstr>Technical Necessities</vt:lpstr>
      <vt:lpstr>Technical Necessities</vt:lpstr>
      <vt:lpstr>Case Study: Technical Necessities</vt:lpstr>
      <vt:lpstr>Case Study: Technical Necessities</vt:lpstr>
      <vt:lpstr>Technical Necessities</vt:lpstr>
      <vt:lpstr>Case Study: Technical Necessities</vt:lpstr>
      <vt:lpstr>Persons Required </vt:lpstr>
      <vt:lpstr>Case Study: Persons Required</vt:lpstr>
      <vt:lpstr>Technical Capability</vt:lpstr>
      <vt:lpstr>Technical Capability</vt:lpstr>
      <vt:lpstr>Urgency</vt:lpstr>
      <vt:lpstr>Urgency</vt:lpstr>
      <vt:lpstr>Urgency</vt:lpstr>
      <vt:lpstr>Case Study: Urgency</vt:lpstr>
      <vt:lpstr>Protective Necessities</vt:lpstr>
      <vt:lpstr>Duration/Frequency</vt:lpstr>
      <vt:lpstr>Case Study: Duration/Frequency</vt:lpstr>
      <vt:lpstr>Limited Use of Data</vt:lpstr>
      <vt:lpstr>Case Study: Limited Use of Data</vt:lpstr>
      <vt:lpstr>Privacy</vt:lpstr>
      <vt:lpstr>Measures for privacy</vt:lpstr>
      <vt:lpstr>Case Study: Privacy Safeguards</vt:lpstr>
      <vt:lpstr>Proportionality Test</vt:lpstr>
      <vt:lpstr>Case Study: Weighing Proportionality</vt:lpstr>
      <vt:lpstr>Privilege</vt:lpstr>
      <vt:lpstr>Confidentiality</vt:lpstr>
      <vt:lpstr>Confidentiality</vt:lpstr>
      <vt:lpstr>Confidentiality</vt:lpstr>
      <vt:lpstr>Case Study: Confidentiality</vt:lpstr>
      <vt:lpstr>Part Four Why are procedural powers necessary?</vt:lpstr>
      <vt:lpstr>Grounds</vt:lpstr>
      <vt:lpstr>Grounds</vt:lpstr>
      <vt:lpstr>Grounds</vt:lpstr>
      <vt:lpstr>Grounds</vt:lpstr>
      <vt:lpstr>Grounds</vt:lpstr>
      <vt:lpstr>Grounds</vt:lpstr>
      <vt:lpstr>Grounds</vt:lpstr>
      <vt:lpstr>Grounds</vt:lpstr>
      <vt:lpstr>Grounds</vt:lpstr>
      <vt:lpstr>Explaining Grounds</vt:lpstr>
      <vt:lpstr>Case Study: Grounds for Seizure</vt:lpstr>
      <vt:lpstr>Part Five Formalities of Written Applications</vt:lpstr>
      <vt:lpstr>Documents</vt:lpstr>
      <vt:lpstr>Documents</vt:lpstr>
      <vt:lpstr>Identification of Applicant </vt:lpstr>
      <vt:lpstr>Brief summary of facts</vt:lpstr>
      <vt:lpstr>Stage of Investigative Measures</vt:lpstr>
      <vt:lpstr>Subject of Investigative Measure</vt:lpstr>
      <vt:lpstr>When and where authorization is sought</vt:lpstr>
      <vt:lpstr>Other Measures Undertaken</vt:lpstr>
      <vt:lpstr>Other contents</vt:lpstr>
      <vt:lpstr>Other contents</vt:lpstr>
      <vt:lpstr>Part Six Summary </vt:lpstr>
      <vt:lpstr>Session Objectives</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MENGHES Cosmina</cp:lastModifiedBy>
  <cp:revision>561</cp:revision>
  <dcterms:created xsi:type="dcterms:W3CDTF">2012-01-26T09:33:22Z</dcterms:created>
  <dcterms:modified xsi:type="dcterms:W3CDTF">2019-09-04T14:27:00Z</dcterms:modified>
</cp:coreProperties>
</file>