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5"/>
  </p:notesMasterIdLst>
  <p:sldIdLst>
    <p:sldId id="257" r:id="rId2"/>
    <p:sldId id="269" r:id="rId3"/>
    <p:sldId id="260" r:id="rId4"/>
    <p:sldId id="338" r:id="rId5"/>
    <p:sldId id="339" r:id="rId6"/>
    <p:sldId id="340" r:id="rId7"/>
    <p:sldId id="341" r:id="rId8"/>
    <p:sldId id="342" r:id="rId9"/>
    <p:sldId id="343" r:id="rId10"/>
    <p:sldId id="344" r:id="rId11"/>
    <p:sldId id="345" r:id="rId12"/>
    <p:sldId id="346" r:id="rId13"/>
    <p:sldId id="347" r:id="rId14"/>
    <p:sldId id="350" r:id="rId15"/>
    <p:sldId id="349" r:id="rId16"/>
    <p:sldId id="358" r:id="rId17"/>
    <p:sldId id="359" r:id="rId18"/>
    <p:sldId id="351" r:id="rId19"/>
    <p:sldId id="352" r:id="rId20"/>
    <p:sldId id="353" r:id="rId21"/>
    <p:sldId id="354" r:id="rId22"/>
    <p:sldId id="355" r:id="rId23"/>
    <p:sldId id="356" r:id="rId24"/>
    <p:sldId id="357" r:id="rId25"/>
    <p:sldId id="313" r:id="rId26"/>
    <p:sldId id="332" r:id="rId27"/>
    <p:sldId id="336" r:id="rId28"/>
    <p:sldId id="314" r:id="rId29"/>
    <p:sldId id="315" r:id="rId30"/>
    <p:sldId id="316" r:id="rId31"/>
    <p:sldId id="317" r:id="rId32"/>
    <p:sldId id="320" r:id="rId33"/>
    <p:sldId id="318" r:id="rId34"/>
    <p:sldId id="319" r:id="rId35"/>
    <p:sldId id="321" r:id="rId36"/>
    <p:sldId id="337" r:id="rId37"/>
    <p:sldId id="290" r:id="rId38"/>
    <p:sldId id="291" r:id="rId39"/>
    <p:sldId id="312" r:id="rId40"/>
    <p:sldId id="323" r:id="rId41"/>
    <p:sldId id="322" r:id="rId42"/>
    <p:sldId id="326" r:id="rId43"/>
    <p:sldId id="329" r:id="rId44"/>
    <p:sldId id="325" r:id="rId45"/>
    <p:sldId id="292" r:id="rId46"/>
    <p:sldId id="293" r:id="rId47"/>
    <p:sldId id="294" r:id="rId48"/>
    <p:sldId id="295" r:id="rId49"/>
    <p:sldId id="296" r:id="rId50"/>
    <p:sldId id="297" r:id="rId51"/>
    <p:sldId id="298" r:id="rId52"/>
    <p:sldId id="299" r:id="rId53"/>
    <p:sldId id="327" r:id="rId54"/>
    <p:sldId id="330" r:id="rId55"/>
    <p:sldId id="300" r:id="rId56"/>
    <p:sldId id="301" r:id="rId57"/>
    <p:sldId id="302" r:id="rId58"/>
    <p:sldId id="303" r:id="rId59"/>
    <p:sldId id="304" r:id="rId60"/>
    <p:sldId id="305" r:id="rId61"/>
    <p:sldId id="306" r:id="rId62"/>
    <p:sldId id="310" r:id="rId63"/>
    <p:sldId id="328" r:id="rId64"/>
    <p:sldId id="285" r:id="rId65"/>
    <p:sldId id="286" r:id="rId66"/>
    <p:sldId id="287" r:id="rId67"/>
    <p:sldId id="288" r:id="rId68"/>
    <p:sldId id="289" r:id="rId69"/>
    <p:sldId id="333" r:id="rId70"/>
    <p:sldId id="334" r:id="rId71"/>
    <p:sldId id="335" r:id="rId72"/>
    <p:sldId id="331" r:id="rId73"/>
    <p:sldId id="263" r:id="rId7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153"/>
    <p:restoredTop sz="76273" autoAdjust="0"/>
  </p:normalViewPr>
  <p:slideViewPr>
    <p:cSldViewPr snapToGrid="0" snapToObjects="1">
      <p:cViewPr varScale="1">
        <p:scale>
          <a:sx n="65" d="100"/>
          <a:sy n="65" d="100"/>
        </p:scale>
        <p:origin x="-1920"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en-GB" b="1" dirty="0">
              <a:latin typeface="Calibri" charset="0"/>
              <a:ea typeface="Calibri" charset="0"/>
              <a:cs typeface="Calibri" charset="0"/>
            </a:rPr>
            <a:t>The information society</a:t>
          </a: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en-US"/>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1760D51B-0269-5D48-BD8C-7EAF0E917E25}" type="presOf" srcId="{BB22BBE5-57A0-405B-A971-B276D13CD5C2}" destId="{8EB82253-C23C-41B5-BBC4-3559A84CBD55}" srcOrd="0" destOrd="0" presId="urn:microsoft.com/office/officeart/2005/8/layout/hProcess3"/>
    <dgm:cxn modelId="{93BC0DC0-4182-D848-9DAD-DF73823E85EC}" type="presOf" srcId="{0A844475-5A98-4881-96B4-6B3D382BD5ED}" destId="{6AA9C01C-89A6-4342-8318-525283D045F6}"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01AE5755-7B84-5F47-9BC5-1DADBFC629BD}" type="presParOf" srcId="{6AA9C01C-89A6-4342-8318-525283D045F6}" destId="{C700CA3A-087B-4CF2-87E1-144F4D688CBD}" srcOrd="0" destOrd="0" presId="urn:microsoft.com/office/officeart/2005/8/layout/hProcess3"/>
    <dgm:cxn modelId="{8046CD19-C80B-7046-9C9C-F55797A73A96}" type="presParOf" srcId="{6AA9C01C-89A6-4342-8318-525283D045F6}" destId="{85014961-3DAC-4177-A45B-6730E3550322}" srcOrd="1" destOrd="0" presId="urn:microsoft.com/office/officeart/2005/8/layout/hProcess3"/>
    <dgm:cxn modelId="{398CAD3C-48F2-A744-8D23-C095C126A647}" type="presParOf" srcId="{85014961-3DAC-4177-A45B-6730E3550322}" destId="{1F9B4EE6-6EDA-4A3B-9D3A-876474A9EBDB}" srcOrd="0" destOrd="0" presId="urn:microsoft.com/office/officeart/2005/8/layout/hProcess3"/>
    <dgm:cxn modelId="{E573373A-C914-3A4A-81E2-13716C62FCFE}" type="presParOf" srcId="{85014961-3DAC-4177-A45B-6730E3550322}" destId="{BC6A3652-0E63-47AA-92B1-B5D89FA169A3}" srcOrd="1" destOrd="0" presId="urn:microsoft.com/office/officeart/2005/8/layout/hProcess3"/>
    <dgm:cxn modelId="{F13A2D95-01ED-1E4B-9715-65D4B269CF2D}" type="presParOf" srcId="{BC6A3652-0E63-47AA-92B1-B5D89FA169A3}" destId="{ED935A7C-0029-4E53-9C29-13FF7C6801DD}" srcOrd="0" destOrd="0" presId="urn:microsoft.com/office/officeart/2005/8/layout/hProcess3"/>
    <dgm:cxn modelId="{A8241730-17B8-E94D-94F9-FE5F86948201}" type="presParOf" srcId="{BC6A3652-0E63-47AA-92B1-B5D89FA169A3}" destId="{8EB82253-C23C-41B5-BBC4-3559A84CBD55}" srcOrd="1" destOrd="0" presId="urn:microsoft.com/office/officeart/2005/8/layout/hProcess3"/>
    <dgm:cxn modelId="{33384A2E-1C0A-454F-9A15-96395305F68A}" type="presParOf" srcId="{BC6A3652-0E63-47AA-92B1-B5D89FA169A3}" destId="{2AE64B9E-C0D1-4560-9607-CCD298C726E9}" srcOrd="2" destOrd="0" presId="urn:microsoft.com/office/officeart/2005/8/layout/hProcess3"/>
    <dgm:cxn modelId="{215AFF5B-B284-6B4A-A20B-474680DCA00B}" type="presParOf" srcId="{BC6A3652-0E63-47AA-92B1-B5D89FA169A3}" destId="{790FB81B-E08C-4B74-ABE0-6B86634F1B07}" srcOrd="3" destOrd="0" presId="urn:microsoft.com/office/officeart/2005/8/layout/hProcess3"/>
    <dgm:cxn modelId="{AC46DB82-2C6E-4C45-86B6-C37A108DC9CD}" type="presParOf" srcId="{85014961-3DAC-4177-A45B-6730E3550322}" destId="{9847EC8B-0774-446A-A38E-CADC945AC2E0}" srcOrd="2" destOrd="0" presId="urn:microsoft.com/office/officeart/2005/8/layout/hProcess3"/>
    <dgm:cxn modelId="{C9A49260-8C26-264D-967A-FC37025CA137}" type="presParOf" srcId="{85014961-3DAC-4177-A45B-6730E3550322}" destId="{F9D81EF7-2B7E-4B5E-ADFD-174254D5B7B3}" srcOrd="3" destOrd="0" presId="urn:microsoft.com/office/officeart/2005/8/layout/hProcess3"/>
    <dgm:cxn modelId="{E1E888F9-D328-5F45-B5E4-70E0D46B7AAA}"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en-GB" b="1" dirty="0">
              <a:latin typeface="Calibri" charset="0"/>
              <a:ea typeface="Calibri" charset="0"/>
              <a:cs typeface="Calibri" charset="0"/>
            </a:rPr>
            <a:t>Recent hacks and attacks</a:t>
          </a: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en-US"/>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DE41C70B-D4B0-0049-89B8-131A98C1EDCE}" type="presOf" srcId="{BB22BBE5-57A0-405B-A971-B276D13CD5C2}" destId="{8EB82253-C23C-41B5-BBC4-3559A84CBD55}" srcOrd="0" destOrd="0" presId="urn:microsoft.com/office/officeart/2005/8/layout/hProcess3"/>
    <dgm:cxn modelId="{A49DA786-3E8E-5748-A3CC-EE7A97973BDF}" type="presOf" srcId="{0A844475-5A98-4881-96B4-6B3D382BD5ED}" destId="{6AA9C01C-89A6-4342-8318-525283D045F6}"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152884AA-34B5-B640-A885-B8711D8321DA}" type="presParOf" srcId="{6AA9C01C-89A6-4342-8318-525283D045F6}" destId="{C700CA3A-087B-4CF2-87E1-144F4D688CBD}" srcOrd="0" destOrd="0" presId="urn:microsoft.com/office/officeart/2005/8/layout/hProcess3"/>
    <dgm:cxn modelId="{46A8F38E-685F-DC4C-963E-7D59EBE12B02}" type="presParOf" srcId="{6AA9C01C-89A6-4342-8318-525283D045F6}" destId="{85014961-3DAC-4177-A45B-6730E3550322}" srcOrd="1" destOrd="0" presId="urn:microsoft.com/office/officeart/2005/8/layout/hProcess3"/>
    <dgm:cxn modelId="{C093B93C-DD4E-024C-BDCE-DBFF0FF60044}" type="presParOf" srcId="{85014961-3DAC-4177-A45B-6730E3550322}" destId="{1F9B4EE6-6EDA-4A3B-9D3A-876474A9EBDB}" srcOrd="0" destOrd="0" presId="urn:microsoft.com/office/officeart/2005/8/layout/hProcess3"/>
    <dgm:cxn modelId="{BE077B03-C534-9C43-8C75-25C6E70D7B55}" type="presParOf" srcId="{85014961-3DAC-4177-A45B-6730E3550322}" destId="{BC6A3652-0E63-47AA-92B1-B5D89FA169A3}" srcOrd="1" destOrd="0" presId="urn:microsoft.com/office/officeart/2005/8/layout/hProcess3"/>
    <dgm:cxn modelId="{700CCCE8-EA9B-E54E-A94C-742CE544CAC6}" type="presParOf" srcId="{BC6A3652-0E63-47AA-92B1-B5D89FA169A3}" destId="{ED935A7C-0029-4E53-9C29-13FF7C6801DD}" srcOrd="0" destOrd="0" presId="urn:microsoft.com/office/officeart/2005/8/layout/hProcess3"/>
    <dgm:cxn modelId="{C5FFB8C4-04C2-C247-961B-10F7F099B25F}" type="presParOf" srcId="{BC6A3652-0E63-47AA-92B1-B5D89FA169A3}" destId="{8EB82253-C23C-41B5-BBC4-3559A84CBD55}" srcOrd="1" destOrd="0" presId="urn:microsoft.com/office/officeart/2005/8/layout/hProcess3"/>
    <dgm:cxn modelId="{7407792E-474E-F54A-A0E7-89E28B7E0FA9}" type="presParOf" srcId="{BC6A3652-0E63-47AA-92B1-B5D89FA169A3}" destId="{2AE64B9E-C0D1-4560-9607-CCD298C726E9}" srcOrd="2" destOrd="0" presId="urn:microsoft.com/office/officeart/2005/8/layout/hProcess3"/>
    <dgm:cxn modelId="{4D19A6F8-9772-A947-96AE-C3BC6B5339B2}" type="presParOf" srcId="{BC6A3652-0E63-47AA-92B1-B5D89FA169A3}" destId="{790FB81B-E08C-4B74-ABE0-6B86634F1B07}" srcOrd="3" destOrd="0" presId="urn:microsoft.com/office/officeart/2005/8/layout/hProcess3"/>
    <dgm:cxn modelId="{E58F3FA9-CD30-9A48-BF9C-40C0A6854160}" type="presParOf" srcId="{85014961-3DAC-4177-A45B-6730E3550322}" destId="{9847EC8B-0774-446A-A38E-CADC945AC2E0}" srcOrd="2" destOrd="0" presId="urn:microsoft.com/office/officeart/2005/8/layout/hProcess3"/>
    <dgm:cxn modelId="{060DBE50-9C7E-D54C-87B8-83189D6F1A0B}" type="presParOf" srcId="{85014961-3DAC-4177-A45B-6730E3550322}" destId="{F9D81EF7-2B7E-4B5E-ADFD-174254D5B7B3}" srcOrd="3" destOrd="0" presId="urn:microsoft.com/office/officeart/2005/8/layout/hProcess3"/>
    <dgm:cxn modelId="{F7D729EC-BB8B-124D-A161-806840EAEC33}"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en-GB" b="1" dirty="0">
              <a:latin typeface="Calibri" charset="0"/>
              <a:ea typeface="Calibri" charset="0"/>
              <a:cs typeface="Calibri" charset="0"/>
            </a:rPr>
            <a:t>Business Email Compromise</a:t>
          </a: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en-US"/>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0F35BCD2-E3FC-EF4B-8A26-756A245B92B7}" type="presOf" srcId="{BB22BBE5-57A0-405B-A971-B276D13CD5C2}" destId="{8EB82253-C23C-41B5-BBC4-3559A84CBD55}" srcOrd="0" destOrd="0" presId="urn:microsoft.com/office/officeart/2005/8/layout/hProcess3"/>
    <dgm:cxn modelId="{04F4F3DF-6D62-9547-8228-E0DE2F90DE2C}" type="presOf" srcId="{0A844475-5A98-4881-96B4-6B3D382BD5ED}" destId="{6AA9C01C-89A6-4342-8318-525283D045F6}"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F3366DFA-D0DE-7B4D-BDAC-4DDFF17E550C}" type="presParOf" srcId="{6AA9C01C-89A6-4342-8318-525283D045F6}" destId="{C700CA3A-087B-4CF2-87E1-144F4D688CBD}" srcOrd="0" destOrd="0" presId="urn:microsoft.com/office/officeart/2005/8/layout/hProcess3"/>
    <dgm:cxn modelId="{9A39D3A9-6F65-344E-B1B1-28450340C595}" type="presParOf" srcId="{6AA9C01C-89A6-4342-8318-525283D045F6}" destId="{85014961-3DAC-4177-A45B-6730E3550322}" srcOrd="1" destOrd="0" presId="urn:microsoft.com/office/officeart/2005/8/layout/hProcess3"/>
    <dgm:cxn modelId="{F0EF4BD5-66E7-9442-8318-AD568AAF5385}" type="presParOf" srcId="{85014961-3DAC-4177-A45B-6730E3550322}" destId="{1F9B4EE6-6EDA-4A3B-9D3A-876474A9EBDB}" srcOrd="0" destOrd="0" presId="urn:microsoft.com/office/officeart/2005/8/layout/hProcess3"/>
    <dgm:cxn modelId="{AE65F1B5-9DD7-C54D-AF09-3F899CB4F411}" type="presParOf" srcId="{85014961-3DAC-4177-A45B-6730E3550322}" destId="{BC6A3652-0E63-47AA-92B1-B5D89FA169A3}" srcOrd="1" destOrd="0" presId="urn:microsoft.com/office/officeart/2005/8/layout/hProcess3"/>
    <dgm:cxn modelId="{70359271-9F14-5545-B179-8D1DA2443ED9}" type="presParOf" srcId="{BC6A3652-0E63-47AA-92B1-B5D89FA169A3}" destId="{ED935A7C-0029-4E53-9C29-13FF7C6801DD}" srcOrd="0" destOrd="0" presId="urn:microsoft.com/office/officeart/2005/8/layout/hProcess3"/>
    <dgm:cxn modelId="{FBD2B9C9-2EFC-5248-A5F7-57AC3EF696AC}" type="presParOf" srcId="{BC6A3652-0E63-47AA-92B1-B5D89FA169A3}" destId="{8EB82253-C23C-41B5-BBC4-3559A84CBD55}" srcOrd="1" destOrd="0" presId="urn:microsoft.com/office/officeart/2005/8/layout/hProcess3"/>
    <dgm:cxn modelId="{07246EC4-16A0-CF4F-9131-AB56CB66E778}" type="presParOf" srcId="{BC6A3652-0E63-47AA-92B1-B5D89FA169A3}" destId="{2AE64B9E-C0D1-4560-9607-CCD298C726E9}" srcOrd="2" destOrd="0" presId="urn:microsoft.com/office/officeart/2005/8/layout/hProcess3"/>
    <dgm:cxn modelId="{710A25B7-C9CF-934B-B73A-F3C621B1F223}" type="presParOf" srcId="{BC6A3652-0E63-47AA-92B1-B5D89FA169A3}" destId="{790FB81B-E08C-4B74-ABE0-6B86634F1B07}" srcOrd="3" destOrd="0" presId="urn:microsoft.com/office/officeart/2005/8/layout/hProcess3"/>
    <dgm:cxn modelId="{86C7E27E-FDBB-234F-B11F-D79CB795B64E}" type="presParOf" srcId="{85014961-3DAC-4177-A45B-6730E3550322}" destId="{9847EC8B-0774-446A-A38E-CADC945AC2E0}" srcOrd="2" destOrd="0" presId="urn:microsoft.com/office/officeart/2005/8/layout/hProcess3"/>
    <dgm:cxn modelId="{69E1AF52-4BC7-224C-B263-0C526EEFC9E3}" type="presParOf" srcId="{85014961-3DAC-4177-A45B-6730E3550322}" destId="{F9D81EF7-2B7E-4B5E-ADFD-174254D5B7B3}" srcOrd="3" destOrd="0" presId="urn:microsoft.com/office/officeart/2005/8/layout/hProcess3"/>
    <dgm:cxn modelId="{92AEA201-80D3-DD47-99F2-C97299D327FF}"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en-IE" b="1" dirty="0">
              <a:latin typeface="Calibri" charset="0"/>
              <a:ea typeface="Calibri" charset="0"/>
              <a:cs typeface="Calibri" charset="0"/>
            </a:rPr>
            <a:t>Internet Of Things</a:t>
          </a:r>
          <a:endParaRPr lang="en-GB" b="1" dirty="0">
            <a:latin typeface="Calibri" charset="0"/>
            <a:ea typeface="Calibri" charset="0"/>
            <a:cs typeface="Calibri" charset="0"/>
          </a:endParaRP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en-US"/>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81BACFFB-4145-FA42-AC31-D866B1EE709D}" type="presOf" srcId="{0A844475-5A98-4881-96B4-6B3D382BD5ED}" destId="{6AA9C01C-89A6-4342-8318-525283D045F6}" srcOrd="0" destOrd="0" presId="urn:microsoft.com/office/officeart/2005/8/layout/hProcess3"/>
    <dgm:cxn modelId="{EC5CF42C-5815-DF48-80E5-600731414100}" type="presOf" srcId="{BB22BBE5-57A0-405B-A971-B276D13CD5C2}" destId="{8EB82253-C23C-41B5-BBC4-3559A84CBD55}"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3DF1C909-2F60-CE42-8C3A-5ACDF4B6FCA2}" type="presParOf" srcId="{6AA9C01C-89A6-4342-8318-525283D045F6}" destId="{C700CA3A-087B-4CF2-87E1-144F4D688CBD}" srcOrd="0" destOrd="0" presId="urn:microsoft.com/office/officeart/2005/8/layout/hProcess3"/>
    <dgm:cxn modelId="{B39A423B-5414-FD45-92D2-283E449FA76C}" type="presParOf" srcId="{6AA9C01C-89A6-4342-8318-525283D045F6}" destId="{85014961-3DAC-4177-A45B-6730E3550322}" srcOrd="1" destOrd="0" presId="urn:microsoft.com/office/officeart/2005/8/layout/hProcess3"/>
    <dgm:cxn modelId="{21803878-82BB-1A4C-A870-2066DD51D9D0}" type="presParOf" srcId="{85014961-3DAC-4177-A45B-6730E3550322}" destId="{1F9B4EE6-6EDA-4A3B-9D3A-876474A9EBDB}" srcOrd="0" destOrd="0" presId="urn:microsoft.com/office/officeart/2005/8/layout/hProcess3"/>
    <dgm:cxn modelId="{77D86C83-1850-1F44-801C-2A7BC4B4C5FC}" type="presParOf" srcId="{85014961-3DAC-4177-A45B-6730E3550322}" destId="{BC6A3652-0E63-47AA-92B1-B5D89FA169A3}" srcOrd="1" destOrd="0" presId="urn:microsoft.com/office/officeart/2005/8/layout/hProcess3"/>
    <dgm:cxn modelId="{80F69357-F1FD-4042-8AF1-E084DE139A50}" type="presParOf" srcId="{BC6A3652-0E63-47AA-92B1-B5D89FA169A3}" destId="{ED935A7C-0029-4E53-9C29-13FF7C6801DD}" srcOrd="0" destOrd="0" presId="urn:microsoft.com/office/officeart/2005/8/layout/hProcess3"/>
    <dgm:cxn modelId="{6368316B-657D-1747-9B3C-1579D7C98EFF}" type="presParOf" srcId="{BC6A3652-0E63-47AA-92B1-B5D89FA169A3}" destId="{8EB82253-C23C-41B5-BBC4-3559A84CBD55}" srcOrd="1" destOrd="0" presId="urn:microsoft.com/office/officeart/2005/8/layout/hProcess3"/>
    <dgm:cxn modelId="{97A5BA7C-AB7E-914F-B77D-05DF4474D81E}" type="presParOf" srcId="{BC6A3652-0E63-47AA-92B1-B5D89FA169A3}" destId="{2AE64B9E-C0D1-4560-9607-CCD298C726E9}" srcOrd="2" destOrd="0" presId="urn:microsoft.com/office/officeart/2005/8/layout/hProcess3"/>
    <dgm:cxn modelId="{97FDC814-42E5-9742-BE84-1F95F8E21CF3}" type="presParOf" srcId="{BC6A3652-0E63-47AA-92B1-B5D89FA169A3}" destId="{790FB81B-E08C-4B74-ABE0-6B86634F1B07}" srcOrd="3" destOrd="0" presId="urn:microsoft.com/office/officeart/2005/8/layout/hProcess3"/>
    <dgm:cxn modelId="{4359BF88-9785-D647-82AD-CFD158865AA1}" type="presParOf" srcId="{85014961-3DAC-4177-A45B-6730E3550322}" destId="{9847EC8B-0774-446A-A38E-CADC945AC2E0}" srcOrd="2" destOrd="0" presId="urn:microsoft.com/office/officeart/2005/8/layout/hProcess3"/>
    <dgm:cxn modelId="{655FC150-67F6-2442-A958-762B20494153}" type="presParOf" srcId="{85014961-3DAC-4177-A45B-6730E3550322}" destId="{F9D81EF7-2B7E-4B5E-ADFD-174254D5B7B3}" srcOrd="3" destOrd="0" presId="urn:microsoft.com/office/officeart/2005/8/layout/hProcess3"/>
    <dgm:cxn modelId="{6C37ED06-8292-5D40-B0BF-599A52751B96}"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en-IE" b="1" dirty="0">
              <a:latin typeface="Calibri" charset="0"/>
              <a:ea typeface="Calibri" charset="0"/>
              <a:cs typeface="Calibri" charset="0"/>
            </a:rPr>
            <a:t>Some Examples</a:t>
          </a:r>
          <a:endParaRPr lang="en-GB" b="1" dirty="0">
            <a:latin typeface="Calibri" charset="0"/>
            <a:ea typeface="Calibri" charset="0"/>
            <a:cs typeface="Calibri" charset="0"/>
          </a:endParaRP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en-US"/>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7F4B5CD7-DCD3-1A46-9367-C1989908FC2C}" type="presOf" srcId="{BB22BBE5-57A0-405B-A971-B276D13CD5C2}" destId="{8EB82253-C23C-41B5-BBC4-3559A84CBD55}" srcOrd="0" destOrd="0" presId="urn:microsoft.com/office/officeart/2005/8/layout/hProcess3"/>
    <dgm:cxn modelId="{3A8702FF-962E-024C-BF3A-410A28744D36}" type="presOf" srcId="{0A844475-5A98-4881-96B4-6B3D382BD5ED}" destId="{6AA9C01C-89A6-4342-8318-525283D045F6}"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96C3A6FE-5F0C-4446-89CF-DF435862CB33}" type="presParOf" srcId="{6AA9C01C-89A6-4342-8318-525283D045F6}" destId="{C700CA3A-087B-4CF2-87E1-144F4D688CBD}" srcOrd="0" destOrd="0" presId="urn:microsoft.com/office/officeart/2005/8/layout/hProcess3"/>
    <dgm:cxn modelId="{9DD2F87A-59AE-9645-B4FF-010F6740B21B}" type="presParOf" srcId="{6AA9C01C-89A6-4342-8318-525283D045F6}" destId="{85014961-3DAC-4177-A45B-6730E3550322}" srcOrd="1" destOrd="0" presId="urn:microsoft.com/office/officeart/2005/8/layout/hProcess3"/>
    <dgm:cxn modelId="{2AC6297F-5F7E-534C-8E93-FAA015A0577A}" type="presParOf" srcId="{85014961-3DAC-4177-A45B-6730E3550322}" destId="{1F9B4EE6-6EDA-4A3B-9D3A-876474A9EBDB}" srcOrd="0" destOrd="0" presId="urn:microsoft.com/office/officeart/2005/8/layout/hProcess3"/>
    <dgm:cxn modelId="{E9985FBB-788A-1E41-86E4-F77C0F90CE62}" type="presParOf" srcId="{85014961-3DAC-4177-A45B-6730E3550322}" destId="{BC6A3652-0E63-47AA-92B1-B5D89FA169A3}" srcOrd="1" destOrd="0" presId="urn:microsoft.com/office/officeart/2005/8/layout/hProcess3"/>
    <dgm:cxn modelId="{C21272C3-9BCF-DE40-BC55-5E03BA5570DF}" type="presParOf" srcId="{BC6A3652-0E63-47AA-92B1-B5D89FA169A3}" destId="{ED935A7C-0029-4E53-9C29-13FF7C6801DD}" srcOrd="0" destOrd="0" presId="urn:microsoft.com/office/officeart/2005/8/layout/hProcess3"/>
    <dgm:cxn modelId="{B9CCC6FD-8B87-B74A-A6A9-393FE098CA08}" type="presParOf" srcId="{BC6A3652-0E63-47AA-92B1-B5D89FA169A3}" destId="{8EB82253-C23C-41B5-BBC4-3559A84CBD55}" srcOrd="1" destOrd="0" presId="urn:microsoft.com/office/officeart/2005/8/layout/hProcess3"/>
    <dgm:cxn modelId="{0F75B0DD-48D1-B64C-B052-341276C28F28}" type="presParOf" srcId="{BC6A3652-0E63-47AA-92B1-B5D89FA169A3}" destId="{2AE64B9E-C0D1-4560-9607-CCD298C726E9}" srcOrd="2" destOrd="0" presId="urn:microsoft.com/office/officeart/2005/8/layout/hProcess3"/>
    <dgm:cxn modelId="{A719AAD0-980B-7244-A844-946BA44CEF44}" type="presParOf" srcId="{BC6A3652-0E63-47AA-92B1-B5D89FA169A3}" destId="{790FB81B-E08C-4B74-ABE0-6B86634F1B07}" srcOrd="3" destOrd="0" presId="urn:microsoft.com/office/officeart/2005/8/layout/hProcess3"/>
    <dgm:cxn modelId="{0A8C368A-3CF3-0147-8375-473A95CFC3B2}" type="presParOf" srcId="{85014961-3DAC-4177-A45B-6730E3550322}" destId="{9847EC8B-0774-446A-A38E-CADC945AC2E0}" srcOrd="2" destOrd="0" presId="urn:microsoft.com/office/officeart/2005/8/layout/hProcess3"/>
    <dgm:cxn modelId="{89CE09E9-57CD-794B-BF2E-AA895A1AB362}" type="presParOf" srcId="{85014961-3DAC-4177-A45B-6730E3550322}" destId="{F9D81EF7-2B7E-4B5E-ADFD-174254D5B7B3}" srcOrd="3" destOrd="0" presId="urn:microsoft.com/office/officeart/2005/8/layout/hProcess3"/>
    <dgm:cxn modelId="{9599D2A8-9EB9-0D46-9DB0-7F287674A129}"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en-IE" b="1" dirty="0">
              <a:latin typeface="Calibri" charset="0"/>
              <a:ea typeface="Calibri" charset="0"/>
              <a:cs typeface="Calibri" charset="0"/>
            </a:rPr>
            <a:t>Surface Web vs Deep Web vs Dark Net</a:t>
          </a:r>
          <a:endParaRPr lang="en-GB" b="1" dirty="0">
            <a:latin typeface="Calibri" charset="0"/>
            <a:ea typeface="Calibri" charset="0"/>
            <a:cs typeface="Calibri" charset="0"/>
          </a:endParaRP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custScaleX="143918" custScaleY="97134">
        <dgm:presLayoutVars>
          <dgm:chMax val="0"/>
          <dgm:chPref val="0"/>
          <dgm:bulletEnabled val="1"/>
        </dgm:presLayoutVars>
      </dgm:prSet>
      <dgm:spPr/>
      <dgm:t>
        <a:bodyPr/>
        <a:lstStyle/>
        <a:p>
          <a:endParaRPr lang="en-US"/>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D2A3C08B-9950-E749-932F-15C09E8D29CC}" type="presOf" srcId="{BB22BBE5-57A0-405B-A971-B276D13CD5C2}" destId="{8EB82253-C23C-41B5-BBC4-3559A84CBD55}" srcOrd="0" destOrd="0" presId="urn:microsoft.com/office/officeart/2005/8/layout/hProcess3"/>
    <dgm:cxn modelId="{ED76CFE6-D421-184C-BA34-AB18B9B16DF5}" type="presOf" srcId="{0A844475-5A98-4881-96B4-6B3D382BD5ED}" destId="{6AA9C01C-89A6-4342-8318-525283D045F6}"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D38D7675-EBAA-8642-8B2D-4867EB3EC61E}" type="presParOf" srcId="{6AA9C01C-89A6-4342-8318-525283D045F6}" destId="{C700CA3A-087B-4CF2-87E1-144F4D688CBD}" srcOrd="0" destOrd="0" presId="urn:microsoft.com/office/officeart/2005/8/layout/hProcess3"/>
    <dgm:cxn modelId="{13177F22-BF09-AE4A-A22F-DCCD40D065C5}" type="presParOf" srcId="{6AA9C01C-89A6-4342-8318-525283D045F6}" destId="{85014961-3DAC-4177-A45B-6730E3550322}" srcOrd="1" destOrd="0" presId="urn:microsoft.com/office/officeart/2005/8/layout/hProcess3"/>
    <dgm:cxn modelId="{10E65AC5-66E7-CF4B-B52C-F692B7C3FC76}" type="presParOf" srcId="{85014961-3DAC-4177-A45B-6730E3550322}" destId="{1F9B4EE6-6EDA-4A3B-9D3A-876474A9EBDB}" srcOrd="0" destOrd="0" presId="urn:microsoft.com/office/officeart/2005/8/layout/hProcess3"/>
    <dgm:cxn modelId="{899828A8-E8DF-B946-8F3B-D8FFE6FD6F9A}" type="presParOf" srcId="{85014961-3DAC-4177-A45B-6730E3550322}" destId="{BC6A3652-0E63-47AA-92B1-B5D89FA169A3}" srcOrd="1" destOrd="0" presId="urn:microsoft.com/office/officeart/2005/8/layout/hProcess3"/>
    <dgm:cxn modelId="{027C53DF-BDA6-2F40-B057-1A0C53BA38D2}" type="presParOf" srcId="{BC6A3652-0E63-47AA-92B1-B5D89FA169A3}" destId="{ED935A7C-0029-4E53-9C29-13FF7C6801DD}" srcOrd="0" destOrd="0" presId="urn:microsoft.com/office/officeart/2005/8/layout/hProcess3"/>
    <dgm:cxn modelId="{FAC534E2-F9E6-9946-A60E-FC2E13D319E2}" type="presParOf" srcId="{BC6A3652-0E63-47AA-92B1-B5D89FA169A3}" destId="{8EB82253-C23C-41B5-BBC4-3559A84CBD55}" srcOrd="1" destOrd="0" presId="urn:microsoft.com/office/officeart/2005/8/layout/hProcess3"/>
    <dgm:cxn modelId="{B47F380E-DD19-DE4F-9B05-AA500B16E75A}" type="presParOf" srcId="{BC6A3652-0E63-47AA-92B1-B5D89FA169A3}" destId="{2AE64B9E-C0D1-4560-9607-CCD298C726E9}" srcOrd="2" destOrd="0" presId="urn:microsoft.com/office/officeart/2005/8/layout/hProcess3"/>
    <dgm:cxn modelId="{107BAC83-AD0C-C143-9A6B-6C625E52660E}" type="presParOf" srcId="{BC6A3652-0E63-47AA-92B1-B5D89FA169A3}" destId="{790FB81B-E08C-4B74-ABE0-6B86634F1B07}" srcOrd="3" destOrd="0" presId="urn:microsoft.com/office/officeart/2005/8/layout/hProcess3"/>
    <dgm:cxn modelId="{003EC425-988E-134D-BEB2-4164D8012DB9}" type="presParOf" srcId="{85014961-3DAC-4177-A45B-6730E3550322}" destId="{9847EC8B-0774-446A-A38E-CADC945AC2E0}" srcOrd="2" destOrd="0" presId="urn:microsoft.com/office/officeart/2005/8/layout/hProcess3"/>
    <dgm:cxn modelId="{D517833F-859B-F348-88AB-A8B0C54F1EE8}" type="presParOf" srcId="{85014961-3DAC-4177-A45B-6730E3550322}" destId="{F9D81EF7-2B7E-4B5E-ADFD-174254D5B7B3}" srcOrd="3" destOrd="0" presId="urn:microsoft.com/office/officeart/2005/8/layout/hProcess3"/>
    <dgm:cxn modelId="{FE76B2A2-0317-7F44-B208-6EDDB788D60E}"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en-IE" b="1" dirty="0"/>
            <a:t>Crypto Currency</a:t>
          </a:r>
        </a:p>
      </dgm:t>
    </dgm:pt>
    <dgm:pt modelId="{0D454961-18FE-4B3F-852C-E2D08CC82243}" type="parTrans" cxnId="{B7D6438A-16E6-4EF2-9137-6CD7E6EA52A3}">
      <dgm:prSet/>
      <dgm:spPr/>
      <dgm:t>
        <a:bodyPr/>
        <a:lstStyle/>
        <a:p>
          <a:endParaRPr lang="en-GB"/>
        </a:p>
      </dgm:t>
    </dgm:pt>
    <dgm:pt modelId="{1540E5DB-E936-4D1C-8F6E-4825E3512139}" type="sibTrans" cxnId="{B7D6438A-16E6-4EF2-9137-6CD7E6EA52A3}">
      <dgm:prSet/>
      <dgm:spPr/>
      <dgm:t>
        <a:bodyPr/>
        <a:lstStyle/>
        <a:p>
          <a:endParaRPr lang="en-GB"/>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en-US"/>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custLinFactNeighborX="369" custLinFactNeighborY="727"/>
      <dgm:spPr/>
    </dgm:pt>
  </dgm:ptLst>
  <dgm:cxnLst>
    <dgm:cxn modelId="{21B0C7EB-CF34-0F4C-A15D-A1478426E525}" type="presOf" srcId="{BB22BBE5-57A0-405B-A971-B276D13CD5C2}" destId="{8EB82253-C23C-41B5-BBC4-3559A84CBD55}" srcOrd="0" destOrd="0" presId="urn:microsoft.com/office/officeart/2005/8/layout/hProcess3"/>
    <dgm:cxn modelId="{075E70C3-1C4E-E740-870B-553B77A546B5}" type="presOf" srcId="{0A844475-5A98-4881-96B4-6B3D382BD5ED}" destId="{6AA9C01C-89A6-4342-8318-525283D045F6}"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F6AE3562-CF98-5343-84DE-C3CBBA6B343A}" type="presParOf" srcId="{6AA9C01C-89A6-4342-8318-525283D045F6}" destId="{C700CA3A-087B-4CF2-87E1-144F4D688CBD}" srcOrd="0" destOrd="0" presId="urn:microsoft.com/office/officeart/2005/8/layout/hProcess3"/>
    <dgm:cxn modelId="{67C173BA-C368-5B48-BD5A-D7EBE9F18099}" type="presParOf" srcId="{6AA9C01C-89A6-4342-8318-525283D045F6}" destId="{85014961-3DAC-4177-A45B-6730E3550322}" srcOrd="1" destOrd="0" presId="urn:microsoft.com/office/officeart/2005/8/layout/hProcess3"/>
    <dgm:cxn modelId="{A2D046C8-4D31-4F47-ADE6-43D60FC8F816}" type="presParOf" srcId="{85014961-3DAC-4177-A45B-6730E3550322}" destId="{1F9B4EE6-6EDA-4A3B-9D3A-876474A9EBDB}" srcOrd="0" destOrd="0" presId="urn:microsoft.com/office/officeart/2005/8/layout/hProcess3"/>
    <dgm:cxn modelId="{F49103ED-B4D2-1D45-8633-A72FF2BE0F14}" type="presParOf" srcId="{85014961-3DAC-4177-A45B-6730E3550322}" destId="{BC6A3652-0E63-47AA-92B1-B5D89FA169A3}" srcOrd="1" destOrd="0" presId="urn:microsoft.com/office/officeart/2005/8/layout/hProcess3"/>
    <dgm:cxn modelId="{146217FA-710E-6C41-A87A-68575E3A3CBD}" type="presParOf" srcId="{BC6A3652-0E63-47AA-92B1-B5D89FA169A3}" destId="{ED935A7C-0029-4E53-9C29-13FF7C6801DD}" srcOrd="0" destOrd="0" presId="urn:microsoft.com/office/officeart/2005/8/layout/hProcess3"/>
    <dgm:cxn modelId="{6BC0AA49-6FD9-4E45-ACBA-B82FB66497CC}" type="presParOf" srcId="{BC6A3652-0E63-47AA-92B1-B5D89FA169A3}" destId="{8EB82253-C23C-41B5-BBC4-3559A84CBD55}" srcOrd="1" destOrd="0" presId="urn:microsoft.com/office/officeart/2005/8/layout/hProcess3"/>
    <dgm:cxn modelId="{329C11E8-2539-FD4C-875F-5F0163770AA5}" type="presParOf" srcId="{BC6A3652-0E63-47AA-92B1-B5D89FA169A3}" destId="{2AE64B9E-C0D1-4560-9607-CCD298C726E9}" srcOrd="2" destOrd="0" presId="urn:microsoft.com/office/officeart/2005/8/layout/hProcess3"/>
    <dgm:cxn modelId="{E51E625F-8FEF-A04A-A25E-9256DE94EF64}" type="presParOf" srcId="{BC6A3652-0E63-47AA-92B1-B5D89FA169A3}" destId="{790FB81B-E08C-4B74-ABE0-6B86634F1B07}" srcOrd="3" destOrd="0" presId="urn:microsoft.com/office/officeart/2005/8/layout/hProcess3"/>
    <dgm:cxn modelId="{0947115E-483B-F94B-A4A1-E956361AB7CB}" type="presParOf" srcId="{85014961-3DAC-4177-A45B-6730E3550322}" destId="{9847EC8B-0774-446A-A38E-CADC945AC2E0}" srcOrd="2" destOrd="0" presId="urn:microsoft.com/office/officeart/2005/8/layout/hProcess3"/>
    <dgm:cxn modelId="{7E4ECEB4-8998-B343-9A90-4C0A3A5638E5}" type="presParOf" srcId="{85014961-3DAC-4177-A45B-6730E3550322}" destId="{F9D81EF7-2B7E-4B5E-ADFD-174254D5B7B3}" srcOrd="3" destOrd="0" presId="urn:microsoft.com/office/officeart/2005/8/layout/hProcess3"/>
    <dgm:cxn modelId="{C282FF16-CBAF-FE43-B3BB-F54F50EB4E97}"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07919E-3193-42B0-8914-AFAA08DF3277}">
      <dsp:nvSpPr>
        <dsp:cNvPr id="0" name=""/>
        <dsp:cNvSpPr/>
      </dsp:nvSpPr>
      <dsp:spPr>
        <a:xfrm>
          <a:off x="0" y="354981"/>
          <a:ext cx="8229600" cy="3816000"/>
        </a:xfrm>
        <a:prstGeom prst="right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B82253-C23C-41B5-BBC4-3559A84CBD55}">
      <dsp:nvSpPr>
        <dsp:cNvPr id="0" name=""/>
        <dsp:cNvSpPr/>
      </dsp:nvSpPr>
      <dsp:spPr>
        <a:xfrm>
          <a:off x="663832" y="1308981"/>
          <a:ext cx="6742807" cy="1908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538480" rIns="0" bIns="538480" numCol="1" spcCol="1270" anchor="ctr" anchorCtr="0">
          <a:noAutofit/>
        </a:bodyPr>
        <a:lstStyle/>
        <a:p>
          <a:pPr lvl="0" algn="ctr" defTabSz="2355850">
            <a:lnSpc>
              <a:spcPct val="90000"/>
            </a:lnSpc>
            <a:spcBef>
              <a:spcPct val="0"/>
            </a:spcBef>
            <a:spcAft>
              <a:spcPct val="35000"/>
            </a:spcAft>
          </a:pPr>
          <a:r>
            <a:rPr lang="en-GB" sz="5300" b="1" kern="1200" dirty="0">
              <a:latin typeface="Calibri" charset="0"/>
              <a:ea typeface="Calibri" charset="0"/>
              <a:cs typeface="Calibri" charset="0"/>
            </a:rPr>
            <a:t>The information society</a:t>
          </a:r>
        </a:p>
      </dsp:txBody>
      <dsp:txXfrm>
        <a:off x="663832" y="1308981"/>
        <a:ext cx="6742807" cy="1908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07919E-3193-42B0-8914-AFAA08DF3277}">
      <dsp:nvSpPr>
        <dsp:cNvPr id="0" name=""/>
        <dsp:cNvSpPr/>
      </dsp:nvSpPr>
      <dsp:spPr>
        <a:xfrm>
          <a:off x="0" y="426981"/>
          <a:ext cx="8229600" cy="3672000"/>
        </a:xfrm>
        <a:prstGeom prst="right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B82253-C23C-41B5-BBC4-3559A84CBD55}">
      <dsp:nvSpPr>
        <dsp:cNvPr id="0" name=""/>
        <dsp:cNvSpPr/>
      </dsp:nvSpPr>
      <dsp:spPr>
        <a:xfrm>
          <a:off x="663832" y="1344981"/>
          <a:ext cx="6742807" cy="1836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518160" rIns="0" bIns="518160" numCol="1" spcCol="1270" anchor="ctr" anchorCtr="0">
          <a:noAutofit/>
        </a:bodyPr>
        <a:lstStyle/>
        <a:p>
          <a:pPr lvl="0" algn="ctr" defTabSz="2266950">
            <a:lnSpc>
              <a:spcPct val="90000"/>
            </a:lnSpc>
            <a:spcBef>
              <a:spcPct val="0"/>
            </a:spcBef>
            <a:spcAft>
              <a:spcPct val="35000"/>
            </a:spcAft>
          </a:pPr>
          <a:r>
            <a:rPr lang="en-GB" sz="5100" b="1" kern="1200" dirty="0">
              <a:latin typeface="Calibri" charset="0"/>
              <a:ea typeface="Calibri" charset="0"/>
              <a:cs typeface="Calibri" charset="0"/>
            </a:rPr>
            <a:t>Recent hacks and attacks</a:t>
          </a:r>
        </a:p>
      </dsp:txBody>
      <dsp:txXfrm>
        <a:off x="663832" y="1344981"/>
        <a:ext cx="6742807" cy="1836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6.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7.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C1F2E8-B2B0-0047-A630-5036FB7BC153}" type="datetimeFigureOut">
              <a:rPr lang="en-US" smtClean="0"/>
              <a:pPr/>
              <a:t>11/20/2018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27260C-95DC-194B-88B2-0B241DEC43BF}" type="slidenum">
              <a:rPr lang="en-US" smtClean="0"/>
              <a:pPr/>
              <a:t>‹#›</a:t>
            </a:fld>
            <a:endParaRPr lang="en-US"/>
          </a:p>
        </p:txBody>
      </p:sp>
    </p:spTree>
    <p:extLst>
      <p:ext uri="{BB962C8B-B14F-4D97-AF65-F5344CB8AC3E}">
        <p14:creationId xmlns:p14="http://schemas.microsoft.com/office/powerpoint/2010/main" val="422452203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trendmicro.com/vinfo/us/security/news/cybercrime-and-digital-threats/data-breaches-and-the-human-factor-are-employees-the-best-defense-or-the-weakest-links"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marter.am/" TargetMode="External"/><Relationship Id="rId2" Type="http://schemas.openxmlformats.org/officeDocument/2006/relationships/slide" Target="../slides/slide46.xml"/><Relationship Id="rId1" Type="http://schemas.openxmlformats.org/officeDocument/2006/relationships/notesMaster" Target="../notesMasters/notesMaster1.xml"/><Relationship Id="rId4" Type="http://schemas.openxmlformats.org/officeDocument/2006/relationships/hyperlink" Target="http://www.itv.com/thismorning/home-garden/gadgets-thatll-make-good-christmas-presents" TargetMode="Externa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ww.justice.gov/opa/pr/alphabay-largest-online-dark-market-shut-down" TargetMode="External"/><Relationship Id="rId2" Type="http://schemas.openxmlformats.org/officeDocument/2006/relationships/slide" Target="../slides/slide60.xml"/><Relationship Id="rId1" Type="http://schemas.openxmlformats.org/officeDocument/2006/relationships/notesMaster" Target="../notesMasters/notesMaster1.xml"/><Relationship Id="rId4" Type="http://schemas.openxmlformats.org/officeDocument/2006/relationships/hyperlink" Target="http://www.wired.co.uk/article/silk-road-guide" TargetMode="Externa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bitcoinproperly.org/#sthash.xsu0hLPm.dpbs"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GB" sz="1200" kern="1200" dirty="0">
                <a:solidFill>
                  <a:schemeClr val="tx1"/>
                </a:solidFill>
                <a:effectLst/>
                <a:latin typeface="+mn-lt"/>
                <a:ea typeface="+mn-ea"/>
                <a:cs typeface="+mn-cs"/>
              </a:rPr>
              <a:t>Introduction</a:t>
            </a:r>
          </a:p>
          <a:p>
            <a:r>
              <a:rPr lang="en-GB" sz="1200" kern="1200" dirty="0">
                <a:solidFill>
                  <a:schemeClr val="tx1"/>
                </a:solidFill>
                <a:effectLst/>
                <a:latin typeface="+mn-lt"/>
                <a:ea typeface="+mn-ea"/>
                <a:cs typeface="+mn-cs"/>
              </a:rPr>
              <a:t>This is the opening session of the course. During this session the delegates will be introduced to the trainers and the other delegates. The course aim and objectives will be explained along with the methods of teaching.</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The trainer may choose to introduce “ice breakers” to encourage the delegates to become involved in the course and with each other at an early stage.</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PowerPoint (or other type of presentation)</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PowerPoint presentation has been prepared for this session. This is a generic presentation and does not take into account national issues that may need to be dealt with when this course is delivered at the national level. The trainer should ensure that the information in this presentation is relevant for the location of delivery.</a:t>
            </a:r>
            <a:endParaRPr lang="en-GB" dirty="0"/>
          </a:p>
        </p:txBody>
      </p:sp>
      <p:sp>
        <p:nvSpPr>
          <p:cNvPr id="4" name="Espace réservé du numéro de diapositive 3"/>
          <p:cNvSpPr>
            <a:spLocks noGrp="1"/>
          </p:cNvSpPr>
          <p:nvPr>
            <p:ph type="sldNum" sz="quarter" idx="10"/>
          </p:nvPr>
        </p:nvSpPr>
        <p:spPr/>
        <p:txBody>
          <a:bodyPr/>
          <a:lstStyle/>
          <a:p>
            <a:fld id="{5827260C-95DC-194B-88B2-0B241DEC43BF}" type="slidenum">
              <a:rPr lang="en-US" smtClean="0"/>
              <a:pPr/>
              <a:t>1</a:t>
            </a:fld>
            <a:endParaRPr lang="en-US"/>
          </a:p>
        </p:txBody>
      </p:sp>
    </p:spTree>
    <p:extLst>
      <p:ext uri="{BB962C8B-B14F-4D97-AF65-F5344CB8AC3E}">
        <p14:creationId xmlns:p14="http://schemas.microsoft.com/office/powerpoint/2010/main" val="13951983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This slide</a:t>
            </a:r>
            <a:r>
              <a:rPr lang="en-US" sz="1200" kern="1200" baseline="0" dirty="0">
                <a:solidFill>
                  <a:schemeClr val="tx1"/>
                </a:solidFill>
                <a:effectLst/>
                <a:latin typeface="+mn-lt"/>
                <a:ea typeface="+mn-ea"/>
                <a:cs typeface="+mn-cs"/>
              </a:rPr>
              <a:t> serves to provide some introductory remarks. </a:t>
            </a:r>
          </a:p>
          <a:p>
            <a:r>
              <a:rPr lang="en-US" sz="1200" kern="1200" baseline="0" dirty="0">
                <a:solidFill>
                  <a:schemeClr val="tx1"/>
                </a:solidFill>
                <a:effectLst/>
                <a:latin typeface="+mn-lt"/>
                <a:ea typeface="+mn-ea"/>
                <a:cs typeface="+mn-cs"/>
              </a:rPr>
              <a:t>Being these topics already dealt with in the Introductory Training Course, it is up to the trainer to evaluate whether there is the need to use it or skip it</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dirty="0"/>
              <a:t>Source: https://</a:t>
            </a:r>
            <a:r>
              <a:rPr lang="en-GB" dirty="0" err="1"/>
              <a:t>www.slideshare.net</a:t>
            </a:r>
            <a:r>
              <a:rPr lang="en-GB" dirty="0"/>
              <a:t>/</a:t>
            </a:r>
            <a:r>
              <a:rPr lang="en-GB" dirty="0" err="1"/>
              <a:t>wearesocialsg</a:t>
            </a:r>
            <a:r>
              <a:rPr lang="en-GB"/>
              <a:t>/digital-in-2017-global-overview </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10</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This slide</a:t>
            </a:r>
            <a:r>
              <a:rPr lang="en-US" sz="1200" kern="1200" baseline="0" dirty="0">
                <a:solidFill>
                  <a:schemeClr val="tx1"/>
                </a:solidFill>
                <a:effectLst/>
                <a:latin typeface="+mn-lt"/>
                <a:ea typeface="+mn-ea"/>
                <a:cs typeface="+mn-cs"/>
              </a:rPr>
              <a:t> serves to provide some introductory remarks. </a:t>
            </a:r>
          </a:p>
          <a:p>
            <a:r>
              <a:rPr lang="en-US" sz="1200" kern="1200" baseline="0" dirty="0">
                <a:solidFill>
                  <a:schemeClr val="tx1"/>
                </a:solidFill>
                <a:effectLst/>
                <a:latin typeface="+mn-lt"/>
                <a:ea typeface="+mn-ea"/>
                <a:cs typeface="+mn-cs"/>
              </a:rPr>
              <a:t>Being these topics already dealt with in the Introductory Training Course, it is up to the trainer to evaluate whether there is the need to use it or skip it</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dirty="0"/>
              <a:t>Source: https://</a:t>
            </a:r>
            <a:r>
              <a:rPr lang="en-GB" dirty="0" err="1"/>
              <a:t>www.slideshare.net</a:t>
            </a:r>
            <a:r>
              <a:rPr lang="en-GB" dirty="0"/>
              <a:t>/</a:t>
            </a:r>
            <a:r>
              <a:rPr lang="en-GB" dirty="0" err="1"/>
              <a:t>wearesocialsg</a:t>
            </a:r>
            <a:r>
              <a:rPr lang="en-GB"/>
              <a:t>/digital-in-2017-global-overview </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11</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This slide</a:t>
            </a:r>
            <a:r>
              <a:rPr lang="en-US" sz="1200" kern="1200" baseline="0" dirty="0">
                <a:solidFill>
                  <a:schemeClr val="tx1"/>
                </a:solidFill>
                <a:effectLst/>
                <a:latin typeface="+mn-lt"/>
                <a:ea typeface="+mn-ea"/>
                <a:cs typeface="+mn-cs"/>
              </a:rPr>
              <a:t> serves to provide some introductory remarks. </a:t>
            </a:r>
          </a:p>
          <a:p>
            <a:r>
              <a:rPr lang="en-US" sz="1200" kern="1200" baseline="0" dirty="0">
                <a:solidFill>
                  <a:schemeClr val="tx1"/>
                </a:solidFill>
                <a:effectLst/>
                <a:latin typeface="+mn-lt"/>
                <a:ea typeface="+mn-ea"/>
                <a:cs typeface="+mn-cs"/>
              </a:rPr>
              <a:t>Being these topics already dealt with in the Introductory Training Course, it is up to the trainer to evaluate whether there is the need to use it or skip it</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dirty="0"/>
              <a:t>Source: https://</a:t>
            </a:r>
            <a:r>
              <a:rPr lang="en-GB" dirty="0" err="1"/>
              <a:t>www.slideshare.net</a:t>
            </a:r>
            <a:r>
              <a:rPr lang="en-GB" dirty="0"/>
              <a:t>/</a:t>
            </a:r>
            <a:r>
              <a:rPr lang="en-GB" dirty="0" err="1"/>
              <a:t>wearesocialsg</a:t>
            </a:r>
            <a:r>
              <a:rPr lang="en-GB"/>
              <a:t>/digital-in-2017-global-overview </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12</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section </a:t>
            </a:r>
            <a:r>
              <a:rPr lang="en-US" sz="1200" kern="1200" baseline="0" dirty="0">
                <a:solidFill>
                  <a:schemeClr val="tx1"/>
                </a:solidFill>
                <a:effectLst/>
                <a:latin typeface="+mn-lt"/>
                <a:ea typeface="+mn-ea"/>
                <a:cs typeface="+mn-cs"/>
              </a:rPr>
              <a:t>serves to provide some introductory remarks. </a:t>
            </a:r>
          </a:p>
          <a:p>
            <a:r>
              <a:rPr lang="en-US" sz="1200" kern="1200" baseline="0" dirty="0">
                <a:solidFill>
                  <a:schemeClr val="tx1"/>
                </a:solidFill>
                <a:effectLst/>
                <a:latin typeface="+mn-lt"/>
                <a:ea typeface="+mn-ea"/>
                <a:cs typeface="+mn-cs"/>
              </a:rPr>
              <a:t>Being some of the topics already dealt with in the Introductory Training Course, it is up to the trainer to evaluate whether there is the need to use it or skip it.</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IT IS THE RESPONSIBILITY OF THE TRAINER FOR EACH COURSE TO ENSURE THAT ANY REFERENCES TO CASES ARE UP TO DATE.</a:t>
            </a:r>
            <a:endParaRPr lang="en-GB" dirty="0"/>
          </a:p>
          <a:p>
            <a:endParaRPr lang="en-US"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13</a:t>
            </a:fld>
            <a:endParaRPr lang="en-US"/>
          </a:p>
        </p:txBody>
      </p:sp>
    </p:spTree>
    <p:extLst>
      <p:ext uri="{BB962C8B-B14F-4D97-AF65-F5344CB8AC3E}">
        <p14:creationId xmlns:p14="http://schemas.microsoft.com/office/powerpoint/2010/main" val="23883134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indent="0" algn="just">
              <a:spcBef>
                <a:spcPts val="600"/>
              </a:spcBef>
              <a:spcAft>
                <a:spcPts val="600"/>
              </a:spcAft>
              <a:buNone/>
            </a:pPr>
            <a:r>
              <a:rPr lang="en-US" sz="1200" dirty="0">
                <a:cs typeface="Verdana" charset="0"/>
              </a:rPr>
              <a:t>In February 2016, instructions to steal US$951 million from Bangladesh Bank, the central bank of Bangladesh, were issued via the SWIFT network. </a:t>
            </a:r>
          </a:p>
          <a:p>
            <a:pPr marL="0" indent="0" algn="just">
              <a:spcBef>
                <a:spcPts val="600"/>
              </a:spcBef>
              <a:spcAft>
                <a:spcPts val="600"/>
              </a:spcAft>
              <a:buNone/>
            </a:pPr>
            <a:endParaRPr lang="en-US" sz="1200" dirty="0">
              <a:cs typeface="Verdana" charset="0"/>
            </a:endParaRPr>
          </a:p>
          <a:p>
            <a:pPr marL="0" indent="0" algn="just">
              <a:spcBef>
                <a:spcPts val="600"/>
              </a:spcBef>
              <a:spcAft>
                <a:spcPts val="600"/>
              </a:spcAft>
              <a:buNone/>
            </a:pPr>
            <a:r>
              <a:rPr lang="en-US" sz="1200" dirty="0">
                <a:cs typeface="Verdana" charset="0"/>
              </a:rPr>
              <a:t>Five transactions issued by hackers, worth $101 million and withdrawn from a Bangladesh Bank account at the Federal Reserve Bank of New York, succeeded, with $20 million traced to Sri Lanka (since recovered) and $81 million to the Philippines (about $18 million recovered). </a:t>
            </a:r>
          </a:p>
          <a:p>
            <a:pPr marL="0" indent="0" algn="just">
              <a:spcBef>
                <a:spcPts val="600"/>
              </a:spcBef>
              <a:spcAft>
                <a:spcPts val="600"/>
              </a:spcAft>
              <a:buNone/>
            </a:pPr>
            <a:endParaRPr lang="en-US" sz="1200" dirty="0">
              <a:cs typeface="Verdana" charset="0"/>
            </a:endParaRPr>
          </a:p>
          <a:p>
            <a:pPr marL="0" indent="0" algn="just">
              <a:spcBef>
                <a:spcPts val="600"/>
              </a:spcBef>
              <a:spcAft>
                <a:spcPts val="600"/>
              </a:spcAft>
              <a:buNone/>
            </a:pPr>
            <a:r>
              <a:rPr lang="en-US" sz="1200" dirty="0">
                <a:cs typeface="Verdana" charset="0"/>
              </a:rPr>
              <a:t>The Federal Reserve Bank of NY blocked the remaining thirty transactions, amounting to $850 million, at the request of Bangladesh Bank.</a:t>
            </a:r>
          </a:p>
          <a:p>
            <a:pPr marL="0" indent="0" algn="just">
              <a:spcBef>
                <a:spcPts val="600"/>
              </a:spcBef>
              <a:spcAft>
                <a:spcPts val="600"/>
              </a:spcAft>
              <a:buNone/>
            </a:pPr>
            <a:endParaRPr lang="en-US" sz="1200" dirty="0">
              <a:cs typeface="Verdana" charset="0"/>
            </a:endParaRPr>
          </a:p>
          <a:p>
            <a:pPr marL="0" indent="0" algn="just">
              <a:spcBef>
                <a:spcPts val="600"/>
              </a:spcBef>
              <a:spcAft>
                <a:spcPts val="600"/>
              </a:spcAft>
              <a:buNone/>
            </a:pPr>
            <a:r>
              <a:rPr lang="en-US" sz="1200" dirty="0">
                <a:cs typeface="Verdana" charset="0"/>
              </a:rPr>
              <a:t>The 2016 cyber-attack on the Bangladesh Central bank was not the first attack of its kind. In 2015, two other hacking attempts against the SWIFT network were recorded, a $12 million theft from </a:t>
            </a:r>
            <a:r>
              <a:rPr lang="en-US" sz="1200" dirty="0" err="1">
                <a:cs typeface="Verdana" charset="0"/>
              </a:rPr>
              <a:t>Banco</a:t>
            </a:r>
            <a:r>
              <a:rPr lang="en-US" sz="1200" dirty="0">
                <a:cs typeface="Verdana" charset="0"/>
              </a:rPr>
              <a:t> del Austro in Ecuador in January and an attack on Vietnam's </a:t>
            </a:r>
            <a:r>
              <a:rPr lang="en-US" sz="1200" dirty="0" err="1">
                <a:cs typeface="Verdana" charset="0"/>
              </a:rPr>
              <a:t>Tien</a:t>
            </a:r>
            <a:r>
              <a:rPr lang="en-US" sz="1200" dirty="0">
                <a:cs typeface="Verdana" charset="0"/>
              </a:rPr>
              <a:t> </a:t>
            </a:r>
            <a:r>
              <a:rPr lang="en-US" sz="1200" dirty="0" err="1">
                <a:cs typeface="Verdana" charset="0"/>
              </a:rPr>
              <a:t>Phong</a:t>
            </a:r>
            <a:r>
              <a:rPr lang="en-US" sz="1200" dirty="0">
                <a:cs typeface="Verdana" charset="0"/>
              </a:rPr>
              <a:t> Bank in December that was not successful. In all these cases, the perpetrators are suspected to have been aided by insiders within the targeted banks, who assisted in taking advantage of weaknesses within the SWIFT global payment network.</a:t>
            </a:r>
          </a:p>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14</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en-GB" dirty="0"/>
              <a:t>16 Feb – The federal magistrate issues an order for Apple to assist FBI to get into the iPhone</a:t>
            </a:r>
          </a:p>
          <a:p>
            <a:pPr marL="171450" indent="-171450">
              <a:buFont typeface="Arial"/>
              <a:buChar char="•"/>
            </a:pPr>
            <a:r>
              <a:rPr lang="en-GB" dirty="0"/>
              <a:t>25 Feb – Apple files its opposition to the court order, called an application for relief</a:t>
            </a:r>
          </a:p>
          <a:p>
            <a:pPr marL="171450" indent="-171450">
              <a:buFont typeface="Arial"/>
              <a:buChar char="•"/>
            </a:pPr>
            <a:r>
              <a:rPr lang="en-GB" dirty="0"/>
              <a:t>2 Mar – Apple files an appeal against the order, saying it will refuse the order to write code to aid the FBI in trying to unlock the encrypted iPhone.</a:t>
            </a:r>
          </a:p>
          <a:p>
            <a:pPr marL="171450" indent="-171450">
              <a:buFont typeface="Arial"/>
              <a:buChar char="•"/>
            </a:pPr>
            <a:r>
              <a:rPr lang="en-GB" dirty="0"/>
              <a:t>10 Mar – The Justice Department files its response to Apple's appeal. […] Apple, DOJ said, is raising false arguments and that it is not asking for a "universal master key or back door.''</a:t>
            </a:r>
          </a:p>
          <a:p>
            <a:pPr marL="171450" indent="-171450">
              <a:buFont typeface="Arial"/>
              <a:buChar char="•"/>
            </a:pPr>
            <a:r>
              <a:rPr lang="en-GB" dirty="0"/>
              <a:t>21 Mar – Just 24 hours before the first hearing was scheduled to begin, the Justice Department requested a postponement, saying it needed to test a possible new method for unlocking the iPhone.</a:t>
            </a:r>
          </a:p>
          <a:p>
            <a:pPr marL="171450" indent="-171450">
              <a:buFont typeface="Arial"/>
              <a:buChar char="•"/>
            </a:pPr>
            <a:r>
              <a:rPr lang="en-GB" dirty="0"/>
              <a:t>28 Mar – The Justice Department withdraws its legal action against Apple </a:t>
            </a:r>
            <a:r>
              <a:rPr lang="en-GB" dirty="0" err="1"/>
              <a:t>Inc</a:t>
            </a:r>
            <a:r>
              <a:rPr lang="en-GB" dirty="0"/>
              <a:t>, saying that the outside party's method to bypass the locking function of a San Bernardino terrorist’s phone had proved successful. The agency did not share details of how it succeeded or what outside party aided it</a:t>
            </a:r>
          </a:p>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15</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16</a:t>
            </a:fld>
            <a:endParaRPr lang="en-US"/>
          </a:p>
        </p:txBody>
      </p:sp>
    </p:spTree>
    <p:extLst>
      <p:ext uri="{BB962C8B-B14F-4D97-AF65-F5344CB8AC3E}">
        <p14:creationId xmlns:p14="http://schemas.microsoft.com/office/powerpoint/2010/main" val="34233111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17</a:t>
            </a:fld>
            <a:endParaRPr lang="en-US"/>
          </a:p>
        </p:txBody>
      </p:sp>
    </p:spTree>
    <p:extLst>
      <p:ext uri="{BB962C8B-B14F-4D97-AF65-F5344CB8AC3E}">
        <p14:creationId xmlns:p14="http://schemas.microsoft.com/office/powerpoint/2010/main" val="34233111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18</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19</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GB" sz="1200" kern="1200" dirty="0">
                <a:solidFill>
                  <a:schemeClr val="tx1"/>
                </a:solidFill>
                <a:effectLst/>
                <a:latin typeface="+mn-lt"/>
                <a:ea typeface="+mn-ea"/>
                <a:cs typeface="+mn-cs"/>
              </a:rPr>
              <a:t>Health and safety issues are dealt with in this slide. These will differ depending on the location of delivery. It is the trainer’s responsibility to ensure that they have the correct information to impart to delegates.</a:t>
            </a:r>
            <a:endParaRPr lang="en-GB" dirty="0"/>
          </a:p>
        </p:txBody>
      </p:sp>
      <p:sp>
        <p:nvSpPr>
          <p:cNvPr id="4" name="Espace réservé du numéro de diapositive 3"/>
          <p:cNvSpPr>
            <a:spLocks noGrp="1"/>
          </p:cNvSpPr>
          <p:nvPr>
            <p:ph type="sldNum" sz="quarter" idx="10"/>
          </p:nvPr>
        </p:nvSpPr>
        <p:spPr/>
        <p:txBody>
          <a:bodyPr/>
          <a:lstStyle/>
          <a:p>
            <a:fld id="{5827260C-95DC-194B-88B2-0B241DEC43BF}" type="slidenum">
              <a:rPr lang="en-US" smtClean="0"/>
              <a:pPr/>
              <a:t>2</a:t>
            </a:fld>
            <a:endParaRPr lang="en-US"/>
          </a:p>
        </p:txBody>
      </p:sp>
    </p:spTree>
    <p:extLst>
      <p:ext uri="{BB962C8B-B14F-4D97-AF65-F5344CB8AC3E}">
        <p14:creationId xmlns:p14="http://schemas.microsoft.com/office/powerpoint/2010/main" val="14146289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spcBef>
                <a:spcPts val="600"/>
              </a:spcBef>
              <a:spcAft>
                <a:spcPts val="600"/>
              </a:spcAft>
              <a:buFont typeface="Arial" charset="0"/>
              <a:buNone/>
            </a:pPr>
            <a:r>
              <a:rPr lang="en-GB" dirty="0"/>
              <a:t>In addition to what reported in the slide,</a:t>
            </a:r>
            <a:r>
              <a:rPr lang="en-GB" baseline="0" dirty="0"/>
              <a:t> </a:t>
            </a:r>
            <a:r>
              <a:rPr lang="en-US" sz="1200" dirty="0">
                <a:latin typeface="Verdana" charset="0"/>
                <a:cs typeface="Verdana" charset="0"/>
              </a:rPr>
              <a:t>October 2016 – Harold Martin, a former staffer, stole </a:t>
            </a:r>
            <a:r>
              <a:rPr lang="en-US" sz="1200" b="1" dirty="0">
                <a:latin typeface="Verdana" charset="0"/>
                <a:cs typeface="Verdana" charset="0"/>
              </a:rPr>
              <a:t>50 terabytes of data </a:t>
            </a:r>
            <a:r>
              <a:rPr lang="en-US" sz="1200" dirty="0">
                <a:latin typeface="Verdana" charset="0"/>
                <a:cs typeface="Verdana" charset="0"/>
              </a:rPr>
              <a:t>from the agency, most of it classified. </a:t>
            </a:r>
          </a:p>
          <a:p>
            <a:pPr marL="0" indent="0">
              <a:spcBef>
                <a:spcPts val="600"/>
              </a:spcBef>
              <a:spcAft>
                <a:spcPts val="600"/>
              </a:spcAft>
              <a:buFont typeface="Arial" charset="0"/>
              <a:buNone/>
            </a:pPr>
            <a:r>
              <a:rPr lang="en-US" sz="1200" dirty="0">
                <a:latin typeface="Verdana" charset="0"/>
                <a:cs typeface="Verdana" charset="0"/>
              </a:rPr>
              <a:t>The breach vastly eclipsed what Edward Snowden stole -- thought to be a little over 50,000 files. </a:t>
            </a:r>
          </a:p>
          <a:p>
            <a:endParaRPr lang="en-GB" dirty="0"/>
          </a:p>
          <a:p>
            <a:r>
              <a:rPr lang="en-GB" dirty="0"/>
              <a:t>The </a:t>
            </a:r>
            <a:r>
              <a:rPr lang="en-GB" dirty="0" err="1"/>
              <a:t>exfiltered</a:t>
            </a:r>
            <a:r>
              <a:rPr lang="en-GB" dirty="0"/>
              <a:t> hacking tools were then found to be used to deploy massive attacks, such as the </a:t>
            </a:r>
            <a:r>
              <a:rPr lang="en-GB" dirty="0" err="1"/>
              <a:t>WannaCry</a:t>
            </a:r>
            <a:r>
              <a:rPr lang="en-GB" dirty="0"/>
              <a:t> </a:t>
            </a:r>
            <a:r>
              <a:rPr lang="en-GB" dirty="0" err="1"/>
              <a:t>Ransomware</a:t>
            </a:r>
            <a:r>
              <a:rPr lang="en-GB" dirty="0"/>
              <a:t> in 2017 (see following slide)</a:t>
            </a:r>
          </a:p>
        </p:txBody>
      </p:sp>
      <p:sp>
        <p:nvSpPr>
          <p:cNvPr id="4" name="Slide Number Placeholder 3"/>
          <p:cNvSpPr>
            <a:spLocks noGrp="1"/>
          </p:cNvSpPr>
          <p:nvPr>
            <p:ph type="sldNum" sz="quarter" idx="10"/>
          </p:nvPr>
        </p:nvSpPr>
        <p:spPr/>
        <p:txBody>
          <a:bodyPr/>
          <a:lstStyle/>
          <a:p>
            <a:fld id="{5827260C-95DC-194B-88B2-0B241DEC43BF}" type="slidenum">
              <a:rPr lang="en-US" smtClean="0"/>
              <a:pPr/>
              <a:t>20</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a:lnSpc>
                <a:spcPct val="130000"/>
              </a:lnSpc>
              <a:spcBef>
                <a:spcPts val="600"/>
              </a:spcBef>
            </a:pPr>
            <a:r>
              <a:rPr lang="it-IT" b="1" dirty="0">
                <a:latin typeface="Verdana"/>
                <a:cs typeface="Verdana"/>
              </a:rPr>
              <a:t>Global impact </a:t>
            </a:r>
            <a:r>
              <a:rPr lang="mr-IN" dirty="0">
                <a:latin typeface="Verdana"/>
                <a:cs typeface="Verdana"/>
              </a:rPr>
              <a:t>–</a:t>
            </a:r>
            <a:r>
              <a:rPr lang="it-IT" dirty="0">
                <a:latin typeface="Verdana"/>
                <a:cs typeface="Verdana"/>
              </a:rPr>
              <a:t> </a:t>
            </a:r>
            <a:r>
              <a:rPr lang="it-IT" dirty="0" err="1">
                <a:latin typeface="Verdana"/>
                <a:cs typeface="Verdana"/>
              </a:rPr>
              <a:t>victims</a:t>
            </a:r>
            <a:r>
              <a:rPr lang="it-IT" dirty="0">
                <a:latin typeface="Verdana"/>
                <a:cs typeface="Verdana"/>
              </a:rPr>
              <a:t> spread over </a:t>
            </a:r>
            <a:r>
              <a:rPr lang="it-IT" dirty="0" err="1">
                <a:latin typeface="Verdana"/>
                <a:cs typeface="Verdana"/>
              </a:rPr>
              <a:t>around</a:t>
            </a:r>
            <a:r>
              <a:rPr lang="it-IT" dirty="0">
                <a:latin typeface="Verdana"/>
                <a:cs typeface="Verdana"/>
              </a:rPr>
              <a:t> 200 </a:t>
            </a:r>
            <a:r>
              <a:rPr lang="it-IT" dirty="0" err="1">
                <a:latin typeface="Verdana"/>
                <a:cs typeface="Verdana"/>
              </a:rPr>
              <a:t>countries</a:t>
            </a:r>
            <a:endParaRPr lang="it-IT" dirty="0">
              <a:latin typeface="Verdana"/>
              <a:cs typeface="Verdana"/>
            </a:endParaRPr>
          </a:p>
          <a:p>
            <a:pPr>
              <a:lnSpc>
                <a:spcPct val="130000"/>
              </a:lnSpc>
              <a:spcBef>
                <a:spcPts val="600"/>
              </a:spcBef>
            </a:pPr>
            <a:endParaRPr lang="it-IT" dirty="0">
              <a:latin typeface="Verdana"/>
              <a:cs typeface="Verdana"/>
            </a:endParaRPr>
          </a:p>
          <a:p>
            <a:pPr>
              <a:lnSpc>
                <a:spcPct val="130000"/>
              </a:lnSpc>
              <a:spcBef>
                <a:spcPts val="600"/>
              </a:spcBef>
            </a:pPr>
            <a:r>
              <a:rPr lang="it-IT" dirty="0" err="1">
                <a:latin typeface="Verdana"/>
                <a:cs typeface="Verdana"/>
              </a:rPr>
              <a:t>Designed</a:t>
            </a:r>
            <a:r>
              <a:rPr lang="it-IT" dirty="0">
                <a:latin typeface="Verdana"/>
                <a:cs typeface="Verdana"/>
              </a:rPr>
              <a:t> for </a:t>
            </a:r>
            <a:r>
              <a:rPr lang="it-IT" b="1" dirty="0">
                <a:latin typeface="Verdana"/>
                <a:cs typeface="Verdana"/>
              </a:rPr>
              <a:t>maximum </a:t>
            </a:r>
            <a:r>
              <a:rPr lang="it-IT" b="1" dirty="0" err="1">
                <a:latin typeface="Verdana"/>
                <a:cs typeface="Verdana"/>
              </a:rPr>
              <a:t>diffusion</a:t>
            </a:r>
            <a:r>
              <a:rPr lang="it-IT" dirty="0">
                <a:latin typeface="Verdana"/>
                <a:cs typeface="Verdana"/>
              </a:rPr>
              <a:t> </a:t>
            </a:r>
            <a:r>
              <a:rPr lang="mr-IN" dirty="0">
                <a:latin typeface="Verdana"/>
                <a:cs typeface="Verdana"/>
              </a:rPr>
              <a:t>–</a:t>
            </a:r>
            <a:r>
              <a:rPr lang="it-IT" dirty="0">
                <a:latin typeface="Verdana"/>
                <a:cs typeface="Verdana"/>
              </a:rPr>
              <a:t> </a:t>
            </a:r>
            <a:r>
              <a:rPr lang="it-IT" dirty="0" err="1">
                <a:latin typeface="Verdana"/>
                <a:cs typeface="Verdana"/>
              </a:rPr>
              <a:t>Ransomware</a:t>
            </a:r>
            <a:r>
              <a:rPr lang="it-IT" dirty="0">
                <a:latin typeface="Verdana"/>
                <a:cs typeface="Verdana"/>
              </a:rPr>
              <a:t> + </a:t>
            </a:r>
            <a:r>
              <a:rPr lang="it-IT" dirty="0" err="1">
                <a:latin typeface="Verdana"/>
                <a:cs typeface="Verdana"/>
              </a:rPr>
              <a:t>Worm</a:t>
            </a:r>
            <a:endParaRPr lang="it-IT" dirty="0">
              <a:latin typeface="Verdana"/>
              <a:cs typeface="Verdana"/>
            </a:endParaRPr>
          </a:p>
          <a:p>
            <a:pPr lvl="1">
              <a:lnSpc>
                <a:spcPct val="130000"/>
              </a:lnSpc>
              <a:spcBef>
                <a:spcPts val="600"/>
              </a:spcBef>
            </a:pPr>
            <a:r>
              <a:rPr lang="it-IT" dirty="0">
                <a:latin typeface="Verdana"/>
                <a:cs typeface="Verdana"/>
              </a:rPr>
              <a:t>The </a:t>
            </a:r>
            <a:r>
              <a:rPr lang="it-IT" dirty="0" err="1">
                <a:latin typeface="Verdana"/>
                <a:cs typeface="Verdana"/>
              </a:rPr>
              <a:t>malicious</a:t>
            </a:r>
            <a:r>
              <a:rPr lang="it-IT" dirty="0">
                <a:latin typeface="Verdana"/>
                <a:cs typeface="Verdana"/>
              </a:rPr>
              <a:t> code </a:t>
            </a:r>
            <a:r>
              <a:rPr lang="it-IT" dirty="0" err="1">
                <a:latin typeface="Verdana"/>
                <a:cs typeface="Verdana"/>
              </a:rPr>
              <a:t>is</a:t>
            </a:r>
            <a:r>
              <a:rPr lang="it-IT" dirty="0">
                <a:latin typeface="Verdana"/>
                <a:cs typeface="Verdana"/>
              </a:rPr>
              <a:t> </a:t>
            </a:r>
            <a:r>
              <a:rPr lang="it-IT" dirty="0" err="1">
                <a:latin typeface="Verdana"/>
                <a:cs typeface="Verdana"/>
              </a:rPr>
              <a:t>automatically</a:t>
            </a:r>
            <a:r>
              <a:rPr lang="it-IT" dirty="0">
                <a:latin typeface="Verdana"/>
                <a:cs typeface="Verdana"/>
              </a:rPr>
              <a:t> </a:t>
            </a:r>
            <a:r>
              <a:rPr lang="it-IT" dirty="0" err="1">
                <a:latin typeface="Verdana"/>
                <a:cs typeface="Verdana"/>
              </a:rPr>
              <a:t>copied</a:t>
            </a:r>
            <a:r>
              <a:rPr lang="it-IT" dirty="0">
                <a:latin typeface="Verdana"/>
                <a:cs typeface="Verdana"/>
              </a:rPr>
              <a:t> </a:t>
            </a:r>
            <a:r>
              <a:rPr lang="it-IT" dirty="0" err="1">
                <a:latin typeface="Verdana"/>
                <a:cs typeface="Verdana"/>
              </a:rPr>
              <a:t>onto</a:t>
            </a:r>
            <a:r>
              <a:rPr lang="it-IT" dirty="0">
                <a:latin typeface="Verdana"/>
                <a:cs typeface="Verdana"/>
              </a:rPr>
              <a:t> </a:t>
            </a:r>
            <a:r>
              <a:rPr lang="it-IT" dirty="0" err="1">
                <a:latin typeface="Verdana"/>
                <a:cs typeface="Verdana"/>
              </a:rPr>
              <a:t>each</a:t>
            </a:r>
            <a:r>
              <a:rPr lang="it-IT" dirty="0">
                <a:latin typeface="Verdana"/>
                <a:cs typeface="Verdana"/>
              </a:rPr>
              <a:t> PC in the </a:t>
            </a:r>
            <a:r>
              <a:rPr lang="it-IT" dirty="0" err="1">
                <a:latin typeface="Verdana"/>
                <a:cs typeface="Verdana"/>
              </a:rPr>
              <a:t>same</a:t>
            </a:r>
            <a:r>
              <a:rPr lang="it-IT" dirty="0">
                <a:latin typeface="Verdana"/>
                <a:cs typeface="Verdana"/>
              </a:rPr>
              <a:t> network </a:t>
            </a:r>
            <a:r>
              <a:rPr lang="it-IT" dirty="0" err="1">
                <a:latin typeface="Verdana"/>
                <a:cs typeface="Verdana"/>
              </a:rPr>
              <a:t>who</a:t>
            </a:r>
            <a:r>
              <a:rPr lang="it-IT" dirty="0">
                <a:latin typeface="Verdana"/>
                <a:cs typeface="Verdana"/>
              </a:rPr>
              <a:t> </a:t>
            </a:r>
            <a:r>
              <a:rPr lang="it-IT" dirty="0" err="1">
                <a:latin typeface="Verdana"/>
                <a:cs typeface="Verdana"/>
              </a:rPr>
              <a:t>presents</a:t>
            </a:r>
            <a:r>
              <a:rPr lang="it-IT" dirty="0">
                <a:latin typeface="Verdana"/>
                <a:cs typeface="Verdana"/>
              </a:rPr>
              <a:t> the </a:t>
            </a:r>
            <a:r>
              <a:rPr lang="it-IT" dirty="0" err="1">
                <a:latin typeface="Verdana"/>
                <a:cs typeface="Verdana"/>
              </a:rPr>
              <a:t>same</a:t>
            </a:r>
            <a:r>
              <a:rPr lang="it-IT" dirty="0">
                <a:latin typeface="Verdana"/>
                <a:cs typeface="Verdana"/>
              </a:rPr>
              <a:t> </a:t>
            </a:r>
            <a:r>
              <a:rPr lang="it-IT" dirty="0" err="1">
                <a:latin typeface="Verdana"/>
                <a:cs typeface="Verdana"/>
              </a:rPr>
              <a:t>vulnerability</a:t>
            </a:r>
            <a:endParaRPr lang="it-IT" dirty="0">
              <a:latin typeface="Verdana"/>
              <a:cs typeface="Verdana"/>
            </a:endParaRPr>
          </a:p>
          <a:p>
            <a:pPr>
              <a:lnSpc>
                <a:spcPct val="130000"/>
              </a:lnSpc>
              <a:spcBef>
                <a:spcPts val="600"/>
              </a:spcBef>
            </a:pPr>
            <a:endParaRPr lang="it-IT" b="1" dirty="0">
              <a:latin typeface="Verdana"/>
              <a:cs typeface="Verdana"/>
            </a:endParaRPr>
          </a:p>
          <a:p>
            <a:pPr>
              <a:lnSpc>
                <a:spcPct val="130000"/>
              </a:lnSpc>
              <a:spcBef>
                <a:spcPts val="600"/>
              </a:spcBef>
            </a:pPr>
            <a:r>
              <a:rPr lang="it-IT" b="1" dirty="0">
                <a:latin typeface="Verdana"/>
                <a:cs typeface="Verdana"/>
              </a:rPr>
              <a:t>Attack </a:t>
            </a:r>
            <a:r>
              <a:rPr lang="it-IT" b="1" dirty="0" err="1">
                <a:latin typeface="Verdana"/>
                <a:cs typeface="Verdana"/>
              </a:rPr>
              <a:t>vector</a:t>
            </a:r>
            <a:endParaRPr lang="it-IT" dirty="0">
              <a:latin typeface="Verdana"/>
              <a:cs typeface="Verdana"/>
            </a:endParaRPr>
          </a:p>
          <a:p>
            <a:pPr lvl="1">
              <a:lnSpc>
                <a:spcPct val="130000"/>
              </a:lnSpc>
              <a:spcBef>
                <a:spcPts val="600"/>
              </a:spcBef>
            </a:pPr>
            <a:r>
              <a:rPr lang="it-IT" dirty="0">
                <a:latin typeface="Verdana"/>
                <a:cs typeface="Verdana"/>
              </a:rPr>
              <a:t>Exploit of network </a:t>
            </a:r>
            <a:r>
              <a:rPr lang="it-IT" dirty="0" err="1">
                <a:latin typeface="Verdana"/>
                <a:cs typeface="Verdana"/>
              </a:rPr>
              <a:t>vulnerabilities</a:t>
            </a:r>
            <a:r>
              <a:rPr lang="it-IT" dirty="0">
                <a:latin typeface="Verdana"/>
                <a:cs typeface="Verdana"/>
              </a:rPr>
              <a:t>/ </a:t>
            </a:r>
            <a:r>
              <a:rPr lang="it-IT" dirty="0" err="1">
                <a:latin typeface="Verdana"/>
                <a:cs typeface="Verdana"/>
              </a:rPr>
              <a:t>bad</a:t>
            </a:r>
            <a:r>
              <a:rPr lang="it-IT" dirty="0">
                <a:latin typeface="Verdana"/>
                <a:cs typeface="Verdana"/>
              </a:rPr>
              <a:t> security </a:t>
            </a:r>
            <a:r>
              <a:rPr lang="it-IT" dirty="0" err="1">
                <a:latin typeface="Verdana"/>
                <a:cs typeface="Verdana"/>
              </a:rPr>
              <a:t>deployment</a:t>
            </a:r>
            <a:endParaRPr lang="it-IT" dirty="0">
              <a:latin typeface="Verdana"/>
              <a:cs typeface="Verdana"/>
            </a:endParaRPr>
          </a:p>
          <a:p>
            <a:pPr lvl="1">
              <a:lnSpc>
                <a:spcPct val="130000"/>
              </a:lnSpc>
              <a:spcBef>
                <a:spcPts val="600"/>
              </a:spcBef>
            </a:pPr>
            <a:r>
              <a:rPr lang="it-IT" dirty="0">
                <a:latin typeface="Verdana"/>
                <a:cs typeface="Verdana"/>
              </a:rPr>
              <a:t>No use </a:t>
            </a:r>
            <a:r>
              <a:rPr lang="it-IT" dirty="0" err="1">
                <a:latin typeface="Verdana"/>
                <a:cs typeface="Verdana"/>
              </a:rPr>
              <a:t>has</a:t>
            </a:r>
            <a:r>
              <a:rPr lang="it-IT" dirty="0">
                <a:latin typeface="Verdana"/>
                <a:cs typeface="Verdana"/>
              </a:rPr>
              <a:t> </a:t>
            </a:r>
            <a:r>
              <a:rPr lang="it-IT" dirty="0" err="1">
                <a:latin typeface="Verdana"/>
                <a:cs typeface="Verdana"/>
              </a:rPr>
              <a:t>been</a:t>
            </a:r>
            <a:r>
              <a:rPr lang="it-IT" dirty="0">
                <a:latin typeface="Verdana"/>
                <a:cs typeface="Verdana"/>
              </a:rPr>
              <a:t> </a:t>
            </a:r>
            <a:r>
              <a:rPr lang="it-IT" dirty="0" err="1">
                <a:latin typeface="Verdana"/>
                <a:cs typeface="Verdana"/>
              </a:rPr>
              <a:t>detected</a:t>
            </a:r>
            <a:r>
              <a:rPr lang="it-IT" dirty="0">
                <a:latin typeface="Verdana"/>
                <a:cs typeface="Verdana"/>
              </a:rPr>
              <a:t> of </a:t>
            </a:r>
            <a:r>
              <a:rPr lang="it-IT" dirty="0" err="1">
                <a:latin typeface="Verdana"/>
                <a:cs typeface="Verdana"/>
              </a:rPr>
              <a:t>traditional</a:t>
            </a:r>
            <a:r>
              <a:rPr lang="it-IT" dirty="0">
                <a:latin typeface="Verdana"/>
                <a:cs typeface="Verdana"/>
              </a:rPr>
              <a:t> </a:t>
            </a:r>
            <a:r>
              <a:rPr lang="it-IT" dirty="0" err="1">
                <a:latin typeface="Verdana"/>
                <a:cs typeface="Verdana"/>
              </a:rPr>
              <a:t>means</a:t>
            </a:r>
            <a:r>
              <a:rPr lang="it-IT" dirty="0">
                <a:latin typeface="Verdana"/>
                <a:cs typeface="Verdana"/>
              </a:rPr>
              <a:t>: </a:t>
            </a:r>
            <a:r>
              <a:rPr lang="it-IT" dirty="0" err="1">
                <a:latin typeface="Verdana"/>
                <a:cs typeface="Verdana"/>
              </a:rPr>
              <a:t>phishing</a:t>
            </a:r>
            <a:r>
              <a:rPr lang="it-IT" dirty="0">
                <a:latin typeface="Verdana"/>
                <a:cs typeface="Verdana"/>
              </a:rPr>
              <a:t> + </a:t>
            </a:r>
            <a:r>
              <a:rPr lang="it-IT" dirty="0" err="1">
                <a:latin typeface="Verdana"/>
                <a:cs typeface="Verdana"/>
              </a:rPr>
              <a:t>malicious</a:t>
            </a:r>
            <a:r>
              <a:rPr lang="it-IT" dirty="0">
                <a:latin typeface="Verdana"/>
                <a:cs typeface="Verdana"/>
              </a:rPr>
              <a:t> pdf, drive-by-download, USB </a:t>
            </a:r>
            <a:r>
              <a:rPr lang="it-IT" dirty="0" err="1">
                <a:latin typeface="Verdana"/>
                <a:cs typeface="Verdana"/>
              </a:rPr>
              <a:t>keys</a:t>
            </a:r>
            <a:r>
              <a:rPr lang="it-IT" dirty="0">
                <a:latin typeface="Verdana"/>
                <a:cs typeface="Verdana"/>
              </a:rPr>
              <a:t>, social networks</a:t>
            </a:r>
            <a:endParaRPr lang="it-IT" b="1" dirty="0">
              <a:latin typeface="Verdana"/>
              <a:cs typeface="Verdana"/>
            </a:endParaRPr>
          </a:p>
          <a:p>
            <a:pPr>
              <a:lnSpc>
                <a:spcPct val="130000"/>
              </a:lnSpc>
              <a:spcBef>
                <a:spcPts val="600"/>
              </a:spcBef>
            </a:pPr>
            <a:endParaRPr lang="it-IT" b="1" dirty="0">
              <a:latin typeface="Verdana"/>
              <a:cs typeface="Verdana"/>
            </a:endParaRPr>
          </a:p>
          <a:p>
            <a:pPr>
              <a:lnSpc>
                <a:spcPct val="130000"/>
              </a:lnSpc>
              <a:spcBef>
                <a:spcPts val="600"/>
              </a:spcBef>
            </a:pPr>
            <a:r>
              <a:rPr lang="it-IT" b="1" dirty="0" err="1">
                <a:latin typeface="Verdana"/>
                <a:cs typeface="Verdana"/>
              </a:rPr>
              <a:t>Halted</a:t>
            </a:r>
            <a:r>
              <a:rPr lang="it-IT" b="1" dirty="0">
                <a:latin typeface="Verdana"/>
                <a:cs typeface="Verdana"/>
              </a:rPr>
              <a:t> by </a:t>
            </a:r>
            <a:r>
              <a:rPr lang="it-IT" b="1" dirty="0" err="1">
                <a:latin typeface="Verdana"/>
                <a:cs typeface="Verdana"/>
              </a:rPr>
              <a:t>accident</a:t>
            </a:r>
            <a:endParaRPr lang="it-IT" b="1" dirty="0">
              <a:latin typeface="Verdana"/>
              <a:cs typeface="Verdana"/>
            </a:endParaRPr>
          </a:p>
          <a:p>
            <a:pPr lvl="1">
              <a:lnSpc>
                <a:spcPct val="130000"/>
              </a:lnSpc>
              <a:spcBef>
                <a:spcPts val="600"/>
              </a:spcBef>
            </a:pPr>
            <a:r>
              <a:rPr lang="it-IT" dirty="0" err="1">
                <a:latin typeface="Verdana"/>
                <a:cs typeface="Verdana"/>
              </a:rPr>
              <a:t>It</a:t>
            </a:r>
            <a:r>
              <a:rPr lang="it-IT" dirty="0">
                <a:latin typeface="Verdana"/>
                <a:cs typeface="Verdana"/>
              </a:rPr>
              <a:t> </a:t>
            </a:r>
            <a:r>
              <a:rPr lang="it-IT" dirty="0" err="1">
                <a:latin typeface="Verdana"/>
                <a:cs typeface="Verdana"/>
              </a:rPr>
              <a:t>had</a:t>
            </a:r>
            <a:r>
              <a:rPr lang="it-IT" dirty="0">
                <a:latin typeface="Verdana"/>
                <a:cs typeface="Verdana"/>
              </a:rPr>
              <a:t> the </a:t>
            </a:r>
            <a:r>
              <a:rPr lang="it-IT" dirty="0" err="1">
                <a:latin typeface="Verdana"/>
                <a:cs typeface="Verdana"/>
              </a:rPr>
              <a:t>potential</a:t>
            </a:r>
            <a:r>
              <a:rPr lang="it-IT" dirty="0">
                <a:latin typeface="Verdana"/>
                <a:cs typeface="Verdana"/>
              </a:rPr>
              <a:t> to spread </a:t>
            </a:r>
            <a:r>
              <a:rPr lang="it-IT" dirty="0" err="1">
                <a:latin typeface="Verdana"/>
                <a:cs typeface="Verdana"/>
              </a:rPr>
              <a:t>quickly</a:t>
            </a:r>
            <a:r>
              <a:rPr lang="it-IT" dirty="0">
                <a:latin typeface="Verdana"/>
                <a:cs typeface="Verdana"/>
              </a:rPr>
              <a:t> and far, </a:t>
            </a:r>
            <a:r>
              <a:rPr lang="it-IT" dirty="0" err="1">
                <a:latin typeface="Verdana"/>
                <a:cs typeface="Verdana"/>
              </a:rPr>
              <a:t>as</a:t>
            </a:r>
            <a:r>
              <a:rPr lang="it-IT" dirty="0">
                <a:latin typeface="Verdana"/>
                <a:cs typeface="Verdana"/>
              </a:rPr>
              <a:t> </a:t>
            </a:r>
            <a:r>
              <a:rPr lang="it-IT" dirty="0" err="1">
                <a:latin typeface="Verdana"/>
                <a:cs typeface="Verdana"/>
              </a:rPr>
              <a:t>it</a:t>
            </a:r>
            <a:r>
              <a:rPr lang="it-IT" dirty="0">
                <a:latin typeface="Verdana"/>
                <a:cs typeface="Verdana"/>
              </a:rPr>
              <a:t> in </a:t>
            </a:r>
            <a:r>
              <a:rPr lang="it-IT" dirty="0" err="1">
                <a:latin typeface="Verdana"/>
                <a:cs typeface="Verdana"/>
              </a:rPr>
              <a:t>fact</a:t>
            </a:r>
            <a:r>
              <a:rPr lang="it-IT" dirty="0">
                <a:latin typeface="Verdana"/>
                <a:cs typeface="Verdana"/>
              </a:rPr>
              <a:t> </a:t>
            </a:r>
            <a:r>
              <a:rPr lang="it-IT" dirty="0" err="1">
                <a:latin typeface="Verdana"/>
                <a:cs typeface="Verdana"/>
              </a:rPr>
              <a:t>did</a:t>
            </a:r>
            <a:r>
              <a:rPr lang="it-IT" dirty="0">
                <a:latin typeface="Verdana"/>
                <a:cs typeface="Verdana"/>
              </a:rPr>
              <a:t>, and in </a:t>
            </a:r>
            <a:r>
              <a:rPr lang="it-IT" dirty="0" err="1">
                <a:latin typeface="Verdana"/>
                <a:cs typeface="Verdana"/>
              </a:rPr>
              <a:t>doing</a:t>
            </a:r>
            <a:r>
              <a:rPr lang="it-IT" dirty="0">
                <a:latin typeface="Verdana"/>
                <a:cs typeface="Verdana"/>
              </a:rPr>
              <a:t> so </a:t>
            </a:r>
            <a:r>
              <a:rPr lang="it-IT" dirty="0" err="1">
                <a:latin typeface="Verdana"/>
                <a:cs typeface="Verdana"/>
              </a:rPr>
              <a:t>attract</a:t>
            </a:r>
            <a:r>
              <a:rPr lang="it-IT" dirty="0">
                <a:latin typeface="Verdana"/>
                <a:cs typeface="Verdana"/>
              </a:rPr>
              <a:t> the </a:t>
            </a:r>
            <a:r>
              <a:rPr lang="it-IT" dirty="0" err="1">
                <a:latin typeface="Verdana"/>
                <a:cs typeface="Verdana"/>
              </a:rPr>
              <a:t>attention</a:t>
            </a:r>
            <a:r>
              <a:rPr lang="it-IT" dirty="0">
                <a:latin typeface="Verdana"/>
                <a:cs typeface="Verdana"/>
              </a:rPr>
              <a:t> of IT </a:t>
            </a:r>
            <a:r>
              <a:rPr lang="it-IT" dirty="0" err="1">
                <a:latin typeface="Verdana"/>
                <a:cs typeface="Verdana"/>
              </a:rPr>
              <a:t>people</a:t>
            </a:r>
            <a:r>
              <a:rPr lang="it-IT" dirty="0">
                <a:latin typeface="Verdana"/>
                <a:cs typeface="Verdana"/>
              </a:rPr>
              <a:t> </a:t>
            </a:r>
            <a:r>
              <a:rPr lang="it-IT" dirty="0" err="1">
                <a:latin typeface="Verdana"/>
                <a:cs typeface="Verdana"/>
              </a:rPr>
              <a:t>who</a:t>
            </a:r>
            <a:r>
              <a:rPr lang="it-IT" dirty="0">
                <a:latin typeface="Verdana"/>
                <a:cs typeface="Verdana"/>
              </a:rPr>
              <a:t> </a:t>
            </a:r>
            <a:r>
              <a:rPr lang="it-IT" dirty="0" err="1">
                <a:latin typeface="Verdana"/>
                <a:cs typeface="Verdana"/>
              </a:rPr>
              <a:t>would</a:t>
            </a:r>
            <a:r>
              <a:rPr lang="it-IT" dirty="0">
                <a:latin typeface="Verdana"/>
                <a:cs typeface="Verdana"/>
              </a:rPr>
              <a:t> </a:t>
            </a:r>
            <a:r>
              <a:rPr lang="it-IT" dirty="0" err="1">
                <a:latin typeface="Verdana"/>
                <a:cs typeface="Verdana"/>
              </a:rPr>
              <a:t>want</a:t>
            </a:r>
            <a:r>
              <a:rPr lang="it-IT" dirty="0">
                <a:latin typeface="Verdana"/>
                <a:cs typeface="Verdana"/>
              </a:rPr>
              <a:t> to </a:t>
            </a:r>
            <a:r>
              <a:rPr lang="it-IT" dirty="0" err="1">
                <a:latin typeface="Verdana"/>
                <a:cs typeface="Verdana"/>
              </a:rPr>
              <a:t>contain</a:t>
            </a:r>
            <a:r>
              <a:rPr lang="it-IT" dirty="0">
                <a:latin typeface="Verdana"/>
                <a:cs typeface="Verdana"/>
              </a:rPr>
              <a:t> and </a:t>
            </a:r>
            <a:r>
              <a:rPr lang="it-IT" dirty="0" err="1">
                <a:latin typeface="Verdana"/>
                <a:cs typeface="Verdana"/>
              </a:rPr>
              <a:t>study</a:t>
            </a:r>
            <a:r>
              <a:rPr lang="it-IT" dirty="0">
                <a:latin typeface="Verdana"/>
                <a:cs typeface="Verdana"/>
              </a:rPr>
              <a:t> </a:t>
            </a:r>
            <a:r>
              <a:rPr lang="it-IT" dirty="0" err="1">
                <a:latin typeface="Verdana"/>
                <a:cs typeface="Verdana"/>
              </a:rPr>
              <a:t>it</a:t>
            </a:r>
            <a:r>
              <a:rPr lang="it-IT" dirty="0">
                <a:latin typeface="Verdana"/>
                <a:cs typeface="Verdana"/>
              </a:rPr>
              <a:t>.</a:t>
            </a:r>
          </a:p>
          <a:p>
            <a:pPr lvl="1">
              <a:lnSpc>
                <a:spcPct val="130000"/>
              </a:lnSpc>
              <a:spcBef>
                <a:spcPts val="600"/>
              </a:spcBef>
            </a:pPr>
            <a:r>
              <a:rPr lang="it-IT" dirty="0" err="1">
                <a:latin typeface="Verdana"/>
                <a:cs typeface="Verdana"/>
              </a:rPr>
              <a:t>As</a:t>
            </a:r>
            <a:r>
              <a:rPr lang="it-IT" dirty="0">
                <a:latin typeface="Verdana"/>
                <a:cs typeface="Verdana"/>
              </a:rPr>
              <a:t> a </a:t>
            </a:r>
            <a:r>
              <a:rPr lang="it-IT" dirty="0" err="1">
                <a:latin typeface="Verdana"/>
                <a:cs typeface="Verdana"/>
              </a:rPr>
              <a:t>safety</a:t>
            </a:r>
            <a:r>
              <a:rPr lang="it-IT" dirty="0">
                <a:latin typeface="Verdana"/>
                <a:cs typeface="Verdana"/>
              </a:rPr>
              <a:t> </a:t>
            </a:r>
            <a:r>
              <a:rPr lang="it-IT" dirty="0" err="1">
                <a:latin typeface="Verdana"/>
                <a:cs typeface="Verdana"/>
              </a:rPr>
              <a:t>against</a:t>
            </a:r>
            <a:r>
              <a:rPr lang="it-IT" dirty="0">
                <a:latin typeface="Verdana"/>
                <a:cs typeface="Verdana"/>
              </a:rPr>
              <a:t> </a:t>
            </a:r>
            <a:r>
              <a:rPr lang="it-IT" dirty="0" err="1">
                <a:latin typeface="Verdana"/>
                <a:cs typeface="Verdana"/>
              </a:rPr>
              <a:t>this</a:t>
            </a:r>
            <a:r>
              <a:rPr lang="it-IT" dirty="0">
                <a:latin typeface="Verdana"/>
                <a:cs typeface="Verdana"/>
              </a:rPr>
              <a:t>, </a:t>
            </a:r>
            <a:r>
              <a:rPr lang="it-IT" dirty="0" err="1">
                <a:latin typeface="Verdana"/>
                <a:cs typeface="Verdana"/>
              </a:rPr>
              <a:t>it</a:t>
            </a:r>
            <a:r>
              <a:rPr lang="it-IT" dirty="0">
                <a:latin typeface="Verdana"/>
                <a:cs typeface="Verdana"/>
              </a:rPr>
              <a:t> </a:t>
            </a:r>
            <a:r>
              <a:rPr lang="it-IT" dirty="0" err="1">
                <a:latin typeface="Verdana"/>
                <a:cs typeface="Verdana"/>
              </a:rPr>
              <a:t>was</a:t>
            </a:r>
            <a:r>
              <a:rPr lang="it-IT" dirty="0">
                <a:latin typeface="Verdana"/>
                <a:cs typeface="Verdana"/>
              </a:rPr>
              <a:t> </a:t>
            </a:r>
            <a:r>
              <a:rPr lang="it-IT" dirty="0" err="1">
                <a:latin typeface="Verdana"/>
                <a:cs typeface="Verdana"/>
              </a:rPr>
              <a:t>designed</a:t>
            </a:r>
            <a:r>
              <a:rPr lang="it-IT" dirty="0">
                <a:latin typeface="Verdana"/>
                <a:cs typeface="Verdana"/>
              </a:rPr>
              <a:t> to </a:t>
            </a:r>
            <a:r>
              <a:rPr lang="it-IT" dirty="0" err="1">
                <a:latin typeface="Verdana"/>
                <a:cs typeface="Verdana"/>
              </a:rPr>
              <a:t>ping</a:t>
            </a:r>
            <a:r>
              <a:rPr lang="it-IT" dirty="0">
                <a:latin typeface="Verdana"/>
                <a:cs typeface="Verdana"/>
              </a:rPr>
              <a:t> a </a:t>
            </a:r>
            <a:r>
              <a:rPr lang="it-IT" dirty="0" err="1">
                <a:latin typeface="Verdana"/>
                <a:cs typeface="Verdana"/>
              </a:rPr>
              <a:t>certain</a:t>
            </a:r>
            <a:r>
              <a:rPr lang="it-IT" dirty="0">
                <a:latin typeface="Verdana"/>
                <a:cs typeface="Verdana"/>
              </a:rPr>
              <a:t> </a:t>
            </a:r>
            <a:r>
              <a:rPr lang="it-IT" dirty="0" err="1">
                <a:latin typeface="Verdana"/>
                <a:cs typeface="Verdana"/>
              </a:rPr>
              <a:t>unregistered</a:t>
            </a:r>
            <a:r>
              <a:rPr lang="it-IT" dirty="0">
                <a:latin typeface="Verdana"/>
                <a:cs typeface="Verdana"/>
              </a:rPr>
              <a:t> domain — </a:t>
            </a:r>
            <a:r>
              <a:rPr lang="it-IT" dirty="0" err="1">
                <a:latin typeface="Verdana"/>
                <a:cs typeface="Verdana"/>
              </a:rPr>
              <a:t>say</a:t>
            </a:r>
            <a:r>
              <a:rPr lang="it-IT" dirty="0">
                <a:latin typeface="Verdana"/>
                <a:cs typeface="Verdana"/>
              </a:rPr>
              <a:t>, afn38sj729.com — and </a:t>
            </a:r>
            <a:r>
              <a:rPr lang="it-IT" dirty="0" err="1">
                <a:latin typeface="Verdana"/>
                <a:cs typeface="Verdana"/>
              </a:rPr>
              <a:t>if</a:t>
            </a:r>
            <a:r>
              <a:rPr lang="it-IT" dirty="0">
                <a:latin typeface="Verdana"/>
                <a:cs typeface="Verdana"/>
              </a:rPr>
              <a:t> </a:t>
            </a:r>
            <a:r>
              <a:rPr lang="it-IT" dirty="0" err="1">
                <a:latin typeface="Verdana"/>
                <a:cs typeface="Verdana"/>
              </a:rPr>
              <a:t>it</a:t>
            </a:r>
            <a:r>
              <a:rPr lang="it-IT" dirty="0">
                <a:latin typeface="Verdana"/>
                <a:cs typeface="Verdana"/>
              </a:rPr>
              <a:t> </a:t>
            </a:r>
            <a:r>
              <a:rPr lang="it-IT" dirty="0" err="1">
                <a:latin typeface="Verdana"/>
                <a:cs typeface="Verdana"/>
              </a:rPr>
              <a:t>returns</a:t>
            </a:r>
            <a:r>
              <a:rPr lang="it-IT" dirty="0">
                <a:latin typeface="Verdana"/>
                <a:cs typeface="Verdana"/>
              </a:rPr>
              <a:t> </a:t>
            </a:r>
            <a:r>
              <a:rPr lang="it-IT" dirty="0" err="1">
                <a:latin typeface="Verdana"/>
                <a:cs typeface="Verdana"/>
              </a:rPr>
              <a:t>anything</a:t>
            </a:r>
            <a:r>
              <a:rPr lang="it-IT" dirty="0">
                <a:latin typeface="Verdana"/>
                <a:cs typeface="Verdana"/>
              </a:rPr>
              <a:t> </a:t>
            </a:r>
            <a:r>
              <a:rPr lang="it-IT" dirty="0" err="1">
                <a:latin typeface="Verdana"/>
                <a:cs typeface="Verdana"/>
              </a:rPr>
              <a:t>but</a:t>
            </a:r>
            <a:r>
              <a:rPr lang="it-IT" dirty="0">
                <a:latin typeface="Verdana"/>
                <a:cs typeface="Verdana"/>
              </a:rPr>
              <a:t> a DNS </a:t>
            </a:r>
            <a:r>
              <a:rPr lang="it-IT" dirty="0" err="1">
                <a:latin typeface="Verdana"/>
                <a:cs typeface="Verdana"/>
              </a:rPr>
              <a:t>error</a:t>
            </a:r>
            <a:r>
              <a:rPr lang="it-IT" dirty="0">
                <a:latin typeface="Verdana"/>
                <a:cs typeface="Verdana"/>
              </a:rPr>
              <a:t>, chances are </a:t>
            </a:r>
            <a:r>
              <a:rPr lang="it-IT" dirty="0" err="1">
                <a:latin typeface="Verdana"/>
                <a:cs typeface="Verdana"/>
              </a:rPr>
              <a:t>that</a:t>
            </a:r>
            <a:r>
              <a:rPr lang="it-IT" dirty="0">
                <a:latin typeface="Verdana"/>
                <a:cs typeface="Verdana"/>
              </a:rPr>
              <a:t> </a:t>
            </a:r>
            <a:r>
              <a:rPr lang="it-IT" dirty="0" err="1">
                <a:latin typeface="Verdana"/>
                <a:cs typeface="Verdana"/>
              </a:rPr>
              <a:t>its</a:t>
            </a:r>
            <a:r>
              <a:rPr lang="it-IT" dirty="0">
                <a:latin typeface="Verdana"/>
                <a:cs typeface="Verdana"/>
              </a:rPr>
              <a:t> </a:t>
            </a:r>
            <a:r>
              <a:rPr lang="it-IT" dirty="0" err="1">
                <a:latin typeface="Verdana"/>
                <a:cs typeface="Verdana"/>
              </a:rPr>
              <a:t>traffic</a:t>
            </a:r>
            <a:r>
              <a:rPr lang="it-IT" dirty="0">
                <a:latin typeface="Verdana"/>
                <a:cs typeface="Verdana"/>
              </a:rPr>
              <a:t> </a:t>
            </a:r>
            <a:r>
              <a:rPr lang="it-IT" dirty="0" err="1">
                <a:latin typeface="Verdana"/>
                <a:cs typeface="Verdana"/>
              </a:rPr>
              <a:t>is</a:t>
            </a:r>
            <a:r>
              <a:rPr lang="it-IT" dirty="0">
                <a:latin typeface="Verdana"/>
                <a:cs typeface="Verdana"/>
              </a:rPr>
              <a:t> </a:t>
            </a:r>
            <a:r>
              <a:rPr lang="it-IT" dirty="0" err="1">
                <a:latin typeface="Verdana"/>
                <a:cs typeface="Verdana"/>
              </a:rPr>
              <a:t>being</a:t>
            </a:r>
            <a:r>
              <a:rPr lang="it-IT" dirty="0">
                <a:latin typeface="Verdana"/>
                <a:cs typeface="Verdana"/>
              </a:rPr>
              <a:t> </a:t>
            </a:r>
            <a:r>
              <a:rPr lang="it-IT" dirty="0" err="1">
                <a:latin typeface="Verdana"/>
                <a:cs typeface="Verdana"/>
              </a:rPr>
              <a:t>manipulated</a:t>
            </a:r>
            <a:r>
              <a:rPr lang="it-IT" dirty="0">
                <a:latin typeface="Verdana"/>
                <a:cs typeface="Verdana"/>
              </a:rPr>
              <a:t>, so </a:t>
            </a:r>
            <a:r>
              <a:rPr lang="it-IT" dirty="0" err="1">
                <a:latin typeface="Verdana"/>
                <a:cs typeface="Verdana"/>
              </a:rPr>
              <a:t>it</a:t>
            </a:r>
            <a:r>
              <a:rPr lang="it-IT" dirty="0">
                <a:latin typeface="Verdana"/>
                <a:cs typeface="Verdana"/>
              </a:rPr>
              <a:t> </a:t>
            </a:r>
            <a:r>
              <a:rPr lang="it-IT" dirty="0" err="1">
                <a:latin typeface="Verdana"/>
                <a:cs typeface="Verdana"/>
              </a:rPr>
              <a:t>shuts</a:t>
            </a:r>
            <a:r>
              <a:rPr lang="it-IT" dirty="0">
                <a:latin typeface="Verdana"/>
                <a:cs typeface="Verdana"/>
              </a:rPr>
              <a:t> down to </a:t>
            </a:r>
            <a:r>
              <a:rPr lang="it-IT" dirty="0" err="1">
                <a:latin typeface="Verdana"/>
                <a:cs typeface="Verdana"/>
              </a:rPr>
              <a:t>avoid</a:t>
            </a:r>
            <a:r>
              <a:rPr lang="it-IT" dirty="0">
                <a:latin typeface="Verdana"/>
                <a:cs typeface="Verdana"/>
              </a:rPr>
              <a:t> </a:t>
            </a:r>
            <a:r>
              <a:rPr lang="it-IT" dirty="0" err="1">
                <a:latin typeface="Verdana"/>
                <a:cs typeface="Verdana"/>
              </a:rPr>
              <a:t>further</a:t>
            </a:r>
            <a:r>
              <a:rPr lang="it-IT" dirty="0">
                <a:latin typeface="Verdana"/>
                <a:cs typeface="Verdana"/>
              </a:rPr>
              <a:t> </a:t>
            </a:r>
            <a:r>
              <a:rPr lang="it-IT" dirty="0" err="1">
                <a:latin typeface="Verdana"/>
                <a:cs typeface="Verdana"/>
              </a:rPr>
              <a:t>analysis</a:t>
            </a:r>
            <a:r>
              <a:rPr lang="it-IT" dirty="0">
                <a:latin typeface="Verdana"/>
                <a:cs typeface="Verdana"/>
              </a:rPr>
              <a:t>.</a:t>
            </a:r>
          </a:p>
          <a:p>
            <a:pPr>
              <a:lnSpc>
                <a:spcPct val="130000"/>
              </a:lnSpc>
              <a:spcBef>
                <a:spcPts val="600"/>
              </a:spcBef>
            </a:pPr>
            <a:endParaRPr lang="it-IT" b="1" dirty="0">
              <a:latin typeface="Verdana"/>
              <a:cs typeface="Verdana"/>
            </a:endParaRPr>
          </a:p>
          <a:p>
            <a:pPr>
              <a:lnSpc>
                <a:spcPct val="130000"/>
              </a:lnSpc>
              <a:spcBef>
                <a:spcPts val="600"/>
              </a:spcBef>
            </a:pPr>
            <a:r>
              <a:rPr lang="it-IT" b="1" dirty="0" err="1">
                <a:latin typeface="Verdana"/>
                <a:cs typeface="Verdana"/>
              </a:rPr>
              <a:t>Low</a:t>
            </a:r>
            <a:r>
              <a:rPr lang="it-IT" b="1" dirty="0">
                <a:latin typeface="Verdana"/>
                <a:cs typeface="Verdana"/>
              </a:rPr>
              <a:t> </a:t>
            </a:r>
            <a:r>
              <a:rPr lang="it-IT" b="1" dirty="0" err="1">
                <a:latin typeface="Verdana"/>
                <a:cs typeface="Verdana"/>
              </a:rPr>
              <a:t>financial</a:t>
            </a:r>
            <a:r>
              <a:rPr lang="it-IT" b="1" dirty="0">
                <a:latin typeface="Verdana"/>
                <a:cs typeface="Verdana"/>
              </a:rPr>
              <a:t> impact </a:t>
            </a:r>
            <a:r>
              <a:rPr lang="mr-IN" dirty="0">
                <a:latin typeface="Verdana"/>
                <a:cs typeface="Verdana"/>
              </a:rPr>
              <a:t>–</a:t>
            </a:r>
            <a:r>
              <a:rPr lang="it-IT" dirty="0">
                <a:latin typeface="Verdana"/>
                <a:cs typeface="Verdana"/>
              </a:rPr>
              <a:t> a </a:t>
            </a:r>
            <a:r>
              <a:rPr lang="it-IT" dirty="0" err="1">
                <a:latin typeface="Verdana"/>
                <a:cs typeface="Verdana"/>
              </a:rPr>
              <a:t>few</a:t>
            </a:r>
            <a:r>
              <a:rPr lang="it-IT" dirty="0">
                <a:latin typeface="Verdana"/>
                <a:cs typeface="Verdana"/>
              </a:rPr>
              <a:t> </a:t>
            </a:r>
            <a:r>
              <a:rPr lang="it-IT" dirty="0" err="1">
                <a:latin typeface="Verdana"/>
                <a:cs typeface="Verdana"/>
              </a:rPr>
              <a:t>hundred</a:t>
            </a:r>
            <a:r>
              <a:rPr lang="it-IT" dirty="0">
                <a:latin typeface="Verdana"/>
                <a:cs typeface="Verdana"/>
              </a:rPr>
              <a:t> </a:t>
            </a:r>
            <a:r>
              <a:rPr lang="it-IT" dirty="0" err="1">
                <a:latin typeface="Verdana"/>
                <a:cs typeface="Verdana"/>
              </a:rPr>
              <a:t>thousand</a:t>
            </a:r>
            <a:r>
              <a:rPr lang="it-IT" dirty="0">
                <a:latin typeface="Verdana"/>
                <a:cs typeface="Verdana"/>
              </a:rPr>
              <a:t> </a:t>
            </a:r>
            <a:r>
              <a:rPr lang="it-IT" dirty="0" err="1">
                <a:latin typeface="Verdana"/>
                <a:cs typeface="Verdana"/>
              </a:rPr>
              <a:t>dollars</a:t>
            </a:r>
            <a:r>
              <a:rPr lang="it-IT" dirty="0">
                <a:latin typeface="Verdana"/>
                <a:cs typeface="Verdana"/>
              </a:rPr>
              <a:t> in the end</a:t>
            </a:r>
          </a:p>
          <a:p>
            <a:pPr>
              <a:lnSpc>
                <a:spcPct val="130000"/>
              </a:lnSpc>
              <a:spcBef>
                <a:spcPts val="600"/>
              </a:spcBef>
            </a:pPr>
            <a:endParaRPr lang="it-IT" b="1" dirty="0">
              <a:latin typeface="Verdana"/>
              <a:cs typeface="Verdana"/>
            </a:endParaRPr>
          </a:p>
          <a:p>
            <a:pPr>
              <a:lnSpc>
                <a:spcPct val="130000"/>
              </a:lnSpc>
              <a:spcBef>
                <a:spcPts val="600"/>
              </a:spcBef>
            </a:pPr>
            <a:r>
              <a:rPr lang="it-IT" b="1" dirty="0" err="1">
                <a:latin typeface="Verdana"/>
                <a:cs typeface="Verdana"/>
              </a:rPr>
              <a:t>Responsibility</a:t>
            </a:r>
            <a:endParaRPr lang="it-IT" dirty="0">
              <a:latin typeface="Verdana"/>
              <a:cs typeface="Verdana"/>
            </a:endParaRPr>
          </a:p>
          <a:p>
            <a:pPr>
              <a:lnSpc>
                <a:spcPct val="130000"/>
              </a:lnSpc>
              <a:spcBef>
                <a:spcPts val="600"/>
              </a:spcBef>
            </a:pPr>
            <a:r>
              <a:rPr lang="it-IT" dirty="0" err="1">
                <a:latin typeface="Verdana"/>
                <a:cs typeface="Verdana"/>
              </a:rPr>
              <a:t>It</a:t>
            </a:r>
            <a:r>
              <a:rPr lang="it-IT" dirty="0">
                <a:latin typeface="Verdana"/>
                <a:cs typeface="Verdana"/>
              </a:rPr>
              <a:t> </a:t>
            </a:r>
            <a:r>
              <a:rPr lang="it-IT" dirty="0" err="1">
                <a:latin typeface="Verdana"/>
                <a:cs typeface="Verdana"/>
              </a:rPr>
              <a:t>was</a:t>
            </a:r>
            <a:r>
              <a:rPr lang="it-IT" dirty="0">
                <a:latin typeface="Verdana"/>
                <a:cs typeface="Verdana"/>
              </a:rPr>
              <a:t> </a:t>
            </a:r>
            <a:r>
              <a:rPr lang="it-IT" dirty="0" err="1">
                <a:latin typeface="Verdana"/>
                <a:cs typeface="Verdana"/>
              </a:rPr>
              <a:t>initially</a:t>
            </a:r>
            <a:r>
              <a:rPr lang="it-IT" dirty="0">
                <a:latin typeface="Verdana"/>
                <a:cs typeface="Verdana"/>
              </a:rPr>
              <a:t> </a:t>
            </a:r>
            <a:r>
              <a:rPr lang="it-IT" dirty="0" err="1">
                <a:latin typeface="Verdana"/>
                <a:cs typeface="Verdana"/>
              </a:rPr>
              <a:t>believed</a:t>
            </a:r>
            <a:r>
              <a:rPr lang="it-IT" dirty="0">
                <a:latin typeface="Verdana"/>
                <a:cs typeface="Verdana"/>
              </a:rPr>
              <a:t> to be </a:t>
            </a:r>
            <a:r>
              <a:rPr lang="it-IT" dirty="0" err="1">
                <a:latin typeface="Verdana"/>
                <a:cs typeface="Verdana"/>
              </a:rPr>
              <a:t>originating</a:t>
            </a:r>
            <a:r>
              <a:rPr lang="it-IT" dirty="0">
                <a:latin typeface="Verdana"/>
                <a:cs typeface="Verdana"/>
              </a:rPr>
              <a:t> from US hackers, </a:t>
            </a:r>
            <a:r>
              <a:rPr lang="it-IT" dirty="0" err="1">
                <a:latin typeface="Verdana"/>
                <a:cs typeface="Verdana"/>
              </a:rPr>
              <a:t>who</a:t>
            </a:r>
            <a:r>
              <a:rPr lang="it-IT" dirty="0">
                <a:latin typeface="Verdana"/>
                <a:cs typeface="Verdana"/>
              </a:rPr>
              <a:t> </a:t>
            </a:r>
            <a:r>
              <a:rPr lang="it-IT" dirty="0" err="1">
                <a:latin typeface="Verdana"/>
                <a:cs typeface="Verdana"/>
              </a:rPr>
              <a:t>were</a:t>
            </a:r>
            <a:r>
              <a:rPr lang="it-IT" dirty="0">
                <a:latin typeface="Verdana"/>
                <a:cs typeface="Verdana"/>
              </a:rPr>
              <a:t> </a:t>
            </a:r>
            <a:r>
              <a:rPr lang="it-IT" dirty="0" err="1">
                <a:latin typeface="Verdana"/>
                <a:cs typeface="Verdana"/>
              </a:rPr>
              <a:t>using</a:t>
            </a:r>
            <a:r>
              <a:rPr lang="it-IT" dirty="0">
                <a:latin typeface="Verdana"/>
                <a:cs typeface="Verdana"/>
              </a:rPr>
              <a:t> </a:t>
            </a:r>
            <a:r>
              <a:rPr lang="it-IT" dirty="0" err="1">
                <a:latin typeface="Verdana"/>
                <a:cs typeface="Verdana"/>
              </a:rPr>
              <a:t>tools</a:t>
            </a:r>
            <a:r>
              <a:rPr lang="it-IT" baseline="0" dirty="0">
                <a:latin typeface="Verdana"/>
                <a:cs typeface="Verdana"/>
              </a:rPr>
              <a:t> </a:t>
            </a:r>
            <a:r>
              <a:rPr lang="it-IT" baseline="0" dirty="0" err="1">
                <a:latin typeface="Verdana"/>
                <a:cs typeface="Verdana"/>
              </a:rPr>
              <a:t>stolen</a:t>
            </a:r>
            <a:r>
              <a:rPr lang="it-IT" baseline="0" dirty="0">
                <a:latin typeface="Verdana"/>
                <a:cs typeface="Verdana"/>
              </a:rPr>
              <a:t> from the NSA, </a:t>
            </a:r>
            <a:r>
              <a:rPr lang="it-IT" baseline="0" dirty="0" err="1">
                <a:latin typeface="Verdana"/>
                <a:cs typeface="Verdana"/>
              </a:rPr>
              <a:t>then</a:t>
            </a:r>
            <a:r>
              <a:rPr lang="it-IT" baseline="0" dirty="0">
                <a:latin typeface="Verdana"/>
                <a:cs typeface="Verdana"/>
              </a:rPr>
              <a:t> </a:t>
            </a:r>
            <a:r>
              <a:rPr lang="it-IT" baseline="0" dirty="0" err="1">
                <a:latin typeface="Verdana"/>
                <a:cs typeface="Verdana"/>
              </a:rPr>
              <a:t>traces</a:t>
            </a:r>
            <a:r>
              <a:rPr lang="it-IT" baseline="0" dirty="0">
                <a:latin typeface="Verdana"/>
                <a:cs typeface="Verdana"/>
              </a:rPr>
              <a:t> </a:t>
            </a:r>
            <a:r>
              <a:rPr lang="it-IT" baseline="0" dirty="0" err="1">
                <a:latin typeface="Verdana"/>
                <a:cs typeface="Verdana"/>
              </a:rPr>
              <a:t>were</a:t>
            </a:r>
            <a:r>
              <a:rPr lang="it-IT" baseline="0" dirty="0">
                <a:latin typeface="Verdana"/>
                <a:cs typeface="Verdana"/>
              </a:rPr>
              <a:t> </a:t>
            </a:r>
            <a:r>
              <a:rPr lang="it-IT" baseline="0" dirty="0" err="1">
                <a:latin typeface="Verdana"/>
                <a:cs typeface="Verdana"/>
              </a:rPr>
              <a:t>found</a:t>
            </a:r>
            <a:r>
              <a:rPr lang="it-IT" baseline="0" dirty="0">
                <a:latin typeface="Verdana"/>
                <a:cs typeface="Verdana"/>
              </a:rPr>
              <a:t> to </a:t>
            </a:r>
            <a:r>
              <a:rPr lang="it-IT" baseline="0" dirty="0" err="1">
                <a:latin typeface="Verdana"/>
                <a:cs typeface="Verdana"/>
              </a:rPr>
              <a:t>suspect</a:t>
            </a:r>
            <a:r>
              <a:rPr lang="it-IT" baseline="0" dirty="0">
                <a:latin typeface="Verdana"/>
                <a:cs typeface="Verdana"/>
              </a:rPr>
              <a:t> North </a:t>
            </a:r>
            <a:r>
              <a:rPr lang="it-IT" baseline="0" dirty="0" err="1">
                <a:latin typeface="Verdana"/>
                <a:cs typeface="Verdana"/>
              </a:rPr>
              <a:t>Korean</a:t>
            </a:r>
            <a:r>
              <a:rPr lang="it-IT" baseline="0" dirty="0">
                <a:latin typeface="Verdana"/>
                <a:cs typeface="Verdana"/>
              </a:rPr>
              <a:t> hackers, and </a:t>
            </a:r>
            <a:r>
              <a:rPr lang="it-IT" baseline="0" dirty="0" err="1">
                <a:latin typeface="Verdana"/>
                <a:cs typeface="Verdana"/>
              </a:rPr>
              <a:t>then</a:t>
            </a:r>
            <a:r>
              <a:rPr lang="it-IT" baseline="0" dirty="0">
                <a:latin typeface="Verdana"/>
                <a:cs typeface="Verdana"/>
              </a:rPr>
              <a:t> </a:t>
            </a:r>
            <a:r>
              <a:rPr lang="it-IT" baseline="0" dirty="0" err="1">
                <a:latin typeface="Verdana"/>
                <a:cs typeface="Verdana"/>
              </a:rPr>
              <a:t>Russians</a:t>
            </a:r>
            <a:r>
              <a:rPr lang="it-IT" baseline="0" dirty="0">
                <a:latin typeface="Verdana"/>
                <a:cs typeface="Verdana"/>
              </a:rPr>
              <a:t> </a:t>
            </a:r>
            <a:r>
              <a:rPr lang="it-IT" baseline="0" dirty="0" err="1">
                <a:latin typeface="Verdana"/>
                <a:cs typeface="Verdana"/>
              </a:rPr>
              <a:t>were</a:t>
            </a:r>
            <a:r>
              <a:rPr lang="it-IT" baseline="0" dirty="0">
                <a:latin typeface="Verdana"/>
                <a:cs typeface="Verdana"/>
              </a:rPr>
              <a:t> </a:t>
            </a:r>
            <a:r>
              <a:rPr lang="it-IT" baseline="0" dirty="0" err="1">
                <a:latin typeface="Verdana"/>
                <a:cs typeface="Verdana"/>
              </a:rPr>
              <a:t>blamed</a:t>
            </a:r>
            <a:r>
              <a:rPr lang="it-IT" baseline="0" dirty="0">
                <a:latin typeface="Verdana"/>
                <a:cs typeface="Verdana"/>
              </a:rPr>
              <a:t>. To date, no </a:t>
            </a:r>
            <a:r>
              <a:rPr lang="it-IT" baseline="0" dirty="0" err="1">
                <a:latin typeface="Verdana"/>
                <a:cs typeface="Verdana"/>
              </a:rPr>
              <a:t>clear</a:t>
            </a:r>
            <a:r>
              <a:rPr lang="it-IT" baseline="0" dirty="0">
                <a:latin typeface="Verdana"/>
                <a:cs typeface="Verdana"/>
              </a:rPr>
              <a:t> </a:t>
            </a:r>
            <a:r>
              <a:rPr lang="it-IT" baseline="0" dirty="0" err="1">
                <a:latin typeface="Verdana"/>
                <a:cs typeface="Verdana"/>
              </a:rPr>
              <a:t>attirbution</a:t>
            </a:r>
            <a:r>
              <a:rPr lang="it-IT" baseline="0" dirty="0">
                <a:latin typeface="Verdana"/>
                <a:cs typeface="Verdana"/>
              </a:rPr>
              <a:t> </a:t>
            </a:r>
            <a:r>
              <a:rPr lang="it-IT" baseline="0" dirty="0" err="1">
                <a:latin typeface="Verdana"/>
                <a:cs typeface="Verdana"/>
              </a:rPr>
              <a:t>has</a:t>
            </a:r>
            <a:r>
              <a:rPr lang="it-IT" baseline="0" dirty="0">
                <a:latin typeface="Verdana"/>
                <a:cs typeface="Verdana"/>
              </a:rPr>
              <a:t> </a:t>
            </a:r>
            <a:r>
              <a:rPr lang="it-IT" baseline="0" dirty="0" err="1">
                <a:latin typeface="Verdana"/>
                <a:cs typeface="Verdana"/>
              </a:rPr>
              <a:t>been</a:t>
            </a:r>
            <a:r>
              <a:rPr lang="it-IT" baseline="0" dirty="0">
                <a:latin typeface="Verdana"/>
                <a:cs typeface="Verdana"/>
              </a:rPr>
              <a:t> made.</a:t>
            </a:r>
            <a:endParaRPr lang="it-IT" dirty="0">
              <a:latin typeface="Verdana"/>
              <a:cs typeface="Verdana"/>
            </a:endParaRPr>
          </a:p>
          <a:p>
            <a:pPr>
              <a:lnSpc>
                <a:spcPct val="130000"/>
              </a:lnSpc>
              <a:spcBef>
                <a:spcPts val="600"/>
              </a:spcBef>
            </a:pPr>
            <a:endParaRPr lang="en-US" b="1" dirty="0">
              <a:latin typeface="Verdana"/>
              <a:cs typeface="Verdana"/>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21</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30000"/>
              </a:lnSpc>
              <a:spcBef>
                <a:spcPts val="600"/>
              </a:spcBef>
              <a:spcAft>
                <a:spcPts val="0"/>
              </a:spcAft>
              <a:buClrTx/>
              <a:buSzTx/>
              <a:buFontTx/>
              <a:buNone/>
              <a:tabLst/>
              <a:defRPr/>
            </a:pPr>
            <a:r>
              <a:rPr lang="en-US" sz="1200" dirty="0">
                <a:latin typeface="Verdana" charset="0"/>
                <a:cs typeface="Verdana" charset="0"/>
              </a:rPr>
              <a:t>The attacks have been focused on </a:t>
            </a:r>
            <a:r>
              <a:rPr lang="en-US" sz="1200" dirty="0" err="1">
                <a:latin typeface="Verdana" charset="0"/>
                <a:cs typeface="Verdana" charset="0"/>
              </a:rPr>
              <a:t>Dyn</a:t>
            </a:r>
            <a:r>
              <a:rPr lang="en-US" sz="1200" dirty="0">
                <a:latin typeface="Verdana" charset="0"/>
                <a:cs typeface="Verdana" charset="0"/>
              </a:rPr>
              <a:t>, one of the companies that run the Internet’s domain name system (DNS).</a:t>
            </a:r>
          </a:p>
          <a:p>
            <a:pPr>
              <a:lnSpc>
                <a:spcPct val="130000"/>
              </a:lnSpc>
              <a:spcBef>
                <a:spcPts val="600"/>
              </a:spcBef>
            </a:pPr>
            <a:endParaRPr lang="en-US" b="1" dirty="0">
              <a:latin typeface="Verdana"/>
              <a:cs typeface="Verdana"/>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22</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30000"/>
              </a:lnSpc>
              <a:spcBef>
                <a:spcPts val="600"/>
              </a:spcBef>
              <a:spcAft>
                <a:spcPts val="0"/>
              </a:spcAft>
              <a:buClrTx/>
              <a:buSzTx/>
              <a:buFontTx/>
              <a:buNone/>
              <a:tabLst/>
              <a:defRPr/>
            </a:pPr>
            <a:r>
              <a:rPr lang="en-US" b="1" dirty="0">
                <a:latin typeface="Verdana"/>
                <a:cs typeface="Verdana"/>
              </a:rPr>
              <a:t>https://</a:t>
            </a:r>
            <a:r>
              <a:rPr lang="en-US" b="1" dirty="0" err="1">
                <a:latin typeface="Verdana"/>
                <a:cs typeface="Verdana"/>
              </a:rPr>
              <a:t>www.theguardian.com</a:t>
            </a:r>
            <a:r>
              <a:rPr lang="en-US" b="1" dirty="0">
                <a:latin typeface="Verdana"/>
                <a:cs typeface="Verdana"/>
              </a:rPr>
              <a:t>/technology/2016/</a:t>
            </a:r>
            <a:r>
              <a:rPr lang="en-US" b="1" dirty="0" err="1">
                <a:latin typeface="Verdana"/>
                <a:cs typeface="Verdana"/>
              </a:rPr>
              <a:t>oct</a:t>
            </a:r>
            <a:r>
              <a:rPr lang="en-US" b="1" dirty="0">
                <a:latin typeface="Verdana"/>
                <a:cs typeface="Verdana"/>
              </a:rPr>
              <a:t>/26/</a:t>
            </a:r>
            <a:r>
              <a:rPr lang="en-US" b="1" dirty="0" err="1">
                <a:latin typeface="Verdana"/>
                <a:cs typeface="Verdana"/>
              </a:rPr>
              <a:t>ddos</a:t>
            </a:r>
            <a:r>
              <a:rPr lang="en-US" b="1" dirty="0">
                <a:latin typeface="Verdana"/>
                <a:cs typeface="Verdana"/>
              </a:rPr>
              <a:t>-attack-</a:t>
            </a:r>
            <a:r>
              <a:rPr lang="en-US" b="1" dirty="0" err="1">
                <a:latin typeface="Verdana"/>
                <a:cs typeface="Verdana"/>
              </a:rPr>
              <a:t>dyn</a:t>
            </a:r>
            <a:r>
              <a:rPr lang="en-US" b="1" dirty="0">
                <a:latin typeface="Verdana"/>
                <a:cs typeface="Verdana"/>
              </a:rPr>
              <a:t>-</a:t>
            </a:r>
            <a:r>
              <a:rPr lang="en-US" b="1" dirty="0" err="1">
                <a:latin typeface="Verdana"/>
                <a:cs typeface="Verdana"/>
              </a:rPr>
              <a:t>mirai</a:t>
            </a:r>
            <a:r>
              <a:rPr lang="en-US" b="1" dirty="0">
                <a:latin typeface="Verdana"/>
                <a:cs typeface="Verdana"/>
              </a:rPr>
              <a:t>-botnet</a:t>
            </a:r>
          </a:p>
        </p:txBody>
      </p:sp>
      <p:sp>
        <p:nvSpPr>
          <p:cNvPr id="4" name="Slide Number Placeholder 3"/>
          <p:cNvSpPr>
            <a:spLocks noGrp="1"/>
          </p:cNvSpPr>
          <p:nvPr>
            <p:ph type="sldNum" sz="quarter" idx="10"/>
          </p:nvPr>
        </p:nvSpPr>
        <p:spPr/>
        <p:txBody>
          <a:bodyPr/>
          <a:lstStyle/>
          <a:p>
            <a:fld id="{5827260C-95DC-194B-88B2-0B241DEC43BF}" type="slidenum">
              <a:rPr lang="en-US" smtClean="0"/>
              <a:pPr/>
              <a:t>23</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lnSpc>
                <a:spcPct val="130000"/>
              </a:lnSpc>
              <a:spcBef>
                <a:spcPts val="600"/>
              </a:spcBef>
            </a:pPr>
            <a:r>
              <a:rPr lang="en-US" b="1" dirty="0">
                <a:latin typeface="Verdana"/>
                <a:cs typeface="Verdana"/>
              </a:rPr>
              <a:t>Four Truths:</a:t>
            </a:r>
          </a:p>
          <a:p>
            <a:pPr>
              <a:lnSpc>
                <a:spcPct val="130000"/>
              </a:lnSpc>
              <a:spcBef>
                <a:spcPts val="600"/>
              </a:spcBef>
            </a:pPr>
            <a:endParaRPr lang="en-US" b="1" dirty="0">
              <a:latin typeface="Verdana"/>
              <a:cs typeface="Verdana"/>
            </a:endParaRPr>
          </a:p>
          <a:p>
            <a:pPr>
              <a:lnSpc>
                <a:spcPct val="130000"/>
              </a:lnSpc>
              <a:spcBef>
                <a:spcPts val="600"/>
              </a:spcBef>
            </a:pPr>
            <a:endParaRPr lang="en-US" b="1" dirty="0">
              <a:latin typeface="Verdana"/>
              <a:cs typeface="Verdana"/>
            </a:endParaRPr>
          </a:p>
          <a:p>
            <a:pPr>
              <a:lnSpc>
                <a:spcPct val="130000"/>
              </a:lnSpc>
              <a:spcBef>
                <a:spcPts val="600"/>
              </a:spcBef>
            </a:pPr>
            <a:r>
              <a:rPr lang="en-US" sz="1800" b="1" dirty="0">
                <a:latin typeface="Verdana"/>
                <a:cs typeface="Verdana"/>
              </a:rPr>
              <a:t>‘Attack is easier than defense’</a:t>
            </a:r>
          </a:p>
          <a:p>
            <a:pPr>
              <a:lnSpc>
                <a:spcPct val="130000"/>
              </a:lnSpc>
              <a:spcBef>
                <a:spcPts val="600"/>
              </a:spcBef>
            </a:pPr>
            <a:endParaRPr lang="en-US" sz="1800" b="1" dirty="0">
              <a:latin typeface="Verdana"/>
              <a:cs typeface="Verdana"/>
            </a:endParaRPr>
          </a:p>
          <a:p>
            <a:pPr>
              <a:lnSpc>
                <a:spcPct val="130000"/>
              </a:lnSpc>
              <a:spcBef>
                <a:spcPts val="600"/>
              </a:spcBef>
            </a:pPr>
            <a:r>
              <a:rPr lang="en-US" sz="1800" b="1" dirty="0">
                <a:latin typeface="Verdana"/>
                <a:cs typeface="Verdana"/>
              </a:rPr>
              <a:t>‘There are new vulnerabilities in the interconnections’</a:t>
            </a:r>
          </a:p>
          <a:p>
            <a:pPr>
              <a:lnSpc>
                <a:spcPct val="130000"/>
              </a:lnSpc>
              <a:spcBef>
                <a:spcPts val="600"/>
              </a:spcBef>
            </a:pPr>
            <a:endParaRPr lang="en-US" sz="1800" b="1" dirty="0">
              <a:latin typeface="Verdana"/>
              <a:cs typeface="Verdana"/>
            </a:endParaRPr>
          </a:p>
          <a:p>
            <a:pPr>
              <a:lnSpc>
                <a:spcPct val="130000"/>
              </a:lnSpc>
              <a:spcBef>
                <a:spcPts val="600"/>
              </a:spcBef>
            </a:pPr>
            <a:r>
              <a:rPr lang="en-US" sz="1800" b="1" dirty="0">
                <a:latin typeface="Verdana"/>
                <a:cs typeface="Verdana"/>
              </a:rPr>
              <a:t>‘The internet empowers attackers’</a:t>
            </a:r>
          </a:p>
          <a:p>
            <a:pPr>
              <a:lnSpc>
                <a:spcPct val="130000"/>
              </a:lnSpc>
              <a:spcBef>
                <a:spcPts val="600"/>
              </a:spcBef>
            </a:pPr>
            <a:endParaRPr lang="en-US" sz="1800" b="1" dirty="0">
              <a:latin typeface="Verdana"/>
              <a:cs typeface="Verdana"/>
            </a:endParaRPr>
          </a:p>
          <a:p>
            <a:pPr>
              <a:lnSpc>
                <a:spcPct val="130000"/>
              </a:lnSpc>
              <a:spcBef>
                <a:spcPts val="600"/>
              </a:spcBef>
            </a:pPr>
            <a:r>
              <a:rPr lang="en-US" sz="1800" b="1" dirty="0">
                <a:latin typeface="Verdana"/>
                <a:cs typeface="Verdana"/>
              </a:rPr>
              <a:t>‘The economics don’t trickle down’</a:t>
            </a:r>
          </a:p>
          <a:p>
            <a:pPr>
              <a:lnSpc>
                <a:spcPct val="130000"/>
              </a:lnSpc>
              <a:spcBef>
                <a:spcPts val="600"/>
              </a:spcBef>
            </a:pPr>
            <a:endParaRPr lang="en-US" b="1" dirty="0">
              <a:latin typeface="Verdana"/>
              <a:cs typeface="Verdana"/>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24</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kern="1200" dirty="0">
                <a:solidFill>
                  <a:schemeClr val="tx1"/>
                </a:solidFill>
                <a:effectLst/>
                <a:latin typeface="+mn-lt"/>
                <a:ea typeface="+mn-ea"/>
                <a:cs typeface="+mn-cs"/>
              </a:rPr>
              <a:t>Key points listed in the slide may be supported by the additional</a:t>
            </a:r>
            <a:r>
              <a:rPr lang="en-US" sz="1200" kern="1200" baseline="0" dirty="0">
                <a:solidFill>
                  <a:schemeClr val="tx1"/>
                </a:solidFill>
                <a:effectLst/>
                <a:latin typeface="+mn-lt"/>
                <a:ea typeface="+mn-ea"/>
                <a:cs typeface="+mn-cs"/>
              </a:rPr>
              <a:t> information from the IOCTA 2017 below.</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Business email compromise (BEC) takes a number of forms,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but typically involves some variant of spoofing or hacking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high ranking company executive’s email or that of a third party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supplier, in order to instruct an unwitting employee to make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 payment to accounts under the fraudster’s control. In some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instances this may involve malware, such as key loggers, although</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 most cases it is pure social engineering.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Unlike ‘normal’ phishing, most BEC frauds are highly targeted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may require some reconnaissance or research in order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successfully target a particular company or individual.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victims highlighted by law enforcement were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almost exclusively small to medium sized businesses (SMBs).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Industry reporting emphasises that while the majority of BEC</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frauds occur in the US, within Europe attacks are concentrated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 the UK, with France and Norway also affected. In August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2016, German wire manufacturer Leoni AG suffered reported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losses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of EUR 40 million, allegedly as a result of such a scam.</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Globally, since 2013, the known BEC frauds have cost companies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over an estimated USD 5 billion.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Two main </a:t>
            </a:r>
            <a:r>
              <a:rPr lang="en-US" sz="1200" kern="1200" dirty="0" err="1">
                <a:solidFill>
                  <a:schemeClr val="tx1"/>
                </a:solidFill>
                <a:effectLst/>
                <a:latin typeface="+mn-lt"/>
                <a:ea typeface="+mn-ea"/>
                <a:cs typeface="+mn-cs"/>
              </a:rPr>
              <a:t>modi</a:t>
            </a:r>
            <a:r>
              <a:rPr lang="en-US" sz="1200" kern="1200" dirty="0">
                <a:solidFill>
                  <a:schemeClr val="tx1"/>
                </a:solidFill>
                <a:effectLst/>
                <a:latin typeface="+mn-lt"/>
                <a:ea typeface="+mn-ea"/>
                <a:cs typeface="+mn-cs"/>
              </a:rPr>
              <a:t> operandi dominated European law enforcement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cases: CEO fraud and mandate fraud.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 mandate fraud, fraudsters spoof the email address or website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of, for example,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foreign third party supplier or other company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victim makes regular payments to. They often manage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do this by changing only a single letter in the character string.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They then provide an alternate, fraudulent payment destination</a:t>
            </a:r>
          </a:p>
          <a:p>
            <a:r>
              <a:rPr lang="en-US" sz="1200" kern="1200" dirty="0">
                <a:solidFill>
                  <a:schemeClr val="tx1"/>
                </a:solidFill>
                <a:effectLst/>
                <a:latin typeface="+mn-lt"/>
                <a:ea typeface="+mn-ea"/>
                <a:cs typeface="+mn-cs"/>
              </a:rPr>
              <a:t>for the victim company to make payments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CEO fraud is not dissimilar, except the email address impersonated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is that of an internal executive, typically someone high</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ranking (hence the name CEO fraud). The fraudsters then use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that email to direct other employees to make (often urgent) wire transfers to an account they control. In most cases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spoofed email addresses are used for these attacks, with these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being relatively cheap and simple to create. In a smaller number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cases the targeted executives have their accounts compromised,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perhaps from an earlier phishing attack or the compromise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company’s email server.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Several reports highlight that attacks of this nature are increasingly</a:t>
            </a:r>
          </a:p>
          <a:p>
            <a:r>
              <a:rPr lang="en-US" sz="1200" kern="1200" dirty="0">
                <a:solidFill>
                  <a:schemeClr val="tx1"/>
                </a:solidFill>
                <a:effectLst/>
                <a:latin typeface="+mn-lt"/>
                <a:ea typeface="+mn-ea"/>
                <a:cs typeface="+mn-cs"/>
              </a:rPr>
              <a:t>originating from west Africa, as west African cybercriminals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evolve their tactics from more traditional areas of social engineering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such as advance fee fraud.</a:t>
            </a:r>
          </a:p>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26</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Trainer to ask the delegates the question in the slide. If there is no response,</a:t>
            </a:r>
            <a:r>
              <a:rPr lang="en-GB" baseline="0" dirty="0"/>
              <a:t> continue with the presentation.  If there are some examples, give time for explanations from the delegates and use the information given to compare with the information in the presentation.</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27</a:t>
            </a:fld>
            <a:endParaRPr lang="en-US"/>
          </a:p>
        </p:txBody>
      </p:sp>
    </p:spTree>
    <p:extLst>
      <p:ext uri="{BB962C8B-B14F-4D97-AF65-F5344CB8AC3E}">
        <p14:creationId xmlns:p14="http://schemas.microsoft.com/office/powerpoint/2010/main" val="8634867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a:t>The following eight</a:t>
            </a:r>
            <a:r>
              <a:rPr lang="en-GB" baseline="0" dirty="0"/>
              <a:t> </a:t>
            </a:r>
            <a:r>
              <a:rPr lang="en-GB" dirty="0"/>
              <a:t>slides allow the trainer</a:t>
            </a:r>
            <a:r>
              <a:rPr lang="en-GB" baseline="0" dirty="0"/>
              <a:t> to develop the information in the video clip and also seek information from the delegates about their experience, if any, of BEC.</a:t>
            </a:r>
            <a:endParaRPr lang="en-GB" dirty="0"/>
          </a:p>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28</a:t>
            </a:fld>
            <a:endParaRPr lang="en-US"/>
          </a:p>
        </p:txBody>
      </p:sp>
    </p:spTree>
    <p:extLst>
      <p:ext uri="{BB962C8B-B14F-4D97-AF65-F5344CB8AC3E}">
        <p14:creationId xmlns:p14="http://schemas.microsoft.com/office/powerpoint/2010/main" val="16205785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30</a:t>
            </a:fld>
            <a:endParaRPr lang="en-US"/>
          </a:p>
        </p:txBody>
      </p:sp>
    </p:spTree>
    <p:extLst>
      <p:ext uri="{BB962C8B-B14F-4D97-AF65-F5344CB8AC3E}">
        <p14:creationId xmlns:p14="http://schemas.microsoft.com/office/powerpoint/2010/main" val="17981489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The following is some advice on how to protect against</a:t>
            </a:r>
            <a:r>
              <a:rPr lang="en-US" baseline="0" dirty="0"/>
              <a:t> and prevent BEC.</a:t>
            </a:r>
            <a:endParaRPr lang="en-US" dirty="0"/>
          </a:p>
          <a:p>
            <a:pPr algn="just"/>
            <a:endParaRPr lang="en-US" dirty="0"/>
          </a:p>
          <a:p>
            <a:pPr algn="just"/>
            <a:r>
              <a:rPr lang="en-US" dirty="0"/>
              <a:t>Carefully scrutinize all emails: Be wary of irregular emails that are sent from C-suite executives, as they are used to trick employees into acting with urgency. Review emails that request transfer of funds to determine if the requests are irregular.</a:t>
            </a:r>
          </a:p>
          <a:p>
            <a:pPr marL="0" marR="0" indent="0" algn="just" defTabSz="457200" rtl="0" eaLnBrk="1" fontAlgn="auto" latinLnBrk="0" hangingPunct="1">
              <a:lnSpc>
                <a:spcPct val="100000"/>
              </a:lnSpc>
              <a:spcBef>
                <a:spcPts val="0"/>
              </a:spcBef>
              <a:spcAft>
                <a:spcPts val="0"/>
              </a:spcAft>
              <a:buClrTx/>
              <a:buSzTx/>
              <a:buFontTx/>
              <a:buNone/>
              <a:tabLst/>
              <a:defRPr/>
            </a:pPr>
            <a:r>
              <a:rPr lang="en-US" dirty="0"/>
              <a:t>Educate and train employees: While employees are a company’s biggest asset, they're also usually its </a:t>
            </a:r>
            <a:r>
              <a:rPr lang="en-US" dirty="0">
                <a:hlinkClick r:id="rId3"/>
              </a:rPr>
              <a:t>weakest link</a:t>
            </a:r>
            <a:r>
              <a:rPr lang="en-US" dirty="0"/>
              <a:t> when it comes to security. Commit to training employees according to the company’s best practices. Remind them that adhering to company policies is one thing, but developing good security habits is another.</a:t>
            </a:r>
          </a:p>
          <a:p>
            <a:pPr marL="0" marR="0" indent="0" algn="just"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Verify any changes in vendor payment location by using a secondary sign-off by company personnel.</a:t>
            </a:r>
          </a:p>
          <a:p>
            <a:pPr marL="0" marR="0" indent="0" algn="just"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Stay updated on your customers’ habits including the details, and reasons behind payments.</a:t>
            </a:r>
          </a:p>
          <a:p>
            <a:pPr marL="0" marR="0" indent="0" algn="just"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Confirm requests for transfer of funds when using phone verification as part of two-factor authentication, use known familiar numbers, not the details provided in the email requests.</a:t>
            </a:r>
          </a:p>
          <a:p>
            <a:pPr marL="0" marR="0" indent="0" algn="just"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If you suspect that you have been targeted by a BEC email, report the incident immediately to law enforcement or file a complaint with the appropriate authority in your</a:t>
            </a:r>
            <a:r>
              <a:rPr lang="en-US" sz="1200" b="0" i="0" kern="1200" baseline="0" dirty="0">
                <a:solidFill>
                  <a:schemeClr val="tx1"/>
                </a:solidFill>
                <a:effectLst/>
                <a:latin typeface="+mn-lt"/>
                <a:ea typeface="+mn-ea"/>
                <a:cs typeface="+mn-cs"/>
              </a:rPr>
              <a:t> country.</a:t>
            </a:r>
            <a:endParaRPr lang="en-US" sz="1200" b="0" i="0" kern="1200" dirty="0">
              <a:solidFill>
                <a:schemeClr val="tx1"/>
              </a:solidFill>
              <a:effectLst/>
              <a:latin typeface="+mn-lt"/>
              <a:ea typeface="+mn-ea"/>
              <a:cs typeface="+mn-cs"/>
            </a:endParaRPr>
          </a:p>
          <a:p>
            <a:pPr marL="0" marR="0" indent="0" algn="just"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just"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just" defTabSz="457200" rtl="0" eaLnBrk="1" fontAlgn="auto" latinLnBrk="0" hangingPunct="1">
              <a:lnSpc>
                <a:spcPct val="100000"/>
              </a:lnSpc>
              <a:spcBef>
                <a:spcPts val="0"/>
              </a:spcBef>
              <a:spcAft>
                <a:spcPts val="0"/>
              </a:spcAft>
              <a:buClrTx/>
              <a:buSzTx/>
              <a:buFontTx/>
              <a:buNone/>
              <a:tabLst/>
              <a:defRPr/>
            </a:pPr>
            <a:endParaRPr lang="en-US" dirty="0"/>
          </a:p>
          <a:p>
            <a:pPr algn="just"/>
            <a:endParaRPr lang="en-US"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35</a:t>
            </a:fld>
            <a:endParaRPr lang="en-US"/>
          </a:p>
        </p:txBody>
      </p:sp>
    </p:spTree>
    <p:extLst>
      <p:ext uri="{BB962C8B-B14F-4D97-AF65-F5344CB8AC3E}">
        <p14:creationId xmlns:p14="http://schemas.microsoft.com/office/powerpoint/2010/main" val="10812956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GB" sz="1200" kern="1200" dirty="0">
                <a:solidFill>
                  <a:schemeClr val="tx1"/>
                </a:solidFill>
                <a:effectLst/>
                <a:latin typeface="+mn-lt"/>
                <a:ea typeface="+mn-ea"/>
                <a:cs typeface="+mn-cs"/>
              </a:rPr>
              <a:t>The individual objectives are the things that that the delegate should be able to do at the end of the session.  These objectives may be used to test the knowledge the students have obtained and to allow the students to evaluate the training.  For this session the students should be able to:</a:t>
            </a:r>
          </a:p>
          <a:p>
            <a:pPr lvl="0"/>
            <a:r>
              <a:rPr lang="en-GB" dirty="0"/>
              <a:t></a:t>
            </a:r>
            <a:r>
              <a:rPr lang="en-GB" baseline="0" dirty="0"/>
              <a:t> </a:t>
            </a:r>
            <a:r>
              <a:rPr lang="en-US" sz="1200" kern="1200" dirty="0">
                <a:solidFill>
                  <a:schemeClr val="tx1"/>
                </a:solidFill>
                <a:effectLst/>
                <a:latin typeface="+mn-lt"/>
                <a:ea typeface="+mn-ea"/>
                <a:cs typeface="+mn-cs"/>
              </a:rPr>
              <a:t>Identify the trainers and fellow delegates</a:t>
            </a:r>
            <a:endParaRPr lang="en-GB" sz="1200" kern="1200" dirty="0">
              <a:solidFill>
                <a:schemeClr val="tx1"/>
              </a:solidFill>
              <a:effectLst/>
              <a:latin typeface="+mn-lt"/>
              <a:ea typeface="+mn-ea"/>
              <a:cs typeface="+mn-cs"/>
            </a:endParaRPr>
          </a:p>
          <a:p>
            <a:pPr lvl="0"/>
            <a:r>
              <a:rPr lang="en-GB" dirty="0"/>
              <a:t></a:t>
            </a:r>
            <a:r>
              <a:rPr lang="en-GB" baseline="0" dirty="0"/>
              <a:t> </a:t>
            </a:r>
            <a:r>
              <a:rPr lang="en-US" sz="1200" kern="1200" dirty="0">
                <a:solidFill>
                  <a:schemeClr val="tx1"/>
                </a:solidFill>
                <a:effectLst/>
                <a:latin typeface="+mn-lt"/>
                <a:ea typeface="+mn-ea"/>
                <a:cs typeface="+mn-cs"/>
              </a:rPr>
              <a:t>Discuss the overall aim of the course</a:t>
            </a:r>
            <a:endParaRPr lang="en-GB" sz="1200" kern="1200" dirty="0">
              <a:solidFill>
                <a:schemeClr val="tx1"/>
              </a:solidFill>
              <a:effectLst/>
              <a:latin typeface="+mn-lt"/>
              <a:ea typeface="+mn-ea"/>
              <a:cs typeface="+mn-cs"/>
            </a:endParaRPr>
          </a:p>
          <a:p>
            <a:pPr lvl="0"/>
            <a:r>
              <a:rPr lang="en-GB" dirty="0"/>
              <a:t></a:t>
            </a:r>
            <a:r>
              <a:rPr lang="en-GB" baseline="0" dirty="0"/>
              <a:t> </a:t>
            </a:r>
            <a:r>
              <a:rPr lang="en-US" sz="1200" kern="1200" dirty="0">
                <a:solidFill>
                  <a:schemeClr val="tx1"/>
                </a:solidFill>
                <a:effectLst/>
                <a:latin typeface="+mn-lt"/>
                <a:ea typeface="+mn-ea"/>
                <a:cs typeface="+mn-cs"/>
              </a:rPr>
              <a:t>Explain why this course is necessary</a:t>
            </a:r>
            <a:endParaRPr lang="en-GB" sz="1200" kern="1200" dirty="0">
              <a:solidFill>
                <a:schemeClr val="tx1"/>
              </a:solidFill>
              <a:effectLst/>
              <a:latin typeface="+mn-lt"/>
              <a:ea typeface="+mn-ea"/>
              <a:cs typeface="+mn-cs"/>
            </a:endParaRPr>
          </a:p>
          <a:p>
            <a:pPr lvl="0"/>
            <a:r>
              <a:rPr lang="en-GB" dirty="0"/>
              <a:t></a:t>
            </a:r>
            <a:r>
              <a:rPr lang="en-GB" baseline="0" dirty="0"/>
              <a:t> </a:t>
            </a:r>
            <a:r>
              <a:rPr lang="en-US" sz="1200" kern="1200" dirty="0">
                <a:solidFill>
                  <a:schemeClr val="tx1"/>
                </a:solidFill>
                <a:effectLst/>
                <a:latin typeface="+mn-lt"/>
                <a:ea typeface="+mn-ea"/>
                <a:cs typeface="+mn-cs"/>
              </a:rPr>
              <a:t>List the component parts of the timetable and activities of the course</a:t>
            </a:r>
            <a:endParaRPr lang="en-GB" sz="1200" kern="1200" dirty="0">
              <a:solidFill>
                <a:schemeClr val="tx1"/>
              </a:solidFill>
              <a:effectLst/>
              <a:latin typeface="+mn-lt"/>
              <a:ea typeface="+mn-ea"/>
              <a:cs typeface="+mn-cs"/>
            </a:endParaRPr>
          </a:p>
          <a:p>
            <a:r>
              <a:rPr lang="en-GB" dirty="0"/>
              <a:t></a:t>
            </a:r>
            <a:r>
              <a:rPr lang="en-GB" baseline="0" dirty="0"/>
              <a:t> </a:t>
            </a:r>
            <a:r>
              <a:rPr lang="en-US" sz="1200" kern="1200" dirty="0">
                <a:solidFill>
                  <a:schemeClr val="tx1"/>
                </a:solidFill>
                <a:effectLst/>
                <a:latin typeface="+mn-lt"/>
                <a:ea typeface="+mn-ea"/>
                <a:cs typeface="+mn-cs"/>
              </a:rPr>
              <a:t>List the health and safety procedures for the venue.</a:t>
            </a:r>
            <a:endParaRPr lang="en-GB" dirty="0"/>
          </a:p>
        </p:txBody>
      </p:sp>
      <p:sp>
        <p:nvSpPr>
          <p:cNvPr id="4" name="Espace réservé du numéro de diapositive 3"/>
          <p:cNvSpPr>
            <a:spLocks noGrp="1"/>
          </p:cNvSpPr>
          <p:nvPr>
            <p:ph type="sldNum" sz="quarter" idx="10"/>
          </p:nvPr>
        </p:nvSpPr>
        <p:spPr/>
        <p:txBody>
          <a:bodyPr/>
          <a:lstStyle/>
          <a:p>
            <a:fld id="{5827260C-95DC-194B-88B2-0B241DEC43BF}" type="slidenum">
              <a:rPr lang="en-US" smtClean="0"/>
              <a:pPr/>
              <a:t>3</a:t>
            </a:fld>
            <a:endParaRPr lang="en-US"/>
          </a:p>
        </p:txBody>
      </p:sp>
    </p:spTree>
    <p:extLst>
      <p:ext uri="{BB962C8B-B14F-4D97-AF65-F5344CB8AC3E}">
        <p14:creationId xmlns:p14="http://schemas.microsoft.com/office/powerpoint/2010/main" val="5734250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video</a:t>
            </a:r>
            <a:r>
              <a:rPr lang="en-GB" baseline="0" dirty="0"/>
              <a:t> </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36</a:t>
            </a:fld>
            <a:endParaRPr lang="en-US"/>
          </a:p>
        </p:txBody>
      </p:sp>
    </p:spTree>
    <p:extLst>
      <p:ext uri="{BB962C8B-B14F-4D97-AF65-F5344CB8AC3E}">
        <p14:creationId xmlns:p14="http://schemas.microsoft.com/office/powerpoint/2010/main" val="20031579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trainer should introduce</a:t>
            </a:r>
            <a:r>
              <a:rPr lang="en-GB" baseline="0" dirty="0"/>
              <a:t> the subject by asking the delegates if they have heard of the Internet of Things and what they understand it to be. The trainer may make a list of the answers on a flip chart to check at the end of the lesson against the understanding at that time</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38</a:t>
            </a:fld>
            <a:endParaRPr lang="en-US"/>
          </a:p>
        </p:txBody>
      </p:sp>
    </p:spTree>
    <p:extLst>
      <p:ext uri="{BB962C8B-B14F-4D97-AF65-F5344CB8AC3E}">
        <p14:creationId xmlns:p14="http://schemas.microsoft.com/office/powerpoint/2010/main" val="2524495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This video gives a very good example of how a motor vehicle may be connected to multiple services by IOT and how the services may be of great benefit to a customer.  The trainer may also reflect on the availability of electronic evidence as a result of these connections.</a:t>
            </a:r>
            <a:r>
              <a:rPr lang="en-GB" dirty="0">
                <a:effectLst/>
              </a:rPr>
              <a:t> </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39</a:t>
            </a:fld>
            <a:endParaRPr lang="en-US"/>
          </a:p>
        </p:txBody>
      </p:sp>
    </p:spTree>
    <p:extLst>
      <p:ext uri="{BB962C8B-B14F-4D97-AF65-F5344CB8AC3E}">
        <p14:creationId xmlns:p14="http://schemas.microsoft.com/office/powerpoint/2010/main" val="4701535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77F2C411-D9E7-48F4-B8C2-0AB10739E62C}" type="slidenum">
              <a:rPr lang="en-GB" smtClean="0"/>
              <a:pPr/>
              <a:t>40</a:t>
            </a:fld>
            <a:endParaRPr lang="en-GB"/>
          </a:p>
        </p:txBody>
      </p:sp>
      <p:sp>
        <p:nvSpPr>
          <p:cNvPr id="123907" name="Rectangle 2"/>
          <p:cNvSpPr>
            <a:spLocks noGrp="1" noRot="1" noChangeAspect="1" noChangeArrowheads="1" noTextEdit="1"/>
          </p:cNvSpPr>
          <p:nvPr>
            <p:ph type="sldImg"/>
          </p:nvPr>
        </p:nvSpPr>
        <p:spPr>
          <a:xfrm>
            <a:off x="1144588" y="685800"/>
            <a:ext cx="4570412" cy="3427413"/>
          </a:xfrm>
          <a:ln/>
        </p:spPr>
      </p:sp>
      <p:sp>
        <p:nvSpPr>
          <p:cNvPr id="123908" name="Rectangle 3"/>
          <p:cNvSpPr>
            <a:spLocks noGrp="1" noChangeArrowheads="1"/>
          </p:cNvSpPr>
          <p:nvPr>
            <p:ph type="body" idx="1"/>
          </p:nvPr>
        </p:nvSpPr>
        <p:spPr>
          <a:xfrm>
            <a:off x="687388" y="4341813"/>
            <a:ext cx="5483225" cy="4116387"/>
          </a:xfrm>
          <a:noFill/>
          <a:ln/>
        </p:spPr>
        <p:txBody>
          <a:bodyPr>
            <a:normAutofit fontScale="92500" lnSpcReduction="20000"/>
          </a:bodyPr>
          <a:lstStyle/>
          <a:p>
            <a:pPr>
              <a:lnSpc>
                <a:spcPct val="90000"/>
              </a:lnSpc>
              <a:buNone/>
              <a:tabLst>
                <a:tab pos="895350" algn="l"/>
              </a:tabLst>
            </a:pPr>
            <a:r>
              <a:rPr lang="en-GB" sz="3500" b="0" dirty="0">
                <a:latin typeface="Calibri" pitchFamily="34" charset="0"/>
                <a:cs typeface="Arial" charset="0"/>
              </a:rPr>
              <a:t>IOT</a:t>
            </a:r>
            <a:r>
              <a:rPr lang="en-GB" sz="3500" b="0" baseline="0" dirty="0">
                <a:latin typeface="Calibri" pitchFamily="34" charset="0"/>
                <a:cs typeface="Arial" charset="0"/>
              </a:rPr>
              <a:t> can only work because of IP version 6 and the number of IP addresses that will be available. Potentially every animate and inanimate object in the world can have its own IP address</a:t>
            </a:r>
            <a:endParaRPr lang="en-GB" sz="3500" b="0" dirty="0">
              <a:latin typeface="Calibri" pitchFamily="34" charset="0"/>
              <a:cs typeface="Arial" charset="0"/>
            </a:endParaRPr>
          </a:p>
          <a:p>
            <a:pPr>
              <a:lnSpc>
                <a:spcPct val="90000"/>
              </a:lnSpc>
              <a:buNone/>
              <a:tabLst>
                <a:tab pos="895350" algn="l"/>
              </a:tabLst>
            </a:pPr>
            <a:endParaRPr lang="en-GB" sz="3500" b="1" dirty="0">
              <a:latin typeface="Calibri" pitchFamily="34" charset="0"/>
              <a:cs typeface="Arial" charset="0"/>
            </a:endParaRPr>
          </a:p>
          <a:p>
            <a:pPr marL="784225" lvl="1" indent="-327025" eaLnBrk="1" hangingPunct="1">
              <a:lnSpc>
                <a:spcPct val="90000"/>
              </a:lnSpc>
              <a:buClr>
                <a:srgbClr val="FF3300"/>
              </a:buClr>
              <a:buFontTx/>
              <a:buNone/>
              <a:tabLst>
                <a:tab pos="895350" algn="l"/>
              </a:tabLst>
            </a:pPr>
            <a:endParaRPr lang="en-GB" sz="1800" baseline="30000" dirty="0">
              <a:latin typeface="Calibri" pitchFamily="34" charset="0"/>
              <a:cs typeface="Arial" charset="0"/>
            </a:endParaRPr>
          </a:p>
          <a:p>
            <a:pPr marL="784225" lvl="1" indent="-327025">
              <a:lnSpc>
                <a:spcPct val="90000"/>
              </a:lnSpc>
              <a:buClr>
                <a:srgbClr val="FF3300"/>
              </a:buClr>
              <a:buNone/>
              <a:tabLst>
                <a:tab pos="895350" algn="l"/>
              </a:tabLst>
            </a:pPr>
            <a:r>
              <a:rPr lang="en-GB" sz="3500" dirty="0">
                <a:solidFill>
                  <a:schemeClr val="accent1">
                    <a:lumMod val="25000"/>
                  </a:schemeClr>
                </a:solidFill>
                <a:latin typeface="Calibri" pitchFamily="34" charset="0"/>
                <a:cs typeface="Arial" charset="0"/>
              </a:rPr>
              <a:t>So it will be not 4 but 16 Blocks of 8 SWITCHES</a:t>
            </a:r>
            <a:endParaRPr lang="en-GB" sz="3500" baseline="30000" dirty="0">
              <a:solidFill>
                <a:schemeClr val="accent1">
                  <a:lumMod val="25000"/>
                </a:schemeClr>
              </a:solidFill>
              <a:latin typeface="Calibri" pitchFamily="34" charset="0"/>
              <a:cs typeface="Arial" charset="0"/>
            </a:endParaRPr>
          </a:p>
          <a:p>
            <a:pPr marL="784225" lvl="1" indent="-327025" eaLnBrk="1" hangingPunct="1">
              <a:lnSpc>
                <a:spcPct val="90000"/>
              </a:lnSpc>
              <a:buClr>
                <a:srgbClr val="FF3300"/>
              </a:buClr>
              <a:buFontTx/>
              <a:buNone/>
              <a:tabLst>
                <a:tab pos="895350" algn="l"/>
              </a:tabLst>
            </a:pPr>
            <a:endParaRPr lang="en-GB" sz="1800" baseline="30000" dirty="0">
              <a:latin typeface="Calibri" pitchFamily="34" charset="0"/>
              <a:cs typeface="Arial" charset="0"/>
            </a:endParaRPr>
          </a:p>
          <a:p>
            <a:pPr marL="784225" lvl="1" indent="-327025" eaLnBrk="1" hangingPunct="1">
              <a:lnSpc>
                <a:spcPct val="90000"/>
              </a:lnSpc>
              <a:buClr>
                <a:srgbClr val="FF3300"/>
              </a:buClr>
              <a:buNone/>
              <a:tabLst>
                <a:tab pos="895350" algn="l"/>
              </a:tabLst>
            </a:pPr>
            <a:r>
              <a:rPr lang="en-GB" dirty="0">
                <a:latin typeface="Calibri" pitchFamily="34" charset="0"/>
              </a:rPr>
              <a:t>	</a:t>
            </a:r>
            <a:r>
              <a:rPr lang="en-GB" i="1" dirty="0">
                <a:latin typeface="Calibri" pitchFamily="34" charset="0"/>
              </a:rPr>
              <a:t>If the address space of IPv4 is compared to 1 millimetre, the address space of IPv6 would be 80 times the diameter of the entire galactic system </a:t>
            </a:r>
          </a:p>
          <a:p>
            <a:pPr eaLnBrk="1" hangingPunct="1"/>
            <a:endParaRPr lang="en-US" dirty="0"/>
          </a:p>
        </p:txBody>
      </p:sp>
    </p:spTree>
    <p:extLst>
      <p:ext uri="{BB962C8B-B14F-4D97-AF65-F5344CB8AC3E}">
        <p14:creationId xmlns:p14="http://schemas.microsoft.com/office/powerpoint/2010/main" val="5151939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This slide gives the trainer the opportunity to discuss the issues of security of the IOT devices and the fact their producers are not security experts.  IOT devices are a security time bomb. The trainer may wish to expand on the bullet points according to their own knowledge of the subject.</a:t>
            </a:r>
            <a:r>
              <a:rPr lang="en-GB" dirty="0">
                <a:effectLst/>
              </a:rPr>
              <a:t> </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41</a:t>
            </a:fld>
            <a:endParaRPr lang="en-US"/>
          </a:p>
        </p:txBody>
      </p:sp>
    </p:spTree>
    <p:extLst>
      <p:ext uri="{BB962C8B-B14F-4D97-AF65-F5344CB8AC3E}">
        <p14:creationId xmlns:p14="http://schemas.microsoft.com/office/powerpoint/2010/main" val="12778060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IOCTA 2017</a:t>
            </a:r>
            <a:r>
              <a:rPr lang="en-GB" baseline="0" dirty="0"/>
              <a:t> is currently the most up to date information on cyber threats.  This quote supports the contentions on the previous slides.</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42</a:t>
            </a:fld>
            <a:endParaRPr lang="en-US"/>
          </a:p>
        </p:txBody>
      </p:sp>
    </p:spTree>
    <p:extLst>
      <p:ext uri="{BB962C8B-B14F-4D97-AF65-F5344CB8AC3E}">
        <p14:creationId xmlns:p14="http://schemas.microsoft.com/office/powerpoint/2010/main" val="9044174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kern="1200" dirty="0">
                <a:solidFill>
                  <a:schemeClr val="tx1"/>
                </a:solidFill>
                <a:effectLst/>
                <a:latin typeface="+mn-lt"/>
                <a:ea typeface="+mn-ea"/>
                <a:cs typeface="+mn-cs"/>
              </a:rPr>
              <a:t>Additional information from the IOCTA 2017 to assist the trainer.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DDoS attacks remain a constant concern for European law</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enforcement. The most common motivation for reported attacks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was extortion, accounting for over one third of attacks.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Collectively, attacks that were purely malicious, or those conducted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 seemingly political/ideological reasons, accounted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 almost half of reported attacks. Such attacks are naturally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distressing or problematic for the victims, and while they often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have a limited duration they may cause some reputational 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financial damage. DDoS attacks are generally only newsworthy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due to some aspect related to the size or source of the attacks,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or the nature of target rather than actual damage caused. Depending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on the motivation for the attack, being ‘newsworthy’ is likely to be one of the attacker’s goals.</a:t>
            </a:r>
            <a:r>
              <a:rPr lang="en-US" sz="1200" kern="1200" baseline="0" dirty="0">
                <a:solidFill>
                  <a:schemeClr val="tx1"/>
                </a:solidFill>
                <a:effectLst/>
                <a:latin typeface="+mn-lt"/>
                <a:ea typeface="+mn-ea"/>
                <a:cs typeface="+mn-cs"/>
              </a:rPr>
              <a:t> </a:t>
            </a:r>
          </a:p>
          <a:p>
            <a:endParaRPr lang="en-US" sz="1200" kern="1200" baseline="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For financially motivated extortion attempts, attacks are typically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directed at medium-sized or large enterprises, with payment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almost exclusively demanded in Bitcoins. Such attacks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often target specific victims to coincide with specific events 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occasions when they are likely to be doing more business; florists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during St Valentine’s day or online gambling sites around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large sporting events, for example.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 some countries, the legacy of DDoS groups such as the Armada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Collective continues, with some attackers still posing as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now defunct criminal group. They rely on the group’s reputation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scare potential victims into paying, when in reality they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likely lack any significant DDoS capability.</a:t>
            </a:r>
          </a:p>
          <a:p>
            <a:r>
              <a:rPr lang="en-US" sz="1200" kern="1200" dirty="0">
                <a:solidFill>
                  <a:schemeClr val="tx1"/>
                </a:solidFill>
                <a:effectLst/>
                <a:latin typeface="+mn-lt"/>
                <a:ea typeface="+mn-ea"/>
                <a:cs typeface="+mn-cs"/>
              </a:rPr>
              <a:t>Other DDoS groups similarly launch small attacks resulting in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some service disruption, followed by threats of a more substantial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attack if a ransom is not paid. Even if payment is not made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however, there is often no subsequent attack, suggesting that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groups’ actual DDoS capability is negligible. Such ‘try-</a:t>
            </a:r>
            <a:r>
              <a:rPr lang="en-US" sz="1200" kern="1200" dirty="0" err="1">
                <a:solidFill>
                  <a:schemeClr val="tx1"/>
                </a:solidFill>
                <a:effectLst/>
                <a:latin typeface="+mn-lt"/>
                <a:ea typeface="+mn-ea"/>
                <a:cs typeface="+mn-cs"/>
              </a:rPr>
              <a:t>yourluck</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attacks are likely to become more prevalent due to the increasing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accessibility of DDoS tools (such as </a:t>
            </a:r>
            <a:r>
              <a:rPr lang="en-US" sz="1200" kern="1200" dirty="0" err="1">
                <a:solidFill>
                  <a:schemeClr val="tx1"/>
                </a:solidFill>
                <a:effectLst/>
                <a:latin typeface="+mn-lt"/>
                <a:ea typeface="+mn-ea"/>
                <a:cs typeface="+mn-cs"/>
              </a:rPr>
              <a:t>booters</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stressers</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DDoS-for-hire services on both the open web and in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a:t>
            </a:r>
            <a:r>
              <a:rPr lang="en-US" sz="1200" kern="1200" dirty="0" err="1">
                <a:solidFill>
                  <a:schemeClr val="tx1"/>
                </a:solidFill>
                <a:effectLst/>
                <a:latin typeface="+mn-lt"/>
                <a:ea typeface="+mn-ea"/>
                <a:cs typeface="+mn-cs"/>
              </a:rPr>
              <a:t>Darknet</a:t>
            </a:r>
            <a:r>
              <a:rPr lang="en-US" sz="1200" kern="1200" dirty="0">
                <a:solidFill>
                  <a:schemeClr val="tx1"/>
                </a:solidFill>
                <a:effectLst/>
                <a:latin typeface="+mn-lt"/>
                <a:ea typeface="+mn-ea"/>
                <a:cs typeface="+mn-cs"/>
              </a:rPr>
              <a:t>. Some reports show that a 5-minute attack on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large online retailer can cost as little as USD 5, while simultaneously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costing the business considerably more.³⁶ This disparity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between the costs of attacks and the costs of both prevention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reparation is alarming.</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43</a:t>
            </a:fld>
            <a:endParaRPr lang="en-US"/>
          </a:p>
        </p:txBody>
      </p:sp>
    </p:spTree>
    <p:extLst>
      <p:ext uri="{BB962C8B-B14F-4D97-AF65-F5344CB8AC3E}">
        <p14:creationId xmlns:p14="http://schemas.microsoft.com/office/powerpoint/2010/main" val="10439761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turn on your kettle from an</a:t>
            </a:r>
            <a:r>
              <a:rPr lang="en-GB" baseline="0" dirty="0"/>
              <a:t> app on your mobile phone from anywhere in the house. </a:t>
            </a:r>
            <a:r>
              <a:rPr lang="en-GB" dirty="0"/>
              <a:t>Version one of the </a:t>
            </a:r>
            <a:r>
              <a:rPr lang="en-GB" dirty="0" err="1"/>
              <a:t>ikettle</a:t>
            </a:r>
            <a:r>
              <a:rPr lang="en-GB" dirty="0"/>
              <a:t> did not check there was any water in</a:t>
            </a:r>
            <a:r>
              <a:rPr lang="en-GB" baseline="0" dirty="0"/>
              <a:t> the kettle so there were lots of burned out kettles.  Version 2 addressed this problem but did not address the security issues that they had been informed about.</a:t>
            </a:r>
          </a:p>
          <a:p>
            <a:endParaRPr lang="en-GB" baseline="0" dirty="0"/>
          </a:p>
          <a:p>
            <a:r>
              <a:rPr lang="en-GB" baseline="0" dirty="0"/>
              <a:t>This leaves the </a:t>
            </a:r>
            <a:r>
              <a:rPr lang="en-GB" baseline="0" dirty="0" err="1"/>
              <a:t>ikettle</a:t>
            </a:r>
            <a:r>
              <a:rPr lang="en-GB" baseline="0" dirty="0"/>
              <a:t> vulnerable to attack.  The app code for the product is available on the Internet and is 0000.  Access to the </a:t>
            </a:r>
            <a:r>
              <a:rPr lang="en-GB" baseline="0" dirty="0" err="1"/>
              <a:t>ikettle</a:t>
            </a:r>
            <a:r>
              <a:rPr lang="en-GB" baseline="0" dirty="0"/>
              <a:t> settings also displays the wireless credentials for the network.</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45</a:t>
            </a:fld>
            <a:endParaRPr lang="en-US"/>
          </a:p>
        </p:txBody>
      </p:sp>
    </p:spTree>
    <p:extLst>
      <p:ext uri="{BB962C8B-B14F-4D97-AF65-F5344CB8AC3E}">
        <p14:creationId xmlns:p14="http://schemas.microsoft.com/office/powerpoint/2010/main" val="13810353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GB" sz="1200" kern="1200" dirty="0" err="1">
                <a:solidFill>
                  <a:schemeClr val="tx1"/>
                </a:solidFill>
                <a:effectLst/>
                <a:latin typeface="+mn-lt"/>
                <a:ea typeface="ＭＳ Ｐゴシック" charset="0"/>
                <a:cs typeface="ＭＳ Ｐゴシック" charset="0"/>
              </a:rPr>
              <a:t>Pentestpartners.com</a:t>
            </a:r>
            <a:endParaRPr lang="en-GB" sz="1200" kern="1200" dirty="0">
              <a:solidFill>
                <a:schemeClr val="tx1"/>
              </a:solidFill>
              <a:effectLst/>
              <a:latin typeface="+mn-lt"/>
              <a:ea typeface="ＭＳ Ｐゴシック" charset="0"/>
              <a:cs typeface="ＭＳ Ｐゴシック" charset="0"/>
            </a:endParaRPr>
          </a:p>
          <a:p>
            <a:pPr fontAlgn="base"/>
            <a:r>
              <a:rPr lang="en-GB" sz="1200" kern="1200" dirty="0">
                <a:solidFill>
                  <a:schemeClr val="tx1"/>
                </a:solidFill>
                <a:effectLst/>
                <a:latin typeface="+mn-lt"/>
                <a:ea typeface="ＭＳ Ｐゴシック" charset="0"/>
                <a:cs typeface="ＭＳ Ｐゴシック" charset="0"/>
              </a:rPr>
              <a:t>saw that </a:t>
            </a:r>
            <a:r>
              <a:rPr lang="en-GB" sz="1200" u="sng" kern="1200" dirty="0" err="1">
                <a:solidFill>
                  <a:schemeClr val="tx1"/>
                </a:solidFill>
                <a:effectLst/>
                <a:latin typeface="+mn-lt"/>
                <a:ea typeface="ＭＳ Ｐゴシック" charset="0"/>
                <a:cs typeface="ＭＳ Ｐゴシック" charset="0"/>
                <a:hlinkClick r:id="rId3"/>
              </a:rPr>
              <a:t>Smarter</a:t>
            </a:r>
            <a:r>
              <a:rPr lang="en-GB" sz="1200" kern="1200" dirty="0" err="1">
                <a:solidFill>
                  <a:schemeClr val="tx1"/>
                </a:solidFill>
                <a:effectLst/>
                <a:latin typeface="+mn-lt"/>
                <a:ea typeface="ＭＳ Ｐゴシック" charset="0"/>
                <a:cs typeface="ＭＳ Ｐゴシック" charset="0"/>
              </a:rPr>
              <a:t>‘s</a:t>
            </a:r>
            <a:r>
              <a:rPr lang="en-GB" sz="1200" kern="1200" dirty="0">
                <a:solidFill>
                  <a:schemeClr val="tx1"/>
                </a:solidFill>
                <a:effectLst/>
                <a:latin typeface="+mn-lt"/>
                <a:ea typeface="ＭＳ Ｐゴシック" charset="0"/>
                <a:cs typeface="ＭＳ Ｐゴシック" charset="0"/>
              </a:rPr>
              <a:t> </a:t>
            </a:r>
            <a:r>
              <a:rPr lang="en-GB" sz="1200" kern="1200" dirty="0" err="1">
                <a:solidFill>
                  <a:schemeClr val="tx1"/>
                </a:solidFill>
                <a:effectLst/>
                <a:latin typeface="+mn-lt"/>
                <a:ea typeface="ＭＳ Ｐゴシック" charset="0"/>
                <a:cs typeface="ＭＳ Ｐゴシック" charset="0"/>
              </a:rPr>
              <a:t>iKettle</a:t>
            </a:r>
            <a:r>
              <a:rPr lang="en-GB" sz="1200" kern="1200" dirty="0">
                <a:solidFill>
                  <a:schemeClr val="tx1"/>
                </a:solidFill>
                <a:effectLst/>
                <a:latin typeface="+mn-lt"/>
                <a:ea typeface="ＭＳ Ｐゴシック" charset="0"/>
                <a:cs typeface="ＭＳ Ｐゴシック" charset="0"/>
              </a:rPr>
              <a:t> 2.0 and Smarter Coffee machine were reviewed on ITV’s </a:t>
            </a:r>
            <a:r>
              <a:rPr lang="en-GB" sz="1200" u="sng" kern="1200" dirty="0">
                <a:solidFill>
                  <a:schemeClr val="tx1"/>
                </a:solidFill>
                <a:effectLst/>
                <a:latin typeface="+mn-lt"/>
                <a:ea typeface="ＭＳ Ｐゴシック" charset="0"/>
                <a:cs typeface="ＭＳ Ｐゴシック" charset="0"/>
                <a:hlinkClick r:id="rId4"/>
              </a:rPr>
              <a:t>This Morning</a:t>
            </a:r>
            <a:r>
              <a:rPr lang="en-GB" sz="1200" kern="1200" dirty="0">
                <a:solidFill>
                  <a:schemeClr val="tx1"/>
                </a:solidFill>
                <a:effectLst/>
                <a:latin typeface="+mn-lt"/>
                <a:ea typeface="ＭＳ Ｐゴシック" charset="0"/>
                <a:cs typeface="ＭＳ Ｐゴシック" charset="0"/>
              </a:rPr>
              <a:t> If you’re not familiar with the </a:t>
            </a:r>
            <a:r>
              <a:rPr lang="en-GB" sz="1200" kern="1200" dirty="0" err="1">
                <a:solidFill>
                  <a:schemeClr val="tx1"/>
                </a:solidFill>
                <a:effectLst/>
                <a:latin typeface="+mn-lt"/>
                <a:ea typeface="ＭＳ Ｐゴシック" charset="0"/>
                <a:cs typeface="ＭＳ Ｐゴシック" charset="0"/>
              </a:rPr>
              <a:t>iKettle</a:t>
            </a:r>
            <a:r>
              <a:rPr lang="en-GB" sz="1200" kern="1200" dirty="0">
                <a:solidFill>
                  <a:schemeClr val="tx1"/>
                </a:solidFill>
                <a:effectLst/>
                <a:latin typeface="+mn-lt"/>
                <a:ea typeface="ＭＳ Ｐゴシック" charset="0"/>
                <a:cs typeface="ＭＳ Ｐゴシック" charset="0"/>
              </a:rPr>
              <a:t> it’s a device that solves one problem (physically having to get up and switch your kettle on!) and creates a whole bunch more.</a:t>
            </a:r>
          </a:p>
          <a:p>
            <a:pPr fontAlgn="base"/>
            <a:r>
              <a:rPr lang="en-GB" sz="1200" b="1" kern="1200" dirty="0">
                <a:solidFill>
                  <a:schemeClr val="tx1"/>
                </a:solidFill>
                <a:effectLst/>
                <a:latin typeface="+mn-lt"/>
                <a:ea typeface="ＭＳ Ｐゴシック" charset="0"/>
                <a:cs typeface="ＭＳ Ｐゴシック" charset="0"/>
              </a:rPr>
              <a:t>Here’s what is broken about the </a:t>
            </a:r>
            <a:r>
              <a:rPr lang="en-GB" sz="1200" b="1" kern="1200" dirty="0" err="1">
                <a:solidFill>
                  <a:schemeClr val="tx1"/>
                </a:solidFill>
                <a:effectLst/>
                <a:latin typeface="+mn-lt"/>
                <a:ea typeface="ＭＳ Ｐゴシック" charset="0"/>
                <a:cs typeface="ＭＳ Ｐゴシック" charset="0"/>
              </a:rPr>
              <a:t>iKettle</a:t>
            </a:r>
            <a:endParaRPr lang="en-GB" sz="1200" b="1" kern="1200" dirty="0">
              <a:solidFill>
                <a:schemeClr val="tx1"/>
              </a:solidFill>
              <a:effectLst/>
              <a:latin typeface="+mn-lt"/>
              <a:ea typeface="ＭＳ Ｐゴシック" charset="0"/>
              <a:cs typeface="ＭＳ Ｐゴシック" charset="0"/>
            </a:endParaRPr>
          </a:p>
          <a:p>
            <a:pPr fontAlgn="base"/>
            <a:r>
              <a:rPr lang="en-GB" sz="1200" kern="1200" dirty="0">
                <a:solidFill>
                  <a:schemeClr val="tx1"/>
                </a:solidFill>
                <a:effectLst/>
                <a:latin typeface="+mn-lt"/>
                <a:ea typeface="ＭＳ Ｐゴシック" charset="0"/>
                <a:cs typeface="ＭＳ Ｐゴシック" charset="0"/>
              </a:rPr>
              <a:t>If you have a Wi-Fi kettle, a hacker can drive past your house and steal your Wi-Fi key (the PSK).</a:t>
            </a:r>
          </a:p>
          <a:p>
            <a:pPr fontAlgn="base"/>
            <a:r>
              <a:rPr lang="en-GB" sz="1200" kern="1200" dirty="0">
                <a:solidFill>
                  <a:schemeClr val="tx1"/>
                </a:solidFill>
                <a:effectLst/>
                <a:latin typeface="+mn-lt"/>
                <a:ea typeface="ＭＳ Ｐゴシック" charset="0"/>
                <a:cs typeface="ＭＳ Ｐゴシック" charset="0"/>
              </a:rPr>
              <a:t>This is REALLY easy if you use the Android app to control your kettle. If you use the iPhone app, it takes a little longer.</a:t>
            </a:r>
          </a:p>
          <a:p>
            <a:pPr fontAlgn="base"/>
            <a:r>
              <a:rPr lang="en-GB" sz="1200" kern="1200" dirty="0">
                <a:solidFill>
                  <a:schemeClr val="tx1"/>
                </a:solidFill>
                <a:effectLst/>
                <a:latin typeface="+mn-lt"/>
                <a:ea typeface="ＭＳ Ｐゴシック" charset="0"/>
                <a:cs typeface="ＭＳ Ｐゴシック" charset="0"/>
              </a:rPr>
              <a:t>If you haven’t configured the kettle, it’s trivially easy for hackers to find your house and take over your kettle. Check out our map of some </a:t>
            </a:r>
            <a:r>
              <a:rPr lang="en-GB" sz="1200" kern="1200" dirty="0" err="1">
                <a:solidFill>
                  <a:schemeClr val="tx1"/>
                </a:solidFill>
                <a:effectLst/>
                <a:latin typeface="+mn-lt"/>
                <a:ea typeface="ＭＳ Ｐゴシック" charset="0"/>
                <a:cs typeface="ＭＳ Ｐゴシック" charset="0"/>
              </a:rPr>
              <a:t>unconfigured</a:t>
            </a:r>
            <a:r>
              <a:rPr lang="en-GB" sz="1200" kern="1200" dirty="0">
                <a:solidFill>
                  <a:schemeClr val="tx1"/>
                </a:solidFill>
                <a:effectLst/>
                <a:latin typeface="+mn-lt"/>
                <a:ea typeface="ＭＳ Ｐゴシック" charset="0"/>
                <a:cs typeface="ＭＳ Ｐゴシック" charset="0"/>
              </a:rPr>
              <a:t> </a:t>
            </a:r>
            <a:r>
              <a:rPr lang="en-GB" sz="1200" kern="1200" dirty="0" err="1">
                <a:solidFill>
                  <a:schemeClr val="tx1"/>
                </a:solidFill>
                <a:effectLst/>
                <a:latin typeface="+mn-lt"/>
                <a:ea typeface="ＭＳ Ｐゴシック" charset="0"/>
                <a:cs typeface="ＭＳ Ｐゴシック" charset="0"/>
              </a:rPr>
              <a:t>iKettles</a:t>
            </a:r>
            <a:r>
              <a:rPr lang="en-GB" sz="1200" kern="1200" dirty="0">
                <a:solidFill>
                  <a:schemeClr val="tx1"/>
                </a:solidFill>
                <a:effectLst/>
                <a:latin typeface="+mn-lt"/>
                <a:ea typeface="ＭＳ Ｐゴシック" charset="0"/>
                <a:cs typeface="ＭＳ Ｐゴシック" charset="0"/>
              </a:rPr>
              <a:t> locations in West London:</a:t>
            </a:r>
          </a:p>
          <a:p>
            <a:endParaRPr lang="en-GB" dirty="0"/>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46</a:t>
            </a:fld>
            <a:endParaRPr lang="en-US"/>
          </a:p>
        </p:txBody>
      </p:sp>
    </p:spTree>
    <p:extLst>
      <p:ext uri="{BB962C8B-B14F-4D97-AF65-F5344CB8AC3E}">
        <p14:creationId xmlns:p14="http://schemas.microsoft.com/office/powerpoint/2010/main" val="10210764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47</a:t>
            </a:fld>
            <a:endParaRPr lang="en-US"/>
          </a:p>
        </p:txBody>
      </p:sp>
    </p:spTree>
    <p:extLst>
      <p:ext uri="{BB962C8B-B14F-4D97-AF65-F5344CB8AC3E}">
        <p14:creationId xmlns:p14="http://schemas.microsoft.com/office/powerpoint/2010/main" val="20083309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section </a:t>
            </a:r>
            <a:r>
              <a:rPr lang="en-US" sz="1200" kern="1200" baseline="0" dirty="0">
                <a:solidFill>
                  <a:schemeClr val="tx1"/>
                </a:solidFill>
                <a:effectLst/>
                <a:latin typeface="+mn-lt"/>
                <a:ea typeface="+mn-ea"/>
                <a:cs typeface="+mn-cs"/>
              </a:rPr>
              <a:t>serves to provide some introductory remarks. </a:t>
            </a:r>
          </a:p>
          <a:p>
            <a:r>
              <a:rPr lang="en-US" sz="1200" kern="1200" baseline="0" dirty="0">
                <a:solidFill>
                  <a:schemeClr val="tx1"/>
                </a:solidFill>
                <a:effectLst/>
                <a:latin typeface="+mn-lt"/>
                <a:ea typeface="+mn-ea"/>
                <a:cs typeface="+mn-cs"/>
              </a:rPr>
              <a:t>Being the topics already dealt with in the Introductory Training Course, it is up to the trainer to evaluate whether there is the need to use it or skip it</a:t>
            </a:r>
            <a:endParaRPr lang="en-GB" dirty="0"/>
          </a:p>
          <a:p>
            <a:endParaRPr lang="en-US"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a:t>
            </a:fld>
            <a:endParaRPr lang="en-US"/>
          </a:p>
        </p:txBody>
      </p:sp>
    </p:spTree>
    <p:extLst>
      <p:ext uri="{BB962C8B-B14F-4D97-AF65-F5344CB8AC3E}">
        <p14:creationId xmlns:p14="http://schemas.microsoft.com/office/powerpoint/2010/main" val="23883134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following slides provide information</a:t>
            </a:r>
            <a:r>
              <a:rPr lang="en-GB" baseline="0" dirty="0"/>
              <a:t> about some of the IOT devices currently available.</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48</a:t>
            </a:fld>
            <a:endParaRPr lang="en-US"/>
          </a:p>
        </p:txBody>
      </p:sp>
    </p:spTree>
    <p:extLst>
      <p:ext uri="{BB962C8B-B14F-4D97-AF65-F5344CB8AC3E}">
        <p14:creationId xmlns:p14="http://schemas.microsoft.com/office/powerpoint/2010/main" val="20180992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Imagine the scenario when a driverless car has an accident with a driven</a:t>
            </a:r>
            <a:r>
              <a:rPr lang="en-GB" baseline="0" dirty="0"/>
              <a:t> car.  Insurers will have an interesting task in establishing liability.  Even more so if two driverless cars collide.</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51</a:t>
            </a:fld>
            <a:endParaRPr lang="en-US"/>
          </a:p>
        </p:txBody>
      </p:sp>
    </p:spTree>
    <p:extLst>
      <p:ext uri="{BB962C8B-B14F-4D97-AF65-F5344CB8AC3E}">
        <p14:creationId xmlns:p14="http://schemas.microsoft.com/office/powerpoint/2010/main" val="12017287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More</a:t>
            </a:r>
            <a:r>
              <a:rPr lang="en-GB" baseline="0" dirty="0"/>
              <a:t> information from IOCTA 2017 on the threat of </a:t>
            </a:r>
            <a:r>
              <a:rPr lang="en-GB" baseline="0" dirty="0" err="1"/>
              <a:t>Darknet</a:t>
            </a:r>
            <a:r>
              <a:rPr lang="en-GB" baseline="0" dirty="0"/>
              <a:t> activity.</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53</a:t>
            </a:fld>
            <a:endParaRPr lang="en-US"/>
          </a:p>
        </p:txBody>
      </p:sp>
    </p:spTree>
    <p:extLst>
      <p:ext uri="{BB962C8B-B14F-4D97-AF65-F5344CB8AC3E}">
        <p14:creationId xmlns:p14="http://schemas.microsoft.com/office/powerpoint/2010/main" val="4555504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0" i="0" kern="1200" cap="all" dirty="0">
                <a:solidFill>
                  <a:schemeClr val="tx1"/>
                </a:solidFill>
                <a:effectLst/>
                <a:latin typeface="+mn-lt"/>
                <a:ea typeface="ＭＳ Ｐゴシック" charset="0"/>
                <a:cs typeface="ＭＳ Ｐゴシック" charset="0"/>
              </a:rPr>
              <a:t>DEEP WEB</a:t>
            </a:r>
          </a:p>
          <a:p>
            <a:r>
              <a:rPr lang="en-US" sz="1200" b="0" i="0" kern="1200" dirty="0">
                <a:solidFill>
                  <a:schemeClr val="tx1"/>
                </a:solidFill>
                <a:effectLst/>
                <a:latin typeface="+mn-lt"/>
                <a:ea typeface="ＭＳ Ｐゴシック" charset="0"/>
                <a:cs typeface="ＭＳ Ｐゴシック" charset="0"/>
              </a:rPr>
              <a:t>The Deep Web consists of web pages that are not indexed by standardized search engines, for any reason. People always wonder how the deep web can possibly be so large when the surface web already hosts so much information?</a:t>
            </a:r>
          </a:p>
          <a:p>
            <a:r>
              <a:rPr lang="en-US" sz="1200" b="0" i="0" kern="1200" dirty="0">
                <a:solidFill>
                  <a:schemeClr val="tx1"/>
                </a:solidFill>
                <a:effectLst/>
                <a:latin typeface="+mn-lt"/>
                <a:ea typeface="ＭＳ Ｐゴシック" charset="0"/>
                <a:cs typeface="ＭＳ Ｐゴシック" charset="0"/>
              </a:rPr>
              <a:t>To try and explain it simply, think about any person whom owns an online banking account. While I can search </a:t>
            </a:r>
            <a:r>
              <a:rPr lang="en-US" sz="1200" b="0" i="1" kern="1200" dirty="0">
                <a:solidFill>
                  <a:schemeClr val="tx1"/>
                </a:solidFill>
                <a:effectLst/>
                <a:latin typeface="+mn-lt"/>
                <a:ea typeface="ＭＳ Ｐゴシック" charset="0"/>
                <a:cs typeface="ＭＳ Ｐゴシック" charset="0"/>
              </a:rPr>
              <a:t>Google</a:t>
            </a:r>
            <a:r>
              <a:rPr lang="en-US" sz="1200" b="0" i="0" kern="1200" dirty="0">
                <a:solidFill>
                  <a:schemeClr val="tx1"/>
                </a:solidFill>
                <a:effectLst/>
                <a:latin typeface="+mn-lt"/>
                <a:ea typeface="ＭＳ Ｐゴシック" charset="0"/>
                <a:cs typeface="ＭＳ Ｐゴシック" charset="0"/>
              </a:rPr>
              <a:t> for </a:t>
            </a:r>
            <a:r>
              <a:rPr lang="en-US" sz="1200" b="0" i="1" kern="1200" dirty="0">
                <a:solidFill>
                  <a:schemeClr val="tx1"/>
                </a:solidFill>
                <a:effectLst/>
                <a:latin typeface="+mn-lt"/>
                <a:ea typeface="ＭＳ Ｐゴシック" charset="0"/>
                <a:cs typeface="ＭＳ Ｐゴシック" charset="0"/>
              </a:rPr>
              <a:t>Bank of America’s</a:t>
            </a:r>
            <a:r>
              <a:rPr lang="en-US" sz="1200" b="0" i="0" kern="1200" dirty="0">
                <a:solidFill>
                  <a:schemeClr val="tx1"/>
                </a:solidFill>
                <a:effectLst/>
                <a:latin typeface="+mn-lt"/>
                <a:ea typeface="ＭＳ Ｐゴシック" charset="0"/>
                <a:cs typeface="ＭＳ Ｐゴシック" charset="0"/>
              </a:rPr>
              <a:t> web page, I can not search </a:t>
            </a:r>
            <a:r>
              <a:rPr lang="en-US" sz="1200" b="0" i="1" kern="1200" dirty="0">
                <a:solidFill>
                  <a:schemeClr val="tx1"/>
                </a:solidFill>
                <a:effectLst/>
                <a:latin typeface="+mn-lt"/>
                <a:ea typeface="ＭＳ Ｐゴシック" charset="0"/>
                <a:cs typeface="ＭＳ Ｐゴシック" charset="0"/>
              </a:rPr>
              <a:t>Google</a:t>
            </a:r>
            <a:r>
              <a:rPr lang="en-US" sz="1200" b="0" i="0" kern="1200" dirty="0">
                <a:solidFill>
                  <a:schemeClr val="tx1"/>
                </a:solidFill>
                <a:effectLst/>
                <a:latin typeface="+mn-lt"/>
                <a:ea typeface="ＭＳ Ｐゴシック" charset="0"/>
                <a:cs typeface="ＭＳ Ｐゴシック" charset="0"/>
              </a:rPr>
              <a:t> for all the pages associated with each customers account – just think of how many pages you can click through on your account once logged in. Our banking and financial records exist on the internet all the same as any other web page, they are just not indexed to be accessible by everyone in the general public – get it?</a:t>
            </a:r>
          </a:p>
          <a:p>
            <a:r>
              <a:rPr lang="en-US" sz="1200" b="0" i="0" kern="1200" dirty="0">
                <a:solidFill>
                  <a:schemeClr val="tx1"/>
                </a:solidFill>
                <a:effectLst/>
                <a:latin typeface="+mn-lt"/>
                <a:ea typeface="ＭＳ Ｐゴシック" charset="0"/>
                <a:cs typeface="ＭＳ Ｐゴシック" charset="0"/>
              </a:rPr>
              <a:t>Just think about all the archived records stored on various Cloud Services, lets use </a:t>
            </a:r>
            <a:r>
              <a:rPr lang="en-US" sz="1200" b="0" i="1" kern="1200" dirty="0">
                <a:solidFill>
                  <a:schemeClr val="tx1"/>
                </a:solidFill>
                <a:effectLst/>
                <a:latin typeface="+mn-lt"/>
                <a:ea typeface="ＭＳ Ｐゴシック" charset="0"/>
                <a:cs typeface="ＭＳ Ｐゴシック" charset="0"/>
              </a:rPr>
              <a:t>Microsoft</a:t>
            </a:r>
            <a:r>
              <a:rPr lang="en-US" sz="1200" b="0" i="0" kern="1200" dirty="0">
                <a:solidFill>
                  <a:schemeClr val="tx1"/>
                </a:solidFill>
                <a:effectLst/>
                <a:latin typeface="+mn-lt"/>
                <a:ea typeface="ＭＳ Ｐゴシック" charset="0"/>
                <a:cs typeface="ＭＳ Ｐゴシック" charset="0"/>
              </a:rPr>
              <a:t> as an example. All of the different pages contained within the Cloud exist on the internet and </a:t>
            </a:r>
            <a:r>
              <a:rPr lang="en-US" sz="1200" b="0" i="1" kern="1200" dirty="0">
                <a:solidFill>
                  <a:schemeClr val="tx1"/>
                </a:solidFill>
                <a:effectLst/>
                <a:latin typeface="+mn-lt"/>
                <a:ea typeface="ＭＳ Ｐゴシック" charset="0"/>
                <a:cs typeface="ＭＳ Ｐゴシック" charset="0"/>
              </a:rPr>
              <a:t>Microsoft</a:t>
            </a:r>
            <a:r>
              <a:rPr lang="en-US" sz="1200" b="0" i="0" kern="1200" dirty="0">
                <a:solidFill>
                  <a:schemeClr val="tx1"/>
                </a:solidFill>
                <a:effectLst/>
                <a:latin typeface="+mn-lt"/>
                <a:ea typeface="ＭＳ Ｐゴシック" charset="0"/>
                <a:cs typeface="ＭＳ Ｐゴシック" charset="0"/>
              </a:rPr>
              <a:t> needs an internet connection in order to browse through their archives, but all the contents of the Cloud will never be indexed by search engines or open to the public for obvious reasons.</a:t>
            </a:r>
          </a:p>
          <a:p>
            <a:r>
              <a:rPr lang="en-US" sz="1200" b="0" i="0" kern="1200" dirty="0">
                <a:solidFill>
                  <a:schemeClr val="tx1"/>
                </a:solidFill>
                <a:effectLst/>
                <a:latin typeface="+mn-lt"/>
                <a:ea typeface="ＭＳ Ｐゴシック" charset="0"/>
                <a:cs typeface="ＭＳ Ｐゴシック" charset="0"/>
              </a:rPr>
              <a:t>Lets use another example to help you understand, just think of how many different web pages exist within your personal email account. Every single one of these pages exists somewhere on the internet, but a random person cant search </a:t>
            </a:r>
            <a:r>
              <a:rPr lang="en-US" sz="1200" b="0" i="1" kern="1200" dirty="0">
                <a:solidFill>
                  <a:schemeClr val="tx1"/>
                </a:solidFill>
                <a:effectLst/>
                <a:latin typeface="+mn-lt"/>
                <a:ea typeface="ＭＳ Ｐゴシック" charset="0"/>
                <a:cs typeface="ＭＳ Ｐゴシック" charset="0"/>
              </a:rPr>
              <a:t>Google</a:t>
            </a:r>
            <a:r>
              <a:rPr lang="en-US" sz="1200" b="0" i="0" kern="1200" dirty="0">
                <a:solidFill>
                  <a:schemeClr val="tx1"/>
                </a:solidFill>
                <a:effectLst/>
                <a:latin typeface="+mn-lt"/>
                <a:ea typeface="ＭＳ Ｐゴシック" charset="0"/>
                <a:cs typeface="ＭＳ Ｐゴシック" charset="0"/>
              </a:rPr>
              <a:t> to find all the URL’s or content associated with everyone else’s </a:t>
            </a:r>
            <a:r>
              <a:rPr lang="en-US" sz="1200" b="0" i="1" kern="1200" dirty="0">
                <a:solidFill>
                  <a:schemeClr val="tx1"/>
                </a:solidFill>
                <a:effectLst/>
                <a:latin typeface="+mn-lt"/>
                <a:ea typeface="ＭＳ Ｐゴシック" charset="0"/>
                <a:cs typeface="ＭＳ Ｐゴシック" charset="0"/>
              </a:rPr>
              <a:t>Gmail</a:t>
            </a:r>
            <a:r>
              <a:rPr lang="en-US" sz="1200" b="0" i="0" kern="1200" dirty="0">
                <a:solidFill>
                  <a:schemeClr val="tx1"/>
                </a:solidFill>
                <a:effectLst/>
                <a:latin typeface="+mn-lt"/>
                <a:ea typeface="ＭＳ Ｐゴシック" charset="0"/>
                <a:cs typeface="ＭＳ Ｐゴシック" charset="0"/>
              </a:rPr>
              <a:t> account(s).</a:t>
            </a:r>
          </a:p>
          <a:p>
            <a:r>
              <a:rPr lang="en-US" sz="1200" b="0" i="0" kern="1200" dirty="0">
                <a:solidFill>
                  <a:schemeClr val="tx1"/>
                </a:solidFill>
                <a:effectLst/>
                <a:latin typeface="+mn-lt"/>
                <a:ea typeface="ＭＳ Ｐゴシック" charset="0"/>
                <a:cs typeface="ＭＳ Ｐゴシック" charset="0"/>
              </a:rPr>
              <a:t>Outside of archives and records like those described above, other examples of pages found on the Deep Web include sites which require a certain type of software in order to access – such as the Tor Browser. Believe it or not there are a ton of web pages hosted on the Deep Web through various software outlets, be it Tor, I2P or Freenet – not all of them illegal or taboo. There are different ways to go about finding Tor specific websites, but I am not going to get into that here.</a:t>
            </a:r>
          </a:p>
          <a:p>
            <a:endParaRPr lang="en-GB" dirty="0"/>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55</a:t>
            </a:fld>
            <a:endParaRPr lang="en-US"/>
          </a:p>
        </p:txBody>
      </p:sp>
    </p:spTree>
    <p:extLst>
      <p:ext uri="{BB962C8B-B14F-4D97-AF65-F5344CB8AC3E}">
        <p14:creationId xmlns:p14="http://schemas.microsoft.com/office/powerpoint/2010/main" val="3438628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0" i="0" kern="1200" cap="all" dirty="0">
                <a:solidFill>
                  <a:schemeClr val="tx1"/>
                </a:solidFill>
                <a:effectLst/>
                <a:latin typeface="+mn-lt"/>
                <a:ea typeface="ＭＳ Ｐゴシック" charset="0"/>
                <a:cs typeface="ＭＳ Ｐゴシック" charset="0"/>
              </a:rPr>
              <a:t>DARKNET</a:t>
            </a:r>
          </a:p>
          <a:p>
            <a:r>
              <a:rPr lang="en-US" sz="1200" b="0" i="0" kern="1200" dirty="0">
                <a:solidFill>
                  <a:schemeClr val="tx1"/>
                </a:solidFill>
                <a:effectLst/>
                <a:latin typeface="+mn-lt"/>
                <a:ea typeface="ＭＳ Ｐゴシック" charset="0"/>
                <a:cs typeface="ＭＳ Ｐゴシック" charset="0"/>
              </a:rPr>
              <a:t>Ever wonder what James Bond is doing on his computer with all those weird spy pages you see in the movies? He is on the </a:t>
            </a:r>
            <a:r>
              <a:rPr lang="en-US" sz="1200" b="0" i="0" kern="1200" dirty="0" err="1">
                <a:solidFill>
                  <a:schemeClr val="tx1"/>
                </a:solidFill>
                <a:effectLst/>
                <a:latin typeface="+mn-lt"/>
                <a:ea typeface="ＭＳ Ｐゴシック" charset="0"/>
                <a:cs typeface="ＭＳ Ｐゴシック" charset="0"/>
              </a:rPr>
              <a:t>DarkNet</a:t>
            </a:r>
            <a:r>
              <a:rPr lang="en-US" sz="1200" b="0" i="0" kern="1200" dirty="0">
                <a:solidFill>
                  <a:schemeClr val="tx1"/>
                </a:solidFill>
                <a:effectLst/>
                <a:latin typeface="+mn-lt"/>
                <a:ea typeface="ＭＳ Ｐゴシック" charset="0"/>
                <a:cs typeface="ＭＳ Ｐゴシック" charset="0"/>
              </a:rPr>
              <a:t>!</a:t>
            </a:r>
          </a:p>
          <a:p>
            <a:endParaRPr lang="en-US" sz="1200" b="0" i="0" kern="1200" dirty="0">
              <a:solidFill>
                <a:schemeClr val="tx1"/>
              </a:solidFill>
              <a:effectLst/>
              <a:latin typeface="+mn-lt"/>
              <a:ea typeface="ＭＳ Ｐゴシック" charset="0"/>
              <a:cs typeface="ＭＳ Ｐゴシック" charset="0"/>
            </a:endParaRPr>
          </a:p>
          <a:p>
            <a:r>
              <a:rPr lang="en-US" sz="1200" b="0" i="0" kern="1200" dirty="0">
                <a:solidFill>
                  <a:schemeClr val="tx1"/>
                </a:solidFill>
                <a:effectLst/>
                <a:latin typeface="+mn-lt"/>
                <a:ea typeface="ＭＳ Ｐゴシック" charset="0"/>
                <a:cs typeface="ＭＳ Ｐゴシック" charset="0"/>
              </a:rPr>
              <a:t>The </a:t>
            </a:r>
            <a:r>
              <a:rPr lang="en-US" sz="1200" b="0" i="0" kern="1200" dirty="0" err="1">
                <a:solidFill>
                  <a:schemeClr val="tx1"/>
                </a:solidFill>
                <a:effectLst/>
                <a:latin typeface="+mn-lt"/>
                <a:ea typeface="ＭＳ Ｐゴシック" charset="0"/>
                <a:cs typeface="ＭＳ Ｐゴシック" charset="0"/>
              </a:rPr>
              <a:t>DarkNet</a:t>
            </a:r>
            <a:r>
              <a:rPr lang="en-US" sz="1200" b="0" i="0" kern="1200" dirty="0">
                <a:solidFill>
                  <a:schemeClr val="tx1"/>
                </a:solidFill>
                <a:effectLst/>
                <a:latin typeface="+mn-lt"/>
                <a:ea typeface="ＭＳ Ｐゴシック" charset="0"/>
                <a:cs typeface="ＭＳ Ｐゴシック" charset="0"/>
              </a:rPr>
              <a:t> consists of web pages that have been intentionally configured to hide in plain site, whilst existing on the internet. This simply means that the URL Address of these web pages have been encrypted with a randomized sequence of letters and numbers. This is a strategy often employed to make un-hackable passwords, but </a:t>
            </a:r>
            <a:r>
              <a:rPr lang="en-US" sz="1200" b="0" i="0" kern="1200" dirty="0" err="1">
                <a:solidFill>
                  <a:schemeClr val="tx1"/>
                </a:solidFill>
                <a:effectLst/>
                <a:latin typeface="+mn-lt"/>
                <a:ea typeface="ＭＳ Ｐゴシック" charset="0"/>
                <a:cs typeface="ＭＳ Ｐゴシック" charset="0"/>
              </a:rPr>
              <a:t>DarkNet</a:t>
            </a:r>
            <a:r>
              <a:rPr lang="en-US" sz="1200" b="0" i="0" kern="1200" dirty="0">
                <a:solidFill>
                  <a:schemeClr val="tx1"/>
                </a:solidFill>
                <a:effectLst/>
                <a:latin typeface="+mn-lt"/>
                <a:ea typeface="ＭＳ Ｐゴシック" charset="0"/>
                <a:cs typeface="ＭＳ Ｐゴシック" charset="0"/>
              </a:rPr>
              <a:t> users do this to encrypt or hide the URL Address to access their web pages.</a:t>
            </a:r>
          </a:p>
          <a:p>
            <a:r>
              <a:rPr lang="en-US" sz="1200" b="0" i="0" kern="1200" dirty="0">
                <a:solidFill>
                  <a:schemeClr val="tx1"/>
                </a:solidFill>
                <a:effectLst/>
                <a:latin typeface="+mn-lt"/>
                <a:ea typeface="ＭＳ Ｐゴシック" charset="0"/>
                <a:cs typeface="ＭＳ Ｐゴシック" charset="0"/>
              </a:rPr>
              <a:t>Not only is the Uniform Resource Location (URL) encrypted/randomized, but you will also need a certain type of software such as Tor to access. Then, even if you have all of that, in order to gain access to the contents of the web page itself, you are more than likely going to need to enter a password or credentials first. This makes </a:t>
            </a:r>
            <a:r>
              <a:rPr lang="en-US" sz="1200" b="0" i="0" kern="1200" dirty="0" err="1">
                <a:solidFill>
                  <a:schemeClr val="tx1"/>
                </a:solidFill>
                <a:effectLst/>
                <a:latin typeface="+mn-lt"/>
                <a:ea typeface="ＭＳ Ｐゴシック" charset="0"/>
                <a:cs typeface="ＭＳ Ｐゴシック" charset="0"/>
              </a:rPr>
              <a:t>DarkNet</a:t>
            </a:r>
            <a:r>
              <a:rPr lang="en-US" sz="1200" b="0" i="0" kern="1200" dirty="0">
                <a:solidFill>
                  <a:schemeClr val="tx1"/>
                </a:solidFill>
                <a:effectLst/>
                <a:latin typeface="+mn-lt"/>
                <a:ea typeface="ＭＳ Ｐゴシック" charset="0"/>
                <a:cs typeface="ＭＳ Ｐゴシック" charset="0"/>
              </a:rPr>
              <a:t> pages virtually impossible to stumble across, find or enter into by accident. Basically, if you have not been given the specific URL of a </a:t>
            </a:r>
            <a:r>
              <a:rPr lang="en-US" sz="1200" b="0" i="0" kern="1200" dirty="0" err="1">
                <a:solidFill>
                  <a:schemeClr val="tx1"/>
                </a:solidFill>
                <a:effectLst/>
                <a:latin typeface="+mn-lt"/>
                <a:ea typeface="ＭＳ Ｐゴシック" charset="0"/>
                <a:cs typeface="ＭＳ Ｐゴシック" charset="0"/>
              </a:rPr>
              <a:t>DarkNet</a:t>
            </a:r>
            <a:r>
              <a:rPr lang="en-US" sz="1200" b="0" i="0" kern="1200" dirty="0">
                <a:solidFill>
                  <a:schemeClr val="tx1"/>
                </a:solidFill>
                <a:effectLst/>
                <a:latin typeface="+mn-lt"/>
                <a:ea typeface="ＭＳ Ｐゴシック" charset="0"/>
                <a:cs typeface="ＭＳ Ｐゴシック" charset="0"/>
              </a:rPr>
              <a:t> web page and the password to it from someone who already has access to it, you will never be able to use it – theoretically.</a:t>
            </a:r>
          </a:p>
          <a:p>
            <a:r>
              <a:rPr lang="en-US" sz="1200" b="0" i="0" kern="1200" dirty="0">
                <a:solidFill>
                  <a:schemeClr val="tx1"/>
                </a:solidFill>
                <a:effectLst/>
                <a:latin typeface="+mn-lt"/>
                <a:ea typeface="ＭＳ Ｐゴシック" charset="0"/>
                <a:cs typeface="ＭＳ Ｐゴシック" charset="0"/>
              </a:rPr>
              <a:t>It is important to note that while the vast majority of </a:t>
            </a:r>
            <a:r>
              <a:rPr lang="en-US" sz="1200" b="0" i="0" kern="1200" dirty="0" err="1">
                <a:solidFill>
                  <a:schemeClr val="tx1"/>
                </a:solidFill>
                <a:effectLst/>
                <a:latin typeface="+mn-lt"/>
                <a:ea typeface="ＭＳ Ｐゴシック" charset="0"/>
                <a:cs typeface="ＭＳ Ｐゴシック" charset="0"/>
              </a:rPr>
              <a:t>DarkNet</a:t>
            </a:r>
            <a:r>
              <a:rPr lang="en-US" sz="1200" b="0" i="0" kern="1200" dirty="0">
                <a:solidFill>
                  <a:schemeClr val="tx1"/>
                </a:solidFill>
                <a:effectLst/>
                <a:latin typeface="+mn-lt"/>
                <a:ea typeface="ＭＳ Ｐゴシック" charset="0"/>
                <a:cs typeface="ＭＳ Ｐゴシック" charset="0"/>
              </a:rPr>
              <a:t> pages are hosted for illegal activity, some of them are hosted for legitimate reasons. For example, if you want to leak something to a publication like </a:t>
            </a:r>
            <a:r>
              <a:rPr lang="en-US" sz="1200" b="0" i="1" kern="1200" dirty="0">
                <a:solidFill>
                  <a:schemeClr val="tx1"/>
                </a:solidFill>
                <a:effectLst/>
                <a:latin typeface="+mn-lt"/>
                <a:ea typeface="ＭＳ Ｐゴシック" charset="0"/>
                <a:cs typeface="ＭＳ Ｐゴシック" charset="0"/>
              </a:rPr>
              <a:t>The Intercept</a:t>
            </a:r>
            <a:r>
              <a:rPr lang="en-US" sz="1200" b="0" i="0" kern="1200" dirty="0">
                <a:solidFill>
                  <a:schemeClr val="tx1"/>
                </a:solidFill>
                <a:effectLst/>
                <a:latin typeface="+mn-lt"/>
                <a:ea typeface="ＭＳ Ｐゴシック" charset="0"/>
                <a:cs typeface="ＭＳ Ｐゴシック" charset="0"/>
              </a:rPr>
              <a:t> or </a:t>
            </a:r>
            <a:r>
              <a:rPr lang="en-US" sz="1200" b="0" i="1" kern="1200" dirty="0" err="1">
                <a:solidFill>
                  <a:schemeClr val="tx1"/>
                </a:solidFill>
                <a:effectLst/>
                <a:latin typeface="+mn-lt"/>
                <a:ea typeface="ＭＳ Ｐゴシック" charset="0"/>
                <a:cs typeface="ＭＳ Ｐゴシック" charset="0"/>
              </a:rPr>
              <a:t>Wikileaks</a:t>
            </a:r>
            <a:r>
              <a:rPr lang="en-US" sz="1200" b="0" i="0" kern="1200" dirty="0">
                <a:solidFill>
                  <a:schemeClr val="tx1"/>
                </a:solidFill>
                <a:effectLst/>
                <a:latin typeface="+mn-lt"/>
                <a:ea typeface="ＭＳ Ｐゴシック" charset="0"/>
                <a:cs typeface="ＭＳ Ｐゴシック" charset="0"/>
              </a:rPr>
              <a:t>, they have each configured pages on the </a:t>
            </a:r>
            <a:r>
              <a:rPr lang="en-US" sz="1200" b="0" i="0" kern="1200" dirty="0" err="1">
                <a:solidFill>
                  <a:schemeClr val="tx1"/>
                </a:solidFill>
                <a:effectLst/>
                <a:latin typeface="+mn-lt"/>
                <a:ea typeface="ＭＳ Ｐゴシック" charset="0"/>
                <a:cs typeface="ＭＳ Ｐゴシック" charset="0"/>
              </a:rPr>
              <a:t>DarkNet</a:t>
            </a:r>
            <a:r>
              <a:rPr lang="en-US" sz="1200" b="0" i="0" kern="1200" dirty="0">
                <a:solidFill>
                  <a:schemeClr val="tx1"/>
                </a:solidFill>
                <a:effectLst/>
                <a:latin typeface="+mn-lt"/>
                <a:ea typeface="ＭＳ Ｐゴシック" charset="0"/>
                <a:cs typeface="ＭＳ Ｐゴシック" charset="0"/>
              </a:rPr>
              <a:t> to do so. Other pages on the </a:t>
            </a:r>
            <a:r>
              <a:rPr lang="en-US" sz="1200" b="0" i="0" kern="1200" dirty="0" err="1">
                <a:solidFill>
                  <a:schemeClr val="tx1"/>
                </a:solidFill>
                <a:effectLst/>
                <a:latin typeface="+mn-lt"/>
                <a:ea typeface="ＭＳ Ｐゴシック" charset="0"/>
                <a:cs typeface="ＭＳ Ｐゴシック" charset="0"/>
              </a:rPr>
              <a:t>DarkNet</a:t>
            </a:r>
            <a:r>
              <a:rPr lang="en-US" sz="1200" b="0" i="0" kern="1200" dirty="0">
                <a:solidFill>
                  <a:schemeClr val="tx1"/>
                </a:solidFill>
                <a:effectLst/>
                <a:latin typeface="+mn-lt"/>
                <a:ea typeface="ＭＳ Ｐゴシック" charset="0"/>
                <a:cs typeface="ＭＳ Ｐゴシック" charset="0"/>
              </a:rPr>
              <a:t> are set up temporarily by a small group of people in order to organize events or coordinate communication for specific causes that they want to keep private, such as national protests.</a:t>
            </a:r>
          </a:p>
          <a:p>
            <a:r>
              <a:rPr lang="en-US" sz="1200" b="0" i="0" kern="1200" dirty="0">
                <a:solidFill>
                  <a:schemeClr val="tx1"/>
                </a:solidFill>
                <a:effectLst/>
                <a:latin typeface="+mn-lt"/>
                <a:ea typeface="ＭＳ Ｐゴシック" charset="0"/>
                <a:cs typeface="ＭＳ Ｐゴシック" charset="0"/>
              </a:rPr>
              <a:t>Most importantly, the </a:t>
            </a:r>
            <a:r>
              <a:rPr lang="en-US" sz="1200" b="0" i="0" kern="1200" dirty="0" err="1">
                <a:solidFill>
                  <a:schemeClr val="tx1"/>
                </a:solidFill>
                <a:effectLst/>
                <a:latin typeface="+mn-lt"/>
                <a:ea typeface="ＭＳ Ｐゴシック" charset="0"/>
                <a:cs typeface="ＭＳ Ｐゴシック" charset="0"/>
              </a:rPr>
              <a:t>DarkNet</a:t>
            </a:r>
            <a:r>
              <a:rPr lang="en-US" sz="1200" b="0" i="0" kern="1200" dirty="0">
                <a:solidFill>
                  <a:schemeClr val="tx1"/>
                </a:solidFill>
                <a:effectLst/>
                <a:latin typeface="+mn-lt"/>
                <a:ea typeface="ＭＳ Ｐゴシック" charset="0"/>
                <a:cs typeface="ＭＳ Ｐゴシック" charset="0"/>
              </a:rPr>
              <a:t> was first invented by Government Agencies for acts of international espionage and private communications between agents/operatives and offices – like James Bond and MI6.</a:t>
            </a:r>
          </a:p>
          <a:p>
            <a:r>
              <a:rPr lang="en-US" sz="1200" b="0" i="0" kern="1200" dirty="0">
                <a:solidFill>
                  <a:schemeClr val="tx1"/>
                </a:solidFill>
                <a:effectLst/>
                <a:latin typeface="+mn-lt"/>
                <a:ea typeface="ＭＳ Ｐゴシック" charset="0"/>
                <a:cs typeface="ＭＳ Ｐゴシック" charset="0"/>
              </a:rPr>
              <a:t>In a much broader sense, the </a:t>
            </a:r>
            <a:r>
              <a:rPr lang="en-US" sz="1200" b="0" i="0" kern="1200" dirty="0" err="1">
                <a:solidFill>
                  <a:schemeClr val="tx1"/>
                </a:solidFill>
                <a:effectLst/>
                <a:latin typeface="+mn-lt"/>
                <a:ea typeface="ＭＳ Ｐゴシック" charset="0"/>
                <a:cs typeface="ＭＳ Ｐゴシック" charset="0"/>
              </a:rPr>
              <a:t>DarkNet</a:t>
            </a:r>
            <a:r>
              <a:rPr lang="en-US" sz="1200" b="0" i="0" kern="1200" dirty="0">
                <a:solidFill>
                  <a:schemeClr val="tx1"/>
                </a:solidFill>
                <a:effectLst/>
                <a:latin typeface="+mn-lt"/>
                <a:ea typeface="ＭＳ Ｐゴシック" charset="0"/>
                <a:cs typeface="ＭＳ Ｐゴシック" charset="0"/>
              </a:rPr>
              <a:t> could also be considered web pages on content management systems such as </a:t>
            </a:r>
            <a:r>
              <a:rPr lang="en-US" sz="1200" b="0" i="1" kern="1200" dirty="0">
                <a:solidFill>
                  <a:schemeClr val="tx1"/>
                </a:solidFill>
                <a:effectLst/>
                <a:latin typeface="+mn-lt"/>
                <a:ea typeface="ＭＳ Ｐゴシック" charset="0"/>
                <a:cs typeface="ＭＳ Ｐゴシック" charset="0"/>
              </a:rPr>
              <a:t>WordPress</a:t>
            </a:r>
            <a:r>
              <a:rPr lang="en-US" sz="1200" b="0" i="0" kern="1200" dirty="0">
                <a:solidFill>
                  <a:schemeClr val="tx1"/>
                </a:solidFill>
                <a:effectLst/>
                <a:latin typeface="+mn-lt"/>
                <a:ea typeface="ＭＳ Ｐゴシック" charset="0"/>
                <a:cs typeface="ＭＳ Ｐゴシック" charset="0"/>
              </a:rPr>
              <a:t>. For example the article you are currently reading, but as it existed in the past. Now that this article has been published you can find it on any search engine, but while I was writing it as a draft, though it technically existed somewhere on the internet, no one would ever be able to find it. An individual draft on any web page is impossible to search for because it exists behind the password protection of a site and the specific URL needed to access it, which is based of the title of that article, could theoretically change any number of times as it is being written.</a:t>
            </a:r>
          </a:p>
        </p:txBody>
      </p:sp>
      <p:sp>
        <p:nvSpPr>
          <p:cNvPr id="4" name="Slide Number Placeholder 3"/>
          <p:cNvSpPr>
            <a:spLocks noGrp="1"/>
          </p:cNvSpPr>
          <p:nvPr>
            <p:ph type="sldNum" sz="quarter" idx="10"/>
          </p:nvPr>
        </p:nvSpPr>
        <p:spPr/>
        <p:txBody>
          <a:bodyPr/>
          <a:lstStyle/>
          <a:p>
            <a:fld id="{5827260C-95DC-194B-88B2-0B241DEC43BF}" type="slidenum">
              <a:rPr lang="en-US" smtClean="0"/>
              <a:pPr/>
              <a:t>56</a:t>
            </a:fld>
            <a:endParaRPr lang="en-US"/>
          </a:p>
        </p:txBody>
      </p:sp>
    </p:spTree>
    <p:extLst>
      <p:ext uri="{BB962C8B-B14F-4D97-AF65-F5344CB8AC3E}">
        <p14:creationId xmlns:p14="http://schemas.microsoft.com/office/powerpoint/2010/main" val="20544785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Bef>
                <a:spcPts val="600"/>
              </a:spcBef>
              <a:spcAft>
                <a:spcPts val="600"/>
              </a:spcAft>
            </a:pPr>
            <a:r>
              <a:rPr lang="en-US" dirty="0">
                <a:latin typeface="Verdana"/>
                <a:cs typeface="Verdana"/>
              </a:rPr>
              <a:t>TOR – The Onion Router – It’s an anonymous communication system over the Internet</a:t>
            </a:r>
          </a:p>
          <a:p>
            <a:pPr>
              <a:lnSpc>
                <a:spcPct val="120000"/>
              </a:lnSpc>
              <a:spcBef>
                <a:spcPts val="600"/>
              </a:spcBef>
              <a:spcAft>
                <a:spcPts val="600"/>
              </a:spcAft>
            </a:pPr>
            <a:endParaRPr lang="en-US" dirty="0">
              <a:latin typeface="Verdana"/>
              <a:cs typeface="Verdana"/>
            </a:endParaRPr>
          </a:p>
          <a:p>
            <a:pPr>
              <a:lnSpc>
                <a:spcPct val="120000"/>
              </a:lnSpc>
            </a:pPr>
            <a:r>
              <a:rPr lang="en-US" dirty="0">
                <a:latin typeface="Verdana"/>
                <a:cs typeface="Verdana"/>
              </a:rPr>
              <a:t>Created in mid 1990’s</a:t>
            </a:r>
            <a:r>
              <a:rPr lang="en-US" baseline="0" dirty="0">
                <a:latin typeface="Verdana"/>
                <a:cs typeface="Verdana"/>
              </a:rPr>
              <a:t> for </a:t>
            </a:r>
            <a:r>
              <a:rPr lang="en-US" dirty="0">
                <a:latin typeface="Verdana"/>
                <a:cs typeface="Verdana"/>
              </a:rPr>
              <a:t>military use, it has been used with time as</a:t>
            </a:r>
          </a:p>
          <a:p>
            <a:pPr marL="628650" lvl="1" indent="-171450">
              <a:lnSpc>
                <a:spcPct val="120000"/>
              </a:lnSpc>
              <a:buFont typeface="Arial" panose="020B0604020202020204" pitchFamily="34" charset="0"/>
              <a:buChar char="•"/>
            </a:pPr>
            <a:r>
              <a:rPr lang="en-US" dirty="0">
                <a:latin typeface="Verdana"/>
                <a:cs typeface="Verdana"/>
              </a:rPr>
              <a:t>A way to circumvent censorship</a:t>
            </a:r>
          </a:p>
          <a:p>
            <a:pPr marL="628650" lvl="1" indent="-171450">
              <a:lnSpc>
                <a:spcPct val="120000"/>
              </a:lnSpc>
              <a:buFont typeface="Arial" panose="020B0604020202020204" pitchFamily="34" charset="0"/>
              <a:buChar char="•"/>
            </a:pPr>
            <a:r>
              <a:rPr lang="en-US" dirty="0">
                <a:latin typeface="Verdana"/>
                <a:cs typeface="Verdana"/>
              </a:rPr>
              <a:t>Suitable to gather anonymous reports/ data/ information by journalists</a:t>
            </a:r>
          </a:p>
          <a:p>
            <a:pPr marL="628650" lvl="1" indent="-171450">
              <a:lnSpc>
                <a:spcPct val="120000"/>
              </a:lnSpc>
              <a:buFont typeface="Arial" panose="020B0604020202020204" pitchFamily="34" charset="0"/>
              <a:buChar char="•"/>
            </a:pPr>
            <a:endParaRPr lang="en-US" dirty="0">
              <a:latin typeface="Verdana"/>
              <a:cs typeface="Verdana"/>
            </a:endParaRPr>
          </a:p>
          <a:p>
            <a:pPr>
              <a:lnSpc>
                <a:spcPct val="120000"/>
              </a:lnSpc>
            </a:pPr>
            <a:r>
              <a:rPr lang="en-US" dirty="0">
                <a:latin typeface="Verdana"/>
                <a:cs typeface="Verdana"/>
              </a:rPr>
              <a:t>Traffic encryption makes it resistant to eavesdropping and traffic analysis</a:t>
            </a:r>
          </a:p>
          <a:p>
            <a:endParaRPr lang="en-US" dirty="0"/>
          </a:p>
          <a:p>
            <a:r>
              <a:rPr lang="en-US" dirty="0"/>
              <a:t>A specific browser (the TOR browser) is needed to access websites on the </a:t>
            </a:r>
            <a:r>
              <a:rPr lang="en-US" dirty="0" err="1"/>
              <a:t>Darknets</a:t>
            </a:r>
            <a:r>
              <a:rPr lang="en-US" dirty="0"/>
              <a:t>, not accessible otherwise through usual browsers</a:t>
            </a:r>
            <a:r>
              <a:rPr lang="en-US" baseline="0" dirty="0"/>
              <a:t> such as Firefox, Explorer, Chrome, Opera, etc.</a:t>
            </a:r>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57</a:t>
            </a:fld>
            <a:endParaRPr lang="en-US"/>
          </a:p>
        </p:txBody>
      </p:sp>
    </p:spTree>
    <p:extLst>
      <p:ext uri="{BB962C8B-B14F-4D97-AF65-F5344CB8AC3E}">
        <p14:creationId xmlns:p14="http://schemas.microsoft.com/office/powerpoint/2010/main" val="159404101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a:t>Explanation should be given of the decoupling mechanism effected by the Middle relay and on the fact that information passes through a series of consecutive encryption steps, so that the address of the source is not</a:t>
            </a:r>
            <a:r>
              <a:rPr lang="en-US" baseline="0" dirty="0"/>
              <a:t> detectable at the destination.</a:t>
            </a:r>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58</a:t>
            </a:fld>
            <a:endParaRPr lang="en-US"/>
          </a:p>
        </p:txBody>
      </p:sp>
    </p:spTree>
    <p:extLst>
      <p:ext uri="{BB962C8B-B14F-4D97-AF65-F5344CB8AC3E}">
        <p14:creationId xmlns:p14="http://schemas.microsoft.com/office/powerpoint/2010/main" val="15401775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59</a:t>
            </a:fld>
            <a:endParaRPr lang="en-US"/>
          </a:p>
        </p:txBody>
      </p:sp>
    </p:spTree>
    <p:extLst>
      <p:ext uri="{BB962C8B-B14F-4D97-AF65-F5344CB8AC3E}">
        <p14:creationId xmlns:p14="http://schemas.microsoft.com/office/powerpoint/2010/main" val="23077426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GB" sz="1200" kern="1200" dirty="0">
                <a:solidFill>
                  <a:schemeClr val="tx1"/>
                </a:solidFill>
                <a:effectLst/>
                <a:latin typeface="+mn-lt"/>
                <a:ea typeface="ＭＳ Ｐゴシック" charset="0"/>
                <a:cs typeface="ＭＳ Ｐゴシック" charset="0"/>
              </a:rPr>
              <a:t>When </a:t>
            </a:r>
            <a:r>
              <a:rPr lang="en-GB" sz="1200" kern="1200" dirty="0" err="1">
                <a:solidFill>
                  <a:schemeClr val="tx1"/>
                </a:solidFill>
                <a:effectLst/>
                <a:latin typeface="+mn-lt"/>
                <a:ea typeface="ＭＳ Ｐゴシック" charset="0"/>
                <a:cs typeface="ＭＳ Ｐゴシック" charset="0"/>
              </a:rPr>
              <a:t>AlphaBay</a:t>
            </a:r>
            <a:r>
              <a:rPr lang="en-GB" sz="1200" kern="1200" dirty="0">
                <a:solidFill>
                  <a:schemeClr val="tx1"/>
                </a:solidFill>
                <a:effectLst/>
                <a:latin typeface="+mn-lt"/>
                <a:ea typeface="ＭＳ Ｐゴシック" charset="0"/>
                <a:cs typeface="ＭＳ Ｐゴシック" charset="0"/>
              </a:rPr>
              <a:t> was shut down, criminals using the </a:t>
            </a:r>
            <a:r>
              <a:rPr lang="en-GB" sz="1200" kern="1200" dirty="0" err="1">
                <a:solidFill>
                  <a:schemeClr val="tx1"/>
                </a:solidFill>
                <a:effectLst/>
                <a:latin typeface="+mn-lt"/>
                <a:ea typeface="ＭＳ Ｐゴシック" charset="0"/>
                <a:cs typeface="ＭＳ Ｐゴシック" charset="0"/>
              </a:rPr>
              <a:t>darknet</a:t>
            </a:r>
            <a:r>
              <a:rPr lang="en-GB" sz="1200" kern="1200" dirty="0">
                <a:solidFill>
                  <a:schemeClr val="tx1"/>
                </a:solidFill>
                <a:effectLst/>
                <a:latin typeface="+mn-lt"/>
                <a:ea typeface="ＭＳ Ｐゴシック" charset="0"/>
                <a:cs typeface="ＭＳ Ｐゴシック" charset="0"/>
              </a:rPr>
              <a:t> site to buy or sell guns, drugs and malware flocked to a rival site, </a:t>
            </a:r>
            <a:r>
              <a:rPr lang="en-GB" sz="1200" kern="1200" dirty="0" err="1">
                <a:solidFill>
                  <a:schemeClr val="tx1"/>
                </a:solidFill>
                <a:effectLst/>
                <a:latin typeface="+mn-lt"/>
                <a:ea typeface="ＭＳ Ｐゴシック" charset="0"/>
                <a:cs typeface="ＭＳ Ｐゴシック" charset="0"/>
              </a:rPr>
              <a:t>Hansa</a:t>
            </a:r>
            <a:r>
              <a:rPr lang="en-GB" sz="1200" kern="1200" dirty="0">
                <a:solidFill>
                  <a:schemeClr val="tx1"/>
                </a:solidFill>
                <a:effectLst/>
                <a:latin typeface="+mn-lt"/>
                <a:ea typeface="ＭＳ Ｐゴシック" charset="0"/>
                <a:cs typeface="ＭＳ Ｐゴシック" charset="0"/>
              </a:rPr>
              <a:t> Market. </a:t>
            </a:r>
            <a:r>
              <a:rPr lang="en-GB" sz="1200" u="sng" kern="1200" dirty="0" err="1">
                <a:solidFill>
                  <a:schemeClr val="tx1"/>
                </a:solidFill>
                <a:effectLst/>
                <a:latin typeface="+mn-lt"/>
                <a:ea typeface="ＭＳ Ｐゴシック" charset="0"/>
                <a:cs typeface="ＭＳ Ｐゴシック" charset="0"/>
              </a:rPr>
              <a:t>ence</a:t>
            </a:r>
            <a:r>
              <a:rPr lang="en-GB" sz="1200" kern="1200" dirty="0" err="1">
                <a:solidFill>
                  <a:schemeClr val="tx1"/>
                </a:solidFill>
                <a:effectLst/>
                <a:latin typeface="+mn-lt"/>
                <a:ea typeface="ＭＳ Ｐゴシック" charset="0"/>
                <a:cs typeface="ＭＳ Ｐゴシック" charset="0"/>
              </a:rPr>
              <a:t>That</a:t>
            </a:r>
            <a:r>
              <a:rPr lang="en-GB" sz="1200" kern="1200" dirty="0">
                <a:solidFill>
                  <a:schemeClr val="tx1"/>
                </a:solidFill>
                <a:effectLst/>
                <a:latin typeface="+mn-lt"/>
                <a:ea typeface="ＭＳ Ｐゴシック" charset="0"/>
                <a:cs typeface="ＭＳ Ｐゴシック" charset="0"/>
              </a:rPr>
              <a:t> turns out to have been a bad move.</a:t>
            </a:r>
          </a:p>
          <a:p>
            <a:pPr fontAlgn="t"/>
            <a:r>
              <a:rPr lang="en-GB" sz="1200" i="1" kern="1200" dirty="0">
                <a:solidFill>
                  <a:schemeClr val="tx1"/>
                </a:solidFill>
                <a:effectLst/>
                <a:latin typeface="+mn-lt"/>
                <a:ea typeface="ＭＳ Ｐゴシック" charset="0"/>
                <a:cs typeface="ＭＳ Ｐゴシック" charset="0"/>
              </a:rPr>
              <a:t>By</a:t>
            </a:r>
            <a:r>
              <a:rPr lang="en-GB" sz="1200" kern="1200" dirty="0">
                <a:solidFill>
                  <a:schemeClr val="tx1"/>
                </a:solidFill>
                <a:effectLst/>
                <a:latin typeface="+mn-lt"/>
                <a:ea typeface="ＭＳ Ｐゴシック" charset="0"/>
                <a:cs typeface="ＭＳ Ｐゴシック" charset="0"/>
              </a:rPr>
              <a:t> </a:t>
            </a:r>
            <a:r>
              <a:rPr lang="en-GB" sz="1200" kern="1200" cap="all" dirty="0">
                <a:solidFill>
                  <a:schemeClr val="tx1"/>
                </a:solidFill>
                <a:effectLst/>
                <a:latin typeface="+mn-lt"/>
                <a:ea typeface="ＭＳ Ｐゴシック" charset="0"/>
                <a:cs typeface="ＭＳ Ｐゴシック" charset="0"/>
              </a:rPr>
              <a:t>CAMERON COLQUHOUN</a:t>
            </a:r>
            <a:endParaRPr lang="en-GB" sz="1200" kern="1200" dirty="0">
              <a:solidFill>
                <a:schemeClr val="tx1"/>
              </a:solidFill>
              <a:effectLst/>
              <a:latin typeface="+mn-lt"/>
              <a:ea typeface="ＭＳ Ｐゴシック" charset="0"/>
              <a:cs typeface="ＭＳ Ｐゴシック" charset="0"/>
            </a:endParaRPr>
          </a:p>
          <a:p>
            <a:r>
              <a:rPr lang="en-GB" sz="1200" kern="1200" dirty="0">
                <a:solidFill>
                  <a:schemeClr val="tx1"/>
                </a:solidFill>
                <a:effectLst/>
                <a:latin typeface="+mn-lt"/>
                <a:ea typeface="ＭＳ Ｐゴシック" charset="0"/>
                <a:cs typeface="ＭＳ Ｐゴシック" charset="0"/>
              </a:rPr>
              <a:t>Authorities from seven countries and Europol took control of </a:t>
            </a:r>
            <a:r>
              <a:rPr lang="en-GB" sz="1200" kern="1200" dirty="0" err="1">
                <a:solidFill>
                  <a:schemeClr val="tx1"/>
                </a:solidFill>
                <a:effectLst/>
                <a:latin typeface="+mn-lt"/>
                <a:ea typeface="ＭＳ Ｐゴシック" charset="0"/>
                <a:cs typeface="ＭＳ Ｐゴシック" charset="0"/>
              </a:rPr>
              <a:t>Hansa</a:t>
            </a:r>
            <a:r>
              <a:rPr lang="en-GB" sz="1200" kern="1200" dirty="0">
                <a:solidFill>
                  <a:schemeClr val="tx1"/>
                </a:solidFill>
                <a:effectLst/>
                <a:latin typeface="+mn-lt"/>
                <a:ea typeface="ＭＳ Ｐゴシック" charset="0"/>
                <a:cs typeface="ＭＳ Ｐゴシック" charset="0"/>
              </a:rPr>
              <a:t> Market on 20 June, leaving it online as a trap to catch </a:t>
            </a:r>
            <a:r>
              <a:rPr lang="en-GB" sz="1200" kern="1200" dirty="0" err="1">
                <a:solidFill>
                  <a:schemeClr val="tx1"/>
                </a:solidFill>
                <a:effectLst/>
                <a:latin typeface="+mn-lt"/>
                <a:ea typeface="ＭＳ Ｐゴシック" charset="0"/>
                <a:cs typeface="ＭＳ Ｐゴシック" charset="0"/>
              </a:rPr>
              <a:t>AlphaBay's</a:t>
            </a:r>
            <a:r>
              <a:rPr lang="en-GB" sz="1200" kern="1200" dirty="0">
                <a:solidFill>
                  <a:schemeClr val="tx1"/>
                </a:solidFill>
                <a:effectLst/>
                <a:latin typeface="+mn-lt"/>
                <a:ea typeface="ＭＳ Ｐゴシック" charset="0"/>
                <a:cs typeface="ＭＳ Ｐゴシック" charset="0"/>
              </a:rPr>
              <a:t> vendors and their customers after that site was knocked offline on 4 July.</a:t>
            </a:r>
          </a:p>
          <a:p>
            <a:r>
              <a:rPr lang="en-GB" sz="1200" kern="1200" dirty="0">
                <a:solidFill>
                  <a:schemeClr val="tx1"/>
                </a:solidFill>
                <a:effectLst/>
                <a:latin typeface="+mn-lt"/>
                <a:ea typeface="ＭＳ Ｐゴシック" charset="0"/>
                <a:cs typeface="ＭＳ Ｐゴシック" charset="0"/>
              </a:rPr>
              <a:t>Rob Wainwright, Europol director, said Dutch authorities left </a:t>
            </a:r>
            <a:r>
              <a:rPr lang="en-GB" sz="1200" kern="1200" dirty="0" err="1">
                <a:solidFill>
                  <a:schemeClr val="tx1"/>
                </a:solidFill>
                <a:effectLst/>
                <a:latin typeface="+mn-lt"/>
                <a:ea typeface="ＭＳ Ｐゴシック" charset="0"/>
                <a:cs typeface="ＭＳ Ｐゴシック" charset="0"/>
              </a:rPr>
              <a:t>Hansa</a:t>
            </a:r>
            <a:r>
              <a:rPr lang="en-GB" sz="1200" kern="1200" dirty="0">
                <a:solidFill>
                  <a:schemeClr val="tx1"/>
                </a:solidFill>
                <a:effectLst/>
                <a:latin typeface="+mn-lt"/>
                <a:ea typeface="ＭＳ Ｐゴシック" charset="0"/>
                <a:cs typeface="ＭＳ Ｐゴシック" charset="0"/>
              </a:rPr>
              <a:t> up for a few weeks to "sweep up" all the new users that switched to the site after </a:t>
            </a:r>
            <a:r>
              <a:rPr lang="en-GB" sz="1200" kern="1200" dirty="0" err="1">
                <a:solidFill>
                  <a:schemeClr val="tx1"/>
                </a:solidFill>
                <a:effectLst/>
                <a:latin typeface="+mn-lt"/>
                <a:ea typeface="ＭＳ Ｐゴシック" charset="0"/>
                <a:cs typeface="ＭＳ Ｐゴシック" charset="0"/>
              </a:rPr>
              <a:t>AlphaBay</a:t>
            </a:r>
            <a:r>
              <a:rPr lang="en-GB" sz="1200" kern="1200" dirty="0">
                <a:solidFill>
                  <a:schemeClr val="tx1"/>
                </a:solidFill>
                <a:effectLst/>
                <a:latin typeface="+mn-lt"/>
                <a:ea typeface="ＭＳ Ｐゴシック" charset="0"/>
                <a:cs typeface="ＭＳ Ｐゴシック" charset="0"/>
              </a:rPr>
              <a:t> was knocked offline.</a:t>
            </a:r>
          </a:p>
          <a:p>
            <a:r>
              <a:rPr lang="en-GB" sz="1200" kern="1200" dirty="0">
                <a:solidFill>
                  <a:schemeClr val="tx1"/>
                </a:solidFill>
                <a:effectLst/>
                <a:latin typeface="+mn-lt"/>
                <a:ea typeface="ＭＳ Ｐゴシック" charset="0"/>
                <a:cs typeface="ＭＳ Ｐゴシック" charset="0"/>
              </a:rPr>
              <a:t>"They flocked to it in droves. We recorded an eight times increase in the number of users on </a:t>
            </a:r>
            <a:r>
              <a:rPr lang="en-GB" sz="1200" kern="1200" dirty="0" err="1">
                <a:solidFill>
                  <a:schemeClr val="tx1"/>
                </a:solidFill>
                <a:effectLst/>
                <a:latin typeface="+mn-lt"/>
                <a:ea typeface="ＭＳ Ｐゴシック" charset="0"/>
                <a:cs typeface="ＭＳ Ｐゴシック" charset="0"/>
              </a:rPr>
              <a:t>Hansa</a:t>
            </a:r>
            <a:r>
              <a:rPr lang="en-GB" sz="1200" kern="1200" dirty="0">
                <a:solidFill>
                  <a:schemeClr val="tx1"/>
                </a:solidFill>
                <a:effectLst/>
                <a:latin typeface="+mn-lt"/>
                <a:ea typeface="ＭＳ Ｐゴシック" charset="0"/>
                <a:cs typeface="ＭＳ Ｐゴシック" charset="0"/>
              </a:rPr>
              <a:t> immediately following the takedown of </a:t>
            </a:r>
            <a:r>
              <a:rPr lang="en-GB" sz="1200" kern="1200" dirty="0" err="1">
                <a:solidFill>
                  <a:schemeClr val="tx1"/>
                </a:solidFill>
                <a:effectLst/>
                <a:latin typeface="+mn-lt"/>
                <a:ea typeface="ＭＳ Ｐゴシック" charset="0"/>
                <a:cs typeface="ＭＳ Ｐゴシック" charset="0"/>
              </a:rPr>
              <a:t>AlphaBay</a:t>
            </a:r>
            <a:r>
              <a:rPr lang="en-GB" sz="1200" kern="1200" dirty="0">
                <a:solidFill>
                  <a:schemeClr val="tx1"/>
                </a:solidFill>
                <a:effectLst/>
                <a:latin typeface="+mn-lt"/>
                <a:ea typeface="ＭＳ Ｐゴシック" charset="0"/>
                <a:cs typeface="ＭＳ Ｐゴシック" charset="0"/>
              </a:rPr>
              <a:t>," he said at a </a:t>
            </a:r>
            <a:r>
              <a:rPr lang="en-GB" sz="1200" kern="1200" dirty="0">
                <a:solidFill>
                  <a:schemeClr val="tx1"/>
                </a:solidFill>
                <a:effectLst/>
                <a:latin typeface="+mn-lt"/>
                <a:ea typeface="ＭＳ Ｐゴシック" charset="0"/>
                <a:cs typeface="ＭＳ Ｐゴシック" charset="0"/>
                <a:hlinkClick r:id="rId3"/>
              </a:rPr>
              <a:t>press conference</a:t>
            </a:r>
            <a:r>
              <a:rPr lang="en-GB" sz="1200" kern="1200" dirty="0">
                <a:solidFill>
                  <a:schemeClr val="tx1"/>
                </a:solidFill>
                <a:effectLst/>
                <a:latin typeface="+mn-lt"/>
                <a:ea typeface="ＭＳ Ｐゴシック" charset="0"/>
                <a:cs typeface="ＭＳ Ｐゴシック" charset="0"/>
              </a:rPr>
              <a:t>, adding that usernames and passwords of buyers and sellers were collected for further investigation.</a:t>
            </a:r>
          </a:p>
          <a:p>
            <a:r>
              <a:rPr lang="en-GB" sz="1200" kern="1200" dirty="0">
                <a:solidFill>
                  <a:schemeClr val="tx1"/>
                </a:solidFill>
                <a:effectLst/>
                <a:latin typeface="+mn-lt"/>
                <a:ea typeface="ＭＳ Ｐゴシック" charset="0"/>
                <a:cs typeface="ＭＳ Ｐゴシック" charset="0"/>
              </a:rPr>
              <a:t>Police from the US and the Netherlands said multiple arrests have been made and servers seized. Alexandre </a:t>
            </a:r>
            <a:r>
              <a:rPr lang="en-GB" sz="1200" kern="1200" dirty="0" err="1">
                <a:solidFill>
                  <a:schemeClr val="tx1"/>
                </a:solidFill>
                <a:effectLst/>
                <a:latin typeface="+mn-lt"/>
                <a:ea typeface="ＭＳ Ｐゴシック" charset="0"/>
                <a:cs typeface="ＭＳ Ｐゴシック" charset="0"/>
              </a:rPr>
              <a:t>Cazes</a:t>
            </a:r>
            <a:r>
              <a:rPr lang="en-GB" sz="1200" kern="1200" dirty="0">
                <a:solidFill>
                  <a:schemeClr val="tx1"/>
                </a:solidFill>
                <a:effectLst/>
                <a:latin typeface="+mn-lt"/>
                <a:ea typeface="ＭＳ Ｐゴシック" charset="0"/>
                <a:cs typeface="ＭＳ Ｐゴシック" charset="0"/>
              </a:rPr>
              <a:t>, founder of </a:t>
            </a:r>
            <a:r>
              <a:rPr lang="en-GB" sz="1200" kern="1200" dirty="0" err="1">
                <a:solidFill>
                  <a:schemeClr val="tx1"/>
                </a:solidFill>
                <a:effectLst/>
                <a:latin typeface="+mn-lt"/>
                <a:ea typeface="ＭＳ Ｐゴシック" charset="0"/>
                <a:cs typeface="ＭＳ Ｐゴシック" charset="0"/>
              </a:rPr>
              <a:t>AlphaBay</a:t>
            </a:r>
            <a:r>
              <a:rPr lang="en-GB" sz="1200" kern="1200" dirty="0">
                <a:solidFill>
                  <a:schemeClr val="tx1"/>
                </a:solidFill>
                <a:effectLst/>
                <a:latin typeface="+mn-lt"/>
                <a:ea typeface="ＭＳ Ｐゴシック" charset="0"/>
                <a:cs typeface="ＭＳ Ｐゴシック" charset="0"/>
              </a:rPr>
              <a:t>, had already been arrested and was found dead in a Thai jail on 12 July after an apparent suicide.</a:t>
            </a:r>
          </a:p>
          <a:p>
            <a:r>
              <a:rPr lang="en-GB" sz="1200" kern="1200" dirty="0">
                <a:solidFill>
                  <a:schemeClr val="tx1"/>
                </a:solidFill>
                <a:effectLst/>
                <a:latin typeface="+mn-lt"/>
                <a:ea typeface="ＭＳ Ｐゴシック" charset="0"/>
                <a:cs typeface="ＭＳ Ｐゴシック" charset="0"/>
              </a:rPr>
              <a:t>The stats revealed by the authorities showed the scale of </a:t>
            </a:r>
            <a:r>
              <a:rPr lang="en-GB" sz="1200" kern="1200" dirty="0" err="1">
                <a:solidFill>
                  <a:schemeClr val="tx1"/>
                </a:solidFill>
                <a:effectLst/>
                <a:latin typeface="+mn-lt"/>
                <a:ea typeface="ＭＳ Ｐゴシック" charset="0"/>
                <a:cs typeface="ＭＳ Ｐゴシック" charset="0"/>
              </a:rPr>
              <a:t>AlphaBay's</a:t>
            </a:r>
            <a:r>
              <a:rPr lang="en-GB" sz="1200" kern="1200" dirty="0">
                <a:solidFill>
                  <a:schemeClr val="tx1"/>
                </a:solidFill>
                <a:effectLst/>
                <a:latin typeface="+mn-lt"/>
                <a:ea typeface="ＭＳ Ｐゴシック" charset="0"/>
                <a:cs typeface="ＭＳ Ｐゴシック" charset="0"/>
              </a:rPr>
              <a:t> activity: it was ten times the size of </a:t>
            </a:r>
            <a:r>
              <a:rPr lang="en-GB" sz="1200" kern="1200" dirty="0">
                <a:solidFill>
                  <a:schemeClr val="tx1"/>
                </a:solidFill>
                <a:effectLst/>
                <a:latin typeface="+mn-lt"/>
                <a:ea typeface="ＭＳ Ｐゴシック" charset="0"/>
                <a:cs typeface="ＭＳ Ｐゴシック" charset="0"/>
                <a:hlinkClick r:id="rId4"/>
              </a:rPr>
              <a:t>Silk Road</a:t>
            </a:r>
            <a:r>
              <a:rPr lang="en-GB" sz="1200" kern="1200" dirty="0">
                <a:solidFill>
                  <a:schemeClr val="tx1"/>
                </a:solidFill>
                <a:effectLst/>
                <a:latin typeface="+mn-lt"/>
                <a:ea typeface="ＭＳ Ｐゴシック" charset="0"/>
                <a:cs typeface="ＭＳ Ｐゴシック" charset="0"/>
              </a:rPr>
              <a:t>, with 40,000 vendors, 200,000 customers, and $1 billion in transactions since 2014. There have been several Americans known to have died from overdoses from drugs bought via the site, including a 13-year-old boy.</a:t>
            </a:r>
          </a:p>
          <a:p>
            <a:r>
              <a:rPr lang="en-GB" sz="1200" b="0" i="0" kern="1200" dirty="0">
                <a:solidFill>
                  <a:schemeClr val="tx1"/>
                </a:solidFill>
                <a:effectLst/>
                <a:latin typeface="+mn-lt"/>
                <a:ea typeface="ＭＳ Ｐゴシック" charset="0"/>
                <a:cs typeface="ＭＳ Ｐゴシック" charset="0"/>
              </a:rPr>
              <a:t>American authorities worked with police in Thailand, the Netherlands, Lithuania, Canada, the United Kingdom, and France, as well as Europol.</a:t>
            </a:r>
          </a:p>
          <a:p>
            <a:r>
              <a:rPr lang="en-GB" sz="1200" b="0" i="0" kern="1200" dirty="0">
                <a:solidFill>
                  <a:schemeClr val="tx1"/>
                </a:solidFill>
                <a:effectLst/>
                <a:latin typeface="+mn-lt"/>
                <a:ea typeface="ＭＳ Ｐゴシック" charset="0"/>
                <a:cs typeface="ＭＳ Ｐゴシック" charset="0"/>
              </a:rPr>
              <a:t>The assembled authorities touted their ability to work together against online crime — and the ability of investigators to identify those using the Tor network. "People using these websites believe they will be anonymous, but this case demonstrates that is not always true," Rosenstein said.</a:t>
            </a:r>
          </a:p>
          <a:p>
            <a:r>
              <a:rPr lang="en-GB" sz="1200" b="0" i="0" kern="1200" dirty="0">
                <a:solidFill>
                  <a:schemeClr val="tx1"/>
                </a:solidFill>
                <a:effectLst/>
                <a:latin typeface="+mn-lt"/>
                <a:ea typeface="ＭＳ Ｐゴシック" charset="0"/>
                <a:cs typeface="ＭＳ Ｐゴシック" charset="0"/>
              </a:rPr>
              <a:t>Admitting that other sites will likely pop up to fill the voids left by </a:t>
            </a:r>
            <a:r>
              <a:rPr lang="en-GB" sz="1200" b="0" i="0" kern="1200" dirty="0" err="1">
                <a:solidFill>
                  <a:schemeClr val="tx1"/>
                </a:solidFill>
                <a:effectLst/>
                <a:latin typeface="+mn-lt"/>
                <a:ea typeface="ＭＳ Ｐゴシック" charset="0"/>
                <a:cs typeface="ＭＳ Ｐゴシック" charset="0"/>
              </a:rPr>
              <a:t>AlphaBay</a:t>
            </a:r>
            <a:r>
              <a:rPr lang="en-GB" sz="1200" b="0" i="0" kern="1200" dirty="0">
                <a:solidFill>
                  <a:schemeClr val="tx1"/>
                </a:solidFill>
                <a:effectLst/>
                <a:latin typeface="+mn-lt"/>
                <a:ea typeface="ＭＳ Ｐゴシック" charset="0"/>
                <a:cs typeface="ＭＳ Ｐゴシック" charset="0"/>
              </a:rPr>
              <a:t> and </a:t>
            </a:r>
            <a:r>
              <a:rPr lang="en-GB" sz="1200" b="0" i="0" kern="1200" dirty="0" err="1">
                <a:solidFill>
                  <a:schemeClr val="tx1"/>
                </a:solidFill>
                <a:effectLst/>
                <a:latin typeface="+mn-lt"/>
                <a:ea typeface="ＭＳ Ｐゴシック" charset="0"/>
                <a:cs typeface="ＭＳ Ｐゴシック" charset="0"/>
              </a:rPr>
              <a:t>Hansa</a:t>
            </a:r>
            <a:r>
              <a:rPr lang="en-GB" sz="1200" b="0" i="0" kern="1200" dirty="0">
                <a:solidFill>
                  <a:schemeClr val="tx1"/>
                </a:solidFill>
                <a:effectLst/>
                <a:latin typeface="+mn-lt"/>
                <a:ea typeface="ＭＳ Ｐゴシック" charset="0"/>
                <a:cs typeface="ＭＳ Ｐゴシック" charset="0"/>
              </a:rPr>
              <a:t> Market, FBI acting director Andrew McCabe said that was the nature of criminal work. "We know that removing top criminals from the infrastructure is not a long-term fix," he said. "There is always a new player waiting in the wings ready to fill those shoes." But he said this particular operation was of significant weight to cause the criminal organisations behind such sites to "crumble".</a:t>
            </a:r>
          </a:p>
          <a:p>
            <a:r>
              <a:rPr lang="en-GB" sz="1200" kern="1200" dirty="0">
                <a:solidFill>
                  <a:schemeClr val="tx1"/>
                </a:solidFill>
                <a:effectLst/>
                <a:latin typeface="+mn-lt"/>
                <a:ea typeface="+mn-ea"/>
                <a:cs typeface="+mn-cs"/>
              </a:rPr>
              <a:t>In shutting down two of the three largest criminal </a:t>
            </a:r>
            <a:r>
              <a:rPr lang="en-GB" sz="1200" kern="1200" dirty="0" err="1">
                <a:solidFill>
                  <a:schemeClr val="tx1"/>
                </a:solidFill>
                <a:effectLst/>
                <a:latin typeface="+mn-lt"/>
                <a:ea typeface="+mn-ea"/>
                <a:cs typeface="+mn-cs"/>
              </a:rPr>
              <a:t>Darknet</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marketplaces, a major element of the infrastructure of the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underground criminal economy has been taken offline. It</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has severely disrupted criminal enterprises around the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world,</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has led to the arrest of key figures involved in online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criminal activity, and yielded large amounts of intelligence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that will lead to further investigations.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Leveraging the combined operational and technical</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strengths of multiple agencies in the US and Europe, the operation</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has been an extraordinary success and a stark illustration</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of the collective power the global law enforcement</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community can bring to disrupt major criminal activity.</a:t>
            </a:r>
          </a:p>
          <a:p>
            <a:endParaRPr lang="en-GB" sz="1200" b="0" i="0" kern="1200" dirty="0">
              <a:solidFill>
                <a:schemeClr val="tx1"/>
              </a:solidFill>
              <a:effectLst/>
              <a:latin typeface="+mn-lt"/>
              <a:ea typeface="ＭＳ Ｐゴシック" charset="0"/>
              <a:cs typeface="ＭＳ Ｐゴシック" charset="0"/>
            </a:endParaRPr>
          </a:p>
          <a:p>
            <a:endParaRPr lang="en-GB" sz="1200" kern="1200" dirty="0">
              <a:solidFill>
                <a:schemeClr val="tx1"/>
              </a:solidFill>
              <a:effectLst/>
              <a:latin typeface="+mn-lt"/>
              <a:ea typeface="ＭＳ Ｐゴシック" charset="0"/>
              <a:cs typeface="ＭＳ Ｐゴシック" charset="0"/>
            </a:endParaRPr>
          </a:p>
          <a:p>
            <a:endParaRPr lang="en-GB" dirty="0"/>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60</a:t>
            </a:fld>
            <a:endParaRPr lang="en-US"/>
          </a:p>
        </p:txBody>
      </p:sp>
    </p:spTree>
    <p:extLst>
      <p:ext uri="{BB962C8B-B14F-4D97-AF65-F5344CB8AC3E}">
        <p14:creationId xmlns:p14="http://schemas.microsoft.com/office/powerpoint/2010/main" val="103410337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Additional</a:t>
            </a:r>
            <a:r>
              <a:rPr lang="en-US" sz="1200" kern="1200" baseline="0" dirty="0">
                <a:solidFill>
                  <a:schemeClr val="tx1"/>
                </a:solidFill>
                <a:effectLst/>
                <a:latin typeface="+mn-lt"/>
                <a:ea typeface="+mn-ea"/>
                <a:cs typeface="+mn-cs"/>
              </a:rPr>
              <a:t> information about </a:t>
            </a:r>
            <a:r>
              <a:rPr lang="en-US" sz="1200" kern="1200" baseline="0" dirty="0" err="1">
                <a:solidFill>
                  <a:schemeClr val="tx1"/>
                </a:solidFill>
                <a:effectLst/>
                <a:latin typeface="+mn-lt"/>
                <a:ea typeface="+mn-ea"/>
                <a:cs typeface="+mn-cs"/>
              </a:rPr>
              <a:t>Alphaby</a:t>
            </a:r>
            <a:r>
              <a:rPr lang="en-US" sz="1200" kern="1200" baseline="0" dirty="0">
                <a:solidFill>
                  <a:schemeClr val="tx1"/>
                </a:solidFill>
                <a:effectLst/>
                <a:latin typeface="+mn-lt"/>
                <a:ea typeface="+mn-ea"/>
                <a:cs typeface="+mn-cs"/>
              </a:rPr>
              <a:t> and </a:t>
            </a:r>
            <a:r>
              <a:rPr lang="en-US" sz="1200" kern="1200" baseline="0" dirty="0" err="1">
                <a:solidFill>
                  <a:schemeClr val="tx1"/>
                </a:solidFill>
                <a:effectLst/>
                <a:latin typeface="+mn-lt"/>
                <a:ea typeface="+mn-ea"/>
                <a:cs typeface="+mn-cs"/>
              </a:rPr>
              <a:t>Hansa</a:t>
            </a:r>
            <a:r>
              <a:rPr lang="en-US" sz="1200" kern="1200" baseline="0" dirty="0">
                <a:solidFill>
                  <a:schemeClr val="tx1"/>
                </a:solidFill>
                <a:effectLst/>
                <a:latin typeface="+mn-lt"/>
                <a:ea typeface="+mn-ea"/>
                <a:cs typeface="+mn-cs"/>
              </a:rPr>
              <a:t> from the IOCTA 2017 to assist the trainer.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June and July 2017, two major law enforcement operations,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led by the Federal Bureau of Investigation (FBI), the</a:t>
            </a:r>
          </a:p>
          <a:p>
            <a:r>
              <a:rPr lang="en-US" sz="1200" kern="1200" dirty="0">
                <a:solidFill>
                  <a:schemeClr val="tx1"/>
                </a:solidFill>
                <a:effectLst/>
                <a:latin typeface="+mn-lt"/>
                <a:ea typeface="+mn-ea"/>
                <a:cs typeface="+mn-cs"/>
              </a:rPr>
              <a:t>US Drug Enforcement Agency (DEA) and the Dutch National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Police, with the support of Europol and a number of other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LEA partners, led to the takedown of two of the largest</a:t>
            </a:r>
            <a:r>
              <a:rPr lang="en-US" sz="1200" kern="1200" baseline="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Darknet</a:t>
            </a:r>
            <a:r>
              <a:rPr lang="en-US" sz="1200" kern="1200" dirty="0">
                <a:solidFill>
                  <a:schemeClr val="tx1"/>
                </a:solidFill>
                <a:effectLst/>
                <a:latin typeface="+mn-lt"/>
                <a:ea typeface="+mn-ea"/>
                <a:cs typeface="+mn-cs"/>
              </a:rPr>
              <a:t> markets: </a:t>
            </a:r>
            <a:r>
              <a:rPr lang="en-US" sz="1200" kern="1200" dirty="0" err="1">
                <a:solidFill>
                  <a:schemeClr val="tx1"/>
                </a:solidFill>
                <a:effectLst/>
                <a:latin typeface="+mn-lt"/>
                <a:ea typeface="+mn-ea"/>
                <a:cs typeface="+mn-cs"/>
              </a:rPr>
              <a:t>AlphaBay</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Hansa</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AlphaBay</a:t>
            </a:r>
            <a:r>
              <a:rPr lang="en-US" sz="1200" kern="1200" dirty="0">
                <a:solidFill>
                  <a:schemeClr val="tx1"/>
                </a:solidFill>
                <a:effectLst/>
                <a:latin typeface="+mn-lt"/>
                <a:ea typeface="+mn-ea"/>
                <a:cs typeface="+mn-cs"/>
              </a:rPr>
              <a:t> was the largest criminal marketplace, utilising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hidden service on Tor to effectively mask user identities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server locations.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Prior to its takedown, </a:t>
            </a:r>
            <a:r>
              <a:rPr lang="en-US" sz="1200" kern="1200" dirty="0" err="1">
                <a:solidFill>
                  <a:schemeClr val="tx1"/>
                </a:solidFill>
                <a:effectLst/>
                <a:latin typeface="+mn-lt"/>
                <a:ea typeface="+mn-ea"/>
                <a:cs typeface="+mn-cs"/>
              </a:rPr>
              <a:t>AlphaBay</a:t>
            </a:r>
            <a:r>
              <a:rPr lang="en-US" sz="1200" kern="1200" dirty="0">
                <a:solidFill>
                  <a:schemeClr val="tx1"/>
                </a:solidFill>
                <a:effectLst/>
                <a:latin typeface="+mn-lt"/>
                <a:ea typeface="+mn-ea"/>
                <a:cs typeface="+mn-cs"/>
              </a:rPr>
              <a:t> reached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over 200 000 users and 40 000 vendors. There were over</a:t>
            </a:r>
          </a:p>
          <a:p>
            <a:r>
              <a:rPr lang="en-US" sz="1200" kern="1200" dirty="0">
                <a:solidFill>
                  <a:schemeClr val="tx1"/>
                </a:solidFill>
                <a:effectLst/>
                <a:latin typeface="+mn-lt"/>
                <a:ea typeface="+mn-ea"/>
                <a:cs typeface="+mn-cs"/>
              </a:rPr>
              <a:t>250 000 listings for illegal drugs and toxic chemicals on</a:t>
            </a:r>
            <a:r>
              <a:rPr lang="en-US" sz="1200" kern="1200" baseline="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AlphaBay</a:t>
            </a:r>
            <a:r>
              <a:rPr lang="en-US" sz="1200" kern="1200" dirty="0">
                <a:solidFill>
                  <a:schemeClr val="tx1"/>
                </a:solidFill>
                <a:effectLst/>
                <a:latin typeface="+mn-lt"/>
                <a:ea typeface="+mn-ea"/>
                <a:cs typeface="+mn-cs"/>
              </a:rPr>
              <a:t>, and over 100 000 listings for stolen and fraudulent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identification documents and access devices, counterfeit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goods, malware and other computer hacking tools, firearms,</a:t>
            </a:r>
          </a:p>
          <a:p>
            <a:r>
              <a:rPr lang="en-US" sz="1200" kern="1200" dirty="0">
                <a:solidFill>
                  <a:schemeClr val="tx1"/>
                </a:solidFill>
                <a:effectLst/>
                <a:latin typeface="+mn-lt"/>
                <a:ea typeface="+mn-ea"/>
                <a:cs typeface="+mn-cs"/>
              </a:rPr>
              <a:t>and fraudulent services. A conservative estimate of USD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1 billion was transacted in the market since its creation in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2014, paid in Bitcoin and other cryptocurrencies.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Prior to the takedown of </a:t>
            </a:r>
            <a:r>
              <a:rPr lang="en-US" sz="1200" kern="1200" dirty="0" err="1">
                <a:solidFill>
                  <a:schemeClr val="tx1"/>
                </a:solidFill>
                <a:effectLst/>
                <a:latin typeface="+mn-lt"/>
                <a:ea typeface="+mn-ea"/>
                <a:cs typeface="+mn-cs"/>
              </a:rPr>
              <a:t>AlphaBay</a:t>
            </a:r>
            <a:r>
              <a:rPr lang="en-US" sz="1200" kern="1200" dirty="0">
                <a:solidFill>
                  <a:schemeClr val="tx1"/>
                </a:solidFill>
                <a:effectLst/>
                <a:latin typeface="+mn-lt"/>
                <a:ea typeface="+mn-ea"/>
                <a:cs typeface="+mn-cs"/>
              </a:rPr>
              <a:t> in July, the Dutch National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Police, with the assistance of authorities in Germany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Lithuania, had seized control of the </a:t>
            </a:r>
            <a:r>
              <a:rPr lang="en-US" sz="1200" kern="1200" dirty="0" err="1">
                <a:solidFill>
                  <a:schemeClr val="tx1"/>
                </a:solidFill>
                <a:effectLst/>
                <a:latin typeface="+mn-lt"/>
                <a:ea typeface="+mn-ea"/>
                <a:cs typeface="+mn-cs"/>
              </a:rPr>
              <a:t>Hansa</a:t>
            </a:r>
            <a:r>
              <a:rPr lang="en-US" sz="1200" kern="1200" dirty="0">
                <a:solidFill>
                  <a:schemeClr val="tx1"/>
                </a:solidFill>
                <a:effectLst/>
                <a:latin typeface="+mn-lt"/>
                <a:ea typeface="+mn-ea"/>
                <a:cs typeface="+mn-cs"/>
              </a:rPr>
              <a:t> servers, allowing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them to covertly take over the marketplace and collect valuable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information on high-value targets and delivery addresses.</a:t>
            </a:r>
            <a:r>
              <a:rPr lang="en-US" sz="1200" kern="1200" baseline="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Hansa</a:t>
            </a:r>
            <a:r>
              <a:rPr lang="en-US" sz="1200" kern="1200" dirty="0">
                <a:solidFill>
                  <a:schemeClr val="tx1"/>
                </a:solidFill>
                <a:effectLst/>
                <a:latin typeface="+mn-lt"/>
                <a:ea typeface="+mn-ea"/>
                <a:cs typeface="+mn-cs"/>
              </a:rPr>
              <a:t> was the third largest criminal marketplace on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Dark Web, trading similarly high volumes in illicit drugs and</a:t>
            </a:r>
          </a:p>
          <a:p>
            <a:r>
              <a:rPr lang="en-US" sz="1200" kern="1200" dirty="0">
                <a:solidFill>
                  <a:schemeClr val="tx1"/>
                </a:solidFill>
                <a:effectLst/>
                <a:latin typeface="+mn-lt"/>
                <a:ea typeface="+mn-ea"/>
                <a:cs typeface="+mn-cs"/>
              </a:rPr>
              <a:t>other commodities.</a:t>
            </a:r>
          </a:p>
          <a:p>
            <a:endParaRPr lang="en-GB" dirty="0"/>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61</a:t>
            </a:fld>
            <a:endParaRPr lang="en-US"/>
          </a:p>
        </p:txBody>
      </p:sp>
    </p:spTree>
    <p:extLst>
      <p:ext uri="{BB962C8B-B14F-4D97-AF65-F5344CB8AC3E}">
        <p14:creationId xmlns:p14="http://schemas.microsoft.com/office/powerpoint/2010/main" val="19798913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This slide</a:t>
            </a:r>
            <a:r>
              <a:rPr lang="en-US" sz="1200" kern="1200" baseline="0" dirty="0">
                <a:solidFill>
                  <a:schemeClr val="tx1"/>
                </a:solidFill>
                <a:effectLst/>
                <a:latin typeface="+mn-lt"/>
                <a:ea typeface="+mn-ea"/>
                <a:cs typeface="+mn-cs"/>
              </a:rPr>
              <a:t> serves to provide some introductory remarks. </a:t>
            </a:r>
          </a:p>
          <a:p>
            <a:r>
              <a:rPr lang="en-US" sz="1200" kern="1200" baseline="0" dirty="0">
                <a:solidFill>
                  <a:schemeClr val="tx1"/>
                </a:solidFill>
                <a:effectLst/>
                <a:latin typeface="+mn-lt"/>
                <a:ea typeface="+mn-ea"/>
                <a:cs typeface="+mn-cs"/>
              </a:rPr>
              <a:t>Being these topics already dealt with in the Introductory Training Course, it is up to the trainer to evaluate whether there is the need to use it or skip it.</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Source: http://</a:t>
            </a:r>
            <a:r>
              <a:rPr lang="en-US" sz="1200" kern="1200" baseline="0" dirty="0" err="1">
                <a:solidFill>
                  <a:schemeClr val="tx1"/>
                </a:solidFill>
                <a:effectLst/>
                <a:latin typeface="+mn-lt"/>
                <a:ea typeface="+mn-ea"/>
                <a:cs typeface="+mn-cs"/>
              </a:rPr>
              <a:t>www.internetlivestats.com</a:t>
            </a:r>
            <a:r>
              <a:rPr lang="en-US" sz="1200" kern="1200" baseline="0" dirty="0">
                <a:solidFill>
                  <a:schemeClr val="tx1"/>
                </a:solidFill>
                <a:effectLst/>
                <a:latin typeface="+mn-lt"/>
                <a:ea typeface="+mn-ea"/>
                <a:cs typeface="+mn-cs"/>
              </a:rPr>
              <a:t>/internet-users/,  27/11/2016</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5</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session is very much a reminder of</a:t>
            </a:r>
            <a:r>
              <a:rPr lang="en-US" baseline="0" dirty="0"/>
              <a:t> the information from the introductory course and some additional information to assist the trainer.</a:t>
            </a:r>
            <a:endParaRPr lang="en-US" dirty="0"/>
          </a:p>
        </p:txBody>
      </p:sp>
      <p:sp>
        <p:nvSpPr>
          <p:cNvPr id="4" name="Slide Number Placeholder 3"/>
          <p:cNvSpPr>
            <a:spLocks noGrp="1"/>
          </p:cNvSpPr>
          <p:nvPr>
            <p:ph type="sldNum" sz="quarter" idx="10"/>
          </p:nvPr>
        </p:nvSpPr>
        <p:spPr/>
        <p:txBody>
          <a:bodyPr/>
          <a:lstStyle/>
          <a:p>
            <a:fld id="{E074F20D-0887-9446-BF9C-17A991A9980B}" type="slidenum">
              <a:rPr lang="en-US" smtClean="0"/>
              <a:t>62</a:t>
            </a:fld>
            <a:endParaRPr lang="en-US"/>
          </a:p>
        </p:txBody>
      </p:sp>
    </p:spTree>
    <p:extLst>
      <p:ext uri="{BB962C8B-B14F-4D97-AF65-F5344CB8AC3E}">
        <p14:creationId xmlns:p14="http://schemas.microsoft.com/office/powerpoint/2010/main" val="134557768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latest information</a:t>
            </a:r>
            <a:r>
              <a:rPr lang="en-GB" baseline="0" dirty="0"/>
              <a:t> from IOCTA 2017 on the criminal use of crypto currency.</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63</a:t>
            </a:fld>
            <a:endParaRPr lang="en-US"/>
          </a:p>
        </p:txBody>
      </p:sp>
    </p:spTree>
    <p:extLst>
      <p:ext uri="{BB962C8B-B14F-4D97-AF65-F5344CB8AC3E}">
        <p14:creationId xmlns:p14="http://schemas.microsoft.com/office/powerpoint/2010/main" val="158122892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gn="just">
              <a:lnSpc>
                <a:spcPct val="150000"/>
              </a:lnSpc>
              <a:spcBef>
                <a:spcPts val="0"/>
              </a:spcBef>
              <a:buNone/>
            </a:pPr>
            <a:r>
              <a:rPr lang="en-US" sz="1200" b="1" i="0" kern="1200" dirty="0">
                <a:solidFill>
                  <a:schemeClr val="tx1"/>
                </a:solidFill>
                <a:effectLst/>
                <a:latin typeface="+mn-lt"/>
                <a:ea typeface="+mn-ea"/>
                <a:cs typeface="+mn-cs"/>
              </a:rPr>
              <a:t>Digital currency</a:t>
            </a:r>
            <a:r>
              <a:rPr lang="en-US" sz="1200" b="0" i="0" kern="1200" dirty="0">
                <a:solidFill>
                  <a:schemeClr val="tx1"/>
                </a:solidFill>
                <a:effectLst/>
                <a:latin typeface="+mn-lt"/>
                <a:ea typeface="+mn-ea"/>
                <a:cs typeface="+mn-cs"/>
              </a:rPr>
              <a:t> can be </a:t>
            </a:r>
            <a:r>
              <a:rPr lang="en-US" sz="1200" b="1" i="0" kern="1200" dirty="0">
                <a:solidFill>
                  <a:schemeClr val="tx1"/>
                </a:solidFill>
                <a:effectLst/>
                <a:latin typeface="+mn-lt"/>
                <a:ea typeface="+mn-ea"/>
                <a:cs typeface="+mn-cs"/>
              </a:rPr>
              <a:t>defined</a:t>
            </a:r>
            <a:r>
              <a:rPr lang="en-US" sz="1200" b="0" i="0" kern="1200" dirty="0">
                <a:solidFill>
                  <a:schemeClr val="tx1"/>
                </a:solidFill>
                <a:effectLst/>
                <a:latin typeface="+mn-lt"/>
                <a:ea typeface="+mn-ea"/>
                <a:cs typeface="+mn-cs"/>
              </a:rPr>
              <a:t> as an Internet-based form of </a:t>
            </a:r>
            <a:r>
              <a:rPr lang="en-US" sz="1200" b="1" i="0" kern="1200" dirty="0">
                <a:solidFill>
                  <a:schemeClr val="tx1"/>
                </a:solidFill>
                <a:effectLst/>
                <a:latin typeface="+mn-lt"/>
                <a:ea typeface="+mn-ea"/>
                <a:cs typeface="+mn-cs"/>
              </a:rPr>
              <a:t>currency</a:t>
            </a:r>
            <a:r>
              <a:rPr lang="en-US" sz="1200" b="0" i="0" kern="1200" dirty="0">
                <a:solidFill>
                  <a:schemeClr val="tx1"/>
                </a:solidFill>
                <a:effectLst/>
                <a:latin typeface="+mn-lt"/>
                <a:ea typeface="+mn-ea"/>
                <a:cs typeface="+mn-cs"/>
              </a:rPr>
              <a:t> or medium of exchange distinct from physical (such as banknotes and coins) that exhibits properties similar to physical </a:t>
            </a:r>
            <a:r>
              <a:rPr lang="en-US" sz="1200" b="1" i="0" kern="1200" dirty="0">
                <a:solidFill>
                  <a:schemeClr val="tx1"/>
                </a:solidFill>
                <a:effectLst/>
                <a:latin typeface="+mn-lt"/>
                <a:ea typeface="+mn-ea"/>
                <a:cs typeface="+mn-cs"/>
              </a:rPr>
              <a:t>currencies</a:t>
            </a:r>
            <a:r>
              <a:rPr lang="en-US" sz="1200" b="0" i="0" kern="1200" dirty="0">
                <a:solidFill>
                  <a:schemeClr val="tx1"/>
                </a:solidFill>
                <a:effectLst/>
                <a:latin typeface="+mn-lt"/>
                <a:ea typeface="+mn-ea"/>
                <a:cs typeface="+mn-cs"/>
              </a:rPr>
              <a:t>, but allows for instantaneous transactions and borderless transfer-of-ownership</a:t>
            </a:r>
            <a:endParaRPr lang="de-DE" b="0" baseline="0" dirty="0"/>
          </a:p>
          <a:p>
            <a:pPr marL="0" indent="0" algn="just">
              <a:lnSpc>
                <a:spcPct val="150000"/>
              </a:lnSpc>
              <a:spcBef>
                <a:spcPts val="0"/>
              </a:spcBef>
              <a:buNone/>
            </a:pPr>
            <a:endParaRPr lang="de-DE" b="0" baseline="0" dirty="0"/>
          </a:p>
          <a:p>
            <a:pPr marL="0" indent="0" algn="just">
              <a:lnSpc>
                <a:spcPct val="150000"/>
              </a:lnSpc>
              <a:spcBef>
                <a:spcPts val="0"/>
              </a:spcBef>
              <a:buNone/>
            </a:pPr>
            <a:r>
              <a:rPr lang="de-DE" b="0" baseline="0" dirty="0"/>
              <a:t>A </a:t>
            </a:r>
            <a:r>
              <a:rPr lang="de-DE" b="0" baseline="0" dirty="0" err="1"/>
              <a:t>crypto</a:t>
            </a:r>
            <a:r>
              <a:rPr lang="de-DE" b="0" baseline="0" dirty="0"/>
              <a:t> </a:t>
            </a:r>
            <a:r>
              <a:rPr lang="de-DE" b="0" baseline="0" dirty="0" err="1"/>
              <a:t>currency</a:t>
            </a:r>
            <a:r>
              <a:rPr lang="de-DE" b="0" baseline="0" dirty="0"/>
              <a:t> </a:t>
            </a:r>
            <a:r>
              <a:rPr lang="de-DE" b="0" baseline="0" dirty="0" err="1"/>
              <a:t>is</a:t>
            </a:r>
            <a:r>
              <a:rPr lang="de-DE" b="0" baseline="0" dirty="0"/>
              <a:t> </a:t>
            </a:r>
            <a:r>
              <a:rPr lang="en-GB" b="0" baseline="0" dirty="0"/>
              <a:t>a</a:t>
            </a:r>
            <a:r>
              <a:rPr lang="en-GB" b="0" dirty="0"/>
              <a:t> digital currency in which encryption techniques are used to regulate the generation of units of currency and verify the transfer of funds, operating independently of a central bank. </a:t>
            </a:r>
            <a:r>
              <a:rPr lang="en-GB" b="0" dirty="0" err="1"/>
              <a:t>Cryptocurrencies</a:t>
            </a:r>
            <a:r>
              <a:rPr lang="en-GB" b="0" dirty="0"/>
              <a:t> are a subset of alternative currencies, or specifically of digital currencies.</a:t>
            </a:r>
          </a:p>
          <a:p>
            <a:pPr marL="0" indent="0" algn="just">
              <a:lnSpc>
                <a:spcPct val="150000"/>
              </a:lnSpc>
              <a:spcBef>
                <a:spcPts val="0"/>
              </a:spcBef>
              <a:buNone/>
            </a:pPr>
            <a:endParaRPr lang="en-GB" b="0" dirty="0"/>
          </a:p>
          <a:p>
            <a:pPr marL="0" marR="0" indent="0" algn="l" defTabSz="457200" rtl="0" eaLnBrk="1" fontAlgn="auto" latinLnBrk="0" hangingPunct="1">
              <a:lnSpc>
                <a:spcPct val="100000"/>
              </a:lnSpc>
              <a:spcBef>
                <a:spcPts val="0"/>
              </a:spcBef>
              <a:spcAft>
                <a:spcPts val="0"/>
              </a:spcAft>
              <a:buClrTx/>
              <a:buSzTx/>
              <a:buFontTx/>
              <a:buNone/>
              <a:tabLst/>
              <a:defRPr/>
            </a:pPr>
            <a:r>
              <a:rPr lang="de-DE" dirty="0"/>
              <a:t>[</a:t>
            </a:r>
            <a:r>
              <a:rPr lang="de-DE" dirty="0" err="1"/>
              <a:t>You</a:t>
            </a:r>
            <a:r>
              <a:rPr lang="de-DE" dirty="0"/>
              <a:t> </a:t>
            </a:r>
            <a:r>
              <a:rPr lang="de-DE" dirty="0" err="1"/>
              <a:t>can</a:t>
            </a:r>
            <a:r>
              <a:rPr lang="de-DE" dirty="0"/>
              <a:t> </a:t>
            </a:r>
            <a:r>
              <a:rPr lang="de-DE" dirty="0" err="1"/>
              <a:t>ask</a:t>
            </a:r>
            <a:r>
              <a:rPr lang="de-DE" dirty="0"/>
              <a:t> </a:t>
            </a:r>
            <a:r>
              <a:rPr lang="de-DE" dirty="0" err="1"/>
              <a:t>the</a:t>
            </a:r>
            <a:r>
              <a:rPr lang="de-DE" dirty="0"/>
              <a:t> </a:t>
            </a:r>
            <a:r>
              <a:rPr lang="de-DE" dirty="0" err="1"/>
              <a:t>participants</a:t>
            </a:r>
            <a:r>
              <a:rPr lang="de-DE" baseline="0" dirty="0"/>
              <a:t> </a:t>
            </a:r>
            <a:r>
              <a:rPr lang="de-DE" baseline="0" dirty="0" err="1"/>
              <a:t>if</a:t>
            </a:r>
            <a:r>
              <a:rPr lang="de-DE" baseline="0" dirty="0"/>
              <a:t> </a:t>
            </a:r>
            <a:r>
              <a:rPr lang="de-DE" baseline="0" dirty="0" err="1"/>
              <a:t>they</a:t>
            </a:r>
            <a:r>
              <a:rPr lang="de-DE" baseline="0" dirty="0"/>
              <a:t> </a:t>
            </a:r>
            <a:r>
              <a:rPr lang="de-DE" baseline="0" dirty="0" err="1"/>
              <a:t>ever</a:t>
            </a:r>
            <a:r>
              <a:rPr lang="de-DE" baseline="0" dirty="0"/>
              <a:t> </a:t>
            </a:r>
            <a:r>
              <a:rPr lang="de-DE" baseline="0" dirty="0" err="1"/>
              <a:t>heard</a:t>
            </a:r>
            <a:r>
              <a:rPr lang="de-DE" baseline="0" dirty="0"/>
              <a:t> </a:t>
            </a:r>
            <a:r>
              <a:rPr lang="de-DE" baseline="0" dirty="0" err="1"/>
              <a:t>of</a:t>
            </a:r>
            <a:r>
              <a:rPr lang="de-DE" baseline="0" dirty="0"/>
              <a:t> </a:t>
            </a:r>
            <a:r>
              <a:rPr lang="de-DE" baseline="0" dirty="0" err="1"/>
              <a:t>crypto</a:t>
            </a:r>
            <a:r>
              <a:rPr lang="de-DE" baseline="0" dirty="0"/>
              <a:t> </a:t>
            </a:r>
            <a:r>
              <a:rPr lang="de-DE" baseline="0" dirty="0" err="1"/>
              <a:t>currency</a:t>
            </a:r>
            <a:r>
              <a:rPr lang="de-DE" baseline="0" dirty="0"/>
              <a:t>. </a:t>
            </a:r>
            <a:r>
              <a:rPr lang="de-DE" baseline="0" dirty="0" err="1"/>
              <a:t>If</a:t>
            </a:r>
            <a:r>
              <a:rPr lang="de-DE" baseline="0" dirty="0"/>
              <a:t> </a:t>
            </a:r>
            <a:r>
              <a:rPr lang="de-DE" baseline="0" dirty="0" err="1"/>
              <a:t>nobody</a:t>
            </a:r>
            <a:r>
              <a:rPr lang="de-DE" baseline="0" dirty="0"/>
              <a:t> </a:t>
            </a:r>
            <a:r>
              <a:rPr lang="de-DE" baseline="0" dirty="0" err="1"/>
              <a:t>answers</a:t>
            </a:r>
            <a:r>
              <a:rPr lang="de-DE" baseline="0" dirty="0"/>
              <a:t> </a:t>
            </a:r>
            <a:r>
              <a:rPr lang="de-DE" baseline="0" dirty="0" err="1"/>
              <a:t>you</a:t>
            </a:r>
            <a:r>
              <a:rPr lang="de-DE" baseline="0" dirty="0"/>
              <a:t> </a:t>
            </a:r>
            <a:r>
              <a:rPr lang="de-DE" baseline="0" dirty="0" err="1"/>
              <a:t>can</a:t>
            </a:r>
            <a:r>
              <a:rPr lang="de-DE" baseline="0" dirty="0"/>
              <a:t> </a:t>
            </a:r>
            <a:r>
              <a:rPr lang="de-DE" baseline="0" dirty="0" err="1"/>
              <a:t>continue</a:t>
            </a:r>
            <a:r>
              <a:rPr lang="de-DE" baseline="0" dirty="0"/>
              <a:t> </a:t>
            </a:r>
            <a:r>
              <a:rPr lang="de-DE" baseline="0" dirty="0" err="1"/>
              <a:t>asking</a:t>
            </a:r>
            <a:r>
              <a:rPr lang="de-DE" baseline="0" dirty="0"/>
              <a:t> </a:t>
            </a:r>
            <a:r>
              <a:rPr lang="de-DE" baseline="0" dirty="0" err="1"/>
              <a:t>if</a:t>
            </a:r>
            <a:r>
              <a:rPr lang="de-DE" baseline="0" dirty="0"/>
              <a:t> </a:t>
            </a:r>
            <a:r>
              <a:rPr lang="de-DE" baseline="0" dirty="0" err="1"/>
              <a:t>anybody</a:t>
            </a:r>
            <a:r>
              <a:rPr lang="de-DE" baseline="0" dirty="0"/>
              <a:t> </a:t>
            </a:r>
            <a:r>
              <a:rPr lang="de-DE" baseline="0" dirty="0" err="1"/>
              <a:t>ever</a:t>
            </a:r>
            <a:r>
              <a:rPr lang="de-DE" baseline="0" dirty="0"/>
              <a:t> </a:t>
            </a:r>
            <a:r>
              <a:rPr lang="de-DE" baseline="0" dirty="0" err="1"/>
              <a:t>heard</a:t>
            </a:r>
            <a:r>
              <a:rPr lang="de-DE" baseline="0" dirty="0"/>
              <a:t> </a:t>
            </a:r>
            <a:r>
              <a:rPr lang="de-DE" baseline="0" dirty="0" err="1"/>
              <a:t>of</a:t>
            </a:r>
            <a:r>
              <a:rPr lang="de-DE" baseline="0" dirty="0"/>
              <a:t> „</a:t>
            </a:r>
            <a:r>
              <a:rPr lang="de-DE" baseline="0" dirty="0" err="1"/>
              <a:t>Bitcoin</a:t>
            </a:r>
            <a:r>
              <a:rPr lang="de-DE" baseline="0" dirty="0"/>
              <a:t>“. </a:t>
            </a:r>
            <a:r>
              <a:rPr lang="de-DE" baseline="0" dirty="0" err="1"/>
              <a:t>Depending</a:t>
            </a:r>
            <a:r>
              <a:rPr lang="de-DE" baseline="0" dirty="0"/>
              <a:t> on </a:t>
            </a:r>
            <a:r>
              <a:rPr lang="de-DE" baseline="0" dirty="0" err="1"/>
              <a:t>the</a:t>
            </a:r>
            <a:r>
              <a:rPr lang="de-DE" baseline="0" dirty="0"/>
              <a:t> </a:t>
            </a:r>
            <a:r>
              <a:rPr lang="de-DE" baseline="0" dirty="0" err="1"/>
              <a:t>answers</a:t>
            </a:r>
            <a:r>
              <a:rPr lang="de-DE" baseline="0" dirty="0"/>
              <a:t> </a:t>
            </a:r>
            <a:r>
              <a:rPr lang="de-DE" baseline="0" dirty="0" err="1"/>
              <a:t>you</a:t>
            </a:r>
            <a:r>
              <a:rPr lang="de-DE" baseline="0" dirty="0"/>
              <a:t> </a:t>
            </a:r>
            <a:r>
              <a:rPr lang="de-DE" baseline="0" dirty="0" err="1"/>
              <a:t>can</a:t>
            </a:r>
            <a:r>
              <a:rPr lang="de-DE" baseline="0" dirty="0"/>
              <a:t> </a:t>
            </a:r>
            <a:r>
              <a:rPr lang="de-DE" baseline="0" dirty="0" err="1"/>
              <a:t>continue</a:t>
            </a:r>
            <a:r>
              <a:rPr lang="de-DE" baseline="0" dirty="0"/>
              <a:t> </a:t>
            </a:r>
            <a:r>
              <a:rPr lang="de-DE" baseline="0" dirty="0" err="1"/>
              <a:t>engaging</a:t>
            </a:r>
            <a:r>
              <a:rPr lang="de-DE" baseline="0" dirty="0"/>
              <a:t> </a:t>
            </a:r>
            <a:r>
              <a:rPr lang="de-DE" baseline="0" dirty="0" err="1"/>
              <a:t>the</a:t>
            </a:r>
            <a:r>
              <a:rPr lang="de-DE" baseline="0" dirty="0"/>
              <a:t> </a:t>
            </a:r>
            <a:r>
              <a:rPr lang="de-DE" baseline="0" dirty="0" err="1"/>
              <a:t>audience</a:t>
            </a:r>
            <a:r>
              <a:rPr lang="de-DE" baseline="0" dirty="0"/>
              <a:t> </a:t>
            </a:r>
            <a:r>
              <a:rPr lang="de-DE" baseline="0" dirty="0" err="1"/>
              <a:t>by</a:t>
            </a:r>
            <a:r>
              <a:rPr lang="de-DE" baseline="0" dirty="0"/>
              <a:t> </a:t>
            </a:r>
            <a:r>
              <a:rPr lang="de-DE" baseline="0" dirty="0" err="1"/>
              <a:t>asking</a:t>
            </a:r>
            <a:r>
              <a:rPr lang="de-DE" baseline="0" dirty="0"/>
              <a:t> </a:t>
            </a:r>
            <a:r>
              <a:rPr lang="de-DE" baseline="0" dirty="0" err="1"/>
              <a:t>if</a:t>
            </a:r>
            <a:r>
              <a:rPr lang="de-DE" baseline="0" dirty="0"/>
              <a:t> </a:t>
            </a:r>
            <a:r>
              <a:rPr lang="de-DE" baseline="0" dirty="0" err="1"/>
              <a:t>they</a:t>
            </a:r>
            <a:r>
              <a:rPr lang="de-DE" baseline="0" dirty="0"/>
              <a:t> </a:t>
            </a:r>
            <a:r>
              <a:rPr lang="de-DE" baseline="0" dirty="0" err="1"/>
              <a:t>ever</a:t>
            </a:r>
            <a:r>
              <a:rPr lang="de-DE" baseline="0" dirty="0"/>
              <a:t> </a:t>
            </a:r>
            <a:r>
              <a:rPr lang="de-DE" baseline="0" dirty="0" err="1"/>
              <a:t>had</a:t>
            </a:r>
            <a:r>
              <a:rPr lang="de-DE" baseline="0" dirty="0"/>
              <a:t> a </a:t>
            </a:r>
            <a:r>
              <a:rPr lang="de-DE" baseline="0" dirty="0" err="1"/>
              <a:t>case</a:t>
            </a:r>
            <a:r>
              <a:rPr lang="de-DE" baseline="0" dirty="0"/>
              <a:t> </a:t>
            </a:r>
            <a:r>
              <a:rPr lang="de-DE" baseline="0" dirty="0" err="1"/>
              <a:t>involving</a:t>
            </a:r>
            <a:r>
              <a:rPr lang="de-DE" baseline="0" dirty="0"/>
              <a:t> </a:t>
            </a:r>
            <a:r>
              <a:rPr lang="de-DE" baseline="0" dirty="0" err="1"/>
              <a:t>crypto</a:t>
            </a:r>
            <a:r>
              <a:rPr lang="de-DE" baseline="0" dirty="0"/>
              <a:t> </a:t>
            </a:r>
            <a:r>
              <a:rPr lang="de-DE" baseline="0" dirty="0" err="1"/>
              <a:t>currency</a:t>
            </a:r>
            <a:r>
              <a:rPr lang="de-DE" baseline="0" dirty="0"/>
              <a:t>. </a:t>
            </a:r>
            <a:r>
              <a:rPr lang="de-DE" baseline="0" dirty="0" err="1"/>
              <a:t>If</a:t>
            </a:r>
            <a:r>
              <a:rPr lang="de-DE" baseline="0" dirty="0"/>
              <a:t> </a:t>
            </a:r>
            <a:r>
              <a:rPr lang="de-DE" baseline="0" dirty="0" err="1"/>
              <a:t>you</a:t>
            </a:r>
            <a:r>
              <a:rPr lang="de-DE" baseline="0" dirty="0"/>
              <a:t> </a:t>
            </a:r>
            <a:r>
              <a:rPr lang="de-DE" baseline="0" dirty="0" err="1"/>
              <a:t>are</a:t>
            </a:r>
            <a:r>
              <a:rPr lang="de-DE" baseline="0" dirty="0"/>
              <a:t> lucky </a:t>
            </a:r>
            <a:r>
              <a:rPr lang="de-DE" baseline="0" dirty="0" err="1"/>
              <a:t>and</a:t>
            </a:r>
            <a:r>
              <a:rPr lang="de-DE" baseline="0" dirty="0"/>
              <a:t> </a:t>
            </a:r>
            <a:r>
              <a:rPr lang="de-DE" baseline="0" dirty="0" err="1"/>
              <a:t>somebody</a:t>
            </a:r>
            <a:r>
              <a:rPr lang="de-DE" baseline="0" dirty="0"/>
              <a:t> </a:t>
            </a:r>
            <a:r>
              <a:rPr lang="de-DE" baseline="0" dirty="0" err="1"/>
              <a:t>had</a:t>
            </a:r>
            <a:r>
              <a:rPr lang="de-DE" baseline="0" dirty="0"/>
              <a:t> a </a:t>
            </a:r>
            <a:r>
              <a:rPr lang="de-DE" baseline="0" dirty="0" err="1"/>
              <a:t>case</a:t>
            </a:r>
            <a:r>
              <a:rPr lang="de-DE" baseline="0" dirty="0"/>
              <a:t> </a:t>
            </a:r>
            <a:r>
              <a:rPr lang="de-DE" baseline="0" dirty="0" err="1"/>
              <a:t>then</a:t>
            </a:r>
            <a:r>
              <a:rPr lang="de-DE" baseline="0" dirty="0"/>
              <a:t> </a:t>
            </a:r>
            <a:r>
              <a:rPr lang="de-DE" baseline="0" dirty="0" err="1"/>
              <a:t>you</a:t>
            </a:r>
            <a:r>
              <a:rPr lang="de-DE" baseline="0" dirty="0"/>
              <a:t> </a:t>
            </a:r>
            <a:r>
              <a:rPr lang="de-DE" baseline="0" dirty="0" err="1"/>
              <a:t>could</a:t>
            </a:r>
            <a:r>
              <a:rPr lang="de-DE" baseline="0" dirty="0"/>
              <a:t> </a:t>
            </a:r>
            <a:r>
              <a:rPr lang="de-DE" baseline="0" dirty="0" err="1"/>
              <a:t>ask</a:t>
            </a:r>
            <a:r>
              <a:rPr lang="de-DE" baseline="0" dirty="0"/>
              <a:t> </a:t>
            </a:r>
            <a:r>
              <a:rPr lang="de-DE" baseline="0" dirty="0" err="1"/>
              <a:t>that</a:t>
            </a:r>
            <a:r>
              <a:rPr lang="de-DE" baseline="0" dirty="0"/>
              <a:t> </a:t>
            </a:r>
            <a:r>
              <a:rPr lang="de-DE" baseline="0" dirty="0" err="1"/>
              <a:t>person</a:t>
            </a:r>
            <a:r>
              <a:rPr lang="de-DE" baseline="0" dirty="0"/>
              <a:t> </a:t>
            </a:r>
            <a:r>
              <a:rPr lang="de-DE" baseline="0" dirty="0" err="1"/>
              <a:t>to</a:t>
            </a:r>
            <a:r>
              <a:rPr lang="de-DE" baseline="0" dirty="0"/>
              <a:t> </a:t>
            </a:r>
            <a:r>
              <a:rPr lang="de-DE" baseline="0" dirty="0" err="1"/>
              <a:t>explain</a:t>
            </a:r>
            <a:r>
              <a:rPr lang="de-DE" baseline="0" dirty="0"/>
              <a:t> a </a:t>
            </a:r>
            <a:r>
              <a:rPr lang="de-DE" baseline="0" dirty="0" err="1"/>
              <a:t>little</a:t>
            </a:r>
            <a:r>
              <a:rPr lang="de-DE" baseline="0" dirty="0"/>
              <a:t> </a:t>
            </a:r>
            <a:r>
              <a:rPr lang="de-DE" baseline="0" dirty="0" err="1"/>
              <a:t>bit</a:t>
            </a:r>
            <a:r>
              <a:rPr lang="de-DE" baseline="0" dirty="0"/>
              <a:t> </a:t>
            </a:r>
            <a:r>
              <a:rPr lang="de-DE" baseline="0" dirty="0" err="1"/>
              <a:t>about</a:t>
            </a:r>
            <a:r>
              <a:rPr lang="de-DE" baseline="0" dirty="0"/>
              <a:t> </a:t>
            </a:r>
            <a:r>
              <a:rPr lang="de-DE" baseline="0" dirty="0" err="1"/>
              <a:t>that</a:t>
            </a:r>
            <a:r>
              <a:rPr lang="de-DE" baseline="0" dirty="0"/>
              <a:t> </a:t>
            </a:r>
            <a:r>
              <a:rPr lang="de-DE" baseline="0" dirty="0" err="1"/>
              <a:t>case</a:t>
            </a:r>
            <a:r>
              <a:rPr lang="de-DE" baseline="0" dirty="0"/>
              <a:t>.]</a:t>
            </a:r>
            <a:endParaRPr lang="de-DE" dirty="0"/>
          </a:p>
          <a:p>
            <a:endParaRPr lang="de-DE" b="0" baseline="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64</a:t>
            </a:fld>
            <a:endParaRPr lang="en-US"/>
          </a:p>
        </p:txBody>
      </p:sp>
    </p:spTree>
    <p:extLst>
      <p:ext uri="{BB962C8B-B14F-4D97-AF65-F5344CB8AC3E}">
        <p14:creationId xmlns:p14="http://schemas.microsoft.com/office/powerpoint/2010/main" val="63131307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40000" lnSpcReduction="20000"/>
          </a:bodyPr>
          <a:lstStyle/>
          <a:p>
            <a:r>
              <a:rPr lang="en-GB" baseline="0" noProof="0" dirty="0"/>
              <a:t>[This slide is animated.]</a:t>
            </a:r>
          </a:p>
          <a:p>
            <a:endParaRPr lang="en-GB" baseline="0" noProof="0" dirty="0"/>
          </a:p>
          <a:p>
            <a:r>
              <a:rPr lang="en-GB" baseline="0" noProof="0" dirty="0"/>
              <a:t>All of you know your real currency and crypto currency might be something completely new for you. You might ask yourself how someone could spend real money to buy something completely virtual. But think about it: In former times, the currency was bound to the gold-standard which meant that every money bill in your wallet represented the promise that you could go to a bank and exchange that money for a certain amount of physical gold. That meant that there was only as much money circulated as there was gold in the stocks of the central banks. Now that the major currencies are not bound to the gold-standard anymore your „real“ money bills basically only have the value of the paper they are printed on. Of course this is not entirely true, but basically the value of the bill relies on the trust that you can buy certain goods for </a:t>
            </a:r>
            <a:r>
              <a:rPr lang="en-GB" baseline="0" noProof="0" dirty="0" err="1"/>
              <a:t>excatly</a:t>
            </a:r>
            <a:r>
              <a:rPr lang="en-GB" baseline="0" noProof="0" dirty="0"/>
              <a:t> this amount of money. Inflation and deflation can have a big impact on the value of your currency.</a:t>
            </a:r>
          </a:p>
          <a:p>
            <a:endParaRPr lang="en-GB" baseline="0" noProof="0" dirty="0"/>
          </a:p>
          <a:p>
            <a:r>
              <a:rPr lang="en-GB" baseline="0" noProof="0" dirty="0"/>
              <a:t>Going one step further, most of your money is stored and </a:t>
            </a:r>
            <a:r>
              <a:rPr lang="en-GB" baseline="0" noProof="0" dirty="0" err="1"/>
              <a:t>transfered</a:t>
            </a:r>
            <a:r>
              <a:rPr lang="en-GB" baseline="0" noProof="0" dirty="0"/>
              <a:t> on bank accounts. You do not see the money bills anymore, it‘s just binary digits on computer systems. So each and every month you work hard only to get a certain amount of digits </a:t>
            </a:r>
            <a:r>
              <a:rPr lang="en-GB" baseline="0" noProof="0" dirty="0" err="1"/>
              <a:t>transfered</a:t>
            </a:r>
            <a:r>
              <a:rPr lang="en-GB" baseline="0" noProof="0" dirty="0"/>
              <a:t> to your account. The real value of those digits comes with the acceptance of them in a variety of shops and persons like your landlord.</a:t>
            </a:r>
          </a:p>
          <a:p>
            <a:endParaRPr lang="en-GB" baseline="0" noProof="0" dirty="0"/>
          </a:p>
          <a:p>
            <a:r>
              <a:rPr lang="en-GB" baseline="0" noProof="0" dirty="0"/>
              <a:t>Crypto currency is very similar to those digits. It is just stored in another form of account and has one big disadvantage at the moment: It is not publicly accepted by everybody.</a:t>
            </a:r>
          </a:p>
          <a:p>
            <a:endParaRPr lang="en-GB" baseline="0" noProof="0" dirty="0"/>
          </a:p>
          <a:p>
            <a:r>
              <a:rPr lang="en-GB" baseline="0" noProof="0" dirty="0"/>
              <a:t>In addition to that, crypto currencies have some characteristics that distinguish them from traditional currency:</a:t>
            </a:r>
          </a:p>
          <a:p>
            <a:endParaRPr lang="en-GB" baseline="0" noProof="0" dirty="0"/>
          </a:p>
          <a:p>
            <a:r>
              <a:rPr lang="en-GB" baseline="0" noProof="0" dirty="0"/>
              <a:t>1. decentralised</a:t>
            </a:r>
          </a:p>
          <a:p>
            <a:endParaRPr lang="en-GB" baseline="0" noProof="0" dirty="0"/>
          </a:p>
          <a:p>
            <a:r>
              <a:rPr lang="en-GB" baseline="0" noProof="0" dirty="0"/>
              <a:t>The networks of crypto currencies are not controlled by one central authority. Every machine that mines coins and processes transactions makes up a part of the network, and the machines work together. That means that, in theory, one central authority can’t tinker with monetary policy and cause a meltdown – or simply decide to take people’s bitcoins away from them, as the Central European Bank decided to do in Cyprus in early 2013. And if some part of the network goes offline for some reason, the money keeps on flowing.</a:t>
            </a:r>
          </a:p>
          <a:p>
            <a:endParaRPr lang="en-GB" baseline="0" noProof="0" dirty="0"/>
          </a:p>
          <a:p>
            <a:r>
              <a:rPr lang="en-GB" baseline="0" noProof="0" dirty="0"/>
              <a:t>2. easy to set up</a:t>
            </a:r>
          </a:p>
          <a:p>
            <a:endParaRPr lang="en-GB" baseline="0" noProof="0" dirty="0"/>
          </a:p>
          <a:p>
            <a:r>
              <a:rPr lang="en-GB" baseline="0" noProof="0" dirty="0"/>
              <a:t>Setting up a bank account at a conventional banks requires you to fill out an array of forms and to pass certain requirements. Setting up merchant accounts for payment is another Kafkaesque task, beset by bureaucracy. However, you can set up a bitcoin address in seconds, no questions asked, and with no fees payable.</a:t>
            </a:r>
          </a:p>
          <a:p>
            <a:endParaRPr lang="en-GB" baseline="0" noProof="0" dirty="0"/>
          </a:p>
          <a:p>
            <a:r>
              <a:rPr lang="en-GB" baseline="0" noProof="0" dirty="0"/>
              <a:t>3. anonymous</a:t>
            </a:r>
          </a:p>
          <a:p>
            <a:endParaRPr lang="en-GB" baseline="0" noProof="0" dirty="0"/>
          </a:p>
          <a:p>
            <a:r>
              <a:rPr lang="en-GB" baseline="0" noProof="0" dirty="0"/>
              <a:t>Sending and receiving money in a virtual wallet instead of a real bank account seems to offer a higher anonymity. There is no need to proof your identity when setting up a wallet. A single user can hold multiple bitcoin addresses, and they aren’t linked to names, addresses, or other personally identifying information. However…</a:t>
            </a:r>
          </a:p>
          <a:p>
            <a:endParaRPr lang="en-GB" baseline="0" noProof="0" dirty="0"/>
          </a:p>
          <a:p>
            <a:r>
              <a:rPr lang="en-GB" baseline="0" noProof="0" dirty="0"/>
              <a:t>4. completely transparent</a:t>
            </a:r>
          </a:p>
          <a:p>
            <a:endParaRPr lang="en-GB" baseline="0" noProof="0" dirty="0"/>
          </a:p>
          <a:p>
            <a:r>
              <a:rPr lang="en-GB" baseline="0" noProof="0" dirty="0"/>
              <a:t>…bitcoin stores details of every single transaction that ever happened in the network in a huge version of a general ledger, called the </a:t>
            </a:r>
            <a:r>
              <a:rPr lang="en-GB" baseline="0" noProof="0" dirty="0" err="1"/>
              <a:t>blockchain</a:t>
            </a:r>
            <a:r>
              <a:rPr lang="en-GB" baseline="0" noProof="0" dirty="0"/>
              <a:t>. The </a:t>
            </a:r>
            <a:r>
              <a:rPr lang="en-GB" baseline="0" noProof="0" dirty="0" err="1"/>
              <a:t>blockchain</a:t>
            </a:r>
            <a:r>
              <a:rPr lang="en-GB" baseline="0" noProof="0" dirty="0"/>
              <a:t> tells all.</a:t>
            </a:r>
          </a:p>
          <a:p>
            <a:endParaRPr lang="en-GB" baseline="0" noProof="0" dirty="0"/>
          </a:p>
          <a:p>
            <a:r>
              <a:rPr lang="en-GB" baseline="0" noProof="0" dirty="0"/>
              <a:t>If you have a publicly used bitcoin address, anyone can tell how many bitcoins are stored at that address. They just don’t know that it’s yours.</a:t>
            </a:r>
          </a:p>
          <a:p>
            <a:endParaRPr lang="en-GB" baseline="0" noProof="0" dirty="0"/>
          </a:p>
          <a:p>
            <a:r>
              <a:rPr lang="en-GB" baseline="0" noProof="0" dirty="0"/>
              <a:t>There are measures that people can take to make their activities more opaque on the bitcoin network, though, such as not using the same bitcoin addresses consistently, and not transferring lots of bitcoin to a single address.</a:t>
            </a:r>
          </a:p>
          <a:p>
            <a:endParaRPr lang="en-GB" baseline="0" noProof="0" dirty="0"/>
          </a:p>
          <a:p>
            <a:r>
              <a:rPr lang="en-GB" baseline="0" noProof="0" dirty="0"/>
              <a:t>5. Transaction fees are low</a:t>
            </a:r>
          </a:p>
          <a:p>
            <a:endParaRPr lang="en-GB" baseline="0" noProof="0" dirty="0"/>
          </a:p>
          <a:p>
            <a:r>
              <a:rPr lang="en-GB" baseline="0" noProof="0" dirty="0"/>
              <a:t>Your bank may charge you a 10 EUR fee for international transfers. Bitcoin doesn’t – there are only very low transaction costs that are used to reward the work and costs of the miners.</a:t>
            </a:r>
          </a:p>
          <a:p>
            <a:endParaRPr lang="en-GB" baseline="0" noProof="0" dirty="0"/>
          </a:p>
          <a:p>
            <a:r>
              <a:rPr lang="en-GB" baseline="0" noProof="0" dirty="0"/>
              <a:t>6. Fast transfers</a:t>
            </a:r>
          </a:p>
          <a:p>
            <a:endParaRPr lang="en-GB" baseline="0" noProof="0" dirty="0"/>
          </a:p>
          <a:p>
            <a:r>
              <a:rPr lang="en-GB" baseline="0" noProof="0" dirty="0"/>
              <a:t>You can send money anywhere and it will arrive minutes later, as soon as the bitcoin network processes the payment.</a:t>
            </a:r>
          </a:p>
          <a:p>
            <a:endParaRPr lang="en-GB" baseline="0" noProof="0" dirty="0"/>
          </a:p>
          <a:p>
            <a:r>
              <a:rPr lang="en-GB" baseline="0" noProof="0" dirty="0"/>
              <a:t>7. It’s non-</a:t>
            </a:r>
            <a:r>
              <a:rPr lang="en-GB" baseline="0" noProof="0" dirty="0" err="1"/>
              <a:t>repudiable</a:t>
            </a:r>
            <a:endParaRPr lang="en-GB" baseline="0" noProof="0" dirty="0"/>
          </a:p>
          <a:p>
            <a:endParaRPr lang="en-GB" baseline="0" noProof="0" dirty="0"/>
          </a:p>
          <a:p>
            <a:r>
              <a:rPr lang="en-GB" baseline="0" noProof="0" dirty="0"/>
              <a:t>When your bitcoins are sent, there’s no getting them back, unless the recipient returns them to you. They’re gone forever.</a:t>
            </a:r>
          </a:p>
          <a:p>
            <a:endParaRPr lang="en-GB" baseline="0" noProof="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65</a:t>
            </a:fld>
            <a:endParaRPr lang="en-US"/>
          </a:p>
        </p:txBody>
      </p:sp>
    </p:spTree>
    <p:extLst>
      <p:ext uri="{BB962C8B-B14F-4D97-AF65-F5344CB8AC3E}">
        <p14:creationId xmlns:p14="http://schemas.microsoft.com/office/powerpoint/2010/main" val="16630894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dirty="0">
                <a:latin typeface="+mn-lt"/>
              </a:rPr>
              <a:t>To view the video on crypto currency visit the following web site</a:t>
            </a:r>
          </a:p>
          <a:p>
            <a:pPr algn="l"/>
            <a:r>
              <a:rPr lang="en-GB" sz="1000" dirty="0">
                <a:latin typeface="+mn-lt"/>
                <a:hlinkClick r:id="rId3"/>
              </a:rPr>
              <a:t>http://bitcoinproperly.org/#sthash.xsu0hLPm.dpbs</a:t>
            </a:r>
            <a:r>
              <a:rPr lang="en-GB" sz="1000" dirty="0">
                <a:latin typeface="+mn-lt"/>
              </a:rPr>
              <a:t> </a:t>
            </a:r>
          </a:p>
        </p:txBody>
      </p:sp>
      <p:sp>
        <p:nvSpPr>
          <p:cNvPr id="4" name="Slide Number Placeholder 3"/>
          <p:cNvSpPr>
            <a:spLocks noGrp="1"/>
          </p:cNvSpPr>
          <p:nvPr>
            <p:ph type="sldNum" sz="quarter" idx="10"/>
          </p:nvPr>
        </p:nvSpPr>
        <p:spPr/>
        <p:txBody>
          <a:bodyPr/>
          <a:lstStyle/>
          <a:p>
            <a:fld id="{1B1CA6F5-895A-C349-9517-8A91BAC5C7FA}" type="slidenum">
              <a:rPr lang="en-US" smtClean="0"/>
              <a:t>66</a:t>
            </a:fld>
            <a:endParaRPr lang="en-US"/>
          </a:p>
        </p:txBody>
      </p:sp>
    </p:spTree>
    <p:extLst>
      <p:ext uri="{BB962C8B-B14F-4D97-AF65-F5344CB8AC3E}">
        <p14:creationId xmlns:p14="http://schemas.microsoft.com/office/powerpoint/2010/main" val="1096262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a:t>[ A </a:t>
            </a:r>
            <a:r>
              <a:rPr lang="de-DE" baseline="0" dirty="0" err="1"/>
              <a:t>recommendation</a:t>
            </a:r>
            <a:r>
              <a:rPr lang="de-DE" baseline="0" dirty="0"/>
              <a:t> </a:t>
            </a:r>
            <a:r>
              <a:rPr lang="de-DE" baseline="0" dirty="0" err="1"/>
              <a:t>would</a:t>
            </a:r>
            <a:r>
              <a:rPr lang="de-DE" baseline="0" dirty="0"/>
              <a:t> </a:t>
            </a:r>
            <a:r>
              <a:rPr lang="de-DE" baseline="0" dirty="0" err="1"/>
              <a:t>be</a:t>
            </a:r>
            <a:r>
              <a:rPr lang="de-DE" baseline="0" dirty="0"/>
              <a:t> </a:t>
            </a:r>
            <a:r>
              <a:rPr lang="de-DE" baseline="0" dirty="0" err="1"/>
              <a:t>to</a:t>
            </a:r>
            <a:r>
              <a:rPr lang="de-DE" baseline="0" dirty="0"/>
              <a:t> </a:t>
            </a:r>
            <a:r>
              <a:rPr lang="de-DE" baseline="0" dirty="0" err="1"/>
              <a:t>show</a:t>
            </a:r>
            <a:r>
              <a:rPr lang="de-DE" baseline="0" dirty="0"/>
              <a:t> </a:t>
            </a:r>
            <a:r>
              <a:rPr lang="de-DE" baseline="0" dirty="0" err="1"/>
              <a:t>the</a:t>
            </a:r>
            <a:r>
              <a:rPr lang="de-DE" baseline="0" dirty="0"/>
              <a:t> </a:t>
            </a:r>
            <a:r>
              <a:rPr lang="de-DE" baseline="0" dirty="0" err="1"/>
              <a:t>video</a:t>
            </a:r>
            <a:r>
              <a:rPr lang="de-DE" baseline="0" dirty="0"/>
              <a:t> </a:t>
            </a:r>
            <a:r>
              <a:rPr lang="de-DE" baseline="0" dirty="0" err="1"/>
              <a:t>found</a:t>
            </a:r>
            <a:r>
              <a:rPr lang="de-DE" baseline="0" dirty="0"/>
              <a:t> on https://</a:t>
            </a:r>
            <a:r>
              <a:rPr lang="de-DE" baseline="0" dirty="0" err="1"/>
              <a:t>bitcoin.org</a:t>
            </a:r>
            <a:r>
              <a:rPr lang="de-DE" baseline="0" dirty="0"/>
              <a:t>/ (https://</a:t>
            </a:r>
            <a:r>
              <a:rPr lang="de-DE" baseline="0" dirty="0" err="1"/>
              <a:t>youtu.be</a:t>
            </a:r>
            <a:r>
              <a:rPr lang="de-DE" baseline="0" dirty="0"/>
              <a:t>/Gc2en3nHxA4)]</a:t>
            </a:r>
          </a:p>
          <a:p>
            <a:endParaRPr lang="de-DE" baseline="0" dirty="0"/>
          </a:p>
          <a:p>
            <a:r>
              <a:rPr lang="de-DE" baseline="0" dirty="0" err="1"/>
              <a:t>Here</a:t>
            </a:r>
            <a:r>
              <a:rPr lang="de-DE" baseline="0" dirty="0"/>
              <a:t> </a:t>
            </a:r>
            <a:r>
              <a:rPr lang="de-DE" baseline="0" dirty="0" err="1"/>
              <a:t>is</a:t>
            </a:r>
            <a:r>
              <a:rPr lang="de-DE" baseline="0" dirty="0"/>
              <a:t> a </a:t>
            </a:r>
            <a:r>
              <a:rPr lang="de-DE" baseline="0" dirty="0" err="1"/>
              <a:t>simplified</a:t>
            </a:r>
            <a:r>
              <a:rPr lang="de-DE" baseline="0" dirty="0"/>
              <a:t> </a:t>
            </a:r>
            <a:r>
              <a:rPr lang="de-DE" baseline="0" dirty="0" err="1"/>
              <a:t>example</a:t>
            </a:r>
            <a:r>
              <a:rPr lang="de-DE" baseline="0" dirty="0"/>
              <a:t> </a:t>
            </a:r>
            <a:r>
              <a:rPr lang="de-DE" baseline="0" dirty="0" err="1"/>
              <a:t>of</a:t>
            </a:r>
            <a:r>
              <a:rPr lang="de-DE" baseline="0" dirty="0"/>
              <a:t> </a:t>
            </a:r>
            <a:r>
              <a:rPr lang="de-DE" baseline="0" dirty="0" err="1"/>
              <a:t>how</a:t>
            </a:r>
            <a:r>
              <a:rPr lang="de-DE" baseline="0" dirty="0"/>
              <a:t> a </a:t>
            </a:r>
            <a:r>
              <a:rPr lang="de-DE" baseline="0" dirty="0" err="1"/>
              <a:t>crypto</a:t>
            </a:r>
            <a:r>
              <a:rPr lang="de-DE" baseline="0" dirty="0"/>
              <a:t> </a:t>
            </a:r>
            <a:r>
              <a:rPr lang="de-DE" baseline="0" dirty="0" err="1"/>
              <a:t>currency</a:t>
            </a:r>
            <a:r>
              <a:rPr lang="de-DE" baseline="0" dirty="0"/>
              <a:t> </a:t>
            </a:r>
            <a:r>
              <a:rPr lang="de-DE" baseline="0" dirty="0" err="1"/>
              <a:t>works</a:t>
            </a:r>
            <a:r>
              <a:rPr lang="de-DE" baseline="0" dirty="0"/>
              <a:t>:</a:t>
            </a:r>
          </a:p>
          <a:p>
            <a:endParaRPr lang="de-DE" baseline="0" dirty="0"/>
          </a:p>
          <a:p>
            <a:r>
              <a:rPr lang="de-DE" baseline="0" dirty="0"/>
              <a:t>The </a:t>
            </a:r>
            <a:r>
              <a:rPr lang="de-DE" baseline="0" dirty="0" err="1"/>
              <a:t>sender</a:t>
            </a:r>
            <a:r>
              <a:rPr lang="de-DE" baseline="0" dirty="0"/>
              <a:t> </a:t>
            </a:r>
            <a:r>
              <a:rPr lang="de-DE" baseline="0" dirty="0" err="1"/>
              <a:t>and</a:t>
            </a:r>
            <a:r>
              <a:rPr lang="de-DE" baseline="0" dirty="0"/>
              <a:t> </a:t>
            </a:r>
            <a:r>
              <a:rPr lang="de-DE" baseline="0" dirty="0" err="1"/>
              <a:t>receiver</a:t>
            </a:r>
            <a:r>
              <a:rPr lang="de-DE" baseline="0" dirty="0"/>
              <a:t> </a:t>
            </a:r>
            <a:r>
              <a:rPr lang="de-DE" baseline="0" dirty="0" err="1"/>
              <a:t>both</a:t>
            </a:r>
            <a:r>
              <a:rPr lang="de-DE" baseline="0" dirty="0"/>
              <a:t> </a:t>
            </a:r>
            <a:r>
              <a:rPr lang="de-DE" baseline="0" dirty="0" err="1"/>
              <a:t>have</a:t>
            </a:r>
            <a:r>
              <a:rPr lang="de-DE" baseline="0" dirty="0"/>
              <a:t> a wallet </a:t>
            </a:r>
            <a:r>
              <a:rPr lang="de-DE" baseline="0" dirty="0" err="1"/>
              <a:t>for</a:t>
            </a:r>
            <a:r>
              <a:rPr lang="de-DE" baseline="0" dirty="0"/>
              <a:t> a </a:t>
            </a:r>
            <a:r>
              <a:rPr lang="de-DE" baseline="0" dirty="0" err="1"/>
              <a:t>certain</a:t>
            </a:r>
            <a:r>
              <a:rPr lang="de-DE" baseline="0" dirty="0"/>
              <a:t> </a:t>
            </a:r>
            <a:r>
              <a:rPr lang="de-DE" baseline="0" dirty="0" err="1"/>
              <a:t>crypto</a:t>
            </a:r>
            <a:r>
              <a:rPr lang="de-DE" baseline="0" dirty="0"/>
              <a:t> </a:t>
            </a:r>
            <a:r>
              <a:rPr lang="de-DE" baseline="0" dirty="0" err="1"/>
              <a:t>currency</a:t>
            </a:r>
            <a:r>
              <a:rPr lang="de-DE" baseline="0" dirty="0"/>
              <a:t> (in </a:t>
            </a:r>
            <a:r>
              <a:rPr lang="de-DE" baseline="0" dirty="0" err="1"/>
              <a:t>this</a:t>
            </a:r>
            <a:r>
              <a:rPr lang="de-DE" baseline="0" dirty="0"/>
              <a:t> </a:t>
            </a:r>
            <a:r>
              <a:rPr lang="de-DE" baseline="0" dirty="0" err="1"/>
              <a:t>case</a:t>
            </a:r>
            <a:r>
              <a:rPr lang="de-DE" baseline="0" dirty="0"/>
              <a:t> </a:t>
            </a:r>
            <a:r>
              <a:rPr lang="de-DE" baseline="0" dirty="0" err="1"/>
              <a:t>Bitcoin</a:t>
            </a:r>
            <a:r>
              <a:rPr lang="de-DE" baseline="0" dirty="0"/>
              <a:t>). The wallet </a:t>
            </a:r>
            <a:r>
              <a:rPr lang="de-DE" baseline="0" dirty="0" err="1"/>
              <a:t>has</a:t>
            </a:r>
            <a:r>
              <a:rPr lang="de-DE" baseline="0" dirty="0"/>
              <a:t> a </a:t>
            </a:r>
            <a:r>
              <a:rPr lang="de-DE" baseline="0" dirty="0" err="1"/>
              <a:t>certain</a:t>
            </a:r>
            <a:r>
              <a:rPr lang="de-DE" baseline="0" dirty="0"/>
              <a:t> </a:t>
            </a:r>
            <a:r>
              <a:rPr lang="de-DE" baseline="0" dirty="0" err="1"/>
              <a:t>address</a:t>
            </a:r>
            <a:r>
              <a:rPr lang="de-DE" baseline="0" dirty="0"/>
              <a:t> – </a:t>
            </a:r>
            <a:r>
              <a:rPr lang="de-DE" baseline="0" dirty="0" err="1"/>
              <a:t>similar</a:t>
            </a:r>
            <a:r>
              <a:rPr lang="de-DE" baseline="0" dirty="0"/>
              <a:t> </a:t>
            </a:r>
            <a:r>
              <a:rPr lang="de-DE" baseline="0" dirty="0" err="1"/>
              <a:t>to</a:t>
            </a:r>
            <a:r>
              <a:rPr lang="de-DE" baseline="0" dirty="0"/>
              <a:t> </a:t>
            </a:r>
            <a:r>
              <a:rPr lang="de-DE" baseline="0" dirty="0" err="1"/>
              <a:t>your</a:t>
            </a:r>
            <a:r>
              <a:rPr lang="de-DE" baseline="0" dirty="0"/>
              <a:t> </a:t>
            </a:r>
            <a:r>
              <a:rPr lang="de-DE" baseline="0" dirty="0" err="1"/>
              <a:t>bank</a:t>
            </a:r>
            <a:r>
              <a:rPr lang="de-DE" baseline="0" dirty="0"/>
              <a:t> </a:t>
            </a:r>
            <a:r>
              <a:rPr lang="de-DE" baseline="0" dirty="0" err="1"/>
              <a:t>account</a:t>
            </a:r>
            <a:r>
              <a:rPr lang="de-DE" baseline="0" dirty="0"/>
              <a:t> </a:t>
            </a:r>
            <a:r>
              <a:rPr lang="de-DE" baseline="0" dirty="0" err="1"/>
              <a:t>number</a:t>
            </a:r>
            <a:r>
              <a:rPr lang="de-DE" baseline="0" dirty="0"/>
              <a:t>. </a:t>
            </a:r>
            <a:r>
              <a:rPr lang="de-DE" baseline="0" dirty="0" err="1"/>
              <a:t>Now</a:t>
            </a:r>
            <a:r>
              <a:rPr lang="de-DE" baseline="0" dirty="0"/>
              <a:t> </a:t>
            </a:r>
            <a:r>
              <a:rPr lang="de-DE" baseline="0" dirty="0" err="1"/>
              <a:t>the</a:t>
            </a:r>
            <a:r>
              <a:rPr lang="de-DE" baseline="0" dirty="0"/>
              <a:t> </a:t>
            </a:r>
            <a:r>
              <a:rPr lang="de-DE" baseline="0" dirty="0" err="1"/>
              <a:t>sender</a:t>
            </a:r>
            <a:r>
              <a:rPr lang="de-DE" baseline="0" dirty="0"/>
              <a:t> </a:t>
            </a:r>
            <a:r>
              <a:rPr lang="de-DE" baseline="0" dirty="0" err="1"/>
              <a:t>advises</a:t>
            </a:r>
            <a:r>
              <a:rPr lang="de-DE" baseline="0" dirty="0"/>
              <a:t> </a:t>
            </a:r>
            <a:r>
              <a:rPr lang="de-DE" baseline="0" dirty="0" err="1"/>
              <a:t>his</a:t>
            </a:r>
            <a:r>
              <a:rPr lang="de-DE" baseline="0" dirty="0"/>
              <a:t> </a:t>
            </a:r>
            <a:r>
              <a:rPr lang="de-DE" baseline="0" dirty="0" err="1"/>
              <a:t>Bitcoin</a:t>
            </a:r>
            <a:r>
              <a:rPr lang="de-DE" baseline="0" dirty="0"/>
              <a:t> </a:t>
            </a:r>
            <a:r>
              <a:rPr lang="de-DE" baseline="0" dirty="0" err="1"/>
              <a:t>client</a:t>
            </a:r>
            <a:r>
              <a:rPr lang="de-DE" baseline="0" dirty="0"/>
              <a:t> </a:t>
            </a:r>
            <a:r>
              <a:rPr lang="de-DE" baseline="0" dirty="0" err="1"/>
              <a:t>to</a:t>
            </a:r>
            <a:r>
              <a:rPr lang="de-DE" baseline="0" dirty="0"/>
              <a:t> send a </a:t>
            </a:r>
            <a:r>
              <a:rPr lang="de-DE" baseline="0" dirty="0" err="1"/>
              <a:t>certain</a:t>
            </a:r>
            <a:r>
              <a:rPr lang="de-DE" baseline="0" dirty="0"/>
              <a:t> </a:t>
            </a:r>
            <a:r>
              <a:rPr lang="de-DE" baseline="0" dirty="0" err="1"/>
              <a:t>amount</a:t>
            </a:r>
            <a:r>
              <a:rPr lang="de-DE" baseline="0" dirty="0"/>
              <a:t> </a:t>
            </a:r>
            <a:r>
              <a:rPr lang="de-DE" baseline="0" dirty="0" err="1"/>
              <a:t>of</a:t>
            </a:r>
            <a:r>
              <a:rPr lang="de-DE" baseline="0" dirty="0"/>
              <a:t> </a:t>
            </a:r>
            <a:r>
              <a:rPr lang="de-DE" baseline="0" dirty="0" err="1"/>
              <a:t>Bitcoins</a:t>
            </a:r>
            <a:r>
              <a:rPr lang="de-DE" baseline="0" dirty="0"/>
              <a:t> </a:t>
            </a:r>
            <a:r>
              <a:rPr lang="de-DE" baseline="0" dirty="0" err="1"/>
              <a:t>to</a:t>
            </a:r>
            <a:r>
              <a:rPr lang="de-DE" baseline="0" dirty="0"/>
              <a:t> </a:t>
            </a:r>
            <a:r>
              <a:rPr lang="de-DE" baseline="0" dirty="0" err="1"/>
              <a:t>the</a:t>
            </a:r>
            <a:r>
              <a:rPr lang="de-DE" baseline="0" dirty="0"/>
              <a:t> </a:t>
            </a:r>
            <a:r>
              <a:rPr lang="de-DE" baseline="0" dirty="0" err="1"/>
              <a:t>receiver</a:t>
            </a:r>
            <a:r>
              <a:rPr lang="de-DE" baseline="0" dirty="0"/>
              <a:t>. He </a:t>
            </a:r>
            <a:r>
              <a:rPr lang="de-DE" baseline="0" dirty="0" err="1"/>
              <a:t>authenticates</a:t>
            </a:r>
            <a:r>
              <a:rPr lang="de-DE" baseline="0" dirty="0"/>
              <a:t> </a:t>
            </a:r>
            <a:r>
              <a:rPr lang="de-DE" baseline="0" dirty="0" err="1"/>
              <a:t>himself</a:t>
            </a:r>
            <a:r>
              <a:rPr lang="de-DE" baseline="0" dirty="0"/>
              <a:t> </a:t>
            </a:r>
            <a:r>
              <a:rPr lang="de-DE" baseline="0" dirty="0" err="1"/>
              <a:t>with</a:t>
            </a:r>
            <a:r>
              <a:rPr lang="de-DE" baseline="0" dirty="0"/>
              <a:t> </a:t>
            </a:r>
            <a:r>
              <a:rPr lang="de-DE" baseline="0" dirty="0" err="1"/>
              <a:t>his</a:t>
            </a:r>
            <a:r>
              <a:rPr lang="de-DE" baseline="0" dirty="0"/>
              <a:t> private </a:t>
            </a:r>
            <a:r>
              <a:rPr lang="de-DE" baseline="0" dirty="0" err="1"/>
              <a:t>key</a:t>
            </a:r>
            <a:r>
              <a:rPr lang="de-DE" baseline="0" dirty="0"/>
              <a:t>. </a:t>
            </a:r>
            <a:r>
              <a:rPr lang="de-DE" baseline="0" dirty="0" err="1"/>
              <a:t>Only</a:t>
            </a:r>
            <a:r>
              <a:rPr lang="de-DE" baseline="0" dirty="0"/>
              <a:t> </a:t>
            </a:r>
            <a:r>
              <a:rPr lang="de-DE" baseline="0" dirty="0" err="1"/>
              <a:t>when</a:t>
            </a:r>
            <a:r>
              <a:rPr lang="de-DE" baseline="0" dirty="0"/>
              <a:t> </a:t>
            </a:r>
            <a:r>
              <a:rPr lang="de-DE" baseline="0" dirty="0" err="1"/>
              <a:t>the</a:t>
            </a:r>
            <a:r>
              <a:rPr lang="de-DE" baseline="0" dirty="0"/>
              <a:t> private </a:t>
            </a:r>
            <a:r>
              <a:rPr lang="de-DE" baseline="0" dirty="0" err="1"/>
              <a:t>key</a:t>
            </a:r>
            <a:r>
              <a:rPr lang="de-DE" baseline="0" dirty="0"/>
              <a:t> </a:t>
            </a:r>
            <a:r>
              <a:rPr lang="de-DE" baseline="0" dirty="0" err="1"/>
              <a:t>is</a:t>
            </a:r>
            <a:r>
              <a:rPr lang="de-DE" baseline="0" dirty="0"/>
              <a:t> </a:t>
            </a:r>
            <a:r>
              <a:rPr lang="de-DE" baseline="0" dirty="0" err="1"/>
              <a:t>correct</a:t>
            </a:r>
            <a:r>
              <a:rPr lang="de-DE" baseline="0" dirty="0"/>
              <a:t>, </a:t>
            </a:r>
            <a:r>
              <a:rPr lang="de-DE" baseline="0" dirty="0" err="1"/>
              <a:t>the</a:t>
            </a:r>
            <a:r>
              <a:rPr lang="de-DE" baseline="0" dirty="0"/>
              <a:t> </a:t>
            </a:r>
            <a:r>
              <a:rPr lang="de-DE" baseline="0" dirty="0" err="1"/>
              <a:t>transaction</a:t>
            </a:r>
            <a:r>
              <a:rPr lang="de-DE" baseline="0" dirty="0"/>
              <a:t> will </a:t>
            </a:r>
            <a:r>
              <a:rPr lang="de-DE" baseline="0" dirty="0" err="1"/>
              <a:t>be</a:t>
            </a:r>
            <a:r>
              <a:rPr lang="de-DE" baseline="0" dirty="0"/>
              <a:t> </a:t>
            </a:r>
            <a:r>
              <a:rPr lang="de-DE" baseline="0" dirty="0" err="1"/>
              <a:t>started</a:t>
            </a:r>
            <a:r>
              <a:rPr lang="de-DE" baseline="0" dirty="0"/>
              <a:t>. </a:t>
            </a:r>
            <a:r>
              <a:rPr lang="de-DE" baseline="0" dirty="0" err="1"/>
              <a:t>Once</a:t>
            </a:r>
            <a:r>
              <a:rPr lang="de-DE" baseline="0" dirty="0"/>
              <a:t> </a:t>
            </a:r>
            <a:r>
              <a:rPr lang="de-DE" baseline="0" dirty="0" err="1"/>
              <a:t>the</a:t>
            </a:r>
            <a:r>
              <a:rPr lang="de-DE" baseline="0" dirty="0"/>
              <a:t> </a:t>
            </a:r>
            <a:r>
              <a:rPr lang="de-DE" baseline="0" dirty="0" err="1"/>
              <a:t>transaction</a:t>
            </a:r>
            <a:r>
              <a:rPr lang="de-DE" baseline="0" dirty="0"/>
              <a:t> </a:t>
            </a:r>
            <a:r>
              <a:rPr lang="de-DE" baseline="0" dirty="0" err="1"/>
              <a:t>is</a:t>
            </a:r>
            <a:r>
              <a:rPr lang="de-DE" baseline="0" dirty="0"/>
              <a:t> </a:t>
            </a:r>
            <a:r>
              <a:rPr lang="de-DE" baseline="0" dirty="0" err="1"/>
              <a:t>created</a:t>
            </a:r>
            <a:r>
              <a:rPr lang="de-DE" baseline="0" dirty="0"/>
              <a:t> </a:t>
            </a:r>
            <a:r>
              <a:rPr lang="de-DE" baseline="0" dirty="0" err="1"/>
              <a:t>the</a:t>
            </a:r>
            <a:r>
              <a:rPr lang="de-DE" baseline="0" dirty="0"/>
              <a:t> </a:t>
            </a:r>
            <a:r>
              <a:rPr lang="de-DE" baseline="0" dirty="0" err="1"/>
              <a:t>whole</a:t>
            </a:r>
            <a:r>
              <a:rPr lang="de-DE" baseline="0" dirty="0"/>
              <a:t> </a:t>
            </a:r>
            <a:r>
              <a:rPr lang="de-DE" baseline="0" dirty="0" err="1"/>
              <a:t>network</a:t>
            </a:r>
            <a:r>
              <a:rPr lang="de-DE" baseline="0" dirty="0"/>
              <a:t> </a:t>
            </a:r>
            <a:r>
              <a:rPr lang="de-DE" baseline="0" dirty="0" err="1"/>
              <a:t>of</a:t>
            </a:r>
            <a:r>
              <a:rPr lang="de-DE" baseline="0" dirty="0"/>
              <a:t> </a:t>
            </a:r>
            <a:r>
              <a:rPr lang="de-DE" baseline="0" dirty="0" err="1"/>
              <a:t>miners</a:t>
            </a:r>
            <a:r>
              <a:rPr lang="de-DE" baseline="0" dirty="0"/>
              <a:t> </a:t>
            </a:r>
            <a:r>
              <a:rPr lang="de-DE" baseline="0" dirty="0" err="1"/>
              <a:t>now</a:t>
            </a:r>
            <a:r>
              <a:rPr lang="de-DE" baseline="0" dirty="0"/>
              <a:t> </a:t>
            </a:r>
            <a:r>
              <a:rPr lang="de-DE" baseline="0" dirty="0" err="1"/>
              <a:t>starts</a:t>
            </a:r>
            <a:r>
              <a:rPr lang="de-DE" baseline="0" dirty="0"/>
              <a:t> </a:t>
            </a:r>
            <a:r>
              <a:rPr lang="de-DE" baseline="0" dirty="0" err="1"/>
              <a:t>to</a:t>
            </a:r>
            <a:r>
              <a:rPr lang="de-DE" baseline="0" dirty="0"/>
              <a:t> </a:t>
            </a:r>
            <a:r>
              <a:rPr lang="de-DE" baseline="0" dirty="0" err="1"/>
              <a:t>solve</a:t>
            </a:r>
            <a:r>
              <a:rPr lang="de-DE" baseline="0" dirty="0"/>
              <a:t> an </a:t>
            </a:r>
            <a:r>
              <a:rPr lang="de-DE" baseline="0" dirty="0" err="1"/>
              <a:t>extremely</a:t>
            </a:r>
            <a:r>
              <a:rPr lang="de-DE" baseline="0" dirty="0"/>
              <a:t> </a:t>
            </a:r>
            <a:r>
              <a:rPr lang="de-DE" baseline="0" dirty="0" err="1"/>
              <a:t>complex</a:t>
            </a:r>
            <a:r>
              <a:rPr lang="de-DE" baseline="0" dirty="0"/>
              <a:t> </a:t>
            </a:r>
            <a:r>
              <a:rPr lang="de-DE" baseline="0" dirty="0" err="1"/>
              <a:t>mathematical</a:t>
            </a:r>
            <a:r>
              <a:rPr lang="de-DE" baseline="0" dirty="0"/>
              <a:t> </a:t>
            </a:r>
            <a:r>
              <a:rPr lang="de-DE" baseline="0" dirty="0" err="1"/>
              <a:t>exercise</a:t>
            </a:r>
            <a:r>
              <a:rPr lang="de-DE" baseline="0" dirty="0"/>
              <a:t> </a:t>
            </a:r>
            <a:r>
              <a:rPr lang="de-DE" baseline="0" dirty="0" err="1"/>
              <a:t>to</a:t>
            </a:r>
            <a:r>
              <a:rPr lang="de-DE" baseline="0" dirty="0"/>
              <a:t> </a:t>
            </a:r>
            <a:r>
              <a:rPr lang="de-DE" baseline="0" dirty="0" err="1"/>
              <a:t>validate</a:t>
            </a:r>
            <a:r>
              <a:rPr lang="de-DE" baseline="0" dirty="0"/>
              <a:t> </a:t>
            </a:r>
            <a:r>
              <a:rPr lang="de-DE" baseline="0" dirty="0" err="1"/>
              <a:t>this</a:t>
            </a:r>
            <a:r>
              <a:rPr lang="de-DE" baseline="0" dirty="0"/>
              <a:t> </a:t>
            </a:r>
            <a:r>
              <a:rPr lang="de-DE" baseline="0" dirty="0" err="1"/>
              <a:t>exact</a:t>
            </a:r>
            <a:r>
              <a:rPr lang="de-DE" baseline="0" dirty="0"/>
              <a:t> </a:t>
            </a:r>
            <a:r>
              <a:rPr lang="de-DE" baseline="0" dirty="0" err="1"/>
              <a:t>transfer</a:t>
            </a:r>
            <a:r>
              <a:rPr lang="de-DE" baseline="0" dirty="0"/>
              <a:t>. The </a:t>
            </a:r>
            <a:r>
              <a:rPr lang="de-DE" baseline="0" dirty="0" err="1"/>
              <a:t>miners</a:t>
            </a:r>
            <a:r>
              <a:rPr lang="de-DE" baseline="0" dirty="0"/>
              <a:t> </a:t>
            </a:r>
            <a:r>
              <a:rPr lang="de-DE" baseline="0" dirty="0" err="1"/>
              <a:t>get</a:t>
            </a:r>
            <a:r>
              <a:rPr lang="de-DE" baseline="0" dirty="0"/>
              <a:t> a </a:t>
            </a:r>
            <a:r>
              <a:rPr lang="de-DE" baseline="0" dirty="0" err="1"/>
              <a:t>small</a:t>
            </a:r>
            <a:r>
              <a:rPr lang="de-DE" baseline="0" dirty="0"/>
              <a:t> </a:t>
            </a:r>
            <a:r>
              <a:rPr lang="de-DE" baseline="0" dirty="0" err="1"/>
              <a:t>transaction</a:t>
            </a:r>
            <a:r>
              <a:rPr lang="de-DE" baseline="0" dirty="0"/>
              <a:t> </a:t>
            </a:r>
            <a:r>
              <a:rPr lang="de-DE" baseline="0" dirty="0" err="1"/>
              <a:t>fee</a:t>
            </a:r>
            <a:r>
              <a:rPr lang="de-DE" baseline="0" dirty="0"/>
              <a:t> </a:t>
            </a:r>
            <a:r>
              <a:rPr lang="de-DE" baseline="0" dirty="0" err="1"/>
              <a:t>for</a:t>
            </a:r>
            <a:r>
              <a:rPr lang="de-DE" baseline="0" dirty="0"/>
              <a:t> </a:t>
            </a:r>
            <a:r>
              <a:rPr lang="de-DE" baseline="0" dirty="0" err="1"/>
              <a:t>their</a:t>
            </a:r>
            <a:r>
              <a:rPr lang="de-DE" baseline="0" dirty="0"/>
              <a:t> </a:t>
            </a:r>
            <a:r>
              <a:rPr lang="de-DE" baseline="0" dirty="0" err="1"/>
              <a:t>work</a:t>
            </a:r>
            <a:r>
              <a:rPr lang="de-DE" baseline="0" dirty="0"/>
              <a:t>. This </a:t>
            </a:r>
            <a:r>
              <a:rPr lang="de-DE" baseline="0" dirty="0" err="1"/>
              <a:t>guarantees</a:t>
            </a:r>
            <a:r>
              <a:rPr lang="de-DE" baseline="0" dirty="0"/>
              <a:t> </a:t>
            </a:r>
            <a:r>
              <a:rPr lang="de-DE" baseline="0" dirty="0" err="1"/>
              <a:t>that</a:t>
            </a:r>
            <a:r>
              <a:rPr lang="de-DE" baseline="0" dirty="0"/>
              <a:t> </a:t>
            </a:r>
            <a:r>
              <a:rPr lang="de-DE" baseline="0" dirty="0" err="1"/>
              <a:t>there</a:t>
            </a:r>
            <a:r>
              <a:rPr lang="de-DE" baseline="0" dirty="0"/>
              <a:t> </a:t>
            </a:r>
            <a:r>
              <a:rPr lang="de-DE" baseline="0" dirty="0" err="1"/>
              <a:t>are</a:t>
            </a:r>
            <a:r>
              <a:rPr lang="de-DE" baseline="0" dirty="0"/>
              <a:t> </a:t>
            </a:r>
            <a:r>
              <a:rPr lang="de-DE" baseline="0" dirty="0" err="1"/>
              <a:t>enough</a:t>
            </a:r>
            <a:r>
              <a:rPr lang="de-DE" baseline="0" dirty="0"/>
              <a:t> </a:t>
            </a:r>
            <a:r>
              <a:rPr lang="de-DE" baseline="0" dirty="0" err="1"/>
              <a:t>miners</a:t>
            </a:r>
            <a:r>
              <a:rPr lang="de-DE" baseline="0" dirty="0"/>
              <a:t> </a:t>
            </a:r>
            <a:r>
              <a:rPr lang="de-DE" baseline="0" dirty="0" err="1"/>
              <a:t>there</a:t>
            </a:r>
            <a:r>
              <a:rPr lang="de-DE" baseline="0" dirty="0"/>
              <a:t> </a:t>
            </a:r>
            <a:r>
              <a:rPr lang="de-DE" baseline="0" dirty="0" err="1"/>
              <a:t>and</a:t>
            </a:r>
            <a:r>
              <a:rPr lang="de-DE" baseline="0" dirty="0"/>
              <a:t> </a:t>
            </a:r>
            <a:r>
              <a:rPr lang="de-DE" baseline="0" dirty="0" err="1"/>
              <a:t>that</a:t>
            </a:r>
            <a:r>
              <a:rPr lang="de-DE" baseline="0" dirty="0"/>
              <a:t> all </a:t>
            </a:r>
            <a:r>
              <a:rPr lang="de-DE" baseline="0" dirty="0" err="1"/>
              <a:t>the</a:t>
            </a:r>
            <a:r>
              <a:rPr lang="de-DE" baseline="0" dirty="0"/>
              <a:t> </a:t>
            </a:r>
            <a:r>
              <a:rPr lang="de-DE" baseline="0" dirty="0" err="1"/>
              <a:t>transactions</a:t>
            </a:r>
            <a:r>
              <a:rPr lang="de-DE" baseline="0" dirty="0"/>
              <a:t> </a:t>
            </a:r>
            <a:r>
              <a:rPr lang="de-DE" baseline="0" dirty="0" err="1"/>
              <a:t>get</a:t>
            </a:r>
            <a:r>
              <a:rPr lang="de-DE" baseline="0" dirty="0"/>
              <a:t> </a:t>
            </a:r>
            <a:r>
              <a:rPr lang="de-DE" baseline="0" dirty="0" err="1"/>
              <a:t>validated</a:t>
            </a:r>
            <a:r>
              <a:rPr lang="de-DE" baseline="0" dirty="0"/>
              <a:t>. </a:t>
            </a:r>
            <a:r>
              <a:rPr lang="de-DE" baseline="0" dirty="0" err="1"/>
              <a:t>Once</a:t>
            </a:r>
            <a:r>
              <a:rPr lang="de-DE" baseline="0" dirty="0"/>
              <a:t> </a:t>
            </a:r>
            <a:r>
              <a:rPr lang="de-DE" baseline="0" dirty="0" err="1"/>
              <a:t>the</a:t>
            </a:r>
            <a:r>
              <a:rPr lang="de-DE" baseline="0" dirty="0"/>
              <a:t> </a:t>
            </a:r>
            <a:r>
              <a:rPr lang="de-DE" baseline="0" dirty="0" err="1"/>
              <a:t>transaction</a:t>
            </a:r>
            <a:r>
              <a:rPr lang="de-DE" baseline="0" dirty="0"/>
              <a:t> </a:t>
            </a:r>
            <a:r>
              <a:rPr lang="de-DE" baseline="0" dirty="0" err="1"/>
              <a:t>is</a:t>
            </a:r>
            <a:r>
              <a:rPr lang="de-DE" baseline="0" dirty="0"/>
              <a:t> </a:t>
            </a:r>
            <a:r>
              <a:rPr lang="de-DE" baseline="0" dirty="0" err="1"/>
              <a:t>validated</a:t>
            </a:r>
            <a:r>
              <a:rPr lang="de-DE" baseline="0" dirty="0"/>
              <a:t> </a:t>
            </a:r>
            <a:r>
              <a:rPr lang="de-DE" baseline="0" dirty="0" err="1"/>
              <a:t>it</a:t>
            </a:r>
            <a:r>
              <a:rPr lang="de-DE" baseline="0" dirty="0"/>
              <a:t> </a:t>
            </a:r>
            <a:r>
              <a:rPr lang="de-DE" baseline="0" dirty="0" err="1"/>
              <a:t>gets</a:t>
            </a:r>
            <a:r>
              <a:rPr lang="de-DE" baseline="0" dirty="0"/>
              <a:t> </a:t>
            </a:r>
            <a:r>
              <a:rPr lang="de-DE" baseline="0" dirty="0" err="1"/>
              <a:t>written</a:t>
            </a:r>
            <a:r>
              <a:rPr lang="de-DE" baseline="0" dirty="0"/>
              <a:t> </a:t>
            </a:r>
            <a:r>
              <a:rPr lang="de-DE" baseline="0" dirty="0" err="1"/>
              <a:t>to</a:t>
            </a:r>
            <a:r>
              <a:rPr lang="de-DE" baseline="0" dirty="0"/>
              <a:t> </a:t>
            </a:r>
            <a:r>
              <a:rPr lang="de-DE" baseline="0" dirty="0" err="1"/>
              <a:t>the</a:t>
            </a:r>
            <a:r>
              <a:rPr lang="de-DE" baseline="0" dirty="0"/>
              <a:t> </a:t>
            </a:r>
            <a:r>
              <a:rPr lang="de-DE" baseline="0" dirty="0" err="1"/>
              <a:t>blockchain</a:t>
            </a:r>
            <a:r>
              <a:rPr lang="de-DE" baseline="0" dirty="0"/>
              <a:t>, a </a:t>
            </a:r>
            <a:r>
              <a:rPr lang="de-DE" baseline="0" dirty="0" err="1"/>
              <a:t>register</a:t>
            </a:r>
            <a:r>
              <a:rPr lang="de-DE" baseline="0" dirty="0"/>
              <a:t> </a:t>
            </a:r>
            <a:r>
              <a:rPr lang="de-DE" baseline="0" dirty="0" err="1"/>
              <a:t>that</a:t>
            </a:r>
            <a:r>
              <a:rPr lang="de-DE" baseline="0" dirty="0"/>
              <a:t> </a:t>
            </a:r>
            <a:r>
              <a:rPr lang="de-DE" baseline="0" dirty="0" err="1"/>
              <a:t>records</a:t>
            </a:r>
            <a:r>
              <a:rPr lang="de-DE" baseline="0" dirty="0"/>
              <a:t> all </a:t>
            </a:r>
            <a:r>
              <a:rPr lang="de-DE" baseline="0" dirty="0" err="1"/>
              <a:t>transactions</a:t>
            </a:r>
            <a:r>
              <a:rPr lang="de-DE" baseline="0" dirty="0"/>
              <a:t> </a:t>
            </a:r>
            <a:r>
              <a:rPr lang="de-DE" baseline="0" dirty="0" err="1"/>
              <a:t>ever</a:t>
            </a:r>
            <a:r>
              <a:rPr lang="de-DE" baseline="0" dirty="0"/>
              <a:t> </a:t>
            </a:r>
            <a:r>
              <a:rPr lang="de-DE" baseline="0" dirty="0" err="1"/>
              <a:t>made</a:t>
            </a:r>
            <a:r>
              <a:rPr lang="de-DE" baseline="0" dirty="0"/>
              <a:t>. The </a:t>
            </a:r>
            <a:r>
              <a:rPr lang="de-DE" baseline="0" dirty="0" err="1"/>
              <a:t>blockchain</a:t>
            </a:r>
            <a:r>
              <a:rPr lang="de-DE" baseline="0" dirty="0"/>
              <a:t> </a:t>
            </a:r>
            <a:r>
              <a:rPr lang="de-DE" baseline="0" dirty="0" err="1"/>
              <a:t>is</a:t>
            </a:r>
            <a:r>
              <a:rPr lang="de-DE" baseline="0" dirty="0"/>
              <a:t> </a:t>
            </a:r>
            <a:r>
              <a:rPr lang="de-DE" baseline="0" dirty="0" err="1"/>
              <a:t>stored</a:t>
            </a:r>
            <a:r>
              <a:rPr lang="de-DE" baseline="0" dirty="0"/>
              <a:t> </a:t>
            </a:r>
            <a:r>
              <a:rPr lang="de-DE" baseline="0" dirty="0" err="1"/>
              <a:t>at</a:t>
            </a:r>
            <a:r>
              <a:rPr lang="de-DE" baseline="0" dirty="0"/>
              <a:t> </a:t>
            </a:r>
            <a:r>
              <a:rPr lang="de-DE" baseline="0" dirty="0" err="1"/>
              <a:t>every</a:t>
            </a:r>
            <a:r>
              <a:rPr lang="de-DE" baseline="0" dirty="0"/>
              <a:t> </a:t>
            </a:r>
            <a:r>
              <a:rPr lang="de-DE" baseline="0" dirty="0" err="1"/>
              <a:t>single</a:t>
            </a:r>
            <a:r>
              <a:rPr lang="de-DE" baseline="0" dirty="0"/>
              <a:t> </a:t>
            </a:r>
            <a:r>
              <a:rPr lang="de-DE" baseline="0" dirty="0" err="1"/>
              <a:t>client</a:t>
            </a:r>
            <a:r>
              <a:rPr lang="de-DE" baseline="0" dirty="0"/>
              <a:t> in </a:t>
            </a:r>
            <a:r>
              <a:rPr lang="de-DE" baseline="0" dirty="0" err="1"/>
              <a:t>the</a:t>
            </a:r>
            <a:r>
              <a:rPr lang="de-DE" baseline="0" dirty="0"/>
              <a:t> </a:t>
            </a:r>
            <a:r>
              <a:rPr lang="de-DE" baseline="0" dirty="0" err="1"/>
              <a:t>Bitcoin</a:t>
            </a:r>
            <a:r>
              <a:rPr lang="de-DE" baseline="0" dirty="0"/>
              <a:t> </a:t>
            </a:r>
            <a:r>
              <a:rPr lang="de-DE" baseline="0" dirty="0" err="1"/>
              <a:t>network</a:t>
            </a:r>
            <a:r>
              <a:rPr lang="de-DE" baseline="0" dirty="0"/>
              <a:t>. </a:t>
            </a:r>
          </a:p>
          <a:p>
            <a:endParaRPr lang="de-DE" baseline="0" dirty="0"/>
          </a:p>
          <a:p>
            <a:r>
              <a:rPr lang="de-DE" baseline="0" dirty="0"/>
              <a:t>As </a:t>
            </a:r>
            <a:r>
              <a:rPr lang="de-DE" baseline="0" dirty="0" err="1"/>
              <a:t>the</a:t>
            </a:r>
            <a:r>
              <a:rPr lang="de-DE" baseline="0" dirty="0"/>
              <a:t> </a:t>
            </a:r>
            <a:r>
              <a:rPr lang="de-DE" baseline="0" dirty="0" err="1"/>
              <a:t>graphic</a:t>
            </a:r>
            <a:r>
              <a:rPr lang="de-DE" baseline="0" dirty="0"/>
              <a:t>  </a:t>
            </a:r>
            <a:r>
              <a:rPr lang="de-DE" baseline="0" dirty="0" err="1"/>
              <a:t>shows</a:t>
            </a:r>
            <a:r>
              <a:rPr lang="de-DE" baseline="0" dirty="0"/>
              <a:t> </a:t>
            </a:r>
            <a:r>
              <a:rPr lang="de-DE" baseline="0" dirty="0" err="1"/>
              <a:t>there</a:t>
            </a:r>
            <a:r>
              <a:rPr lang="de-DE" baseline="0" dirty="0"/>
              <a:t> </a:t>
            </a:r>
            <a:r>
              <a:rPr lang="de-DE" baseline="0" dirty="0" err="1"/>
              <a:t>are</a:t>
            </a:r>
            <a:r>
              <a:rPr lang="de-DE" baseline="0" dirty="0"/>
              <a:t> also </a:t>
            </a:r>
            <a:r>
              <a:rPr lang="de-DE" baseline="0" dirty="0" err="1"/>
              <a:t>other</a:t>
            </a:r>
            <a:r>
              <a:rPr lang="de-DE" baseline="0" dirty="0"/>
              <a:t> </a:t>
            </a:r>
            <a:r>
              <a:rPr lang="de-DE" baseline="0" dirty="0" err="1"/>
              <a:t>receivers</a:t>
            </a:r>
            <a:r>
              <a:rPr lang="de-DE" baseline="0" dirty="0"/>
              <a:t> </a:t>
            </a:r>
            <a:r>
              <a:rPr lang="de-DE" baseline="0" dirty="0" err="1"/>
              <a:t>of</a:t>
            </a:r>
            <a:r>
              <a:rPr lang="de-DE" baseline="0" dirty="0"/>
              <a:t> </a:t>
            </a:r>
            <a:r>
              <a:rPr lang="de-DE" baseline="0" dirty="0" err="1"/>
              <a:t>Bitcoin</a:t>
            </a:r>
            <a:r>
              <a:rPr lang="de-DE" baseline="0" dirty="0"/>
              <a:t> </a:t>
            </a:r>
            <a:r>
              <a:rPr lang="de-DE" baseline="0" dirty="0" err="1"/>
              <a:t>than</a:t>
            </a:r>
            <a:r>
              <a:rPr lang="de-DE" baseline="0" dirty="0"/>
              <a:t> just private </a:t>
            </a:r>
            <a:r>
              <a:rPr lang="de-DE" baseline="0" dirty="0" err="1"/>
              <a:t>persons</a:t>
            </a:r>
            <a:r>
              <a:rPr lang="de-DE" baseline="0" dirty="0"/>
              <a:t>. A </a:t>
            </a:r>
            <a:r>
              <a:rPr lang="de-DE" baseline="0" dirty="0" err="1"/>
              <a:t>sender</a:t>
            </a:r>
            <a:r>
              <a:rPr lang="de-DE" baseline="0" dirty="0"/>
              <a:t> </a:t>
            </a:r>
            <a:r>
              <a:rPr lang="de-DE" baseline="0" dirty="0" err="1"/>
              <a:t>can</a:t>
            </a:r>
            <a:r>
              <a:rPr lang="de-DE" baseline="0" dirty="0"/>
              <a:t> also send </a:t>
            </a:r>
            <a:r>
              <a:rPr lang="de-DE" baseline="0" dirty="0" err="1"/>
              <a:t>his</a:t>
            </a:r>
            <a:r>
              <a:rPr lang="de-DE" baseline="0" dirty="0"/>
              <a:t> </a:t>
            </a:r>
            <a:r>
              <a:rPr lang="de-DE" baseline="0" dirty="0" err="1"/>
              <a:t>Bitcoins</a:t>
            </a:r>
            <a:r>
              <a:rPr lang="de-DE" baseline="0" dirty="0"/>
              <a:t> </a:t>
            </a:r>
            <a:r>
              <a:rPr lang="de-DE" baseline="0" dirty="0" err="1"/>
              <a:t>to</a:t>
            </a:r>
            <a:r>
              <a:rPr lang="de-DE" baseline="0" dirty="0"/>
              <a:t> Banks, </a:t>
            </a:r>
            <a:r>
              <a:rPr lang="de-DE" baseline="0" dirty="0" err="1"/>
              <a:t>money</a:t>
            </a:r>
            <a:r>
              <a:rPr lang="de-DE" baseline="0" dirty="0"/>
              <a:t> </a:t>
            </a:r>
            <a:r>
              <a:rPr lang="de-DE" baseline="0" dirty="0" err="1"/>
              <a:t>transfer</a:t>
            </a:r>
            <a:r>
              <a:rPr lang="de-DE" baseline="0" dirty="0"/>
              <a:t> </a:t>
            </a:r>
            <a:r>
              <a:rPr lang="de-DE" baseline="0" dirty="0" err="1"/>
              <a:t>services</a:t>
            </a:r>
            <a:r>
              <a:rPr lang="de-DE" baseline="0" dirty="0"/>
              <a:t> </a:t>
            </a:r>
            <a:r>
              <a:rPr lang="de-DE" baseline="0" dirty="0" err="1"/>
              <a:t>and</a:t>
            </a:r>
            <a:r>
              <a:rPr lang="de-DE" baseline="0" dirty="0"/>
              <a:t> </a:t>
            </a:r>
            <a:r>
              <a:rPr lang="de-DE" baseline="0" dirty="0" err="1"/>
              <a:t>exchanges</a:t>
            </a:r>
            <a:r>
              <a:rPr lang="de-DE" baseline="0" dirty="0"/>
              <a:t> </a:t>
            </a:r>
            <a:r>
              <a:rPr lang="de-DE" baseline="0" dirty="0" err="1"/>
              <a:t>to</a:t>
            </a:r>
            <a:r>
              <a:rPr lang="de-DE" baseline="0" dirty="0"/>
              <a:t> </a:t>
            </a:r>
            <a:r>
              <a:rPr lang="de-DE" baseline="0" dirty="0" err="1"/>
              <a:t>exchange</a:t>
            </a:r>
            <a:r>
              <a:rPr lang="de-DE" baseline="0" dirty="0"/>
              <a:t> </a:t>
            </a:r>
            <a:r>
              <a:rPr lang="de-DE" baseline="0" dirty="0" err="1"/>
              <a:t>Bitcoins</a:t>
            </a:r>
            <a:r>
              <a:rPr lang="de-DE" baseline="0" dirty="0"/>
              <a:t> </a:t>
            </a:r>
            <a:r>
              <a:rPr lang="de-DE" baseline="0" dirty="0" err="1"/>
              <a:t>to</a:t>
            </a:r>
            <a:r>
              <a:rPr lang="de-DE" baseline="0" dirty="0"/>
              <a:t> real </a:t>
            </a:r>
            <a:r>
              <a:rPr lang="de-DE" baseline="0" dirty="0" err="1"/>
              <a:t>money</a:t>
            </a:r>
            <a:r>
              <a:rPr lang="de-DE" baseline="0" dirty="0"/>
              <a:t> </a:t>
            </a:r>
            <a:r>
              <a:rPr lang="de-DE" baseline="0" dirty="0" err="1"/>
              <a:t>or</a:t>
            </a:r>
            <a:r>
              <a:rPr lang="de-DE" baseline="0" dirty="0"/>
              <a:t> </a:t>
            </a:r>
            <a:r>
              <a:rPr lang="de-DE" baseline="0" dirty="0" err="1"/>
              <a:t>other</a:t>
            </a:r>
            <a:r>
              <a:rPr lang="de-DE" baseline="0" dirty="0"/>
              <a:t> </a:t>
            </a:r>
            <a:r>
              <a:rPr lang="de-DE" baseline="0" dirty="0" err="1"/>
              <a:t>crypto</a:t>
            </a:r>
            <a:r>
              <a:rPr lang="de-DE" baseline="0" dirty="0"/>
              <a:t> </a:t>
            </a:r>
            <a:r>
              <a:rPr lang="de-DE" baseline="0" dirty="0" err="1"/>
              <a:t>currencies</a:t>
            </a:r>
            <a:r>
              <a:rPr lang="de-DE" baseline="0" dirty="0"/>
              <a:t>. </a:t>
            </a:r>
            <a:r>
              <a:rPr lang="de-DE" baseline="0" dirty="0" err="1"/>
              <a:t>And</a:t>
            </a:r>
            <a:r>
              <a:rPr lang="de-DE" baseline="0" dirty="0"/>
              <a:t> </a:t>
            </a:r>
            <a:r>
              <a:rPr lang="de-DE" baseline="0" dirty="0" err="1"/>
              <a:t>of</a:t>
            </a:r>
            <a:r>
              <a:rPr lang="de-DE" baseline="0" dirty="0"/>
              <a:t> </a:t>
            </a:r>
            <a:r>
              <a:rPr lang="de-DE" baseline="0" dirty="0" err="1"/>
              <a:t>course</a:t>
            </a:r>
            <a:r>
              <a:rPr lang="de-DE" baseline="0" dirty="0"/>
              <a:t>: </a:t>
            </a:r>
            <a:r>
              <a:rPr lang="de-DE" baseline="0" dirty="0" err="1"/>
              <a:t>there</a:t>
            </a:r>
            <a:r>
              <a:rPr lang="de-DE" baseline="0" dirty="0"/>
              <a:t> </a:t>
            </a:r>
            <a:r>
              <a:rPr lang="de-DE" baseline="0" dirty="0" err="1"/>
              <a:t>are</a:t>
            </a:r>
            <a:r>
              <a:rPr lang="de-DE" baseline="0" dirty="0"/>
              <a:t> also a </a:t>
            </a:r>
            <a:r>
              <a:rPr lang="de-DE" baseline="0" dirty="0" err="1"/>
              <a:t>number</a:t>
            </a:r>
            <a:r>
              <a:rPr lang="de-DE" baseline="0" dirty="0"/>
              <a:t> </a:t>
            </a:r>
            <a:r>
              <a:rPr lang="de-DE" baseline="0" dirty="0" err="1"/>
              <a:t>of</a:t>
            </a:r>
            <a:r>
              <a:rPr lang="de-DE" baseline="0" dirty="0"/>
              <a:t> </a:t>
            </a:r>
            <a:r>
              <a:rPr lang="de-DE" baseline="0" dirty="0" err="1"/>
              <a:t>shops</a:t>
            </a:r>
            <a:r>
              <a:rPr lang="de-DE" baseline="0" dirty="0"/>
              <a:t>, </a:t>
            </a:r>
            <a:r>
              <a:rPr lang="de-DE" baseline="0" dirty="0" err="1"/>
              <a:t>both</a:t>
            </a:r>
            <a:r>
              <a:rPr lang="de-DE" baseline="0" dirty="0"/>
              <a:t> on </a:t>
            </a:r>
            <a:r>
              <a:rPr lang="de-DE" baseline="0" dirty="0" err="1"/>
              <a:t>the</a:t>
            </a:r>
            <a:r>
              <a:rPr lang="de-DE" baseline="0" dirty="0"/>
              <a:t> </a:t>
            </a:r>
            <a:r>
              <a:rPr lang="de-DE" baseline="0" dirty="0" err="1"/>
              <a:t>internet</a:t>
            </a:r>
            <a:r>
              <a:rPr lang="de-DE" baseline="0" dirty="0"/>
              <a:t> </a:t>
            </a:r>
            <a:r>
              <a:rPr lang="de-DE" baseline="0" dirty="0" err="1"/>
              <a:t>and</a:t>
            </a:r>
            <a:r>
              <a:rPr lang="de-DE" baseline="0" dirty="0"/>
              <a:t> in real </a:t>
            </a:r>
            <a:r>
              <a:rPr lang="de-DE" baseline="0" dirty="0" err="1"/>
              <a:t>life</a:t>
            </a:r>
            <a:r>
              <a:rPr lang="de-DE" baseline="0" dirty="0"/>
              <a:t>, </a:t>
            </a:r>
            <a:r>
              <a:rPr lang="de-DE" baseline="0" dirty="0" err="1"/>
              <a:t>that</a:t>
            </a:r>
            <a:r>
              <a:rPr lang="de-DE" baseline="0" dirty="0"/>
              <a:t> </a:t>
            </a:r>
            <a:r>
              <a:rPr lang="de-DE" baseline="0" dirty="0" err="1"/>
              <a:t>accept</a:t>
            </a:r>
            <a:r>
              <a:rPr lang="de-DE" baseline="0" dirty="0"/>
              <a:t> </a:t>
            </a:r>
            <a:r>
              <a:rPr lang="de-DE" baseline="0" dirty="0" err="1"/>
              <a:t>Bitcoin</a:t>
            </a:r>
            <a:r>
              <a:rPr lang="de-DE" baseline="0" dirty="0"/>
              <a:t> </a:t>
            </a:r>
            <a:r>
              <a:rPr lang="de-DE" baseline="0" dirty="0" err="1"/>
              <a:t>as</a:t>
            </a:r>
            <a:r>
              <a:rPr lang="de-DE" baseline="0" dirty="0"/>
              <a:t> </a:t>
            </a:r>
            <a:r>
              <a:rPr lang="de-DE" baseline="0" dirty="0" err="1"/>
              <a:t>payment</a:t>
            </a:r>
            <a:r>
              <a:rPr lang="de-DE" baseline="0" dirty="0"/>
              <a:t> </a:t>
            </a:r>
            <a:r>
              <a:rPr lang="de-DE" baseline="0" dirty="0" err="1"/>
              <a:t>for</a:t>
            </a:r>
            <a:r>
              <a:rPr lang="de-DE" baseline="0" dirty="0"/>
              <a:t> </a:t>
            </a:r>
            <a:r>
              <a:rPr lang="de-DE" baseline="0" dirty="0" err="1"/>
              <a:t>their</a:t>
            </a:r>
            <a:r>
              <a:rPr lang="de-DE" baseline="0" dirty="0"/>
              <a:t> </a:t>
            </a:r>
            <a:r>
              <a:rPr lang="de-DE" baseline="0" dirty="0" err="1"/>
              <a:t>products</a:t>
            </a:r>
            <a:r>
              <a:rPr lang="de-DE" baseline="0" dirty="0"/>
              <a:t> </a:t>
            </a:r>
            <a:r>
              <a:rPr lang="de-DE" baseline="0" dirty="0" err="1"/>
              <a:t>and</a:t>
            </a:r>
            <a:r>
              <a:rPr lang="de-DE" baseline="0" dirty="0"/>
              <a:t> </a:t>
            </a:r>
            <a:r>
              <a:rPr lang="de-DE" baseline="0" dirty="0" err="1"/>
              <a:t>services</a:t>
            </a:r>
            <a:r>
              <a:rPr lang="de-DE" baseline="0" dirty="0"/>
              <a:t>.</a:t>
            </a:r>
          </a:p>
        </p:txBody>
      </p:sp>
      <p:sp>
        <p:nvSpPr>
          <p:cNvPr id="4" name="Foliennummernplatzhalter 3"/>
          <p:cNvSpPr>
            <a:spLocks noGrp="1"/>
          </p:cNvSpPr>
          <p:nvPr>
            <p:ph type="sldNum" sz="quarter" idx="10"/>
          </p:nvPr>
        </p:nvSpPr>
        <p:spPr/>
        <p:txBody>
          <a:bodyPr/>
          <a:lstStyle/>
          <a:p>
            <a:fld id="{5827260C-95DC-194B-88B2-0B241DEC43BF}" type="slidenum">
              <a:rPr lang="en-US" smtClean="0"/>
              <a:pPr/>
              <a:t>67</a:t>
            </a:fld>
            <a:endParaRPr lang="en-US"/>
          </a:p>
        </p:txBody>
      </p:sp>
    </p:spTree>
    <p:extLst>
      <p:ext uri="{BB962C8B-B14F-4D97-AF65-F5344CB8AC3E}">
        <p14:creationId xmlns:p14="http://schemas.microsoft.com/office/powerpoint/2010/main" val="141348028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noProof="0" dirty="0"/>
              <a:t>There are over 640 different crypto currencies (07/2015). A nice overview can be found here: http://</a:t>
            </a:r>
            <a:r>
              <a:rPr lang="en-GB" baseline="0" noProof="0" dirty="0" err="1"/>
              <a:t>coinmarketcap.com</a:t>
            </a:r>
            <a:r>
              <a:rPr lang="en-GB" baseline="0" noProof="0" dirty="0"/>
              <a:t>/all/views/all/ </a:t>
            </a:r>
          </a:p>
          <a:p>
            <a:endParaRPr lang="en-GB" baseline="0" noProof="0" dirty="0"/>
          </a:p>
          <a:p>
            <a:r>
              <a:rPr lang="en-GB" baseline="0" noProof="0" dirty="0"/>
              <a:t>The by far most important and most well-known crypto currency is Bitcoin which was invented in late 2008 by „Satoshi </a:t>
            </a:r>
            <a:r>
              <a:rPr lang="en-GB" baseline="0" noProof="0" dirty="0" err="1"/>
              <a:t>Nakamoto</a:t>
            </a:r>
            <a:r>
              <a:rPr lang="en-GB" baseline="0" noProof="0" dirty="0"/>
              <a:t>“. However, it is important to know that there are also other crypto currencies as well. Some of them were created because Bitcoin became too „heavy“ – meaning that it is not really handy to pay transactions. Others were created to overcome weaknesses of Bitcoin, e.g. DASH (the X11 Logo; formerly known as </a:t>
            </a:r>
            <a:r>
              <a:rPr lang="en-GB" baseline="0" noProof="0" dirty="0" err="1"/>
              <a:t>Darkcoin</a:t>
            </a:r>
            <a:r>
              <a:rPr lang="en-GB" baseline="0" noProof="0" dirty="0"/>
              <a:t>) to allow fully anonymous transactions or </a:t>
            </a:r>
            <a:r>
              <a:rPr lang="en-GB" baseline="0" noProof="0" dirty="0" err="1"/>
              <a:t>Litecoin</a:t>
            </a:r>
            <a:r>
              <a:rPr lang="en-GB" baseline="0" noProof="0" dirty="0"/>
              <a:t> to allow faster transactions as well as smaller transactions. </a:t>
            </a:r>
          </a:p>
          <a:p>
            <a:endParaRPr lang="en-GB" baseline="0" noProof="0" dirty="0"/>
          </a:p>
          <a:p>
            <a:r>
              <a:rPr lang="en-GB" baseline="0" noProof="0" dirty="0"/>
              <a:t>Most of the currency are based on the same approach: A peer-to-peer network to mine coin and validate transactions and a pre-defined, limited supply of the currency.</a:t>
            </a:r>
          </a:p>
          <a:p>
            <a:endParaRPr lang="en-GB" dirty="0"/>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68</a:t>
            </a:fld>
            <a:endParaRPr lang="en-US"/>
          </a:p>
        </p:txBody>
      </p:sp>
    </p:spTree>
    <p:extLst>
      <p:ext uri="{BB962C8B-B14F-4D97-AF65-F5344CB8AC3E}">
        <p14:creationId xmlns:p14="http://schemas.microsoft.com/office/powerpoint/2010/main" val="58598867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a:t>
            </a:r>
            <a:r>
              <a:rPr lang="en-GB" baseline="0" dirty="0"/>
              <a:t> following three slides give information from IOCTA about forms of cryptocurrency used by criminals, other than </a:t>
            </a:r>
            <a:r>
              <a:rPr lang="en-GB" baseline="0" dirty="0" err="1"/>
              <a:t>Bitcooin</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69</a:t>
            </a:fld>
            <a:endParaRPr lang="en-US"/>
          </a:p>
        </p:txBody>
      </p:sp>
    </p:spTree>
    <p:extLst>
      <p:ext uri="{BB962C8B-B14F-4D97-AF65-F5344CB8AC3E}">
        <p14:creationId xmlns:p14="http://schemas.microsoft.com/office/powerpoint/2010/main" val="6740025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GB" sz="1200" kern="1200" dirty="0">
                <a:solidFill>
                  <a:schemeClr val="tx1"/>
                </a:solidFill>
                <a:effectLst/>
                <a:latin typeface="+mn-lt"/>
                <a:ea typeface="+mn-ea"/>
                <a:cs typeface="+mn-cs"/>
              </a:rPr>
              <a:t>The individual objectives are the things that that the delegate should be able to do at the end of the session.  These objectives may be used to test the knowledge the students have obtained and to allow the students to evaluate the training.  For this session the students should be able to:</a:t>
            </a:r>
          </a:p>
          <a:p>
            <a:pPr lvl="0"/>
            <a:r>
              <a:rPr lang="en-GB" dirty="0"/>
              <a:t></a:t>
            </a:r>
            <a:r>
              <a:rPr lang="en-GB" baseline="0" dirty="0"/>
              <a:t> </a:t>
            </a:r>
            <a:r>
              <a:rPr lang="en-US" sz="1200" kern="1200" dirty="0">
                <a:solidFill>
                  <a:schemeClr val="tx1"/>
                </a:solidFill>
                <a:effectLst/>
                <a:latin typeface="+mn-lt"/>
                <a:ea typeface="+mn-ea"/>
                <a:cs typeface="+mn-cs"/>
              </a:rPr>
              <a:t>Identify the trainers and fellow delegates</a:t>
            </a:r>
            <a:endParaRPr lang="en-GB" sz="1200" kern="1200" dirty="0">
              <a:solidFill>
                <a:schemeClr val="tx1"/>
              </a:solidFill>
              <a:effectLst/>
              <a:latin typeface="+mn-lt"/>
              <a:ea typeface="+mn-ea"/>
              <a:cs typeface="+mn-cs"/>
            </a:endParaRPr>
          </a:p>
          <a:p>
            <a:pPr lvl="0"/>
            <a:r>
              <a:rPr lang="en-GB" dirty="0"/>
              <a:t></a:t>
            </a:r>
            <a:r>
              <a:rPr lang="en-GB" baseline="0" dirty="0"/>
              <a:t> </a:t>
            </a:r>
            <a:r>
              <a:rPr lang="en-US" sz="1200" kern="1200" dirty="0">
                <a:solidFill>
                  <a:schemeClr val="tx1"/>
                </a:solidFill>
                <a:effectLst/>
                <a:latin typeface="+mn-lt"/>
                <a:ea typeface="+mn-ea"/>
                <a:cs typeface="+mn-cs"/>
              </a:rPr>
              <a:t>Discuss the overall aim of the course</a:t>
            </a:r>
            <a:endParaRPr lang="en-GB" sz="1200" kern="1200" dirty="0">
              <a:solidFill>
                <a:schemeClr val="tx1"/>
              </a:solidFill>
              <a:effectLst/>
              <a:latin typeface="+mn-lt"/>
              <a:ea typeface="+mn-ea"/>
              <a:cs typeface="+mn-cs"/>
            </a:endParaRPr>
          </a:p>
          <a:p>
            <a:pPr lvl="0"/>
            <a:r>
              <a:rPr lang="en-GB" dirty="0"/>
              <a:t></a:t>
            </a:r>
            <a:r>
              <a:rPr lang="en-GB" baseline="0" dirty="0"/>
              <a:t> </a:t>
            </a:r>
            <a:r>
              <a:rPr lang="en-US" sz="1200" kern="1200" dirty="0">
                <a:solidFill>
                  <a:schemeClr val="tx1"/>
                </a:solidFill>
                <a:effectLst/>
                <a:latin typeface="+mn-lt"/>
                <a:ea typeface="+mn-ea"/>
                <a:cs typeface="+mn-cs"/>
              </a:rPr>
              <a:t>Explain why this course is necessary</a:t>
            </a:r>
            <a:endParaRPr lang="en-GB" sz="1200" kern="1200" dirty="0">
              <a:solidFill>
                <a:schemeClr val="tx1"/>
              </a:solidFill>
              <a:effectLst/>
              <a:latin typeface="+mn-lt"/>
              <a:ea typeface="+mn-ea"/>
              <a:cs typeface="+mn-cs"/>
            </a:endParaRPr>
          </a:p>
          <a:p>
            <a:pPr lvl="0"/>
            <a:r>
              <a:rPr lang="en-GB" dirty="0"/>
              <a:t></a:t>
            </a:r>
            <a:r>
              <a:rPr lang="en-GB" baseline="0" dirty="0"/>
              <a:t> </a:t>
            </a:r>
            <a:r>
              <a:rPr lang="en-US" sz="1200" kern="1200" dirty="0">
                <a:solidFill>
                  <a:schemeClr val="tx1"/>
                </a:solidFill>
                <a:effectLst/>
                <a:latin typeface="+mn-lt"/>
                <a:ea typeface="+mn-ea"/>
                <a:cs typeface="+mn-cs"/>
              </a:rPr>
              <a:t>List the component parts of the timetable and activities of the course</a:t>
            </a:r>
            <a:endParaRPr lang="en-GB" sz="1200" kern="1200" dirty="0">
              <a:solidFill>
                <a:schemeClr val="tx1"/>
              </a:solidFill>
              <a:effectLst/>
              <a:latin typeface="+mn-lt"/>
              <a:ea typeface="+mn-ea"/>
              <a:cs typeface="+mn-cs"/>
            </a:endParaRPr>
          </a:p>
          <a:p>
            <a:r>
              <a:rPr lang="en-GB" dirty="0"/>
              <a:t></a:t>
            </a:r>
            <a:r>
              <a:rPr lang="en-GB" baseline="0" dirty="0"/>
              <a:t> </a:t>
            </a:r>
            <a:r>
              <a:rPr lang="en-US" sz="1200" kern="1200" dirty="0">
                <a:solidFill>
                  <a:schemeClr val="tx1"/>
                </a:solidFill>
                <a:effectLst/>
                <a:latin typeface="+mn-lt"/>
                <a:ea typeface="+mn-ea"/>
                <a:cs typeface="+mn-cs"/>
              </a:rPr>
              <a:t>List the health and safety procedures for the venue.</a:t>
            </a:r>
            <a:endParaRPr lang="en-GB" dirty="0"/>
          </a:p>
        </p:txBody>
      </p:sp>
      <p:sp>
        <p:nvSpPr>
          <p:cNvPr id="4" name="Espace réservé du numéro de diapositive 3"/>
          <p:cNvSpPr>
            <a:spLocks noGrp="1"/>
          </p:cNvSpPr>
          <p:nvPr>
            <p:ph type="sldNum" sz="quarter" idx="10"/>
          </p:nvPr>
        </p:nvSpPr>
        <p:spPr/>
        <p:txBody>
          <a:bodyPr/>
          <a:lstStyle/>
          <a:p>
            <a:fld id="{5827260C-95DC-194B-88B2-0B241DEC43BF}" type="slidenum">
              <a:rPr lang="en-US" smtClean="0"/>
              <a:pPr/>
              <a:t>72</a:t>
            </a:fld>
            <a:endParaRPr lang="en-US"/>
          </a:p>
        </p:txBody>
      </p:sp>
    </p:spTree>
    <p:extLst>
      <p:ext uri="{BB962C8B-B14F-4D97-AF65-F5344CB8AC3E}">
        <p14:creationId xmlns:p14="http://schemas.microsoft.com/office/powerpoint/2010/main" val="168516030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trainer should give participants an opportunity to ask any questions that they may have in relation to the lesson.</a:t>
            </a:r>
          </a:p>
          <a:p>
            <a:endParaRPr lang="en-GB" sz="1200" b="1"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Practical Exercises (if applicable)</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only practical exercise in this session is the introduction of the students and trainers and the requirements of this are set out in the previous section.</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Knowledge Check</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There is no knowledge check with this session</a:t>
            </a:r>
            <a:endParaRPr lang="en-GB" dirty="0"/>
          </a:p>
          <a:p>
            <a:endParaRPr lang="en-GB"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73</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This slide</a:t>
            </a:r>
            <a:r>
              <a:rPr lang="en-US" sz="1200" kern="1200" baseline="0" dirty="0">
                <a:solidFill>
                  <a:schemeClr val="tx1"/>
                </a:solidFill>
                <a:effectLst/>
                <a:latin typeface="+mn-lt"/>
                <a:ea typeface="+mn-ea"/>
                <a:cs typeface="+mn-cs"/>
              </a:rPr>
              <a:t> serves to provide some introductory remarks. </a:t>
            </a:r>
          </a:p>
          <a:p>
            <a:r>
              <a:rPr lang="en-US" sz="1200" kern="1200" baseline="0" dirty="0">
                <a:solidFill>
                  <a:schemeClr val="tx1"/>
                </a:solidFill>
                <a:effectLst/>
                <a:latin typeface="+mn-lt"/>
                <a:ea typeface="+mn-ea"/>
                <a:cs typeface="+mn-cs"/>
              </a:rPr>
              <a:t>Being these topics already dealt with in the Introductory Training Course, it is up to the trainer to evaluate whether there is the need to use it or skip it</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dirty="0"/>
              <a:t>Source: https://</a:t>
            </a:r>
            <a:r>
              <a:rPr lang="en-GB" dirty="0" err="1"/>
              <a:t>www.slideshare.net</a:t>
            </a:r>
            <a:r>
              <a:rPr lang="en-GB" dirty="0"/>
              <a:t>/</a:t>
            </a:r>
            <a:r>
              <a:rPr lang="en-GB" dirty="0" err="1"/>
              <a:t>wearesocialsg</a:t>
            </a:r>
            <a:r>
              <a:rPr lang="en-GB" dirty="0"/>
              <a:t>/global-digital-statshot-q2-2017</a:t>
            </a:r>
          </a:p>
        </p:txBody>
      </p:sp>
      <p:sp>
        <p:nvSpPr>
          <p:cNvPr id="4" name="Slide Number Placeholder 3"/>
          <p:cNvSpPr>
            <a:spLocks noGrp="1"/>
          </p:cNvSpPr>
          <p:nvPr>
            <p:ph type="sldNum" sz="quarter" idx="10"/>
          </p:nvPr>
        </p:nvSpPr>
        <p:spPr/>
        <p:txBody>
          <a:bodyPr/>
          <a:lstStyle/>
          <a:p>
            <a:fld id="{5827260C-95DC-194B-88B2-0B241DEC43BF}" type="slidenum">
              <a:rPr lang="en-US" smtClean="0"/>
              <a:pPr/>
              <a:t>6</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This slide</a:t>
            </a:r>
            <a:r>
              <a:rPr lang="en-US" sz="1200" kern="1200" baseline="0" dirty="0">
                <a:solidFill>
                  <a:schemeClr val="tx1"/>
                </a:solidFill>
                <a:effectLst/>
                <a:latin typeface="+mn-lt"/>
                <a:ea typeface="+mn-ea"/>
                <a:cs typeface="+mn-cs"/>
              </a:rPr>
              <a:t> serves to provide some introductory remarks. </a:t>
            </a:r>
          </a:p>
          <a:p>
            <a:r>
              <a:rPr lang="en-US" sz="1200" kern="1200" baseline="0" dirty="0">
                <a:solidFill>
                  <a:schemeClr val="tx1"/>
                </a:solidFill>
                <a:effectLst/>
                <a:latin typeface="+mn-lt"/>
                <a:ea typeface="+mn-ea"/>
                <a:cs typeface="+mn-cs"/>
              </a:rPr>
              <a:t>Being these topics already dealt with in the Introductory Training Course, it is up to the trainer to evaluate whether there is the need to use it or skip it</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dirty="0"/>
              <a:t>Source: https://</a:t>
            </a:r>
            <a:r>
              <a:rPr lang="en-GB" dirty="0" err="1"/>
              <a:t>www.slideshare.net</a:t>
            </a:r>
            <a:r>
              <a:rPr lang="en-GB" dirty="0"/>
              <a:t>/</a:t>
            </a:r>
            <a:r>
              <a:rPr lang="en-GB" dirty="0" err="1"/>
              <a:t>wearesocialsg</a:t>
            </a:r>
            <a:r>
              <a:rPr lang="en-GB" dirty="0"/>
              <a:t>/digital-in-2017-global-overview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7</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This slide</a:t>
            </a:r>
            <a:r>
              <a:rPr lang="en-US" sz="1200" kern="1200" baseline="0" dirty="0">
                <a:solidFill>
                  <a:schemeClr val="tx1"/>
                </a:solidFill>
                <a:effectLst/>
                <a:latin typeface="+mn-lt"/>
                <a:ea typeface="+mn-ea"/>
                <a:cs typeface="+mn-cs"/>
              </a:rPr>
              <a:t> serves to provide some introductory remarks. </a:t>
            </a:r>
          </a:p>
          <a:p>
            <a:r>
              <a:rPr lang="en-US" sz="1200" kern="1200" baseline="0" dirty="0">
                <a:solidFill>
                  <a:schemeClr val="tx1"/>
                </a:solidFill>
                <a:effectLst/>
                <a:latin typeface="+mn-lt"/>
                <a:ea typeface="+mn-ea"/>
                <a:cs typeface="+mn-cs"/>
              </a:rPr>
              <a:t>Being these topics already dealt with in the Introductory Training Course, it is up to the trainer to evaluate whether there is the need to use it or skip it</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dirty="0"/>
              <a:t>Source: https://</a:t>
            </a:r>
            <a:r>
              <a:rPr lang="en-GB" dirty="0" err="1"/>
              <a:t>www.slideshare.net</a:t>
            </a:r>
            <a:r>
              <a:rPr lang="en-GB" dirty="0"/>
              <a:t>/</a:t>
            </a:r>
            <a:r>
              <a:rPr lang="en-GB" dirty="0" err="1"/>
              <a:t>wearesocialsg</a:t>
            </a:r>
            <a:r>
              <a:rPr lang="en-GB" dirty="0"/>
              <a:t>/digital-in-2017-global-overview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8</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This slide</a:t>
            </a:r>
            <a:r>
              <a:rPr lang="en-US" sz="1200" kern="1200" baseline="0" dirty="0">
                <a:solidFill>
                  <a:schemeClr val="tx1"/>
                </a:solidFill>
                <a:effectLst/>
                <a:latin typeface="+mn-lt"/>
                <a:ea typeface="+mn-ea"/>
                <a:cs typeface="+mn-cs"/>
              </a:rPr>
              <a:t> serves to provide some introductory remarks. </a:t>
            </a:r>
          </a:p>
          <a:p>
            <a:r>
              <a:rPr lang="en-US" sz="1200" kern="1200" baseline="0" dirty="0">
                <a:solidFill>
                  <a:schemeClr val="tx1"/>
                </a:solidFill>
                <a:effectLst/>
                <a:latin typeface="+mn-lt"/>
                <a:ea typeface="+mn-ea"/>
                <a:cs typeface="+mn-cs"/>
              </a:rPr>
              <a:t>Being these topics already dealt with in the Introductory Training Course, it is up to the trainer to evaluate whether there is the need to use it or skip it</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dirty="0"/>
              <a:t>Source: https://</a:t>
            </a:r>
            <a:r>
              <a:rPr lang="en-GB" dirty="0" err="1"/>
              <a:t>www.slideshare.net</a:t>
            </a:r>
            <a:r>
              <a:rPr lang="en-GB" dirty="0"/>
              <a:t>/</a:t>
            </a:r>
            <a:r>
              <a:rPr lang="en-GB" dirty="0" err="1"/>
              <a:t>wearesocialsg</a:t>
            </a:r>
            <a:r>
              <a:rPr lang="en-GB" dirty="0"/>
              <a:t>/digital-in-2017-global-overview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9</a:t>
            </a:fld>
            <a:endParaRPr lang="en-US"/>
          </a:p>
        </p:txBody>
      </p:sp>
    </p:spTree>
    <p:extLst>
      <p:ext uri="{BB962C8B-B14F-4D97-AF65-F5344CB8AC3E}">
        <p14:creationId xmlns:p14="http://schemas.microsoft.com/office/powerpoint/2010/main" val="52229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7C93875C-D206-EB44-B59F-1EDFAD2C5F06}" type="datetimeFigureOut">
              <a:rPr lang="en-US" smtClean="0"/>
              <a:pPr/>
              <a:t>11/20/2018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F1BBC2-C6C1-6D4F-9D3D-8F3A1589EE8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93875C-D206-EB44-B59F-1EDFAD2C5F06}" type="datetimeFigureOut">
              <a:rPr lang="en-US" smtClean="0"/>
              <a:pPr/>
              <a:t>11/20/2018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F1BBC2-C6C1-6D4F-9D3D-8F3A1589EE87}" type="slidenum">
              <a:rPr lang="en-US" smtClean="0"/>
              <a:pPr/>
              <a:t>‹#›</a:t>
            </a:fld>
            <a:endParaRPr lang="en-US"/>
          </a:p>
        </p:txBody>
      </p:sp>
      <p:sp>
        <p:nvSpPr>
          <p:cNvPr id="7" name="Rectangle 6"/>
          <p:cNvSpPr/>
          <p:nvPr userDrawn="1"/>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8" name="Rectangle 21"/>
          <p:cNvSpPr>
            <a:spLocks noChangeArrowheads="1"/>
          </p:cNvSpPr>
          <p:nvPr userDrawn="1"/>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200" b="1" dirty="0">
                <a:solidFill>
                  <a:srgbClr val="FFFFFF"/>
                </a:solidFill>
                <a:latin typeface="Verdana" charset="0"/>
                <a:cs typeface="Verdana" charset="0"/>
              </a:rPr>
              <a:t>- </a:t>
            </a:r>
            <a:fld id="{BC1FC2EF-4E97-CE44-8211-E22E5CE7EAC8}" type="slidenum">
              <a:rPr lang="en-US" sz="1200" b="1">
                <a:solidFill>
                  <a:srgbClr val="FFFFFF"/>
                </a:solidFill>
                <a:latin typeface="Verdana" charset="0"/>
                <a:cs typeface="Verdana" charset="0"/>
              </a:rPr>
              <a:pPr algn="ctr"/>
              <a:t>‹#›</a:t>
            </a:fld>
            <a:r>
              <a:rPr lang="en-US" sz="1200" b="1" dirty="0">
                <a:solidFill>
                  <a:srgbClr val="FFFFFF"/>
                </a:solidFill>
                <a:latin typeface="Verdana" charset="0"/>
                <a:cs typeface="Verdana" charset="0"/>
              </a:rPr>
              <a:t> -</a:t>
            </a:r>
          </a:p>
        </p:txBody>
      </p:sp>
      <p:sp>
        <p:nvSpPr>
          <p:cNvPr id="9" name="Rectangle 8"/>
          <p:cNvSpPr/>
          <p:nvPr userDrawn="1"/>
        </p:nvSpPr>
        <p:spPr>
          <a:xfrm>
            <a:off x="-34925" y="-95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0" name="Rectangle 21"/>
          <p:cNvSpPr>
            <a:spLocks noChangeArrowheads="1"/>
          </p:cNvSpPr>
          <p:nvPr userDrawn="1"/>
        </p:nvSpPr>
        <p:spPr bwMode="auto">
          <a:xfrm>
            <a:off x="7938" y="19244"/>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200" b="1" dirty="0">
                <a:solidFill>
                  <a:srgbClr val="FFFFFF"/>
                </a:solidFill>
                <a:latin typeface="Verdana" charset="0"/>
                <a:cs typeface="Verdana" charset="0"/>
              </a:rPr>
              <a:t>Council</a:t>
            </a:r>
            <a:r>
              <a:rPr lang="en-US" sz="1200" b="1" baseline="0" dirty="0">
                <a:solidFill>
                  <a:srgbClr val="FFFFFF"/>
                </a:solidFill>
                <a:latin typeface="Verdana" charset="0"/>
                <a:cs typeface="Verdana" charset="0"/>
              </a:rPr>
              <a:t> of Europe/ C-PROC </a:t>
            </a:r>
            <a:r>
              <a:rPr lang="mr-IN" sz="1200" b="1" baseline="0" dirty="0">
                <a:solidFill>
                  <a:srgbClr val="FFFFFF"/>
                </a:solidFill>
                <a:latin typeface="Verdana" charset="0"/>
                <a:cs typeface="Verdana" charset="0"/>
              </a:rPr>
              <a:t>–</a:t>
            </a:r>
            <a:r>
              <a:rPr lang="en-US" sz="1200" b="1" baseline="0" dirty="0">
                <a:solidFill>
                  <a:srgbClr val="FFFFFF"/>
                </a:solidFill>
                <a:latin typeface="Verdana" charset="0"/>
                <a:cs typeface="Verdana" charset="0"/>
              </a:rPr>
              <a:t> Advanced Judicial Course on Cybercrime and Electronic Evidence</a:t>
            </a:r>
            <a:endParaRPr lang="en-US" sz="1200" b="1" dirty="0">
              <a:solidFill>
                <a:srgbClr val="FFFFFF"/>
              </a:solidFill>
              <a:latin typeface="Verdana" charset="0"/>
              <a:cs typeface="Verdana"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youtu.be/BvId5-0295U"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www.trendmicro.com/"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9.png"/><Relationship Id="rId4" Type="http://schemas.openxmlformats.org/officeDocument/2006/relationships/notesSlide" Target="../notesSlides/notesSlide30.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8.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1.tiff"/></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22.png"/><Relationship Id="rId4"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www.pentestpartners.com/"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5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6.tiff"/><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37.png"/><Relationship Id="rId4" Type="http://schemas.openxmlformats.org/officeDocument/2006/relationships/notesSlide" Target="../notesSlides/notesSlide54.xml"/></Relationships>
</file>

<file path=ppt/slides/_rels/slide6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hyperlink" Target="coinmarket" TargetMode="Externa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Advanced Cybercrime Training for Judges and Prosecutors</a:t>
            </a:r>
          </a:p>
        </p:txBody>
      </p:sp>
      <p:sp>
        <p:nvSpPr>
          <p:cNvPr id="3" name="Subtitle 2"/>
          <p:cNvSpPr>
            <a:spLocks noGrp="1"/>
          </p:cNvSpPr>
          <p:nvPr>
            <p:ph type="subTitle" idx="1"/>
          </p:nvPr>
        </p:nvSpPr>
        <p:spPr/>
        <p:txBody>
          <a:bodyPr/>
          <a:lstStyle/>
          <a:p>
            <a:r>
              <a:rPr lang="en-US">
                <a:solidFill>
                  <a:schemeClr val="bg1">
                    <a:lumMod val="65000"/>
                  </a:schemeClr>
                </a:solidFill>
              </a:rPr>
              <a:t>Session 2.1.3</a:t>
            </a:r>
            <a:endParaRPr lang="en-US" dirty="0">
              <a:solidFill>
                <a:schemeClr val="bg1">
                  <a:lumMod val="65000"/>
                </a:schemeClr>
              </a:solidFill>
            </a:endParaRPr>
          </a:p>
          <a:p>
            <a:r>
              <a:rPr lang="en-US" dirty="0">
                <a:solidFill>
                  <a:schemeClr val="bg1">
                    <a:lumMod val="65000"/>
                  </a:schemeClr>
                </a:solidFill>
              </a:rPr>
              <a:t>Technology Update</a:t>
            </a:r>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5856" y="443764"/>
            <a:ext cx="4332287" cy="861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GB" b="1" dirty="0"/>
              <a:t>Social Media Use: Regional Overview</a:t>
            </a:r>
          </a:p>
        </p:txBody>
      </p:sp>
      <p:pic>
        <p:nvPicPr>
          <p:cNvPr id="5" name="Picture 4"/>
          <p:cNvPicPr>
            <a:picLocks noChangeAspect="1"/>
          </p:cNvPicPr>
          <p:nvPr/>
        </p:nvPicPr>
        <p:blipFill rotWithShape="1">
          <a:blip r:embed="rId3"/>
          <a:srcRect t="8462" b="1966"/>
          <a:stretch/>
        </p:blipFill>
        <p:spPr>
          <a:xfrm>
            <a:off x="0" y="1512422"/>
            <a:ext cx="9144000" cy="5119078"/>
          </a:xfrm>
          <a:prstGeom prst="rect">
            <a:avLst/>
          </a:prstGeom>
        </p:spPr>
      </p:pic>
    </p:spTree>
    <p:extLst>
      <p:ext uri="{BB962C8B-B14F-4D97-AF65-F5344CB8AC3E}">
        <p14:creationId xmlns:p14="http://schemas.microsoft.com/office/powerpoint/2010/main" val="12605369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4000" b="1" dirty="0"/>
              <a:t>Active Users by Platform</a:t>
            </a:r>
          </a:p>
        </p:txBody>
      </p:sp>
      <p:pic>
        <p:nvPicPr>
          <p:cNvPr id="4" name="Picture 3"/>
          <p:cNvPicPr>
            <a:picLocks noChangeAspect="1"/>
          </p:cNvPicPr>
          <p:nvPr/>
        </p:nvPicPr>
        <p:blipFill rotWithShape="1">
          <a:blip r:embed="rId3"/>
          <a:srcRect t="8120" b="1624"/>
          <a:stretch/>
        </p:blipFill>
        <p:spPr>
          <a:xfrm>
            <a:off x="0" y="1492590"/>
            <a:ext cx="9144000" cy="5158154"/>
          </a:xfrm>
          <a:prstGeom prst="rect">
            <a:avLst/>
          </a:prstGeom>
        </p:spPr>
      </p:pic>
    </p:spTree>
    <p:extLst>
      <p:ext uri="{BB962C8B-B14F-4D97-AF65-F5344CB8AC3E}">
        <p14:creationId xmlns:p14="http://schemas.microsoft.com/office/powerpoint/2010/main" val="11881652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4000" b="1" dirty="0"/>
              <a:t>Time spent on Social Media</a:t>
            </a:r>
          </a:p>
        </p:txBody>
      </p:sp>
      <p:pic>
        <p:nvPicPr>
          <p:cNvPr id="5" name="Picture 4"/>
          <p:cNvPicPr>
            <a:picLocks noChangeAspect="1"/>
          </p:cNvPicPr>
          <p:nvPr/>
        </p:nvPicPr>
        <p:blipFill rotWithShape="1">
          <a:blip r:embed="rId3"/>
          <a:srcRect t="8120" b="1624"/>
          <a:stretch/>
        </p:blipFill>
        <p:spPr>
          <a:xfrm>
            <a:off x="0" y="1531078"/>
            <a:ext cx="9144000" cy="5158154"/>
          </a:xfrm>
          <a:prstGeom prst="rect">
            <a:avLst/>
          </a:prstGeom>
        </p:spPr>
      </p:pic>
    </p:spTree>
    <p:extLst>
      <p:ext uri="{BB962C8B-B14F-4D97-AF65-F5344CB8AC3E}">
        <p14:creationId xmlns:p14="http://schemas.microsoft.com/office/powerpoint/2010/main" val="12033117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588121428"/>
              </p:ext>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70965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b="1" dirty="0"/>
              <a:t>2016 </a:t>
            </a:r>
            <a:r>
              <a:rPr lang="mr-IN" b="1" dirty="0"/>
              <a:t>–</a:t>
            </a:r>
            <a:r>
              <a:rPr lang="en-GB" b="1" dirty="0"/>
              <a:t> SWIFT Cyber Heist</a:t>
            </a:r>
          </a:p>
        </p:txBody>
      </p:sp>
      <p:sp>
        <p:nvSpPr>
          <p:cNvPr id="3" name="Content Placeholder 2"/>
          <p:cNvSpPr>
            <a:spLocks noGrp="1"/>
          </p:cNvSpPr>
          <p:nvPr>
            <p:ph idx="1"/>
          </p:nvPr>
        </p:nvSpPr>
        <p:spPr>
          <a:xfrm>
            <a:off x="457200" y="1600200"/>
            <a:ext cx="8229600" cy="1844435"/>
          </a:xfrm>
        </p:spPr>
        <p:txBody>
          <a:bodyPr>
            <a:noAutofit/>
          </a:bodyPr>
          <a:lstStyle/>
          <a:p>
            <a:pPr marL="0" indent="0" algn="just">
              <a:spcBef>
                <a:spcPts val="600"/>
              </a:spcBef>
              <a:spcAft>
                <a:spcPts val="600"/>
              </a:spcAft>
              <a:buNone/>
            </a:pPr>
            <a:r>
              <a:rPr lang="en-US" sz="2400" dirty="0">
                <a:cs typeface="Verdana" charset="0"/>
              </a:rPr>
              <a:t>In February 2016, instructions to steal </a:t>
            </a:r>
            <a:r>
              <a:rPr lang="en-US" sz="2400" b="1" dirty="0">
                <a:cs typeface="Verdana" charset="0"/>
              </a:rPr>
              <a:t>US$951 million</a:t>
            </a:r>
            <a:r>
              <a:rPr lang="en-US" sz="2400" dirty="0">
                <a:cs typeface="Verdana" charset="0"/>
              </a:rPr>
              <a:t> from Bangladesh Bank, the central bank of Bangladesh, were issued via the SWIFT network. </a:t>
            </a:r>
          </a:p>
          <a:p>
            <a:pPr marL="0" indent="0" algn="just">
              <a:spcBef>
                <a:spcPts val="600"/>
              </a:spcBef>
              <a:spcAft>
                <a:spcPts val="600"/>
              </a:spcAft>
              <a:buNone/>
            </a:pPr>
            <a:r>
              <a:rPr lang="en-US" sz="2400" dirty="0">
                <a:cs typeface="Verdana" charset="0"/>
              </a:rPr>
              <a:t>Five transactions issued by hackers, worth </a:t>
            </a:r>
            <a:r>
              <a:rPr lang="en-US" sz="2400" b="1" dirty="0">
                <a:cs typeface="Verdana" charset="0"/>
              </a:rPr>
              <a:t>$101 million</a:t>
            </a:r>
            <a:r>
              <a:rPr lang="en-US" sz="2400" dirty="0">
                <a:cs typeface="Verdana" charset="0"/>
              </a:rPr>
              <a:t> and withdrawn from a Bangladesh Bank account at the Federal Reserve Bank of New York, succeeded, with $20 million traced to Sri Lanka (since recovered) and $81 million to the Philippines (about $18 million recovered). </a:t>
            </a:r>
          </a:p>
          <a:p>
            <a:pPr marL="0" indent="0" algn="just">
              <a:spcBef>
                <a:spcPts val="600"/>
              </a:spcBef>
              <a:spcAft>
                <a:spcPts val="600"/>
              </a:spcAft>
              <a:buNone/>
            </a:pPr>
            <a:r>
              <a:rPr lang="en-US" sz="2400" dirty="0">
                <a:cs typeface="Verdana" charset="0"/>
              </a:rPr>
              <a:t>The Federal Reserve Bank of NY blocked the remaining thirty transactions, amounting to $850 million, at the request of Bangladesh Bank.</a:t>
            </a:r>
          </a:p>
        </p:txBody>
      </p:sp>
    </p:spTree>
    <p:extLst>
      <p:ext uri="{BB962C8B-B14F-4D97-AF65-F5344CB8AC3E}">
        <p14:creationId xmlns:p14="http://schemas.microsoft.com/office/powerpoint/2010/main" val="2216382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GB" sz="4000" b="1" dirty="0"/>
              <a:t>2016 </a:t>
            </a:r>
            <a:r>
              <a:rPr lang="mr-IN" sz="4000" b="1" dirty="0"/>
              <a:t>–</a:t>
            </a:r>
            <a:r>
              <a:rPr lang="en-GB" sz="4000" b="1" dirty="0"/>
              <a:t> FBI hacked terrorist’s iPhone</a:t>
            </a:r>
          </a:p>
        </p:txBody>
      </p:sp>
      <p:sp>
        <p:nvSpPr>
          <p:cNvPr id="3" name="Content Placeholder 2"/>
          <p:cNvSpPr>
            <a:spLocks noGrp="1"/>
          </p:cNvSpPr>
          <p:nvPr>
            <p:ph idx="1"/>
          </p:nvPr>
        </p:nvSpPr>
        <p:spPr>
          <a:xfrm>
            <a:off x="457200" y="1600200"/>
            <a:ext cx="8229600" cy="1844435"/>
          </a:xfrm>
        </p:spPr>
        <p:txBody>
          <a:bodyPr>
            <a:noAutofit/>
          </a:bodyPr>
          <a:lstStyle/>
          <a:p>
            <a:pPr marL="0" indent="0" algn="just">
              <a:spcBef>
                <a:spcPts val="600"/>
              </a:spcBef>
              <a:spcAft>
                <a:spcPts val="600"/>
              </a:spcAft>
              <a:buNone/>
            </a:pPr>
            <a:r>
              <a:rPr lang="en-US" sz="2000" dirty="0">
                <a:cs typeface="Verdana" charset="0"/>
              </a:rPr>
              <a:t>Very public battle over an order from a federal magistrate in California that the </a:t>
            </a:r>
            <a:r>
              <a:rPr lang="en-US" sz="2000" b="1" dirty="0">
                <a:cs typeface="Verdana" charset="0"/>
              </a:rPr>
              <a:t>company must help the FBI try to get into an iPhone</a:t>
            </a:r>
            <a:r>
              <a:rPr lang="en-US" sz="2000" dirty="0">
                <a:cs typeface="Verdana" charset="0"/>
              </a:rPr>
              <a:t> used by San Bernardino gunman Syed </a:t>
            </a:r>
            <a:r>
              <a:rPr lang="en-US" sz="2000" dirty="0" err="1">
                <a:cs typeface="Verdana" charset="0"/>
              </a:rPr>
              <a:t>Rizwan</a:t>
            </a:r>
            <a:r>
              <a:rPr lang="en-US" sz="2000" dirty="0">
                <a:cs typeface="Verdana" charset="0"/>
              </a:rPr>
              <a:t> </a:t>
            </a:r>
            <a:r>
              <a:rPr lang="en-US" sz="2000" dirty="0" err="1">
                <a:cs typeface="Verdana" charset="0"/>
              </a:rPr>
              <a:t>Farook's</a:t>
            </a:r>
            <a:r>
              <a:rPr lang="en-US" sz="2000" dirty="0">
                <a:cs typeface="Verdana" charset="0"/>
              </a:rPr>
              <a:t>, by disabling a feature that would lock investigators out if they made 10 unsuccessful tries to determine the correct password</a:t>
            </a:r>
          </a:p>
        </p:txBody>
      </p:sp>
      <p:sp>
        <p:nvSpPr>
          <p:cNvPr id="4" name="Curved Left Arrow 3"/>
          <p:cNvSpPr/>
          <p:nvPr/>
        </p:nvSpPr>
        <p:spPr>
          <a:xfrm>
            <a:off x="457200" y="3444635"/>
            <a:ext cx="8229600" cy="2963542"/>
          </a:xfrm>
          <a:prstGeom prst="curvedLeftArrow">
            <a:avLst>
              <a:gd name="adj1" fmla="val 9033"/>
              <a:gd name="adj2" fmla="val 19444"/>
              <a:gd name="adj3" fmla="val 25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5" name="Rectangle 4"/>
          <p:cNvSpPr/>
          <p:nvPr/>
        </p:nvSpPr>
        <p:spPr>
          <a:xfrm>
            <a:off x="207080" y="3598309"/>
            <a:ext cx="190576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en-US" sz="1200" dirty="0">
                <a:cs typeface="Verdana" charset="0"/>
              </a:rPr>
              <a:t>16 Feb – The federal magistrate issues an order for Apple to assist FBI to get into the iPhone</a:t>
            </a:r>
          </a:p>
        </p:txBody>
      </p:sp>
      <p:sp>
        <p:nvSpPr>
          <p:cNvPr id="6" name="Rectangle 5"/>
          <p:cNvSpPr/>
          <p:nvPr/>
        </p:nvSpPr>
        <p:spPr>
          <a:xfrm>
            <a:off x="2420680" y="3579065"/>
            <a:ext cx="156208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en-US" sz="1200" dirty="0">
                <a:cs typeface="Verdana" charset="0"/>
              </a:rPr>
              <a:t>25 Feb – Apple files its opposition to the court order, called an application for relief</a:t>
            </a:r>
          </a:p>
        </p:txBody>
      </p:sp>
      <p:sp>
        <p:nvSpPr>
          <p:cNvPr id="7" name="Rectangle 6"/>
          <p:cNvSpPr/>
          <p:nvPr/>
        </p:nvSpPr>
        <p:spPr>
          <a:xfrm>
            <a:off x="4463773" y="3444635"/>
            <a:ext cx="2058723" cy="1015663"/>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en-US" sz="1200" dirty="0">
                <a:cs typeface="Verdana" charset="0"/>
              </a:rPr>
              <a:t>2 Mar – Apple files an appeal against the order, saying it will refuse the order to write code to aid the FBI in trying to unlock the encrypted iPhone.</a:t>
            </a:r>
          </a:p>
        </p:txBody>
      </p:sp>
      <p:sp>
        <p:nvSpPr>
          <p:cNvPr id="8" name="Rectangle 7"/>
          <p:cNvSpPr/>
          <p:nvPr/>
        </p:nvSpPr>
        <p:spPr>
          <a:xfrm>
            <a:off x="6907304" y="4106141"/>
            <a:ext cx="2077963"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en-US" sz="1200" dirty="0">
                <a:cs typeface="Verdana" charset="0"/>
              </a:rPr>
              <a:t>10 Mar – The Justice Department files its response to Apple's appeal. [</a:t>
            </a:r>
            <a:r>
              <a:rPr lang="is-IS" sz="1200" dirty="0">
                <a:cs typeface="Verdana" charset="0"/>
              </a:rPr>
              <a:t>…</a:t>
            </a:r>
            <a:r>
              <a:rPr lang="en-US" sz="1200" dirty="0">
                <a:cs typeface="Verdana" charset="0"/>
              </a:rPr>
              <a:t>] Apple, DOJ said, is raising false arguments and that it is not asking for a "universal master key or back door.''</a:t>
            </a:r>
          </a:p>
        </p:txBody>
      </p:sp>
      <p:sp>
        <p:nvSpPr>
          <p:cNvPr id="9" name="Rectangle 8"/>
          <p:cNvSpPr/>
          <p:nvPr/>
        </p:nvSpPr>
        <p:spPr>
          <a:xfrm>
            <a:off x="4463773" y="5172691"/>
            <a:ext cx="2270367"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en-US" sz="1200" dirty="0">
                <a:cs typeface="Verdana" charset="0"/>
              </a:rPr>
              <a:t>21 Mar – Just 24 hours before the first hearing was scheduled to begin, the Justice Department requested a postponement, saying it needed to test a possible new method for unlocking the iPhone.</a:t>
            </a:r>
          </a:p>
        </p:txBody>
      </p:sp>
      <p:sp>
        <p:nvSpPr>
          <p:cNvPr id="10" name="Rectangle 9"/>
          <p:cNvSpPr/>
          <p:nvPr/>
        </p:nvSpPr>
        <p:spPr>
          <a:xfrm>
            <a:off x="1462269" y="4899020"/>
            <a:ext cx="2539732" cy="175432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en-US" sz="1200" dirty="0">
                <a:cs typeface="Verdana" charset="0"/>
              </a:rPr>
              <a:t>28 Mar – The Justice Department withdraws its legal action against Apple </a:t>
            </a:r>
            <a:r>
              <a:rPr lang="en-US" sz="1200" dirty="0" err="1">
                <a:cs typeface="Verdana" charset="0"/>
              </a:rPr>
              <a:t>Inc</a:t>
            </a:r>
            <a:r>
              <a:rPr lang="en-US" sz="1200" dirty="0">
                <a:cs typeface="Verdana" charset="0"/>
              </a:rPr>
              <a:t>, saying that the outside party's method to bypass the locking function of a San Bernardino terrorist’s phone had proved successful. The agency did not share details of how it succeeded or what outside party aided it</a:t>
            </a:r>
            <a:endParaRPr lang="en-US" sz="1400" dirty="0">
              <a:cs typeface="Verdana" charset="0"/>
            </a:endParaRPr>
          </a:p>
        </p:txBody>
      </p:sp>
    </p:spTree>
    <p:extLst>
      <p:ext uri="{BB962C8B-B14F-4D97-AF65-F5344CB8AC3E}">
        <p14:creationId xmlns:p14="http://schemas.microsoft.com/office/powerpoint/2010/main" val="2278322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72816"/>
            <a:ext cx="8219256" cy="4104456"/>
          </a:xfrm>
        </p:spPr>
        <p:txBody>
          <a:bodyPr>
            <a:noAutofit/>
          </a:bodyPr>
          <a:lstStyle/>
          <a:p>
            <a:pPr>
              <a:spcBef>
                <a:spcPts val="600"/>
              </a:spcBef>
            </a:pPr>
            <a:r>
              <a:rPr lang="it-IT" sz="2400" dirty="0">
                <a:cs typeface="Verdana"/>
              </a:rPr>
              <a:t>The </a:t>
            </a:r>
            <a:r>
              <a:rPr lang="it-IT" sz="2400" dirty="0" err="1">
                <a:cs typeface="Verdana"/>
              </a:rPr>
              <a:t>Avalanche</a:t>
            </a:r>
            <a:r>
              <a:rPr lang="it-IT" sz="2400" dirty="0">
                <a:cs typeface="Verdana"/>
              </a:rPr>
              <a:t> network </a:t>
            </a:r>
            <a:r>
              <a:rPr lang="it-IT" sz="2400" dirty="0" err="1">
                <a:cs typeface="Verdana"/>
              </a:rPr>
              <a:t>dated</a:t>
            </a:r>
            <a:r>
              <a:rPr lang="it-IT" sz="2400" dirty="0">
                <a:cs typeface="Verdana"/>
              </a:rPr>
              <a:t> back to 2009, </a:t>
            </a:r>
            <a:r>
              <a:rPr lang="it-IT" sz="2400" dirty="0" err="1">
                <a:cs typeface="Verdana"/>
              </a:rPr>
              <a:t>allegedly</a:t>
            </a:r>
            <a:r>
              <a:rPr lang="it-IT" sz="2400" dirty="0">
                <a:cs typeface="Verdana"/>
              </a:rPr>
              <a:t> </a:t>
            </a:r>
            <a:r>
              <a:rPr lang="it-IT" sz="2400" b="1" dirty="0" err="1">
                <a:cs typeface="Verdana"/>
              </a:rPr>
              <a:t>commanding</a:t>
            </a:r>
            <a:r>
              <a:rPr lang="it-IT" sz="2400" b="1" dirty="0">
                <a:cs typeface="Verdana"/>
              </a:rPr>
              <a:t> more </a:t>
            </a:r>
            <a:r>
              <a:rPr lang="it-IT" sz="2400" b="1" dirty="0" err="1">
                <a:cs typeface="Verdana"/>
              </a:rPr>
              <a:t>than</a:t>
            </a:r>
            <a:r>
              <a:rPr lang="it-IT" sz="2400" b="1" dirty="0">
                <a:cs typeface="Verdana"/>
              </a:rPr>
              <a:t> 600 </a:t>
            </a:r>
            <a:r>
              <a:rPr lang="it-IT" sz="2400" b="1" dirty="0" err="1">
                <a:cs typeface="Verdana"/>
              </a:rPr>
              <a:t>servers</a:t>
            </a:r>
            <a:r>
              <a:rPr lang="it-IT" sz="2400" dirty="0">
                <a:cs typeface="Verdana"/>
              </a:rPr>
              <a:t>, </a:t>
            </a:r>
            <a:r>
              <a:rPr lang="it-IT" sz="2400" dirty="0" err="1">
                <a:cs typeface="Verdana"/>
              </a:rPr>
              <a:t>used</a:t>
            </a:r>
            <a:r>
              <a:rPr lang="it-IT" sz="2400" dirty="0">
                <a:cs typeface="Verdana"/>
              </a:rPr>
              <a:t> to </a:t>
            </a:r>
            <a:r>
              <a:rPr lang="it-IT" sz="2400" dirty="0" err="1">
                <a:cs typeface="Verdana"/>
              </a:rPr>
              <a:t>distribute</a:t>
            </a:r>
            <a:r>
              <a:rPr lang="it-IT" sz="2400" dirty="0">
                <a:cs typeface="Verdana"/>
              </a:rPr>
              <a:t> </a:t>
            </a:r>
            <a:r>
              <a:rPr lang="it-IT" sz="2400" b="1" dirty="0">
                <a:cs typeface="Verdana"/>
              </a:rPr>
              <a:t>20 </a:t>
            </a:r>
            <a:r>
              <a:rPr lang="it-IT" sz="2400" b="1" dirty="0" err="1">
                <a:cs typeface="Verdana"/>
              </a:rPr>
              <a:t>different</a:t>
            </a:r>
            <a:r>
              <a:rPr lang="it-IT" sz="2400" b="1" dirty="0">
                <a:cs typeface="Verdana"/>
              </a:rPr>
              <a:t> </a:t>
            </a:r>
            <a:r>
              <a:rPr lang="it-IT" sz="2400" b="1" dirty="0" err="1">
                <a:cs typeface="Verdana"/>
              </a:rPr>
              <a:t>malware</a:t>
            </a:r>
            <a:r>
              <a:rPr lang="it-IT" sz="2400" b="1" dirty="0">
                <a:cs typeface="Verdana"/>
              </a:rPr>
              <a:t> </a:t>
            </a:r>
            <a:r>
              <a:rPr lang="it-IT" sz="2400" b="1" dirty="0" err="1">
                <a:cs typeface="Verdana"/>
              </a:rPr>
              <a:t>strains</a:t>
            </a:r>
            <a:r>
              <a:rPr lang="it-IT" sz="2400" b="1" dirty="0">
                <a:cs typeface="Verdana"/>
              </a:rPr>
              <a:t> </a:t>
            </a:r>
            <a:r>
              <a:rPr lang="it-IT" sz="2400" dirty="0">
                <a:cs typeface="Verdana"/>
              </a:rPr>
              <a:t>to </a:t>
            </a:r>
            <a:r>
              <a:rPr lang="it-IT" sz="2400" b="1" dirty="0">
                <a:cs typeface="Verdana"/>
              </a:rPr>
              <a:t>more </a:t>
            </a:r>
            <a:r>
              <a:rPr lang="it-IT" sz="2400" b="1" dirty="0" err="1">
                <a:cs typeface="Verdana"/>
              </a:rPr>
              <a:t>than</a:t>
            </a:r>
            <a:r>
              <a:rPr lang="it-IT" sz="2400" b="1" dirty="0">
                <a:cs typeface="Verdana"/>
              </a:rPr>
              <a:t> 500.000 </a:t>
            </a:r>
            <a:r>
              <a:rPr lang="it-IT" sz="2400" b="1" dirty="0" err="1">
                <a:cs typeface="Verdana"/>
              </a:rPr>
              <a:t>computers</a:t>
            </a:r>
            <a:r>
              <a:rPr lang="it-IT" sz="2400" b="1" dirty="0">
                <a:cs typeface="Verdana"/>
              </a:rPr>
              <a:t> </a:t>
            </a:r>
            <a:r>
              <a:rPr lang="it-IT" sz="2400" dirty="0" err="1">
                <a:cs typeface="Verdana"/>
              </a:rPr>
              <a:t>around</a:t>
            </a:r>
            <a:r>
              <a:rPr lang="it-IT" sz="2400" dirty="0">
                <a:cs typeface="Verdana"/>
              </a:rPr>
              <a:t> the world</a:t>
            </a:r>
          </a:p>
          <a:p>
            <a:pPr>
              <a:spcBef>
                <a:spcPts val="600"/>
              </a:spcBef>
            </a:pPr>
            <a:r>
              <a:rPr lang="it-IT" sz="2400" b="1" dirty="0" err="1">
                <a:cs typeface="Verdana"/>
              </a:rPr>
              <a:t>Huge</a:t>
            </a:r>
            <a:r>
              <a:rPr lang="it-IT" sz="2400" b="1" dirty="0">
                <a:cs typeface="Verdana"/>
              </a:rPr>
              <a:t> </a:t>
            </a:r>
            <a:r>
              <a:rPr lang="it-IT" sz="2400" b="1" dirty="0" err="1">
                <a:cs typeface="Verdana"/>
              </a:rPr>
              <a:t>economic</a:t>
            </a:r>
            <a:r>
              <a:rPr lang="it-IT" sz="2400" b="1" dirty="0">
                <a:cs typeface="Verdana"/>
              </a:rPr>
              <a:t> impact</a:t>
            </a:r>
            <a:r>
              <a:rPr lang="it-IT" sz="2400" dirty="0">
                <a:cs typeface="Verdana"/>
              </a:rPr>
              <a:t>, hard to </a:t>
            </a:r>
            <a:r>
              <a:rPr lang="it-IT" sz="2400" dirty="0" err="1">
                <a:cs typeface="Verdana"/>
              </a:rPr>
              <a:t>evaluate</a:t>
            </a:r>
            <a:r>
              <a:rPr lang="it-IT" sz="2400" dirty="0">
                <a:cs typeface="Verdana"/>
              </a:rPr>
              <a:t> the global </a:t>
            </a:r>
            <a:r>
              <a:rPr lang="it-IT" sz="2400" dirty="0" err="1">
                <a:cs typeface="Verdana"/>
              </a:rPr>
              <a:t>amount</a:t>
            </a:r>
            <a:endParaRPr lang="it-IT" sz="2400" dirty="0">
              <a:cs typeface="Verdana"/>
            </a:endParaRPr>
          </a:p>
          <a:p>
            <a:pPr>
              <a:spcBef>
                <a:spcPts val="600"/>
              </a:spcBef>
            </a:pPr>
            <a:r>
              <a:rPr lang="en-US" sz="2400" dirty="0">
                <a:cs typeface="Verdana"/>
              </a:rPr>
              <a:t>Longevity of operations</a:t>
            </a:r>
          </a:p>
          <a:p>
            <a:pPr>
              <a:spcBef>
                <a:spcPts val="600"/>
              </a:spcBef>
            </a:pPr>
            <a:r>
              <a:rPr lang="en-US" sz="2400" b="1" dirty="0">
                <a:cs typeface="Verdana"/>
              </a:rPr>
              <a:t>4 years Investigation</a:t>
            </a:r>
          </a:p>
          <a:p>
            <a:pPr lvl="1">
              <a:spcBef>
                <a:spcPts val="600"/>
              </a:spcBef>
            </a:pPr>
            <a:r>
              <a:rPr lang="en-US" sz="2000" dirty="0">
                <a:cs typeface="Verdana"/>
              </a:rPr>
              <a:t>One </a:t>
            </a:r>
            <a:r>
              <a:rPr lang="en-US" sz="2000" dirty="0" err="1">
                <a:cs typeface="Verdana"/>
              </a:rPr>
              <a:t>ransomware</a:t>
            </a:r>
            <a:r>
              <a:rPr lang="en-US" sz="2000" dirty="0">
                <a:cs typeface="Verdana"/>
              </a:rPr>
              <a:t> and one banking </a:t>
            </a:r>
            <a:r>
              <a:rPr lang="en-US" sz="2000" dirty="0" err="1">
                <a:cs typeface="Verdana"/>
              </a:rPr>
              <a:t>trojan</a:t>
            </a:r>
            <a:r>
              <a:rPr lang="en-US" sz="2000" dirty="0">
                <a:cs typeface="Verdana"/>
              </a:rPr>
              <a:t> were found to use the same C&amp;C in Germany, Austria and Switzerland </a:t>
            </a:r>
            <a:r>
              <a:rPr lang="en-US" sz="2000" dirty="0">
                <a:cs typeface="Verdana"/>
                <a:sym typeface="Wingdings"/>
              </a:rPr>
              <a:t> Further investigation</a:t>
            </a:r>
          </a:p>
          <a:p>
            <a:pPr lvl="1">
              <a:spcBef>
                <a:spcPts val="600"/>
              </a:spcBef>
            </a:pPr>
            <a:r>
              <a:rPr lang="en-US" sz="2000" dirty="0">
                <a:cs typeface="Verdana"/>
                <a:sym typeface="Wingdings"/>
              </a:rPr>
              <a:t>Reverse engineering found domain generating methods and it was possible to anticipate the universe of domains each of these families of malware was referring to (around 800.000, 1% registered)</a:t>
            </a:r>
            <a:endParaRPr lang="en-US" sz="2000" b="1" dirty="0">
              <a:cs typeface="Verdana"/>
            </a:endParaRPr>
          </a:p>
          <a:p>
            <a:pPr>
              <a:spcBef>
                <a:spcPts val="600"/>
              </a:spcBef>
            </a:pPr>
            <a:endParaRPr lang="en-US" sz="2400" dirty="0">
              <a:cs typeface="Verdana"/>
            </a:endParaRPr>
          </a:p>
        </p:txBody>
      </p:sp>
      <p:sp>
        <p:nvSpPr>
          <p:cNvPr id="9" name="Title 1"/>
          <p:cNvSpPr>
            <a:spLocks noGrp="1"/>
          </p:cNvSpPr>
          <p:nvPr>
            <p:ph type="title"/>
          </p:nvPr>
        </p:nvSpPr>
        <p:spPr>
          <a:xfrm>
            <a:off x="457200" y="274638"/>
            <a:ext cx="8393384" cy="1143000"/>
          </a:xfrm>
        </p:spPr>
        <p:txBody>
          <a:bodyPr>
            <a:noAutofit/>
          </a:bodyPr>
          <a:lstStyle/>
          <a:p>
            <a:pPr algn="l"/>
            <a:r>
              <a:rPr lang="en-GB" sz="4000" b="1" dirty="0"/>
              <a:t>2016 </a:t>
            </a:r>
            <a:r>
              <a:rPr lang="mr-IN" sz="4000" b="1" dirty="0"/>
              <a:t>–</a:t>
            </a:r>
            <a:r>
              <a:rPr lang="it-IT" sz="4000" b="1" dirty="0"/>
              <a:t> </a:t>
            </a:r>
            <a:r>
              <a:rPr lang="en-GB" sz="4000" b="1" dirty="0"/>
              <a:t>Avalanche botnet takedown </a:t>
            </a:r>
            <a:r>
              <a:rPr lang="en-GB" sz="1800" b="1" dirty="0"/>
              <a:t>(1/2)</a:t>
            </a:r>
            <a:r>
              <a:rPr lang="en-GB" sz="4000" b="1" dirty="0"/>
              <a:t> </a:t>
            </a:r>
          </a:p>
        </p:txBody>
      </p:sp>
    </p:spTree>
    <p:extLst>
      <p:ext uri="{BB962C8B-B14F-4D97-AF65-F5344CB8AC3E}">
        <p14:creationId xmlns:p14="http://schemas.microsoft.com/office/powerpoint/2010/main" val="39904481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2776"/>
            <a:ext cx="8229600" cy="4824536"/>
          </a:xfrm>
        </p:spPr>
        <p:txBody>
          <a:bodyPr>
            <a:noAutofit/>
          </a:bodyPr>
          <a:lstStyle/>
          <a:p>
            <a:pPr>
              <a:spcBef>
                <a:spcPts val="600"/>
              </a:spcBef>
            </a:pPr>
            <a:r>
              <a:rPr lang="en-US" sz="2000" dirty="0">
                <a:cs typeface="Verdana"/>
              </a:rPr>
              <a:t>Around </a:t>
            </a:r>
            <a:r>
              <a:rPr lang="en-US" sz="2000" b="1" dirty="0">
                <a:cs typeface="Verdana"/>
              </a:rPr>
              <a:t>800.000 domains were blocked</a:t>
            </a:r>
            <a:r>
              <a:rPr lang="en-US" sz="2000" dirty="0">
                <a:cs typeface="Verdana"/>
              </a:rPr>
              <a:t>, in multiple countries </a:t>
            </a:r>
            <a:r>
              <a:rPr lang="en-US" sz="2000" dirty="0">
                <a:cs typeface="Verdana"/>
                <a:sym typeface="Wingdings"/>
              </a:rPr>
              <a:t> EXTENSIVE COOPERATION ACROSS BORDERS, </a:t>
            </a:r>
            <a:r>
              <a:rPr lang="en-US" sz="2000" b="1" dirty="0">
                <a:cs typeface="Verdana"/>
                <a:sym typeface="Wingdings"/>
              </a:rPr>
              <a:t>International operation lasting 6 months</a:t>
            </a:r>
          </a:p>
          <a:p>
            <a:pPr>
              <a:spcBef>
                <a:spcPts val="600"/>
              </a:spcBef>
            </a:pPr>
            <a:r>
              <a:rPr lang="en-US" sz="2000" b="1" dirty="0">
                <a:cs typeface="Verdana"/>
                <a:sym typeface="Wingdings"/>
              </a:rPr>
              <a:t>Court orders</a:t>
            </a:r>
            <a:r>
              <a:rPr lang="en-US" sz="2000" dirty="0">
                <a:cs typeface="Verdana"/>
                <a:sym typeface="Wingdings"/>
              </a:rPr>
              <a:t> from US and Germany: 60+ domains, 40+ registrars, 30+ countries</a:t>
            </a:r>
          </a:p>
          <a:p>
            <a:pPr>
              <a:spcBef>
                <a:spcPts val="600"/>
              </a:spcBef>
            </a:pPr>
            <a:r>
              <a:rPr lang="en-US" sz="2000" b="1" dirty="0">
                <a:cs typeface="Verdana"/>
                <a:sym typeface="Wingdings"/>
              </a:rPr>
              <a:t>MLATs</a:t>
            </a:r>
            <a:r>
              <a:rPr lang="en-US" sz="2000" dirty="0">
                <a:cs typeface="Verdana"/>
                <a:sym typeface="Wingdings"/>
              </a:rPr>
              <a:t>, not in every country  direct voluntary cooperation was requested</a:t>
            </a:r>
          </a:p>
          <a:p>
            <a:pPr lvl="1">
              <a:spcBef>
                <a:spcPts val="600"/>
              </a:spcBef>
            </a:pPr>
            <a:r>
              <a:rPr lang="en-US" sz="1600" b="1" dirty="0">
                <a:cs typeface="Verdana"/>
                <a:sym typeface="Wingdings"/>
              </a:rPr>
              <a:t>Existing domain redirected to </a:t>
            </a:r>
            <a:r>
              <a:rPr lang="en-US" sz="1600" b="1" dirty="0" err="1">
                <a:cs typeface="Verdana"/>
                <a:sym typeface="Wingdings"/>
              </a:rPr>
              <a:t>sinkholing</a:t>
            </a:r>
            <a:r>
              <a:rPr lang="en-US" sz="1600" b="1" dirty="0">
                <a:cs typeface="Verdana"/>
                <a:sym typeface="Wingdings"/>
              </a:rPr>
              <a:t> servers (seizing)</a:t>
            </a:r>
          </a:p>
          <a:p>
            <a:pPr lvl="1">
              <a:spcBef>
                <a:spcPts val="600"/>
              </a:spcBef>
            </a:pPr>
            <a:r>
              <a:rPr lang="en-US" sz="1600" b="1" dirty="0">
                <a:cs typeface="Verdana"/>
                <a:sym typeface="Wingdings"/>
              </a:rPr>
              <a:t>Unregistered domains made unresolvable (blocking)</a:t>
            </a:r>
          </a:p>
          <a:p>
            <a:pPr lvl="1">
              <a:spcBef>
                <a:spcPts val="600"/>
              </a:spcBef>
            </a:pPr>
            <a:r>
              <a:rPr lang="en-US" sz="1600" b="1" dirty="0">
                <a:cs typeface="Verdana"/>
                <a:sym typeface="Wingdings"/>
              </a:rPr>
              <a:t>Some domain registered and assigned to a dedicated </a:t>
            </a:r>
            <a:r>
              <a:rPr lang="en-US" sz="1600" b="1" dirty="0" err="1">
                <a:cs typeface="Verdana"/>
                <a:sym typeface="Wingdings"/>
              </a:rPr>
              <a:t>sinkholing</a:t>
            </a:r>
            <a:r>
              <a:rPr lang="en-US" sz="1600" b="1" dirty="0">
                <a:cs typeface="Verdana"/>
                <a:sym typeface="Wingdings"/>
              </a:rPr>
              <a:t> for observation (sampling)</a:t>
            </a:r>
          </a:p>
          <a:p>
            <a:pPr>
              <a:spcBef>
                <a:spcPts val="600"/>
              </a:spcBef>
            </a:pPr>
            <a:r>
              <a:rPr lang="en-US" sz="2000" dirty="0">
                <a:cs typeface="Verdana"/>
                <a:sym typeface="Wingdings"/>
              </a:rPr>
              <a:t>Strict confidentiality of the operation</a:t>
            </a:r>
          </a:p>
          <a:p>
            <a:pPr>
              <a:spcBef>
                <a:spcPts val="600"/>
              </a:spcBef>
            </a:pPr>
            <a:r>
              <a:rPr lang="en-US" sz="2000" b="1" dirty="0">
                <a:cs typeface="Verdana"/>
              </a:rPr>
              <a:t>Remediation (cleaning)</a:t>
            </a:r>
            <a:r>
              <a:rPr lang="en-US" sz="2000" dirty="0">
                <a:cs typeface="Verdana"/>
              </a:rPr>
              <a:t> coordinated by the German Police with the collaboration of 80+ countries</a:t>
            </a:r>
            <a:endParaRPr lang="en-US" sz="2000" b="1" dirty="0">
              <a:cs typeface="Verdana"/>
            </a:endParaRPr>
          </a:p>
          <a:p>
            <a:pPr>
              <a:spcBef>
                <a:spcPts val="600"/>
              </a:spcBef>
            </a:pPr>
            <a:endParaRPr lang="en-US" sz="2000" dirty="0">
              <a:cs typeface="Verdana"/>
            </a:endParaRPr>
          </a:p>
        </p:txBody>
      </p:sp>
      <p:sp>
        <p:nvSpPr>
          <p:cNvPr id="13" name="Rectangle 12"/>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4" name="Rectangle 21"/>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								                      - </a:t>
            </a:r>
            <a:fld id="{BC1FC2EF-4E97-CE44-8211-E22E5CE7EAC8}" type="slidenum">
              <a:rPr lang="en-US" sz="1200" b="1">
                <a:solidFill>
                  <a:srgbClr val="FFFFFF"/>
                </a:solidFill>
                <a:latin typeface="Verdana" charset="0"/>
                <a:cs typeface="Verdana" charset="0"/>
              </a:rPr>
              <a:pPr/>
              <a:t>17</a:t>
            </a:fld>
            <a:r>
              <a:rPr lang="en-US" sz="1200" b="1" dirty="0">
                <a:solidFill>
                  <a:srgbClr val="FFFFFF"/>
                </a:solidFill>
                <a:latin typeface="Verdana" charset="0"/>
                <a:cs typeface="Verdana" charset="0"/>
              </a:rPr>
              <a:t> -</a:t>
            </a:r>
          </a:p>
        </p:txBody>
      </p:sp>
      <p:sp>
        <p:nvSpPr>
          <p:cNvPr id="9" name="Title 1"/>
          <p:cNvSpPr>
            <a:spLocks noGrp="1"/>
          </p:cNvSpPr>
          <p:nvPr>
            <p:ph type="title"/>
          </p:nvPr>
        </p:nvSpPr>
        <p:spPr>
          <a:xfrm>
            <a:off x="457200" y="274638"/>
            <a:ext cx="8393384" cy="1143000"/>
          </a:xfrm>
        </p:spPr>
        <p:txBody>
          <a:bodyPr>
            <a:noAutofit/>
          </a:bodyPr>
          <a:lstStyle/>
          <a:p>
            <a:pPr algn="l"/>
            <a:r>
              <a:rPr lang="en-GB" sz="4000" b="1" dirty="0"/>
              <a:t>2016 </a:t>
            </a:r>
            <a:r>
              <a:rPr lang="mr-IN" sz="4000" b="1" dirty="0"/>
              <a:t>–</a:t>
            </a:r>
            <a:r>
              <a:rPr lang="it-IT" sz="4000" b="1" dirty="0"/>
              <a:t> </a:t>
            </a:r>
            <a:r>
              <a:rPr lang="en-GB" sz="4000" b="1" dirty="0"/>
              <a:t>Avalanche botnet takedown </a:t>
            </a:r>
            <a:r>
              <a:rPr lang="en-GB" sz="1800" b="1" dirty="0"/>
              <a:t>(2/2)</a:t>
            </a:r>
            <a:r>
              <a:rPr lang="en-GB" sz="4000" b="1" dirty="0"/>
              <a:t> </a:t>
            </a:r>
          </a:p>
        </p:txBody>
      </p:sp>
    </p:spTree>
    <p:extLst>
      <p:ext uri="{BB962C8B-B14F-4D97-AF65-F5344CB8AC3E}">
        <p14:creationId xmlns:p14="http://schemas.microsoft.com/office/powerpoint/2010/main" val="25413530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b="1" dirty="0"/>
              <a:t>2016 </a:t>
            </a:r>
            <a:r>
              <a:rPr lang="mr-IN" b="1" dirty="0"/>
              <a:t>–</a:t>
            </a:r>
            <a:r>
              <a:rPr lang="en-GB" b="1" dirty="0"/>
              <a:t> LinkedIn Hack</a:t>
            </a:r>
          </a:p>
        </p:txBody>
      </p:sp>
      <p:sp>
        <p:nvSpPr>
          <p:cNvPr id="3" name="Content Placeholder 2"/>
          <p:cNvSpPr>
            <a:spLocks noGrp="1"/>
          </p:cNvSpPr>
          <p:nvPr>
            <p:ph idx="1"/>
          </p:nvPr>
        </p:nvSpPr>
        <p:spPr>
          <a:xfrm>
            <a:off x="457200" y="1600200"/>
            <a:ext cx="8229600" cy="1844435"/>
          </a:xfrm>
        </p:spPr>
        <p:txBody>
          <a:bodyPr>
            <a:noAutofit/>
          </a:bodyPr>
          <a:lstStyle/>
          <a:p>
            <a:pPr marL="0" indent="0" algn="just">
              <a:spcBef>
                <a:spcPts val="600"/>
              </a:spcBef>
              <a:spcAft>
                <a:spcPts val="600"/>
              </a:spcAft>
              <a:buNone/>
            </a:pPr>
            <a:r>
              <a:rPr lang="en-US" sz="2400" dirty="0">
                <a:cs typeface="Verdana" charset="0"/>
              </a:rPr>
              <a:t>In 2012, Russian hackers attacked LinkedIn, stealing 6.5 million user accounts including emails and passwords. </a:t>
            </a:r>
          </a:p>
          <a:p>
            <a:pPr marL="0" indent="0" algn="just">
              <a:spcBef>
                <a:spcPts val="600"/>
              </a:spcBef>
              <a:spcAft>
                <a:spcPts val="600"/>
              </a:spcAft>
              <a:buNone/>
            </a:pPr>
            <a:r>
              <a:rPr lang="en-US" sz="2400" dirty="0">
                <a:cs typeface="Verdana" charset="0"/>
              </a:rPr>
              <a:t>In April 2016 it turned out that the </a:t>
            </a:r>
            <a:r>
              <a:rPr lang="en-US" sz="2400" b="1" dirty="0">
                <a:cs typeface="Verdana" charset="0"/>
              </a:rPr>
              <a:t>actual number of compromised accounts was over 117 million</a:t>
            </a:r>
            <a:r>
              <a:rPr lang="en-US" sz="2400" dirty="0">
                <a:cs typeface="Verdana" charset="0"/>
              </a:rPr>
              <a:t>, and that the information from these accounts is still </a:t>
            </a:r>
            <a:r>
              <a:rPr lang="en-US" sz="2400" b="1" dirty="0">
                <a:cs typeface="Verdana" charset="0"/>
              </a:rPr>
              <a:t>being sold on the dark web</a:t>
            </a:r>
            <a:r>
              <a:rPr lang="en-US" sz="2400" dirty="0">
                <a:cs typeface="Verdana" charset="0"/>
              </a:rPr>
              <a:t>. Based on the new information it has been estimated that the attack on LinkedIn will affect up to 167 million users. </a:t>
            </a:r>
          </a:p>
          <a:p>
            <a:pPr marL="0" indent="0" algn="just">
              <a:spcBef>
                <a:spcPts val="600"/>
              </a:spcBef>
              <a:spcAft>
                <a:spcPts val="600"/>
              </a:spcAft>
              <a:buNone/>
            </a:pPr>
            <a:r>
              <a:rPr lang="en-US" sz="2400" dirty="0">
                <a:cs typeface="Verdana" charset="0"/>
              </a:rPr>
              <a:t>The alleged hacker was eventually caught in the Czech Republic in October 2016.</a:t>
            </a:r>
          </a:p>
          <a:p>
            <a:pPr marL="0" indent="0" algn="just">
              <a:spcBef>
                <a:spcPts val="600"/>
              </a:spcBef>
              <a:spcAft>
                <a:spcPts val="600"/>
              </a:spcAft>
              <a:buNone/>
            </a:pPr>
            <a:r>
              <a:rPr lang="en-US" sz="2000" b="1" dirty="0">
                <a:cs typeface="Verdana" charset="0"/>
              </a:rPr>
              <a:t>Seeing as many people use the same password for different online accounts, the hacked LinkedIn users also risk having other accounts, like their e-mail or online bank accounts, hacked as well.</a:t>
            </a:r>
          </a:p>
        </p:txBody>
      </p:sp>
    </p:spTree>
    <p:extLst>
      <p:ext uri="{BB962C8B-B14F-4D97-AF65-F5344CB8AC3E}">
        <p14:creationId xmlns:p14="http://schemas.microsoft.com/office/powerpoint/2010/main" val="14016866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b="1" dirty="0"/>
              <a:t>2016 </a:t>
            </a:r>
            <a:r>
              <a:rPr lang="mr-IN" b="1" dirty="0"/>
              <a:t>–</a:t>
            </a:r>
            <a:r>
              <a:rPr lang="en-GB" b="1" dirty="0"/>
              <a:t> Yahoo Hack</a:t>
            </a:r>
          </a:p>
        </p:txBody>
      </p:sp>
      <p:sp>
        <p:nvSpPr>
          <p:cNvPr id="3" name="Content Placeholder 2"/>
          <p:cNvSpPr>
            <a:spLocks noGrp="1"/>
          </p:cNvSpPr>
          <p:nvPr>
            <p:ph idx="1"/>
          </p:nvPr>
        </p:nvSpPr>
        <p:spPr>
          <a:xfrm>
            <a:off x="457200" y="1600200"/>
            <a:ext cx="8229600" cy="1844435"/>
          </a:xfrm>
        </p:spPr>
        <p:txBody>
          <a:bodyPr>
            <a:noAutofit/>
          </a:bodyPr>
          <a:lstStyle/>
          <a:p>
            <a:pPr marL="0" indent="0" algn="just">
              <a:spcBef>
                <a:spcPts val="600"/>
              </a:spcBef>
              <a:spcAft>
                <a:spcPts val="600"/>
              </a:spcAft>
              <a:buNone/>
            </a:pPr>
            <a:r>
              <a:rPr lang="en-US" sz="2400" dirty="0">
                <a:cs typeface="Verdana" charset="0"/>
              </a:rPr>
              <a:t>A massive data breach dating back to 2014 by what was believed to be a </a:t>
            </a:r>
            <a:r>
              <a:rPr lang="en-US" sz="2400" b="1" dirty="0">
                <a:cs typeface="Verdana" charset="0"/>
              </a:rPr>
              <a:t>"state sponsored" hacking group</a:t>
            </a:r>
            <a:r>
              <a:rPr lang="en-US" sz="2400" dirty="0">
                <a:cs typeface="Verdana" charset="0"/>
              </a:rPr>
              <a:t>, disclosed in Aug 2016</a:t>
            </a:r>
          </a:p>
          <a:p>
            <a:pPr marL="0" indent="0" algn="just">
              <a:spcBef>
                <a:spcPts val="600"/>
              </a:spcBef>
              <a:spcAft>
                <a:spcPts val="600"/>
              </a:spcAft>
              <a:buNone/>
            </a:pPr>
            <a:r>
              <a:rPr lang="en-US" sz="2400" dirty="0">
                <a:cs typeface="Verdana" charset="0"/>
              </a:rPr>
              <a:t>Users' names, email addresses, dates of birth, phone numbers, passwords, and in some cases, encrypted and unencrypted security questions-answers were stolen from the main user DB.</a:t>
            </a:r>
            <a:endParaRPr lang="en-US" sz="2400" b="1" dirty="0">
              <a:cs typeface="Verdana" charset="0"/>
            </a:endParaRPr>
          </a:p>
          <a:p>
            <a:pPr marL="0" indent="0" algn="just">
              <a:spcBef>
                <a:spcPts val="600"/>
              </a:spcBef>
              <a:spcAft>
                <a:spcPts val="600"/>
              </a:spcAft>
              <a:buNone/>
            </a:pPr>
            <a:r>
              <a:rPr lang="en-US" sz="2400" dirty="0">
                <a:cs typeface="Verdana" charset="0"/>
              </a:rPr>
              <a:t>As found in Oct 2017, </a:t>
            </a:r>
            <a:r>
              <a:rPr lang="en-US" sz="3600" b="1" dirty="0">
                <a:solidFill>
                  <a:srgbClr val="3366FF"/>
                </a:solidFill>
                <a:cs typeface="Verdana" charset="0"/>
              </a:rPr>
              <a:t>3+ Billion </a:t>
            </a:r>
            <a:r>
              <a:rPr lang="en-US" sz="2400" b="1" dirty="0">
                <a:cs typeface="Verdana" charset="0"/>
              </a:rPr>
              <a:t>credentials compromised</a:t>
            </a:r>
          </a:p>
          <a:p>
            <a:pPr marL="0" indent="0" algn="just">
              <a:spcBef>
                <a:spcPts val="600"/>
              </a:spcBef>
              <a:spcAft>
                <a:spcPts val="600"/>
              </a:spcAft>
              <a:buNone/>
            </a:pPr>
            <a:r>
              <a:rPr lang="en-US" sz="2400" b="1" dirty="0">
                <a:cs typeface="Verdana" charset="0"/>
              </a:rPr>
              <a:t> </a:t>
            </a:r>
          </a:p>
          <a:p>
            <a:pPr algn="just">
              <a:spcBef>
                <a:spcPts val="600"/>
              </a:spcBef>
              <a:spcAft>
                <a:spcPts val="600"/>
              </a:spcAft>
              <a:buFont typeface="Wingdings" charset="0"/>
              <a:buChar char="à"/>
            </a:pPr>
            <a:r>
              <a:rPr lang="en-US" sz="2400" b="1" dirty="0">
                <a:cs typeface="Verdana" charset="0"/>
              </a:rPr>
              <a:t>BIGGEST </a:t>
            </a:r>
            <a:br>
              <a:rPr lang="en-US" sz="2400" b="1" dirty="0">
                <a:cs typeface="Verdana" charset="0"/>
              </a:rPr>
            </a:br>
            <a:r>
              <a:rPr lang="en-US" sz="2400" b="1" dirty="0">
                <a:cs typeface="Verdana" charset="0"/>
              </a:rPr>
              <a:t>DATA BREACH </a:t>
            </a:r>
            <a:br>
              <a:rPr lang="en-US" sz="2400" b="1" dirty="0">
                <a:cs typeface="Verdana" charset="0"/>
              </a:rPr>
            </a:br>
            <a:r>
              <a:rPr lang="en-US" sz="2400" b="1" dirty="0">
                <a:cs typeface="Verdana" charset="0"/>
              </a:rPr>
              <a:t>IN HISTORY</a:t>
            </a:r>
          </a:p>
        </p:txBody>
      </p:sp>
      <p:pic>
        <p:nvPicPr>
          <p:cNvPr id="4" name="Picture 3"/>
          <p:cNvPicPr>
            <a:picLocks noChangeAspect="1"/>
          </p:cNvPicPr>
          <p:nvPr/>
        </p:nvPicPr>
        <p:blipFill>
          <a:blip r:embed="rId3"/>
          <a:stretch>
            <a:fillRect/>
          </a:stretch>
        </p:blipFill>
        <p:spPr>
          <a:xfrm>
            <a:off x="2943786" y="4470076"/>
            <a:ext cx="5656679" cy="2080059"/>
          </a:xfrm>
          <a:prstGeom prst="rect">
            <a:avLst/>
          </a:prstGeom>
        </p:spPr>
      </p:pic>
    </p:spTree>
    <p:extLst>
      <p:ext uri="{BB962C8B-B14F-4D97-AF65-F5344CB8AC3E}">
        <p14:creationId xmlns:p14="http://schemas.microsoft.com/office/powerpoint/2010/main" val="34374644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a:t>Agenda</a:t>
            </a:r>
          </a:p>
        </p:txBody>
      </p:sp>
      <p:sp>
        <p:nvSpPr>
          <p:cNvPr id="4" name="Rectangle 3"/>
          <p:cNvSpPr>
            <a:spLocks noGrp="1" noChangeArrowheads="1"/>
          </p:cNvSpPr>
          <p:nvPr>
            <p:ph idx="1"/>
          </p:nvPr>
        </p:nvSpPr>
        <p:spPr/>
        <p:txBody>
          <a:bodyPr>
            <a:normAutofit fontScale="77500" lnSpcReduction="20000"/>
          </a:bodyPr>
          <a:lstStyle/>
          <a:p>
            <a:pPr>
              <a:lnSpc>
                <a:spcPct val="150000"/>
              </a:lnSpc>
              <a:spcBef>
                <a:spcPts val="0"/>
              </a:spcBef>
            </a:pPr>
            <a:r>
              <a:rPr lang="en-GB" dirty="0"/>
              <a:t>Part One (Optional)</a:t>
            </a:r>
          </a:p>
          <a:p>
            <a:pPr lvl="1">
              <a:lnSpc>
                <a:spcPct val="150000"/>
              </a:lnSpc>
              <a:spcBef>
                <a:spcPts val="0"/>
              </a:spcBef>
            </a:pPr>
            <a:r>
              <a:rPr lang="en-GB" dirty="0"/>
              <a:t>Snapshot of the digital society</a:t>
            </a:r>
          </a:p>
          <a:p>
            <a:pPr lvl="1">
              <a:lnSpc>
                <a:spcPct val="150000"/>
              </a:lnSpc>
              <a:spcBef>
                <a:spcPts val="0"/>
              </a:spcBef>
            </a:pPr>
            <a:r>
              <a:rPr lang="en-GB" dirty="0"/>
              <a:t>Recent attacks</a:t>
            </a:r>
          </a:p>
          <a:p>
            <a:pPr>
              <a:lnSpc>
                <a:spcPct val="150000"/>
              </a:lnSpc>
              <a:spcBef>
                <a:spcPts val="0"/>
              </a:spcBef>
            </a:pPr>
            <a:r>
              <a:rPr lang="en-GB" dirty="0"/>
              <a:t>Part Two</a:t>
            </a:r>
          </a:p>
          <a:p>
            <a:pPr lvl="1">
              <a:lnSpc>
                <a:spcPct val="150000"/>
              </a:lnSpc>
              <a:spcBef>
                <a:spcPts val="0"/>
              </a:spcBef>
            </a:pPr>
            <a:r>
              <a:rPr lang="en-GB" dirty="0"/>
              <a:t>Business Email Compromise</a:t>
            </a:r>
          </a:p>
          <a:p>
            <a:pPr>
              <a:lnSpc>
                <a:spcPct val="150000"/>
              </a:lnSpc>
              <a:spcBef>
                <a:spcPts val="0"/>
              </a:spcBef>
            </a:pPr>
            <a:r>
              <a:rPr lang="en-GB" dirty="0"/>
              <a:t>Part Three</a:t>
            </a:r>
          </a:p>
          <a:p>
            <a:pPr lvl="1">
              <a:lnSpc>
                <a:spcPct val="150000"/>
              </a:lnSpc>
              <a:spcBef>
                <a:spcPts val="0"/>
              </a:spcBef>
            </a:pPr>
            <a:r>
              <a:rPr lang="en-GB" dirty="0"/>
              <a:t>Internet of Things</a:t>
            </a:r>
          </a:p>
          <a:p>
            <a:pPr lvl="1">
              <a:lnSpc>
                <a:spcPct val="150000"/>
              </a:lnSpc>
              <a:spcBef>
                <a:spcPts val="0"/>
              </a:spcBef>
            </a:pPr>
            <a:r>
              <a:rPr lang="en-GB" dirty="0"/>
              <a:t>Dark Net / Deep Web</a:t>
            </a:r>
          </a:p>
          <a:p>
            <a:pPr lvl="1">
              <a:lnSpc>
                <a:spcPct val="150000"/>
              </a:lnSpc>
              <a:spcBef>
                <a:spcPts val="0"/>
              </a:spcBef>
            </a:pPr>
            <a:r>
              <a:rPr lang="en-GB" dirty="0"/>
              <a:t>Virtual Currencies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GB" b="1" dirty="0"/>
              <a:t>2016 </a:t>
            </a:r>
            <a:r>
              <a:rPr lang="mr-IN" b="1" dirty="0"/>
              <a:t>–</a:t>
            </a:r>
            <a:r>
              <a:rPr lang="en-GB" b="1" dirty="0"/>
              <a:t> NSA hacking tools stolen and auctioned</a:t>
            </a:r>
          </a:p>
        </p:txBody>
      </p:sp>
      <p:sp>
        <p:nvSpPr>
          <p:cNvPr id="3" name="Content Placeholder 2"/>
          <p:cNvSpPr>
            <a:spLocks noGrp="1"/>
          </p:cNvSpPr>
          <p:nvPr>
            <p:ph idx="1"/>
          </p:nvPr>
        </p:nvSpPr>
        <p:spPr>
          <a:xfrm>
            <a:off x="457200" y="1888860"/>
            <a:ext cx="8229600" cy="4288395"/>
          </a:xfrm>
        </p:spPr>
        <p:txBody>
          <a:bodyPr numCol="2" spcCol="360000">
            <a:noAutofit/>
          </a:bodyPr>
          <a:lstStyle/>
          <a:p>
            <a:pPr marL="0" indent="0">
              <a:spcBef>
                <a:spcPts val="600"/>
              </a:spcBef>
              <a:spcAft>
                <a:spcPts val="600"/>
              </a:spcAft>
              <a:buNone/>
            </a:pPr>
            <a:r>
              <a:rPr lang="en-US" sz="2800" b="1" dirty="0">
                <a:cs typeface="Verdana" charset="0"/>
              </a:rPr>
              <a:t>Hacking tools thought to have been used by NSA for carrying out intelligence gathering and surveillance activities were stolen </a:t>
            </a:r>
            <a:r>
              <a:rPr lang="en-US" sz="2800" dirty="0">
                <a:cs typeface="Verdana" charset="0"/>
              </a:rPr>
              <a:t>earlier in 2016 in </a:t>
            </a:r>
            <a:r>
              <a:rPr lang="en-US" sz="2800" b="1" dirty="0">
                <a:cs typeface="Verdana" charset="0"/>
              </a:rPr>
              <a:t>one of the biggest breaches of classified files</a:t>
            </a:r>
            <a:r>
              <a:rPr lang="en-US" sz="2800" dirty="0">
                <a:cs typeface="Verdana" charset="0"/>
              </a:rPr>
              <a:t> since the Edward Snowden affair. </a:t>
            </a:r>
          </a:p>
          <a:p>
            <a:pPr marL="0" indent="0">
              <a:spcBef>
                <a:spcPts val="600"/>
              </a:spcBef>
              <a:spcAft>
                <a:spcPts val="600"/>
              </a:spcAft>
              <a:buNone/>
            </a:pPr>
            <a:r>
              <a:rPr lang="en-US" sz="2400" dirty="0">
                <a:cs typeface="Verdana" charset="0"/>
              </a:rPr>
              <a:t>These tools, which could break through the most used firewalls, were </a:t>
            </a:r>
            <a:r>
              <a:rPr lang="en-US" sz="2400" b="1" dirty="0">
                <a:cs typeface="Verdana" charset="0"/>
              </a:rPr>
              <a:t>later auctioned on the dark web </a:t>
            </a:r>
            <a:r>
              <a:rPr lang="en-US" sz="2400" dirty="0">
                <a:cs typeface="Verdana" charset="0"/>
              </a:rPr>
              <a:t>by the Shadow Brokers, an unknown seller of the exploits. </a:t>
            </a:r>
          </a:p>
          <a:p>
            <a:pPr marL="0" indent="0">
              <a:spcBef>
                <a:spcPts val="600"/>
              </a:spcBef>
              <a:spcAft>
                <a:spcPts val="600"/>
              </a:spcAft>
              <a:buNone/>
            </a:pPr>
            <a:r>
              <a:rPr lang="en-US" sz="2400" dirty="0">
                <a:cs typeface="Verdana" charset="0"/>
              </a:rPr>
              <a:t>Thanks to a previous leak of Snowden files, reporters confirmed the exploits belonged to the US government.</a:t>
            </a:r>
          </a:p>
        </p:txBody>
      </p:sp>
    </p:spTree>
    <p:extLst>
      <p:ext uri="{BB962C8B-B14F-4D97-AF65-F5344CB8AC3E}">
        <p14:creationId xmlns:p14="http://schemas.microsoft.com/office/powerpoint/2010/main" val="24568937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b="1" dirty="0"/>
              <a:t>2017 </a:t>
            </a:r>
            <a:r>
              <a:rPr lang="mr-IN" b="1" dirty="0"/>
              <a:t>–</a:t>
            </a:r>
            <a:r>
              <a:rPr lang="en-GB" b="1" dirty="0"/>
              <a:t> </a:t>
            </a:r>
            <a:r>
              <a:rPr lang="en-GB" b="1" dirty="0" err="1"/>
              <a:t>Wannacry</a:t>
            </a:r>
            <a:endParaRPr lang="en-GB" b="1" dirty="0"/>
          </a:p>
        </p:txBody>
      </p:sp>
      <p:sp>
        <p:nvSpPr>
          <p:cNvPr id="3" name="Content Placeholder 2"/>
          <p:cNvSpPr>
            <a:spLocks noGrp="1"/>
          </p:cNvSpPr>
          <p:nvPr>
            <p:ph idx="1"/>
          </p:nvPr>
        </p:nvSpPr>
        <p:spPr>
          <a:xfrm>
            <a:off x="457200" y="1561712"/>
            <a:ext cx="8229600" cy="4634783"/>
          </a:xfrm>
        </p:spPr>
        <p:txBody>
          <a:bodyPr numCol="2">
            <a:noAutofit/>
          </a:bodyPr>
          <a:lstStyle/>
          <a:p>
            <a:pPr marL="0" indent="0">
              <a:spcBef>
                <a:spcPts val="600"/>
              </a:spcBef>
              <a:spcAft>
                <a:spcPts val="600"/>
              </a:spcAft>
              <a:buNone/>
            </a:pPr>
            <a:r>
              <a:rPr lang="en-US" sz="2800" b="1" dirty="0">
                <a:cs typeface="Verdana" charset="0"/>
              </a:rPr>
              <a:t>Global impact </a:t>
            </a:r>
            <a:r>
              <a:rPr lang="en-US" sz="2800" dirty="0">
                <a:cs typeface="Verdana" charset="0"/>
              </a:rPr>
              <a:t>– victims spread over around 200 countries</a:t>
            </a:r>
          </a:p>
          <a:p>
            <a:pPr marL="0" indent="0">
              <a:spcBef>
                <a:spcPts val="600"/>
              </a:spcBef>
              <a:spcAft>
                <a:spcPts val="600"/>
              </a:spcAft>
              <a:buNone/>
            </a:pPr>
            <a:r>
              <a:rPr lang="en-US" sz="2800" b="1" dirty="0">
                <a:cs typeface="Verdana" charset="0"/>
              </a:rPr>
              <a:t>Maximum diffusion </a:t>
            </a:r>
            <a:r>
              <a:rPr lang="en-US" sz="2800" dirty="0">
                <a:cs typeface="Verdana" charset="0"/>
              </a:rPr>
              <a:t>– </a:t>
            </a:r>
            <a:r>
              <a:rPr lang="en-US" sz="2800" dirty="0" err="1">
                <a:cs typeface="Verdana" charset="0"/>
              </a:rPr>
              <a:t>Ransomware</a:t>
            </a:r>
            <a:r>
              <a:rPr lang="en-US" sz="2800" dirty="0">
                <a:cs typeface="Verdana" charset="0"/>
              </a:rPr>
              <a:t> + Worm </a:t>
            </a:r>
            <a:r>
              <a:rPr lang="en-US" sz="2800" dirty="0">
                <a:cs typeface="Verdana" charset="0"/>
                <a:sym typeface="Wingdings"/>
              </a:rPr>
              <a:t> </a:t>
            </a:r>
            <a:r>
              <a:rPr lang="en-US" sz="2800" dirty="0">
                <a:cs typeface="Verdana" charset="0"/>
              </a:rPr>
              <a:t>The malicious code is automatically copied onto each PC in the same network who presents the same vulnerability</a:t>
            </a:r>
          </a:p>
          <a:p>
            <a:pPr>
              <a:spcBef>
                <a:spcPts val="600"/>
              </a:spcBef>
              <a:spcAft>
                <a:spcPts val="600"/>
              </a:spcAft>
            </a:pPr>
            <a:r>
              <a:rPr lang="en-US" sz="2800" b="1" dirty="0">
                <a:cs typeface="Verdana" charset="0"/>
              </a:rPr>
              <a:t>Ransom request</a:t>
            </a:r>
            <a:r>
              <a:rPr lang="en-US" sz="2800" dirty="0">
                <a:cs typeface="Verdana" charset="0"/>
              </a:rPr>
              <a:t>, to be paid in </a:t>
            </a:r>
            <a:r>
              <a:rPr lang="en-US" sz="2800" b="1" dirty="0" err="1">
                <a:cs typeface="Verdana" charset="0"/>
              </a:rPr>
              <a:t>Bitcoin</a:t>
            </a:r>
            <a:endParaRPr lang="en-US" sz="2800" b="1" dirty="0">
              <a:cs typeface="Verdana" charset="0"/>
            </a:endParaRPr>
          </a:p>
          <a:p>
            <a:pPr>
              <a:spcBef>
                <a:spcPts val="600"/>
              </a:spcBef>
              <a:spcAft>
                <a:spcPts val="600"/>
              </a:spcAft>
            </a:pPr>
            <a:r>
              <a:rPr lang="en-US" sz="2800" b="1" dirty="0">
                <a:cs typeface="Verdana" charset="0"/>
              </a:rPr>
              <a:t>Halted by accident</a:t>
            </a:r>
            <a:endParaRPr lang="en-US" sz="2800" dirty="0">
              <a:cs typeface="Verdana" charset="0"/>
            </a:endParaRPr>
          </a:p>
          <a:p>
            <a:pPr>
              <a:spcBef>
                <a:spcPts val="600"/>
              </a:spcBef>
              <a:spcAft>
                <a:spcPts val="600"/>
              </a:spcAft>
            </a:pPr>
            <a:r>
              <a:rPr lang="en-US" sz="2800" b="1" dirty="0">
                <a:cs typeface="Verdana" charset="0"/>
              </a:rPr>
              <a:t>Overall low financial impact</a:t>
            </a:r>
          </a:p>
          <a:p>
            <a:pPr>
              <a:spcBef>
                <a:spcPts val="600"/>
              </a:spcBef>
              <a:spcAft>
                <a:spcPts val="600"/>
              </a:spcAft>
            </a:pPr>
            <a:r>
              <a:rPr lang="en-US" sz="2800" b="1" dirty="0">
                <a:cs typeface="Verdana" charset="0"/>
              </a:rPr>
              <a:t>Responsibility</a:t>
            </a:r>
          </a:p>
          <a:p>
            <a:pPr marL="0" indent="0" algn="just">
              <a:spcBef>
                <a:spcPts val="600"/>
              </a:spcBef>
              <a:spcAft>
                <a:spcPts val="600"/>
              </a:spcAft>
              <a:buNone/>
            </a:pPr>
            <a:endParaRPr lang="en-US" sz="2800" b="1" dirty="0">
              <a:cs typeface="Verdana" charset="0"/>
            </a:endParaRPr>
          </a:p>
          <a:p>
            <a:pPr marL="0" indent="0" algn="just">
              <a:spcBef>
                <a:spcPts val="600"/>
              </a:spcBef>
              <a:spcAft>
                <a:spcPts val="600"/>
              </a:spcAft>
              <a:buNone/>
            </a:pPr>
            <a:endParaRPr lang="en-US" sz="2800" b="1" dirty="0">
              <a:cs typeface="Verdana" charset="0"/>
            </a:endParaRPr>
          </a:p>
        </p:txBody>
      </p:sp>
    </p:spTree>
    <p:extLst>
      <p:ext uri="{BB962C8B-B14F-4D97-AF65-F5344CB8AC3E}">
        <p14:creationId xmlns:p14="http://schemas.microsoft.com/office/powerpoint/2010/main" val="16924268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GB" b="1" dirty="0"/>
              <a:t>2016 </a:t>
            </a:r>
            <a:r>
              <a:rPr lang="mr-IN" b="1" dirty="0"/>
              <a:t>–</a:t>
            </a:r>
            <a:r>
              <a:rPr lang="en-GB" b="1" dirty="0"/>
              <a:t> </a:t>
            </a:r>
            <a:r>
              <a:rPr lang="en-GB" b="1" dirty="0" err="1"/>
              <a:t>DDoS</a:t>
            </a:r>
            <a:r>
              <a:rPr lang="en-GB" b="1" dirty="0"/>
              <a:t> against main US providers (1/3)</a:t>
            </a:r>
          </a:p>
        </p:txBody>
      </p:sp>
      <p:pic>
        <p:nvPicPr>
          <p:cNvPr id="4" name="Picture 1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52037" y="1678274"/>
            <a:ext cx="4134763" cy="235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457201" y="1851470"/>
            <a:ext cx="4102774" cy="4401205"/>
          </a:xfrm>
          <a:prstGeom prst="rect">
            <a:avLst/>
          </a:prstGeom>
        </p:spPr>
        <p:txBody>
          <a:bodyPr wrap="square">
            <a:spAutoFit/>
          </a:bodyPr>
          <a:lstStyle/>
          <a:p>
            <a:r>
              <a:rPr lang="en-US" sz="2800" dirty="0"/>
              <a:t>The incident took offline some of the most popular sites on the web, including </a:t>
            </a:r>
            <a:r>
              <a:rPr lang="en-US" sz="2800" b="1" dirty="0"/>
              <a:t>Netflix, Twitter, </a:t>
            </a:r>
            <a:r>
              <a:rPr lang="en-US" sz="2800" b="1" dirty="0" err="1"/>
              <a:t>Spotify</a:t>
            </a:r>
            <a:r>
              <a:rPr lang="en-US" sz="2800" b="1" dirty="0"/>
              <a:t>, </a:t>
            </a:r>
            <a:r>
              <a:rPr lang="en-US" sz="2800" b="1" dirty="0" err="1"/>
              <a:t>Reddit</a:t>
            </a:r>
            <a:r>
              <a:rPr lang="en-US" sz="2800" b="1" dirty="0"/>
              <a:t>, CNN, PayPal, </a:t>
            </a:r>
            <a:r>
              <a:rPr lang="en-US" sz="2800" b="1" dirty="0" err="1"/>
              <a:t>Pinterest</a:t>
            </a:r>
            <a:r>
              <a:rPr lang="en-US" sz="2800" b="1" dirty="0"/>
              <a:t> and Fox News </a:t>
            </a:r>
            <a:r>
              <a:rPr lang="en-US" sz="2800" dirty="0"/>
              <a:t>– as well as newspapers including the Guardian, the New York Times and the Wall Street Journal.</a:t>
            </a:r>
          </a:p>
        </p:txBody>
      </p:sp>
      <p:sp>
        <p:nvSpPr>
          <p:cNvPr id="6" name="Rectangle 5"/>
          <p:cNvSpPr/>
          <p:nvPr/>
        </p:nvSpPr>
        <p:spPr>
          <a:xfrm>
            <a:off x="4552037" y="4055992"/>
            <a:ext cx="4134763" cy="2246769"/>
          </a:xfrm>
          <a:prstGeom prst="rect">
            <a:avLst/>
          </a:prstGeom>
        </p:spPr>
        <p:txBody>
          <a:bodyPr wrap="square">
            <a:spAutoFit/>
          </a:bodyPr>
          <a:lstStyle/>
          <a:p>
            <a:r>
              <a:rPr lang="en-US" sz="2000" dirty="0"/>
              <a:t>The cause of the outage was </a:t>
            </a:r>
            <a:r>
              <a:rPr lang="en-US" sz="2000" b="1" dirty="0"/>
              <a:t>a distributed denial of service (</a:t>
            </a:r>
            <a:r>
              <a:rPr lang="en-US" sz="2000" b="1" dirty="0" err="1"/>
              <a:t>DDoS</a:t>
            </a:r>
            <a:r>
              <a:rPr lang="en-US" sz="2000" b="1" dirty="0"/>
              <a:t>) attack</a:t>
            </a:r>
            <a:r>
              <a:rPr lang="en-US" sz="2000" dirty="0"/>
              <a:t>, in which a network of computers infected with special malware, a “botnet”, are </a:t>
            </a:r>
            <a:r>
              <a:rPr lang="en-US" sz="2000" b="1" dirty="0"/>
              <a:t>coordinated into bombarding a server with traffic until it collapses under the strain</a:t>
            </a:r>
            <a:r>
              <a:rPr lang="en-US" sz="2000" dirty="0"/>
              <a:t>.</a:t>
            </a:r>
          </a:p>
        </p:txBody>
      </p:sp>
    </p:spTree>
    <p:extLst>
      <p:ext uri="{BB962C8B-B14F-4D97-AF65-F5344CB8AC3E}">
        <p14:creationId xmlns:p14="http://schemas.microsoft.com/office/powerpoint/2010/main" val="28179206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GB" b="1" dirty="0"/>
              <a:t>2016 </a:t>
            </a:r>
            <a:r>
              <a:rPr lang="mr-IN" b="1" dirty="0"/>
              <a:t>–</a:t>
            </a:r>
            <a:r>
              <a:rPr lang="en-GB" b="1" dirty="0"/>
              <a:t> </a:t>
            </a:r>
            <a:r>
              <a:rPr lang="en-GB" b="1" dirty="0" err="1"/>
              <a:t>DDoS</a:t>
            </a:r>
            <a:r>
              <a:rPr lang="en-GB" b="1" dirty="0"/>
              <a:t> against main US providers (2/3)</a:t>
            </a:r>
          </a:p>
        </p:txBody>
      </p:sp>
      <p:sp>
        <p:nvSpPr>
          <p:cNvPr id="5" name="Rectangle 4"/>
          <p:cNvSpPr/>
          <p:nvPr/>
        </p:nvSpPr>
        <p:spPr>
          <a:xfrm>
            <a:off x="457200" y="1851472"/>
            <a:ext cx="8229600" cy="4749146"/>
          </a:xfrm>
          <a:prstGeom prst="rect">
            <a:avLst/>
          </a:prstGeom>
        </p:spPr>
        <p:txBody>
          <a:bodyPr wrap="square" numCol="2" spcCol="360000">
            <a:noAutofit/>
          </a:bodyPr>
          <a:lstStyle/>
          <a:p>
            <a:r>
              <a:rPr lang="en-US" sz="2800" b="1" dirty="0" err="1"/>
              <a:t>Mirai</a:t>
            </a:r>
            <a:r>
              <a:rPr lang="en-US" sz="2800" b="1" dirty="0"/>
              <a:t> botnet </a:t>
            </a:r>
            <a:r>
              <a:rPr lang="en-US" sz="2800" dirty="0"/>
              <a:t>was the “primary source of malicious attack traffic”.</a:t>
            </a:r>
          </a:p>
          <a:p>
            <a:endParaRPr lang="en-US" sz="2800" dirty="0"/>
          </a:p>
          <a:p>
            <a:r>
              <a:rPr lang="en-US" sz="2800" dirty="0"/>
              <a:t>The </a:t>
            </a:r>
            <a:r>
              <a:rPr lang="en-US" sz="2800" b="1" dirty="0" err="1"/>
              <a:t>Mirai</a:t>
            </a:r>
            <a:r>
              <a:rPr lang="en-US" sz="2800" b="1" dirty="0"/>
              <a:t> botnet is largely made up of so-called “internet of things” (</a:t>
            </a:r>
            <a:r>
              <a:rPr lang="en-US" sz="2800" b="1" dirty="0" err="1"/>
              <a:t>IoT</a:t>
            </a:r>
            <a:r>
              <a:rPr lang="en-US" sz="2800" b="1" dirty="0"/>
              <a:t>) devices such as digital cameras and DVR players</a:t>
            </a:r>
            <a:r>
              <a:rPr lang="en-US" sz="2800" dirty="0"/>
              <a:t>.</a:t>
            </a:r>
          </a:p>
          <a:p>
            <a:endParaRPr lang="en-US" sz="2400" dirty="0"/>
          </a:p>
          <a:p>
            <a:r>
              <a:rPr lang="en-US" sz="2400" dirty="0"/>
              <a:t>Because it has so many internet-connected devices to choose from, </a:t>
            </a:r>
            <a:r>
              <a:rPr lang="en-US" sz="2400" b="1" dirty="0"/>
              <a:t>attacks from </a:t>
            </a:r>
            <a:r>
              <a:rPr lang="en-US" sz="2400" b="1" dirty="0" err="1"/>
              <a:t>Mirai</a:t>
            </a:r>
            <a:r>
              <a:rPr lang="en-US" sz="2400" b="1" dirty="0"/>
              <a:t> are much larger than what most </a:t>
            </a:r>
            <a:r>
              <a:rPr lang="en-US" sz="2400" b="1" dirty="0" err="1"/>
              <a:t>DDoS</a:t>
            </a:r>
            <a:r>
              <a:rPr lang="en-US" sz="2400" b="1" dirty="0"/>
              <a:t> attacks could previously achieve</a:t>
            </a:r>
            <a:r>
              <a:rPr lang="en-US" sz="2400" dirty="0"/>
              <a:t>. It is estimated that the attack had involved </a:t>
            </a:r>
            <a:r>
              <a:rPr lang="en-US" sz="2400" b="1" dirty="0"/>
              <a:t>“100,000 malicious endpoints”</a:t>
            </a:r>
            <a:r>
              <a:rPr lang="en-US" sz="2400" dirty="0"/>
              <a:t>.</a:t>
            </a:r>
          </a:p>
          <a:p>
            <a:r>
              <a:rPr lang="en-US" sz="2400" dirty="0"/>
              <a:t>That would make the attack </a:t>
            </a:r>
            <a:r>
              <a:rPr lang="en-US" sz="2400" b="1" dirty="0"/>
              <a:t>roughly twice as powerful as any similar attack on record</a:t>
            </a:r>
            <a:r>
              <a:rPr lang="en-US" sz="2400" dirty="0"/>
              <a:t>.</a:t>
            </a:r>
          </a:p>
          <a:p>
            <a:endParaRPr lang="en-US" sz="2400" dirty="0"/>
          </a:p>
        </p:txBody>
      </p:sp>
    </p:spTree>
    <p:extLst>
      <p:ext uri="{BB962C8B-B14F-4D97-AF65-F5344CB8AC3E}">
        <p14:creationId xmlns:p14="http://schemas.microsoft.com/office/powerpoint/2010/main" val="7228782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GB" b="1" dirty="0"/>
              <a:t>2016 </a:t>
            </a:r>
            <a:r>
              <a:rPr lang="mr-IN" b="1" dirty="0"/>
              <a:t>–</a:t>
            </a:r>
            <a:r>
              <a:rPr lang="en-GB" b="1" dirty="0"/>
              <a:t> </a:t>
            </a:r>
            <a:r>
              <a:rPr lang="en-GB" b="1" dirty="0" err="1"/>
              <a:t>DDoS</a:t>
            </a:r>
            <a:r>
              <a:rPr lang="en-GB" b="1" dirty="0"/>
              <a:t> against main US providers (3/3)</a:t>
            </a:r>
          </a:p>
        </p:txBody>
      </p:sp>
      <p:sp>
        <p:nvSpPr>
          <p:cNvPr id="4" name="Rectangle 17"/>
          <p:cNvSpPr>
            <a:spLocks noChangeArrowheads="1"/>
          </p:cNvSpPr>
          <p:nvPr/>
        </p:nvSpPr>
        <p:spPr bwMode="auto">
          <a:xfrm>
            <a:off x="457199" y="1898738"/>
            <a:ext cx="8229601" cy="478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ts val="600"/>
              </a:spcBef>
              <a:spcAft>
                <a:spcPts val="600"/>
              </a:spcAft>
            </a:pPr>
            <a:r>
              <a:rPr lang="en-US" sz="2400" b="1" dirty="0">
                <a:latin typeface="+mj-lt"/>
                <a:cs typeface="Verdana" charset="0"/>
                <a:hlinkClick r:id="rId3"/>
              </a:rPr>
              <a:t>https://youtu.be/BvId5-0295U</a:t>
            </a:r>
            <a:r>
              <a:rPr lang="en-US" sz="2400" b="1" dirty="0">
                <a:latin typeface="+mj-lt"/>
                <a:cs typeface="Verdana" charset="0"/>
              </a:rPr>
              <a:t> - 01:10:10 - Bruce </a:t>
            </a:r>
            <a:r>
              <a:rPr lang="en-US" sz="2400" b="1" dirty="0" err="1">
                <a:latin typeface="+mj-lt"/>
                <a:cs typeface="Verdana" charset="0"/>
              </a:rPr>
              <a:t>Schneier</a:t>
            </a:r>
            <a:endParaRPr lang="en-US" sz="2400" b="1" dirty="0">
              <a:latin typeface="+mj-lt"/>
              <a:cs typeface="Verdana" charset="0"/>
            </a:endParaRPr>
          </a:p>
        </p:txBody>
      </p:sp>
      <p:pic>
        <p:nvPicPr>
          <p:cNvPr id="6" name="Picture 5"/>
          <p:cNvPicPr>
            <a:picLocks noChangeAspect="1"/>
          </p:cNvPicPr>
          <p:nvPr/>
        </p:nvPicPr>
        <p:blipFill>
          <a:blip r:embed="rId4"/>
          <a:stretch>
            <a:fillRect/>
          </a:stretch>
        </p:blipFill>
        <p:spPr>
          <a:xfrm>
            <a:off x="1346828" y="2655641"/>
            <a:ext cx="6416143" cy="3581670"/>
          </a:xfrm>
          <a:prstGeom prst="rect">
            <a:avLst/>
          </a:prstGeom>
        </p:spPr>
      </p:pic>
    </p:spTree>
    <p:extLst>
      <p:ext uri="{BB962C8B-B14F-4D97-AF65-F5344CB8AC3E}">
        <p14:creationId xmlns:p14="http://schemas.microsoft.com/office/powerpoint/2010/main" val="16601485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371874327"/>
              </p:ext>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228974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a:t>IOCTA 2017</a:t>
            </a:r>
          </a:p>
        </p:txBody>
      </p:sp>
      <p:sp>
        <p:nvSpPr>
          <p:cNvPr id="3" name="Content Placeholder 2"/>
          <p:cNvSpPr>
            <a:spLocks noGrp="1"/>
          </p:cNvSpPr>
          <p:nvPr>
            <p:ph idx="1"/>
          </p:nvPr>
        </p:nvSpPr>
        <p:spPr/>
        <p:txBody>
          <a:bodyPr/>
          <a:lstStyle/>
          <a:p>
            <a:pPr marL="0" indent="0" algn="just">
              <a:buNone/>
            </a:pPr>
            <a:r>
              <a:rPr lang="en-US" dirty="0"/>
              <a:t>“BEC was the most commonly reported social engineering scam reported in the EU, with almost 50% of Member States reporting cases, and with two-thirds of those reporting that the threat is increasing. </a:t>
            </a:r>
          </a:p>
          <a:p>
            <a:pPr marL="0" indent="0" algn="just">
              <a:buNone/>
            </a:pPr>
            <a:r>
              <a:rPr lang="en-US" dirty="0"/>
              <a:t>Globally, since 2013, the known BEC frauds have cost companies over an estimated USD 5 billion.”</a:t>
            </a:r>
            <a:endParaRPr lang="en-GB" dirty="0"/>
          </a:p>
        </p:txBody>
      </p:sp>
    </p:spTree>
    <p:extLst>
      <p:ext uri="{BB962C8B-B14F-4D97-AF65-F5344CB8AC3E}">
        <p14:creationId xmlns:p14="http://schemas.microsoft.com/office/powerpoint/2010/main" val="8974266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Experience</a:t>
            </a:r>
          </a:p>
        </p:txBody>
      </p:sp>
      <p:sp>
        <p:nvSpPr>
          <p:cNvPr id="3" name="Content Placeholder 2"/>
          <p:cNvSpPr>
            <a:spLocks noGrp="1"/>
          </p:cNvSpPr>
          <p:nvPr>
            <p:ph idx="1"/>
          </p:nvPr>
        </p:nvSpPr>
        <p:spPr/>
        <p:txBody>
          <a:bodyPr/>
          <a:lstStyle/>
          <a:p>
            <a:r>
              <a:rPr lang="en-GB" dirty="0"/>
              <a:t>Do any of the delegates have any knowledge of or experience in dealing with Business Email Compromise  (BEC)?</a:t>
            </a:r>
          </a:p>
        </p:txBody>
      </p:sp>
    </p:spTree>
    <p:extLst>
      <p:ext uri="{BB962C8B-B14F-4D97-AF65-F5344CB8AC3E}">
        <p14:creationId xmlns:p14="http://schemas.microsoft.com/office/powerpoint/2010/main" val="9027967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What is Business </a:t>
            </a:r>
            <a:r>
              <a:rPr lang="en-GB" b="1"/>
              <a:t>Email Compromise</a:t>
            </a:r>
          </a:p>
        </p:txBody>
      </p:sp>
      <p:sp>
        <p:nvSpPr>
          <p:cNvPr id="3" name="Content Placeholder 2"/>
          <p:cNvSpPr>
            <a:spLocks noGrp="1"/>
          </p:cNvSpPr>
          <p:nvPr>
            <p:ph idx="1"/>
          </p:nvPr>
        </p:nvSpPr>
        <p:spPr/>
        <p:txBody>
          <a:bodyPr>
            <a:normAutofit/>
          </a:bodyPr>
          <a:lstStyle/>
          <a:p>
            <a:pPr algn="just"/>
            <a:r>
              <a:rPr lang="en-US" dirty="0"/>
              <a:t>The FBI defines Business Email Compromise (BEC) as a sophisticated scam targeting businesses working with foreign suppliers and businesses that regularly perform wire transfer payments. Formerly known as Man-in-the-Email scams, these schemes compromise official business email accounts to conduct unauthorized fund transfers. </a:t>
            </a:r>
            <a:endParaRPr lang="en-GB" dirty="0"/>
          </a:p>
        </p:txBody>
      </p:sp>
      <p:sp>
        <p:nvSpPr>
          <p:cNvPr id="4" name="TextBox 3"/>
          <p:cNvSpPr txBox="1"/>
          <p:nvPr/>
        </p:nvSpPr>
        <p:spPr>
          <a:xfrm>
            <a:off x="4066161" y="6308725"/>
            <a:ext cx="4766554" cy="369332"/>
          </a:xfrm>
          <a:prstGeom prst="rect">
            <a:avLst/>
          </a:prstGeom>
          <a:noFill/>
        </p:spPr>
        <p:txBody>
          <a:bodyPr wrap="square" rtlCol="0">
            <a:spAutoFit/>
          </a:bodyPr>
          <a:lstStyle/>
          <a:p>
            <a:r>
              <a:rPr lang="en-GB" dirty="0"/>
              <a:t>Source for slides 5 to 12: </a:t>
            </a:r>
            <a:r>
              <a:rPr lang="en-GB" dirty="0">
                <a:hlinkClick r:id="rId3"/>
              </a:rPr>
              <a:t>www.trendmicro.com</a:t>
            </a:r>
            <a:r>
              <a:rPr lang="en-GB" dirty="0"/>
              <a:t> </a:t>
            </a:r>
          </a:p>
        </p:txBody>
      </p:sp>
    </p:spTree>
    <p:extLst>
      <p:ext uri="{BB962C8B-B14F-4D97-AF65-F5344CB8AC3E}">
        <p14:creationId xmlns:p14="http://schemas.microsoft.com/office/powerpoint/2010/main" val="17073796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dirty="0"/>
              <a:t>Here </a:t>
            </a:r>
            <a:r>
              <a:rPr lang="en-GB" b="1"/>
              <a:t>are Some </a:t>
            </a:r>
            <a:r>
              <a:rPr lang="en-GB" b="1" dirty="0"/>
              <a:t>Examples</a:t>
            </a:r>
          </a:p>
        </p:txBody>
      </p:sp>
      <p:pic>
        <p:nvPicPr>
          <p:cNvPr id="4" name="Business Email Compromise.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549275" y="1600200"/>
            <a:ext cx="8045450" cy="4525963"/>
          </a:xfrm>
        </p:spPr>
      </p:pic>
    </p:spTree>
    <p:extLst>
      <p:ext uri="{BB962C8B-B14F-4D97-AF65-F5344CB8AC3E}">
        <p14:creationId xmlns:p14="http://schemas.microsoft.com/office/powerpoint/2010/main" val="75236820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34396"/>
            <a:ext cx="8512512" cy="4891767"/>
          </a:xfrm>
        </p:spPr>
        <p:txBody>
          <a:bodyPr>
            <a:normAutofit/>
          </a:bodyPr>
          <a:lstStyle/>
          <a:p>
            <a:pPr>
              <a:buNone/>
            </a:pPr>
            <a:r>
              <a:rPr lang="en-US" sz="2800" dirty="0"/>
              <a:t>At the end of this session participants will be able to:</a:t>
            </a:r>
          </a:p>
          <a:p>
            <a:pPr lvl="0"/>
            <a:r>
              <a:rPr lang="en-GB" sz="2600" dirty="0"/>
              <a:t>Provide key figures to describe the information society</a:t>
            </a:r>
          </a:p>
          <a:p>
            <a:pPr lvl="0"/>
            <a:r>
              <a:rPr lang="en-GB" sz="2600" dirty="0"/>
              <a:t>List some of the most relevant attacks happened in the recent period</a:t>
            </a:r>
          </a:p>
          <a:p>
            <a:pPr lvl="0"/>
            <a:r>
              <a:rPr lang="en-GB" sz="2600" dirty="0"/>
              <a:t>Explain the different types of Business Email Compromise</a:t>
            </a:r>
          </a:p>
          <a:p>
            <a:pPr lvl="0"/>
            <a:r>
              <a:rPr lang="en-GB" sz="2600" dirty="0"/>
              <a:t>Identify the threats offered by the Internet of Things (IOT)</a:t>
            </a:r>
          </a:p>
          <a:p>
            <a:pPr lvl="0"/>
            <a:r>
              <a:rPr lang="en-GB" sz="2600" dirty="0"/>
              <a:t>Differentiate between the layers of the Internet</a:t>
            </a:r>
          </a:p>
          <a:p>
            <a:pPr lvl="0"/>
            <a:r>
              <a:rPr lang="en-GB" sz="2600" dirty="0"/>
              <a:t>Explain how virtual currency transactions are conducted</a:t>
            </a:r>
            <a:endParaRPr lang="en-US" sz="2600" dirty="0"/>
          </a:p>
          <a:p>
            <a:pPr>
              <a:buFont typeface="Wingdings" charset="2"/>
              <a:buChar char="²"/>
            </a:pPr>
            <a:endParaRPr lang="en-US" sz="2600" dirty="0"/>
          </a:p>
        </p:txBody>
      </p:sp>
      <p:sp>
        <p:nvSpPr>
          <p:cNvPr id="4" name="Title 1"/>
          <p:cNvSpPr>
            <a:spLocks noGrp="1"/>
          </p:cNvSpPr>
          <p:nvPr>
            <p:ph type="title"/>
          </p:nvPr>
        </p:nvSpPr>
        <p:spPr>
          <a:xfrm>
            <a:off x="457200" y="274638"/>
            <a:ext cx="8229600" cy="773266"/>
          </a:xfrm>
        </p:spPr>
        <p:txBody>
          <a:bodyPr/>
          <a:lstStyle/>
          <a:p>
            <a:r>
              <a:rPr lang="en-US" b="1" dirty="0"/>
              <a:t>Session Objectives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a:t>CEO Fraud</a:t>
            </a:r>
          </a:p>
        </p:txBody>
      </p:sp>
      <p:sp>
        <p:nvSpPr>
          <p:cNvPr id="3" name="Content Placeholder 2"/>
          <p:cNvSpPr>
            <a:spLocks noGrp="1"/>
          </p:cNvSpPr>
          <p:nvPr>
            <p:ph idx="1"/>
          </p:nvPr>
        </p:nvSpPr>
        <p:spPr/>
        <p:txBody>
          <a:bodyPr>
            <a:normAutofit fontScale="92500" lnSpcReduction="20000"/>
          </a:bodyPr>
          <a:lstStyle/>
          <a:p>
            <a:pPr algn="just"/>
            <a:r>
              <a:rPr lang="en-US" dirty="0"/>
              <a:t>In this version, the fraudsters identify themselves as high-level executives (CFO, CEO, CTO, etc.), lawyers, or other types of legal representatives and purport to be handling confidential or time-sensitive matters and initiate a wire transfer to an account they control. In some cases, the fraudulent request for wire transfer is sent directly to the financial institution with instructions to urgently send funds to a bank. This scam is also known as “CEO Fraud”, “Business Executive Scam”, “Masquerading”, and “Financial Industry Wire Frauds”.</a:t>
            </a:r>
            <a:endParaRPr lang="en-GB" dirty="0"/>
          </a:p>
        </p:txBody>
      </p:sp>
      <p:pic>
        <p:nvPicPr>
          <p:cNvPr id="4" name="Picture 3"/>
          <p:cNvPicPr>
            <a:picLocks noChangeAspect="1"/>
          </p:cNvPicPr>
          <p:nvPr/>
        </p:nvPicPr>
        <p:blipFill>
          <a:blip r:embed="rId3"/>
          <a:stretch>
            <a:fillRect/>
          </a:stretch>
        </p:blipFill>
        <p:spPr>
          <a:xfrm>
            <a:off x="5233480" y="0"/>
            <a:ext cx="3910519" cy="1587671"/>
          </a:xfrm>
          <a:prstGeom prst="rect">
            <a:avLst/>
          </a:prstGeom>
        </p:spPr>
      </p:pic>
    </p:spTree>
    <p:extLst>
      <p:ext uri="{BB962C8B-B14F-4D97-AF65-F5344CB8AC3E}">
        <p14:creationId xmlns:p14="http://schemas.microsoft.com/office/powerpoint/2010/main" val="5284436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a:t>Bogus Invoice Scheme</a:t>
            </a:r>
            <a:endParaRPr lang="en-GB" b="1" dirty="0"/>
          </a:p>
        </p:txBody>
      </p:sp>
      <p:sp>
        <p:nvSpPr>
          <p:cNvPr id="3" name="Content Placeholder 2"/>
          <p:cNvSpPr>
            <a:spLocks noGrp="1"/>
          </p:cNvSpPr>
          <p:nvPr>
            <p:ph idx="1"/>
          </p:nvPr>
        </p:nvSpPr>
        <p:spPr/>
        <p:txBody>
          <a:bodyPr/>
          <a:lstStyle/>
          <a:p>
            <a:pPr algn="just"/>
            <a:r>
              <a:rPr lang="en-US" dirty="0"/>
              <a:t>This version, which has also been referred to as “The Bogus Invoice Scheme”, “The Supplier Swindle”, and “Invoice Modification Scheme”, usually involves a business that has an established relationship with a supplier. The fraudster asks to wire funds for invoice payment to an alternate, fraudulent account via spoofed email, telephone, or facsimile.</a:t>
            </a:r>
            <a:endParaRPr lang="en-GB" dirty="0"/>
          </a:p>
        </p:txBody>
      </p:sp>
      <p:pic>
        <p:nvPicPr>
          <p:cNvPr id="4" name="Picture 3"/>
          <p:cNvPicPr>
            <a:picLocks noChangeAspect="1"/>
          </p:cNvPicPr>
          <p:nvPr/>
        </p:nvPicPr>
        <p:blipFill>
          <a:blip r:embed="rId2"/>
          <a:stretch>
            <a:fillRect/>
          </a:stretch>
        </p:blipFill>
        <p:spPr>
          <a:xfrm>
            <a:off x="4669276" y="5524532"/>
            <a:ext cx="4474723" cy="1333467"/>
          </a:xfrm>
          <a:prstGeom prst="rect">
            <a:avLst/>
          </a:prstGeom>
        </p:spPr>
      </p:pic>
    </p:spTree>
    <p:extLst>
      <p:ext uri="{BB962C8B-B14F-4D97-AF65-F5344CB8AC3E}">
        <p14:creationId xmlns:p14="http://schemas.microsoft.com/office/powerpoint/2010/main" val="4487927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3549"/>
            <a:ext cx="8229600" cy="1143000"/>
          </a:xfrm>
        </p:spPr>
        <p:txBody>
          <a:bodyPr/>
          <a:lstStyle/>
          <a:p>
            <a:pPr algn="l"/>
            <a:r>
              <a:rPr lang="en-GB" b="1" dirty="0"/>
              <a:t>Account Compromise</a:t>
            </a:r>
          </a:p>
        </p:txBody>
      </p:sp>
      <p:sp>
        <p:nvSpPr>
          <p:cNvPr id="3" name="Content Placeholder 2"/>
          <p:cNvSpPr>
            <a:spLocks noGrp="1"/>
          </p:cNvSpPr>
          <p:nvPr>
            <p:ph idx="1"/>
          </p:nvPr>
        </p:nvSpPr>
        <p:spPr>
          <a:xfrm>
            <a:off x="457200" y="1600201"/>
            <a:ext cx="8229600" cy="3886200"/>
          </a:xfrm>
        </p:spPr>
        <p:txBody>
          <a:bodyPr>
            <a:normAutofit fontScale="92500" lnSpcReduction="10000"/>
          </a:bodyPr>
          <a:lstStyle/>
          <a:p>
            <a:pPr algn="just"/>
            <a:r>
              <a:rPr lang="en-US" dirty="0"/>
              <a:t>Similar to the two other versions, an email account of an employee is hacked and then used to make requests for invoice payments to fraudster-controlled bank accounts. Messages are sent to multiple vendors identified from the employee’s contact list. The business may not become aware of the scheme until their vendors follow up to check for the status of the invoice payment.</a:t>
            </a:r>
            <a:endParaRPr lang="en-GB" dirty="0"/>
          </a:p>
        </p:txBody>
      </p:sp>
      <p:pic>
        <p:nvPicPr>
          <p:cNvPr id="4" name="Picture 3"/>
          <p:cNvPicPr>
            <a:picLocks noChangeAspect="1"/>
          </p:cNvPicPr>
          <p:nvPr/>
        </p:nvPicPr>
        <p:blipFill>
          <a:blip r:embed="rId2"/>
          <a:stretch>
            <a:fillRect/>
          </a:stretch>
        </p:blipFill>
        <p:spPr>
          <a:xfrm>
            <a:off x="4435812" y="5025977"/>
            <a:ext cx="4708187" cy="1855026"/>
          </a:xfrm>
          <a:prstGeom prst="rect">
            <a:avLst/>
          </a:prstGeom>
        </p:spPr>
      </p:pic>
    </p:spTree>
    <p:extLst>
      <p:ext uri="{BB962C8B-B14F-4D97-AF65-F5344CB8AC3E}">
        <p14:creationId xmlns:p14="http://schemas.microsoft.com/office/powerpoint/2010/main" val="16242551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a:t>Attorney Impersonation</a:t>
            </a:r>
          </a:p>
        </p:txBody>
      </p:sp>
      <p:sp>
        <p:nvSpPr>
          <p:cNvPr id="3" name="Content Placeholder 2"/>
          <p:cNvSpPr>
            <a:spLocks noGrp="1"/>
          </p:cNvSpPr>
          <p:nvPr>
            <p:ph idx="1"/>
          </p:nvPr>
        </p:nvSpPr>
        <p:spPr/>
        <p:txBody>
          <a:bodyPr>
            <a:normAutofit fontScale="92500" lnSpcReduction="20000"/>
          </a:bodyPr>
          <a:lstStyle/>
          <a:p>
            <a:pPr algn="just"/>
            <a:r>
              <a:rPr lang="en-US" dirty="0"/>
              <a:t>In this version, the cybercriminal contacts either the employees and/or the CEO of the company and identify themselves as lawyers or representative of law firms, claiming to be handling confidential and time-sensitive matters. This contact, typically made via phone or e-mail, pressures the contacted party into acting quickly or secretly in handling the transfer of funds. This type of BEC scheme may be timed to occur at the end of the business day or work week, when employees are getting ready to rest.</a:t>
            </a:r>
            <a:endParaRPr lang="en-GB" dirty="0"/>
          </a:p>
        </p:txBody>
      </p:sp>
      <p:pic>
        <p:nvPicPr>
          <p:cNvPr id="4" name="Picture 3"/>
          <p:cNvPicPr>
            <a:picLocks noChangeAspect="1"/>
          </p:cNvPicPr>
          <p:nvPr/>
        </p:nvPicPr>
        <p:blipFill>
          <a:blip r:embed="rId2"/>
          <a:stretch>
            <a:fillRect/>
          </a:stretch>
        </p:blipFill>
        <p:spPr>
          <a:xfrm>
            <a:off x="5194570" y="5700409"/>
            <a:ext cx="3949430" cy="1157590"/>
          </a:xfrm>
          <a:prstGeom prst="rect">
            <a:avLst/>
          </a:prstGeom>
        </p:spPr>
      </p:pic>
    </p:spTree>
    <p:extLst>
      <p:ext uri="{BB962C8B-B14F-4D97-AF65-F5344CB8AC3E}">
        <p14:creationId xmlns:p14="http://schemas.microsoft.com/office/powerpoint/2010/main" val="2287846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a:t>Data Theft</a:t>
            </a:r>
          </a:p>
        </p:txBody>
      </p:sp>
      <p:sp>
        <p:nvSpPr>
          <p:cNvPr id="3" name="Content Placeholder 2"/>
          <p:cNvSpPr>
            <a:spLocks noGrp="1"/>
          </p:cNvSpPr>
          <p:nvPr>
            <p:ph idx="1"/>
          </p:nvPr>
        </p:nvSpPr>
        <p:spPr>
          <a:xfrm>
            <a:off x="457200" y="1600200"/>
            <a:ext cx="8229600" cy="5257800"/>
          </a:xfrm>
        </p:spPr>
        <p:txBody>
          <a:bodyPr>
            <a:normAutofit fontScale="92500" lnSpcReduction="20000"/>
          </a:bodyPr>
          <a:lstStyle/>
          <a:p>
            <a:pPr algn="just"/>
            <a:r>
              <a:rPr lang="en-US" dirty="0"/>
              <a:t>This scheme involves the email of role-specific employees (usually human resources) in the company being compromised and then used to send requests – not for fund transfers but for personally-identifiable information of other employees and executives. This can therefore serve as a jump-off point for more damaging BEC attacks against the company itself.</a:t>
            </a:r>
          </a:p>
          <a:p>
            <a:pPr algn="just"/>
            <a:r>
              <a:rPr lang="en-US" dirty="0"/>
              <a:t>The scam mostly banks on social engineering, and typically doesn’t need sophisticated system penetration. Unlike phishing scams, the emails used in BEC scams are not mass-emailed to avoid being flagged as spam. </a:t>
            </a:r>
          </a:p>
        </p:txBody>
      </p:sp>
      <p:pic>
        <p:nvPicPr>
          <p:cNvPr id="4" name="Picture 3"/>
          <p:cNvPicPr>
            <a:picLocks noChangeAspect="1"/>
          </p:cNvPicPr>
          <p:nvPr/>
        </p:nvPicPr>
        <p:blipFill>
          <a:blip r:embed="rId2"/>
          <a:stretch>
            <a:fillRect/>
          </a:stretch>
        </p:blipFill>
        <p:spPr>
          <a:xfrm>
            <a:off x="4280170" y="0"/>
            <a:ext cx="4863830" cy="1449421"/>
          </a:xfrm>
          <a:prstGeom prst="rect">
            <a:avLst/>
          </a:prstGeom>
        </p:spPr>
      </p:pic>
    </p:spTree>
    <p:extLst>
      <p:ext uri="{BB962C8B-B14F-4D97-AF65-F5344CB8AC3E}">
        <p14:creationId xmlns:p14="http://schemas.microsoft.com/office/powerpoint/2010/main" val="2999342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a:t>Stay Protected and Secure</a:t>
            </a:r>
          </a:p>
        </p:txBody>
      </p:sp>
      <p:sp>
        <p:nvSpPr>
          <p:cNvPr id="3" name="Content Placeholder 2"/>
          <p:cNvSpPr>
            <a:spLocks noGrp="1"/>
          </p:cNvSpPr>
          <p:nvPr>
            <p:ph idx="1"/>
          </p:nvPr>
        </p:nvSpPr>
        <p:spPr>
          <a:xfrm>
            <a:off x="457200" y="1600200"/>
            <a:ext cx="8229600" cy="5072974"/>
          </a:xfrm>
        </p:spPr>
        <p:txBody>
          <a:bodyPr>
            <a:normAutofit/>
          </a:bodyPr>
          <a:lstStyle/>
          <a:p>
            <a:pPr algn="just"/>
            <a:r>
              <a:rPr lang="en-US" dirty="0"/>
              <a:t>Carefully scrutinize all emails. </a:t>
            </a:r>
          </a:p>
          <a:p>
            <a:pPr algn="just"/>
            <a:r>
              <a:rPr lang="en-US" dirty="0"/>
              <a:t>Educate and train employees. </a:t>
            </a:r>
          </a:p>
          <a:p>
            <a:pPr algn="just"/>
            <a:r>
              <a:rPr lang="en-US" dirty="0"/>
              <a:t>Verify any changes in vendor payment location</a:t>
            </a:r>
          </a:p>
          <a:p>
            <a:pPr algn="just"/>
            <a:r>
              <a:rPr lang="en-US" dirty="0"/>
              <a:t>Stay updated on your customers’ habits</a:t>
            </a:r>
          </a:p>
          <a:p>
            <a:pPr algn="just"/>
            <a:r>
              <a:rPr lang="en-US" dirty="0"/>
              <a:t>Confirm requests for transfer of fund</a:t>
            </a:r>
          </a:p>
          <a:p>
            <a:pPr algn="just"/>
            <a:endParaRPr lang="en-US" dirty="0"/>
          </a:p>
          <a:p>
            <a:pPr algn="just"/>
            <a:endParaRPr lang="en-US" dirty="0"/>
          </a:p>
        </p:txBody>
      </p:sp>
    </p:spTree>
    <p:extLst>
      <p:ext uri="{BB962C8B-B14F-4D97-AF65-F5344CB8AC3E}">
        <p14:creationId xmlns:p14="http://schemas.microsoft.com/office/powerpoint/2010/main" val="17686323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dirty="0"/>
              <a:t>Another Similar </a:t>
            </a:r>
            <a:r>
              <a:rPr lang="en-GB" b="1"/>
              <a:t>Crime Type</a:t>
            </a:r>
          </a:p>
        </p:txBody>
      </p:sp>
      <p:pic>
        <p:nvPicPr>
          <p:cNvPr id="4" name="Business Process Compromise Explained">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44513" y="1600200"/>
            <a:ext cx="8053387" cy="4525963"/>
          </a:xfrm>
        </p:spPr>
      </p:pic>
    </p:spTree>
    <p:extLst>
      <p:ext uri="{BB962C8B-B14F-4D97-AF65-F5344CB8AC3E}">
        <p14:creationId xmlns:p14="http://schemas.microsoft.com/office/powerpoint/2010/main" val="19561497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03869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The Internet of Things (IOT)</a:t>
            </a:r>
          </a:p>
        </p:txBody>
      </p:sp>
      <p:pic>
        <p:nvPicPr>
          <p:cNvPr id="4" name="Content Placeholder 3"/>
          <p:cNvPicPr>
            <a:picLocks noGrp="1" noChangeAspect="1"/>
          </p:cNvPicPr>
          <p:nvPr>
            <p:ph idx="1"/>
          </p:nvPr>
        </p:nvPicPr>
        <p:blipFill>
          <a:blip r:embed="rId3"/>
          <a:stretch>
            <a:fillRect/>
          </a:stretch>
        </p:blipFill>
        <p:spPr>
          <a:xfrm>
            <a:off x="1331640" y="1412776"/>
            <a:ext cx="6244001" cy="4380120"/>
          </a:xfrm>
          <a:prstGeom prst="rect">
            <a:avLst/>
          </a:prstGeom>
        </p:spPr>
      </p:pic>
      <p:pic>
        <p:nvPicPr>
          <p:cNvPr id="5" name="Picture 4"/>
          <p:cNvPicPr>
            <a:picLocks noChangeAspect="1"/>
          </p:cNvPicPr>
          <p:nvPr/>
        </p:nvPicPr>
        <p:blipFill>
          <a:blip r:embed="rId4"/>
          <a:stretch>
            <a:fillRect/>
          </a:stretch>
        </p:blipFill>
        <p:spPr>
          <a:xfrm>
            <a:off x="0" y="1403648"/>
            <a:ext cx="9090587" cy="5454352"/>
          </a:xfrm>
          <a:prstGeom prst="rect">
            <a:avLst/>
          </a:prstGeom>
        </p:spPr>
      </p:pic>
    </p:spTree>
    <p:extLst>
      <p:ext uri="{BB962C8B-B14F-4D97-AF65-F5344CB8AC3E}">
        <p14:creationId xmlns:p14="http://schemas.microsoft.com/office/powerpoint/2010/main" val="12369841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An Example of the Internet of Things</a:t>
            </a:r>
          </a:p>
        </p:txBody>
      </p:sp>
      <p:pic>
        <p:nvPicPr>
          <p:cNvPr id="4" name="How It Works  Internet of Things.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49275" y="1600200"/>
            <a:ext cx="8045450" cy="4525963"/>
          </a:xfrm>
        </p:spPr>
      </p:pic>
    </p:spTree>
    <p:extLst>
      <p:ext uri="{BB962C8B-B14F-4D97-AF65-F5344CB8AC3E}">
        <p14:creationId xmlns:p14="http://schemas.microsoft.com/office/powerpoint/2010/main" val="88883584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716352504"/>
              </p:ext>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668896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468313" y="250172"/>
            <a:ext cx="8229600" cy="836613"/>
          </a:xfrm>
          <a:noFill/>
        </p:spPr>
        <p:txBody>
          <a:bodyPr/>
          <a:lstStyle/>
          <a:p>
            <a:pPr algn="l" eaLnBrk="1" hangingPunct="1"/>
            <a:r>
              <a:rPr lang="en-GB" b="1" dirty="0">
                <a:solidFill>
                  <a:schemeClr val="accent1">
                    <a:lumMod val="25000"/>
                  </a:schemeClr>
                </a:solidFill>
                <a:latin typeface="Calibri" pitchFamily="34" charset="0"/>
                <a:cs typeface="Arial" charset="0"/>
              </a:rPr>
              <a:t>Why IOT will work</a:t>
            </a:r>
          </a:p>
        </p:txBody>
      </p:sp>
      <p:sp>
        <p:nvSpPr>
          <p:cNvPr id="74755" name="Rectangle 3"/>
          <p:cNvSpPr>
            <a:spLocks noGrp="1" noChangeArrowheads="1"/>
          </p:cNvSpPr>
          <p:nvPr>
            <p:ph type="body" idx="1"/>
          </p:nvPr>
        </p:nvSpPr>
        <p:spPr>
          <a:xfrm>
            <a:off x="323850" y="1360682"/>
            <a:ext cx="8654832" cy="3833677"/>
          </a:xfrm>
          <a:noFill/>
        </p:spPr>
        <p:txBody>
          <a:bodyPr>
            <a:normAutofit/>
          </a:bodyPr>
          <a:lstStyle/>
          <a:p>
            <a:pPr>
              <a:lnSpc>
                <a:spcPct val="90000"/>
              </a:lnSpc>
              <a:buNone/>
              <a:tabLst>
                <a:tab pos="895350" algn="l"/>
              </a:tabLst>
            </a:pPr>
            <a:r>
              <a:rPr lang="en-GB" sz="3500" b="1" dirty="0">
                <a:latin typeface="Calibri" pitchFamily="34" charset="0"/>
                <a:cs typeface="Arial" charset="0"/>
              </a:rPr>
              <a:t>IPv4</a:t>
            </a:r>
            <a:r>
              <a:rPr lang="en-GB" sz="3500" dirty="0">
                <a:latin typeface="Calibri" pitchFamily="34" charset="0"/>
                <a:cs typeface="Arial" charset="0"/>
              </a:rPr>
              <a:t> (32 bit or 4 octets)</a:t>
            </a:r>
          </a:p>
          <a:p>
            <a:pPr marL="784225" lvl="1" indent="-327025" eaLnBrk="1" hangingPunct="1">
              <a:lnSpc>
                <a:spcPct val="90000"/>
              </a:lnSpc>
              <a:buClr>
                <a:srgbClr val="FF3300"/>
              </a:buClr>
              <a:buFontTx/>
              <a:buNone/>
              <a:tabLst>
                <a:tab pos="895350" algn="l"/>
              </a:tabLst>
            </a:pPr>
            <a:r>
              <a:rPr lang="en-GB" dirty="0">
                <a:latin typeface="Calibri" pitchFamily="34" charset="0"/>
                <a:cs typeface="Arial" charset="0"/>
              </a:rPr>
              <a:t>				254x254x254x254 	= 	4.1x10</a:t>
            </a:r>
            <a:r>
              <a:rPr lang="en-GB" baseline="30000" dirty="0">
                <a:latin typeface="Calibri" pitchFamily="34" charset="0"/>
                <a:cs typeface="Arial" charset="0"/>
              </a:rPr>
              <a:t>9 </a:t>
            </a:r>
          </a:p>
          <a:p>
            <a:pPr marL="784225" lvl="1" indent="-327025" eaLnBrk="1" hangingPunct="1">
              <a:lnSpc>
                <a:spcPct val="90000"/>
              </a:lnSpc>
              <a:buClr>
                <a:srgbClr val="FF3300"/>
              </a:buClr>
              <a:buFontTx/>
              <a:buNone/>
              <a:tabLst>
                <a:tab pos="895350" algn="l"/>
              </a:tabLst>
            </a:pPr>
            <a:r>
              <a:rPr lang="en-GB" dirty="0">
                <a:latin typeface="Calibri" pitchFamily="34" charset="0"/>
                <a:cs typeface="Arial" charset="0"/>
              </a:rPr>
              <a:t>							or 	</a:t>
            </a:r>
            <a:r>
              <a:rPr lang="en-GB" b="1" dirty="0">
                <a:latin typeface="Calibri" pitchFamily="34" charset="0"/>
                <a:cs typeface="Arial" charset="0"/>
              </a:rPr>
              <a:t>4,162,314,256 addresses</a:t>
            </a:r>
          </a:p>
          <a:p>
            <a:pPr eaLnBrk="1" hangingPunct="1">
              <a:lnSpc>
                <a:spcPct val="90000"/>
              </a:lnSpc>
              <a:buClr>
                <a:srgbClr val="FF3300"/>
              </a:buClr>
              <a:tabLst>
                <a:tab pos="895350" algn="l"/>
              </a:tabLst>
            </a:pPr>
            <a:endParaRPr lang="en-GB" sz="2400" dirty="0">
              <a:latin typeface="Calibri" pitchFamily="34" charset="0"/>
              <a:cs typeface="Arial" charset="0"/>
            </a:endParaRPr>
          </a:p>
          <a:p>
            <a:pPr eaLnBrk="1" hangingPunct="1">
              <a:lnSpc>
                <a:spcPct val="90000"/>
              </a:lnSpc>
              <a:buClr>
                <a:srgbClr val="FF3300"/>
              </a:buClr>
              <a:buNone/>
              <a:tabLst>
                <a:tab pos="895350" algn="l"/>
              </a:tabLst>
            </a:pPr>
            <a:r>
              <a:rPr lang="en-GB" sz="3500" b="1" dirty="0">
                <a:latin typeface="Calibri" pitchFamily="34" charset="0"/>
              </a:rPr>
              <a:t>IPv6</a:t>
            </a:r>
            <a:r>
              <a:rPr lang="en-GB" sz="3500" dirty="0">
                <a:latin typeface="Calibri" pitchFamily="34" charset="0"/>
              </a:rPr>
              <a:t> (128 bit or 16 octets)</a:t>
            </a:r>
          </a:p>
          <a:p>
            <a:pPr eaLnBrk="1" hangingPunct="1">
              <a:lnSpc>
                <a:spcPct val="90000"/>
              </a:lnSpc>
              <a:buClr>
                <a:srgbClr val="FF3300"/>
              </a:buClr>
              <a:buFontTx/>
              <a:buNone/>
              <a:tabLst>
                <a:tab pos="895350" algn="l"/>
              </a:tabLst>
            </a:pPr>
            <a:r>
              <a:rPr lang="en-GB" sz="1600" dirty="0">
                <a:latin typeface="Calibri" pitchFamily="34" charset="0"/>
                <a:cs typeface="Arial" charset="0"/>
              </a:rPr>
              <a:t>		</a:t>
            </a:r>
            <a:r>
              <a:rPr lang="en-GB" sz="1900" dirty="0">
                <a:latin typeface="Calibri" pitchFamily="34" charset="0"/>
                <a:cs typeface="Arial" charset="0"/>
              </a:rPr>
              <a:t>254x254x254x254x254x254x254x254x254x254x254x254x254x254x254x254 </a:t>
            </a:r>
          </a:p>
          <a:p>
            <a:pPr eaLnBrk="1" hangingPunct="1">
              <a:lnSpc>
                <a:spcPct val="90000"/>
              </a:lnSpc>
              <a:buClr>
                <a:srgbClr val="FF3300"/>
              </a:buClr>
              <a:buFontTx/>
              <a:buNone/>
              <a:tabLst>
                <a:tab pos="895350" algn="l"/>
              </a:tabLst>
            </a:pPr>
            <a:r>
              <a:rPr lang="en-GB" sz="1900" dirty="0">
                <a:latin typeface="Calibri" pitchFamily="34" charset="0"/>
                <a:cs typeface="Arial" charset="0"/>
              </a:rPr>
              <a:t>								= 	3.4x10</a:t>
            </a:r>
            <a:r>
              <a:rPr lang="en-GB" sz="1900" baseline="30000" dirty="0">
                <a:latin typeface="Calibri" pitchFamily="34" charset="0"/>
                <a:cs typeface="Arial" charset="0"/>
              </a:rPr>
              <a:t>38</a:t>
            </a:r>
            <a:r>
              <a:rPr lang="en-GB" sz="1900" dirty="0">
                <a:latin typeface="Calibri" pitchFamily="34" charset="0"/>
                <a:cs typeface="Arial" charset="0"/>
              </a:rPr>
              <a:t> </a:t>
            </a:r>
          </a:p>
          <a:p>
            <a:pPr eaLnBrk="1" hangingPunct="1">
              <a:lnSpc>
                <a:spcPct val="90000"/>
              </a:lnSpc>
              <a:buClr>
                <a:srgbClr val="FF3300"/>
              </a:buClr>
              <a:buFontTx/>
              <a:buNone/>
              <a:tabLst>
                <a:tab pos="895350" algn="l"/>
              </a:tabLst>
            </a:pPr>
            <a:r>
              <a:rPr lang="en-GB" sz="2400" dirty="0">
                <a:latin typeface="Calibri" pitchFamily="34" charset="0"/>
                <a:cs typeface="Arial" charset="0"/>
              </a:rPr>
              <a:t>		or </a:t>
            </a:r>
            <a:r>
              <a:rPr lang="en-GB" dirty="0">
                <a:latin typeface="Calibri" pitchFamily="34" charset="0"/>
                <a:cs typeface="Arial" charset="0"/>
              </a:rPr>
              <a:t> </a:t>
            </a:r>
            <a:r>
              <a:rPr lang="en-GB" sz="2000" b="1" dirty="0">
                <a:latin typeface="Calibri" pitchFamily="34" charset="0"/>
              </a:rPr>
              <a:t>340,000,000,000,000,000,000,000,000,000,000,000,000 addresses</a:t>
            </a:r>
          </a:p>
          <a:p>
            <a:pPr marL="784225" lvl="1" indent="-327025" eaLnBrk="1" hangingPunct="1">
              <a:lnSpc>
                <a:spcPct val="90000"/>
              </a:lnSpc>
              <a:buClr>
                <a:srgbClr val="FF3300"/>
              </a:buClr>
              <a:buFontTx/>
              <a:buNone/>
              <a:tabLst>
                <a:tab pos="895350" algn="l"/>
              </a:tabLst>
            </a:pPr>
            <a:endParaRPr lang="en-GB" sz="1800" baseline="30000" dirty="0">
              <a:latin typeface="Calibri" pitchFamily="34" charset="0"/>
              <a:cs typeface="Arial"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40</a:t>
            </a:fld>
            <a:endParaRPr lang="en-US" altLang="en-US" sz="1200" dirty="0">
              <a:solidFill>
                <a:srgbClr val="898989"/>
              </a:solidFill>
            </a:endParaRPr>
          </a:p>
        </p:txBody>
      </p:sp>
      <p:sp>
        <p:nvSpPr>
          <p:cNvPr id="2" name="TextBox 1"/>
          <p:cNvSpPr txBox="1"/>
          <p:nvPr/>
        </p:nvSpPr>
        <p:spPr>
          <a:xfrm>
            <a:off x="468313" y="5371781"/>
            <a:ext cx="8510369" cy="1569660"/>
          </a:xfrm>
          <a:prstGeom prst="rect">
            <a:avLst/>
          </a:prstGeom>
          <a:noFill/>
        </p:spPr>
        <p:txBody>
          <a:bodyPr wrap="square" rtlCol="0">
            <a:spAutoFit/>
          </a:bodyPr>
          <a:lstStyle/>
          <a:p>
            <a:pPr algn="just"/>
            <a:r>
              <a:rPr lang="en-GB" sz="2400" dirty="0">
                <a:latin typeface="Calibri" pitchFamily="34" charset="0"/>
                <a:cs typeface="Arial" charset="0"/>
              </a:rPr>
              <a:t>IOT can only work because of IP version 6 and the number of IP addresses that will be available. Potentially every animate and inanimate object in the world can have its own IP address</a:t>
            </a:r>
          </a:p>
          <a:p>
            <a:pPr algn="just"/>
            <a:endParaRPr lang="en-GB" sz="2400" dirty="0"/>
          </a:p>
        </p:txBody>
      </p:sp>
    </p:spTree>
    <p:extLst>
      <p:ext uri="{BB962C8B-B14F-4D97-AF65-F5344CB8AC3E}">
        <p14:creationId xmlns:p14="http://schemas.microsoft.com/office/powerpoint/2010/main" val="11899821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3548"/>
            <a:ext cx="8229600" cy="1143000"/>
          </a:xfrm>
        </p:spPr>
        <p:txBody>
          <a:bodyPr>
            <a:normAutofit/>
          </a:bodyPr>
          <a:lstStyle/>
          <a:p>
            <a:r>
              <a:rPr lang="en-GB" b="1" dirty="0"/>
              <a:t>Security </a:t>
            </a:r>
            <a:r>
              <a:rPr lang="en-GB" b="1"/>
              <a:t>and the </a:t>
            </a:r>
            <a:r>
              <a:rPr lang="en-GB" b="1" dirty="0"/>
              <a:t>Internet </a:t>
            </a:r>
            <a:r>
              <a:rPr lang="en-GB" b="1"/>
              <a:t>of Things</a:t>
            </a:r>
            <a:endParaRPr lang="en-GB" b="1" dirty="0"/>
          </a:p>
        </p:txBody>
      </p:sp>
      <p:sp>
        <p:nvSpPr>
          <p:cNvPr id="3" name="Content Placeholder 2"/>
          <p:cNvSpPr>
            <a:spLocks noGrp="1"/>
          </p:cNvSpPr>
          <p:nvPr>
            <p:ph idx="1"/>
          </p:nvPr>
        </p:nvSpPr>
        <p:spPr/>
        <p:txBody>
          <a:bodyPr/>
          <a:lstStyle/>
          <a:p>
            <a:r>
              <a:rPr lang="en-GB" dirty="0"/>
              <a:t>Product Vendors are not Security conscious</a:t>
            </a:r>
          </a:p>
          <a:p>
            <a:r>
              <a:rPr lang="en-GB" dirty="0"/>
              <a:t>There are vulnerabilities in their products</a:t>
            </a:r>
          </a:p>
          <a:p>
            <a:r>
              <a:rPr lang="en-GB" dirty="0"/>
              <a:t>There are no security standards for IOT</a:t>
            </a:r>
          </a:p>
          <a:p>
            <a:r>
              <a:rPr lang="en-GB" dirty="0"/>
              <a:t>Governments are not reacting to the threat</a:t>
            </a:r>
          </a:p>
          <a:p>
            <a:r>
              <a:rPr lang="en-GB" dirty="0"/>
              <a:t>Perhaps there should be a security kite mark for IOT products to enable customer choice.</a:t>
            </a:r>
          </a:p>
        </p:txBody>
      </p:sp>
    </p:spTree>
    <p:extLst>
      <p:ext uri="{BB962C8B-B14F-4D97-AF65-F5344CB8AC3E}">
        <p14:creationId xmlns:p14="http://schemas.microsoft.com/office/powerpoint/2010/main" val="3514919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a:t>IOCTA 2017</a:t>
            </a:r>
          </a:p>
        </p:txBody>
      </p:sp>
      <p:sp>
        <p:nvSpPr>
          <p:cNvPr id="3" name="Content Placeholder 2"/>
          <p:cNvSpPr>
            <a:spLocks noGrp="1"/>
          </p:cNvSpPr>
          <p:nvPr>
            <p:ph idx="1"/>
          </p:nvPr>
        </p:nvSpPr>
        <p:spPr/>
        <p:txBody>
          <a:bodyPr>
            <a:normAutofit fontScale="92500" lnSpcReduction="10000"/>
          </a:bodyPr>
          <a:lstStyle/>
          <a:p>
            <a:pPr marL="0" indent="0" algn="just">
              <a:buNone/>
            </a:pPr>
            <a:r>
              <a:rPr lang="en-US" dirty="0"/>
              <a:t>“Previous reports have highlighted the potential for the abuse of insecure Internet of Things (</a:t>
            </a:r>
            <a:r>
              <a:rPr lang="en-US" dirty="0" err="1"/>
              <a:t>IoT</a:t>
            </a:r>
            <a:r>
              <a:rPr lang="en-US" dirty="0"/>
              <a:t>) devices. By the end of 2016 we had witnessed the first massive attack originating from such devices, as the </a:t>
            </a:r>
            <a:r>
              <a:rPr lang="en-US" dirty="0" err="1"/>
              <a:t>Mirai</a:t>
            </a:r>
            <a:r>
              <a:rPr lang="en-US" dirty="0"/>
              <a:t> malware transformed around 150 000 routers and CCTV cameras into a DDoS botnet. This botnet was responsible for a number of high profile attacks, including one severely disrupting internet infrastructure on the west coast of the United States (US)”.</a:t>
            </a:r>
          </a:p>
          <a:p>
            <a:pPr algn="just"/>
            <a:endParaRPr lang="en-GB" dirty="0"/>
          </a:p>
        </p:txBody>
      </p:sp>
    </p:spTree>
    <p:extLst>
      <p:ext uri="{BB962C8B-B14F-4D97-AF65-F5344CB8AC3E}">
        <p14:creationId xmlns:p14="http://schemas.microsoft.com/office/powerpoint/2010/main" val="9372724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3549"/>
            <a:ext cx="8229600" cy="1143000"/>
          </a:xfrm>
        </p:spPr>
        <p:txBody>
          <a:bodyPr/>
          <a:lstStyle/>
          <a:p>
            <a:pPr algn="l"/>
            <a:r>
              <a:rPr lang="en-GB" b="1"/>
              <a:t>IOCTA 2017</a:t>
            </a:r>
          </a:p>
        </p:txBody>
      </p:sp>
      <p:sp>
        <p:nvSpPr>
          <p:cNvPr id="3" name="Content Placeholder 2"/>
          <p:cNvSpPr>
            <a:spLocks noGrp="1"/>
          </p:cNvSpPr>
          <p:nvPr>
            <p:ph idx="1"/>
          </p:nvPr>
        </p:nvSpPr>
        <p:spPr>
          <a:xfrm>
            <a:off x="457200" y="1639111"/>
            <a:ext cx="8229600" cy="4525963"/>
          </a:xfrm>
        </p:spPr>
        <p:txBody>
          <a:bodyPr/>
          <a:lstStyle/>
          <a:p>
            <a:pPr algn="just"/>
            <a:r>
              <a:rPr lang="en-US" dirty="0"/>
              <a:t>DDoS attacks from botnets consisting of </a:t>
            </a:r>
            <a:r>
              <a:rPr lang="en-US" dirty="0" err="1"/>
              <a:t>IoT</a:t>
            </a:r>
            <a:r>
              <a:rPr lang="en-US" dirty="0"/>
              <a:t> devices such as the aforementioned </a:t>
            </a:r>
            <a:r>
              <a:rPr lang="en-US" dirty="0" err="1"/>
              <a:t>Mirai</a:t>
            </a:r>
            <a:r>
              <a:rPr lang="en-US" dirty="0"/>
              <a:t> botnet have been predicted in previous reports for several years now but the attacks against Krebs’s web site, </a:t>
            </a:r>
            <a:r>
              <a:rPr lang="en-US" dirty="0" err="1"/>
              <a:t>Dyn</a:t>
            </a:r>
            <a:r>
              <a:rPr lang="en-US" dirty="0"/>
              <a:t> and Deutsche Telekom are the first reported instances.</a:t>
            </a:r>
          </a:p>
          <a:p>
            <a:pPr algn="just"/>
            <a:endParaRPr lang="en-GB" dirty="0"/>
          </a:p>
        </p:txBody>
      </p:sp>
    </p:spTree>
    <p:extLst>
      <p:ext uri="{BB962C8B-B14F-4D97-AF65-F5344CB8AC3E}">
        <p14:creationId xmlns:p14="http://schemas.microsoft.com/office/powerpoint/2010/main" val="6383528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068793228"/>
              </p:ext>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685017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dirty="0"/>
              <a:t>The </a:t>
            </a:r>
            <a:r>
              <a:rPr lang="en-GB" b="1" dirty="0" err="1"/>
              <a:t>iKettle</a:t>
            </a:r>
            <a:endParaRPr lang="en-GB" b="1"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915816" y="1821997"/>
            <a:ext cx="3600400" cy="5036003"/>
          </a:xfrm>
        </p:spPr>
      </p:pic>
      <p:sp>
        <p:nvSpPr>
          <p:cNvPr id="5" name="TextBox 4"/>
          <p:cNvSpPr txBox="1"/>
          <p:nvPr/>
        </p:nvSpPr>
        <p:spPr>
          <a:xfrm>
            <a:off x="6660232" y="5805264"/>
            <a:ext cx="2376264" cy="1052736"/>
          </a:xfrm>
          <a:prstGeom prst="rect">
            <a:avLst/>
          </a:prstGeom>
          <a:solidFill>
            <a:schemeClr val="bg1"/>
          </a:solidFill>
        </p:spPr>
        <p:txBody>
          <a:bodyPr wrap="square" rtlCol="0">
            <a:spAutoFit/>
          </a:bodyPr>
          <a:lstStyle/>
          <a:p>
            <a:endParaRPr lang="en-GB"/>
          </a:p>
        </p:txBody>
      </p:sp>
    </p:spTree>
    <p:extLst>
      <p:ext uri="{BB962C8B-B14F-4D97-AF65-F5344CB8AC3E}">
        <p14:creationId xmlns:p14="http://schemas.microsoft.com/office/powerpoint/2010/main" val="2027165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a:t>Non Configured Kettles</a:t>
            </a:r>
            <a:endParaRPr lang="en-GB" b="1"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941" y="1824457"/>
            <a:ext cx="8945837" cy="5038612"/>
          </a:xfrm>
        </p:spPr>
      </p:pic>
    </p:spTree>
    <p:extLst>
      <p:ext uri="{BB962C8B-B14F-4D97-AF65-F5344CB8AC3E}">
        <p14:creationId xmlns:p14="http://schemas.microsoft.com/office/powerpoint/2010/main" val="11479749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a:t>What Can Happen</a:t>
            </a:r>
          </a:p>
        </p:txBody>
      </p:sp>
      <p:sp>
        <p:nvSpPr>
          <p:cNvPr id="3" name="Content Placeholder 2"/>
          <p:cNvSpPr>
            <a:spLocks noGrp="1"/>
          </p:cNvSpPr>
          <p:nvPr>
            <p:ph idx="1"/>
          </p:nvPr>
        </p:nvSpPr>
        <p:spPr/>
        <p:txBody>
          <a:bodyPr/>
          <a:lstStyle/>
          <a:p>
            <a:pPr algn="just" fontAlgn="base"/>
            <a:r>
              <a:rPr lang="en-GB" dirty="0"/>
              <a:t>Once the hacker has your Wi-Fi key, they would probably use it to access your home network, take control of your Wi-Fi router, then change your DNS settings so that all your internet traffic is relayed via them. Easy to steal your passwords!</a:t>
            </a:r>
          </a:p>
          <a:p>
            <a:pPr algn="just" fontAlgn="base"/>
            <a:r>
              <a:rPr lang="en-GB" dirty="0"/>
              <a:t>Your online banking, social networks, email. All compromised.</a:t>
            </a:r>
          </a:p>
        </p:txBody>
      </p:sp>
      <p:sp>
        <p:nvSpPr>
          <p:cNvPr id="4" name="TextBox 3"/>
          <p:cNvSpPr txBox="1"/>
          <p:nvPr/>
        </p:nvSpPr>
        <p:spPr>
          <a:xfrm>
            <a:off x="323528" y="6248094"/>
            <a:ext cx="3871342" cy="338554"/>
          </a:xfrm>
          <a:prstGeom prst="rect">
            <a:avLst/>
          </a:prstGeom>
          <a:noFill/>
        </p:spPr>
        <p:txBody>
          <a:bodyPr wrap="square" rtlCol="0">
            <a:spAutoFit/>
          </a:bodyPr>
          <a:lstStyle/>
          <a:p>
            <a:r>
              <a:rPr lang="en-US" sz="1600" dirty="0">
                <a:latin typeface="+mn-lt"/>
              </a:rPr>
              <a:t>Credit: </a:t>
            </a:r>
            <a:r>
              <a:rPr lang="en-US" sz="1600" dirty="0">
                <a:latin typeface="+mn-lt"/>
                <a:hlinkClick r:id="rId3"/>
              </a:rPr>
              <a:t>www.pentestpartners.com</a:t>
            </a:r>
            <a:r>
              <a:rPr lang="en-US" sz="1600" dirty="0">
                <a:latin typeface="+mn-lt"/>
              </a:rPr>
              <a:t>  </a:t>
            </a:r>
          </a:p>
        </p:txBody>
      </p:sp>
    </p:spTree>
    <p:extLst>
      <p:ext uri="{BB962C8B-B14F-4D97-AF65-F5344CB8AC3E}">
        <p14:creationId xmlns:p14="http://schemas.microsoft.com/office/powerpoint/2010/main" val="6902232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8119814" cy="1325563"/>
          </a:xfrm>
        </p:spPr>
        <p:txBody>
          <a:bodyPr>
            <a:normAutofit fontScale="90000"/>
          </a:bodyPr>
          <a:lstStyle/>
          <a:p>
            <a:r>
              <a:rPr lang="en-US" b="1" dirty="0"/>
              <a:t>Samsung’s Family </a:t>
            </a:r>
            <a:r>
              <a:rPr lang="en-US" b="1"/>
              <a:t>Hub Refrigerator</a:t>
            </a:r>
            <a:endParaRPr lang="en-GB" b="1" dirty="0"/>
          </a:p>
        </p:txBody>
      </p:sp>
      <p:pic>
        <p:nvPicPr>
          <p:cNvPr id="4" name="Content Placeholder 3"/>
          <p:cNvPicPr>
            <a:picLocks noGrp="1" noChangeAspect="1"/>
          </p:cNvPicPr>
          <p:nvPr>
            <p:ph idx="1"/>
          </p:nvPr>
        </p:nvPicPr>
        <p:blipFill>
          <a:blip r:embed="rId3"/>
          <a:stretch>
            <a:fillRect/>
          </a:stretch>
        </p:blipFill>
        <p:spPr>
          <a:xfrm>
            <a:off x="899592" y="1484784"/>
            <a:ext cx="7252230" cy="4351338"/>
          </a:xfrm>
          <a:prstGeom prst="rect">
            <a:avLst/>
          </a:prstGeom>
        </p:spPr>
      </p:pic>
    </p:spTree>
    <p:extLst>
      <p:ext uri="{BB962C8B-B14F-4D97-AF65-F5344CB8AC3E}">
        <p14:creationId xmlns:p14="http://schemas.microsoft.com/office/powerpoint/2010/main" val="20227500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Washing Machines</a:t>
            </a:r>
          </a:p>
        </p:txBody>
      </p:sp>
      <p:pic>
        <p:nvPicPr>
          <p:cNvPr id="4" name="Picture 3" descr="ew technology is being exploited by hackers"/>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988840"/>
            <a:ext cx="5616623" cy="3861450"/>
          </a:xfrm>
          <a:prstGeom prst="rect">
            <a:avLst/>
          </a:prstGeom>
          <a:noFill/>
          <a:ln>
            <a:noFill/>
          </a:ln>
        </p:spPr>
      </p:pic>
    </p:spTree>
    <p:extLst>
      <p:ext uri="{BB962C8B-B14F-4D97-AF65-F5344CB8AC3E}">
        <p14:creationId xmlns:p14="http://schemas.microsoft.com/office/powerpoint/2010/main" val="16932020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4000" b="1" dirty="0"/>
              <a:t>Internet Users</a:t>
            </a:r>
          </a:p>
        </p:txBody>
      </p:sp>
      <p:sp>
        <p:nvSpPr>
          <p:cNvPr id="5" name="Content Placeholder 2"/>
          <p:cNvSpPr>
            <a:spLocks noGrp="1"/>
          </p:cNvSpPr>
          <p:nvPr>
            <p:ph idx="1"/>
          </p:nvPr>
        </p:nvSpPr>
        <p:spPr>
          <a:xfrm>
            <a:off x="457200" y="1821374"/>
            <a:ext cx="8218488" cy="749300"/>
          </a:xfrm>
        </p:spPr>
        <p:txBody>
          <a:bodyPr>
            <a:noAutofit/>
          </a:bodyPr>
          <a:lstStyle/>
          <a:p>
            <a:pPr>
              <a:lnSpc>
                <a:spcPct val="120000"/>
              </a:lnSpc>
              <a:spcBef>
                <a:spcPts val="600"/>
              </a:spcBef>
              <a:spcAft>
                <a:spcPts val="600"/>
              </a:spcAft>
            </a:pPr>
            <a:r>
              <a:rPr lang="en-US" sz="2400" dirty="0">
                <a:ea typeface="MS PGothic" charset="0"/>
                <a:cs typeface="Verdana" charset="0"/>
              </a:rPr>
              <a:t>Around 40% of the world population has an internet connection today. In 1995, it was less than 1%.</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40357" y="3332212"/>
            <a:ext cx="3735331" cy="24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2"/>
          <p:cNvSpPr txBox="1">
            <a:spLocks/>
          </p:cNvSpPr>
          <p:nvPr/>
        </p:nvSpPr>
        <p:spPr bwMode="auto">
          <a:xfrm>
            <a:off x="457200" y="2911524"/>
            <a:ext cx="4333660" cy="376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marL="342900" indent="-342900">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nSpc>
                <a:spcPct val="120000"/>
              </a:lnSpc>
              <a:spcBef>
                <a:spcPts val="600"/>
              </a:spcBef>
              <a:spcAft>
                <a:spcPts val="600"/>
              </a:spcAft>
              <a:buFont typeface="Arial" charset="0"/>
              <a:buChar char="•"/>
            </a:pPr>
            <a:r>
              <a:rPr lang="en-US" dirty="0">
                <a:latin typeface="+mn-lt"/>
                <a:cs typeface="Verdana" charset="0"/>
              </a:rPr>
              <a:t>The number of Internet users has increased tenfold from 1999 to 2013.</a:t>
            </a:r>
          </a:p>
          <a:p>
            <a:pPr>
              <a:lnSpc>
                <a:spcPct val="120000"/>
              </a:lnSpc>
              <a:spcBef>
                <a:spcPts val="600"/>
              </a:spcBef>
              <a:spcAft>
                <a:spcPts val="600"/>
              </a:spcAft>
              <a:buFont typeface="Arial" charset="0"/>
              <a:buChar char="•"/>
            </a:pPr>
            <a:r>
              <a:rPr lang="en-US" dirty="0">
                <a:latin typeface="+mn-lt"/>
                <a:cs typeface="Verdana" charset="0"/>
              </a:rPr>
              <a:t>The first billion was reached in 2005. The second billion in 2010. The third billion in 2014.</a:t>
            </a:r>
          </a:p>
        </p:txBody>
      </p:sp>
    </p:spTree>
    <p:extLst>
      <p:ext uri="{BB962C8B-B14F-4D97-AF65-F5344CB8AC3E}">
        <p14:creationId xmlns:p14="http://schemas.microsoft.com/office/powerpoint/2010/main" val="22509773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a:t>Smart Meters</a:t>
            </a:r>
          </a:p>
        </p:txBody>
      </p:sp>
      <p:pic>
        <p:nvPicPr>
          <p:cNvPr id="4" name="Picture 3" descr="mart meters will overhaul the way we use energy but could be a security risk"/>
          <p:cNvPicPr/>
          <p:nvPr/>
        </p:nvPicPr>
        <p:blipFill>
          <a:blip r:embed="rId2">
            <a:extLst>
              <a:ext uri="{28A0092B-C50C-407E-A947-70E740481C1C}">
                <a14:useLocalDpi xmlns:a14="http://schemas.microsoft.com/office/drawing/2010/main" val="0"/>
              </a:ext>
            </a:extLst>
          </a:blip>
          <a:srcRect/>
          <a:stretch>
            <a:fillRect/>
          </a:stretch>
        </p:blipFill>
        <p:spPr bwMode="auto">
          <a:xfrm>
            <a:off x="2123728" y="1844824"/>
            <a:ext cx="4680520" cy="3967440"/>
          </a:xfrm>
          <a:prstGeom prst="rect">
            <a:avLst/>
          </a:prstGeom>
          <a:noFill/>
          <a:ln>
            <a:noFill/>
          </a:ln>
        </p:spPr>
      </p:pic>
    </p:spTree>
    <p:extLst>
      <p:ext uri="{BB962C8B-B14F-4D97-AF65-F5344CB8AC3E}">
        <p14:creationId xmlns:p14="http://schemas.microsoft.com/office/powerpoint/2010/main" val="13406277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a:t>Driverless Cars</a:t>
            </a:r>
          </a:p>
        </p:txBody>
      </p:sp>
      <p:pic>
        <p:nvPicPr>
          <p:cNvPr id="4" name="Content Placeholder 3"/>
          <p:cNvPicPr>
            <a:picLocks noGrp="1" noChangeAspect="1"/>
          </p:cNvPicPr>
          <p:nvPr>
            <p:ph idx="1"/>
          </p:nvPr>
        </p:nvPicPr>
        <p:blipFill>
          <a:blip r:embed="rId3"/>
          <a:stretch>
            <a:fillRect/>
          </a:stretch>
        </p:blipFill>
        <p:spPr>
          <a:xfrm>
            <a:off x="0" y="1412776"/>
            <a:ext cx="9143999" cy="5445224"/>
          </a:xfrm>
          <a:prstGeom prst="rect">
            <a:avLst/>
          </a:prstGeom>
        </p:spPr>
      </p:pic>
    </p:spTree>
    <p:extLst>
      <p:ext uri="{BB962C8B-B14F-4D97-AF65-F5344CB8AC3E}">
        <p14:creationId xmlns:p14="http://schemas.microsoft.com/office/powerpoint/2010/main" val="53264052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4959083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5072974"/>
          </a:xfrm>
        </p:spPr>
        <p:txBody>
          <a:bodyPr>
            <a:normAutofit/>
          </a:bodyPr>
          <a:lstStyle/>
          <a:p>
            <a:pPr marL="0" indent="0" algn="just">
              <a:buNone/>
            </a:pPr>
            <a:r>
              <a:rPr lang="en-US" dirty="0"/>
              <a:t>“</a:t>
            </a:r>
            <a:r>
              <a:rPr lang="en-US" dirty="0" err="1"/>
              <a:t>Darknet</a:t>
            </a:r>
            <a:r>
              <a:rPr lang="en-US" dirty="0"/>
              <a:t> markets remain a key crosscutting enabler for other crime areas, providing access to, amongst other things, compromised financial data to commit various types of payment fraud, firearms, counterfeit documents to facilitate fraud, trafficking in human beings, and illegal immigration. </a:t>
            </a:r>
            <a:endParaRPr lang="en-GB" dirty="0"/>
          </a:p>
        </p:txBody>
      </p:sp>
      <p:sp>
        <p:nvSpPr>
          <p:cNvPr id="5" name="Title 1"/>
          <p:cNvSpPr txBox="1">
            <a:spLocks/>
          </p:cNvSpPr>
          <p:nvPr/>
        </p:nvSpPr>
        <p:spPr>
          <a:xfrm>
            <a:off x="609600" y="4270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GB" b="1"/>
              <a:t>IOCTA 2017 Key Findings</a:t>
            </a:r>
          </a:p>
        </p:txBody>
      </p:sp>
    </p:spTree>
    <p:extLst>
      <p:ext uri="{BB962C8B-B14F-4D97-AF65-F5344CB8AC3E}">
        <p14:creationId xmlns:p14="http://schemas.microsoft.com/office/powerpoint/2010/main" val="21063162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a:t>IOCTA 2017 Key Findings</a:t>
            </a:r>
          </a:p>
        </p:txBody>
      </p:sp>
      <p:sp>
        <p:nvSpPr>
          <p:cNvPr id="3" name="Content Placeholder 2"/>
          <p:cNvSpPr>
            <a:spLocks noGrp="1"/>
          </p:cNvSpPr>
          <p:nvPr>
            <p:ph idx="1"/>
          </p:nvPr>
        </p:nvSpPr>
        <p:spPr>
          <a:xfrm>
            <a:off x="457200" y="1600200"/>
            <a:ext cx="8229600" cy="4956243"/>
          </a:xfrm>
        </p:spPr>
        <p:txBody>
          <a:bodyPr>
            <a:normAutofit/>
          </a:bodyPr>
          <a:lstStyle/>
          <a:p>
            <a:pPr marL="0" indent="0" algn="just">
              <a:buNone/>
            </a:pPr>
            <a:r>
              <a:rPr lang="en-US" dirty="0"/>
              <a:t>“While an unprecedented number of users make use of Tor the </a:t>
            </a:r>
            <a:r>
              <a:rPr lang="en-US" dirty="0" err="1"/>
              <a:t>Darknet</a:t>
            </a:r>
            <a:r>
              <a:rPr lang="en-US" dirty="0"/>
              <a:t> is not yet the mainstream platform for the distribution of illicit goods, but is rapidly growing its own specific customer base in the areas of illicit drugs, weapons and CSEM.</a:t>
            </a:r>
          </a:p>
          <a:p>
            <a:pPr marL="0" indent="0" algn="just">
              <a:buNone/>
            </a:pPr>
            <a:r>
              <a:rPr lang="en-US" dirty="0"/>
              <a:t>Compared to more established </a:t>
            </a:r>
            <a:r>
              <a:rPr lang="en-US" dirty="0" err="1"/>
              <a:t>Darknet</a:t>
            </a:r>
            <a:r>
              <a:rPr lang="en-US" dirty="0"/>
              <a:t> market commodities, such as drugs, the availability of cybercrime tools and services on the </a:t>
            </a:r>
            <a:r>
              <a:rPr lang="en-US" dirty="0" err="1"/>
              <a:t>Darknet</a:t>
            </a:r>
            <a:r>
              <a:rPr lang="en-US" dirty="0"/>
              <a:t> appears to be growing relatively faster”.</a:t>
            </a:r>
          </a:p>
          <a:p>
            <a:pPr marL="0" indent="0" algn="just">
              <a:buNone/>
            </a:pPr>
            <a:endParaRPr lang="en-GB" dirty="0"/>
          </a:p>
        </p:txBody>
      </p:sp>
    </p:spTree>
    <p:extLst>
      <p:ext uri="{BB962C8B-B14F-4D97-AF65-F5344CB8AC3E}">
        <p14:creationId xmlns:p14="http://schemas.microsoft.com/office/powerpoint/2010/main" val="8378278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8335838" cy="1325563"/>
          </a:xfrm>
        </p:spPr>
        <p:txBody>
          <a:bodyPr>
            <a:normAutofit/>
          </a:bodyPr>
          <a:lstStyle/>
          <a:p>
            <a:r>
              <a:rPr lang="en-GB" sz="4000" b="1"/>
              <a:t>Surface Web vs Deep Web vs Dark Net</a:t>
            </a:r>
            <a:endParaRPr lang="en-GB" sz="4000" b="1" dirty="0"/>
          </a:p>
        </p:txBody>
      </p:sp>
      <p:sp>
        <p:nvSpPr>
          <p:cNvPr id="5" name="TextBox 4"/>
          <p:cNvSpPr txBox="1"/>
          <p:nvPr/>
        </p:nvSpPr>
        <p:spPr>
          <a:xfrm>
            <a:off x="6660232" y="5805264"/>
            <a:ext cx="2376264" cy="1052736"/>
          </a:xfrm>
          <a:prstGeom prst="rect">
            <a:avLst/>
          </a:prstGeom>
          <a:solidFill>
            <a:schemeClr val="bg1"/>
          </a:solidFill>
        </p:spPr>
        <p:txBody>
          <a:bodyPr wrap="square" rtlCol="0">
            <a:spAutoFit/>
          </a:bodyPr>
          <a:lstStyle/>
          <a:p>
            <a:endParaRPr lang="en-GB"/>
          </a:p>
        </p:txBody>
      </p:sp>
      <p:pic>
        <p:nvPicPr>
          <p:cNvPr id="4" name="Content Placeholder 3"/>
          <p:cNvPicPr>
            <a:picLocks noGrp="1" noChangeAspect="1"/>
          </p:cNvPicPr>
          <p:nvPr>
            <p:ph idx="1"/>
          </p:nvPr>
        </p:nvPicPr>
        <p:blipFill>
          <a:blip r:embed="rId3"/>
          <a:stretch>
            <a:fillRect/>
          </a:stretch>
        </p:blipFill>
        <p:spPr>
          <a:xfrm>
            <a:off x="628650" y="1867618"/>
            <a:ext cx="7886700" cy="4267352"/>
          </a:xfrm>
          <a:prstGeom prst="rect">
            <a:avLst/>
          </a:prstGeom>
        </p:spPr>
      </p:pic>
    </p:spTree>
    <p:extLst>
      <p:ext uri="{BB962C8B-B14F-4D97-AF65-F5344CB8AC3E}">
        <p14:creationId xmlns:p14="http://schemas.microsoft.com/office/powerpoint/2010/main" val="201385337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dirty="0"/>
              <a:t>The </a:t>
            </a:r>
            <a:r>
              <a:rPr lang="en-GB" b="1" dirty="0" err="1"/>
              <a:t>Darknet</a:t>
            </a:r>
            <a:endParaRPr lang="en-GB" b="1" dirty="0"/>
          </a:p>
        </p:txBody>
      </p:sp>
      <p:pic>
        <p:nvPicPr>
          <p:cNvPr id="4" name="Content Placeholder 3"/>
          <p:cNvPicPr>
            <a:picLocks noGrp="1" noChangeAspect="1"/>
          </p:cNvPicPr>
          <p:nvPr>
            <p:ph idx="1"/>
          </p:nvPr>
        </p:nvPicPr>
        <p:blipFill>
          <a:blip r:embed="rId3"/>
          <a:stretch>
            <a:fillRect/>
          </a:stretch>
        </p:blipFill>
        <p:spPr>
          <a:xfrm>
            <a:off x="3227921" y="3356992"/>
            <a:ext cx="5916079" cy="3472920"/>
          </a:xfrm>
          <a:prstGeom prst="rect">
            <a:avLst/>
          </a:prstGeom>
        </p:spPr>
      </p:pic>
      <p:sp>
        <p:nvSpPr>
          <p:cNvPr id="5" name="Rectangle 4"/>
          <p:cNvSpPr/>
          <p:nvPr/>
        </p:nvSpPr>
        <p:spPr>
          <a:xfrm>
            <a:off x="628650" y="1510190"/>
            <a:ext cx="7975798" cy="1200329"/>
          </a:xfrm>
          <a:prstGeom prst="rect">
            <a:avLst/>
          </a:prstGeom>
        </p:spPr>
        <p:txBody>
          <a:bodyPr wrap="square">
            <a:spAutoFit/>
          </a:bodyPr>
          <a:lstStyle/>
          <a:p>
            <a:r>
              <a:rPr lang="en-US" dirty="0">
                <a:latin typeface="+mn-lt"/>
              </a:rPr>
              <a:t>A </a:t>
            </a:r>
            <a:r>
              <a:rPr lang="en-US" b="1" dirty="0" err="1">
                <a:latin typeface="+mn-lt"/>
              </a:rPr>
              <a:t>darknet</a:t>
            </a:r>
            <a:r>
              <a:rPr lang="en-US" dirty="0">
                <a:latin typeface="+mn-lt"/>
              </a:rPr>
              <a:t> (or </a:t>
            </a:r>
            <a:r>
              <a:rPr lang="en-US" b="1" dirty="0">
                <a:latin typeface="+mn-lt"/>
              </a:rPr>
              <a:t>dark net</a:t>
            </a:r>
            <a:r>
              <a:rPr lang="en-US" dirty="0">
                <a:latin typeface="+mn-lt"/>
              </a:rPr>
              <a:t>) is a network that can be accessed with specific software, configurations, or authorization, often using non-standard communications, ports and protocols. </a:t>
            </a:r>
            <a:endParaRPr lang="en-GB" dirty="0">
              <a:latin typeface="+mn-lt"/>
            </a:endParaRPr>
          </a:p>
        </p:txBody>
      </p:sp>
    </p:spTree>
    <p:extLst>
      <p:ext uri="{BB962C8B-B14F-4D97-AF65-F5344CB8AC3E}">
        <p14:creationId xmlns:p14="http://schemas.microsoft.com/office/powerpoint/2010/main" val="42420738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520572" y="387178"/>
            <a:ext cx="7777162" cy="769441"/>
          </a:xfrm>
          <a:prstGeom prst="rect">
            <a:avLst/>
          </a:prstGeom>
          <a:noFill/>
          <a:ln w="9525">
            <a:noFill/>
            <a:miter lim="800000"/>
            <a:headEnd/>
            <a:tailEnd/>
          </a:ln>
        </p:spPr>
        <p:txBody>
          <a:bodyPr>
            <a:spAutoFit/>
          </a:bodyPr>
          <a:lstStyle/>
          <a:p>
            <a:r>
              <a:rPr lang="en-GB" sz="4400" b="1" dirty="0">
                <a:solidFill>
                  <a:schemeClr val="accent1">
                    <a:lumMod val="25000"/>
                  </a:schemeClr>
                </a:solidFill>
                <a:latin typeface="+mj-lt"/>
              </a:rPr>
              <a:t>TOR </a:t>
            </a:r>
            <a:r>
              <a:rPr lang="mr-IN" sz="4400" b="1" dirty="0">
                <a:solidFill>
                  <a:schemeClr val="accent1">
                    <a:lumMod val="25000"/>
                  </a:schemeClr>
                </a:solidFill>
                <a:latin typeface="+mj-lt"/>
              </a:rPr>
              <a:t>–</a:t>
            </a:r>
            <a:r>
              <a:rPr lang="en-GB" sz="4400" b="1" dirty="0">
                <a:solidFill>
                  <a:schemeClr val="accent1">
                    <a:lumMod val="25000"/>
                  </a:schemeClr>
                </a:solidFill>
                <a:latin typeface="+mj-lt"/>
              </a:rPr>
              <a:t> The Onion Router</a:t>
            </a:r>
          </a:p>
        </p:txBody>
      </p:sp>
      <p:pic>
        <p:nvPicPr>
          <p:cNvPr id="2" name="Bild 1"/>
          <p:cNvPicPr>
            <a:picLocks noChangeAspect="1"/>
          </p:cNvPicPr>
          <p:nvPr/>
        </p:nvPicPr>
        <p:blipFill>
          <a:blip r:embed="rId3"/>
          <a:stretch>
            <a:fillRect/>
          </a:stretch>
        </p:blipFill>
        <p:spPr>
          <a:xfrm>
            <a:off x="880676" y="3766088"/>
            <a:ext cx="3556948" cy="2040506"/>
          </a:xfrm>
          <a:prstGeom prst="rect">
            <a:avLst/>
          </a:prstGeom>
        </p:spPr>
      </p:pic>
      <p:pic>
        <p:nvPicPr>
          <p:cNvPr id="3" name="Bild 2"/>
          <p:cNvPicPr>
            <a:picLocks noChangeAspect="1"/>
          </p:cNvPicPr>
          <p:nvPr/>
        </p:nvPicPr>
        <p:blipFill>
          <a:blip r:embed="rId4"/>
          <a:stretch>
            <a:fillRect/>
          </a:stretch>
        </p:blipFill>
        <p:spPr>
          <a:xfrm>
            <a:off x="5130371" y="3494104"/>
            <a:ext cx="2859020" cy="2795250"/>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57</a:t>
            </a:fld>
            <a:endParaRPr lang="en-US" altLang="en-US" sz="1200" dirty="0">
              <a:solidFill>
                <a:srgbClr val="898989"/>
              </a:solidFill>
            </a:endParaRPr>
          </a:p>
        </p:txBody>
      </p:sp>
      <p:sp>
        <p:nvSpPr>
          <p:cNvPr id="6" name="Content Placeholder 2"/>
          <p:cNvSpPr>
            <a:spLocks noGrp="1"/>
          </p:cNvSpPr>
          <p:nvPr/>
        </p:nvSpPr>
        <p:spPr bwMode="auto">
          <a:xfrm>
            <a:off x="251520" y="1337450"/>
            <a:ext cx="8640960" cy="24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rmAutofit fontScale="55000" lnSpcReduction="200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Bef>
                <a:spcPts val="600"/>
              </a:spcBef>
              <a:spcAft>
                <a:spcPts val="600"/>
              </a:spcAft>
            </a:pPr>
            <a:r>
              <a:rPr lang="en-US" dirty="0">
                <a:latin typeface="Verdana"/>
                <a:cs typeface="Verdana"/>
              </a:rPr>
              <a:t>TOR – The Onion Router – It’s an anonymous communication system over the Internet</a:t>
            </a:r>
          </a:p>
          <a:p>
            <a:pPr>
              <a:lnSpc>
                <a:spcPct val="120000"/>
              </a:lnSpc>
            </a:pPr>
            <a:r>
              <a:rPr lang="en-US" dirty="0">
                <a:latin typeface="Verdana"/>
                <a:cs typeface="Verdana"/>
              </a:rPr>
              <a:t>Mid 1990’s</a:t>
            </a:r>
          </a:p>
          <a:p>
            <a:pPr>
              <a:lnSpc>
                <a:spcPct val="120000"/>
              </a:lnSpc>
            </a:pPr>
            <a:r>
              <a:rPr lang="en-US" dirty="0">
                <a:latin typeface="Verdana"/>
                <a:cs typeface="Verdana"/>
              </a:rPr>
              <a:t>Main goal – military use, but also</a:t>
            </a:r>
          </a:p>
          <a:p>
            <a:pPr lvl="1">
              <a:lnSpc>
                <a:spcPct val="120000"/>
              </a:lnSpc>
            </a:pPr>
            <a:r>
              <a:rPr lang="en-US" dirty="0">
                <a:latin typeface="Verdana"/>
                <a:cs typeface="Verdana"/>
              </a:rPr>
              <a:t>A way to circumvent censorship</a:t>
            </a:r>
          </a:p>
          <a:p>
            <a:pPr lvl="1">
              <a:lnSpc>
                <a:spcPct val="120000"/>
              </a:lnSpc>
            </a:pPr>
            <a:r>
              <a:rPr lang="en-US" dirty="0">
                <a:latin typeface="Verdana"/>
                <a:cs typeface="Verdana"/>
              </a:rPr>
              <a:t>Suitable to gather anonymous reports/ data/ information by journalists</a:t>
            </a:r>
          </a:p>
        </p:txBody>
      </p:sp>
    </p:spTree>
    <p:extLst>
      <p:ext uri="{BB962C8B-B14F-4D97-AF65-F5344CB8AC3E}">
        <p14:creationId xmlns:p14="http://schemas.microsoft.com/office/powerpoint/2010/main" val="776123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108486"/>
            <a:ext cx="8458200" cy="990600"/>
          </a:xfrm>
          <a:noFill/>
        </p:spPr>
        <p:txBody>
          <a:bodyPr/>
          <a:lstStyle/>
          <a:p>
            <a:pPr eaLnBrk="1" hangingPunct="1"/>
            <a:r>
              <a:rPr lang="en-GB" b="1" dirty="0"/>
              <a:t>TOR </a:t>
            </a:r>
            <a:r>
              <a:rPr lang="mr-IN" b="1" dirty="0"/>
              <a:t>–</a:t>
            </a:r>
            <a:r>
              <a:rPr lang="en-GB" b="1" dirty="0"/>
              <a:t> How does it work?</a:t>
            </a:r>
            <a:endParaRPr lang="en-GB" b="1" dirty="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pic>
        <p:nvPicPr>
          <p:cNvPr id="6" name="Content Placeholder 1"/>
          <p:cNvPicPr>
            <a:picLocks noChangeAspect="1"/>
          </p:cNvPicPr>
          <p:nvPr/>
        </p:nvPicPr>
        <p:blipFill>
          <a:blip r:embed="rId3"/>
          <a:srcRect t="565" b="565"/>
          <a:stretch>
            <a:fillRect/>
          </a:stretch>
        </p:blipFill>
        <p:spPr bwMode="auto">
          <a:xfrm>
            <a:off x="984875" y="1937299"/>
            <a:ext cx="7224119" cy="397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sp>
        <p:nvSpPr>
          <p:cNvPr id="7"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58</a:t>
            </a:fld>
            <a:endParaRPr lang="en-US" altLang="en-US" sz="1200" dirty="0">
              <a:solidFill>
                <a:srgbClr val="898989"/>
              </a:solidFill>
            </a:endParaRPr>
          </a:p>
        </p:txBody>
      </p:sp>
    </p:spTree>
    <p:extLst>
      <p:ext uri="{BB962C8B-B14F-4D97-AF65-F5344CB8AC3E}">
        <p14:creationId xmlns:p14="http://schemas.microsoft.com/office/powerpoint/2010/main" val="118889320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Crimes in the </a:t>
            </a:r>
            <a:r>
              <a:rPr lang="en-GB" b="1" dirty="0" err="1"/>
              <a:t>Darknet</a:t>
            </a:r>
            <a:endParaRPr lang="en-GB" b="1" dirty="0"/>
          </a:p>
        </p:txBody>
      </p:sp>
      <p:sp>
        <p:nvSpPr>
          <p:cNvPr id="5" name="TextBox 4"/>
          <p:cNvSpPr txBox="1"/>
          <p:nvPr/>
        </p:nvSpPr>
        <p:spPr>
          <a:xfrm>
            <a:off x="6660232" y="5805264"/>
            <a:ext cx="2376264" cy="1052736"/>
          </a:xfrm>
          <a:prstGeom prst="rect">
            <a:avLst/>
          </a:prstGeom>
          <a:solidFill>
            <a:schemeClr val="bg1"/>
          </a:solidFill>
        </p:spPr>
        <p:txBody>
          <a:bodyPr wrap="square" rtlCol="0">
            <a:spAutoFit/>
          </a:bodyPr>
          <a:lstStyle/>
          <a:p>
            <a:endParaRPr lang="en-GB"/>
          </a:p>
        </p:txBody>
      </p:sp>
      <p:pic>
        <p:nvPicPr>
          <p:cNvPr id="4" name="Picture 3"/>
          <p:cNvPicPr>
            <a:picLocks noChangeAspect="1"/>
          </p:cNvPicPr>
          <p:nvPr/>
        </p:nvPicPr>
        <p:blipFill>
          <a:blip r:embed="rId3"/>
          <a:stretch>
            <a:fillRect/>
          </a:stretch>
        </p:blipFill>
        <p:spPr>
          <a:xfrm>
            <a:off x="1475656" y="1690689"/>
            <a:ext cx="5685439" cy="4258592"/>
          </a:xfrm>
          <a:prstGeom prst="rect">
            <a:avLst/>
          </a:prstGeom>
        </p:spPr>
      </p:pic>
    </p:spTree>
    <p:extLst>
      <p:ext uri="{BB962C8B-B14F-4D97-AF65-F5344CB8AC3E}">
        <p14:creationId xmlns:p14="http://schemas.microsoft.com/office/powerpoint/2010/main" val="21431645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4000" b="1" dirty="0"/>
              <a:t>Global digital snapshot</a:t>
            </a:r>
          </a:p>
        </p:txBody>
      </p:sp>
      <p:sp>
        <p:nvSpPr>
          <p:cNvPr id="4" name="Content Placeholder 3"/>
          <p:cNvSpPr>
            <a:spLocks noGrp="1"/>
          </p:cNvSpPr>
          <p:nvPr>
            <p:ph idx="1"/>
          </p:nvPr>
        </p:nvSpPr>
        <p:spPr/>
        <p:txBody>
          <a:bodyPr/>
          <a:lstStyle/>
          <a:p>
            <a:endParaRPr lang="en-US"/>
          </a:p>
        </p:txBody>
      </p:sp>
      <p:pic>
        <p:nvPicPr>
          <p:cNvPr id="9" name="Picture 8"/>
          <p:cNvPicPr>
            <a:picLocks noChangeAspect="1"/>
          </p:cNvPicPr>
          <p:nvPr/>
        </p:nvPicPr>
        <p:blipFill rotWithShape="1">
          <a:blip r:embed="rId3"/>
          <a:srcRect t="8462" b="2393"/>
          <a:stretch/>
        </p:blipFill>
        <p:spPr>
          <a:xfrm>
            <a:off x="0" y="1556111"/>
            <a:ext cx="9144000" cy="5094633"/>
          </a:xfrm>
          <a:prstGeom prst="rect">
            <a:avLst/>
          </a:prstGeom>
        </p:spPr>
      </p:pic>
    </p:spTree>
    <p:extLst>
      <p:ext uri="{BB962C8B-B14F-4D97-AF65-F5344CB8AC3E}">
        <p14:creationId xmlns:p14="http://schemas.microsoft.com/office/powerpoint/2010/main" val="153161309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err="1"/>
              <a:t>Alphabay</a:t>
            </a:r>
            <a:endParaRPr lang="en-GB" b="1" dirty="0"/>
          </a:p>
        </p:txBody>
      </p:sp>
      <p:pic>
        <p:nvPicPr>
          <p:cNvPr id="4" name="Content Placeholder 3"/>
          <p:cNvPicPr>
            <a:picLocks noGrp="1" noChangeAspect="1"/>
          </p:cNvPicPr>
          <p:nvPr>
            <p:ph idx="1"/>
          </p:nvPr>
        </p:nvPicPr>
        <p:blipFill>
          <a:blip r:embed="rId3"/>
          <a:stretch>
            <a:fillRect/>
          </a:stretch>
        </p:blipFill>
        <p:spPr>
          <a:xfrm>
            <a:off x="1" y="1825624"/>
            <a:ext cx="9061390" cy="5094545"/>
          </a:xfrm>
          <a:prstGeom prst="rect">
            <a:avLst/>
          </a:prstGeom>
        </p:spPr>
      </p:pic>
    </p:spTree>
    <p:extLst>
      <p:ext uri="{BB962C8B-B14F-4D97-AF65-F5344CB8AC3E}">
        <p14:creationId xmlns:p14="http://schemas.microsoft.com/office/powerpoint/2010/main" val="42324626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a:t>Alphabay</a:t>
            </a:r>
            <a:r>
              <a:rPr lang="en-GB" b="1" dirty="0"/>
              <a:t> No More</a:t>
            </a:r>
          </a:p>
        </p:txBody>
      </p:sp>
      <p:sp>
        <p:nvSpPr>
          <p:cNvPr id="5" name="TextBox 4"/>
          <p:cNvSpPr txBox="1"/>
          <p:nvPr/>
        </p:nvSpPr>
        <p:spPr>
          <a:xfrm>
            <a:off x="6660232" y="5805264"/>
            <a:ext cx="2376264" cy="1052736"/>
          </a:xfrm>
          <a:prstGeom prst="rect">
            <a:avLst/>
          </a:prstGeom>
          <a:solidFill>
            <a:schemeClr val="bg1"/>
          </a:solidFill>
        </p:spPr>
        <p:txBody>
          <a:bodyPr wrap="square" rtlCol="0">
            <a:spAutoFit/>
          </a:bodyPr>
          <a:lstStyle/>
          <a:p>
            <a:endParaRPr lang="en-GB"/>
          </a:p>
        </p:txBody>
      </p:sp>
      <p:pic>
        <p:nvPicPr>
          <p:cNvPr id="4" name="Content Placeholder 3"/>
          <p:cNvPicPr>
            <a:picLocks noGrp="1" noChangeAspect="1"/>
          </p:cNvPicPr>
          <p:nvPr>
            <p:ph idx="1"/>
          </p:nvPr>
        </p:nvPicPr>
        <p:blipFill>
          <a:blip r:embed="rId3"/>
          <a:stretch>
            <a:fillRect/>
          </a:stretch>
        </p:blipFill>
        <p:spPr>
          <a:xfrm>
            <a:off x="1043608" y="1844824"/>
            <a:ext cx="7255718" cy="4837146"/>
          </a:xfrm>
          <a:prstGeom prst="rect">
            <a:avLst/>
          </a:prstGeom>
        </p:spPr>
      </p:pic>
    </p:spTree>
    <p:extLst>
      <p:ext uri="{BB962C8B-B14F-4D97-AF65-F5344CB8AC3E}">
        <p14:creationId xmlns:p14="http://schemas.microsoft.com/office/powerpoint/2010/main" val="59030206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858581928"/>
              </p:ext>
            </p:extLst>
          </p:nvPr>
        </p:nvGraphicFramePr>
        <p:xfrm>
          <a:off x="437199" y="701271"/>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736053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a:t>IOCTA 2017</a:t>
            </a:r>
          </a:p>
        </p:txBody>
      </p:sp>
      <p:sp>
        <p:nvSpPr>
          <p:cNvPr id="3" name="Content Placeholder 2"/>
          <p:cNvSpPr>
            <a:spLocks noGrp="1"/>
          </p:cNvSpPr>
          <p:nvPr>
            <p:ph idx="1"/>
          </p:nvPr>
        </p:nvSpPr>
        <p:spPr/>
        <p:txBody>
          <a:bodyPr>
            <a:normAutofit/>
          </a:bodyPr>
          <a:lstStyle/>
          <a:p>
            <a:pPr marL="0" indent="0" algn="just">
              <a:buNone/>
            </a:pPr>
            <a:r>
              <a:rPr lang="en-US" dirty="0"/>
              <a:t>“Cryptocurrencies continue to be exploited by cybercriminals, with Bitcoin being the currency of choice in criminal markets, and as payment for cyber-related extortion attempts, such as from ransomware or a DDoS attack. However, other cryptocurrencies such as </a:t>
            </a:r>
            <a:r>
              <a:rPr lang="en-US" dirty="0" err="1"/>
              <a:t>Monero</a:t>
            </a:r>
            <a:r>
              <a:rPr lang="en-US" dirty="0"/>
              <a:t>, </a:t>
            </a:r>
            <a:r>
              <a:rPr lang="en-US" dirty="0" err="1"/>
              <a:t>Ethereum</a:t>
            </a:r>
            <a:r>
              <a:rPr lang="en-US" dirty="0"/>
              <a:t> and </a:t>
            </a:r>
            <a:r>
              <a:rPr lang="en-US" dirty="0" err="1"/>
              <a:t>Zcash</a:t>
            </a:r>
            <a:r>
              <a:rPr lang="en-US" dirty="0"/>
              <a:t> are gaining popularity within the digital underground”.</a:t>
            </a:r>
          </a:p>
          <a:p>
            <a:pPr marL="0" indent="0">
              <a:buNone/>
            </a:pPr>
            <a:endParaRPr lang="en-GB" dirty="0"/>
          </a:p>
        </p:txBody>
      </p:sp>
    </p:spTree>
    <p:extLst>
      <p:ext uri="{BB962C8B-B14F-4D97-AF65-F5344CB8AC3E}">
        <p14:creationId xmlns:p14="http://schemas.microsoft.com/office/powerpoint/2010/main" val="105532916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a:xfrm>
            <a:off x="2506465" y="1186350"/>
            <a:ext cx="6586527" cy="2616777"/>
          </a:xfrm>
        </p:spPr>
        <p:txBody>
          <a:bodyPr>
            <a:noAutofit/>
          </a:bodyPr>
          <a:lstStyle/>
          <a:p>
            <a:pPr marL="0" indent="0" algn="just">
              <a:lnSpc>
                <a:spcPct val="150000"/>
              </a:lnSpc>
              <a:spcBef>
                <a:spcPts val="0"/>
              </a:spcBef>
              <a:buNone/>
            </a:pPr>
            <a:r>
              <a:rPr lang="en-GB" sz="2400" b="1" dirty="0"/>
              <a:t>A digital currency in which encryption techniques are used to regulate the generation of units of currency and verify the transfer of funds, operating independently of a central bank. (Oxford Dictionaries)</a:t>
            </a:r>
          </a:p>
          <a:p>
            <a:pPr marL="0" indent="0" algn="just">
              <a:lnSpc>
                <a:spcPct val="150000"/>
              </a:lnSpc>
              <a:spcBef>
                <a:spcPts val="0"/>
              </a:spcBef>
              <a:buNone/>
            </a:pPr>
            <a:r>
              <a:rPr lang="en-GB" sz="2400" b="1" dirty="0"/>
              <a:t>…</a:t>
            </a:r>
          </a:p>
          <a:p>
            <a:pPr marL="0" indent="0" algn="just">
              <a:lnSpc>
                <a:spcPct val="150000"/>
              </a:lnSpc>
              <a:spcBef>
                <a:spcPts val="0"/>
              </a:spcBef>
              <a:buNone/>
            </a:pPr>
            <a:r>
              <a:rPr lang="en-GB" sz="2400" b="1" dirty="0" err="1"/>
              <a:t>Cryptocurrencies</a:t>
            </a:r>
            <a:r>
              <a:rPr lang="en-GB" sz="2400" b="1" dirty="0"/>
              <a:t> are a subset of alternative currencies, or specifically of digital currencies. (Wikipedia)</a:t>
            </a:r>
          </a:p>
          <a:p>
            <a:pPr marL="0" indent="0" algn="just">
              <a:lnSpc>
                <a:spcPct val="150000"/>
              </a:lnSpc>
              <a:spcBef>
                <a:spcPts val="0"/>
              </a:spcBef>
              <a:buNone/>
            </a:pPr>
            <a:endParaRPr lang="en-GB" sz="2400" b="1" dirty="0"/>
          </a:p>
        </p:txBody>
      </p:sp>
      <p:grpSp>
        <p:nvGrpSpPr>
          <p:cNvPr id="5" name="Group 4"/>
          <p:cNvGrpSpPr/>
          <p:nvPr/>
        </p:nvGrpSpPr>
        <p:grpSpPr>
          <a:xfrm>
            <a:off x="539552" y="1733545"/>
            <a:ext cx="2017922" cy="4139163"/>
            <a:chOff x="1228725" y="2220338"/>
            <a:chExt cx="2017922" cy="4139163"/>
          </a:xfrm>
        </p:grpSpPr>
        <p:sp>
          <p:nvSpPr>
            <p:cNvPr id="6" name="Textfeld 5"/>
            <p:cNvSpPr txBox="1"/>
            <p:nvPr/>
          </p:nvSpPr>
          <p:spPr>
            <a:xfrm>
              <a:off x="1319212" y="2220338"/>
              <a:ext cx="1843088" cy="2856428"/>
            </a:xfrm>
            <a:prstGeom prst="ellipse">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endParaRPr lang="en-US" sz="1800" dirty="0"/>
            </a:p>
            <a:p>
              <a:pPr algn="ctr"/>
              <a:endParaRPr lang="en-US" sz="1800" dirty="0"/>
            </a:p>
            <a:p>
              <a:pPr algn="ctr"/>
              <a:endParaRPr lang="en-US" sz="1800" dirty="0"/>
            </a:p>
            <a:p>
              <a:pPr algn="ctr"/>
              <a:r>
                <a:rPr lang="en-US" sz="1800" dirty="0"/>
                <a:t>Real currency</a:t>
              </a:r>
            </a:p>
            <a:p>
              <a:pPr algn="ctr"/>
              <a:endParaRPr lang="en-US" sz="1800" dirty="0"/>
            </a:p>
            <a:p>
              <a:pPr algn="ctr"/>
              <a:endParaRPr lang="en-US" sz="1800" dirty="0"/>
            </a:p>
          </p:txBody>
        </p:sp>
        <p:sp>
          <p:nvSpPr>
            <p:cNvPr id="7" name="Textfeld 6"/>
            <p:cNvSpPr txBox="1"/>
            <p:nvPr/>
          </p:nvSpPr>
          <p:spPr>
            <a:xfrm>
              <a:off x="1762125" y="2296538"/>
              <a:ext cx="990600" cy="1298377"/>
            </a:xfrm>
            <a:prstGeom prst="ellips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sz="1800" dirty="0"/>
                <a:t>FIAT money</a:t>
              </a:r>
            </a:p>
          </p:txBody>
        </p:sp>
        <p:sp>
          <p:nvSpPr>
            <p:cNvPr id="8" name="Textfeld 7"/>
            <p:cNvSpPr txBox="1"/>
            <p:nvPr/>
          </p:nvSpPr>
          <p:spPr>
            <a:xfrm>
              <a:off x="1228725" y="3600451"/>
              <a:ext cx="2017922" cy="2759050"/>
            </a:xfrm>
            <a:prstGeom prst="ellipse">
              <a:avLst/>
            </a:prstGeom>
            <a:gradFill flip="none" rotWithShape="1">
              <a:gsLst>
                <a:gs pos="0">
                  <a:schemeClr val="accent4">
                    <a:tint val="100000"/>
                    <a:shade val="100000"/>
                    <a:satMod val="130000"/>
                    <a:alpha val="81000"/>
                  </a:schemeClr>
                </a:gs>
                <a:gs pos="100000">
                  <a:schemeClr val="accent4">
                    <a:tint val="50000"/>
                    <a:shade val="100000"/>
                    <a:satMod val="350000"/>
                    <a:alpha val="81000"/>
                  </a:schemeClr>
                </a:gs>
              </a:gsLst>
              <a:lin ang="16200000" scaled="0"/>
              <a:tileRect/>
            </a:gradFill>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endParaRPr lang="en-US" sz="300" dirty="0"/>
            </a:p>
            <a:p>
              <a:pPr algn="ctr"/>
              <a:r>
                <a:rPr lang="en-US" sz="1200" dirty="0"/>
                <a:t>Alternative currency</a:t>
              </a:r>
            </a:p>
            <a:p>
              <a:pPr algn="ctr"/>
              <a:endParaRPr lang="en-US" sz="1200" dirty="0"/>
            </a:p>
            <a:p>
              <a:pPr algn="ctr"/>
              <a:endParaRPr lang="en-US" sz="1050" dirty="0"/>
            </a:p>
            <a:p>
              <a:pPr algn="ctr"/>
              <a:endParaRPr lang="en-US" sz="1800" dirty="0"/>
            </a:p>
            <a:p>
              <a:pPr algn="ctr"/>
              <a:endParaRPr lang="en-US" sz="1800" dirty="0"/>
            </a:p>
            <a:p>
              <a:pPr algn="ctr"/>
              <a:endParaRPr lang="en-US" sz="1800" dirty="0"/>
            </a:p>
            <a:p>
              <a:pPr algn="ctr"/>
              <a:endParaRPr lang="en-US" sz="1800" dirty="0"/>
            </a:p>
          </p:txBody>
        </p:sp>
        <p:sp>
          <p:nvSpPr>
            <p:cNvPr id="9" name="Textfeld 8"/>
            <p:cNvSpPr txBox="1"/>
            <p:nvPr/>
          </p:nvSpPr>
          <p:spPr>
            <a:xfrm>
              <a:off x="1428750" y="4329868"/>
              <a:ext cx="1590675" cy="1493133"/>
            </a:xfrm>
            <a:prstGeom prst="ellipse">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endParaRPr lang="en-US" sz="225" dirty="0"/>
            </a:p>
            <a:p>
              <a:pPr algn="ctr"/>
              <a:r>
                <a:rPr lang="en-US" sz="1200" dirty="0"/>
                <a:t>Digital currency</a:t>
              </a:r>
            </a:p>
            <a:p>
              <a:pPr algn="ctr"/>
              <a:endParaRPr lang="en-US" sz="900" dirty="0"/>
            </a:p>
            <a:p>
              <a:pPr algn="ctr"/>
              <a:endParaRPr lang="en-US" sz="825" dirty="0"/>
            </a:p>
            <a:p>
              <a:pPr algn="ctr"/>
              <a:endParaRPr lang="en-US" sz="975" dirty="0"/>
            </a:p>
            <a:p>
              <a:pPr algn="ctr"/>
              <a:endParaRPr lang="en-US" sz="975" dirty="0"/>
            </a:p>
          </p:txBody>
        </p:sp>
        <p:sp>
          <p:nvSpPr>
            <p:cNvPr id="10" name="Textfeld 9"/>
            <p:cNvSpPr txBox="1"/>
            <p:nvPr/>
          </p:nvSpPr>
          <p:spPr>
            <a:xfrm>
              <a:off x="1543050" y="4850878"/>
              <a:ext cx="1352550" cy="584269"/>
            </a:xfrm>
            <a:prstGeom prst="ellipse">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sz="1050" dirty="0"/>
                <a:t>Crypto currency</a:t>
              </a:r>
            </a:p>
          </p:txBody>
        </p:sp>
      </p:grpSp>
      <p:sp>
        <p:nvSpPr>
          <p:cNvPr id="11" name="Title 1"/>
          <p:cNvSpPr txBox="1">
            <a:spLocks/>
          </p:cNvSpPr>
          <p:nvPr/>
        </p:nvSpPr>
        <p:spPr>
          <a:xfrm>
            <a:off x="1043608" y="449131"/>
            <a:ext cx="6172200" cy="653214"/>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n-US" b="1" dirty="0"/>
              <a:t>Definition of Crypto Currency</a:t>
            </a:r>
          </a:p>
        </p:txBody>
      </p:sp>
    </p:spTree>
    <p:extLst>
      <p:ext uri="{BB962C8B-B14F-4D97-AF65-F5344CB8AC3E}">
        <p14:creationId xmlns:p14="http://schemas.microsoft.com/office/powerpoint/2010/main" val="202370900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404664"/>
            <a:ext cx="7776864" cy="653214"/>
          </a:xfrm>
        </p:spPr>
        <p:txBody>
          <a:bodyPr>
            <a:noAutofit/>
          </a:bodyPr>
          <a:lstStyle/>
          <a:p>
            <a:pPr>
              <a:lnSpc>
                <a:spcPct val="150000"/>
              </a:lnSpc>
              <a:spcBef>
                <a:spcPts val="0"/>
              </a:spcBef>
            </a:pPr>
            <a:r>
              <a:rPr lang="en-GB" b="1" dirty="0"/>
              <a:t>Crypto vs. traditional currency</a:t>
            </a:r>
          </a:p>
        </p:txBody>
      </p:sp>
      <p:sp>
        <p:nvSpPr>
          <p:cNvPr id="4" name="Rectangle 3"/>
          <p:cNvSpPr>
            <a:spLocks noGrp="1" noChangeArrowheads="1"/>
          </p:cNvSpPr>
          <p:nvPr>
            <p:ph idx="1"/>
          </p:nvPr>
        </p:nvSpPr>
        <p:spPr>
          <a:xfrm>
            <a:off x="1187624" y="1484784"/>
            <a:ext cx="7344816" cy="4608512"/>
          </a:xfrm>
        </p:spPr>
        <p:txBody>
          <a:bodyPr>
            <a:normAutofit fontScale="77500" lnSpcReduction="20000"/>
          </a:bodyPr>
          <a:lstStyle/>
          <a:p>
            <a:pPr marL="0" indent="0">
              <a:lnSpc>
                <a:spcPct val="150000"/>
              </a:lnSpc>
              <a:spcBef>
                <a:spcPts val="0"/>
              </a:spcBef>
              <a:buNone/>
            </a:pPr>
            <a:r>
              <a:rPr lang="en-GB" sz="3375" b="1" dirty="0"/>
              <a:t>Distinguishing characteristics of crypto currency:</a:t>
            </a:r>
          </a:p>
          <a:p>
            <a:pPr>
              <a:lnSpc>
                <a:spcPct val="150000"/>
              </a:lnSpc>
              <a:spcBef>
                <a:spcPts val="0"/>
              </a:spcBef>
            </a:pPr>
            <a:r>
              <a:rPr lang="en-GB" sz="3000" dirty="0"/>
              <a:t>Decentralised</a:t>
            </a:r>
          </a:p>
          <a:p>
            <a:pPr>
              <a:lnSpc>
                <a:spcPct val="150000"/>
              </a:lnSpc>
              <a:spcBef>
                <a:spcPts val="0"/>
              </a:spcBef>
            </a:pPr>
            <a:r>
              <a:rPr lang="en-GB" sz="3000" dirty="0"/>
              <a:t>Accounts (wallets) are easy to set up</a:t>
            </a:r>
          </a:p>
          <a:p>
            <a:pPr>
              <a:lnSpc>
                <a:spcPct val="150000"/>
              </a:lnSpc>
              <a:spcBef>
                <a:spcPts val="0"/>
              </a:spcBef>
            </a:pPr>
            <a:r>
              <a:rPr lang="en-GB" sz="3000" dirty="0"/>
              <a:t>Relatively anonymous</a:t>
            </a:r>
          </a:p>
          <a:p>
            <a:pPr>
              <a:lnSpc>
                <a:spcPct val="150000"/>
              </a:lnSpc>
              <a:spcBef>
                <a:spcPts val="0"/>
              </a:spcBef>
            </a:pPr>
            <a:r>
              <a:rPr lang="en-GB" sz="3000" dirty="0"/>
              <a:t>All transactions are transparent</a:t>
            </a:r>
          </a:p>
          <a:p>
            <a:pPr>
              <a:lnSpc>
                <a:spcPct val="150000"/>
              </a:lnSpc>
              <a:spcBef>
                <a:spcPts val="0"/>
              </a:spcBef>
            </a:pPr>
            <a:r>
              <a:rPr lang="en-GB" sz="3000" dirty="0"/>
              <a:t>Low transaction fees</a:t>
            </a:r>
          </a:p>
          <a:p>
            <a:pPr>
              <a:lnSpc>
                <a:spcPct val="150000"/>
              </a:lnSpc>
              <a:spcBef>
                <a:spcPts val="0"/>
              </a:spcBef>
            </a:pPr>
            <a:r>
              <a:rPr lang="en-GB" sz="3000" dirty="0"/>
              <a:t>Fast transfers</a:t>
            </a:r>
          </a:p>
          <a:p>
            <a:pPr>
              <a:lnSpc>
                <a:spcPct val="150000"/>
              </a:lnSpc>
              <a:spcBef>
                <a:spcPts val="0"/>
              </a:spcBef>
            </a:pPr>
            <a:r>
              <a:rPr lang="en-GB" sz="3000" dirty="0"/>
              <a:t>Non-</a:t>
            </a:r>
            <a:r>
              <a:rPr lang="en-GB" sz="3000" dirty="0" err="1"/>
              <a:t>repudiatable</a:t>
            </a:r>
            <a:endParaRPr lang="en-GB" dirty="0"/>
          </a:p>
        </p:txBody>
      </p:sp>
    </p:spTree>
    <p:extLst>
      <p:ext uri="{BB962C8B-B14F-4D97-AF65-F5344CB8AC3E}">
        <p14:creationId xmlns:p14="http://schemas.microsoft.com/office/powerpoint/2010/main" val="1909668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he Bitcoin and Blockchain Technology Explained.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1180774"/>
            <a:ext cx="9144000" cy="5677226"/>
          </a:xfrm>
        </p:spPr>
      </p:pic>
      <p:sp>
        <p:nvSpPr>
          <p:cNvPr id="2" name="Title 1"/>
          <p:cNvSpPr>
            <a:spLocks noGrp="1"/>
          </p:cNvSpPr>
          <p:nvPr>
            <p:ph type="title"/>
          </p:nvPr>
        </p:nvSpPr>
        <p:spPr>
          <a:xfrm>
            <a:off x="35496" y="116632"/>
            <a:ext cx="7886700" cy="994172"/>
          </a:xfrm>
        </p:spPr>
        <p:txBody>
          <a:bodyPr>
            <a:normAutofit fontScale="90000"/>
          </a:bodyPr>
          <a:lstStyle/>
          <a:p>
            <a:r>
              <a:rPr lang="en-US" b="1" dirty="0"/>
              <a:t>Crypto Currency </a:t>
            </a:r>
            <a:r>
              <a:rPr lang="mr-IN" b="1" dirty="0"/>
              <a:t>–</a:t>
            </a:r>
            <a:r>
              <a:rPr lang="en-US" b="1" dirty="0"/>
              <a:t> An Explanation</a:t>
            </a:r>
          </a:p>
        </p:txBody>
      </p:sp>
    </p:spTree>
    <p:extLst>
      <p:ext uri="{BB962C8B-B14F-4D97-AF65-F5344CB8AC3E}">
        <p14:creationId xmlns:p14="http://schemas.microsoft.com/office/powerpoint/2010/main" val="204552718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548680"/>
            <a:ext cx="8352928" cy="653214"/>
          </a:xfrm>
        </p:spPr>
        <p:txBody>
          <a:bodyPr>
            <a:normAutofit fontScale="90000"/>
          </a:bodyPr>
          <a:lstStyle/>
          <a:p>
            <a:r>
              <a:rPr lang="en-US" b="1" dirty="0"/>
              <a:t>The Theory Behind Crypto Currency</a:t>
            </a:r>
          </a:p>
        </p:txBody>
      </p:sp>
      <p:pic>
        <p:nvPicPr>
          <p:cNvPr id="5" name="Bild 4"/>
          <p:cNvPicPr>
            <a:picLocks noChangeAspect="1"/>
          </p:cNvPicPr>
          <p:nvPr/>
        </p:nvPicPr>
        <p:blipFill>
          <a:blip r:embed="rId3"/>
          <a:stretch>
            <a:fillRect/>
          </a:stretch>
        </p:blipFill>
        <p:spPr>
          <a:xfrm>
            <a:off x="1485900" y="1800226"/>
            <a:ext cx="6011691" cy="3788968"/>
          </a:xfrm>
          <a:prstGeom prst="rect">
            <a:avLst/>
          </a:prstGeom>
        </p:spPr>
      </p:pic>
    </p:spTree>
    <p:extLst>
      <p:ext uri="{BB962C8B-B14F-4D97-AF65-F5344CB8AC3E}">
        <p14:creationId xmlns:p14="http://schemas.microsoft.com/office/powerpoint/2010/main" val="209479742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a:t>It Is Not Only Bitcoin</a:t>
            </a:r>
            <a:endParaRPr lang="en-GB" b="1" dirty="0"/>
          </a:p>
        </p:txBody>
      </p:sp>
      <p:pic>
        <p:nvPicPr>
          <p:cNvPr id="5" name="Picture 4"/>
          <p:cNvPicPr>
            <a:picLocks noChangeAspect="1"/>
          </p:cNvPicPr>
          <p:nvPr/>
        </p:nvPicPr>
        <p:blipFill>
          <a:blip r:embed="rId3"/>
          <a:stretch>
            <a:fillRect/>
          </a:stretch>
        </p:blipFill>
        <p:spPr>
          <a:xfrm>
            <a:off x="368077" y="1705856"/>
            <a:ext cx="8407846" cy="4203923"/>
          </a:xfrm>
          <a:prstGeom prst="rect">
            <a:avLst/>
          </a:prstGeom>
        </p:spPr>
      </p:pic>
      <p:sp>
        <p:nvSpPr>
          <p:cNvPr id="7" name="Rectangle 6"/>
          <p:cNvSpPr/>
          <p:nvPr/>
        </p:nvSpPr>
        <p:spPr>
          <a:xfrm>
            <a:off x="1187624" y="6165304"/>
            <a:ext cx="4016933" cy="369332"/>
          </a:xfrm>
          <a:prstGeom prst="rect">
            <a:avLst/>
          </a:prstGeom>
        </p:spPr>
        <p:txBody>
          <a:bodyPr wrap="none">
            <a:spAutoFit/>
          </a:bodyPr>
          <a:lstStyle/>
          <a:p>
            <a:r>
              <a:rPr lang="de-DE" sz="1800" baseline="0" dirty="0">
                <a:latin typeface="+mn-lt"/>
                <a:hlinkClick r:id="rId4" action="ppaction://hlinkfile"/>
              </a:rPr>
              <a:t>http://</a:t>
            </a:r>
            <a:r>
              <a:rPr lang="de-DE" sz="1800" baseline="0" dirty="0" err="1">
                <a:latin typeface="+mn-lt"/>
                <a:hlinkClick r:id="rId4" action="ppaction://hlinkfile"/>
              </a:rPr>
              <a:t>coinmarketcap.com</a:t>
            </a:r>
            <a:r>
              <a:rPr lang="de-DE" sz="1800" baseline="0" dirty="0">
                <a:latin typeface="+mn-lt"/>
                <a:hlinkClick r:id="rId4" action="ppaction://hlinkfile"/>
              </a:rPr>
              <a:t>/all/</a:t>
            </a:r>
            <a:r>
              <a:rPr lang="de-DE" sz="1800" baseline="0" dirty="0" err="1">
                <a:latin typeface="+mn-lt"/>
                <a:hlinkClick r:id="rId4" action="ppaction://hlinkfile"/>
              </a:rPr>
              <a:t>views</a:t>
            </a:r>
            <a:r>
              <a:rPr lang="de-DE" sz="1800" baseline="0" dirty="0">
                <a:latin typeface="+mn-lt"/>
                <a:hlinkClick r:id="rId4" action="ppaction://hlinkfile"/>
              </a:rPr>
              <a:t>/all/ </a:t>
            </a:r>
            <a:endParaRPr lang="de-DE" sz="1800" baseline="0" dirty="0">
              <a:latin typeface="+mn-lt"/>
            </a:endParaRPr>
          </a:p>
        </p:txBody>
      </p:sp>
    </p:spTree>
    <p:extLst>
      <p:ext uri="{BB962C8B-B14F-4D97-AF65-F5344CB8AC3E}">
        <p14:creationId xmlns:p14="http://schemas.microsoft.com/office/powerpoint/2010/main" val="89904688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err="1"/>
              <a:t>Monero</a:t>
            </a:r>
            <a:endParaRPr lang="en-GB" b="1" dirty="0"/>
          </a:p>
        </p:txBody>
      </p:sp>
      <p:sp>
        <p:nvSpPr>
          <p:cNvPr id="3" name="Content Placeholder 2"/>
          <p:cNvSpPr>
            <a:spLocks noGrp="1"/>
          </p:cNvSpPr>
          <p:nvPr>
            <p:ph idx="1"/>
          </p:nvPr>
        </p:nvSpPr>
        <p:spPr/>
        <p:txBody>
          <a:bodyPr>
            <a:normAutofit lnSpcReduction="10000"/>
          </a:bodyPr>
          <a:lstStyle/>
          <a:p>
            <a:pPr algn="just"/>
            <a:r>
              <a:rPr lang="en-US" dirty="0"/>
              <a:t>Launched in 2014, much of </a:t>
            </a:r>
            <a:r>
              <a:rPr lang="en-US" dirty="0" err="1"/>
              <a:t>Monero’s</a:t>
            </a:r>
            <a:r>
              <a:rPr lang="en-US" dirty="0"/>
              <a:t> growing popularity relates to the additional security and privacy features it offers; transactions cannot be attributed to any particular user/ address, all coins used in a transaction are ‘hidden’ by default, and transaction histories are kept private. </a:t>
            </a:r>
            <a:r>
              <a:rPr lang="en-US" dirty="0" err="1"/>
              <a:t>Monero</a:t>
            </a:r>
            <a:r>
              <a:rPr lang="en-US" dirty="0"/>
              <a:t> is now accepted on a number of </a:t>
            </a:r>
            <a:r>
              <a:rPr lang="en-US" dirty="0" err="1"/>
              <a:t>Darknet</a:t>
            </a:r>
            <a:r>
              <a:rPr lang="en-US" dirty="0"/>
              <a:t> markets, and 2017 saw the first ransomware, Kirk, which used </a:t>
            </a:r>
            <a:r>
              <a:rPr lang="en-US" dirty="0" err="1"/>
              <a:t>Monero</a:t>
            </a:r>
            <a:r>
              <a:rPr lang="en-US" dirty="0"/>
              <a:t> for ransom payments.</a:t>
            </a:r>
          </a:p>
          <a:p>
            <a:pPr algn="just"/>
            <a:endParaRPr lang="en-GB" dirty="0"/>
          </a:p>
        </p:txBody>
      </p:sp>
    </p:spTree>
    <p:extLst>
      <p:ext uri="{BB962C8B-B14F-4D97-AF65-F5344CB8AC3E}">
        <p14:creationId xmlns:p14="http://schemas.microsoft.com/office/powerpoint/2010/main" val="12998923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4000" b="1" dirty="0"/>
              <a:t>Internet Use: Regional overview</a:t>
            </a:r>
          </a:p>
        </p:txBody>
      </p:sp>
      <p:sp>
        <p:nvSpPr>
          <p:cNvPr id="4" name="Content Placeholder 3"/>
          <p:cNvSpPr>
            <a:spLocks noGrp="1"/>
          </p:cNvSpPr>
          <p:nvPr>
            <p:ph idx="1"/>
          </p:nvPr>
        </p:nvSpPr>
        <p:spPr/>
        <p:txBody>
          <a:bodyPr/>
          <a:lstStyle/>
          <a:p>
            <a:endParaRPr lang="en-US"/>
          </a:p>
        </p:txBody>
      </p:sp>
      <p:pic>
        <p:nvPicPr>
          <p:cNvPr id="5" name="Picture 4"/>
          <p:cNvPicPr>
            <a:picLocks noChangeAspect="1"/>
          </p:cNvPicPr>
          <p:nvPr/>
        </p:nvPicPr>
        <p:blipFill rotWithShape="1">
          <a:blip r:embed="rId3"/>
          <a:srcRect t="8462" b="1966"/>
          <a:stretch/>
        </p:blipFill>
        <p:spPr>
          <a:xfrm>
            <a:off x="0" y="1531666"/>
            <a:ext cx="9144000" cy="5119078"/>
          </a:xfrm>
          <a:prstGeom prst="rect">
            <a:avLst/>
          </a:prstGeom>
        </p:spPr>
      </p:pic>
    </p:spTree>
    <p:extLst>
      <p:ext uri="{BB962C8B-B14F-4D97-AF65-F5344CB8AC3E}">
        <p14:creationId xmlns:p14="http://schemas.microsoft.com/office/powerpoint/2010/main" val="78967351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err="1"/>
              <a:t>Ethereum</a:t>
            </a:r>
            <a:endParaRPr lang="en-GB" b="1" dirty="0"/>
          </a:p>
        </p:txBody>
      </p:sp>
      <p:sp>
        <p:nvSpPr>
          <p:cNvPr id="3" name="Content Placeholder 2"/>
          <p:cNvSpPr>
            <a:spLocks noGrp="1"/>
          </p:cNvSpPr>
          <p:nvPr>
            <p:ph idx="1"/>
          </p:nvPr>
        </p:nvSpPr>
        <p:spPr/>
        <p:txBody>
          <a:bodyPr>
            <a:normAutofit/>
          </a:bodyPr>
          <a:lstStyle/>
          <a:p>
            <a:pPr algn="just"/>
            <a:r>
              <a:rPr lang="en-US" dirty="0"/>
              <a:t>IOCTA touches upon the possibility of </a:t>
            </a:r>
            <a:r>
              <a:rPr lang="en-US" dirty="0" err="1"/>
              <a:t>Ethereum’s</a:t>
            </a:r>
            <a:r>
              <a:rPr lang="en-US" dirty="0"/>
              <a:t> ‘smart contracts’ becoming a tool for the Crime-as-a-Service business model in the 2016 report. While not yet seen, at least one </a:t>
            </a:r>
            <a:r>
              <a:rPr lang="en-US" dirty="0" err="1"/>
              <a:t>Darknet</a:t>
            </a:r>
            <a:r>
              <a:rPr lang="en-US" dirty="0"/>
              <a:t> market has begun accepting </a:t>
            </a:r>
            <a:r>
              <a:rPr lang="en-US" dirty="0" err="1"/>
              <a:t>Ethereum</a:t>
            </a:r>
            <a:r>
              <a:rPr lang="en-US" dirty="0"/>
              <a:t> for payments and purchases. Furthermore, a team of developers plan to run a </a:t>
            </a:r>
            <a:r>
              <a:rPr lang="en-US" dirty="0" err="1"/>
              <a:t>decentralised</a:t>
            </a:r>
            <a:r>
              <a:rPr lang="en-US" dirty="0"/>
              <a:t> </a:t>
            </a:r>
            <a:r>
              <a:rPr lang="en-US" dirty="0" err="1"/>
              <a:t>Darknet</a:t>
            </a:r>
            <a:r>
              <a:rPr lang="en-US" dirty="0"/>
              <a:t> market on the </a:t>
            </a:r>
            <a:r>
              <a:rPr lang="en-US" dirty="0" err="1"/>
              <a:t>Ethereum</a:t>
            </a:r>
            <a:r>
              <a:rPr lang="en-US" dirty="0"/>
              <a:t> </a:t>
            </a:r>
            <a:r>
              <a:rPr lang="en-US" dirty="0" err="1"/>
              <a:t>blockchain</a:t>
            </a:r>
            <a:r>
              <a:rPr lang="en-US" dirty="0"/>
              <a:t>.</a:t>
            </a:r>
          </a:p>
        </p:txBody>
      </p:sp>
    </p:spTree>
    <p:extLst>
      <p:ext uri="{BB962C8B-B14F-4D97-AF65-F5344CB8AC3E}">
        <p14:creationId xmlns:p14="http://schemas.microsoft.com/office/powerpoint/2010/main" val="93975358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en-GB" b="1"/>
              <a:t>Zcash</a:t>
            </a:r>
            <a:endParaRPr lang="en-GB" b="1" dirty="0"/>
          </a:p>
        </p:txBody>
      </p:sp>
      <p:sp>
        <p:nvSpPr>
          <p:cNvPr id="3" name="Content Placeholder 2"/>
          <p:cNvSpPr>
            <a:spLocks noGrp="1"/>
          </p:cNvSpPr>
          <p:nvPr>
            <p:ph idx="1"/>
          </p:nvPr>
        </p:nvSpPr>
        <p:spPr/>
        <p:txBody>
          <a:bodyPr>
            <a:normAutofit/>
          </a:bodyPr>
          <a:lstStyle/>
          <a:p>
            <a:r>
              <a:rPr lang="en-US" dirty="0" err="1"/>
              <a:t>Zcash</a:t>
            </a:r>
            <a:r>
              <a:rPr lang="en-US" dirty="0"/>
              <a:t> - </a:t>
            </a:r>
            <a:r>
              <a:rPr lang="en-US" dirty="0" err="1"/>
              <a:t>Zcash</a:t>
            </a:r>
            <a:r>
              <a:rPr lang="en-US" dirty="0"/>
              <a:t> is another cryptocurrency that focuses on improved privacy for its users, obscuring both the transaction recipient and transaction amount. While </a:t>
            </a:r>
            <a:r>
              <a:rPr lang="en-US" dirty="0" err="1"/>
              <a:t>Zcash</a:t>
            </a:r>
            <a:r>
              <a:rPr lang="en-US" dirty="0"/>
              <a:t> has yet to feature in any reported law enforcement investigations, </a:t>
            </a:r>
            <a:r>
              <a:rPr lang="en-US" dirty="0" err="1"/>
              <a:t>Zcash</a:t>
            </a:r>
            <a:r>
              <a:rPr lang="en-US" dirty="0"/>
              <a:t> was due to be included in the currencies accepted by </a:t>
            </a:r>
            <a:r>
              <a:rPr lang="en-US" dirty="0" err="1"/>
              <a:t>Darknet</a:t>
            </a:r>
            <a:r>
              <a:rPr lang="en-US" dirty="0"/>
              <a:t> market </a:t>
            </a:r>
            <a:r>
              <a:rPr lang="en-US" dirty="0" err="1"/>
              <a:t>AlphaBay</a:t>
            </a:r>
            <a:r>
              <a:rPr lang="en-US" dirty="0"/>
              <a:t>.</a:t>
            </a:r>
          </a:p>
        </p:txBody>
      </p:sp>
    </p:spTree>
    <p:extLst>
      <p:ext uri="{BB962C8B-B14F-4D97-AF65-F5344CB8AC3E}">
        <p14:creationId xmlns:p14="http://schemas.microsoft.com/office/powerpoint/2010/main" val="184383028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34396"/>
            <a:ext cx="8512512" cy="4891767"/>
          </a:xfrm>
        </p:spPr>
        <p:txBody>
          <a:bodyPr>
            <a:normAutofit/>
          </a:bodyPr>
          <a:lstStyle/>
          <a:p>
            <a:pPr>
              <a:buNone/>
            </a:pPr>
            <a:r>
              <a:rPr lang="en-US" sz="2800" dirty="0"/>
              <a:t>At the end of this session participants will be able to:</a:t>
            </a:r>
          </a:p>
          <a:p>
            <a:pPr lvl="0"/>
            <a:r>
              <a:rPr lang="en-GB" sz="2600" dirty="0"/>
              <a:t>Provide key figures to describe the information society</a:t>
            </a:r>
          </a:p>
          <a:p>
            <a:pPr lvl="0"/>
            <a:r>
              <a:rPr lang="en-GB" sz="2600" dirty="0"/>
              <a:t>List some of the most relevant attacks happened in the recent period</a:t>
            </a:r>
          </a:p>
          <a:p>
            <a:pPr lvl="0"/>
            <a:r>
              <a:rPr lang="en-GB" sz="2600" dirty="0"/>
              <a:t>Explain the different types of Business Email Compromise</a:t>
            </a:r>
          </a:p>
          <a:p>
            <a:pPr lvl="0"/>
            <a:r>
              <a:rPr lang="en-GB" sz="2600" dirty="0"/>
              <a:t>Identify the threats offered by the Internet of Things (IOT)</a:t>
            </a:r>
          </a:p>
          <a:p>
            <a:pPr lvl="0"/>
            <a:r>
              <a:rPr lang="en-GB" sz="2600" dirty="0"/>
              <a:t>Differentiate between the layers of the Internet</a:t>
            </a:r>
          </a:p>
          <a:p>
            <a:pPr lvl="0"/>
            <a:r>
              <a:rPr lang="en-GB" sz="2600" dirty="0"/>
              <a:t>Explain how virtual currency transactions are conducted</a:t>
            </a:r>
            <a:endParaRPr lang="en-US" sz="2600" dirty="0"/>
          </a:p>
          <a:p>
            <a:pPr>
              <a:buFont typeface="Wingdings" charset="2"/>
              <a:buChar char="²"/>
            </a:pPr>
            <a:endParaRPr lang="en-US" sz="2600" dirty="0"/>
          </a:p>
        </p:txBody>
      </p:sp>
      <p:sp>
        <p:nvSpPr>
          <p:cNvPr id="4" name="Title 1"/>
          <p:cNvSpPr>
            <a:spLocks noGrp="1"/>
          </p:cNvSpPr>
          <p:nvPr>
            <p:ph type="title"/>
          </p:nvPr>
        </p:nvSpPr>
        <p:spPr>
          <a:xfrm>
            <a:off x="457200" y="274638"/>
            <a:ext cx="8229600" cy="773266"/>
          </a:xfrm>
        </p:spPr>
        <p:txBody>
          <a:bodyPr/>
          <a:lstStyle/>
          <a:p>
            <a:pPr algn="l"/>
            <a:r>
              <a:rPr lang="en-US" b="1" dirty="0"/>
              <a:t>Review of Session Objectives</a:t>
            </a:r>
          </a:p>
        </p:txBody>
      </p:sp>
    </p:spTree>
    <p:extLst>
      <p:ext uri="{BB962C8B-B14F-4D97-AF65-F5344CB8AC3E}">
        <p14:creationId xmlns:p14="http://schemas.microsoft.com/office/powerpoint/2010/main" val="203143810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81793" cy="923330"/>
          </a:xfrm>
          <a:prstGeom prst="rect">
            <a:avLst/>
          </a:prstGeom>
          <a:noFill/>
        </p:spPr>
        <p:txBody>
          <a:bodyPr wrap="none" rtlCol="0">
            <a:spAutoFit/>
          </a:bodyPr>
          <a:lstStyle/>
          <a:p>
            <a:r>
              <a:rPr lang="en-GB" sz="5400" b="1" dirty="0"/>
              <a:t>Questions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normAutofit/>
          </a:bodyPr>
          <a:lstStyle/>
          <a:p>
            <a:pPr algn="l"/>
            <a:r>
              <a:rPr lang="en-GB" sz="4000" b="1" dirty="0"/>
              <a:t>Time spent on the Internet</a:t>
            </a:r>
          </a:p>
        </p:txBody>
      </p:sp>
      <p:pic>
        <p:nvPicPr>
          <p:cNvPr id="6" name="Picture 5"/>
          <p:cNvPicPr>
            <a:picLocks noChangeAspect="1"/>
          </p:cNvPicPr>
          <p:nvPr/>
        </p:nvPicPr>
        <p:blipFill rotWithShape="1">
          <a:blip r:embed="rId3"/>
          <a:srcRect t="8462" b="1966"/>
          <a:stretch/>
        </p:blipFill>
        <p:spPr>
          <a:xfrm>
            <a:off x="0" y="1512422"/>
            <a:ext cx="9144000" cy="5119078"/>
          </a:xfrm>
          <a:prstGeom prst="rect">
            <a:avLst/>
          </a:prstGeom>
        </p:spPr>
      </p:pic>
    </p:spTree>
    <p:extLst>
      <p:ext uri="{BB962C8B-B14F-4D97-AF65-F5344CB8AC3E}">
        <p14:creationId xmlns:p14="http://schemas.microsoft.com/office/powerpoint/2010/main" val="23790337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4000" b="1" dirty="0"/>
              <a:t>Social Media Use</a:t>
            </a:r>
          </a:p>
        </p:txBody>
      </p:sp>
      <p:pic>
        <p:nvPicPr>
          <p:cNvPr id="4" name="Picture 3"/>
          <p:cNvPicPr>
            <a:picLocks noChangeAspect="1"/>
          </p:cNvPicPr>
          <p:nvPr/>
        </p:nvPicPr>
        <p:blipFill rotWithShape="1">
          <a:blip r:embed="rId3"/>
          <a:srcRect t="8120" b="1624"/>
          <a:stretch/>
        </p:blipFill>
        <p:spPr>
          <a:xfrm>
            <a:off x="0" y="1473346"/>
            <a:ext cx="9144000" cy="5158154"/>
          </a:xfrm>
          <a:prstGeom prst="rect">
            <a:avLst/>
          </a:prstGeom>
        </p:spPr>
      </p:pic>
    </p:spTree>
    <p:extLst>
      <p:ext uri="{BB962C8B-B14F-4D97-AF65-F5344CB8AC3E}">
        <p14:creationId xmlns:p14="http://schemas.microsoft.com/office/powerpoint/2010/main" val="31986147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12546</TotalTime>
  <Words>7969</Words>
  <Application>Microsoft Office PowerPoint</Application>
  <PresentationFormat>On-screen Show (4:3)</PresentationFormat>
  <Paragraphs>554</Paragraphs>
  <Slides>73</Slides>
  <Notes>59</Notes>
  <HiddenSlides>0</HiddenSlides>
  <MMClips>4</MMClips>
  <ScaleCrop>false</ScaleCrop>
  <HeadingPairs>
    <vt:vector size="4" baseType="variant">
      <vt:variant>
        <vt:lpstr>Theme</vt:lpstr>
      </vt:variant>
      <vt:variant>
        <vt:i4>1</vt:i4>
      </vt:variant>
      <vt:variant>
        <vt:lpstr>Slide Titles</vt:lpstr>
      </vt:variant>
      <vt:variant>
        <vt:i4>73</vt:i4>
      </vt:variant>
    </vt:vector>
  </HeadingPairs>
  <TitlesOfParts>
    <vt:vector size="74" baseType="lpstr">
      <vt:lpstr>Office Theme</vt:lpstr>
      <vt:lpstr>Advanced Cybercrime Training for Judges and Prosecutors</vt:lpstr>
      <vt:lpstr>Agenda</vt:lpstr>
      <vt:lpstr>Session Objectives</vt:lpstr>
      <vt:lpstr>PowerPoint Presentation</vt:lpstr>
      <vt:lpstr>Internet Users</vt:lpstr>
      <vt:lpstr>Global digital snapshot</vt:lpstr>
      <vt:lpstr>Internet Use: Regional overview</vt:lpstr>
      <vt:lpstr>Time spent on the Internet</vt:lpstr>
      <vt:lpstr>Social Media Use</vt:lpstr>
      <vt:lpstr>Social Media Use: Regional Overview</vt:lpstr>
      <vt:lpstr>Active Users by Platform</vt:lpstr>
      <vt:lpstr>Time spent on Social Media</vt:lpstr>
      <vt:lpstr>PowerPoint Presentation</vt:lpstr>
      <vt:lpstr>2016 – SWIFT Cyber Heist</vt:lpstr>
      <vt:lpstr>2016 – FBI hacked terrorist’s iPhone</vt:lpstr>
      <vt:lpstr>2016 – Avalanche botnet takedown (1/2) </vt:lpstr>
      <vt:lpstr>2016 – Avalanche botnet takedown (2/2) </vt:lpstr>
      <vt:lpstr>2016 – LinkedIn Hack</vt:lpstr>
      <vt:lpstr>2016 – Yahoo Hack</vt:lpstr>
      <vt:lpstr>2016 – NSA hacking tools stolen and auctioned</vt:lpstr>
      <vt:lpstr>2017 – Wannacry</vt:lpstr>
      <vt:lpstr>2016 – DDoS against main US providers (1/3)</vt:lpstr>
      <vt:lpstr>2016 – DDoS against main US providers (2/3)</vt:lpstr>
      <vt:lpstr>2016 – DDoS against main US providers (3/3)</vt:lpstr>
      <vt:lpstr>PowerPoint Presentation</vt:lpstr>
      <vt:lpstr>IOCTA 2017</vt:lpstr>
      <vt:lpstr>Experience</vt:lpstr>
      <vt:lpstr>What is Business Email Compromise</vt:lpstr>
      <vt:lpstr>Here are Some Examples</vt:lpstr>
      <vt:lpstr>CEO Fraud</vt:lpstr>
      <vt:lpstr>Bogus Invoice Scheme</vt:lpstr>
      <vt:lpstr>Account Compromise</vt:lpstr>
      <vt:lpstr>Attorney Impersonation</vt:lpstr>
      <vt:lpstr>Data Theft</vt:lpstr>
      <vt:lpstr>Stay Protected and Secure</vt:lpstr>
      <vt:lpstr>Another Similar Crime Type</vt:lpstr>
      <vt:lpstr>PowerPoint Presentation</vt:lpstr>
      <vt:lpstr>The Internet of Things (IOT)</vt:lpstr>
      <vt:lpstr>An Example of the Internet of Things</vt:lpstr>
      <vt:lpstr>Why IOT will work</vt:lpstr>
      <vt:lpstr>Security and the Internet of Things</vt:lpstr>
      <vt:lpstr>IOCTA 2017</vt:lpstr>
      <vt:lpstr>IOCTA 2017</vt:lpstr>
      <vt:lpstr>PowerPoint Presentation</vt:lpstr>
      <vt:lpstr>The iKettle</vt:lpstr>
      <vt:lpstr>Non Configured Kettles</vt:lpstr>
      <vt:lpstr>What Can Happen</vt:lpstr>
      <vt:lpstr>Samsung’s Family Hub Refrigerator</vt:lpstr>
      <vt:lpstr>Washing Machines</vt:lpstr>
      <vt:lpstr>Smart Meters</vt:lpstr>
      <vt:lpstr>Driverless Cars</vt:lpstr>
      <vt:lpstr>PowerPoint Presentation</vt:lpstr>
      <vt:lpstr>PowerPoint Presentation</vt:lpstr>
      <vt:lpstr>IOCTA 2017 Key Findings</vt:lpstr>
      <vt:lpstr>Surface Web vs Deep Web vs Dark Net</vt:lpstr>
      <vt:lpstr>The Darknet</vt:lpstr>
      <vt:lpstr>PowerPoint Presentation</vt:lpstr>
      <vt:lpstr>TOR – How does it work?</vt:lpstr>
      <vt:lpstr>Crimes in the Darknet</vt:lpstr>
      <vt:lpstr>Alphabay</vt:lpstr>
      <vt:lpstr>Alphabay No More</vt:lpstr>
      <vt:lpstr>PowerPoint Presentation</vt:lpstr>
      <vt:lpstr>IOCTA 2017</vt:lpstr>
      <vt:lpstr>PowerPoint Presentation</vt:lpstr>
      <vt:lpstr>Crypto vs. traditional currency</vt:lpstr>
      <vt:lpstr>Crypto Currency – An Explanation</vt:lpstr>
      <vt:lpstr>The Theory Behind Crypto Currency</vt:lpstr>
      <vt:lpstr>It Is Not Only Bitcoin</vt:lpstr>
      <vt:lpstr>Monero</vt:lpstr>
      <vt:lpstr>Ethereum</vt:lpstr>
      <vt:lpstr>Zcash</vt:lpstr>
      <vt:lpstr>Review of Session Objectives</vt:lpstr>
      <vt:lpstr>PowerPoint Presentation</vt:lpstr>
    </vt:vector>
  </TitlesOfParts>
  <Company>Technology Risk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DE ALMEIDA PEREIRA Manuel</cp:lastModifiedBy>
  <cp:revision>76</cp:revision>
  <dcterms:created xsi:type="dcterms:W3CDTF">2012-01-27T12:20:24Z</dcterms:created>
  <dcterms:modified xsi:type="dcterms:W3CDTF">2018-11-20T13:27:36Z</dcterms:modified>
</cp:coreProperties>
</file>