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47" r:id="rId14"/>
    <p:sldId id="350" r:id="rId15"/>
    <p:sldId id="349" r:id="rId16"/>
    <p:sldId id="358" r:id="rId17"/>
    <p:sldId id="359" r:id="rId18"/>
    <p:sldId id="351" r:id="rId19"/>
    <p:sldId id="352" r:id="rId20"/>
    <p:sldId id="353" r:id="rId21"/>
    <p:sldId id="354" r:id="rId22"/>
    <p:sldId id="355" r:id="rId23"/>
    <p:sldId id="356" r:id="rId24"/>
    <p:sldId id="357" r:id="rId25"/>
    <p:sldId id="313" r:id="rId26"/>
    <p:sldId id="332" r:id="rId27"/>
    <p:sldId id="336" r:id="rId28"/>
    <p:sldId id="314" r:id="rId29"/>
    <p:sldId id="315" r:id="rId30"/>
    <p:sldId id="316" r:id="rId31"/>
    <p:sldId id="317" r:id="rId32"/>
    <p:sldId id="320" r:id="rId33"/>
    <p:sldId id="318" r:id="rId34"/>
    <p:sldId id="319" r:id="rId35"/>
    <p:sldId id="321" r:id="rId36"/>
    <p:sldId id="337" r:id="rId37"/>
    <p:sldId id="290" r:id="rId38"/>
    <p:sldId id="291" r:id="rId39"/>
    <p:sldId id="312" r:id="rId40"/>
    <p:sldId id="323" r:id="rId41"/>
    <p:sldId id="322" r:id="rId42"/>
    <p:sldId id="326" r:id="rId43"/>
    <p:sldId id="329" r:id="rId44"/>
    <p:sldId id="325" r:id="rId45"/>
    <p:sldId id="292" r:id="rId46"/>
    <p:sldId id="293" r:id="rId47"/>
    <p:sldId id="294" r:id="rId48"/>
    <p:sldId id="295" r:id="rId49"/>
    <p:sldId id="296" r:id="rId50"/>
    <p:sldId id="297" r:id="rId51"/>
    <p:sldId id="298" r:id="rId52"/>
    <p:sldId id="299" r:id="rId53"/>
    <p:sldId id="327" r:id="rId54"/>
    <p:sldId id="330" r:id="rId55"/>
    <p:sldId id="300" r:id="rId56"/>
    <p:sldId id="301" r:id="rId57"/>
    <p:sldId id="366" r:id="rId58"/>
    <p:sldId id="367" r:id="rId59"/>
    <p:sldId id="304" r:id="rId60"/>
    <p:sldId id="305" r:id="rId61"/>
    <p:sldId id="306" r:id="rId62"/>
    <p:sldId id="310" r:id="rId63"/>
    <p:sldId id="328" r:id="rId64"/>
    <p:sldId id="368" r:id="rId65"/>
    <p:sldId id="286" r:id="rId66"/>
    <p:sldId id="287" r:id="rId67"/>
    <p:sldId id="288" r:id="rId68"/>
    <p:sldId id="289" r:id="rId69"/>
    <p:sldId id="333" r:id="rId70"/>
    <p:sldId id="334" r:id="rId71"/>
    <p:sldId id="335" r:id="rId72"/>
    <p:sldId id="331" r:id="rId73"/>
    <p:sldId id="263"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53"/>
    <p:restoredTop sz="35315" autoAdjust="0"/>
  </p:normalViewPr>
  <p:slideViewPr>
    <p:cSldViewPr snapToGrid="0" snapToObjects="1">
      <p:cViewPr>
        <p:scale>
          <a:sx n="100" d="100"/>
          <a:sy n="100" d="100"/>
        </p:scale>
        <p:origin x="-900" y="13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custT="1"/>
      <dgm:spPr/>
      <dgm:t>
        <a:bodyPr/>
        <a:lstStyle/>
        <a:p>
          <a:pPr rtl="1"/>
          <a:r>
            <a:rPr lang="ar-SY" sz="7200" b="1" dirty="0" smtClean="0">
              <a:latin typeface="Sakkal Majalla" panose="02000000000000000000" pitchFamily="2" charset="-78"/>
              <a:ea typeface="Calibri" charset="0"/>
              <a:cs typeface="Sakkal Majalla" panose="02000000000000000000" pitchFamily="2" charset="-78"/>
            </a:rPr>
            <a:t>مجتمع المعرفة</a:t>
          </a:r>
          <a:endParaRPr lang="en-GB" sz="7200" b="1" dirty="0">
            <a:latin typeface="Sakkal Majalla" panose="02000000000000000000" pitchFamily="2" charset="-78"/>
            <a:ea typeface="Calibri" charset="0"/>
            <a:cs typeface="Sakkal Majalla" panose="02000000000000000000" pitchFamily="2" charset="-78"/>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1760D51B-0269-5D48-BD8C-7EAF0E917E25}" type="presOf" srcId="{BB22BBE5-57A0-405B-A971-B276D13CD5C2}" destId="{8EB82253-C23C-41B5-BBC4-3559A84CBD55}" srcOrd="0" destOrd="0" presId="urn:microsoft.com/office/officeart/2005/8/layout/hProcess3"/>
    <dgm:cxn modelId="{93BC0DC0-4182-D848-9DAD-DF73823E85E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pPr rtl="1"/>
          <a:r>
            <a:rPr lang="ar-SY" b="1" dirty="0" smtClean="0">
              <a:latin typeface="Sakkal Majalla" panose="02000000000000000000" pitchFamily="2" charset="-78"/>
              <a:ea typeface="Calibri" charset="0"/>
              <a:cs typeface="Sakkal Majalla" panose="02000000000000000000" pitchFamily="2" charset="-78"/>
            </a:rPr>
            <a:t>الهجمات وعمليات القرصنة الحديثة</a:t>
          </a:r>
          <a:endParaRPr lang="en-GB" b="1" dirty="0">
            <a:latin typeface="Sakkal Majalla" panose="02000000000000000000" pitchFamily="2" charset="-78"/>
            <a:ea typeface="Calibri" charset="0"/>
            <a:cs typeface="Sakkal Majalla" panose="02000000000000000000" pitchFamily="2" charset="-78"/>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pPr rtl="1"/>
          <a:r>
            <a:rPr lang="ar-SY" b="1" dirty="0" smtClean="0">
              <a:latin typeface="Sakkal Majalla" panose="02000000000000000000" pitchFamily="2" charset="-78"/>
              <a:ea typeface="Calibri" charset="0"/>
              <a:cs typeface="Sakkal Majalla" panose="02000000000000000000" pitchFamily="2" charset="-78"/>
            </a:rPr>
            <a:t>احتيال البريد الإلكتروني الخاص بالأعمال</a:t>
          </a:r>
          <a:endParaRPr lang="en-GB" b="1" dirty="0">
            <a:latin typeface="Sakkal Majalla" panose="02000000000000000000" pitchFamily="2" charset="-78"/>
            <a:ea typeface="Calibri" charset="0"/>
            <a:cs typeface="Sakkal Majalla" panose="02000000000000000000" pitchFamily="2" charset="-78"/>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0F35BCD2-E3FC-EF4B-8A26-756A245B92B7}" type="presOf" srcId="{BB22BBE5-57A0-405B-A971-B276D13CD5C2}" destId="{8EB82253-C23C-41B5-BBC4-3559A84CBD55}" srcOrd="0" destOrd="0" presId="urn:microsoft.com/office/officeart/2005/8/layout/hProcess3"/>
    <dgm:cxn modelId="{04F4F3DF-6D62-9547-8228-E0DE2F90DE2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3366DFA-D0DE-7B4D-BDAC-4DDFF17E550C}" type="presParOf" srcId="{6AA9C01C-89A6-4342-8318-525283D045F6}" destId="{C700CA3A-087B-4CF2-87E1-144F4D688CBD}" srcOrd="0" destOrd="0" presId="urn:microsoft.com/office/officeart/2005/8/layout/hProcess3"/>
    <dgm:cxn modelId="{9A39D3A9-6F65-344E-B1B1-28450340C595}" type="presParOf" srcId="{6AA9C01C-89A6-4342-8318-525283D045F6}" destId="{85014961-3DAC-4177-A45B-6730E3550322}" srcOrd="1" destOrd="0" presId="urn:microsoft.com/office/officeart/2005/8/layout/hProcess3"/>
    <dgm:cxn modelId="{F0EF4BD5-66E7-9442-8318-AD568AAF5385}" type="presParOf" srcId="{85014961-3DAC-4177-A45B-6730E3550322}" destId="{1F9B4EE6-6EDA-4A3B-9D3A-876474A9EBDB}" srcOrd="0" destOrd="0" presId="urn:microsoft.com/office/officeart/2005/8/layout/hProcess3"/>
    <dgm:cxn modelId="{AE65F1B5-9DD7-C54D-AF09-3F899CB4F411}" type="presParOf" srcId="{85014961-3DAC-4177-A45B-6730E3550322}" destId="{BC6A3652-0E63-47AA-92B1-B5D89FA169A3}" srcOrd="1" destOrd="0" presId="urn:microsoft.com/office/officeart/2005/8/layout/hProcess3"/>
    <dgm:cxn modelId="{70359271-9F14-5545-B179-8D1DA2443ED9}" type="presParOf" srcId="{BC6A3652-0E63-47AA-92B1-B5D89FA169A3}" destId="{ED935A7C-0029-4E53-9C29-13FF7C6801DD}" srcOrd="0" destOrd="0" presId="urn:microsoft.com/office/officeart/2005/8/layout/hProcess3"/>
    <dgm:cxn modelId="{FBD2B9C9-2EFC-5248-A5F7-57AC3EF696AC}" type="presParOf" srcId="{BC6A3652-0E63-47AA-92B1-B5D89FA169A3}" destId="{8EB82253-C23C-41B5-BBC4-3559A84CBD55}" srcOrd="1" destOrd="0" presId="urn:microsoft.com/office/officeart/2005/8/layout/hProcess3"/>
    <dgm:cxn modelId="{07246EC4-16A0-CF4F-9131-AB56CB66E778}" type="presParOf" srcId="{BC6A3652-0E63-47AA-92B1-B5D89FA169A3}" destId="{2AE64B9E-C0D1-4560-9607-CCD298C726E9}" srcOrd="2" destOrd="0" presId="urn:microsoft.com/office/officeart/2005/8/layout/hProcess3"/>
    <dgm:cxn modelId="{710A25B7-C9CF-934B-B73A-F3C621B1F223}" type="presParOf" srcId="{BC6A3652-0E63-47AA-92B1-B5D89FA169A3}" destId="{790FB81B-E08C-4B74-ABE0-6B86634F1B07}" srcOrd="3" destOrd="0" presId="urn:microsoft.com/office/officeart/2005/8/layout/hProcess3"/>
    <dgm:cxn modelId="{86C7E27E-FDBB-234F-B11F-D79CB795B64E}" type="presParOf" srcId="{85014961-3DAC-4177-A45B-6730E3550322}" destId="{9847EC8B-0774-446A-A38E-CADC945AC2E0}" srcOrd="2" destOrd="0" presId="urn:microsoft.com/office/officeart/2005/8/layout/hProcess3"/>
    <dgm:cxn modelId="{69E1AF52-4BC7-224C-B263-0C526EEFC9E3}" type="presParOf" srcId="{85014961-3DAC-4177-A45B-6730E3550322}" destId="{F9D81EF7-2B7E-4B5E-ADFD-174254D5B7B3}" srcOrd="3" destOrd="0" presId="urn:microsoft.com/office/officeart/2005/8/layout/hProcess3"/>
    <dgm:cxn modelId="{92AEA201-80D3-DD47-99F2-C97299D327FF}"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pPr rtl="1"/>
          <a:r>
            <a:rPr lang="ar-SY" b="1" dirty="0" smtClean="0">
              <a:latin typeface="Sakkal Majalla" panose="02000000000000000000" pitchFamily="2" charset="-78"/>
              <a:ea typeface="Calibri" charset="0"/>
              <a:cs typeface="Sakkal Majalla" panose="02000000000000000000" pitchFamily="2" charset="-78"/>
            </a:rPr>
            <a:t>إنترنت الأشياء</a:t>
          </a:r>
          <a:endParaRPr lang="en-GB" b="1" dirty="0">
            <a:latin typeface="Sakkal Majalla" panose="02000000000000000000" pitchFamily="2" charset="-78"/>
            <a:ea typeface="Calibri" charset="0"/>
            <a:cs typeface="Sakkal Majalla" panose="02000000000000000000" pitchFamily="2" charset="-78"/>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81BACFFB-4145-FA42-AC31-D866B1EE709D}" type="presOf" srcId="{0A844475-5A98-4881-96B4-6B3D382BD5ED}" destId="{6AA9C01C-89A6-4342-8318-525283D045F6}" srcOrd="0" destOrd="0" presId="urn:microsoft.com/office/officeart/2005/8/layout/hProcess3"/>
    <dgm:cxn modelId="{EC5CF42C-5815-DF48-80E5-600731414100}"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3DF1C909-2F60-CE42-8C3A-5ACDF4B6FCA2}" type="presParOf" srcId="{6AA9C01C-89A6-4342-8318-525283D045F6}" destId="{C700CA3A-087B-4CF2-87E1-144F4D688CBD}" srcOrd="0" destOrd="0" presId="urn:microsoft.com/office/officeart/2005/8/layout/hProcess3"/>
    <dgm:cxn modelId="{B39A423B-5414-FD45-92D2-283E449FA76C}" type="presParOf" srcId="{6AA9C01C-89A6-4342-8318-525283D045F6}" destId="{85014961-3DAC-4177-A45B-6730E3550322}" srcOrd="1" destOrd="0" presId="urn:microsoft.com/office/officeart/2005/8/layout/hProcess3"/>
    <dgm:cxn modelId="{21803878-82BB-1A4C-A870-2066DD51D9D0}" type="presParOf" srcId="{85014961-3DAC-4177-A45B-6730E3550322}" destId="{1F9B4EE6-6EDA-4A3B-9D3A-876474A9EBDB}" srcOrd="0" destOrd="0" presId="urn:microsoft.com/office/officeart/2005/8/layout/hProcess3"/>
    <dgm:cxn modelId="{77D86C83-1850-1F44-801C-2A7BC4B4C5FC}" type="presParOf" srcId="{85014961-3DAC-4177-A45B-6730E3550322}" destId="{BC6A3652-0E63-47AA-92B1-B5D89FA169A3}" srcOrd="1" destOrd="0" presId="urn:microsoft.com/office/officeart/2005/8/layout/hProcess3"/>
    <dgm:cxn modelId="{80F69357-F1FD-4042-8AF1-E084DE139A50}" type="presParOf" srcId="{BC6A3652-0E63-47AA-92B1-B5D89FA169A3}" destId="{ED935A7C-0029-4E53-9C29-13FF7C6801DD}" srcOrd="0" destOrd="0" presId="urn:microsoft.com/office/officeart/2005/8/layout/hProcess3"/>
    <dgm:cxn modelId="{6368316B-657D-1747-9B3C-1579D7C98EFF}" type="presParOf" srcId="{BC6A3652-0E63-47AA-92B1-B5D89FA169A3}" destId="{8EB82253-C23C-41B5-BBC4-3559A84CBD55}" srcOrd="1" destOrd="0" presId="urn:microsoft.com/office/officeart/2005/8/layout/hProcess3"/>
    <dgm:cxn modelId="{97A5BA7C-AB7E-914F-B77D-05DF4474D81E}" type="presParOf" srcId="{BC6A3652-0E63-47AA-92B1-B5D89FA169A3}" destId="{2AE64B9E-C0D1-4560-9607-CCD298C726E9}" srcOrd="2" destOrd="0" presId="urn:microsoft.com/office/officeart/2005/8/layout/hProcess3"/>
    <dgm:cxn modelId="{97FDC814-42E5-9742-BE84-1F95F8E21CF3}" type="presParOf" srcId="{BC6A3652-0E63-47AA-92B1-B5D89FA169A3}" destId="{790FB81B-E08C-4B74-ABE0-6B86634F1B07}" srcOrd="3" destOrd="0" presId="urn:microsoft.com/office/officeart/2005/8/layout/hProcess3"/>
    <dgm:cxn modelId="{4359BF88-9785-D647-82AD-CFD158865AA1}" type="presParOf" srcId="{85014961-3DAC-4177-A45B-6730E3550322}" destId="{9847EC8B-0774-446A-A38E-CADC945AC2E0}" srcOrd="2" destOrd="0" presId="urn:microsoft.com/office/officeart/2005/8/layout/hProcess3"/>
    <dgm:cxn modelId="{655FC150-67F6-2442-A958-762B20494153}" type="presParOf" srcId="{85014961-3DAC-4177-A45B-6730E3550322}" destId="{F9D81EF7-2B7E-4B5E-ADFD-174254D5B7B3}" srcOrd="3" destOrd="0" presId="urn:microsoft.com/office/officeart/2005/8/layout/hProcess3"/>
    <dgm:cxn modelId="{6C37ED06-8292-5D40-B0BF-599A52751B96}"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pPr rtl="1"/>
          <a:r>
            <a:rPr lang="ar-SY" b="1" dirty="0" smtClean="0">
              <a:latin typeface="Sakkal Majalla" panose="02000000000000000000" pitchFamily="2" charset="-78"/>
              <a:ea typeface="Calibri" charset="0"/>
              <a:cs typeface="Sakkal Majalla" panose="02000000000000000000" pitchFamily="2" charset="-78"/>
            </a:rPr>
            <a:t>بعض الأمثلة</a:t>
          </a:r>
          <a:endParaRPr lang="en-GB" b="1" dirty="0">
            <a:latin typeface="Sakkal Majalla" panose="02000000000000000000" pitchFamily="2" charset="-78"/>
            <a:ea typeface="Calibri" charset="0"/>
            <a:cs typeface="Sakkal Majalla" panose="02000000000000000000" pitchFamily="2" charset="-78"/>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FlipHor="0">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7F4B5CD7-DCD3-1A46-9367-C1989908FC2C}" type="presOf" srcId="{BB22BBE5-57A0-405B-A971-B276D13CD5C2}" destId="{8EB82253-C23C-41B5-BBC4-3559A84CBD55}" srcOrd="0" destOrd="0" presId="urn:microsoft.com/office/officeart/2005/8/layout/hProcess3"/>
    <dgm:cxn modelId="{3A8702FF-962E-024C-BF3A-410A28744D36}"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96C3A6FE-5F0C-4446-89CF-DF435862CB33}" type="presParOf" srcId="{6AA9C01C-89A6-4342-8318-525283D045F6}" destId="{C700CA3A-087B-4CF2-87E1-144F4D688CBD}" srcOrd="0" destOrd="0" presId="urn:microsoft.com/office/officeart/2005/8/layout/hProcess3"/>
    <dgm:cxn modelId="{9DD2F87A-59AE-9645-B4FF-010F6740B21B}" type="presParOf" srcId="{6AA9C01C-89A6-4342-8318-525283D045F6}" destId="{85014961-3DAC-4177-A45B-6730E3550322}" srcOrd="1" destOrd="0" presId="urn:microsoft.com/office/officeart/2005/8/layout/hProcess3"/>
    <dgm:cxn modelId="{2AC6297F-5F7E-534C-8E93-FAA015A0577A}" type="presParOf" srcId="{85014961-3DAC-4177-A45B-6730E3550322}" destId="{1F9B4EE6-6EDA-4A3B-9D3A-876474A9EBDB}" srcOrd="0" destOrd="0" presId="urn:microsoft.com/office/officeart/2005/8/layout/hProcess3"/>
    <dgm:cxn modelId="{E9985FBB-788A-1E41-86E4-F77C0F90CE62}" type="presParOf" srcId="{85014961-3DAC-4177-A45B-6730E3550322}" destId="{BC6A3652-0E63-47AA-92B1-B5D89FA169A3}" srcOrd="1" destOrd="0" presId="urn:microsoft.com/office/officeart/2005/8/layout/hProcess3"/>
    <dgm:cxn modelId="{C21272C3-9BCF-DE40-BC55-5E03BA5570DF}" type="presParOf" srcId="{BC6A3652-0E63-47AA-92B1-B5D89FA169A3}" destId="{ED935A7C-0029-4E53-9C29-13FF7C6801DD}" srcOrd="0" destOrd="0" presId="urn:microsoft.com/office/officeart/2005/8/layout/hProcess3"/>
    <dgm:cxn modelId="{B9CCC6FD-8B87-B74A-A6A9-393FE098CA08}" type="presParOf" srcId="{BC6A3652-0E63-47AA-92B1-B5D89FA169A3}" destId="{8EB82253-C23C-41B5-BBC4-3559A84CBD55}" srcOrd="1" destOrd="0" presId="urn:microsoft.com/office/officeart/2005/8/layout/hProcess3"/>
    <dgm:cxn modelId="{0F75B0DD-48D1-B64C-B052-341276C28F28}" type="presParOf" srcId="{BC6A3652-0E63-47AA-92B1-B5D89FA169A3}" destId="{2AE64B9E-C0D1-4560-9607-CCD298C726E9}" srcOrd="2" destOrd="0" presId="urn:microsoft.com/office/officeart/2005/8/layout/hProcess3"/>
    <dgm:cxn modelId="{A719AAD0-980B-7244-A844-946BA44CEF44}" type="presParOf" srcId="{BC6A3652-0E63-47AA-92B1-B5D89FA169A3}" destId="{790FB81B-E08C-4B74-ABE0-6B86634F1B07}" srcOrd="3" destOrd="0" presId="urn:microsoft.com/office/officeart/2005/8/layout/hProcess3"/>
    <dgm:cxn modelId="{0A8C368A-3CF3-0147-8375-473A95CFC3B2}" type="presParOf" srcId="{85014961-3DAC-4177-A45B-6730E3550322}" destId="{9847EC8B-0774-446A-A38E-CADC945AC2E0}" srcOrd="2" destOrd="0" presId="urn:microsoft.com/office/officeart/2005/8/layout/hProcess3"/>
    <dgm:cxn modelId="{89CE09E9-57CD-794B-BF2E-AA895A1AB362}" type="presParOf" srcId="{85014961-3DAC-4177-A45B-6730E3550322}" destId="{F9D81EF7-2B7E-4B5E-ADFD-174254D5B7B3}" srcOrd="3" destOrd="0" presId="urn:microsoft.com/office/officeart/2005/8/layout/hProcess3"/>
    <dgm:cxn modelId="{9599D2A8-9EB9-0D46-9DB0-7F287674A129}"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custT="1"/>
      <dgm:spPr/>
      <dgm:t>
        <a:bodyPr/>
        <a:lstStyle/>
        <a:p>
          <a:pPr rtl="1"/>
          <a:r>
            <a:rPr lang="ar-SY" sz="2800" b="1" dirty="0" smtClean="0">
              <a:latin typeface="Sakkal Majalla" panose="02000000000000000000" pitchFamily="2" charset="-78"/>
              <a:ea typeface="Calibri" charset="0"/>
              <a:cs typeface="Sakkal Majalla" panose="02000000000000000000" pitchFamily="2" charset="-78"/>
            </a:rPr>
            <a:t>الشبكة السطحية مقابل الشبكة العميقة مقابل الشبكة المظلمة</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FlipHor="0" custScaleX="281055" custScaleY="105998">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dgm:spPr/>
    </dgm:pt>
  </dgm:ptLst>
  <dgm:cxnLst>
    <dgm:cxn modelId="{D2A3C08B-9950-E749-932F-15C09E8D29CC}" type="presOf" srcId="{BB22BBE5-57A0-405B-A971-B276D13CD5C2}" destId="{8EB82253-C23C-41B5-BBC4-3559A84CBD55}" srcOrd="0" destOrd="0" presId="urn:microsoft.com/office/officeart/2005/8/layout/hProcess3"/>
    <dgm:cxn modelId="{ED76CFE6-D421-184C-BA34-AB18B9B16DF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D38D7675-EBAA-8642-8B2D-4867EB3EC61E}" type="presParOf" srcId="{6AA9C01C-89A6-4342-8318-525283D045F6}" destId="{C700CA3A-087B-4CF2-87E1-144F4D688CBD}" srcOrd="0" destOrd="0" presId="urn:microsoft.com/office/officeart/2005/8/layout/hProcess3"/>
    <dgm:cxn modelId="{13177F22-BF09-AE4A-A22F-DCCD40D065C5}" type="presParOf" srcId="{6AA9C01C-89A6-4342-8318-525283D045F6}" destId="{85014961-3DAC-4177-A45B-6730E3550322}" srcOrd="1" destOrd="0" presId="urn:microsoft.com/office/officeart/2005/8/layout/hProcess3"/>
    <dgm:cxn modelId="{10E65AC5-66E7-CF4B-B52C-F692B7C3FC76}" type="presParOf" srcId="{85014961-3DAC-4177-A45B-6730E3550322}" destId="{1F9B4EE6-6EDA-4A3B-9D3A-876474A9EBDB}" srcOrd="0" destOrd="0" presId="urn:microsoft.com/office/officeart/2005/8/layout/hProcess3"/>
    <dgm:cxn modelId="{899828A8-E8DF-B946-8F3B-D8FFE6FD6F9A}" type="presParOf" srcId="{85014961-3DAC-4177-A45B-6730E3550322}" destId="{BC6A3652-0E63-47AA-92B1-B5D89FA169A3}" srcOrd="1" destOrd="0" presId="urn:microsoft.com/office/officeart/2005/8/layout/hProcess3"/>
    <dgm:cxn modelId="{027C53DF-BDA6-2F40-B057-1A0C53BA38D2}" type="presParOf" srcId="{BC6A3652-0E63-47AA-92B1-B5D89FA169A3}" destId="{ED935A7C-0029-4E53-9C29-13FF7C6801DD}" srcOrd="0" destOrd="0" presId="urn:microsoft.com/office/officeart/2005/8/layout/hProcess3"/>
    <dgm:cxn modelId="{FAC534E2-F9E6-9946-A60E-FC2E13D319E2}" type="presParOf" srcId="{BC6A3652-0E63-47AA-92B1-B5D89FA169A3}" destId="{8EB82253-C23C-41B5-BBC4-3559A84CBD55}" srcOrd="1" destOrd="0" presId="urn:microsoft.com/office/officeart/2005/8/layout/hProcess3"/>
    <dgm:cxn modelId="{B47F380E-DD19-DE4F-9B05-AA500B16E75A}" type="presParOf" srcId="{BC6A3652-0E63-47AA-92B1-B5D89FA169A3}" destId="{2AE64B9E-C0D1-4560-9607-CCD298C726E9}" srcOrd="2" destOrd="0" presId="urn:microsoft.com/office/officeart/2005/8/layout/hProcess3"/>
    <dgm:cxn modelId="{107BAC83-AD0C-C143-9A6B-6C625E52660E}" type="presParOf" srcId="{BC6A3652-0E63-47AA-92B1-B5D89FA169A3}" destId="{790FB81B-E08C-4B74-ABE0-6B86634F1B07}" srcOrd="3" destOrd="0" presId="urn:microsoft.com/office/officeart/2005/8/layout/hProcess3"/>
    <dgm:cxn modelId="{003EC425-988E-134D-BEB2-4164D8012DB9}" type="presParOf" srcId="{85014961-3DAC-4177-A45B-6730E3550322}" destId="{9847EC8B-0774-446A-A38E-CADC945AC2E0}" srcOrd="2" destOrd="0" presId="urn:microsoft.com/office/officeart/2005/8/layout/hProcess3"/>
    <dgm:cxn modelId="{D517833F-859B-F348-88AB-A8B0C54F1EE8}" type="presParOf" srcId="{85014961-3DAC-4177-A45B-6730E3550322}" destId="{F9D81EF7-2B7E-4B5E-ADFD-174254D5B7B3}" srcOrd="3" destOrd="0" presId="urn:microsoft.com/office/officeart/2005/8/layout/hProcess3"/>
    <dgm:cxn modelId="{FE76B2A2-0317-7F44-B208-6EDDB788D60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custT="1"/>
      <dgm:spPr/>
      <dgm:t>
        <a:bodyPr/>
        <a:lstStyle/>
        <a:p>
          <a:pPr rtl="1"/>
          <a:r>
            <a:rPr lang="ar-SY" sz="5400" b="1" dirty="0" smtClean="0">
              <a:latin typeface="Sakkal Majalla" panose="02000000000000000000" pitchFamily="2" charset="-78"/>
              <a:cs typeface="Sakkal Majalla" panose="02000000000000000000" pitchFamily="2" charset="-78"/>
            </a:rPr>
            <a:t>العملات المشفرة</a:t>
          </a:r>
          <a:endParaRPr lang="en-IE" sz="5400" b="1" dirty="0">
            <a:latin typeface="Sakkal Majalla" panose="02000000000000000000" pitchFamily="2" charset="-78"/>
            <a:cs typeface="Sakkal Majalla" panose="02000000000000000000" pitchFamily="2" charset="-78"/>
          </a:endParaRPr>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FlipHor="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FlipHor="1" custLinFactNeighborX="369" custLinFactNeighborY="727"/>
      <dgm:spPr/>
    </dgm:pt>
  </dgm:ptLst>
  <dgm:cxnLst>
    <dgm:cxn modelId="{21B0C7EB-CF34-0F4C-A15D-A1478426E525}" type="presOf" srcId="{BB22BBE5-57A0-405B-A971-B276D13CD5C2}" destId="{8EB82253-C23C-41B5-BBC4-3559A84CBD55}" srcOrd="0" destOrd="0" presId="urn:microsoft.com/office/officeart/2005/8/layout/hProcess3"/>
    <dgm:cxn modelId="{075E70C3-1C4E-E740-870B-553B77A546B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6AE3562-CF98-5343-84DE-C3CBBA6B343A}" type="presParOf" srcId="{6AA9C01C-89A6-4342-8318-525283D045F6}" destId="{C700CA3A-087B-4CF2-87E1-144F4D688CBD}" srcOrd="0" destOrd="0" presId="urn:microsoft.com/office/officeart/2005/8/layout/hProcess3"/>
    <dgm:cxn modelId="{67C173BA-C368-5B48-BD5A-D7EBE9F18099}" type="presParOf" srcId="{6AA9C01C-89A6-4342-8318-525283D045F6}" destId="{85014961-3DAC-4177-A45B-6730E3550322}" srcOrd="1" destOrd="0" presId="urn:microsoft.com/office/officeart/2005/8/layout/hProcess3"/>
    <dgm:cxn modelId="{A2D046C8-4D31-4F47-ADE6-43D60FC8F816}" type="presParOf" srcId="{85014961-3DAC-4177-A45B-6730E3550322}" destId="{1F9B4EE6-6EDA-4A3B-9D3A-876474A9EBDB}" srcOrd="0" destOrd="0" presId="urn:microsoft.com/office/officeart/2005/8/layout/hProcess3"/>
    <dgm:cxn modelId="{F49103ED-B4D2-1D45-8633-A72FF2BE0F14}" type="presParOf" srcId="{85014961-3DAC-4177-A45B-6730E3550322}" destId="{BC6A3652-0E63-47AA-92B1-B5D89FA169A3}" srcOrd="1" destOrd="0" presId="urn:microsoft.com/office/officeart/2005/8/layout/hProcess3"/>
    <dgm:cxn modelId="{146217FA-710E-6C41-A87A-68575E3A3CBD}" type="presParOf" srcId="{BC6A3652-0E63-47AA-92B1-B5D89FA169A3}" destId="{ED935A7C-0029-4E53-9C29-13FF7C6801DD}" srcOrd="0" destOrd="0" presId="urn:microsoft.com/office/officeart/2005/8/layout/hProcess3"/>
    <dgm:cxn modelId="{6BC0AA49-6FD9-4E45-ACBA-B82FB66497CC}" type="presParOf" srcId="{BC6A3652-0E63-47AA-92B1-B5D89FA169A3}" destId="{8EB82253-C23C-41B5-BBC4-3559A84CBD55}" srcOrd="1" destOrd="0" presId="urn:microsoft.com/office/officeart/2005/8/layout/hProcess3"/>
    <dgm:cxn modelId="{329C11E8-2539-FD4C-875F-5F0163770AA5}" type="presParOf" srcId="{BC6A3652-0E63-47AA-92B1-B5D89FA169A3}" destId="{2AE64B9E-C0D1-4560-9607-CCD298C726E9}" srcOrd="2" destOrd="0" presId="urn:microsoft.com/office/officeart/2005/8/layout/hProcess3"/>
    <dgm:cxn modelId="{E51E625F-8FEF-A04A-A25E-9256DE94EF64}" type="presParOf" srcId="{BC6A3652-0E63-47AA-92B1-B5D89FA169A3}" destId="{790FB81B-E08C-4B74-ABE0-6B86634F1B07}" srcOrd="3" destOrd="0" presId="urn:microsoft.com/office/officeart/2005/8/layout/hProcess3"/>
    <dgm:cxn modelId="{0947115E-483B-F94B-A4A1-E956361AB7CB}" type="presParOf" srcId="{85014961-3DAC-4177-A45B-6730E3550322}" destId="{9847EC8B-0774-446A-A38E-CADC945AC2E0}" srcOrd="2" destOrd="0" presId="urn:microsoft.com/office/officeart/2005/8/layout/hProcess3"/>
    <dgm:cxn modelId="{7E4ECEB4-8998-B343-9A90-4C0A3A5638E5}" type="presParOf" srcId="{85014961-3DAC-4177-A45B-6730E3550322}" destId="{F9D81EF7-2B7E-4B5E-ADFD-174254D5B7B3}" srcOrd="3" destOrd="0" presId="urn:microsoft.com/office/officeart/2005/8/layout/hProcess3"/>
    <dgm:cxn modelId="{C282FF16-CBAF-FE43-B3BB-F54F50EB4E97}"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flipH="1">
          <a:off x="0" y="630021"/>
          <a:ext cx="8229600" cy="326592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46501"/>
          <a:ext cx="6742807" cy="1632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0" rIns="0" bIns="457200" numCol="1" spcCol="1270" anchor="ctr" anchorCtr="0">
          <a:noAutofit/>
        </a:bodyPr>
        <a:lstStyle/>
        <a:p>
          <a:pPr lvl="0" algn="ctr" defTabSz="2000250" rtl="1">
            <a:lnSpc>
              <a:spcPct val="90000"/>
            </a:lnSpc>
            <a:spcBef>
              <a:spcPct val="0"/>
            </a:spcBef>
            <a:spcAft>
              <a:spcPct val="35000"/>
            </a:spcAft>
          </a:pPr>
          <a:r>
            <a:rPr lang="ar-SY" sz="4500" b="1" kern="1200" dirty="0" smtClean="0">
              <a:latin typeface="Sakkal Majalla" panose="02000000000000000000" pitchFamily="2" charset="-78"/>
              <a:ea typeface="Calibri" charset="0"/>
              <a:cs typeface="Sakkal Majalla" panose="02000000000000000000" pitchFamily="2" charset="-78"/>
            </a:rPr>
            <a:t>الهجمات وعمليات القرصنة الحديثة</a:t>
          </a:r>
          <a:endParaRPr lang="en-GB" sz="4500" b="1" kern="1200" dirty="0">
            <a:latin typeface="Sakkal Majalla" panose="02000000000000000000" pitchFamily="2" charset="-78"/>
            <a:ea typeface="Calibri" charset="0"/>
            <a:cs typeface="Sakkal Majalla" panose="02000000000000000000" pitchFamily="2" charset="-78"/>
          </a:endParaRPr>
        </a:p>
      </dsp:txBody>
      <dsp:txXfrm>
        <a:off x="663832" y="1446501"/>
        <a:ext cx="6742807" cy="1632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11/20/2018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rendmicro.com/vinfo/us/security/news/cybercrime-and-digital-threats/data-breaches-and-the-human-factor-are-employees-the-best-defense-or-the-weakest-link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itv.com/thismorning/home-garden/gadgets-thatll-make-good-christmas-presents"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bitcoinproperly.org/#sthash.xsu0hLPm.dpb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rtl="1"/>
            <a:r>
              <a:rPr lang="ar-SY" sz="1200" kern="1200" dirty="0" smtClean="0">
                <a:solidFill>
                  <a:schemeClr val="tx1"/>
                </a:solidFill>
                <a:effectLst/>
                <a:latin typeface="+mn-lt"/>
                <a:ea typeface="+mn-ea"/>
                <a:cs typeface="+mn-cs"/>
              </a:rPr>
              <a:t>مقدمة</a:t>
            </a:r>
          </a:p>
          <a:p>
            <a:pPr algn="just" rtl="1"/>
            <a:r>
              <a:rPr lang="ar-SY" sz="1200" kern="1200" dirty="0" smtClean="0">
                <a:solidFill>
                  <a:schemeClr val="tx1"/>
                </a:solidFill>
                <a:effectLst/>
                <a:latin typeface="+mn-lt"/>
                <a:ea typeface="+mn-ea"/>
                <a:cs typeface="+mn-cs"/>
              </a:rPr>
              <a:t>تعتبر هذه الحصة بمثابة الجلسة الافتتاحية</a:t>
            </a:r>
            <a:r>
              <a:rPr lang="ar-SY" sz="1200" kern="1200" baseline="0" dirty="0" smtClean="0">
                <a:solidFill>
                  <a:schemeClr val="tx1"/>
                </a:solidFill>
                <a:effectLst/>
                <a:latin typeface="+mn-lt"/>
                <a:ea typeface="+mn-ea"/>
                <a:cs typeface="+mn-cs"/>
              </a:rPr>
              <a:t> للدورة التدريبية. خلال هذه الحصة، سيتم تقديم المشاركين إلى المدربين وإلى بعضهم البعض. كما سيجري شرح الغاية والأهداف علاوة على مناهج التعليم.</a:t>
            </a:r>
          </a:p>
          <a:p>
            <a:pPr algn="just" rtl="1"/>
            <a:endParaRPr lang="ar-SY" sz="1200" kern="1200" baseline="0" dirty="0" smtClean="0">
              <a:solidFill>
                <a:schemeClr val="tx1"/>
              </a:solidFill>
              <a:effectLst/>
              <a:latin typeface="+mn-lt"/>
              <a:ea typeface="+mn-ea"/>
              <a:cs typeface="+mn-cs"/>
            </a:endParaRPr>
          </a:p>
          <a:p>
            <a:pPr algn="just" rtl="1"/>
            <a:r>
              <a:rPr lang="ar-SY" sz="1200" kern="1200" baseline="0" dirty="0" smtClean="0">
                <a:solidFill>
                  <a:schemeClr val="tx1"/>
                </a:solidFill>
                <a:effectLst/>
                <a:latin typeface="+mn-lt"/>
                <a:ea typeface="+mn-ea"/>
                <a:cs typeface="+mn-cs"/>
              </a:rPr>
              <a:t>يمكن للمدرب اختيار إدراج تمارين «كسر الجليد» لتشجيع المشاركين على الانخراط في الدورة التدريبية والتفاعل مع بعضهم البعض في مرحلة مبكرة.</a:t>
            </a:r>
          </a:p>
          <a:p>
            <a:pPr algn="just" rtl="1"/>
            <a:endParaRPr lang="ar-SY" sz="1200" kern="1200" baseline="0" dirty="0" smtClean="0">
              <a:solidFill>
                <a:schemeClr val="tx1"/>
              </a:solidFill>
              <a:effectLst/>
              <a:latin typeface="+mn-lt"/>
              <a:ea typeface="+mn-ea"/>
              <a:cs typeface="+mn-cs"/>
            </a:endParaRPr>
          </a:p>
          <a:p>
            <a:pPr algn="just" rtl="1"/>
            <a:r>
              <a:rPr lang="ar-SY" sz="1200" b="1" kern="1200" baseline="0" dirty="0" smtClean="0">
                <a:solidFill>
                  <a:schemeClr val="tx1"/>
                </a:solidFill>
                <a:effectLst/>
                <a:latin typeface="+mn-lt"/>
                <a:ea typeface="+mn-ea"/>
                <a:cs typeface="+mn-cs"/>
              </a:rPr>
              <a:t>باوربوينت (أو أي  عروض تقديمية أخرى)</a:t>
            </a:r>
            <a:endParaRPr lang="ar-SY" sz="1200" b="1" kern="1200" dirty="0" smtClean="0">
              <a:solidFill>
                <a:schemeClr val="tx1"/>
              </a:solidFill>
              <a:effectLst/>
              <a:latin typeface="+mn-lt"/>
              <a:ea typeface="+mn-ea"/>
              <a:cs typeface="+mn-cs"/>
            </a:endParaRPr>
          </a:p>
          <a:p>
            <a:pPr algn="just" rtl="1"/>
            <a:r>
              <a:rPr lang="en-GB" sz="1200" kern="1200" dirty="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تم إعداد تقديم في شكل باوربوينت من أجل هذه الحصة. ويعتبر</a:t>
            </a:r>
            <a:r>
              <a:rPr lang="ar-SY" sz="1200" kern="1200" baseline="0" dirty="0" smtClean="0">
                <a:solidFill>
                  <a:schemeClr val="tx1"/>
                </a:solidFill>
                <a:effectLst/>
                <a:latin typeface="+mn-lt"/>
                <a:ea typeface="+mn-ea"/>
                <a:cs typeface="+mn-cs"/>
              </a:rPr>
              <a:t> </a:t>
            </a:r>
            <a:r>
              <a:rPr lang="ar-SY" sz="1200" b="0" kern="1200" baseline="0" dirty="0" smtClean="0">
                <a:solidFill>
                  <a:schemeClr val="tx1"/>
                </a:solidFill>
                <a:effectLst/>
                <a:latin typeface="+mn-lt"/>
                <a:ea typeface="+mn-ea"/>
                <a:cs typeface="+mn-cs"/>
              </a:rPr>
              <a:t>هذا العرض عاما ولا يأخذ بعين الاعتبار القضايا الوطنية التي قد تكون هنالك حاجة لمعالجتها عند تقديم هذه الحصة على الصعيد الوطني. ينبغي أن يتأكد المدرب أن المعلومات المدرجة في هذا العرض ذات صلة بمكان تقديم الدورة التدريبية.</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dirty="0"/>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p>
          <a:p>
            <a:pPr marL="0" marR="0" indent="0" algn="r" defTabSz="457200" rtl="1" eaLnBrk="1" fontAlgn="auto" latinLnBrk="0" hangingPunct="1">
              <a:lnSpc>
                <a:spcPct val="100000"/>
              </a:lnSpc>
              <a:spcBef>
                <a:spcPts val="0"/>
              </a:spcBef>
              <a:spcAft>
                <a:spcPts val="0"/>
              </a:spcAft>
              <a:buClrTx/>
              <a:buSzTx/>
              <a:buFontTx/>
              <a:buNone/>
              <a:tabLst/>
              <a:defRPr/>
            </a:pP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a:t>
            </a:r>
            <a:r>
              <a:rPr lang="ar-SY" baseline="0" dirty="0" smtClean="0"/>
              <a:t> </a:t>
            </a:r>
            <a:r>
              <a:rPr lang="en-GB" dirty="0" smtClean="0"/>
              <a:t>https</a:t>
            </a:r>
            <a:r>
              <a:rPr lang="en-GB" dirty="0"/>
              <a:t>://www.slideshare.net/wearesocialsg/digital-in-2017-global-overview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 </a:t>
            </a:r>
            <a:r>
              <a:rPr lang="en-GB" dirty="0"/>
              <a:t>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 </a:t>
            </a:r>
            <a:r>
              <a:rPr lang="en-GB" dirty="0"/>
              <a:t>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kern="1200" dirty="0" smtClean="0">
                <a:solidFill>
                  <a:schemeClr val="tx1"/>
                </a:solidFill>
                <a:effectLst/>
                <a:latin typeface="+mn-lt"/>
                <a:ea typeface="+mn-ea"/>
                <a:cs typeface="+mn-cs"/>
              </a:rPr>
              <a:t>يرمي هذا</a:t>
            </a:r>
            <a:r>
              <a:rPr lang="ar-SY" sz="1200" kern="1200" baseline="0" dirty="0" smtClean="0">
                <a:solidFill>
                  <a:schemeClr val="tx1"/>
                </a:solidFill>
                <a:effectLst/>
                <a:latin typeface="+mn-lt"/>
                <a:ea typeface="+mn-ea"/>
                <a:cs typeface="+mn-cs"/>
              </a:rPr>
              <a:t> القسم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p>
          <a:p>
            <a:pPr marL="0" marR="0" indent="0" algn="r" defTabSz="457200" rtl="1" eaLnBrk="1" fontAlgn="auto" latinLnBrk="0" hangingPunct="1">
              <a:lnSpc>
                <a:spcPct val="100000"/>
              </a:lnSpc>
              <a:spcBef>
                <a:spcPts val="0"/>
              </a:spcBef>
              <a:spcAft>
                <a:spcPts val="0"/>
              </a:spcAft>
              <a:buClrTx/>
              <a:buSzTx/>
              <a:buFontTx/>
              <a:buNone/>
              <a:tabLst/>
              <a:defRPr/>
            </a:pPr>
            <a:endParaRPr lang="ar-SY" sz="1200" kern="1200" baseline="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b="1" kern="1200" baseline="0" dirty="0" smtClean="0">
                <a:solidFill>
                  <a:schemeClr val="tx1"/>
                </a:solidFill>
                <a:effectLst/>
                <a:latin typeface="+mn-lt"/>
                <a:ea typeface="+mn-ea"/>
                <a:cs typeface="+mn-cs"/>
              </a:rPr>
              <a:t>تقع على عاتق المدرب بالنسبة لكل دورة تدريبية، مسؤولية التأكد من أن المراجع والإشارات إلى الحالات المعروضة محينة.</a:t>
            </a:r>
            <a:endParaRPr lang="ar-SY"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dirty="0"/>
          </a:p>
        </p:txBody>
      </p:sp>
    </p:spTree>
    <p:extLst>
      <p:ext uri="{BB962C8B-B14F-4D97-AF65-F5344CB8AC3E}">
        <p14:creationId xmlns:p14="http://schemas.microsoft.com/office/powerpoint/2010/main" val="238831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just" defTabSz="457200" rtl="1" eaLnBrk="1" fontAlgn="auto" latinLnBrk="0" hangingPunct="1">
              <a:lnSpc>
                <a:spcPct val="100000"/>
              </a:lnSpc>
              <a:spcBef>
                <a:spcPts val="600"/>
              </a:spcBef>
              <a:spcAft>
                <a:spcPts val="600"/>
              </a:spcAft>
              <a:buClrTx/>
              <a:buSzTx/>
              <a:buFontTx/>
              <a:buNone/>
              <a:tabLst/>
              <a:defRPr/>
            </a:pPr>
            <a:r>
              <a:rPr lang="ar-SY" sz="1200" dirty="0" smtClean="0">
                <a:latin typeface="Sakkal Majalla" panose="02000000000000000000" pitchFamily="2" charset="-78"/>
                <a:cs typeface="Sakkal Majalla" panose="02000000000000000000" pitchFamily="2" charset="-78"/>
              </a:rPr>
              <a:t>في فبراير 2016، صدرت، عبر شبكة سويفت (</a:t>
            </a:r>
            <a:r>
              <a:rPr lang="fr-FR" sz="1200" dirty="0" smtClean="0">
                <a:latin typeface="Sakkal Majalla" panose="02000000000000000000" pitchFamily="2" charset="-78"/>
                <a:cs typeface="Sakkal Majalla" panose="02000000000000000000" pitchFamily="2" charset="-78"/>
              </a:rPr>
              <a:t>SWIFT</a:t>
            </a:r>
            <a:r>
              <a:rPr lang="ar-SY" sz="1200" dirty="0" smtClean="0">
                <a:latin typeface="Sakkal Majalla" panose="02000000000000000000" pitchFamily="2" charset="-78"/>
                <a:cs typeface="Sakkal Majalla" panose="02000000000000000000" pitchFamily="2" charset="-78"/>
              </a:rPr>
              <a:t>)، تعليمات بسرقة </a:t>
            </a:r>
            <a:r>
              <a:rPr lang="ar-SY" sz="1200" b="0" dirty="0" smtClean="0">
                <a:latin typeface="Sakkal Majalla" panose="02000000000000000000" pitchFamily="2" charset="-78"/>
                <a:cs typeface="Sakkal Majalla" panose="02000000000000000000" pitchFamily="2" charset="-78"/>
              </a:rPr>
              <a:t>951 مليون دولار أمريكي </a:t>
            </a:r>
            <a:r>
              <a:rPr lang="ar-SY" sz="1200" dirty="0" smtClean="0">
                <a:latin typeface="Sakkal Majalla" panose="02000000000000000000" pitchFamily="2" charset="-78"/>
                <a:cs typeface="Sakkal Majalla" panose="02000000000000000000" pitchFamily="2" charset="-78"/>
              </a:rPr>
              <a:t>من بنك بنغلاديش، البنك المركزي في بنغلاديش.</a:t>
            </a:r>
            <a:endParaRPr lang="fr-FR" sz="1200" dirty="0" smtClean="0">
              <a:latin typeface="Sakkal Majalla" panose="02000000000000000000" pitchFamily="2" charset="-78"/>
              <a:cs typeface="Sakkal Majalla" panose="02000000000000000000" pitchFamily="2" charset="-78"/>
            </a:endParaRPr>
          </a:p>
          <a:p>
            <a:pPr marL="0" indent="0" algn="just" rtl="1">
              <a:spcBef>
                <a:spcPts val="600"/>
              </a:spcBef>
              <a:spcAft>
                <a:spcPts val="600"/>
              </a:spcAft>
              <a:buNone/>
            </a:pPr>
            <a:endParaRPr lang="ar-SY" sz="1200" dirty="0" smtClean="0">
              <a:cs typeface="Verdana" charset="0"/>
            </a:endParaRPr>
          </a:p>
          <a:p>
            <a:pPr marL="0" marR="0" indent="0" algn="just" defTabSz="457200" rtl="1" eaLnBrk="1" fontAlgn="auto" latinLnBrk="0" hangingPunct="1">
              <a:lnSpc>
                <a:spcPct val="100000"/>
              </a:lnSpc>
              <a:spcBef>
                <a:spcPts val="600"/>
              </a:spcBef>
              <a:spcAft>
                <a:spcPts val="600"/>
              </a:spcAft>
              <a:buClrTx/>
              <a:buSzTx/>
              <a:buFontTx/>
              <a:buNone/>
              <a:tabLst/>
              <a:defRPr/>
            </a:pPr>
            <a:r>
              <a:rPr lang="ar-SY" sz="1200" dirty="0" smtClean="0">
                <a:latin typeface="Sakkal Majalla" panose="02000000000000000000" pitchFamily="2" charset="-78"/>
                <a:cs typeface="Sakkal Majalla" panose="02000000000000000000" pitchFamily="2" charset="-78"/>
              </a:rPr>
              <a:t>نجحت خمسة معاملات صادرة عن قراصنة في الاستيلاء على مبلغ بقيمة </a:t>
            </a:r>
            <a:r>
              <a:rPr lang="ar-SY" sz="1200" b="1" dirty="0" smtClean="0">
                <a:latin typeface="Sakkal Majalla" panose="02000000000000000000" pitchFamily="2" charset="-78"/>
                <a:cs typeface="Sakkal Majalla" panose="02000000000000000000" pitchFamily="2" charset="-78"/>
              </a:rPr>
              <a:t>101 مليون دولار أمريكي </a:t>
            </a:r>
            <a:r>
              <a:rPr lang="ar-SY" sz="1200" dirty="0" smtClean="0">
                <a:latin typeface="Sakkal Majalla" panose="02000000000000000000" pitchFamily="2" charset="-78"/>
                <a:cs typeface="Sakkal Majalla" panose="02000000000000000000" pitchFamily="2" charset="-78"/>
              </a:rPr>
              <a:t>تم سحبه من حساب بنك بنغلاديش لدى</a:t>
            </a:r>
            <a:r>
              <a:rPr lang="ar-SY" sz="1200" baseline="0" dirty="0" smtClean="0">
                <a:latin typeface="Sakkal Majalla" panose="02000000000000000000" pitchFamily="2" charset="-78"/>
                <a:cs typeface="Sakkal Majalla" panose="02000000000000000000" pitchFamily="2" charset="-78"/>
              </a:rPr>
              <a:t> </a:t>
            </a:r>
            <a:r>
              <a:rPr lang="ar-SY" sz="1200" dirty="0" smtClean="0">
                <a:latin typeface="Sakkal Majalla" panose="02000000000000000000" pitchFamily="2" charset="-78"/>
                <a:cs typeface="Sakkal Majalla" panose="02000000000000000000" pitchFamily="2" charset="-78"/>
              </a:rPr>
              <a:t>بنك الاحتياطي الفيدرالي في نيويورك، حيث تم تقفي أثر 20 مليون دولار إلى سريلانكا (واستردادها بعدئذ) و81 مليون دولار إلى الفلبين (مع استرداد حوالي 18 مليون دولار) .</a:t>
            </a:r>
          </a:p>
          <a:p>
            <a:pPr marL="0" indent="0" algn="just" rtl="1">
              <a:spcBef>
                <a:spcPts val="600"/>
              </a:spcBef>
              <a:spcAft>
                <a:spcPts val="600"/>
              </a:spcAft>
              <a:buNone/>
            </a:pPr>
            <a:endParaRPr lang="en-US" sz="1200" dirty="0">
              <a:cs typeface="Verdana" charset="0"/>
            </a:endParaRPr>
          </a:p>
          <a:p>
            <a:pPr marL="0" marR="0" indent="0" algn="just" defTabSz="457200" rtl="1" eaLnBrk="1" fontAlgn="auto" latinLnBrk="0" hangingPunct="1">
              <a:lnSpc>
                <a:spcPct val="100000"/>
              </a:lnSpc>
              <a:spcBef>
                <a:spcPts val="600"/>
              </a:spcBef>
              <a:spcAft>
                <a:spcPts val="600"/>
              </a:spcAft>
              <a:buClrTx/>
              <a:buSzTx/>
              <a:buFontTx/>
              <a:buNone/>
              <a:tabLst/>
              <a:defRPr/>
            </a:pPr>
            <a:r>
              <a:rPr lang="ar-SY" sz="1200" dirty="0" smtClean="0">
                <a:latin typeface="Sakkal Majalla" panose="02000000000000000000" pitchFamily="2" charset="-78"/>
                <a:cs typeface="Sakkal Majalla" panose="02000000000000000000" pitchFamily="2" charset="-78"/>
              </a:rPr>
              <a:t>قام بنك الاحتياطي الفيدرالي في نيويورك بمنع المعاملات الثلاثين المتبقية، بقيمة 850 مليون دولار ، بناء على طلب بنك بنغلاديش.</a:t>
            </a:r>
          </a:p>
          <a:p>
            <a:pPr marL="0" marR="0" indent="0" algn="just" defTabSz="457200" rtl="1" eaLnBrk="1" fontAlgn="auto" latinLnBrk="0" hangingPunct="1">
              <a:lnSpc>
                <a:spcPct val="100000"/>
              </a:lnSpc>
              <a:spcBef>
                <a:spcPts val="600"/>
              </a:spcBef>
              <a:spcAft>
                <a:spcPts val="600"/>
              </a:spcAft>
              <a:buClrTx/>
              <a:buSzTx/>
              <a:buFontTx/>
              <a:buNone/>
              <a:tabLst/>
              <a:defRPr/>
            </a:pPr>
            <a:endParaRPr lang="ar-SY" sz="1200" dirty="0" smtClean="0">
              <a:latin typeface="Sakkal Majalla" panose="02000000000000000000" pitchFamily="2" charset="-78"/>
              <a:cs typeface="Sakkal Majalla" panose="02000000000000000000" pitchFamily="2" charset="-78"/>
            </a:endParaRPr>
          </a:p>
          <a:p>
            <a:pPr marL="0" marR="0" indent="0" algn="just" defTabSz="457200" rtl="1" eaLnBrk="1" fontAlgn="auto" latinLnBrk="0" hangingPunct="1">
              <a:lnSpc>
                <a:spcPct val="100000"/>
              </a:lnSpc>
              <a:spcBef>
                <a:spcPts val="600"/>
              </a:spcBef>
              <a:spcAft>
                <a:spcPts val="600"/>
              </a:spcAft>
              <a:buClrTx/>
              <a:buSzTx/>
              <a:buFontTx/>
              <a:buNone/>
              <a:tabLst/>
              <a:defRPr/>
            </a:pPr>
            <a:r>
              <a:rPr lang="ar-SY" sz="1200" dirty="0" smtClean="0">
                <a:latin typeface="Sakkal Majalla" panose="02000000000000000000" pitchFamily="2" charset="-78"/>
                <a:cs typeface="Sakkal Majalla" panose="02000000000000000000" pitchFamily="2" charset="-78"/>
              </a:rPr>
              <a:t>لم يكن الهجوم الإلكتروني على بنك بنغلاديش المركزي في عام 2016 الهجوم الأول من نوعه. ففي عام 2015، تم تسجيل محاولتين أخريين فاشلتين لاختراق شبكة سويفت،</a:t>
            </a:r>
            <a:r>
              <a:rPr lang="ar-SY" sz="1200" baseline="0" dirty="0" smtClean="0">
                <a:latin typeface="Sakkal Majalla" panose="02000000000000000000" pitchFamily="2" charset="-78"/>
                <a:cs typeface="Sakkal Majalla" panose="02000000000000000000" pitchFamily="2" charset="-78"/>
              </a:rPr>
              <a:t> أولاهما</a:t>
            </a:r>
            <a:r>
              <a:rPr lang="fr-FR" sz="1200" dirty="0" smtClean="0">
                <a:latin typeface="Sakkal Majalla" panose="02000000000000000000" pitchFamily="2" charset="-78"/>
                <a:cs typeface="Sakkal Majalla" panose="02000000000000000000" pitchFamily="2" charset="-78"/>
              </a:rPr>
              <a:t> </a:t>
            </a:r>
            <a:r>
              <a:rPr lang="ar-SY" sz="1200" dirty="0" smtClean="0">
                <a:latin typeface="Sakkal Majalla" panose="02000000000000000000" pitchFamily="2" charset="-78"/>
                <a:cs typeface="Sakkal Majalla" panose="02000000000000000000" pitchFamily="2" charset="-78"/>
              </a:rPr>
              <a:t>سرقة 12 مليون دولار أمريكي من بنك «</a:t>
            </a:r>
            <a:r>
              <a:rPr lang="fr-FR" sz="1200" dirty="0" smtClean="0">
                <a:latin typeface="Sakkal Majalla" panose="02000000000000000000" pitchFamily="2" charset="-78"/>
                <a:cs typeface="Sakkal Majalla" panose="02000000000000000000" pitchFamily="2" charset="-78"/>
              </a:rPr>
              <a:t>Banco </a:t>
            </a:r>
            <a:r>
              <a:rPr lang="fr-FR" sz="1200" dirty="0" err="1" smtClean="0">
                <a:latin typeface="Sakkal Majalla" panose="02000000000000000000" pitchFamily="2" charset="-78"/>
                <a:cs typeface="Sakkal Majalla" panose="02000000000000000000" pitchFamily="2" charset="-78"/>
              </a:rPr>
              <a:t>del</a:t>
            </a:r>
            <a:r>
              <a:rPr lang="fr-FR" sz="1200" dirty="0" smtClean="0">
                <a:latin typeface="Sakkal Majalla" panose="02000000000000000000" pitchFamily="2" charset="-78"/>
                <a:cs typeface="Sakkal Majalla" panose="02000000000000000000" pitchFamily="2" charset="-78"/>
              </a:rPr>
              <a:t> Austro </a:t>
            </a:r>
            <a:r>
              <a:rPr lang="ar-SY" sz="1200" dirty="0" smtClean="0">
                <a:latin typeface="Sakkal Majalla" panose="02000000000000000000" pitchFamily="2" charset="-78"/>
                <a:cs typeface="Sakkal Majalla" panose="02000000000000000000" pitchFamily="2" charset="-78"/>
              </a:rPr>
              <a:t>» في الإكوادور في شهر</a:t>
            </a:r>
            <a:r>
              <a:rPr lang="ar-SY" sz="1200" baseline="0" dirty="0" smtClean="0">
                <a:latin typeface="Sakkal Majalla" panose="02000000000000000000" pitchFamily="2" charset="-78"/>
                <a:cs typeface="Sakkal Majalla" panose="02000000000000000000" pitchFamily="2" charset="-78"/>
              </a:rPr>
              <a:t> ي</a:t>
            </a:r>
            <a:r>
              <a:rPr lang="ar-SY" sz="1200" dirty="0" smtClean="0">
                <a:latin typeface="Sakkal Majalla" panose="02000000000000000000" pitchFamily="2" charset="-78"/>
                <a:cs typeface="Sakkal Majalla" panose="02000000000000000000" pitchFamily="2" charset="-78"/>
              </a:rPr>
              <a:t>ناير، وثانيهما هجوم على البنك الفيتنامي  «</a:t>
            </a:r>
            <a:r>
              <a:rPr lang="fr-FR" sz="1200" dirty="0" smtClean="0">
                <a:latin typeface="Sakkal Majalla" panose="02000000000000000000" pitchFamily="2" charset="-78"/>
                <a:cs typeface="Sakkal Majalla" panose="02000000000000000000" pitchFamily="2" charset="-78"/>
              </a:rPr>
              <a:t>Tien </a:t>
            </a:r>
            <a:r>
              <a:rPr lang="fr-FR" sz="1200" dirty="0" err="1" smtClean="0">
                <a:latin typeface="Sakkal Majalla" panose="02000000000000000000" pitchFamily="2" charset="-78"/>
                <a:cs typeface="Sakkal Majalla" panose="02000000000000000000" pitchFamily="2" charset="-78"/>
              </a:rPr>
              <a:t>Phong</a:t>
            </a:r>
            <a:r>
              <a:rPr lang="fr-FR" sz="1200" dirty="0" smtClean="0">
                <a:latin typeface="Sakkal Majalla" panose="02000000000000000000" pitchFamily="2" charset="-78"/>
                <a:cs typeface="Sakkal Majalla" panose="02000000000000000000" pitchFamily="2" charset="-78"/>
              </a:rPr>
              <a:t> Bank</a:t>
            </a:r>
            <a:r>
              <a:rPr lang="ar-SY" sz="1200" dirty="0" smtClean="0">
                <a:latin typeface="Sakkal Majalla" panose="02000000000000000000" pitchFamily="2" charset="-78"/>
                <a:cs typeface="Sakkal Majalla" panose="02000000000000000000" pitchFamily="2" charset="-78"/>
              </a:rPr>
              <a:t>» في شهر ديسمبر. في جميع هذه الحالات، يُشتبه في أن الجناة تلقوا مساعدة من متواطئين من داخل البنوك المستهدفة، الذين ساعدوا في الاستفادة من نقاط الضعف في شبكة الأداء العالمية «سويفت».</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16 فبراير – وجه القاضي الفيدرالي أمرا إلى شركة آبل لمساعدة مكتب التحقيقات الفيدرالي في</a:t>
            </a:r>
            <a:r>
              <a:rPr lang="ar-SY" sz="1400" baseline="0" dirty="0" smtClean="0">
                <a:latin typeface="Sakkal Majalla" panose="02000000000000000000" pitchFamily="2" charset="-78"/>
                <a:cs typeface="Sakkal Majalla" panose="02000000000000000000" pitchFamily="2" charset="-78"/>
              </a:rPr>
              <a:t> ا</a:t>
            </a:r>
            <a:r>
              <a:rPr lang="ar-SY" sz="1400" dirty="0" smtClean="0">
                <a:latin typeface="Sakkal Majalla" panose="02000000000000000000" pitchFamily="2" charset="-78"/>
                <a:cs typeface="Sakkal Majalla" panose="02000000000000000000" pitchFamily="2" charset="-78"/>
              </a:rPr>
              <a:t>لنفاذ إلى هاتف أيفون.</a:t>
            </a:r>
          </a:p>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25 فبراير – قدمت شركة آبل معارضتها على أمر المحكمة، وقدمت طلبا بالانتصاف.</a:t>
            </a:r>
            <a:endParaRPr lang="ar-SY" sz="1400" dirty="0" smtClean="0">
              <a:cs typeface="Verdana" charset="0"/>
            </a:endParaRPr>
          </a:p>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2 مارس – استأنفت شركة أبل ضد الأمر معللة أنها سترفض الأمر بإنشاء رمز لمساعدة مكتب التحقيقات الفيدرالي في فك تشفير هاتف أيفون.</a:t>
            </a:r>
            <a:endParaRPr lang="ar-SY" sz="1400" dirty="0" smtClean="0">
              <a:cs typeface="Verdana" charset="0"/>
            </a:endParaRPr>
          </a:p>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10 مارس – ردت وزارة العدل على استئناف شركة آبل [...] وقال وزير العدل، إن شركة آبل تقدم مبررات واهية، فالأمر لا يطلب الحصول على «مفتاح شامل أو باب خلفي (مدخل سري للنظام)».</a:t>
            </a:r>
            <a:endParaRPr lang="ar-SY" sz="1400" dirty="0" smtClean="0">
              <a:cs typeface="Verdana" charset="0"/>
            </a:endParaRPr>
          </a:p>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21 مارس – 24 ساعة قبل بداية أول جلسة استماع مبرمجة، طلبت وزارة العدل بتأجيل الجلسة لأنها ترغب في اختبار منهجية جديدة لفك شفرة هاتف أيفون.</a:t>
            </a:r>
            <a:endParaRPr lang="ar-SY" sz="1400" dirty="0" smtClean="0">
              <a:cs typeface="Verdana" charset="0"/>
            </a:endParaRPr>
          </a:p>
          <a:p>
            <a:pPr marL="171450" marR="0" lvl="1" indent="-171450" algn="r" defTabSz="457200" rtl="1" eaLnBrk="1" fontAlgn="auto" latinLnBrk="0" hangingPunct="1">
              <a:lnSpc>
                <a:spcPct val="100000"/>
              </a:lnSpc>
              <a:spcBef>
                <a:spcPts val="0"/>
              </a:spcBef>
              <a:spcAft>
                <a:spcPts val="0"/>
              </a:spcAft>
              <a:buClrTx/>
              <a:buSzTx/>
              <a:buFont typeface="Arial"/>
              <a:buChar char="•"/>
              <a:tabLst/>
              <a:defRPr/>
            </a:pPr>
            <a:r>
              <a:rPr lang="ar-SY" sz="1400" dirty="0" smtClean="0">
                <a:latin typeface="Sakkal Majalla" panose="02000000000000000000" pitchFamily="2" charset="-78"/>
                <a:cs typeface="Sakkal Majalla" panose="02000000000000000000" pitchFamily="2" charset="-78"/>
              </a:rPr>
              <a:t>28 مارس – سحبت وزارة العدل الدعوى القانونية ضد شركة آبل، لأن منهجية طرف خارجي لتجاوز وظيفة تشفير هاتف إرهابي سان </a:t>
            </a:r>
            <a:r>
              <a:rPr lang="ar-SY" sz="1400" dirty="0" err="1" smtClean="0">
                <a:latin typeface="Sakkal Majalla" panose="02000000000000000000" pitchFamily="2" charset="-78"/>
                <a:cs typeface="Sakkal Majalla" panose="02000000000000000000" pitchFamily="2" charset="-78"/>
              </a:rPr>
              <a:t>بيرناردينو</a:t>
            </a:r>
            <a:r>
              <a:rPr lang="ar-SY" sz="1400" dirty="0" smtClean="0">
                <a:latin typeface="Sakkal Majalla" panose="02000000000000000000" pitchFamily="2" charset="-78"/>
                <a:cs typeface="Sakkal Majalla" panose="02000000000000000000" pitchFamily="2" charset="-78"/>
              </a:rPr>
              <a:t> تكللت بالنجاح. ولم تقدم الوكالة أي تفاصيل عن طريقة نجاحها في فك الشفرة أو عن الطرف الخارجي الذي قدم لها المساعدة.</a:t>
            </a:r>
            <a:endParaRPr lang="ar-SY" sz="1400" dirty="0" smtClean="0">
              <a:cs typeface="Verdana" charset="0"/>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16</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17</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just" defTabSz="457200" rtl="1" eaLnBrk="1" fontAlgn="auto" latinLnBrk="0" hangingPunct="1">
              <a:lnSpc>
                <a:spcPct val="100000"/>
              </a:lnSpc>
              <a:spcBef>
                <a:spcPts val="0"/>
              </a:spcBef>
              <a:spcAft>
                <a:spcPts val="0"/>
              </a:spcAft>
              <a:buClrTx/>
              <a:buSzTx/>
              <a:buFontTx/>
              <a:buNone/>
              <a:tabLst/>
              <a:defRPr/>
            </a:pPr>
            <a:r>
              <a:rPr lang="ar-SY" sz="1200" kern="1200" dirty="0" smtClean="0">
                <a:solidFill>
                  <a:schemeClr val="tx1"/>
                </a:solidFill>
                <a:effectLst/>
                <a:latin typeface="+mn-lt"/>
                <a:ea typeface="+mn-ea"/>
                <a:cs typeface="+mn-cs"/>
              </a:rPr>
              <a:t>تتناول هذه الشفافة مسألة الصحة والسلامة. وقد تختلف هذه المعلومات بحسب موقع تقديم الدورة التدريبية. وتقع على المدرب مسؤولية التأكد من الحصول على المعلومات الصحيحة لتقديمها إلى المشاركين. </a:t>
            </a:r>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dirty="0"/>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r" rtl="1">
              <a:spcBef>
                <a:spcPts val="600"/>
              </a:spcBef>
              <a:spcAft>
                <a:spcPts val="600"/>
              </a:spcAft>
              <a:buFont typeface="Arial" charset="0"/>
              <a:buNone/>
            </a:pPr>
            <a:r>
              <a:rPr lang="ar-SY" dirty="0" smtClean="0"/>
              <a:t>بالإضافة إلى ما ورد في الشفافة، أكتوبر 2016 - سرق هارولد مارتن (</a:t>
            </a:r>
            <a:r>
              <a:rPr lang="en-US" sz="1200" dirty="0" smtClean="0">
                <a:latin typeface="Verdana" charset="0"/>
                <a:cs typeface="Verdana" charset="0"/>
              </a:rPr>
              <a:t>Harold Martin</a:t>
            </a:r>
            <a:r>
              <a:rPr lang="ar-SY" dirty="0" smtClean="0"/>
              <a:t>)، موظف سابق، </a:t>
            </a:r>
            <a:r>
              <a:rPr lang="ar-SY" b="1" dirty="0" smtClean="0"/>
              <a:t>50 تيرا بايت من البيانات </a:t>
            </a:r>
            <a:r>
              <a:rPr lang="ar-SY" dirty="0" smtClean="0"/>
              <a:t>من الوكالة، ومعظمها سرية.</a:t>
            </a:r>
          </a:p>
          <a:p>
            <a:pPr marL="0" indent="0" algn="r" rtl="1">
              <a:spcBef>
                <a:spcPts val="600"/>
              </a:spcBef>
              <a:spcAft>
                <a:spcPts val="600"/>
              </a:spcAft>
              <a:buFont typeface="Arial" charset="0"/>
              <a:buNone/>
            </a:pPr>
            <a:r>
              <a:rPr lang="ar-SY" dirty="0" smtClean="0"/>
              <a:t>وقد غطا</a:t>
            </a:r>
            <a:r>
              <a:rPr lang="ar-SY" baseline="0" dirty="0" smtClean="0"/>
              <a:t> هذا الا</a:t>
            </a:r>
            <a:r>
              <a:rPr lang="ar-SY" dirty="0" smtClean="0"/>
              <a:t>ختراق إلى حد كبير سرقة إدوارد </a:t>
            </a:r>
            <a:r>
              <a:rPr lang="ar-SY" dirty="0" err="1" smtClean="0"/>
              <a:t>سنودن</a:t>
            </a:r>
            <a:r>
              <a:rPr lang="ar-SY" dirty="0" smtClean="0"/>
              <a:t> - التي يعتقد أنها شملت أزيد بقليل</a:t>
            </a:r>
            <a:r>
              <a:rPr lang="ar-SY" baseline="0" dirty="0" smtClean="0"/>
              <a:t> </a:t>
            </a:r>
            <a:r>
              <a:rPr lang="ar-SY" dirty="0" smtClean="0"/>
              <a:t>من 50.000 ملفًا.</a:t>
            </a:r>
          </a:p>
          <a:p>
            <a:pPr marL="0" indent="0" algn="r" rtl="1">
              <a:spcBef>
                <a:spcPts val="600"/>
              </a:spcBef>
              <a:spcAft>
                <a:spcPts val="600"/>
              </a:spcAft>
              <a:buFont typeface="Arial" charset="0"/>
              <a:buNone/>
            </a:pPr>
            <a:endParaRPr lang="ar-SY" dirty="0" smtClean="0"/>
          </a:p>
          <a:p>
            <a:pPr marL="0" indent="0" algn="r" rtl="1">
              <a:spcBef>
                <a:spcPts val="600"/>
              </a:spcBef>
              <a:spcAft>
                <a:spcPts val="600"/>
              </a:spcAft>
              <a:buFont typeface="Arial" charset="0"/>
              <a:buNone/>
            </a:pPr>
            <a:r>
              <a:rPr lang="ar-SY" dirty="0" smtClean="0"/>
              <a:t>واكتشف فيما</a:t>
            </a:r>
            <a:r>
              <a:rPr lang="ar-SY" baseline="0" dirty="0" smtClean="0"/>
              <a:t> </a:t>
            </a:r>
            <a:r>
              <a:rPr lang="ar-SY" dirty="0" smtClean="0"/>
              <a:t>بعد أن أدوات القرصنة تلك استخدمت في نشر هجمات ضخمة، مثل برمجية الفدية </a:t>
            </a:r>
            <a:r>
              <a:rPr lang="ar-SY" dirty="0" err="1" smtClean="0"/>
              <a:t>واناكراي</a:t>
            </a:r>
            <a:r>
              <a:rPr lang="ar-SY" dirty="0" smtClean="0"/>
              <a:t>  «</a:t>
            </a:r>
            <a:r>
              <a:rPr lang="fr-FR" dirty="0" err="1" smtClean="0"/>
              <a:t>WannaCry</a:t>
            </a:r>
            <a:r>
              <a:rPr lang="ar-SY" dirty="0" smtClean="0"/>
              <a:t>» </a:t>
            </a:r>
            <a:r>
              <a:rPr lang="fr-FR" dirty="0" smtClean="0"/>
              <a:t> </a:t>
            </a:r>
            <a:r>
              <a:rPr lang="ar-SY" dirty="0" smtClean="0"/>
              <a:t>في عام 2017 (انظر الشفافة الموالية)</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rtl="1">
              <a:lnSpc>
                <a:spcPct val="130000"/>
              </a:lnSpc>
              <a:spcBef>
                <a:spcPts val="600"/>
              </a:spcBef>
            </a:pPr>
            <a:r>
              <a:rPr lang="ar-YE" b="1" dirty="0" smtClean="0">
                <a:latin typeface="Verdana"/>
                <a:cs typeface="Verdana"/>
              </a:rPr>
              <a:t>التأثير العالمي - </a:t>
            </a:r>
            <a:r>
              <a:rPr lang="ar-YE" b="0" dirty="0" smtClean="0">
                <a:latin typeface="Verdana"/>
                <a:cs typeface="Verdana"/>
              </a:rPr>
              <a:t>ضحايا </a:t>
            </a:r>
            <a:r>
              <a:rPr lang="ar-SY" b="0" dirty="0" smtClean="0">
                <a:latin typeface="Verdana"/>
                <a:cs typeface="Verdana"/>
              </a:rPr>
              <a:t>منتشرين </a:t>
            </a:r>
            <a:r>
              <a:rPr lang="ar-YE" b="0" dirty="0" smtClean="0">
                <a:latin typeface="Verdana"/>
                <a:cs typeface="Verdana"/>
              </a:rPr>
              <a:t>في حوالي 200 بلد</a:t>
            </a:r>
          </a:p>
          <a:p>
            <a:pPr algn="just" rtl="1">
              <a:lnSpc>
                <a:spcPct val="130000"/>
              </a:lnSpc>
              <a:spcBef>
                <a:spcPts val="600"/>
              </a:spcBef>
            </a:pPr>
            <a:endParaRPr lang="ar-YE" b="0" dirty="0" smtClean="0">
              <a:latin typeface="Verdana"/>
              <a:cs typeface="Verdana"/>
            </a:endParaRPr>
          </a:p>
          <a:p>
            <a:pPr algn="just" rtl="1">
              <a:lnSpc>
                <a:spcPct val="130000"/>
              </a:lnSpc>
              <a:spcBef>
                <a:spcPts val="600"/>
              </a:spcBef>
            </a:pPr>
            <a:r>
              <a:rPr lang="ar-SY" b="0" dirty="0" smtClean="0">
                <a:latin typeface="Verdana"/>
                <a:cs typeface="Verdana"/>
              </a:rPr>
              <a:t>هجمة</a:t>
            </a:r>
            <a:r>
              <a:rPr lang="ar-SY" b="0" baseline="0" dirty="0" smtClean="0">
                <a:latin typeface="Verdana"/>
                <a:cs typeface="Verdana"/>
              </a:rPr>
              <a:t> </a:t>
            </a:r>
            <a:r>
              <a:rPr lang="ar-YE" b="0" dirty="0" smtClean="0">
                <a:latin typeface="Verdana"/>
                <a:cs typeface="Verdana"/>
              </a:rPr>
              <a:t>مصممة </a:t>
            </a:r>
            <a:r>
              <a:rPr lang="ar-SY" b="0" dirty="0" smtClean="0">
                <a:latin typeface="Verdana"/>
                <a:cs typeface="Verdana"/>
              </a:rPr>
              <a:t>من أجل </a:t>
            </a:r>
            <a:r>
              <a:rPr lang="ar-YE" b="1" dirty="0" smtClean="0">
                <a:latin typeface="Verdana"/>
                <a:cs typeface="Verdana"/>
              </a:rPr>
              <a:t>انتشار</a:t>
            </a:r>
            <a:r>
              <a:rPr lang="ar-SY" b="1" dirty="0" smtClean="0">
                <a:latin typeface="Verdana"/>
                <a:cs typeface="Verdana"/>
              </a:rPr>
              <a:t> على أوسع نطاق</a:t>
            </a:r>
            <a:r>
              <a:rPr lang="ar-SY" b="1" baseline="0" dirty="0" smtClean="0">
                <a:latin typeface="Verdana"/>
                <a:cs typeface="Verdana"/>
              </a:rPr>
              <a:t> </a:t>
            </a:r>
            <a:r>
              <a:rPr lang="ar-SY" b="1" dirty="0" smtClean="0">
                <a:latin typeface="Verdana"/>
                <a:cs typeface="Verdana"/>
              </a:rPr>
              <a:t>ممكن</a:t>
            </a:r>
            <a:r>
              <a:rPr lang="ar-YE" b="1" dirty="0" smtClean="0">
                <a:latin typeface="Verdana"/>
                <a:cs typeface="Verdana"/>
              </a:rPr>
              <a:t> </a:t>
            </a:r>
            <a:r>
              <a:rPr lang="ar-YE" b="0" dirty="0" smtClean="0">
                <a:latin typeface="Verdana"/>
                <a:cs typeface="Verdana"/>
              </a:rPr>
              <a:t>–</a:t>
            </a:r>
            <a:r>
              <a:rPr lang="ar-SY" b="0" baseline="0" dirty="0" smtClean="0">
                <a:latin typeface="Verdana"/>
                <a:cs typeface="Verdana"/>
              </a:rPr>
              <a:t> برمجية الفدية + دودة حاسوبية</a:t>
            </a:r>
            <a:endParaRPr lang="it-IT" b="0" dirty="0" smtClean="0">
              <a:latin typeface="Verdana"/>
              <a:cs typeface="Verdana"/>
            </a:endParaRPr>
          </a:p>
          <a:p>
            <a:pPr algn="just" rtl="1">
              <a:lnSpc>
                <a:spcPct val="130000"/>
              </a:lnSpc>
              <a:spcBef>
                <a:spcPts val="600"/>
              </a:spcBef>
            </a:pPr>
            <a:r>
              <a:rPr lang="ar-SY" b="0" dirty="0" smtClean="0">
                <a:latin typeface="Verdana"/>
                <a:cs typeface="Verdana"/>
              </a:rPr>
              <a:t>	</a:t>
            </a:r>
            <a:r>
              <a:rPr lang="ar-YE" b="0" dirty="0" smtClean="0">
                <a:latin typeface="Verdana"/>
                <a:cs typeface="Verdana"/>
              </a:rPr>
              <a:t>يتم نسخ الشفرة </a:t>
            </a:r>
            <a:r>
              <a:rPr lang="ar-SY" b="0" dirty="0" smtClean="0">
                <a:latin typeface="Verdana"/>
                <a:cs typeface="Verdana"/>
              </a:rPr>
              <a:t>الخبيثة</a:t>
            </a:r>
            <a:r>
              <a:rPr lang="ar-SY" b="0" baseline="0" dirty="0" smtClean="0">
                <a:latin typeface="Verdana"/>
                <a:cs typeface="Verdana"/>
              </a:rPr>
              <a:t> </a:t>
            </a:r>
            <a:r>
              <a:rPr lang="ar-YE" b="0" dirty="0" smtClean="0">
                <a:latin typeface="Verdana"/>
                <a:cs typeface="Verdana"/>
              </a:rPr>
              <a:t>تلقائيًا على كل جهاز كمبيوتر في نفس الشبكة </a:t>
            </a:r>
            <a:r>
              <a:rPr lang="ar-SY" b="0" dirty="0" smtClean="0">
                <a:latin typeface="Verdana"/>
                <a:cs typeface="Verdana"/>
              </a:rPr>
              <a:t>لديه </a:t>
            </a:r>
            <a:r>
              <a:rPr lang="ar-YE" b="0" dirty="0" smtClean="0">
                <a:latin typeface="Verdana"/>
                <a:cs typeface="Verdana"/>
              </a:rPr>
              <a:t>نفس</a:t>
            </a:r>
            <a:r>
              <a:rPr lang="ar-SY" b="0" dirty="0" smtClean="0">
                <a:latin typeface="Verdana"/>
                <a:cs typeface="Verdana"/>
              </a:rPr>
              <a:t> الهشاشة/</a:t>
            </a:r>
            <a:r>
              <a:rPr lang="ar-YE" b="0" dirty="0" smtClean="0">
                <a:latin typeface="Verdana"/>
                <a:cs typeface="Verdana"/>
              </a:rPr>
              <a:t> الثغرة الأمنية</a:t>
            </a:r>
          </a:p>
          <a:p>
            <a:pPr algn="just" rtl="1">
              <a:lnSpc>
                <a:spcPct val="130000"/>
              </a:lnSpc>
              <a:spcBef>
                <a:spcPts val="600"/>
              </a:spcBef>
            </a:pPr>
            <a:endParaRPr lang="ar-YE" b="0" dirty="0" smtClean="0">
              <a:latin typeface="Verdana"/>
              <a:cs typeface="Verdana"/>
            </a:endParaRPr>
          </a:p>
          <a:p>
            <a:pPr algn="just" rtl="1">
              <a:lnSpc>
                <a:spcPct val="130000"/>
              </a:lnSpc>
              <a:spcBef>
                <a:spcPts val="600"/>
              </a:spcBef>
            </a:pPr>
            <a:r>
              <a:rPr lang="ar-YE" b="1" dirty="0" smtClean="0">
                <a:latin typeface="Verdana"/>
                <a:cs typeface="Verdana"/>
              </a:rPr>
              <a:t>ناقلات</a:t>
            </a:r>
            <a:r>
              <a:rPr lang="ar-SY" b="1" dirty="0" smtClean="0">
                <a:latin typeface="Verdana"/>
                <a:cs typeface="Verdana"/>
              </a:rPr>
              <a:t> الهجمة</a:t>
            </a:r>
            <a:endParaRPr lang="ar-YE" b="1" dirty="0" smtClean="0">
              <a:latin typeface="Verdana"/>
              <a:cs typeface="Verdana"/>
            </a:endParaRPr>
          </a:p>
          <a:p>
            <a:pPr algn="just" rtl="1">
              <a:lnSpc>
                <a:spcPct val="130000"/>
              </a:lnSpc>
              <a:spcBef>
                <a:spcPts val="600"/>
              </a:spcBef>
            </a:pPr>
            <a:r>
              <a:rPr lang="ar-SY" b="0" dirty="0" smtClean="0">
                <a:latin typeface="Verdana"/>
                <a:cs typeface="Verdana"/>
              </a:rPr>
              <a:t>	</a:t>
            </a:r>
            <a:r>
              <a:rPr lang="ar-YE" b="0" dirty="0" smtClean="0">
                <a:latin typeface="Verdana"/>
                <a:cs typeface="Verdana"/>
              </a:rPr>
              <a:t>استغلال</a:t>
            </a:r>
            <a:r>
              <a:rPr lang="ar-SY" b="0" dirty="0" smtClean="0">
                <a:latin typeface="Verdana"/>
                <a:cs typeface="Verdana"/>
              </a:rPr>
              <a:t> نقاط</a:t>
            </a:r>
            <a:r>
              <a:rPr lang="ar-SY" b="0" baseline="0" dirty="0" smtClean="0">
                <a:latin typeface="Verdana"/>
                <a:cs typeface="Verdana"/>
              </a:rPr>
              <a:t> الضعف/</a:t>
            </a:r>
            <a:r>
              <a:rPr lang="ar-YE" b="0" dirty="0" smtClean="0">
                <a:latin typeface="Verdana"/>
                <a:cs typeface="Verdana"/>
              </a:rPr>
              <a:t> الثغرات في الشبكة / </a:t>
            </a:r>
            <a:r>
              <a:rPr lang="ar-SY" b="0" dirty="0" smtClean="0">
                <a:latin typeface="Verdana"/>
                <a:cs typeface="Verdana"/>
              </a:rPr>
              <a:t>سوء نشر الإجراءات </a:t>
            </a:r>
            <a:r>
              <a:rPr lang="ar-YE" b="0" dirty="0" smtClean="0">
                <a:latin typeface="Verdana"/>
                <a:cs typeface="Verdana"/>
              </a:rPr>
              <a:t>الأمن</a:t>
            </a:r>
            <a:r>
              <a:rPr lang="ar-SY" b="0" dirty="0" err="1" smtClean="0">
                <a:latin typeface="Verdana"/>
                <a:cs typeface="Verdana"/>
              </a:rPr>
              <a:t>ية</a:t>
            </a:r>
            <a:endParaRPr lang="ar-YE" b="0" dirty="0" smtClean="0">
              <a:latin typeface="Verdana"/>
              <a:cs typeface="Verdana"/>
            </a:endParaRPr>
          </a:p>
          <a:p>
            <a:pPr algn="just" rtl="1">
              <a:lnSpc>
                <a:spcPct val="130000"/>
              </a:lnSpc>
              <a:spcBef>
                <a:spcPts val="600"/>
              </a:spcBef>
            </a:pPr>
            <a:r>
              <a:rPr lang="ar-SY" b="0" dirty="0" smtClean="0">
                <a:latin typeface="Verdana"/>
                <a:cs typeface="Verdana"/>
              </a:rPr>
              <a:t>	</a:t>
            </a:r>
            <a:r>
              <a:rPr lang="ar-YE" b="0" dirty="0" smtClean="0">
                <a:latin typeface="Verdana"/>
                <a:cs typeface="Verdana"/>
              </a:rPr>
              <a:t>لم يتم اكتشاف أي استخدام للوسائل التقليدية: التصيد + ملف </a:t>
            </a:r>
            <a:r>
              <a:rPr lang="ar-SY" b="0" dirty="0" smtClean="0">
                <a:latin typeface="Verdana"/>
                <a:cs typeface="Verdana"/>
              </a:rPr>
              <a:t>خبيث في صيغة</a:t>
            </a:r>
            <a:r>
              <a:rPr lang="ar-SY" b="0" baseline="0" dirty="0" smtClean="0">
                <a:latin typeface="Verdana"/>
                <a:cs typeface="Verdana"/>
              </a:rPr>
              <a:t> </a:t>
            </a:r>
            <a:r>
              <a:rPr lang="it-IT" dirty="0" smtClean="0">
                <a:latin typeface="Verdana"/>
                <a:cs typeface="Verdana"/>
              </a:rPr>
              <a:t>pdf</a:t>
            </a:r>
            <a:r>
              <a:rPr lang="ar-YE" b="0" dirty="0" smtClean="0">
                <a:latin typeface="Verdana"/>
                <a:cs typeface="Verdana"/>
              </a:rPr>
              <a:t>، تحميل عن بُعد، مفاتيح </a:t>
            </a:r>
            <a:r>
              <a:rPr lang="it-IT" b="0" dirty="0" smtClean="0">
                <a:latin typeface="Verdana"/>
                <a:cs typeface="Verdana"/>
              </a:rPr>
              <a:t>USB ، </a:t>
            </a:r>
            <a:r>
              <a:rPr lang="ar-YE" b="0" dirty="0" smtClean="0">
                <a:latin typeface="Verdana"/>
                <a:cs typeface="Verdana"/>
              </a:rPr>
              <a:t>شبكات </a:t>
            </a:r>
            <a:r>
              <a:rPr lang="ar-SY" b="0" dirty="0" smtClean="0">
                <a:latin typeface="Verdana"/>
                <a:cs typeface="Verdana"/>
              </a:rPr>
              <a:t>المواقع </a:t>
            </a:r>
            <a:r>
              <a:rPr lang="ar-YE" b="0" dirty="0" smtClean="0">
                <a:latin typeface="Verdana"/>
                <a:cs typeface="Verdana"/>
              </a:rPr>
              <a:t>الاجتماعية</a:t>
            </a:r>
          </a:p>
          <a:p>
            <a:pPr algn="just" rtl="1">
              <a:lnSpc>
                <a:spcPct val="130000"/>
              </a:lnSpc>
              <a:spcBef>
                <a:spcPts val="600"/>
              </a:spcBef>
            </a:pPr>
            <a:endParaRPr lang="ar-YE" b="0" dirty="0" smtClean="0">
              <a:latin typeface="Verdana"/>
              <a:cs typeface="Verdana"/>
            </a:endParaRPr>
          </a:p>
          <a:p>
            <a:pPr algn="just" rtl="1">
              <a:lnSpc>
                <a:spcPct val="130000"/>
              </a:lnSpc>
              <a:spcBef>
                <a:spcPts val="600"/>
              </a:spcBef>
            </a:pPr>
            <a:r>
              <a:rPr lang="ar-YE" b="1" dirty="0" smtClean="0">
                <a:latin typeface="Verdana"/>
                <a:cs typeface="Verdana"/>
              </a:rPr>
              <a:t>توق</a:t>
            </a:r>
            <a:r>
              <a:rPr lang="ar-SY" b="1" dirty="0" smtClean="0">
                <a:latin typeface="Verdana"/>
                <a:cs typeface="Verdana"/>
              </a:rPr>
              <a:t>ي</a:t>
            </a:r>
            <a:r>
              <a:rPr lang="ar-YE" b="1" dirty="0" smtClean="0">
                <a:latin typeface="Verdana"/>
                <a:cs typeface="Verdana"/>
              </a:rPr>
              <a:t>ف </a:t>
            </a:r>
            <a:r>
              <a:rPr lang="ar-SY" b="1" dirty="0" smtClean="0">
                <a:latin typeface="Verdana"/>
                <a:cs typeface="Verdana"/>
              </a:rPr>
              <a:t>بمحض </a:t>
            </a:r>
            <a:r>
              <a:rPr lang="ar-YE" b="1" dirty="0" smtClean="0">
                <a:latin typeface="Verdana"/>
                <a:cs typeface="Verdana"/>
              </a:rPr>
              <a:t>الصدفة</a:t>
            </a:r>
          </a:p>
          <a:p>
            <a:pPr algn="just" rtl="1">
              <a:lnSpc>
                <a:spcPct val="130000"/>
              </a:lnSpc>
              <a:spcBef>
                <a:spcPts val="600"/>
              </a:spcBef>
            </a:pPr>
            <a:r>
              <a:rPr lang="ar-SY" b="0" dirty="0" smtClean="0">
                <a:latin typeface="Verdana"/>
                <a:cs typeface="Verdana"/>
              </a:rPr>
              <a:t>	</a:t>
            </a:r>
            <a:r>
              <a:rPr lang="ar-YE" b="0" dirty="0" smtClean="0">
                <a:latin typeface="Verdana"/>
                <a:cs typeface="Verdana"/>
              </a:rPr>
              <a:t>كان </a:t>
            </a:r>
            <a:r>
              <a:rPr lang="ar-SY" b="0" dirty="0" smtClean="0">
                <a:latin typeface="Verdana"/>
                <a:cs typeface="Verdana"/>
              </a:rPr>
              <a:t>للهجمة </a:t>
            </a:r>
            <a:r>
              <a:rPr lang="ar-YE" b="0" dirty="0" smtClean="0">
                <a:latin typeface="Verdana"/>
                <a:cs typeface="Verdana"/>
              </a:rPr>
              <a:t>القدرة على الانتشار السريع والبعيد، </a:t>
            </a:r>
            <a:r>
              <a:rPr lang="ar-SY" b="0" dirty="0" smtClean="0">
                <a:latin typeface="Verdana"/>
                <a:cs typeface="Verdana"/>
              </a:rPr>
              <a:t>وهذا ما </a:t>
            </a:r>
            <a:r>
              <a:rPr lang="ar-YE" b="0" dirty="0" smtClean="0">
                <a:latin typeface="Verdana"/>
                <a:cs typeface="Verdana"/>
              </a:rPr>
              <a:t>فعلت</a:t>
            </a:r>
            <a:r>
              <a:rPr lang="ar-SY" b="0" dirty="0" smtClean="0">
                <a:latin typeface="Verdana"/>
                <a:cs typeface="Verdana"/>
              </a:rPr>
              <a:t>ه</a:t>
            </a:r>
            <a:r>
              <a:rPr lang="ar-YE" b="0" dirty="0" smtClean="0">
                <a:latin typeface="Verdana"/>
                <a:cs typeface="Verdana"/>
              </a:rPr>
              <a:t> في الواقع، وبذلك جذب</a:t>
            </a:r>
            <a:r>
              <a:rPr lang="ar-SY" b="0" dirty="0" smtClean="0">
                <a:latin typeface="Verdana"/>
                <a:cs typeface="Verdana"/>
              </a:rPr>
              <a:t>ت</a:t>
            </a:r>
            <a:r>
              <a:rPr lang="ar-YE" b="0" dirty="0" smtClean="0">
                <a:latin typeface="Verdana"/>
                <a:cs typeface="Verdana"/>
              </a:rPr>
              <a:t> انتباه </a:t>
            </a:r>
            <a:r>
              <a:rPr lang="ar-SY" b="0" dirty="0" smtClean="0">
                <a:latin typeface="Verdana"/>
                <a:cs typeface="Verdana"/>
              </a:rPr>
              <a:t>الأشخاص</a:t>
            </a:r>
            <a:r>
              <a:rPr lang="ar-SY" b="0" baseline="0" dirty="0" smtClean="0">
                <a:latin typeface="Verdana"/>
                <a:cs typeface="Verdana"/>
              </a:rPr>
              <a:t> العاملين </a:t>
            </a:r>
            <a:r>
              <a:rPr lang="ar-YE" b="0" dirty="0" smtClean="0">
                <a:latin typeface="Verdana"/>
                <a:cs typeface="Verdana"/>
              </a:rPr>
              <a:t>في تكنولوجيا المعلومات الذين </a:t>
            </a:r>
            <a:r>
              <a:rPr lang="ar-SY" b="0" dirty="0" smtClean="0">
                <a:latin typeface="Verdana"/>
                <a:cs typeface="Verdana"/>
              </a:rPr>
              <a:t>سعوا 	إلى </a:t>
            </a:r>
            <a:r>
              <a:rPr lang="ar-YE" b="0" dirty="0" smtClean="0">
                <a:latin typeface="Verdana"/>
                <a:cs typeface="Verdana"/>
              </a:rPr>
              <a:t>احتوائه</a:t>
            </a:r>
            <a:r>
              <a:rPr lang="ar-SY" b="0" dirty="0" smtClean="0">
                <a:latin typeface="Verdana"/>
                <a:cs typeface="Verdana"/>
              </a:rPr>
              <a:t>ا </a:t>
            </a:r>
            <a:r>
              <a:rPr lang="ar-YE" b="0" dirty="0" smtClean="0">
                <a:latin typeface="Verdana"/>
                <a:cs typeface="Verdana"/>
              </a:rPr>
              <a:t>ودراسته</a:t>
            </a:r>
            <a:r>
              <a:rPr lang="ar-SY" b="0" dirty="0" smtClean="0">
                <a:latin typeface="Verdana"/>
                <a:cs typeface="Verdana"/>
              </a:rPr>
              <a:t>ا</a:t>
            </a:r>
            <a:r>
              <a:rPr lang="ar-YE" b="0" dirty="0" smtClean="0">
                <a:latin typeface="Verdana"/>
                <a:cs typeface="Verdana"/>
              </a:rPr>
              <a:t>.</a:t>
            </a:r>
            <a:endParaRPr lang="ar-SY" b="0" dirty="0" smtClean="0">
              <a:latin typeface="Verdana"/>
              <a:cs typeface="Verdana"/>
            </a:endParaRPr>
          </a:p>
          <a:p>
            <a:pPr algn="just" rtl="1">
              <a:lnSpc>
                <a:spcPct val="130000"/>
              </a:lnSpc>
              <a:spcBef>
                <a:spcPts val="600"/>
              </a:spcBef>
            </a:pPr>
            <a:r>
              <a:rPr lang="ar-SY" b="0" dirty="0" smtClean="0">
                <a:latin typeface="Verdana"/>
                <a:cs typeface="Verdana"/>
              </a:rPr>
              <a:t>	ومن باب ال</a:t>
            </a:r>
            <a:r>
              <a:rPr lang="ar-YE" b="0" dirty="0" smtClean="0">
                <a:latin typeface="Verdana"/>
                <a:cs typeface="Verdana"/>
              </a:rPr>
              <a:t>سلامة ضد </a:t>
            </a:r>
            <a:r>
              <a:rPr lang="ar-SY" b="0" dirty="0" smtClean="0">
                <a:latin typeface="Verdana"/>
                <a:cs typeface="Verdana"/>
              </a:rPr>
              <a:t>هذه الهجمة</a:t>
            </a:r>
            <a:r>
              <a:rPr lang="ar-YE" b="0" dirty="0" smtClean="0">
                <a:latin typeface="Verdana"/>
                <a:cs typeface="Verdana"/>
              </a:rPr>
              <a:t>، تم تصميم</a:t>
            </a:r>
            <a:r>
              <a:rPr lang="ar-SY" b="0" baseline="0" dirty="0" smtClean="0">
                <a:latin typeface="Verdana"/>
                <a:cs typeface="Verdana"/>
              </a:rPr>
              <a:t> برمجية</a:t>
            </a:r>
            <a:r>
              <a:rPr lang="ar-YE" b="0" dirty="0" smtClean="0">
                <a:latin typeface="Verdana"/>
                <a:cs typeface="Verdana"/>
              </a:rPr>
              <a:t> لفحص نطاق معين غير مسجل – على سبيل المثال، </a:t>
            </a:r>
            <a:r>
              <a:rPr lang="it-IT" b="0" dirty="0" smtClean="0">
                <a:latin typeface="Verdana"/>
                <a:cs typeface="Verdana"/>
              </a:rPr>
              <a:t>afn38sj729.com - </a:t>
            </a:r>
            <a:r>
              <a:rPr lang="ar-SY" b="0" dirty="0" smtClean="0">
                <a:latin typeface="Verdana"/>
                <a:cs typeface="Verdana"/>
              </a:rPr>
              <a:t> - </a:t>
            </a:r>
            <a:r>
              <a:rPr lang="ar-YE" b="0" dirty="0" smtClean="0">
                <a:latin typeface="Verdana"/>
                <a:cs typeface="Verdana"/>
              </a:rPr>
              <a:t>وإذا قام بإرجاع أي</a:t>
            </a:r>
            <a:r>
              <a:rPr lang="ar-SY" b="0" baseline="0" dirty="0" smtClean="0">
                <a:latin typeface="Verdana"/>
                <a:cs typeface="Verdana"/>
              </a:rPr>
              <a:t> 	</a:t>
            </a:r>
            <a:r>
              <a:rPr lang="ar-YE" b="0" dirty="0" smtClean="0">
                <a:latin typeface="Verdana"/>
                <a:cs typeface="Verdana"/>
              </a:rPr>
              <a:t>شيء </a:t>
            </a:r>
            <a:r>
              <a:rPr lang="ar-SY" b="0" dirty="0" smtClean="0">
                <a:latin typeface="Verdana"/>
                <a:cs typeface="Verdana"/>
              </a:rPr>
              <a:t>من </a:t>
            </a:r>
            <a:r>
              <a:rPr lang="ar-YE" b="0" dirty="0" smtClean="0">
                <a:latin typeface="Verdana"/>
                <a:cs typeface="Verdana"/>
              </a:rPr>
              <a:t>غير خطأ </a:t>
            </a:r>
            <a:r>
              <a:rPr lang="it-IT" b="0" dirty="0" smtClean="0">
                <a:latin typeface="Verdana"/>
                <a:cs typeface="Verdana"/>
              </a:rPr>
              <a:t>DNS ، </a:t>
            </a:r>
            <a:r>
              <a:rPr lang="ar-YE" b="0" dirty="0" smtClean="0">
                <a:latin typeface="Verdana"/>
                <a:cs typeface="Verdana"/>
              </a:rPr>
              <a:t>فمن المحتمل أن</a:t>
            </a:r>
            <a:r>
              <a:rPr lang="ar-SY" b="0" dirty="0" smtClean="0">
                <a:latin typeface="Verdana"/>
                <a:cs typeface="Verdana"/>
              </a:rPr>
              <a:t>ه</a:t>
            </a:r>
            <a:r>
              <a:rPr lang="ar-YE" b="0" dirty="0" smtClean="0">
                <a:latin typeface="Verdana"/>
                <a:cs typeface="Verdana"/>
              </a:rPr>
              <a:t> يتم التلاعب بحركة</a:t>
            </a:r>
            <a:r>
              <a:rPr lang="ar-SY" b="0" dirty="0" smtClean="0">
                <a:latin typeface="Verdana"/>
                <a:cs typeface="Verdana"/>
              </a:rPr>
              <a:t> النظام</a:t>
            </a:r>
            <a:r>
              <a:rPr lang="ar-YE" b="0" dirty="0" smtClean="0">
                <a:latin typeface="Verdana"/>
                <a:cs typeface="Verdana"/>
              </a:rPr>
              <a:t>، </a:t>
            </a:r>
            <a:r>
              <a:rPr lang="ar-SY" b="0" dirty="0" smtClean="0">
                <a:latin typeface="Verdana"/>
                <a:cs typeface="Verdana"/>
              </a:rPr>
              <a:t>وبالتالي تقوم البرمجية ب</a:t>
            </a:r>
            <a:r>
              <a:rPr lang="ar-YE" b="0" dirty="0" smtClean="0">
                <a:latin typeface="Verdana"/>
                <a:cs typeface="Verdana"/>
              </a:rPr>
              <a:t>إيقاف</a:t>
            </a:r>
            <a:r>
              <a:rPr lang="ar-SY" b="0" baseline="0" dirty="0" smtClean="0">
                <a:latin typeface="Verdana"/>
                <a:cs typeface="Verdana"/>
              </a:rPr>
              <a:t> النظام</a:t>
            </a:r>
            <a:r>
              <a:rPr lang="ar-YE" b="0" dirty="0" smtClean="0">
                <a:latin typeface="Verdana"/>
                <a:cs typeface="Verdana"/>
              </a:rPr>
              <a:t> لتجنب المزيد من التحليل.</a:t>
            </a:r>
          </a:p>
          <a:p>
            <a:pPr algn="just" rtl="1">
              <a:lnSpc>
                <a:spcPct val="130000"/>
              </a:lnSpc>
              <a:spcBef>
                <a:spcPts val="600"/>
              </a:spcBef>
            </a:pPr>
            <a:endParaRPr lang="ar-YE" b="0" dirty="0" smtClean="0">
              <a:latin typeface="Verdana"/>
              <a:cs typeface="Verdana"/>
            </a:endParaRPr>
          </a:p>
          <a:p>
            <a:pPr algn="just" rtl="1">
              <a:lnSpc>
                <a:spcPct val="130000"/>
              </a:lnSpc>
              <a:spcBef>
                <a:spcPts val="600"/>
              </a:spcBef>
            </a:pPr>
            <a:endParaRPr lang="ar-SY" b="0" dirty="0" smtClean="0">
              <a:latin typeface="Verdana"/>
              <a:cs typeface="Verdana"/>
            </a:endParaRPr>
          </a:p>
          <a:p>
            <a:pPr algn="just" rtl="1">
              <a:lnSpc>
                <a:spcPct val="130000"/>
              </a:lnSpc>
              <a:spcBef>
                <a:spcPts val="600"/>
              </a:spcBef>
            </a:pPr>
            <a:r>
              <a:rPr lang="ar-YE" b="1" dirty="0" smtClean="0">
                <a:latin typeface="Verdana"/>
                <a:cs typeface="Verdana"/>
              </a:rPr>
              <a:t>ال</a:t>
            </a:r>
            <a:r>
              <a:rPr lang="ar-SY" b="1" dirty="0" smtClean="0">
                <a:latin typeface="Verdana"/>
                <a:cs typeface="Verdana"/>
              </a:rPr>
              <a:t>تأثير</a:t>
            </a:r>
            <a:r>
              <a:rPr lang="ar-YE" b="1" dirty="0" smtClean="0">
                <a:latin typeface="Verdana"/>
                <a:cs typeface="Verdana"/>
              </a:rPr>
              <a:t> المالي </a:t>
            </a:r>
            <a:r>
              <a:rPr lang="ar-SY" b="1" dirty="0" smtClean="0">
                <a:latin typeface="Verdana"/>
                <a:cs typeface="Verdana"/>
              </a:rPr>
              <a:t>للهجمة ضعيف </a:t>
            </a:r>
            <a:r>
              <a:rPr lang="ar-YE" b="0" dirty="0" smtClean="0">
                <a:latin typeface="Verdana"/>
                <a:cs typeface="Verdana"/>
              </a:rPr>
              <a:t>– بضع مئات الآلاف من الدولارات في نهاية</a:t>
            </a:r>
            <a:r>
              <a:rPr lang="ar-SY" b="0" dirty="0" smtClean="0">
                <a:latin typeface="Verdana"/>
                <a:cs typeface="Verdana"/>
              </a:rPr>
              <a:t> المطاف</a:t>
            </a:r>
            <a:endParaRPr lang="ar-YE" b="0" dirty="0" smtClean="0">
              <a:latin typeface="Verdana"/>
              <a:cs typeface="Verdana"/>
            </a:endParaRPr>
          </a:p>
          <a:p>
            <a:pPr algn="just" rtl="1">
              <a:lnSpc>
                <a:spcPct val="130000"/>
              </a:lnSpc>
              <a:spcBef>
                <a:spcPts val="600"/>
              </a:spcBef>
            </a:pPr>
            <a:endParaRPr lang="ar-YE" b="0" dirty="0" smtClean="0">
              <a:latin typeface="Verdana"/>
              <a:cs typeface="Verdana"/>
            </a:endParaRPr>
          </a:p>
          <a:p>
            <a:pPr algn="just" rtl="1">
              <a:lnSpc>
                <a:spcPct val="130000"/>
              </a:lnSpc>
              <a:spcBef>
                <a:spcPts val="600"/>
              </a:spcBef>
            </a:pPr>
            <a:r>
              <a:rPr lang="ar-SY" b="1" dirty="0" smtClean="0">
                <a:latin typeface="Verdana"/>
                <a:cs typeface="Verdana"/>
              </a:rPr>
              <a:t>المسؤولية</a:t>
            </a:r>
            <a:endParaRPr lang="ar-YE" b="1" dirty="0" smtClean="0">
              <a:latin typeface="Verdana"/>
              <a:cs typeface="Verdana"/>
            </a:endParaRPr>
          </a:p>
          <a:p>
            <a:pPr algn="just" rtl="1">
              <a:lnSpc>
                <a:spcPct val="130000"/>
              </a:lnSpc>
              <a:spcBef>
                <a:spcPts val="600"/>
              </a:spcBef>
            </a:pPr>
            <a:r>
              <a:rPr lang="ar-YE" b="0" dirty="0" smtClean="0">
                <a:latin typeface="Verdana"/>
                <a:cs typeface="Verdana"/>
              </a:rPr>
              <a:t>كان يعتقد في بادئ الأمر أن</a:t>
            </a:r>
            <a:r>
              <a:rPr lang="ar-SY" b="0" baseline="0" dirty="0" smtClean="0">
                <a:latin typeface="Verdana"/>
                <a:cs typeface="Verdana"/>
              </a:rPr>
              <a:t> الهجمة</a:t>
            </a:r>
            <a:r>
              <a:rPr lang="ar-YE" b="0" dirty="0" smtClean="0">
                <a:latin typeface="Verdana"/>
                <a:cs typeface="Verdana"/>
              </a:rPr>
              <a:t> </a:t>
            </a:r>
            <a:r>
              <a:rPr lang="ar-SY" b="0" dirty="0" smtClean="0">
                <a:latin typeface="Verdana"/>
                <a:cs typeface="Verdana"/>
              </a:rPr>
              <a:t>صادرة عن </a:t>
            </a:r>
            <a:r>
              <a:rPr lang="ar-YE" b="0" dirty="0" smtClean="0">
                <a:latin typeface="Verdana"/>
                <a:cs typeface="Verdana"/>
              </a:rPr>
              <a:t>قراصنة أمريكيين، كانوا يستخدمون أدوات سرقت من وكالة الأمن القومي</a:t>
            </a:r>
            <a:r>
              <a:rPr lang="ar-SY" b="0" dirty="0" smtClean="0">
                <a:latin typeface="Verdana"/>
                <a:cs typeface="Verdana"/>
              </a:rPr>
              <a:t> تم تعقب</a:t>
            </a:r>
            <a:r>
              <a:rPr lang="ar-SY" b="0" baseline="0" dirty="0" smtClean="0">
                <a:latin typeface="Verdana"/>
                <a:cs typeface="Verdana"/>
              </a:rPr>
              <a:t> </a:t>
            </a:r>
            <a:r>
              <a:rPr lang="ar-YE" b="0" dirty="0" smtClean="0">
                <a:latin typeface="Verdana"/>
                <a:cs typeface="Verdana"/>
              </a:rPr>
              <a:t>آثار</a:t>
            </a:r>
            <a:r>
              <a:rPr lang="ar-SY" b="0" dirty="0" smtClean="0">
                <a:latin typeface="Verdana"/>
                <a:cs typeface="Verdana"/>
              </a:rPr>
              <a:t>ها لتوصل إلى</a:t>
            </a:r>
            <a:r>
              <a:rPr lang="ar-YE" b="0" dirty="0" smtClean="0">
                <a:latin typeface="Verdana"/>
                <a:cs typeface="Verdana"/>
              </a:rPr>
              <a:t> قراصنة </a:t>
            </a:r>
            <a:r>
              <a:rPr lang="ar-SY" b="0" dirty="0" smtClean="0">
                <a:latin typeface="Verdana"/>
                <a:cs typeface="Verdana"/>
              </a:rPr>
              <a:t>من كوريا</a:t>
            </a:r>
            <a:r>
              <a:rPr lang="ar-SY" b="0" baseline="0" dirty="0" smtClean="0">
                <a:latin typeface="Verdana"/>
                <a:cs typeface="Verdana"/>
              </a:rPr>
              <a:t> الشمالية مشتبه بهم</a:t>
            </a:r>
            <a:r>
              <a:rPr lang="ar-YE" b="0" dirty="0" smtClean="0">
                <a:latin typeface="Verdana"/>
                <a:cs typeface="Verdana"/>
              </a:rPr>
              <a:t>، ثم ألقي اللوم على الروس. حتى الآن، لم يتم </a:t>
            </a:r>
            <a:r>
              <a:rPr lang="ar-SY" b="0" dirty="0" smtClean="0">
                <a:latin typeface="Verdana"/>
                <a:cs typeface="Verdana"/>
              </a:rPr>
              <a:t>تحديد أي</a:t>
            </a:r>
            <a:r>
              <a:rPr lang="ar-SY" b="0" baseline="0" dirty="0" smtClean="0">
                <a:latin typeface="Verdana"/>
                <a:cs typeface="Verdana"/>
              </a:rPr>
              <a:t> مسؤول بشكل </a:t>
            </a:r>
            <a:r>
              <a:rPr lang="ar-YE" b="0" dirty="0" smtClean="0">
                <a:latin typeface="Verdana"/>
                <a:cs typeface="Verdana"/>
              </a:rPr>
              <a:t>واضح.</a:t>
            </a:r>
            <a:endParaRPr lang="it-IT" b="0"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457200" rtl="1" eaLnBrk="1" fontAlgn="auto" latinLnBrk="0" hangingPunct="1">
              <a:lnSpc>
                <a:spcPct val="130000"/>
              </a:lnSpc>
              <a:spcBef>
                <a:spcPts val="600"/>
              </a:spcBef>
              <a:spcAft>
                <a:spcPts val="0"/>
              </a:spcAft>
              <a:buClrTx/>
              <a:buSzTx/>
              <a:buFontTx/>
              <a:buNone/>
              <a:tabLst/>
              <a:defRPr/>
            </a:pPr>
            <a:r>
              <a:rPr lang="ar-SY" sz="1200" dirty="0" smtClean="0">
                <a:latin typeface="Verdana" charset="0"/>
                <a:cs typeface="Verdana" charset="0"/>
              </a:rPr>
              <a:t>ركزت الهجمات على «دين» (</a:t>
            </a:r>
            <a:r>
              <a:rPr lang="en-US" sz="1200" dirty="0" err="1" smtClean="0">
                <a:latin typeface="Verdana" charset="0"/>
                <a:cs typeface="Verdana" charset="0"/>
              </a:rPr>
              <a:t>Dyn</a:t>
            </a:r>
            <a:r>
              <a:rPr lang="ar-SY" sz="1200" dirty="0" smtClean="0">
                <a:latin typeface="Verdana" charset="0"/>
                <a:cs typeface="Verdana" charset="0"/>
              </a:rPr>
              <a:t>)، إحدى</a:t>
            </a:r>
            <a:r>
              <a:rPr lang="ar-SY" sz="1200" baseline="0" dirty="0" smtClean="0">
                <a:latin typeface="Verdana" charset="0"/>
                <a:cs typeface="Verdana" charset="0"/>
              </a:rPr>
              <a:t> الشركات التي تدير نظام اسم النطاق (</a:t>
            </a:r>
            <a:r>
              <a:rPr lang="en-US" sz="1200" dirty="0" smtClean="0">
                <a:latin typeface="Verdana" charset="0"/>
                <a:cs typeface="Verdana" charset="0"/>
              </a:rPr>
              <a:t>DNS</a:t>
            </a:r>
            <a:r>
              <a:rPr lang="ar-SY" sz="1200" baseline="0" dirty="0" smtClean="0">
                <a:latin typeface="Verdana" charset="0"/>
                <a:cs typeface="Verdana" charset="0"/>
              </a:rPr>
              <a:t>).</a:t>
            </a:r>
            <a:endParaRPr lang="ar-SY" sz="1200" dirty="0" smtClean="0">
              <a:latin typeface="Verdana" charset="0"/>
              <a:cs typeface="Verdana" charset="0"/>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b="1" dirty="0">
                <a:latin typeface="Verdana"/>
                <a:cs typeface="Verdana"/>
              </a:rPr>
              <a:t>https://</a:t>
            </a:r>
            <a:r>
              <a:rPr lang="en-US" b="1" dirty="0" err="1">
                <a:latin typeface="Verdana"/>
                <a:cs typeface="Verdana"/>
              </a:rPr>
              <a:t>www.theguardian.com</a:t>
            </a:r>
            <a:r>
              <a:rPr lang="en-US" b="1" dirty="0">
                <a:latin typeface="Verdana"/>
                <a:cs typeface="Verdana"/>
              </a:rPr>
              <a:t>/technology/2016/</a:t>
            </a:r>
            <a:r>
              <a:rPr lang="en-US" b="1" dirty="0" err="1">
                <a:latin typeface="Verdana"/>
                <a:cs typeface="Verdana"/>
              </a:rPr>
              <a:t>oct</a:t>
            </a:r>
            <a:r>
              <a:rPr lang="en-US" b="1" dirty="0">
                <a:latin typeface="Verdana"/>
                <a:cs typeface="Verdana"/>
              </a:rPr>
              <a:t>/26/</a:t>
            </a:r>
            <a:r>
              <a:rPr lang="en-US" b="1" dirty="0" err="1">
                <a:latin typeface="Verdana"/>
                <a:cs typeface="Verdana"/>
              </a:rPr>
              <a:t>ddos</a:t>
            </a:r>
            <a:r>
              <a:rPr lang="en-US" b="1" dirty="0">
                <a:latin typeface="Verdana"/>
                <a:cs typeface="Verdana"/>
              </a:rPr>
              <a:t>-attack-</a:t>
            </a:r>
            <a:r>
              <a:rPr lang="en-US" b="1" dirty="0" err="1">
                <a:latin typeface="Verdana"/>
                <a:cs typeface="Verdana"/>
              </a:rPr>
              <a:t>dyn</a:t>
            </a:r>
            <a:r>
              <a:rPr lang="en-US" b="1" dirty="0">
                <a:latin typeface="Verdana"/>
                <a:cs typeface="Verdana"/>
              </a:rPr>
              <a:t>-</a:t>
            </a:r>
            <a:r>
              <a:rPr lang="en-US" b="1" dirty="0" err="1">
                <a:latin typeface="Verdana"/>
                <a:cs typeface="Verdana"/>
              </a:rPr>
              <a:t>mirai</a:t>
            </a:r>
            <a:r>
              <a:rPr lang="en-US" b="1" dirty="0">
                <a:latin typeface="Verdana"/>
                <a:cs typeface="Verdana"/>
              </a:rPr>
              <a:t>-botnet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23</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r" rtl="1"/>
            <a:endParaRPr lang="ar-YE" sz="1200" b="0" i="0" kern="1200" dirty="0" smtClean="0">
              <a:solidFill>
                <a:schemeClr val="tx1"/>
              </a:solidFill>
              <a:effectLst/>
              <a:latin typeface="+mn-lt"/>
              <a:ea typeface="+mn-ea"/>
              <a:cs typeface="+mn-cs"/>
            </a:endParaRPr>
          </a:p>
          <a:p>
            <a:pPr algn="r" rtl="1"/>
            <a:r>
              <a:rPr lang="ar-YE" sz="1200" b="1" i="0" kern="1200" dirty="0" smtClean="0">
                <a:solidFill>
                  <a:schemeClr val="tx1"/>
                </a:solidFill>
                <a:effectLst/>
                <a:latin typeface="+mn-lt"/>
                <a:ea typeface="+mn-ea"/>
                <a:cs typeface="+mn-cs"/>
              </a:rPr>
              <a:t>أربع حقائق:</a:t>
            </a:r>
            <a:br>
              <a:rPr lang="ar-YE" sz="1200" b="1" i="0" kern="1200" dirty="0" smtClean="0">
                <a:solidFill>
                  <a:schemeClr val="tx1"/>
                </a:solidFill>
                <a:effectLst/>
                <a:latin typeface="+mn-lt"/>
                <a:ea typeface="+mn-ea"/>
                <a:cs typeface="+mn-cs"/>
              </a:rPr>
            </a:br>
            <a:endParaRPr lang="ar-SY" sz="1200" b="1" i="0" kern="1200" dirty="0" smtClean="0">
              <a:solidFill>
                <a:schemeClr val="tx1"/>
              </a:solidFill>
              <a:effectLst/>
              <a:latin typeface="+mn-lt"/>
              <a:ea typeface="+mn-ea"/>
              <a:cs typeface="+mn-cs"/>
            </a:endParaRPr>
          </a:p>
          <a:p>
            <a:pPr algn="r" rtl="1"/>
            <a:r>
              <a:rPr lang="ar-YE" sz="1200" b="1" i="0" kern="1200" dirty="0" smtClean="0">
                <a:solidFill>
                  <a:schemeClr val="tx1"/>
                </a:solidFill>
                <a:effectLst/>
                <a:latin typeface="+mn-lt"/>
                <a:ea typeface="+mn-ea"/>
                <a:cs typeface="+mn-cs"/>
              </a:rPr>
              <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"الهجوم أسهل من الدفاع"</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"هناك نقاط ضعف جديدة في الترابط"</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"الإنترنت </a:t>
            </a:r>
            <a:r>
              <a:rPr lang="ar-SY" sz="1200" b="1" i="0" kern="1200" dirty="0" smtClean="0">
                <a:solidFill>
                  <a:schemeClr val="tx1"/>
                </a:solidFill>
                <a:effectLst/>
                <a:latin typeface="+mn-lt"/>
                <a:ea typeface="+mn-ea"/>
                <a:cs typeface="+mn-cs"/>
              </a:rPr>
              <a:t>يزيد</a:t>
            </a:r>
            <a:r>
              <a:rPr lang="ar-SY" sz="1200" b="1" i="0" kern="1200" baseline="0" dirty="0" smtClean="0">
                <a:solidFill>
                  <a:schemeClr val="tx1"/>
                </a:solidFill>
                <a:effectLst/>
                <a:latin typeface="+mn-lt"/>
                <a:ea typeface="+mn-ea"/>
                <a:cs typeface="+mn-cs"/>
              </a:rPr>
              <a:t> </a:t>
            </a:r>
            <a:r>
              <a:rPr lang="ar-YE" sz="1200" b="1" i="0" kern="1200" dirty="0" smtClean="0">
                <a:solidFill>
                  <a:schemeClr val="tx1"/>
                </a:solidFill>
                <a:effectLst/>
                <a:latin typeface="+mn-lt"/>
                <a:ea typeface="+mn-ea"/>
                <a:cs typeface="+mn-cs"/>
              </a:rPr>
              <a:t>المهاجمين</a:t>
            </a:r>
            <a:r>
              <a:rPr lang="ar-SY" sz="1200" b="1" i="0" kern="1200" dirty="0" smtClean="0">
                <a:solidFill>
                  <a:schemeClr val="tx1"/>
                </a:solidFill>
                <a:effectLst/>
                <a:latin typeface="+mn-lt"/>
                <a:ea typeface="+mn-ea"/>
                <a:cs typeface="+mn-cs"/>
              </a:rPr>
              <a:t> قوة</a:t>
            </a:r>
            <a:r>
              <a:rPr lang="ar-YE" sz="1200" b="1" i="0" kern="1200" dirty="0" smtClean="0">
                <a:solidFill>
                  <a:schemeClr val="tx1"/>
                </a:solidFill>
                <a:effectLst/>
                <a:latin typeface="+mn-lt"/>
                <a:ea typeface="+mn-ea"/>
                <a:cs typeface="+mn-cs"/>
              </a:rPr>
              <a:t>"</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
            </a:r>
            <a:br>
              <a:rPr lang="ar-YE" sz="1200" b="1" i="0" kern="1200" dirty="0" smtClean="0">
                <a:solidFill>
                  <a:schemeClr val="tx1"/>
                </a:solidFill>
                <a:effectLst/>
                <a:latin typeface="+mn-lt"/>
                <a:ea typeface="+mn-ea"/>
                <a:cs typeface="+mn-cs"/>
              </a:rPr>
            </a:br>
            <a:r>
              <a:rPr lang="ar-YE" sz="1200" b="1" i="0" kern="1200" dirty="0" smtClean="0">
                <a:solidFill>
                  <a:schemeClr val="tx1"/>
                </a:solidFill>
                <a:effectLst/>
                <a:latin typeface="+mn-lt"/>
                <a:ea typeface="+mn-ea"/>
                <a:cs typeface="+mn-cs"/>
              </a:rPr>
              <a:t>"</a:t>
            </a:r>
            <a:r>
              <a:rPr lang="ar-SY" sz="1200" b="1" i="0" kern="1200" dirty="0" smtClean="0">
                <a:solidFill>
                  <a:schemeClr val="tx1"/>
                </a:solidFill>
                <a:effectLst/>
                <a:latin typeface="+mn-lt"/>
                <a:ea typeface="+mn-ea"/>
                <a:cs typeface="+mn-cs"/>
              </a:rPr>
              <a:t>الانسياب التدريجي للمنافع الاقتصادية لم</a:t>
            </a:r>
            <a:r>
              <a:rPr lang="ar-SY" sz="1200" b="1" i="0" kern="1200" baseline="0" dirty="0" smtClean="0">
                <a:solidFill>
                  <a:schemeClr val="tx1"/>
                </a:solidFill>
                <a:effectLst/>
                <a:latin typeface="+mn-lt"/>
                <a:ea typeface="+mn-ea"/>
                <a:cs typeface="+mn-cs"/>
              </a:rPr>
              <a:t> يتحقق</a:t>
            </a:r>
            <a:r>
              <a:rPr lang="ar-YE" sz="1200" b="1" i="0" kern="1200" dirty="0" smtClean="0">
                <a:solidFill>
                  <a:schemeClr val="tx1"/>
                </a:solidFill>
                <a:effectLst/>
                <a:latin typeface="+mn-lt"/>
                <a:ea typeface="+mn-ea"/>
                <a:cs typeface="+mn-cs"/>
              </a:rPr>
              <a:t>"</a:t>
            </a: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r" rtl="1"/>
            <a:r>
              <a:rPr lang="ar-SY" sz="1200" kern="1200" dirty="0" smtClean="0">
                <a:solidFill>
                  <a:schemeClr val="tx1"/>
                </a:solidFill>
                <a:effectLst/>
                <a:latin typeface="+mn-lt"/>
                <a:ea typeface="+mn-ea"/>
                <a:cs typeface="+mn-cs"/>
              </a:rPr>
              <a:t>يمكن</a:t>
            </a:r>
            <a:r>
              <a:rPr lang="ar-SY" sz="1200" kern="1200" baseline="0" dirty="0" smtClean="0">
                <a:solidFill>
                  <a:schemeClr val="tx1"/>
                </a:solidFill>
                <a:effectLst/>
                <a:latin typeface="+mn-lt"/>
                <a:ea typeface="+mn-ea"/>
                <a:cs typeface="+mn-cs"/>
              </a:rPr>
              <a:t> دعم </a:t>
            </a:r>
            <a:r>
              <a:rPr lang="ar-YE" sz="1200" kern="1200" dirty="0" smtClean="0">
                <a:solidFill>
                  <a:schemeClr val="tx1"/>
                </a:solidFill>
                <a:effectLst/>
                <a:latin typeface="+mn-lt"/>
                <a:ea typeface="+mn-ea"/>
                <a:cs typeface="+mn-cs"/>
              </a:rPr>
              <a:t>النقاط الرئيسية المدرجة في </a:t>
            </a:r>
            <a:r>
              <a:rPr lang="ar-SY" sz="1200" kern="1200" dirty="0" smtClean="0">
                <a:solidFill>
                  <a:schemeClr val="tx1"/>
                </a:solidFill>
                <a:effectLst/>
                <a:latin typeface="+mn-lt"/>
                <a:ea typeface="+mn-ea"/>
                <a:cs typeface="+mn-cs"/>
              </a:rPr>
              <a:t>هذه الشفافة </a:t>
            </a:r>
            <a:r>
              <a:rPr lang="ar-YE" sz="1200" kern="1200" dirty="0" smtClean="0">
                <a:solidFill>
                  <a:schemeClr val="tx1"/>
                </a:solidFill>
                <a:effectLst/>
                <a:latin typeface="+mn-lt"/>
                <a:ea typeface="+mn-ea"/>
                <a:cs typeface="+mn-cs"/>
              </a:rPr>
              <a:t>بمعلومات إضافية من </a:t>
            </a:r>
            <a:r>
              <a:rPr lang="ar-SY" sz="1200" b="0" kern="1200" dirty="0" smtClean="0">
                <a:solidFill>
                  <a:schemeClr val="tx1"/>
                </a:solidFill>
                <a:effectLst/>
                <a:latin typeface="+mn-lt"/>
                <a:ea typeface="+mn-ea"/>
                <a:cs typeface="+mn-cs"/>
              </a:rPr>
              <a:t>تقرير </a:t>
            </a:r>
            <a:r>
              <a:rPr lang="ar-SY" sz="1200" b="0" dirty="0" smtClean="0">
                <a:latin typeface="Sakkal Majalla" panose="02000000000000000000" pitchFamily="2" charset="-78"/>
                <a:cs typeface="Sakkal Majalla" panose="02000000000000000000" pitchFamily="2" charset="-78"/>
              </a:rPr>
              <a:t>«تقييم تهديدات الجريمة المنظمة للإنترنت» (</a:t>
            </a:r>
            <a:r>
              <a:rPr lang="en-US" sz="1200" kern="1200" baseline="0" dirty="0" smtClean="0">
                <a:solidFill>
                  <a:schemeClr val="tx1"/>
                </a:solidFill>
                <a:effectLst/>
                <a:latin typeface="+mn-lt"/>
                <a:ea typeface="+mn-ea"/>
                <a:cs typeface="+mn-cs"/>
              </a:rPr>
              <a:t>IOCTA </a:t>
            </a:r>
            <a:r>
              <a:rPr lang="ar-SY" sz="1200" b="0" dirty="0" smtClean="0">
                <a:latin typeface="Sakkal Majalla" panose="02000000000000000000" pitchFamily="2" charset="-78"/>
                <a:cs typeface="Sakkal Majalla" panose="02000000000000000000" pitchFamily="2" charset="-78"/>
              </a:rPr>
              <a:t>) لعام 2017</a:t>
            </a:r>
            <a:r>
              <a:rPr lang="ar-SY"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أدناه.</a:t>
            </a:r>
            <a:endParaRPr lang="ar-SY" sz="1200" kern="1200" dirty="0" smtClean="0">
              <a:solidFill>
                <a:schemeClr val="tx1"/>
              </a:solidFill>
              <a:effectLst/>
              <a:latin typeface="+mn-lt"/>
              <a:ea typeface="+mn-ea"/>
              <a:cs typeface="+mn-cs"/>
            </a:endParaRPr>
          </a:p>
          <a:p>
            <a:pPr algn="r" rtl="1"/>
            <a:endParaRPr lang="ar-SY" sz="1200" kern="1200" dirty="0" smtClean="0">
              <a:solidFill>
                <a:schemeClr val="tx1"/>
              </a:solidFill>
              <a:effectLst/>
              <a:latin typeface="+mn-lt"/>
              <a:ea typeface="+mn-ea"/>
              <a:cs typeface="+mn-cs"/>
            </a:endParaRPr>
          </a:p>
          <a:p>
            <a:pPr marL="0" marR="0" indent="0" algn="just" defTabSz="457200" rtl="1" eaLnBrk="1" fontAlgn="auto" latinLnBrk="0" hangingPunct="1">
              <a:lnSpc>
                <a:spcPct val="100000"/>
              </a:lnSpc>
              <a:spcBef>
                <a:spcPts val="0"/>
              </a:spcBef>
              <a:spcAft>
                <a:spcPts val="0"/>
              </a:spcAft>
              <a:buClrTx/>
              <a:buSzTx/>
              <a:buFontTx/>
              <a:buNone/>
              <a:tabLst/>
              <a:defRPr/>
            </a:pPr>
            <a:r>
              <a:rPr lang="ar-YE" sz="1200" kern="1200" dirty="0" smtClean="0">
                <a:solidFill>
                  <a:schemeClr val="tx1"/>
                </a:solidFill>
                <a:effectLst/>
                <a:latin typeface="+mn-lt"/>
                <a:ea typeface="+mn-ea"/>
                <a:cs typeface="+mn-cs"/>
              </a:rPr>
              <a:t>يتخذ اختيال البريد الإلكتروني الخاص بالأعمال (</a:t>
            </a:r>
            <a:r>
              <a:rPr lang="en-US" sz="1200" kern="1200" dirty="0" smtClean="0">
                <a:solidFill>
                  <a:schemeClr val="tx1"/>
                </a:solidFill>
                <a:effectLst/>
                <a:latin typeface="+mn-lt"/>
                <a:ea typeface="+mn-ea"/>
                <a:cs typeface="+mn-cs"/>
              </a:rPr>
              <a:t>BEC</a:t>
            </a:r>
            <a:r>
              <a:rPr lang="ar-YE" sz="1200" kern="1200" dirty="0" smtClean="0">
                <a:solidFill>
                  <a:schemeClr val="tx1"/>
                </a:solidFill>
                <a:effectLst/>
                <a:latin typeface="+mn-lt"/>
                <a:ea typeface="+mn-ea"/>
                <a:cs typeface="+mn-cs"/>
              </a:rPr>
              <a:t>)  أشكالا متعددة، لكنه ينطوي عادةً على بعض خصائص محاكاة أو اختراق البريد الإلكتروني لمدير تنفيذي لدى شركة رفيعة المستوى أو لمورد تابع لطرف ثالث، وذلك لإعطاء تعليمات إلى موظف لا يكون على دراية بالمسألة إلى إجراء دفع على حسابات تكون تحت سيطرة المحتال. وفي بعض الحالات، قد يشمل ذلك الاحتيال تثبيت برمجيات ضارة، مثل أجهزة تسجيل المفاتيح، على الرغم من أنه يعتبر في معظم الحالات، هندسة اجتماعية خالصة. وعلى عكس التصيد الاحتيالي "العادي"، فإن معظم عمليات الاحتيال "</a:t>
            </a:r>
            <a:r>
              <a:rPr lang="en-US" sz="1200" kern="1200" dirty="0" smtClean="0">
                <a:solidFill>
                  <a:schemeClr val="tx1"/>
                </a:solidFill>
                <a:effectLst/>
                <a:latin typeface="+mn-lt"/>
                <a:ea typeface="+mn-ea"/>
                <a:cs typeface="+mn-cs"/>
              </a:rPr>
              <a:t>BEC</a:t>
            </a:r>
            <a:r>
              <a:rPr lang="ar-SA"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تكون مستهدفة للغاية وقد تتطلب إجراء بعض العمليات الاستطلاعية أو الأبحاث من أجل استهداف شركة أو فرد معين بنجاح. وكانت الضحايا التي سلطت عليها الضوء وكالات إنفاذ القانون بشكل شبه حصري شركات صغيرة إلى متوسطة الحجم (</a:t>
            </a:r>
            <a:r>
              <a:rPr lang="en-US" sz="1200" kern="1200" dirty="0" smtClean="0">
                <a:solidFill>
                  <a:schemeClr val="tx1"/>
                </a:solidFill>
                <a:effectLst/>
                <a:latin typeface="+mn-lt"/>
                <a:ea typeface="+mn-ea"/>
                <a:cs typeface="+mn-cs"/>
              </a:rPr>
              <a:t>SMBs</a:t>
            </a:r>
            <a:r>
              <a:rPr lang="ar-Y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ويشير تقرير القطاع إلى أنه على الرغم من حدوث غالبية عمليات الاحتيال</a:t>
            </a:r>
            <a:r>
              <a:rPr lang="en-US" sz="1200" kern="1200" dirty="0" smtClean="0">
                <a:solidFill>
                  <a:schemeClr val="tx1"/>
                </a:solidFill>
                <a:effectLst/>
                <a:latin typeface="+mn-lt"/>
                <a:ea typeface="+mn-ea"/>
                <a:cs typeface="+mn-cs"/>
              </a:rPr>
              <a:t>BEC  </a:t>
            </a:r>
            <a:r>
              <a:rPr lang="ar-YE" sz="1200" kern="1200" dirty="0" smtClean="0">
                <a:solidFill>
                  <a:schemeClr val="tx1"/>
                </a:solidFill>
                <a:effectLst/>
                <a:latin typeface="+mn-lt"/>
                <a:ea typeface="+mn-ea"/>
                <a:cs typeface="+mn-cs"/>
              </a:rPr>
              <a:t>في الولايات المتحدة، فإن الهجمات داخل أوروبا تتركز في المملكة المتحدة، مع تأثر فرنسا والنرويج أيضا من جرائها. وفي أغسطس 2016، أعلنت شركة ألمانية لصناعة الأسلاك (</a:t>
            </a:r>
            <a:r>
              <a:rPr lang="en-US" sz="1200" kern="1200" dirty="0" smtClean="0">
                <a:solidFill>
                  <a:schemeClr val="tx1"/>
                </a:solidFill>
                <a:effectLst/>
                <a:latin typeface="+mn-lt"/>
                <a:ea typeface="+mn-ea"/>
                <a:cs typeface="+mn-cs"/>
              </a:rPr>
              <a:t>Leoni AG </a:t>
            </a:r>
            <a:r>
              <a:rPr lang="ar-SA"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عن خسائر بلغت قيمتها 40 مليون يورو ، زُعم أنها نتيجة لمثل هذه الاحتيال. وعلى الصعيد العالمي، بلغت كلفة عمليات احتيال </a:t>
            </a:r>
            <a:r>
              <a:rPr lang="en-US" sz="1200" kern="1200" dirty="0" smtClean="0">
                <a:solidFill>
                  <a:schemeClr val="tx1"/>
                </a:solidFill>
                <a:effectLst/>
                <a:latin typeface="+mn-lt"/>
                <a:ea typeface="+mn-ea"/>
                <a:cs typeface="+mn-cs"/>
              </a:rPr>
              <a:t>BEC </a:t>
            </a:r>
            <a:r>
              <a:rPr lang="ar-YE" sz="1200" kern="1200" dirty="0" smtClean="0">
                <a:solidFill>
                  <a:schemeClr val="tx1"/>
                </a:solidFill>
                <a:effectLst/>
                <a:latin typeface="+mn-lt"/>
                <a:ea typeface="+mn-ea"/>
                <a:cs typeface="+mn-cs"/>
              </a:rPr>
              <a:t>المعروفة، منذ 2013، بالنسبة للشركات أزيد من 5 مليارات دولار أمريكي. هيمنت طريقتان أساسيتان للعمل على الحالات التي واجهتها وكالات إنفاذ القانون الأوروبية: الاحتيال عبر انتحال صفة الرئيس التنفيذي (</a:t>
            </a:r>
            <a:r>
              <a:rPr lang="en-US" sz="1200" kern="1200" dirty="0" smtClean="0">
                <a:solidFill>
                  <a:schemeClr val="tx1"/>
                </a:solidFill>
                <a:effectLst/>
                <a:latin typeface="+mn-lt"/>
                <a:ea typeface="+mn-ea"/>
                <a:cs typeface="+mn-cs"/>
              </a:rPr>
              <a:t>CEO fraud</a:t>
            </a:r>
            <a:r>
              <a:rPr lang="ar-YE" sz="1200" kern="1200" dirty="0" smtClean="0">
                <a:solidFill>
                  <a:schemeClr val="tx1"/>
                </a:solidFill>
                <a:effectLst/>
                <a:latin typeface="+mn-lt"/>
                <a:ea typeface="+mn-ea"/>
                <a:cs typeface="+mn-cs"/>
              </a:rPr>
              <a:t>) والاحتيال بالتفويض (</a:t>
            </a:r>
            <a:r>
              <a:rPr lang="en-US" sz="1200" kern="1200" dirty="0" smtClean="0">
                <a:solidFill>
                  <a:schemeClr val="tx1"/>
                </a:solidFill>
                <a:effectLst/>
                <a:latin typeface="+mn-lt"/>
                <a:ea typeface="+mn-ea"/>
                <a:cs typeface="+mn-cs"/>
              </a:rPr>
              <a:t>mandate fraud</a:t>
            </a:r>
            <a:r>
              <a:rPr lang="ar-YE" sz="1200" kern="1200" dirty="0" smtClean="0">
                <a:solidFill>
                  <a:schemeClr val="tx1"/>
                </a:solidFill>
                <a:effectLst/>
                <a:latin typeface="+mn-lt"/>
                <a:ea typeface="+mn-ea"/>
                <a:cs typeface="+mn-cs"/>
              </a:rPr>
              <a:t>). في حالة الاحتيال بالتفويض، يقوم المحتالون بانتحال عنوان البريد الإلكتروني أو الموقع الإلكتروني، على سبيل المثال، لمورد خارجي أجنبي أو لشركة أخرى تقوم الضحية بدفع منتظم إليها. فهم غالباً ما يقومون بذلك من خلال إدخال تغيير حرف واحد فقط في سلسلة الأحرف. ثم يقدمون وجهة دفع بديلة مزورة للشركة الضحية لتسديد الدفعات لها. لا يختلف الاحتيال عبر انتحال صفة الرئيس التنفيذي، باستثناء أن عنوان البريد الإلكتروني الذي يتم انتحاله يكون فعلا عنوان مسؤول تنفيذي داخلي، عادة ما يكون شخصًا رفيع المستوى داخل الشركة (ومن هنا جاء اسم الاحتيال عبر انتحال صفة الرئيس التنفيذي). ثم يستخدم المحتالون عنوان البريد الإلكتروني لتوجيه تعليمات إلى موظفين آخرين للقيام بتحويلات برقية (غالبًا ما تكون عاجلة) إلى حساب يتحكمون فيه. في معظم الحالات، يتم استخدام عناوين البريد الإلكتروني المخادعة لهذه الهجمات، نظرا لأن إنشاء غير مكلف نسبيًا وبسيط. في عدد قليل من الحالات، يتم اختراق حسابات المسؤولين التنفيذيين المستهدفين، ربما عبر هجوم تصيد سابق أو اختراق خادوم البريد الإلكتروني للشركة. وتسلط العديد من التقارير الضوء على أن هذا النوع من الهجمات آخذ في الانتشار بشكل متزايد من غرب أفريقيا، حيث يقوم المجرمون الإلكترونيون في غرب إفريقيا بتطوير تكتيكاتهم من مجالات تقليدية في الهندسة الاجتماعية مثل احتيال دفع الأتعاب مسبقا.</a:t>
            </a:r>
            <a:endParaRPr lang="fr-FR" sz="1200" kern="1200" dirty="0" smtClean="0">
              <a:solidFill>
                <a:schemeClr val="tx1"/>
              </a:solidFill>
              <a:effectLst/>
              <a:latin typeface="+mn-lt"/>
              <a:ea typeface="+mn-ea"/>
              <a:cs typeface="+mn-cs"/>
            </a:endParaRPr>
          </a:p>
          <a:p>
            <a:pPr algn="just" rtl="1"/>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يجب على المدرب أن يطرح</a:t>
            </a:r>
            <a:r>
              <a:rPr lang="ar-SY" baseline="0" dirty="0" smtClean="0"/>
              <a:t> على المشاركين السؤال المعروض في الشفافة. وفي حال عدم الحصول على أي جواب، يتعين عليه مواصلة العرض. وإذا كانت هنالك أي أمثلة، يجب أن يخصص بعض الوقت للمشاركين حتى يشرحوها وأن يستخدم المعلومات المقدمة لمقارنتها مع المعلومات الواردة في العرض.</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863486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457200" rtl="1" eaLnBrk="1" fontAlgn="auto" latinLnBrk="0" hangingPunct="1">
              <a:lnSpc>
                <a:spcPct val="100000"/>
              </a:lnSpc>
              <a:spcBef>
                <a:spcPts val="0"/>
              </a:spcBef>
              <a:spcAft>
                <a:spcPts val="0"/>
              </a:spcAft>
              <a:buClrTx/>
              <a:buSzTx/>
              <a:buFontTx/>
              <a:buNone/>
              <a:tabLst/>
              <a:defRPr/>
            </a:pPr>
            <a:r>
              <a:rPr lang="ar-SY" dirty="0" smtClean="0"/>
              <a:t>تساعد الشفافات الثمان الموالية المدرب في شرح المعلومات الواردة في الفيديو كليب وكذلك</a:t>
            </a:r>
            <a:r>
              <a:rPr lang="ar-SY" baseline="0" dirty="0" smtClean="0"/>
              <a:t> مناقشة المعلومات التي يقدمها المشاركون عن تجربتهم، إن توفرت، عن احتيال البريد الإلكتروني الخاص بالأعمال.</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1620578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1798148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فيما يلي بعض النصائح حول طرق الحماية والوقاية من احتيال البريد الإلكتروني الخاص بالأعمال (</a:t>
            </a:r>
            <a:r>
              <a:rPr lang="fr-FR" dirty="0" smtClean="0"/>
              <a:t>BEC</a:t>
            </a:r>
            <a:r>
              <a:rPr lang="ar-SY" dirty="0" smtClean="0"/>
              <a:t>).</a:t>
            </a:r>
            <a:endParaRPr lang="fr-FR" dirty="0" smtClean="0"/>
          </a:p>
          <a:p>
            <a:pPr algn="just" rtl="1"/>
            <a:endParaRPr lang="fr-FR" dirty="0" smtClean="0"/>
          </a:p>
          <a:p>
            <a:pPr algn="just" rtl="1"/>
            <a:r>
              <a:rPr lang="ar-SY" dirty="0" smtClean="0">
                <a:latin typeface="Sakkal Majalla" panose="02000000000000000000" pitchFamily="2" charset="-78"/>
                <a:cs typeface="Sakkal Majalla" panose="02000000000000000000" pitchFamily="2" charset="-78"/>
              </a:rPr>
              <a:t>قوموا بافتحاص جميع عناوين البريد الإلكتروني بعناية</a:t>
            </a:r>
            <a:r>
              <a:rPr lang="ar-SY" dirty="0" smtClean="0"/>
              <a:t>: توخوا</a:t>
            </a:r>
            <a:r>
              <a:rPr lang="ar-SY" baseline="0" dirty="0" smtClean="0"/>
              <a:t> ال</a:t>
            </a:r>
            <a:r>
              <a:rPr lang="ar-SY" dirty="0" smtClean="0"/>
              <a:t>حذر من رسائل البريد الإلكتروني غير المنتظمة التي يتم إرسالها من مدراء تنفيذيين للإدارات العليا (رؤساء)</a:t>
            </a:r>
            <a:r>
              <a:rPr lang="fr-FR" dirty="0" smtClean="0"/>
              <a:t>، </a:t>
            </a:r>
            <a:r>
              <a:rPr lang="ar-SY" dirty="0" smtClean="0"/>
              <a:t>حيث يتم استخدامها لخداع الموظفين من أجل الاستعجال في العمل. مراجعة رسائل البريد الإلكتروني التي تطلب تحويل الأموال لتحديد ما إذا كانت الطلبات غير عادية.</a:t>
            </a:r>
          </a:p>
          <a:p>
            <a:pPr algn="just" rtl="1"/>
            <a:r>
              <a:rPr lang="ar-SY" dirty="0" smtClean="0"/>
              <a:t>تثقيف وتدريب الموظفين: على الرغم من أن الموظفين هم أهم أصول الشركة، فإنهم عادةً ما يكونون </a:t>
            </a:r>
            <a:r>
              <a:rPr lang="ar-SY" dirty="0" smtClean="0">
                <a:hlinkClick r:id="rId3"/>
              </a:rPr>
              <a:t>الحلقة الأضعف</a:t>
            </a:r>
            <a:r>
              <a:rPr lang="ar-SY" dirty="0" smtClean="0"/>
              <a:t> فيها عندما يتعلق الأمر بالأمن. يجب الالتزام بتدريب الموظفين وفقًا لأفضل ممارسات الشركة. يجب تذكيرهم بأن الالتزام بسياسات الشركة شيء، لكن تطوير عادات أمنية جيدة هو شيء آخر.</a:t>
            </a:r>
          </a:p>
          <a:p>
            <a:pPr algn="just" rtl="1"/>
            <a:r>
              <a:rPr lang="ar-SY" dirty="0" smtClean="0"/>
              <a:t>التحقق من أي تغييرات في موقع السداد للموردين باستخدام توقيع ثانوي لموظفي الشركة.</a:t>
            </a:r>
          </a:p>
          <a:p>
            <a:pPr algn="just" rtl="1"/>
            <a:r>
              <a:rPr lang="ar-SY" dirty="0" smtClean="0"/>
              <a:t>قوموا بتحديث</a:t>
            </a:r>
            <a:r>
              <a:rPr lang="ar-SY" baseline="0" dirty="0" smtClean="0"/>
              <a:t> </a:t>
            </a:r>
            <a:r>
              <a:rPr lang="ar-SY" dirty="0" smtClean="0"/>
              <a:t>دائم لعادات زبنائكم بما في ذلك تفاصيل الأداء والأسباب الموجبة</a:t>
            </a:r>
            <a:r>
              <a:rPr lang="ar-SY" baseline="0" dirty="0" smtClean="0"/>
              <a:t> للدفع</a:t>
            </a:r>
            <a:r>
              <a:rPr lang="ar-SY" dirty="0" smtClean="0"/>
              <a:t>.</a:t>
            </a:r>
          </a:p>
          <a:p>
            <a:pPr algn="just" rtl="1"/>
            <a:r>
              <a:rPr lang="ar-SY" dirty="0" smtClean="0"/>
              <a:t>تأكدوا من طلبات تحويل الأموال. عند استخدام التحقق عبر الهاتف كجزء من المصادقة الثنائية، استخدموا الأرقام المعروفة، وليس بيانات الاتصال المقدمة في طلبات البريد الإلكتروني.</a:t>
            </a:r>
          </a:p>
          <a:p>
            <a:pPr algn="just" rtl="1"/>
            <a:r>
              <a:rPr lang="ar-SY" dirty="0" smtClean="0"/>
              <a:t>إذا كان هنالك ما يبعثكم للاعتقاد بأنكم مستهدفون باحتيال</a:t>
            </a:r>
            <a:r>
              <a:rPr lang="ar-SY" baseline="0" dirty="0" smtClean="0"/>
              <a:t> </a:t>
            </a:r>
            <a:r>
              <a:rPr lang="ar-SY" dirty="0" smtClean="0"/>
              <a:t>بريد إلكتروني خاص بالأعمال</a:t>
            </a:r>
            <a:r>
              <a:rPr lang="fr-FR" dirty="0" smtClean="0"/>
              <a:t>، </a:t>
            </a:r>
            <a:r>
              <a:rPr lang="ar-SY" dirty="0" smtClean="0"/>
              <a:t>قوموا بإبلاغ وكالة إنفاذ القانون فورا عن الحادث أو قدموا شكوى لدى السلطة المختصة في بلدكم.</a:t>
            </a: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35</a:t>
            </a:fld>
            <a:endParaRPr lang="en-US"/>
          </a:p>
        </p:txBody>
      </p:sp>
    </p:spTree>
    <p:extLst>
      <p:ext uri="{BB962C8B-B14F-4D97-AF65-F5344CB8AC3E}">
        <p14:creationId xmlns:p14="http://schemas.microsoft.com/office/powerpoint/2010/main" val="1081295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r" rtl="1"/>
            <a:r>
              <a:rPr lang="ar-SY" sz="1200" kern="1200" dirty="0" smtClean="0">
                <a:solidFill>
                  <a:schemeClr val="tx1"/>
                </a:solidFill>
                <a:effectLst/>
                <a:latin typeface="+mn-lt"/>
                <a:ea typeface="+mn-ea"/>
                <a:cs typeface="+mn-cs"/>
              </a:rPr>
              <a:t>تمثل</a:t>
            </a:r>
            <a:r>
              <a:rPr lang="ar-SY" sz="1200" kern="1200" baseline="0" dirty="0" smtClean="0">
                <a:solidFill>
                  <a:schemeClr val="tx1"/>
                </a:solidFill>
                <a:effectLst/>
                <a:latin typeface="+mn-lt"/>
                <a:ea typeface="+mn-ea"/>
                <a:cs typeface="+mn-cs"/>
              </a:rPr>
              <a:t> الأهداف الفردية الأشياء التي ينبغي أن يكون المشارك قادرا على إنجازها في نهاية الحصة. ويمكن استخدام هذه الأهداف لاختبار المعرفة التي اكتسبها الطلاب وكذلك لتمكين الطلاب من تقييم الدورة التدريبية. وبالنسبة لهذه الحصة، ينبغي أن يكون الطلاب قادرين على:</a:t>
            </a:r>
          </a:p>
          <a:p>
            <a:pPr marL="171450" indent="-171450" algn="r" rtl="1">
              <a:buFont typeface="Arial" charset="0"/>
              <a:buChar char="•"/>
            </a:pPr>
            <a:r>
              <a:rPr lang="ar-SY" sz="1200" kern="1200" baseline="0" dirty="0" smtClean="0">
                <a:solidFill>
                  <a:schemeClr val="tx1"/>
                </a:solidFill>
                <a:effectLst/>
                <a:latin typeface="+mn-lt"/>
                <a:ea typeface="+mn-ea"/>
                <a:cs typeface="+mn-cs"/>
              </a:rPr>
              <a:t>التعرف على المدربين والزملاء المشاركين</a:t>
            </a:r>
          </a:p>
          <a:p>
            <a:pPr marL="171450" indent="-171450" algn="r" rtl="1">
              <a:buFont typeface="Arial" charset="0"/>
              <a:buChar char="•"/>
            </a:pPr>
            <a:r>
              <a:rPr lang="ar-SY" sz="1200" kern="1200" baseline="0" dirty="0" smtClean="0">
                <a:solidFill>
                  <a:schemeClr val="tx1"/>
                </a:solidFill>
                <a:effectLst/>
                <a:latin typeface="+mn-lt"/>
                <a:ea typeface="+mn-ea"/>
                <a:cs typeface="+mn-cs"/>
              </a:rPr>
              <a:t>مناقشة الهدف العام للدورة التدريبية</a:t>
            </a:r>
          </a:p>
          <a:p>
            <a:pPr marL="171450" indent="-171450" algn="r" rtl="1">
              <a:buFont typeface="Arial" charset="0"/>
              <a:buChar char="•"/>
            </a:pPr>
            <a:r>
              <a:rPr lang="ar-SY" sz="1200" kern="1200" baseline="0" dirty="0" smtClean="0">
                <a:solidFill>
                  <a:schemeClr val="tx1"/>
                </a:solidFill>
                <a:effectLst/>
                <a:latin typeface="+mn-lt"/>
                <a:ea typeface="+mn-ea"/>
                <a:cs typeface="+mn-cs"/>
              </a:rPr>
              <a:t>شرح لماذا تعتبر هذه الدورة التدريبية مهمة</a:t>
            </a:r>
          </a:p>
          <a:p>
            <a:pPr marL="171450" indent="-171450" algn="r" rtl="1">
              <a:buFont typeface="Arial" charset="0"/>
              <a:buChar char="•"/>
            </a:pPr>
            <a:r>
              <a:rPr lang="ar-SY" sz="1200" kern="1200" baseline="0" dirty="0" smtClean="0">
                <a:solidFill>
                  <a:schemeClr val="tx1"/>
                </a:solidFill>
                <a:effectLst/>
                <a:latin typeface="+mn-lt"/>
                <a:ea typeface="+mn-ea"/>
                <a:cs typeface="+mn-cs"/>
              </a:rPr>
              <a:t>وضح قائمة بالأجزاء المكونة للجدول الزمني وأنشطة الدورة التدريبية</a:t>
            </a:r>
          </a:p>
          <a:p>
            <a:pPr marL="171450" indent="-171450" algn="r" rtl="1">
              <a:buFont typeface="Arial" charset="0"/>
              <a:buChar char="•"/>
            </a:pPr>
            <a:r>
              <a:rPr lang="ar-SY" sz="1200" kern="1200" baseline="0" dirty="0" smtClean="0">
                <a:solidFill>
                  <a:schemeClr val="tx1"/>
                </a:solidFill>
                <a:effectLst/>
                <a:latin typeface="+mn-lt"/>
                <a:ea typeface="+mn-ea"/>
                <a:cs typeface="+mn-cs"/>
              </a:rPr>
              <a:t>وضع قائمة بإجراءات الصحة والسلامة في مكان انعقاد الدورة التدريبية.</a:t>
            </a:r>
            <a:endParaRPr lang="ar-SY"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dirty="0"/>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smtClean="0"/>
              <a:t>هذا شريط فيديو.</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2003157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ينبغي للمدرب أن يقدم الموضوع عبر طرح أسئلة على المشاركين لمعرفة إن سبق لهم أن سمعوا عن إنترنت الأشياء وفهمهم</a:t>
            </a:r>
            <a:r>
              <a:rPr lang="ar-SY" baseline="0" dirty="0" smtClean="0"/>
              <a:t> لهذا الموضوع. ويمكن أن يسجل المدرب قائمة بالأجوبة على سبورة ورقية للتحقق في نهاية الحصة من استيعاب المشاركين لهذا المفهوم.</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38</a:t>
            </a:fld>
            <a:endParaRPr lang="en-US"/>
          </a:p>
        </p:txBody>
      </p:sp>
    </p:spTree>
    <p:extLst>
      <p:ext uri="{BB962C8B-B14F-4D97-AF65-F5344CB8AC3E}">
        <p14:creationId xmlns:p14="http://schemas.microsoft.com/office/powerpoint/2010/main" val="252449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kern="1200" dirty="0" smtClean="0">
                <a:solidFill>
                  <a:schemeClr val="tx1"/>
                </a:solidFill>
                <a:effectLst/>
                <a:latin typeface="+mn-lt"/>
                <a:ea typeface="+mn-ea"/>
                <a:cs typeface="+mn-cs"/>
              </a:rPr>
              <a:t>يعرض</a:t>
            </a:r>
            <a:r>
              <a:rPr lang="ar-SY" sz="1200" kern="1200" baseline="0" dirty="0" smtClean="0">
                <a:solidFill>
                  <a:schemeClr val="tx1"/>
                </a:solidFill>
                <a:effectLst/>
                <a:latin typeface="+mn-lt"/>
                <a:ea typeface="+mn-ea"/>
                <a:cs typeface="+mn-cs"/>
              </a:rPr>
              <a:t> هذا الفيديو مثالا جيدا عن كيف يمكن لمحرك سيارة أن يكون متصلا بالعديد من الأجهزة عبر إنترنت الأشياء وكيف يمكن لهذه الخدمات أن تكون مفيدة للغاية بالنسبة للزبون. يمكن للمدرب أيضا أن يعرج على توافر الأدلة الإلكترونية كنتيجة لهذه الترابطات. </a:t>
            </a:r>
            <a:endParaRPr lang="ar-SY"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39</a:t>
            </a:fld>
            <a:endParaRPr lang="en-US"/>
          </a:p>
        </p:txBody>
      </p:sp>
    </p:spTree>
    <p:extLst>
      <p:ext uri="{BB962C8B-B14F-4D97-AF65-F5344CB8AC3E}">
        <p14:creationId xmlns:p14="http://schemas.microsoft.com/office/powerpoint/2010/main" val="470153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40</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marL="0" marR="0" indent="0" algn="r" defTabSz="457200" rtl="1" eaLnBrk="1" fontAlgn="auto" latinLnBrk="0" hangingPunct="1">
              <a:lnSpc>
                <a:spcPct val="90000"/>
              </a:lnSpc>
              <a:spcBef>
                <a:spcPts val="0"/>
              </a:spcBef>
              <a:spcAft>
                <a:spcPts val="0"/>
              </a:spcAft>
              <a:buClrTx/>
              <a:buSzTx/>
              <a:buFontTx/>
              <a:buNone/>
              <a:tabLst>
                <a:tab pos="895350" algn="l"/>
              </a:tabLst>
              <a:defRPr/>
            </a:pPr>
            <a:r>
              <a:rPr lang="ar-SY" sz="3600" dirty="0" smtClean="0">
                <a:latin typeface="Sakkal Majalla" panose="02000000000000000000" pitchFamily="2" charset="-78"/>
                <a:cs typeface="Sakkal Majalla" panose="02000000000000000000" pitchFamily="2" charset="-78"/>
              </a:rPr>
              <a:t>يمكن لإنترنت الأشياء أن يعمل فقط بفضل النسخة السادسة من بروتوكول الإنترنت وعدد عناوين بروتوكول الإنترنت الذي ستتيحه. من المفترض أن يتوفر كل كيان حي أو جامد في العالم على عنوان بروتوكول الإنترنت الخاص به.</a:t>
            </a:r>
          </a:p>
          <a:p>
            <a:pPr algn="r" rtl="1">
              <a:lnSpc>
                <a:spcPct val="90000"/>
              </a:lnSpc>
              <a:buNone/>
              <a:tabLst>
                <a:tab pos="895350" algn="l"/>
              </a:tabLst>
            </a:pPr>
            <a:endParaRPr lang="ar-SY" sz="3500" b="0" dirty="0" smtClean="0">
              <a:latin typeface="Calibri" pitchFamily="34" charset="0"/>
              <a:cs typeface="Arial" charset="0"/>
            </a:endParaRPr>
          </a:p>
          <a:p>
            <a:pPr>
              <a:lnSpc>
                <a:spcPct val="90000"/>
              </a:lnSpc>
              <a:buNone/>
              <a:tabLst>
                <a:tab pos="895350" algn="l"/>
              </a:tabLst>
            </a:pPr>
            <a:endParaRPr lang="en-GB" sz="3500" b="1"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gn="r" rtl="1">
              <a:lnSpc>
                <a:spcPct val="90000"/>
              </a:lnSpc>
              <a:buClr>
                <a:srgbClr val="FF3300"/>
              </a:buClr>
              <a:buNone/>
              <a:tabLst>
                <a:tab pos="895350" algn="l"/>
              </a:tabLst>
            </a:pPr>
            <a:r>
              <a:rPr lang="ar-SY" sz="3500" dirty="0" smtClean="0">
                <a:solidFill>
                  <a:schemeClr val="accent1">
                    <a:lumMod val="25000"/>
                  </a:schemeClr>
                </a:solidFill>
                <a:latin typeface="Calibri" pitchFamily="34" charset="0"/>
                <a:cs typeface="Arial" charset="0"/>
              </a:rPr>
              <a:t>وبالتالي، ستصبح مؤلفة</a:t>
            </a:r>
            <a:r>
              <a:rPr lang="ar-SY" sz="3500" baseline="0" dirty="0" smtClean="0">
                <a:solidFill>
                  <a:schemeClr val="accent1">
                    <a:lumMod val="25000"/>
                  </a:schemeClr>
                </a:solidFill>
                <a:latin typeface="Calibri" pitchFamily="34" charset="0"/>
                <a:cs typeface="Arial" charset="0"/>
              </a:rPr>
              <a:t> من 16 كتلة بـ8 مفاتيح بدلا من 4 كتل</a:t>
            </a:r>
            <a:endParaRPr lang="ar-SY" sz="3500" dirty="0" smtClean="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gn="r" rtl="1" eaLnBrk="1" hangingPunct="1">
              <a:lnSpc>
                <a:spcPct val="90000"/>
              </a:lnSpc>
              <a:buClr>
                <a:srgbClr val="FF3300"/>
              </a:buClr>
              <a:buNone/>
              <a:tabLst>
                <a:tab pos="895350" algn="l"/>
              </a:tabLst>
            </a:pPr>
            <a:r>
              <a:rPr lang="en-GB" dirty="0">
                <a:latin typeface="Calibri" pitchFamily="34" charset="0"/>
              </a:rPr>
              <a:t>	</a:t>
            </a:r>
            <a:r>
              <a:rPr lang="ar-SY" dirty="0" smtClean="0">
                <a:latin typeface="Calibri" pitchFamily="34" charset="0"/>
              </a:rPr>
              <a:t>إذا كانت مساحة عنوان في النسخة الرابعة من بروتوكول الإنترنت تقارن بـ1 ملمتر، فإن مساحة العنوان في النسخة السادسة لبروتوكول الإنترنت من شأنها</a:t>
            </a:r>
            <a:r>
              <a:rPr lang="ar-SY" baseline="0" dirty="0" smtClean="0">
                <a:latin typeface="Calibri" pitchFamily="34" charset="0"/>
              </a:rPr>
              <a:t> أن تعادل 80 مرة قطر المجرة برمتها.</a:t>
            </a:r>
            <a:endParaRPr lang="ar-SY" dirty="0" smtClean="0">
              <a:latin typeface="Calibri" pitchFamily="34" charset="0"/>
            </a:endParaRPr>
          </a:p>
          <a:p>
            <a:pPr eaLnBrk="1" hangingPunct="1"/>
            <a:endParaRPr lang="en-US" dirty="0"/>
          </a:p>
        </p:txBody>
      </p:sp>
    </p:spTree>
    <p:extLst>
      <p:ext uri="{BB962C8B-B14F-4D97-AF65-F5344CB8AC3E}">
        <p14:creationId xmlns:p14="http://schemas.microsoft.com/office/powerpoint/2010/main" val="515193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sz="1200" kern="1200" dirty="0" smtClean="0">
                <a:solidFill>
                  <a:schemeClr val="tx1"/>
                </a:solidFill>
                <a:effectLst/>
                <a:latin typeface="+mn-lt"/>
                <a:ea typeface="+mn-ea"/>
                <a:cs typeface="+mn-cs"/>
              </a:rPr>
              <a:t>تمنح هذه الشفافة فرصة للمدرب من أجل مناقشة</a:t>
            </a:r>
            <a:r>
              <a:rPr lang="ar-SY" sz="1200" kern="1200" baseline="0" dirty="0" smtClean="0">
                <a:solidFill>
                  <a:schemeClr val="tx1"/>
                </a:solidFill>
                <a:effectLst/>
                <a:latin typeface="+mn-lt"/>
                <a:ea typeface="+mn-ea"/>
                <a:cs typeface="+mn-cs"/>
              </a:rPr>
              <a:t> القضايا الأمنية لأجهزة إنترنت الأشياء وأن منتجيها عامة ليسوا خبراء في الجانب الأمني. ويمكن اعتبار أجهزة إنترنت الأشياء بمثابة قنبلة موقوتة. قد يرغب المدرب في التوسع في مناقشة رؤوس الأقلام بحسب معرفة المشاركين بالموضوع.</a:t>
            </a:r>
            <a:endParaRPr lang="ar-SY"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1277806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b="0" dirty="0" smtClean="0">
                <a:latin typeface="Sakkal Majalla" panose="02000000000000000000" pitchFamily="2" charset="-78"/>
                <a:cs typeface="Sakkal Majalla" panose="02000000000000000000" pitchFamily="2" charset="-78"/>
              </a:rPr>
              <a:t>يعتبر تقرير «تقييم تهديدات الجريمة المنظمة للإنترنت» لعام 2017 أحدث المعلومات عن التهديدات الإلكترونية. ويدعم هذا الاقتباس مضمون الشفافات السابقة.</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904417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just" rtl="1"/>
            <a:r>
              <a:rPr lang="ar-SY" sz="1200" b="0" kern="1200" dirty="0" smtClean="0">
                <a:solidFill>
                  <a:schemeClr val="tx1"/>
                </a:solidFill>
                <a:effectLst/>
                <a:latin typeface="+mn-lt"/>
                <a:ea typeface="+mn-ea"/>
                <a:cs typeface="+mn-cs"/>
              </a:rPr>
              <a:t>معلومات إضافية من </a:t>
            </a:r>
            <a:r>
              <a:rPr lang="ar-SY" sz="1200" b="0" dirty="0" smtClean="0">
                <a:latin typeface="Sakkal Majalla" panose="02000000000000000000" pitchFamily="2" charset="-78"/>
                <a:cs typeface="Sakkal Majalla" panose="02000000000000000000" pitchFamily="2" charset="-78"/>
              </a:rPr>
              <a:t>تقرير «تقييم تهديدات الجريمة المنظمة للإنترنت» لعام 2017 لمساعدة</a:t>
            </a:r>
            <a:r>
              <a:rPr lang="ar-SY" sz="1200" b="0" baseline="0" dirty="0" smtClean="0">
                <a:latin typeface="Sakkal Majalla" panose="02000000000000000000" pitchFamily="2" charset="-78"/>
                <a:cs typeface="Sakkal Majalla" panose="02000000000000000000" pitchFamily="2" charset="-78"/>
              </a:rPr>
              <a:t> المدرب.</a:t>
            </a:r>
          </a:p>
          <a:p>
            <a:pPr algn="just" rtl="1"/>
            <a:endParaRPr lang="ar-SY" sz="1200" b="0" kern="1200" baseline="0" dirty="0" smtClean="0">
              <a:solidFill>
                <a:schemeClr val="tx1"/>
              </a:solidFill>
              <a:effectLst/>
              <a:latin typeface="Sakkal Majalla" panose="02000000000000000000" pitchFamily="2" charset="-78"/>
              <a:ea typeface="+mn-ea"/>
              <a:cs typeface="Sakkal Majalla" panose="02000000000000000000" pitchFamily="2" charset="-78"/>
            </a:endParaRPr>
          </a:p>
          <a:p>
            <a:pPr algn="just" rtl="1"/>
            <a:r>
              <a:rPr lang="ar-SY" sz="1200" kern="1200" dirty="0" smtClean="0">
                <a:solidFill>
                  <a:schemeClr val="tx1"/>
                </a:solidFill>
                <a:effectLst/>
                <a:latin typeface="+mn-lt"/>
                <a:ea typeface="+mn-ea"/>
                <a:cs typeface="+mn-cs"/>
              </a:rPr>
              <a:t>تبقى هجمات حجب الخدمة الموزعة (</a:t>
            </a:r>
            <a:r>
              <a:rPr lang="en-US" sz="1200" kern="1200" dirty="0" smtClean="0">
                <a:solidFill>
                  <a:schemeClr val="tx1"/>
                </a:solidFill>
                <a:effectLst/>
                <a:latin typeface="+mn-lt"/>
                <a:ea typeface="+mn-ea"/>
                <a:cs typeface="+mn-cs"/>
              </a:rPr>
              <a:t>DDoS</a:t>
            </a:r>
            <a:r>
              <a:rPr lang="ar-SY" sz="1200" kern="1200" dirty="0" smtClean="0">
                <a:solidFill>
                  <a:schemeClr val="tx1"/>
                </a:solidFill>
                <a:effectLst/>
                <a:latin typeface="+mn-lt"/>
                <a:ea typeface="+mn-ea"/>
                <a:cs typeface="+mn-cs"/>
              </a:rPr>
              <a:t>) مصدر قلق دائم لسلطات إنفاذ القانون الأوروبية. وتمثل الدافع الأكثر شيوعًا وراء الهجمات المبلغ عنها في الابتزاز، بنسبة تعادل أكثر من ثلث الهجمات. وعامة، كانت الهجمات سواء منها الخبيثة الصرفة أو تلك التي تعزى لما يبدو أنها أسباب سياسية / إيديولوجية، تعادل نصف الهجمات المبلغ عنها تقريبا. وتعتبر مثل هذه الهجمات بطبيعة الحال محبطة أو تطرح إشكاليات بالنسبة للضحايا. ولئن كانت هذه الهجمات غالباً محدودة المدة، فإنها قد تلحق في بعض الضرر للسمعة أو بعض الأضرار المالية. وعادةً ما تكون هجمات حجب الخدمة الموزعة جديرة بالإخبار فقط بسبب بعض الجوانب المتعلقة بحجم الهجمات أو مصدرها، أو طبيعة هدفها بدلاً من الضرر الفعلي الذي تحدثه. وبحسب الدافع وراء الهجوم، يُرجح أن يكون أحد أهداف مرتكب الهجوم "جديرا بالإخبار والاهتمام".</a:t>
            </a:r>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بالنسبة لمحاولات الابتزاز ذات الدوافع المالية، عادةً ما يتم توجيه الهجمات إلى المؤسسات متوسطة أو كبيرة الحجم ، مع طلب الدفع بشكل شبه حصري بعملة </a:t>
            </a:r>
            <a:r>
              <a:rPr lang="ar-SY" sz="1200" kern="1200" dirty="0" err="1" smtClean="0">
                <a:solidFill>
                  <a:schemeClr val="tx1"/>
                </a:solidFill>
                <a:effectLst/>
                <a:latin typeface="+mn-lt"/>
                <a:ea typeface="+mn-ea"/>
                <a:cs typeface="+mn-cs"/>
              </a:rPr>
              <a:t>بيتكوين</a:t>
            </a:r>
            <a:r>
              <a:rPr lang="ar-SY" sz="1200" kern="120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Bitcoin</a:t>
            </a:r>
            <a:r>
              <a:rPr lang="ar-SY" sz="1200" kern="1200" dirty="0" smtClean="0">
                <a:solidFill>
                  <a:schemeClr val="tx1"/>
                </a:solidFill>
                <a:effectLst/>
                <a:latin typeface="+mn-lt"/>
                <a:ea typeface="+mn-ea"/>
                <a:cs typeface="+mn-cs"/>
              </a:rPr>
              <a:t>). وغالباً ما تستهدف مثل هذه الهجمات ضحايا محددين بالتزامن مع أحداث أو مناسبات معينة من المرجح أن يقوموا فيها بمزيد من الأنشطة؛ مثلا، بائعو الزهور خلال عيد الحب أو مواقع المقامرة عبر الإنترنت خلال الأحداث الرياضية الكبيرة. وفي بعض البلدان، يستمر ورثة مجموعات حجب الخدمة الموزعة، مثل جماعة أرمادا (</a:t>
            </a:r>
            <a:r>
              <a:rPr lang="en-US" sz="1200" kern="1200" dirty="0" smtClean="0">
                <a:solidFill>
                  <a:schemeClr val="tx1"/>
                </a:solidFill>
                <a:effectLst/>
                <a:latin typeface="+mn-lt"/>
                <a:ea typeface="+mn-ea"/>
                <a:cs typeface="+mn-cs"/>
              </a:rPr>
              <a:t>Armada Collective</a:t>
            </a:r>
            <a:r>
              <a:rPr lang="ar-SY" sz="1200" kern="1200" dirty="0" smtClean="0">
                <a:solidFill>
                  <a:schemeClr val="tx1"/>
                </a:solidFill>
                <a:effectLst/>
                <a:latin typeface="+mn-lt"/>
                <a:ea typeface="+mn-ea"/>
                <a:cs typeface="+mn-cs"/>
              </a:rPr>
              <a:t>)، في ارتكاب بعض الهجمات بمعية مهاجمين يتظاهرون بأنهم المجموعة الإجرامية الممثلة للفقيد. فهم يعتمدون على سمعة المجموعة لإخافة الضحايا المحتملين وحثهم على الدفع، في حين أنهم في الواقع يفتقرون في الغالب إلى أي قدرات هامة من قدرات </a:t>
            </a:r>
            <a:r>
              <a:rPr lang="fr-FR" sz="1200" kern="1200" dirty="0" err="1" smtClean="0">
                <a:solidFill>
                  <a:schemeClr val="tx1"/>
                </a:solidFill>
                <a:effectLst/>
                <a:latin typeface="+mn-lt"/>
                <a:ea typeface="+mn-ea"/>
                <a:cs typeface="+mn-cs"/>
              </a:rPr>
              <a:t>DDoS</a:t>
            </a:r>
            <a:r>
              <a:rPr lang="ar-SY" sz="1200" kern="1200" dirty="0" smtClean="0">
                <a:solidFill>
                  <a:schemeClr val="tx1"/>
                </a:solidFill>
                <a:effectLst/>
                <a:latin typeface="+mn-lt"/>
                <a:ea typeface="+mn-ea"/>
                <a:cs typeface="+mn-cs"/>
              </a:rPr>
              <a:t>.</a:t>
            </a:r>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وبالمثل، تقوم مجموعات أخرى لحجب الخدمة الموزعة بشن هجمات صغيرة تؤدي إلى بعض الاضطراب في الخدمة، تليها تهديدات بحدوث هجوم أكبر إذا لم يتم دفع فدية. وحتى إن لم يتم الدفع، فغالبا لا يتبع أي هجوم لاحق، مما يوحي بأن قدرات حجب الخدمة الموزعة الفعلية لتلك المجموعات ضئيلة. ومن المرجح أن تصبح هجمات "</a:t>
            </a:r>
            <a:r>
              <a:rPr lang="fr-FR" sz="1200" kern="1200" dirty="0" err="1" smtClean="0">
                <a:solidFill>
                  <a:schemeClr val="tx1"/>
                </a:solidFill>
                <a:effectLst/>
                <a:latin typeface="+mn-lt"/>
                <a:ea typeface="+mn-ea"/>
                <a:cs typeface="+mn-cs"/>
              </a:rPr>
              <a:t>try-yourluck</a:t>
            </a:r>
            <a:r>
              <a:rPr lang="ar-SY" sz="1200" kern="1200" dirty="0" smtClean="0">
                <a:solidFill>
                  <a:schemeClr val="tx1"/>
                </a:solidFill>
                <a:effectLst/>
                <a:latin typeface="+mn-lt"/>
                <a:ea typeface="+mn-ea"/>
                <a:cs typeface="+mn-cs"/>
              </a:rPr>
              <a:t>" (جرب حظك) أكثر انتشارًا نظرًا لتزايد إمكانية النفاذ إلى أدوات </a:t>
            </a:r>
            <a:r>
              <a:rPr lang="fr-FR" sz="1200" kern="1200" dirty="0" err="1" smtClean="0">
                <a:solidFill>
                  <a:schemeClr val="tx1"/>
                </a:solidFill>
                <a:effectLst/>
                <a:latin typeface="+mn-lt"/>
                <a:ea typeface="+mn-ea"/>
                <a:cs typeface="+mn-cs"/>
              </a:rPr>
              <a:t>DDoS</a:t>
            </a:r>
            <a:r>
              <a:rPr lang="ar-SY" sz="1200" kern="1200" dirty="0" smtClean="0">
                <a:solidFill>
                  <a:schemeClr val="tx1"/>
                </a:solidFill>
                <a:effectLst/>
                <a:latin typeface="+mn-lt"/>
                <a:ea typeface="+mn-ea"/>
                <a:cs typeface="+mn-cs"/>
              </a:rPr>
              <a:t> (مثل </a:t>
            </a:r>
            <a:r>
              <a:rPr lang="fr-FR" sz="1200" kern="1200" dirty="0" err="1" smtClean="0">
                <a:solidFill>
                  <a:schemeClr val="tx1"/>
                </a:solidFill>
                <a:effectLst/>
                <a:latin typeface="+mn-lt"/>
                <a:ea typeface="+mn-ea"/>
                <a:cs typeface="+mn-cs"/>
              </a:rPr>
              <a:t>booters</a:t>
            </a:r>
            <a:r>
              <a:rPr lang="fr-FR"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و</a:t>
            </a:r>
            <a:r>
              <a:rPr lang="fr-FR" sz="1200" kern="1200" dirty="0" err="1" smtClean="0">
                <a:solidFill>
                  <a:schemeClr val="tx1"/>
                </a:solidFill>
                <a:effectLst/>
                <a:latin typeface="+mn-lt"/>
                <a:ea typeface="+mn-ea"/>
                <a:cs typeface="+mn-cs"/>
              </a:rPr>
              <a:t>stressers</a:t>
            </a:r>
            <a:r>
              <a:rPr lang="ar-SY" sz="1200" kern="1200" dirty="0" smtClean="0">
                <a:solidFill>
                  <a:schemeClr val="tx1"/>
                </a:solidFill>
                <a:effectLst/>
                <a:latin typeface="+mn-lt"/>
                <a:ea typeface="+mn-ea"/>
                <a:cs typeface="+mn-cs"/>
              </a:rPr>
              <a:t>) وخدمات حجب الخدمة الموزعة للإيجار على كلٍ من الشبكة المفتوحة والشبكة المظلمة. وتشير بعض التقارير إلى أن الهجوم الذي يستغرق 5 دقائق على بائع تجزئة هام بالتجزئة على الإنترنت يمكن أن يكلف أقل من 5 دولارات أمريكية، في حين أن الضرر الذي يلحق الشركة في نفس الوقت يكون أكبر من ذلك بكثير. ويبعث هذا التباين بين كلفة الهجمات وتكاليف الوقاية وجبر الضرر على القلق.</a:t>
            </a:r>
            <a:endParaRPr lang="fr-FR" sz="1200" kern="1200" dirty="0" smtClean="0">
              <a:solidFill>
                <a:schemeClr val="tx1"/>
              </a:solidFill>
              <a:effectLst/>
              <a:latin typeface="+mn-lt"/>
              <a:ea typeface="+mn-ea"/>
              <a:cs typeface="+mn-cs"/>
            </a:endParaRPr>
          </a:p>
          <a:p>
            <a:pPr algn="r" rtl="1"/>
            <a:endParaRPr lang="ar-SY"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43</a:t>
            </a:fld>
            <a:endParaRPr lang="en-US"/>
          </a:p>
        </p:txBody>
      </p:sp>
    </p:spTree>
    <p:extLst>
      <p:ext uri="{BB962C8B-B14F-4D97-AF65-F5344CB8AC3E}">
        <p14:creationId xmlns:p14="http://schemas.microsoft.com/office/powerpoint/2010/main" val="1043976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يمكنكم تشغيل الغلاية الذكية اعتبارا من تطبيق على هاتفكم المحمول من أي مكان في المنزل. النسخة</a:t>
            </a:r>
            <a:r>
              <a:rPr lang="ar-SY" baseline="0" dirty="0" smtClean="0"/>
              <a:t> الأولى للغلاية الذكية لم تكن </a:t>
            </a:r>
            <a:r>
              <a:rPr lang="ar-SY" dirty="0" smtClean="0"/>
              <a:t>تحقق من وجود الماء في الغلاية لذلك احترقت</a:t>
            </a:r>
            <a:r>
              <a:rPr lang="ar-SY" baseline="0" dirty="0" smtClean="0"/>
              <a:t> العديد من تلك </a:t>
            </a:r>
            <a:r>
              <a:rPr lang="ar-SY" dirty="0" smtClean="0"/>
              <a:t>الغلايات. عالجت النسخة</a:t>
            </a:r>
            <a:r>
              <a:rPr lang="ar-SY" baseline="0" dirty="0" smtClean="0"/>
              <a:t> الثانية </a:t>
            </a:r>
            <a:r>
              <a:rPr lang="ar-SY" dirty="0" smtClean="0"/>
              <a:t>هذه المشكلة ولكنها لم يعالج المشاكل الأمنية التي تم الإبلاغ عنها.</a:t>
            </a:r>
          </a:p>
          <a:p>
            <a:pPr algn="just" rtl="1"/>
            <a:endParaRPr lang="ar-SY" dirty="0" smtClean="0"/>
          </a:p>
          <a:p>
            <a:pPr algn="just" rtl="1"/>
            <a:r>
              <a:rPr lang="ar-SY" dirty="0" smtClean="0"/>
              <a:t>هذا يجعل الغلاية الذكية</a:t>
            </a:r>
            <a:r>
              <a:rPr lang="ar-SY" baseline="0" dirty="0" smtClean="0"/>
              <a:t> </a:t>
            </a:r>
            <a:r>
              <a:rPr lang="ar-SY" dirty="0" smtClean="0"/>
              <a:t>عرضة للهجوم. رمز التطبيق الخاص بالمنتج متاح</a:t>
            </a:r>
            <a:r>
              <a:rPr lang="ar-SY" baseline="0" dirty="0" smtClean="0"/>
              <a:t> </a:t>
            </a:r>
            <a:r>
              <a:rPr lang="ar-SY" dirty="0" smtClean="0"/>
              <a:t>على الإنترنت وهو 0000. كما يعرض النفاذ إلى إعدادات الغلاية الذكية معلومات الربط اللاسلكي بالشبكة.</a:t>
            </a:r>
            <a:endParaRPr lang="en-GB" baseline="0"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1381035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fontAlgn="base"/>
            <a:r>
              <a:rPr lang="ar-SY" sz="1200" kern="1200" dirty="0" smtClean="0">
                <a:solidFill>
                  <a:schemeClr val="tx1"/>
                </a:solidFill>
                <a:effectLst/>
                <a:latin typeface="+mn-lt"/>
                <a:ea typeface="ＭＳ Ｐゴシック" charset="0"/>
                <a:cs typeface="ＭＳ Ｐゴシック" charset="0"/>
              </a:rPr>
              <a:t>رأت </a:t>
            </a:r>
            <a:r>
              <a:rPr lang="en-GB" sz="1200" kern="1200" dirty="0" smtClean="0">
                <a:solidFill>
                  <a:schemeClr val="tx1"/>
                </a:solidFill>
                <a:effectLst/>
                <a:latin typeface="+mn-lt"/>
                <a:ea typeface="ＭＳ Ｐゴシック" charset="0"/>
                <a:cs typeface="ＭＳ Ｐゴシック" charset="0"/>
              </a:rPr>
              <a:t>Pentestpartners.com</a:t>
            </a:r>
            <a:r>
              <a:rPr lang="ar-SY" sz="1200" kern="1200" dirty="0" smtClean="0">
                <a:solidFill>
                  <a:schemeClr val="tx1"/>
                </a:solidFill>
                <a:effectLst/>
                <a:latin typeface="+mn-lt"/>
                <a:ea typeface="ＭＳ Ｐゴシック" charset="0"/>
                <a:cs typeface="ＭＳ Ｐゴシック" charset="0"/>
              </a:rPr>
              <a:t> إعلانا في برنامج «هذا</a:t>
            </a:r>
            <a:r>
              <a:rPr lang="ar-SY" sz="1200" kern="1200" baseline="0" dirty="0" smtClean="0">
                <a:solidFill>
                  <a:schemeClr val="tx1"/>
                </a:solidFill>
                <a:effectLst/>
                <a:latin typeface="+mn-lt"/>
                <a:ea typeface="ＭＳ Ｐゴシック" charset="0"/>
                <a:cs typeface="ＭＳ Ｐゴシック" charset="0"/>
              </a:rPr>
              <a:t> الصباح» (</a:t>
            </a:r>
            <a:r>
              <a:rPr lang="en-GB" sz="1200" u="sng" kern="1200" dirty="0" smtClean="0">
                <a:solidFill>
                  <a:schemeClr val="tx1"/>
                </a:solidFill>
                <a:effectLst/>
                <a:latin typeface="+mn-lt"/>
                <a:ea typeface="ＭＳ Ｐゴシック" charset="0"/>
                <a:cs typeface="ＭＳ Ｐゴシック" charset="0"/>
                <a:hlinkClick r:id="rId3"/>
              </a:rPr>
              <a:t>This Morning</a:t>
            </a:r>
            <a:r>
              <a:rPr lang="ar-SY" sz="1200" kern="1200" baseline="0" dirty="0" smtClean="0">
                <a:solidFill>
                  <a:schemeClr val="tx1"/>
                </a:solidFill>
                <a:effectLst/>
                <a:latin typeface="+mn-lt"/>
                <a:ea typeface="ＭＳ Ｐゴシック" charset="0"/>
                <a:cs typeface="ＭＳ Ｐゴシック" charset="0"/>
              </a:rPr>
              <a:t>) على </a:t>
            </a:r>
            <a:r>
              <a:rPr lang="ar-SY" sz="1200" kern="1200" dirty="0" smtClean="0">
                <a:solidFill>
                  <a:schemeClr val="tx1"/>
                </a:solidFill>
                <a:effectLst/>
                <a:latin typeface="+mn-lt"/>
                <a:ea typeface="ＭＳ Ｐゴシック" charset="0"/>
                <a:cs typeface="ＭＳ Ｐゴシック" charset="0"/>
              </a:rPr>
              <a:t>قناة (</a:t>
            </a:r>
            <a:r>
              <a:rPr lang="en-GB" sz="1200" kern="1200" dirty="0" smtClean="0">
                <a:solidFill>
                  <a:schemeClr val="tx1"/>
                </a:solidFill>
                <a:effectLst/>
                <a:latin typeface="+mn-lt"/>
                <a:ea typeface="ＭＳ Ｐゴシック" charset="0"/>
                <a:cs typeface="ＭＳ Ｐゴシック" charset="0"/>
              </a:rPr>
              <a:t>ITV</a:t>
            </a:r>
            <a:r>
              <a:rPr lang="ar-SY" sz="1200" kern="1200" dirty="0" smtClean="0">
                <a:solidFill>
                  <a:schemeClr val="tx1"/>
                </a:solidFill>
                <a:effectLst/>
                <a:latin typeface="+mn-lt"/>
                <a:ea typeface="ＭＳ Ｐゴシック" charset="0"/>
                <a:cs typeface="ＭＳ Ｐゴシック" charset="0"/>
              </a:rPr>
              <a:t>) يشير أن النسخة الثانية</a:t>
            </a:r>
            <a:r>
              <a:rPr lang="ar-SY" sz="1200" kern="1200" baseline="0" dirty="0" smtClean="0">
                <a:solidFill>
                  <a:schemeClr val="tx1"/>
                </a:solidFill>
                <a:effectLst/>
                <a:latin typeface="+mn-lt"/>
                <a:ea typeface="ＭＳ Ｐゴシック" charset="0"/>
                <a:cs typeface="ＭＳ Ｐゴシック" charset="0"/>
              </a:rPr>
              <a:t> ل</a:t>
            </a:r>
            <a:r>
              <a:rPr lang="ar-SY" sz="1200" kern="1200" dirty="0" smtClean="0">
                <a:solidFill>
                  <a:schemeClr val="tx1"/>
                </a:solidFill>
                <a:effectLst/>
                <a:latin typeface="+mn-lt"/>
                <a:ea typeface="ＭＳ Ｐゴシック" charset="0"/>
                <a:cs typeface="ＭＳ Ｐゴシック" charset="0"/>
              </a:rPr>
              <a:t>لغلاية الذكية </a:t>
            </a:r>
            <a:r>
              <a:rPr lang="en-GB" sz="1200" kern="1200" dirty="0" err="1" smtClean="0">
                <a:solidFill>
                  <a:schemeClr val="tx1"/>
                </a:solidFill>
                <a:effectLst/>
                <a:latin typeface="+mn-lt"/>
                <a:ea typeface="ＭＳ Ｐゴシック" charset="0"/>
                <a:cs typeface="ＭＳ Ｐゴシック" charset="0"/>
              </a:rPr>
              <a:t>iKettle</a:t>
            </a:r>
            <a:r>
              <a:rPr lang="en-GB" sz="1200" kern="1200" dirty="0" smtClean="0">
                <a:solidFill>
                  <a:schemeClr val="tx1"/>
                </a:solidFill>
                <a:effectLst/>
                <a:latin typeface="+mn-lt"/>
                <a:ea typeface="ＭＳ Ｐゴシック" charset="0"/>
                <a:cs typeface="ＭＳ Ｐゴシック" charset="0"/>
              </a:rPr>
              <a:t> 2.0 </a:t>
            </a:r>
            <a:r>
              <a:rPr lang="ar-SY" sz="1200" kern="1200" dirty="0" smtClean="0">
                <a:solidFill>
                  <a:schemeClr val="tx1"/>
                </a:solidFill>
                <a:effectLst/>
                <a:latin typeface="+mn-lt"/>
                <a:ea typeface="ＭＳ Ｐゴシック" charset="0"/>
                <a:cs typeface="ＭＳ Ｐゴシック" charset="0"/>
              </a:rPr>
              <a:t> وعصارة القهوة الذكية أصبحت</a:t>
            </a:r>
            <a:r>
              <a:rPr lang="ar-SY" sz="1200" kern="1200" baseline="0" dirty="0" smtClean="0">
                <a:solidFill>
                  <a:schemeClr val="tx1"/>
                </a:solidFill>
                <a:effectLst/>
                <a:latin typeface="+mn-lt"/>
                <a:ea typeface="ＭＳ Ｐゴシック" charset="0"/>
                <a:cs typeface="ＭＳ Ｐゴシック" charset="0"/>
              </a:rPr>
              <a:t> أذكى. وإذا كنتم لا تعرفون الغلاية الذكية، فهي جهاز يحل مشكلة واحدة (ألا تضطروا للاستيقاظ والذهاب إلى المطبخ لتشغيل الغلاية!) ويخلق العديد من المشاكل الأخرى.</a:t>
            </a:r>
          </a:p>
          <a:p>
            <a:pPr algn="just" rtl="1" fontAlgn="base"/>
            <a:endParaRPr lang="ar-SY" sz="1200" kern="1200" baseline="0" dirty="0" smtClean="0">
              <a:solidFill>
                <a:schemeClr val="tx1"/>
              </a:solidFill>
              <a:effectLst/>
              <a:latin typeface="+mn-lt"/>
              <a:ea typeface="ＭＳ Ｐゴシック" charset="0"/>
              <a:cs typeface="ＭＳ Ｐゴシック" charset="0"/>
            </a:endParaRPr>
          </a:p>
          <a:p>
            <a:pPr algn="just" rtl="1" fontAlgn="base"/>
            <a:r>
              <a:rPr lang="ar-SY" sz="1200" b="1" kern="1200" baseline="0" dirty="0" smtClean="0">
                <a:solidFill>
                  <a:schemeClr val="tx1"/>
                </a:solidFill>
                <a:effectLst/>
                <a:latin typeface="+mn-lt"/>
                <a:ea typeface="ＭＳ Ｐゴシック" charset="0"/>
                <a:cs typeface="ＭＳ Ｐゴシック" charset="0"/>
              </a:rPr>
              <a:t>وهنا مربط الفرس بالنسبة للغلاية الذكية.</a:t>
            </a:r>
          </a:p>
          <a:p>
            <a:pPr algn="just" rtl="1" fontAlgn="base"/>
            <a:r>
              <a:rPr lang="ar-SY" sz="1200" b="0" kern="1200" baseline="0" dirty="0" smtClean="0">
                <a:solidFill>
                  <a:schemeClr val="tx1"/>
                </a:solidFill>
                <a:effectLst/>
                <a:latin typeface="+mn-lt"/>
                <a:ea typeface="ＭＳ Ｐゴシック" charset="0"/>
                <a:cs typeface="ＭＳ Ｐゴシック" charset="0"/>
              </a:rPr>
              <a:t>إذا كانت لديكم غلاية ذكية تشتغل </a:t>
            </a:r>
            <a:r>
              <a:rPr lang="ar-SY" sz="1200" b="0" kern="1200" baseline="0" dirty="0" err="1" smtClean="0">
                <a:solidFill>
                  <a:schemeClr val="tx1"/>
                </a:solidFill>
                <a:effectLst/>
                <a:latin typeface="+mn-lt"/>
                <a:ea typeface="ＭＳ Ｐゴシック" charset="0"/>
                <a:cs typeface="ＭＳ Ｐゴシック" charset="0"/>
              </a:rPr>
              <a:t>بالواي</a:t>
            </a:r>
            <a:r>
              <a:rPr lang="ar-SY" sz="1200" b="0" kern="1200" baseline="0" dirty="0" smtClean="0">
                <a:solidFill>
                  <a:schemeClr val="tx1"/>
                </a:solidFill>
                <a:effectLst/>
                <a:latin typeface="+mn-lt"/>
                <a:ea typeface="ＭＳ Ｐゴシック" charset="0"/>
                <a:cs typeface="ＭＳ Ｐゴシック" charset="0"/>
              </a:rPr>
              <a:t> </a:t>
            </a:r>
            <a:r>
              <a:rPr lang="ar-SY" sz="1200" b="0" kern="1200" baseline="0" dirty="0" err="1" smtClean="0">
                <a:solidFill>
                  <a:schemeClr val="tx1"/>
                </a:solidFill>
                <a:effectLst/>
                <a:latin typeface="+mn-lt"/>
                <a:ea typeface="ＭＳ Ｐゴシック" charset="0"/>
                <a:cs typeface="ＭＳ Ｐゴシック" charset="0"/>
              </a:rPr>
              <a:t>فاي</a:t>
            </a:r>
            <a:r>
              <a:rPr lang="ar-SY" sz="1200" b="0" kern="1200" baseline="0" dirty="0" smtClean="0">
                <a:solidFill>
                  <a:schemeClr val="tx1"/>
                </a:solidFill>
                <a:effectLst/>
                <a:latin typeface="+mn-lt"/>
                <a:ea typeface="ＭＳ Ｐゴシック" charset="0"/>
                <a:cs typeface="ＭＳ Ｐゴシック" charset="0"/>
              </a:rPr>
              <a:t>، يمكن لأي قرصان أن يمر بمحاذاة منزلكم ويسرق مفتاح </a:t>
            </a:r>
            <a:r>
              <a:rPr lang="ar-SY" sz="1200" b="0" kern="1200" baseline="0" dirty="0" err="1" smtClean="0">
                <a:solidFill>
                  <a:schemeClr val="tx1"/>
                </a:solidFill>
                <a:effectLst/>
                <a:latin typeface="+mn-lt"/>
                <a:ea typeface="ＭＳ Ｐゴシック" charset="0"/>
                <a:cs typeface="ＭＳ Ｐゴシック" charset="0"/>
              </a:rPr>
              <a:t>الواي</a:t>
            </a:r>
            <a:r>
              <a:rPr lang="ar-SY" sz="1200" b="0" kern="1200" baseline="0" dirty="0" smtClean="0">
                <a:solidFill>
                  <a:schemeClr val="tx1"/>
                </a:solidFill>
                <a:effectLst/>
                <a:latin typeface="+mn-lt"/>
                <a:ea typeface="ＭＳ Ｐゴシック" charset="0"/>
                <a:cs typeface="ＭＳ Ｐゴシック" charset="0"/>
              </a:rPr>
              <a:t> </a:t>
            </a:r>
            <a:r>
              <a:rPr lang="ar-SY" sz="1200" b="0" kern="1200" baseline="0" dirty="0" err="1" smtClean="0">
                <a:solidFill>
                  <a:schemeClr val="tx1"/>
                </a:solidFill>
                <a:effectLst/>
                <a:latin typeface="+mn-lt"/>
                <a:ea typeface="ＭＳ Ｐゴシック" charset="0"/>
                <a:cs typeface="ＭＳ Ｐゴシック" charset="0"/>
              </a:rPr>
              <a:t>فاي</a:t>
            </a:r>
            <a:r>
              <a:rPr lang="ar-SY" sz="1200" b="0" kern="1200" baseline="0" dirty="0" smtClean="0">
                <a:solidFill>
                  <a:schemeClr val="tx1"/>
                </a:solidFill>
                <a:effectLst/>
                <a:latin typeface="+mn-lt"/>
                <a:ea typeface="ＭＳ Ｐゴシック" charset="0"/>
                <a:cs typeface="ＭＳ Ｐゴシック" charset="0"/>
              </a:rPr>
              <a:t> الخاص بكم.</a:t>
            </a:r>
          </a:p>
          <a:p>
            <a:pPr algn="just" rtl="1" fontAlgn="base"/>
            <a:r>
              <a:rPr lang="ar-SY" sz="1200" b="0" kern="1200" baseline="0" dirty="0" smtClean="0">
                <a:solidFill>
                  <a:schemeClr val="tx1"/>
                </a:solidFill>
                <a:effectLst/>
                <a:latin typeface="+mn-lt"/>
                <a:ea typeface="ＭＳ Ｐゴシック" charset="0"/>
                <a:cs typeface="ＭＳ Ｐゴシック" charset="0"/>
              </a:rPr>
              <a:t>وهذا أمر سهل للغاية إذا كنتم تستخدمون تطبيق </a:t>
            </a:r>
            <a:r>
              <a:rPr lang="ar-SY" sz="1200" b="0" kern="1200" baseline="0" dirty="0" err="1" smtClean="0">
                <a:solidFill>
                  <a:schemeClr val="tx1"/>
                </a:solidFill>
                <a:effectLst/>
                <a:latin typeface="+mn-lt"/>
                <a:ea typeface="ＭＳ Ｐゴシック" charset="0"/>
                <a:cs typeface="ＭＳ Ｐゴシック" charset="0"/>
              </a:rPr>
              <a:t>أندروييد</a:t>
            </a:r>
            <a:r>
              <a:rPr lang="ar-SY" sz="1200" b="0" kern="1200" baseline="0" dirty="0" smtClean="0">
                <a:solidFill>
                  <a:schemeClr val="tx1"/>
                </a:solidFill>
                <a:effectLst/>
                <a:latin typeface="+mn-lt"/>
                <a:ea typeface="ＭＳ Ｐゴシック" charset="0"/>
                <a:cs typeface="ＭＳ Ｐゴシック" charset="0"/>
              </a:rPr>
              <a:t> للتحكم في الغلاية. أما إذا كنتم تستخدمون تطبيق أيفون، فستستغرق العملية مدة أطول.</a:t>
            </a:r>
          </a:p>
          <a:p>
            <a:pPr algn="just" rtl="1" fontAlgn="base"/>
            <a:r>
              <a:rPr lang="ar-SY" sz="1200" b="0" kern="1200" baseline="0" dirty="0" smtClean="0">
                <a:solidFill>
                  <a:schemeClr val="tx1"/>
                </a:solidFill>
                <a:effectLst/>
                <a:latin typeface="+mn-lt"/>
                <a:ea typeface="ＭＳ Ｐゴシック" charset="0"/>
                <a:cs typeface="ＭＳ Ｐゴシック" charset="0"/>
              </a:rPr>
              <a:t>إن لم تقوموا بإدخال إعدادات الغلاية، فمن السهولة والبساطة بالنسبة للقراصنة إيجاد منزلكم والتحكم في غلايتكم. انظروا على هذه الخارطة أمثلة عن مواقع بعض الغلايات الذكية التي لم يتم إعدادها في غرب لندن:</a:t>
            </a:r>
            <a:endParaRPr lang="ar-SY" sz="1200" b="0" kern="1200" dirty="0" smtClean="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46</a:t>
            </a:fld>
            <a:endParaRPr lang="en-US"/>
          </a:p>
        </p:txBody>
      </p:sp>
    </p:spTree>
    <p:extLst>
      <p:ext uri="{BB962C8B-B14F-4D97-AF65-F5344CB8AC3E}">
        <p14:creationId xmlns:p14="http://schemas.microsoft.com/office/powerpoint/2010/main" val="1021076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20083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kern="1200" dirty="0" smtClean="0">
                <a:solidFill>
                  <a:schemeClr val="tx1"/>
                </a:solidFill>
                <a:effectLst/>
                <a:latin typeface="+mn-lt"/>
                <a:ea typeface="+mn-ea"/>
                <a:cs typeface="+mn-cs"/>
              </a:rPr>
              <a:t>يرمي</a:t>
            </a:r>
            <a:r>
              <a:rPr lang="ar-SY" sz="1200" kern="1200" baseline="0" dirty="0" smtClean="0">
                <a:solidFill>
                  <a:schemeClr val="tx1"/>
                </a:solidFill>
                <a:effectLst/>
                <a:latin typeface="+mn-lt"/>
                <a:ea typeface="+mn-ea"/>
                <a:cs typeface="+mn-cs"/>
              </a:rPr>
              <a:t> هذا القسم إلى تقديم بعض الملاحظات التمهيدية.</a:t>
            </a:r>
          </a:p>
          <a:p>
            <a:pPr algn="r" rtl="1"/>
            <a:endParaRPr lang="ar-SY" sz="1200" kern="1200" baseline="0" dirty="0" smtClean="0">
              <a:solidFill>
                <a:schemeClr val="tx1"/>
              </a:solidFill>
              <a:effectLst/>
              <a:latin typeface="+mn-lt"/>
              <a:ea typeface="+mn-ea"/>
              <a:cs typeface="+mn-cs"/>
            </a:endParaRPr>
          </a:p>
          <a:p>
            <a:pPr algn="r" rtl="1"/>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dirty="0"/>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smtClean="0"/>
              <a:t>تعرض الشفافات الموالية معلومات عن بعض أجهزة إنترنت الأشياء المتوفرة حاليا.</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2018099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تخيلوا</a:t>
            </a:r>
            <a:r>
              <a:rPr lang="ar-SY" baseline="0" dirty="0" smtClean="0"/>
              <a:t> السيناريو في حال حدوث حادث بين سيارة بدون سائق وسيارة بسائق. ستكون مهمة شركات التأمين شيقة لتحديد المسؤولية، وربما أكثر في حال اصطدام سيارتين بدون سائق.</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2017287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المزيد من </a:t>
            </a:r>
            <a:r>
              <a:rPr lang="ar-SY" b="0" dirty="0" smtClean="0"/>
              <a:t>المعلومات من </a:t>
            </a:r>
            <a:r>
              <a:rPr lang="ar-SY" b="0" dirty="0" smtClean="0">
                <a:latin typeface="Sakkal Majalla" panose="02000000000000000000" pitchFamily="2" charset="-78"/>
                <a:cs typeface="Sakkal Majalla" panose="02000000000000000000" pitchFamily="2" charset="-78"/>
              </a:rPr>
              <a:t>تقرير «تقييم تهديدات الجريمة المنظمة للإنترنت» لعام 2017 حول تهديدات النشاط</a:t>
            </a:r>
            <a:r>
              <a:rPr lang="ar-SY" b="0" baseline="0" dirty="0" smtClean="0">
                <a:latin typeface="Sakkal Majalla" panose="02000000000000000000" pitchFamily="2" charset="-78"/>
                <a:cs typeface="Sakkal Majalla" panose="02000000000000000000" pitchFamily="2" charset="-78"/>
              </a:rPr>
              <a:t> على الشبكة المظلمة.</a:t>
            </a:r>
            <a:endParaRPr lang="en-GB" b="0"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455550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r" rtl="1"/>
            <a:r>
              <a:rPr lang="ar-SY" sz="1200" b="0" i="0" kern="1200" cap="all" dirty="0" smtClean="0">
                <a:solidFill>
                  <a:schemeClr val="tx1"/>
                </a:solidFill>
                <a:effectLst/>
                <a:latin typeface="+mn-lt"/>
                <a:ea typeface="ＭＳ Ｐゴシック" charset="0"/>
                <a:cs typeface="ＭＳ Ｐゴシック" charset="0"/>
              </a:rPr>
              <a:t>الشبكة العميقة</a:t>
            </a:r>
          </a:p>
          <a:p>
            <a:pPr algn="just" rtl="1"/>
            <a:r>
              <a:rPr lang="ar-SY" sz="1200" b="0" i="0" kern="1200" cap="all" dirty="0" smtClean="0">
                <a:solidFill>
                  <a:schemeClr val="tx1"/>
                </a:solidFill>
                <a:effectLst/>
                <a:latin typeface="+mn-lt"/>
                <a:ea typeface="ＭＳ Ｐゴシック" charset="0"/>
                <a:cs typeface="ＭＳ Ｐゴシック" charset="0"/>
              </a:rPr>
              <a:t>تتألف</a:t>
            </a:r>
            <a:r>
              <a:rPr lang="ar-SY" sz="1200" b="0" i="0" kern="1200" cap="all" baseline="0" dirty="0" smtClean="0">
                <a:solidFill>
                  <a:schemeClr val="tx1"/>
                </a:solidFill>
                <a:effectLst/>
                <a:latin typeface="+mn-lt"/>
                <a:ea typeface="ＭＳ Ｐゴシック" charset="0"/>
                <a:cs typeface="ＭＳ Ｐゴシック" charset="0"/>
              </a:rPr>
              <a:t> الشبكة العميقة</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من صفحات الإنترنت غير المفهرسة بواسطة محركات البحث القياسية لأي سبب من الأسباب. يتساءل الناس دائمًا كيف يمكن أن تكون الشبكة العميقة بهذا الحجم الضخم</a:t>
            </a:r>
            <a:r>
              <a:rPr lang="ar-SY" sz="1200" b="0" i="0" kern="1200" cap="all" baseline="0" dirty="0" smtClean="0">
                <a:solidFill>
                  <a:schemeClr val="tx1"/>
                </a:solidFill>
                <a:effectLst/>
                <a:latin typeface="+mn-lt"/>
                <a:ea typeface="ＭＳ Ｐゴシック" charset="0"/>
                <a:cs typeface="ＭＳ Ｐゴシック" charset="0"/>
              </a:rPr>
              <a:t> للغاية</a:t>
            </a:r>
            <a:r>
              <a:rPr lang="ar-SY" sz="1200" b="0" i="0" kern="1200" cap="all" dirty="0" smtClean="0">
                <a:solidFill>
                  <a:schemeClr val="tx1"/>
                </a:solidFill>
                <a:effectLst/>
                <a:latin typeface="+mn-lt"/>
                <a:ea typeface="ＭＳ Ｐゴシック" charset="0"/>
                <a:cs typeface="ＭＳ Ｐゴシック" charset="0"/>
              </a:rPr>
              <a:t> في الوقت الذي تستضيف فيه الشبكة السطحية الكثير من المعلومات؟</a:t>
            </a:r>
          </a:p>
          <a:p>
            <a:pPr algn="r" rtl="1"/>
            <a:endParaRPr lang="ar-SY" sz="1200" b="0" i="0" kern="1200" cap="all" dirty="0" smtClean="0">
              <a:solidFill>
                <a:schemeClr val="tx1"/>
              </a:solidFill>
              <a:effectLst/>
              <a:latin typeface="+mn-lt"/>
              <a:ea typeface="ＭＳ Ｐゴシック" charset="0"/>
              <a:cs typeface="ＭＳ Ｐゴシック" charset="0"/>
            </a:endParaRPr>
          </a:p>
          <a:p>
            <a:pPr algn="just" rtl="1"/>
            <a:r>
              <a:rPr lang="ar-SY" sz="1200" b="0" i="0" kern="1200" cap="all" dirty="0" smtClean="0">
                <a:solidFill>
                  <a:schemeClr val="tx1"/>
                </a:solidFill>
                <a:effectLst/>
                <a:latin typeface="+mn-lt"/>
                <a:ea typeface="ＭＳ Ｐゴシック" charset="0"/>
                <a:cs typeface="ＭＳ Ｐゴシック" charset="0"/>
              </a:rPr>
              <a:t>لمحاولة شرح ذلك ببساطة، فكروا في أي شخص يملك حسابًا بنكيا</a:t>
            </a:r>
            <a:r>
              <a:rPr lang="ar-SY" sz="1200" b="0" i="0" kern="1200" cap="all" baseline="0" dirty="0" smtClean="0">
                <a:solidFill>
                  <a:schemeClr val="tx1"/>
                </a:solidFill>
                <a:effectLst/>
                <a:latin typeface="+mn-lt"/>
                <a:ea typeface="ＭＳ Ｐゴシック" charset="0"/>
                <a:cs typeface="ＭＳ Ｐゴシック" charset="0"/>
              </a:rPr>
              <a:t> على </a:t>
            </a:r>
            <a:r>
              <a:rPr lang="ar-SY" sz="1200" b="0" i="0" kern="1200" cap="all" dirty="0" smtClean="0">
                <a:solidFill>
                  <a:schemeClr val="tx1"/>
                </a:solidFill>
                <a:effectLst/>
                <a:latin typeface="+mn-lt"/>
                <a:ea typeface="ＭＳ Ｐゴシック" charset="0"/>
                <a:cs typeface="ＭＳ Ｐゴシック" charset="0"/>
              </a:rPr>
              <a:t>الإنترنت. على الرغم من أنه يمكنني البحث في غوغل</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عن</a:t>
            </a:r>
            <a:r>
              <a:rPr lang="ar-SY" sz="1200" b="0" i="0" kern="1200" cap="all" baseline="0" dirty="0" smtClean="0">
                <a:solidFill>
                  <a:schemeClr val="tx1"/>
                </a:solidFill>
                <a:effectLst/>
                <a:latin typeface="+mn-lt"/>
                <a:ea typeface="ＭＳ Ｐゴシック" charset="0"/>
                <a:cs typeface="ＭＳ Ｐゴシック" charset="0"/>
              </a:rPr>
              <a:t> ال</a:t>
            </a:r>
            <a:r>
              <a:rPr lang="ar-SY" sz="1200" b="0" i="0" kern="1200" cap="all" dirty="0" smtClean="0">
                <a:solidFill>
                  <a:schemeClr val="tx1"/>
                </a:solidFill>
                <a:effectLst/>
                <a:latin typeface="+mn-lt"/>
                <a:ea typeface="ＭＳ Ｐゴシック" charset="0"/>
                <a:cs typeface="ＭＳ Ｐゴシック" charset="0"/>
              </a:rPr>
              <a:t>صفحة الإلكترونية</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الخاصة بـبنك أمريكا</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فلا يمكنني البحث في غوغل عن جميع الصفحات المرتبطة بكل حساب للزبناء</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 فكروا فقط في عدد الصفحات التي يمكنكم النقر عليها من خلال حسابكم بمجرد تسجيل الدخول. توجد سجلاتنا البنكية والمالية على شبكة الإنترنت، مثلها مثل أي صفحة إلكترونية أخرى، إلا أنها غير مفهرسة ليتمكن أي شخص من العموم</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من النفاذ إليها – هل فهمتم؟</a:t>
            </a:r>
          </a:p>
          <a:p>
            <a:pPr algn="just" rtl="1"/>
            <a:endParaRPr lang="ar-SY" sz="1200" b="0" i="0" kern="1200" cap="all" dirty="0" smtClean="0">
              <a:solidFill>
                <a:schemeClr val="tx1"/>
              </a:solidFill>
              <a:effectLst/>
              <a:latin typeface="+mn-lt"/>
              <a:ea typeface="ＭＳ Ｐゴシック" charset="0"/>
              <a:cs typeface="ＭＳ Ｐゴシック" charset="0"/>
            </a:endParaRPr>
          </a:p>
          <a:p>
            <a:pPr algn="just" rtl="1"/>
            <a:r>
              <a:rPr lang="ar-SY" sz="1200" b="0" i="0" kern="1200" cap="all" dirty="0" smtClean="0">
                <a:solidFill>
                  <a:schemeClr val="tx1"/>
                </a:solidFill>
                <a:effectLst/>
                <a:latin typeface="+mn-lt"/>
                <a:ea typeface="ＭＳ Ｐゴシック" charset="0"/>
                <a:cs typeface="ＭＳ Ｐゴシック" charset="0"/>
              </a:rPr>
              <a:t>فكروا في جميع السجلات المؤرشفة والمخزنة على خدمات سحابية مختلفة، لنستخدم «مايكروسوفت» كمثال. توجد جميع الصفحات المختلفة داخل سحابة على الإنترنت وتحتاج مايكروسوفت إلى اتصال بالإنترنت لتصفح أرشيفاتها، إلا أنه لن يتم أبدا فهرسة جميع محتويات السحابة بواسطة محركات البحث أو جعلها مفتوحة للجمهور لأسباب واضحة.</a:t>
            </a:r>
          </a:p>
          <a:p>
            <a:pPr algn="just" rtl="1"/>
            <a:endParaRPr lang="ar-SY" sz="1200" b="0" i="0" kern="1200" cap="all" dirty="0" smtClean="0">
              <a:solidFill>
                <a:schemeClr val="tx1"/>
              </a:solidFill>
              <a:effectLst/>
              <a:latin typeface="+mn-lt"/>
              <a:ea typeface="ＭＳ Ｐゴシック" charset="0"/>
              <a:cs typeface="ＭＳ Ｐゴシック" charset="0"/>
            </a:endParaRPr>
          </a:p>
          <a:p>
            <a:pPr algn="just" rtl="1"/>
            <a:r>
              <a:rPr lang="ar-SY" sz="1200" b="0" i="0" kern="1200" cap="all" dirty="0" smtClean="0">
                <a:solidFill>
                  <a:schemeClr val="tx1"/>
                </a:solidFill>
                <a:effectLst/>
                <a:latin typeface="+mn-lt"/>
                <a:ea typeface="ＭＳ Ｐゴシック" charset="0"/>
                <a:cs typeface="ＭＳ Ｐゴシック" charset="0"/>
              </a:rPr>
              <a:t>دعونا نستخدم مثالا آخر لمساعدتكم على الفهم.  تصورا معي عدد صفحات الإنترنت</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المختلفة الموجودة داخل حساب البريد الإلكتروني الشخصي الخاص بكم. كل واحدة من هذه الصفحات موجودة في مكان ما على الإنترنت، ولكن لا يمكن لشخص عشوائي البحث من خلال غوغل للعثور على كل عناوين</a:t>
            </a:r>
            <a:r>
              <a:rPr lang="fr-FR" sz="1200" b="0" i="0" kern="1200" cap="all" dirty="0" smtClean="0">
                <a:solidFill>
                  <a:schemeClr val="tx1"/>
                </a:solidFill>
                <a:effectLst/>
                <a:latin typeface="+mn-lt"/>
                <a:ea typeface="ＭＳ Ｐゴシック" charset="0"/>
                <a:cs typeface="ＭＳ Ｐゴシック" charset="0"/>
              </a:rPr>
              <a:t>URL </a:t>
            </a:r>
            <a:r>
              <a:rPr lang="ar-SY" sz="1200" b="0" i="0" kern="1200" cap="all" dirty="0" smtClean="0">
                <a:solidFill>
                  <a:schemeClr val="tx1"/>
                </a:solidFill>
                <a:effectLst/>
                <a:latin typeface="+mn-lt"/>
                <a:ea typeface="ＭＳ Ｐゴシック" charset="0"/>
                <a:cs typeface="ＭＳ Ｐゴシック" charset="0"/>
              </a:rPr>
              <a:t> أو المحتوى المرتبط بحساب (حسابات) </a:t>
            </a:r>
            <a:r>
              <a:rPr lang="fr-FR" sz="1200" b="0" i="0" kern="1200" cap="all" dirty="0" smtClean="0">
                <a:solidFill>
                  <a:schemeClr val="tx1"/>
                </a:solidFill>
                <a:effectLst/>
                <a:latin typeface="+mn-lt"/>
                <a:ea typeface="ＭＳ Ｐゴシック" charset="0"/>
                <a:cs typeface="ＭＳ Ｐゴシック" charset="0"/>
              </a:rPr>
              <a:t>Gmail</a:t>
            </a:r>
            <a:r>
              <a:rPr lang="ar-SY" sz="1200" b="0" i="0" kern="1200" cap="all" dirty="0" smtClean="0">
                <a:solidFill>
                  <a:schemeClr val="tx1"/>
                </a:solidFill>
                <a:effectLst/>
                <a:latin typeface="+mn-lt"/>
                <a:ea typeface="ＭＳ Ｐゴシック" charset="0"/>
                <a:cs typeface="ＭＳ Ｐゴシック" charset="0"/>
              </a:rPr>
              <a:t> </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الخاص بأي شخص آخر.</a:t>
            </a:r>
          </a:p>
          <a:p>
            <a:pPr algn="just" rtl="1"/>
            <a:endParaRPr lang="ar-SY" sz="1200" b="0" i="0" kern="1200" cap="all" dirty="0" smtClean="0">
              <a:solidFill>
                <a:schemeClr val="tx1"/>
              </a:solidFill>
              <a:effectLst/>
              <a:latin typeface="+mn-lt"/>
              <a:ea typeface="ＭＳ Ｐゴシック" charset="0"/>
              <a:cs typeface="ＭＳ Ｐゴシック" charset="0"/>
            </a:endParaRPr>
          </a:p>
          <a:p>
            <a:pPr algn="just" rtl="1"/>
            <a:r>
              <a:rPr lang="ar-SY" sz="1200" b="0" i="0" kern="1200" cap="all" dirty="0" smtClean="0">
                <a:solidFill>
                  <a:schemeClr val="tx1"/>
                </a:solidFill>
                <a:effectLst/>
                <a:latin typeface="+mn-lt"/>
                <a:ea typeface="ＭＳ Ｐゴシック" charset="0"/>
                <a:cs typeface="ＭＳ Ｐゴシック" charset="0"/>
              </a:rPr>
              <a:t>بغض النظر عن الأرشيف والسجلات مثل تلك الموضحة أعلاه، تتضمن أمثلة أخرى للصفحات الموجودة على الشبكة العميقة مواقع تتطلب نوعًا معينًا من البرمجيات للنفاذ إليها – من</a:t>
            </a:r>
            <a:r>
              <a:rPr lang="ar-SY" sz="1200" b="0" i="0" kern="1200" cap="all" baseline="0" dirty="0" smtClean="0">
                <a:solidFill>
                  <a:schemeClr val="tx1"/>
                </a:solidFill>
                <a:effectLst/>
                <a:latin typeface="+mn-lt"/>
                <a:ea typeface="ＭＳ Ｐゴシック" charset="0"/>
                <a:cs typeface="ＭＳ Ｐゴシック" charset="0"/>
              </a:rPr>
              <a:t> قبيل متصفح برنامج إخفاء الهوية «تور».</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صدقوا أو لا تصدقوا، هناك الكثير من الصفحات الإلكترونية</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المستضافة على الشبكة العميقة</a:t>
            </a:r>
            <a:r>
              <a:rPr lang="ar-SY" sz="1200" b="0" i="0" kern="1200" cap="all" baseline="0"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من خلال العديد من منافذ البرمجيات، سواء كانت </a:t>
            </a:r>
            <a:r>
              <a:rPr lang="fr-FR" sz="1200" b="0" i="0" kern="1200" cap="all" dirty="0" smtClean="0">
                <a:solidFill>
                  <a:schemeClr val="tx1"/>
                </a:solidFill>
                <a:effectLst/>
                <a:latin typeface="+mn-lt"/>
                <a:ea typeface="ＭＳ Ｐゴシック" charset="0"/>
                <a:cs typeface="ＭＳ Ｐゴシック" charset="0"/>
              </a:rPr>
              <a:t>Tor</a:t>
            </a:r>
            <a:r>
              <a:rPr lang="ar-SY" sz="1200" b="0" i="0" kern="1200" cap="all" dirty="0" smtClean="0">
                <a:solidFill>
                  <a:schemeClr val="tx1"/>
                </a:solidFill>
                <a:effectLst/>
                <a:latin typeface="+mn-lt"/>
                <a:ea typeface="ＭＳ Ｐゴシック" charset="0"/>
                <a:cs typeface="ＭＳ Ｐゴシック" charset="0"/>
              </a:rPr>
              <a:t> </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أو </a:t>
            </a:r>
            <a:r>
              <a:rPr lang="fr-FR" sz="1200" b="0" i="0" kern="1200" cap="all" dirty="0" smtClean="0">
                <a:solidFill>
                  <a:schemeClr val="tx1"/>
                </a:solidFill>
                <a:effectLst/>
                <a:latin typeface="+mn-lt"/>
                <a:ea typeface="ＭＳ Ｐゴシック" charset="0"/>
                <a:cs typeface="ＭＳ Ｐゴシック" charset="0"/>
              </a:rPr>
              <a:t>I2P</a:t>
            </a:r>
            <a:r>
              <a:rPr lang="ar-SY" sz="1200" b="0" i="0" kern="1200" cap="all" dirty="0" smtClean="0">
                <a:solidFill>
                  <a:schemeClr val="tx1"/>
                </a:solidFill>
                <a:effectLst/>
                <a:latin typeface="+mn-lt"/>
                <a:ea typeface="ＭＳ Ｐゴシック" charset="0"/>
                <a:cs typeface="ＭＳ Ｐゴシック" charset="0"/>
              </a:rPr>
              <a:t> </a:t>
            </a:r>
            <a:r>
              <a:rPr lang="fr-FR" sz="1200" b="0" i="0" kern="1200" cap="all" dirty="0" smtClean="0">
                <a:solidFill>
                  <a:schemeClr val="tx1"/>
                </a:solidFill>
                <a:effectLst/>
                <a:latin typeface="+mn-lt"/>
                <a:ea typeface="ＭＳ Ｐゴシック" charset="0"/>
                <a:cs typeface="ＭＳ Ｐゴシック" charset="0"/>
              </a:rPr>
              <a:t> </a:t>
            </a:r>
            <a:r>
              <a:rPr lang="ar-SY" sz="1200" b="0" i="0" kern="1200" cap="all" dirty="0" smtClean="0">
                <a:solidFill>
                  <a:schemeClr val="tx1"/>
                </a:solidFill>
                <a:effectLst/>
                <a:latin typeface="+mn-lt"/>
                <a:ea typeface="ＭＳ Ｐゴシック" charset="0"/>
                <a:cs typeface="ＭＳ Ｐゴシック" charset="0"/>
              </a:rPr>
              <a:t>أو </a:t>
            </a:r>
            <a:r>
              <a:rPr lang="fr-FR" sz="1200" b="0" i="0" kern="1200" cap="all" dirty="0" err="1" smtClean="0">
                <a:solidFill>
                  <a:schemeClr val="tx1"/>
                </a:solidFill>
                <a:effectLst/>
                <a:latin typeface="+mn-lt"/>
                <a:ea typeface="ＭＳ Ｐゴシック" charset="0"/>
                <a:cs typeface="ＭＳ Ｐゴシック" charset="0"/>
              </a:rPr>
              <a:t>Freenet</a:t>
            </a:r>
            <a:r>
              <a:rPr lang="ar-SY" sz="1200" b="0" i="0" kern="1200" cap="all" dirty="0" smtClean="0">
                <a:solidFill>
                  <a:schemeClr val="tx1"/>
                </a:solidFill>
                <a:effectLst/>
                <a:latin typeface="+mn-lt"/>
                <a:ea typeface="ＭＳ Ｐゴシック" charset="0"/>
                <a:cs typeface="ＭＳ Ｐゴシック" charset="0"/>
              </a:rPr>
              <a:t> - وليست كلها محظورة أو تابوها. هناك طرق مختلفة للبحث عن مواقع تور الخاصة، لكنني لن أدخل في شرح ذلك هنا.</a:t>
            </a:r>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55</a:t>
            </a:fld>
            <a:endParaRPr lang="en-US"/>
          </a:p>
        </p:txBody>
      </p:sp>
    </p:spTree>
    <p:extLst>
      <p:ext uri="{BB962C8B-B14F-4D97-AF65-F5344CB8AC3E}">
        <p14:creationId xmlns:p14="http://schemas.microsoft.com/office/powerpoint/2010/main" val="3438628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rtl="1"/>
            <a:r>
              <a:rPr lang="ar-SY" sz="1200" kern="1200" dirty="0" smtClean="0">
                <a:solidFill>
                  <a:schemeClr val="tx1"/>
                </a:solidFill>
                <a:effectLst/>
                <a:latin typeface="+mn-lt"/>
                <a:ea typeface="+mn-ea"/>
                <a:cs typeface="+mn-cs"/>
              </a:rPr>
              <a:t>الشبكة المظلمة (</a:t>
            </a:r>
            <a:r>
              <a:rPr lang="en-US" sz="1200" b="0" i="0" kern="1200" cap="all" dirty="0" smtClean="0">
                <a:solidFill>
                  <a:schemeClr val="tx1"/>
                </a:solidFill>
                <a:effectLst/>
                <a:latin typeface="+mn-lt"/>
                <a:ea typeface="ＭＳ Ｐゴシック" charset="0"/>
                <a:cs typeface="ＭＳ Ｐゴシック" charset="0"/>
              </a:rPr>
              <a:t>DARKNET</a:t>
            </a:r>
            <a:r>
              <a:rPr lang="ar-SY" sz="1200" kern="1200" dirty="0" smtClean="0">
                <a:solidFill>
                  <a:schemeClr val="tx1"/>
                </a:solidFill>
                <a:effectLst/>
                <a:latin typeface="+mn-lt"/>
                <a:ea typeface="+mn-ea"/>
                <a:cs typeface="+mn-cs"/>
              </a:rPr>
              <a:t>)</a:t>
            </a:r>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هل تساءلتم يوما عما يفعله "جيمس بوند" على جهاز الكمبيوتر الخاص به  بكل صفحات التجسس الغريبة التي تشاهدون في الأفلام؟ إنه يشتغل على الشبكة المظلمة!</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تتكون الشبكة المظلمة من صفحات الويب تم إعدادها عن قصد للاختباء في موقع عادي، أثناء وجودها على الإنترنت. وهذا يعني ببساطة أن عنوان محدِّد الموارد الموحد (</a:t>
            </a:r>
            <a:r>
              <a:rPr lang="en-US" sz="1200" kern="1200" dirty="0" smtClean="0">
                <a:solidFill>
                  <a:schemeClr val="tx1"/>
                </a:solidFill>
                <a:effectLst/>
                <a:latin typeface="+mn-lt"/>
                <a:ea typeface="+mn-ea"/>
                <a:cs typeface="+mn-cs"/>
              </a:rPr>
              <a:t>URL</a:t>
            </a:r>
            <a:r>
              <a:rPr lang="ar-SY" sz="1200" kern="1200" dirty="0" smtClean="0">
                <a:solidFill>
                  <a:schemeClr val="tx1"/>
                </a:solidFill>
                <a:effectLst/>
                <a:latin typeface="+mn-lt"/>
                <a:ea typeface="+mn-ea"/>
                <a:cs typeface="+mn-cs"/>
              </a:rPr>
              <a:t>) لصفحات الويب هذه قد تم تشفيره بتسلسل عشوائي من الحروف والأرقام. وتستخدم هذه الاستراتيجية غالبًا لإنشاء كلمات مرور غير قابلة للاختراق، ولكن مستخدمي الشبكة المظلمة يقومون بذلك لتشفير أو إخفاء عنوان </a:t>
            </a:r>
            <a:r>
              <a:rPr lang="en-US" sz="1200" kern="1200" dirty="0" smtClean="0">
                <a:solidFill>
                  <a:schemeClr val="tx1"/>
                </a:solidFill>
                <a:effectLst/>
                <a:latin typeface="+mn-lt"/>
                <a:ea typeface="+mn-ea"/>
                <a:cs typeface="+mn-cs"/>
              </a:rPr>
              <a:t>URL </a:t>
            </a:r>
            <a:r>
              <a:rPr lang="ar-SY" sz="1200" kern="1200" dirty="0" smtClean="0">
                <a:solidFill>
                  <a:schemeClr val="tx1"/>
                </a:solidFill>
                <a:effectLst/>
                <a:latin typeface="+mn-lt"/>
                <a:ea typeface="+mn-ea"/>
                <a:cs typeface="+mn-cs"/>
              </a:rPr>
              <a:t>من أجل النفاذ إلى صفحات الويب الخاصة بهم.</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ولا يكون محدد الموارد الموحد (</a:t>
            </a:r>
            <a:r>
              <a:rPr lang="en-US" sz="1200" kern="1200" dirty="0" smtClean="0">
                <a:solidFill>
                  <a:schemeClr val="tx1"/>
                </a:solidFill>
                <a:effectLst/>
                <a:latin typeface="+mn-lt"/>
                <a:ea typeface="+mn-ea"/>
                <a:cs typeface="+mn-cs"/>
              </a:rPr>
              <a:t>URL</a:t>
            </a:r>
            <a:r>
              <a:rPr lang="ar-SY" sz="1200" kern="1200" dirty="0" smtClean="0">
                <a:solidFill>
                  <a:schemeClr val="tx1"/>
                </a:solidFill>
                <a:effectLst/>
                <a:latin typeface="+mn-lt"/>
                <a:ea typeface="+mn-ea"/>
                <a:cs typeface="+mn-cs"/>
              </a:rPr>
              <a:t>) مشفر/ عشوائيا فقط بل تحتاج أيضًا إلى نوع معين من البرمجيات، مثل "تور" للنفاذ إليه. وحتى إذا توفر لديك كل ذلك، فإذا رغبت في النفاذ إلى محتويات صفحة الويب نفسها، فغالبًا ما ستحتاج إلى إدخال كلمة مرور أو معلومات تعريفية أولاً. وهذا ما يجعل من المستحيل افتراضيا العثور على صفحات الشبكة المظلمة أو إيجادها أو الدخول إليها عن طريق الصدفة. في الأساس، إذا لم يمنحك عنوان (</a:t>
            </a:r>
            <a:r>
              <a:rPr lang="en-US" sz="1200" kern="1200" dirty="0" smtClean="0">
                <a:solidFill>
                  <a:schemeClr val="tx1"/>
                </a:solidFill>
                <a:effectLst/>
                <a:latin typeface="+mn-lt"/>
                <a:ea typeface="+mn-ea"/>
                <a:cs typeface="+mn-cs"/>
              </a:rPr>
              <a:t>URL</a:t>
            </a:r>
            <a:r>
              <a:rPr lang="ar-SY" sz="1200" kern="1200" dirty="0" smtClean="0">
                <a:solidFill>
                  <a:schemeClr val="tx1"/>
                </a:solidFill>
                <a:effectLst/>
                <a:latin typeface="+mn-lt"/>
                <a:ea typeface="+mn-ea"/>
                <a:cs typeface="+mn-cs"/>
              </a:rPr>
              <a:t>) محدد لصفحة ويب على الشبكة المظلمة وكلمة المرور الخاصة به شخص لديه حق النفاذ، فلن تتمكن من استخدامه - نظريًا.</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وتجدر الإشارة إلى أنه على الرغم من أن الغالبية العظمى من صفحات الشبكة المظلمة مستضافة من أجل نشاط غير قانوني، إلا أن بعضها مستضاف لأسباب مشروعة. على سبيل المثال، إذا كنت تريد تسريب شيء إلى موقع إخباري مثل "</a:t>
            </a:r>
            <a:r>
              <a:rPr lang="en-US" sz="1200" kern="1200" dirty="0" smtClean="0">
                <a:solidFill>
                  <a:schemeClr val="tx1"/>
                </a:solidFill>
                <a:effectLst/>
                <a:latin typeface="+mn-lt"/>
                <a:ea typeface="+mn-ea"/>
                <a:cs typeface="+mn-cs"/>
              </a:rPr>
              <a:t>Intercept</a:t>
            </a:r>
            <a:r>
              <a:rPr lang="ar-SY" sz="1200" kern="1200" dirty="0" smtClean="0">
                <a:solidFill>
                  <a:schemeClr val="tx1"/>
                </a:solidFill>
                <a:effectLst/>
                <a:latin typeface="+mn-lt"/>
                <a:ea typeface="+mn-ea"/>
                <a:cs typeface="+mn-cs"/>
              </a:rPr>
              <a:t>" أو "</a:t>
            </a:r>
            <a:r>
              <a:rPr lang="en-US" sz="1200" kern="1200" dirty="0" err="1" smtClean="0">
                <a:solidFill>
                  <a:schemeClr val="tx1"/>
                </a:solidFill>
                <a:effectLst/>
                <a:latin typeface="+mn-lt"/>
                <a:ea typeface="+mn-ea"/>
                <a:cs typeface="+mn-cs"/>
              </a:rPr>
              <a:t>Wikileaks</a:t>
            </a:r>
            <a:r>
              <a:rPr lang="ar-SY" sz="1200" kern="1200" dirty="0" smtClean="0">
                <a:solidFill>
                  <a:schemeClr val="tx1"/>
                </a:solidFill>
                <a:effectLst/>
                <a:latin typeface="+mn-lt"/>
                <a:ea typeface="+mn-ea"/>
                <a:cs typeface="+mn-cs"/>
              </a:rPr>
              <a:t>"، فتتوفر مثل هذه المواقع على صفحات تم إعدادها على الشبكة المظلمة للقيام بذلك. ويتم إعداد صفحات أخرى على الشبكة المظلمة مؤقتًا بواسطة مجموعة صغيرة من الأشخاص من أجل تنظيم أحداث أو تنسيق التواصل بشأن قضايا معينة يريدون الاحتفاظ بسريتها، من قبيل الاحتجاجات الوطنية.</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والأهم من ذلك، تم اختراع الشبكة المظلمة أولاً من قبل وكالات حكومية لأعمال التجسس الدولية والاتصالات الخاصة بين العملاء والمكاتب - مثل جيمس بوند و</a:t>
            </a:r>
            <a:r>
              <a:rPr lang="en-US" sz="1200" kern="1200" dirty="0" smtClean="0">
                <a:solidFill>
                  <a:schemeClr val="tx1"/>
                </a:solidFill>
                <a:effectLst/>
                <a:latin typeface="+mn-lt"/>
                <a:ea typeface="+mn-ea"/>
                <a:cs typeface="+mn-cs"/>
              </a:rPr>
              <a:t>MI6</a:t>
            </a:r>
            <a:r>
              <a:rPr lang="ar-SY" sz="1200" kern="1200" dirty="0" smtClean="0">
                <a:solidFill>
                  <a:schemeClr val="tx1"/>
                </a:solidFill>
                <a:effectLst/>
                <a:latin typeface="+mn-lt"/>
                <a:ea typeface="+mn-ea"/>
                <a:cs typeface="+mn-cs"/>
              </a:rPr>
              <a:t>.</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بمعنى أوسع، يمكن اعتبار الشبكة المظلمة أيضًا كصفحات ويب على أنظمة إدارة المحتوى مثل </a:t>
            </a:r>
            <a:r>
              <a:rPr lang="ar-SY" sz="1200" kern="1200" dirty="0" err="1" smtClean="0">
                <a:solidFill>
                  <a:schemeClr val="tx1"/>
                </a:solidFill>
                <a:effectLst/>
                <a:latin typeface="+mn-lt"/>
                <a:ea typeface="+mn-ea"/>
                <a:cs typeface="+mn-cs"/>
              </a:rPr>
              <a:t>ووردبرس</a:t>
            </a:r>
            <a:r>
              <a:rPr lang="ar-SY"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WordPress</a:t>
            </a:r>
            <a:r>
              <a:rPr lang="ar-SY" sz="1200" kern="1200" dirty="0" smtClean="0">
                <a:solidFill>
                  <a:schemeClr val="tx1"/>
                </a:solidFill>
                <a:effectLst/>
                <a:latin typeface="+mn-lt"/>
                <a:ea typeface="+mn-ea"/>
                <a:cs typeface="+mn-cs"/>
              </a:rPr>
              <a:t>). على سبيل المثال، المقال الذي تقرأه حاليًا، ولكن كما كان موجودًا في الماضي. الآن وقد تم نشر هذا المقال يمكنك العثور عليه في أي محرك للبحث، ولكن عندما كنت أكتبه كمسودة، رغم أنها موجودة تقنيا في مكان ما على الإنترنت، فلم يكن بإمكان أحد العثور عليها. ومن المستحيل البحث عن أي مسودة فردية على أي صفحة ويب لأنها تكون محمية بكلمة المرور لموقع ما، ويجب التوفر على عنوان </a:t>
            </a:r>
            <a:r>
              <a:rPr lang="en-US" sz="1200" kern="1200" dirty="0" smtClean="0">
                <a:solidFill>
                  <a:schemeClr val="tx1"/>
                </a:solidFill>
                <a:effectLst/>
                <a:latin typeface="+mn-lt"/>
                <a:ea typeface="+mn-ea"/>
                <a:cs typeface="+mn-cs"/>
              </a:rPr>
              <a:t>URL </a:t>
            </a:r>
            <a:r>
              <a:rPr lang="ar-SY" sz="1200" kern="1200" dirty="0" smtClean="0">
                <a:solidFill>
                  <a:schemeClr val="tx1"/>
                </a:solidFill>
                <a:effectLst/>
                <a:latin typeface="+mn-lt"/>
                <a:ea typeface="+mn-ea"/>
                <a:cs typeface="+mn-cs"/>
              </a:rPr>
              <a:t>الخاص والضروري للنفاذ إليها، والذي يستند إلى عنوان ذلك المقال، والذي يمكنه تغييره عددا من المرات نظريا خلال تحريره.</a:t>
            </a:r>
            <a:endParaRPr lang="fr-FR" sz="1200" kern="1200" dirty="0" smtClean="0">
              <a:solidFill>
                <a:schemeClr val="tx1"/>
              </a:solidFill>
              <a:effectLst/>
              <a:latin typeface="+mn-lt"/>
              <a:ea typeface="+mn-ea"/>
              <a:cs typeface="+mn-cs"/>
            </a:endParaRPr>
          </a:p>
          <a:p>
            <a:pPr algn="r" rtl="1"/>
            <a:endParaRPr lang="en-US" sz="1200" b="0" i="0" kern="1200" dirty="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56</a:t>
            </a:fld>
            <a:endParaRPr lang="en-US"/>
          </a:p>
        </p:txBody>
      </p:sp>
    </p:spTree>
    <p:extLst>
      <p:ext uri="{BB962C8B-B14F-4D97-AF65-F5344CB8AC3E}">
        <p14:creationId xmlns:p14="http://schemas.microsoft.com/office/powerpoint/2010/main" val="2054478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120000"/>
              </a:lnSpc>
              <a:spcBef>
                <a:spcPts val="600"/>
              </a:spcBef>
              <a:spcAft>
                <a:spcPts val="600"/>
              </a:spcAft>
            </a:pPr>
            <a:r>
              <a:rPr lang="ar-SY" b="0" dirty="0" smtClean="0"/>
              <a:t>برنامج إخفاء الهوية (تور) – نظام للتواصل مجهول الهوية على شبكة الإنترنت.</a:t>
            </a:r>
          </a:p>
          <a:p>
            <a:pPr algn="r" rtl="1">
              <a:lnSpc>
                <a:spcPct val="120000"/>
              </a:lnSpc>
              <a:spcBef>
                <a:spcPts val="600"/>
              </a:spcBef>
              <a:spcAft>
                <a:spcPts val="600"/>
              </a:spcAft>
            </a:pPr>
            <a:endParaRPr lang="ar-SY" b="0" dirty="0" smtClean="0"/>
          </a:p>
          <a:p>
            <a:pPr algn="r" rtl="1">
              <a:lnSpc>
                <a:spcPct val="120000"/>
              </a:lnSpc>
              <a:spcBef>
                <a:spcPts val="600"/>
              </a:spcBef>
              <a:spcAft>
                <a:spcPts val="600"/>
              </a:spcAft>
            </a:pPr>
            <a:r>
              <a:rPr lang="ar-SY" dirty="0" smtClean="0">
                <a:latin typeface="Verdana"/>
                <a:cs typeface="Verdana"/>
              </a:rPr>
              <a:t>أحدث</a:t>
            </a:r>
            <a:r>
              <a:rPr lang="ar-SY" baseline="0" dirty="0" smtClean="0">
                <a:latin typeface="Verdana"/>
                <a:cs typeface="Verdana"/>
              </a:rPr>
              <a:t> في </a:t>
            </a:r>
            <a:r>
              <a:rPr lang="ar-SY" dirty="0" smtClean="0">
                <a:latin typeface="Verdana"/>
                <a:cs typeface="Verdana"/>
              </a:rPr>
              <a:t>منتصف تسعينيات القرن الماضي</a:t>
            </a:r>
            <a:r>
              <a:rPr lang="ar-SY" baseline="0" dirty="0" smtClean="0">
                <a:latin typeface="Verdana"/>
                <a:cs typeface="Verdana"/>
              </a:rPr>
              <a:t> ل</a:t>
            </a:r>
            <a:r>
              <a:rPr lang="ar-SY" dirty="0" smtClean="0">
                <a:latin typeface="Verdana"/>
                <a:cs typeface="Verdana"/>
              </a:rPr>
              <a:t>استعمال عسكري، لكنه مع مرور الوقت أصبح يستخدم أيضا</a:t>
            </a:r>
          </a:p>
          <a:p>
            <a:pPr marL="628650" lvl="1" indent="-171450" algn="r" rtl="1">
              <a:lnSpc>
                <a:spcPct val="120000"/>
              </a:lnSpc>
              <a:buFont typeface="Arial" charset="0"/>
              <a:buChar char="•"/>
            </a:pPr>
            <a:r>
              <a:rPr lang="ar-SY" dirty="0" smtClean="0">
                <a:latin typeface="Verdana"/>
                <a:cs typeface="Verdana"/>
              </a:rPr>
              <a:t>كطريقة لتفادي الرقابة</a:t>
            </a:r>
          </a:p>
          <a:p>
            <a:pPr marL="628650" lvl="1" indent="-171450" algn="r" rtl="1">
              <a:lnSpc>
                <a:spcPct val="120000"/>
              </a:lnSpc>
              <a:buFont typeface="Arial" charset="0"/>
              <a:buChar char="•"/>
            </a:pPr>
            <a:r>
              <a:rPr lang="ar-SY" dirty="0" smtClean="0">
                <a:latin typeface="Verdana"/>
                <a:cs typeface="Verdana"/>
              </a:rPr>
              <a:t>كوسيلة مناسبة لجمع تقارير/بيانات/ معلومات من قبل الصحفيين بشكل سري</a:t>
            </a:r>
          </a:p>
          <a:p>
            <a:pPr marL="457200" lvl="1" indent="0" algn="r" rtl="1">
              <a:lnSpc>
                <a:spcPct val="120000"/>
              </a:lnSpc>
              <a:buFont typeface="Arial" charset="0"/>
              <a:buNone/>
            </a:pPr>
            <a:endParaRPr lang="en-US" dirty="0" smtClean="0">
              <a:latin typeface="Verdana"/>
              <a:cs typeface="Verdana"/>
            </a:endParaRPr>
          </a:p>
          <a:p>
            <a:pPr algn="r" rtl="1">
              <a:lnSpc>
                <a:spcPct val="120000"/>
              </a:lnSpc>
            </a:pPr>
            <a:r>
              <a:rPr lang="ar-SY" dirty="0" smtClean="0">
                <a:latin typeface="Verdana"/>
                <a:cs typeface="Verdana"/>
              </a:rPr>
              <a:t>تشفير الحركة يجعله مقاوما للتنصت الإلكتروني ولتحليل الحركة.</a:t>
            </a:r>
          </a:p>
          <a:p>
            <a:pPr algn="r" rtl="1">
              <a:lnSpc>
                <a:spcPct val="120000"/>
              </a:lnSpc>
            </a:pPr>
            <a:endParaRPr lang="ar-SY" dirty="0" smtClean="0">
              <a:latin typeface="Verdana"/>
              <a:cs typeface="Verdana"/>
            </a:endParaRPr>
          </a:p>
          <a:p>
            <a:pPr algn="just" rtl="1">
              <a:lnSpc>
                <a:spcPct val="120000"/>
              </a:lnSpc>
            </a:pPr>
            <a:r>
              <a:rPr lang="ar-SY" dirty="0" smtClean="0">
                <a:latin typeface="Verdana"/>
                <a:cs typeface="Verdana"/>
              </a:rPr>
              <a:t>هناك حاجة إلى متصفح محدد (متصفح </a:t>
            </a:r>
            <a:r>
              <a:rPr lang="fr-FR" dirty="0" smtClean="0">
                <a:latin typeface="Verdana"/>
                <a:cs typeface="Verdana"/>
              </a:rPr>
              <a:t>TOR </a:t>
            </a:r>
            <a:r>
              <a:rPr lang="ar-SY" dirty="0" smtClean="0">
                <a:latin typeface="Verdana"/>
                <a:cs typeface="Verdana"/>
              </a:rPr>
              <a:t>)</a:t>
            </a:r>
            <a:r>
              <a:rPr lang="ar-SY" baseline="0" dirty="0" smtClean="0">
                <a:latin typeface="Verdana"/>
                <a:cs typeface="Verdana"/>
              </a:rPr>
              <a:t> </a:t>
            </a:r>
            <a:r>
              <a:rPr lang="ar-SY" dirty="0" smtClean="0">
                <a:latin typeface="Verdana"/>
                <a:cs typeface="Verdana"/>
              </a:rPr>
              <a:t>للولوج إلى مواقع الويب على الشبكات</a:t>
            </a:r>
            <a:r>
              <a:rPr lang="ar-SY" baseline="0" dirty="0" smtClean="0">
                <a:latin typeface="Verdana"/>
                <a:cs typeface="Verdana"/>
              </a:rPr>
              <a:t> المظلمة</a:t>
            </a:r>
            <a:r>
              <a:rPr lang="fr-FR" dirty="0" smtClean="0">
                <a:latin typeface="Verdana"/>
                <a:cs typeface="Verdana"/>
              </a:rPr>
              <a:t>، </a:t>
            </a:r>
            <a:r>
              <a:rPr lang="ar-SY" dirty="0" smtClean="0">
                <a:latin typeface="Verdana"/>
                <a:cs typeface="Verdana"/>
              </a:rPr>
              <a:t>ولا يمكن النفاذ إليها بخلاف ذلك من خلال المتصفحات المعتادة مثل:</a:t>
            </a:r>
            <a:r>
              <a:rPr lang="ar-SY" baseline="0" dirty="0" smtClean="0">
                <a:latin typeface="Verdana"/>
                <a:cs typeface="Verdana"/>
              </a:rPr>
              <a:t> </a:t>
            </a:r>
            <a:r>
              <a:rPr lang="fr-FR" dirty="0" smtClean="0">
                <a:latin typeface="Verdana"/>
                <a:cs typeface="Verdana"/>
              </a:rPr>
              <a:t>Firefox </a:t>
            </a:r>
            <a:r>
              <a:rPr lang="ar-SY" dirty="0" smtClean="0">
                <a:latin typeface="Verdana"/>
                <a:cs typeface="Verdana"/>
              </a:rPr>
              <a:t> و</a:t>
            </a:r>
            <a:r>
              <a:rPr lang="fr-FR" dirty="0" smtClean="0">
                <a:latin typeface="Verdana"/>
                <a:cs typeface="Verdana"/>
              </a:rPr>
              <a:t>Explorer </a:t>
            </a:r>
            <a:r>
              <a:rPr lang="ar-SY" dirty="0" smtClean="0">
                <a:latin typeface="Verdana"/>
                <a:cs typeface="Verdana"/>
              </a:rPr>
              <a:t> و</a:t>
            </a:r>
            <a:r>
              <a:rPr lang="fr-FR" dirty="0" smtClean="0">
                <a:latin typeface="Verdana"/>
                <a:cs typeface="Verdana"/>
              </a:rPr>
              <a:t>Chrome </a:t>
            </a:r>
            <a:r>
              <a:rPr lang="ar-SY" dirty="0" smtClean="0">
                <a:latin typeface="Verdana"/>
                <a:cs typeface="Verdana"/>
              </a:rPr>
              <a:t> و </a:t>
            </a:r>
            <a:r>
              <a:rPr lang="fr-FR" dirty="0" err="1" smtClean="0">
                <a:latin typeface="Verdana"/>
                <a:cs typeface="Verdana"/>
              </a:rPr>
              <a:t>Opera</a:t>
            </a:r>
            <a:r>
              <a:rPr lang="ar-SY" dirty="0" smtClean="0">
                <a:latin typeface="Verdana"/>
                <a:cs typeface="Verdana"/>
              </a:rPr>
              <a:t> وغيرها.</a:t>
            </a:r>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9438182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just" rtl="1"/>
            <a:r>
              <a:rPr lang="ar-SY" dirty="0" smtClean="0"/>
              <a:t>يجب إعطاء شروحات عن آلية الفصل التي يشغلها المحول المرحلي وعن أن المعلومات تمر عبر سلسلة من خطوات التشفير المتتالية، بحيث يتعذر تعقب عنوان المصدر عند</a:t>
            </a:r>
            <a:r>
              <a:rPr lang="ar-SY" baseline="0" dirty="0" smtClean="0"/>
              <a:t> </a:t>
            </a:r>
            <a:r>
              <a:rPr lang="ar-SY" dirty="0" smtClean="0"/>
              <a:t>الوجهة.</a:t>
            </a:r>
          </a:p>
        </p:txBody>
      </p:sp>
      <p:sp>
        <p:nvSpPr>
          <p:cNvPr id="4" name="Foliennummernplatzhalter 3"/>
          <p:cNvSpPr>
            <a:spLocks noGrp="1"/>
          </p:cNvSpPr>
          <p:nvPr>
            <p:ph type="sldNum" sz="quarter" idx="10"/>
          </p:nvPr>
        </p:nvSpPr>
        <p:spPr/>
        <p:txBody>
          <a:bodyPr/>
          <a:lstStyle/>
          <a:p>
            <a:fld id="{B2221978-7AB2-D644-A1FF-AF545A1745C1}" type="slidenum">
              <a:rPr lang="en-US" smtClean="0"/>
              <a:pPr/>
              <a:t>58</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230774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rtl="1"/>
            <a:r>
              <a:rPr lang="ar-SY" sz="1200" kern="1200" dirty="0" smtClean="0">
                <a:solidFill>
                  <a:schemeClr val="tx1"/>
                </a:solidFill>
                <a:effectLst/>
                <a:latin typeface="+mn-lt"/>
                <a:ea typeface="+mn-ea"/>
                <a:cs typeface="+mn-cs"/>
              </a:rPr>
              <a:t>عندما تم إغلاق موقع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AlphaBay</a:t>
            </a:r>
            <a:r>
              <a:rPr lang="ar-SY" sz="1200" kern="1200" dirty="0" smtClean="0">
                <a:solidFill>
                  <a:schemeClr val="tx1"/>
                </a:solidFill>
                <a:effectLst/>
                <a:latin typeface="+mn-lt"/>
                <a:ea typeface="+mn-ea"/>
                <a:cs typeface="+mn-cs"/>
              </a:rPr>
              <a:t>)، تدفق المجرمون الذين كانوا يستخدمون الموقع على الشبكة المظلمة لشراء أو بيع الأسلحة والمخدرات والبرمجيات الخبيثة على موقع منافس، سوق هانسا (</a:t>
            </a:r>
            <a:r>
              <a:rPr lang="en-GB" sz="1200" kern="1200" dirty="0" err="1" smtClean="0">
                <a:solidFill>
                  <a:schemeClr val="tx1"/>
                </a:solidFill>
                <a:effectLst/>
                <a:latin typeface="+mn-lt"/>
                <a:ea typeface="+mn-ea"/>
                <a:cs typeface="+mn-cs"/>
              </a:rPr>
              <a:t>Hansa</a:t>
            </a:r>
            <a:r>
              <a:rPr lang="en-GB" sz="1200" kern="1200" dirty="0" smtClean="0">
                <a:solidFill>
                  <a:schemeClr val="tx1"/>
                </a:solidFill>
                <a:effectLst/>
                <a:latin typeface="+mn-lt"/>
                <a:ea typeface="+mn-ea"/>
                <a:cs typeface="+mn-cs"/>
              </a:rPr>
              <a:t> Market</a:t>
            </a:r>
            <a:r>
              <a:rPr lang="ar-SY" sz="1200" kern="1200" dirty="0" smtClean="0">
                <a:solidFill>
                  <a:schemeClr val="tx1"/>
                </a:solidFill>
                <a:effectLst/>
                <a:latin typeface="+mn-lt"/>
                <a:ea typeface="+mn-ea"/>
                <a:cs typeface="+mn-cs"/>
              </a:rPr>
              <a:t>). من الواضح، أن هذا كان خطوة سيئة.</a:t>
            </a:r>
            <a:endParaRPr lang="fr-FR" sz="1200" kern="1200" dirty="0" smtClean="0">
              <a:solidFill>
                <a:schemeClr val="tx1"/>
              </a:solidFill>
              <a:effectLst/>
              <a:latin typeface="+mn-lt"/>
              <a:ea typeface="+mn-ea"/>
              <a:cs typeface="+mn-cs"/>
            </a:endParaRPr>
          </a:p>
          <a:p>
            <a:pPr algn="l" rtl="1"/>
            <a:r>
              <a:rPr lang="ar-SY" sz="1200" kern="1200" dirty="0" smtClean="0">
                <a:solidFill>
                  <a:schemeClr val="tx1"/>
                </a:solidFill>
                <a:effectLst/>
                <a:latin typeface="+mn-lt"/>
                <a:ea typeface="+mn-ea"/>
                <a:cs typeface="+mn-cs"/>
              </a:rPr>
              <a:t>من إعداد كاميرون </a:t>
            </a:r>
            <a:r>
              <a:rPr lang="ar-SY" sz="1200" kern="1200" dirty="0" err="1" smtClean="0">
                <a:solidFill>
                  <a:schemeClr val="tx1"/>
                </a:solidFill>
                <a:effectLst/>
                <a:latin typeface="+mn-lt"/>
                <a:ea typeface="+mn-ea"/>
                <a:cs typeface="+mn-cs"/>
              </a:rPr>
              <a:t>كولكوهون</a:t>
            </a:r>
            <a:r>
              <a:rPr lang="ar-SY"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CAMERON COLQUHOUN</a:t>
            </a:r>
            <a:r>
              <a:rPr lang="ar-SY" sz="1200" kern="1200" dirty="0" smtClean="0">
                <a:solidFill>
                  <a:schemeClr val="tx1"/>
                </a:solidFill>
                <a:effectLst/>
                <a:latin typeface="+mn-lt"/>
                <a:ea typeface="+mn-ea"/>
                <a:cs typeface="+mn-cs"/>
              </a:rPr>
              <a:t>)</a:t>
            </a:r>
          </a:p>
          <a:p>
            <a:pPr algn="l"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سيطرت سلطات من سبع دول </a:t>
            </a:r>
            <a:r>
              <a:rPr lang="ar-SY" sz="1200" kern="1200" dirty="0" err="1" smtClean="0">
                <a:solidFill>
                  <a:schemeClr val="tx1"/>
                </a:solidFill>
                <a:effectLst/>
                <a:latin typeface="+mn-lt"/>
                <a:ea typeface="+mn-ea"/>
                <a:cs typeface="+mn-cs"/>
              </a:rPr>
              <a:t>ويوروبول</a:t>
            </a:r>
            <a:r>
              <a:rPr lang="ar-SY" sz="1200" kern="1200" dirty="0" smtClean="0">
                <a:solidFill>
                  <a:schemeClr val="tx1"/>
                </a:solidFill>
                <a:effectLst/>
                <a:latin typeface="+mn-lt"/>
                <a:ea typeface="+mn-ea"/>
                <a:cs typeface="+mn-cs"/>
              </a:rPr>
              <a:t> على سوق هانسا في تاريخ 20 يونيو، وتركت الموقع على الإنترنت كمصيدة للقبض على موردي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a:t>
            </a:r>
            <a:r>
              <a:rPr lang="ar-SY" sz="1200" kern="1200" dirty="0" err="1" smtClean="0">
                <a:solidFill>
                  <a:schemeClr val="tx1"/>
                </a:solidFill>
                <a:effectLst/>
                <a:latin typeface="+mn-lt"/>
                <a:ea typeface="+mn-ea"/>
                <a:cs typeface="+mn-cs"/>
              </a:rPr>
              <a:t>وزبنائهم</a:t>
            </a:r>
            <a:r>
              <a:rPr lang="ar-SY" sz="1200" kern="1200" dirty="0" smtClean="0">
                <a:solidFill>
                  <a:schemeClr val="tx1"/>
                </a:solidFill>
                <a:effectLst/>
                <a:latin typeface="+mn-lt"/>
                <a:ea typeface="+mn-ea"/>
                <a:cs typeface="+mn-cs"/>
              </a:rPr>
              <a:t> بعد أن تم توقيف الموقع في 4 يوليوز.</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وقال روب </a:t>
            </a:r>
            <a:r>
              <a:rPr lang="ar-SY" sz="1200" kern="1200" dirty="0" err="1" smtClean="0">
                <a:solidFill>
                  <a:schemeClr val="tx1"/>
                </a:solidFill>
                <a:effectLst/>
                <a:latin typeface="+mn-lt"/>
                <a:ea typeface="+mn-ea"/>
                <a:cs typeface="+mn-cs"/>
              </a:rPr>
              <a:t>وينرايت</a:t>
            </a:r>
            <a:r>
              <a:rPr lang="ar-SY"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Rob Wainwright</a:t>
            </a:r>
            <a:r>
              <a:rPr lang="ar-SY" sz="1200" kern="1200" dirty="0" smtClean="0">
                <a:solidFill>
                  <a:schemeClr val="tx1"/>
                </a:solidFill>
                <a:effectLst/>
                <a:latin typeface="+mn-lt"/>
                <a:ea typeface="+mn-ea"/>
                <a:cs typeface="+mn-cs"/>
              </a:rPr>
              <a:t>)، مدير يوروبول، أن السلطات الهولندية تركت موقع هانسا نشطا لمدة بضعة أسابيع من أجل "جمع بضربة مكنسة" كافة المستخدمين الجدد الذين انتقلوا إلى الموقع بعد أن تم إيقاف موقع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وقال في </a:t>
            </a:r>
            <a:r>
              <a:rPr lang="ar-SY" sz="1200" kern="1200" dirty="0" smtClean="0">
                <a:solidFill>
                  <a:schemeClr val="tx1"/>
                </a:solidFill>
                <a:effectLst/>
                <a:latin typeface="+mn-lt"/>
                <a:ea typeface="ＭＳ Ｐゴシック" charset="0"/>
                <a:cs typeface="ＭＳ Ｐゴシック" charset="0"/>
                <a:hlinkClick r:id="rId3"/>
              </a:rPr>
              <a:t>مؤتمر</a:t>
            </a:r>
            <a:r>
              <a:rPr lang="ar-SY" sz="1200" kern="1200" baseline="0" dirty="0" smtClean="0">
                <a:solidFill>
                  <a:schemeClr val="tx1"/>
                </a:solidFill>
                <a:effectLst/>
                <a:latin typeface="+mn-lt"/>
                <a:ea typeface="ＭＳ Ｐゴシック" charset="0"/>
                <a:cs typeface="ＭＳ Ｐゴシック" charset="0"/>
                <a:hlinkClick r:id="rId3"/>
              </a:rPr>
              <a:t> صحفي</a:t>
            </a:r>
            <a:r>
              <a:rPr lang="en-GB" sz="1200" kern="1200" dirty="0" smtClean="0">
                <a:solidFill>
                  <a:schemeClr val="tx1"/>
                </a:solidFill>
                <a:effectLst/>
                <a:latin typeface="+mn-lt"/>
                <a:ea typeface="ＭＳ Ｐゴシック" charset="0"/>
                <a:cs typeface="ＭＳ Ｐゴシック" charset="0"/>
                <a:hlinkClick r:id="rId3"/>
              </a:rPr>
              <a:t> </a:t>
            </a:r>
            <a:r>
              <a:rPr lang="ar-SY" sz="1200" kern="1200" dirty="0" smtClean="0">
                <a:solidFill>
                  <a:schemeClr val="tx1"/>
                </a:solidFill>
                <a:effectLst/>
                <a:latin typeface="+mn-lt"/>
                <a:ea typeface="+mn-ea"/>
                <a:cs typeface="+mn-cs"/>
              </a:rPr>
              <a:t>"لقد توافدوا عليه بأعداد كبيرة. وسجلنا زيادة بثمانية أضعاف في عدد المستخدمين لموقع هانسا مباشرة بعد الإطاحة بنظام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مضيفا أنه تم جمع أسماء المستخدمين وكلمات المرور الخاصة بالمشترين والبائعين لإجراء مزيد من التحقيقات.</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وأعلنت مصالح الشرطة في الولايات المتحدة الأمريكية وهولندا عن إجراء العديد من الاعتقالات ومصادرة الخوادم. وكان قد ألقي القبض على ألكسندر </a:t>
            </a:r>
            <a:r>
              <a:rPr lang="ar-SY" sz="1200" kern="1200" dirty="0" err="1" smtClean="0">
                <a:solidFill>
                  <a:schemeClr val="tx1"/>
                </a:solidFill>
                <a:effectLst/>
                <a:latin typeface="+mn-lt"/>
                <a:ea typeface="+mn-ea"/>
                <a:cs typeface="+mn-cs"/>
              </a:rPr>
              <a:t>كازيس</a:t>
            </a:r>
            <a:r>
              <a:rPr lang="ar-SY"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Alexandre </a:t>
            </a:r>
            <a:r>
              <a:rPr lang="en-GB" sz="1200" kern="1200" dirty="0" err="1" smtClean="0">
                <a:solidFill>
                  <a:schemeClr val="tx1"/>
                </a:solidFill>
                <a:effectLst/>
                <a:latin typeface="+mn-lt"/>
                <a:ea typeface="+mn-ea"/>
                <a:cs typeface="+mn-cs"/>
              </a:rPr>
              <a:t>Cazes</a:t>
            </a:r>
            <a:r>
              <a:rPr lang="ar-SY" sz="1200" kern="1200" dirty="0" smtClean="0">
                <a:solidFill>
                  <a:schemeClr val="tx1"/>
                </a:solidFill>
                <a:effectLst/>
                <a:latin typeface="+mn-lt"/>
                <a:ea typeface="+mn-ea"/>
                <a:cs typeface="+mn-cs"/>
              </a:rPr>
              <a:t>)، مؤسس موقع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لكن عُثر عليه ميتًا في أحد السجون التايلاندية في 12 يوليوز بعد ما يبدو كعملية انتحار.</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أظهرت الإحصائيات التي كشفت عنها السلطات حجم نشاط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كان عشرة أضعاف حجم طريق الحرير (</a:t>
            </a:r>
            <a:r>
              <a:rPr lang="en-GB" sz="1200" kern="1200" dirty="0" smtClean="0">
                <a:solidFill>
                  <a:schemeClr val="tx1"/>
                </a:solidFill>
                <a:effectLst/>
                <a:latin typeface="+mn-lt"/>
                <a:ea typeface="ＭＳ Ｐゴシック" charset="0"/>
                <a:cs typeface="ＭＳ Ｐゴシック" charset="0"/>
                <a:hlinkClick r:id="rId4"/>
              </a:rPr>
              <a:t>Silk Road</a:t>
            </a:r>
            <a:r>
              <a:rPr lang="ar-SY" sz="1200" kern="1200" dirty="0" smtClean="0">
                <a:solidFill>
                  <a:schemeClr val="tx1"/>
                </a:solidFill>
                <a:effectLst/>
                <a:latin typeface="+mn-lt"/>
                <a:ea typeface="+mn-ea"/>
                <a:cs typeface="+mn-cs"/>
              </a:rPr>
              <a:t>)، مع 40.000 بائع، و 200.000 زبون، و1 مليار دولار أمريكي من المعاملات منذ عام 2014. وكان قد لقي العديد من الأمريكيين مصرعهم جراء جرعات زائدة من مخدرات تم شراؤها عبر الموقع، بما في ذلك شاب يبلغ من العمر 13 سنة.</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عملت السلطات الأمريكية مع الشرطة في تايلاند، وهولندا، وليتوانيا، وكندا، والمملكة المتحدة، وفرنسا، وكذلك يوروبول.</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وأطرت السلطات المجمعة عن قدرتها على العمل معا لمكافحة الجريمة على الإنترنت – وأشادت بقدرة المحققين على تحديد الأشخاص الذين يستخدمون شبكة "تور". وقال </a:t>
            </a:r>
            <a:r>
              <a:rPr lang="ar-SY" sz="1200" kern="1200" dirty="0" err="1" smtClean="0">
                <a:solidFill>
                  <a:schemeClr val="tx1"/>
                </a:solidFill>
                <a:effectLst/>
                <a:latin typeface="+mn-lt"/>
                <a:ea typeface="+mn-ea"/>
                <a:cs typeface="+mn-cs"/>
              </a:rPr>
              <a:t>روزنشتاين</a:t>
            </a:r>
            <a:r>
              <a:rPr lang="ar-SY"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Rosenstein</a:t>
            </a:r>
            <a:r>
              <a:rPr lang="ar-SY" sz="1200" kern="1200" dirty="0" smtClean="0">
                <a:solidFill>
                  <a:schemeClr val="tx1"/>
                </a:solidFill>
                <a:effectLst/>
                <a:latin typeface="+mn-lt"/>
                <a:ea typeface="+mn-ea"/>
                <a:cs typeface="+mn-cs"/>
              </a:rPr>
              <a:t>) إن " الناس الذين يستخدمون هذه المواقع يعتقدون أنهم سيظلون مجهولين، لكن هذه الحالة تدل على أن هذا ليس صحيحا دائما."</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واعترف نائب مدير مكتب التحقيقات الفيدرالي، </a:t>
            </a:r>
            <a:r>
              <a:rPr lang="ar-SY" sz="1200" kern="1200" dirty="0" err="1" smtClean="0">
                <a:solidFill>
                  <a:schemeClr val="tx1"/>
                </a:solidFill>
                <a:effectLst/>
                <a:latin typeface="+mn-lt"/>
                <a:ea typeface="+mn-ea"/>
                <a:cs typeface="+mn-cs"/>
              </a:rPr>
              <a:t>آندرو</a:t>
            </a:r>
            <a:r>
              <a:rPr lang="ar-SY" sz="1200" kern="1200" dirty="0" smtClean="0">
                <a:solidFill>
                  <a:schemeClr val="tx1"/>
                </a:solidFill>
                <a:effectLst/>
                <a:latin typeface="+mn-lt"/>
                <a:ea typeface="+mn-ea"/>
                <a:cs typeface="+mn-cs"/>
              </a:rPr>
              <a:t> </a:t>
            </a:r>
            <a:r>
              <a:rPr lang="ar-SY" sz="1200" kern="1200" dirty="0" err="1" smtClean="0">
                <a:solidFill>
                  <a:schemeClr val="tx1"/>
                </a:solidFill>
                <a:effectLst/>
                <a:latin typeface="+mn-lt"/>
                <a:ea typeface="+mn-ea"/>
                <a:cs typeface="+mn-cs"/>
              </a:rPr>
              <a:t>ماككابي</a:t>
            </a:r>
            <a:r>
              <a:rPr lang="ar-SY"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Andrew McCabe</a:t>
            </a:r>
            <a:r>
              <a:rPr lang="ar-SY" sz="1200" kern="1200" dirty="0" smtClean="0">
                <a:solidFill>
                  <a:schemeClr val="tx1"/>
                </a:solidFill>
                <a:effectLst/>
                <a:latin typeface="+mn-lt"/>
                <a:ea typeface="+mn-ea"/>
                <a:cs typeface="+mn-cs"/>
              </a:rPr>
              <a:t>) أن طبيعة العمل الإجرامي توحي أن مواقع أخرى ستبرز لسد الثغرات التي خلفها إغلاق موقع </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وسوق هانسا، مضيفا "نحن نعلم أن إزالة كبار المجرمين من البنية التحتية ليس إصلاحًا على المدى الطويل". "هناك دائما لاعب جديد ينتظر في الأجنحة مستعدا للحلول مكانهم." لكنه صرح أن هذه العملية بالذات كانت لها أهمية بالغة من شأنها أن تؤدي بالمنظمات الإجرامية التي تقف وراء مثل هذه المواقع إلى "الانهيار".</a:t>
            </a:r>
          </a:p>
          <a:p>
            <a:pPr algn="just" rtl="1"/>
            <a:endParaRPr lang="fr-FR" sz="1200" kern="1200" dirty="0" smtClean="0">
              <a:solidFill>
                <a:schemeClr val="tx1"/>
              </a:solidFill>
              <a:effectLst/>
              <a:latin typeface="+mn-lt"/>
              <a:ea typeface="+mn-ea"/>
              <a:cs typeface="+mn-cs"/>
            </a:endParaRPr>
          </a:p>
          <a:p>
            <a:pPr algn="just" rtl="1"/>
            <a:r>
              <a:rPr lang="ar-SY" sz="1200" kern="1200" dirty="0" smtClean="0">
                <a:solidFill>
                  <a:schemeClr val="tx1"/>
                </a:solidFill>
                <a:effectLst/>
                <a:latin typeface="+mn-lt"/>
                <a:ea typeface="+mn-ea"/>
                <a:cs typeface="+mn-cs"/>
              </a:rPr>
              <a:t>وفي أعقاب إغلاق اثنين من أكبر ثلاثة أسواق إجرامية على الشبكة المظلمة، تم تعطيل عنصر رئيسي في البنية التحتية للاقتصاد الإجرامي الخفي. تعطلت بحدة شركات إجرامية في جميع أنحاء العالم، وأدى ذلك إلى إلقاء القبض على أهم الشخصيات المشاركة في النشاط الإجرامي على الإنترنت، وأسفر ذلك عن كميات كبيرة من المعلومات الاستخبارية التي من شأنها أن تؤدي إلى مزيد من التحقيقات. وقد كللت هذه العملية، من خلال الاستفادة من القوة العملياتية والتقنية المشتركة للوكالات المتعددة في الولايات المتحدة الأمريكية وأوروبا، بنجاح مدو يبرز بشكل صارخ القوة الجماعية التي يمكن أن يشكلها مجتمع وكالات إنفاذ القانون العالمي لتعطيل الأنشطة الإجرامية الكبرى.</a:t>
            </a:r>
            <a:endParaRPr lang="en-GB" sz="1200" kern="1200" dirty="0">
              <a:solidFill>
                <a:schemeClr val="tx1"/>
              </a:solidFill>
              <a:effectLst/>
              <a:latin typeface="+mn-lt"/>
              <a:ea typeface="+mn-ea"/>
              <a:cs typeface="+mn-cs"/>
            </a:endParaRPr>
          </a:p>
          <a:p>
            <a:endParaRPr lang="en-GB" sz="1200" b="0" i="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60</a:t>
            </a:fld>
            <a:endParaRPr lang="en-US"/>
          </a:p>
        </p:txBody>
      </p:sp>
    </p:spTree>
    <p:extLst>
      <p:ext uri="{BB962C8B-B14F-4D97-AF65-F5344CB8AC3E}">
        <p14:creationId xmlns:p14="http://schemas.microsoft.com/office/powerpoint/2010/main" val="1034103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kern="1200" baseline="0" dirty="0" smtClean="0">
                <a:solidFill>
                  <a:schemeClr val="tx1"/>
                </a:solidFill>
                <a:effectLst/>
                <a:latin typeface="+mn-lt"/>
                <a:ea typeface="+mn-ea"/>
                <a:cs typeface="+mn-cs"/>
              </a:rPr>
              <a:t>المزيد من المعلومات عن </a:t>
            </a:r>
            <a:r>
              <a:rPr lang="ar-SY" sz="1200" kern="1200" baseline="0" dirty="0" err="1" smtClean="0">
                <a:solidFill>
                  <a:schemeClr val="tx1"/>
                </a:solidFill>
                <a:effectLst/>
                <a:latin typeface="+mn-lt"/>
                <a:ea typeface="+mn-ea"/>
                <a:cs typeface="+mn-cs"/>
              </a:rPr>
              <a:t>ألفابيي</a:t>
            </a:r>
            <a:r>
              <a:rPr lang="ar-SY" sz="1200" kern="1200" baseline="0" dirty="0" smtClean="0">
                <a:solidFill>
                  <a:schemeClr val="tx1"/>
                </a:solidFill>
                <a:effectLst/>
                <a:latin typeface="+mn-lt"/>
                <a:ea typeface="+mn-ea"/>
                <a:cs typeface="+mn-cs"/>
              </a:rPr>
              <a:t> وهانسا </a:t>
            </a:r>
            <a:r>
              <a:rPr lang="ar-SY" b="0" dirty="0" smtClean="0"/>
              <a:t>من </a:t>
            </a:r>
            <a:r>
              <a:rPr lang="ar-SY" b="0" dirty="0" smtClean="0">
                <a:latin typeface="Sakkal Majalla" panose="02000000000000000000" pitchFamily="2" charset="-78"/>
                <a:cs typeface="Sakkal Majalla" panose="02000000000000000000" pitchFamily="2" charset="-78"/>
              </a:rPr>
              <a:t>تقرير «تقييم تهديدات الجريمة المنظمة للإنترنت» لعام 2017 لدعم المدرب.</a:t>
            </a:r>
          </a:p>
          <a:p>
            <a:pPr algn="r" rtl="1"/>
            <a:endParaRPr lang="ar-SY" b="0" dirty="0" smtClean="0">
              <a:latin typeface="Sakkal Majalla" panose="02000000000000000000" pitchFamily="2" charset="-78"/>
              <a:cs typeface="Sakkal Majalla" panose="02000000000000000000" pitchFamily="2" charset="-78"/>
            </a:endParaRPr>
          </a:p>
          <a:p>
            <a:pPr algn="just" rtl="1"/>
            <a:r>
              <a:rPr lang="ar-YE" sz="1200" kern="1200" dirty="0" smtClean="0">
                <a:solidFill>
                  <a:schemeClr val="tx1"/>
                </a:solidFill>
                <a:effectLst/>
                <a:latin typeface="+mn-lt"/>
                <a:ea typeface="+mn-ea"/>
                <a:cs typeface="+mn-cs"/>
              </a:rPr>
              <a:t>في</a:t>
            </a:r>
            <a:r>
              <a:rPr lang="ar-SY" sz="1200" kern="1200" dirty="0" smtClean="0">
                <a:solidFill>
                  <a:schemeClr val="tx1"/>
                </a:solidFill>
                <a:effectLst/>
                <a:latin typeface="+mn-lt"/>
                <a:ea typeface="+mn-ea"/>
                <a:cs typeface="+mn-cs"/>
              </a:rPr>
              <a:t> شهري</a:t>
            </a:r>
            <a:r>
              <a:rPr lang="ar-YE" sz="1200" kern="1200" dirty="0" smtClean="0">
                <a:solidFill>
                  <a:schemeClr val="tx1"/>
                </a:solidFill>
                <a:effectLst/>
                <a:latin typeface="+mn-lt"/>
                <a:ea typeface="+mn-ea"/>
                <a:cs typeface="+mn-cs"/>
              </a:rPr>
              <a:t> يونيو ويوليو</a:t>
            </a:r>
            <a:r>
              <a:rPr lang="ar-SY" sz="1200" kern="1200" dirty="0" smtClean="0">
                <a:solidFill>
                  <a:schemeClr val="tx1"/>
                </a:solidFill>
                <a:effectLst/>
                <a:latin typeface="+mn-lt"/>
                <a:ea typeface="+mn-ea"/>
                <a:cs typeface="+mn-cs"/>
              </a:rPr>
              <a:t>ز </a:t>
            </a:r>
            <a:r>
              <a:rPr lang="ar-YE" sz="1200" kern="1200" dirty="0" smtClean="0">
                <a:solidFill>
                  <a:schemeClr val="tx1"/>
                </a:solidFill>
                <a:effectLst/>
                <a:latin typeface="+mn-lt"/>
                <a:ea typeface="+mn-ea"/>
                <a:cs typeface="+mn-cs"/>
              </a:rPr>
              <a:t>2017، تم إجراء عمليتين رئيسيتين لوكالات إنفاذ القانون، بقيادة مكتب التحقيقات الفيدرالي (</a:t>
            </a:r>
            <a:r>
              <a:rPr lang="en-US" sz="1200" kern="1200" dirty="0" smtClean="0">
                <a:solidFill>
                  <a:schemeClr val="tx1"/>
                </a:solidFill>
                <a:effectLst/>
                <a:latin typeface="+mn-lt"/>
                <a:ea typeface="+mn-ea"/>
                <a:cs typeface="+mn-cs"/>
              </a:rPr>
              <a:t>FBI</a:t>
            </a:r>
            <a:r>
              <a:rPr lang="ar-YE" sz="1200" kern="1200" dirty="0" smtClean="0">
                <a:solidFill>
                  <a:schemeClr val="tx1"/>
                </a:solidFill>
                <a:effectLst/>
                <a:latin typeface="+mn-lt"/>
                <a:ea typeface="+mn-ea"/>
                <a:cs typeface="+mn-cs"/>
              </a:rPr>
              <a:t>)</a:t>
            </a:r>
            <a:r>
              <a:rPr lang="ar-SA"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ووكالة إنفاذ قوانين</a:t>
            </a:r>
            <a:r>
              <a:rPr lang="en-US"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مراقبة</a:t>
            </a:r>
            <a:r>
              <a:rPr lang="en-US"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المخدرات الأمريكية </a:t>
            </a:r>
            <a:r>
              <a:rPr lang="en-US" sz="1200" kern="1200" dirty="0" smtClean="0">
                <a:solidFill>
                  <a:schemeClr val="tx1"/>
                </a:solidFill>
                <a:effectLst/>
                <a:latin typeface="+mn-lt"/>
                <a:ea typeface="+mn-ea"/>
                <a:cs typeface="+mn-cs"/>
              </a:rPr>
              <a:t>DEA)</a:t>
            </a:r>
            <a:r>
              <a:rPr lang="ar-SY"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والشرطة الوطنية الهولندية، بدعم من يوروبول وعدد آخر من شركاء </a:t>
            </a:r>
            <a:r>
              <a:rPr lang="ar-SY" sz="1200" kern="1200" dirty="0" smtClean="0">
                <a:solidFill>
                  <a:schemeClr val="tx1"/>
                </a:solidFill>
                <a:effectLst/>
                <a:latin typeface="+mn-lt"/>
                <a:ea typeface="+mn-ea"/>
                <a:cs typeface="+mn-cs"/>
              </a:rPr>
              <a:t>وكالات إنفاذ القانون</a:t>
            </a:r>
            <a:r>
              <a:rPr lang="ar-YE" sz="1200" kern="1200" dirty="0" smtClean="0">
                <a:solidFill>
                  <a:schemeClr val="tx1"/>
                </a:solidFill>
                <a:effectLst/>
                <a:latin typeface="+mn-lt"/>
                <a:ea typeface="+mn-ea"/>
                <a:cs typeface="+mn-cs"/>
              </a:rPr>
              <a:t>، أسفرت عن تفكيك اثنين من أكبر أسواق الشبكة المظلمة: </a:t>
            </a:r>
            <a:r>
              <a:rPr lang="ar-SY" sz="1200" kern="1200" dirty="0" smtClean="0">
                <a:solidFill>
                  <a:schemeClr val="tx1"/>
                </a:solidFill>
                <a:effectLst/>
                <a:latin typeface="+mn-lt"/>
                <a:ea typeface="+mn-ea"/>
                <a:cs typeface="+mn-cs"/>
              </a:rPr>
              <a:t>ألفا </a:t>
            </a:r>
            <a:r>
              <a:rPr lang="ar-SY" sz="1200" kern="1200" dirty="0" err="1" smtClean="0">
                <a:solidFill>
                  <a:schemeClr val="tx1"/>
                </a:solidFill>
                <a:effectLst/>
                <a:latin typeface="+mn-lt"/>
                <a:ea typeface="+mn-ea"/>
                <a:cs typeface="+mn-cs"/>
              </a:rPr>
              <a:t>بيي</a:t>
            </a:r>
            <a:r>
              <a:rPr lang="ar-SY"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AlphaBay</a:t>
            </a:r>
            <a:r>
              <a:rPr lang="ar-SY"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وهانسا (</a:t>
            </a:r>
            <a:r>
              <a:rPr lang="en-US" sz="1200" kern="1200" dirty="0" err="1" smtClean="0">
                <a:solidFill>
                  <a:schemeClr val="tx1"/>
                </a:solidFill>
                <a:effectLst/>
                <a:latin typeface="+mn-lt"/>
                <a:ea typeface="+mn-ea"/>
                <a:cs typeface="+mn-cs"/>
              </a:rPr>
              <a:t>Hansa</a:t>
            </a:r>
            <a:r>
              <a:rPr lang="ar-Y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كان موقع </a:t>
            </a:r>
            <a:r>
              <a:rPr lang="ar-YE" sz="1200" kern="1200" dirty="0" err="1" smtClean="0">
                <a:solidFill>
                  <a:schemeClr val="tx1"/>
                </a:solidFill>
                <a:effectLst/>
                <a:latin typeface="+mn-lt"/>
                <a:ea typeface="+mn-ea"/>
                <a:cs typeface="+mn-cs"/>
              </a:rPr>
              <a:t>ألفابيي</a:t>
            </a:r>
            <a:r>
              <a:rPr lang="ar-YE" sz="1200" kern="1200" dirty="0" smtClean="0">
                <a:solidFill>
                  <a:schemeClr val="tx1"/>
                </a:solidFill>
                <a:effectLst/>
                <a:latin typeface="+mn-lt"/>
                <a:ea typeface="+mn-ea"/>
                <a:cs typeface="+mn-cs"/>
              </a:rPr>
              <a:t> أكبر سوق إجرامية، تستخدم خدمة مخفية على "تور" لإخفاء هويات المستخدمين ومواقع الخوادم بشكل فعال. وقبل إغلاق الموقع، بلغ عدد المستخدمين ل</a:t>
            </a:r>
            <a:r>
              <a:rPr lang="ar-SY" sz="1200" kern="1200" dirty="0" err="1" smtClean="0">
                <a:solidFill>
                  <a:schemeClr val="tx1"/>
                </a:solidFill>
                <a:effectLst/>
                <a:latin typeface="+mn-lt"/>
                <a:ea typeface="+mn-ea"/>
                <a:cs typeface="+mn-cs"/>
              </a:rPr>
              <a:t>ألفابيي</a:t>
            </a:r>
            <a:r>
              <a:rPr lang="ar-SY"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أزيد من 200.000 مستخدم و40.000 بائع. كان الموقع يعرض أكثر من 250.000 قائمة للأدوية والعقاقير غير المشروعة والمواد الكيميائية السامة</a:t>
            </a:r>
            <a:r>
              <a:rPr lang="ar-SA" sz="1200" kern="1200" dirty="0" smtClean="0">
                <a:solidFill>
                  <a:schemeClr val="tx1"/>
                </a:solidFill>
                <a:effectLst/>
                <a:latin typeface="+mn-lt"/>
                <a:ea typeface="+mn-ea"/>
                <a:cs typeface="+mn-cs"/>
              </a:rPr>
              <a:t>، </a:t>
            </a:r>
            <a:r>
              <a:rPr lang="ar-YE" sz="1200" kern="1200" dirty="0" smtClean="0">
                <a:solidFill>
                  <a:schemeClr val="tx1"/>
                </a:solidFill>
                <a:effectLst/>
                <a:latin typeface="+mn-lt"/>
                <a:ea typeface="+mn-ea"/>
                <a:cs typeface="+mn-cs"/>
              </a:rPr>
              <a:t>وأكثر من 100.000 قوائم لوثائق الهوية المسروقة والمزورة وأجهزة النفاذ، والسلع المقلدة، والبرمجيات الخبيثة وغيرها من أدوات القرصنة الحاسوبية، والأسلحة النارية والخدمات الاحتيالية. تم إجراء تقدير متحفظ بقيمة مليار دولار أمريكي للمعاملات على هذه السوق منذ إنشائها في عام 2014، والتي تم دفعها في شكل </a:t>
            </a:r>
            <a:r>
              <a:rPr lang="ar-YE" sz="1200" kern="1200" dirty="0" err="1" smtClean="0">
                <a:solidFill>
                  <a:schemeClr val="tx1"/>
                </a:solidFill>
                <a:effectLst/>
                <a:latin typeface="+mn-lt"/>
                <a:ea typeface="+mn-ea"/>
                <a:cs typeface="+mn-cs"/>
              </a:rPr>
              <a:t>بيتكوين</a:t>
            </a:r>
            <a:r>
              <a:rPr lang="ar-YE"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Bitcoin</a:t>
            </a:r>
            <a:r>
              <a:rPr lang="ar-YE" sz="1200" kern="1200" dirty="0" smtClean="0">
                <a:solidFill>
                  <a:schemeClr val="tx1"/>
                </a:solidFill>
                <a:effectLst/>
                <a:latin typeface="+mn-lt"/>
                <a:ea typeface="+mn-ea"/>
                <a:cs typeface="+mn-cs"/>
              </a:rPr>
              <a:t>) وغيرها من العملات المشفرة. قبل إغلاق موقع </a:t>
            </a:r>
            <a:r>
              <a:rPr lang="ar-YE" sz="1200" kern="1200" dirty="0" err="1" smtClean="0">
                <a:solidFill>
                  <a:schemeClr val="tx1"/>
                </a:solidFill>
                <a:effectLst/>
                <a:latin typeface="+mn-lt"/>
                <a:ea typeface="+mn-ea"/>
                <a:cs typeface="+mn-cs"/>
              </a:rPr>
              <a:t>ألفابيي</a:t>
            </a:r>
            <a:r>
              <a:rPr lang="ar-YE" sz="1200" kern="1200" dirty="0" smtClean="0">
                <a:solidFill>
                  <a:schemeClr val="tx1"/>
                </a:solidFill>
                <a:effectLst/>
                <a:latin typeface="+mn-lt"/>
                <a:ea typeface="+mn-ea"/>
                <a:cs typeface="+mn-cs"/>
              </a:rPr>
              <a:t> في يوليوز، صادرت الشرطة الوطنية الهولندية، بمساعدة السلطات في ألمانيا وليتوانيا، خوادم هانسا (</a:t>
            </a:r>
            <a:r>
              <a:rPr lang="en-US" sz="1200" kern="1200" dirty="0" err="1" smtClean="0">
                <a:solidFill>
                  <a:schemeClr val="tx1"/>
                </a:solidFill>
                <a:effectLst/>
                <a:latin typeface="+mn-lt"/>
                <a:ea typeface="+mn-ea"/>
                <a:cs typeface="+mn-cs"/>
              </a:rPr>
              <a:t>Hansa</a:t>
            </a:r>
            <a:r>
              <a:rPr lang="ar-YE" sz="1200" kern="1200" dirty="0" smtClean="0">
                <a:solidFill>
                  <a:schemeClr val="tx1"/>
                </a:solidFill>
                <a:effectLst/>
                <a:latin typeface="+mn-lt"/>
                <a:ea typeface="+mn-ea"/>
                <a:cs typeface="+mn-cs"/>
              </a:rPr>
              <a:t>)، مما سمح لها بالسيطرة على السوق سرا وجمع معلومات قيمة عن أهداف ذات قيمة عالية وعناوين التسليم. وكانت هانزا ثالث أكبر سوق إجرامية على الشبكة المظلمة، حيث تداولت كميات كبيرة مماثلة من الأدوية غير المشروعة وغيرها من السلع.</a:t>
            </a:r>
            <a:endParaRPr lang="fr-F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1979891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pPr algn="r" rtl="1"/>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المصدر: </a:t>
            </a:r>
            <a:r>
              <a:rPr lang="en-US" sz="1200" kern="1200" baseline="0" dirty="0" smtClean="0">
                <a:solidFill>
                  <a:schemeClr val="tx1"/>
                </a:solidFill>
                <a:effectLst/>
                <a:latin typeface="+mn-lt"/>
                <a:ea typeface="+mn-ea"/>
                <a:cs typeface="+mn-cs"/>
              </a:rPr>
              <a:t>http</a:t>
            </a:r>
            <a:r>
              <a:rPr lang="en-US" sz="1200" kern="1200" baseline="0" dirty="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www.internetlivestats.com/internet-users/</a:t>
            </a:r>
            <a:r>
              <a:rPr lang="ar-SY" sz="1200" kern="1200" baseline="0" dirty="0" smtClean="0">
                <a:solidFill>
                  <a:schemeClr val="tx1"/>
                </a:solidFill>
                <a:effectLst/>
                <a:latin typeface="+mn-lt"/>
                <a:ea typeface="+mn-ea"/>
                <a:cs typeface="+mn-cs"/>
              </a:rPr>
              <a:t>، 2016/11/27</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smtClean="0"/>
              <a:t>هذه الحصة تذكير بالمعلومات الواردة في الدورة</a:t>
            </a:r>
            <a:r>
              <a:rPr lang="ar-SY" baseline="0" dirty="0" smtClean="0"/>
              <a:t> التدريبية التمهيدية وتقدم بعض المعلومات الإضافية لدعم المدرب.</a:t>
            </a:r>
            <a:endParaRPr lang="ar-SY" dirty="0" smtClean="0"/>
          </a:p>
        </p:txBody>
      </p:sp>
      <p:sp>
        <p:nvSpPr>
          <p:cNvPr id="4" name="Slide Number Placeholder 3"/>
          <p:cNvSpPr>
            <a:spLocks noGrp="1"/>
          </p:cNvSpPr>
          <p:nvPr>
            <p:ph type="sldNum" sz="quarter" idx="10"/>
          </p:nvPr>
        </p:nvSpPr>
        <p:spPr/>
        <p:txBody>
          <a:bodyPr/>
          <a:lstStyle/>
          <a:p>
            <a:fld id="{E074F20D-0887-9446-BF9C-17A991A9980B}" type="slidenum">
              <a:rPr lang="en-US" smtClean="0"/>
              <a:t>62</a:t>
            </a:fld>
            <a:endParaRPr lang="en-US"/>
          </a:p>
        </p:txBody>
      </p:sp>
    </p:spTree>
    <p:extLst>
      <p:ext uri="{BB962C8B-B14F-4D97-AF65-F5344CB8AC3E}">
        <p14:creationId xmlns:p14="http://schemas.microsoft.com/office/powerpoint/2010/main" val="1345577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b="0" dirty="0" smtClean="0">
                <a:latin typeface="Sakkal Majalla" panose="02000000000000000000" pitchFamily="2" charset="-78"/>
                <a:cs typeface="Sakkal Majalla" panose="02000000000000000000" pitchFamily="2" charset="-78"/>
              </a:rPr>
              <a:t>أخر المعلومات المستخلصة من تقرير «تقييم تهديدات الجريمة المنظمة للإنترنت» لعام 2017 بشأن الاستخدام</a:t>
            </a:r>
            <a:r>
              <a:rPr lang="ar-SY" b="0" baseline="0" dirty="0" smtClean="0">
                <a:latin typeface="Sakkal Majalla" panose="02000000000000000000" pitchFamily="2" charset="-78"/>
                <a:cs typeface="Sakkal Majalla" panose="02000000000000000000" pitchFamily="2" charset="-78"/>
              </a:rPr>
              <a:t> الإجرامي للعملات المشفرة.</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63</a:t>
            </a:fld>
            <a:endParaRPr lang="en-US"/>
          </a:p>
        </p:txBody>
      </p:sp>
    </p:spTree>
    <p:extLst>
      <p:ext uri="{BB962C8B-B14F-4D97-AF65-F5344CB8AC3E}">
        <p14:creationId xmlns:p14="http://schemas.microsoft.com/office/powerpoint/2010/main" val="15812289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just" rtl="1"/>
            <a:r>
              <a:rPr lang="ar-SY" sz="1200" b="0" i="0" u="none" strike="noStrike" kern="1200" baseline="0" dirty="0" smtClean="0">
                <a:solidFill>
                  <a:schemeClr val="tx1"/>
                </a:solidFill>
                <a:latin typeface="+mn-lt"/>
                <a:ea typeface="+mn-ea"/>
                <a:cs typeface="+mn-cs"/>
              </a:rPr>
              <a:t>يمكن </a:t>
            </a:r>
            <a:r>
              <a:rPr lang="ar-SY" sz="1200" b="1" i="0" u="none" strike="noStrike" kern="1200" baseline="0" dirty="0" smtClean="0">
                <a:solidFill>
                  <a:schemeClr val="tx1"/>
                </a:solidFill>
                <a:latin typeface="+mn-lt"/>
                <a:ea typeface="+mn-ea"/>
                <a:cs typeface="+mn-cs"/>
              </a:rPr>
              <a:t>تعريف العملة الرقمية </a:t>
            </a:r>
            <a:r>
              <a:rPr lang="ar-SY" sz="1200" b="0" i="0" u="none" strike="noStrike" kern="1200" baseline="0" dirty="0" smtClean="0">
                <a:solidFill>
                  <a:schemeClr val="tx1"/>
                </a:solidFill>
                <a:latin typeface="+mn-lt"/>
                <a:ea typeface="+mn-ea"/>
                <a:cs typeface="+mn-cs"/>
              </a:rPr>
              <a:t>باعتبارها شكلا من </a:t>
            </a:r>
            <a:r>
              <a:rPr lang="ar-SY" sz="1200" b="1" i="0" u="none" strike="noStrike" kern="1200" baseline="0" dirty="0" smtClean="0">
                <a:solidFill>
                  <a:schemeClr val="tx1"/>
                </a:solidFill>
                <a:latin typeface="+mn-lt"/>
                <a:ea typeface="+mn-ea"/>
                <a:cs typeface="+mn-cs"/>
              </a:rPr>
              <a:t>العملات</a:t>
            </a:r>
            <a:r>
              <a:rPr lang="ar-SY" sz="1200" b="0" i="0" u="none" strike="noStrike" kern="1200" baseline="0" dirty="0" smtClean="0">
                <a:solidFill>
                  <a:schemeClr val="tx1"/>
                </a:solidFill>
                <a:latin typeface="+mn-lt"/>
                <a:ea typeface="+mn-ea"/>
                <a:cs typeface="+mn-cs"/>
              </a:rPr>
              <a:t> القائمة على الإنترنت أو وسيلة للتبادل مستقلة عن العملات المادية (مثل الأوراق البنكية أو النقود)  تتوفر على خصائص مشابهة </a:t>
            </a:r>
            <a:r>
              <a:rPr lang="ar-SY" sz="1200" b="1" i="0" u="none" strike="noStrike" kern="1200" baseline="0" dirty="0" smtClean="0">
                <a:solidFill>
                  <a:schemeClr val="tx1"/>
                </a:solidFill>
                <a:latin typeface="+mn-lt"/>
                <a:ea typeface="+mn-ea"/>
                <a:cs typeface="+mn-cs"/>
              </a:rPr>
              <a:t>للعملات</a:t>
            </a:r>
            <a:r>
              <a:rPr lang="ar-SY" sz="1200" b="0" i="0" u="none" strike="noStrike" kern="1200" baseline="0" dirty="0" smtClean="0">
                <a:solidFill>
                  <a:schemeClr val="tx1"/>
                </a:solidFill>
                <a:latin typeface="+mn-lt"/>
                <a:ea typeface="+mn-ea"/>
                <a:cs typeface="+mn-cs"/>
              </a:rPr>
              <a:t> المادية إلا أنها تسمح بمعاملات فورية ونقل عابر للحدود للملكية.</a:t>
            </a:r>
          </a:p>
          <a:p>
            <a:pPr algn="just" rtl="1"/>
            <a:endParaRPr lang="ar-SY" sz="1200" b="0" i="0" u="none" strike="noStrike" kern="1200" baseline="0" dirty="0" smtClean="0">
              <a:solidFill>
                <a:schemeClr val="tx1"/>
              </a:solidFill>
              <a:latin typeface="+mn-lt"/>
              <a:ea typeface="+mn-ea"/>
              <a:cs typeface="+mn-cs"/>
            </a:endParaRPr>
          </a:p>
          <a:p>
            <a:pPr algn="just" rtl="1"/>
            <a:r>
              <a:rPr lang="ar-SY" sz="1200" b="0" i="0" u="none" strike="noStrike" kern="1200" baseline="0" dirty="0" smtClean="0">
                <a:solidFill>
                  <a:schemeClr val="tx1"/>
                </a:solidFill>
                <a:latin typeface="+mn-lt"/>
                <a:ea typeface="+mn-ea"/>
                <a:cs typeface="+mn-cs"/>
              </a:rPr>
              <a:t>عملة التشفير هي عملة رقمية تستخدم فيها تقنيات التشفير لتنظيم توليد وحدات العملة والتحقق من تحويل الأموال، وتعمل بشكل مستقل عن بنك مركزي. العملات المشفرة هي مجموعة فرعية من العملات البديلة، أو بالتحديد العملات الرقمية.</a:t>
            </a:r>
          </a:p>
          <a:p>
            <a:pPr algn="just" rtl="1"/>
            <a:endParaRPr lang="fr-FR" sz="1200" b="0" i="0" u="none" strike="noStrike" kern="1200" baseline="0" dirty="0" smtClean="0">
              <a:solidFill>
                <a:schemeClr val="tx1"/>
              </a:solidFill>
              <a:latin typeface="+mn-lt"/>
              <a:ea typeface="+mn-ea"/>
              <a:cs typeface="+mn-cs"/>
            </a:endParaRPr>
          </a:p>
          <a:p>
            <a:pPr algn="just" rtl="1"/>
            <a:r>
              <a:rPr lang="ar-SY" sz="1200" b="0" i="0" u="none" strike="noStrike" kern="1200" baseline="0" dirty="0" smtClean="0">
                <a:solidFill>
                  <a:schemeClr val="tx1"/>
                </a:solidFill>
                <a:latin typeface="+mn-lt"/>
                <a:ea typeface="+mn-ea"/>
                <a:cs typeface="+mn-cs"/>
              </a:rPr>
              <a:t>[يمكن للمدرب أن يطلب من المشاركين ما إذا كانوا قد سمعوا من قبل عن العملة المشفرة. في حال عدم الإجابة، بمكن للمدرب أن يواصل السؤال عما إذا كان أي شخص قد سمع عن عملة «</a:t>
            </a:r>
            <a:r>
              <a:rPr lang="ar-SY" sz="1200" b="0" i="0" u="none" strike="noStrike" kern="1200" baseline="0" dirty="0" err="1" smtClean="0">
                <a:solidFill>
                  <a:schemeClr val="tx1"/>
                </a:solidFill>
                <a:latin typeface="+mn-lt"/>
                <a:ea typeface="+mn-ea"/>
                <a:cs typeface="+mn-cs"/>
              </a:rPr>
              <a:t>بيتكوين</a:t>
            </a:r>
            <a:r>
              <a:rPr lang="ar-SY" sz="1200" b="0" i="0" u="none" strike="noStrike" kern="1200" baseline="0" dirty="0" smtClean="0">
                <a:solidFill>
                  <a:schemeClr val="tx1"/>
                </a:solidFill>
                <a:latin typeface="+mn-lt"/>
                <a:ea typeface="+mn-ea"/>
                <a:cs typeface="+mn-cs"/>
              </a:rPr>
              <a:t>». </a:t>
            </a:r>
            <a:r>
              <a:rPr lang="fr-FR" sz="1200" b="0" i="0" u="none" strike="noStrike" kern="1200" baseline="0" dirty="0" smtClean="0">
                <a:solidFill>
                  <a:schemeClr val="tx1"/>
                </a:solidFill>
                <a:latin typeface="+mn-lt"/>
                <a:ea typeface="+mn-ea"/>
                <a:cs typeface="+mn-cs"/>
              </a:rPr>
              <a:t> </a:t>
            </a:r>
            <a:r>
              <a:rPr lang="ar-SY" sz="1200" b="0" i="0" u="none" strike="noStrike" kern="1200" baseline="0" dirty="0" smtClean="0">
                <a:solidFill>
                  <a:schemeClr val="tx1"/>
                </a:solidFill>
                <a:latin typeface="+mn-lt"/>
                <a:ea typeface="+mn-ea"/>
                <a:cs typeface="+mn-cs"/>
              </a:rPr>
              <a:t>بحسب الإجابات، يمكن للمدرب الاستمرار في إشراك الجمهور من خلال طرح سؤال عما إذا كانت قد عرضت عليهم قضية تنطوي على عملة مشفرة. وإذا كان المدرب محظوظا، وكان شخص قد صادفته قضية من هذا القبيل، يمكنه عندئذ أن يطلب من ذلك الشخص أن يشرح القضية بإيجاز.]</a:t>
            </a:r>
          </a:p>
        </p:txBody>
      </p:sp>
      <p:sp>
        <p:nvSpPr>
          <p:cNvPr id="4" name="Foliennummernplatzhalter 3"/>
          <p:cNvSpPr>
            <a:spLocks noGrp="1"/>
          </p:cNvSpPr>
          <p:nvPr>
            <p:ph type="sldNum" sz="quarter" idx="10"/>
          </p:nvPr>
        </p:nvSpPr>
        <p:spPr/>
        <p:txBody>
          <a:bodyPr/>
          <a:lstStyle/>
          <a:p>
            <a:fld id="{5827260C-95DC-194B-88B2-0B241DEC43BF}" type="slidenum">
              <a:rPr lang="en-US" smtClean="0"/>
              <a:pPr/>
              <a:t>64</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pPr algn="r" rtl="1"/>
            <a:r>
              <a:rPr lang="ar-SY" baseline="0" noProof="0" dirty="0" smtClean="0"/>
              <a:t>[هذه الشفافة متحركة.]</a:t>
            </a:r>
          </a:p>
          <a:p>
            <a:pPr algn="r" rtl="1"/>
            <a:endParaRPr lang="ar-SY" baseline="0" noProof="0" dirty="0" smtClean="0"/>
          </a:p>
          <a:p>
            <a:pPr algn="r" rtl="1"/>
            <a:r>
              <a:rPr lang="ar-SY" baseline="0" noProof="0" dirty="0" smtClean="0"/>
              <a:t>„تعرفون جميعًا عملتكم الحقيقية وعملة التشفير هي شيء جديد تمامًا بالنسبة إليكم. قد تتساءلون كيف يمكن لشخص أن ينفق نقودًا حقيقية لشراء شيء افتراضي تمامًا. لكن فكروا في ذلك: في الماضي، كانت العملة مرتبطة بالمعايير الذهبية مما يعني أن كل ورقة نقدية في محفظتكم كانت تمثل وعدًا بأن بإمكانكم الذهاب إلى أحد البنوك لتبادل تلك الأموال مقابل حجم معين من الذهب المادي. وهذا يعني أنه كمية الأموال المتداولة كانت تعادل الذهب المخزن في البنوك المركزية. والآن، بعد أن أصبحت العملات الرئيسية غير مرتبطة بالمعايير الذهبية، فإن قيمة الأوراق المالية "الحقيقية" تعادل فقط القيمة المطبوعة على الورقة. بالطبع هذا ليس صحيحًا تمامًا، ولكن تعتمد قيمة الورقة أساسًا على الثقة في أنكم تستطيعون شراء سلع معينة مقابل ذلك المبلغ من المال. ويمكن أن يكون للتضخم والانكماش تأثير كبير على قيمة عملتكم.</a:t>
            </a:r>
          </a:p>
          <a:p>
            <a:pPr algn="r" rtl="1"/>
            <a:endParaRPr lang="ar-SY" baseline="0" noProof="0" dirty="0" smtClean="0"/>
          </a:p>
          <a:p>
            <a:pPr algn="r" rtl="1"/>
            <a:r>
              <a:rPr lang="ar-SY" baseline="0" noProof="0" dirty="0" smtClean="0"/>
              <a:t>لنذهب إلى  أبعد من ذلك. يتم تخزين معظم أموالكم ونقلها على حسابات بنكية. وبالتالي، لا ترون الأوراق المالية بعد إيداعها في البنك، إنها مجرد أرقام ثنائية على أنظمة الكمبيوتر. لذلك، تعملون كل شهر بجد فقط للحصول على كمية معينة من الأرقام المنقولة إلى حسابكم. القيمة الحقيقية لتلك الأرقام تتأتى بقبولها في مجموعة متنوعة من المحلات التجارية والأشخاص، مثل مالك العقار.</a:t>
            </a:r>
          </a:p>
          <a:p>
            <a:pPr algn="r" rtl="1"/>
            <a:endParaRPr lang="ar-SY" baseline="0" noProof="0" dirty="0" smtClean="0"/>
          </a:p>
          <a:p>
            <a:pPr algn="r" rtl="1"/>
            <a:r>
              <a:rPr lang="ar-SY" baseline="0" noProof="0" dirty="0" smtClean="0"/>
              <a:t>العملة المشفرة تشبه إلى حد كبير تلك الأرقام. يتم تخزينها فقط في شكل آخر من الحسابات وعيبها الكبير في الوقت الحالي هو أن الجميع لا يقبلها علنًا.</a:t>
            </a:r>
          </a:p>
          <a:p>
            <a:pPr algn="r" rtl="1"/>
            <a:endParaRPr lang="ar-SY" baseline="0" noProof="0" dirty="0" smtClean="0"/>
          </a:p>
          <a:p>
            <a:pPr algn="r" rtl="1"/>
            <a:r>
              <a:rPr lang="ar-SY" baseline="0" noProof="0" dirty="0" smtClean="0"/>
              <a:t>بالإضافة إلى ذلك، تمتلك العملات المشفرة بعض الخصائص التي تميزها عن العملة التقليدية:</a:t>
            </a:r>
          </a:p>
          <a:p>
            <a:pPr algn="r" rtl="1"/>
            <a:endParaRPr lang="ar-SY" baseline="0" noProof="0" dirty="0" smtClean="0"/>
          </a:p>
          <a:p>
            <a:pPr algn="r" rtl="1"/>
            <a:r>
              <a:rPr lang="ar-SY" baseline="0" noProof="0" dirty="0" smtClean="0"/>
              <a:t>1. اللامركزية</a:t>
            </a:r>
          </a:p>
          <a:p>
            <a:pPr algn="r" rtl="1"/>
            <a:endParaRPr lang="ar-SY" baseline="0" noProof="0" dirty="0" smtClean="0"/>
          </a:p>
          <a:p>
            <a:pPr algn="r" rtl="1"/>
            <a:r>
              <a:rPr lang="ar-SY" baseline="0" noProof="0" dirty="0" smtClean="0"/>
              <a:t>لا تخضع شبكات العملات المشفرة لسيطرة سلطة مركزية واحدة. تشكل كل آلة تقوم بالتنقيب ومعالجة المعاملات جزءًا من الشبكة، وتعمل الآلات معًا. وهذا يعني أنه، من الناحية النظرية، لا تستطيع سلطة مركزية واحدة أن تتلاعب بالسياسة النقدية وتتسبب في الانهيار – أو ببساطة أن تقرر سحب </a:t>
            </a:r>
            <a:r>
              <a:rPr lang="ar-SY" baseline="0" noProof="0" dirty="0" err="1" smtClean="0"/>
              <a:t>بيتكوين</a:t>
            </a:r>
            <a:r>
              <a:rPr lang="ar-SY" baseline="0" noProof="0" dirty="0" smtClean="0"/>
              <a:t> من الناس، كما قرر البنك المركزي الأوروبي القيام به في قبرص في أوائل عام 2013. وفي حال تعطل جزء من الشبكة لأي سبب كان، فإن المال يستمر في التدفق.</a:t>
            </a:r>
            <a:endParaRPr lang="en-US" baseline="0" noProof="0" dirty="0" smtClean="0"/>
          </a:p>
          <a:p>
            <a:pPr algn="l" rtl="1"/>
            <a:endParaRPr lang="ar-SY" baseline="0" noProof="0" dirty="0" smtClean="0"/>
          </a:p>
          <a:p>
            <a:pPr algn="r" rtl="1"/>
            <a:r>
              <a:rPr lang="ar-SY" baseline="0" noProof="0" dirty="0" smtClean="0"/>
              <a:t>2. سهولة الإعداد</a:t>
            </a:r>
          </a:p>
          <a:p>
            <a:pPr algn="r" rtl="1"/>
            <a:endParaRPr lang="ar-SY" baseline="0" noProof="0" dirty="0" smtClean="0"/>
          </a:p>
          <a:p>
            <a:pPr algn="r" rtl="1"/>
            <a:r>
              <a:rPr lang="ar-SY" baseline="0" noProof="0" dirty="0" smtClean="0"/>
              <a:t>يتطلب إعداد حساب بنكي في بنوك تقليدية أن تقوم بملء مجموعة من الاستمارات وتلبية بعض الشروط. أما فتح حسابات التاجر للدفع فهي مهمة عويصة، تكتنفها البيروقراطية. إلا أن إعداد عنوان </a:t>
            </a:r>
            <a:r>
              <a:rPr lang="ar-SY" baseline="0" noProof="0" dirty="0" err="1" smtClean="0"/>
              <a:t>بيتكوين</a:t>
            </a:r>
            <a:r>
              <a:rPr lang="ar-SY" baseline="0" noProof="0" dirty="0" smtClean="0"/>
              <a:t> لا يستغرق سوى بضع ثوانٍ، دون طرح أسئلة، ودون دفع أي رسوم.</a:t>
            </a:r>
          </a:p>
          <a:p>
            <a:endParaRPr lang="ar-SY" baseline="0" noProof="0" dirty="0" smtClean="0"/>
          </a:p>
          <a:p>
            <a:pPr algn="r" rtl="1"/>
            <a:r>
              <a:rPr lang="ar-SY" baseline="0" noProof="0" dirty="0" smtClean="0"/>
              <a:t>3. مجهولة الهوية</a:t>
            </a:r>
          </a:p>
          <a:p>
            <a:pPr algn="r" rtl="1"/>
            <a:endParaRPr lang="ar-SY" baseline="0" noProof="0" dirty="0" smtClean="0"/>
          </a:p>
          <a:p>
            <a:pPr algn="r" rtl="1"/>
            <a:r>
              <a:rPr lang="ar-SY" baseline="0" noProof="0" dirty="0" smtClean="0"/>
              <a:t>يبدو أن إرسال واستلام الأموال في محفظة افتراضية بدلاً من حساب بنكي حقيقي يوفر إمكانية أكبر لإخفاء الهوية. ليست هناك حاجة لإثبات الهوية عند إعداد المحفظة. يمكن لمستخدم واحد أن يتوفر على العديد من عناوين </a:t>
            </a:r>
            <a:r>
              <a:rPr lang="ar-SY" baseline="0" noProof="0" dirty="0" err="1" smtClean="0"/>
              <a:t>بيتكوين</a:t>
            </a:r>
            <a:r>
              <a:rPr lang="ar-SY" baseline="0" noProof="0" dirty="0" smtClean="0"/>
              <a:t>، ولا يتم ربطها بأسماء أو عناوين أو معلومات أخرى تحدد الهوية الشخصية. ومع ذلك…</a:t>
            </a:r>
          </a:p>
          <a:p>
            <a:pPr algn="r" rtl="1"/>
            <a:endParaRPr lang="ar-SY" baseline="0" noProof="0" dirty="0" smtClean="0"/>
          </a:p>
          <a:p>
            <a:pPr algn="r" rtl="1"/>
            <a:r>
              <a:rPr lang="ar-SY" baseline="0" noProof="0" dirty="0" smtClean="0"/>
              <a:t>4. شفافة تماما</a:t>
            </a:r>
          </a:p>
          <a:p>
            <a:pPr algn="r" rtl="1"/>
            <a:endParaRPr lang="ar-SY" baseline="0" noProof="0" dirty="0" smtClean="0"/>
          </a:p>
          <a:p>
            <a:pPr algn="r" rtl="1"/>
            <a:r>
              <a:rPr lang="ar-SY" baseline="0" noProof="0" dirty="0" smtClean="0"/>
              <a:t>... تقوم بتكوين بتخزين تفاصيل كل معاملة تحدث على الشبكة في نسخة ضخمة من دفتر الأستاذ العام للحسابات، يدعى سلسلة الكتل (</a:t>
            </a:r>
            <a:r>
              <a:rPr lang="fr-FR" baseline="0" noProof="0" dirty="0" err="1" smtClean="0"/>
              <a:t>blockchain</a:t>
            </a:r>
            <a:r>
              <a:rPr lang="ar-SY" baseline="0" noProof="0" dirty="0" smtClean="0"/>
              <a:t>)</a:t>
            </a:r>
            <a:r>
              <a:rPr lang="fr-FR" baseline="0" noProof="0" dirty="0" smtClean="0"/>
              <a:t>. </a:t>
            </a:r>
            <a:r>
              <a:rPr lang="ar-SY" baseline="0" noProof="0" dirty="0" smtClean="0"/>
              <a:t>هذه السلسلة تحفظ كافة المعلومات.</a:t>
            </a:r>
          </a:p>
          <a:p>
            <a:pPr algn="r" rtl="1"/>
            <a:endParaRPr lang="ar-SY" baseline="0" noProof="0" dirty="0" smtClean="0"/>
          </a:p>
          <a:p>
            <a:pPr algn="r" rtl="1"/>
            <a:r>
              <a:rPr lang="ar-SY" baseline="0" noProof="0" dirty="0" smtClean="0"/>
              <a:t>إذا كان لديك عنوان </a:t>
            </a:r>
            <a:r>
              <a:rPr lang="ar-SY" baseline="0" noProof="0" dirty="0" err="1" smtClean="0"/>
              <a:t>بيتكوين</a:t>
            </a:r>
            <a:r>
              <a:rPr lang="ar-SY" baseline="0" noProof="0" dirty="0" smtClean="0"/>
              <a:t> يتم استخدامه بشكل عام، يمكن لأي شخص معرفة عدد وحدات </a:t>
            </a:r>
            <a:r>
              <a:rPr lang="ar-SY" baseline="0" noProof="0" dirty="0" err="1" smtClean="0"/>
              <a:t>البيتكوين</a:t>
            </a:r>
            <a:r>
              <a:rPr lang="ar-SY" baseline="0" noProof="0" dirty="0" smtClean="0"/>
              <a:t> المخزنة في ذلك العنوان. لكنهم لا يعرفون أنها ملكك.</a:t>
            </a:r>
          </a:p>
          <a:p>
            <a:pPr algn="r" rtl="1"/>
            <a:endParaRPr lang="ar-SY" baseline="0" noProof="0" dirty="0" smtClean="0"/>
          </a:p>
          <a:p>
            <a:pPr algn="r" rtl="1"/>
            <a:r>
              <a:rPr lang="ar-SY" baseline="0" noProof="0" dirty="0" smtClean="0"/>
              <a:t>ومع ذلك، هناك إجراءات يمكن أن يتخذها الأشخاص لجعل أنشطتهم أكثر تعتيمًا على شبكة </a:t>
            </a:r>
            <a:r>
              <a:rPr lang="ar-SY" baseline="0" noProof="0" dirty="0" err="1" smtClean="0"/>
              <a:t>البيتكوين</a:t>
            </a:r>
            <a:r>
              <a:rPr lang="ar-SY" baseline="0" noProof="0" dirty="0" smtClean="0"/>
              <a:t>، مثلا عدم استخدام نفس عناوين </a:t>
            </a:r>
            <a:r>
              <a:rPr lang="ar-SY" baseline="0" noProof="0" dirty="0" err="1" smtClean="0"/>
              <a:t>البيتكوين</a:t>
            </a:r>
            <a:r>
              <a:rPr lang="ar-SY" baseline="0" noProof="0" dirty="0" smtClean="0"/>
              <a:t> باستمرار، وعدم نقل الكثير من </a:t>
            </a:r>
            <a:r>
              <a:rPr lang="ar-SY" baseline="0" noProof="0" dirty="0" err="1" smtClean="0"/>
              <a:t>البيتكوين</a:t>
            </a:r>
            <a:r>
              <a:rPr lang="ar-SY" baseline="0" noProof="0" dirty="0" smtClean="0"/>
              <a:t> إلى عنوان واحد.</a:t>
            </a:r>
            <a:endParaRPr lang="en-US" baseline="0" noProof="0" dirty="0" smtClean="0"/>
          </a:p>
          <a:p>
            <a:pPr algn="l" rtl="1"/>
            <a:endParaRPr lang="ar-SY" baseline="0" noProof="0" dirty="0" smtClean="0"/>
          </a:p>
          <a:p>
            <a:pPr algn="r" rtl="1"/>
            <a:endParaRPr lang="ar-SY" baseline="0" noProof="0" dirty="0" smtClean="0"/>
          </a:p>
          <a:p>
            <a:pPr algn="r" rtl="1"/>
            <a:r>
              <a:rPr lang="ar-SY" baseline="0" noProof="0" dirty="0" smtClean="0"/>
              <a:t>5. رسوم المعاملات منخفضة</a:t>
            </a:r>
          </a:p>
          <a:p>
            <a:pPr algn="r" rtl="1"/>
            <a:endParaRPr lang="ar-SY" baseline="0" noProof="0" dirty="0" smtClean="0"/>
          </a:p>
          <a:p>
            <a:pPr algn="r" rtl="1"/>
            <a:r>
              <a:rPr lang="ar-SY" baseline="0" noProof="0" dirty="0" smtClean="0"/>
              <a:t>قد يفرض البنك الذي تتعامل معه رسوما بقيمة 10 يورو على التحويلات الدولية. لا تقوم شبكة </a:t>
            </a:r>
            <a:r>
              <a:rPr lang="ar-SY" baseline="0" noProof="0" dirty="0" err="1" smtClean="0"/>
              <a:t>البيتكوين</a:t>
            </a:r>
            <a:r>
              <a:rPr lang="ar-SY" baseline="0" noProof="0" dirty="0" smtClean="0"/>
              <a:t> بذلك، حيث لا تفرض سوى تكاليف معاملات جد منخفضة تُستخدم لمكافأة عمل وتكاليف المنقبين.</a:t>
            </a:r>
          </a:p>
          <a:p>
            <a:pPr algn="r" rtl="1"/>
            <a:endParaRPr lang="ar-SY" baseline="0" noProof="0" dirty="0" smtClean="0"/>
          </a:p>
          <a:p>
            <a:pPr algn="r" rtl="1"/>
            <a:r>
              <a:rPr lang="ar-SY" baseline="0" noProof="0" dirty="0" smtClean="0"/>
              <a:t>6. التحويلات سريعة</a:t>
            </a:r>
          </a:p>
          <a:p>
            <a:pPr algn="r" rtl="1"/>
            <a:endParaRPr lang="ar-SY" baseline="0" noProof="0" dirty="0" smtClean="0"/>
          </a:p>
          <a:p>
            <a:pPr algn="r" rtl="1"/>
            <a:r>
              <a:rPr lang="ar-SY" baseline="0" noProof="0" dirty="0" smtClean="0"/>
              <a:t>يمكنك إرسال الأموال إلى أي مكان، وستصل بعد ذلك بدقائق، بمجرد أن تقوم شبكة </a:t>
            </a:r>
            <a:r>
              <a:rPr lang="ar-SY" baseline="0" noProof="0" dirty="0" err="1" smtClean="0"/>
              <a:t>البيتكوين</a:t>
            </a:r>
            <a:r>
              <a:rPr lang="ar-SY" baseline="0" noProof="0" dirty="0" smtClean="0"/>
              <a:t> بمعالجة الأداء.</a:t>
            </a:r>
          </a:p>
          <a:p>
            <a:pPr algn="r" rtl="1"/>
            <a:endParaRPr lang="ar-SY" baseline="0" noProof="0" dirty="0" smtClean="0"/>
          </a:p>
          <a:p>
            <a:pPr algn="r" rtl="1"/>
            <a:r>
              <a:rPr lang="ar-SY" baseline="0" noProof="0" dirty="0" smtClean="0"/>
              <a:t>7. المعاملات لا رجعة فيها</a:t>
            </a:r>
          </a:p>
          <a:p>
            <a:pPr algn="r" rtl="1"/>
            <a:endParaRPr lang="ar-SY" baseline="0" noProof="0" dirty="0" smtClean="0"/>
          </a:p>
          <a:p>
            <a:pPr algn="r" rtl="1"/>
            <a:r>
              <a:rPr lang="ar-SY" baseline="0" noProof="0" dirty="0" smtClean="0"/>
              <a:t>عندما ترسلون وحدات </a:t>
            </a:r>
            <a:r>
              <a:rPr lang="ar-SY" baseline="0" noProof="0" dirty="0" err="1" smtClean="0"/>
              <a:t>البيتكوين</a:t>
            </a:r>
            <a:r>
              <a:rPr lang="ar-SY" baseline="0" noProof="0" dirty="0" smtClean="0"/>
              <a:t>، لا يمكنكم استرجاعها، ما لم يقم المستلم بإرجاعها إليكم. وبالتالي، فإنها تعتبر قد صرفت إلى الأبد.</a:t>
            </a:r>
            <a:r>
              <a:rPr lang="en-US" baseline="0" noProof="0" dirty="0" smtClean="0"/>
              <a:t>„</a:t>
            </a:r>
          </a:p>
          <a:p>
            <a:pPr algn="r" rtl="1"/>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1663089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sz="1200" dirty="0" smtClean="0">
                <a:latin typeface="+mn-lt"/>
              </a:rPr>
              <a:t>لمشاهدة</a:t>
            </a:r>
            <a:r>
              <a:rPr lang="ar-SY" sz="1200" baseline="0" dirty="0" smtClean="0">
                <a:latin typeface="+mn-lt"/>
              </a:rPr>
              <a:t> هذا الفيديو حول العملة المشفرة، ينبغي زيارة الموقع الإلكتروني التالي: </a:t>
            </a:r>
            <a:r>
              <a:rPr lang="en-GB" sz="1000" dirty="0" smtClean="0">
                <a:latin typeface="+mn-lt"/>
                <a:hlinkClick r:id="rId3"/>
              </a:rPr>
              <a:t>http</a:t>
            </a:r>
            <a:r>
              <a:rPr lang="en-GB" sz="1000" dirty="0">
                <a:latin typeface="+mn-lt"/>
                <a:hlinkClick r:id="rId3"/>
              </a:rPr>
              <a:t>://bitcoinproperly.org/#sthash.xsu0hLPm.dpbs</a:t>
            </a:r>
            <a:r>
              <a:rPr lang="en-GB" sz="1000" dirty="0">
                <a:latin typeface="+mn-lt"/>
              </a:rPr>
              <a:t> </a:t>
            </a:r>
          </a:p>
        </p:txBody>
      </p:sp>
      <p:sp>
        <p:nvSpPr>
          <p:cNvPr id="4" name="Slide Number Placeholder 3"/>
          <p:cNvSpPr>
            <a:spLocks noGrp="1"/>
          </p:cNvSpPr>
          <p:nvPr>
            <p:ph type="sldNum" sz="quarter" idx="10"/>
          </p:nvPr>
        </p:nvSpPr>
        <p:spPr/>
        <p:txBody>
          <a:bodyPr/>
          <a:lstStyle/>
          <a:p>
            <a:fld id="{1B1CA6F5-895A-C349-9517-8A91BAC5C7FA}" type="slidenum">
              <a:rPr lang="en-US" smtClean="0"/>
              <a:t>66</a:t>
            </a:fld>
            <a:endParaRPr lang="en-US"/>
          </a:p>
        </p:txBody>
      </p:sp>
    </p:spTree>
    <p:extLst>
      <p:ext uri="{BB962C8B-B14F-4D97-AF65-F5344CB8AC3E}">
        <p14:creationId xmlns:p14="http://schemas.microsoft.com/office/powerpoint/2010/main" val="109626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rtl="1"/>
            <a:r>
              <a:rPr lang="ar-SY" baseline="0" noProof="0" dirty="0" smtClean="0"/>
              <a:t>[يوصى </a:t>
            </a:r>
            <a:r>
              <a:rPr lang="ar-YE" baseline="0" noProof="0" dirty="0" smtClean="0"/>
              <a:t>بعرض الفيديو الموجود على</a:t>
            </a:r>
            <a:r>
              <a:rPr lang="ar-SY" baseline="0" noProof="0" dirty="0" smtClean="0"/>
              <a:t> الرابط التالي:</a:t>
            </a:r>
            <a:r>
              <a:rPr lang="ar-YE" baseline="0" noProof="0" dirty="0" smtClean="0"/>
              <a:t> </a:t>
            </a:r>
            <a:r>
              <a:rPr lang="en-US" baseline="0" noProof="0" dirty="0" smtClean="0"/>
              <a:t>https://bitcoin.org/ (https://youtu.be/Gc2en3nHxA4)</a:t>
            </a:r>
            <a:r>
              <a:rPr lang="ar-SY" baseline="0" noProof="0" dirty="0" smtClean="0"/>
              <a:t>]</a:t>
            </a:r>
            <a:endParaRPr lang="en-US" baseline="0" noProof="0" dirty="0" smtClean="0"/>
          </a:p>
          <a:p>
            <a:pPr algn="just" rtl="1"/>
            <a:endParaRPr lang="en-US" baseline="0" noProof="0" dirty="0" smtClean="0"/>
          </a:p>
          <a:p>
            <a:pPr algn="just" rtl="1"/>
            <a:r>
              <a:rPr lang="ar-YE" baseline="0" noProof="0" dirty="0" smtClean="0"/>
              <a:t>في ما يلي مثال مبسط عن كيف </a:t>
            </a:r>
            <a:r>
              <a:rPr lang="ar-SY" baseline="0" noProof="0" dirty="0" smtClean="0"/>
              <a:t>ت</a:t>
            </a:r>
            <a:r>
              <a:rPr lang="ar-YE" baseline="0" noProof="0" dirty="0" smtClean="0"/>
              <a:t>عمل</a:t>
            </a:r>
            <a:r>
              <a:rPr lang="ar-SY" baseline="0" noProof="0" dirty="0" smtClean="0"/>
              <a:t> عملة «</a:t>
            </a:r>
            <a:r>
              <a:rPr lang="ar-SY" baseline="0" noProof="0" dirty="0" err="1" smtClean="0"/>
              <a:t>بيتكوين</a:t>
            </a:r>
            <a:r>
              <a:rPr lang="ar-SY" baseline="0" noProof="0" dirty="0" smtClean="0"/>
              <a:t>»:</a:t>
            </a:r>
          </a:p>
          <a:p>
            <a:pPr algn="just" rtl="1"/>
            <a:endParaRPr lang="en-US" baseline="0" noProof="0" dirty="0" smtClean="0"/>
          </a:p>
          <a:p>
            <a:pPr algn="just" rtl="1"/>
            <a:r>
              <a:rPr lang="ar-SY" baseline="0" noProof="0" dirty="0" smtClean="0"/>
              <a:t>يتوفر </a:t>
            </a:r>
            <a:r>
              <a:rPr lang="ar-YE" baseline="0" noProof="0" dirty="0" smtClean="0"/>
              <a:t>كل من المرسل </a:t>
            </a:r>
            <a:r>
              <a:rPr lang="ar-SY" baseline="0" noProof="0" dirty="0" smtClean="0"/>
              <a:t>والمتلقي </a:t>
            </a:r>
            <a:r>
              <a:rPr lang="ar-YE" baseline="0" noProof="0" dirty="0" smtClean="0"/>
              <a:t>على محفظة لعملة تشفير معينة (في هذه الحال</a:t>
            </a:r>
            <a:r>
              <a:rPr lang="ar-SY" baseline="0" noProof="0" dirty="0" smtClean="0"/>
              <a:t>ة، </a:t>
            </a:r>
            <a:r>
              <a:rPr lang="ar-SY" baseline="0" noProof="0" dirty="0" err="1" smtClean="0"/>
              <a:t>بيتكوين</a:t>
            </a:r>
            <a:r>
              <a:rPr lang="ar-SY" baseline="0" noProof="0" dirty="0" smtClean="0"/>
              <a:t>). </a:t>
            </a:r>
            <a:r>
              <a:rPr lang="ar-YE" baseline="0" noProof="0" dirty="0" smtClean="0"/>
              <a:t>تحتوي المحفظة على عنوان معين – على غرار رقم </a:t>
            </a:r>
            <a:r>
              <a:rPr lang="ar-SY" baseline="0" noProof="0" dirty="0" smtClean="0"/>
              <a:t>ال</a:t>
            </a:r>
            <a:r>
              <a:rPr lang="ar-YE" baseline="0" noProof="0" dirty="0" smtClean="0"/>
              <a:t>حساب</a:t>
            </a:r>
            <a:r>
              <a:rPr lang="ar-SY" baseline="0" noProof="0" dirty="0" smtClean="0"/>
              <a:t> البنكي</a:t>
            </a:r>
            <a:r>
              <a:rPr lang="ar-YE" baseline="0" noProof="0" dirty="0" smtClean="0"/>
              <a:t>. </a:t>
            </a:r>
            <a:r>
              <a:rPr lang="ar-SY" baseline="0" noProof="0" dirty="0" smtClean="0"/>
              <a:t>يطلب </a:t>
            </a:r>
            <a:r>
              <a:rPr lang="ar-YE" baseline="0" noProof="0" dirty="0" smtClean="0"/>
              <a:t>المرسل </a:t>
            </a:r>
            <a:r>
              <a:rPr lang="ar-SY" baseline="0" noProof="0" dirty="0" smtClean="0"/>
              <a:t>زبون </a:t>
            </a:r>
            <a:r>
              <a:rPr lang="ar-SY" baseline="0" noProof="0" dirty="0" err="1" smtClean="0"/>
              <a:t>البيتكون</a:t>
            </a:r>
            <a:r>
              <a:rPr lang="ar-SY" baseline="0" noProof="0" dirty="0" smtClean="0"/>
              <a:t> </a:t>
            </a:r>
            <a:r>
              <a:rPr lang="ar-YE" baseline="0" noProof="0" dirty="0" smtClean="0"/>
              <a:t>بإرسال كمية معينة من </a:t>
            </a:r>
            <a:r>
              <a:rPr lang="ar-SY" baseline="0" noProof="0" dirty="0" err="1" smtClean="0"/>
              <a:t>البيتكوين</a:t>
            </a:r>
            <a:r>
              <a:rPr lang="ar-SY" baseline="0" noProof="0" dirty="0" smtClean="0"/>
              <a:t> </a:t>
            </a:r>
            <a:r>
              <a:rPr lang="ar-YE" baseline="0" noProof="0" dirty="0" smtClean="0"/>
              <a:t>إلى </a:t>
            </a:r>
            <a:r>
              <a:rPr lang="ar-SY" baseline="0" noProof="0" dirty="0" smtClean="0"/>
              <a:t>المتلقي</a:t>
            </a:r>
            <a:r>
              <a:rPr lang="ar-YE" baseline="0" noProof="0" dirty="0" smtClean="0"/>
              <a:t>. </a:t>
            </a:r>
            <a:r>
              <a:rPr lang="ar-SY" baseline="0" noProof="0" dirty="0" smtClean="0"/>
              <a:t>يعرف ب</a:t>
            </a:r>
            <a:r>
              <a:rPr lang="ar-YE" baseline="0" noProof="0" dirty="0" smtClean="0"/>
              <a:t>نفسه </a:t>
            </a:r>
            <a:r>
              <a:rPr lang="ar-SY" baseline="0" noProof="0" dirty="0" smtClean="0"/>
              <a:t>باستخدام </a:t>
            </a:r>
            <a:r>
              <a:rPr lang="ar-YE" baseline="0" noProof="0" dirty="0" smtClean="0"/>
              <a:t>مفتاحه الخاص. فقط عندما يكون المفتاح الخاص صحيحًا، يتم </a:t>
            </a:r>
            <a:r>
              <a:rPr lang="ar-SY" baseline="0" noProof="0" dirty="0" smtClean="0"/>
              <a:t>الشروع في </a:t>
            </a:r>
            <a:r>
              <a:rPr lang="ar-YE" baseline="0" noProof="0" dirty="0" smtClean="0"/>
              <a:t>المعاملة. بمجرد أن يتم إنشاء المعاملة ، تبدأ شبكة </a:t>
            </a:r>
            <a:r>
              <a:rPr lang="ar-SY" baseline="0" noProof="0" dirty="0" smtClean="0"/>
              <a:t>المنقبين </a:t>
            </a:r>
            <a:r>
              <a:rPr lang="ar-YE" baseline="0" noProof="0" dirty="0" smtClean="0"/>
              <a:t>بكاملها </a:t>
            </a:r>
            <a:r>
              <a:rPr lang="ar-SY" baseline="0" noProof="0" dirty="0" smtClean="0"/>
              <a:t>بالعمل على تمرين </a:t>
            </a:r>
            <a:r>
              <a:rPr lang="ar-YE" baseline="0" noProof="0" dirty="0" smtClean="0"/>
              <a:t>رياضي معقد للغاية للتحقق من صحة هذا </a:t>
            </a:r>
            <a:r>
              <a:rPr lang="ar-SY" baseline="0" noProof="0" dirty="0" smtClean="0"/>
              <a:t>التحويل الدقيق</a:t>
            </a:r>
            <a:r>
              <a:rPr lang="ar-YE" baseline="0" noProof="0" dirty="0" smtClean="0"/>
              <a:t>. </a:t>
            </a:r>
            <a:r>
              <a:rPr lang="ar-SY" baseline="0" noProof="0" dirty="0" smtClean="0"/>
              <a:t>يحصل المنقبون على عمولة </a:t>
            </a:r>
            <a:r>
              <a:rPr lang="ar-YE" baseline="0" noProof="0" dirty="0" smtClean="0"/>
              <a:t>صغيرة </a:t>
            </a:r>
            <a:r>
              <a:rPr lang="ar-SY" baseline="0" noProof="0" dirty="0" smtClean="0"/>
              <a:t>مقابل </a:t>
            </a:r>
            <a:r>
              <a:rPr lang="ar-YE" baseline="0" noProof="0" dirty="0" smtClean="0"/>
              <a:t>عملهم. هذا يضمن وجود ما يكفي من </a:t>
            </a:r>
            <a:r>
              <a:rPr lang="ar-SY" baseline="0" noProof="0" dirty="0" smtClean="0"/>
              <a:t>المنقبين</a:t>
            </a:r>
            <a:r>
              <a:rPr lang="ar-YE" baseline="0" noProof="0" dirty="0" smtClean="0"/>
              <a:t>، وأن</a:t>
            </a:r>
            <a:r>
              <a:rPr lang="ar-SY" baseline="0" noProof="0" dirty="0" smtClean="0"/>
              <a:t>ه</a:t>
            </a:r>
            <a:r>
              <a:rPr lang="ar-YE" baseline="0" noProof="0" dirty="0" smtClean="0"/>
              <a:t> تم التحقق من صحة جميع المعاملات. بمجرد التحقق من صحة المعاملة، يتم كتابتها </a:t>
            </a:r>
            <a:r>
              <a:rPr lang="ar-SY" baseline="0" noProof="0" dirty="0" smtClean="0"/>
              <a:t>في سلسلة الكتل</a:t>
            </a:r>
            <a:r>
              <a:rPr lang="en-US" baseline="0" noProof="0" dirty="0" smtClean="0"/>
              <a:t>، </a:t>
            </a:r>
            <a:r>
              <a:rPr lang="ar-YE" baseline="0" noProof="0" dirty="0" smtClean="0"/>
              <a:t>وهو سجل يسجل جميع المعاملات التي تم إجراؤها على الإطلاق. يتم تخزين </a:t>
            </a:r>
            <a:r>
              <a:rPr lang="ar-SY" baseline="0" noProof="0" dirty="0" smtClean="0"/>
              <a:t>سلسلة الكتل لدى </a:t>
            </a:r>
            <a:r>
              <a:rPr lang="ar-YE" baseline="0" noProof="0" dirty="0" smtClean="0"/>
              <a:t>كل </a:t>
            </a:r>
            <a:r>
              <a:rPr lang="ar-SY" baseline="0" noProof="0" dirty="0" smtClean="0"/>
              <a:t>زبون داخل </a:t>
            </a:r>
            <a:r>
              <a:rPr lang="ar-YE" baseline="0" noProof="0" dirty="0" smtClean="0"/>
              <a:t>شبكة</a:t>
            </a:r>
            <a:r>
              <a:rPr lang="ar-SY" baseline="0" noProof="0" dirty="0" smtClean="0"/>
              <a:t> </a:t>
            </a:r>
            <a:r>
              <a:rPr lang="ar-SY" baseline="0" noProof="0" dirty="0" err="1" smtClean="0"/>
              <a:t>بيتكوين</a:t>
            </a:r>
            <a:r>
              <a:rPr lang="ar-SY" baseline="0" noProof="0" dirty="0" smtClean="0"/>
              <a:t>.</a:t>
            </a:r>
            <a:endParaRPr lang="en-US" baseline="0" noProof="0" dirty="0" smtClean="0"/>
          </a:p>
          <a:p>
            <a:pPr algn="just" rtl="1"/>
            <a:endParaRPr lang="en-US" baseline="0" noProof="0" dirty="0" smtClean="0"/>
          </a:p>
          <a:p>
            <a:pPr algn="just" rtl="1"/>
            <a:r>
              <a:rPr lang="ar-YE" baseline="0" noProof="0" dirty="0" smtClean="0"/>
              <a:t>كما تظهر الرسوم البيانية</a:t>
            </a:r>
            <a:r>
              <a:rPr lang="ar-SY" baseline="0" noProof="0" dirty="0" smtClean="0"/>
              <a:t>،</a:t>
            </a:r>
            <a:r>
              <a:rPr lang="ar-YE" baseline="0" noProof="0" dirty="0" smtClean="0"/>
              <a:t> هناك أيضا </a:t>
            </a:r>
            <a:r>
              <a:rPr lang="ar-SY" baseline="0" noProof="0" dirty="0" smtClean="0"/>
              <a:t>متلقون آخرون يستلمون عملة </a:t>
            </a:r>
            <a:r>
              <a:rPr lang="ar-SY" baseline="0" noProof="0" dirty="0" err="1" smtClean="0"/>
              <a:t>بيتكوين</a:t>
            </a:r>
            <a:r>
              <a:rPr lang="ar-SY" baseline="0" noProof="0" dirty="0" smtClean="0"/>
              <a:t> </a:t>
            </a:r>
            <a:r>
              <a:rPr lang="ar-YE" baseline="0" noProof="0" dirty="0" smtClean="0"/>
              <a:t>من </a:t>
            </a:r>
            <a:r>
              <a:rPr lang="ar-SY" baseline="0" noProof="0" dirty="0" smtClean="0"/>
              <a:t>غير </a:t>
            </a:r>
            <a:r>
              <a:rPr lang="ar-YE" baseline="0" noProof="0" dirty="0" smtClean="0"/>
              <a:t>الأشخاص العاديين. يمكن للمرسل أيضًا إرسال </a:t>
            </a:r>
            <a:r>
              <a:rPr lang="ar-SY" baseline="0" noProof="0" dirty="0" err="1" smtClean="0"/>
              <a:t>بيتكوين</a:t>
            </a:r>
            <a:r>
              <a:rPr lang="ar-SY" baseline="0" noProof="0" dirty="0" smtClean="0"/>
              <a:t> </a:t>
            </a:r>
            <a:r>
              <a:rPr lang="ar-YE" baseline="0" noProof="0" dirty="0" smtClean="0"/>
              <a:t>إلى البنوك، وخدمات تحويل الأموال والمبادلات </a:t>
            </a:r>
            <a:r>
              <a:rPr lang="ar-SY" baseline="0" noProof="0" dirty="0" smtClean="0"/>
              <a:t>لصرف </a:t>
            </a:r>
            <a:r>
              <a:rPr lang="ar-SY" baseline="0" noProof="0" dirty="0" err="1" smtClean="0"/>
              <a:t>البيتكوين</a:t>
            </a:r>
            <a:r>
              <a:rPr lang="ar-SY" baseline="0" noProof="0" dirty="0" smtClean="0"/>
              <a:t> </a:t>
            </a:r>
            <a:r>
              <a:rPr lang="ar-YE" baseline="0" noProof="0" dirty="0" smtClean="0"/>
              <a:t>إلى أموال حقيقية أو عملات أخرى مشفرة. وبالطبع، هناك أيضًا عدد من المتاجر، سواء على الإنترنت أو في الحياة الحقيقية، التي تقبل </a:t>
            </a:r>
            <a:r>
              <a:rPr lang="ar-SY" baseline="0" noProof="0" dirty="0" smtClean="0"/>
              <a:t>عملة </a:t>
            </a:r>
            <a:r>
              <a:rPr lang="ar-YE" baseline="0" noProof="0" dirty="0" err="1" smtClean="0"/>
              <a:t>بيتكوين</a:t>
            </a:r>
            <a:r>
              <a:rPr lang="ar-YE" baseline="0" noProof="0" dirty="0" smtClean="0"/>
              <a:t> </a:t>
            </a:r>
            <a:r>
              <a:rPr lang="ar-SY" baseline="0" noProof="0" dirty="0" smtClean="0"/>
              <a:t>لدفع </a:t>
            </a:r>
            <a:r>
              <a:rPr lang="ar-YE" baseline="0" noProof="0" dirty="0" smtClean="0"/>
              <a:t>مقابل منتجاتها وخدماتها.</a:t>
            </a:r>
            <a:endParaRPr lang="en-US" baseline="0" noProof="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67</a:t>
            </a:fld>
            <a:endParaRPr lang="en-US"/>
          </a:p>
        </p:txBody>
      </p:sp>
    </p:spTree>
    <p:extLst>
      <p:ext uri="{BB962C8B-B14F-4D97-AF65-F5344CB8AC3E}">
        <p14:creationId xmlns:p14="http://schemas.microsoft.com/office/powerpoint/2010/main" val="14134802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YE" baseline="0" noProof="0" dirty="0" smtClean="0"/>
              <a:t>هناك أكثر من 640 عملة </a:t>
            </a:r>
            <a:r>
              <a:rPr lang="ar-SY" baseline="0" noProof="0" dirty="0" smtClean="0"/>
              <a:t>مشفرة </a:t>
            </a:r>
            <a:r>
              <a:rPr lang="ar-YE" baseline="0" noProof="0" dirty="0" smtClean="0"/>
              <a:t>مختلفة (</a:t>
            </a:r>
            <a:r>
              <a:rPr lang="ar-SY" baseline="0" noProof="0" dirty="0" smtClean="0"/>
              <a:t>2015/07)</a:t>
            </a:r>
            <a:r>
              <a:rPr lang="ar-YE" baseline="0" noProof="0" dirty="0" smtClean="0"/>
              <a:t>. يمكن </a:t>
            </a:r>
            <a:r>
              <a:rPr lang="ar-SY" baseline="0" noProof="0" dirty="0" smtClean="0"/>
              <a:t>الاطلاع </a:t>
            </a:r>
            <a:r>
              <a:rPr lang="ar-YE" baseline="0" noProof="0" dirty="0" smtClean="0"/>
              <a:t>على </a:t>
            </a:r>
            <a:r>
              <a:rPr lang="ar-SY" baseline="0" noProof="0" dirty="0" smtClean="0"/>
              <a:t>لمحة </a:t>
            </a:r>
            <a:r>
              <a:rPr lang="ar-YE" baseline="0" noProof="0" dirty="0" smtClean="0"/>
              <a:t>عامة </a:t>
            </a:r>
            <a:r>
              <a:rPr lang="ar-SY" baseline="0" noProof="0" dirty="0" smtClean="0"/>
              <a:t>رائعة على هذا الرابط</a:t>
            </a:r>
            <a:r>
              <a:rPr lang="ar-YE" baseline="0" noProof="0" dirty="0" smtClean="0"/>
              <a:t>: </a:t>
            </a:r>
            <a:r>
              <a:rPr lang="en-US" baseline="0" noProof="0" dirty="0" smtClean="0"/>
              <a:t>http://coinmarketcap.com/all/views/all/</a:t>
            </a:r>
          </a:p>
          <a:p>
            <a:pPr algn="just" rtl="1"/>
            <a:endParaRPr lang="en-US" baseline="0" noProof="0" dirty="0" smtClean="0"/>
          </a:p>
          <a:p>
            <a:pPr algn="just" rtl="1"/>
            <a:r>
              <a:rPr lang="ar-YE" baseline="0" noProof="0" dirty="0" smtClean="0"/>
              <a:t>العملة الأكثر أهمية والأكثر شهرة هي </a:t>
            </a:r>
            <a:r>
              <a:rPr lang="ar-YE" baseline="0" noProof="0" dirty="0" err="1" smtClean="0"/>
              <a:t>بيتكوين</a:t>
            </a:r>
            <a:r>
              <a:rPr lang="ar-YE" baseline="0" noProof="0" dirty="0" smtClean="0"/>
              <a:t> التي اخترعها في أواخر عام 2008 "</a:t>
            </a:r>
            <a:r>
              <a:rPr lang="ar-YE" baseline="0" noProof="0" dirty="0" err="1" smtClean="0"/>
              <a:t>ساتوشي</a:t>
            </a:r>
            <a:r>
              <a:rPr lang="ar-YE" baseline="0" noProof="0" dirty="0" smtClean="0"/>
              <a:t> </a:t>
            </a:r>
            <a:r>
              <a:rPr lang="ar-YE" baseline="0" noProof="0" dirty="0" err="1" smtClean="0"/>
              <a:t>ناكاموتو</a:t>
            </a:r>
            <a:r>
              <a:rPr lang="ar-YE" baseline="0" noProof="0" dirty="0" smtClean="0"/>
              <a:t>". ومع ذلك، من المهم معرفة أن هناك أيضًا عملات مشفرة</a:t>
            </a:r>
            <a:r>
              <a:rPr lang="ar-SY" baseline="0" noProof="0" dirty="0" smtClean="0"/>
              <a:t> </a:t>
            </a:r>
            <a:r>
              <a:rPr lang="ar-YE" baseline="0" noProof="0" dirty="0" smtClean="0"/>
              <a:t>أخرى. تم إنشاء بعضها لأن </a:t>
            </a:r>
            <a:r>
              <a:rPr lang="ar-SY" baseline="0" noProof="0" dirty="0" err="1" smtClean="0"/>
              <a:t>بيتكوين</a:t>
            </a:r>
            <a:r>
              <a:rPr lang="ar-SY" baseline="0" noProof="0" dirty="0" smtClean="0"/>
              <a:t> </a:t>
            </a:r>
            <a:r>
              <a:rPr lang="ar-YE" baseline="0" noProof="0" dirty="0" smtClean="0"/>
              <a:t>أصبح </a:t>
            </a:r>
            <a:r>
              <a:rPr lang="ar-SY" baseline="0" noProof="0" dirty="0" smtClean="0"/>
              <a:t>«</a:t>
            </a:r>
            <a:r>
              <a:rPr lang="ar-YE" baseline="0" noProof="0" dirty="0" smtClean="0"/>
              <a:t>ثقيلًا</a:t>
            </a:r>
            <a:r>
              <a:rPr lang="ar-SY" baseline="0" noProof="0" dirty="0" smtClean="0"/>
              <a:t>»</a:t>
            </a:r>
            <a:r>
              <a:rPr lang="ar-YE" baseline="0" noProof="0" dirty="0" smtClean="0"/>
              <a:t> للغاية – مما يعني أنه ليس من السهل فعلًا دفع المعاملات. </a:t>
            </a:r>
            <a:r>
              <a:rPr lang="ar-SY" baseline="0" noProof="0" dirty="0" smtClean="0"/>
              <a:t>و</a:t>
            </a:r>
            <a:r>
              <a:rPr lang="ar-YE" baseline="0" noProof="0" dirty="0" smtClean="0"/>
              <a:t>تم إنشاء </a:t>
            </a:r>
            <a:r>
              <a:rPr lang="ar-SY" baseline="0" noProof="0" dirty="0" smtClean="0"/>
              <a:t>عملات أخريات </a:t>
            </a:r>
            <a:r>
              <a:rPr lang="ar-YE" baseline="0" noProof="0" dirty="0" smtClean="0"/>
              <a:t>للتغلب على نقاط الضعف في </a:t>
            </a:r>
            <a:r>
              <a:rPr lang="ar-SY" baseline="0" noProof="0" dirty="0" smtClean="0"/>
              <a:t>عملة </a:t>
            </a:r>
            <a:r>
              <a:rPr lang="ar-SY" baseline="0" noProof="0" dirty="0" err="1" smtClean="0"/>
              <a:t>بيتكوين</a:t>
            </a:r>
            <a:r>
              <a:rPr lang="en-US" baseline="0" noProof="0" dirty="0" smtClean="0"/>
              <a:t>، </a:t>
            </a:r>
            <a:r>
              <a:rPr lang="ar-YE" baseline="0" noProof="0" dirty="0" smtClean="0"/>
              <a:t>على سبيل ا</a:t>
            </a:r>
            <a:r>
              <a:rPr lang="ar-SY" baseline="0" noProof="0" dirty="0" smtClean="0"/>
              <a:t>لمثال عملة داش (</a:t>
            </a:r>
            <a:r>
              <a:rPr lang="en-US" baseline="0" noProof="0" dirty="0" smtClean="0"/>
              <a:t>DASH </a:t>
            </a:r>
            <a:r>
              <a:rPr lang="ar-SY" baseline="0" noProof="0" dirty="0" smtClean="0"/>
              <a:t>) (</a:t>
            </a:r>
            <a:r>
              <a:rPr lang="ar-YE" baseline="0" noProof="0" dirty="0" smtClean="0"/>
              <a:t>شعار </a:t>
            </a:r>
            <a:r>
              <a:rPr lang="en-US" baseline="0" noProof="0" dirty="0" smtClean="0"/>
              <a:t>X11 ، </a:t>
            </a:r>
            <a:r>
              <a:rPr lang="ar-YE" baseline="0" noProof="0" dirty="0" smtClean="0"/>
              <a:t>المعروف سابقًا باسم</a:t>
            </a:r>
            <a:r>
              <a:rPr lang="ar-SY" baseline="0" noProof="0" dirty="0" smtClean="0"/>
              <a:t> دارك كوين «العملة الداكنة») بغية تمكين </a:t>
            </a:r>
            <a:r>
              <a:rPr lang="ar-YE" baseline="0" noProof="0" dirty="0" smtClean="0"/>
              <a:t>معاملات مجهولة</a:t>
            </a:r>
            <a:r>
              <a:rPr lang="ar-SY" baseline="0" noProof="0" dirty="0" smtClean="0"/>
              <a:t> الهوية</a:t>
            </a:r>
            <a:r>
              <a:rPr lang="ar-YE" baseline="0" noProof="0" dirty="0" smtClean="0"/>
              <a:t> تمامًا أو </a:t>
            </a:r>
            <a:r>
              <a:rPr lang="ar-SY" baseline="0" noProof="0" dirty="0" err="1" smtClean="0"/>
              <a:t>لايتكوين</a:t>
            </a:r>
            <a:r>
              <a:rPr lang="ar-SY" baseline="0" noProof="0" dirty="0" smtClean="0"/>
              <a:t> (</a:t>
            </a:r>
            <a:r>
              <a:rPr lang="en-US" baseline="0" noProof="0" dirty="0" err="1" smtClean="0"/>
              <a:t>Litecoin</a:t>
            </a:r>
            <a:r>
              <a:rPr lang="ar-SY" baseline="0" noProof="0" dirty="0" smtClean="0"/>
              <a:t>) لتمكين </a:t>
            </a:r>
            <a:r>
              <a:rPr lang="ar-YE" baseline="0" noProof="0" dirty="0" smtClean="0"/>
              <a:t>معاملات أسرع بالإضافة إلى </a:t>
            </a:r>
            <a:r>
              <a:rPr lang="ar-SY" baseline="0" noProof="0" dirty="0" smtClean="0"/>
              <a:t>ال</a:t>
            </a:r>
            <a:r>
              <a:rPr lang="ar-YE" baseline="0" noProof="0" dirty="0" smtClean="0"/>
              <a:t>معاملات </a:t>
            </a:r>
            <a:r>
              <a:rPr lang="ar-SY" baseline="0" noProof="0" dirty="0" smtClean="0"/>
              <a:t>الصغرى</a:t>
            </a:r>
            <a:r>
              <a:rPr lang="ar-YE" baseline="0" noProof="0" dirty="0" smtClean="0"/>
              <a:t>.</a:t>
            </a:r>
          </a:p>
          <a:p>
            <a:pPr algn="just" rtl="1"/>
            <a:endParaRPr lang="ar-YE" baseline="0" noProof="0" dirty="0" smtClean="0"/>
          </a:p>
          <a:p>
            <a:pPr algn="just" rtl="1"/>
            <a:r>
              <a:rPr lang="ar-YE" baseline="0" noProof="0" dirty="0" smtClean="0"/>
              <a:t>تعتمد معظم العملات على نفس </a:t>
            </a:r>
            <a:r>
              <a:rPr lang="ar-SY" baseline="0" noProof="0" dirty="0" smtClean="0"/>
              <a:t>المقاربة</a:t>
            </a:r>
            <a:r>
              <a:rPr lang="ar-YE" baseline="0" noProof="0" dirty="0" smtClean="0"/>
              <a:t>: شبكة </a:t>
            </a:r>
            <a:r>
              <a:rPr lang="ar-SY" baseline="0" noProof="0" dirty="0" smtClean="0"/>
              <a:t>النظراء للتنقيب على العملات </a:t>
            </a:r>
            <a:r>
              <a:rPr lang="ar-YE" baseline="0" noProof="0" dirty="0" smtClean="0"/>
              <a:t>والتحقق من صحة المعاملات </a:t>
            </a:r>
            <a:r>
              <a:rPr lang="ar-SY" baseline="0" noProof="0" dirty="0" smtClean="0"/>
              <a:t>بالإضافة إلى </a:t>
            </a:r>
            <a:r>
              <a:rPr lang="ar-YE" baseline="0" noProof="0" dirty="0" smtClean="0"/>
              <a:t>عرض</a:t>
            </a:r>
            <a:r>
              <a:rPr lang="ar-SY" baseline="0" noProof="0" dirty="0" smtClean="0"/>
              <a:t> محدد مسبقا ومحدود</a:t>
            </a:r>
            <a:r>
              <a:rPr lang="ar-YE" baseline="0" noProof="0" dirty="0" smtClean="0"/>
              <a:t> للعملة</a:t>
            </a:r>
            <a:r>
              <a:rPr lang="ar-SY" baseline="0" noProof="0" dirty="0" smtClean="0"/>
              <a:t>.</a:t>
            </a:r>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68</a:t>
            </a:fld>
            <a:endParaRPr lang="en-US"/>
          </a:p>
        </p:txBody>
      </p:sp>
    </p:spTree>
    <p:extLst>
      <p:ext uri="{BB962C8B-B14F-4D97-AF65-F5344CB8AC3E}">
        <p14:creationId xmlns:p14="http://schemas.microsoft.com/office/powerpoint/2010/main" val="585988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Y" dirty="0" smtClean="0"/>
              <a:t>تقدم</a:t>
            </a:r>
            <a:r>
              <a:rPr lang="ar-SY" baseline="0" dirty="0" smtClean="0"/>
              <a:t> الشفافات الثلاث الموالية معلومات </a:t>
            </a:r>
            <a:r>
              <a:rPr lang="ar-SY" b="0" dirty="0" smtClean="0">
                <a:latin typeface="Sakkal Majalla" panose="02000000000000000000" pitchFamily="2" charset="-78"/>
                <a:cs typeface="Sakkal Majalla" panose="02000000000000000000" pitchFamily="2" charset="-78"/>
              </a:rPr>
              <a:t>مستخلصة من تقرير «تقييم تهديدات الجريمة المنظمة للإنترنت» لعام 2017 بشأن أشكال العملات المشفرة التي يستخدمها المجرمون، من غير</a:t>
            </a:r>
            <a:r>
              <a:rPr lang="ar-SY" b="0" baseline="0" dirty="0" smtClean="0">
                <a:latin typeface="Sakkal Majalla" panose="02000000000000000000" pitchFamily="2" charset="-78"/>
                <a:cs typeface="Sakkal Majalla" panose="02000000000000000000" pitchFamily="2" charset="-78"/>
              </a:rPr>
              <a:t> عملة </a:t>
            </a:r>
            <a:r>
              <a:rPr lang="ar-SY" b="0" baseline="0" dirty="0" err="1" smtClean="0">
                <a:latin typeface="Sakkal Majalla" panose="02000000000000000000" pitchFamily="2" charset="-78"/>
                <a:cs typeface="Sakkal Majalla" panose="02000000000000000000" pitchFamily="2" charset="-78"/>
              </a:rPr>
              <a:t>بيتكوين</a:t>
            </a:r>
            <a:r>
              <a:rPr lang="ar-SY" b="0" baseline="0" dirty="0" smtClean="0">
                <a:latin typeface="Sakkal Majalla" panose="02000000000000000000" pitchFamily="2" charset="-78"/>
                <a:cs typeface="Sakkal Majalla" panose="02000000000000000000" pitchFamily="2" charset="-78"/>
              </a:rPr>
              <a:t>.</a:t>
            </a:r>
            <a:endParaRPr lang="ar-SY" dirty="0" smtClean="0"/>
          </a:p>
        </p:txBody>
      </p:sp>
      <p:sp>
        <p:nvSpPr>
          <p:cNvPr id="4" name="Slide Number Placeholder 3"/>
          <p:cNvSpPr>
            <a:spLocks noGrp="1"/>
          </p:cNvSpPr>
          <p:nvPr>
            <p:ph type="sldNum" sz="quarter" idx="10"/>
          </p:nvPr>
        </p:nvSpPr>
        <p:spPr/>
        <p:txBody>
          <a:bodyPr/>
          <a:lstStyle/>
          <a:p>
            <a:fld id="{5827260C-95DC-194B-88B2-0B241DEC43BF}" type="slidenum">
              <a:rPr lang="en-US" smtClean="0"/>
              <a:pPr/>
              <a:t>69</a:t>
            </a:fld>
            <a:endParaRPr lang="en-US"/>
          </a:p>
        </p:txBody>
      </p:sp>
    </p:spTree>
    <p:extLst>
      <p:ext uri="{BB962C8B-B14F-4D97-AF65-F5344CB8AC3E}">
        <p14:creationId xmlns:p14="http://schemas.microsoft.com/office/powerpoint/2010/main" val="674002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rtl="1"/>
            <a:r>
              <a:rPr lang="ar-SY" sz="1200" kern="1200" dirty="0" smtClean="0">
                <a:solidFill>
                  <a:schemeClr val="tx1"/>
                </a:solidFill>
                <a:effectLst/>
                <a:latin typeface="+mn-lt"/>
                <a:ea typeface="+mn-ea"/>
                <a:cs typeface="+mn-cs"/>
              </a:rPr>
              <a:t>تمثل</a:t>
            </a:r>
            <a:r>
              <a:rPr lang="ar-SY" sz="1200" kern="1200" baseline="0" dirty="0" smtClean="0">
                <a:solidFill>
                  <a:schemeClr val="tx1"/>
                </a:solidFill>
                <a:effectLst/>
                <a:latin typeface="+mn-lt"/>
                <a:ea typeface="+mn-ea"/>
                <a:cs typeface="+mn-cs"/>
              </a:rPr>
              <a:t> الأهداف الفردية الأشياء التي ينبغي أن يكون المشارك قادرا على إنجازها في نهاية الحصة. ويمكن استخدام هذه الأهداف لاختبار المعرفة التي اكتسبها الطلاب وكذلك لتمكين الطلاب من تقييم الدورة التدريبية. وبالنسبة لهذه الحصة، ينبغي أن يكون الطلاب قادرين على:</a:t>
            </a:r>
          </a:p>
          <a:p>
            <a:pPr marL="171450" indent="-171450" algn="just" rtl="1">
              <a:buFont typeface="Arial" charset="0"/>
              <a:buChar char="•"/>
            </a:pPr>
            <a:r>
              <a:rPr lang="ar-SY" sz="1200" kern="1200" baseline="0" dirty="0" smtClean="0">
                <a:solidFill>
                  <a:schemeClr val="tx1"/>
                </a:solidFill>
                <a:effectLst/>
                <a:latin typeface="+mn-lt"/>
                <a:ea typeface="+mn-ea"/>
                <a:cs typeface="+mn-cs"/>
              </a:rPr>
              <a:t>التعرف على المدربين والزملاء المشاركين</a:t>
            </a:r>
          </a:p>
          <a:p>
            <a:pPr marL="171450" indent="-171450" algn="just" rtl="1">
              <a:buFont typeface="Arial" charset="0"/>
              <a:buChar char="•"/>
            </a:pPr>
            <a:r>
              <a:rPr lang="ar-SY" sz="1200" kern="1200" baseline="0" dirty="0" smtClean="0">
                <a:solidFill>
                  <a:schemeClr val="tx1"/>
                </a:solidFill>
                <a:effectLst/>
                <a:latin typeface="+mn-lt"/>
                <a:ea typeface="+mn-ea"/>
                <a:cs typeface="+mn-cs"/>
              </a:rPr>
              <a:t>مناقشة الهدف العام للدورة التدريبية</a:t>
            </a:r>
          </a:p>
          <a:p>
            <a:pPr marL="171450" indent="-171450" algn="r" rtl="1">
              <a:buFont typeface="Arial" charset="0"/>
              <a:buChar char="•"/>
            </a:pPr>
            <a:r>
              <a:rPr lang="ar-SY" sz="1200" kern="1200" baseline="0" dirty="0" smtClean="0">
                <a:solidFill>
                  <a:schemeClr val="tx1"/>
                </a:solidFill>
                <a:effectLst/>
                <a:latin typeface="+mn-lt"/>
                <a:ea typeface="+mn-ea"/>
                <a:cs typeface="+mn-cs"/>
              </a:rPr>
              <a:t>شرح لماذا تعتبر هذه الدورة التدريبية مهمة</a:t>
            </a:r>
          </a:p>
          <a:p>
            <a:pPr marL="171450" indent="-171450" algn="r" rtl="1">
              <a:buFont typeface="Arial" charset="0"/>
              <a:buChar char="•"/>
            </a:pPr>
            <a:r>
              <a:rPr lang="ar-SY" sz="1200" kern="1200" baseline="0" dirty="0" smtClean="0">
                <a:solidFill>
                  <a:schemeClr val="tx1"/>
                </a:solidFill>
                <a:effectLst/>
                <a:latin typeface="+mn-lt"/>
                <a:ea typeface="+mn-ea"/>
                <a:cs typeface="+mn-cs"/>
              </a:rPr>
              <a:t>وضح قائمة بالأجزاء المكونة للجدول الزمني وأنشطة الدورة التدريبية</a:t>
            </a:r>
          </a:p>
          <a:p>
            <a:pPr marL="171450" indent="-171450" algn="r" rtl="1">
              <a:buFont typeface="Arial" charset="0"/>
              <a:buChar char="•"/>
            </a:pPr>
            <a:r>
              <a:rPr lang="ar-SY" sz="1200" kern="1200" baseline="0" dirty="0" smtClean="0">
                <a:solidFill>
                  <a:schemeClr val="tx1"/>
                </a:solidFill>
                <a:effectLst/>
                <a:latin typeface="+mn-lt"/>
                <a:ea typeface="+mn-ea"/>
                <a:cs typeface="+mn-cs"/>
              </a:rPr>
              <a:t>وضع قائمة بإجراءات الصحة والسلامة في مكان انعقاد الدورة التدريبية.</a:t>
            </a:r>
            <a:endParaRPr lang="ar-SY"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72</a:t>
            </a:fld>
            <a:endParaRPr lang="en-US"/>
          </a:p>
        </p:txBody>
      </p:sp>
    </p:spTree>
    <p:extLst>
      <p:ext uri="{BB962C8B-B14F-4D97-AF65-F5344CB8AC3E}">
        <p14:creationId xmlns:p14="http://schemas.microsoft.com/office/powerpoint/2010/main" val="16851603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altLang="en-US" dirty="0" smtClean="0"/>
              <a:t>ينبغي أن يمنح المدرب للمشاركين فرصة لطرح أي أسئلة قد تكون لديهم علاقة بهذه الحصة.</a:t>
            </a:r>
          </a:p>
          <a:p>
            <a:endParaRPr lang="en-GB" altLang="en-US" b="1" dirty="0" smtClean="0"/>
          </a:p>
          <a:p>
            <a:pPr algn="r" rtl="1"/>
            <a:r>
              <a:rPr lang="ar-SY" altLang="en-US" b="1" dirty="0" smtClean="0"/>
              <a:t>تمارين تطبيقية (عند الاقتضاء)</a:t>
            </a:r>
          </a:p>
          <a:p>
            <a:pPr algn="r" rtl="1"/>
            <a:r>
              <a:rPr lang="ar-SY" altLang="fr-FR" dirty="0" smtClean="0"/>
              <a:t>يتمثل التمرين</a:t>
            </a:r>
            <a:r>
              <a:rPr lang="ar-SY" altLang="fr-FR" baseline="0" dirty="0" smtClean="0"/>
              <a:t> التطبيقي الوحيد في هذه الحصة في تقديم الطلاب والمدربين وقد تم تحديد شروط هذا التمرين في القسم السابق.</a:t>
            </a:r>
            <a:endParaRPr lang="ar-SY" altLang="fr-FR" dirty="0" smtClean="0"/>
          </a:p>
          <a:p>
            <a:pPr algn="r" rtl="1"/>
            <a:endParaRPr lang="ar-SY" altLang="en-US" dirty="0" smtClean="0"/>
          </a:p>
          <a:p>
            <a:pPr algn="r" rtl="1"/>
            <a:r>
              <a:rPr lang="ar-SY" altLang="en-US" b="1" dirty="0" smtClean="0"/>
              <a:t>التحقق من المعرفة</a:t>
            </a:r>
          </a:p>
          <a:p>
            <a:pPr algn="r" rtl="1"/>
            <a:r>
              <a:rPr lang="ar-SY" altLang="en-US" dirty="0" smtClean="0"/>
              <a:t>لم يبرمج</a:t>
            </a:r>
            <a:r>
              <a:rPr lang="ar-SY" altLang="en-US" baseline="0" dirty="0" smtClean="0"/>
              <a:t> أي تحقق من المعرفة في هذه الحصة</a:t>
            </a:r>
            <a:r>
              <a:rPr lang="ar-SY" altLang="en-US" dirty="0" smtClean="0"/>
              <a:t>.</a:t>
            </a:r>
          </a:p>
        </p:txBody>
      </p:sp>
      <p:sp>
        <p:nvSpPr>
          <p:cNvPr id="4" name="Slide Number Placeholder 3"/>
          <p:cNvSpPr>
            <a:spLocks noGrp="1"/>
          </p:cNvSpPr>
          <p:nvPr>
            <p:ph type="sldNum" sz="quarter" idx="10"/>
          </p:nvPr>
        </p:nvSpPr>
        <p:spPr/>
        <p:txBody>
          <a:bodyPr/>
          <a:lstStyle/>
          <a:p>
            <a:fld id="{D4504A11-3BA0-4461-A1C5-454F02F9540C}" type="slidenum">
              <a:rPr lang="en-GB" smtClean="0"/>
              <a:pPr/>
              <a:t>73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pPr algn="r" rtl="1"/>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 </a:t>
            </a:r>
            <a:r>
              <a:rPr lang="en-GB" dirty="0"/>
              <a:t>https://www.slideshare.net/wearesocialsg/global-digital-statshot-q2-2017</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 </a:t>
            </a:r>
            <a:r>
              <a:rPr lang="en-GB" dirty="0"/>
              <a:t>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 </a:t>
            </a:r>
            <a:r>
              <a:rPr lang="en-GB" dirty="0"/>
              <a:t>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dirty="0"/>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ar-SY" sz="1200" kern="1200" dirty="0" smtClean="0">
                <a:solidFill>
                  <a:schemeClr val="tx1"/>
                </a:solidFill>
                <a:effectLst/>
                <a:latin typeface="+mn-lt"/>
                <a:ea typeface="+mn-ea"/>
                <a:cs typeface="+mn-cs"/>
              </a:rPr>
              <a:t>ترمي هذه</a:t>
            </a:r>
            <a:r>
              <a:rPr lang="ar-SY" sz="1200" kern="1200" baseline="0" dirty="0" smtClean="0">
                <a:solidFill>
                  <a:schemeClr val="tx1"/>
                </a:solidFill>
                <a:effectLst/>
                <a:latin typeface="+mn-lt"/>
                <a:ea typeface="+mn-ea"/>
                <a:cs typeface="+mn-cs"/>
              </a:rPr>
              <a:t> الشفافة إلى تقديم بعض الملاحظات التمهيدية.</a:t>
            </a:r>
          </a:p>
          <a:p>
            <a:pPr algn="r" rtl="1"/>
            <a:endParaRPr lang="ar-SY" sz="1200" kern="1200" dirty="0" smtClean="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sz="1200" kern="1200" baseline="0" dirty="0" smtClean="0">
                <a:solidFill>
                  <a:schemeClr val="tx1"/>
                </a:solidFill>
                <a:effectLst/>
                <a:latin typeface="+mn-lt"/>
                <a:ea typeface="+mn-ea"/>
                <a:cs typeface="+mn-cs"/>
              </a:rPr>
              <a:t>وبما أنه قد تم تناول هذا الموضوع في الدورة التدريبية التمهيدية، يتعين على المدرب تقييم ما إذا كانت هنالك حاجة إلى استخدامه أو التغاضي عنه.</a:t>
            </a:r>
            <a:endParaRPr lang="ar-SY" sz="1200" kern="1200" dirty="0" smtClean="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pPr marL="0" marR="0" indent="0" algn="r" defTabSz="457200" rtl="1" eaLnBrk="1" fontAlgn="auto" latinLnBrk="0" hangingPunct="1">
              <a:lnSpc>
                <a:spcPct val="100000"/>
              </a:lnSpc>
              <a:spcBef>
                <a:spcPts val="0"/>
              </a:spcBef>
              <a:spcAft>
                <a:spcPts val="0"/>
              </a:spcAft>
              <a:buClrTx/>
              <a:buSzTx/>
              <a:buFontTx/>
              <a:buNone/>
              <a:tabLst/>
              <a:defRPr/>
            </a:pPr>
            <a:r>
              <a:rPr lang="ar-SY" dirty="0" smtClean="0"/>
              <a:t>المصدر: </a:t>
            </a:r>
            <a:r>
              <a:rPr lang="en-GB" dirty="0" smtClean="0"/>
              <a:t>https</a:t>
            </a:r>
            <a:r>
              <a:rPr lang="en-GB" dirty="0"/>
              <a:t>://www.slideshare.net/wearesocialsg/digital-in-2017-global-overview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dirty="0"/>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11/20/2018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a:t>
            </a:fld>
            <a:r>
              <a:rPr lang="en-US" sz="1200" b="1" dirty="0">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Council</a:t>
            </a:r>
            <a:r>
              <a:rPr lang="en-US" sz="1200" b="1" baseline="0" dirty="0">
                <a:solidFill>
                  <a:srgbClr val="FFFFFF"/>
                </a:solidFill>
                <a:latin typeface="Verdana" charset="0"/>
                <a:cs typeface="Verdana" charset="0"/>
              </a:rPr>
              <a:t> of Europe/ C-PROC </a:t>
            </a:r>
            <a:r>
              <a:rPr lang="mr-IN" sz="1200" b="1" baseline="0" dirty="0">
                <a:solidFill>
                  <a:srgbClr val="FFFFFF"/>
                </a:solidFill>
                <a:latin typeface="Verdana" charset="0"/>
                <a:cs typeface="Verdana" charset="0"/>
              </a:rPr>
              <a:t>–</a:t>
            </a:r>
            <a:r>
              <a:rPr lang="en-US" sz="1200" b="1" baseline="0" dirty="0">
                <a:solidFill>
                  <a:srgbClr val="FFFFFF"/>
                </a:solidFill>
                <a:latin typeface="Verdana" charset="0"/>
                <a:cs typeface="Verdana" charset="0"/>
              </a:rPr>
              <a:t> Advanced Judicial Course on Cybercrime and Electronic Evidence</a:t>
            </a:r>
            <a:endParaRPr lang="en-US" sz="1200" b="1"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png"/><Relationship Id="rId4"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7.png"/><Relationship Id="rId4"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rtl="1"/>
            <a:r>
              <a:rPr lang="ar-SY" altLang="fr-FR" b="1" dirty="0">
                <a:latin typeface="Sakkal Majalla" pitchFamily="2" charset="-78"/>
                <a:cs typeface="Sakkal Majalla" pitchFamily="2" charset="-78"/>
              </a:rPr>
              <a:t>الدورة التدريبية المتقدمة في الجريمة الإلكترونية لفائدة القضاة والمدعين </a:t>
            </a:r>
            <a:r>
              <a:rPr lang="ar-SY" altLang="fr-FR" b="1" dirty="0" smtClean="0">
                <a:latin typeface="Sakkal Majalla" pitchFamily="2" charset="-78"/>
                <a:cs typeface="Sakkal Majalla" pitchFamily="2" charset="-78"/>
              </a:rPr>
              <a:t>العامين</a:t>
            </a:r>
            <a:endParaRPr lang="en-US" dirty="0"/>
          </a:p>
        </p:txBody>
      </p:sp>
      <p:sp>
        <p:nvSpPr>
          <p:cNvPr id="3" name="Subtitle 2"/>
          <p:cNvSpPr>
            <a:spLocks noGrp="1"/>
          </p:cNvSpPr>
          <p:nvPr>
            <p:ph type="subTitle" idx="1"/>
          </p:nvPr>
        </p:nvSpPr>
        <p:spPr/>
        <p:txBody>
          <a:bodyPr>
            <a:normAutofit/>
          </a:bodyPr>
          <a:lstStyle/>
          <a:p>
            <a:pPr rtl="1"/>
            <a:r>
              <a:rPr lang="ar-SY" dirty="0" smtClean="0">
                <a:solidFill>
                  <a:schemeClr val="bg1">
                    <a:lumMod val="65000"/>
                  </a:schemeClr>
                </a:solidFill>
              </a:rPr>
              <a:t>الحصة 3.1.2</a:t>
            </a:r>
          </a:p>
          <a:p>
            <a:pPr rtl="1"/>
            <a:r>
              <a:rPr lang="ar-SY" dirty="0" smtClean="0">
                <a:solidFill>
                  <a:schemeClr val="bg1">
                    <a:lumMod val="65000"/>
                  </a:schemeClr>
                </a:solidFill>
              </a:rPr>
              <a:t>تحديثات التكنولوجيات</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a:latin typeface="Sakkal Majalla" panose="02000000000000000000" pitchFamily="2" charset="-78"/>
                <a:cs typeface="Sakkal Majalla" panose="02000000000000000000" pitchFamily="2" charset="-78"/>
              </a:rPr>
              <a:t>استخدام مواقع التواصل </a:t>
            </a:r>
            <a:r>
              <a:rPr lang="ar-SY" b="1" dirty="0" smtClean="0">
                <a:latin typeface="Sakkal Majalla" panose="02000000000000000000" pitchFamily="2" charset="-78"/>
                <a:cs typeface="Sakkal Majalla" panose="02000000000000000000" pitchFamily="2" charset="-78"/>
              </a:rPr>
              <a:t>الاجتماعي: لمحة إقليمية</a:t>
            </a:r>
            <a:endParaRPr lang="en-GB" b="1" dirty="0"/>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المستخدمون النشطاء بحسب كل منصة</a:t>
            </a:r>
            <a:endParaRPr lang="en-GB" sz="4000" b="1"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الوقت المستغرق على مواقع التواصل الاجتماعي</a:t>
            </a:r>
            <a:endParaRPr lang="en-GB" sz="4000" b="1" dirty="0"/>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80063645"/>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smtClean="0"/>
              <a:t>2016 – القرصان السارق لشبكة سويفت</a:t>
            </a:r>
            <a:br>
              <a:rPr lang="ar-SY" b="1" dirty="0" smtClean="0"/>
            </a:br>
            <a:endParaRPr lang="en-GB" b="1" dirty="0"/>
          </a:p>
        </p:txBody>
      </p:sp>
      <p:sp>
        <p:nvSpPr>
          <p:cNvPr id="3" name="Content Placeholder 2"/>
          <p:cNvSpPr>
            <a:spLocks noGrp="1"/>
          </p:cNvSpPr>
          <p:nvPr>
            <p:ph idx="1"/>
          </p:nvPr>
        </p:nvSpPr>
        <p:spPr>
          <a:xfrm>
            <a:off x="457200" y="1600200"/>
            <a:ext cx="8229600" cy="4088219"/>
          </a:xfrm>
        </p:spPr>
        <p:txBody>
          <a:bodyPr>
            <a:noAutofit/>
          </a:bodyPr>
          <a:lstStyle/>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في فبراير </a:t>
            </a:r>
            <a:r>
              <a:rPr lang="ar-SY" sz="2400" dirty="0" smtClean="0">
                <a:latin typeface="Sakkal Majalla" panose="02000000000000000000" pitchFamily="2" charset="-78"/>
                <a:cs typeface="Sakkal Majalla" panose="02000000000000000000" pitchFamily="2" charset="-78"/>
              </a:rPr>
              <a:t>2016، صدرت، </a:t>
            </a:r>
            <a:r>
              <a:rPr lang="ar-SY" sz="2400" dirty="0">
                <a:latin typeface="Sakkal Majalla" panose="02000000000000000000" pitchFamily="2" charset="-78"/>
                <a:cs typeface="Sakkal Majalla" panose="02000000000000000000" pitchFamily="2" charset="-78"/>
              </a:rPr>
              <a:t>عبر شبكة سويفت (</a:t>
            </a:r>
            <a:r>
              <a:rPr lang="ar-YE" sz="2400" dirty="0">
                <a:latin typeface="Sakkal Majalla" panose="02000000000000000000" pitchFamily="2" charset="-78"/>
                <a:cs typeface="Sakkal Majalla" panose="02000000000000000000" pitchFamily="2" charset="-78"/>
              </a:rPr>
              <a:t>جمعية الاتصالات السلكية واللاسلكية بين المصارف على مستوى العالم في الميدان </a:t>
            </a:r>
            <a:r>
              <a:rPr lang="ar-YE" sz="2400" dirty="0" smtClean="0">
                <a:latin typeface="Sakkal Majalla" panose="02000000000000000000" pitchFamily="2" charset="-78"/>
                <a:cs typeface="Sakkal Majalla" panose="02000000000000000000" pitchFamily="2" charset="-78"/>
              </a:rPr>
              <a:t>المالي</a:t>
            </a:r>
            <a:r>
              <a:rPr lang="ar-SY" sz="2400" dirty="0" smtClean="0">
                <a:latin typeface="Sakkal Majalla" panose="02000000000000000000" pitchFamily="2" charset="-78"/>
                <a:cs typeface="Sakkal Majalla" panose="02000000000000000000" pitchFamily="2" charset="-78"/>
              </a:rPr>
              <a:t> «</a:t>
            </a:r>
            <a:r>
              <a:rPr lang="fr-FR" sz="2400" dirty="0" smtClean="0">
                <a:latin typeface="Sakkal Majalla" panose="02000000000000000000" pitchFamily="2" charset="-78"/>
                <a:cs typeface="Sakkal Majalla" panose="02000000000000000000" pitchFamily="2" charset="-78"/>
              </a:rPr>
              <a:t>SWIFT</a:t>
            </a:r>
            <a:r>
              <a:rPr lang="ar-SY" sz="2400" dirty="0" smtClean="0">
                <a:latin typeface="Sakkal Majalla" panose="02000000000000000000" pitchFamily="2" charset="-78"/>
                <a:cs typeface="Sakkal Majalla" panose="02000000000000000000" pitchFamily="2" charset="-78"/>
              </a:rPr>
              <a:t>»)، تعليمات </a:t>
            </a:r>
            <a:r>
              <a:rPr lang="ar-SY" sz="2400" dirty="0">
                <a:latin typeface="Sakkal Majalla" panose="02000000000000000000" pitchFamily="2" charset="-78"/>
                <a:cs typeface="Sakkal Majalla" panose="02000000000000000000" pitchFamily="2" charset="-78"/>
              </a:rPr>
              <a:t>بسرقة </a:t>
            </a:r>
            <a:r>
              <a:rPr lang="ar-SY" sz="2400" b="1" dirty="0">
                <a:latin typeface="Sakkal Majalla" panose="02000000000000000000" pitchFamily="2" charset="-78"/>
                <a:cs typeface="Sakkal Majalla" panose="02000000000000000000" pitchFamily="2" charset="-78"/>
              </a:rPr>
              <a:t>951 مليون دولار أمريكي </a:t>
            </a:r>
            <a:r>
              <a:rPr lang="ar-SY" sz="2400" dirty="0">
                <a:latin typeface="Sakkal Majalla" panose="02000000000000000000" pitchFamily="2" charset="-78"/>
                <a:cs typeface="Sakkal Majalla" panose="02000000000000000000" pitchFamily="2" charset="-78"/>
              </a:rPr>
              <a:t>من بنك </a:t>
            </a:r>
            <a:r>
              <a:rPr lang="ar-SY" sz="2400" dirty="0" smtClean="0">
                <a:latin typeface="Sakkal Majalla" panose="02000000000000000000" pitchFamily="2" charset="-78"/>
                <a:cs typeface="Sakkal Majalla" panose="02000000000000000000" pitchFamily="2" charset="-78"/>
              </a:rPr>
              <a:t>بنغلاديش، </a:t>
            </a:r>
            <a:r>
              <a:rPr lang="ar-SY" sz="2400" dirty="0">
                <a:latin typeface="Sakkal Majalla" panose="02000000000000000000" pitchFamily="2" charset="-78"/>
                <a:cs typeface="Sakkal Majalla" panose="02000000000000000000" pitchFamily="2" charset="-78"/>
              </a:rPr>
              <a:t>البنك المركزي في </a:t>
            </a:r>
            <a:r>
              <a:rPr lang="ar-SY" sz="2400" dirty="0" smtClean="0">
                <a:latin typeface="Sakkal Majalla" panose="02000000000000000000" pitchFamily="2" charset="-78"/>
                <a:cs typeface="Sakkal Majalla" panose="02000000000000000000" pitchFamily="2" charset="-78"/>
              </a:rPr>
              <a:t>بنغلاديش.</a:t>
            </a:r>
            <a:endParaRPr lang="fr-FR" sz="2400" dirty="0">
              <a:latin typeface="Sakkal Majalla" panose="02000000000000000000" pitchFamily="2" charset="-78"/>
              <a:cs typeface="Sakkal Majalla" panose="02000000000000000000" pitchFamily="2" charset="-78"/>
            </a:endParaRPr>
          </a:p>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نجحت خمسة معاملات صادرة عن </a:t>
            </a:r>
            <a:r>
              <a:rPr lang="ar-SY" sz="2400" dirty="0" smtClean="0">
                <a:latin typeface="Sakkal Majalla" panose="02000000000000000000" pitchFamily="2" charset="-78"/>
                <a:cs typeface="Sakkal Majalla" panose="02000000000000000000" pitchFamily="2" charset="-78"/>
              </a:rPr>
              <a:t>قراصنة في الاستيلاء على مبلغ </a:t>
            </a:r>
            <a:r>
              <a:rPr lang="ar-SY" sz="2400" dirty="0">
                <a:latin typeface="Sakkal Majalla" panose="02000000000000000000" pitchFamily="2" charset="-78"/>
                <a:cs typeface="Sakkal Majalla" panose="02000000000000000000" pitchFamily="2" charset="-78"/>
              </a:rPr>
              <a:t>بقيمة </a:t>
            </a:r>
            <a:r>
              <a:rPr lang="ar-SY" sz="2400" b="1" dirty="0">
                <a:latin typeface="Sakkal Majalla" panose="02000000000000000000" pitchFamily="2" charset="-78"/>
                <a:cs typeface="Sakkal Majalla" panose="02000000000000000000" pitchFamily="2" charset="-78"/>
              </a:rPr>
              <a:t>101 مليون </a:t>
            </a:r>
            <a:r>
              <a:rPr lang="ar-SY" sz="2400" b="1" dirty="0" smtClean="0">
                <a:latin typeface="Sakkal Majalla" panose="02000000000000000000" pitchFamily="2" charset="-78"/>
                <a:cs typeface="Sakkal Majalla" panose="02000000000000000000" pitchFamily="2" charset="-78"/>
              </a:rPr>
              <a:t>دولار أمريكي </a:t>
            </a:r>
            <a:r>
              <a:rPr lang="ar-SY" sz="2400" dirty="0">
                <a:latin typeface="Sakkal Majalla" panose="02000000000000000000" pitchFamily="2" charset="-78"/>
                <a:cs typeface="Sakkal Majalla" panose="02000000000000000000" pitchFamily="2" charset="-78"/>
              </a:rPr>
              <a:t>وتم سحبها من حساب بنك بنغلاديش </a:t>
            </a:r>
            <a:r>
              <a:rPr lang="ar-SY" sz="2400" dirty="0" smtClean="0">
                <a:latin typeface="Sakkal Majalla" panose="02000000000000000000" pitchFamily="2" charset="-78"/>
                <a:cs typeface="Sakkal Majalla" panose="02000000000000000000" pitchFamily="2" charset="-78"/>
              </a:rPr>
              <a:t>لدى </a:t>
            </a:r>
            <a:r>
              <a:rPr lang="ar-SY" sz="2400" dirty="0">
                <a:latin typeface="Sakkal Majalla" panose="02000000000000000000" pitchFamily="2" charset="-78"/>
                <a:cs typeface="Sakkal Majalla" panose="02000000000000000000" pitchFamily="2" charset="-78"/>
              </a:rPr>
              <a:t>بنك الاحتياطي الفيدرالي في </a:t>
            </a:r>
            <a:r>
              <a:rPr lang="ar-SY" sz="2400" dirty="0" smtClean="0">
                <a:latin typeface="Sakkal Majalla" panose="02000000000000000000" pitchFamily="2" charset="-78"/>
                <a:cs typeface="Sakkal Majalla" panose="02000000000000000000" pitchFamily="2" charset="-78"/>
              </a:rPr>
              <a:t>نيويورك، </a:t>
            </a:r>
            <a:r>
              <a:rPr lang="ar-SY" sz="2400" dirty="0">
                <a:latin typeface="Sakkal Majalla" panose="02000000000000000000" pitchFamily="2" charset="-78"/>
                <a:cs typeface="Sakkal Majalla" panose="02000000000000000000" pitchFamily="2" charset="-78"/>
              </a:rPr>
              <a:t>حيث تم </a:t>
            </a:r>
            <a:r>
              <a:rPr lang="ar-SY" sz="2400" dirty="0" smtClean="0">
                <a:latin typeface="Sakkal Majalla" panose="02000000000000000000" pitchFamily="2" charset="-78"/>
                <a:cs typeface="Sakkal Majalla" panose="02000000000000000000" pitchFamily="2" charset="-78"/>
              </a:rPr>
              <a:t>تقفي أثر 20 </a:t>
            </a:r>
            <a:r>
              <a:rPr lang="ar-SY" sz="2400" dirty="0">
                <a:latin typeface="Sakkal Majalla" panose="02000000000000000000" pitchFamily="2" charset="-78"/>
                <a:cs typeface="Sakkal Majalla" panose="02000000000000000000" pitchFamily="2" charset="-78"/>
              </a:rPr>
              <a:t>مليون دولار إلى سريلانكا (تم </a:t>
            </a:r>
            <a:r>
              <a:rPr lang="ar-SY" sz="2400" dirty="0" smtClean="0">
                <a:latin typeface="Sakkal Majalla" panose="02000000000000000000" pitchFamily="2" charset="-78"/>
                <a:cs typeface="Sakkal Majalla" panose="02000000000000000000" pitchFamily="2" charset="-78"/>
              </a:rPr>
              <a:t>استردادها بعدئذ) و81 </a:t>
            </a:r>
            <a:r>
              <a:rPr lang="ar-SY" sz="2400" dirty="0">
                <a:latin typeface="Sakkal Majalla" panose="02000000000000000000" pitchFamily="2" charset="-78"/>
                <a:cs typeface="Sakkal Majalla" panose="02000000000000000000" pitchFamily="2" charset="-78"/>
              </a:rPr>
              <a:t>مليون دولار إلى الفلبين </a:t>
            </a:r>
            <a:r>
              <a:rPr lang="ar-SY" sz="2400" dirty="0" smtClean="0">
                <a:latin typeface="Sakkal Majalla" panose="02000000000000000000" pitchFamily="2" charset="-78"/>
                <a:cs typeface="Sakkal Majalla" panose="02000000000000000000" pitchFamily="2" charset="-78"/>
              </a:rPr>
              <a:t>(مع استرداد حوالي </a:t>
            </a:r>
            <a:r>
              <a:rPr lang="ar-SY" sz="2400" dirty="0">
                <a:latin typeface="Sakkal Majalla" panose="02000000000000000000" pitchFamily="2" charset="-78"/>
                <a:cs typeface="Sakkal Majalla" panose="02000000000000000000" pitchFamily="2" charset="-78"/>
              </a:rPr>
              <a:t>18 مليون </a:t>
            </a:r>
            <a:r>
              <a:rPr lang="ar-SY" sz="2400" dirty="0" smtClean="0">
                <a:latin typeface="Sakkal Majalla" panose="02000000000000000000" pitchFamily="2" charset="-78"/>
                <a:cs typeface="Sakkal Majalla" panose="02000000000000000000" pitchFamily="2" charset="-78"/>
              </a:rPr>
              <a:t>دولار) </a:t>
            </a:r>
            <a:r>
              <a:rPr lang="ar-SY" sz="2400" dirty="0">
                <a:latin typeface="Sakkal Majalla" panose="02000000000000000000" pitchFamily="2" charset="-78"/>
                <a:cs typeface="Sakkal Majalla" panose="02000000000000000000" pitchFamily="2" charset="-78"/>
              </a:rPr>
              <a:t>.</a:t>
            </a:r>
          </a:p>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قام بنك الاحتياطي الفيدرالي في نيويورك </a:t>
            </a:r>
            <a:r>
              <a:rPr lang="ar-SY" sz="2400" dirty="0" smtClean="0">
                <a:latin typeface="Sakkal Majalla" panose="02000000000000000000" pitchFamily="2" charset="-78"/>
                <a:cs typeface="Sakkal Majalla" panose="02000000000000000000" pitchFamily="2" charset="-78"/>
              </a:rPr>
              <a:t>بمنع المعاملات </a:t>
            </a:r>
            <a:r>
              <a:rPr lang="ar-SY" sz="2400" dirty="0">
                <a:latin typeface="Sakkal Majalla" panose="02000000000000000000" pitchFamily="2" charset="-78"/>
                <a:cs typeface="Sakkal Majalla" panose="02000000000000000000" pitchFamily="2" charset="-78"/>
              </a:rPr>
              <a:t>الثلاثين </a:t>
            </a:r>
            <a:r>
              <a:rPr lang="ar-SY" sz="2400" dirty="0" smtClean="0">
                <a:latin typeface="Sakkal Majalla" panose="02000000000000000000" pitchFamily="2" charset="-78"/>
                <a:cs typeface="Sakkal Majalla" panose="02000000000000000000" pitchFamily="2" charset="-78"/>
              </a:rPr>
              <a:t>المتبقية، بقيمة 850 </a:t>
            </a:r>
            <a:r>
              <a:rPr lang="ar-SY" sz="2400" dirty="0">
                <a:latin typeface="Sakkal Majalla" panose="02000000000000000000" pitchFamily="2" charset="-78"/>
                <a:cs typeface="Sakkal Majalla" panose="02000000000000000000" pitchFamily="2" charset="-78"/>
              </a:rPr>
              <a:t>مليون دولار ، بناء على طلب بنك بنغلاديش</a:t>
            </a:r>
            <a:r>
              <a:rPr lang="ar-SY" sz="2400" dirty="0" smtClean="0">
                <a:latin typeface="Sakkal Majalla" panose="02000000000000000000" pitchFamily="2" charset="-78"/>
                <a:cs typeface="Sakkal Majalla" panose="02000000000000000000" pitchFamily="2" charset="-78"/>
              </a:rPr>
              <a:t>.</a:t>
            </a:r>
          </a:p>
        </p:txBody>
      </p:sp>
    </p:spTree>
    <p:extLst>
      <p:ext uri="{BB962C8B-B14F-4D97-AF65-F5344CB8AC3E}">
        <p14:creationId xmlns:p14="http://schemas.microsoft.com/office/powerpoint/2010/main" val="221638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ar-SY" sz="4000" b="1" dirty="0" smtClean="0">
                <a:latin typeface="Sakkal Majalla" panose="02000000000000000000" pitchFamily="2" charset="-78"/>
                <a:cs typeface="Sakkal Majalla" panose="02000000000000000000" pitchFamily="2" charset="-78"/>
              </a:rPr>
              <a:t>2016 – مكتب التحقيقات الفيدرالي (</a:t>
            </a:r>
            <a:r>
              <a:rPr lang="en-GB" sz="4000" b="1" dirty="0">
                <a:latin typeface="Sakkal Majalla" panose="02000000000000000000" pitchFamily="2" charset="-78"/>
                <a:cs typeface="Sakkal Majalla" panose="02000000000000000000" pitchFamily="2" charset="-78"/>
              </a:rPr>
              <a:t>FBI </a:t>
            </a:r>
            <a:r>
              <a:rPr lang="ar-SY" sz="4000" b="1" dirty="0" smtClean="0">
                <a:latin typeface="Sakkal Majalla" panose="02000000000000000000" pitchFamily="2" charset="-78"/>
                <a:cs typeface="Sakkal Majalla" panose="02000000000000000000" pitchFamily="2" charset="-78"/>
              </a:rPr>
              <a:t>) يخترق هاتف أيفون لشخص إرهابي</a:t>
            </a:r>
            <a:endParaRPr lang="en-GB" sz="40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600200"/>
            <a:ext cx="8229600" cy="1844435"/>
          </a:xfrm>
        </p:spPr>
        <p:txBody>
          <a:bodyPr>
            <a:noAutofit/>
          </a:bodyPr>
          <a:lstStyle/>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معركة </a:t>
            </a:r>
            <a:r>
              <a:rPr lang="ar-SY" sz="2400" dirty="0" smtClean="0">
                <a:latin typeface="Sakkal Majalla" panose="02000000000000000000" pitchFamily="2" charset="-78"/>
                <a:cs typeface="Sakkal Majalla" panose="02000000000000000000" pitchFamily="2" charset="-78"/>
              </a:rPr>
              <a:t>تابعها الجمهور بقوة حول أمر صادر عن </a:t>
            </a:r>
            <a:r>
              <a:rPr lang="ar-SY" sz="2400" dirty="0">
                <a:latin typeface="Sakkal Majalla" panose="02000000000000000000" pitchFamily="2" charset="-78"/>
                <a:cs typeface="Sakkal Majalla" panose="02000000000000000000" pitchFamily="2" charset="-78"/>
              </a:rPr>
              <a:t>قاضي تحقيق </a:t>
            </a:r>
            <a:r>
              <a:rPr lang="ar-SY" sz="2400" dirty="0" smtClean="0">
                <a:latin typeface="Sakkal Majalla" panose="02000000000000000000" pitchFamily="2" charset="-78"/>
                <a:cs typeface="Sakkal Majalla" panose="02000000000000000000" pitchFamily="2" charset="-78"/>
              </a:rPr>
              <a:t>فيدرالي في ولاية كاليفورنيا يأمر </a:t>
            </a:r>
            <a:r>
              <a:rPr lang="ar-SY" sz="2400" b="1" dirty="0" smtClean="0">
                <a:latin typeface="Sakkal Majalla" panose="02000000000000000000" pitchFamily="2" charset="-78"/>
                <a:cs typeface="Sakkal Majalla" panose="02000000000000000000" pitchFamily="2" charset="-78"/>
              </a:rPr>
              <a:t>الشركة بمساعدة مكتب </a:t>
            </a:r>
            <a:r>
              <a:rPr lang="ar-SY" sz="2400" b="1" dirty="0">
                <a:latin typeface="Sakkal Majalla" panose="02000000000000000000" pitchFamily="2" charset="-78"/>
                <a:cs typeface="Sakkal Majalla" panose="02000000000000000000" pitchFamily="2" charset="-78"/>
              </a:rPr>
              <a:t>التحقيقات الفيدرالي على محاولة </a:t>
            </a:r>
            <a:r>
              <a:rPr lang="ar-SY" sz="2400" b="1" dirty="0" smtClean="0">
                <a:latin typeface="Sakkal Majalla" panose="02000000000000000000" pitchFamily="2" charset="-78"/>
                <a:cs typeface="Sakkal Majalla" panose="02000000000000000000" pitchFamily="2" charset="-78"/>
              </a:rPr>
              <a:t>النفاذ إلى </a:t>
            </a:r>
            <a:r>
              <a:rPr lang="ar-SY" sz="2400" b="1" dirty="0">
                <a:latin typeface="Sakkal Majalla" panose="02000000000000000000" pitchFamily="2" charset="-78"/>
                <a:cs typeface="Sakkal Majalla" panose="02000000000000000000" pitchFamily="2" charset="-78"/>
              </a:rPr>
              <a:t>جهاز </a:t>
            </a:r>
            <a:r>
              <a:rPr lang="ar-SY" sz="2400" b="1" dirty="0" smtClean="0">
                <a:latin typeface="Sakkal Majalla" panose="02000000000000000000" pitchFamily="2" charset="-78"/>
                <a:cs typeface="Sakkal Majalla" panose="02000000000000000000" pitchFamily="2" charset="-78"/>
              </a:rPr>
              <a:t>أيفون</a:t>
            </a:r>
            <a:r>
              <a:rPr lang="ar-SY" sz="2400" dirty="0" smtClean="0">
                <a:latin typeface="Sakkal Majalla" panose="02000000000000000000" pitchFamily="2" charset="-78"/>
                <a:cs typeface="Sakkal Majalla" panose="02000000000000000000" pitchFamily="2" charset="-78"/>
              </a:rPr>
              <a:t> (</a:t>
            </a:r>
            <a:r>
              <a:rPr lang="en-US" sz="2400" b="1" dirty="0" smtClean="0">
                <a:latin typeface="Sakkal Majalla" panose="02000000000000000000" pitchFamily="2" charset="-78"/>
                <a:cs typeface="Sakkal Majalla" panose="02000000000000000000" pitchFamily="2" charset="-78"/>
              </a:rPr>
              <a:t>iPhone</a:t>
            </a:r>
            <a:r>
              <a:rPr lang="ar-SY" sz="2400"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ا</a:t>
            </a:r>
            <a:r>
              <a:rPr lang="ar-SY" sz="2400" dirty="0" smtClean="0">
                <a:latin typeface="Sakkal Majalla" panose="02000000000000000000" pitchFamily="2" charset="-78"/>
                <a:cs typeface="Sakkal Majalla" panose="02000000000000000000" pitchFamily="2" charset="-78"/>
              </a:rPr>
              <a:t>ستخدمه قاتل سان </a:t>
            </a:r>
            <a:r>
              <a:rPr lang="ar-SY" sz="2400" dirty="0" err="1">
                <a:latin typeface="Sakkal Majalla" panose="02000000000000000000" pitchFamily="2" charset="-78"/>
                <a:cs typeface="Sakkal Majalla" panose="02000000000000000000" pitchFamily="2" charset="-78"/>
              </a:rPr>
              <a:t>بيرناردينو</a:t>
            </a:r>
            <a:r>
              <a:rPr lang="ar-SY" sz="2400" dirty="0">
                <a:latin typeface="Sakkal Majalla" panose="02000000000000000000" pitchFamily="2" charset="-78"/>
                <a:cs typeface="Sakkal Majalla" panose="02000000000000000000" pitchFamily="2" charset="-78"/>
              </a:rPr>
              <a:t> </a:t>
            </a:r>
            <a:r>
              <a:rPr lang="ar-SY" sz="2400" dirty="0" smtClean="0">
                <a:latin typeface="Sakkal Majalla" panose="02000000000000000000" pitchFamily="2" charset="-78"/>
                <a:cs typeface="Sakkal Majalla" panose="02000000000000000000" pitchFamily="2" charset="-78"/>
              </a:rPr>
              <a:t>السيد </a:t>
            </a:r>
            <a:r>
              <a:rPr lang="ar-SY" sz="2400" dirty="0">
                <a:latin typeface="Sakkal Majalla" panose="02000000000000000000" pitchFamily="2" charset="-78"/>
                <a:cs typeface="Sakkal Majalla" panose="02000000000000000000" pitchFamily="2" charset="-78"/>
              </a:rPr>
              <a:t>رضوان </a:t>
            </a:r>
            <a:r>
              <a:rPr lang="ar-SY" sz="2400" dirty="0" smtClean="0">
                <a:latin typeface="Sakkal Majalla" panose="02000000000000000000" pitchFamily="2" charset="-78"/>
                <a:cs typeface="Sakkal Majalla" panose="02000000000000000000" pitchFamily="2" charset="-78"/>
              </a:rPr>
              <a:t>فاروق، وذلك من خلال تعطيل </a:t>
            </a:r>
            <a:r>
              <a:rPr lang="ar-SY" sz="2400" dirty="0">
                <a:latin typeface="Sakkal Majalla" panose="02000000000000000000" pitchFamily="2" charset="-78"/>
                <a:cs typeface="Sakkal Majalla" panose="02000000000000000000" pitchFamily="2" charset="-78"/>
              </a:rPr>
              <a:t>ميزة </a:t>
            </a:r>
            <a:r>
              <a:rPr lang="ar-SY" sz="2400" dirty="0" smtClean="0">
                <a:latin typeface="Sakkal Majalla" panose="02000000000000000000" pitchFamily="2" charset="-78"/>
                <a:cs typeface="Sakkal Majalla" panose="02000000000000000000" pitchFamily="2" charset="-78"/>
              </a:rPr>
              <a:t>في الهاتف من </a:t>
            </a:r>
            <a:r>
              <a:rPr lang="ar-SY" sz="2400" dirty="0">
                <a:latin typeface="Sakkal Majalla" panose="02000000000000000000" pitchFamily="2" charset="-78"/>
                <a:cs typeface="Sakkal Majalla" panose="02000000000000000000" pitchFamily="2" charset="-78"/>
              </a:rPr>
              <a:t>شأنها أن </a:t>
            </a:r>
            <a:r>
              <a:rPr lang="ar-SY" sz="2400" dirty="0" smtClean="0">
                <a:latin typeface="Sakkal Majalla" panose="02000000000000000000" pitchFamily="2" charset="-78"/>
                <a:cs typeface="Sakkal Majalla" panose="02000000000000000000" pitchFamily="2" charset="-78"/>
              </a:rPr>
              <a:t>توقف عمل المحققين </a:t>
            </a:r>
            <a:r>
              <a:rPr lang="ar-SY" sz="2400" dirty="0">
                <a:latin typeface="Sakkal Majalla" panose="02000000000000000000" pitchFamily="2" charset="-78"/>
                <a:cs typeface="Sakkal Majalla" panose="02000000000000000000" pitchFamily="2" charset="-78"/>
              </a:rPr>
              <a:t>إذا </a:t>
            </a:r>
            <a:r>
              <a:rPr lang="ar-SY" sz="2400" dirty="0" smtClean="0">
                <a:latin typeface="Sakkal Majalla" panose="02000000000000000000" pitchFamily="2" charset="-78"/>
                <a:cs typeface="Sakkal Majalla" panose="02000000000000000000" pitchFamily="2" charset="-78"/>
              </a:rPr>
              <a:t>ما قاموا بعشر (10) محاولات فاشلة لتحديد </a:t>
            </a:r>
            <a:r>
              <a:rPr lang="ar-SY" sz="2400" dirty="0">
                <a:latin typeface="Sakkal Majalla" panose="02000000000000000000" pitchFamily="2" charset="-78"/>
                <a:cs typeface="Sakkal Majalla" panose="02000000000000000000" pitchFamily="2" charset="-78"/>
              </a:rPr>
              <a:t>كلمة المرور </a:t>
            </a:r>
            <a:r>
              <a:rPr lang="ar-SY" sz="2400" dirty="0" smtClean="0">
                <a:latin typeface="Sakkal Majalla" panose="02000000000000000000" pitchFamily="2" charset="-78"/>
                <a:cs typeface="Sakkal Majalla" panose="02000000000000000000" pitchFamily="2" charset="-78"/>
              </a:rPr>
              <a:t>الصحيحة</a:t>
            </a:r>
            <a:endParaRPr lang="ar-SY" sz="2400" dirty="0">
              <a:latin typeface="Sakkal Majalla" panose="02000000000000000000" pitchFamily="2" charset="-78"/>
              <a:cs typeface="Sakkal Majalla" panose="02000000000000000000" pitchFamily="2" charset="-78"/>
            </a:endParaRP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95410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16 فبراير – وجه القاضي الفيدرالي أمرا إلى شركة آبل لمساعدة مكتب التحقيقات الفيدرالي في النفاذ إلى هاتف أيفون</a:t>
            </a:r>
          </a:p>
        </p:txBody>
      </p:sp>
      <p:sp>
        <p:nvSpPr>
          <p:cNvPr id="6" name="Rectangle 5"/>
          <p:cNvSpPr/>
          <p:nvPr/>
        </p:nvSpPr>
        <p:spPr>
          <a:xfrm>
            <a:off x="2420680" y="3579065"/>
            <a:ext cx="1562080" cy="95410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25 فبراير – قدمت شركة آبل معارضتها على أمر المحكمة، وقدمت طلبا بالانتصاف</a:t>
            </a:r>
            <a:endParaRPr lang="ar-SY" sz="1400" dirty="0" smtClean="0">
              <a:cs typeface="Verdana" charset="0"/>
            </a:endParaRPr>
          </a:p>
        </p:txBody>
      </p:sp>
      <p:sp>
        <p:nvSpPr>
          <p:cNvPr id="7" name="Rectangle 6"/>
          <p:cNvSpPr/>
          <p:nvPr/>
        </p:nvSpPr>
        <p:spPr>
          <a:xfrm>
            <a:off x="4463773" y="3444635"/>
            <a:ext cx="2058723" cy="95410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2 مارس – استأنفت شركة أبل ضد الأمر معللة أنها سترفض الأمر بإنشاء رمز لمساعدة مكتب التحقيقات الفيدرالي في فك تشفير هاتف أيفون</a:t>
            </a:r>
            <a:endParaRPr lang="ar-SY" sz="1400" dirty="0" smtClean="0">
              <a:cs typeface="Verdana" charset="0"/>
            </a:endParaRPr>
          </a:p>
        </p:txBody>
      </p:sp>
      <p:sp>
        <p:nvSpPr>
          <p:cNvPr id="8" name="Rectangle 7"/>
          <p:cNvSpPr/>
          <p:nvPr/>
        </p:nvSpPr>
        <p:spPr>
          <a:xfrm>
            <a:off x="6907304" y="4106141"/>
            <a:ext cx="207796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10 مارس – ردت وزارة العدل على استئناف شركة آبل [...] وقال وزير العدل، إن شركة آبل تقدم مبررات واهية، فالأمر لا يطلب الحصول على «مفتاح شامل أو باب خلفي (مدخل سري للنظام)».</a:t>
            </a:r>
            <a:endParaRPr lang="ar-SY" sz="1400" dirty="0" smtClean="0">
              <a:cs typeface="Verdana" charset="0"/>
            </a:endParaRPr>
          </a:p>
        </p:txBody>
      </p:sp>
      <p:sp>
        <p:nvSpPr>
          <p:cNvPr id="9" name="Rectangle 8"/>
          <p:cNvSpPr/>
          <p:nvPr/>
        </p:nvSpPr>
        <p:spPr>
          <a:xfrm>
            <a:off x="4463773" y="5172691"/>
            <a:ext cx="2270367" cy="116955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21 مارس – 24 ساعة قبل بداية أول جلسة استماع مبرمجة، طلبت وزارة العدل بتأجيل الجلسة لأنها ترغب في اختبار منهجية جديدة لفك شفرة هاتف أيفون.</a:t>
            </a:r>
            <a:endParaRPr lang="ar-SY" sz="1400" dirty="0" smtClean="0">
              <a:cs typeface="Verdana" charset="0"/>
            </a:endParaRPr>
          </a:p>
        </p:txBody>
      </p:sp>
      <p:sp>
        <p:nvSpPr>
          <p:cNvPr id="10" name="Rectangle 9"/>
          <p:cNvSpPr/>
          <p:nvPr/>
        </p:nvSpPr>
        <p:spPr>
          <a:xfrm>
            <a:off x="1462269" y="4899020"/>
            <a:ext cx="2539732"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lgn="r" rtl="1">
              <a:spcBef>
                <a:spcPts val="600"/>
              </a:spcBef>
              <a:spcAft>
                <a:spcPts val="600"/>
              </a:spcAft>
            </a:pPr>
            <a:r>
              <a:rPr lang="ar-SY" sz="1400" dirty="0" smtClean="0">
                <a:latin typeface="Sakkal Majalla" panose="02000000000000000000" pitchFamily="2" charset="-78"/>
                <a:cs typeface="Sakkal Majalla" panose="02000000000000000000" pitchFamily="2" charset="-78"/>
              </a:rPr>
              <a:t>28 </a:t>
            </a:r>
            <a:r>
              <a:rPr lang="ar-SY" sz="1400" dirty="0">
                <a:latin typeface="Sakkal Majalla" panose="02000000000000000000" pitchFamily="2" charset="-78"/>
                <a:cs typeface="Sakkal Majalla" panose="02000000000000000000" pitchFamily="2" charset="-78"/>
              </a:rPr>
              <a:t>مارس </a:t>
            </a:r>
            <a:r>
              <a:rPr lang="ar-SY" sz="1400" dirty="0" smtClean="0">
                <a:latin typeface="Sakkal Majalla" panose="02000000000000000000" pitchFamily="2" charset="-78"/>
                <a:cs typeface="Sakkal Majalla" panose="02000000000000000000" pitchFamily="2" charset="-78"/>
              </a:rPr>
              <a:t>– سحبت وزارة العدل الدعوى القانونية ضد شركة آبل، لأن منهجية طرف خارجي لتجاوز وظيفة تشفير هاتف إرهابي سان </a:t>
            </a:r>
            <a:r>
              <a:rPr lang="ar-SY" sz="1400" dirty="0" err="1" smtClean="0">
                <a:latin typeface="Sakkal Majalla" panose="02000000000000000000" pitchFamily="2" charset="-78"/>
                <a:cs typeface="Sakkal Majalla" panose="02000000000000000000" pitchFamily="2" charset="-78"/>
              </a:rPr>
              <a:t>بيرناردينو</a:t>
            </a:r>
            <a:r>
              <a:rPr lang="ar-SY" sz="1400" dirty="0" smtClean="0">
                <a:latin typeface="Sakkal Majalla" panose="02000000000000000000" pitchFamily="2" charset="-78"/>
                <a:cs typeface="Sakkal Majalla" panose="02000000000000000000" pitchFamily="2" charset="-78"/>
              </a:rPr>
              <a:t> تكللت بالنجاح. ولم تقدم الوكالة أي تفاصيل عن طريقة نجاحها في فك الشفرة أو عن الطرف الخارجي الذي قدم لها المساعدة.</a:t>
            </a:r>
            <a:endParaRPr lang="ar-SY" sz="1400" dirty="0" smtClean="0">
              <a:cs typeface="Verdana" charset="0"/>
            </a:endParaRPr>
          </a:p>
        </p:txBody>
      </p:sp>
    </p:spTree>
    <p:extLst>
      <p:ext uri="{BB962C8B-B14F-4D97-AF65-F5344CB8AC3E}">
        <p14:creationId xmlns:p14="http://schemas.microsoft.com/office/powerpoint/2010/main" val="227832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19256" cy="4104456"/>
          </a:xfrm>
        </p:spPr>
        <p:txBody>
          <a:bodyPr>
            <a:noAutofit/>
          </a:bodyPr>
          <a:lstStyle/>
          <a:p>
            <a:pPr algn="r" rtl="1">
              <a:spcBef>
                <a:spcPts val="600"/>
              </a:spcBef>
            </a:pPr>
            <a:r>
              <a:rPr lang="ar-SY" sz="2400" dirty="0">
                <a:latin typeface="Sakkal Majalla" panose="02000000000000000000" pitchFamily="2" charset="-78"/>
                <a:cs typeface="Sakkal Majalla" panose="02000000000000000000" pitchFamily="2" charset="-78"/>
              </a:rPr>
              <a:t>يعود تاريخ </a:t>
            </a:r>
            <a:r>
              <a:rPr lang="ar-SY" sz="2400" dirty="0" smtClean="0">
                <a:latin typeface="Sakkal Majalla" panose="02000000000000000000" pitchFamily="2" charset="-78"/>
                <a:cs typeface="Sakkal Majalla" panose="02000000000000000000" pitchFamily="2" charset="-78"/>
              </a:rPr>
              <a:t>شبكة الهيار (</a:t>
            </a:r>
            <a:r>
              <a:rPr lang="fr-FR" sz="2400" dirty="0" smtClean="0">
                <a:latin typeface="Sakkal Majalla" panose="02000000000000000000" pitchFamily="2" charset="-78"/>
                <a:cs typeface="Sakkal Majalla" panose="02000000000000000000" pitchFamily="2" charset="-78"/>
              </a:rPr>
              <a:t>Avalanche</a:t>
            </a:r>
            <a:r>
              <a:rPr lang="ar-SY" sz="2400" dirty="0" smtClean="0">
                <a:latin typeface="Sakkal Majalla" panose="02000000000000000000" pitchFamily="2" charset="-78"/>
                <a:cs typeface="Sakkal Majalla" panose="02000000000000000000" pitchFamily="2" charset="-78"/>
              </a:rPr>
              <a:t>) </a:t>
            </a:r>
            <a:r>
              <a:rPr lang="fr-FR" sz="2400"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إلى عام </a:t>
            </a:r>
            <a:r>
              <a:rPr lang="ar-SY" sz="2400" dirty="0" smtClean="0">
                <a:latin typeface="Sakkal Majalla" panose="02000000000000000000" pitchFamily="2" charset="-78"/>
                <a:cs typeface="Sakkal Majalla" panose="02000000000000000000" pitchFamily="2" charset="-78"/>
              </a:rPr>
              <a:t>2009، </a:t>
            </a:r>
            <a:r>
              <a:rPr lang="ar-SY" sz="2400" dirty="0">
                <a:latin typeface="Sakkal Majalla" panose="02000000000000000000" pitchFamily="2" charset="-78"/>
                <a:cs typeface="Sakkal Majalla" panose="02000000000000000000" pitchFamily="2" charset="-78"/>
              </a:rPr>
              <a:t>حيث يُزعم أنها </a:t>
            </a:r>
            <a:r>
              <a:rPr lang="ar-SY" sz="2400" b="1" dirty="0">
                <a:latin typeface="Sakkal Majalla" panose="02000000000000000000" pitchFamily="2" charset="-78"/>
                <a:cs typeface="Sakkal Majalla" panose="02000000000000000000" pitchFamily="2" charset="-78"/>
              </a:rPr>
              <a:t>تدير أكثر من 600 </a:t>
            </a:r>
            <a:r>
              <a:rPr lang="ar-SY" sz="2400" b="1" dirty="0" smtClean="0">
                <a:latin typeface="Sakkal Majalla" panose="02000000000000000000" pitchFamily="2" charset="-78"/>
                <a:cs typeface="Sakkal Majalla" panose="02000000000000000000" pitchFamily="2" charset="-78"/>
              </a:rPr>
              <a:t>خادوم </a:t>
            </a:r>
            <a:r>
              <a:rPr lang="ar-SY" sz="2400" dirty="0" smtClean="0">
                <a:latin typeface="Sakkal Majalla" panose="02000000000000000000" pitchFamily="2" charset="-78"/>
                <a:cs typeface="Sakkal Majalla" panose="02000000000000000000" pitchFamily="2" charset="-78"/>
              </a:rPr>
              <a:t>تستخدمهم </a:t>
            </a:r>
            <a:r>
              <a:rPr lang="ar-SY" sz="2400" dirty="0">
                <a:latin typeface="Sakkal Majalla" panose="02000000000000000000" pitchFamily="2" charset="-78"/>
                <a:cs typeface="Sakkal Majalla" panose="02000000000000000000" pitchFamily="2" charset="-78"/>
              </a:rPr>
              <a:t>لتوزيع </a:t>
            </a:r>
            <a:r>
              <a:rPr lang="ar-SY" sz="2400" b="1" dirty="0">
                <a:latin typeface="Sakkal Majalla" panose="02000000000000000000" pitchFamily="2" charset="-78"/>
                <a:cs typeface="Sakkal Majalla" panose="02000000000000000000" pitchFamily="2" charset="-78"/>
              </a:rPr>
              <a:t>20 سلالة مختلفة من </a:t>
            </a:r>
            <a:r>
              <a:rPr lang="ar-SY" sz="2400" b="1" dirty="0" smtClean="0">
                <a:latin typeface="Sakkal Majalla" panose="02000000000000000000" pitchFamily="2" charset="-78"/>
                <a:cs typeface="Sakkal Majalla" panose="02000000000000000000" pitchFamily="2" charset="-78"/>
              </a:rPr>
              <a:t>البرمجيات الخبيثة </a:t>
            </a:r>
            <a:r>
              <a:rPr lang="ar-SY" sz="2400" dirty="0" smtClean="0">
                <a:latin typeface="Sakkal Majalla" panose="02000000000000000000" pitchFamily="2" charset="-78"/>
                <a:cs typeface="Sakkal Majalla" panose="02000000000000000000" pitchFamily="2" charset="-78"/>
              </a:rPr>
              <a:t>على </a:t>
            </a:r>
            <a:r>
              <a:rPr lang="ar-SY" sz="2400" b="1" dirty="0" smtClean="0">
                <a:latin typeface="Sakkal Majalla" panose="02000000000000000000" pitchFamily="2" charset="-78"/>
                <a:cs typeface="Sakkal Majalla" panose="02000000000000000000" pitchFamily="2" charset="-78"/>
              </a:rPr>
              <a:t>أزيد من </a:t>
            </a:r>
            <a:r>
              <a:rPr lang="ar-SY" sz="2400" b="1" dirty="0">
                <a:latin typeface="Sakkal Majalla" panose="02000000000000000000" pitchFamily="2" charset="-78"/>
                <a:cs typeface="Sakkal Majalla" panose="02000000000000000000" pitchFamily="2" charset="-78"/>
              </a:rPr>
              <a:t>500.000 جهاز كمبيوتر </a:t>
            </a:r>
            <a:r>
              <a:rPr lang="ar-SY" sz="2400" dirty="0">
                <a:latin typeface="Sakkal Majalla" panose="02000000000000000000" pitchFamily="2" charset="-78"/>
                <a:cs typeface="Sakkal Majalla" panose="02000000000000000000" pitchFamily="2" charset="-78"/>
              </a:rPr>
              <a:t>حول العالم</a:t>
            </a:r>
          </a:p>
          <a:p>
            <a:pPr algn="r" rtl="1">
              <a:spcBef>
                <a:spcPts val="600"/>
              </a:spcBef>
            </a:pPr>
            <a:r>
              <a:rPr lang="ar-SY" sz="2400" b="1" dirty="0">
                <a:latin typeface="Sakkal Majalla" panose="02000000000000000000" pitchFamily="2" charset="-78"/>
                <a:cs typeface="Sakkal Majalla" panose="02000000000000000000" pitchFamily="2" charset="-78"/>
              </a:rPr>
              <a:t>تأثير اقتصادي </a:t>
            </a:r>
            <a:r>
              <a:rPr lang="ar-SY" sz="2400" b="1" dirty="0" smtClean="0">
                <a:latin typeface="Sakkal Majalla" panose="02000000000000000000" pitchFamily="2" charset="-78"/>
                <a:cs typeface="Sakkal Majalla" panose="02000000000000000000" pitchFamily="2" charset="-78"/>
              </a:rPr>
              <a:t>ضخم</a:t>
            </a:r>
            <a:r>
              <a:rPr lang="ar-SY" sz="2400"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من الصعب </a:t>
            </a:r>
            <a:r>
              <a:rPr lang="ar-SY" sz="2400" dirty="0" smtClean="0">
                <a:latin typeface="Sakkal Majalla" panose="02000000000000000000" pitchFamily="2" charset="-78"/>
                <a:cs typeface="Sakkal Majalla" panose="02000000000000000000" pitchFamily="2" charset="-78"/>
              </a:rPr>
              <a:t>تقدير المبلغ المسجل عالميا</a:t>
            </a:r>
            <a:endParaRPr lang="ar-SY" sz="2400" dirty="0">
              <a:latin typeface="Sakkal Majalla" panose="02000000000000000000" pitchFamily="2" charset="-78"/>
              <a:cs typeface="Sakkal Majalla" panose="02000000000000000000" pitchFamily="2" charset="-78"/>
            </a:endParaRPr>
          </a:p>
          <a:p>
            <a:pPr algn="r" rtl="1">
              <a:spcBef>
                <a:spcPts val="600"/>
              </a:spcBef>
            </a:pPr>
            <a:r>
              <a:rPr lang="ar-SY" sz="2400" dirty="0">
                <a:latin typeface="Sakkal Majalla" panose="02000000000000000000" pitchFamily="2" charset="-78"/>
                <a:cs typeface="Sakkal Majalla" panose="02000000000000000000" pitchFamily="2" charset="-78"/>
              </a:rPr>
              <a:t>طول </a:t>
            </a:r>
            <a:r>
              <a:rPr lang="ar-SY" sz="2400" dirty="0" smtClean="0">
                <a:latin typeface="Sakkal Majalla" panose="02000000000000000000" pitchFamily="2" charset="-78"/>
                <a:cs typeface="Sakkal Majalla" panose="02000000000000000000" pitchFamily="2" charset="-78"/>
              </a:rPr>
              <a:t>عمر العمليات</a:t>
            </a:r>
            <a:endParaRPr lang="ar-SY" sz="2400" dirty="0">
              <a:latin typeface="Sakkal Majalla" panose="02000000000000000000" pitchFamily="2" charset="-78"/>
              <a:cs typeface="Sakkal Majalla" panose="02000000000000000000" pitchFamily="2" charset="-78"/>
            </a:endParaRPr>
          </a:p>
          <a:p>
            <a:pPr algn="r" rtl="1">
              <a:spcBef>
                <a:spcPts val="600"/>
              </a:spcBef>
            </a:pPr>
            <a:r>
              <a:rPr lang="ar-SY" sz="2400" b="1" dirty="0" smtClean="0">
                <a:latin typeface="Sakkal Majalla" panose="02000000000000000000" pitchFamily="2" charset="-78"/>
                <a:cs typeface="Sakkal Majalla" panose="02000000000000000000" pitchFamily="2" charset="-78"/>
              </a:rPr>
              <a:t>التحقيق دام 4 سنوات</a:t>
            </a:r>
            <a:endParaRPr lang="ar-SY" sz="2400" b="1" dirty="0">
              <a:latin typeface="Sakkal Majalla" panose="02000000000000000000" pitchFamily="2" charset="-78"/>
              <a:cs typeface="Sakkal Majalla" panose="02000000000000000000" pitchFamily="2" charset="-78"/>
            </a:endParaRPr>
          </a:p>
          <a:p>
            <a:pPr algn="r" rtl="1">
              <a:spcBef>
                <a:spcPts val="600"/>
              </a:spcBef>
              <a:buFontTx/>
              <a:buChar char="-"/>
            </a:pPr>
            <a:r>
              <a:rPr lang="ar-SY" sz="2400" dirty="0" smtClean="0">
                <a:latin typeface="Sakkal Majalla" panose="02000000000000000000" pitchFamily="2" charset="-78"/>
                <a:cs typeface="Sakkal Majalla" panose="02000000000000000000" pitchFamily="2" charset="-78"/>
              </a:rPr>
              <a:t>تم </a:t>
            </a:r>
            <a:r>
              <a:rPr lang="ar-SY" sz="2400" dirty="0">
                <a:latin typeface="Sakkal Majalla" panose="02000000000000000000" pitchFamily="2" charset="-78"/>
                <a:cs typeface="Sakkal Majalla" panose="02000000000000000000" pitchFamily="2" charset="-78"/>
              </a:rPr>
              <a:t>العثور على </a:t>
            </a:r>
            <a:r>
              <a:rPr lang="ar-SY" sz="2400" dirty="0" smtClean="0">
                <a:latin typeface="Sakkal Majalla" panose="02000000000000000000" pitchFamily="2" charset="-78"/>
                <a:cs typeface="Sakkal Majalla" panose="02000000000000000000" pitchFamily="2" charset="-78"/>
              </a:rPr>
              <a:t>برمجية للمطالبة بالفدية، وبرمجية طروادة بنكية تستخدم نفس القيادة والتحكم (</a:t>
            </a:r>
            <a:r>
              <a:rPr lang="fr-FR" sz="2400" dirty="0" smtClean="0">
                <a:latin typeface="Sakkal Majalla" panose="02000000000000000000" pitchFamily="2" charset="-78"/>
                <a:cs typeface="Sakkal Majalla" panose="02000000000000000000" pitchFamily="2" charset="-78"/>
              </a:rPr>
              <a:t>C </a:t>
            </a:r>
            <a:r>
              <a:rPr lang="fr-FR" sz="2400" dirty="0">
                <a:latin typeface="Sakkal Majalla" panose="02000000000000000000" pitchFamily="2" charset="-78"/>
                <a:cs typeface="Sakkal Majalla" panose="02000000000000000000" pitchFamily="2" charset="-78"/>
              </a:rPr>
              <a:t>&amp; C </a:t>
            </a:r>
            <a:r>
              <a:rPr lang="ar-SY" sz="2400" dirty="0" smtClean="0">
                <a:latin typeface="Sakkal Majalla" panose="02000000000000000000" pitchFamily="2" charset="-78"/>
                <a:cs typeface="Sakkal Majalla" panose="02000000000000000000" pitchFamily="2" charset="-78"/>
              </a:rPr>
              <a:t>) في كل من </a:t>
            </a:r>
            <a:r>
              <a:rPr lang="ar-SY" sz="2400" dirty="0">
                <a:latin typeface="Sakkal Majalla" panose="02000000000000000000" pitchFamily="2" charset="-78"/>
                <a:cs typeface="Sakkal Majalla" panose="02000000000000000000" pitchFamily="2" charset="-78"/>
              </a:rPr>
              <a:t>ألمانيا والنمسا </a:t>
            </a:r>
            <a:r>
              <a:rPr lang="ar-SY" sz="2400" dirty="0" smtClean="0">
                <a:latin typeface="Sakkal Majalla" panose="02000000000000000000" pitchFamily="2" charset="-78"/>
                <a:cs typeface="Sakkal Majalla" panose="02000000000000000000" pitchFamily="2" charset="-78"/>
              </a:rPr>
              <a:t>وسويسرا  </a:t>
            </a:r>
            <a:r>
              <a:rPr lang="ar-SY" sz="2400" dirty="0" smtClean="0">
                <a:latin typeface="Sakkal Majalla" panose="02000000000000000000" pitchFamily="2" charset="-78"/>
                <a:cs typeface="Sakkal Majalla" panose="02000000000000000000" pitchFamily="2" charset="-78"/>
                <a:sym typeface="Wingdings"/>
              </a:rPr>
              <a:t></a:t>
            </a:r>
            <a:r>
              <a:rPr lang="ar-SY" sz="2400" dirty="0" smtClean="0">
                <a:latin typeface="Sakkal Majalla" panose="02000000000000000000" pitchFamily="2" charset="-78"/>
                <a:cs typeface="Sakkal Majalla" panose="02000000000000000000" pitchFamily="2" charset="-78"/>
              </a:rPr>
              <a:t>مزيد </a:t>
            </a:r>
            <a:r>
              <a:rPr lang="ar-SY" sz="2400" dirty="0">
                <a:latin typeface="Sakkal Majalla" panose="02000000000000000000" pitchFamily="2" charset="-78"/>
                <a:cs typeface="Sakkal Majalla" panose="02000000000000000000" pitchFamily="2" charset="-78"/>
              </a:rPr>
              <a:t>من </a:t>
            </a:r>
            <a:r>
              <a:rPr lang="ar-SY" sz="2400" dirty="0" smtClean="0">
                <a:latin typeface="Sakkal Majalla" panose="02000000000000000000" pitchFamily="2" charset="-78"/>
                <a:cs typeface="Sakkal Majalla" panose="02000000000000000000" pitchFamily="2" charset="-78"/>
              </a:rPr>
              <a:t>التحقيق</a:t>
            </a:r>
          </a:p>
          <a:p>
            <a:pPr algn="r" rtl="1">
              <a:spcBef>
                <a:spcPts val="600"/>
              </a:spcBef>
              <a:buFontTx/>
              <a:buChar char="-"/>
            </a:pPr>
            <a:r>
              <a:rPr lang="ar-SY" sz="2400" dirty="0" smtClean="0">
                <a:latin typeface="Sakkal Majalla" panose="02000000000000000000" pitchFamily="2" charset="-78"/>
                <a:cs typeface="Sakkal Majalla" panose="02000000000000000000" pitchFamily="2" charset="-78"/>
              </a:rPr>
              <a:t>عثرت الهندسة </a:t>
            </a:r>
            <a:r>
              <a:rPr lang="ar-SY" sz="2400" dirty="0">
                <a:latin typeface="Sakkal Majalla" panose="02000000000000000000" pitchFamily="2" charset="-78"/>
                <a:cs typeface="Sakkal Majalla" panose="02000000000000000000" pitchFamily="2" charset="-78"/>
              </a:rPr>
              <a:t>العكسية أساليب توليد </a:t>
            </a:r>
            <a:r>
              <a:rPr lang="ar-SY" sz="2400" dirty="0" smtClean="0">
                <a:latin typeface="Sakkal Majalla" panose="02000000000000000000" pitchFamily="2" charset="-78"/>
                <a:cs typeface="Sakkal Majalla" panose="02000000000000000000" pitchFamily="2" charset="-78"/>
              </a:rPr>
              <a:t>المجالات </a:t>
            </a:r>
            <a:r>
              <a:rPr lang="ar-SY" sz="2400" dirty="0">
                <a:latin typeface="Sakkal Majalla" panose="02000000000000000000" pitchFamily="2" charset="-78"/>
                <a:cs typeface="Sakkal Majalla" panose="02000000000000000000" pitchFamily="2" charset="-78"/>
              </a:rPr>
              <a:t>وكان من الممكن توقع </a:t>
            </a:r>
            <a:r>
              <a:rPr lang="ar-SY" sz="2400" dirty="0" smtClean="0">
                <a:latin typeface="Sakkal Majalla" panose="02000000000000000000" pitchFamily="2" charset="-78"/>
                <a:cs typeface="Sakkal Majalla" panose="02000000000000000000" pitchFamily="2" charset="-78"/>
              </a:rPr>
              <a:t>فضاء المجالات </a:t>
            </a:r>
            <a:r>
              <a:rPr lang="ar-SY" sz="2400" dirty="0">
                <a:latin typeface="Sakkal Majalla" panose="02000000000000000000" pitchFamily="2" charset="-78"/>
                <a:cs typeface="Sakkal Majalla" panose="02000000000000000000" pitchFamily="2" charset="-78"/>
              </a:rPr>
              <a:t>التي تشير إليها كل </a:t>
            </a:r>
            <a:r>
              <a:rPr lang="ar-SY" sz="2400" dirty="0" smtClean="0">
                <a:latin typeface="Sakkal Majalla" panose="02000000000000000000" pitchFamily="2" charset="-78"/>
                <a:cs typeface="Sakkal Majalla" panose="02000000000000000000" pitchFamily="2" charset="-78"/>
              </a:rPr>
              <a:t>برمجية من </a:t>
            </a:r>
            <a:r>
              <a:rPr lang="ar-SY" sz="2400" dirty="0">
                <a:latin typeface="Sakkal Majalla" panose="02000000000000000000" pitchFamily="2" charset="-78"/>
                <a:cs typeface="Sakkal Majalla" panose="02000000000000000000" pitchFamily="2" charset="-78"/>
              </a:rPr>
              <a:t>هذه </a:t>
            </a:r>
            <a:r>
              <a:rPr lang="ar-SY" sz="2400" dirty="0" smtClean="0">
                <a:latin typeface="Sakkal Majalla" panose="02000000000000000000" pitchFamily="2" charset="-78"/>
                <a:cs typeface="Sakkal Majalla" panose="02000000000000000000" pitchFamily="2" charset="-78"/>
              </a:rPr>
              <a:t>البرمجيات الخبيثة (</a:t>
            </a:r>
            <a:r>
              <a:rPr lang="ar-SY" sz="2400" dirty="0">
                <a:latin typeface="Sakkal Majalla" panose="02000000000000000000" pitchFamily="2" charset="-78"/>
                <a:cs typeface="Sakkal Majalla" panose="02000000000000000000" pitchFamily="2" charset="-78"/>
              </a:rPr>
              <a:t>حوالي </a:t>
            </a:r>
            <a:r>
              <a:rPr lang="ar-SY" sz="2400" dirty="0" smtClean="0">
                <a:latin typeface="Sakkal Majalla" panose="02000000000000000000" pitchFamily="2" charset="-78"/>
                <a:cs typeface="Sakkal Majalla" panose="02000000000000000000" pitchFamily="2" charset="-78"/>
              </a:rPr>
              <a:t>800.000، 1% </a:t>
            </a:r>
            <a:r>
              <a:rPr lang="ar-SY" sz="2400" dirty="0">
                <a:latin typeface="Sakkal Majalla" panose="02000000000000000000" pitchFamily="2" charset="-78"/>
                <a:cs typeface="Sakkal Majalla" panose="02000000000000000000" pitchFamily="2" charset="-78"/>
              </a:rPr>
              <a:t>مسجلة</a:t>
            </a:r>
            <a:r>
              <a:rPr lang="ar-SY" sz="2400" dirty="0" smtClean="0">
                <a:latin typeface="Sakkal Majalla" panose="02000000000000000000" pitchFamily="2" charset="-78"/>
                <a:cs typeface="Sakkal Majalla" panose="02000000000000000000" pitchFamily="2" charset="-78"/>
              </a:rPr>
              <a:t>)</a:t>
            </a:r>
            <a:endParaRPr lang="ar-SY" sz="2400" dirty="0">
              <a:latin typeface="Sakkal Majalla" panose="02000000000000000000" pitchFamily="2" charset="-78"/>
              <a:cs typeface="Sakkal Majalla" panose="02000000000000000000" pitchFamily="2" charset="-78"/>
            </a:endParaRPr>
          </a:p>
        </p:txBody>
      </p:sp>
      <p:sp>
        <p:nvSpPr>
          <p:cNvPr id="9" name="Title 1"/>
          <p:cNvSpPr>
            <a:spLocks noGrp="1"/>
          </p:cNvSpPr>
          <p:nvPr>
            <p:ph type="title"/>
          </p:nvPr>
        </p:nvSpPr>
        <p:spPr>
          <a:xfrm>
            <a:off x="457200" y="274638"/>
            <a:ext cx="8393384" cy="1143000"/>
          </a:xfrm>
        </p:spPr>
        <p:txBody>
          <a:bodyPr>
            <a:noAutofit/>
          </a:bodyPr>
          <a:lstStyle/>
          <a:p>
            <a:pPr algn="r" rtl="1"/>
            <a:r>
              <a:rPr lang="ar-SY" b="1" dirty="0" smtClean="0">
                <a:latin typeface="Sakkal Majalla" panose="02000000000000000000" pitchFamily="2" charset="-78"/>
                <a:cs typeface="Sakkal Majalla" panose="02000000000000000000" pitchFamily="2" charset="-78"/>
              </a:rPr>
              <a:t>2016 – تفكيك بوتنت شبكة الهيار </a:t>
            </a:r>
            <a:r>
              <a:rPr lang="ar-SY" sz="2800" b="1" dirty="0" smtClean="0">
                <a:latin typeface="Sakkal Majalla" panose="02000000000000000000" pitchFamily="2" charset="-78"/>
                <a:cs typeface="Sakkal Majalla" panose="02000000000000000000" pitchFamily="2" charset="-78"/>
              </a:rPr>
              <a:t>(2/1)</a:t>
            </a:r>
            <a:endParaRPr lang="en-GB" sz="28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9044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24536"/>
          </a:xfrm>
        </p:spPr>
        <p:txBody>
          <a:bodyPr>
            <a:noAutofit/>
          </a:bodyPr>
          <a:lstStyle/>
          <a:p>
            <a:pPr algn="r" rtl="1">
              <a:spcBef>
                <a:spcPts val="600"/>
              </a:spcBef>
            </a:pPr>
            <a:r>
              <a:rPr lang="ar-SY" sz="2400" dirty="0">
                <a:latin typeface="Sakkal Majalla" panose="02000000000000000000" pitchFamily="2" charset="-78"/>
                <a:cs typeface="Sakkal Majalla" panose="02000000000000000000" pitchFamily="2" charset="-78"/>
              </a:rPr>
              <a:t>تم </a:t>
            </a:r>
            <a:r>
              <a:rPr lang="ar-SY" sz="2400" b="1" dirty="0" smtClean="0">
                <a:latin typeface="Sakkal Majalla" panose="02000000000000000000" pitchFamily="2" charset="-78"/>
                <a:cs typeface="Sakkal Majalla" panose="02000000000000000000" pitchFamily="2" charset="-78"/>
              </a:rPr>
              <a:t>وقف تشغيل 800.000 نطاق تقريبا</a:t>
            </a:r>
            <a:r>
              <a:rPr lang="ar-SY" sz="2400" dirty="0" smtClean="0">
                <a:latin typeface="Sakkal Majalla" panose="02000000000000000000" pitchFamily="2" charset="-78"/>
                <a:cs typeface="Sakkal Majalla" panose="02000000000000000000" pitchFamily="2" charset="-78"/>
              </a:rPr>
              <a:t>، في العديد من البلدان </a:t>
            </a:r>
            <a:r>
              <a:rPr lang="ar-SY" sz="2400" dirty="0" smtClean="0">
                <a:latin typeface="Sakkal Majalla" panose="02000000000000000000" pitchFamily="2" charset="-78"/>
                <a:cs typeface="Sakkal Majalla" panose="02000000000000000000" pitchFamily="2" charset="-78"/>
                <a:sym typeface="Wingdings"/>
              </a:rPr>
              <a:t></a:t>
            </a:r>
            <a:r>
              <a:rPr lang="ar-SY" sz="2400" dirty="0" smtClean="0">
                <a:latin typeface="Sakkal Majalla" panose="02000000000000000000" pitchFamily="2" charset="-78"/>
                <a:cs typeface="Sakkal Majalla" panose="02000000000000000000" pitchFamily="2" charset="-78"/>
              </a:rPr>
              <a:t> تعاون مكثف </a:t>
            </a:r>
            <a:r>
              <a:rPr lang="ar-SY" sz="2400" dirty="0">
                <a:latin typeface="Sakkal Majalla" panose="02000000000000000000" pitchFamily="2" charset="-78"/>
                <a:cs typeface="Sakkal Majalla" panose="02000000000000000000" pitchFamily="2" charset="-78"/>
              </a:rPr>
              <a:t>عبر </a:t>
            </a:r>
            <a:r>
              <a:rPr lang="ar-SY" sz="2400" dirty="0" smtClean="0">
                <a:latin typeface="Sakkal Majalla" panose="02000000000000000000" pitchFamily="2" charset="-78"/>
                <a:cs typeface="Sakkal Majalla" panose="02000000000000000000" pitchFamily="2" charset="-78"/>
              </a:rPr>
              <a:t>الحدود، </a:t>
            </a:r>
            <a:r>
              <a:rPr lang="ar-SY" sz="2400" b="1" dirty="0">
                <a:latin typeface="Sakkal Majalla" panose="02000000000000000000" pitchFamily="2" charset="-78"/>
                <a:cs typeface="Sakkal Majalla" panose="02000000000000000000" pitchFamily="2" charset="-78"/>
              </a:rPr>
              <a:t>عملية دولية </a:t>
            </a:r>
            <a:r>
              <a:rPr lang="ar-SY" sz="2400" b="1" dirty="0" smtClean="0">
                <a:latin typeface="Sakkal Majalla" panose="02000000000000000000" pitchFamily="2" charset="-78"/>
                <a:cs typeface="Sakkal Majalla" panose="02000000000000000000" pitchFamily="2" charset="-78"/>
              </a:rPr>
              <a:t>استمرت </a:t>
            </a:r>
            <a:r>
              <a:rPr lang="ar-SY" sz="2400" b="1" dirty="0">
                <a:latin typeface="Sakkal Majalla" panose="02000000000000000000" pitchFamily="2" charset="-78"/>
                <a:cs typeface="Sakkal Majalla" panose="02000000000000000000" pitchFamily="2" charset="-78"/>
              </a:rPr>
              <a:t>لمدة 6 أشهر</a:t>
            </a:r>
          </a:p>
          <a:p>
            <a:pPr algn="r" rtl="1">
              <a:spcBef>
                <a:spcPts val="600"/>
              </a:spcBef>
            </a:pPr>
            <a:r>
              <a:rPr lang="ar-SY" sz="2400" b="1" dirty="0">
                <a:latin typeface="Sakkal Majalla" panose="02000000000000000000" pitchFamily="2" charset="-78"/>
                <a:cs typeface="Sakkal Majalla" panose="02000000000000000000" pitchFamily="2" charset="-78"/>
              </a:rPr>
              <a:t>أوامر </a:t>
            </a:r>
            <a:r>
              <a:rPr lang="ar-SY" sz="2400" b="1" dirty="0" smtClean="0">
                <a:latin typeface="Sakkal Majalla" panose="02000000000000000000" pitchFamily="2" charset="-78"/>
                <a:cs typeface="Sakkal Majalla" panose="02000000000000000000" pitchFamily="2" charset="-78"/>
              </a:rPr>
              <a:t>المحكمة </a:t>
            </a:r>
            <a:r>
              <a:rPr lang="ar-SY" sz="2400" dirty="0" smtClean="0">
                <a:latin typeface="Sakkal Majalla" panose="02000000000000000000" pitchFamily="2" charset="-78"/>
                <a:cs typeface="Sakkal Majalla" panose="02000000000000000000" pitchFamily="2" charset="-78"/>
              </a:rPr>
              <a:t>صادرة </a:t>
            </a:r>
            <a:r>
              <a:rPr lang="ar-SY" sz="2400" dirty="0">
                <a:latin typeface="Sakkal Majalla" panose="02000000000000000000" pitchFamily="2" charset="-78"/>
                <a:cs typeface="Sakkal Majalla" panose="02000000000000000000" pitchFamily="2" charset="-78"/>
              </a:rPr>
              <a:t>من الولايات المتحدة وألمانيا: أكثر من 60 </a:t>
            </a:r>
            <a:r>
              <a:rPr lang="ar-SY" sz="2400" dirty="0" smtClean="0">
                <a:latin typeface="Sakkal Majalla" panose="02000000000000000000" pitchFamily="2" charset="-78"/>
                <a:cs typeface="Sakkal Majalla" panose="02000000000000000000" pitchFamily="2" charset="-78"/>
              </a:rPr>
              <a:t>مجالًا، </a:t>
            </a:r>
            <a:r>
              <a:rPr lang="ar-SY" sz="2400" dirty="0">
                <a:latin typeface="Sakkal Majalla" panose="02000000000000000000" pitchFamily="2" charset="-78"/>
                <a:cs typeface="Sakkal Majalla" panose="02000000000000000000" pitchFamily="2" charset="-78"/>
              </a:rPr>
              <a:t>و 40 </a:t>
            </a:r>
            <a:r>
              <a:rPr lang="ar-SY" sz="2400" dirty="0" smtClean="0">
                <a:latin typeface="Sakkal Majalla" panose="02000000000000000000" pitchFamily="2" charset="-78"/>
                <a:cs typeface="Sakkal Majalla" panose="02000000000000000000" pitchFamily="2" charset="-78"/>
              </a:rPr>
              <a:t>مسجلا للنطاقات، في أزيد من </a:t>
            </a:r>
            <a:r>
              <a:rPr lang="ar-SY" sz="2400" dirty="0">
                <a:latin typeface="Sakkal Majalla" panose="02000000000000000000" pitchFamily="2" charset="-78"/>
                <a:cs typeface="Sakkal Majalla" panose="02000000000000000000" pitchFamily="2" charset="-78"/>
              </a:rPr>
              <a:t>30 بلدًا</a:t>
            </a:r>
          </a:p>
          <a:p>
            <a:pPr algn="r" rtl="1">
              <a:spcBef>
                <a:spcPts val="600"/>
              </a:spcBef>
            </a:pPr>
            <a:r>
              <a:rPr lang="ar-SY" sz="2400" b="1" dirty="0" smtClean="0">
                <a:latin typeface="Sakkal Majalla" panose="02000000000000000000" pitchFamily="2" charset="-78"/>
                <a:cs typeface="Sakkal Majalla" panose="02000000000000000000" pitchFamily="2" charset="-78"/>
              </a:rPr>
              <a:t>طلبات المساعدة القانونية المتبادلة</a:t>
            </a:r>
            <a:r>
              <a:rPr lang="fr-FR" sz="2400" dirty="0" smtClean="0">
                <a:latin typeface="Sakkal Majalla" panose="02000000000000000000" pitchFamily="2" charset="-78"/>
                <a:cs typeface="Sakkal Majalla" panose="02000000000000000000" pitchFamily="2" charset="-78"/>
              </a:rPr>
              <a:t>، </a:t>
            </a:r>
            <a:r>
              <a:rPr lang="ar-SY" sz="2400" dirty="0" smtClean="0">
                <a:latin typeface="Sakkal Majalla" panose="02000000000000000000" pitchFamily="2" charset="-78"/>
                <a:cs typeface="Sakkal Majalla" panose="02000000000000000000" pitchFamily="2" charset="-78"/>
              </a:rPr>
              <a:t>ليس </a:t>
            </a:r>
            <a:r>
              <a:rPr lang="ar-SY" sz="2400" dirty="0">
                <a:latin typeface="Sakkal Majalla" panose="02000000000000000000" pitchFamily="2" charset="-78"/>
                <a:cs typeface="Sakkal Majalla" panose="02000000000000000000" pitchFamily="2" charset="-78"/>
              </a:rPr>
              <a:t>في كل بلد </a:t>
            </a:r>
            <a:r>
              <a:rPr lang="ar-SY" sz="2400" dirty="0">
                <a:latin typeface="Sakkal Majalla" panose="02000000000000000000" pitchFamily="2" charset="-78"/>
                <a:cs typeface="Sakkal Majalla" panose="02000000000000000000" pitchFamily="2" charset="-78"/>
                <a:sym typeface="Wingdings"/>
              </a:rPr>
              <a:t></a:t>
            </a:r>
            <a:r>
              <a:rPr lang="ar-SY" sz="2400"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تم طلب التعاون </a:t>
            </a:r>
            <a:r>
              <a:rPr lang="ar-SY" sz="2400" dirty="0" smtClean="0">
                <a:latin typeface="Sakkal Majalla" panose="02000000000000000000" pitchFamily="2" charset="-78"/>
                <a:cs typeface="Sakkal Majalla" panose="02000000000000000000" pitchFamily="2" charset="-78"/>
              </a:rPr>
              <a:t>الطوعي </a:t>
            </a:r>
            <a:r>
              <a:rPr lang="ar-SY" sz="2400" dirty="0">
                <a:latin typeface="Sakkal Majalla" panose="02000000000000000000" pitchFamily="2" charset="-78"/>
                <a:cs typeface="Sakkal Majalla" panose="02000000000000000000" pitchFamily="2" charset="-78"/>
              </a:rPr>
              <a:t>المباشر</a:t>
            </a:r>
          </a:p>
          <a:p>
            <a:pPr lvl="1" algn="r" rtl="1">
              <a:spcBef>
                <a:spcPts val="600"/>
              </a:spcBef>
              <a:buFontTx/>
              <a:buChar char="-"/>
            </a:pPr>
            <a:r>
              <a:rPr lang="ar-SY" sz="2400" b="1" dirty="0" smtClean="0">
                <a:latin typeface="Sakkal Majalla" panose="02000000000000000000" pitchFamily="2" charset="-78"/>
                <a:cs typeface="Sakkal Majalla" panose="02000000000000000000" pitchFamily="2" charset="-78"/>
              </a:rPr>
              <a:t>إعادة توجيه النطاقات القائمة </a:t>
            </a:r>
            <a:r>
              <a:rPr lang="ar-SY" sz="2400" b="1" dirty="0">
                <a:latin typeface="Sakkal Majalla" panose="02000000000000000000" pitchFamily="2" charset="-78"/>
                <a:cs typeface="Sakkal Majalla" panose="02000000000000000000" pitchFamily="2" charset="-78"/>
              </a:rPr>
              <a:t>إلى خوادم </a:t>
            </a:r>
            <a:r>
              <a:rPr lang="ar-SY" sz="2400" b="1" dirty="0" smtClean="0">
                <a:latin typeface="Sakkal Majalla" panose="02000000000000000000" pitchFamily="2" charset="-78"/>
                <a:cs typeface="Sakkal Majalla" panose="02000000000000000000" pitchFamily="2" charset="-78"/>
              </a:rPr>
              <a:t>بالوعية (</a:t>
            </a:r>
            <a:r>
              <a:rPr lang="en-US" sz="2400" b="1" dirty="0" err="1" smtClean="0">
                <a:latin typeface="Sakkal Majalla" panose="02000000000000000000" pitchFamily="2" charset="-78"/>
                <a:cs typeface="Sakkal Majalla" panose="02000000000000000000" pitchFamily="2" charset="-78"/>
                <a:sym typeface="Wingdings"/>
              </a:rPr>
              <a:t>sinkholing</a:t>
            </a:r>
            <a:r>
              <a:rPr lang="ar-SY" sz="2400" b="1" dirty="0" smtClean="0">
                <a:latin typeface="Sakkal Majalla" panose="02000000000000000000" pitchFamily="2" charset="-78"/>
                <a:cs typeface="Sakkal Majalla" panose="02000000000000000000" pitchFamily="2" charset="-78"/>
              </a:rPr>
              <a:t>) (المصادرة)</a:t>
            </a:r>
          </a:p>
          <a:p>
            <a:pPr lvl="1" algn="r" rtl="1">
              <a:spcBef>
                <a:spcPts val="600"/>
              </a:spcBef>
              <a:buFontTx/>
              <a:buChar char="-"/>
            </a:pPr>
            <a:r>
              <a:rPr lang="ar-SY" sz="2400" b="1" dirty="0" smtClean="0">
                <a:latin typeface="Sakkal Majalla" panose="02000000000000000000" pitchFamily="2" charset="-78"/>
                <a:cs typeface="Sakkal Majalla" panose="02000000000000000000" pitchFamily="2" charset="-78"/>
              </a:rPr>
              <a:t>تعليق النطاقات غير </a:t>
            </a:r>
            <a:r>
              <a:rPr lang="ar-SY" sz="2400" b="1" dirty="0">
                <a:latin typeface="Sakkal Majalla" panose="02000000000000000000" pitchFamily="2" charset="-78"/>
                <a:cs typeface="Sakkal Majalla" panose="02000000000000000000" pitchFamily="2" charset="-78"/>
              </a:rPr>
              <a:t>المسجلة </a:t>
            </a:r>
            <a:r>
              <a:rPr lang="ar-SY" sz="2400" b="1" dirty="0" smtClean="0">
                <a:latin typeface="Sakkal Majalla" panose="02000000000000000000" pitchFamily="2" charset="-78"/>
                <a:cs typeface="Sakkal Majalla" panose="02000000000000000000" pitchFamily="2" charset="-78"/>
              </a:rPr>
              <a:t>(حصر استعمالها)</a:t>
            </a:r>
            <a:endParaRPr lang="ar-SY" sz="2400" b="1" dirty="0">
              <a:latin typeface="Sakkal Majalla" panose="02000000000000000000" pitchFamily="2" charset="-78"/>
              <a:cs typeface="Sakkal Majalla" panose="02000000000000000000" pitchFamily="2" charset="-78"/>
            </a:endParaRPr>
          </a:p>
          <a:p>
            <a:pPr lvl="1" algn="r" rtl="1">
              <a:spcBef>
                <a:spcPts val="600"/>
              </a:spcBef>
              <a:buFontTx/>
              <a:buChar char="-"/>
            </a:pPr>
            <a:r>
              <a:rPr lang="ar-SY" sz="2400" b="1" dirty="0" smtClean="0">
                <a:latin typeface="Sakkal Majalla" panose="02000000000000000000" pitchFamily="2" charset="-78"/>
                <a:cs typeface="Sakkal Majalla" panose="02000000000000000000" pitchFamily="2" charset="-78"/>
              </a:rPr>
              <a:t>توجيه بعض النطاقات المسجلة نحو خادوم بالوعي مخصص من أجل المراقبة </a:t>
            </a:r>
            <a:r>
              <a:rPr lang="ar-SY" sz="2400" b="1" dirty="0">
                <a:latin typeface="Sakkal Majalla" panose="02000000000000000000" pitchFamily="2" charset="-78"/>
                <a:cs typeface="Sakkal Majalla" panose="02000000000000000000" pitchFamily="2" charset="-78"/>
              </a:rPr>
              <a:t>(أخذ </a:t>
            </a:r>
            <a:r>
              <a:rPr lang="ar-SY" sz="2400" b="1" dirty="0" smtClean="0">
                <a:latin typeface="Sakkal Majalla" panose="02000000000000000000" pitchFamily="2" charset="-78"/>
                <a:cs typeface="Sakkal Majalla" panose="02000000000000000000" pitchFamily="2" charset="-78"/>
              </a:rPr>
              <a:t>عينات</a:t>
            </a:r>
            <a:r>
              <a:rPr lang="ar-SY" sz="2400" b="1" dirty="0">
                <a:latin typeface="Sakkal Majalla" panose="02000000000000000000" pitchFamily="2" charset="-78"/>
                <a:cs typeface="Sakkal Majalla" panose="02000000000000000000" pitchFamily="2" charset="-78"/>
              </a:rPr>
              <a:t>)</a:t>
            </a:r>
          </a:p>
          <a:p>
            <a:pPr algn="r" rtl="1">
              <a:spcBef>
                <a:spcPts val="600"/>
              </a:spcBef>
            </a:pPr>
            <a:r>
              <a:rPr lang="ar-SY" sz="2400" dirty="0">
                <a:latin typeface="Sakkal Majalla" panose="02000000000000000000" pitchFamily="2" charset="-78"/>
                <a:cs typeface="Sakkal Majalla" panose="02000000000000000000" pitchFamily="2" charset="-78"/>
              </a:rPr>
              <a:t>السرية التامة للعملية</a:t>
            </a:r>
          </a:p>
          <a:p>
            <a:pPr algn="r" rtl="1">
              <a:spcBef>
                <a:spcPts val="600"/>
              </a:spcBef>
            </a:pPr>
            <a:r>
              <a:rPr lang="ar-SY" sz="2400" b="1" dirty="0" smtClean="0">
                <a:latin typeface="Sakkal Majalla" panose="02000000000000000000" pitchFamily="2" charset="-78"/>
                <a:cs typeface="Sakkal Majalla" panose="02000000000000000000" pitchFamily="2" charset="-78"/>
              </a:rPr>
              <a:t>المعالجة (التنظيف</a:t>
            </a:r>
            <a:r>
              <a:rPr lang="ar-SY" sz="2400" b="1" dirty="0">
                <a:latin typeface="Sakkal Majalla" panose="02000000000000000000" pitchFamily="2" charset="-78"/>
                <a:cs typeface="Sakkal Majalla" panose="02000000000000000000" pitchFamily="2" charset="-78"/>
              </a:rPr>
              <a:t>) </a:t>
            </a:r>
            <a:r>
              <a:rPr lang="ar-SY" sz="2400" dirty="0" smtClean="0">
                <a:latin typeface="Sakkal Majalla" panose="02000000000000000000" pitchFamily="2" charset="-78"/>
                <a:cs typeface="Sakkal Majalla" panose="02000000000000000000" pitchFamily="2" charset="-78"/>
              </a:rPr>
              <a:t>بتنسيق من الشرطة </a:t>
            </a:r>
            <a:r>
              <a:rPr lang="ar-SY" sz="2400" dirty="0">
                <a:latin typeface="Sakkal Majalla" panose="02000000000000000000" pitchFamily="2" charset="-78"/>
                <a:cs typeface="Sakkal Majalla" panose="02000000000000000000" pitchFamily="2" charset="-78"/>
              </a:rPr>
              <a:t>الألمانية </a:t>
            </a:r>
            <a:r>
              <a:rPr lang="ar-SY" sz="2400" dirty="0" smtClean="0">
                <a:latin typeface="Sakkal Majalla" panose="02000000000000000000" pitchFamily="2" charset="-78"/>
                <a:cs typeface="Sakkal Majalla" panose="02000000000000000000" pitchFamily="2" charset="-78"/>
              </a:rPr>
              <a:t>وبالتعاون </a:t>
            </a:r>
            <a:r>
              <a:rPr lang="ar-SY" sz="2400" dirty="0">
                <a:latin typeface="Sakkal Majalla" panose="02000000000000000000" pitchFamily="2" charset="-78"/>
                <a:cs typeface="Sakkal Majalla" panose="02000000000000000000" pitchFamily="2" charset="-78"/>
              </a:rPr>
              <a:t>مع أكثر من 80 </a:t>
            </a:r>
            <a:r>
              <a:rPr lang="ar-SY" sz="2400" dirty="0" smtClean="0">
                <a:latin typeface="Sakkal Majalla" panose="02000000000000000000" pitchFamily="2" charset="-78"/>
                <a:cs typeface="Sakkal Majalla" panose="02000000000000000000" pitchFamily="2" charset="-78"/>
              </a:rPr>
              <a:t>دولة</a:t>
            </a:r>
            <a:endParaRPr lang="ar-SY" sz="2400" dirty="0" smtClean="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17</a:t>
            </a:fld>
            <a:r>
              <a:rPr lang="en-US" sz="1200" b="1" dirty="0">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r" rtl="1"/>
            <a:r>
              <a:rPr lang="ar-SY" b="1" dirty="0">
                <a:latin typeface="Sakkal Majalla" panose="02000000000000000000" pitchFamily="2" charset="-78"/>
                <a:cs typeface="Sakkal Majalla" panose="02000000000000000000" pitchFamily="2" charset="-78"/>
              </a:rPr>
              <a:t>2016 – تفكيك بوتنت شبكة الهيار </a:t>
            </a:r>
            <a:r>
              <a:rPr lang="ar-SY" sz="2400" b="1" dirty="0">
                <a:latin typeface="Sakkal Majalla" panose="02000000000000000000" pitchFamily="2" charset="-78"/>
                <a:cs typeface="Sakkal Majalla" panose="02000000000000000000" pitchFamily="2" charset="-78"/>
              </a:rPr>
              <a:t>(</a:t>
            </a:r>
            <a:r>
              <a:rPr lang="ar-SY" sz="2400" b="1" dirty="0" smtClean="0">
                <a:latin typeface="Sakkal Majalla" panose="02000000000000000000" pitchFamily="2" charset="-78"/>
                <a:cs typeface="Sakkal Majalla" panose="02000000000000000000" pitchFamily="2" charset="-78"/>
              </a:rPr>
              <a:t>2/2)</a:t>
            </a:r>
            <a:endParaRPr lang="en-GB" sz="4000" b="1" dirty="0"/>
          </a:p>
        </p:txBody>
      </p:sp>
    </p:spTree>
    <p:extLst>
      <p:ext uri="{BB962C8B-B14F-4D97-AF65-F5344CB8AC3E}">
        <p14:creationId xmlns:p14="http://schemas.microsoft.com/office/powerpoint/2010/main" val="254135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2016 – اختراق «</a:t>
            </a:r>
            <a:r>
              <a:rPr lang="ar-SY" b="1" dirty="0" err="1" smtClean="0">
                <a:latin typeface="Sakkal Majalla" panose="02000000000000000000" pitchFamily="2" charset="-78"/>
                <a:cs typeface="Sakkal Majalla" panose="02000000000000000000" pitchFamily="2" charset="-78"/>
              </a:rPr>
              <a:t>لينكند</a:t>
            </a:r>
            <a:r>
              <a:rPr lang="ar-SY" b="1" dirty="0" err="1">
                <a:latin typeface="Sakkal Majalla" panose="02000000000000000000" pitchFamily="2" charset="-78"/>
                <a:cs typeface="Sakkal Majalla" panose="02000000000000000000" pitchFamily="2" charset="-78"/>
              </a:rPr>
              <a:t>ئ</a:t>
            </a:r>
            <a:r>
              <a:rPr lang="ar-SY" b="1" dirty="0" err="1" smtClean="0">
                <a:latin typeface="Sakkal Majalla" panose="02000000000000000000" pitchFamily="2" charset="-78"/>
                <a:cs typeface="Sakkal Majalla" panose="02000000000000000000" pitchFamily="2" charset="-78"/>
              </a:rPr>
              <a:t>ن</a:t>
            </a:r>
            <a:r>
              <a:rPr lang="ar-SY" b="1" dirty="0" smtClean="0">
                <a:latin typeface="Sakkal Majalla" panose="02000000000000000000" pitchFamily="2" charset="-78"/>
                <a:cs typeface="Sakkal Majalla" panose="02000000000000000000" pitchFamily="2" charset="-78"/>
              </a:rPr>
              <a:t>» (</a:t>
            </a:r>
            <a:r>
              <a:rPr lang="en-GB" b="1" dirty="0">
                <a:latin typeface="Sakkal Majalla" panose="02000000000000000000" pitchFamily="2" charset="-78"/>
                <a:cs typeface="Sakkal Majalla" panose="02000000000000000000" pitchFamily="2" charset="-78"/>
              </a:rPr>
              <a:t>LinkedIn </a:t>
            </a:r>
            <a:r>
              <a:rPr lang="ar-SY" b="1" dirty="0" smtClean="0">
                <a:latin typeface="Sakkal Majalla" panose="02000000000000000000" pitchFamily="2" charset="-78"/>
                <a:cs typeface="Sakkal Majalla" panose="02000000000000000000" pitchFamily="2" charset="-78"/>
              </a:rPr>
              <a:t>)</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600200"/>
            <a:ext cx="8229600" cy="4268972"/>
          </a:xfrm>
        </p:spPr>
        <p:txBody>
          <a:bodyPr>
            <a:noAutofit/>
          </a:bodyPr>
          <a:lstStyle/>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في عام </a:t>
            </a:r>
            <a:r>
              <a:rPr lang="ar-SY" sz="2400" dirty="0" smtClean="0">
                <a:latin typeface="Sakkal Majalla" panose="02000000000000000000" pitchFamily="2" charset="-78"/>
                <a:cs typeface="Sakkal Majalla" panose="02000000000000000000" pitchFamily="2" charset="-78"/>
              </a:rPr>
              <a:t>2012، </a:t>
            </a:r>
            <a:r>
              <a:rPr lang="ar-SY" sz="2400" dirty="0">
                <a:latin typeface="Sakkal Majalla" panose="02000000000000000000" pitchFamily="2" charset="-78"/>
                <a:cs typeface="Sakkal Majalla" panose="02000000000000000000" pitchFamily="2" charset="-78"/>
              </a:rPr>
              <a:t>هاجم </a:t>
            </a:r>
            <a:r>
              <a:rPr lang="ar-SY" sz="2400" dirty="0" smtClean="0">
                <a:latin typeface="Sakkal Majalla" panose="02000000000000000000" pitchFamily="2" charset="-78"/>
                <a:cs typeface="Sakkal Majalla" panose="02000000000000000000" pitchFamily="2" charset="-78"/>
              </a:rPr>
              <a:t>قراصنة روس </a:t>
            </a:r>
            <a:r>
              <a:rPr lang="ar-SY" sz="2400" dirty="0" err="1" smtClean="0">
                <a:latin typeface="Sakkal Majalla" panose="02000000000000000000" pitchFamily="2" charset="-78"/>
                <a:cs typeface="Sakkal Majalla" panose="02000000000000000000" pitchFamily="2" charset="-78"/>
              </a:rPr>
              <a:t>لينكدئن</a:t>
            </a:r>
            <a:r>
              <a:rPr lang="ar-SY" sz="2400" dirty="0" smtClean="0">
                <a:latin typeface="Sakkal Majalla" panose="02000000000000000000" pitchFamily="2" charset="-78"/>
                <a:cs typeface="Sakkal Majalla" panose="02000000000000000000" pitchFamily="2" charset="-78"/>
              </a:rPr>
              <a:t> (</a:t>
            </a:r>
            <a:r>
              <a:rPr lang="en-US" sz="2400" dirty="0">
                <a:latin typeface="Sakkal Majalla" panose="02000000000000000000" pitchFamily="2" charset="-78"/>
                <a:cs typeface="Sakkal Majalla" panose="02000000000000000000" pitchFamily="2" charset="-78"/>
              </a:rPr>
              <a:t>LinkedIn</a:t>
            </a:r>
            <a:r>
              <a:rPr lang="ar-SY" sz="2400" dirty="0" smtClean="0">
                <a:latin typeface="Sakkal Majalla" panose="02000000000000000000" pitchFamily="2" charset="-78"/>
                <a:cs typeface="Sakkal Majalla" panose="02000000000000000000" pitchFamily="2" charset="-78"/>
              </a:rPr>
              <a:t>)، وقاموا بسرقة 6,5 </a:t>
            </a:r>
            <a:r>
              <a:rPr lang="ar-SY" sz="2400" dirty="0">
                <a:latin typeface="Sakkal Majalla" panose="02000000000000000000" pitchFamily="2" charset="-78"/>
                <a:cs typeface="Sakkal Majalla" panose="02000000000000000000" pitchFamily="2" charset="-78"/>
              </a:rPr>
              <a:t>مليون </a:t>
            </a:r>
            <a:r>
              <a:rPr lang="ar-SY" sz="2400" dirty="0" smtClean="0">
                <a:latin typeface="Sakkal Majalla" panose="02000000000000000000" pitchFamily="2" charset="-78"/>
                <a:cs typeface="Sakkal Majalla" panose="02000000000000000000" pitchFamily="2" charset="-78"/>
              </a:rPr>
              <a:t>حساب لمستخدمين، بما </a:t>
            </a:r>
            <a:r>
              <a:rPr lang="ar-SY" sz="2400" dirty="0">
                <a:latin typeface="Sakkal Majalla" panose="02000000000000000000" pitchFamily="2" charset="-78"/>
                <a:cs typeface="Sakkal Majalla" panose="02000000000000000000" pitchFamily="2" charset="-78"/>
              </a:rPr>
              <a:t>في ذلك </a:t>
            </a:r>
            <a:r>
              <a:rPr lang="ar-SY" sz="2400" dirty="0" smtClean="0">
                <a:latin typeface="Sakkal Majalla" panose="02000000000000000000" pitchFamily="2" charset="-78"/>
                <a:cs typeface="Sakkal Majalla" panose="02000000000000000000" pitchFamily="2" charset="-78"/>
              </a:rPr>
              <a:t>عناوين البريد </a:t>
            </a:r>
            <a:r>
              <a:rPr lang="ar-SY" sz="2400" dirty="0">
                <a:latin typeface="Sakkal Majalla" panose="02000000000000000000" pitchFamily="2" charset="-78"/>
                <a:cs typeface="Sakkal Majalla" panose="02000000000000000000" pitchFamily="2" charset="-78"/>
              </a:rPr>
              <a:t>الإلكتروني وكلمات المرور</a:t>
            </a:r>
            <a:r>
              <a:rPr lang="ar-SY" sz="2400" dirty="0" smtClean="0">
                <a:latin typeface="Sakkal Majalla" panose="02000000000000000000" pitchFamily="2" charset="-78"/>
                <a:cs typeface="Sakkal Majalla" panose="02000000000000000000" pitchFamily="2" charset="-78"/>
              </a:rPr>
              <a:t>.</a:t>
            </a:r>
            <a:endParaRPr lang="ar-SY" sz="2400" dirty="0">
              <a:latin typeface="Sakkal Majalla" panose="02000000000000000000" pitchFamily="2" charset="-78"/>
              <a:cs typeface="Sakkal Majalla" panose="02000000000000000000" pitchFamily="2" charset="-78"/>
            </a:endParaRPr>
          </a:p>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في أبريل </a:t>
            </a:r>
            <a:r>
              <a:rPr lang="ar-SY" sz="2400" dirty="0" smtClean="0">
                <a:latin typeface="Sakkal Majalla" panose="02000000000000000000" pitchFamily="2" charset="-78"/>
                <a:cs typeface="Sakkal Majalla" panose="02000000000000000000" pitchFamily="2" charset="-78"/>
              </a:rPr>
              <a:t>2016، </a:t>
            </a:r>
            <a:r>
              <a:rPr lang="ar-SY" sz="2400" dirty="0">
                <a:latin typeface="Sakkal Majalla" panose="02000000000000000000" pitchFamily="2" charset="-78"/>
                <a:cs typeface="Sakkal Majalla" panose="02000000000000000000" pitchFamily="2" charset="-78"/>
              </a:rPr>
              <a:t>تبين أن </a:t>
            </a:r>
            <a:r>
              <a:rPr lang="ar-SY" sz="2400" b="1" dirty="0">
                <a:latin typeface="Sakkal Majalla" panose="02000000000000000000" pitchFamily="2" charset="-78"/>
                <a:cs typeface="Sakkal Majalla" panose="02000000000000000000" pitchFamily="2" charset="-78"/>
              </a:rPr>
              <a:t>العدد الفعلي للحسابات التي تم اختراقها تجاوز 117 </a:t>
            </a:r>
            <a:r>
              <a:rPr lang="ar-SY" sz="2400" b="1" dirty="0" smtClean="0">
                <a:latin typeface="Sakkal Majalla" panose="02000000000000000000" pitchFamily="2" charset="-78"/>
                <a:cs typeface="Sakkal Majalla" panose="02000000000000000000" pitchFamily="2" charset="-78"/>
              </a:rPr>
              <a:t>مليونًا</a:t>
            </a:r>
            <a:r>
              <a:rPr lang="ar-SY" sz="2400"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وأن المعلومات </a:t>
            </a:r>
            <a:r>
              <a:rPr lang="ar-SY" sz="2400" dirty="0" smtClean="0">
                <a:latin typeface="Sakkal Majalla" panose="02000000000000000000" pitchFamily="2" charset="-78"/>
                <a:cs typeface="Sakkal Majalla" panose="02000000000000000000" pitchFamily="2" charset="-78"/>
              </a:rPr>
              <a:t>المتاحة على تلك الحسابات </a:t>
            </a:r>
            <a:r>
              <a:rPr lang="ar-SY" sz="2400" dirty="0">
                <a:latin typeface="Sakkal Majalla" panose="02000000000000000000" pitchFamily="2" charset="-78"/>
                <a:cs typeface="Sakkal Majalla" panose="02000000000000000000" pitchFamily="2" charset="-78"/>
              </a:rPr>
              <a:t>لا تزال </a:t>
            </a:r>
            <a:r>
              <a:rPr lang="ar-SY" sz="2400" b="1" dirty="0">
                <a:latin typeface="Sakkal Majalla" panose="02000000000000000000" pitchFamily="2" charset="-78"/>
                <a:cs typeface="Sakkal Majalla" panose="02000000000000000000" pitchFamily="2" charset="-78"/>
              </a:rPr>
              <a:t>تُباع على </a:t>
            </a:r>
            <a:r>
              <a:rPr lang="ar-SY" sz="2400" b="1" dirty="0" smtClean="0">
                <a:latin typeface="Sakkal Majalla" panose="02000000000000000000" pitchFamily="2" charset="-78"/>
                <a:cs typeface="Sakkal Majalla" panose="02000000000000000000" pitchFamily="2" charset="-78"/>
              </a:rPr>
              <a:t>الشبكة المظلمة</a:t>
            </a:r>
            <a:r>
              <a:rPr lang="ar-SY" sz="2400" dirty="0" smtClean="0">
                <a:latin typeface="Sakkal Majalla" panose="02000000000000000000" pitchFamily="2" charset="-78"/>
                <a:cs typeface="Sakkal Majalla" panose="02000000000000000000" pitchFamily="2" charset="-78"/>
              </a:rPr>
              <a:t>. واستنادًا </a:t>
            </a:r>
            <a:r>
              <a:rPr lang="ar-SY" sz="2400" dirty="0">
                <a:latin typeface="Sakkal Majalla" panose="02000000000000000000" pitchFamily="2" charset="-78"/>
                <a:cs typeface="Sakkal Majalla" panose="02000000000000000000" pitchFamily="2" charset="-78"/>
              </a:rPr>
              <a:t>إلى </a:t>
            </a:r>
            <a:r>
              <a:rPr lang="ar-SY" sz="2400" dirty="0" smtClean="0">
                <a:latin typeface="Sakkal Majalla" panose="02000000000000000000" pitchFamily="2" charset="-78"/>
                <a:cs typeface="Sakkal Majalla" panose="02000000000000000000" pitchFamily="2" charset="-78"/>
              </a:rPr>
              <a:t>معلومات جديدة، قدِّر </a:t>
            </a:r>
            <a:r>
              <a:rPr lang="ar-SY" sz="2400" dirty="0">
                <a:latin typeface="Sakkal Majalla" panose="02000000000000000000" pitchFamily="2" charset="-78"/>
                <a:cs typeface="Sakkal Majalla" panose="02000000000000000000" pitchFamily="2" charset="-78"/>
              </a:rPr>
              <a:t>أن الهجوم على </a:t>
            </a:r>
            <a:r>
              <a:rPr lang="fr-FR" sz="2400" dirty="0">
                <a:latin typeface="Sakkal Majalla" panose="02000000000000000000" pitchFamily="2" charset="-78"/>
                <a:cs typeface="Sakkal Majalla" panose="02000000000000000000" pitchFamily="2" charset="-78"/>
              </a:rPr>
              <a:t>LinkedIn </a:t>
            </a:r>
            <a:r>
              <a:rPr lang="ar-SY" sz="2400" dirty="0" smtClean="0">
                <a:latin typeface="Sakkal Majalla" panose="02000000000000000000" pitchFamily="2" charset="-78"/>
                <a:cs typeface="Sakkal Majalla" panose="02000000000000000000" pitchFamily="2" charset="-78"/>
              </a:rPr>
              <a:t> سيؤثر </a:t>
            </a:r>
            <a:r>
              <a:rPr lang="ar-SY" sz="2400" dirty="0">
                <a:latin typeface="Sakkal Majalla" panose="02000000000000000000" pitchFamily="2" charset="-78"/>
                <a:cs typeface="Sakkal Majalla" panose="02000000000000000000" pitchFamily="2" charset="-78"/>
              </a:rPr>
              <a:t>على 167 مليون مستخدم.</a:t>
            </a:r>
          </a:p>
          <a:p>
            <a:pPr marL="0" indent="0" algn="just" rtl="1">
              <a:spcBef>
                <a:spcPts val="600"/>
              </a:spcBef>
              <a:spcAft>
                <a:spcPts val="600"/>
              </a:spcAft>
              <a:buNone/>
            </a:pPr>
            <a:r>
              <a:rPr lang="ar-SY" sz="2400" dirty="0">
                <a:latin typeface="Sakkal Majalla" panose="02000000000000000000" pitchFamily="2" charset="-78"/>
                <a:cs typeface="Sakkal Majalla" panose="02000000000000000000" pitchFamily="2" charset="-78"/>
              </a:rPr>
              <a:t>تم القبض على </a:t>
            </a:r>
            <a:r>
              <a:rPr lang="ar-SY" sz="2400" dirty="0" smtClean="0">
                <a:latin typeface="Sakkal Majalla" panose="02000000000000000000" pitchFamily="2" charset="-78"/>
                <a:cs typeface="Sakkal Majalla" panose="02000000000000000000" pitchFamily="2" charset="-78"/>
              </a:rPr>
              <a:t>القرصان </a:t>
            </a:r>
            <a:r>
              <a:rPr lang="ar-SY" sz="2400" dirty="0">
                <a:latin typeface="Sakkal Majalla" panose="02000000000000000000" pitchFamily="2" charset="-78"/>
                <a:cs typeface="Sakkal Majalla" panose="02000000000000000000" pitchFamily="2" charset="-78"/>
              </a:rPr>
              <a:t>المزعوم في نهاية المطاف في جمهورية التشيك في أكتوبر 2016.</a:t>
            </a:r>
          </a:p>
          <a:p>
            <a:pPr marL="0" indent="0" algn="just" rtl="1">
              <a:spcBef>
                <a:spcPts val="600"/>
              </a:spcBef>
              <a:spcAft>
                <a:spcPts val="600"/>
              </a:spcAft>
              <a:buNone/>
            </a:pPr>
            <a:r>
              <a:rPr lang="ar-SY" sz="2400" b="1" dirty="0">
                <a:latin typeface="Sakkal Majalla" panose="02000000000000000000" pitchFamily="2" charset="-78"/>
                <a:cs typeface="Sakkal Majalla" panose="02000000000000000000" pitchFamily="2" charset="-78"/>
              </a:rPr>
              <a:t>نظرًا لأن عددًا كبيرًا من الأشخاص يستخدمون </a:t>
            </a:r>
            <a:r>
              <a:rPr lang="ar-SY" sz="2400" b="1" dirty="0" smtClean="0">
                <a:latin typeface="Sakkal Majalla" panose="02000000000000000000" pitchFamily="2" charset="-78"/>
                <a:cs typeface="Sakkal Majalla" panose="02000000000000000000" pitchFamily="2" charset="-78"/>
              </a:rPr>
              <a:t>نفس كلمة </a:t>
            </a:r>
            <a:r>
              <a:rPr lang="ar-SY" sz="2400" b="1" dirty="0">
                <a:latin typeface="Sakkal Majalla" panose="02000000000000000000" pitchFamily="2" charset="-78"/>
                <a:cs typeface="Sakkal Majalla" panose="02000000000000000000" pitchFamily="2" charset="-78"/>
              </a:rPr>
              <a:t>المرور </a:t>
            </a:r>
            <a:r>
              <a:rPr lang="ar-SY" sz="2400" b="1" dirty="0" smtClean="0">
                <a:latin typeface="Sakkal Majalla" panose="02000000000000000000" pitchFamily="2" charset="-78"/>
                <a:cs typeface="Sakkal Majalla" panose="02000000000000000000" pitchFamily="2" charset="-78"/>
              </a:rPr>
              <a:t>لحسابات </a:t>
            </a:r>
            <a:r>
              <a:rPr lang="ar-SY" sz="2400" b="1" dirty="0">
                <a:latin typeface="Sakkal Majalla" panose="02000000000000000000" pitchFamily="2" charset="-78"/>
                <a:cs typeface="Sakkal Majalla" panose="02000000000000000000" pitchFamily="2" charset="-78"/>
              </a:rPr>
              <a:t>مختلفة </a:t>
            </a:r>
            <a:r>
              <a:rPr lang="ar-SY" sz="2400" b="1" dirty="0" smtClean="0">
                <a:latin typeface="Sakkal Majalla" panose="02000000000000000000" pitchFamily="2" charset="-78"/>
                <a:cs typeface="Sakkal Majalla" panose="02000000000000000000" pitchFamily="2" charset="-78"/>
              </a:rPr>
              <a:t>على الإنترنت، </a:t>
            </a:r>
            <a:r>
              <a:rPr lang="ar-SY" sz="2400" b="1" dirty="0">
                <a:latin typeface="Sakkal Majalla" panose="02000000000000000000" pitchFamily="2" charset="-78"/>
                <a:cs typeface="Sakkal Majalla" panose="02000000000000000000" pitchFamily="2" charset="-78"/>
              </a:rPr>
              <a:t>فإن </a:t>
            </a:r>
            <a:r>
              <a:rPr lang="ar-SY" sz="2400" b="1" dirty="0" smtClean="0">
                <a:latin typeface="Sakkal Majalla" panose="02000000000000000000" pitchFamily="2" charset="-78"/>
                <a:cs typeface="Sakkal Majalla" panose="02000000000000000000" pitchFamily="2" charset="-78"/>
              </a:rPr>
              <a:t>مستخدمي </a:t>
            </a:r>
            <a:r>
              <a:rPr lang="fr-FR" sz="2400" b="1" dirty="0" smtClean="0">
                <a:latin typeface="Sakkal Majalla" panose="02000000000000000000" pitchFamily="2" charset="-78"/>
                <a:cs typeface="Sakkal Majalla" panose="02000000000000000000" pitchFamily="2" charset="-78"/>
              </a:rPr>
              <a:t>LinkedIn</a:t>
            </a:r>
            <a:r>
              <a:rPr lang="ar-SY" sz="2400" b="1" dirty="0" smtClean="0">
                <a:latin typeface="Sakkal Majalla" panose="02000000000000000000" pitchFamily="2" charset="-78"/>
                <a:cs typeface="Sakkal Majalla" panose="02000000000000000000" pitchFamily="2" charset="-78"/>
              </a:rPr>
              <a:t> الذي تم اختراق حساباتهم معرضون </a:t>
            </a:r>
            <a:r>
              <a:rPr lang="ar-SY" sz="2400" b="1" dirty="0">
                <a:latin typeface="Sakkal Majalla" panose="02000000000000000000" pitchFamily="2" charset="-78"/>
                <a:cs typeface="Sakkal Majalla" panose="02000000000000000000" pitchFamily="2" charset="-78"/>
              </a:rPr>
              <a:t>أيضًا </a:t>
            </a:r>
            <a:r>
              <a:rPr lang="ar-SY" sz="2400" b="1" dirty="0" smtClean="0">
                <a:latin typeface="Sakkal Majalla" panose="02000000000000000000" pitchFamily="2" charset="-78"/>
                <a:cs typeface="Sakkal Majalla" panose="02000000000000000000" pitchFamily="2" charset="-78"/>
              </a:rPr>
              <a:t>لاختراق حساباتهم الأخرى، </a:t>
            </a:r>
            <a:r>
              <a:rPr lang="ar-SY" sz="2400" b="1" dirty="0">
                <a:latin typeface="Sakkal Majalla" panose="02000000000000000000" pitchFamily="2" charset="-78"/>
                <a:cs typeface="Sakkal Majalla" panose="02000000000000000000" pitchFamily="2" charset="-78"/>
              </a:rPr>
              <a:t>مثل البريد الإلكتروني أو الحسابات </a:t>
            </a:r>
            <a:r>
              <a:rPr lang="ar-SY" sz="2400" b="1" dirty="0" smtClean="0">
                <a:latin typeface="Sakkal Majalla" panose="02000000000000000000" pitchFamily="2" charset="-78"/>
                <a:cs typeface="Sakkal Majalla" panose="02000000000000000000" pitchFamily="2" charset="-78"/>
              </a:rPr>
              <a:t>البنكية عبر الإنترنت.</a:t>
            </a:r>
          </a:p>
        </p:txBody>
      </p:sp>
    </p:spTree>
    <p:extLst>
      <p:ext uri="{BB962C8B-B14F-4D97-AF65-F5344CB8AC3E}">
        <p14:creationId xmlns:p14="http://schemas.microsoft.com/office/powerpoint/2010/main" val="1401686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2016 – اختراق ياهو</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291856"/>
            <a:ext cx="8229600" cy="4045688"/>
          </a:xfrm>
        </p:spPr>
        <p:txBody>
          <a:bodyPr>
            <a:noAutofit/>
          </a:bodyPr>
          <a:lstStyle/>
          <a:p>
            <a:pPr marL="0" indent="0" algn="just" rtl="1">
              <a:spcBef>
                <a:spcPts val="600"/>
              </a:spcBef>
              <a:spcAft>
                <a:spcPts val="600"/>
              </a:spcAft>
              <a:buNone/>
            </a:pPr>
            <a:r>
              <a:rPr lang="ar-SY" sz="2400" dirty="0" smtClean="0">
                <a:latin typeface="Sakkal Majalla" panose="02000000000000000000" pitchFamily="2" charset="-78"/>
                <a:cs typeface="Sakkal Majalla" panose="02000000000000000000" pitchFamily="2" charset="-78"/>
              </a:rPr>
              <a:t>تم في شهر أغسطس 2016 الكشف عن خرق </a:t>
            </a:r>
            <a:r>
              <a:rPr lang="ar-SY" sz="2400" dirty="0">
                <a:latin typeface="Sakkal Majalla" panose="02000000000000000000" pitchFamily="2" charset="-78"/>
                <a:cs typeface="Sakkal Majalla" panose="02000000000000000000" pitchFamily="2" charset="-78"/>
              </a:rPr>
              <a:t>هائل للبيانات يعود إلى عام 2014 من قبل ما يعتقد </a:t>
            </a:r>
            <a:r>
              <a:rPr lang="ar-SY" sz="2400" dirty="0" smtClean="0">
                <a:latin typeface="Sakkal Majalla" panose="02000000000000000000" pitchFamily="2" charset="-78"/>
                <a:cs typeface="Sakkal Majalla" panose="02000000000000000000" pitchFamily="2" charset="-78"/>
              </a:rPr>
              <a:t>أنها كانت </a:t>
            </a:r>
            <a:r>
              <a:rPr lang="ar-SY" sz="2400" dirty="0">
                <a:latin typeface="Sakkal Majalla" panose="02000000000000000000" pitchFamily="2" charset="-78"/>
                <a:cs typeface="Sakkal Majalla" panose="02000000000000000000" pitchFamily="2" charset="-78"/>
              </a:rPr>
              <a:t>مجموعة قرصنة "ترعاها </a:t>
            </a:r>
            <a:r>
              <a:rPr lang="ar-SY" sz="2400" dirty="0" smtClean="0">
                <a:latin typeface="Sakkal Majalla" panose="02000000000000000000" pitchFamily="2" charset="-78"/>
                <a:cs typeface="Sakkal Majalla" panose="02000000000000000000" pitchFamily="2" charset="-78"/>
              </a:rPr>
              <a:t>الدولة". </a:t>
            </a:r>
          </a:p>
          <a:p>
            <a:pPr marL="0" indent="0" algn="just" rtl="1">
              <a:spcBef>
                <a:spcPts val="600"/>
              </a:spcBef>
              <a:spcAft>
                <a:spcPts val="600"/>
              </a:spcAft>
              <a:buNone/>
            </a:pPr>
            <a:r>
              <a:rPr lang="ar-SY" sz="2400" dirty="0" smtClean="0">
                <a:latin typeface="Sakkal Majalla" panose="02000000000000000000" pitchFamily="2" charset="-78"/>
                <a:cs typeface="Sakkal Majalla" panose="02000000000000000000" pitchFamily="2" charset="-78"/>
              </a:rPr>
              <a:t>وتمت </a:t>
            </a:r>
            <a:r>
              <a:rPr lang="ar-SY" sz="2400" dirty="0">
                <a:latin typeface="Sakkal Majalla" panose="02000000000000000000" pitchFamily="2" charset="-78"/>
                <a:cs typeface="Sakkal Majalla" panose="02000000000000000000" pitchFamily="2" charset="-78"/>
              </a:rPr>
              <a:t>سرقة </a:t>
            </a:r>
            <a:r>
              <a:rPr lang="ar-SY" sz="2400" dirty="0" smtClean="0">
                <a:latin typeface="Sakkal Majalla" panose="02000000000000000000" pitchFamily="2" charset="-78"/>
                <a:cs typeface="Sakkal Majalla" panose="02000000000000000000" pitchFamily="2" charset="-78"/>
              </a:rPr>
              <a:t>أسماء المستخدمين، </a:t>
            </a:r>
            <a:r>
              <a:rPr lang="ar-SY" sz="2400" dirty="0">
                <a:latin typeface="Sakkal Majalla" panose="02000000000000000000" pitchFamily="2" charset="-78"/>
                <a:cs typeface="Sakkal Majalla" panose="02000000000000000000" pitchFamily="2" charset="-78"/>
              </a:rPr>
              <a:t>وعناوين البريد </a:t>
            </a:r>
            <a:r>
              <a:rPr lang="ar-SY" sz="2400" dirty="0" smtClean="0">
                <a:latin typeface="Sakkal Majalla" panose="02000000000000000000" pitchFamily="2" charset="-78"/>
                <a:cs typeface="Sakkal Majalla" panose="02000000000000000000" pitchFamily="2" charset="-78"/>
              </a:rPr>
              <a:t>الإلكتروني، </a:t>
            </a:r>
            <a:r>
              <a:rPr lang="ar-SY" sz="2400" dirty="0">
                <a:latin typeface="Sakkal Majalla" panose="02000000000000000000" pitchFamily="2" charset="-78"/>
                <a:cs typeface="Sakkal Majalla" panose="02000000000000000000" pitchFamily="2" charset="-78"/>
              </a:rPr>
              <a:t>وتواريخ </a:t>
            </a:r>
            <a:r>
              <a:rPr lang="ar-SY" sz="2400" dirty="0" smtClean="0">
                <a:latin typeface="Sakkal Majalla" panose="02000000000000000000" pitchFamily="2" charset="-78"/>
                <a:cs typeface="Sakkal Majalla" panose="02000000000000000000" pitchFamily="2" charset="-78"/>
              </a:rPr>
              <a:t>الميلاد، </a:t>
            </a:r>
            <a:r>
              <a:rPr lang="ar-SY" sz="2400" dirty="0">
                <a:latin typeface="Sakkal Majalla" panose="02000000000000000000" pitchFamily="2" charset="-78"/>
                <a:cs typeface="Sakkal Majalla" panose="02000000000000000000" pitchFamily="2" charset="-78"/>
              </a:rPr>
              <a:t>وأرقام الهواتف وكلمات </a:t>
            </a:r>
            <a:r>
              <a:rPr lang="ar-SY" sz="2400" dirty="0" smtClean="0">
                <a:latin typeface="Sakkal Majalla" panose="02000000000000000000" pitchFamily="2" charset="-78"/>
                <a:cs typeface="Sakkal Majalla" panose="02000000000000000000" pitchFamily="2" charset="-78"/>
              </a:rPr>
              <a:t>المرور، </a:t>
            </a:r>
            <a:r>
              <a:rPr lang="ar-SY" sz="2400" dirty="0">
                <a:latin typeface="Sakkal Majalla" panose="02000000000000000000" pitchFamily="2" charset="-78"/>
                <a:cs typeface="Sakkal Majalla" panose="02000000000000000000" pitchFamily="2" charset="-78"/>
              </a:rPr>
              <a:t>وفي بعض </a:t>
            </a:r>
            <a:r>
              <a:rPr lang="ar-SY" sz="2400" dirty="0" smtClean="0">
                <a:latin typeface="Sakkal Majalla" panose="02000000000000000000" pitchFamily="2" charset="-78"/>
                <a:cs typeface="Sakkal Majalla" panose="02000000000000000000" pitchFamily="2" charset="-78"/>
              </a:rPr>
              <a:t>الحالات، الأسئلة والأجوبة </a:t>
            </a:r>
            <a:r>
              <a:rPr lang="ar-SY" sz="2400" dirty="0">
                <a:latin typeface="Sakkal Majalla" panose="02000000000000000000" pitchFamily="2" charset="-78"/>
                <a:cs typeface="Sakkal Majalla" panose="02000000000000000000" pitchFamily="2" charset="-78"/>
              </a:rPr>
              <a:t>الأمنية المشفرة وغير المشفرة من قاعدة بيانات المستخدم </a:t>
            </a:r>
            <a:r>
              <a:rPr lang="ar-SY" sz="2400" dirty="0" smtClean="0">
                <a:latin typeface="Sakkal Majalla" panose="02000000000000000000" pitchFamily="2" charset="-78"/>
                <a:cs typeface="Sakkal Majalla" panose="02000000000000000000" pitchFamily="2" charset="-78"/>
              </a:rPr>
              <a:t>الرئيسية.</a:t>
            </a:r>
          </a:p>
          <a:p>
            <a:pPr marL="0" indent="0" algn="just" rtl="1">
              <a:spcBef>
                <a:spcPts val="600"/>
              </a:spcBef>
              <a:spcAft>
                <a:spcPts val="600"/>
              </a:spcAft>
              <a:buNone/>
            </a:pPr>
            <a:r>
              <a:rPr lang="ar-SY" sz="2400" dirty="0" smtClean="0">
                <a:latin typeface="Sakkal Majalla" panose="02000000000000000000" pitchFamily="2" charset="-78"/>
                <a:cs typeface="Sakkal Majalla" panose="02000000000000000000" pitchFamily="2" charset="-78"/>
              </a:rPr>
              <a:t>وفي </a:t>
            </a:r>
            <a:r>
              <a:rPr lang="ar-SY" sz="2400" dirty="0">
                <a:latin typeface="Sakkal Majalla" panose="02000000000000000000" pitchFamily="2" charset="-78"/>
                <a:cs typeface="Sakkal Majalla" panose="02000000000000000000" pitchFamily="2" charset="-78"/>
              </a:rPr>
              <a:t>أكتوبر </a:t>
            </a:r>
            <a:r>
              <a:rPr lang="ar-SY" sz="2400" dirty="0" smtClean="0">
                <a:latin typeface="Sakkal Majalla" panose="02000000000000000000" pitchFamily="2" charset="-78"/>
                <a:cs typeface="Sakkal Majalla" panose="02000000000000000000" pitchFamily="2" charset="-78"/>
              </a:rPr>
              <a:t>2017، تبين</a:t>
            </a:r>
            <a:r>
              <a:rPr lang="ar-SY" sz="2400" dirty="0">
                <a:latin typeface="Sakkal Majalla" panose="02000000000000000000" pitchFamily="2" charset="-78"/>
                <a:cs typeface="Sakkal Majalla" panose="02000000000000000000" pitchFamily="2" charset="-78"/>
              </a:rPr>
              <a:t> أن </a:t>
            </a:r>
            <a:r>
              <a:rPr lang="ar-SY" sz="2800" b="1" dirty="0">
                <a:solidFill>
                  <a:srgbClr val="3366FF"/>
                </a:solidFill>
                <a:latin typeface="Sakkal Majalla" panose="02000000000000000000" pitchFamily="2" charset="-78"/>
                <a:cs typeface="Sakkal Majalla" panose="02000000000000000000" pitchFamily="2" charset="-78"/>
              </a:rPr>
              <a:t>أزيد من 3 مليار </a:t>
            </a:r>
            <a:r>
              <a:rPr lang="ar-SY" sz="2400" dirty="0">
                <a:latin typeface="Sakkal Majalla" panose="02000000000000000000" pitchFamily="2" charset="-78"/>
                <a:cs typeface="Sakkal Majalla" panose="02000000000000000000" pitchFamily="2" charset="-78"/>
              </a:rPr>
              <a:t>من </a:t>
            </a:r>
            <a:r>
              <a:rPr lang="ar-SY" sz="2400" b="1" dirty="0" smtClean="0">
                <a:latin typeface="Sakkal Majalla" panose="02000000000000000000" pitchFamily="2" charset="-78"/>
                <a:cs typeface="Sakkal Majalla" panose="02000000000000000000" pitchFamily="2" charset="-78"/>
              </a:rPr>
              <a:t>معلومات إثبات الشخصية تعرضت للاختراق</a:t>
            </a:r>
            <a:r>
              <a:rPr lang="ar-SY" sz="2400" b="1" dirty="0">
                <a:latin typeface="Sakkal Majalla" panose="02000000000000000000" pitchFamily="2" charset="-78"/>
                <a:cs typeface="Sakkal Majalla" panose="02000000000000000000" pitchFamily="2" charset="-78"/>
              </a:rPr>
              <a:t>.</a:t>
            </a:r>
            <a:r>
              <a:rPr lang="en-US" sz="2400" b="1" dirty="0" smtClean="0">
                <a:latin typeface="Sakkal Majalla" panose="02000000000000000000" pitchFamily="2" charset="-78"/>
                <a:cs typeface="Sakkal Majalla" panose="02000000000000000000" pitchFamily="2" charset="-78"/>
              </a:rPr>
              <a:t> </a:t>
            </a:r>
            <a:endParaRPr lang="en-US" sz="2400" b="1" dirty="0">
              <a:latin typeface="Sakkal Majalla" panose="02000000000000000000" pitchFamily="2" charset="-78"/>
              <a:cs typeface="Sakkal Majalla" panose="02000000000000000000" pitchFamily="2" charset="-78"/>
            </a:endParaRPr>
          </a:p>
          <a:p>
            <a:pPr marL="0" indent="0" algn="r" rtl="1">
              <a:spcBef>
                <a:spcPts val="600"/>
              </a:spcBef>
              <a:spcAft>
                <a:spcPts val="600"/>
              </a:spcAft>
              <a:buNone/>
            </a:pPr>
            <a:r>
              <a:rPr lang="ar-SY" sz="2400" b="1" dirty="0" smtClean="0">
                <a:latin typeface="Calibri"/>
                <a:cs typeface="Sakkal Majalla" panose="02000000000000000000" pitchFamily="2" charset="-78"/>
              </a:rPr>
              <a:t>← أكبر اختراق للبيانات </a:t>
            </a:r>
          </a:p>
          <a:p>
            <a:pPr marL="0" indent="0" algn="r" rtl="1">
              <a:spcBef>
                <a:spcPts val="600"/>
              </a:spcBef>
              <a:spcAft>
                <a:spcPts val="600"/>
              </a:spcAft>
              <a:buNone/>
            </a:pPr>
            <a:r>
              <a:rPr lang="ar-SY" sz="2400" b="1" dirty="0">
                <a:latin typeface="Calibri"/>
                <a:cs typeface="Sakkal Majalla" panose="02000000000000000000" pitchFamily="2" charset="-78"/>
              </a:rPr>
              <a:t>	</a:t>
            </a:r>
            <a:r>
              <a:rPr lang="ar-SY" sz="2400" b="1" dirty="0" smtClean="0">
                <a:latin typeface="Calibri"/>
                <a:cs typeface="Sakkal Majalla" panose="02000000000000000000" pitchFamily="2" charset="-78"/>
              </a:rPr>
              <a:t>في التاريخ</a:t>
            </a:r>
            <a:endParaRPr lang="ar-SY" sz="2400" b="1" dirty="0" smtClean="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3"/>
          <a:stretch>
            <a:fillRect/>
          </a:stretch>
        </p:blipFill>
        <p:spPr>
          <a:xfrm>
            <a:off x="457200" y="4470075"/>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1"/>
            <a:r>
              <a:rPr lang="ar-SY" b="1" dirty="0" smtClean="0">
                <a:latin typeface="Sakkal Majalla" panose="02000000000000000000" pitchFamily="2" charset="-78"/>
                <a:cs typeface="Sakkal Majalla" panose="02000000000000000000" pitchFamily="2" charset="-78"/>
              </a:rPr>
              <a:t>برنامج العمل</a:t>
            </a:r>
            <a:endParaRPr lang="en-US" b="1" dirty="0">
              <a:latin typeface="Sakkal Majalla" panose="02000000000000000000" pitchFamily="2" charset="-78"/>
              <a:cs typeface="Sakkal Majalla" panose="02000000000000000000" pitchFamily="2" charset="-78"/>
            </a:endParaRPr>
          </a:p>
        </p:txBody>
      </p:sp>
      <p:sp>
        <p:nvSpPr>
          <p:cNvPr id="4" name="Rectangle 3"/>
          <p:cNvSpPr>
            <a:spLocks noGrp="1" noChangeArrowheads="1"/>
          </p:cNvSpPr>
          <p:nvPr>
            <p:ph idx="1"/>
          </p:nvPr>
        </p:nvSpPr>
        <p:spPr/>
        <p:txBody>
          <a:bodyPr>
            <a:normAutofit fontScale="77500" lnSpcReduction="20000"/>
          </a:bodyPr>
          <a:lstStyle/>
          <a:p>
            <a:pPr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الجزء الأول (اختياري)</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لمحة عن مجتمع المعرفة</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الهجمات الحديثة</a:t>
            </a:r>
          </a:p>
          <a:p>
            <a:pPr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الجزء الثاني</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احتيال البريد الإلكتروني الخاص بالأعمال</a:t>
            </a:r>
          </a:p>
          <a:p>
            <a:pPr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الجزء الثالث</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إنترنت الأشياء</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الشبكة المظلمة / الشبكة العميقة</a:t>
            </a:r>
          </a:p>
          <a:p>
            <a:pPr lvl="1" algn="r" rtl="1">
              <a:lnSpc>
                <a:spcPct val="150000"/>
              </a:lnSpc>
              <a:spcBef>
                <a:spcPts val="0"/>
              </a:spcBef>
            </a:pPr>
            <a:r>
              <a:rPr lang="ar-SY" dirty="0" smtClean="0">
                <a:latin typeface="Sakkal Majalla" panose="02000000000000000000" pitchFamily="2" charset="-78"/>
                <a:cs typeface="Sakkal Majalla" panose="02000000000000000000" pitchFamily="2" charset="-78"/>
              </a:rPr>
              <a:t>العملات الافتراضية</a:t>
            </a:r>
            <a:endParaRPr lang="en-GB" dirty="0">
              <a:latin typeface="Sakkal Majalla" panose="02000000000000000000" pitchFamily="2" charset="-78"/>
              <a:cs typeface="Sakkal Majalla" panose="02000000000000000000"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267083"/>
          </a:xfrm>
        </p:spPr>
        <p:txBody>
          <a:bodyPr>
            <a:normAutofit fontScale="90000"/>
          </a:bodyPr>
          <a:lstStyle/>
          <a:p>
            <a:pPr algn="r" rtl="1"/>
            <a:r>
              <a:rPr lang="ar-SY" b="1" dirty="0" smtClean="0">
                <a:latin typeface="Sakkal Majalla" panose="02000000000000000000" pitchFamily="2" charset="-78"/>
                <a:cs typeface="Sakkal Majalla" panose="02000000000000000000" pitchFamily="2" charset="-78"/>
              </a:rPr>
              <a:t>2016 – أدوات اختراق وكالة الأمن الوطني تسرق وتباع في المزاد العلني</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733108"/>
            <a:ext cx="8229600" cy="4444148"/>
          </a:xfrm>
        </p:spPr>
        <p:txBody>
          <a:bodyPr numCol="1" spcCol="360000">
            <a:noAutofit/>
          </a:bodyPr>
          <a:lstStyle/>
          <a:p>
            <a:pPr marL="0" indent="0" algn="just" rtl="1">
              <a:spcBef>
                <a:spcPts val="600"/>
              </a:spcBef>
              <a:spcAft>
                <a:spcPts val="600"/>
              </a:spcAft>
              <a:buNone/>
            </a:pPr>
            <a:r>
              <a:rPr lang="ar-SY" sz="2800" dirty="0">
                <a:latin typeface="Sakkal Majalla" panose="02000000000000000000" pitchFamily="2" charset="-78"/>
                <a:cs typeface="Sakkal Majalla" panose="02000000000000000000" pitchFamily="2" charset="-78"/>
              </a:rPr>
              <a:t>في وقت سابق من عام </a:t>
            </a:r>
            <a:r>
              <a:rPr lang="ar-SY" sz="2800" dirty="0" smtClean="0">
                <a:latin typeface="Sakkal Majalla" panose="02000000000000000000" pitchFamily="2" charset="-78"/>
                <a:cs typeface="Sakkal Majalla" panose="02000000000000000000" pitchFamily="2" charset="-78"/>
              </a:rPr>
              <a:t>2016،</a:t>
            </a:r>
            <a:r>
              <a:rPr lang="ar-SY" sz="2800" b="1" dirty="0" smtClean="0">
                <a:latin typeface="Sakkal Majalla" panose="02000000000000000000" pitchFamily="2" charset="-78"/>
                <a:cs typeface="Sakkal Majalla" panose="02000000000000000000" pitchFamily="2" charset="-78"/>
              </a:rPr>
              <a:t> سرقت </a:t>
            </a:r>
            <a:r>
              <a:rPr lang="ar-SY" sz="2800" b="1" dirty="0">
                <a:latin typeface="Sakkal Majalla" panose="02000000000000000000" pitchFamily="2" charset="-78"/>
                <a:cs typeface="Sakkal Majalla" panose="02000000000000000000" pitchFamily="2" charset="-78"/>
              </a:rPr>
              <a:t>أدوات </a:t>
            </a:r>
            <a:r>
              <a:rPr lang="ar-SY" sz="2800" b="1" dirty="0" smtClean="0">
                <a:latin typeface="Sakkal Majalla" panose="02000000000000000000" pitchFamily="2" charset="-78"/>
                <a:cs typeface="Sakkal Majalla" panose="02000000000000000000" pitchFamily="2" charset="-78"/>
              </a:rPr>
              <a:t>قرصنة يعتقد أن </a:t>
            </a:r>
            <a:r>
              <a:rPr lang="ar-SY" sz="2800" b="1" dirty="0">
                <a:latin typeface="Sakkal Majalla" panose="02000000000000000000" pitchFamily="2" charset="-78"/>
                <a:cs typeface="Sakkal Majalla" panose="02000000000000000000" pitchFamily="2" charset="-78"/>
              </a:rPr>
              <a:t>وكالة الأمن القومي </a:t>
            </a:r>
            <a:r>
              <a:rPr lang="ar-SY" sz="2800" b="1" dirty="0" smtClean="0">
                <a:latin typeface="Sakkal Majalla" panose="02000000000000000000" pitchFamily="2" charset="-78"/>
                <a:cs typeface="Sakkal Majalla" panose="02000000000000000000" pitchFamily="2" charset="-78"/>
              </a:rPr>
              <a:t>استعملتها لإنجاز عمليات </a:t>
            </a:r>
            <a:r>
              <a:rPr lang="ar-SY" sz="2800" b="1" dirty="0">
                <a:latin typeface="Sakkal Majalla" panose="02000000000000000000" pitchFamily="2" charset="-78"/>
                <a:cs typeface="Sakkal Majalla" panose="02000000000000000000" pitchFamily="2" charset="-78"/>
              </a:rPr>
              <a:t>جمع </a:t>
            </a:r>
            <a:r>
              <a:rPr lang="ar-SY" sz="2800" b="1" dirty="0" smtClean="0">
                <a:latin typeface="Sakkal Majalla" panose="02000000000000000000" pitchFamily="2" charset="-78"/>
                <a:cs typeface="Sakkal Majalla" panose="02000000000000000000" pitchFamily="2" charset="-78"/>
              </a:rPr>
              <a:t>معلومات استخبارية وأنشطة للمراقبة </a:t>
            </a:r>
            <a:r>
              <a:rPr lang="ar-SY" sz="2800" dirty="0" smtClean="0">
                <a:latin typeface="Sakkal Majalla" panose="02000000000000000000" pitchFamily="2" charset="-78"/>
                <a:cs typeface="Sakkal Majalla" panose="02000000000000000000" pitchFamily="2" charset="-78"/>
              </a:rPr>
              <a:t>في إطار </a:t>
            </a:r>
            <a:r>
              <a:rPr lang="ar-SY" sz="2800" b="1" dirty="0" smtClean="0">
                <a:latin typeface="Sakkal Majalla" panose="02000000000000000000" pitchFamily="2" charset="-78"/>
                <a:cs typeface="Sakkal Majalla" panose="02000000000000000000" pitchFamily="2" charset="-78"/>
              </a:rPr>
              <a:t>واحدة </a:t>
            </a:r>
            <a:r>
              <a:rPr lang="ar-SY" sz="2800" b="1" dirty="0">
                <a:latin typeface="Sakkal Majalla" panose="02000000000000000000" pitchFamily="2" charset="-78"/>
                <a:cs typeface="Sakkal Majalla" panose="02000000000000000000" pitchFamily="2" charset="-78"/>
              </a:rPr>
              <a:t>من أكبر </a:t>
            </a:r>
            <a:r>
              <a:rPr lang="ar-SY" sz="2800" b="1" dirty="0" smtClean="0">
                <a:latin typeface="Sakkal Majalla" panose="02000000000000000000" pitchFamily="2" charset="-78"/>
                <a:cs typeface="Sakkal Majalla" panose="02000000000000000000" pitchFamily="2" charset="-78"/>
              </a:rPr>
              <a:t>اختراقات الملفات </a:t>
            </a:r>
            <a:r>
              <a:rPr lang="ar-SY" sz="2800" b="1" dirty="0">
                <a:latin typeface="Sakkal Majalla" panose="02000000000000000000" pitchFamily="2" charset="-78"/>
                <a:cs typeface="Sakkal Majalla" panose="02000000000000000000" pitchFamily="2" charset="-78"/>
              </a:rPr>
              <a:t>السرية </a:t>
            </a:r>
            <a:r>
              <a:rPr lang="ar-SY" sz="2800" dirty="0">
                <a:latin typeface="Sakkal Majalla" panose="02000000000000000000" pitchFamily="2" charset="-78"/>
                <a:cs typeface="Sakkal Majalla" panose="02000000000000000000" pitchFamily="2" charset="-78"/>
              </a:rPr>
              <a:t>منذ قضية </a:t>
            </a:r>
            <a:r>
              <a:rPr lang="ar-SY" sz="2800" dirty="0" smtClean="0">
                <a:latin typeface="Sakkal Majalla" panose="02000000000000000000" pitchFamily="2" charset="-78"/>
                <a:cs typeface="Sakkal Majalla" panose="02000000000000000000" pitchFamily="2" charset="-78"/>
              </a:rPr>
              <a:t>«إدوارد </a:t>
            </a:r>
            <a:r>
              <a:rPr lang="ar-SY" sz="2800" dirty="0" err="1" smtClean="0">
                <a:latin typeface="Sakkal Majalla" panose="02000000000000000000" pitchFamily="2" charset="-78"/>
                <a:cs typeface="Sakkal Majalla" panose="02000000000000000000" pitchFamily="2" charset="-78"/>
              </a:rPr>
              <a:t>سنودن</a:t>
            </a:r>
            <a:r>
              <a:rPr lang="ar-SY" sz="2800" dirty="0" smtClean="0">
                <a:latin typeface="Sakkal Majalla" panose="02000000000000000000" pitchFamily="2" charset="-78"/>
                <a:cs typeface="Sakkal Majalla" panose="02000000000000000000" pitchFamily="2" charset="-78"/>
              </a:rPr>
              <a:t>» (</a:t>
            </a:r>
            <a:r>
              <a:rPr lang="en-US" sz="2800" dirty="0">
                <a:latin typeface="Sakkal Majalla" panose="02000000000000000000" pitchFamily="2" charset="-78"/>
                <a:cs typeface="Sakkal Majalla" panose="02000000000000000000" pitchFamily="2" charset="-78"/>
              </a:rPr>
              <a:t>Edward Snowden </a:t>
            </a:r>
            <a:r>
              <a:rPr lang="ar-SY" sz="2800" dirty="0" smtClean="0">
                <a:latin typeface="Sakkal Majalla" panose="02000000000000000000" pitchFamily="2" charset="-78"/>
                <a:cs typeface="Sakkal Majalla" panose="02000000000000000000" pitchFamily="2" charset="-78"/>
              </a:rPr>
              <a:t>).</a:t>
            </a:r>
            <a:endParaRPr lang="ar-SY" sz="2800" dirty="0">
              <a:latin typeface="Sakkal Majalla" panose="02000000000000000000" pitchFamily="2" charset="-78"/>
              <a:cs typeface="Sakkal Majalla" panose="02000000000000000000" pitchFamily="2" charset="-78"/>
            </a:endParaRPr>
          </a:p>
          <a:p>
            <a:pPr marL="0" indent="0" algn="just" rtl="1">
              <a:spcBef>
                <a:spcPts val="600"/>
              </a:spcBef>
              <a:spcAft>
                <a:spcPts val="600"/>
              </a:spcAft>
              <a:buNone/>
            </a:pPr>
            <a:r>
              <a:rPr lang="ar-SY" sz="2800" dirty="0" smtClean="0">
                <a:latin typeface="Sakkal Majalla" panose="02000000000000000000" pitchFamily="2" charset="-78"/>
                <a:cs typeface="Sakkal Majalla" panose="02000000000000000000" pitchFamily="2" charset="-78"/>
              </a:rPr>
              <a:t>وتم </a:t>
            </a:r>
            <a:r>
              <a:rPr lang="ar-SY" sz="2800" b="1" dirty="0">
                <a:latin typeface="Sakkal Majalla" panose="02000000000000000000" pitchFamily="2" charset="-78"/>
                <a:cs typeface="Sakkal Majalla" panose="02000000000000000000" pitchFamily="2" charset="-78"/>
              </a:rPr>
              <a:t>بيع</a:t>
            </a:r>
            <a:r>
              <a:rPr lang="ar-SY" sz="2800" dirty="0">
                <a:latin typeface="Sakkal Majalla" panose="02000000000000000000" pitchFamily="2" charset="-78"/>
                <a:cs typeface="Sakkal Majalla" panose="02000000000000000000" pitchFamily="2" charset="-78"/>
              </a:rPr>
              <a:t> هذه </a:t>
            </a:r>
            <a:r>
              <a:rPr lang="ar-SY" sz="2800" dirty="0" smtClean="0">
                <a:latin typeface="Sakkal Majalla" panose="02000000000000000000" pitchFamily="2" charset="-78"/>
                <a:cs typeface="Sakkal Majalla" panose="02000000000000000000" pitchFamily="2" charset="-78"/>
              </a:rPr>
              <a:t>الأدوات، </a:t>
            </a:r>
            <a:r>
              <a:rPr lang="ar-SY" sz="2800" dirty="0">
                <a:latin typeface="Sakkal Majalla" panose="02000000000000000000" pitchFamily="2" charset="-78"/>
                <a:cs typeface="Sakkal Majalla" panose="02000000000000000000" pitchFamily="2" charset="-78"/>
              </a:rPr>
              <a:t>التي يمكن أن تخترق الجدران النارية الأكثر </a:t>
            </a:r>
            <a:r>
              <a:rPr lang="ar-SY" sz="2800" dirty="0" smtClean="0">
                <a:latin typeface="Sakkal Majalla" panose="02000000000000000000" pitchFamily="2" charset="-78"/>
                <a:cs typeface="Sakkal Majalla" panose="02000000000000000000" pitchFamily="2" charset="-78"/>
              </a:rPr>
              <a:t>استخدامًا، </a:t>
            </a:r>
            <a:r>
              <a:rPr lang="ar-SY" sz="2800" b="1" dirty="0">
                <a:latin typeface="Sakkal Majalla" panose="02000000000000000000" pitchFamily="2" charset="-78"/>
                <a:cs typeface="Sakkal Majalla" panose="02000000000000000000" pitchFamily="2" charset="-78"/>
              </a:rPr>
              <a:t>وفي وقت لاحق </a:t>
            </a:r>
            <a:r>
              <a:rPr lang="ar-SY" sz="2800" b="1" dirty="0" smtClean="0">
                <a:latin typeface="Sakkal Majalla" panose="02000000000000000000" pitchFamily="2" charset="-78"/>
                <a:cs typeface="Sakkal Majalla" panose="02000000000000000000" pitchFamily="2" charset="-78"/>
              </a:rPr>
              <a:t>بالمزاد العلني على </a:t>
            </a:r>
            <a:r>
              <a:rPr lang="ar-SY" sz="2800" b="1" dirty="0">
                <a:latin typeface="Sakkal Majalla" panose="02000000000000000000" pitchFamily="2" charset="-78"/>
                <a:cs typeface="Sakkal Majalla" panose="02000000000000000000" pitchFamily="2" charset="-78"/>
              </a:rPr>
              <a:t>الشبكة المظلمة </a:t>
            </a:r>
            <a:r>
              <a:rPr lang="ar-SY" sz="2800" dirty="0">
                <a:latin typeface="Sakkal Majalla" panose="02000000000000000000" pitchFamily="2" charset="-78"/>
                <a:cs typeface="Sakkal Majalla" panose="02000000000000000000" pitchFamily="2" charset="-78"/>
              </a:rPr>
              <a:t>من </a:t>
            </a:r>
            <a:r>
              <a:rPr lang="ar-SY" sz="2800" dirty="0" smtClean="0">
                <a:latin typeface="Sakkal Majalla" panose="02000000000000000000" pitchFamily="2" charset="-78"/>
                <a:cs typeface="Sakkal Majalla" panose="02000000000000000000" pitchFamily="2" charset="-78"/>
              </a:rPr>
              <a:t>قبل كيان يدعى «</a:t>
            </a:r>
            <a:r>
              <a:rPr lang="fr-FR" sz="2800" dirty="0" smtClean="0">
                <a:latin typeface="Sakkal Majalla" panose="02000000000000000000" pitchFamily="2" charset="-78"/>
                <a:cs typeface="Sakkal Majalla" panose="02000000000000000000" pitchFamily="2" charset="-78"/>
              </a:rPr>
              <a:t>Shadow Brokers</a:t>
            </a:r>
            <a:r>
              <a:rPr lang="ar-SY" sz="2800" dirty="0" smtClean="0">
                <a:latin typeface="Sakkal Majalla" panose="02000000000000000000" pitchFamily="2" charset="-78"/>
                <a:cs typeface="Sakkal Majalla" panose="02000000000000000000" pitchFamily="2" charset="-78"/>
              </a:rPr>
              <a:t>»</a:t>
            </a:r>
            <a:r>
              <a:rPr lang="ar-SY" sz="2800" dirty="0">
                <a:latin typeface="Sakkal Majalla" panose="02000000000000000000" pitchFamily="2" charset="-78"/>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(وسطاء الظل)،</a:t>
            </a:r>
            <a:r>
              <a:rPr lang="fr-FR" sz="2800" dirty="0" smtClean="0">
                <a:latin typeface="Sakkal Majalla" panose="02000000000000000000" pitchFamily="2" charset="-78"/>
                <a:cs typeface="Sakkal Majalla" panose="02000000000000000000" pitchFamily="2" charset="-78"/>
              </a:rPr>
              <a:t> </a:t>
            </a:r>
            <a:r>
              <a:rPr lang="ar-SY" sz="2800" dirty="0">
                <a:latin typeface="Sakkal Majalla" panose="02000000000000000000" pitchFamily="2" charset="-78"/>
                <a:cs typeface="Sakkal Majalla" panose="02000000000000000000" pitchFamily="2" charset="-78"/>
              </a:rPr>
              <a:t>وهو بائع غير معروف للمآثر.</a:t>
            </a:r>
          </a:p>
          <a:p>
            <a:pPr marL="0" indent="0" algn="just" rtl="1">
              <a:spcBef>
                <a:spcPts val="600"/>
              </a:spcBef>
              <a:spcAft>
                <a:spcPts val="600"/>
              </a:spcAft>
              <a:buNone/>
            </a:pPr>
            <a:r>
              <a:rPr lang="ar-SY" sz="2800" dirty="0">
                <a:latin typeface="Sakkal Majalla" panose="02000000000000000000" pitchFamily="2" charset="-78"/>
                <a:cs typeface="Sakkal Majalla" panose="02000000000000000000" pitchFamily="2" charset="-78"/>
              </a:rPr>
              <a:t>وبفضل تسرب سابق لملفات </a:t>
            </a:r>
            <a:r>
              <a:rPr lang="ar-SY" sz="2800" dirty="0" smtClean="0">
                <a:latin typeface="Sakkal Majalla" panose="02000000000000000000" pitchFamily="2" charset="-78"/>
                <a:cs typeface="Sakkal Majalla" panose="02000000000000000000" pitchFamily="2" charset="-78"/>
              </a:rPr>
              <a:t>«</a:t>
            </a:r>
            <a:r>
              <a:rPr lang="ar-SY" sz="2800" dirty="0" err="1" smtClean="0">
                <a:latin typeface="Sakkal Majalla" panose="02000000000000000000" pitchFamily="2" charset="-78"/>
                <a:cs typeface="Sakkal Majalla" panose="02000000000000000000" pitchFamily="2" charset="-78"/>
              </a:rPr>
              <a:t>سنودن</a:t>
            </a:r>
            <a:r>
              <a:rPr lang="ar-SY" sz="2800" dirty="0" smtClean="0">
                <a:latin typeface="Sakkal Majalla" panose="02000000000000000000" pitchFamily="2" charset="-78"/>
                <a:cs typeface="Sakkal Majalla" panose="02000000000000000000" pitchFamily="2" charset="-78"/>
              </a:rPr>
              <a:t>»، </a:t>
            </a:r>
            <a:r>
              <a:rPr lang="ar-SY" sz="2800" dirty="0">
                <a:latin typeface="Sakkal Majalla" panose="02000000000000000000" pitchFamily="2" charset="-78"/>
                <a:cs typeface="Sakkal Majalla" panose="02000000000000000000" pitchFamily="2" charset="-78"/>
              </a:rPr>
              <a:t>أكد الصحفيون أن </a:t>
            </a:r>
            <a:r>
              <a:rPr lang="ar-SY" sz="2800" dirty="0" smtClean="0">
                <a:latin typeface="Sakkal Majalla" panose="02000000000000000000" pitchFamily="2" charset="-78"/>
                <a:cs typeface="Sakkal Majalla" panose="02000000000000000000" pitchFamily="2" charset="-78"/>
              </a:rPr>
              <a:t>تلك المآثر كانت تابعة للحكومة </a:t>
            </a:r>
            <a:r>
              <a:rPr lang="ar-SY" sz="2800" dirty="0">
                <a:latin typeface="Sakkal Majalla" panose="02000000000000000000" pitchFamily="2" charset="-78"/>
                <a:cs typeface="Sakkal Majalla" panose="02000000000000000000" pitchFamily="2" charset="-78"/>
              </a:rPr>
              <a:t>الأمريكية</a:t>
            </a:r>
            <a:r>
              <a:rPr lang="ar-SY" sz="2800" dirty="0" smtClean="0">
                <a:latin typeface="Sakkal Majalla" panose="02000000000000000000" pitchFamily="2" charset="-78"/>
                <a:cs typeface="Sakkal Majalla" panose="02000000000000000000" pitchFamily="2" charset="-78"/>
              </a:rPr>
              <a:t>.</a:t>
            </a:r>
          </a:p>
        </p:txBody>
      </p:sp>
    </p:spTree>
    <p:extLst>
      <p:ext uri="{BB962C8B-B14F-4D97-AF65-F5344CB8AC3E}">
        <p14:creationId xmlns:p14="http://schemas.microsoft.com/office/powerpoint/2010/main" val="245689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2017 – </a:t>
            </a:r>
            <a:r>
              <a:rPr lang="ar-SY" b="1" dirty="0" err="1" smtClean="0">
                <a:latin typeface="Sakkal Majalla" panose="02000000000000000000" pitchFamily="2" charset="-78"/>
                <a:cs typeface="Sakkal Majalla" panose="02000000000000000000" pitchFamily="2" charset="-78"/>
              </a:rPr>
              <a:t>واناكراي</a:t>
            </a:r>
            <a:r>
              <a:rPr lang="ar-SY" b="1" dirty="0" smtClean="0">
                <a:latin typeface="Sakkal Majalla" panose="02000000000000000000" pitchFamily="2" charset="-78"/>
                <a:cs typeface="Sakkal Majalla" panose="02000000000000000000" pitchFamily="2" charset="-78"/>
              </a:rPr>
              <a:t> (</a:t>
            </a:r>
            <a:r>
              <a:rPr lang="en-GB" b="1" dirty="0" err="1"/>
              <a:t>Wannacry</a:t>
            </a:r>
            <a:r>
              <a:rPr lang="ar-SY" b="1" dirty="0" smtClean="0">
                <a:latin typeface="Sakkal Majalla" panose="02000000000000000000" pitchFamily="2" charset="-78"/>
                <a:cs typeface="Sakkal Majalla" panose="02000000000000000000" pitchFamily="2" charset="-78"/>
              </a:rPr>
              <a:t>)</a:t>
            </a:r>
            <a:endParaRPr lang="en-GB" b="1" dirty="0"/>
          </a:p>
        </p:txBody>
      </p:sp>
      <p:sp>
        <p:nvSpPr>
          <p:cNvPr id="3" name="Content Placeholder 2"/>
          <p:cNvSpPr>
            <a:spLocks noGrp="1"/>
          </p:cNvSpPr>
          <p:nvPr>
            <p:ph idx="1"/>
          </p:nvPr>
        </p:nvSpPr>
        <p:spPr>
          <a:xfrm>
            <a:off x="457200" y="1561712"/>
            <a:ext cx="8229600" cy="4634783"/>
          </a:xfrm>
        </p:spPr>
        <p:txBody>
          <a:bodyPr numCol="1">
            <a:noAutofit/>
          </a:bodyPr>
          <a:lstStyle/>
          <a:p>
            <a:pPr marL="0" indent="0" algn="r" rtl="1">
              <a:spcBef>
                <a:spcPts val="600"/>
              </a:spcBef>
              <a:spcAft>
                <a:spcPts val="600"/>
              </a:spcAft>
              <a:buNone/>
            </a:pPr>
            <a:r>
              <a:rPr lang="ar-SY" sz="2800" b="1" dirty="0">
                <a:latin typeface="Sakkal Majalla" panose="02000000000000000000" pitchFamily="2" charset="-78"/>
                <a:cs typeface="Sakkal Majalla" panose="02000000000000000000" pitchFamily="2" charset="-78"/>
              </a:rPr>
              <a:t>التأثير العالمي </a:t>
            </a:r>
            <a:r>
              <a:rPr lang="ar-SY" sz="2800" b="1" dirty="0" smtClean="0">
                <a:latin typeface="Sakkal Majalla" panose="02000000000000000000" pitchFamily="2" charset="-78"/>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ضحايا في </a:t>
            </a:r>
            <a:r>
              <a:rPr lang="ar-SY" sz="2800" dirty="0">
                <a:latin typeface="Sakkal Majalla" panose="02000000000000000000" pitchFamily="2" charset="-78"/>
                <a:cs typeface="Sakkal Majalla" panose="02000000000000000000" pitchFamily="2" charset="-78"/>
              </a:rPr>
              <a:t>حوالي 200 بلد</a:t>
            </a:r>
          </a:p>
          <a:p>
            <a:pPr marL="0" indent="0" algn="r" rtl="1">
              <a:spcBef>
                <a:spcPts val="600"/>
              </a:spcBef>
              <a:spcAft>
                <a:spcPts val="600"/>
              </a:spcAft>
              <a:buNone/>
            </a:pPr>
            <a:r>
              <a:rPr lang="ar-SY" sz="2800" b="1" dirty="0" smtClean="0">
                <a:latin typeface="Sakkal Majalla" panose="02000000000000000000" pitchFamily="2" charset="-78"/>
                <a:cs typeface="Sakkal Majalla" panose="02000000000000000000" pitchFamily="2" charset="-78"/>
              </a:rPr>
              <a:t>أوسع نطاق ممكن للانتشار  </a:t>
            </a:r>
            <a:r>
              <a:rPr lang="ar-SY" sz="2800" b="1" dirty="0">
                <a:latin typeface="Sakkal Majalla" panose="02000000000000000000" pitchFamily="2" charset="-78"/>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برمجية خبيثة + دودة حاسوبية </a:t>
            </a:r>
            <a:r>
              <a:rPr lang="ar-SY" sz="2800" dirty="0" smtClean="0">
                <a:latin typeface="Calibri"/>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يتم </a:t>
            </a:r>
            <a:r>
              <a:rPr lang="ar-SY" sz="2800" dirty="0">
                <a:latin typeface="Sakkal Majalla" panose="02000000000000000000" pitchFamily="2" charset="-78"/>
                <a:cs typeface="Sakkal Majalla" panose="02000000000000000000" pitchFamily="2" charset="-78"/>
              </a:rPr>
              <a:t>نسخ الشفرة </a:t>
            </a:r>
            <a:r>
              <a:rPr lang="ar-SY" sz="2800" dirty="0" smtClean="0">
                <a:latin typeface="Sakkal Majalla" panose="02000000000000000000" pitchFamily="2" charset="-78"/>
                <a:cs typeface="Sakkal Majalla" panose="02000000000000000000" pitchFamily="2" charset="-78"/>
              </a:rPr>
              <a:t>الخبيثة تلقائيًا </a:t>
            </a:r>
            <a:r>
              <a:rPr lang="ar-SY" sz="2800" dirty="0">
                <a:latin typeface="Sakkal Majalla" panose="02000000000000000000" pitchFamily="2" charset="-78"/>
                <a:cs typeface="Sakkal Majalla" panose="02000000000000000000" pitchFamily="2" charset="-78"/>
              </a:rPr>
              <a:t>على كل جهاز كمبيوتر في نفس الشبكة </a:t>
            </a:r>
            <a:r>
              <a:rPr lang="ar-SY" sz="2800" dirty="0" smtClean="0">
                <a:latin typeface="Sakkal Majalla" panose="02000000000000000000" pitchFamily="2" charset="-78"/>
                <a:cs typeface="Sakkal Majalla" panose="02000000000000000000" pitchFamily="2" charset="-78"/>
              </a:rPr>
              <a:t>لديه نفس الهشاشة</a:t>
            </a:r>
            <a:endParaRPr lang="ar-SY" sz="2800" dirty="0">
              <a:latin typeface="Sakkal Majalla" panose="02000000000000000000" pitchFamily="2" charset="-78"/>
              <a:cs typeface="Sakkal Majalla" panose="02000000000000000000" pitchFamily="2" charset="-78"/>
            </a:endParaRPr>
          </a:p>
          <a:p>
            <a:pPr algn="r" rtl="1">
              <a:spcBef>
                <a:spcPts val="600"/>
              </a:spcBef>
              <a:spcAft>
                <a:spcPts val="600"/>
              </a:spcAft>
              <a:buFont typeface="Arial" charset="0"/>
              <a:buChar char="•"/>
            </a:pPr>
            <a:r>
              <a:rPr lang="ar-SY" sz="2800" b="1" dirty="0" smtClean="0">
                <a:latin typeface="Sakkal Majalla" panose="02000000000000000000" pitchFamily="2" charset="-78"/>
                <a:cs typeface="Sakkal Majalla" panose="02000000000000000000" pitchFamily="2" charset="-78"/>
              </a:rPr>
              <a:t>المطالبة بفدية </a:t>
            </a:r>
            <a:r>
              <a:rPr lang="ar-SY" sz="2800" dirty="0">
                <a:latin typeface="Sakkal Majalla" panose="02000000000000000000" pitchFamily="2" charset="-78"/>
                <a:cs typeface="Sakkal Majalla" panose="02000000000000000000" pitchFamily="2" charset="-78"/>
              </a:rPr>
              <a:t>تدفع في </a:t>
            </a:r>
            <a:r>
              <a:rPr lang="ar-SY" sz="2800" b="1" dirty="0" smtClean="0">
                <a:latin typeface="Sakkal Majalla" panose="02000000000000000000" pitchFamily="2" charset="-78"/>
                <a:cs typeface="Sakkal Majalla" panose="02000000000000000000" pitchFamily="2" charset="-78"/>
              </a:rPr>
              <a:t>بعملة </a:t>
            </a:r>
            <a:r>
              <a:rPr lang="ar-SY" sz="2800" b="1" dirty="0" err="1" smtClean="0">
                <a:latin typeface="Sakkal Majalla" panose="02000000000000000000" pitchFamily="2" charset="-78"/>
                <a:cs typeface="Sakkal Majalla" panose="02000000000000000000" pitchFamily="2" charset="-78"/>
              </a:rPr>
              <a:t>بيتكوين</a:t>
            </a:r>
            <a:r>
              <a:rPr lang="ar-SY" sz="2800" b="1" dirty="0" smtClean="0">
                <a:latin typeface="Sakkal Majalla" panose="02000000000000000000" pitchFamily="2" charset="-78"/>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a:t>
            </a:r>
            <a:r>
              <a:rPr lang="fr-FR" sz="2800" b="1" dirty="0" smtClean="0">
                <a:latin typeface="Sakkal Majalla" panose="02000000000000000000" pitchFamily="2" charset="-78"/>
                <a:cs typeface="Sakkal Majalla" panose="02000000000000000000" pitchFamily="2" charset="-78"/>
              </a:rPr>
              <a:t>Bitcoin</a:t>
            </a:r>
            <a:r>
              <a:rPr lang="ar-SY" sz="2800" b="1" dirty="0" smtClean="0">
                <a:latin typeface="Sakkal Majalla" panose="02000000000000000000" pitchFamily="2" charset="-78"/>
                <a:cs typeface="Sakkal Majalla" panose="02000000000000000000" pitchFamily="2" charset="-78"/>
              </a:rPr>
              <a:t>)</a:t>
            </a:r>
          </a:p>
          <a:p>
            <a:pPr algn="r" rtl="1">
              <a:spcBef>
                <a:spcPts val="600"/>
              </a:spcBef>
              <a:spcAft>
                <a:spcPts val="600"/>
              </a:spcAft>
              <a:buFont typeface="Arial" charset="0"/>
              <a:buChar char="•"/>
            </a:pPr>
            <a:r>
              <a:rPr lang="ar-SY" sz="2800" b="1" dirty="0" smtClean="0">
                <a:latin typeface="Sakkal Majalla" panose="02000000000000000000" pitchFamily="2" charset="-78"/>
                <a:cs typeface="Sakkal Majalla" panose="02000000000000000000" pitchFamily="2" charset="-78"/>
              </a:rPr>
              <a:t>تم توقيف الهجمة بمحض الصدفة</a:t>
            </a:r>
          </a:p>
          <a:p>
            <a:pPr algn="r" rtl="1">
              <a:spcBef>
                <a:spcPts val="600"/>
              </a:spcBef>
              <a:spcAft>
                <a:spcPts val="600"/>
              </a:spcAft>
              <a:buFont typeface="Arial" charset="0"/>
              <a:buChar char="•"/>
            </a:pPr>
            <a:r>
              <a:rPr lang="ar-SY" sz="2800" b="1" dirty="0" smtClean="0">
                <a:latin typeface="Sakkal Majalla" panose="02000000000000000000" pitchFamily="2" charset="-78"/>
                <a:cs typeface="Sakkal Majalla" panose="02000000000000000000" pitchFamily="2" charset="-78"/>
              </a:rPr>
              <a:t>بشكل عام، التأثير المالي للهجمة ضعيف</a:t>
            </a:r>
          </a:p>
          <a:p>
            <a:pPr algn="r" rtl="1">
              <a:spcBef>
                <a:spcPts val="600"/>
              </a:spcBef>
              <a:spcAft>
                <a:spcPts val="600"/>
              </a:spcAft>
              <a:buFont typeface="Arial" charset="0"/>
              <a:buChar char="•"/>
            </a:pPr>
            <a:r>
              <a:rPr lang="ar-SY" sz="2800" b="1" dirty="0" smtClean="0">
                <a:latin typeface="Sakkal Majalla" panose="02000000000000000000" pitchFamily="2" charset="-78"/>
                <a:cs typeface="Sakkal Majalla" panose="02000000000000000000" pitchFamily="2" charset="-78"/>
              </a:rPr>
              <a:t>المسؤولية</a:t>
            </a:r>
            <a:endParaRPr lang="en-US" sz="2800" b="1" dirty="0">
              <a:latin typeface="Sakkal Majalla" panose="02000000000000000000" pitchFamily="2" charset="-78"/>
              <a:cs typeface="Sakkal Majalla" panose="02000000000000000000" pitchFamily="2" charset="-78"/>
            </a:endParaRPr>
          </a:p>
          <a:p>
            <a:pPr marL="0" indent="0" algn="just">
              <a:spcBef>
                <a:spcPts val="600"/>
              </a:spcBef>
              <a:spcAft>
                <a:spcPts val="600"/>
              </a:spcAft>
              <a:buNone/>
            </a:pPr>
            <a:endParaRPr lang="en-US" sz="28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692426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smtClean="0">
                <a:latin typeface="Sakkal Majalla" panose="02000000000000000000" pitchFamily="2" charset="-78"/>
                <a:cs typeface="Sakkal Majalla" panose="02000000000000000000" pitchFamily="2" charset="-78"/>
              </a:rPr>
              <a:t>2016 - </a:t>
            </a:r>
            <a:r>
              <a:rPr lang="ar-SY" b="1" dirty="0">
                <a:latin typeface="Sakkal Majalla" panose="02000000000000000000" pitchFamily="2" charset="-78"/>
                <a:cs typeface="Sakkal Majalla" panose="02000000000000000000" pitchFamily="2" charset="-78"/>
              </a:rPr>
              <a:t>هجمة حجب </a:t>
            </a:r>
            <a:r>
              <a:rPr lang="ar-YE" b="1" dirty="0">
                <a:latin typeface="Sakkal Majalla" panose="02000000000000000000" pitchFamily="2" charset="-78"/>
                <a:cs typeface="Sakkal Majalla" panose="02000000000000000000" pitchFamily="2" charset="-78"/>
              </a:rPr>
              <a:t>الخدمة الموزع</a:t>
            </a:r>
            <a:r>
              <a:rPr lang="ar-SY" b="1" dirty="0">
                <a:latin typeface="Sakkal Majalla" panose="02000000000000000000" pitchFamily="2" charset="-78"/>
                <a:cs typeface="Sakkal Majalla" panose="02000000000000000000" pitchFamily="2" charset="-78"/>
              </a:rPr>
              <a:t>ة</a:t>
            </a:r>
            <a:r>
              <a:rPr lang="ar-YE" b="1" dirty="0">
                <a:latin typeface="Sakkal Majalla" panose="02000000000000000000" pitchFamily="2" charset="-78"/>
                <a:cs typeface="Sakkal Majalla" panose="02000000000000000000" pitchFamily="2" charset="-78"/>
              </a:rPr>
              <a:t> </a:t>
            </a:r>
            <a:r>
              <a:rPr lang="ar-SY" b="1" dirty="0">
                <a:latin typeface="Sakkal Majalla" panose="02000000000000000000" pitchFamily="2" charset="-78"/>
                <a:cs typeface="Sakkal Majalla" panose="02000000000000000000" pitchFamily="2" charset="-78"/>
              </a:rPr>
              <a:t>(</a:t>
            </a:r>
            <a:r>
              <a:rPr lang="en-US" b="1" dirty="0">
                <a:latin typeface="Sakkal Majalla" panose="02000000000000000000" pitchFamily="2" charset="-78"/>
                <a:cs typeface="Sakkal Majalla" panose="02000000000000000000" pitchFamily="2" charset="-78"/>
              </a:rPr>
              <a:t>DDoS</a:t>
            </a:r>
            <a:r>
              <a:rPr lang="ar-SY" b="1" dirty="0" smtClean="0">
                <a:latin typeface="Sakkal Majalla" panose="02000000000000000000" pitchFamily="2" charset="-78"/>
                <a:cs typeface="Sakkal Majalla" panose="02000000000000000000" pitchFamily="2" charset="-78"/>
              </a:rPr>
              <a:t>)</a:t>
            </a:r>
            <a:r>
              <a:rPr lang="ar-SY" b="1" dirty="0">
                <a:latin typeface="Sakkal Majalla" panose="02000000000000000000" pitchFamily="2" charset="-78"/>
                <a:cs typeface="Sakkal Majalla" panose="02000000000000000000" pitchFamily="2" charset="-78"/>
              </a:rPr>
              <a:t> </a:t>
            </a:r>
            <a:r>
              <a:rPr lang="ar-SY" b="1" dirty="0" smtClean="0">
                <a:latin typeface="Sakkal Majalla" panose="02000000000000000000" pitchFamily="2" charset="-78"/>
                <a:cs typeface="Sakkal Majalla" panose="02000000000000000000" pitchFamily="2" charset="-78"/>
              </a:rPr>
              <a:t>ضد أهم مزودي الخدمات الأمريكيين (3/1)</a:t>
            </a:r>
            <a:endParaRPr lang="en-GB" b="1" dirty="0">
              <a:latin typeface="Sakkal Majalla" panose="02000000000000000000" pitchFamily="2" charset="-78"/>
              <a:cs typeface="Sakkal Majalla" panose="02000000000000000000" pitchFamily="2" charset="-78"/>
            </a:endParaRP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206" y="1705880"/>
            <a:ext cx="4134763" cy="235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667153" y="1692923"/>
            <a:ext cx="4102774" cy="5016758"/>
          </a:xfrm>
          <a:prstGeom prst="rect">
            <a:avLst/>
          </a:prstGeom>
        </p:spPr>
        <p:txBody>
          <a:bodyPr wrap="square">
            <a:spAutoFit/>
          </a:bodyPr>
          <a:lstStyle/>
          <a:p>
            <a:pPr algn="r" rtl="1"/>
            <a:r>
              <a:rPr lang="ar-SY" sz="3200" dirty="0" smtClean="0">
                <a:latin typeface="Sakkal Majalla" panose="02000000000000000000" pitchFamily="2" charset="-78"/>
                <a:cs typeface="Sakkal Majalla" panose="02000000000000000000" pitchFamily="2" charset="-78"/>
              </a:rPr>
              <a:t>أدى هذا </a:t>
            </a:r>
            <a:r>
              <a:rPr lang="ar-SY" sz="3200" dirty="0">
                <a:latin typeface="Sakkal Majalla" panose="02000000000000000000" pitchFamily="2" charset="-78"/>
                <a:cs typeface="Sakkal Majalla" panose="02000000000000000000" pitchFamily="2" charset="-78"/>
              </a:rPr>
              <a:t>الحادث </a:t>
            </a:r>
            <a:r>
              <a:rPr lang="ar-SY" sz="3200" dirty="0" smtClean="0">
                <a:latin typeface="Sakkal Majalla" panose="02000000000000000000" pitchFamily="2" charset="-78"/>
                <a:cs typeface="Sakkal Majalla" panose="02000000000000000000" pitchFamily="2" charset="-78"/>
              </a:rPr>
              <a:t>إلى توقيف اشتغال بعض </a:t>
            </a:r>
            <a:r>
              <a:rPr lang="ar-SY" sz="3200" dirty="0">
                <a:latin typeface="Sakkal Majalla" panose="02000000000000000000" pitchFamily="2" charset="-78"/>
                <a:cs typeface="Sakkal Majalla" panose="02000000000000000000" pitchFamily="2" charset="-78"/>
              </a:rPr>
              <a:t>المواقع الأكثر شعبية على </a:t>
            </a:r>
            <a:r>
              <a:rPr lang="ar-SY" sz="3200" dirty="0" smtClean="0">
                <a:latin typeface="Sakkal Majalla" panose="02000000000000000000" pitchFamily="2" charset="-78"/>
                <a:cs typeface="Sakkal Majalla" panose="02000000000000000000" pitchFamily="2" charset="-78"/>
              </a:rPr>
              <a:t>الإنترنت، </a:t>
            </a:r>
            <a:r>
              <a:rPr lang="ar-SY" sz="3200" dirty="0">
                <a:latin typeface="Sakkal Majalla" panose="02000000000000000000" pitchFamily="2" charset="-78"/>
                <a:cs typeface="Sakkal Majalla" panose="02000000000000000000" pitchFamily="2" charset="-78"/>
              </a:rPr>
              <a:t>بما في ذلك </a:t>
            </a:r>
            <a:r>
              <a:rPr lang="fr-FR" sz="3200" b="1" dirty="0" err="1" smtClean="0">
                <a:latin typeface="Sakkal Majalla" panose="02000000000000000000" pitchFamily="2" charset="-78"/>
                <a:cs typeface="Sakkal Majalla" panose="02000000000000000000" pitchFamily="2" charset="-78"/>
              </a:rPr>
              <a:t>Netflix</a:t>
            </a:r>
            <a:r>
              <a:rPr lang="ar-SY" sz="3200" b="1" dirty="0" smtClean="0">
                <a:latin typeface="Sakkal Majalla" panose="02000000000000000000" pitchFamily="2" charset="-78"/>
                <a:cs typeface="Sakkal Majalla" panose="02000000000000000000" pitchFamily="2" charset="-78"/>
              </a:rPr>
              <a:t> </a:t>
            </a:r>
            <a:r>
              <a:rPr lang="fr-FR" sz="3200" b="1" dirty="0" smtClean="0">
                <a:latin typeface="Sakkal Majalla" panose="02000000000000000000" pitchFamily="2" charset="-78"/>
                <a:cs typeface="Sakkal Majalla" panose="02000000000000000000" pitchFamily="2" charset="-78"/>
              </a:rPr>
              <a:t> </a:t>
            </a:r>
            <a:r>
              <a:rPr lang="ar-SY" sz="3200" b="1" dirty="0">
                <a:latin typeface="Sakkal Majalla" panose="02000000000000000000" pitchFamily="2" charset="-78"/>
                <a:cs typeface="Sakkal Majalla" panose="02000000000000000000" pitchFamily="2" charset="-78"/>
              </a:rPr>
              <a:t>و </a:t>
            </a:r>
            <a:r>
              <a:rPr lang="fr-FR" sz="3200" b="1" dirty="0">
                <a:latin typeface="Sakkal Majalla" panose="02000000000000000000" pitchFamily="2" charset="-78"/>
                <a:cs typeface="Sakkal Majalla" panose="02000000000000000000" pitchFamily="2" charset="-78"/>
              </a:rPr>
              <a:t>Twitter </a:t>
            </a:r>
            <a:r>
              <a:rPr lang="ar-SY" sz="3200" b="1" dirty="0" smtClean="0">
                <a:latin typeface="Sakkal Majalla" panose="02000000000000000000" pitchFamily="2" charset="-78"/>
                <a:cs typeface="Sakkal Majalla" panose="02000000000000000000" pitchFamily="2" charset="-78"/>
              </a:rPr>
              <a:t>و</a:t>
            </a:r>
            <a:r>
              <a:rPr lang="fr-FR" sz="3200" b="1" dirty="0" err="1" smtClean="0">
                <a:latin typeface="Sakkal Majalla" panose="02000000000000000000" pitchFamily="2" charset="-78"/>
                <a:cs typeface="Sakkal Majalla" panose="02000000000000000000" pitchFamily="2" charset="-78"/>
              </a:rPr>
              <a:t>Spotify</a:t>
            </a:r>
            <a:r>
              <a:rPr lang="fr-FR" sz="3200" b="1" dirty="0" smtClean="0">
                <a:latin typeface="Sakkal Majalla" panose="02000000000000000000" pitchFamily="2" charset="-78"/>
                <a:cs typeface="Sakkal Majalla" panose="02000000000000000000" pitchFamily="2" charset="-78"/>
              </a:rPr>
              <a:t> </a:t>
            </a:r>
            <a:r>
              <a:rPr lang="ar-SY" sz="3200" b="1" dirty="0" smtClean="0">
                <a:latin typeface="Sakkal Majalla" panose="02000000000000000000" pitchFamily="2" charset="-78"/>
                <a:cs typeface="Sakkal Majalla" panose="02000000000000000000" pitchFamily="2" charset="-78"/>
              </a:rPr>
              <a:t> و</a:t>
            </a:r>
            <a:r>
              <a:rPr lang="fr-FR" sz="3200" b="1" dirty="0" err="1" smtClean="0">
                <a:latin typeface="Sakkal Majalla" panose="02000000000000000000" pitchFamily="2" charset="-78"/>
                <a:cs typeface="Sakkal Majalla" panose="02000000000000000000" pitchFamily="2" charset="-78"/>
              </a:rPr>
              <a:t>Reddit</a:t>
            </a:r>
            <a:r>
              <a:rPr lang="ar-SY" sz="3200" b="1" dirty="0" smtClean="0">
                <a:latin typeface="Sakkal Majalla" panose="02000000000000000000" pitchFamily="2" charset="-78"/>
                <a:cs typeface="Sakkal Majalla" panose="02000000000000000000" pitchFamily="2" charset="-78"/>
              </a:rPr>
              <a:t> </a:t>
            </a:r>
            <a:r>
              <a:rPr lang="fr-FR" sz="3200" b="1" dirty="0" smtClean="0">
                <a:latin typeface="Sakkal Majalla" panose="02000000000000000000" pitchFamily="2" charset="-78"/>
                <a:cs typeface="Sakkal Majalla" panose="02000000000000000000" pitchFamily="2" charset="-78"/>
              </a:rPr>
              <a:t> </a:t>
            </a:r>
            <a:r>
              <a:rPr lang="ar-SY" sz="3200" b="1" dirty="0" smtClean="0">
                <a:latin typeface="Sakkal Majalla" panose="02000000000000000000" pitchFamily="2" charset="-78"/>
                <a:cs typeface="Sakkal Majalla" panose="02000000000000000000" pitchFamily="2" charset="-78"/>
              </a:rPr>
              <a:t>و</a:t>
            </a:r>
            <a:r>
              <a:rPr lang="fr-FR" sz="3200" b="1" dirty="0" smtClean="0">
                <a:latin typeface="Sakkal Majalla" panose="02000000000000000000" pitchFamily="2" charset="-78"/>
                <a:cs typeface="Sakkal Majalla" panose="02000000000000000000" pitchFamily="2" charset="-78"/>
              </a:rPr>
              <a:t>CNN </a:t>
            </a:r>
            <a:r>
              <a:rPr lang="ar-SY" sz="3200" b="1" dirty="0" smtClean="0">
                <a:latin typeface="Sakkal Majalla" panose="02000000000000000000" pitchFamily="2" charset="-78"/>
                <a:cs typeface="Sakkal Majalla" panose="02000000000000000000" pitchFamily="2" charset="-78"/>
              </a:rPr>
              <a:t> و</a:t>
            </a:r>
            <a:r>
              <a:rPr lang="fr-FR" sz="3200" b="1" dirty="0" smtClean="0">
                <a:latin typeface="Sakkal Majalla" panose="02000000000000000000" pitchFamily="2" charset="-78"/>
                <a:cs typeface="Sakkal Majalla" panose="02000000000000000000" pitchFamily="2" charset="-78"/>
              </a:rPr>
              <a:t>PayPal </a:t>
            </a:r>
            <a:r>
              <a:rPr lang="ar-SY" sz="3200" b="1" dirty="0" smtClean="0">
                <a:latin typeface="Sakkal Majalla" panose="02000000000000000000" pitchFamily="2" charset="-78"/>
                <a:cs typeface="Sakkal Majalla" panose="02000000000000000000" pitchFamily="2" charset="-78"/>
              </a:rPr>
              <a:t> و</a:t>
            </a:r>
            <a:r>
              <a:rPr lang="fr-FR" sz="3200" b="1" dirty="0" smtClean="0">
                <a:latin typeface="Sakkal Majalla" panose="02000000000000000000" pitchFamily="2" charset="-78"/>
                <a:cs typeface="Sakkal Majalla" panose="02000000000000000000" pitchFamily="2" charset="-78"/>
              </a:rPr>
              <a:t>Pinterest </a:t>
            </a:r>
            <a:r>
              <a:rPr lang="ar-SY" sz="3200" b="1" dirty="0" smtClean="0">
                <a:latin typeface="Sakkal Majalla" panose="02000000000000000000" pitchFamily="2" charset="-78"/>
                <a:cs typeface="Sakkal Majalla" panose="02000000000000000000" pitchFamily="2" charset="-78"/>
              </a:rPr>
              <a:t> و </a:t>
            </a:r>
            <a:r>
              <a:rPr lang="fr-FR" sz="3200" b="1" dirty="0">
                <a:latin typeface="Sakkal Majalla" panose="02000000000000000000" pitchFamily="2" charset="-78"/>
                <a:cs typeface="Sakkal Majalla" panose="02000000000000000000" pitchFamily="2" charset="-78"/>
              </a:rPr>
              <a:t>Fox News </a:t>
            </a:r>
            <a:r>
              <a:rPr lang="ar-SY" sz="3200" b="1" dirty="0" smtClean="0">
                <a:latin typeface="Sakkal Majalla" panose="02000000000000000000" pitchFamily="2" charset="-78"/>
                <a:cs typeface="Sakkal Majalla" panose="02000000000000000000" pitchFamily="2" charset="-78"/>
              </a:rPr>
              <a:t> </a:t>
            </a:r>
            <a:r>
              <a:rPr lang="ar-SY" sz="3200" dirty="0" smtClean="0">
                <a:latin typeface="Sakkal Majalla" panose="02000000000000000000" pitchFamily="2" charset="-78"/>
                <a:cs typeface="Sakkal Majalla" panose="02000000000000000000" pitchFamily="2" charset="-78"/>
              </a:rPr>
              <a:t>- بالإضافة </a:t>
            </a:r>
            <a:r>
              <a:rPr lang="ar-SY" sz="3200" dirty="0">
                <a:latin typeface="Sakkal Majalla" panose="02000000000000000000" pitchFamily="2" charset="-78"/>
                <a:cs typeface="Sakkal Majalla" panose="02000000000000000000" pitchFamily="2" charset="-78"/>
              </a:rPr>
              <a:t>إلى </a:t>
            </a:r>
            <a:r>
              <a:rPr lang="ar-SY" sz="3200" dirty="0" smtClean="0">
                <a:latin typeface="Sakkal Majalla" panose="02000000000000000000" pitchFamily="2" charset="-78"/>
                <a:cs typeface="Sakkal Majalla" panose="02000000000000000000" pitchFamily="2" charset="-78"/>
              </a:rPr>
              <a:t>صحف </a:t>
            </a:r>
            <a:r>
              <a:rPr lang="ar-SY" sz="3200" dirty="0">
                <a:latin typeface="Sakkal Majalla" panose="02000000000000000000" pitchFamily="2" charset="-78"/>
                <a:cs typeface="Sakkal Majalla" panose="02000000000000000000" pitchFamily="2" charset="-78"/>
              </a:rPr>
              <a:t>بما في ذلك صحيفة الجارديان وصحيفة نيويورك تايمز وصحيفة وول ستريت جورنال</a:t>
            </a:r>
            <a:r>
              <a:rPr lang="ar-SY" sz="3200" dirty="0" smtClean="0">
                <a:latin typeface="Sakkal Majalla" panose="02000000000000000000" pitchFamily="2" charset="-78"/>
                <a:cs typeface="Sakkal Majalla" panose="02000000000000000000" pitchFamily="2" charset="-78"/>
              </a:rPr>
              <a:t>.</a:t>
            </a:r>
            <a:endParaRPr lang="ar-SY" sz="3200" dirty="0">
              <a:latin typeface="Sakkal Majalla" panose="02000000000000000000" pitchFamily="2" charset="-78"/>
              <a:cs typeface="Sakkal Majalla" panose="02000000000000000000" pitchFamily="2" charset="-78"/>
            </a:endParaRPr>
          </a:p>
        </p:txBody>
      </p:sp>
      <p:sp>
        <p:nvSpPr>
          <p:cNvPr id="6" name="Rectangle 5"/>
          <p:cNvSpPr/>
          <p:nvPr/>
        </p:nvSpPr>
        <p:spPr>
          <a:xfrm>
            <a:off x="441205" y="4055992"/>
            <a:ext cx="4134763" cy="1938992"/>
          </a:xfrm>
          <a:prstGeom prst="rect">
            <a:avLst/>
          </a:prstGeom>
        </p:spPr>
        <p:txBody>
          <a:bodyPr wrap="square">
            <a:spAutoFit/>
          </a:bodyPr>
          <a:lstStyle/>
          <a:p>
            <a:pPr algn="r" rtl="1"/>
            <a:r>
              <a:rPr lang="ar-SY" sz="2400" dirty="0" smtClean="0">
                <a:latin typeface="Sakkal Majalla" panose="02000000000000000000" pitchFamily="2" charset="-78"/>
                <a:cs typeface="Sakkal Majalla" panose="02000000000000000000" pitchFamily="2" charset="-78"/>
              </a:rPr>
              <a:t>يعزى هذا </a:t>
            </a:r>
            <a:r>
              <a:rPr lang="ar-SY" sz="2400" dirty="0">
                <a:latin typeface="Sakkal Majalla" panose="02000000000000000000" pitchFamily="2" charset="-78"/>
                <a:cs typeface="Sakkal Majalla" panose="02000000000000000000" pitchFamily="2" charset="-78"/>
              </a:rPr>
              <a:t>الانقطاع </a:t>
            </a:r>
            <a:r>
              <a:rPr lang="ar-SY" sz="2400" dirty="0" smtClean="0">
                <a:latin typeface="Sakkal Majalla" panose="02000000000000000000" pitchFamily="2" charset="-78"/>
                <a:cs typeface="Sakkal Majalla" panose="02000000000000000000" pitchFamily="2" charset="-78"/>
              </a:rPr>
              <a:t>إلى </a:t>
            </a:r>
            <a:r>
              <a:rPr lang="ar-SY" sz="2400" b="1" dirty="0" smtClean="0">
                <a:latin typeface="Sakkal Majalla" panose="02000000000000000000" pitchFamily="2" charset="-78"/>
                <a:cs typeface="Sakkal Majalla" panose="02000000000000000000" pitchFamily="2" charset="-78"/>
              </a:rPr>
              <a:t>هجمة حجب الخدمة الموزعة (</a:t>
            </a:r>
            <a:r>
              <a:rPr lang="fr-FR" sz="2400" b="1" dirty="0" err="1" smtClean="0">
                <a:latin typeface="Sakkal Majalla" panose="02000000000000000000" pitchFamily="2" charset="-78"/>
                <a:cs typeface="Sakkal Majalla" panose="02000000000000000000" pitchFamily="2" charset="-78"/>
              </a:rPr>
              <a:t>DDoS</a:t>
            </a:r>
            <a:r>
              <a:rPr lang="ar-SY" sz="2400" b="1" dirty="0" smtClean="0">
                <a:latin typeface="Sakkal Majalla" panose="02000000000000000000" pitchFamily="2" charset="-78"/>
                <a:cs typeface="Sakkal Majalla" panose="02000000000000000000" pitchFamily="2" charset="-78"/>
              </a:rPr>
              <a:t>)</a:t>
            </a:r>
            <a:r>
              <a:rPr lang="fr-FR" sz="2400" b="1" dirty="0" smtClean="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حيث يتم </a:t>
            </a:r>
            <a:r>
              <a:rPr lang="ar-SY" sz="2400" dirty="0" smtClean="0">
                <a:latin typeface="Sakkal Majalla" panose="02000000000000000000" pitchFamily="2" charset="-78"/>
                <a:cs typeface="Sakkal Majalla" panose="02000000000000000000" pitchFamily="2" charset="-78"/>
              </a:rPr>
              <a:t>إصابة شبكة </a:t>
            </a:r>
            <a:r>
              <a:rPr lang="ar-SY" sz="2400" dirty="0">
                <a:latin typeface="Sakkal Majalla" panose="02000000000000000000" pitchFamily="2" charset="-78"/>
                <a:cs typeface="Sakkal Majalla" panose="02000000000000000000" pitchFamily="2" charset="-78"/>
              </a:rPr>
              <a:t>من أجهزة الكمبيوتر </a:t>
            </a:r>
            <a:r>
              <a:rPr lang="ar-SY" sz="2400" dirty="0" smtClean="0">
                <a:latin typeface="Sakkal Majalla" panose="02000000000000000000" pitchFamily="2" charset="-78"/>
                <a:cs typeface="Sakkal Majalla" panose="02000000000000000000" pitchFamily="2" charset="-78"/>
              </a:rPr>
              <a:t>ببرمجية خبيثة خاصة، "</a:t>
            </a:r>
            <a:r>
              <a:rPr lang="ar-SY" sz="2400" dirty="0">
                <a:latin typeface="Sakkal Majalla" panose="02000000000000000000" pitchFamily="2" charset="-78"/>
                <a:cs typeface="Sakkal Majalla" panose="02000000000000000000" pitchFamily="2" charset="-78"/>
              </a:rPr>
              <a:t>بوت نت</a:t>
            </a:r>
            <a:r>
              <a:rPr lang="ar-SY" sz="2400" dirty="0" smtClean="0">
                <a:latin typeface="Sakkal Majalla" panose="02000000000000000000" pitchFamily="2" charset="-78"/>
                <a:cs typeface="Sakkal Majalla" panose="02000000000000000000" pitchFamily="2" charset="-78"/>
              </a:rPr>
              <a:t>"، في إطار </a:t>
            </a:r>
            <a:r>
              <a:rPr lang="ar-SY" sz="2400" b="1" dirty="0">
                <a:latin typeface="Sakkal Majalla" panose="02000000000000000000" pitchFamily="2" charset="-78"/>
                <a:cs typeface="Sakkal Majalla" panose="02000000000000000000" pitchFamily="2" charset="-78"/>
              </a:rPr>
              <a:t>قصف </a:t>
            </a:r>
            <a:r>
              <a:rPr lang="ar-SY" sz="2400" b="1" dirty="0" smtClean="0">
                <a:latin typeface="Sakkal Majalla" panose="02000000000000000000" pitchFamily="2" charset="-78"/>
                <a:cs typeface="Sakkal Majalla" panose="02000000000000000000" pitchFamily="2" charset="-78"/>
              </a:rPr>
              <a:t>منسق لخادوم ذي حركة حتى </a:t>
            </a:r>
            <a:r>
              <a:rPr lang="ar-SY" sz="2400" b="1" dirty="0">
                <a:latin typeface="Sakkal Majalla" panose="02000000000000000000" pitchFamily="2" charset="-78"/>
                <a:cs typeface="Sakkal Majalla" panose="02000000000000000000" pitchFamily="2" charset="-78"/>
              </a:rPr>
              <a:t>ينهار تحت الضغط</a:t>
            </a:r>
            <a:r>
              <a:rPr lang="ar-SY" sz="2400" dirty="0" smtClean="0">
                <a:latin typeface="Sakkal Majalla" panose="02000000000000000000" pitchFamily="2" charset="-78"/>
                <a:cs typeface="Sakkal Majalla" panose="02000000000000000000" pitchFamily="2" charset="-78"/>
              </a:rPr>
              <a:t>.</a:t>
            </a:r>
            <a:endParaRPr lang="ar-SY" sz="2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17920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a:latin typeface="Sakkal Majalla" panose="02000000000000000000" pitchFamily="2" charset="-78"/>
                <a:cs typeface="Sakkal Majalla" panose="02000000000000000000" pitchFamily="2" charset="-78"/>
              </a:rPr>
              <a:t>2016 - هجمة حجب </a:t>
            </a:r>
            <a:r>
              <a:rPr lang="ar-YE" b="1" dirty="0">
                <a:latin typeface="Sakkal Majalla" panose="02000000000000000000" pitchFamily="2" charset="-78"/>
                <a:cs typeface="Sakkal Majalla" panose="02000000000000000000" pitchFamily="2" charset="-78"/>
              </a:rPr>
              <a:t>الخدمة الموزع</a:t>
            </a:r>
            <a:r>
              <a:rPr lang="ar-SY" b="1" dirty="0">
                <a:latin typeface="Sakkal Majalla" panose="02000000000000000000" pitchFamily="2" charset="-78"/>
                <a:cs typeface="Sakkal Majalla" panose="02000000000000000000" pitchFamily="2" charset="-78"/>
              </a:rPr>
              <a:t>ة</a:t>
            </a:r>
            <a:r>
              <a:rPr lang="ar-YE" b="1" dirty="0">
                <a:latin typeface="Sakkal Majalla" panose="02000000000000000000" pitchFamily="2" charset="-78"/>
                <a:cs typeface="Sakkal Majalla" panose="02000000000000000000" pitchFamily="2" charset="-78"/>
              </a:rPr>
              <a:t> </a:t>
            </a:r>
            <a:r>
              <a:rPr lang="ar-SY" b="1" dirty="0">
                <a:latin typeface="Sakkal Majalla" panose="02000000000000000000" pitchFamily="2" charset="-78"/>
                <a:cs typeface="Sakkal Majalla" panose="02000000000000000000" pitchFamily="2" charset="-78"/>
              </a:rPr>
              <a:t>(</a:t>
            </a:r>
            <a:r>
              <a:rPr lang="en-US" b="1" dirty="0">
                <a:latin typeface="Sakkal Majalla" panose="02000000000000000000" pitchFamily="2" charset="-78"/>
                <a:cs typeface="Sakkal Majalla" panose="02000000000000000000" pitchFamily="2" charset="-78"/>
              </a:rPr>
              <a:t>DDoS</a:t>
            </a:r>
            <a:r>
              <a:rPr lang="ar-SY" b="1" dirty="0">
                <a:latin typeface="Sakkal Majalla" panose="02000000000000000000" pitchFamily="2" charset="-78"/>
                <a:cs typeface="Sakkal Majalla" panose="02000000000000000000" pitchFamily="2" charset="-78"/>
              </a:rPr>
              <a:t>) ضد أهم مزودي الخدمات الأمريكيين (</a:t>
            </a:r>
            <a:r>
              <a:rPr lang="ar-SY" b="1" dirty="0" smtClean="0">
                <a:latin typeface="Sakkal Majalla" panose="02000000000000000000" pitchFamily="2" charset="-78"/>
                <a:cs typeface="Sakkal Majalla" panose="02000000000000000000" pitchFamily="2" charset="-78"/>
              </a:rPr>
              <a:t>3/2)</a:t>
            </a:r>
            <a:endParaRPr lang="en-GB" b="1" dirty="0"/>
          </a:p>
        </p:txBody>
      </p:sp>
      <p:sp>
        <p:nvSpPr>
          <p:cNvPr id="5" name="Rectangle 4"/>
          <p:cNvSpPr/>
          <p:nvPr/>
        </p:nvSpPr>
        <p:spPr>
          <a:xfrm>
            <a:off x="457200" y="1851472"/>
            <a:ext cx="8229600" cy="4749146"/>
          </a:xfrm>
          <a:prstGeom prst="rect">
            <a:avLst/>
          </a:prstGeom>
        </p:spPr>
        <p:txBody>
          <a:bodyPr wrap="square" numCol="1" spcCol="360000">
            <a:noAutofit/>
          </a:bodyPr>
          <a:lstStyle/>
          <a:p>
            <a:pPr algn="just" rtl="1"/>
            <a:r>
              <a:rPr lang="ar-SY" sz="2800" dirty="0" smtClean="0">
                <a:latin typeface="Sakkal Majalla" panose="02000000000000000000" pitchFamily="2" charset="-78"/>
                <a:cs typeface="Sakkal Majalla" panose="02000000000000000000" pitchFamily="2" charset="-78"/>
              </a:rPr>
              <a:t>كان</a:t>
            </a:r>
            <a:r>
              <a:rPr lang="ar-SY" sz="2800" b="1" dirty="0" smtClean="0">
                <a:latin typeface="Sakkal Majalla" panose="02000000000000000000" pitchFamily="2" charset="-78"/>
                <a:cs typeface="Sakkal Majalla" panose="02000000000000000000" pitchFamily="2" charset="-78"/>
              </a:rPr>
              <a:t> بوتنت </a:t>
            </a:r>
            <a:r>
              <a:rPr lang="ar-SY" sz="2800" b="1" dirty="0">
                <a:latin typeface="Sakkal Majalla" panose="02000000000000000000" pitchFamily="2" charset="-78"/>
                <a:cs typeface="Sakkal Majalla" panose="02000000000000000000" pitchFamily="2" charset="-78"/>
              </a:rPr>
              <a:t>ميراي </a:t>
            </a:r>
            <a:r>
              <a:rPr lang="ar-SY" sz="2800" b="1" dirty="0" smtClean="0">
                <a:latin typeface="Sakkal Majalla" panose="02000000000000000000" pitchFamily="2" charset="-78"/>
                <a:cs typeface="Sakkal Majalla" panose="02000000000000000000" pitchFamily="2" charset="-78"/>
              </a:rPr>
              <a:t>(</a:t>
            </a:r>
            <a:r>
              <a:rPr lang="fr-FR" sz="2800" b="1" dirty="0" smtClean="0">
                <a:latin typeface="Sakkal Majalla" panose="02000000000000000000" pitchFamily="2" charset="-78"/>
                <a:cs typeface="Sakkal Majalla" panose="02000000000000000000" pitchFamily="2" charset="-78"/>
              </a:rPr>
              <a:t>Mirai </a:t>
            </a:r>
            <a:r>
              <a:rPr lang="fr-FR" sz="2800" b="1" dirty="0" err="1" smtClean="0">
                <a:latin typeface="Sakkal Majalla" panose="02000000000000000000" pitchFamily="2" charset="-78"/>
                <a:cs typeface="Sakkal Majalla" panose="02000000000000000000" pitchFamily="2" charset="-78"/>
              </a:rPr>
              <a:t>botnet</a:t>
            </a:r>
            <a:r>
              <a:rPr lang="ar-SY" sz="2800" b="1" dirty="0" smtClean="0">
                <a:latin typeface="Sakkal Majalla" panose="02000000000000000000" pitchFamily="2" charset="-78"/>
                <a:cs typeface="Sakkal Majalla" panose="02000000000000000000" pitchFamily="2" charset="-78"/>
              </a:rPr>
              <a:t>)</a:t>
            </a:r>
            <a:r>
              <a:rPr lang="fr-FR" sz="2800" dirty="0" smtClean="0">
                <a:latin typeface="Sakkal Majalla" panose="02000000000000000000" pitchFamily="2" charset="-78"/>
                <a:cs typeface="Sakkal Majalla" panose="02000000000000000000" pitchFamily="2" charset="-78"/>
              </a:rPr>
              <a:t>" </a:t>
            </a:r>
            <a:r>
              <a:rPr lang="ar-SY" sz="2800" dirty="0" smtClean="0">
                <a:latin typeface="Sakkal Majalla" panose="02000000000000000000" pitchFamily="2" charset="-78"/>
                <a:cs typeface="Sakkal Majalla" panose="02000000000000000000" pitchFamily="2" charset="-78"/>
              </a:rPr>
              <a:t>المصدر </a:t>
            </a:r>
            <a:r>
              <a:rPr lang="ar-SY" sz="2800" dirty="0">
                <a:latin typeface="Sakkal Majalla" panose="02000000000000000000" pitchFamily="2" charset="-78"/>
                <a:cs typeface="Sakkal Majalla" panose="02000000000000000000" pitchFamily="2" charset="-78"/>
              </a:rPr>
              <a:t>الرئيسي لحركة </a:t>
            </a:r>
            <a:r>
              <a:rPr lang="ar-SY" sz="2800" dirty="0" smtClean="0">
                <a:latin typeface="Sakkal Majalla" panose="02000000000000000000" pitchFamily="2" charset="-78"/>
                <a:cs typeface="Sakkal Majalla" panose="02000000000000000000" pitchFamily="2" charset="-78"/>
              </a:rPr>
              <a:t>الهجمة الخبيثة".</a:t>
            </a:r>
          </a:p>
          <a:p>
            <a:pPr algn="just" rtl="1"/>
            <a:endParaRPr lang="ar-SY" sz="2800" dirty="0">
              <a:latin typeface="Sakkal Majalla" panose="02000000000000000000" pitchFamily="2" charset="-78"/>
              <a:cs typeface="Sakkal Majalla" panose="02000000000000000000" pitchFamily="2" charset="-78"/>
            </a:endParaRPr>
          </a:p>
          <a:p>
            <a:pPr algn="just" rtl="1"/>
            <a:r>
              <a:rPr lang="ar-SY" sz="2800" b="1" dirty="0" smtClean="0">
                <a:latin typeface="Sakkal Majalla" panose="02000000000000000000" pitchFamily="2" charset="-78"/>
                <a:cs typeface="Sakkal Majalla" panose="02000000000000000000" pitchFamily="2" charset="-78"/>
              </a:rPr>
              <a:t>يتألف بوتنت ميراي بشكل </a:t>
            </a:r>
            <a:r>
              <a:rPr lang="ar-SY" sz="2800" b="1" dirty="0">
                <a:latin typeface="Sakkal Majalla" panose="02000000000000000000" pitchFamily="2" charset="-78"/>
                <a:cs typeface="Sakkal Majalla" panose="02000000000000000000" pitchFamily="2" charset="-78"/>
              </a:rPr>
              <a:t>كبير من أجهزة "إنترنت الأشياء" </a:t>
            </a:r>
            <a:r>
              <a:rPr lang="fr-FR" sz="2800" b="1" dirty="0" err="1" smtClean="0">
                <a:latin typeface="Sakkal Majalla" panose="02000000000000000000" pitchFamily="2" charset="-78"/>
                <a:cs typeface="Sakkal Majalla" panose="02000000000000000000" pitchFamily="2" charset="-78"/>
              </a:rPr>
              <a:t>IoT</a:t>
            </a:r>
            <a:r>
              <a:rPr lang="fr-FR" sz="2800" b="1" dirty="0" smtClean="0">
                <a:latin typeface="Sakkal Majalla" panose="02000000000000000000" pitchFamily="2" charset="-78"/>
                <a:cs typeface="Sakkal Majalla" panose="02000000000000000000" pitchFamily="2" charset="-78"/>
              </a:rPr>
              <a:t>)</a:t>
            </a:r>
            <a:r>
              <a:rPr lang="ar-SY" sz="2800" b="1" dirty="0" smtClean="0">
                <a:latin typeface="Sakkal Majalla" panose="02000000000000000000" pitchFamily="2" charset="-78"/>
                <a:cs typeface="Sakkal Majalla" panose="02000000000000000000" pitchFamily="2" charset="-78"/>
              </a:rPr>
              <a:t>) مثل </a:t>
            </a:r>
            <a:r>
              <a:rPr lang="ar-SY" sz="2800" b="1" dirty="0">
                <a:latin typeface="Sakkal Majalla" panose="02000000000000000000" pitchFamily="2" charset="-78"/>
                <a:cs typeface="Sakkal Majalla" panose="02000000000000000000" pitchFamily="2" charset="-78"/>
              </a:rPr>
              <a:t>الكاميرات الرقمية </a:t>
            </a:r>
            <a:r>
              <a:rPr lang="ar-SY" sz="2800" b="1" dirty="0" smtClean="0">
                <a:latin typeface="Sakkal Majalla" panose="02000000000000000000" pitchFamily="2" charset="-78"/>
                <a:cs typeface="Sakkal Majalla" panose="02000000000000000000" pitchFamily="2" charset="-78"/>
              </a:rPr>
              <a:t>ومشغلات </a:t>
            </a:r>
            <a:r>
              <a:rPr lang="fr-FR" sz="2800" b="1" dirty="0" smtClean="0">
                <a:latin typeface="Sakkal Majalla" panose="02000000000000000000" pitchFamily="2" charset="-78"/>
                <a:cs typeface="Sakkal Majalla" panose="02000000000000000000" pitchFamily="2" charset="-78"/>
              </a:rPr>
              <a:t>DVR</a:t>
            </a:r>
            <a:r>
              <a:rPr lang="ar-SY" sz="2800" b="1" dirty="0">
                <a:latin typeface="Sakkal Majalla" panose="02000000000000000000" pitchFamily="2" charset="-78"/>
                <a:cs typeface="Sakkal Majalla" panose="02000000000000000000" pitchFamily="2" charset="-78"/>
              </a:rPr>
              <a:t>.</a:t>
            </a:r>
            <a:endParaRPr lang="fr-FR" sz="2800" b="1" dirty="0">
              <a:latin typeface="Sakkal Majalla" panose="02000000000000000000" pitchFamily="2" charset="-78"/>
              <a:cs typeface="Sakkal Majalla" panose="02000000000000000000" pitchFamily="2" charset="-78"/>
            </a:endParaRPr>
          </a:p>
          <a:p>
            <a:pPr algn="just" rtl="1"/>
            <a:endParaRPr lang="fr-FR" sz="2800" dirty="0">
              <a:latin typeface="Sakkal Majalla" panose="02000000000000000000" pitchFamily="2" charset="-78"/>
              <a:cs typeface="Sakkal Majalla" panose="02000000000000000000" pitchFamily="2" charset="-78"/>
            </a:endParaRPr>
          </a:p>
          <a:p>
            <a:pPr algn="just" rtl="1"/>
            <a:r>
              <a:rPr lang="ar-SY" sz="2800" dirty="0">
                <a:latin typeface="Sakkal Majalla" panose="02000000000000000000" pitchFamily="2" charset="-78"/>
                <a:cs typeface="Sakkal Majalla" panose="02000000000000000000" pitchFamily="2" charset="-78"/>
              </a:rPr>
              <a:t>نظرًا </a:t>
            </a:r>
            <a:r>
              <a:rPr lang="ar-SY" sz="2800" dirty="0" smtClean="0">
                <a:latin typeface="Sakkal Majalla" panose="02000000000000000000" pitchFamily="2" charset="-78"/>
                <a:cs typeface="Sakkal Majalla" panose="02000000000000000000" pitchFamily="2" charset="-78"/>
              </a:rPr>
              <a:t>لوجود العديد </a:t>
            </a:r>
            <a:r>
              <a:rPr lang="ar-SY" sz="2800" dirty="0">
                <a:latin typeface="Sakkal Majalla" panose="02000000000000000000" pitchFamily="2" charset="-78"/>
                <a:cs typeface="Sakkal Majalla" panose="02000000000000000000" pitchFamily="2" charset="-78"/>
              </a:rPr>
              <a:t>من الأجهزة المتصلة بالإنترنت </a:t>
            </a:r>
            <a:r>
              <a:rPr lang="ar-SY" sz="2800" dirty="0" smtClean="0">
                <a:latin typeface="Sakkal Majalla" panose="02000000000000000000" pitchFamily="2" charset="-78"/>
                <a:cs typeface="Sakkal Majalla" panose="02000000000000000000" pitchFamily="2" charset="-78"/>
              </a:rPr>
              <a:t>يمكنها الاختيار </a:t>
            </a:r>
            <a:r>
              <a:rPr lang="ar-SY" sz="2800" dirty="0">
                <a:latin typeface="Sakkal Majalla" panose="02000000000000000000" pitchFamily="2" charset="-78"/>
                <a:cs typeface="Sakkal Majalla" panose="02000000000000000000" pitchFamily="2" charset="-78"/>
              </a:rPr>
              <a:t>من </a:t>
            </a:r>
            <a:r>
              <a:rPr lang="ar-SY" sz="2800" dirty="0" smtClean="0">
                <a:latin typeface="Sakkal Majalla" panose="02000000000000000000" pitchFamily="2" charset="-78"/>
                <a:cs typeface="Sakkal Majalla" panose="02000000000000000000" pitchFamily="2" charset="-78"/>
              </a:rPr>
              <a:t>بينها، </a:t>
            </a:r>
            <a:r>
              <a:rPr lang="ar-SY" sz="2800" dirty="0">
                <a:latin typeface="Sakkal Majalla" panose="02000000000000000000" pitchFamily="2" charset="-78"/>
                <a:cs typeface="Sakkal Majalla" panose="02000000000000000000" pitchFamily="2" charset="-78"/>
              </a:rPr>
              <a:t>فإن </a:t>
            </a:r>
            <a:r>
              <a:rPr lang="ar-SY" sz="2800" b="1" dirty="0" smtClean="0">
                <a:latin typeface="Sakkal Majalla" panose="02000000000000000000" pitchFamily="2" charset="-78"/>
                <a:cs typeface="Sakkal Majalla" panose="02000000000000000000" pitchFamily="2" charset="-78"/>
              </a:rPr>
              <a:t>الهجمات الصادرة عن ميراي تعتبر أوسع نطاقا بكثير عما كان من الممكن أن تحققه معظم هجمات حجب الخدمة الموزعة (</a:t>
            </a:r>
            <a:r>
              <a:rPr lang="fr-FR" sz="2800" b="1" dirty="0" err="1">
                <a:latin typeface="Sakkal Majalla" panose="02000000000000000000" pitchFamily="2" charset="-78"/>
                <a:cs typeface="Sakkal Majalla" panose="02000000000000000000" pitchFamily="2" charset="-78"/>
              </a:rPr>
              <a:t>DDoS</a:t>
            </a:r>
            <a:r>
              <a:rPr lang="fr-FR" sz="2800" b="1" dirty="0">
                <a:latin typeface="Sakkal Majalla" panose="02000000000000000000" pitchFamily="2" charset="-78"/>
                <a:cs typeface="Sakkal Majalla" panose="02000000000000000000" pitchFamily="2" charset="-78"/>
              </a:rPr>
              <a:t> </a:t>
            </a:r>
            <a:r>
              <a:rPr lang="ar-SY" sz="2800" b="1" dirty="0" smtClean="0">
                <a:latin typeface="Sakkal Majalla" panose="02000000000000000000" pitchFamily="2" charset="-78"/>
                <a:cs typeface="Sakkal Majalla" panose="02000000000000000000" pitchFamily="2" charset="-78"/>
              </a:rPr>
              <a:t>)</a:t>
            </a:r>
            <a:r>
              <a:rPr lang="fr-FR" sz="2800" b="1" dirty="0" smtClean="0">
                <a:latin typeface="Sakkal Majalla" panose="02000000000000000000" pitchFamily="2" charset="-78"/>
                <a:cs typeface="Sakkal Majalla" panose="02000000000000000000" pitchFamily="2" charset="-78"/>
              </a:rPr>
              <a:t> </a:t>
            </a:r>
            <a:r>
              <a:rPr lang="ar-SY" sz="2800" b="1" dirty="0" smtClean="0">
                <a:latin typeface="Sakkal Majalla" panose="02000000000000000000" pitchFamily="2" charset="-78"/>
                <a:cs typeface="Sakkal Majalla" panose="02000000000000000000" pitchFamily="2" charset="-78"/>
              </a:rPr>
              <a:t>سابقًا</a:t>
            </a:r>
            <a:r>
              <a:rPr lang="ar-SY" sz="2800" dirty="0">
                <a:latin typeface="Sakkal Majalla" panose="02000000000000000000" pitchFamily="2" charset="-78"/>
                <a:cs typeface="Sakkal Majalla" panose="02000000000000000000" pitchFamily="2" charset="-78"/>
              </a:rPr>
              <a:t>. تشير التقديرات إلى أن </a:t>
            </a:r>
            <a:r>
              <a:rPr lang="ar-SY" sz="2800" dirty="0" smtClean="0">
                <a:latin typeface="Sakkal Majalla" panose="02000000000000000000" pitchFamily="2" charset="-78"/>
                <a:cs typeface="Sakkal Majalla" panose="02000000000000000000" pitchFamily="2" charset="-78"/>
              </a:rPr>
              <a:t>الهجمة انطوت على </a:t>
            </a:r>
            <a:r>
              <a:rPr lang="ar-SY" sz="2800" b="1" dirty="0" smtClean="0">
                <a:latin typeface="Sakkal Majalla" panose="02000000000000000000" pitchFamily="2" charset="-78"/>
                <a:cs typeface="Sakkal Majalla" panose="02000000000000000000" pitchFamily="2" charset="-78"/>
              </a:rPr>
              <a:t>"100.000 </a:t>
            </a:r>
            <a:r>
              <a:rPr lang="ar-SY" sz="2800" b="1" dirty="0">
                <a:latin typeface="Sakkal Majalla" panose="02000000000000000000" pitchFamily="2" charset="-78"/>
                <a:cs typeface="Sakkal Majalla" panose="02000000000000000000" pitchFamily="2" charset="-78"/>
              </a:rPr>
              <a:t>نقطة </a:t>
            </a:r>
            <a:r>
              <a:rPr lang="ar-SY" sz="2800" b="1" dirty="0" smtClean="0">
                <a:latin typeface="Sakkal Majalla" panose="02000000000000000000" pitchFamily="2" charset="-78"/>
                <a:cs typeface="Sakkal Majalla" panose="02000000000000000000" pitchFamily="2" charset="-78"/>
              </a:rPr>
              <a:t>نهائية خبيثة"</a:t>
            </a:r>
            <a:r>
              <a:rPr lang="ar-SY" sz="2800" dirty="0" smtClean="0">
                <a:latin typeface="Sakkal Majalla" panose="02000000000000000000" pitchFamily="2" charset="-78"/>
                <a:cs typeface="Sakkal Majalla" panose="02000000000000000000" pitchFamily="2" charset="-78"/>
              </a:rPr>
              <a:t>.</a:t>
            </a:r>
          </a:p>
          <a:p>
            <a:pPr algn="just" rtl="1"/>
            <a:endParaRPr lang="ar-SY" sz="2800" dirty="0">
              <a:latin typeface="Sakkal Majalla" panose="02000000000000000000" pitchFamily="2" charset="-78"/>
              <a:cs typeface="Sakkal Majalla" panose="02000000000000000000" pitchFamily="2" charset="-78"/>
            </a:endParaRPr>
          </a:p>
          <a:p>
            <a:pPr algn="just" rtl="1"/>
            <a:r>
              <a:rPr lang="ar-SY" sz="2800" dirty="0">
                <a:latin typeface="Sakkal Majalla" panose="02000000000000000000" pitchFamily="2" charset="-78"/>
                <a:cs typeface="Sakkal Majalla" panose="02000000000000000000" pitchFamily="2" charset="-78"/>
              </a:rPr>
              <a:t>وهذا من شأنه أن يجعل </a:t>
            </a:r>
            <a:r>
              <a:rPr lang="ar-SY" sz="2800" dirty="0" smtClean="0">
                <a:latin typeface="Sakkal Majalla" panose="02000000000000000000" pitchFamily="2" charset="-78"/>
                <a:cs typeface="Sakkal Majalla" panose="02000000000000000000" pitchFamily="2" charset="-78"/>
              </a:rPr>
              <a:t>الهجمة </a:t>
            </a:r>
            <a:r>
              <a:rPr lang="ar-SY" sz="2800" b="1" dirty="0" smtClean="0">
                <a:latin typeface="Sakkal Majalla" panose="02000000000000000000" pitchFamily="2" charset="-78"/>
                <a:cs typeface="Sakkal Majalla" panose="02000000000000000000" pitchFamily="2" charset="-78"/>
              </a:rPr>
              <a:t>أقوى مرتين </a:t>
            </a:r>
            <a:r>
              <a:rPr lang="ar-SY" sz="2800" b="1" dirty="0">
                <a:latin typeface="Sakkal Majalla" panose="02000000000000000000" pitchFamily="2" charset="-78"/>
                <a:cs typeface="Sakkal Majalla" panose="02000000000000000000" pitchFamily="2" charset="-78"/>
              </a:rPr>
              <a:t>من أي هجوم مماثل على الإطلاق</a:t>
            </a:r>
            <a:r>
              <a:rPr lang="ar-SY" sz="2800" b="1" dirty="0" smtClean="0">
                <a:latin typeface="Sakkal Majalla" panose="02000000000000000000" pitchFamily="2" charset="-78"/>
                <a:cs typeface="Sakkal Majalla" panose="02000000000000000000" pitchFamily="2" charset="-78"/>
              </a:rPr>
              <a:t>.</a:t>
            </a:r>
            <a:endParaRPr lang="en-US" sz="24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2287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a:latin typeface="Sakkal Majalla" panose="02000000000000000000" pitchFamily="2" charset="-78"/>
                <a:cs typeface="Sakkal Majalla" panose="02000000000000000000" pitchFamily="2" charset="-78"/>
              </a:rPr>
              <a:t>2016 - هجمة حجب </a:t>
            </a:r>
            <a:r>
              <a:rPr lang="ar-YE" b="1" dirty="0">
                <a:latin typeface="Sakkal Majalla" panose="02000000000000000000" pitchFamily="2" charset="-78"/>
                <a:cs typeface="Sakkal Majalla" panose="02000000000000000000" pitchFamily="2" charset="-78"/>
              </a:rPr>
              <a:t>الخدمة الموزع</a:t>
            </a:r>
            <a:r>
              <a:rPr lang="ar-SY" b="1" dirty="0">
                <a:latin typeface="Sakkal Majalla" panose="02000000000000000000" pitchFamily="2" charset="-78"/>
                <a:cs typeface="Sakkal Majalla" panose="02000000000000000000" pitchFamily="2" charset="-78"/>
              </a:rPr>
              <a:t>ة</a:t>
            </a:r>
            <a:r>
              <a:rPr lang="ar-YE" b="1" dirty="0">
                <a:latin typeface="Sakkal Majalla" panose="02000000000000000000" pitchFamily="2" charset="-78"/>
                <a:cs typeface="Sakkal Majalla" panose="02000000000000000000" pitchFamily="2" charset="-78"/>
              </a:rPr>
              <a:t> </a:t>
            </a:r>
            <a:r>
              <a:rPr lang="ar-SY" b="1" dirty="0">
                <a:latin typeface="Sakkal Majalla" panose="02000000000000000000" pitchFamily="2" charset="-78"/>
                <a:cs typeface="Sakkal Majalla" panose="02000000000000000000" pitchFamily="2" charset="-78"/>
              </a:rPr>
              <a:t>(</a:t>
            </a:r>
            <a:r>
              <a:rPr lang="en-US" b="1" dirty="0">
                <a:latin typeface="Sakkal Majalla" panose="02000000000000000000" pitchFamily="2" charset="-78"/>
                <a:cs typeface="Sakkal Majalla" panose="02000000000000000000" pitchFamily="2" charset="-78"/>
              </a:rPr>
              <a:t>DDoS</a:t>
            </a:r>
            <a:r>
              <a:rPr lang="ar-SY" b="1" dirty="0">
                <a:latin typeface="Sakkal Majalla" panose="02000000000000000000" pitchFamily="2" charset="-78"/>
                <a:cs typeface="Sakkal Majalla" panose="02000000000000000000" pitchFamily="2" charset="-78"/>
              </a:rPr>
              <a:t>) ضد أهم مزودي الخدمات الأمريكيين (</a:t>
            </a:r>
            <a:r>
              <a:rPr lang="ar-SY" b="1" dirty="0" smtClean="0">
                <a:latin typeface="Sakkal Majalla" panose="02000000000000000000" pitchFamily="2" charset="-78"/>
                <a:cs typeface="Sakkal Majalla" panose="02000000000000000000" pitchFamily="2" charset="-78"/>
              </a:rPr>
              <a:t>3/3)</a:t>
            </a:r>
            <a:endParaRPr lang="en-GB" b="1" dirty="0"/>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rtl="1">
              <a:spcBef>
                <a:spcPts val="600"/>
              </a:spcBef>
              <a:spcAft>
                <a:spcPts val="600"/>
              </a:spcAft>
            </a:pPr>
            <a:r>
              <a:rPr lang="ar-SY" sz="2400" b="1" dirty="0">
                <a:latin typeface="Sakkal Majalla" panose="02000000000000000000" pitchFamily="2" charset="-78"/>
                <a:cs typeface="Sakkal Majalla" panose="02000000000000000000" pitchFamily="2" charset="-78"/>
              </a:rPr>
              <a:t>بروس </a:t>
            </a:r>
            <a:r>
              <a:rPr lang="ar-SY" sz="2400" b="1" dirty="0" err="1">
                <a:latin typeface="Sakkal Majalla" panose="02000000000000000000" pitchFamily="2" charset="-78"/>
                <a:cs typeface="Sakkal Majalla" panose="02000000000000000000" pitchFamily="2" charset="-78"/>
              </a:rPr>
              <a:t>شناير</a:t>
            </a:r>
            <a:r>
              <a:rPr lang="ar-SY" sz="2400" b="1" dirty="0">
                <a:latin typeface="Sakkal Majalla" panose="02000000000000000000" pitchFamily="2" charset="-78"/>
                <a:cs typeface="Sakkal Majalla" panose="02000000000000000000" pitchFamily="2" charset="-78"/>
              </a:rPr>
              <a:t> </a:t>
            </a:r>
            <a:r>
              <a:rPr lang="ar-SY" sz="2400" b="1" dirty="0" smtClean="0">
                <a:latin typeface="Sakkal Majalla" panose="02000000000000000000" pitchFamily="2" charset="-78"/>
                <a:cs typeface="Sakkal Majalla" panose="02000000000000000000" pitchFamily="2" charset="-78"/>
              </a:rPr>
              <a:t>(</a:t>
            </a:r>
            <a:r>
              <a:rPr lang="fr-FR" sz="2400" b="1" dirty="0" smtClean="0">
                <a:latin typeface="Sakkal Majalla" panose="02000000000000000000" pitchFamily="2" charset="-78"/>
                <a:cs typeface="Sakkal Majalla" panose="02000000000000000000" pitchFamily="2" charset="-78"/>
              </a:rPr>
              <a:t>Bruce </a:t>
            </a:r>
            <a:r>
              <a:rPr lang="fr-FR" sz="2400" b="1" dirty="0" err="1" smtClean="0">
                <a:latin typeface="Sakkal Majalla" panose="02000000000000000000" pitchFamily="2" charset="-78"/>
                <a:cs typeface="Sakkal Majalla" panose="02000000000000000000" pitchFamily="2" charset="-78"/>
              </a:rPr>
              <a:t>Schneier</a:t>
            </a:r>
            <a:r>
              <a:rPr lang="ar-SY" sz="2400" b="1" dirty="0" smtClean="0">
                <a:latin typeface="Sakkal Majalla" panose="02000000000000000000" pitchFamily="2" charset="-78"/>
                <a:cs typeface="Sakkal Majalla" panose="02000000000000000000" pitchFamily="2" charset="-78"/>
              </a:rPr>
              <a:t>) </a:t>
            </a:r>
            <a:r>
              <a:rPr lang="en-US" sz="2400" b="1" dirty="0" smtClean="0">
                <a:latin typeface="Sakkal Majalla" panose="02000000000000000000" pitchFamily="2" charset="-78"/>
                <a:cs typeface="Sakkal Majalla" panose="02000000000000000000" pitchFamily="2" charset="-78"/>
                <a:hlinkClick r:id="rId3"/>
              </a:rPr>
              <a:t>https</a:t>
            </a:r>
            <a:r>
              <a:rPr lang="en-US" sz="2400" b="1" dirty="0">
                <a:latin typeface="Sakkal Majalla" panose="02000000000000000000" pitchFamily="2" charset="-78"/>
                <a:cs typeface="Sakkal Majalla" panose="02000000000000000000" pitchFamily="2" charset="-78"/>
                <a:hlinkClick r:id="rId3"/>
              </a:rPr>
              <a:t>://youtu.be/BvId5-0295U</a:t>
            </a:r>
            <a:r>
              <a:rPr lang="en-US" sz="2400" b="1" dirty="0">
                <a:latin typeface="Sakkal Majalla" panose="02000000000000000000" pitchFamily="2" charset="-78"/>
                <a:cs typeface="Sakkal Majalla" panose="02000000000000000000" pitchFamily="2" charset="-78"/>
              </a:rPr>
              <a:t> - 01:10:10 </a:t>
            </a:r>
            <a:r>
              <a:rPr lang="en-US" sz="2400" b="1" dirty="0" smtClean="0">
                <a:latin typeface="Sakkal Majalla" panose="02000000000000000000" pitchFamily="2" charset="-78"/>
                <a:cs typeface="Sakkal Majalla" panose="02000000000000000000" pitchFamily="2" charset="-78"/>
              </a:rPr>
              <a:t>-</a:t>
            </a:r>
            <a:endParaRPr lang="en-US" sz="2400" b="1" dirty="0">
              <a:latin typeface="Sakkal Majalla" panose="02000000000000000000" pitchFamily="2" charset="-78"/>
              <a:cs typeface="Sakkal Majalla" panose="02000000000000000000" pitchFamily="2" charset="-78"/>
            </a:endParaRP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1660148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49772681"/>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897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958" y="274638"/>
            <a:ext cx="8569842" cy="1143000"/>
          </a:xfrm>
        </p:spPr>
        <p:txBody>
          <a:bodyPr>
            <a:normAutofit/>
          </a:bodyPr>
          <a:lstStyle/>
          <a:p>
            <a:pPr algn="r" rtl="1"/>
            <a:r>
              <a:rPr lang="ar-SY" sz="3600" b="1" dirty="0" smtClean="0">
                <a:latin typeface="Sakkal Majalla" panose="02000000000000000000" pitchFamily="2" charset="-78"/>
                <a:cs typeface="Sakkal Majalla" panose="02000000000000000000" pitchFamily="2" charset="-78"/>
              </a:rPr>
              <a:t>تقرير «تقييم تهديدات الجريمة المنظمة للإنترنت» لعام 2017</a:t>
            </a:r>
            <a:endParaRPr lang="en-GB" sz="3600" b="1" dirty="0"/>
          </a:p>
        </p:txBody>
      </p:sp>
      <p:sp>
        <p:nvSpPr>
          <p:cNvPr id="3" name="Content Placeholder 2"/>
          <p:cNvSpPr>
            <a:spLocks noGrp="1"/>
          </p:cNvSpPr>
          <p:nvPr>
            <p:ph idx="1"/>
          </p:nvPr>
        </p:nvSpPr>
        <p:spPr/>
        <p:txBody>
          <a:bodyPr>
            <a:normAutofit/>
          </a:bodyPr>
          <a:lstStyle/>
          <a:p>
            <a:pPr marL="0" indent="0" algn="just" rtl="1">
              <a:buNone/>
            </a:pPr>
            <a:r>
              <a:rPr lang="ar-SY" dirty="0">
                <a:latin typeface="Sakkal Majalla" panose="02000000000000000000" pitchFamily="2" charset="-78"/>
                <a:cs typeface="Sakkal Majalla" panose="02000000000000000000" pitchFamily="2" charset="-78"/>
              </a:rPr>
              <a:t>"كان </a:t>
            </a:r>
            <a:r>
              <a:rPr lang="ar-SY" dirty="0" smtClean="0">
                <a:latin typeface="Sakkal Majalla" panose="02000000000000000000" pitchFamily="2" charset="-78"/>
                <a:cs typeface="Sakkal Majalla" panose="02000000000000000000" pitchFamily="2" charset="-78"/>
              </a:rPr>
              <a:t>احتيال البريد الإلكتروني الخاص بالأعمال</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a:t>
            </a:r>
            <a:r>
              <a:rPr lang="fr-FR" dirty="0">
                <a:latin typeface="Sakkal Majalla" panose="02000000000000000000" pitchFamily="2" charset="-78"/>
                <a:cs typeface="Sakkal Majalla" panose="02000000000000000000" pitchFamily="2" charset="-78"/>
              </a:rPr>
              <a:t>BEC</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أكثر أشكال الهندسة الاجتماعية غير المرغوب فيها بتم </a:t>
            </a:r>
            <a:r>
              <a:rPr lang="ar-SY" dirty="0">
                <a:latin typeface="Sakkal Majalla" panose="02000000000000000000" pitchFamily="2" charset="-78"/>
                <a:cs typeface="Sakkal Majalla" panose="02000000000000000000" pitchFamily="2" charset="-78"/>
              </a:rPr>
              <a:t>الإبلاغ </a:t>
            </a:r>
            <a:r>
              <a:rPr lang="ar-SY" dirty="0" smtClean="0">
                <a:latin typeface="Sakkal Majalla" panose="02000000000000000000" pitchFamily="2" charset="-78"/>
                <a:cs typeface="Sakkal Majalla" panose="02000000000000000000" pitchFamily="2" charset="-78"/>
              </a:rPr>
              <a:t>عنها </a:t>
            </a:r>
            <a:r>
              <a:rPr lang="ar-SY" dirty="0">
                <a:latin typeface="Sakkal Majalla" panose="02000000000000000000" pitchFamily="2" charset="-78"/>
                <a:cs typeface="Sakkal Majalla" panose="02000000000000000000" pitchFamily="2" charset="-78"/>
              </a:rPr>
              <a:t>في الاتحاد </a:t>
            </a:r>
            <a:r>
              <a:rPr lang="ar-SY" dirty="0" smtClean="0">
                <a:latin typeface="Sakkal Majalla" panose="02000000000000000000" pitchFamily="2" charset="-78"/>
                <a:cs typeface="Sakkal Majalla" panose="02000000000000000000" pitchFamily="2" charset="-78"/>
              </a:rPr>
              <a:t>الأوروبي، </a:t>
            </a:r>
            <a:r>
              <a:rPr lang="ar-SY" dirty="0">
                <a:latin typeface="Sakkal Majalla" panose="02000000000000000000" pitchFamily="2" charset="-78"/>
                <a:cs typeface="Sakkal Majalla" panose="02000000000000000000" pitchFamily="2" charset="-78"/>
              </a:rPr>
              <a:t>حيث أبلغ </a:t>
            </a:r>
            <a:r>
              <a:rPr lang="ar-SY" dirty="0" smtClean="0">
                <a:latin typeface="Sakkal Majalla" panose="02000000000000000000" pitchFamily="2" charset="-78"/>
                <a:cs typeface="Sakkal Majalla" panose="02000000000000000000" pitchFamily="2" charset="-78"/>
              </a:rPr>
              <a:t>قرابة 50% </a:t>
            </a:r>
            <a:r>
              <a:rPr lang="ar-SY" dirty="0">
                <a:latin typeface="Sakkal Majalla" panose="02000000000000000000" pitchFamily="2" charset="-78"/>
                <a:cs typeface="Sakkal Majalla" panose="02000000000000000000" pitchFamily="2" charset="-78"/>
              </a:rPr>
              <a:t>من الدول الأعضاء عن </a:t>
            </a:r>
            <a:r>
              <a:rPr lang="ar-SY" dirty="0" smtClean="0">
                <a:latin typeface="Sakkal Majalla" panose="02000000000000000000" pitchFamily="2" charset="-78"/>
                <a:cs typeface="Sakkal Majalla" panose="02000000000000000000" pitchFamily="2" charset="-78"/>
              </a:rPr>
              <a:t>حالات هذا النوع من الاحتيال، مع تصريح ثلثي تلك البلدان عن تزايد هذا التهديد.</a:t>
            </a:r>
            <a:endParaRPr lang="ar-SY" dirty="0">
              <a:latin typeface="Sakkal Majalla" panose="02000000000000000000" pitchFamily="2" charset="-78"/>
              <a:cs typeface="Sakkal Majalla" panose="02000000000000000000" pitchFamily="2" charset="-78"/>
            </a:endParaRPr>
          </a:p>
          <a:p>
            <a:pPr marL="0" indent="0" algn="just" rtl="1">
              <a:buNone/>
            </a:pPr>
            <a:r>
              <a:rPr lang="ar-SY" dirty="0">
                <a:latin typeface="Sakkal Majalla" panose="02000000000000000000" pitchFamily="2" charset="-78"/>
                <a:cs typeface="Sakkal Majalla" panose="02000000000000000000" pitchFamily="2" charset="-78"/>
              </a:rPr>
              <a:t>على الصعيد </a:t>
            </a:r>
            <a:r>
              <a:rPr lang="ar-SY" dirty="0" smtClean="0">
                <a:latin typeface="Sakkal Majalla" panose="02000000000000000000" pitchFamily="2" charset="-78"/>
                <a:cs typeface="Sakkal Majalla" panose="02000000000000000000" pitchFamily="2" charset="-78"/>
              </a:rPr>
              <a:t>العالمي، قدرت كلفة </a:t>
            </a:r>
            <a:r>
              <a:rPr lang="ar-SY" dirty="0">
                <a:latin typeface="Sakkal Majalla" panose="02000000000000000000" pitchFamily="2" charset="-78"/>
                <a:cs typeface="Sakkal Majalla" panose="02000000000000000000" pitchFamily="2" charset="-78"/>
              </a:rPr>
              <a:t>عمليات </a:t>
            </a:r>
            <a:r>
              <a:rPr lang="ar-SY" dirty="0" smtClean="0">
                <a:latin typeface="Sakkal Majalla" panose="02000000000000000000" pitchFamily="2" charset="-78"/>
                <a:cs typeface="Sakkal Majalla" panose="02000000000000000000" pitchFamily="2" charset="-78"/>
              </a:rPr>
              <a:t>الاحتيال (</a:t>
            </a:r>
            <a:r>
              <a:rPr lang="fr-FR" dirty="0" smtClean="0">
                <a:latin typeface="Sakkal Majalla" panose="02000000000000000000" pitchFamily="2" charset="-78"/>
                <a:cs typeface="Sakkal Majalla" panose="02000000000000000000" pitchFamily="2" charset="-78"/>
              </a:rPr>
              <a:t>BEC</a:t>
            </a:r>
            <a:r>
              <a:rPr lang="ar-SY" dirty="0" smtClean="0">
                <a:latin typeface="Sakkal Majalla" panose="02000000000000000000" pitchFamily="2" charset="-78"/>
                <a:cs typeface="Sakkal Majalla" panose="02000000000000000000" pitchFamily="2" charset="-78"/>
              </a:rPr>
              <a:t>) المعروفة، </a:t>
            </a:r>
            <a:r>
              <a:rPr lang="ar-SY" dirty="0">
                <a:latin typeface="Sakkal Majalla" panose="02000000000000000000" pitchFamily="2" charset="-78"/>
                <a:cs typeface="Sakkal Majalla" panose="02000000000000000000" pitchFamily="2" charset="-78"/>
              </a:rPr>
              <a:t>منذ 2013،</a:t>
            </a:r>
            <a:r>
              <a:rPr lang="ar-SY" dirty="0" smtClean="0">
                <a:latin typeface="Sakkal Majalla" panose="02000000000000000000" pitchFamily="2" charset="-78"/>
                <a:cs typeface="Sakkal Majalla" panose="02000000000000000000" pitchFamily="2" charset="-78"/>
              </a:rPr>
              <a:t> بالنسبة للشركات في أزيد من </a:t>
            </a:r>
            <a:r>
              <a:rPr lang="ar-SY" dirty="0">
                <a:latin typeface="Sakkal Majalla" panose="02000000000000000000" pitchFamily="2" charset="-78"/>
                <a:cs typeface="Sakkal Majalla" panose="02000000000000000000" pitchFamily="2" charset="-78"/>
              </a:rPr>
              <a:t>5 </a:t>
            </a:r>
            <a:r>
              <a:rPr lang="ar-SY" dirty="0" smtClean="0">
                <a:latin typeface="Sakkal Majalla" panose="02000000000000000000" pitchFamily="2" charset="-78"/>
                <a:cs typeface="Sakkal Majalla" panose="02000000000000000000" pitchFamily="2" charset="-78"/>
              </a:rPr>
              <a:t>مليار </a:t>
            </a:r>
            <a:r>
              <a:rPr lang="ar-SY" dirty="0">
                <a:latin typeface="Sakkal Majalla" panose="02000000000000000000" pitchFamily="2" charset="-78"/>
                <a:cs typeface="Sakkal Majalla" panose="02000000000000000000" pitchFamily="2" charset="-78"/>
              </a:rPr>
              <a:t>دولار أمريكي </a:t>
            </a:r>
            <a:r>
              <a:rPr lang="ar-SY" dirty="0" smtClean="0">
                <a:latin typeface="Sakkal Majalla" panose="02000000000000000000" pitchFamily="2" charset="-78"/>
                <a:cs typeface="Sakkal Majalla" panose="02000000000000000000" pitchFamily="2" charset="-78"/>
              </a:rPr>
              <a:t>".</a:t>
            </a:r>
            <a:endParaRPr lang="ar-SY"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97426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smtClean="0">
                <a:latin typeface="Sakkal Majalla" panose="02000000000000000000" pitchFamily="2" charset="-78"/>
                <a:cs typeface="Sakkal Majalla" panose="02000000000000000000" pitchFamily="2" charset="-78"/>
              </a:rPr>
              <a:t>التجربة</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just" rtl="1"/>
            <a:r>
              <a:rPr lang="ar-SY" sz="4000" dirty="0" smtClean="0">
                <a:latin typeface="Sakkal Majalla" panose="02000000000000000000" pitchFamily="2" charset="-78"/>
                <a:cs typeface="Sakkal Majalla" panose="02000000000000000000" pitchFamily="2" charset="-78"/>
              </a:rPr>
              <a:t>هل يعرف أحد من المشاركين أي شيء عن احتيال البريد الإلكتروني الخاص بالأعمال (</a:t>
            </a:r>
            <a:r>
              <a:rPr lang="en-GB" sz="4000" dirty="0">
                <a:latin typeface="Sakkal Majalla" panose="02000000000000000000" pitchFamily="2" charset="-78"/>
                <a:cs typeface="Sakkal Majalla" panose="02000000000000000000" pitchFamily="2" charset="-78"/>
              </a:rPr>
              <a:t>BEC</a:t>
            </a:r>
            <a:r>
              <a:rPr lang="ar-SY" sz="4000" dirty="0" smtClean="0">
                <a:latin typeface="Sakkal Majalla" panose="02000000000000000000" pitchFamily="2" charset="-78"/>
                <a:cs typeface="Sakkal Majalla" panose="02000000000000000000" pitchFamily="2" charset="-78"/>
              </a:rPr>
              <a:t>) أو سبق له أن واجهه؟</a:t>
            </a:r>
          </a:p>
        </p:txBody>
      </p:sp>
    </p:spTree>
    <p:extLst>
      <p:ext uri="{BB962C8B-B14F-4D97-AF65-F5344CB8AC3E}">
        <p14:creationId xmlns:p14="http://schemas.microsoft.com/office/powerpoint/2010/main" val="902796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631" y="274638"/>
            <a:ext cx="8461169" cy="1143000"/>
          </a:xfrm>
        </p:spPr>
        <p:txBody>
          <a:bodyPr>
            <a:normAutofit fontScale="90000"/>
          </a:bodyPr>
          <a:lstStyle/>
          <a:p>
            <a:pPr rtl="1"/>
            <a:r>
              <a:rPr lang="ar-SY" b="1" dirty="0" smtClean="0">
                <a:latin typeface="Sakkal Majalla" panose="02000000000000000000" pitchFamily="2" charset="-78"/>
                <a:cs typeface="Sakkal Majalla" panose="02000000000000000000" pitchFamily="2" charset="-78"/>
              </a:rPr>
              <a:t>ما هو احتيال </a:t>
            </a:r>
            <a:r>
              <a:rPr lang="ar-SY" b="1" dirty="0">
                <a:latin typeface="Sakkal Majalla" panose="02000000000000000000" pitchFamily="2" charset="-78"/>
                <a:cs typeface="Sakkal Majalla" panose="02000000000000000000" pitchFamily="2" charset="-78"/>
              </a:rPr>
              <a:t>البريد الإلكتروني الخاص بالأعمال (</a:t>
            </a:r>
            <a:r>
              <a:rPr lang="en-GB" b="1" dirty="0">
                <a:latin typeface="Sakkal Majalla" panose="02000000000000000000" pitchFamily="2" charset="-78"/>
                <a:cs typeface="Sakkal Majalla" panose="02000000000000000000" pitchFamily="2" charset="-78"/>
              </a:rPr>
              <a:t>BEC</a:t>
            </a:r>
            <a:r>
              <a:rPr lang="ar-SY" b="1" dirty="0" smtClean="0">
                <a:latin typeface="Sakkal Majalla" panose="02000000000000000000" pitchFamily="2" charset="-78"/>
                <a:cs typeface="Sakkal Majalla" panose="02000000000000000000" pitchFamily="2" charset="-78"/>
              </a:rPr>
              <a:t>)</a:t>
            </a:r>
            <a:endParaRPr lang="en-GB" b="1" dirty="0"/>
          </a:p>
        </p:txBody>
      </p:sp>
      <p:sp>
        <p:nvSpPr>
          <p:cNvPr id="3" name="Content Placeholder 2"/>
          <p:cNvSpPr>
            <a:spLocks noGrp="1"/>
          </p:cNvSpPr>
          <p:nvPr>
            <p:ph idx="1"/>
          </p:nvPr>
        </p:nvSpPr>
        <p:spPr/>
        <p:txBody>
          <a:bodyPr>
            <a:normAutofit/>
          </a:bodyPr>
          <a:lstStyle/>
          <a:p>
            <a:pPr algn="just" rtl="1"/>
            <a:r>
              <a:rPr lang="ar-SY" dirty="0">
                <a:latin typeface="Sakkal Majalla" panose="02000000000000000000" pitchFamily="2" charset="-78"/>
                <a:cs typeface="Sakkal Majalla" panose="02000000000000000000" pitchFamily="2" charset="-78"/>
              </a:rPr>
              <a:t>يعرّف مكتب التحقيقات </a:t>
            </a:r>
            <a:r>
              <a:rPr lang="ar-SY" dirty="0" smtClean="0">
                <a:latin typeface="Sakkal Majalla" panose="02000000000000000000" pitchFamily="2" charset="-78"/>
                <a:cs typeface="Sakkal Majalla" panose="02000000000000000000" pitchFamily="2" charset="-78"/>
              </a:rPr>
              <a:t>الفيدرالي (</a:t>
            </a:r>
            <a:r>
              <a:rPr lang="fr-FR" dirty="0">
                <a:latin typeface="Sakkal Majalla" panose="02000000000000000000" pitchFamily="2" charset="-78"/>
                <a:cs typeface="Sakkal Majalla" panose="02000000000000000000" pitchFamily="2" charset="-78"/>
              </a:rPr>
              <a:t>FBI</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الاحتيال عبر </a:t>
            </a:r>
            <a:r>
              <a:rPr lang="ar-SY" dirty="0">
                <a:latin typeface="Sakkal Majalla" panose="02000000000000000000" pitchFamily="2" charset="-78"/>
                <a:cs typeface="Sakkal Majalla" panose="02000000000000000000" pitchFamily="2" charset="-78"/>
              </a:rPr>
              <a:t>البريد </a:t>
            </a:r>
            <a:r>
              <a:rPr lang="ar-SY" dirty="0" smtClean="0">
                <a:latin typeface="Sakkal Majalla" panose="02000000000000000000" pitchFamily="2" charset="-78"/>
                <a:cs typeface="Sakkal Majalla" panose="02000000000000000000" pitchFamily="2" charset="-78"/>
              </a:rPr>
              <a:t>الإلكتروني الخاص بالأعمال (</a:t>
            </a:r>
            <a:r>
              <a:rPr lang="fr-FR" dirty="0">
                <a:latin typeface="Sakkal Majalla" panose="02000000000000000000" pitchFamily="2" charset="-78"/>
                <a:cs typeface="Sakkal Majalla" panose="02000000000000000000" pitchFamily="2" charset="-78"/>
              </a:rPr>
              <a:t>BEC</a:t>
            </a:r>
            <a:r>
              <a:rPr lang="ar-SY" dirty="0" smtClean="0">
                <a:latin typeface="Sakkal Majalla" panose="02000000000000000000" pitchFamily="2" charset="-78"/>
                <a:cs typeface="Sakkal Majalla" panose="02000000000000000000" pitchFamily="2" charset="-78"/>
              </a:rPr>
              <a:t>) كاحتيال </a:t>
            </a:r>
            <a:r>
              <a:rPr lang="ar-SY" dirty="0">
                <a:latin typeface="Sakkal Majalla" panose="02000000000000000000" pitchFamily="2" charset="-78"/>
                <a:cs typeface="Sakkal Majalla" panose="02000000000000000000" pitchFamily="2" charset="-78"/>
              </a:rPr>
              <a:t>متطور يستهدف الشركات التي تعمل مع </a:t>
            </a:r>
            <a:r>
              <a:rPr lang="ar-SY" dirty="0" smtClean="0">
                <a:latin typeface="Sakkal Majalla" panose="02000000000000000000" pitchFamily="2" charset="-78"/>
                <a:cs typeface="Sakkal Majalla" panose="02000000000000000000" pitchFamily="2" charset="-78"/>
              </a:rPr>
              <a:t>موردين أجانب وشركات أجنبية تقوم </a:t>
            </a:r>
            <a:r>
              <a:rPr lang="ar-SY" dirty="0">
                <a:latin typeface="Sakkal Majalla" panose="02000000000000000000" pitchFamily="2" charset="-78"/>
                <a:cs typeface="Sakkal Majalla" panose="02000000000000000000" pitchFamily="2" charset="-78"/>
              </a:rPr>
              <a:t>بإجراء </a:t>
            </a:r>
            <a:r>
              <a:rPr lang="ar-SY" dirty="0" smtClean="0">
                <a:latin typeface="Sakkal Majalla" panose="02000000000000000000" pitchFamily="2" charset="-78"/>
                <a:cs typeface="Sakkal Majalla" panose="02000000000000000000" pitchFamily="2" charset="-78"/>
              </a:rPr>
              <a:t>بسداد مبالغ مالية لها بانتظام</a:t>
            </a:r>
            <a:r>
              <a:rPr lang="ar-SY" dirty="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تقوم هذه المخططات، </a:t>
            </a:r>
            <a:r>
              <a:rPr lang="ar-SY" dirty="0">
                <a:latin typeface="Sakkal Majalla" panose="02000000000000000000" pitchFamily="2" charset="-78"/>
                <a:cs typeface="Sakkal Majalla" panose="02000000000000000000" pitchFamily="2" charset="-78"/>
              </a:rPr>
              <a:t>التي </a:t>
            </a:r>
            <a:r>
              <a:rPr lang="ar-SY" dirty="0" smtClean="0">
                <a:latin typeface="Sakkal Majalla" panose="02000000000000000000" pitchFamily="2" charset="-78"/>
                <a:cs typeface="Sakkal Majalla" panose="02000000000000000000" pitchFamily="2" charset="-78"/>
              </a:rPr>
              <a:t>كان يطلق عليها سابقًا اسم البريد الإلكتروني غير المرغوب فيه للوسيط، بالاحتيال على حسابات </a:t>
            </a:r>
            <a:r>
              <a:rPr lang="ar-SY" dirty="0">
                <a:latin typeface="Sakkal Majalla" panose="02000000000000000000" pitchFamily="2" charset="-78"/>
                <a:cs typeface="Sakkal Majalla" panose="02000000000000000000" pitchFamily="2" charset="-78"/>
              </a:rPr>
              <a:t>البريد الإلكتروني الرسمية </a:t>
            </a:r>
            <a:r>
              <a:rPr lang="ar-SY" dirty="0" smtClean="0">
                <a:latin typeface="Sakkal Majalla" panose="02000000000000000000" pitchFamily="2" charset="-78"/>
                <a:cs typeface="Sakkal Majalla" panose="02000000000000000000" pitchFamily="2" charset="-78"/>
              </a:rPr>
              <a:t>لمؤسسات تجارية لإجراء </a:t>
            </a:r>
            <a:r>
              <a:rPr lang="ar-SY" dirty="0">
                <a:latin typeface="Sakkal Majalla" panose="02000000000000000000" pitchFamily="2" charset="-78"/>
                <a:cs typeface="Sakkal Majalla" panose="02000000000000000000" pitchFamily="2" charset="-78"/>
              </a:rPr>
              <a:t>عمليات تحويل أموال غير مصرح بها</a:t>
            </a:r>
            <a:r>
              <a:rPr lang="ar-SY" dirty="0" smtClean="0">
                <a:latin typeface="Sakkal Majalla" panose="02000000000000000000" pitchFamily="2" charset="-78"/>
                <a:cs typeface="Sakkal Majalla" panose="02000000000000000000" pitchFamily="2" charset="-78"/>
              </a:rPr>
              <a:t>.</a:t>
            </a:r>
            <a:endParaRPr lang="ar-SY" dirty="0">
              <a:latin typeface="Sakkal Majalla" panose="02000000000000000000" pitchFamily="2" charset="-78"/>
              <a:cs typeface="Sakkal Majalla" panose="02000000000000000000" pitchFamily="2" charset="-78"/>
            </a:endParaRPr>
          </a:p>
        </p:txBody>
      </p:sp>
      <p:sp>
        <p:nvSpPr>
          <p:cNvPr id="4" name="TextBox 3"/>
          <p:cNvSpPr txBox="1"/>
          <p:nvPr/>
        </p:nvSpPr>
        <p:spPr>
          <a:xfrm>
            <a:off x="372935" y="6089856"/>
            <a:ext cx="4766554" cy="400110"/>
          </a:xfrm>
          <a:prstGeom prst="rect">
            <a:avLst/>
          </a:prstGeom>
          <a:noFill/>
        </p:spPr>
        <p:txBody>
          <a:bodyPr wrap="square" rtlCol="0">
            <a:spAutoFit/>
          </a:bodyPr>
          <a:lstStyle/>
          <a:p>
            <a:pPr algn="r" rtl="1"/>
            <a:r>
              <a:rPr lang="ar-SY" sz="2000" dirty="0" smtClean="0">
                <a:latin typeface="Sakkal Majalla" panose="02000000000000000000" pitchFamily="2" charset="-78"/>
                <a:cs typeface="Sakkal Majalla" panose="02000000000000000000" pitchFamily="2" charset="-78"/>
              </a:rPr>
              <a:t>مصدر الشفافات من 5 إلى 12:</a:t>
            </a:r>
            <a:r>
              <a:rPr lang="en-GB" sz="2000" dirty="0" smtClean="0">
                <a:latin typeface="Sakkal Majalla" panose="02000000000000000000" pitchFamily="2" charset="-78"/>
                <a:cs typeface="Sakkal Majalla" panose="02000000000000000000" pitchFamily="2" charset="-78"/>
              </a:rPr>
              <a:t> </a:t>
            </a:r>
            <a:r>
              <a:rPr lang="en-GB" sz="2000" dirty="0">
                <a:latin typeface="Sakkal Majalla" panose="02000000000000000000" pitchFamily="2" charset="-78"/>
                <a:cs typeface="Sakkal Majalla" panose="02000000000000000000" pitchFamily="2" charset="-78"/>
                <a:hlinkClick r:id="rId3"/>
              </a:rPr>
              <a:t>www.trendmicro.com</a:t>
            </a:r>
            <a:r>
              <a:rPr lang="en-GB" sz="2000"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707379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smtClean="0">
                <a:latin typeface="Sakkal Majalla" panose="02000000000000000000" pitchFamily="2" charset="-78"/>
                <a:cs typeface="Sakkal Majalla" panose="02000000000000000000" pitchFamily="2" charset="-78"/>
              </a:rPr>
              <a:t>فيما يلي بعض الأمثلة</a:t>
            </a:r>
            <a:endParaRPr lang="en-GB" b="1" dirty="0">
              <a:latin typeface="Sakkal Majalla" panose="02000000000000000000" pitchFamily="2" charset="-78"/>
              <a:cs typeface="Sakkal Majalla" panose="02000000000000000000" pitchFamily="2" charset="-78"/>
            </a:endParaRPr>
          </a:p>
        </p:txBody>
      </p:sp>
      <p:pic>
        <p:nvPicPr>
          <p:cNvPr id="4" name="Business Email Compromis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752368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marL="0" indent="0" algn="r" rtl="1">
              <a:buNone/>
            </a:pPr>
            <a:r>
              <a:rPr lang="ar-SY" sz="2800" dirty="0">
                <a:latin typeface="Sakkal Majalla" panose="02000000000000000000" pitchFamily="2" charset="-78"/>
                <a:cs typeface="Sakkal Majalla" panose="02000000000000000000" pitchFamily="2" charset="-78"/>
              </a:rPr>
              <a:t>في نهاية هذه الحصة، سيكون المشاركون قادرين على:</a:t>
            </a:r>
            <a:endParaRPr lang="fr-FR" sz="2800" dirty="0">
              <a:latin typeface="Sakkal Majalla" panose="02000000000000000000" pitchFamily="2" charset="-78"/>
              <a:cs typeface="Sakkal Majalla" panose="02000000000000000000" pitchFamily="2" charset="-78"/>
            </a:endParaRPr>
          </a:p>
          <a:p>
            <a:pPr lvl="0" algn="r" rtl="1"/>
            <a:r>
              <a:rPr lang="ar-SY" sz="2800" dirty="0" smtClean="0">
                <a:latin typeface="Sakkal Majalla" panose="02000000000000000000" pitchFamily="2" charset="-78"/>
                <a:cs typeface="Sakkal Majalla" panose="02000000000000000000" pitchFamily="2" charset="-78"/>
              </a:rPr>
              <a:t>تقديم أهم الأرقام لوصف مجتمع المعلومات</a:t>
            </a:r>
          </a:p>
          <a:p>
            <a:pPr lvl="0" algn="r" rtl="1"/>
            <a:r>
              <a:rPr lang="ar-SY" sz="2800" dirty="0" smtClean="0">
                <a:latin typeface="Sakkal Majalla" panose="02000000000000000000" pitchFamily="2" charset="-78"/>
                <a:cs typeface="Sakkal Majalla" panose="02000000000000000000" pitchFamily="2" charset="-78"/>
              </a:rPr>
              <a:t>وضع قائمة بالهجمات ذات الصلة الأهم والتي حدثت في الحقبة الحديثة</a:t>
            </a:r>
          </a:p>
          <a:p>
            <a:pPr lvl="0" algn="r" rtl="1"/>
            <a:r>
              <a:rPr lang="ar-SA" sz="2800" dirty="0" smtClean="0">
                <a:latin typeface="Sakkal Majalla" panose="02000000000000000000" pitchFamily="2" charset="-78"/>
                <a:cs typeface="Sakkal Majalla" panose="02000000000000000000" pitchFamily="2" charset="-78"/>
              </a:rPr>
              <a:t>شرح</a:t>
            </a:r>
            <a:r>
              <a:rPr lang="ar-SY" sz="2800" dirty="0" smtClean="0">
                <a:latin typeface="Sakkal Majalla" panose="02000000000000000000" pitchFamily="2" charset="-78"/>
                <a:cs typeface="Sakkal Majalla" panose="02000000000000000000" pitchFamily="2" charset="-78"/>
              </a:rPr>
              <a:t> مختلف</a:t>
            </a:r>
            <a:r>
              <a:rPr lang="ar-SA" sz="2800" dirty="0" smtClean="0">
                <a:latin typeface="Sakkal Majalla" panose="02000000000000000000" pitchFamily="2" charset="-78"/>
                <a:cs typeface="Sakkal Majalla" panose="02000000000000000000" pitchFamily="2" charset="-78"/>
              </a:rPr>
              <a:t> أنواع احتيال </a:t>
            </a:r>
            <a:r>
              <a:rPr lang="ar-SA" sz="2800" dirty="0">
                <a:latin typeface="Sakkal Majalla" panose="02000000000000000000" pitchFamily="2" charset="-78"/>
                <a:cs typeface="Sakkal Majalla" panose="02000000000000000000" pitchFamily="2" charset="-78"/>
              </a:rPr>
              <a:t>البريد الإلكتروني الخاص بالأعمال (</a:t>
            </a:r>
            <a:r>
              <a:rPr lang="en-GB" sz="2800" dirty="0">
                <a:latin typeface="Sakkal Majalla" panose="02000000000000000000" pitchFamily="2" charset="-78"/>
                <a:cs typeface="Sakkal Majalla" panose="02000000000000000000" pitchFamily="2" charset="-78"/>
              </a:rPr>
              <a:t>BEC</a:t>
            </a:r>
            <a:r>
              <a:rPr lang="ar-SA" sz="2800" dirty="0">
                <a:latin typeface="Sakkal Majalla" panose="02000000000000000000" pitchFamily="2" charset="-78"/>
                <a:cs typeface="Sakkal Majalla" panose="02000000000000000000" pitchFamily="2" charset="-78"/>
              </a:rPr>
              <a:t>)</a:t>
            </a:r>
            <a:endParaRPr lang="fr-FR" sz="2800" dirty="0">
              <a:latin typeface="Sakkal Majalla" panose="02000000000000000000" pitchFamily="2" charset="-78"/>
              <a:cs typeface="Sakkal Majalla" panose="02000000000000000000" pitchFamily="2" charset="-78"/>
            </a:endParaRPr>
          </a:p>
          <a:p>
            <a:pPr lvl="0" algn="r" rtl="1"/>
            <a:r>
              <a:rPr lang="ar-SA" sz="2800" dirty="0">
                <a:latin typeface="Sakkal Majalla" panose="02000000000000000000" pitchFamily="2" charset="-78"/>
                <a:cs typeface="Sakkal Majalla" panose="02000000000000000000" pitchFamily="2" charset="-78"/>
              </a:rPr>
              <a:t>تحديد التهديدات التي يطرحها إنترنت الأشياء (</a:t>
            </a:r>
            <a:r>
              <a:rPr lang="en-GB" sz="2800" dirty="0">
                <a:latin typeface="Sakkal Majalla" panose="02000000000000000000" pitchFamily="2" charset="-78"/>
                <a:cs typeface="Sakkal Majalla" panose="02000000000000000000" pitchFamily="2" charset="-78"/>
              </a:rPr>
              <a:t>IOT</a:t>
            </a:r>
            <a:r>
              <a:rPr lang="ar-SA" sz="2800" dirty="0">
                <a:latin typeface="Sakkal Majalla" panose="02000000000000000000" pitchFamily="2" charset="-78"/>
                <a:cs typeface="Sakkal Majalla" panose="02000000000000000000" pitchFamily="2" charset="-78"/>
              </a:rPr>
              <a:t>)</a:t>
            </a:r>
            <a:endParaRPr lang="fr-FR" sz="2800" dirty="0">
              <a:latin typeface="Sakkal Majalla" panose="02000000000000000000" pitchFamily="2" charset="-78"/>
              <a:cs typeface="Sakkal Majalla" panose="02000000000000000000" pitchFamily="2" charset="-78"/>
            </a:endParaRPr>
          </a:p>
          <a:p>
            <a:pPr lvl="0" algn="r" rtl="1"/>
            <a:r>
              <a:rPr lang="ar-SA" sz="2800" dirty="0">
                <a:latin typeface="Sakkal Majalla" panose="02000000000000000000" pitchFamily="2" charset="-78"/>
                <a:cs typeface="Sakkal Majalla" panose="02000000000000000000" pitchFamily="2" charset="-78"/>
              </a:rPr>
              <a:t>التمييز بين مختلف طبقات الإنترنت</a:t>
            </a:r>
            <a:endParaRPr lang="fr-FR" sz="2800" dirty="0">
              <a:latin typeface="Sakkal Majalla" panose="02000000000000000000" pitchFamily="2" charset="-78"/>
              <a:cs typeface="Sakkal Majalla" panose="02000000000000000000" pitchFamily="2" charset="-78"/>
            </a:endParaRPr>
          </a:p>
          <a:p>
            <a:pPr algn="r" rtl="1"/>
            <a:r>
              <a:rPr lang="ar-SA" sz="2800" dirty="0">
                <a:latin typeface="Sakkal Majalla" panose="02000000000000000000" pitchFamily="2" charset="-78"/>
                <a:cs typeface="Sakkal Majalla" panose="02000000000000000000" pitchFamily="2" charset="-78"/>
              </a:rPr>
              <a:t>شرح طريقة إنجاز المعاملات بالعملات الافتراضية</a:t>
            </a:r>
            <a:r>
              <a:rPr lang="ar-SA" sz="2800" dirty="0" smtClean="0">
                <a:latin typeface="Sakkal Majalla" panose="02000000000000000000" pitchFamily="2" charset="-78"/>
                <a:cs typeface="Sakkal Majalla" panose="02000000000000000000" pitchFamily="2" charset="-78"/>
              </a:rPr>
              <a:t>.</a:t>
            </a:r>
            <a:endParaRPr lang="ar-SY" sz="2800" dirty="0" smtClean="0">
              <a:latin typeface="Sakkal Majalla" panose="02000000000000000000" pitchFamily="2" charset="-78"/>
              <a:cs typeface="Sakkal Majalla" panose="02000000000000000000" pitchFamily="2" charset="-78"/>
            </a:endParaRPr>
          </a:p>
        </p:txBody>
      </p:sp>
      <p:sp>
        <p:nvSpPr>
          <p:cNvPr id="4" name="Title 1"/>
          <p:cNvSpPr>
            <a:spLocks noGrp="1"/>
          </p:cNvSpPr>
          <p:nvPr>
            <p:ph type="title"/>
          </p:nvPr>
        </p:nvSpPr>
        <p:spPr>
          <a:xfrm>
            <a:off x="457200" y="274638"/>
            <a:ext cx="8229600" cy="773266"/>
          </a:xfrm>
        </p:spPr>
        <p:txBody>
          <a:bodyPr/>
          <a:lstStyle/>
          <a:p>
            <a:pPr rtl="1"/>
            <a:r>
              <a:rPr lang="ar-SY" b="1" dirty="0" smtClean="0">
                <a:latin typeface="Sakkal Majalla" panose="02000000000000000000" pitchFamily="2" charset="-78"/>
                <a:cs typeface="Sakkal Majalla" panose="02000000000000000000" pitchFamily="2" charset="-78"/>
              </a:rPr>
              <a:t>أهداف الحصة</a:t>
            </a:r>
            <a:endParaRPr lang="en-US" b="1" dirty="0">
              <a:latin typeface="Sakkal Majalla" panose="02000000000000000000" pitchFamily="2" charset="-78"/>
              <a:cs typeface="Sakkal Majalla" panose="02000000000000000000"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2603" y="365919"/>
            <a:ext cx="5023262" cy="1143000"/>
          </a:xfrm>
        </p:spPr>
        <p:txBody>
          <a:bodyPr>
            <a:normAutofit fontScale="90000"/>
          </a:bodyPr>
          <a:lstStyle/>
          <a:p>
            <a:pPr algn="r" rtl="1"/>
            <a:r>
              <a:rPr lang="ar-YE" b="1" dirty="0">
                <a:latin typeface="Sakkal Majalla" panose="02000000000000000000" pitchFamily="2" charset="-78"/>
                <a:cs typeface="Sakkal Majalla" panose="02000000000000000000" pitchFamily="2" charset="-78"/>
              </a:rPr>
              <a:t>الاحتيال عبر انتحال صفة الرئيس التنفيذي (</a:t>
            </a:r>
            <a:r>
              <a:rPr lang="en-US" b="1" dirty="0">
                <a:latin typeface="Sakkal Majalla" panose="02000000000000000000" pitchFamily="2" charset="-78"/>
                <a:cs typeface="Sakkal Majalla" panose="02000000000000000000" pitchFamily="2" charset="-78"/>
              </a:rPr>
              <a:t>CEO fraud</a:t>
            </a:r>
            <a:r>
              <a:rPr lang="ar-YE" b="1" dirty="0" smtClean="0">
                <a:latin typeface="Sakkal Majalla" panose="02000000000000000000" pitchFamily="2" charset="-78"/>
                <a:cs typeface="Sakkal Majalla" panose="02000000000000000000" pitchFamily="2" charset="-78"/>
              </a:rPr>
              <a:t>)</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600200"/>
            <a:ext cx="8229600" cy="5014356"/>
          </a:xfrm>
        </p:spPr>
        <p:txBody>
          <a:bodyPr>
            <a:noAutofit/>
          </a:bodyPr>
          <a:lstStyle/>
          <a:p>
            <a:pPr algn="just" rtl="1"/>
            <a:r>
              <a:rPr lang="ar-SY" sz="2900" dirty="0">
                <a:latin typeface="Sakkal Majalla" panose="02000000000000000000" pitchFamily="2" charset="-78"/>
                <a:cs typeface="Sakkal Majalla" panose="02000000000000000000" pitchFamily="2" charset="-78"/>
              </a:rPr>
              <a:t>في </a:t>
            </a:r>
            <a:r>
              <a:rPr lang="ar-SY" sz="2900" dirty="0" smtClean="0">
                <a:latin typeface="Sakkal Majalla" panose="02000000000000000000" pitchFamily="2" charset="-78"/>
                <a:cs typeface="Sakkal Majalla" panose="02000000000000000000" pitchFamily="2" charset="-78"/>
              </a:rPr>
              <a:t>هذا النوع من الاحتيال، </a:t>
            </a:r>
            <a:r>
              <a:rPr lang="ar-SY" sz="2900" dirty="0">
                <a:latin typeface="Sakkal Majalla" panose="02000000000000000000" pitchFamily="2" charset="-78"/>
                <a:cs typeface="Sakkal Majalla" panose="02000000000000000000" pitchFamily="2" charset="-78"/>
              </a:rPr>
              <a:t>يُعرِّف المحتالون أنفسهم كمديرين تنفيذيين رفيعي المستوى </a:t>
            </a:r>
            <a:r>
              <a:rPr lang="ar-SY" sz="2900" dirty="0" smtClean="0">
                <a:latin typeface="Sakkal Majalla" panose="02000000000000000000" pitchFamily="2" charset="-78"/>
                <a:cs typeface="Sakkal Majalla" panose="02000000000000000000" pitchFamily="2" charset="-78"/>
              </a:rPr>
              <a:t>(المدير المالي التنفيذي</a:t>
            </a:r>
            <a:r>
              <a:rPr lang="fr-FR" sz="2900" dirty="0" smtClean="0">
                <a:latin typeface="Sakkal Majalla" panose="02000000000000000000" pitchFamily="2" charset="-78"/>
                <a:cs typeface="Sakkal Majalla" panose="02000000000000000000" pitchFamily="2" charset="-78"/>
              </a:rPr>
              <a:t>، </a:t>
            </a:r>
            <a:r>
              <a:rPr lang="ar-SY" sz="2900" dirty="0">
                <a:latin typeface="Sakkal Majalla" panose="02000000000000000000" pitchFamily="2" charset="-78"/>
                <a:cs typeface="Sakkal Majalla" panose="02000000000000000000" pitchFamily="2" charset="-78"/>
              </a:rPr>
              <a:t>أو </a:t>
            </a:r>
            <a:r>
              <a:rPr lang="ar-SY" sz="2900" dirty="0" smtClean="0">
                <a:latin typeface="Sakkal Majalla" panose="02000000000000000000" pitchFamily="2" charset="-78"/>
                <a:cs typeface="Sakkal Majalla" panose="02000000000000000000" pitchFamily="2" charset="-78"/>
              </a:rPr>
              <a:t>الرئيس المدير العام</a:t>
            </a:r>
            <a:r>
              <a:rPr lang="fr-FR" sz="2900" dirty="0" smtClean="0">
                <a:latin typeface="Sakkal Majalla" panose="02000000000000000000" pitchFamily="2" charset="-78"/>
                <a:cs typeface="Sakkal Majalla" panose="02000000000000000000" pitchFamily="2" charset="-78"/>
              </a:rPr>
              <a:t>، </a:t>
            </a:r>
            <a:r>
              <a:rPr lang="ar-SY" sz="2900" dirty="0">
                <a:latin typeface="Sakkal Majalla" panose="02000000000000000000" pitchFamily="2" charset="-78"/>
                <a:cs typeface="Sakkal Majalla" panose="02000000000000000000" pitchFamily="2" charset="-78"/>
              </a:rPr>
              <a:t>أو </a:t>
            </a:r>
            <a:r>
              <a:rPr lang="ar-SY" sz="2900" dirty="0" smtClean="0">
                <a:latin typeface="Sakkal Majalla" panose="02000000000000000000" pitchFamily="2" charset="-78"/>
                <a:cs typeface="Sakkal Majalla" panose="02000000000000000000" pitchFamily="2" charset="-78"/>
              </a:rPr>
              <a:t>المدير التقني التنفيذي</a:t>
            </a:r>
            <a:r>
              <a:rPr lang="fr-FR" sz="2900" dirty="0" smtClean="0">
                <a:latin typeface="Sakkal Majalla" panose="02000000000000000000" pitchFamily="2" charset="-78"/>
                <a:cs typeface="Sakkal Majalla" panose="02000000000000000000" pitchFamily="2" charset="-78"/>
              </a:rPr>
              <a:t>، </a:t>
            </a:r>
            <a:r>
              <a:rPr lang="ar-SY" sz="2900" dirty="0">
                <a:latin typeface="Sakkal Majalla" panose="02000000000000000000" pitchFamily="2" charset="-78"/>
                <a:cs typeface="Sakkal Majalla" panose="02000000000000000000" pitchFamily="2" charset="-78"/>
              </a:rPr>
              <a:t>إلخ</a:t>
            </a:r>
            <a:r>
              <a:rPr lang="ar-SY" sz="2900" dirty="0" smtClean="0">
                <a:latin typeface="Sakkal Majalla" panose="02000000000000000000" pitchFamily="2" charset="-78"/>
                <a:cs typeface="Sakkal Majalla" panose="02000000000000000000" pitchFamily="2" charset="-78"/>
              </a:rPr>
              <a:t>)، </a:t>
            </a:r>
            <a:r>
              <a:rPr lang="ar-SY" sz="2900" dirty="0">
                <a:latin typeface="Sakkal Majalla" panose="02000000000000000000" pitchFamily="2" charset="-78"/>
                <a:cs typeface="Sakkal Majalla" panose="02000000000000000000" pitchFamily="2" charset="-78"/>
              </a:rPr>
              <a:t>أو </a:t>
            </a:r>
            <a:r>
              <a:rPr lang="ar-SY" sz="2900" dirty="0" smtClean="0">
                <a:latin typeface="Sakkal Majalla" panose="02000000000000000000" pitchFamily="2" charset="-78"/>
                <a:cs typeface="Sakkal Majalla" panose="02000000000000000000" pitchFamily="2" charset="-78"/>
              </a:rPr>
              <a:t>محامين </a:t>
            </a:r>
            <a:r>
              <a:rPr lang="ar-SY" sz="2900" dirty="0">
                <a:latin typeface="Sakkal Majalla" panose="02000000000000000000" pitchFamily="2" charset="-78"/>
                <a:cs typeface="Sakkal Majalla" panose="02000000000000000000" pitchFamily="2" charset="-78"/>
              </a:rPr>
              <a:t>أو أي نوع آخر من الممثلين </a:t>
            </a:r>
            <a:r>
              <a:rPr lang="ar-SY" sz="2900" dirty="0" smtClean="0">
                <a:latin typeface="Sakkal Majalla" panose="02000000000000000000" pitchFamily="2" charset="-78"/>
                <a:cs typeface="Sakkal Majalla" panose="02000000000000000000" pitchFamily="2" charset="-78"/>
              </a:rPr>
              <a:t>القانونيين، </a:t>
            </a:r>
            <a:r>
              <a:rPr lang="ar-SY" sz="2900" dirty="0">
                <a:latin typeface="Sakkal Majalla" panose="02000000000000000000" pitchFamily="2" charset="-78"/>
                <a:cs typeface="Sakkal Majalla" panose="02000000000000000000" pitchFamily="2" charset="-78"/>
              </a:rPr>
              <a:t>ويزعمون أنهم يتعاملون مع مسائل سرية أو حساسة </a:t>
            </a:r>
            <a:r>
              <a:rPr lang="ar-SY" sz="2900" dirty="0" smtClean="0">
                <a:latin typeface="Sakkal Majalla" panose="02000000000000000000" pitchFamily="2" charset="-78"/>
                <a:cs typeface="Sakkal Majalla" panose="02000000000000000000" pitchFamily="2" charset="-78"/>
              </a:rPr>
              <a:t>من حث الوقت، </a:t>
            </a:r>
            <a:r>
              <a:rPr lang="ar-SY" sz="2900" dirty="0">
                <a:latin typeface="Sakkal Majalla" panose="02000000000000000000" pitchFamily="2" charset="-78"/>
                <a:cs typeface="Sakkal Majalla" panose="02000000000000000000" pitchFamily="2" charset="-78"/>
              </a:rPr>
              <a:t>ويشرعون في تحويل </a:t>
            </a:r>
            <a:r>
              <a:rPr lang="ar-SY" sz="2900" dirty="0" smtClean="0">
                <a:latin typeface="Sakkal Majalla" panose="02000000000000000000" pitchFamily="2" charset="-78"/>
                <a:cs typeface="Sakkal Majalla" panose="02000000000000000000" pitchFamily="2" charset="-78"/>
              </a:rPr>
              <a:t>بنكي إلى </a:t>
            </a:r>
            <a:r>
              <a:rPr lang="ar-SY" sz="2900" dirty="0">
                <a:latin typeface="Sakkal Majalla" panose="02000000000000000000" pitchFamily="2" charset="-78"/>
                <a:cs typeface="Sakkal Majalla" panose="02000000000000000000" pitchFamily="2" charset="-78"/>
              </a:rPr>
              <a:t>حساب يسيطرون عليه. في بعض </a:t>
            </a:r>
            <a:r>
              <a:rPr lang="ar-SY" sz="2900" dirty="0" smtClean="0">
                <a:latin typeface="Sakkal Majalla" panose="02000000000000000000" pitchFamily="2" charset="-78"/>
                <a:cs typeface="Sakkal Majalla" panose="02000000000000000000" pitchFamily="2" charset="-78"/>
              </a:rPr>
              <a:t>الحالات، </a:t>
            </a:r>
            <a:r>
              <a:rPr lang="ar-SY" sz="2900" dirty="0">
                <a:latin typeface="Sakkal Majalla" panose="02000000000000000000" pitchFamily="2" charset="-78"/>
                <a:cs typeface="Sakkal Majalla" panose="02000000000000000000" pitchFamily="2" charset="-78"/>
              </a:rPr>
              <a:t>يتم إرسال الطلب الاحتيالي </a:t>
            </a:r>
            <a:r>
              <a:rPr lang="ar-SY" sz="2900" dirty="0" smtClean="0">
                <a:latin typeface="Sakkal Majalla" panose="02000000000000000000" pitchFamily="2" charset="-78"/>
                <a:cs typeface="Sakkal Majalla" panose="02000000000000000000" pitchFamily="2" charset="-78"/>
              </a:rPr>
              <a:t>لتحويل الأموال مباشرة </a:t>
            </a:r>
            <a:r>
              <a:rPr lang="ar-SY" sz="2900" dirty="0">
                <a:latin typeface="Sakkal Majalla" panose="02000000000000000000" pitchFamily="2" charset="-78"/>
                <a:cs typeface="Sakkal Majalla" panose="02000000000000000000" pitchFamily="2" charset="-78"/>
              </a:rPr>
              <a:t>إلى المؤسسة المالية مع تعليمات لإرسال الأموال إلى أحد البنوك بشكل عاجل. </a:t>
            </a:r>
            <a:r>
              <a:rPr lang="ar-SY" sz="2900" dirty="0" smtClean="0">
                <a:latin typeface="Sakkal Majalla" panose="02000000000000000000" pitchFamily="2" charset="-78"/>
                <a:cs typeface="Sakkal Majalla" panose="02000000000000000000" pitchFamily="2" charset="-78"/>
              </a:rPr>
              <a:t>ويعرف </a:t>
            </a:r>
            <a:r>
              <a:rPr lang="ar-SY" sz="2900" dirty="0">
                <a:latin typeface="Sakkal Majalla" panose="02000000000000000000" pitchFamily="2" charset="-78"/>
                <a:cs typeface="Sakkal Majalla" panose="02000000000000000000" pitchFamily="2" charset="-78"/>
              </a:rPr>
              <a:t>هذه </a:t>
            </a:r>
            <a:r>
              <a:rPr lang="ar-SY" sz="2900" dirty="0" smtClean="0">
                <a:latin typeface="Sakkal Majalla" panose="02000000000000000000" pitchFamily="2" charset="-78"/>
                <a:cs typeface="Sakkal Majalla" panose="02000000000000000000" pitchFamily="2" charset="-78"/>
              </a:rPr>
              <a:t>البريد الإلكتروني غير المرغوب فيه أيضًا </a:t>
            </a:r>
            <a:r>
              <a:rPr lang="ar-SY" sz="2900" dirty="0">
                <a:latin typeface="Sakkal Majalla" panose="02000000000000000000" pitchFamily="2" charset="-78"/>
                <a:cs typeface="Sakkal Majalla" panose="02000000000000000000" pitchFamily="2" charset="-78"/>
              </a:rPr>
              <a:t>باسم "</a:t>
            </a:r>
            <a:r>
              <a:rPr lang="ar-SY" sz="2900" dirty="0" smtClean="0">
                <a:latin typeface="Sakkal Majalla" panose="02000000000000000000" pitchFamily="2" charset="-78"/>
                <a:cs typeface="Sakkal Majalla" panose="02000000000000000000" pitchFamily="2" charset="-78"/>
              </a:rPr>
              <a:t>احتيال عبر انتحال صفة الرئيس التنفيذي"، و"البريد الإلكتروني غير المرغوب فيه للمدير التنفيذي لشركة " </a:t>
            </a:r>
            <a:r>
              <a:rPr lang="ar-SY" sz="2900" dirty="0">
                <a:latin typeface="Sakkal Majalla" panose="02000000000000000000" pitchFamily="2" charset="-78"/>
                <a:cs typeface="Sakkal Majalla" panose="02000000000000000000" pitchFamily="2" charset="-78"/>
              </a:rPr>
              <a:t>، و </a:t>
            </a:r>
            <a:r>
              <a:rPr lang="ar-SY" sz="2900" dirty="0" smtClean="0">
                <a:latin typeface="Sakkal Majalla" panose="02000000000000000000" pitchFamily="2" charset="-78"/>
                <a:cs typeface="Sakkal Majalla" panose="02000000000000000000" pitchFamily="2" charset="-78"/>
              </a:rPr>
              <a:t>«التنكر" </a:t>
            </a:r>
            <a:r>
              <a:rPr lang="ar-SY" sz="2900" dirty="0">
                <a:latin typeface="Sakkal Majalla" panose="02000000000000000000" pitchFamily="2" charset="-78"/>
                <a:cs typeface="Sakkal Majalla" panose="02000000000000000000" pitchFamily="2" charset="-78"/>
              </a:rPr>
              <a:t>، و </a:t>
            </a:r>
            <a:r>
              <a:rPr lang="ar-SY" sz="2900" dirty="0" smtClean="0">
                <a:latin typeface="Sakkal Majalla" panose="02000000000000000000" pitchFamily="2" charset="-78"/>
                <a:cs typeface="Sakkal Majalla" panose="02000000000000000000" pitchFamily="2" charset="-78"/>
              </a:rPr>
              <a:t>«عمليات الاحتيال عبر التحويلات في القطاع المالي".</a:t>
            </a:r>
            <a:endParaRPr lang="ar-SY" sz="2900"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3"/>
          <a:stretch>
            <a:fillRect/>
          </a:stretch>
        </p:blipFill>
        <p:spPr>
          <a:xfrm>
            <a:off x="0" y="274638"/>
            <a:ext cx="3910519" cy="1325562"/>
          </a:xfrm>
          <a:prstGeom prst="rect">
            <a:avLst/>
          </a:prstGeom>
        </p:spPr>
      </p:pic>
    </p:spTree>
    <p:extLst>
      <p:ext uri="{BB962C8B-B14F-4D97-AF65-F5344CB8AC3E}">
        <p14:creationId xmlns:p14="http://schemas.microsoft.com/office/powerpoint/2010/main" val="528443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5400" b="1" dirty="0">
                <a:latin typeface="Sakkal Majalla" panose="02000000000000000000" pitchFamily="2" charset="-78"/>
                <a:cs typeface="Sakkal Majalla" panose="02000000000000000000" pitchFamily="2" charset="-78"/>
              </a:rPr>
              <a:t>خطة الفاتورة المزيفة</a:t>
            </a:r>
            <a:endParaRPr lang="en-GB" sz="5400" b="1" dirty="0"/>
          </a:p>
        </p:txBody>
      </p:sp>
      <p:sp>
        <p:nvSpPr>
          <p:cNvPr id="3" name="Content Placeholder 2"/>
          <p:cNvSpPr>
            <a:spLocks noGrp="1"/>
          </p:cNvSpPr>
          <p:nvPr>
            <p:ph idx="1"/>
          </p:nvPr>
        </p:nvSpPr>
        <p:spPr/>
        <p:txBody>
          <a:bodyPr>
            <a:normAutofit/>
          </a:bodyPr>
          <a:lstStyle/>
          <a:p>
            <a:pPr algn="just" rtl="1"/>
            <a:r>
              <a:rPr lang="ar-SY" dirty="0" smtClean="0">
                <a:latin typeface="Sakkal Majalla" panose="02000000000000000000" pitchFamily="2" charset="-78"/>
                <a:cs typeface="Sakkal Majalla" panose="02000000000000000000" pitchFamily="2" charset="-78"/>
              </a:rPr>
              <a:t>هذا النوع، </a:t>
            </a:r>
            <a:r>
              <a:rPr lang="ar-SY" dirty="0">
                <a:latin typeface="Sakkal Majalla" panose="02000000000000000000" pitchFamily="2" charset="-78"/>
                <a:cs typeface="Sakkal Majalla" panose="02000000000000000000" pitchFamily="2" charset="-78"/>
              </a:rPr>
              <a:t>الذي </a:t>
            </a:r>
            <a:r>
              <a:rPr lang="ar-SY" dirty="0" smtClean="0">
                <a:latin typeface="Sakkal Majalla" panose="02000000000000000000" pitchFamily="2" charset="-78"/>
                <a:cs typeface="Sakkal Majalla" panose="02000000000000000000" pitchFamily="2" charset="-78"/>
              </a:rPr>
              <a:t>يشار إليه </a:t>
            </a:r>
            <a:r>
              <a:rPr lang="ar-SY" dirty="0">
                <a:latin typeface="Sakkal Majalla" panose="02000000000000000000" pitchFamily="2" charset="-78"/>
                <a:cs typeface="Sakkal Majalla" panose="02000000000000000000" pitchFamily="2" charset="-78"/>
              </a:rPr>
              <a:t>أيضًا باسم "خطة الفاتورة المزيفة</a:t>
            </a:r>
            <a:r>
              <a:rPr lang="ar-SY" dirty="0" smtClean="0">
                <a:latin typeface="Sakkal Majalla" panose="02000000000000000000" pitchFamily="2" charset="-78"/>
                <a:cs typeface="Sakkal Majalla" panose="02000000000000000000" pitchFamily="2" charset="-78"/>
              </a:rPr>
              <a:t>"، و «خدعة المورد"، و"خطة </a:t>
            </a:r>
            <a:r>
              <a:rPr lang="ar-SY" dirty="0">
                <a:latin typeface="Sakkal Majalla" panose="02000000000000000000" pitchFamily="2" charset="-78"/>
                <a:cs typeface="Sakkal Majalla" panose="02000000000000000000" pitchFamily="2" charset="-78"/>
              </a:rPr>
              <a:t>تعديل الفاتورة</a:t>
            </a:r>
            <a:r>
              <a:rPr lang="ar-SY" dirty="0" smtClean="0">
                <a:latin typeface="Sakkal Majalla" panose="02000000000000000000" pitchFamily="2" charset="-78"/>
                <a:cs typeface="Sakkal Majalla" panose="02000000000000000000" pitchFamily="2" charset="-78"/>
              </a:rPr>
              <a:t>"، </a:t>
            </a:r>
            <a:r>
              <a:rPr lang="ar-SY" dirty="0">
                <a:latin typeface="Sakkal Majalla" panose="02000000000000000000" pitchFamily="2" charset="-78"/>
                <a:cs typeface="Sakkal Majalla" panose="02000000000000000000" pitchFamily="2" charset="-78"/>
              </a:rPr>
              <a:t>عادة ما </a:t>
            </a:r>
            <a:r>
              <a:rPr lang="ar-SY" dirty="0" smtClean="0">
                <a:latin typeface="Sakkal Majalla" panose="02000000000000000000" pitchFamily="2" charset="-78"/>
                <a:cs typeface="Sakkal Majalla" panose="02000000000000000000" pitchFamily="2" charset="-78"/>
              </a:rPr>
              <a:t>ينطوي على شركة تجارية لها </a:t>
            </a:r>
            <a:r>
              <a:rPr lang="ar-SY" dirty="0">
                <a:latin typeface="Sakkal Majalla" panose="02000000000000000000" pitchFamily="2" charset="-78"/>
                <a:cs typeface="Sakkal Majalla" panose="02000000000000000000" pitchFamily="2" charset="-78"/>
              </a:rPr>
              <a:t>علاقة راسخة مع أحد الموردين. يطلب المحتال سداد </a:t>
            </a:r>
            <a:r>
              <a:rPr lang="ar-SY" dirty="0" smtClean="0">
                <a:latin typeface="Sakkal Majalla" panose="02000000000000000000" pitchFamily="2" charset="-78"/>
                <a:cs typeface="Sakkal Majalla" panose="02000000000000000000" pitchFamily="2" charset="-78"/>
              </a:rPr>
              <a:t>فاتورة عبر تحويل بنكي إلى </a:t>
            </a:r>
            <a:r>
              <a:rPr lang="ar-SY" dirty="0">
                <a:latin typeface="Sakkal Majalla" panose="02000000000000000000" pitchFamily="2" charset="-78"/>
                <a:cs typeface="Sakkal Majalla" panose="02000000000000000000" pitchFamily="2" charset="-78"/>
              </a:rPr>
              <a:t>حساب </a:t>
            </a:r>
            <a:r>
              <a:rPr lang="ar-SY" dirty="0" smtClean="0">
                <a:latin typeface="Sakkal Majalla" panose="02000000000000000000" pitchFamily="2" charset="-78"/>
                <a:cs typeface="Sakkal Majalla" panose="02000000000000000000" pitchFamily="2" charset="-78"/>
              </a:rPr>
              <a:t>بديل </a:t>
            </a:r>
            <a:r>
              <a:rPr lang="ar-SY" dirty="0">
                <a:latin typeface="Sakkal Majalla" panose="02000000000000000000" pitchFamily="2" charset="-78"/>
                <a:cs typeface="Sakkal Majalla" panose="02000000000000000000" pitchFamily="2" charset="-78"/>
              </a:rPr>
              <a:t>أو احتيالي عبر </a:t>
            </a:r>
            <a:r>
              <a:rPr lang="ar-SY" dirty="0" smtClean="0">
                <a:latin typeface="Sakkal Majalla" panose="02000000000000000000" pitchFamily="2" charset="-78"/>
                <a:cs typeface="Sakkal Majalla" panose="02000000000000000000" pitchFamily="2" charset="-78"/>
              </a:rPr>
              <a:t>بريد إلكتروني، هاتف </a:t>
            </a:r>
            <a:r>
              <a:rPr lang="ar-SY" dirty="0">
                <a:latin typeface="Sakkal Majalla" panose="02000000000000000000" pitchFamily="2" charset="-78"/>
                <a:cs typeface="Sakkal Majalla" panose="02000000000000000000" pitchFamily="2" charset="-78"/>
              </a:rPr>
              <a:t>أو </a:t>
            </a:r>
            <a:r>
              <a:rPr lang="ar-SY" dirty="0" smtClean="0">
                <a:latin typeface="Sakkal Majalla" panose="02000000000000000000" pitchFamily="2" charset="-78"/>
                <a:cs typeface="Sakkal Majalla" panose="02000000000000000000" pitchFamily="2" charset="-78"/>
              </a:rPr>
              <a:t>فاكس مزيف.</a:t>
            </a:r>
            <a:endParaRPr lang="ar-SY"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2"/>
          <a:stretch>
            <a:fillRect/>
          </a:stretch>
        </p:blipFill>
        <p:spPr>
          <a:xfrm>
            <a:off x="619790" y="4396376"/>
            <a:ext cx="4474723" cy="1333467"/>
          </a:xfrm>
          <a:prstGeom prst="rect">
            <a:avLst/>
          </a:prstGeom>
        </p:spPr>
      </p:pic>
    </p:spTree>
    <p:extLst>
      <p:ext uri="{BB962C8B-B14F-4D97-AF65-F5344CB8AC3E}">
        <p14:creationId xmlns:p14="http://schemas.microsoft.com/office/powerpoint/2010/main" val="448792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9562"/>
            <a:ext cx="8229600" cy="1143000"/>
          </a:xfrm>
        </p:spPr>
        <p:txBody>
          <a:bodyPr/>
          <a:lstStyle/>
          <a:p>
            <a:pPr algn="r" rtl="1"/>
            <a:r>
              <a:rPr lang="ar-SY" b="1" dirty="0" smtClean="0">
                <a:latin typeface="Sakkal Majalla" panose="02000000000000000000" pitchFamily="2" charset="-78"/>
                <a:cs typeface="Sakkal Majalla" panose="02000000000000000000" pitchFamily="2" charset="-78"/>
              </a:rPr>
              <a:t>اختراق الحساب</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2395848"/>
            <a:ext cx="8229600" cy="3886200"/>
          </a:xfrm>
        </p:spPr>
        <p:txBody>
          <a:bodyPr>
            <a:normAutofit/>
          </a:bodyPr>
          <a:lstStyle/>
          <a:p>
            <a:pPr algn="just" rtl="1"/>
            <a:r>
              <a:rPr lang="ar-SY" dirty="0">
                <a:latin typeface="Sakkal Majalla" panose="02000000000000000000" pitchFamily="2" charset="-78"/>
                <a:cs typeface="Sakkal Majalla" panose="02000000000000000000" pitchFamily="2" charset="-78"/>
              </a:rPr>
              <a:t>على غرار </a:t>
            </a:r>
            <a:r>
              <a:rPr lang="ar-SY" dirty="0" smtClean="0">
                <a:latin typeface="Sakkal Majalla" panose="02000000000000000000" pitchFamily="2" charset="-78"/>
                <a:cs typeface="Sakkal Majalla" panose="02000000000000000000" pitchFamily="2" charset="-78"/>
              </a:rPr>
              <a:t>النوعين الآخرين، </a:t>
            </a:r>
            <a:r>
              <a:rPr lang="ar-SY" dirty="0">
                <a:latin typeface="Sakkal Majalla" panose="02000000000000000000" pitchFamily="2" charset="-78"/>
                <a:cs typeface="Sakkal Majalla" panose="02000000000000000000" pitchFamily="2" charset="-78"/>
              </a:rPr>
              <a:t>يتم اختراق حساب البريد الإلكتروني </a:t>
            </a:r>
            <a:r>
              <a:rPr lang="ar-SY" dirty="0" smtClean="0">
                <a:latin typeface="Sakkal Majalla" panose="02000000000000000000" pitchFamily="2" charset="-78"/>
                <a:cs typeface="Sakkal Majalla" panose="02000000000000000000" pitchFamily="2" charset="-78"/>
              </a:rPr>
              <a:t>لموظف </a:t>
            </a:r>
            <a:r>
              <a:rPr lang="ar-SY" dirty="0">
                <a:latin typeface="Sakkal Majalla" panose="02000000000000000000" pitchFamily="2" charset="-78"/>
                <a:cs typeface="Sakkal Majalla" panose="02000000000000000000" pitchFamily="2" charset="-78"/>
              </a:rPr>
              <a:t>ثم استخدامه في تقديم طلبات </a:t>
            </a:r>
            <a:r>
              <a:rPr lang="ar-SY" dirty="0" smtClean="0">
                <a:latin typeface="Sakkal Majalla" panose="02000000000000000000" pitchFamily="2" charset="-78"/>
                <a:cs typeface="Sakkal Majalla" panose="02000000000000000000" pitchFamily="2" charset="-78"/>
              </a:rPr>
              <a:t>بدفع </a:t>
            </a:r>
            <a:r>
              <a:rPr lang="ar-SY" dirty="0">
                <a:latin typeface="Sakkal Majalla" panose="02000000000000000000" pitchFamily="2" charset="-78"/>
                <a:cs typeface="Sakkal Majalla" panose="02000000000000000000" pitchFamily="2" charset="-78"/>
              </a:rPr>
              <a:t>الفواتير </a:t>
            </a:r>
            <a:r>
              <a:rPr lang="ar-SY" dirty="0" smtClean="0">
                <a:latin typeface="Sakkal Majalla" panose="02000000000000000000" pitchFamily="2" charset="-78"/>
                <a:cs typeface="Sakkal Majalla" panose="02000000000000000000" pitchFamily="2" charset="-78"/>
              </a:rPr>
              <a:t>إلى حسابات بنكية يسيطر </a:t>
            </a:r>
            <a:r>
              <a:rPr lang="ar-SY" dirty="0">
                <a:latin typeface="Sakkal Majalla" panose="02000000000000000000" pitchFamily="2" charset="-78"/>
                <a:cs typeface="Sakkal Majalla" panose="02000000000000000000" pitchFamily="2" charset="-78"/>
              </a:rPr>
              <a:t>عليها المحتال. يتم إرسال </a:t>
            </a:r>
            <a:r>
              <a:rPr lang="ar-SY" dirty="0" smtClean="0">
                <a:latin typeface="Sakkal Majalla" panose="02000000000000000000" pitchFamily="2" charset="-78"/>
                <a:cs typeface="Sakkal Majalla" panose="02000000000000000000" pitchFamily="2" charset="-78"/>
              </a:rPr>
              <a:t>رسائل </a:t>
            </a:r>
            <a:r>
              <a:rPr lang="ar-SY" dirty="0">
                <a:latin typeface="Sakkal Majalla" panose="02000000000000000000" pitchFamily="2" charset="-78"/>
                <a:cs typeface="Sakkal Majalla" panose="02000000000000000000" pitchFamily="2" charset="-78"/>
              </a:rPr>
              <a:t>إلى موردين متعددين تم تحديدهم من قائمة </a:t>
            </a:r>
            <a:r>
              <a:rPr lang="ar-SY" dirty="0" smtClean="0">
                <a:latin typeface="Sakkal Majalla" panose="02000000000000000000" pitchFamily="2" charset="-78"/>
                <a:cs typeface="Sakkal Majalla" panose="02000000000000000000" pitchFamily="2" charset="-78"/>
              </a:rPr>
              <a:t>علاقات الموظف</a:t>
            </a:r>
            <a:r>
              <a:rPr lang="ar-SY" dirty="0">
                <a:latin typeface="Sakkal Majalla" panose="02000000000000000000" pitchFamily="2" charset="-78"/>
                <a:cs typeface="Sakkal Majalla" panose="02000000000000000000" pitchFamily="2" charset="-78"/>
              </a:rPr>
              <a:t>. و</a:t>
            </a:r>
            <a:r>
              <a:rPr lang="ar-SY" dirty="0" smtClean="0">
                <a:latin typeface="Sakkal Majalla" panose="02000000000000000000" pitchFamily="2" charset="-78"/>
                <a:cs typeface="Sakkal Majalla" panose="02000000000000000000" pitchFamily="2" charset="-78"/>
              </a:rPr>
              <a:t>قد </a:t>
            </a:r>
            <a:r>
              <a:rPr lang="ar-SY" dirty="0">
                <a:latin typeface="Sakkal Majalla" panose="02000000000000000000" pitchFamily="2" charset="-78"/>
                <a:cs typeface="Sakkal Majalla" panose="02000000000000000000" pitchFamily="2" charset="-78"/>
              </a:rPr>
              <a:t>لا </a:t>
            </a:r>
            <a:r>
              <a:rPr lang="ar-SY" dirty="0" smtClean="0">
                <a:latin typeface="Sakkal Majalla" panose="02000000000000000000" pitchFamily="2" charset="-78"/>
                <a:cs typeface="Sakkal Majalla" panose="02000000000000000000" pitchFamily="2" charset="-78"/>
              </a:rPr>
              <a:t>تكون الشركة على علم بالمخطط </a:t>
            </a:r>
            <a:r>
              <a:rPr lang="ar-SY" dirty="0">
                <a:latin typeface="Sakkal Majalla" panose="02000000000000000000" pitchFamily="2" charset="-78"/>
                <a:cs typeface="Sakkal Majalla" panose="02000000000000000000" pitchFamily="2" charset="-78"/>
              </a:rPr>
              <a:t>حتى </a:t>
            </a:r>
            <a:r>
              <a:rPr lang="ar-SY" dirty="0" smtClean="0">
                <a:latin typeface="Sakkal Majalla" panose="02000000000000000000" pitchFamily="2" charset="-78"/>
                <a:cs typeface="Sakkal Majalla" panose="02000000000000000000" pitchFamily="2" charset="-78"/>
              </a:rPr>
              <a:t>يتصل الموردون للتحقق </a:t>
            </a:r>
            <a:r>
              <a:rPr lang="ar-SY" dirty="0">
                <a:latin typeface="Sakkal Majalla" panose="02000000000000000000" pitchFamily="2" charset="-78"/>
                <a:cs typeface="Sakkal Majalla" panose="02000000000000000000" pitchFamily="2" charset="-78"/>
              </a:rPr>
              <a:t>من </a:t>
            </a:r>
            <a:r>
              <a:rPr lang="ar-SY" dirty="0" smtClean="0">
                <a:latin typeface="Sakkal Majalla" panose="02000000000000000000" pitchFamily="2" charset="-78"/>
                <a:cs typeface="Sakkal Majalla" panose="02000000000000000000" pitchFamily="2" charset="-78"/>
              </a:rPr>
              <a:t>وضعية سداد الفواتير.</a:t>
            </a:r>
            <a:endParaRPr lang="ar-SY"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2"/>
          <a:stretch>
            <a:fillRect/>
          </a:stretch>
        </p:blipFill>
        <p:spPr>
          <a:xfrm>
            <a:off x="136944" y="313549"/>
            <a:ext cx="4708187" cy="1855026"/>
          </a:xfrm>
          <a:prstGeom prst="rect">
            <a:avLst/>
          </a:prstGeom>
        </p:spPr>
      </p:pic>
    </p:spTree>
    <p:extLst>
      <p:ext uri="{BB962C8B-B14F-4D97-AF65-F5344CB8AC3E}">
        <p14:creationId xmlns:p14="http://schemas.microsoft.com/office/powerpoint/2010/main" val="1624255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5400" b="1" dirty="0" smtClean="0">
                <a:latin typeface="Sakkal Majalla" panose="02000000000000000000" pitchFamily="2" charset="-78"/>
                <a:cs typeface="Sakkal Majalla" panose="02000000000000000000" pitchFamily="2" charset="-78"/>
              </a:rPr>
              <a:t>انتحال صفة محامي</a:t>
            </a:r>
            <a:endParaRPr lang="en-GB" sz="5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just" rtl="1"/>
            <a:r>
              <a:rPr lang="ar-SY" dirty="0" smtClean="0">
                <a:latin typeface="Sakkal Majalla" panose="02000000000000000000" pitchFamily="2" charset="-78"/>
                <a:cs typeface="Sakkal Majalla" panose="02000000000000000000" pitchFamily="2" charset="-78"/>
              </a:rPr>
              <a:t>في هذا النوع من الاحتيال، يتصل </a:t>
            </a:r>
            <a:r>
              <a:rPr lang="ar-SY" dirty="0">
                <a:latin typeface="Sakkal Majalla" panose="02000000000000000000" pitchFamily="2" charset="-78"/>
                <a:cs typeface="Sakkal Majalla" panose="02000000000000000000" pitchFamily="2" charset="-78"/>
              </a:rPr>
              <a:t>المجرم الإلكتروني إما بالموظفين </a:t>
            </a:r>
            <a:r>
              <a:rPr lang="ar-SY" dirty="0" smtClean="0">
                <a:latin typeface="Sakkal Majalla" panose="02000000000000000000" pitchFamily="2" charset="-78"/>
                <a:cs typeface="Sakkal Majalla" panose="02000000000000000000" pitchFamily="2" charset="-78"/>
              </a:rPr>
              <a:t>و/أو </a:t>
            </a:r>
            <a:r>
              <a:rPr lang="ar-SY" dirty="0">
                <a:latin typeface="Sakkal Majalla" panose="02000000000000000000" pitchFamily="2" charset="-78"/>
                <a:cs typeface="Sakkal Majalla" panose="02000000000000000000" pitchFamily="2" charset="-78"/>
              </a:rPr>
              <a:t>المدير التنفيذي للشركة ويعرف نفسه على أنه محام أو ممثل لشركات </a:t>
            </a:r>
            <a:r>
              <a:rPr lang="ar-SY" dirty="0" smtClean="0">
                <a:latin typeface="Sakkal Majalla" panose="02000000000000000000" pitchFamily="2" charset="-78"/>
                <a:cs typeface="Sakkal Majalla" panose="02000000000000000000" pitchFamily="2" charset="-78"/>
              </a:rPr>
              <a:t>المحاماة، </a:t>
            </a:r>
            <a:r>
              <a:rPr lang="ar-SY" dirty="0">
                <a:latin typeface="Sakkal Majalla" panose="02000000000000000000" pitchFamily="2" charset="-78"/>
                <a:cs typeface="Sakkal Majalla" panose="02000000000000000000" pitchFamily="2" charset="-78"/>
              </a:rPr>
              <a:t>مدعياً أنه يتعامل مع مسائل سرية </a:t>
            </a:r>
            <a:r>
              <a:rPr lang="ar-SY" dirty="0" smtClean="0">
                <a:latin typeface="Sakkal Majalla" panose="02000000000000000000" pitchFamily="2" charset="-78"/>
                <a:cs typeface="Sakkal Majalla" panose="02000000000000000000" pitchFamily="2" charset="-78"/>
              </a:rPr>
              <a:t>وحساسة من حيث الوقت</a:t>
            </a:r>
            <a:r>
              <a:rPr lang="ar-SY" dirty="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ومن خلال هذا الاتصال، </a:t>
            </a:r>
            <a:r>
              <a:rPr lang="ar-SY" dirty="0">
                <a:latin typeface="Sakkal Majalla" panose="02000000000000000000" pitchFamily="2" charset="-78"/>
                <a:cs typeface="Sakkal Majalla" panose="02000000000000000000" pitchFamily="2" charset="-78"/>
              </a:rPr>
              <a:t>الذي يتم عادة عبر الهاتف أو البريد </a:t>
            </a:r>
            <a:r>
              <a:rPr lang="ar-SY" dirty="0" smtClean="0">
                <a:latin typeface="Sakkal Majalla" panose="02000000000000000000" pitchFamily="2" charset="-78"/>
                <a:cs typeface="Sakkal Majalla" panose="02000000000000000000" pitchFamily="2" charset="-78"/>
              </a:rPr>
              <a:t>الإلكتروني، يضغط المجرم </a:t>
            </a:r>
            <a:r>
              <a:rPr lang="ar-SY" dirty="0">
                <a:latin typeface="Sakkal Majalla" panose="02000000000000000000" pitchFamily="2" charset="-78"/>
                <a:cs typeface="Sakkal Majalla" panose="02000000000000000000" pitchFamily="2" charset="-78"/>
              </a:rPr>
              <a:t>على الطرف الذي تم الاتصال به </a:t>
            </a:r>
            <a:r>
              <a:rPr lang="ar-SY" dirty="0" smtClean="0">
                <a:latin typeface="Sakkal Majalla" panose="02000000000000000000" pitchFamily="2" charset="-78"/>
                <a:cs typeface="Sakkal Majalla" panose="02000000000000000000" pitchFamily="2" charset="-78"/>
              </a:rPr>
              <a:t>ليدفعه إلى إجراء تحويل الأموال</a:t>
            </a:r>
            <a:r>
              <a:rPr lang="ar-SY" dirty="0">
                <a:latin typeface="Sakkal Majalla" panose="02000000000000000000" pitchFamily="2" charset="-78"/>
                <a:cs typeface="Sakkal Majalla" panose="02000000000000000000" pitchFamily="2" charset="-78"/>
              </a:rPr>
              <a:t> بسرعة أو سرا</a:t>
            </a:r>
            <a:r>
              <a:rPr lang="ar-SY" dirty="0" smtClean="0">
                <a:latin typeface="Sakkal Majalla" panose="02000000000000000000" pitchFamily="2" charset="-78"/>
                <a:cs typeface="Sakkal Majalla" panose="02000000000000000000" pitchFamily="2" charset="-78"/>
              </a:rPr>
              <a:t>. </a:t>
            </a:r>
            <a:r>
              <a:rPr lang="ar-SY" dirty="0">
                <a:latin typeface="Sakkal Majalla" panose="02000000000000000000" pitchFamily="2" charset="-78"/>
                <a:cs typeface="Sakkal Majalla" panose="02000000000000000000" pitchFamily="2" charset="-78"/>
              </a:rPr>
              <a:t>قد يتم </a:t>
            </a:r>
            <a:r>
              <a:rPr lang="ar-SY" dirty="0" smtClean="0">
                <a:latin typeface="Sakkal Majalla" panose="02000000000000000000" pitchFamily="2" charset="-78"/>
                <a:cs typeface="Sakkal Majalla" panose="02000000000000000000" pitchFamily="2" charset="-78"/>
              </a:rPr>
              <a:t>برمجة توقيت هذا </a:t>
            </a:r>
            <a:r>
              <a:rPr lang="ar-SY" dirty="0">
                <a:latin typeface="Sakkal Majalla" panose="02000000000000000000" pitchFamily="2" charset="-78"/>
                <a:cs typeface="Sakkal Majalla" panose="02000000000000000000" pitchFamily="2" charset="-78"/>
              </a:rPr>
              <a:t>النوع من مخطط </a:t>
            </a:r>
            <a:r>
              <a:rPr lang="ar-SY" dirty="0" smtClean="0">
                <a:latin typeface="Sakkal Majalla" panose="02000000000000000000" pitchFamily="2" charset="-78"/>
                <a:cs typeface="Sakkal Majalla" panose="02000000000000000000" pitchFamily="2" charset="-78"/>
              </a:rPr>
              <a:t>احتيال البريد الإلكتروني الخاص بالأعمال في </a:t>
            </a:r>
            <a:r>
              <a:rPr lang="ar-SY" dirty="0">
                <a:latin typeface="Sakkal Majalla" panose="02000000000000000000" pitchFamily="2" charset="-78"/>
                <a:cs typeface="Sakkal Majalla" panose="02000000000000000000" pitchFamily="2" charset="-78"/>
              </a:rPr>
              <a:t>نهاية يوم العمل أو </a:t>
            </a:r>
            <a:r>
              <a:rPr lang="ar-SY" dirty="0" smtClean="0">
                <a:latin typeface="Sakkal Majalla" panose="02000000000000000000" pitchFamily="2" charset="-78"/>
                <a:cs typeface="Sakkal Majalla" panose="02000000000000000000" pitchFamily="2" charset="-78"/>
              </a:rPr>
              <a:t>نهاية أسبوع العمل، </a:t>
            </a:r>
            <a:r>
              <a:rPr lang="ar-SY" dirty="0">
                <a:latin typeface="Sakkal Majalla" panose="02000000000000000000" pitchFamily="2" charset="-78"/>
                <a:cs typeface="Sakkal Majalla" panose="02000000000000000000" pitchFamily="2" charset="-78"/>
              </a:rPr>
              <a:t>عندما يستعد الموظفون للراحة</a:t>
            </a:r>
            <a:r>
              <a:rPr lang="ar-SY" dirty="0" smtClean="0">
                <a:latin typeface="Sakkal Majalla" panose="02000000000000000000" pitchFamily="2" charset="-78"/>
                <a:cs typeface="Sakkal Majalla" panose="02000000000000000000" pitchFamily="2" charset="-78"/>
              </a:rPr>
              <a:t>.</a:t>
            </a:r>
            <a:endParaRPr lang="ar-SY"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2"/>
          <a:stretch>
            <a:fillRect/>
          </a:stretch>
        </p:blipFill>
        <p:spPr>
          <a:xfrm>
            <a:off x="457200" y="274638"/>
            <a:ext cx="3949430" cy="1157590"/>
          </a:xfrm>
          <a:prstGeom prst="rect">
            <a:avLst/>
          </a:prstGeom>
        </p:spPr>
      </p:pic>
    </p:spTree>
    <p:extLst>
      <p:ext uri="{BB962C8B-B14F-4D97-AF65-F5344CB8AC3E}">
        <p14:creationId xmlns:p14="http://schemas.microsoft.com/office/powerpoint/2010/main" val="228784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1688" y="457198"/>
            <a:ext cx="3912919" cy="1143000"/>
          </a:xfrm>
        </p:spPr>
        <p:txBody>
          <a:bodyPr>
            <a:normAutofit/>
          </a:bodyPr>
          <a:lstStyle/>
          <a:p>
            <a:pPr algn="r" rtl="1"/>
            <a:r>
              <a:rPr lang="ar-SY" sz="5400" b="1" dirty="0" smtClean="0">
                <a:latin typeface="Sakkal Majalla" panose="02000000000000000000" pitchFamily="2" charset="-78"/>
                <a:cs typeface="Sakkal Majalla" panose="02000000000000000000" pitchFamily="2" charset="-78"/>
              </a:rPr>
              <a:t>سرقة البيانات</a:t>
            </a:r>
            <a:endParaRPr lang="en-GB" sz="5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86888" y="2122714"/>
            <a:ext cx="8229600" cy="5257800"/>
          </a:xfrm>
        </p:spPr>
        <p:txBody>
          <a:bodyPr>
            <a:normAutofit/>
          </a:bodyPr>
          <a:lstStyle/>
          <a:p>
            <a:pPr algn="just" rtl="1"/>
            <a:r>
              <a:rPr lang="ar-SY" sz="2400" dirty="0" smtClean="0">
                <a:latin typeface="Sakkal Majalla" panose="02000000000000000000" pitchFamily="2" charset="-78"/>
                <a:cs typeface="Sakkal Majalla" panose="02000000000000000000" pitchFamily="2" charset="-78"/>
              </a:rPr>
              <a:t>ينطوي هذا </a:t>
            </a:r>
            <a:r>
              <a:rPr lang="ar-SY" sz="2400" dirty="0">
                <a:latin typeface="Sakkal Majalla" panose="02000000000000000000" pitchFamily="2" charset="-78"/>
                <a:cs typeface="Sakkal Majalla" panose="02000000000000000000" pitchFamily="2" charset="-78"/>
              </a:rPr>
              <a:t>المخطط </a:t>
            </a:r>
            <a:r>
              <a:rPr lang="ar-SY" sz="2400" dirty="0" smtClean="0">
                <a:latin typeface="Sakkal Majalla" panose="02000000000000000000" pitchFamily="2" charset="-78"/>
                <a:cs typeface="Sakkal Majalla" panose="02000000000000000000" pitchFamily="2" charset="-78"/>
              </a:rPr>
              <a:t>على اختراق البريد </a:t>
            </a:r>
            <a:r>
              <a:rPr lang="ar-SY" sz="2400" dirty="0">
                <a:latin typeface="Sakkal Majalla" panose="02000000000000000000" pitchFamily="2" charset="-78"/>
                <a:cs typeface="Sakkal Majalla" panose="02000000000000000000" pitchFamily="2" charset="-78"/>
              </a:rPr>
              <a:t>الإلكتروني </a:t>
            </a:r>
            <a:r>
              <a:rPr lang="ar-SY" sz="2400" dirty="0" smtClean="0">
                <a:latin typeface="Sakkal Majalla" panose="02000000000000000000" pitchFamily="2" charset="-78"/>
                <a:cs typeface="Sakkal Majalla" panose="02000000000000000000" pitchFamily="2" charset="-78"/>
              </a:rPr>
              <a:t>لموظفين ذوي أدوار محددة (</a:t>
            </a:r>
            <a:r>
              <a:rPr lang="ar-SY" sz="2400" dirty="0">
                <a:latin typeface="Sakkal Majalla" panose="02000000000000000000" pitchFamily="2" charset="-78"/>
                <a:cs typeface="Sakkal Majalla" panose="02000000000000000000" pitchFamily="2" charset="-78"/>
              </a:rPr>
              <a:t>عادة الموارد البشرية) في </a:t>
            </a:r>
            <a:r>
              <a:rPr lang="ar-SY" sz="2400" dirty="0" smtClean="0">
                <a:latin typeface="Sakkal Majalla" panose="02000000000000000000" pitchFamily="2" charset="-78"/>
                <a:cs typeface="Sakkal Majalla" panose="02000000000000000000" pitchFamily="2" charset="-78"/>
              </a:rPr>
              <a:t>الشركة، ثم </a:t>
            </a:r>
            <a:r>
              <a:rPr lang="ar-SY" sz="2400" dirty="0">
                <a:latin typeface="Sakkal Majalla" panose="02000000000000000000" pitchFamily="2" charset="-78"/>
                <a:cs typeface="Sakkal Majalla" panose="02000000000000000000" pitchFamily="2" charset="-78"/>
              </a:rPr>
              <a:t>استخدامها لإرسال </a:t>
            </a:r>
            <a:r>
              <a:rPr lang="ar-SY" sz="2400" dirty="0" smtClean="0">
                <a:latin typeface="Sakkal Majalla" panose="02000000000000000000" pitchFamily="2" charset="-78"/>
                <a:cs typeface="Sakkal Majalla" panose="02000000000000000000" pitchFamily="2" charset="-78"/>
              </a:rPr>
              <a:t>طلبات </a:t>
            </a:r>
            <a:r>
              <a:rPr lang="ar-SY" sz="2400" dirty="0">
                <a:latin typeface="Sakkal Majalla" panose="02000000000000000000" pitchFamily="2" charset="-78"/>
                <a:cs typeface="Sakkal Majalla" panose="02000000000000000000" pitchFamily="2" charset="-78"/>
              </a:rPr>
              <a:t>- </a:t>
            </a:r>
            <a:r>
              <a:rPr lang="ar-SY" sz="2400" dirty="0" smtClean="0">
                <a:latin typeface="Sakkal Majalla" panose="02000000000000000000" pitchFamily="2" charset="-78"/>
                <a:cs typeface="Sakkal Majalla" panose="02000000000000000000" pitchFamily="2" charset="-78"/>
              </a:rPr>
              <a:t>ليس طلبات بتحويل </a:t>
            </a:r>
            <a:r>
              <a:rPr lang="ar-SY" sz="2400" dirty="0">
                <a:latin typeface="Sakkal Majalla" panose="02000000000000000000" pitchFamily="2" charset="-78"/>
                <a:cs typeface="Sakkal Majalla" panose="02000000000000000000" pitchFamily="2" charset="-78"/>
              </a:rPr>
              <a:t>الأموال </a:t>
            </a:r>
            <a:r>
              <a:rPr lang="ar-SY" sz="2400" dirty="0" smtClean="0">
                <a:latin typeface="Sakkal Majalla" panose="02000000000000000000" pitchFamily="2" charset="-78"/>
                <a:cs typeface="Sakkal Majalla" panose="02000000000000000000" pitchFamily="2" charset="-78"/>
              </a:rPr>
              <a:t>بل بتقديم معلومات </a:t>
            </a:r>
            <a:r>
              <a:rPr lang="ar-SY" sz="2400" dirty="0">
                <a:latin typeface="Sakkal Majalla" panose="02000000000000000000" pitchFamily="2" charset="-78"/>
                <a:cs typeface="Sakkal Majalla" panose="02000000000000000000" pitchFamily="2" charset="-78"/>
              </a:rPr>
              <a:t>التعريف الشخصية </a:t>
            </a:r>
            <a:r>
              <a:rPr lang="ar-SY" sz="2400" dirty="0" smtClean="0">
                <a:latin typeface="Sakkal Majalla" panose="02000000000000000000" pitchFamily="2" charset="-78"/>
                <a:cs typeface="Sakkal Majalla" panose="02000000000000000000" pitchFamily="2" charset="-78"/>
              </a:rPr>
              <a:t>لموظفين آخرين ومدراء تنفيذيين</a:t>
            </a:r>
            <a:r>
              <a:rPr lang="ar-SY" sz="2400" dirty="0">
                <a:latin typeface="Sakkal Majalla" panose="02000000000000000000" pitchFamily="2" charset="-78"/>
                <a:cs typeface="Sakkal Majalla" panose="02000000000000000000" pitchFamily="2" charset="-78"/>
              </a:rPr>
              <a:t>. </a:t>
            </a:r>
            <a:r>
              <a:rPr lang="ar-SY" sz="2400" dirty="0" smtClean="0">
                <a:latin typeface="Sakkal Majalla" panose="02000000000000000000" pitchFamily="2" charset="-78"/>
                <a:cs typeface="Sakkal Majalla" panose="02000000000000000000" pitchFamily="2" charset="-78"/>
              </a:rPr>
              <a:t>وبالتالي، </a:t>
            </a:r>
            <a:r>
              <a:rPr lang="ar-SY" sz="2400" dirty="0">
                <a:latin typeface="Sakkal Majalla" panose="02000000000000000000" pitchFamily="2" charset="-78"/>
                <a:cs typeface="Sakkal Majalla" panose="02000000000000000000" pitchFamily="2" charset="-78"/>
              </a:rPr>
              <a:t>يمكن </a:t>
            </a:r>
            <a:r>
              <a:rPr lang="ar-SY" sz="2400" dirty="0" smtClean="0">
                <a:latin typeface="Sakkal Majalla" panose="02000000000000000000" pitchFamily="2" charset="-78"/>
                <a:cs typeface="Sakkal Majalla" panose="02000000000000000000" pitchFamily="2" charset="-78"/>
              </a:rPr>
              <a:t>استخدام تلك المعلومات كنقطة </a:t>
            </a:r>
            <a:r>
              <a:rPr lang="ar-SY" sz="2400" dirty="0">
                <a:latin typeface="Sakkal Majalla" panose="02000000000000000000" pitchFamily="2" charset="-78"/>
                <a:cs typeface="Sakkal Majalla" panose="02000000000000000000" pitchFamily="2" charset="-78"/>
              </a:rPr>
              <a:t>انطلاق لمزيد من </a:t>
            </a:r>
            <a:r>
              <a:rPr lang="ar-SY" sz="2400" dirty="0" smtClean="0">
                <a:latin typeface="Sakkal Majalla" panose="02000000000000000000" pitchFamily="2" charset="-78"/>
                <a:cs typeface="Sakkal Majalla" panose="02000000000000000000" pitchFamily="2" charset="-78"/>
              </a:rPr>
              <a:t>الهجمات الخبيثة لاحتيال البريد الإلكتروني الخاص بالأعمال ضد </a:t>
            </a:r>
            <a:r>
              <a:rPr lang="ar-SY" sz="2400" dirty="0">
                <a:latin typeface="Sakkal Majalla" panose="02000000000000000000" pitchFamily="2" charset="-78"/>
                <a:cs typeface="Sakkal Majalla" panose="02000000000000000000" pitchFamily="2" charset="-78"/>
              </a:rPr>
              <a:t>الشركة نفسها</a:t>
            </a:r>
            <a:r>
              <a:rPr lang="ar-SY" sz="2400" dirty="0" smtClean="0">
                <a:latin typeface="Sakkal Majalla" panose="02000000000000000000" pitchFamily="2" charset="-78"/>
                <a:cs typeface="Sakkal Majalla" panose="02000000000000000000" pitchFamily="2" charset="-78"/>
              </a:rPr>
              <a:t>.</a:t>
            </a:r>
          </a:p>
          <a:p>
            <a:pPr marL="0" indent="0" algn="just" rtl="1">
              <a:buNone/>
            </a:pPr>
            <a:endParaRPr lang="ar-SY" sz="2400" dirty="0">
              <a:latin typeface="Sakkal Majalla" panose="02000000000000000000" pitchFamily="2" charset="-78"/>
              <a:cs typeface="Sakkal Majalla" panose="02000000000000000000" pitchFamily="2" charset="-78"/>
            </a:endParaRPr>
          </a:p>
          <a:p>
            <a:pPr algn="just" rtl="1"/>
            <a:r>
              <a:rPr lang="ar-SY" sz="2400" dirty="0" smtClean="0">
                <a:latin typeface="Sakkal Majalla" panose="02000000000000000000" pitchFamily="2" charset="-78"/>
                <a:cs typeface="Sakkal Majalla" panose="02000000000000000000" pitchFamily="2" charset="-78"/>
              </a:rPr>
              <a:t>يرتكز الاحتيال في </a:t>
            </a:r>
            <a:r>
              <a:rPr lang="ar-SY" sz="2400" dirty="0">
                <a:latin typeface="Sakkal Majalla" panose="02000000000000000000" pitchFamily="2" charset="-78"/>
                <a:cs typeface="Sakkal Majalla" panose="02000000000000000000" pitchFamily="2" charset="-78"/>
              </a:rPr>
              <a:t>معظمه </a:t>
            </a:r>
            <a:r>
              <a:rPr lang="ar-SY" sz="2400" dirty="0" smtClean="0">
                <a:latin typeface="Sakkal Majalla" panose="02000000000000000000" pitchFamily="2" charset="-78"/>
                <a:cs typeface="Sakkal Majalla" panose="02000000000000000000" pitchFamily="2" charset="-78"/>
              </a:rPr>
              <a:t>على </a:t>
            </a:r>
            <a:r>
              <a:rPr lang="ar-SY" sz="2400" dirty="0">
                <a:latin typeface="Sakkal Majalla" panose="02000000000000000000" pitchFamily="2" charset="-78"/>
                <a:cs typeface="Sakkal Majalla" panose="02000000000000000000" pitchFamily="2" charset="-78"/>
              </a:rPr>
              <a:t>الهندسة </a:t>
            </a:r>
            <a:r>
              <a:rPr lang="ar-SY" sz="2400" dirty="0" smtClean="0">
                <a:latin typeface="Sakkal Majalla" panose="02000000000000000000" pitchFamily="2" charset="-78"/>
                <a:cs typeface="Sakkal Majalla" panose="02000000000000000000" pitchFamily="2" charset="-78"/>
              </a:rPr>
              <a:t>الاجتماعية، </a:t>
            </a:r>
            <a:r>
              <a:rPr lang="ar-SY" sz="2400" dirty="0">
                <a:latin typeface="Sakkal Majalla" panose="02000000000000000000" pitchFamily="2" charset="-78"/>
                <a:cs typeface="Sakkal Majalla" panose="02000000000000000000" pitchFamily="2" charset="-78"/>
              </a:rPr>
              <a:t>وعادة لا </a:t>
            </a:r>
            <a:r>
              <a:rPr lang="ar-SY" sz="2400" dirty="0" smtClean="0">
                <a:latin typeface="Sakkal Majalla" panose="02000000000000000000" pitchFamily="2" charset="-78"/>
                <a:cs typeface="Sakkal Majalla" panose="02000000000000000000" pitchFamily="2" charset="-78"/>
              </a:rPr>
              <a:t>يحتاج </a:t>
            </a:r>
            <a:r>
              <a:rPr lang="ar-SY" sz="2400" dirty="0">
                <a:latin typeface="Sakkal Majalla" panose="02000000000000000000" pitchFamily="2" charset="-78"/>
                <a:cs typeface="Sakkal Majalla" panose="02000000000000000000" pitchFamily="2" charset="-78"/>
              </a:rPr>
              <a:t>إلى اختراق نظام متطور. على عكس رسائل </a:t>
            </a:r>
            <a:r>
              <a:rPr lang="ar-SY" sz="2400" dirty="0" smtClean="0">
                <a:latin typeface="Sakkal Majalla" panose="02000000000000000000" pitchFamily="2" charset="-78"/>
                <a:cs typeface="Sakkal Majalla" panose="02000000000000000000" pitchFamily="2" charset="-78"/>
              </a:rPr>
              <a:t>التصيد الاحتيالي، </a:t>
            </a:r>
            <a:r>
              <a:rPr lang="ar-SY" sz="2400" dirty="0">
                <a:latin typeface="Sakkal Majalla" panose="02000000000000000000" pitchFamily="2" charset="-78"/>
                <a:cs typeface="Sakkal Majalla" panose="02000000000000000000" pitchFamily="2" charset="-78"/>
              </a:rPr>
              <a:t>فإن رسائل البريد الإلكتروني المستخدمة في عمليات </a:t>
            </a:r>
            <a:r>
              <a:rPr lang="ar-SY" sz="2400" dirty="0" smtClean="0">
                <a:latin typeface="Sakkal Majalla" panose="02000000000000000000" pitchFamily="2" charset="-78"/>
                <a:cs typeface="Sakkal Majalla" panose="02000000000000000000" pitchFamily="2" charset="-78"/>
              </a:rPr>
              <a:t>الاحتيال</a:t>
            </a:r>
            <a:r>
              <a:rPr lang="fr-FR" sz="2400" dirty="0" smtClean="0">
                <a:latin typeface="Sakkal Majalla" panose="02000000000000000000" pitchFamily="2" charset="-78"/>
                <a:cs typeface="Sakkal Majalla" panose="02000000000000000000" pitchFamily="2" charset="-78"/>
              </a:rPr>
              <a:t>BEC </a:t>
            </a:r>
            <a:r>
              <a:rPr lang="ar-SY" sz="2400" dirty="0" smtClean="0">
                <a:latin typeface="Sakkal Majalla" panose="02000000000000000000" pitchFamily="2" charset="-78"/>
                <a:cs typeface="Sakkal Majalla" panose="02000000000000000000" pitchFamily="2" charset="-78"/>
              </a:rPr>
              <a:t> لا </a:t>
            </a:r>
            <a:r>
              <a:rPr lang="ar-SY" sz="2400" dirty="0">
                <a:latin typeface="Sakkal Majalla" panose="02000000000000000000" pitchFamily="2" charset="-78"/>
                <a:cs typeface="Sakkal Majalla" panose="02000000000000000000" pitchFamily="2" charset="-78"/>
              </a:rPr>
              <a:t>يتم إرسالها بالبريد الإلكتروني بشكل جماعي لتجنب </a:t>
            </a:r>
            <a:r>
              <a:rPr lang="ar-SY" sz="2400" dirty="0" smtClean="0">
                <a:latin typeface="Sakkal Majalla" panose="02000000000000000000" pitchFamily="2" charset="-78"/>
                <a:cs typeface="Sakkal Majalla" panose="02000000000000000000" pitchFamily="2" charset="-78"/>
              </a:rPr>
              <a:t>تعليمها (وضع علم عليها) على </a:t>
            </a:r>
            <a:r>
              <a:rPr lang="ar-SY" sz="2400" dirty="0">
                <a:latin typeface="Sakkal Majalla" panose="02000000000000000000" pitchFamily="2" charset="-78"/>
                <a:cs typeface="Sakkal Majalla" panose="02000000000000000000" pitchFamily="2" charset="-78"/>
              </a:rPr>
              <a:t>أنها رسائل غير مرغوب فيها</a:t>
            </a:r>
            <a:r>
              <a:rPr lang="ar-SY" sz="2400" dirty="0" smtClean="0">
                <a:latin typeface="Sakkal Majalla" panose="02000000000000000000" pitchFamily="2" charset="-78"/>
                <a:cs typeface="Sakkal Majalla" panose="02000000000000000000" pitchFamily="2" charset="-78"/>
              </a:rPr>
              <a:t>.</a:t>
            </a:r>
            <a:endParaRPr lang="ar-SY" sz="2400"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a:blip r:embed="rId2"/>
          <a:stretch>
            <a:fillRect/>
          </a:stretch>
        </p:blipFill>
        <p:spPr>
          <a:xfrm>
            <a:off x="242559" y="303988"/>
            <a:ext cx="4863830" cy="1449421"/>
          </a:xfrm>
          <a:prstGeom prst="rect">
            <a:avLst/>
          </a:prstGeom>
        </p:spPr>
      </p:pic>
    </p:spTree>
    <p:extLst>
      <p:ext uri="{BB962C8B-B14F-4D97-AF65-F5344CB8AC3E}">
        <p14:creationId xmlns:p14="http://schemas.microsoft.com/office/powerpoint/2010/main" val="2999342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smtClean="0">
                <a:latin typeface="Sakkal Majalla" panose="02000000000000000000" pitchFamily="2" charset="-78"/>
                <a:cs typeface="Sakkal Majalla" panose="02000000000000000000" pitchFamily="2" charset="-78"/>
              </a:rPr>
              <a:t>حافظوا على السلامة والأمن</a:t>
            </a:r>
            <a:endParaRPr lang="en-GB"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600200"/>
            <a:ext cx="8229600" cy="5072974"/>
          </a:xfrm>
        </p:spPr>
        <p:txBody>
          <a:bodyPr>
            <a:normAutofit/>
          </a:bodyPr>
          <a:lstStyle/>
          <a:p>
            <a:pPr algn="just" rtl="1"/>
            <a:r>
              <a:rPr lang="ar-SY" dirty="0" smtClean="0">
                <a:latin typeface="Sakkal Majalla" panose="02000000000000000000" pitchFamily="2" charset="-78"/>
                <a:cs typeface="Sakkal Majalla" panose="02000000000000000000" pitchFamily="2" charset="-78"/>
              </a:rPr>
              <a:t>قوموا بافتحاص جميع عناوين البريد الإلكتروني بعناية.</a:t>
            </a:r>
          </a:p>
          <a:p>
            <a:pPr algn="just" rtl="1"/>
            <a:r>
              <a:rPr lang="ar-SY" dirty="0" smtClean="0">
                <a:latin typeface="Sakkal Majalla" panose="02000000000000000000" pitchFamily="2" charset="-78"/>
                <a:cs typeface="Sakkal Majalla" panose="02000000000000000000" pitchFamily="2" charset="-78"/>
              </a:rPr>
              <a:t>قوموا بتثقيف وتدريب الموظفين.</a:t>
            </a:r>
          </a:p>
          <a:p>
            <a:pPr algn="just" rtl="1"/>
            <a:r>
              <a:rPr lang="ar-SY" dirty="0" smtClean="0">
                <a:latin typeface="Sakkal Majalla" panose="02000000000000000000" pitchFamily="2" charset="-78"/>
                <a:cs typeface="Sakkal Majalla" panose="02000000000000000000" pitchFamily="2" charset="-78"/>
              </a:rPr>
              <a:t>تحققوا من أي تغير في موقع السداد للموردين</a:t>
            </a:r>
          </a:p>
          <a:p>
            <a:pPr algn="just" rtl="1"/>
            <a:r>
              <a:rPr lang="ar-SY" dirty="0" smtClean="0">
                <a:latin typeface="Sakkal Majalla" panose="02000000000000000000" pitchFamily="2" charset="-78"/>
                <a:cs typeface="Sakkal Majalla" panose="02000000000000000000" pitchFamily="2" charset="-78"/>
              </a:rPr>
              <a:t>قوموا بتحديث المعلومات لعادات زبنائكم</a:t>
            </a:r>
          </a:p>
          <a:p>
            <a:pPr algn="just" rtl="1"/>
            <a:r>
              <a:rPr lang="ar-SY" dirty="0" smtClean="0">
                <a:latin typeface="Sakkal Majalla" panose="02000000000000000000" pitchFamily="2" charset="-78"/>
                <a:cs typeface="Sakkal Majalla" panose="02000000000000000000" pitchFamily="2" charset="-78"/>
              </a:rPr>
              <a:t>أكدوا الطلبات بتحويل الأموال</a:t>
            </a:r>
          </a:p>
          <a:p>
            <a:pPr algn="just"/>
            <a:endParaRPr lang="en-US" dirty="0">
              <a:latin typeface="Sakkal Majalla" panose="02000000000000000000" pitchFamily="2" charset="-78"/>
              <a:cs typeface="Sakkal Majalla" panose="02000000000000000000" pitchFamily="2" charset="-78"/>
            </a:endParaRPr>
          </a:p>
          <a:p>
            <a:pPr algn="just"/>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768632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نوع آخر من الجرائم المشابهة</a:t>
            </a:r>
            <a:endParaRPr lang="en-GB" b="1" dirty="0">
              <a:latin typeface="Sakkal Majalla" panose="02000000000000000000" pitchFamily="2" charset="-78"/>
              <a:cs typeface="Sakkal Majalla" panose="02000000000000000000" pitchFamily="2" charset="-78"/>
            </a:endParaRPr>
          </a:p>
        </p:txBody>
      </p:sp>
      <p:pic>
        <p:nvPicPr>
          <p:cNvPr id="4" name="Business Process Compromise Explain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19561497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91516153"/>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86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Y" b="1" dirty="0" smtClean="0">
                <a:latin typeface="Sakkal Majalla" panose="02000000000000000000" pitchFamily="2" charset="-78"/>
                <a:cs typeface="Sakkal Majalla" panose="02000000000000000000" pitchFamily="2" charset="-78"/>
              </a:rPr>
              <a:t>إنترنت </a:t>
            </a:r>
            <a:r>
              <a:rPr lang="ar-SY" b="1" dirty="0">
                <a:latin typeface="Sakkal Majalla" panose="02000000000000000000" pitchFamily="2" charset="-78"/>
                <a:cs typeface="Sakkal Majalla" panose="02000000000000000000" pitchFamily="2" charset="-78"/>
              </a:rPr>
              <a:t>الأشياء (</a:t>
            </a:r>
            <a:r>
              <a:rPr lang="en-GB" b="1" dirty="0">
                <a:latin typeface="Sakkal Majalla" panose="02000000000000000000" pitchFamily="2" charset="-78"/>
                <a:cs typeface="Sakkal Majalla" panose="02000000000000000000" pitchFamily="2" charset="-78"/>
              </a:rPr>
              <a:t>IOT</a:t>
            </a:r>
            <a:r>
              <a:rPr lang="ar-SY" b="1" dirty="0" smtClean="0">
                <a:latin typeface="Sakkal Majalla" panose="02000000000000000000" pitchFamily="2" charset="-78"/>
                <a:cs typeface="Sakkal Majalla" panose="02000000000000000000" pitchFamily="2" charset="-78"/>
              </a:rPr>
              <a:t>)</a:t>
            </a:r>
            <a:endParaRPr lang="en-GB" b="1" dirty="0"/>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1236984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Y" b="1" dirty="0" smtClean="0">
                <a:latin typeface="Sakkal Majalla" panose="02000000000000000000" pitchFamily="2" charset="-78"/>
                <a:cs typeface="Sakkal Majalla" panose="02000000000000000000" pitchFamily="2" charset="-78"/>
              </a:rPr>
              <a:t>مثال عن إنترنت الأشياء</a:t>
            </a:r>
            <a:endParaRPr lang="en-GB" b="1" dirty="0"/>
          </a:p>
        </p:txBody>
      </p:sp>
      <p:pic>
        <p:nvPicPr>
          <p:cNvPr id="4" name="How It Works  Internet of Thing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8888358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9275469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normAutofit/>
          </a:bodyPr>
          <a:lstStyle/>
          <a:p>
            <a:pPr algn="r" rtl="1" eaLnBrk="1" hangingPunct="1"/>
            <a:r>
              <a:rPr lang="ar-SY" b="1" dirty="0" smtClean="0">
                <a:solidFill>
                  <a:schemeClr val="accent1">
                    <a:lumMod val="25000"/>
                  </a:schemeClr>
                </a:solidFill>
                <a:latin typeface="Calibri" pitchFamily="34" charset="0"/>
                <a:cs typeface="Arial" charset="0"/>
              </a:rPr>
              <a:t>لماذا سيعمل إنترنت الأشياء</a:t>
            </a:r>
            <a:endParaRPr lang="en-GB" b="1" dirty="0">
              <a:solidFill>
                <a:schemeClr val="accent1">
                  <a:lumMod val="25000"/>
                </a:schemeClr>
              </a:solidFill>
              <a:latin typeface="Calibri" pitchFamily="34" charset="0"/>
              <a:cs typeface="Arial" charset="0"/>
            </a:endParaRPr>
          </a:p>
        </p:txBody>
      </p:sp>
      <p:sp>
        <p:nvSpPr>
          <p:cNvPr id="74755" name="Rectangle 3"/>
          <p:cNvSpPr>
            <a:spLocks noGrp="1" noChangeArrowheads="1"/>
          </p:cNvSpPr>
          <p:nvPr>
            <p:ph type="body" idx="1"/>
          </p:nvPr>
        </p:nvSpPr>
        <p:spPr>
          <a:xfrm>
            <a:off x="323850" y="1123164"/>
            <a:ext cx="8654832" cy="5448946"/>
          </a:xfrm>
          <a:noFill/>
        </p:spPr>
        <p:txBody>
          <a:bodyPr>
            <a:noAutofit/>
          </a:bodyPr>
          <a:lstStyle/>
          <a:p>
            <a:pPr algn="r" rtl="1">
              <a:buNone/>
              <a:tabLst>
                <a:tab pos="895350" algn="l"/>
              </a:tabLst>
            </a:pPr>
            <a:r>
              <a:rPr lang="en-GB" sz="2400" b="1" dirty="0">
                <a:latin typeface="Sakkal Majalla" panose="02000000000000000000" pitchFamily="2" charset="-78"/>
                <a:cs typeface="Sakkal Majalla" panose="02000000000000000000" pitchFamily="2" charset="-78"/>
              </a:rPr>
              <a:t>IPv4</a:t>
            </a:r>
            <a:r>
              <a:rPr lang="ar-SY" sz="2400" dirty="0">
                <a:latin typeface="Sakkal Majalla" panose="02000000000000000000" pitchFamily="2" charset="-78"/>
                <a:cs typeface="Sakkal Majalla" panose="02000000000000000000" pitchFamily="2" charset="-78"/>
              </a:rPr>
              <a:t> (32 بت أو 4 ثُمانيات)</a:t>
            </a:r>
            <a:endParaRPr lang="ar-SY" sz="2400" b="1" dirty="0">
              <a:latin typeface="Sakkal Majalla" panose="02000000000000000000" pitchFamily="2" charset="-78"/>
              <a:cs typeface="Sakkal Majalla" panose="02000000000000000000" pitchFamily="2" charset="-78"/>
            </a:endParaRPr>
          </a:p>
          <a:p>
            <a:pPr marL="784225" lvl="1" indent="-327025" algn="r" rtl="1">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				254x254x254x254 	= 	4.1x10</a:t>
            </a:r>
            <a:r>
              <a:rPr lang="en-GB" sz="2400" baseline="30000" dirty="0">
                <a:latin typeface="Sakkal Majalla" panose="02000000000000000000" pitchFamily="2" charset="-78"/>
                <a:cs typeface="Sakkal Majalla" panose="02000000000000000000" pitchFamily="2" charset="-78"/>
              </a:rPr>
              <a:t>9 </a:t>
            </a:r>
          </a:p>
          <a:p>
            <a:pPr marL="784225" lvl="1" indent="-327025" algn="r" rtl="1">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أو</a:t>
            </a:r>
            <a:r>
              <a:rPr lang="en-GB" sz="2400" dirty="0">
                <a:latin typeface="Sakkal Majalla" panose="02000000000000000000" pitchFamily="2" charset="-78"/>
                <a:cs typeface="Sakkal Majalla" panose="02000000000000000000" pitchFamily="2" charset="-78"/>
              </a:rPr>
              <a:t>	</a:t>
            </a:r>
            <a:r>
              <a:rPr lang="en-GB" sz="2400" b="1" dirty="0">
                <a:latin typeface="Sakkal Majalla" panose="02000000000000000000" pitchFamily="2" charset="-78"/>
                <a:cs typeface="Sakkal Majalla" panose="02000000000000000000" pitchFamily="2" charset="-78"/>
              </a:rPr>
              <a:t>4,162,314,256 </a:t>
            </a:r>
            <a:endParaRPr lang="ar-SY" sz="2400" b="1" dirty="0">
              <a:latin typeface="Sakkal Majalla" panose="02000000000000000000" pitchFamily="2" charset="-78"/>
              <a:cs typeface="Sakkal Majalla" panose="02000000000000000000" pitchFamily="2" charset="-78"/>
            </a:endParaRPr>
          </a:p>
          <a:p>
            <a:pPr marL="784225" lvl="1" indent="-327025" algn="r" rtl="1">
              <a:lnSpc>
                <a:spcPct val="90000"/>
              </a:lnSpc>
              <a:buClr>
                <a:srgbClr val="FF3300"/>
              </a:buClr>
              <a:buNone/>
              <a:tabLst>
                <a:tab pos="895350" algn="l"/>
              </a:tabLst>
            </a:pPr>
            <a:r>
              <a:rPr lang="ar-SY" sz="2400" b="1" dirty="0" smtClean="0">
                <a:latin typeface="Sakkal Majalla" panose="02000000000000000000" pitchFamily="2" charset="-78"/>
                <a:cs typeface="Sakkal Majalla" panose="02000000000000000000" pitchFamily="2" charset="-78"/>
              </a:rPr>
              <a:t>عناوين</a:t>
            </a:r>
            <a:endParaRPr lang="en-GB" sz="2400" b="1" dirty="0">
              <a:latin typeface="Sakkal Majalla" panose="02000000000000000000" pitchFamily="2" charset="-78"/>
              <a:cs typeface="Sakkal Majalla" panose="02000000000000000000" pitchFamily="2" charset="-78"/>
            </a:endParaRPr>
          </a:p>
          <a:p>
            <a:pPr>
              <a:lnSpc>
                <a:spcPct val="90000"/>
              </a:lnSpc>
              <a:buClr>
                <a:srgbClr val="FF3300"/>
              </a:buClr>
              <a:tabLst>
                <a:tab pos="895350" algn="l"/>
              </a:tabLst>
            </a:pPr>
            <a:endParaRPr lang="en-GB" sz="2400" dirty="0">
              <a:latin typeface="Sakkal Majalla" panose="02000000000000000000" pitchFamily="2" charset="-78"/>
              <a:cs typeface="Sakkal Majalla" panose="02000000000000000000" pitchFamily="2" charset="-78"/>
            </a:endParaRPr>
          </a:p>
          <a:p>
            <a:pPr algn="r" rtl="1">
              <a:buClr>
                <a:srgbClr val="FF3300"/>
              </a:buClr>
              <a:buNone/>
              <a:tabLst>
                <a:tab pos="895350" algn="l"/>
              </a:tabLst>
            </a:pPr>
            <a:r>
              <a:rPr lang="en-GB" sz="2400" b="1" dirty="0">
                <a:latin typeface="Sakkal Majalla" panose="02000000000000000000" pitchFamily="2" charset="-78"/>
                <a:cs typeface="Sakkal Majalla" panose="02000000000000000000" pitchFamily="2" charset="-78"/>
              </a:rPr>
              <a:t>IPv6</a:t>
            </a:r>
            <a:r>
              <a:rPr lang="en-GB" sz="2400" dirty="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 (128بت أو 16 ثُمانيات)</a:t>
            </a:r>
          </a:p>
          <a:p>
            <a:pPr>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(128 bit or 16 octets)</a:t>
            </a:r>
          </a:p>
          <a:p>
            <a:pPr algn="r" rtl="1">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		254x254x254x254x254x254x254x254x254x254x254x254x254x254x254x254 </a:t>
            </a:r>
          </a:p>
          <a:p>
            <a:pPr>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								= 	3.4x10</a:t>
            </a:r>
            <a:r>
              <a:rPr lang="en-GB" sz="2400" baseline="30000" dirty="0">
                <a:latin typeface="Sakkal Majalla" panose="02000000000000000000" pitchFamily="2" charset="-78"/>
                <a:cs typeface="Sakkal Majalla" panose="02000000000000000000" pitchFamily="2" charset="-78"/>
              </a:rPr>
              <a:t>38</a:t>
            </a:r>
            <a:r>
              <a:rPr lang="en-GB" sz="2400" dirty="0">
                <a:latin typeface="Sakkal Majalla" panose="02000000000000000000" pitchFamily="2" charset="-78"/>
                <a:cs typeface="Sakkal Majalla" panose="02000000000000000000" pitchFamily="2" charset="-78"/>
              </a:rPr>
              <a:t> </a:t>
            </a:r>
          </a:p>
          <a:p>
            <a:pPr algn="r" rtl="1">
              <a:lnSpc>
                <a:spcPct val="90000"/>
              </a:lnSpc>
              <a:buClr>
                <a:srgbClr val="FF3300"/>
              </a:buClr>
              <a:buNone/>
              <a:tabLst>
                <a:tab pos="895350" algn="l"/>
              </a:tabLst>
            </a:pPr>
            <a:r>
              <a:rPr lang="en-GB" sz="2400" dirty="0">
                <a:latin typeface="Sakkal Majalla" panose="02000000000000000000" pitchFamily="2" charset="-78"/>
                <a:cs typeface="Sakkal Majalla" panose="02000000000000000000" pitchFamily="2" charset="-78"/>
              </a:rPr>
              <a:t>		</a:t>
            </a:r>
            <a:r>
              <a:rPr lang="ar-SY" sz="2400" dirty="0">
                <a:latin typeface="Sakkal Majalla" panose="02000000000000000000" pitchFamily="2" charset="-78"/>
                <a:cs typeface="Sakkal Majalla" panose="02000000000000000000" pitchFamily="2" charset="-78"/>
              </a:rPr>
              <a:t>أو </a:t>
            </a:r>
            <a:r>
              <a:rPr lang="en-GB" sz="2400" b="1" dirty="0">
                <a:latin typeface="Sakkal Majalla" panose="02000000000000000000" pitchFamily="2" charset="-78"/>
                <a:cs typeface="Sakkal Majalla" panose="02000000000000000000" pitchFamily="2" charset="-78"/>
              </a:rPr>
              <a:t>340,000,000,000,000,000,000,000,000,000,000,000,000 </a:t>
            </a:r>
            <a:r>
              <a:rPr lang="ar-SY" sz="2400" b="1" dirty="0">
                <a:latin typeface="Sakkal Majalla" panose="02000000000000000000" pitchFamily="2" charset="-78"/>
                <a:cs typeface="Sakkal Majalla" panose="02000000000000000000" pitchFamily="2" charset="-78"/>
              </a:rPr>
              <a:t> </a:t>
            </a:r>
            <a:r>
              <a:rPr lang="ar-SY" sz="2400" b="1" dirty="0" smtClean="0">
                <a:latin typeface="Sakkal Majalla" panose="02000000000000000000" pitchFamily="2" charset="-78"/>
                <a:cs typeface="Sakkal Majalla" panose="02000000000000000000" pitchFamily="2" charset="-78"/>
              </a:rPr>
              <a:t>عناوين</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a:solidFill>
                <a:srgbClr val="898989"/>
              </a:solidFill>
            </a:endParaRPr>
          </a:p>
        </p:txBody>
      </p:sp>
      <p:sp>
        <p:nvSpPr>
          <p:cNvPr id="2" name="TextBox 1"/>
          <p:cNvSpPr txBox="1"/>
          <p:nvPr/>
        </p:nvSpPr>
        <p:spPr>
          <a:xfrm>
            <a:off x="468313" y="5371781"/>
            <a:ext cx="8510369" cy="1200329"/>
          </a:xfrm>
          <a:prstGeom prst="rect">
            <a:avLst/>
          </a:prstGeom>
          <a:noFill/>
        </p:spPr>
        <p:txBody>
          <a:bodyPr wrap="square" rtlCol="0">
            <a:spAutoFit/>
          </a:bodyPr>
          <a:lstStyle/>
          <a:p>
            <a:pPr algn="just" rtl="1"/>
            <a:r>
              <a:rPr lang="ar-SY" sz="2400" dirty="0" smtClean="0">
                <a:latin typeface="Sakkal Majalla" panose="02000000000000000000" pitchFamily="2" charset="-78"/>
                <a:cs typeface="Sakkal Majalla" panose="02000000000000000000" pitchFamily="2" charset="-78"/>
              </a:rPr>
              <a:t>يمكن لإنترنت الأشياء أن يعمل فقط بفضل النسخة السادسة من بروتوكول الإنترنت وعدد عناوين بروتوكول الإنترنت الذي ستتيحه. من المفترض أن يتوفر كل كيان حي أو جامد في العالم على عنوان بروتوكول الإنترنت الخاص به.</a:t>
            </a:r>
          </a:p>
        </p:txBody>
      </p:sp>
    </p:spTree>
    <p:extLst>
      <p:ext uri="{BB962C8B-B14F-4D97-AF65-F5344CB8AC3E}">
        <p14:creationId xmlns:p14="http://schemas.microsoft.com/office/powerpoint/2010/main" val="1189982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a:bodyPr>
          <a:lstStyle/>
          <a:p>
            <a:pPr rtl="1"/>
            <a:r>
              <a:rPr lang="ar-SY" b="1" dirty="0" smtClean="0">
                <a:latin typeface="Sakkal Majalla" panose="02000000000000000000" pitchFamily="2" charset="-78"/>
                <a:cs typeface="Sakkal Majalla" panose="02000000000000000000" pitchFamily="2" charset="-78"/>
              </a:rPr>
              <a:t>الأمن وإنترنت الأشياء</a:t>
            </a:r>
            <a:endParaRPr lang="en-GB" b="1" dirty="0"/>
          </a:p>
        </p:txBody>
      </p:sp>
      <p:sp>
        <p:nvSpPr>
          <p:cNvPr id="3" name="Content Placeholder 2"/>
          <p:cNvSpPr>
            <a:spLocks noGrp="1"/>
          </p:cNvSpPr>
          <p:nvPr>
            <p:ph idx="1"/>
          </p:nvPr>
        </p:nvSpPr>
        <p:spPr/>
        <p:txBody>
          <a:bodyPr>
            <a:normAutofit/>
          </a:bodyPr>
          <a:lstStyle/>
          <a:p>
            <a:pPr algn="just" rtl="1"/>
            <a:r>
              <a:rPr lang="ar-SY" dirty="0" smtClean="0">
                <a:latin typeface="Sakkal Majalla" panose="02000000000000000000" pitchFamily="2" charset="-78"/>
                <a:cs typeface="Sakkal Majalla" panose="02000000000000000000" pitchFamily="2" charset="-78"/>
              </a:rPr>
              <a:t>لا يكون بائعو المنتوجات واعين بالجانب الأمني</a:t>
            </a:r>
            <a:endParaRPr lang="ar-SY" dirty="0">
              <a:latin typeface="Sakkal Majalla" panose="02000000000000000000" pitchFamily="2" charset="-78"/>
              <a:cs typeface="Sakkal Majalla" panose="02000000000000000000" pitchFamily="2" charset="-78"/>
            </a:endParaRPr>
          </a:p>
          <a:p>
            <a:pPr algn="just" rtl="1"/>
            <a:r>
              <a:rPr lang="ar-SY" dirty="0">
                <a:latin typeface="Sakkal Majalla" panose="02000000000000000000" pitchFamily="2" charset="-78"/>
                <a:cs typeface="Sakkal Majalla" panose="02000000000000000000" pitchFamily="2" charset="-78"/>
              </a:rPr>
              <a:t>هناك نقاط ضعف في </a:t>
            </a:r>
            <a:r>
              <a:rPr lang="ar-SY" dirty="0" smtClean="0">
                <a:latin typeface="Sakkal Majalla" panose="02000000000000000000" pitchFamily="2" charset="-78"/>
                <a:cs typeface="Sakkal Majalla" panose="02000000000000000000" pitchFamily="2" charset="-78"/>
              </a:rPr>
              <a:t>منتوجاتهم</a:t>
            </a:r>
            <a:endParaRPr lang="ar-SY" dirty="0">
              <a:latin typeface="Sakkal Majalla" panose="02000000000000000000" pitchFamily="2" charset="-78"/>
              <a:cs typeface="Sakkal Majalla" panose="02000000000000000000" pitchFamily="2" charset="-78"/>
            </a:endParaRPr>
          </a:p>
          <a:p>
            <a:pPr algn="just" rtl="1"/>
            <a:r>
              <a:rPr lang="ar-SY" dirty="0">
                <a:latin typeface="Sakkal Majalla" panose="02000000000000000000" pitchFamily="2" charset="-78"/>
                <a:cs typeface="Sakkal Majalla" panose="02000000000000000000" pitchFamily="2" charset="-78"/>
              </a:rPr>
              <a:t>لا توجد </a:t>
            </a:r>
            <a:r>
              <a:rPr lang="ar-SY" dirty="0" smtClean="0">
                <a:latin typeface="Sakkal Majalla" panose="02000000000000000000" pitchFamily="2" charset="-78"/>
                <a:cs typeface="Sakkal Majalla" panose="02000000000000000000" pitchFamily="2" charset="-78"/>
              </a:rPr>
              <a:t>أي معايير </a:t>
            </a:r>
            <a:r>
              <a:rPr lang="ar-SY" dirty="0">
                <a:latin typeface="Sakkal Majalla" panose="02000000000000000000" pitchFamily="2" charset="-78"/>
                <a:cs typeface="Sakkal Majalla" panose="02000000000000000000" pitchFamily="2" charset="-78"/>
              </a:rPr>
              <a:t>أمنية </a:t>
            </a:r>
            <a:r>
              <a:rPr lang="ar-SY" dirty="0" smtClean="0">
                <a:latin typeface="Sakkal Majalla" panose="02000000000000000000" pitchFamily="2" charset="-78"/>
                <a:cs typeface="Sakkal Majalla" panose="02000000000000000000" pitchFamily="2" charset="-78"/>
              </a:rPr>
              <a:t>لإنترنت الأشياء</a:t>
            </a:r>
            <a:endParaRPr lang="fr-FR" dirty="0">
              <a:latin typeface="Sakkal Majalla" panose="02000000000000000000" pitchFamily="2" charset="-78"/>
              <a:cs typeface="Sakkal Majalla" panose="02000000000000000000" pitchFamily="2" charset="-78"/>
            </a:endParaRPr>
          </a:p>
          <a:p>
            <a:pPr algn="just" rtl="1"/>
            <a:r>
              <a:rPr lang="ar-SY" dirty="0">
                <a:latin typeface="Sakkal Majalla" panose="02000000000000000000" pitchFamily="2" charset="-78"/>
                <a:cs typeface="Sakkal Majalla" panose="02000000000000000000" pitchFamily="2" charset="-78"/>
              </a:rPr>
              <a:t>الحكومات لا تستجيب للتهديد</a:t>
            </a:r>
          </a:p>
          <a:p>
            <a:pPr algn="just" rtl="1"/>
            <a:r>
              <a:rPr lang="ar-SY" dirty="0">
                <a:latin typeface="Sakkal Majalla" panose="02000000000000000000" pitchFamily="2" charset="-78"/>
                <a:cs typeface="Sakkal Majalla" panose="02000000000000000000" pitchFamily="2" charset="-78"/>
              </a:rPr>
              <a:t>ربما يجب أن يكون هناك علامة </a:t>
            </a:r>
            <a:r>
              <a:rPr lang="ar-SY" dirty="0" smtClean="0">
                <a:latin typeface="Sakkal Majalla" panose="02000000000000000000" pitchFamily="2" charset="-78"/>
                <a:cs typeface="Sakkal Majalla" panose="02000000000000000000" pitchFamily="2" charset="-78"/>
              </a:rPr>
              <a:t>أمنية لمنتوجات إنترنت الأشياء لتمكين الزبناء من اختيار منتوجاتهم.</a:t>
            </a:r>
            <a:endParaRPr lang="ar-SY"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14919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3600" b="1" dirty="0">
                <a:latin typeface="Sakkal Majalla" panose="02000000000000000000" pitchFamily="2" charset="-78"/>
                <a:cs typeface="Sakkal Majalla" panose="02000000000000000000" pitchFamily="2" charset="-78"/>
              </a:rPr>
              <a:t>تقرير «تقييم تهديدات الجريمة المنظمة للإنترنت» لعام 2017</a:t>
            </a:r>
            <a:endParaRPr lang="en-GB" sz="3600" b="1" dirty="0"/>
          </a:p>
        </p:txBody>
      </p:sp>
      <p:sp>
        <p:nvSpPr>
          <p:cNvPr id="3" name="Content Placeholder 2"/>
          <p:cNvSpPr>
            <a:spLocks noGrp="1"/>
          </p:cNvSpPr>
          <p:nvPr>
            <p:ph idx="1"/>
          </p:nvPr>
        </p:nvSpPr>
        <p:spPr/>
        <p:txBody>
          <a:bodyPr>
            <a:normAutofit/>
          </a:bodyPr>
          <a:lstStyle/>
          <a:p>
            <a:pPr marL="0" indent="0" algn="just" rtl="1">
              <a:buNone/>
            </a:pPr>
            <a:r>
              <a:rPr lang="ar-SY" dirty="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أبرزت تقارير سابقة </a:t>
            </a:r>
            <a:r>
              <a:rPr lang="ar-SY" dirty="0">
                <a:latin typeface="Sakkal Majalla" panose="02000000000000000000" pitchFamily="2" charset="-78"/>
                <a:cs typeface="Sakkal Majalla" panose="02000000000000000000" pitchFamily="2" charset="-78"/>
              </a:rPr>
              <a:t>إمكانية إساءة استخدام أجهزة إنترنت </a:t>
            </a:r>
            <a:r>
              <a:rPr lang="ar-SY" dirty="0" smtClean="0">
                <a:latin typeface="Sakkal Majalla" panose="02000000000000000000" pitchFamily="2" charset="-78"/>
                <a:cs typeface="Sakkal Majalla" panose="02000000000000000000" pitchFamily="2" charset="-78"/>
              </a:rPr>
              <a:t>الأشياء (</a:t>
            </a:r>
            <a:r>
              <a:rPr lang="fr-FR" dirty="0" err="1">
                <a:latin typeface="Sakkal Majalla" panose="02000000000000000000" pitchFamily="2" charset="-78"/>
                <a:cs typeface="Sakkal Majalla" panose="02000000000000000000" pitchFamily="2" charset="-78"/>
              </a:rPr>
              <a:t>IoT</a:t>
            </a:r>
            <a:r>
              <a:rPr lang="ar-SY" dirty="0" smtClean="0">
                <a:latin typeface="Sakkal Majalla" panose="02000000000000000000" pitchFamily="2" charset="-78"/>
                <a:cs typeface="Sakkal Majalla" panose="02000000000000000000" pitchFamily="2" charset="-78"/>
              </a:rPr>
              <a:t>) </a:t>
            </a:r>
            <a:r>
              <a:rPr lang="ar-SY" dirty="0">
                <a:latin typeface="Sakkal Majalla" panose="02000000000000000000" pitchFamily="2" charset="-78"/>
                <a:cs typeface="Sakkal Majalla" panose="02000000000000000000" pitchFamily="2" charset="-78"/>
              </a:rPr>
              <a:t>غير </a:t>
            </a:r>
            <a:r>
              <a:rPr lang="ar-SY" dirty="0" smtClean="0">
                <a:latin typeface="Sakkal Majalla" panose="02000000000000000000" pitchFamily="2" charset="-78"/>
                <a:cs typeface="Sakkal Majalla" panose="02000000000000000000" pitchFamily="2" charset="-78"/>
              </a:rPr>
              <a:t>الآمنة.</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وفي نهاية </a:t>
            </a:r>
            <a:r>
              <a:rPr lang="ar-SY" dirty="0">
                <a:latin typeface="Sakkal Majalla" panose="02000000000000000000" pitchFamily="2" charset="-78"/>
                <a:cs typeface="Sakkal Majalla" panose="02000000000000000000" pitchFamily="2" charset="-78"/>
              </a:rPr>
              <a:t>عام </a:t>
            </a:r>
            <a:r>
              <a:rPr lang="ar-SY" dirty="0" smtClean="0">
                <a:latin typeface="Sakkal Majalla" panose="02000000000000000000" pitchFamily="2" charset="-78"/>
                <a:cs typeface="Sakkal Majalla" panose="02000000000000000000" pitchFamily="2" charset="-78"/>
              </a:rPr>
              <a:t>2016، </a:t>
            </a:r>
            <a:r>
              <a:rPr lang="ar-SY" dirty="0">
                <a:latin typeface="Sakkal Majalla" panose="02000000000000000000" pitchFamily="2" charset="-78"/>
                <a:cs typeface="Sakkal Majalla" panose="02000000000000000000" pitchFamily="2" charset="-78"/>
              </a:rPr>
              <a:t>شهدنا أول هجوم ضخم نشأ من هذه </a:t>
            </a:r>
            <a:r>
              <a:rPr lang="ar-SY" dirty="0" smtClean="0">
                <a:latin typeface="Sakkal Majalla" panose="02000000000000000000" pitchFamily="2" charset="-78"/>
                <a:cs typeface="Sakkal Majalla" panose="02000000000000000000" pitchFamily="2" charset="-78"/>
              </a:rPr>
              <a:t>الأجهزة، </a:t>
            </a:r>
            <a:r>
              <a:rPr lang="ar-SY" dirty="0">
                <a:latin typeface="Sakkal Majalla" panose="02000000000000000000" pitchFamily="2" charset="-78"/>
                <a:cs typeface="Sakkal Majalla" panose="02000000000000000000" pitchFamily="2" charset="-78"/>
              </a:rPr>
              <a:t>حيث حولت </a:t>
            </a:r>
            <a:r>
              <a:rPr lang="ar-SY" dirty="0" smtClean="0">
                <a:latin typeface="Sakkal Majalla" panose="02000000000000000000" pitchFamily="2" charset="-78"/>
                <a:cs typeface="Sakkal Majalla" panose="02000000000000000000" pitchFamily="2" charset="-78"/>
              </a:rPr>
              <a:t>برمجية ميراي الخبيثة حوال 150.000 </a:t>
            </a:r>
            <a:r>
              <a:rPr lang="ar-SY" dirty="0">
                <a:latin typeface="Sakkal Majalla" panose="02000000000000000000" pitchFamily="2" charset="-78"/>
                <a:cs typeface="Sakkal Majalla" panose="02000000000000000000" pitchFamily="2" charset="-78"/>
              </a:rPr>
              <a:t>من أجهزة التوجيه وكاميرات الدوائر التلفزيونية المغلقة إلى </a:t>
            </a:r>
            <a:r>
              <a:rPr lang="ar-SY" dirty="0" smtClean="0">
                <a:latin typeface="Sakkal Majalla" panose="02000000000000000000" pitchFamily="2" charset="-78"/>
                <a:cs typeface="Sakkal Majalla" panose="02000000000000000000" pitchFamily="2" charset="-78"/>
              </a:rPr>
              <a:t>بوتنت نظام حجب الخدمة الموزعة (</a:t>
            </a:r>
            <a:r>
              <a:rPr lang="en-US" dirty="0">
                <a:latin typeface="Sakkal Majalla" panose="02000000000000000000" pitchFamily="2" charset="-78"/>
                <a:cs typeface="Sakkal Majalla" panose="02000000000000000000" pitchFamily="2" charset="-78"/>
              </a:rPr>
              <a:t>DDoS botnet</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 كانت هذا البوتنت مسؤولا </a:t>
            </a:r>
            <a:r>
              <a:rPr lang="ar-SY" dirty="0">
                <a:latin typeface="Sakkal Majalla" panose="02000000000000000000" pitchFamily="2" charset="-78"/>
                <a:cs typeface="Sakkal Majalla" panose="02000000000000000000" pitchFamily="2" charset="-78"/>
              </a:rPr>
              <a:t>عن عدد من الهجمات رفيعة </a:t>
            </a:r>
            <a:r>
              <a:rPr lang="ar-SY" dirty="0" smtClean="0">
                <a:latin typeface="Sakkal Majalla" panose="02000000000000000000" pitchFamily="2" charset="-78"/>
                <a:cs typeface="Sakkal Majalla" panose="02000000000000000000" pitchFamily="2" charset="-78"/>
              </a:rPr>
              <a:t>المستوى، </a:t>
            </a:r>
            <a:r>
              <a:rPr lang="ar-SY" dirty="0">
                <a:latin typeface="Sakkal Majalla" panose="02000000000000000000" pitchFamily="2" charset="-78"/>
                <a:cs typeface="Sakkal Majalla" panose="02000000000000000000" pitchFamily="2" charset="-78"/>
              </a:rPr>
              <a:t>بما في ذلك </a:t>
            </a:r>
            <a:r>
              <a:rPr lang="ar-SY" dirty="0" smtClean="0">
                <a:latin typeface="Sakkal Majalla" panose="02000000000000000000" pitchFamily="2" charset="-78"/>
                <a:cs typeface="Sakkal Majalla" panose="02000000000000000000" pitchFamily="2" charset="-78"/>
              </a:rPr>
              <a:t>هجمة عرقلت بحدة </a:t>
            </a:r>
            <a:r>
              <a:rPr lang="ar-SY" dirty="0">
                <a:latin typeface="Sakkal Majalla" panose="02000000000000000000" pitchFamily="2" charset="-78"/>
                <a:cs typeface="Sakkal Majalla" panose="02000000000000000000" pitchFamily="2" charset="-78"/>
              </a:rPr>
              <a:t>البنية التحتية للإنترنت على الساحل الغربي للولايات المتحدة </a:t>
            </a:r>
            <a:r>
              <a:rPr lang="ar-SY" dirty="0" smtClean="0">
                <a:latin typeface="Sakkal Majalla" panose="02000000000000000000" pitchFamily="2" charset="-78"/>
                <a:cs typeface="Sakkal Majalla" panose="02000000000000000000" pitchFamily="2" charset="-78"/>
              </a:rPr>
              <a:t>الأمريكية".</a:t>
            </a:r>
            <a:endParaRPr lang="ar-SY" dirty="0">
              <a:latin typeface="Sakkal Majalla" panose="02000000000000000000" pitchFamily="2" charset="-78"/>
              <a:cs typeface="Sakkal Majalla" panose="02000000000000000000" pitchFamily="2" charset="-78"/>
            </a:endParaRPr>
          </a:p>
          <a:p>
            <a:pPr algn="just"/>
            <a:endParaRPr lang="en-GB"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372724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normAutofit/>
          </a:bodyPr>
          <a:lstStyle/>
          <a:p>
            <a:pPr algn="r" rtl="1"/>
            <a:r>
              <a:rPr lang="ar-SY" sz="3600" b="1" dirty="0">
                <a:latin typeface="Sakkal Majalla" panose="02000000000000000000" pitchFamily="2" charset="-78"/>
                <a:cs typeface="Sakkal Majalla" panose="02000000000000000000" pitchFamily="2" charset="-78"/>
              </a:rPr>
              <a:t>تقرير «تقييم تهديدات الجريمة المنظمة للإنترنت» لعام 2017</a:t>
            </a:r>
            <a:endParaRPr lang="en-GB" sz="3600" b="1" dirty="0"/>
          </a:p>
        </p:txBody>
      </p:sp>
      <p:sp>
        <p:nvSpPr>
          <p:cNvPr id="3" name="Content Placeholder 2"/>
          <p:cNvSpPr>
            <a:spLocks noGrp="1"/>
          </p:cNvSpPr>
          <p:nvPr>
            <p:ph idx="1"/>
          </p:nvPr>
        </p:nvSpPr>
        <p:spPr>
          <a:xfrm>
            <a:off x="457200" y="1639111"/>
            <a:ext cx="8229600" cy="4525963"/>
          </a:xfrm>
        </p:spPr>
        <p:txBody>
          <a:bodyPr>
            <a:normAutofit/>
          </a:bodyPr>
          <a:lstStyle/>
          <a:p>
            <a:pPr algn="just" rtl="1"/>
            <a:r>
              <a:rPr lang="ar-YE" dirty="0">
                <a:latin typeface="Sakkal Majalla" panose="02000000000000000000" pitchFamily="2" charset="-78"/>
                <a:cs typeface="Sakkal Majalla" panose="02000000000000000000" pitchFamily="2" charset="-78"/>
              </a:rPr>
              <a:t>وقد تم التنبؤ </a:t>
            </a:r>
            <a:r>
              <a:rPr lang="ar-YE" dirty="0" smtClean="0">
                <a:latin typeface="Sakkal Majalla" panose="02000000000000000000" pitchFamily="2" charset="-78"/>
                <a:cs typeface="Sakkal Majalla" panose="02000000000000000000" pitchFamily="2" charset="-78"/>
              </a:rPr>
              <a:t>بهجمات</a:t>
            </a:r>
            <a:r>
              <a:rPr lang="en-GB"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حجب الخدمة الموزعة</a:t>
            </a:r>
            <a:r>
              <a:rPr lang="ar-YE" dirty="0" smtClean="0">
                <a:latin typeface="Sakkal Majalla" panose="02000000000000000000" pitchFamily="2" charset="-78"/>
                <a:cs typeface="Sakkal Majalla" panose="02000000000000000000" pitchFamily="2" charset="-78"/>
              </a:rPr>
              <a:t> من </a:t>
            </a:r>
            <a:r>
              <a:rPr lang="ar-SY" dirty="0" smtClean="0">
                <a:latin typeface="Sakkal Majalla" panose="02000000000000000000" pitchFamily="2" charset="-78"/>
                <a:cs typeface="Sakkal Majalla" panose="02000000000000000000" pitchFamily="2" charset="-78"/>
              </a:rPr>
              <a:t>بوتنت </a:t>
            </a:r>
            <a:r>
              <a:rPr lang="ar-YE" dirty="0" smtClean="0">
                <a:latin typeface="Sakkal Majalla" panose="02000000000000000000" pitchFamily="2" charset="-78"/>
                <a:cs typeface="Sakkal Majalla" panose="02000000000000000000" pitchFamily="2" charset="-78"/>
              </a:rPr>
              <a:t>تتكون </a:t>
            </a:r>
            <a:r>
              <a:rPr lang="ar-YE" dirty="0">
                <a:latin typeface="Sakkal Majalla" panose="02000000000000000000" pitchFamily="2" charset="-78"/>
                <a:cs typeface="Sakkal Majalla" panose="02000000000000000000" pitchFamily="2" charset="-78"/>
              </a:rPr>
              <a:t>من أجهزة إنترنت الأشياء مثل </a:t>
            </a:r>
            <a:r>
              <a:rPr lang="ar-SY" dirty="0" smtClean="0">
                <a:latin typeface="Sakkal Majalla" panose="02000000000000000000" pitchFamily="2" charset="-78"/>
                <a:cs typeface="Sakkal Majalla" panose="02000000000000000000" pitchFamily="2" charset="-78"/>
              </a:rPr>
              <a:t>بوتنت </a:t>
            </a:r>
            <a:r>
              <a:rPr lang="ar-YE" dirty="0" smtClean="0">
                <a:latin typeface="Sakkal Majalla" panose="02000000000000000000" pitchFamily="2" charset="-78"/>
                <a:cs typeface="Sakkal Majalla" panose="02000000000000000000" pitchFamily="2" charset="-78"/>
              </a:rPr>
              <a:t>مير</a:t>
            </a:r>
            <a:r>
              <a:rPr lang="ar-SY" dirty="0" smtClean="0">
                <a:latin typeface="Sakkal Majalla" panose="02000000000000000000" pitchFamily="2" charset="-78"/>
                <a:cs typeface="Sakkal Majalla" panose="02000000000000000000" pitchFamily="2" charset="-78"/>
              </a:rPr>
              <a:t>ا</a:t>
            </a:r>
            <a:r>
              <a:rPr lang="ar-YE" dirty="0" smtClean="0">
                <a:latin typeface="Sakkal Majalla" panose="02000000000000000000" pitchFamily="2" charset="-78"/>
                <a:cs typeface="Sakkal Majalla" panose="02000000000000000000" pitchFamily="2" charset="-78"/>
              </a:rPr>
              <a:t>ي المذكور أعلاه</a:t>
            </a:r>
            <a:r>
              <a:rPr lang="ar-SY" dirty="0" smtClean="0">
                <a:latin typeface="Sakkal Majalla" panose="02000000000000000000" pitchFamily="2" charset="-78"/>
                <a:cs typeface="Sakkal Majalla" panose="02000000000000000000" pitchFamily="2" charset="-78"/>
              </a:rPr>
              <a:t>،</a:t>
            </a:r>
            <a:r>
              <a:rPr lang="ar-YE" dirty="0" smtClean="0">
                <a:latin typeface="Sakkal Majalla" panose="02000000000000000000" pitchFamily="2" charset="-78"/>
                <a:cs typeface="Sakkal Majalla" panose="02000000000000000000" pitchFamily="2" charset="-78"/>
              </a:rPr>
              <a:t> </a:t>
            </a:r>
            <a:r>
              <a:rPr lang="ar-YE" dirty="0">
                <a:latin typeface="Sakkal Majalla" panose="02000000000000000000" pitchFamily="2" charset="-78"/>
                <a:cs typeface="Sakkal Majalla" panose="02000000000000000000" pitchFamily="2" charset="-78"/>
              </a:rPr>
              <a:t>في تقارير سابقة منذ عدة </a:t>
            </a:r>
            <a:r>
              <a:rPr lang="ar-YE" dirty="0" smtClean="0">
                <a:latin typeface="Sakkal Majalla" panose="02000000000000000000" pitchFamily="2" charset="-78"/>
                <a:cs typeface="Sakkal Majalla" panose="02000000000000000000" pitchFamily="2" charset="-78"/>
              </a:rPr>
              <a:t>سنوات، </a:t>
            </a:r>
            <a:r>
              <a:rPr lang="ar-YE" dirty="0">
                <a:latin typeface="Sakkal Majalla" panose="02000000000000000000" pitchFamily="2" charset="-78"/>
                <a:cs typeface="Sakkal Majalla" panose="02000000000000000000" pitchFamily="2" charset="-78"/>
              </a:rPr>
              <a:t>إلا أن الهجمات ضد </a:t>
            </a:r>
            <a:r>
              <a:rPr lang="ar-SY" dirty="0" smtClean="0">
                <a:latin typeface="Sakkal Majalla" panose="02000000000000000000" pitchFamily="2" charset="-78"/>
                <a:cs typeface="Sakkal Majalla" panose="02000000000000000000" pitchFamily="2" charset="-78"/>
              </a:rPr>
              <a:t>ال</a:t>
            </a:r>
            <a:r>
              <a:rPr lang="ar-YE" dirty="0" smtClean="0">
                <a:latin typeface="Sakkal Majalla" panose="02000000000000000000" pitchFamily="2" charset="-78"/>
                <a:cs typeface="Sakkal Majalla" panose="02000000000000000000" pitchFamily="2" charset="-78"/>
              </a:rPr>
              <a:t>موقع</a:t>
            </a:r>
            <a:r>
              <a:rPr lang="ar-SY" dirty="0" smtClean="0">
                <a:latin typeface="Sakkal Majalla" panose="02000000000000000000" pitchFamily="2" charset="-78"/>
                <a:cs typeface="Sakkal Majalla" panose="02000000000000000000" pitchFamily="2" charset="-78"/>
              </a:rPr>
              <a:t> الإلكتروني لشركة</a:t>
            </a:r>
            <a:r>
              <a:rPr lang="ar-YE" dirty="0" smtClean="0">
                <a:latin typeface="Sakkal Majalla" panose="02000000000000000000" pitchFamily="2" charset="-78"/>
                <a:cs typeface="Sakkal Majalla" panose="02000000000000000000" pitchFamily="2" charset="-78"/>
              </a:rPr>
              <a:t> </a:t>
            </a:r>
            <a:r>
              <a:rPr lang="ar-YE" dirty="0" err="1" smtClean="0">
                <a:latin typeface="Sakkal Majalla" panose="02000000000000000000" pitchFamily="2" charset="-78"/>
                <a:cs typeface="Sakkal Majalla" panose="02000000000000000000" pitchFamily="2" charset="-78"/>
              </a:rPr>
              <a:t>كريبس</a:t>
            </a:r>
            <a:r>
              <a:rPr lang="ar-SY" dirty="0" smtClean="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Krebs</a:t>
            </a:r>
            <a:r>
              <a:rPr lang="ar-SY" dirty="0" smtClean="0">
                <a:latin typeface="Sakkal Majalla" panose="02000000000000000000" pitchFamily="2" charset="-78"/>
                <a:cs typeface="Sakkal Majalla" panose="02000000000000000000" pitchFamily="2" charset="-78"/>
              </a:rPr>
              <a:t>)</a:t>
            </a:r>
            <a:r>
              <a:rPr lang="ar-YE" dirty="0" smtClean="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 وشركة</a:t>
            </a:r>
            <a:r>
              <a:rPr lang="ar-YE"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دين (</a:t>
            </a:r>
            <a:r>
              <a:rPr lang="en-US" dirty="0" err="1">
                <a:latin typeface="Sakkal Majalla" panose="02000000000000000000" pitchFamily="2" charset="-78"/>
                <a:cs typeface="Sakkal Majalla" panose="02000000000000000000" pitchFamily="2" charset="-78"/>
              </a:rPr>
              <a:t>Dyn</a:t>
            </a:r>
            <a:r>
              <a:rPr lang="ar-SY" dirty="0" smtClean="0">
                <a:latin typeface="Sakkal Majalla" panose="02000000000000000000" pitchFamily="2" charset="-78"/>
                <a:cs typeface="Sakkal Majalla" panose="02000000000000000000" pitchFamily="2" charset="-78"/>
              </a:rPr>
              <a:t>)</a:t>
            </a:r>
            <a:r>
              <a:rPr lang="en-US" dirty="0" smtClean="0">
                <a:latin typeface="Sakkal Majalla" panose="02000000000000000000" pitchFamily="2" charset="-78"/>
                <a:cs typeface="Sakkal Majalla" panose="02000000000000000000" pitchFamily="2" charset="-78"/>
              </a:rPr>
              <a:t> </a:t>
            </a:r>
            <a:r>
              <a:rPr lang="ar-YE" dirty="0" smtClean="0">
                <a:latin typeface="Sakkal Majalla" panose="02000000000000000000" pitchFamily="2" charset="-78"/>
                <a:cs typeface="Sakkal Majalla" panose="02000000000000000000" pitchFamily="2" charset="-78"/>
              </a:rPr>
              <a:t>و</a:t>
            </a:r>
            <a:r>
              <a:rPr lang="ar-SY" dirty="0" smtClean="0">
                <a:latin typeface="Sakkal Majalla" panose="02000000000000000000" pitchFamily="2" charset="-78"/>
                <a:cs typeface="Sakkal Majalla" panose="02000000000000000000" pitchFamily="2" charset="-78"/>
              </a:rPr>
              <a:t>شركة الاتصالات الألمانية (</a:t>
            </a:r>
            <a:r>
              <a:rPr lang="en-US" dirty="0" smtClean="0">
                <a:latin typeface="Sakkal Majalla" panose="02000000000000000000" pitchFamily="2" charset="-78"/>
                <a:cs typeface="Sakkal Majalla" panose="02000000000000000000" pitchFamily="2" charset="-78"/>
              </a:rPr>
              <a:t>Deutsche </a:t>
            </a:r>
            <a:r>
              <a:rPr lang="en-US" dirty="0">
                <a:latin typeface="Sakkal Majalla" panose="02000000000000000000" pitchFamily="2" charset="-78"/>
                <a:cs typeface="Sakkal Majalla" panose="02000000000000000000" pitchFamily="2" charset="-78"/>
              </a:rPr>
              <a:t>Telekom </a:t>
            </a:r>
            <a:r>
              <a:rPr lang="ar-SY" dirty="0" smtClean="0">
                <a:latin typeface="Sakkal Majalla" panose="02000000000000000000" pitchFamily="2" charset="-78"/>
                <a:cs typeface="Sakkal Majalla" panose="02000000000000000000" pitchFamily="2" charset="-78"/>
              </a:rPr>
              <a:t>) </a:t>
            </a:r>
            <a:r>
              <a:rPr lang="ar-YE" dirty="0" smtClean="0">
                <a:latin typeface="Sakkal Majalla" panose="02000000000000000000" pitchFamily="2" charset="-78"/>
                <a:cs typeface="Sakkal Majalla" panose="02000000000000000000" pitchFamily="2" charset="-78"/>
              </a:rPr>
              <a:t>هي </a:t>
            </a:r>
            <a:r>
              <a:rPr lang="ar-SY" dirty="0" smtClean="0">
                <a:latin typeface="Sakkal Majalla" panose="02000000000000000000" pitchFamily="2" charset="-78"/>
                <a:cs typeface="Sakkal Majalla" panose="02000000000000000000" pitchFamily="2" charset="-78"/>
              </a:rPr>
              <a:t>أولى </a:t>
            </a:r>
            <a:r>
              <a:rPr lang="ar-YE" dirty="0" smtClean="0">
                <a:latin typeface="Sakkal Majalla" panose="02000000000000000000" pitchFamily="2" charset="-78"/>
                <a:cs typeface="Sakkal Majalla" panose="02000000000000000000" pitchFamily="2" charset="-78"/>
              </a:rPr>
              <a:t>الحالات المبلغ </a:t>
            </a:r>
            <a:r>
              <a:rPr lang="ar-YE" dirty="0">
                <a:latin typeface="Sakkal Majalla" panose="02000000000000000000" pitchFamily="2" charset="-78"/>
                <a:cs typeface="Sakkal Majalla" panose="02000000000000000000" pitchFamily="2" charset="-78"/>
              </a:rPr>
              <a:t>عنها</a:t>
            </a:r>
            <a:r>
              <a:rPr lang="ar-YE" dirty="0" smtClean="0">
                <a:latin typeface="Sakkal Majalla" panose="02000000000000000000" pitchFamily="2" charset="-78"/>
                <a:cs typeface="Sakkal Majalla" panose="02000000000000000000" pitchFamily="2" charset="-78"/>
              </a:rPr>
              <a:t>.</a:t>
            </a:r>
            <a:endParaRPr lang="en-US" dirty="0" smtClean="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383528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9151363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50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الغلاية الذكية</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202716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smtClean="0"/>
              <a:t>غلايات لم يتم إعدادها</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147974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smtClean="0">
                <a:latin typeface="Sakkal Majalla" panose="02000000000000000000" pitchFamily="2" charset="-78"/>
                <a:cs typeface="Sakkal Majalla" panose="02000000000000000000" pitchFamily="2" charset="-78"/>
              </a:rPr>
              <a:t>ماذا يمكن أن يحدث؟</a:t>
            </a:r>
            <a:endParaRPr lang="en-US"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457200" y="1417638"/>
            <a:ext cx="8229600" cy="4525963"/>
          </a:xfrm>
        </p:spPr>
        <p:txBody>
          <a:bodyPr>
            <a:normAutofit/>
          </a:bodyPr>
          <a:lstStyle/>
          <a:p>
            <a:pPr algn="just" rtl="1" fontAlgn="base"/>
            <a:r>
              <a:rPr lang="ar-SY" dirty="0" smtClean="0">
                <a:latin typeface="Sakkal Majalla" panose="02000000000000000000" pitchFamily="2" charset="-78"/>
                <a:cs typeface="Sakkal Majalla" panose="02000000000000000000" pitchFamily="2" charset="-78"/>
              </a:rPr>
              <a:t>بمجرد حصول القرصان على مفتاح </a:t>
            </a:r>
            <a:r>
              <a:rPr lang="ar-SY" dirty="0" err="1" smtClean="0">
                <a:latin typeface="Sakkal Majalla" panose="02000000000000000000" pitchFamily="2" charset="-78"/>
                <a:cs typeface="Sakkal Majalla" panose="02000000000000000000" pitchFamily="2" charset="-78"/>
              </a:rPr>
              <a:t>الواي</a:t>
            </a:r>
            <a:r>
              <a:rPr lang="ar-SY" dirty="0" smtClean="0">
                <a:latin typeface="Sakkal Majalla" panose="02000000000000000000" pitchFamily="2" charset="-78"/>
                <a:cs typeface="Sakkal Majalla" panose="02000000000000000000" pitchFamily="2" charset="-78"/>
              </a:rPr>
              <a:t> </a:t>
            </a:r>
            <a:r>
              <a:rPr lang="ar-SY" dirty="0" err="1" smtClean="0">
                <a:latin typeface="Sakkal Majalla" panose="02000000000000000000" pitchFamily="2" charset="-78"/>
                <a:cs typeface="Sakkal Majalla" panose="02000000000000000000" pitchFamily="2" charset="-78"/>
              </a:rPr>
              <a:t>فاي</a:t>
            </a:r>
            <a:r>
              <a:rPr lang="ar-SY" dirty="0" smtClean="0">
                <a:latin typeface="Sakkal Majalla" panose="02000000000000000000" pitchFamily="2" charset="-78"/>
                <a:cs typeface="Sakkal Majalla" panose="02000000000000000000" pitchFamily="2" charset="-78"/>
              </a:rPr>
              <a:t> الخاص بكم، يكون بإمكانه استخدامه للنفاذ إلى شبكة منزلكم، والتحكم في جهاز توجيه </a:t>
            </a:r>
            <a:r>
              <a:rPr lang="ar-SY" dirty="0" err="1" smtClean="0">
                <a:latin typeface="Sakkal Majalla" panose="02000000000000000000" pitchFamily="2" charset="-78"/>
                <a:cs typeface="Sakkal Majalla" panose="02000000000000000000" pitchFamily="2" charset="-78"/>
              </a:rPr>
              <a:t>الواي</a:t>
            </a:r>
            <a:r>
              <a:rPr lang="ar-SY" dirty="0" smtClean="0">
                <a:latin typeface="Sakkal Majalla" panose="02000000000000000000" pitchFamily="2" charset="-78"/>
                <a:cs typeface="Sakkal Majalla" panose="02000000000000000000" pitchFamily="2" charset="-78"/>
              </a:rPr>
              <a:t> </a:t>
            </a:r>
            <a:r>
              <a:rPr lang="ar-SY" dirty="0" err="1" smtClean="0">
                <a:latin typeface="Sakkal Majalla" panose="02000000000000000000" pitchFamily="2" charset="-78"/>
                <a:cs typeface="Sakkal Majalla" panose="02000000000000000000" pitchFamily="2" charset="-78"/>
              </a:rPr>
              <a:t>فاي</a:t>
            </a:r>
            <a:r>
              <a:rPr lang="ar-SY" dirty="0" smtClean="0">
                <a:latin typeface="Sakkal Majalla" panose="02000000000000000000" pitchFamily="2" charset="-78"/>
                <a:cs typeface="Sakkal Majalla" panose="02000000000000000000" pitchFamily="2" charset="-78"/>
              </a:rPr>
              <a:t>، ثم تغيير إعدادات نظام اسم النطاق الخاص بكم وهكذا يتم إعادة توجيه حركتكم على الإنترنت برمتها عبر جهازه. ويصبح من السهل سرقة جميع كلمات المرور الخاصة بكم!</a:t>
            </a:r>
            <a:endParaRPr lang="ar-SY" dirty="0">
              <a:latin typeface="Sakkal Majalla" panose="02000000000000000000" pitchFamily="2" charset="-78"/>
              <a:cs typeface="Sakkal Majalla" panose="02000000000000000000" pitchFamily="2" charset="-78"/>
            </a:endParaRPr>
          </a:p>
          <a:p>
            <a:pPr algn="just" rtl="1" fontAlgn="base"/>
            <a:r>
              <a:rPr lang="ar-SY" dirty="0" smtClean="0">
                <a:latin typeface="Sakkal Majalla" panose="02000000000000000000" pitchFamily="2" charset="-78"/>
                <a:cs typeface="Sakkal Majalla" panose="02000000000000000000" pitchFamily="2" charset="-78"/>
              </a:rPr>
              <a:t>يتم اختراق الخدمات البنكية على الإنترنت، المواقع الاجتماعية والبريد الإلكتروني الخاص بكم.</a:t>
            </a:r>
            <a:endParaRPr lang="ar-SY" dirty="0" smtClean="0"/>
          </a:p>
        </p:txBody>
      </p:sp>
      <p:sp>
        <p:nvSpPr>
          <p:cNvPr id="4" name="TextBox 3"/>
          <p:cNvSpPr txBox="1"/>
          <p:nvPr/>
        </p:nvSpPr>
        <p:spPr>
          <a:xfrm>
            <a:off x="323528" y="6248094"/>
            <a:ext cx="3871342" cy="338554"/>
          </a:xfrm>
          <a:prstGeom prst="rect">
            <a:avLst/>
          </a:prstGeom>
          <a:noFill/>
        </p:spPr>
        <p:txBody>
          <a:bodyPr wrap="square" rtlCol="0">
            <a:spAutoFit/>
          </a:bodyPr>
          <a:lstStyle/>
          <a:p>
            <a:pPr algn="r" rtl="1"/>
            <a:r>
              <a:rPr lang="ar-SY" sz="1600" dirty="0" smtClean="0">
                <a:latin typeface="+mn-lt"/>
              </a:rPr>
              <a:t>المصدر:</a:t>
            </a:r>
            <a:r>
              <a:rPr lang="en-US" sz="1600" dirty="0" smtClean="0">
                <a:latin typeface="+mn-lt"/>
              </a:rPr>
              <a:t> </a:t>
            </a:r>
            <a:r>
              <a:rPr lang="en-US" sz="1600" dirty="0">
                <a:latin typeface="+mn-lt"/>
                <a:hlinkClick r:id="rId3"/>
              </a:rPr>
              <a:t>www.pentestpartners.com</a:t>
            </a:r>
            <a:r>
              <a:rPr lang="en-US" sz="1600" dirty="0">
                <a:latin typeface="+mn-lt"/>
              </a:rPr>
              <a:t>  </a:t>
            </a:r>
          </a:p>
        </p:txBody>
      </p:sp>
    </p:spTree>
    <p:extLst>
      <p:ext uri="{BB962C8B-B14F-4D97-AF65-F5344CB8AC3E}">
        <p14:creationId xmlns:p14="http://schemas.microsoft.com/office/powerpoint/2010/main" val="690223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19814" cy="1325563"/>
          </a:xfrm>
        </p:spPr>
        <p:txBody>
          <a:bodyPr>
            <a:normAutofit/>
          </a:bodyPr>
          <a:lstStyle/>
          <a:p>
            <a:pPr rtl="1"/>
            <a:r>
              <a:rPr lang="ar-SY" b="1" dirty="0" smtClean="0"/>
              <a:t>ثلاجة «</a:t>
            </a:r>
            <a:r>
              <a:rPr lang="ar-SY" b="1" dirty="0" err="1" smtClean="0"/>
              <a:t>فاميلي</a:t>
            </a:r>
            <a:r>
              <a:rPr lang="ar-SY" b="1" dirty="0" smtClean="0"/>
              <a:t> هاب» من سامسونغ</a:t>
            </a:r>
            <a:endParaRPr lang="en-GB" b="1" dirty="0"/>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2022750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smtClean="0">
                <a:latin typeface="Sakkal Majalla" panose="02000000000000000000" pitchFamily="2" charset="-78"/>
                <a:cs typeface="Sakkal Majalla" panose="02000000000000000000" pitchFamily="2" charset="-78"/>
              </a:rPr>
              <a:t>الغسالة الكهربائية</a:t>
            </a:r>
            <a:endParaRPr lang="en-GB" b="1" dirty="0">
              <a:latin typeface="Sakkal Majalla" panose="02000000000000000000" pitchFamily="2" charset="-78"/>
              <a:cs typeface="Sakkal Majalla" panose="02000000000000000000" pitchFamily="2" charset="-78"/>
            </a:endParaRPr>
          </a:p>
        </p:txBody>
      </p:sp>
      <p:pic>
        <p:nvPicPr>
          <p:cNvPr id="4" name="Picture 3" descr="ew technology is being exploited by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693202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b="1" dirty="0" smtClean="0">
                <a:latin typeface="Sakkal Majalla" panose="02000000000000000000" pitchFamily="2" charset="-78"/>
                <a:cs typeface="Sakkal Majalla" panose="02000000000000000000" pitchFamily="2" charset="-78"/>
              </a:rPr>
              <a:t>مستخدمو الإنترنت</a:t>
            </a:r>
            <a:endParaRPr lang="en-GB" b="1" dirty="0">
              <a:latin typeface="Sakkal Majalla" panose="02000000000000000000" pitchFamily="2" charset="-78"/>
              <a:cs typeface="Sakkal Majalla" panose="02000000000000000000" pitchFamily="2" charset="-78"/>
            </a:endParaRPr>
          </a:p>
        </p:txBody>
      </p:sp>
      <p:sp>
        <p:nvSpPr>
          <p:cNvPr id="5" name="Content Placeholder 2"/>
          <p:cNvSpPr>
            <a:spLocks noGrp="1"/>
          </p:cNvSpPr>
          <p:nvPr>
            <p:ph idx="1"/>
          </p:nvPr>
        </p:nvSpPr>
        <p:spPr>
          <a:xfrm>
            <a:off x="457200" y="1640621"/>
            <a:ext cx="8218488" cy="749300"/>
          </a:xfrm>
        </p:spPr>
        <p:txBody>
          <a:bodyPr>
            <a:noAutofit/>
          </a:bodyPr>
          <a:lstStyle/>
          <a:p>
            <a:pPr algn="r" rtl="1">
              <a:lnSpc>
                <a:spcPct val="120000"/>
              </a:lnSpc>
              <a:spcBef>
                <a:spcPts val="600"/>
              </a:spcBef>
              <a:spcAft>
                <a:spcPts val="600"/>
              </a:spcAft>
            </a:pPr>
            <a:r>
              <a:rPr lang="ar-SY" sz="2400" dirty="0" smtClean="0">
                <a:latin typeface="Sakkal Majalla" panose="02000000000000000000" pitchFamily="2" charset="-78"/>
                <a:ea typeface="MS PGothic" charset="0"/>
                <a:cs typeface="Sakkal Majalla" panose="02000000000000000000" pitchFamily="2" charset="-78"/>
              </a:rPr>
              <a:t>حوالي 40% من ساكنة العالم تتوفر على ربط بالإنترنت اليوم، مقابل 1% في عام 1995.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2911524"/>
            <a:ext cx="4333660" cy="376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1">
              <a:lnSpc>
                <a:spcPct val="120000"/>
              </a:lnSpc>
              <a:spcBef>
                <a:spcPts val="600"/>
              </a:spcBef>
              <a:spcAft>
                <a:spcPts val="600"/>
              </a:spcAft>
              <a:buFont typeface="Arial" charset="0"/>
              <a:buChar char="•"/>
            </a:pPr>
            <a:r>
              <a:rPr lang="ar-SY" dirty="0" smtClean="0">
                <a:latin typeface="Sakkal Majalla" panose="02000000000000000000" pitchFamily="2" charset="-78"/>
                <a:cs typeface="Sakkal Majalla" panose="02000000000000000000" pitchFamily="2" charset="-78"/>
              </a:rPr>
              <a:t>ارتفع عدد مستخدمي الإنترنت عشرة أضعاف من 1999 إلى 2013.</a:t>
            </a:r>
          </a:p>
          <a:p>
            <a:pPr algn="r" rtl="1">
              <a:lnSpc>
                <a:spcPct val="120000"/>
              </a:lnSpc>
              <a:spcBef>
                <a:spcPts val="600"/>
              </a:spcBef>
              <a:spcAft>
                <a:spcPts val="600"/>
              </a:spcAft>
              <a:buFont typeface="Arial" charset="0"/>
              <a:buChar char="•"/>
            </a:pPr>
            <a:r>
              <a:rPr lang="ar-SY" dirty="0" smtClean="0">
                <a:latin typeface="Sakkal Majalla" panose="02000000000000000000" pitchFamily="2" charset="-78"/>
                <a:cs typeface="Sakkal Majalla" panose="02000000000000000000" pitchFamily="2" charset="-78"/>
              </a:rPr>
              <a:t>تم بلوغ مليار مستخدم في عام 2005. واثنين مليار مستخدم في عام 2010. وثلاثة مليار مستخدم في عام 2014.</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smtClean="0">
                <a:latin typeface="Sakkal Majalla" panose="02000000000000000000" pitchFamily="2" charset="-78"/>
                <a:cs typeface="Sakkal Majalla" panose="02000000000000000000" pitchFamily="2" charset="-78"/>
              </a:rPr>
              <a:t>العدادات الذكية</a:t>
            </a:r>
            <a:endParaRPr lang="en-GB" b="1" dirty="0">
              <a:latin typeface="Sakkal Majalla" panose="02000000000000000000" pitchFamily="2" charset="-78"/>
              <a:cs typeface="Sakkal Majalla" panose="02000000000000000000" pitchFamily="2" charset="-78"/>
            </a:endParaRPr>
          </a:p>
        </p:txBody>
      </p:sp>
      <p:pic>
        <p:nvPicPr>
          <p:cNvPr id="4" name="Picture 3" descr="mart meters will overhaul the way we use energy but could be a security risk"/>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1340627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smtClean="0">
                <a:latin typeface="Sakkal Majalla" panose="02000000000000000000" pitchFamily="2" charset="-78"/>
                <a:cs typeface="Sakkal Majalla" panose="02000000000000000000" pitchFamily="2" charset="-78"/>
              </a:rPr>
              <a:t>سيارات بدون سائق</a:t>
            </a:r>
            <a:endParaRPr lang="en-GB" b="1" dirty="0">
              <a:latin typeface="Sakkal Majalla" panose="02000000000000000000" pitchFamily="2" charset="-78"/>
              <a:cs typeface="Sakkal Majalla" panose="02000000000000000000" pitchFamily="2" charset="-78"/>
            </a:endParaRPr>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532640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71459423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590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rtl="1">
              <a:buNone/>
            </a:pPr>
            <a:r>
              <a:rPr lang="ar-SY" dirty="0">
                <a:latin typeface="Sakkal Majalla" panose="02000000000000000000" pitchFamily="2" charset="-78"/>
                <a:cs typeface="Sakkal Majalla" panose="02000000000000000000" pitchFamily="2" charset="-78"/>
              </a:rPr>
              <a:t>"تظل أسواق </a:t>
            </a:r>
            <a:r>
              <a:rPr lang="ar-SY" dirty="0" smtClean="0">
                <a:latin typeface="Sakkal Majalla" panose="02000000000000000000" pitchFamily="2" charset="-78"/>
                <a:cs typeface="Sakkal Majalla" panose="02000000000000000000" pitchFamily="2" charset="-78"/>
              </a:rPr>
              <a:t>الشبكة المظلمة أداة </a:t>
            </a:r>
            <a:r>
              <a:rPr lang="ar-SY" dirty="0">
                <a:latin typeface="Sakkal Majalla" panose="02000000000000000000" pitchFamily="2" charset="-78"/>
                <a:cs typeface="Sakkal Majalla" panose="02000000000000000000" pitchFamily="2" charset="-78"/>
              </a:rPr>
              <a:t>تمكين رئيسية متعددة الجوانب في مجالات </a:t>
            </a:r>
            <a:r>
              <a:rPr lang="ar-SY" dirty="0" smtClean="0">
                <a:latin typeface="Sakkal Majalla" panose="02000000000000000000" pitchFamily="2" charset="-78"/>
                <a:cs typeface="Sakkal Majalla" panose="02000000000000000000" pitchFamily="2" charset="-78"/>
              </a:rPr>
              <a:t>إجرامية أخرى، </a:t>
            </a:r>
            <a:r>
              <a:rPr lang="ar-SY" dirty="0">
                <a:latin typeface="Sakkal Majalla" panose="02000000000000000000" pitchFamily="2" charset="-78"/>
                <a:cs typeface="Sakkal Majalla" panose="02000000000000000000" pitchFamily="2" charset="-78"/>
              </a:rPr>
              <a:t>مما يوفر إمكانية </a:t>
            </a:r>
            <a:r>
              <a:rPr lang="ar-SY" dirty="0" smtClean="0">
                <a:latin typeface="Sakkal Majalla" panose="02000000000000000000" pitchFamily="2" charset="-78"/>
                <a:cs typeface="Sakkal Majalla" panose="02000000000000000000" pitchFamily="2" charset="-78"/>
              </a:rPr>
              <a:t>النفاذ إلى </a:t>
            </a:r>
            <a:r>
              <a:rPr lang="ar-SY" dirty="0">
                <a:latin typeface="Sakkal Majalla" panose="02000000000000000000" pitchFamily="2" charset="-78"/>
                <a:cs typeface="Sakkal Majalla" panose="02000000000000000000" pitchFamily="2" charset="-78"/>
              </a:rPr>
              <a:t>بيانات مالية </a:t>
            </a:r>
            <a:r>
              <a:rPr lang="ar-SY" dirty="0" smtClean="0">
                <a:latin typeface="Sakkal Majalla" panose="02000000000000000000" pitchFamily="2" charset="-78"/>
                <a:cs typeface="Sakkal Majalla" panose="02000000000000000000" pitchFamily="2" charset="-78"/>
              </a:rPr>
              <a:t>متنوعة، </a:t>
            </a:r>
            <a:r>
              <a:rPr lang="ar-SY" dirty="0">
                <a:latin typeface="Sakkal Majalla" panose="02000000000000000000" pitchFamily="2" charset="-78"/>
                <a:cs typeface="Sakkal Majalla" panose="02000000000000000000" pitchFamily="2" charset="-78"/>
              </a:rPr>
              <a:t>من بين </a:t>
            </a:r>
            <a:r>
              <a:rPr lang="ar-SY" dirty="0" smtClean="0">
                <a:latin typeface="Sakkal Majalla" panose="02000000000000000000" pitchFamily="2" charset="-78"/>
                <a:cs typeface="Sakkal Majalla" panose="02000000000000000000" pitchFamily="2" charset="-78"/>
              </a:rPr>
              <a:t>أمور أخرى، </a:t>
            </a:r>
            <a:r>
              <a:rPr lang="ar-SY" dirty="0">
                <a:latin typeface="Sakkal Majalla" panose="02000000000000000000" pitchFamily="2" charset="-78"/>
                <a:cs typeface="Sakkal Majalla" panose="02000000000000000000" pitchFamily="2" charset="-78"/>
              </a:rPr>
              <a:t>لارتكاب أنواع مختلفة من الاحتيال في </a:t>
            </a:r>
            <a:r>
              <a:rPr lang="ar-SY" dirty="0" smtClean="0">
                <a:latin typeface="Sakkal Majalla" panose="02000000000000000000" pitchFamily="2" charset="-78"/>
                <a:cs typeface="Sakkal Majalla" panose="02000000000000000000" pitchFamily="2" charset="-78"/>
              </a:rPr>
              <a:t>الدفع، وبيع الأسلحة النارية، </a:t>
            </a:r>
            <a:r>
              <a:rPr lang="ar-SY" dirty="0">
                <a:latin typeface="Sakkal Majalla" panose="02000000000000000000" pitchFamily="2" charset="-78"/>
                <a:cs typeface="Sakkal Majalla" panose="02000000000000000000" pitchFamily="2" charset="-78"/>
              </a:rPr>
              <a:t>والوثائق المزيفة لتسهيل </a:t>
            </a:r>
            <a:r>
              <a:rPr lang="ar-SY" dirty="0" smtClean="0">
                <a:latin typeface="Sakkal Majalla" panose="02000000000000000000" pitchFamily="2" charset="-78"/>
                <a:cs typeface="Sakkal Majalla" panose="02000000000000000000" pitchFamily="2" charset="-78"/>
              </a:rPr>
              <a:t>الاحتيال، </a:t>
            </a:r>
            <a:r>
              <a:rPr lang="ar-SY" dirty="0">
                <a:latin typeface="Sakkal Majalla" panose="02000000000000000000" pitchFamily="2" charset="-78"/>
                <a:cs typeface="Sakkal Majalla" panose="02000000000000000000" pitchFamily="2" charset="-78"/>
              </a:rPr>
              <a:t>والاتجار </a:t>
            </a:r>
            <a:r>
              <a:rPr lang="ar-SY" dirty="0" smtClean="0">
                <a:latin typeface="Sakkal Majalla" panose="02000000000000000000" pitchFamily="2" charset="-78"/>
                <a:cs typeface="Sakkal Majalla" panose="02000000000000000000" pitchFamily="2" charset="-78"/>
              </a:rPr>
              <a:t>بالبشر، </a:t>
            </a:r>
            <a:r>
              <a:rPr lang="ar-SY" dirty="0">
                <a:latin typeface="Sakkal Majalla" panose="02000000000000000000" pitchFamily="2" charset="-78"/>
                <a:cs typeface="Sakkal Majalla" panose="02000000000000000000" pitchFamily="2" charset="-78"/>
              </a:rPr>
              <a:t>والهجرة غير </a:t>
            </a:r>
            <a:r>
              <a:rPr lang="ar-SY" dirty="0" smtClean="0">
                <a:latin typeface="Sakkal Majalla" panose="02000000000000000000" pitchFamily="2" charset="-78"/>
                <a:cs typeface="Sakkal Majalla" panose="02000000000000000000" pitchFamily="2" charset="-78"/>
              </a:rPr>
              <a:t>الشرعية.</a:t>
            </a:r>
            <a:endParaRPr lang="ar-SY" dirty="0">
              <a:latin typeface="Sakkal Majalla" panose="02000000000000000000" pitchFamily="2" charset="-78"/>
              <a:cs typeface="Sakkal Majalla" panose="02000000000000000000" pitchFamily="2" charset="-78"/>
            </a:endParaRPr>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rtl="1"/>
            <a:r>
              <a:rPr lang="ar-SY" b="1" dirty="0" smtClean="0">
                <a:latin typeface="Sakkal Majalla" panose="02000000000000000000" pitchFamily="2" charset="-78"/>
                <a:cs typeface="Sakkal Majalla" panose="02000000000000000000" pitchFamily="2" charset="-78"/>
              </a:rPr>
              <a:t>أهم الخلاصات المستنتجة من تقرير </a:t>
            </a:r>
            <a:r>
              <a:rPr lang="ar-SY" b="1" dirty="0">
                <a:latin typeface="Sakkal Majalla" panose="02000000000000000000" pitchFamily="2" charset="-78"/>
                <a:cs typeface="Sakkal Majalla" panose="02000000000000000000" pitchFamily="2" charset="-78"/>
              </a:rPr>
              <a:t>«تقييم تهديدات الجريمة المنظمة للإنترنت» لعام </a:t>
            </a:r>
            <a:r>
              <a:rPr lang="ar-SY" b="1" dirty="0" smtClean="0">
                <a:latin typeface="Sakkal Majalla" panose="02000000000000000000" pitchFamily="2" charset="-78"/>
                <a:cs typeface="Sakkal Majalla" panose="02000000000000000000" pitchFamily="2" charset="-78"/>
              </a:rPr>
              <a:t>2017</a:t>
            </a:r>
            <a:endParaRPr lang="en-GB" b="1" dirty="0" smtClean="0"/>
          </a:p>
        </p:txBody>
      </p:sp>
    </p:spTree>
    <p:extLst>
      <p:ext uri="{BB962C8B-B14F-4D97-AF65-F5344CB8AC3E}">
        <p14:creationId xmlns:p14="http://schemas.microsoft.com/office/powerpoint/2010/main" val="21063162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Y" b="1" dirty="0">
                <a:latin typeface="Sakkal Majalla" panose="02000000000000000000" pitchFamily="2" charset="-78"/>
                <a:cs typeface="Sakkal Majalla" panose="02000000000000000000" pitchFamily="2" charset="-78"/>
              </a:rPr>
              <a:t>أهم الخلاصات المستنتجة من تقرير «تقييم تهديدات الجريمة المنظمة للإنترنت» لعام 2017</a:t>
            </a:r>
            <a:endParaRPr lang="en-GB" b="1" dirty="0"/>
          </a:p>
        </p:txBody>
      </p:sp>
      <p:sp>
        <p:nvSpPr>
          <p:cNvPr id="3" name="Content Placeholder 2"/>
          <p:cNvSpPr>
            <a:spLocks noGrp="1"/>
          </p:cNvSpPr>
          <p:nvPr>
            <p:ph idx="1"/>
          </p:nvPr>
        </p:nvSpPr>
        <p:spPr>
          <a:xfrm>
            <a:off x="457200" y="1600200"/>
            <a:ext cx="8229600" cy="4956243"/>
          </a:xfrm>
        </p:spPr>
        <p:txBody>
          <a:bodyPr>
            <a:normAutofit/>
          </a:bodyPr>
          <a:lstStyle/>
          <a:p>
            <a:pPr marL="0" indent="0" algn="just" rtl="1">
              <a:buNone/>
            </a:pPr>
            <a:r>
              <a:rPr lang="ar-SY" dirty="0" smtClean="0">
                <a:latin typeface="Sakkal Majalla" panose="02000000000000000000" pitchFamily="2" charset="-78"/>
                <a:cs typeface="Sakkal Majalla" panose="02000000000000000000" pitchFamily="2" charset="-78"/>
              </a:rPr>
              <a:t>"لئن كان عدد </a:t>
            </a:r>
            <a:r>
              <a:rPr lang="ar-SY" dirty="0">
                <a:latin typeface="Sakkal Majalla" panose="02000000000000000000" pitchFamily="2" charset="-78"/>
                <a:cs typeface="Sakkal Majalla" panose="02000000000000000000" pitchFamily="2" charset="-78"/>
              </a:rPr>
              <a:t>غير مسبوق من المستخدمين </a:t>
            </a:r>
            <a:r>
              <a:rPr lang="ar-SY" dirty="0" smtClean="0">
                <a:latin typeface="Sakkal Majalla" panose="02000000000000000000" pitchFamily="2" charset="-78"/>
                <a:cs typeface="Sakkal Majalla" panose="02000000000000000000" pitchFamily="2" charset="-78"/>
              </a:rPr>
              <a:t>يستعملون برنامج «تور» (</a:t>
            </a:r>
            <a:r>
              <a:rPr lang="fr-FR" dirty="0" smtClean="0">
                <a:latin typeface="Sakkal Majalla" panose="02000000000000000000" pitchFamily="2" charset="-78"/>
                <a:cs typeface="Sakkal Majalla" panose="02000000000000000000" pitchFamily="2" charset="-78"/>
              </a:rPr>
              <a:t>Tor</a:t>
            </a:r>
            <a:r>
              <a:rPr lang="ar-SY" dirty="0" smtClean="0">
                <a:latin typeface="Sakkal Majalla" panose="02000000000000000000" pitchFamily="2" charset="-78"/>
                <a:cs typeface="Sakkal Majalla" panose="02000000000000000000" pitchFamily="2" charset="-78"/>
              </a:rPr>
              <a:t>)، فإن الشبكة المظلمة</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لم تصبح بعدُ </a:t>
            </a:r>
            <a:r>
              <a:rPr lang="ar-SY" dirty="0">
                <a:latin typeface="Sakkal Majalla" panose="02000000000000000000" pitchFamily="2" charset="-78"/>
                <a:cs typeface="Sakkal Majalla" panose="02000000000000000000" pitchFamily="2" charset="-78"/>
              </a:rPr>
              <a:t>المنصة الرئيسية لتوزيع السلع غير </a:t>
            </a:r>
            <a:r>
              <a:rPr lang="ar-SY" dirty="0" smtClean="0">
                <a:latin typeface="Sakkal Majalla" panose="02000000000000000000" pitchFamily="2" charset="-78"/>
                <a:cs typeface="Sakkal Majalla" panose="02000000000000000000" pitchFamily="2" charset="-78"/>
              </a:rPr>
              <a:t>المشروعة، </a:t>
            </a:r>
            <a:r>
              <a:rPr lang="ar-SY" dirty="0">
                <a:latin typeface="Sakkal Majalla" panose="02000000000000000000" pitchFamily="2" charset="-78"/>
                <a:cs typeface="Sakkal Majalla" panose="02000000000000000000" pitchFamily="2" charset="-78"/>
              </a:rPr>
              <a:t>إلا </a:t>
            </a:r>
            <a:r>
              <a:rPr lang="ar-SY" dirty="0" smtClean="0">
                <a:latin typeface="Sakkal Majalla" panose="02000000000000000000" pitchFamily="2" charset="-78"/>
                <a:cs typeface="Sakkal Majalla" panose="02000000000000000000" pitchFamily="2" charset="-78"/>
              </a:rPr>
              <a:t>أنها تُنمي بسرعة </a:t>
            </a:r>
            <a:r>
              <a:rPr lang="ar-SY" dirty="0">
                <a:latin typeface="Sakkal Majalla" panose="02000000000000000000" pitchFamily="2" charset="-78"/>
                <a:cs typeface="Sakkal Majalla" panose="02000000000000000000" pitchFamily="2" charset="-78"/>
              </a:rPr>
              <a:t>قاعدة </a:t>
            </a:r>
            <a:r>
              <a:rPr lang="ar-SY" dirty="0" smtClean="0">
                <a:latin typeface="Sakkal Majalla" panose="02000000000000000000" pitchFamily="2" charset="-78"/>
                <a:cs typeface="Sakkal Majalla" panose="02000000000000000000" pitchFamily="2" charset="-78"/>
              </a:rPr>
              <a:t>زبنائها في مجال المخدرات، </a:t>
            </a:r>
            <a:r>
              <a:rPr lang="ar-SY" dirty="0">
                <a:latin typeface="Sakkal Majalla" panose="02000000000000000000" pitchFamily="2" charset="-78"/>
                <a:cs typeface="Sakkal Majalla" panose="02000000000000000000" pitchFamily="2" charset="-78"/>
              </a:rPr>
              <a:t>الأسلحة </a:t>
            </a:r>
            <a:r>
              <a:rPr lang="ar-SY" dirty="0" smtClean="0">
                <a:latin typeface="Sakkal Majalla" panose="02000000000000000000" pitchFamily="2" charset="-78"/>
                <a:cs typeface="Sakkal Majalla" panose="02000000000000000000" pitchFamily="2" charset="-78"/>
              </a:rPr>
              <a:t>ومواد استغلال الأطفال في الجنس (</a:t>
            </a:r>
            <a:r>
              <a:rPr lang="fr-FR" dirty="0">
                <a:latin typeface="Sakkal Majalla" panose="02000000000000000000" pitchFamily="2" charset="-78"/>
                <a:cs typeface="Sakkal Majalla" panose="02000000000000000000" pitchFamily="2" charset="-78"/>
              </a:rPr>
              <a:t>CSEM</a:t>
            </a:r>
            <a:r>
              <a:rPr lang="ar-SY" dirty="0" smtClean="0">
                <a:latin typeface="Sakkal Majalla" panose="02000000000000000000" pitchFamily="2" charset="-78"/>
                <a:cs typeface="Sakkal Majalla" panose="02000000000000000000" pitchFamily="2" charset="-78"/>
              </a:rPr>
              <a:t>).</a:t>
            </a:r>
            <a:endParaRPr lang="fr-FR" dirty="0">
              <a:latin typeface="Sakkal Majalla" panose="02000000000000000000" pitchFamily="2" charset="-78"/>
              <a:cs typeface="Sakkal Majalla" panose="02000000000000000000" pitchFamily="2" charset="-78"/>
            </a:endParaRPr>
          </a:p>
          <a:p>
            <a:pPr marL="0" indent="0" algn="just" rtl="1">
              <a:buNone/>
            </a:pPr>
            <a:r>
              <a:rPr lang="ar-SY" dirty="0">
                <a:latin typeface="Sakkal Majalla" panose="02000000000000000000" pitchFamily="2" charset="-78"/>
                <a:cs typeface="Sakkal Majalla" panose="02000000000000000000" pitchFamily="2" charset="-78"/>
              </a:rPr>
              <a:t>وبالمقارنة مع سلع سوق </a:t>
            </a:r>
            <a:r>
              <a:rPr lang="ar-SY" dirty="0" smtClean="0">
                <a:latin typeface="Sakkal Majalla" panose="02000000000000000000" pitchFamily="2" charset="-78"/>
                <a:cs typeface="Sakkal Majalla" panose="02000000000000000000" pitchFamily="2" charset="-78"/>
              </a:rPr>
              <a:t>الشبكة المظلمة الأكثر رواجا، </a:t>
            </a:r>
            <a:r>
              <a:rPr lang="ar-SY" dirty="0">
                <a:latin typeface="Sakkal Majalla" panose="02000000000000000000" pitchFamily="2" charset="-78"/>
                <a:cs typeface="Sakkal Majalla" panose="02000000000000000000" pitchFamily="2" charset="-78"/>
              </a:rPr>
              <a:t>مثل </a:t>
            </a:r>
            <a:r>
              <a:rPr lang="ar-SY" dirty="0" smtClean="0">
                <a:latin typeface="Sakkal Majalla" panose="02000000000000000000" pitchFamily="2" charset="-78"/>
                <a:cs typeface="Sakkal Majalla" panose="02000000000000000000" pitchFamily="2" charset="-78"/>
              </a:rPr>
              <a:t>المخدرات، </a:t>
            </a:r>
            <a:r>
              <a:rPr lang="ar-SY" dirty="0">
                <a:latin typeface="Sakkal Majalla" panose="02000000000000000000" pitchFamily="2" charset="-78"/>
                <a:cs typeface="Sakkal Majalla" panose="02000000000000000000" pitchFamily="2" charset="-78"/>
              </a:rPr>
              <a:t>يبدو أن </a:t>
            </a:r>
            <a:r>
              <a:rPr lang="ar-SY" dirty="0" smtClean="0">
                <a:latin typeface="Sakkal Majalla" panose="02000000000000000000" pitchFamily="2" charset="-78"/>
                <a:cs typeface="Sakkal Majalla" panose="02000000000000000000" pitchFamily="2" charset="-78"/>
              </a:rPr>
              <a:t>إتاحة أدوات </a:t>
            </a:r>
            <a:r>
              <a:rPr lang="ar-SY" dirty="0">
                <a:latin typeface="Sakkal Majalla" panose="02000000000000000000" pitchFamily="2" charset="-78"/>
                <a:cs typeface="Sakkal Majalla" panose="02000000000000000000" pitchFamily="2" charset="-78"/>
              </a:rPr>
              <a:t>وخدمات الجريمة </a:t>
            </a:r>
            <a:r>
              <a:rPr lang="ar-SY" dirty="0" smtClean="0">
                <a:latin typeface="Sakkal Majalla" panose="02000000000000000000" pitchFamily="2" charset="-78"/>
                <a:cs typeface="Sakkal Majalla" panose="02000000000000000000" pitchFamily="2" charset="-78"/>
              </a:rPr>
              <a:t>الإلكترونية على الشبكة المظلمة تنمو </a:t>
            </a:r>
            <a:r>
              <a:rPr lang="ar-SY" dirty="0">
                <a:latin typeface="Sakkal Majalla" panose="02000000000000000000" pitchFamily="2" charset="-78"/>
                <a:cs typeface="Sakkal Majalla" panose="02000000000000000000" pitchFamily="2" charset="-78"/>
              </a:rPr>
              <a:t>بشكل </a:t>
            </a:r>
            <a:r>
              <a:rPr lang="ar-SY" dirty="0" smtClean="0">
                <a:latin typeface="Sakkal Majalla" panose="02000000000000000000" pitchFamily="2" charset="-78"/>
                <a:cs typeface="Sakkal Majalla" panose="02000000000000000000" pitchFamily="2" charset="-78"/>
              </a:rPr>
              <a:t>متسارع نسبيًا".</a:t>
            </a:r>
            <a:endParaRPr lang="ar-SY"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378278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365126"/>
            <a:ext cx="8535863" cy="1325563"/>
          </a:xfrm>
        </p:spPr>
        <p:txBody>
          <a:bodyPr>
            <a:normAutofit/>
          </a:bodyPr>
          <a:lstStyle/>
          <a:p>
            <a:pPr rtl="1"/>
            <a:r>
              <a:rPr lang="ar-SY" sz="3200" b="1" dirty="0" smtClean="0">
                <a:latin typeface="Sakkal Majalla" panose="02000000000000000000" pitchFamily="2" charset="-78"/>
                <a:cs typeface="Sakkal Majalla" panose="02000000000000000000" pitchFamily="2" charset="-78"/>
              </a:rPr>
              <a:t>الشبكة السطحية مقارنة بالشبكة العميقة مقارنة بالشبكة المظلمة</a:t>
            </a:r>
            <a:endParaRPr lang="en-GB" sz="3200" b="1" dirty="0">
              <a:latin typeface="Sakkal Majalla" panose="02000000000000000000" pitchFamily="2" charset="-78"/>
              <a:cs typeface="Sakkal Majalla" panose="02000000000000000000" pitchFamily="2" charset="-78"/>
            </a:endParaRP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2013853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5400" b="1" dirty="0" smtClean="0">
                <a:latin typeface="Sakkal Majalla" panose="02000000000000000000" pitchFamily="2" charset="-78"/>
                <a:cs typeface="Sakkal Majalla" panose="02000000000000000000" pitchFamily="2" charset="-78"/>
              </a:rPr>
              <a:t>الشبكة المظلمة</a:t>
            </a:r>
            <a:endParaRPr lang="en-GB" sz="5400" b="1" dirty="0">
              <a:latin typeface="Sakkal Majalla" panose="02000000000000000000" pitchFamily="2" charset="-78"/>
              <a:cs typeface="Sakkal Majalla" panose="02000000000000000000" pitchFamily="2" charset="-78"/>
            </a:endParaRPr>
          </a:p>
        </p:txBody>
      </p:sp>
      <p:pic>
        <p:nvPicPr>
          <p:cNvPr id="4" name="Content Placeholder 3"/>
          <p:cNvPicPr>
            <a:picLocks noGrp="1" noChangeAspect="1"/>
          </p:cNvPicPr>
          <p:nvPr>
            <p:ph idx="1"/>
          </p:nvPr>
        </p:nvPicPr>
        <p:blipFill>
          <a:blip r:embed="rId3"/>
          <a:stretch>
            <a:fillRect/>
          </a:stretch>
        </p:blipFill>
        <p:spPr>
          <a:xfrm>
            <a:off x="2037296" y="3004567"/>
            <a:ext cx="5916079" cy="3472920"/>
          </a:xfrm>
          <a:prstGeom prst="rect">
            <a:avLst/>
          </a:prstGeom>
        </p:spPr>
      </p:pic>
      <p:sp>
        <p:nvSpPr>
          <p:cNvPr id="5" name="Rectangle 4"/>
          <p:cNvSpPr/>
          <p:nvPr/>
        </p:nvSpPr>
        <p:spPr>
          <a:xfrm>
            <a:off x="628650" y="1510190"/>
            <a:ext cx="7975798" cy="1384995"/>
          </a:xfrm>
          <a:prstGeom prst="rect">
            <a:avLst/>
          </a:prstGeom>
        </p:spPr>
        <p:txBody>
          <a:bodyPr wrap="square">
            <a:spAutoFit/>
          </a:bodyPr>
          <a:lstStyle/>
          <a:p>
            <a:pPr algn="just" rtl="1"/>
            <a:r>
              <a:rPr lang="ar-SY" sz="2800" b="1" dirty="0" smtClean="0">
                <a:latin typeface="Sakkal Majalla" panose="02000000000000000000" pitchFamily="2" charset="-78"/>
                <a:cs typeface="Sakkal Majalla" panose="02000000000000000000" pitchFamily="2" charset="-78"/>
              </a:rPr>
              <a:t>الشبكة المظلمة </a:t>
            </a:r>
            <a:r>
              <a:rPr lang="ar-SY" sz="2800" dirty="0" smtClean="0">
                <a:latin typeface="Sakkal Majalla" panose="02000000000000000000" pitchFamily="2" charset="-78"/>
                <a:cs typeface="Sakkal Majalla" panose="02000000000000000000" pitchFamily="2" charset="-78"/>
              </a:rPr>
              <a:t>(</a:t>
            </a:r>
            <a:r>
              <a:rPr lang="en-US" sz="2800" b="1" dirty="0" err="1" smtClean="0">
                <a:latin typeface="Sakkal Majalla" panose="02000000000000000000" pitchFamily="2" charset="-78"/>
                <a:cs typeface="Sakkal Majalla" panose="02000000000000000000" pitchFamily="2" charset="-78"/>
              </a:rPr>
              <a:t>darknet</a:t>
            </a:r>
            <a:r>
              <a:rPr lang="ar-SY" sz="2800" b="1" dirty="0" smtClean="0">
                <a:latin typeface="Sakkal Majalla" panose="02000000000000000000" pitchFamily="2" charset="-78"/>
                <a:cs typeface="Sakkal Majalla" panose="02000000000000000000" pitchFamily="2" charset="-78"/>
              </a:rPr>
              <a:t> أو </a:t>
            </a:r>
            <a:r>
              <a:rPr lang="en-US" sz="2800" b="1" dirty="0">
                <a:latin typeface="Sakkal Majalla" panose="02000000000000000000" pitchFamily="2" charset="-78"/>
                <a:cs typeface="Sakkal Majalla" panose="02000000000000000000" pitchFamily="2" charset="-78"/>
              </a:rPr>
              <a:t>dark net</a:t>
            </a:r>
            <a:r>
              <a:rPr lang="ar-SY" sz="2800" dirty="0" smtClean="0">
                <a:latin typeface="Sakkal Majalla" panose="02000000000000000000" pitchFamily="2" charset="-78"/>
                <a:cs typeface="Sakkal Majalla" panose="02000000000000000000" pitchFamily="2" charset="-78"/>
              </a:rPr>
              <a:t>) هي شبكة يمكن النفاذ إليها من خلال برمجية خاصة، إعدادات خاصة أو ترخيص خاص وذلك عادة </a:t>
            </a:r>
            <a:r>
              <a:rPr lang="ar-SY" sz="2800" dirty="0">
                <a:latin typeface="Sakkal Majalla" panose="02000000000000000000" pitchFamily="2" charset="-78"/>
                <a:cs typeface="Sakkal Majalla" panose="02000000000000000000" pitchFamily="2" charset="-78"/>
              </a:rPr>
              <a:t>باستخدام اتصالات، ومنافذ وبروتوكولات غير </a:t>
            </a:r>
            <a:r>
              <a:rPr lang="ar-SY" sz="2800" dirty="0" smtClean="0">
                <a:latin typeface="Sakkal Majalla" panose="02000000000000000000" pitchFamily="2" charset="-78"/>
                <a:cs typeface="Sakkal Majalla" panose="02000000000000000000" pitchFamily="2" charset="-78"/>
              </a:rPr>
              <a:t>قياسية.</a:t>
            </a:r>
          </a:p>
        </p:txBody>
      </p:sp>
    </p:spTree>
    <p:extLst>
      <p:ext uri="{BB962C8B-B14F-4D97-AF65-F5344CB8AC3E}">
        <p14:creationId xmlns:p14="http://schemas.microsoft.com/office/powerpoint/2010/main" val="4242073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49043" y="392161"/>
            <a:ext cx="7777162" cy="769441"/>
          </a:xfrm>
          <a:prstGeom prst="rect">
            <a:avLst/>
          </a:prstGeom>
          <a:noFill/>
          <a:ln w="9525">
            <a:noFill/>
            <a:miter lim="800000"/>
            <a:headEnd/>
            <a:tailEnd/>
          </a:ln>
        </p:spPr>
        <p:txBody>
          <a:bodyPr>
            <a:spAutoFit/>
          </a:bodyPr>
          <a:lstStyle/>
          <a:p>
            <a:pPr algn="ctr" rtl="1"/>
            <a:r>
              <a:rPr lang="ar-SY" sz="4400" b="1" dirty="0">
                <a:latin typeface="Sakkal Majalla" panose="02000000000000000000" pitchFamily="2" charset="-78"/>
                <a:cs typeface="Sakkal Majalla" panose="02000000000000000000" pitchFamily="2" charset="-78"/>
              </a:rPr>
              <a:t>برنامج إخفاء الهوية (تور)</a:t>
            </a:r>
            <a:endParaRPr lang="en-GB" sz="4400" b="1" dirty="0">
              <a:solidFill>
                <a:schemeClr val="accent1">
                  <a:lumMod val="25000"/>
                </a:schemeClr>
              </a:solidFill>
              <a:latin typeface="Sakkal Majalla" panose="02000000000000000000" pitchFamily="2" charset="-78"/>
              <a:cs typeface="Sakkal Majalla" panose="02000000000000000000" pitchFamily="2" charset="-78"/>
            </a:endParaRP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smtClean="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lc="http://schemas.openxmlformats.org/drawingml/2006/lockedCanvas" xmlns:ma14="http://schemas.microsoft.com/office/mac/drawingml/2011/main" xmlns=""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a:lnSpc>
                <a:spcPct val="120000"/>
              </a:lnSpc>
              <a:spcBef>
                <a:spcPts val="600"/>
              </a:spcBef>
              <a:spcAft>
                <a:spcPts val="600"/>
              </a:spcAft>
            </a:pPr>
            <a:r>
              <a:rPr lang="ar-SY" b="1" dirty="0">
                <a:latin typeface="Sakkal Majalla" panose="02000000000000000000" pitchFamily="2" charset="-78"/>
                <a:cs typeface="Sakkal Majalla" panose="02000000000000000000" pitchFamily="2" charset="-78"/>
              </a:rPr>
              <a:t>برنامج إخفاء الهوية (تور</a:t>
            </a:r>
            <a:r>
              <a:rPr lang="ar-SY" b="1" dirty="0" smtClean="0">
                <a:latin typeface="Sakkal Majalla" panose="02000000000000000000" pitchFamily="2" charset="-78"/>
                <a:cs typeface="Sakkal Majalla" panose="02000000000000000000" pitchFamily="2" charset="-78"/>
              </a:rPr>
              <a:t>) – </a:t>
            </a:r>
            <a:r>
              <a:rPr lang="ar-SY" dirty="0" smtClean="0">
                <a:latin typeface="Sakkal Majalla" panose="02000000000000000000" pitchFamily="2" charset="-78"/>
                <a:cs typeface="Sakkal Majalla" panose="02000000000000000000" pitchFamily="2" charset="-78"/>
              </a:rPr>
              <a:t>نظام للتواصل </a:t>
            </a:r>
            <a:r>
              <a:rPr lang="ar-SY" dirty="0">
                <a:latin typeface="Sakkal Majalla" panose="02000000000000000000" pitchFamily="2" charset="-78"/>
                <a:cs typeface="Sakkal Majalla" panose="02000000000000000000" pitchFamily="2" charset="-78"/>
              </a:rPr>
              <a:t>م</a:t>
            </a:r>
            <a:r>
              <a:rPr lang="ar-SY" dirty="0" smtClean="0">
                <a:latin typeface="Sakkal Majalla" panose="02000000000000000000" pitchFamily="2" charset="-78"/>
                <a:cs typeface="Sakkal Majalla" panose="02000000000000000000" pitchFamily="2" charset="-78"/>
              </a:rPr>
              <a:t>جهول الهوية على </a:t>
            </a:r>
            <a:r>
              <a:rPr lang="ar-SY" dirty="0">
                <a:latin typeface="Sakkal Majalla" panose="02000000000000000000" pitchFamily="2" charset="-78"/>
                <a:cs typeface="Sakkal Majalla" panose="02000000000000000000" pitchFamily="2" charset="-78"/>
              </a:rPr>
              <a:t>شبكة </a:t>
            </a:r>
            <a:r>
              <a:rPr lang="ar-SY" dirty="0" smtClean="0">
                <a:latin typeface="Sakkal Majalla" panose="02000000000000000000" pitchFamily="2" charset="-78"/>
                <a:cs typeface="Sakkal Majalla" panose="02000000000000000000" pitchFamily="2" charset="-78"/>
              </a:rPr>
              <a:t>الإنترنت.</a:t>
            </a:r>
          </a:p>
          <a:p>
            <a:pPr algn="r" rtl="1">
              <a:lnSpc>
                <a:spcPct val="120000"/>
              </a:lnSpc>
              <a:spcBef>
                <a:spcPts val="600"/>
              </a:spcBef>
              <a:spcAft>
                <a:spcPts val="600"/>
              </a:spcAft>
            </a:pPr>
            <a:r>
              <a:rPr lang="ar-SY" dirty="0" smtClean="0">
                <a:latin typeface="Sakkal Majalla" panose="02000000000000000000" pitchFamily="2" charset="-78"/>
                <a:cs typeface="Sakkal Majalla" panose="02000000000000000000" pitchFamily="2" charset="-78"/>
              </a:rPr>
              <a:t>منتصف تسعينيات القرن الماضي.</a:t>
            </a:r>
          </a:p>
          <a:p>
            <a:pPr algn="r" rtl="1">
              <a:lnSpc>
                <a:spcPct val="120000"/>
              </a:lnSpc>
            </a:pPr>
            <a:r>
              <a:rPr lang="ar-SY" dirty="0" smtClean="0">
                <a:latin typeface="Sakkal Majalla" panose="02000000000000000000" pitchFamily="2" charset="-78"/>
                <a:cs typeface="Sakkal Majalla" panose="02000000000000000000" pitchFamily="2" charset="-78"/>
              </a:rPr>
              <a:t>الهدف الرئيسي – استعمال عسكري، لكن أيضا</a:t>
            </a:r>
          </a:p>
          <a:p>
            <a:pPr lvl="1" algn="r" rtl="1">
              <a:lnSpc>
                <a:spcPct val="120000"/>
              </a:lnSpc>
            </a:pPr>
            <a:r>
              <a:rPr lang="ar-SY" dirty="0" smtClean="0">
                <a:latin typeface="Sakkal Majalla" panose="02000000000000000000" pitchFamily="2" charset="-78"/>
                <a:cs typeface="Sakkal Majalla" panose="02000000000000000000" pitchFamily="2" charset="-78"/>
              </a:rPr>
              <a:t>طريقة لتفادي الرقابة</a:t>
            </a:r>
          </a:p>
          <a:p>
            <a:pPr lvl="1" algn="r" rtl="1">
              <a:lnSpc>
                <a:spcPct val="120000"/>
              </a:lnSpc>
            </a:pPr>
            <a:r>
              <a:rPr lang="ar-SY" dirty="0" smtClean="0">
                <a:latin typeface="Sakkal Majalla" panose="02000000000000000000" pitchFamily="2" charset="-78"/>
                <a:cs typeface="Sakkal Majalla" panose="02000000000000000000" pitchFamily="2" charset="-78"/>
              </a:rPr>
              <a:t>مناسب لجمع تقارير/بيانات/ معلومات من قبل الصحفيين بشكل سري</a:t>
            </a:r>
          </a:p>
        </p:txBody>
      </p:sp>
    </p:spTree>
    <p:extLst>
      <p:ext uri="{BB962C8B-B14F-4D97-AF65-F5344CB8AC3E}">
        <p14:creationId xmlns:p14="http://schemas.microsoft.com/office/powerpoint/2010/main" val="29546357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rtl="1"/>
            <a:r>
              <a:rPr lang="ar-SY" b="1" dirty="0" smtClean="0"/>
              <a:t> </a:t>
            </a:r>
            <a:r>
              <a:rPr lang="ar-SY" b="1" dirty="0"/>
              <a:t>كيف </a:t>
            </a:r>
            <a:r>
              <a:rPr lang="ar-SY" b="1" dirty="0" smtClean="0"/>
              <a:t>يعمل برنامج </a:t>
            </a:r>
            <a:r>
              <a:rPr lang="ar-SY" b="1" dirty="0"/>
              <a:t>إخفاء الهوية (تور</a:t>
            </a:r>
            <a:r>
              <a:rPr lang="ar-SY" b="1" dirty="0" smtClean="0"/>
              <a:t>)؟</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smtClean="0">
              <a:solidFill>
                <a:srgbClr val="898989"/>
              </a:solidFill>
            </a:endParaRPr>
          </a:p>
        </p:txBody>
      </p:sp>
    </p:spTree>
    <p:extLst>
      <p:ext uri="{BB962C8B-B14F-4D97-AF65-F5344CB8AC3E}">
        <p14:creationId xmlns:p14="http://schemas.microsoft.com/office/powerpoint/2010/main" val="16138144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Y" sz="5400" b="1" dirty="0" smtClean="0">
                <a:latin typeface="Sakkal Majalla" panose="02000000000000000000" pitchFamily="2" charset="-78"/>
                <a:cs typeface="Sakkal Majalla" panose="02000000000000000000" pitchFamily="2" charset="-78"/>
              </a:rPr>
              <a:t>الجرائم في الشبكة المظلمة</a:t>
            </a:r>
            <a:endParaRPr lang="en-GB" sz="5400" b="1" dirty="0">
              <a:latin typeface="Sakkal Majalla" panose="02000000000000000000" pitchFamily="2" charset="-78"/>
              <a:cs typeface="Sakkal Majalla" panose="02000000000000000000" pitchFamily="2" charset="-78"/>
            </a:endParaRP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2143164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لمحة عامة عن استخدام الأجهزة الرقمية في العالم</a:t>
            </a:r>
            <a:endParaRPr lang="en-GB" sz="4000" b="1" dirty="0">
              <a:latin typeface="Sakkal Majalla" panose="02000000000000000000" pitchFamily="2" charset="-78"/>
              <a:cs typeface="Sakkal Majalla" panose="02000000000000000000" pitchFamily="2" charset="-78"/>
            </a:endParaRPr>
          </a:p>
        </p:txBody>
      </p:sp>
      <p:sp>
        <p:nvSpPr>
          <p:cNvPr id="4" name="Content Placeholder 3"/>
          <p:cNvSpPr>
            <a:spLocks noGrp="1"/>
          </p:cNvSpPr>
          <p:nvPr>
            <p:ph idx="1"/>
          </p:nvPr>
        </p:nvSpPr>
        <p:spPr/>
        <p:txBody>
          <a:bodyPr/>
          <a:lstStyle/>
          <a:p>
            <a:endParaRPr lang="en-US" dirty="0"/>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err="1" smtClean="0">
                <a:latin typeface="Sakkal Majalla" panose="02000000000000000000" pitchFamily="2" charset="-78"/>
                <a:cs typeface="Sakkal Majalla" panose="02000000000000000000" pitchFamily="2" charset="-78"/>
              </a:rPr>
              <a:t>ألفابيي</a:t>
            </a:r>
            <a:r>
              <a:rPr lang="ar-SY" b="1" dirty="0" smtClean="0">
                <a:latin typeface="Sakkal Majalla" panose="02000000000000000000" pitchFamily="2" charset="-78"/>
                <a:cs typeface="Sakkal Majalla" panose="02000000000000000000" pitchFamily="2" charset="-78"/>
              </a:rPr>
              <a:t> (</a:t>
            </a:r>
            <a:r>
              <a:rPr lang="en-GB" b="1" dirty="0" err="1" smtClean="0">
                <a:latin typeface="Sakkal Majalla" panose="02000000000000000000" pitchFamily="2" charset="-78"/>
                <a:cs typeface="Sakkal Majalla" panose="02000000000000000000" pitchFamily="2" charset="-78"/>
              </a:rPr>
              <a:t>Alphabay</a:t>
            </a:r>
            <a:r>
              <a:rPr lang="ar-SY" b="1" dirty="0" smtClean="0">
                <a:latin typeface="Sakkal Majalla" panose="02000000000000000000" pitchFamily="2" charset="-78"/>
                <a:cs typeface="Sakkal Majalla" panose="02000000000000000000" pitchFamily="2" charset="-78"/>
              </a:rPr>
              <a:t>)</a:t>
            </a:r>
            <a:endParaRPr lang="en-GB" b="1" dirty="0">
              <a:latin typeface="Sakkal Majalla" panose="02000000000000000000" pitchFamily="2" charset="-78"/>
              <a:cs typeface="Sakkal Majalla" panose="02000000000000000000" pitchFamily="2" charset="-78"/>
            </a:endParaRPr>
          </a:p>
        </p:txBody>
      </p:sp>
      <p:pic>
        <p:nvPicPr>
          <p:cNvPr id="4" name="Content Placeholder 3"/>
          <p:cNvPicPr>
            <a:picLocks noGrp="1" noChangeAspect="1"/>
          </p:cNvPicPr>
          <p:nvPr>
            <p:ph idx="1"/>
          </p:nvPr>
        </p:nvPicPr>
        <p:blipFill>
          <a:blip r:embed="rId3"/>
          <a:stretch>
            <a:fillRect/>
          </a:stretch>
        </p:blipFill>
        <p:spPr>
          <a:xfrm>
            <a:off x="1" y="1825624"/>
            <a:ext cx="9061390" cy="5094545"/>
          </a:xfrm>
          <a:prstGeom prst="rect">
            <a:avLst/>
          </a:prstGeom>
        </p:spPr>
      </p:pic>
    </p:spTree>
    <p:extLst>
      <p:ext uri="{BB962C8B-B14F-4D97-AF65-F5344CB8AC3E}">
        <p14:creationId xmlns:p14="http://schemas.microsoft.com/office/powerpoint/2010/main" val="423246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Y" b="1" dirty="0" smtClean="0">
                <a:latin typeface="Sakkal Majalla" panose="02000000000000000000" pitchFamily="2" charset="-78"/>
                <a:cs typeface="Sakkal Majalla" panose="02000000000000000000" pitchFamily="2" charset="-78"/>
              </a:rPr>
              <a:t>لم يعد </a:t>
            </a:r>
            <a:r>
              <a:rPr lang="ar-SY" b="1" dirty="0" err="1" smtClean="0">
                <a:latin typeface="Sakkal Majalla" panose="02000000000000000000" pitchFamily="2" charset="-78"/>
                <a:cs typeface="Sakkal Majalla" panose="02000000000000000000" pitchFamily="2" charset="-78"/>
              </a:rPr>
              <a:t>ألفابيي</a:t>
            </a:r>
            <a:r>
              <a:rPr lang="ar-SY" b="1" dirty="0" smtClean="0">
                <a:latin typeface="Sakkal Majalla" panose="02000000000000000000" pitchFamily="2" charset="-78"/>
                <a:cs typeface="Sakkal Majalla" panose="02000000000000000000" pitchFamily="2" charset="-78"/>
              </a:rPr>
              <a:t> متاحا</a:t>
            </a:r>
            <a:endParaRPr lang="en-GB" b="1" dirty="0">
              <a:latin typeface="Sakkal Majalla" panose="02000000000000000000" pitchFamily="2" charset="-78"/>
              <a:cs typeface="Sakkal Majalla" panose="02000000000000000000" pitchFamily="2" charset="-78"/>
            </a:endParaRP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844824"/>
            <a:ext cx="7255718" cy="4837146"/>
          </a:xfrm>
          <a:prstGeom prst="rect">
            <a:avLst/>
          </a:prstGeom>
        </p:spPr>
      </p:pic>
    </p:spTree>
    <p:extLst>
      <p:ext uri="{BB962C8B-B14F-4D97-AF65-F5344CB8AC3E}">
        <p14:creationId xmlns:p14="http://schemas.microsoft.com/office/powerpoint/2010/main" val="5903020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78315266"/>
              </p:ext>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605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3600" b="1" dirty="0">
                <a:latin typeface="Sakkal Majalla" panose="02000000000000000000" pitchFamily="2" charset="-78"/>
                <a:cs typeface="Sakkal Majalla" panose="02000000000000000000" pitchFamily="2" charset="-78"/>
              </a:rPr>
              <a:t>تقرير «تقييم تهديدات الجريمة المنظمة للإنترنت» لعام 2017</a:t>
            </a:r>
            <a:endParaRPr lang="en-GB" sz="3600" b="1" dirty="0"/>
          </a:p>
        </p:txBody>
      </p:sp>
      <p:sp>
        <p:nvSpPr>
          <p:cNvPr id="3" name="Content Placeholder 2"/>
          <p:cNvSpPr>
            <a:spLocks noGrp="1"/>
          </p:cNvSpPr>
          <p:nvPr>
            <p:ph idx="1"/>
          </p:nvPr>
        </p:nvSpPr>
        <p:spPr/>
        <p:txBody>
          <a:bodyPr>
            <a:normAutofit/>
          </a:bodyPr>
          <a:lstStyle/>
          <a:p>
            <a:pPr marL="0" indent="0" algn="just" rtl="1">
              <a:buNone/>
            </a:pPr>
            <a:r>
              <a:rPr lang="ar-SY" dirty="0" smtClean="0">
                <a:latin typeface="Sakkal Majalla" panose="02000000000000000000" pitchFamily="2" charset="-78"/>
                <a:cs typeface="Sakkal Majalla" panose="02000000000000000000" pitchFamily="2" charset="-78"/>
              </a:rPr>
              <a:t>«لا يزال المجرمون الإلكترونيون يستغلون العملات المشفرة، علما أن عملة </a:t>
            </a:r>
            <a:r>
              <a:rPr lang="ar-SY" dirty="0" err="1" smtClean="0">
                <a:latin typeface="Sakkal Majalla" panose="02000000000000000000" pitchFamily="2" charset="-78"/>
                <a:cs typeface="Sakkal Majalla" panose="02000000000000000000" pitchFamily="2" charset="-78"/>
              </a:rPr>
              <a:t>بيتكوين</a:t>
            </a:r>
            <a:r>
              <a:rPr lang="ar-SY" dirty="0" smtClean="0">
                <a:latin typeface="Sakkal Majalla" panose="02000000000000000000" pitchFamily="2" charset="-78"/>
                <a:cs typeface="Sakkal Majalla" panose="02000000000000000000" pitchFamily="2" charset="-78"/>
              </a:rPr>
              <a:t> (</a:t>
            </a:r>
            <a:r>
              <a:rPr lang="fr-FR" dirty="0" smtClean="0">
                <a:latin typeface="Sakkal Majalla" panose="02000000000000000000" pitchFamily="2" charset="-78"/>
                <a:cs typeface="Sakkal Majalla" panose="02000000000000000000" pitchFamily="2" charset="-78"/>
              </a:rPr>
              <a:t>Bitcoin</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تظل العملة </a:t>
            </a:r>
            <a:r>
              <a:rPr lang="ar-SY" dirty="0">
                <a:latin typeface="Sakkal Majalla" panose="02000000000000000000" pitchFamily="2" charset="-78"/>
                <a:cs typeface="Sakkal Majalla" panose="02000000000000000000" pitchFamily="2" charset="-78"/>
              </a:rPr>
              <a:t>المفضلة في الأسواق </a:t>
            </a:r>
            <a:r>
              <a:rPr lang="ar-SY" dirty="0" smtClean="0">
                <a:latin typeface="Sakkal Majalla" panose="02000000000000000000" pitchFamily="2" charset="-78"/>
                <a:cs typeface="Sakkal Majalla" panose="02000000000000000000" pitchFamily="2" charset="-78"/>
              </a:rPr>
              <a:t>الإجرامية، وكوسيلة للأداء بالنسبة لمحاولات </a:t>
            </a:r>
            <a:r>
              <a:rPr lang="ar-SY" dirty="0">
                <a:latin typeface="Sakkal Majalla" panose="02000000000000000000" pitchFamily="2" charset="-78"/>
                <a:cs typeface="Sakkal Majalla" panose="02000000000000000000" pitchFamily="2" charset="-78"/>
              </a:rPr>
              <a:t>الابتزاز </a:t>
            </a:r>
            <a:r>
              <a:rPr lang="ar-SY" dirty="0" smtClean="0">
                <a:latin typeface="Sakkal Majalla" panose="02000000000000000000" pitchFamily="2" charset="-78"/>
                <a:cs typeface="Sakkal Majalla" panose="02000000000000000000" pitchFamily="2" charset="-78"/>
              </a:rPr>
              <a:t>المرتبطة بالشبكات الإلكترونية، </a:t>
            </a:r>
            <a:r>
              <a:rPr lang="ar-SY" dirty="0">
                <a:latin typeface="Sakkal Majalla" panose="02000000000000000000" pitchFamily="2" charset="-78"/>
                <a:cs typeface="Sakkal Majalla" panose="02000000000000000000" pitchFamily="2" charset="-78"/>
              </a:rPr>
              <a:t>مثل </a:t>
            </a:r>
            <a:r>
              <a:rPr lang="ar-SY" dirty="0" smtClean="0">
                <a:latin typeface="Sakkal Majalla" panose="02000000000000000000" pitchFamily="2" charset="-78"/>
                <a:cs typeface="Sakkal Majalla" panose="02000000000000000000" pitchFamily="2" charset="-78"/>
              </a:rPr>
              <a:t>هجمات برمجيات </a:t>
            </a:r>
            <a:r>
              <a:rPr lang="ar-SY" dirty="0">
                <a:latin typeface="Sakkal Majalla" panose="02000000000000000000" pitchFamily="2" charset="-78"/>
                <a:cs typeface="Sakkal Majalla" panose="02000000000000000000" pitchFamily="2" charset="-78"/>
              </a:rPr>
              <a:t>الفدية أو </a:t>
            </a:r>
            <a:r>
              <a:rPr lang="ar-SY" dirty="0" smtClean="0">
                <a:latin typeface="Sakkal Majalla" panose="02000000000000000000" pitchFamily="2" charset="-78"/>
                <a:cs typeface="Sakkal Majalla" panose="02000000000000000000" pitchFamily="2" charset="-78"/>
              </a:rPr>
              <a:t>هجمات حجب الخدمة الموزعة (</a:t>
            </a:r>
            <a:r>
              <a:rPr lang="fr-FR" dirty="0" err="1">
                <a:latin typeface="Sakkal Majalla" panose="02000000000000000000" pitchFamily="2" charset="-78"/>
                <a:cs typeface="Sakkal Majalla" panose="02000000000000000000" pitchFamily="2" charset="-78"/>
              </a:rPr>
              <a:t>DDoS</a:t>
            </a:r>
            <a:r>
              <a:rPr lang="ar-SY" dirty="0" smtClean="0">
                <a:latin typeface="Sakkal Majalla" panose="02000000000000000000" pitchFamily="2" charset="-78"/>
                <a:cs typeface="Sakkal Majalla" panose="02000000000000000000" pitchFamily="2" charset="-78"/>
              </a:rPr>
              <a:t>)</a:t>
            </a:r>
            <a:r>
              <a:rPr lang="ar-SY" dirty="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ومع ذلك، </a:t>
            </a:r>
            <a:r>
              <a:rPr lang="ar-SY" dirty="0">
                <a:latin typeface="Sakkal Majalla" panose="02000000000000000000" pitchFamily="2" charset="-78"/>
                <a:cs typeface="Sakkal Majalla" panose="02000000000000000000" pitchFamily="2" charset="-78"/>
              </a:rPr>
              <a:t>تكتسب </a:t>
            </a:r>
            <a:r>
              <a:rPr lang="ar-SY" dirty="0" smtClean="0">
                <a:latin typeface="Sakkal Majalla" panose="02000000000000000000" pitchFamily="2" charset="-78"/>
                <a:cs typeface="Sakkal Majalla" panose="02000000000000000000" pitchFamily="2" charset="-78"/>
              </a:rPr>
              <a:t>عملات مشفرة أخرى </a:t>
            </a:r>
            <a:r>
              <a:rPr lang="ar-SY" dirty="0">
                <a:latin typeface="Sakkal Majalla" panose="02000000000000000000" pitchFamily="2" charset="-78"/>
                <a:cs typeface="Sakkal Majalla" panose="02000000000000000000" pitchFamily="2" charset="-78"/>
              </a:rPr>
              <a:t>مثل ”</a:t>
            </a:r>
            <a:r>
              <a:rPr lang="ar-SY" dirty="0" err="1" smtClean="0">
                <a:latin typeface="Sakkal Majalla" panose="02000000000000000000" pitchFamily="2" charset="-78"/>
                <a:cs typeface="Sakkal Majalla" panose="02000000000000000000" pitchFamily="2" charset="-78"/>
              </a:rPr>
              <a:t>مونيرو</a:t>
            </a:r>
            <a:r>
              <a:rPr lang="en-US" dirty="0">
                <a:latin typeface="Sakkal Majalla" panose="02000000000000000000" pitchFamily="2" charset="-78"/>
                <a:cs typeface="Sakkal Majalla" panose="02000000000000000000" pitchFamily="2" charset="-78"/>
              </a:rPr>
              <a:t> </a:t>
            </a:r>
            <a:r>
              <a:rPr lang="en-US" dirty="0" smtClean="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a:t>
            </a:r>
            <a:r>
              <a:rPr lang="fr-FR" dirty="0" err="1">
                <a:latin typeface="Sakkal Majalla" panose="02000000000000000000" pitchFamily="2" charset="-78"/>
                <a:cs typeface="Sakkal Majalla" panose="02000000000000000000" pitchFamily="2" charset="-78"/>
              </a:rPr>
              <a:t>Monero</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err="1" smtClean="0">
                <a:latin typeface="Sakkal Majalla" panose="02000000000000000000" pitchFamily="2" charset="-78"/>
                <a:cs typeface="Sakkal Majalla" panose="02000000000000000000" pitchFamily="2" charset="-78"/>
              </a:rPr>
              <a:t>و”إثريوم</a:t>
            </a:r>
            <a:r>
              <a:rPr lang="en-US" dirty="0">
                <a:latin typeface="Sakkal Majalla" panose="02000000000000000000" pitchFamily="2" charset="-78"/>
                <a:cs typeface="Sakkal Majalla" panose="02000000000000000000" pitchFamily="2" charset="-78"/>
              </a:rPr>
              <a:t> </a:t>
            </a:r>
            <a:r>
              <a:rPr lang="en-US" dirty="0" smtClean="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a:t>
            </a:r>
            <a:r>
              <a:rPr lang="fr-FR" dirty="0" err="1">
                <a:latin typeface="Sakkal Majalla" panose="02000000000000000000" pitchFamily="2" charset="-78"/>
                <a:cs typeface="Sakkal Majalla" panose="02000000000000000000" pitchFamily="2" charset="-78"/>
              </a:rPr>
              <a:t>Ethereum</a:t>
            </a:r>
            <a:r>
              <a:rPr lang="ar-SY" dirty="0" smtClean="0">
                <a:latin typeface="Sakkal Majalla" panose="02000000000000000000" pitchFamily="2" charset="-78"/>
                <a:cs typeface="Sakkal Majalla" panose="02000000000000000000" pitchFamily="2" charset="-78"/>
              </a:rPr>
              <a:t>) و</a:t>
            </a:r>
            <a:r>
              <a:rPr lang="ar-SY" dirty="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a:t>
            </a:r>
            <a:r>
              <a:rPr lang="ar-SY" dirty="0" err="1" smtClean="0">
                <a:latin typeface="Sakkal Majalla" panose="02000000000000000000" pitchFamily="2" charset="-78"/>
                <a:cs typeface="Sakkal Majalla" panose="02000000000000000000" pitchFamily="2" charset="-78"/>
              </a:rPr>
              <a:t>زيكاش</a:t>
            </a:r>
            <a:r>
              <a:rPr lang="en-US" dirty="0" smtClean="0">
                <a:latin typeface="Sakkal Majalla" panose="02000000000000000000" pitchFamily="2" charset="-78"/>
                <a:cs typeface="Sakkal Majalla" panose="02000000000000000000" pitchFamily="2" charset="-78"/>
              </a:rPr>
              <a:t>“</a:t>
            </a:r>
            <a:r>
              <a:rPr lang="ar-SY" dirty="0" smtClean="0">
                <a:latin typeface="Sakkal Majalla" panose="02000000000000000000" pitchFamily="2" charset="-78"/>
                <a:cs typeface="Sakkal Majalla" panose="02000000000000000000" pitchFamily="2" charset="-78"/>
              </a:rPr>
              <a:t> (</a:t>
            </a:r>
            <a:r>
              <a:rPr lang="fr-FR" dirty="0" err="1" smtClean="0">
                <a:latin typeface="Sakkal Majalla" panose="02000000000000000000" pitchFamily="2" charset="-78"/>
                <a:cs typeface="Sakkal Majalla" panose="02000000000000000000" pitchFamily="2" charset="-78"/>
              </a:rPr>
              <a:t>Zcash</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شعبية أكبر داخل القبو الرقمي”.</a:t>
            </a:r>
            <a:endParaRPr lang="ar-SY"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0553291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algn="r" rtl="1" fontAlgn="auto">
              <a:spcAft>
                <a:spcPts val="0"/>
              </a:spcAft>
            </a:pPr>
            <a:r>
              <a:rPr lang="ar-SY" b="1" dirty="0">
                <a:latin typeface="Sakkal Majalla" panose="02000000000000000000" pitchFamily="2" charset="-78"/>
                <a:cs typeface="Sakkal Majalla" panose="02000000000000000000" pitchFamily="2" charset="-78"/>
              </a:rPr>
              <a:t>تعريف العملة المشفرة</a:t>
            </a:r>
            <a:endParaRPr lang="en-US" b="1" dirty="0">
              <a:latin typeface="Sakkal Majalla" panose="02000000000000000000" pitchFamily="2" charset="-78"/>
              <a:cs typeface="Sakkal Majalla" panose="02000000000000000000" pitchFamily="2" charset="-78"/>
            </a:endParaRPr>
          </a:p>
        </p:txBody>
      </p:sp>
      <p:sp>
        <p:nvSpPr>
          <p:cNvPr id="4" name="Rectangle 3"/>
          <p:cNvSpPr>
            <a:spLocks noGrp="1" noChangeArrowheads="1"/>
          </p:cNvSpPr>
          <p:nvPr>
            <p:ph idx="1"/>
          </p:nvPr>
        </p:nvSpPr>
        <p:spPr>
          <a:xfrm>
            <a:off x="2913680" y="1409056"/>
            <a:ext cx="5862019" cy="4326069"/>
          </a:xfrm>
        </p:spPr>
        <p:txBody>
          <a:bodyPr>
            <a:noAutofit/>
          </a:bodyPr>
          <a:lstStyle/>
          <a:p>
            <a:pPr marL="0" indent="0" algn="just" rtl="1">
              <a:buNone/>
            </a:pPr>
            <a:r>
              <a:rPr lang="ar-SY" sz="2800" b="1" dirty="0">
                <a:latin typeface="Sakkal Majalla" panose="02000000000000000000" pitchFamily="2" charset="-78"/>
                <a:cs typeface="Sakkal Majalla" panose="02000000000000000000" pitchFamily="2" charset="-78"/>
              </a:rPr>
              <a:t>العملة </a:t>
            </a:r>
            <a:r>
              <a:rPr lang="ar-SY" sz="2800" b="1" dirty="0" smtClean="0">
                <a:latin typeface="Sakkal Majalla" panose="02000000000000000000" pitchFamily="2" charset="-78"/>
                <a:cs typeface="Sakkal Majalla" panose="02000000000000000000" pitchFamily="2" charset="-78"/>
              </a:rPr>
              <a:t>الرقمية هي عملية يتم فيها استخدام تقنيات التشفير لتقنين وتنظيم توليد وحدات العملة والتحقق من تحويل الأموال، وتعمل باستقلالية عن بنك مركزي.  (معجم أوكسفورد)</a:t>
            </a:r>
          </a:p>
          <a:p>
            <a:pPr marL="0" indent="0" algn="just" rtl="1">
              <a:buNone/>
            </a:pPr>
            <a:endParaRPr lang="ar-SY" sz="2800" dirty="0">
              <a:latin typeface="Sakkal Majalla" panose="02000000000000000000" pitchFamily="2" charset="-78"/>
              <a:cs typeface="Sakkal Majalla" panose="02000000000000000000" pitchFamily="2" charset="-78"/>
            </a:endParaRPr>
          </a:p>
          <a:p>
            <a:pPr marL="0" indent="0" algn="just" rtl="1">
              <a:buNone/>
            </a:pPr>
            <a:endParaRPr lang="ar-SY" sz="2800" dirty="0">
              <a:latin typeface="Sakkal Majalla" panose="02000000000000000000" pitchFamily="2" charset="-78"/>
              <a:cs typeface="Sakkal Majalla" panose="02000000000000000000" pitchFamily="2" charset="-78"/>
            </a:endParaRPr>
          </a:p>
          <a:p>
            <a:pPr marL="0" indent="0" algn="just" rtl="1">
              <a:buNone/>
            </a:pPr>
            <a:r>
              <a:rPr lang="ar-SY" sz="2800" b="1" dirty="0" smtClean="0">
                <a:latin typeface="Sakkal Majalla" panose="02000000000000000000" pitchFamily="2" charset="-78"/>
                <a:cs typeface="Sakkal Majalla" panose="02000000000000000000" pitchFamily="2" charset="-78"/>
              </a:rPr>
              <a:t>تشكل العملات المشفرة جزءا فرعيا من العملات البديلة، أو بالتحديد من العملات الرقمية (ويكيبيديا).</a:t>
            </a:r>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dirty="0" smtClean="0">
              <a:latin typeface="Sakkal Majalla" panose="02000000000000000000" pitchFamily="2" charset="-78"/>
              <a:cs typeface="Sakkal Majalla" panose="02000000000000000000" pitchFamily="2" charset="-78"/>
            </a:endParaRPr>
          </a:p>
          <a:p>
            <a:pPr algn="ctr"/>
            <a:endParaRPr lang="en-US" dirty="0">
              <a:latin typeface="Sakkal Majalla" panose="02000000000000000000" pitchFamily="2" charset="-78"/>
              <a:cs typeface="Sakkal Majalla" panose="02000000000000000000" pitchFamily="2" charset="-78"/>
            </a:endParaRPr>
          </a:p>
          <a:p>
            <a:pPr algn="ctr"/>
            <a:endParaRPr lang="en-US" dirty="0">
              <a:latin typeface="Sakkal Majalla" panose="02000000000000000000" pitchFamily="2" charset="-78"/>
              <a:cs typeface="Sakkal Majalla" panose="02000000000000000000" pitchFamily="2" charset="-78"/>
            </a:endParaRPr>
          </a:p>
          <a:p>
            <a:pPr algn="ctr" rtl="1"/>
            <a:r>
              <a:rPr lang="ar-SY" dirty="0" smtClean="0">
                <a:latin typeface="Sakkal Majalla" panose="02000000000000000000" pitchFamily="2" charset="-78"/>
                <a:cs typeface="Sakkal Majalla" panose="02000000000000000000" pitchFamily="2" charset="-78"/>
              </a:rPr>
              <a:t>العملة الحقيقية</a:t>
            </a:r>
            <a:endParaRPr lang="en-US" dirty="0" smtClean="0">
              <a:latin typeface="Sakkal Majalla" panose="02000000000000000000" pitchFamily="2" charset="-78"/>
              <a:cs typeface="Sakkal Majalla" panose="02000000000000000000" pitchFamily="2" charset="-78"/>
            </a:endParaRPr>
          </a:p>
          <a:p>
            <a:pPr algn="ctr"/>
            <a:endParaRPr lang="en-US" dirty="0">
              <a:latin typeface="Sakkal Majalla" panose="02000000000000000000" pitchFamily="2" charset="-78"/>
              <a:cs typeface="Sakkal Majalla" panose="02000000000000000000" pitchFamily="2" charset="-78"/>
            </a:endParaRPr>
          </a:p>
          <a:p>
            <a:pPr algn="ctr"/>
            <a:endParaRPr lang="en-US" dirty="0">
              <a:latin typeface="Sakkal Majalla" panose="02000000000000000000" pitchFamily="2" charset="-78"/>
              <a:cs typeface="Sakkal Majalla" panose="02000000000000000000" pitchFamily="2" charset="-78"/>
            </a:endParaRPr>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rtl="1"/>
            <a:r>
              <a:rPr lang="ar-SY" dirty="0" smtClean="0">
                <a:latin typeface="Sakkal Majalla" panose="02000000000000000000" pitchFamily="2" charset="-78"/>
                <a:cs typeface="Sakkal Majalla" panose="02000000000000000000" pitchFamily="2" charset="-78"/>
              </a:rPr>
              <a:t>النقد الإلزامي</a:t>
            </a:r>
            <a:endParaRPr lang="en-US" dirty="0">
              <a:latin typeface="Sakkal Majalla" panose="02000000000000000000" pitchFamily="2" charset="-78"/>
              <a:cs typeface="Sakkal Majalla" panose="02000000000000000000" pitchFamily="2" charset="-78"/>
            </a:endParaRPr>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400" dirty="0">
              <a:solidFill>
                <a:schemeClr val="tx1"/>
              </a:solidFill>
              <a:latin typeface="Sakkal Majalla" panose="02000000000000000000" pitchFamily="2" charset="-78"/>
              <a:cs typeface="Sakkal Majalla" panose="02000000000000000000" pitchFamily="2" charset="-78"/>
            </a:endParaRPr>
          </a:p>
          <a:p>
            <a:pPr algn="ctr" rtl="1"/>
            <a:r>
              <a:rPr lang="ar-SY" sz="1600" dirty="0" smtClean="0">
                <a:solidFill>
                  <a:schemeClr val="tx1"/>
                </a:solidFill>
                <a:latin typeface="Sakkal Majalla" panose="02000000000000000000" pitchFamily="2" charset="-78"/>
                <a:cs typeface="Sakkal Majalla" panose="02000000000000000000" pitchFamily="2" charset="-78"/>
              </a:rPr>
              <a:t>العملة البديلة</a:t>
            </a:r>
            <a:endParaRPr lang="en-US" sz="1600" dirty="0" smtClean="0">
              <a:solidFill>
                <a:schemeClr val="tx1"/>
              </a:solidFill>
              <a:latin typeface="Sakkal Majalla" panose="02000000000000000000" pitchFamily="2" charset="-78"/>
              <a:cs typeface="Sakkal Majalla" panose="02000000000000000000" pitchFamily="2" charset="-78"/>
            </a:endParaRPr>
          </a:p>
          <a:p>
            <a:pPr algn="ctr"/>
            <a:endParaRPr lang="en-US" sz="1600" dirty="0" smtClean="0">
              <a:solidFill>
                <a:schemeClr val="tx1"/>
              </a:solidFill>
              <a:latin typeface="Sakkal Majalla" panose="02000000000000000000" pitchFamily="2" charset="-78"/>
              <a:cs typeface="Sakkal Majalla" panose="02000000000000000000" pitchFamily="2" charset="-78"/>
            </a:endParaRPr>
          </a:p>
          <a:p>
            <a:pPr algn="ctr"/>
            <a:endParaRPr lang="en-US" sz="1400" dirty="0" smtClean="0">
              <a:solidFill>
                <a:schemeClr val="tx1"/>
              </a:solidFill>
              <a:latin typeface="Sakkal Majalla" panose="02000000000000000000" pitchFamily="2" charset="-78"/>
              <a:cs typeface="Sakkal Majalla" panose="02000000000000000000" pitchFamily="2" charset="-78"/>
            </a:endParaRPr>
          </a:p>
          <a:p>
            <a:pPr algn="ctr"/>
            <a:endParaRPr lang="en-US" dirty="0">
              <a:solidFill>
                <a:schemeClr val="tx1"/>
              </a:solidFill>
              <a:latin typeface="Sakkal Majalla" panose="02000000000000000000" pitchFamily="2" charset="-78"/>
              <a:cs typeface="Sakkal Majalla" panose="02000000000000000000" pitchFamily="2" charset="-78"/>
            </a:endParaRPr>
          </a:p>
          <a:p>
            <a:pPr algn="ctr"/>
            <a:endParaRPr lang="en-US" dirty="0" smtClean="0">
              <a:solidFill>
                <a:schemeClr val="tx1"/>
              </a:solidFill>
              <a:latin typeface="Sakkal Majalla" panose="02000000000000000000" pitchFamily="2" charset="-78"/>
              <a:cs typeface="Sakkal Majalla" panose="02000000000000000000" pitchFamily="2" charset="-78"/>
            </a:endParaRPr>
          </a:p>
          <a:p>
            <a:pPr algn="ctr"/>
            <a:endParaRPr lang="en-US" dirty="0" smtClean="0">
              <a:solidFill>
                <a:schemeClr val="tx1"/>
              </a:solidFill>
              <a:latin typeface="Sakkal Majalla" panose="02000000000000000000" pitchFamily="2" charset="-78"/>
              <a:cs typeface="Sakkal Majalla" panose="02000000000000000000" pitchFamily="2" charset="-78"/>
            </a:endParaRPr>
          </a:p>
          <a:p>
            <a:pPr algn="ctr"/>
            <a:endParaRPr lang="en-US" dirty="0">
              <a:solidFill>
                <a:schemeClr val="tx1"/>
              </a:solidFill>
              <a:latin typeface="Sakkal Majalla" panose="02000000000000000000" pitchFamily="2" charset="-78"/>
              <a:cs typeface="Sakkal Majalla" panose="02000000000000000000" pitchFamily="2" charset="-78"/>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300" dirty="0" smtClean="0">
              <a:latin typeface="Sakkal Majalla" panose="02000000000000000000" pitchFamily="2" charset="-78"/>
              <a:cs typeface="Sakkal Majalla" panose="02000000000000000000" pitchFamily="2" charset="-78"/>
            </a:endParaRPr>
          </a:p>
          <a:p>
            <a:pPr algn="ctr" rtl="1"/>
            <a:r>
              <a:rPr lang="ar-SY" sz="1600" dirty="0" smtClean="0">
                <a:solidFill>
                  <a:schemeClr val="tx1"/>
                </a:solidFill>
                <a:latin typeface="Sakkal Majalla" panose="02000000000000000000" pitchFamily="2" charset="-78"/>
                <a:cs typeface="Sakkal Majalla" panose="02000000000000000000" pitchFamily="2" charset="-78"/>
              </a:rPr>
              <a:t>العملة الرقمية</a:t>
            </a:r>
            <a:endParaRPr lang="en-US" sz="1600" dirty="0" smtClean="0">
              <a:solidFill>
                <a:schemeClr val="tx1"/>
              </a:solidFill>
              <a:latin typeface="Sakkal Majalla" panose="02000000000000000000" pitchFamily="2" charset="-78"/>
              <a:cs typeface="Sakkal Majalla" panose="02000000000000000000" pitchFamily="2" charset="-78"/>
            </a:endParaRPr>
          </a:p>
          <a:p>
            <a:pPr algn="ctr"/>
            <a:endParaRPr lang="en-US" sz="1200" dirty="0" smtClean="0">
              <a:latin typeface="Sakkal Majalla" panose="02000000000000000000" pitchFamily="2" charset="-78"/>
              <a:cs typeface="Sakkal Majalla" panose="02000000000000000000" pitchFamily="2" charset="-78"/>
            </a:endParaRPr>
          </a:p>
          <a:p>
            <a:pPr algn="ctr"/>
            <a:endParaRPr lang="en-US" sz="1100" dirty="0" smtClean="0">
              <a:latin typeface="Sakkal Majalla" panose="02000000000000000000" pitchFamily="2" charset="-78"/>
              <a:cs typeface="Sakkal Majalla" panose="02000000000000000000" pitchFamily="2" charset="-78"/>
            </a:endParaRPr>
          </a:p>
          <a:p>
            <a:pPr algn="ctr"/>
            <a:endParaRPr lang="en-US" sz="1300" dirty="0" smtClean="0">
              <a:latin typeface="Sakkal Majalla" panose="02000000000000000000" pitchFamily="2" charset="-78"/>
              <a:cs typeface="Sakkal Majalla" panose="02000000000000000000" pitchFamily="2" charset="-78"/>
            </a:endParaRPr>
          </a:p>
          <a:p>
            <a:pPr algn="ctr"/>
            <a:endParaRPr lang="en-US" sz="1300" dirty="0">
              <a:latin typeface="Sakkal Majalla" panose="02000000000000000000" pitchFamily="2" charset="-78"/>
              <a:cs typeface="Sakkal Majalla" panose="02000000000000000000" pitchFamily="2" charset="-78"/>
            </a:endParaRPr>
          </a:p>
        </p:txBody>
      </p:sp>
      <p:sp>
        <p:nvSpPr>
          <p:cNvPr id="10" name="Textfeld 9"/>
          <p:cNvSpPr txBox="1"/>
          <p:nvPr/>
        </p:nvSpPr>
        <p:spPr>
          <a:xfrm>
            <a:off x="533400" y="4844398"/>
            <a:ext cx="1803400" cy="432792"/>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rtl="1"/>
            <a:r>
              <a:rPr lang="ar-SY" sz="1400" dirty="0" smtClean="0">
                <a:solidFill>
                  <a:schemeClr val="tx1"/>
                </a:solidFill>
                <a:latin typeface="Sakkal Majalla" panose="02000000000000000000" pitchFamily="2" charset="-78"/>
                <a:cs typeface="Sakkal Majalla" panose="02000000000000000000" pitchFamily="2" charset="-78"/>
              </a:rPr>
              <a:t>العملة المشفرة</a:t>
            </a:r>
            <a:endParaRPr lang="en-US" sz="1400" dirty="0">
              <a:solidFill>
                <a:schemeClr val="tx1"/>
              </a:solidFill>
              <a:latin typeface="Sakkal Majalla" panose="02000000000000000000" pitchFamily="2" charset="-78"/>
              <a:cs typeface="Sakkal Majalla" panose="02000000000000000000" pitchFamily="2" charset="-78"/>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dirty="0" smtClean="0">
              <a:solidFill>
                <a:srgbClr val="898989"/>
              </a:solidFill>
            </a:endParaRPr>
          </a:p>
        </p:txBody>
      </p:sp>
    </p:spTree>
    <p:extLst>
      <p:ext uri="{BB962C8B-B14F-4D97-AF65-F5344CB8AC3E}">
        <p14:creationId xmlns:p14="http://schemas.microsoft.com/office/powerpoint/2010/main" val="37024555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3"/>
            <a:ext cx="7776864" cy="843111"/>
          </a:xfrm>
        </p:spPr>
        <p:txBody>
          <a:bodyPr>
            <a:noAutofit/>
          </a:bodyPr>
          <a:lstStyle/>
          <a:p>
            <a:pPr rtl="1">
              <a:lnSpc>
                <a:spcPct val="150000"/>
              </a:lnSpc>
              <a:spcBef>
                <a:spcPts val="0"/>
              </a:spcBef>
            </a:pPr>
            <a:r>
              <a:rPr lang="ar-SY" sz="4800" b="1" dirty="0" smtClean="0">
                <a:latin typeface="Sakkal Majalla" panose="02000000000000000000" pitchFamily="2" charset="-78"/>
                <a:cs typeface="Sakkal Majalla" panose="02000000000000000000" pitchFamily="2" charset="-78"/>
              </a:rPr>
              <a:t>العملة المشفرة مقارنة بالعملة التقليدية</a:t>
            </a:r>
            <a:endParaRPr lang="en-GB" sz="4800" b="1" dirty="0">
              <a:latin typeface="Sakkal Majalla" panose="02000000000000000000" pitchFamily="2" charset="-78"/>
              <a:cs typeface="Sakkal Majalla" panose="02000000000000000000" pitchFamily="2" charset="-78"/>
            </a:endParaRPr>
          </a:p>
        </p:txBody>
      </p:sp>
      <p:sp>
        <p:nvSpPr>
          <p:cNvPr id="4" name="Rectangle 3"/>
          <p:cNvSpPr>
            <a:spLocks noGrp="1" noChangeArrowheads="1"/>
          </p:cNvSpPr>
          <p:nvPr>
            <p:ph idx="1"/>
          </p:nvPr>
        </p:nvSpPr>
        <p:spPr>
          <a:xfrm>
            <a:off x="1187624" y="1484784"/>
            <a:ext cx="7344816" cy="4608512"/>
          </a:xfrm>
        </p:spPr>
        <p:txBody>
          <a:bodyPr>
            <a:normAutofit/>
          </a:bodyPr>
          <a:lstStyle/>
          <a:p>
            <a:pPr marL="0" indent="0" algn="r" rtl="1">
              <a:lnSpc>
                <a:spcPct val="150000"/>
              </a:lnSpc>
              <a:spcBef>
                <a:spcPts val="0"/>
              </a:spcBef>
              <a:buNone/>
            </a:pPr>
            <a:r>
              <a:rPr lang="ar-SY" sz="2400" b="1" dirty="0" smtClean="0">
                <a:latin typeface="Sakkal Majalla" panose="02000000000000000000" pitchFamily="2" charset="-78"/>
                <a:cs typeface="Sakkal Majalla" panose="02000000000000000000" pitchFamily="2" charset="-78"/>
              </a:rPr>
              <a:t>تمييز خصائص العملة المشفرة:</a:t>
            </a:r>
          </a:p>
          <a:p>
            <a:pPr algn="r" rtl="1">
              <a:lnSpc>
                <a:spcPct val="150000"/>
              </a:lnSpc>
              <a:spcBef>
                <a:spcPts val="0"/>
              </a:spcBef>
            </a:pPr>
            <a:r>
              <a:rPr lang="ar-SY" sz="2400" dirty="0" smtClean="0">
                <a:latin typeface="Sakkal Majalla" panose="02000000000000000000" pitchFamily="2" charset="-78"/>
                <a:cs typeface="Sakkal Majalla" panose="02000000000000000000" pitchFamily="2" charset="-78"/>
              </a:rPr>
              <a:t>اللامركزية</a:t>
            </a:r>
          </a:p>
          <a:p>
            <a:pPr algn="r" rtl="1">
              <a:lnSpc>
                <a:spcPct val="150000"/>
              </a:lnSpc>
              <a:spcBef>
                <a:spcPts val="0"/>
              </a:spcBef>
            </a:pPr>
            <a:r>
              <a:rPr lang="ar-SY" sz="2400" dirty="0">
                <a:latin typeface="Sakkal Majalla" panose="02000000000000000000" pitchFamily="2" charset="-78"/>
                <a:cs typeface="Sakkal Majalla" panose="02000000000000000000" pitchFamily="2" charset="-78"/>
              </a:rPr>
              <a:t>سهولة </a:t>
            </a:r>
            <a:r>
              <a:rPr lang="ar-SY" sz="2400" dirty="0" smtClean="0">
                <a:latin typeface="Sakkal Majalla" panose="02000000000000000000" pitchFamily="2" charset="-78"/>
                <a:cs typeface="Sakkal Majalla" panose="02000000000000000000" pitchFamily="2" charset="-78"/>
              </a:rPr>
              <a:t>إعداد الحسابات (المحفظات)</a:t>
            </a:r>
            <a:endParaRPr lang="ar-SY" sz="2400" dirty="0">
              <a:latin typeface="Sakkal Majalla" panose="02000000000000000000" pitchFamily="2" charset="-78"/>
              <a:cs typeface="Sakkal Majalla" panose="02000000000000000000" pitchFamily="2" charset="-78"/>
            </a:endParaRPr>
          </a:p>
          <a:p>
            <a:pPr algn="r" rtl="1">
              <a:lnSpc>
                <a:spcPct val="150000"/>
              </a:lnSpc>
              <a:spcBef>
                <a:spcPts val="0"/>
              </a:spcBef>
            </a:pPr>
            <a:r>
              <a:rPr lang="ar-SY" sz="2400" dirty="0" smtClean="0">
                <a:latin typeface="Sakkal Majalla" panose="02000000000000000000" pitchFamily="2" charset="-78"/>
                <a:cs typeface="Sakkal Majalla" panose="02000000000000000000" pitchFamily="2" charset="-78"/>
              </a:rPr>
              <a:t>مجهولة الهوية نسبيا</a:t>
            </a:r>
            <a:endParaRPr lang="ar-SY" sz="2400" dirty="0">
              <a:latin typeface="Sakkal Majalla" panose="02000000000000000000" pitchFamily="2" charset="-78"/>
              <a:cs typeface="Sakkal Majalla" panose="02000000000000000000" pitchFamily="2" charset="-78"/>
            </a:endParaRPr>
          </a:p>
          <a:p>
            <a:pPr algn="r" rtl="1">
              <a:lnSpc>
                <a:spcPct val="150000"/>
              </a:lnSpc>
              <a:spcBef>
                <a:spcPts val="0"/>
              </a:spcBef>
            </a:pPr>
            <a:r>
              <a:rPr lang="ar-SY" sz="2400" dirty="0" smtClean="0">
                <a:latin typeface="Sakkal Majalla" panose="02000000000000000000" pitchFamily="2" charset="-78"/>
                <a:cs typeface="Sakkal Majalla" panose="02000000000000000000" pitchFamily="2" charset="-78"/>
              </a:rPr>
              <a:t>جميع المعاملات شفافة</a:t>
            </a:r>
          </a:p>
          <a:p>
            <a:pPr algn="r" rtl="1">
              <a:lnSpc>
                <a:spcPct val="150000"/>
              </a:lnSpc>
              <a:spcBef>
                <a:spcPts val="0"/>
              </a:spcBef>
            </a:pPr>
            <a:r>
              <a:rPr lang="ar-SY" sz="2400" dirty="0">
                <a:latin typeface="Sakkal Majalla" panose="02000000000000000000" pitchFamily="2" charset="-78"/>
                <a:cs typeface="Sakkal Majalla" panose="02000000000000000000" pitchFamily="2" charset="-78"/>
              </a:rPr>
              <a:t>رسوم المعاملات </a:t>
            </a:r>
            <a:r>
              <a:rPr lang="ar-SY" sz="2400" dirty="0" smtClean="0">
                <a:latin typeface="Sakkal Majalla" panose="02000000000000000000" pitchFamily="2" charset="-78"/>
                <a:cs typeface="Sakkal Majalla" panose="02000000000000000000" pitchFamily="2" charset="-78"/>
              </a:rPr>
              <a:t>منخفضة</a:t>
            </a:r>
          </a:p>
          <a:p>
            <a:pPr algn="r" rtl="1">
              <a:lnSpc>
                <a:spcPct val="150000"/>
              </a:lnSpc>
              <a:spcBef>
                <a:spcPts val="0"/>
              </a:spcBef>
            </a:pPr>
            <a:r>
              <a:rPr lang="ar-SY" sz="2400" dirty="0">
                <a:latin typeface="Sakkal Majalla" panose="02000000000000000000" pitchFamily="2" charset="-78"/>
                <a:cs typeface="Sakkal Majalla" panose="02000000000000000000" pitchFamily="2" charset="-78"/>
              </a:rPr>
              <a:t>التحويلات </a:t>
            </a:r>
            <a:r>
              <a:rPr lang="ar-SY" sz="2400" dirty="0" smtClean="0">
                <a:latin typeface="Sakkal Majalla" panose="02000000000000000000" pitchFamily="2" charset="-78"/>
                <a:cs typeface="Sakkal Majalla" panose="02000000000000000000" pitchFamily="2" charset="-78"/>
              </a:rPr>
              <a:t>سريعة</a:t>
            </a:r>
          </a:p>
          <a:p>
            <a:pPr algn="r" rtl="1">
              <a:lnSpc>
                <a:spcPct val="150000"/>
              </a:lnSpc>
              <a:spcBef>
                <a:spcPts val="0"/>
              </a:spcBef>
            </a:pPr>
            <a:r>
              <a:rPr lang="ar-SY" sz="2400" dirty="0">
                <a:latin typeface="Sakkal Majalla" panose="02000000000000000000" pitchFamily="2" charset="-78"/>
                <a:cs typeface="Sakkal Majalla" panose="02000000000000000000" pitchFamily="2" charset="-78"/>
              </a:rPr>
              <a:t>المعاملات لا رجعة </a:t>
            </a:r>
            <a:r>
              <a:rPr lang="ar-SY" sz="2400" dirty="0" smtClean="0">
                <a:latin typeface="Sakkal Majalla" panose="02000000000000000000" pitchFamily="2" charset="-78"/>
                <a:cs typeface="Sakkal Majalla" panose="02000000000000000000" pitchFamily="2" charset="-78"/>
              </a:rPr>
              <a:t>فيها</a:t>
            </a:r>
          </a:p>
        </p:txBody>
      </p:sp>
    </p:spTree>
    <p:extLst>
      <p:ext uri="{BB962C8B-B14F-4D97-AF65-F5344CB8AC3E}">
        <p14:creationId xmlns:p14="http://schemas.microsoft.com/office/powerpoint/2010/main" val="19096689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Bitcoin and Blockchain Technology Explaine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180774"/>
            <a:ext cx="9144000" cy="5677226"/>
          </a:xfrm>
        </p:spPr>
      </p:pic>
      <p:sp>
        <p:nvSpPr>
          <p:cNvPr id="2" name="Title 1"/>
          <p:cNvSpPr>
            <a:spLocks noGrp="1"/>
          </p:cNvSpPr>
          <p:nvPr>
            <p:ph type="title"/>
          </p:nvPr>
        </p:nvSpPr>
        <p:spPr>
          <a:xfrm>
            <a:off x="1257300" y="186602"/>
            <a:ext cx="7886700" cy="994172"/>
          </a:xfrm>
        </p:spPr>
        <p:txBody>
          <a:bodyPr>
            <a:normAutofit/>
          </a:bodyPr>
          <a:lstStyle/>
          <a:p>
            <a:pPr rtl="1"/>
            <a:r>
              <a:rPr lang="ar-SY" sz="5400" b="1" dirty="0" smtClean="0">
                <a:latin typeface="Sakkal Majalla" panose="02000000000000000000" pitchFamily="2" charset="-78"/>
                <a:cs typeface="Sakkal Majalla" panose="02000000000000000000" pitchFamily="2" charset="-78"/>
              </a:rPr>
              <a:t>العملة المشفرة - تفسير</a:t>
            </a:r>
            <a:endParaRPr lang="en-US" sz="54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455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352928" cy="653214"/>
          </a:xfrm>
        </p:spPr>
        <p:txBody>
          <a:bodyPr>
            <a:noAutofit/>
          </a:bodyPr>
          <a:lstStyle/>
          <a:p>
            <a:pPr rtl="1"/>
            <a:r>
              <a:rPr lang="ar-SY" sz="4800" b="1" dirty="0" smtClean="0">
                <a:latin typeface="Sakkal Majalla" panose="02000000000000000000" pitchFamily="2" charset="-78"/>
                <a:cs typeface="Sakkal Majalla" panose="02000000000000000000" pitchFamily="2" charset="-78"/>
              </a:rPr>
              <a:t>النظرية المؤسسة للعملة المشفرة</a:t>
            </a:r>
            <a:endParaRPr lang="en-US" sz="4800" b="1" dirty="0">
              <a:latin typeface="Sakkal Majalla" panose="02000000000000000000" pitchFamily="2" charset="-78"/>
              <a:cs typeface="Sakkal Majalla" panose="02000000000000000000" pitchFamily="2" charset="-78"/>
            </a:endParaRPr>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20947974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Y" sz="5400" b="1" dirty="0" smtClean="0">
                <a:latin typeface="Sakkal Majalla" panose="02000000000000000000" pitchFamily="2" charset="-78"/>
                <a:cs typeface="Sakkal Majalla" panose="02000000000000000000" pitchFamily="2" charset="-78"/>
              </a:rPr>
              <a:t>لا يتعلق الأمر بعملة </a:t>
            </a:r>
            <a:r>
              <a:rPr lang="ar-SY" sz="5400" b="1" dirty="0" err="1" smtClean="0">
                <a:latin typeface="Sakkal Majalla" panose="02000000000000000000" pitchFamily="2" charset="-78"/>
                <a:cs typeface="Sakkal Majalla" panose="02000000000000000000" pitchFamily="2" charset="-78"/>
              </a:rPr>
              <a:t>بيتكوين</a:t>
            </a:r>
            <a:r>
              <a:rPr lang="ar-SY" sz="5400" b="1" dirty="0" smtClean="0">
                <a:latin typeface="Sakkal Majalla" panose="02000000000000000000" pitchFamily="2" charset="-78"/>
                <a:cs typeface="Sakkal Majalla" panose="02000000000000000000" pitchFamily="2" charset="-78"/>
              </a:rPr>
              <a:t> فقط</a:t>
            </a:r>
            <a:endParaRPr lang="en-GB" sz="5400" b="1" dirty="0">
              <a:latin typeface="Sakkal Majalla" panose="02000000000000000000" pitchFamily="2" charset="-78"/>
              <a:cs typeface="Sakkal Majalla" panose="02000000000000000000" pitchFamily="2" charset="-78"/>
            </a:endParaRPr>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de-DE" sz="1800" baseline="0" dirty="0">
                <a:latin typeface="+mn-lt"/>
                <a:hlinkClick r:id="rId4" action="ppaction://hlinkfile"/>
              </a:rPr>
              <a:t>http://</a:t>
            </a:r>
            <a:r>
              <a:rPr lang="de-DE" sz="1800" baseline="0" dirty="0" err="1">
                <a:latin typeface="+mn-lt"/>
                <a:hlinkClick r:id="rId4" action="ppaction://hlinkfile"/>
              </a:rPr>
              <a:t>coinmarketcap.com</a:t>
            </a:r>
            <a:r>
              <a:rPr lang="de-DE" sz="1800" baseline="0" dirty="0">
                <a:latin typeface="+mn-lt"/>
                <a:hlinkClick r:id="rId4" action="ppaction://hlinkfile"/>
              </a:rPr>
              <a:t>/all/</a:t>
            </a:r>
            <a:r>
              <a:rPr lang="de-DE" sz="1800" baseline="0" dirty="0" err="1">
                <a:latin typeface="+mn-lt"/>
                <a:hlinkClick r:id="rId4" action="ppaction://hlinkfile"/>
              </a:rPr>
              <a:t>views</a:t>
            </a:r>
            <a:r>
              <a:rPr lang="de-DE" sz="1800" baseline="0" dirty="0">
                <a:latin typeface="+mn-lt"/>
                <a:hlinkClick r:id="rId4" action="ppaction://hlinkfile"/>
              </a:rPr>
              <a:t>/all/ </a:t>
            </a:r>
            <a:endParaRPr lang="de-DE" sz="1800" baseline="0" dirty="0">
              <a:latin typeface="+mn-lt"/>
            </a:endParaRPr>
          </a:p>
        </p:txBody>
      </p:sp>
    </p:spTree>
    <p:extLst>
      <p:ext uri="{BB962C8B-B14F-4D97-AF65-F5344CB8AC3E}">
        <p14:creationId xmlns:p14="http://schemas.microsoft.com/office/powerpoint/2010/main" val="8990468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5400" b="1" dirty="0" smtClean="0">
                <a:latin typeface="Sakkal Majalla" panose="02000000000000000000" pitchFamily="2" charset="-78"/>
                <a:cs typeface="Sakkal Majalla" panose="02000000000000000000" pitchFamily="2" charset="-78"/>
              </a:rPr>
              <a:t>عملة </a:t>
            </a:r>
            <a:r>
              <a:rPr lang="ar-SY" sz="5400" b="1" dirty="0" err="1" smtClean="0">
                <a:latin typeface="Sakkal Majalla" panose="02000000000000000000" pitchFamily="2" charset="-78"/>
                <a:cs typeface="Sakkal Majalla" panose="02000000000000000000" pitchFamily="2" charset="-78"/>
              </a:rPr>
              <a:t>مونيرو</a:t>
            </a:r>
            <a:r>
              <a:rPr lang="ar-SY" sz="5400" b="1" dirty="0" smtClean="0">
                <a:latin typeface="Sakkal Majalla" panose="02000000000000000000" pitchFamily="2" charset="-78"/>
                <a:cs typeface="Sakkal Majalla" panose="02000000000000000000" pitchFamily="2" charset="-78"/>
              </a:rPr>
              <a:t> (</a:t>
            </a:r>
            <a:r>
              <a:rPr lang="en-US" sz="5400" b="1" dirty="0" err="1" smtClean="0">
                <a:latin typeface="Sakkal Majalla" panose="02000000000000000000" pitchFamily="2" charset="-78"/>
                <a:cs typeface="Sakkal Majalla" panose="02000000000000000000" pitchFamily="2" charset="-78"/>
              </a:rPr>
              <a:t>Monero</a:t>
            </a:r>
            <a:r>
              <a:rPr lang="ar-SY" sz="5400" b="1" dirty="0" smtClean="0">
                <a:latin typeface="Sakkal Majalla" panose="02000000000000000000" pitchFamily="2" charset="-78"/>
                <a:cs typeface="Sakkal Majalla" panose="02000000000000000000" pitchFamily="2" charset="-78"/>
              </a:rPr>
              <a:t>)</a:t>
            </a:r>
            <a:endParaRPr lang="en-GB" sz="5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just" rtl="1"/>
            <a:r>
              <a:rPr lang="ar-SY" dirty="0" smtClean="0">
                <a:latin typeface="Sakkal Majalla" panose="02000000000000000000" pitchFamily="2" charset="-78"/>
                <a:cs typeface="Sakkal Majalla" panose="02000000000000000000" pitchFamily="2" charset="-78"/>
              </a:rPr>
              <a:t>تعزى شعبية عملة </a:t>
            </a:r>
            <a:r>
              <a:rPr lang="ar-SY" dirty="0" err="1" smtClean="0">
                <a:latin typeface="Sakkal Majalla" panose="02000000000000000000" pitchFamily="2" charset="-78"/>
                <a:cs typeface="Sakkal Majalla" panose="02000000000000000000" pitchFamily="2" charset="-78"/>
              </a:rPr>
              <a:t>مونيرو</a:t>
            </a:r>
            <a:r>
              <a:rPr lang="ar-SY" dirty="0" smtClean="0">
                <a:latin typeface="Sakkal Majalla" panose="02000000000000000000" pitchFamily="2" charset="-78"/>
                <a:cs typeface="Sakkal Majalla" panose="02000000000000000000" pitchFamily="2" charset="-78"/>
              </a:rPr>
              <a:t>، التي أطلقت في </a:t>
            </a:r>
            <a:r>
              <a:rPr lang="ar-SY" dirty="0">
                <a:latin typeface="Sakkal Majalla" panose="02000000000000000000" pitchFamily="2" charset="-78"/>
                <a:cs typeface="Sakkal Majalla" panose="02000000000000000000" pitchFamily="2" charset="-78"/>
              </a:rPr>
              <a:t>عام </a:t>
            </a:r>
            <a:r>
              <a:rPr lang="ar-SY" dirty="0" smtClean="0">
                <a:latin typeface="Sakkal Majalla" panose="02000000000000000000" pitchFamily="2" charset="-78"/>
                <a:cs typeface="Sakkal Majalla" panose="02000000000000000000" pitchFamily="2" charset="-78"/>
              </a:rPr>
              <a:t>2014، بشكل كبير إلى الخصائص الإضافية للأمن </a:t>
            </a:r>
            <a:r>
              <a:rPr lang="ar-SY" dirty="0">
                <a:latin typeface="Sakkal Majalla" panose="02000000000000000000" pitchFamily="2" charset="-78"/>
                <a:cs typeface="Sakkal Majalla" panose="02000000000000000000" pitchFamily="2" charset="-78"/>
              </a:rPr>
              <a:t>والخصوصية التي </a:t>
            </a:r>
            <a:r>
              <a:rPr lang="ar-SY" dirty="0" smtClean="0">
                <a:latin typeface="Sakkal Majalla" panose="02000000000000000000" pitchFamily="2" charset="-78"/>
                <a:cs typeface="Sakkal Majalla" panose="02000000000000000000" pitchFamily="2" charset="-78"/>
              </a:rPr>
              <a:t>توفرها؛ </a:t>
            </a:r>
            <a:r>
              <a:rPr lang="ar-SY" dirty="0">
                <a:latin typeface="Sakkal Majalla" panose="02000000000000000000" pitchFamily="2" charset="-78"/>
                <a:cs typeface="Sakkal Majalla" panose="02000000000000000000" pitchFamily="2" charset="-78"/>
              </a:rPr>
              <a:t>لا يمكن </a:t>
            </a:r>
            <a:r>
              <a:rPr lang="ar-SY" dirty="0" smtClean="0">
                <a:latin typeface="Sakkal Majalla" panose="02000000000000000000" pitchFamily="2" charset="-78"/>
                <a:cs typeface="Sakkal Majalla" panose="02000000000000000000" pitchFamily="2" charset="-78"/>
              </a:rPr>
              <a:t>ربط أي من المعاملات بأي </a:t>
            </a:r>
            <a:r>
              <a:rPr lang="ar-SY" dirty="0">
                <a:latin typeface="Sakkal Majalla" panose="02000000000000000000" pitchFamily="2" charset="-78"/>
                <a:cs typeface="Sakkal Majalla" panose="02000000000000000000" pitchFamily="2" charset="-78"/>
              </a:rPr>
              <a:t>مستخدم / عنوان </a:t>
            </a:r>
            <a:r>
              <a:rPr lang="ar-SY" dirty="0" smtClean="0">
                <a:latin typeface="Sakkal Majalla" panose="02000000000000000000" pitchFamily="2" charset="-78"/>
                <a:cs typeface="Sakkal Majalla" panose="02000000000000000000" pitchFamily="2" charset="-78"/>
              </a:rPr>
              <a:t>معين، </a:t>
            </a:r>
            <a:r>
              <a:rPr lang="ar-SY" dirty="0">
                <a:latin typeface="Sakkal Majalla" panose="02000000000000000000" pitchFamily="2" charset="-78"/>
                <a:cs typeface="Sakkal Majalla" panose="02000000000000000000" pitchFamily="2" charset="-78"/>
              </a:rPr>
              <a:t>يتم "إخفاء" جميع العملات المستخدمة في المعاملة بشكل </a:t>
            </a:r>
            <a:r>
              <a:rPr lang="ar-SY" dirty="0" smtClean="0">
                <a:latin typeface="Sakkal Majalla" panose="02000000000000000000" pitchFamily="2" charset="-78"/>
                <a:cs typeface="Sakkal Majalla" panose="02000000000000000000" pitchFamily="2" charset="-78"/>
              </a:rPr>
              <a:t>تلقائي، </a:t>
            </a:r>
            <a:r>
              <a:rPr lang="ar-SY" dirty="0">
                <a:latin typeface="Sakkal Majalla" panose="02000000000000000000" pitchFamily="2" charset="-78"/>
                <a:cs typeface="Sakkal Majalla" panose="02000000000000000000" pitchFamily="2" charset="-78"/>
              </a:rPr>
              <a:t>ويتم الاحتفاظ </a:t>
            </a:r>
            <a:r>
              <a:rPr lang="ar-SY" dirty="0" smtClean="0">
                <a:latin typeface="Sakkal Majalla" panose="02000000000000000000" pitchFamily="2" charset="-78"/>
                <a:cs typeface="Sakkal Majalla" panose="02000000000000000000" pitchFamily="2" charset="-78"/>
              </a:rPr>
              <a:t>بسرية سجل المعاملات. وأصبحت عملة </a:t>
            </a:r>
            <a:r>
              <a:rPr lang="ar-SY" dirty="0" err="1" smtClean="0">
                <a:latin typeface="Sakkal Majalla" panose="02000000000000000000" pitchFamily="2" charset="-78"/>
                <a:cs typeface="Sakkal Majalla" panose="02000000000000000000" pitchFamily="2" charset="-78"/>
              </a:rPr>
              <a:t>مونيرو</a:t>
            </a:r>
            <a:r>
              <a:rPr lang="ar-SY" dirty="0" smtClean="0">
                <a:latin typeface="Sakkal Majalla" panose="02000000000000000000" pitchFamily="2" charset="-78"/>
                <a:cs typeface="Sakkal Majalla" panose="02000000000000000000" pitchFamily="2" charset="-78"/>
              </a:rPr>
              <a:t> مقبولة الآن </a:t>
            </a:r>
            <a:r>
              <a:rPr lang="ar-SY" dirty="0">
                <a:latin typeface="Sakkal Majalla" panose="02000000000000000000" pitchFamily="2" charset="-78"/>
                <a:cs typeface="Sakkal Majalla" panose="02000000000000000000" pitchFamily="2" charset="-78"/>
              </a:rPr>
              <a:t>في عدد من أسواق </a:t>
            </a:r>
            <a:r>
              <a:rPr lang="ar-SY" dirty="0" smtClean="0">
                <a:latin typeface="Sakkal Majalla" panose="02000000000000000000" pitchFamily="2" charset="-78"/>
                <a:cs typeface="Sakkal Majalla" panose="02000000000000000000" pitchFamily="2" charset="-78"/>
              </a:rPr>
              <a:t>الشبكة المظلمة. وسجل في</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عام </a:t>
            </a:r>
            <a:r>
              <a:rPr lang="ar-SY" dirty="0">
                <a:latin typeface="Sakkal Majalla" panose="02000000000000000000" pitchFamily="2" charset="-78"/>
                <a:cs typeface="Sakkal Majalla" panose="02000000000000000000" pitchFamily="2" charset="-78"/>
              </a:rPr>
              <a:t>2017 أول </a:t>
            </a:r>
            <a:r>
              <a:rPr lang="ar-SY" dirty="0" smtClean="0">
                <a:latin typeface="Sakkal Majalla" panose="02000000000000000000" pitchFamily="2" charset="-78"/>
                <a:cs typeface="Sakkal Majalla" panose="02000000000000000000" pitchFamily="2" charset="-78"/>
              </a:rPr>
              <a:t>دفع لفدية باستخدام برمجية الفدية، </a:t>
            </a:r>
            <a:r>
              <a:rPr lang="ar-SY" dirty="0">
                <a:latin typeface="Sakkal Majalla" panose="02000000000000000000" pitchFamily="2" charset="-78"/>
                <a:cs typeface="Sakkal Majalla" panose="02000000000000000000" pitchFamily="2" charset="-78"/>
              </a:rPr>
              <a:t>كيرك </a:t>
            </a:r>
            <a:r>
              <a:rPr lang="ar-SY" dirty="0" smtClean="0">
                <a:latin typeface="Sakkal Majalla" panose="02000000000000000000" pitchFamily="2" charset="-78"/>
                <a:cs typeface="Sakkal Majalla" panose="02000000000000000000" pitchFamily="2" charset="-78"/>
              </a:rPr>
              <a:t>(</a:t>
            </a:r>
            <a:r>
              <a:rPr lang="en-US" dirty="0">
                <a:latin typeface="Sakkal Majalla" panose="02000000000000000000" pitchFamily="2" charset="-78"/>
                <a:cs typeface="Sakkal Majalla" panose="02000000000000000000" pitchFamily="2" charset="-78"/>
              </a:rPr>
              <a:t>Kirk</a:t>
            </a:r>
            <a:r>
              <a:rPr lang="ar-SY" dirty="0" smtClean="0">
                <a:latin typeface="Sakkal Majalla" panose="02000000000000000000" pitchFamily="2" charset="-78"/>
                <a:cs typeface="Sakkal Majalla" panose="02000000000000000000" pitchFamily="2" charset="-78"/>
              </a:rPr>
              <a:t>)، من خلال عملة </a:t>
            </a:r>
            <a:r>
              <a:rPr lang="ar-SY" dirty="0" err="1" smtClean="0">
                <a:latin typeface="Sakkal Majalla" panose="02000000000000000000" pitchFamily="2" charset="-78"/>
                <a:cs typeface="Sakkal Majalla" panose="02000000000000000000" pitchFamily="2" charset="-78"/>
              </a:rPr>
              <a:t>مونيرو</a:t>
            </a:r>
            <a:r>
              <a:rPr lang="ar-SY" dirty="0" smtClean="0">
                <a:latin typeface="Sakkal Majalla" panose="02000000000000000000" pitchFamily="2" charset="-78"/>
                <a:cs typeface="Sakkal Majalla" panose="02000000000000000000" pitchFamily="2" charset="-78"/>
              </a:rPr>
              <a:t>.</a:t>
            </a:r>
            <a:endParaRPr lang="ar-SY" dirty="0">
              <a:latin typeface="Sakkal Majalla" panose="02000000000000000000" pitchFamily="2" charset="-78"/>
              <a:cs typeface="Sakkal Majalla" panose="02000000000000000000" pitchFamily="2" charset="-78"/>
            </a:endParaRPr>
          </a:p>
          <a:p>
            <a:pPr algn="just"/>
            <a:endParaRPr lang="en-GB"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299892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استخدام الإنترنت: لمحة إقليمية</a:t>
            </a:r>
            <a:endParaRPr lang="en-GB" sz="4000" b="1" dirty="0">
              <a:latin typeface="Sakkal Majalla" panose="02000000000000000000" pitchFamily="2" charset="-78"/>
              <a:cs typeface="Sakkal Majalla" panose="02000000000000000000" pitchFamily="2" charset="-78"/>
            </a:endParaRPr>
          </a:p>
        </p:txBody>
      </p:sp>
      <p:sp>
        <p:nvSpPr>
          <p:cNvPr id="4" name="Content Placeholder 3"/>
          <p:cNvSpPr>
            <a:spLocks noGrp="1"/>
          </p:cNvSpPr>
          <p:nvPr>
            <p:ph idx="1"/>
          </p:nvPr>
        </p:nvSpPr>
        <p:spPr/>
        <p:txBody>
          <a:bodyPr/>
          <a:lstStyle/>
          <a:p>
            <a:endParaRPr lang="en-US" dirty="0"/>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5400" b="1" dirty="0" smtClean="0">
                <a:latin typeface="Sakkal Majalla" panose="02000000000000000000" pitchFamily="2" charset="-78"/>
                <a:cs typeface="Sakkal Majalla" panose="02000000000000000000" pitchFamily="2" charset="-78"/>
              </a:rPr>
              <a:t>عملة </a:t>
            </a:r>
            <a:r>
              <a:rPr lang="ar-SY" sz="5400" b="1" dirty="0" err="1" smtClean="0">
                <a:latin typeface="Sakkal Majalla" panose="02000000000000000000" pitchFamily="2" charset="-78"/>
                <a:cs typeface="Sakkal Majalla" panose="02000000000000000000" pitchFamily="2" charset="-78"/>
              </a:rPr>
              <a:t>إثريوم</a:t>
            </a:r>
            <a:r>
              <a:rPr lang="ar-SY" sz="5400" b="1" dirty="0" smtClean="0">
                <a:latin typeface="Sakkal Majalla" panose="02000000000000000000" pitchFamily="2" charset="-78"/>
                <a:cs typeface="Sakkal Majalla" panose="02000000000000000000" pitchFamily="2" charset="-78"/>
              </a:rPr>
              <a:t> (</a:t>
            </a:r>
            <a:r>
              <a:rPr lang="en-US" sz="5400" b="1" dirty="0" err="1" smtClean="0">
                <a:latin typeface="Sakkal Majalla" panose="02000000000000000000" pitchFamily="2" charset="-78"/>
                <a:cs typeface="Sakkal Majalla" panose="02000000000000000000" pitchFamily="2" charset="-78"/>
              </a:rPr>
              <a:t>Ethereum</a:t>
            </a:r>
            <a:r>
              <a:rPr lang="ar-SY" sz="5400" b="1" dirty="0" smtClean="0">
                <a:latin typeface="Sakkal Majalla" panose="02000000000000000000" pitchFamily="2" charset="-78"/>
                <a:cs typeface="Sakkal Majalla" panose="02000000000000000000" pitchFamily="2" charset="-78"/>
              </a:rPr>
              <a:t>)</a:t>
            </a:r>
            <a:endParaRPr lang="en-GB" sz="5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just" rtl="1"/>
            <a:r>
              <a:rPr lang="ar-SY" sz="2800" dirty="0" smtClean="0">
                <a:latin typeface="Sakkal Majalla" panose="02000000000000000000" pitchFamily="2" charset="-78"/>
                <a:cs typeface="Sakkal Majalla" panose="02000000000000000000" pitchFamily="2" charset="-78"/>
              </a:rPr>
              <a:t>يتطرق </a:t>
            </a:r>
            <a:r>
              <a:rPr lang="ar-SY" sz="2800" dirty="0">
                <a:latin typeface="Sakkal Majalla" panose="02000000000000000000" pitchFamily="2" charset="-78"/>
                <a:cs typeface="Sakkal Majalla" panose="02000000000000000000" pitchFamily="2" charset="-78"/>
              </a:rPr>
              <a:t>تقرير «تقييم تهديدات الجريمة المنظمة </a:t>
            </a:r>
            <a:r>
              <a:rPr lang="ar-SY" sz="2800" dirty="0" smtClean="0">
                <a:latin typeface="Sakkal Majalla" panose="02000000000000000000" pitchFamily="2" charset="-78"/>
                <a:cs typeface="Sakkal Majalla" panose="02000000000000000000" pitchFamily="2" charset="-78"/>
              </a:rPr>
              <a:t>للإنترنت» لعام 2016</a:t>
            </a:r>
            <a:r>
              <a:rPr lang="fr-FR" sz="2800" dirty="0" smtClean="0">
                <a:latin typeface="Sakkal Majalla" panose="02000000000000000000" pitchFamily="2" charset="-78"/>
                <a:cs typeface="Sakkal Majalla" panose="02000000000000000000" pitchFamily="2" charset="-78"/>
              </a:rPr>
              <a:t> </a:t>
            </a:r>
            <a:r>
              <a:rPr lang="ar-SY" sz="2800" dirty="0">
                <a:latin typeface="Sakkal Majalla" panose="02000000000000000000" pitchFamily="2" charset="-78"/>
                <a:cs typeface="Sakkal Majalla" panose="02000000000000000000" pitchFamily="2" charset="-78"/>
              </a:rPr>
              <a:t>إلى إمكانية </a:t>
            </a:r>
            <a:r>
              <a:rPr lang="ar-SY" sz="2800" dirty="0" smtClean="0">
                <a:latin typeface="Sakkal Majalla" panose="02000000000000000000" pitchFamily="2" charset="-78"/>
                <a:cs typeface="Sakkal Majalla" panose="02000000000000000000" pitchFamily="2" charset="-78"/>
              </a:rPr>
              <a:t>تحول "العقود </a:t>
            </a:r>
            <a:r>
              <a:rPr lang="ar-SY" sz="2800" dirty="0">
                <a:latin typeface="Sakkal Majalla" panose="02000000000000000000" pitchFamily="2" charset="-78"/>
                <a:cs typeface="Sakkal Majalla" panose="02000000000000000000" pitchFamily="2" charset="-78"/>
              </a:rPr>
              <a:t>الذكية" الخاصة </a:t>
            </a:r>
            <a:r>
              <a:rPr lang="ar-SY" sz="2800" dirty="0" smtClean="0">
                <a:latin typeface="Sakkal Majalla" panose="02000000000000000000" pitchFamily="2" charset="-78"/>
                <a:cs typeface="Sakkal Majalla" panose="02000000000000000000" pitchFamily="2" charset="-78"/>
              </a:rPr>
              <a:t>بـعملة </a:t>
            </a:r>
            <a:r>
              <a:rPr lang="ar-SY" sz="2800" dirty="0" err="1" smtClean="0">
                <a:latin typeface="Sakkal Majalla" panose="02000000000000000000" pitchFamily="2" charset="-78"/>
                <a:cs typeface="Sakkal Majalla" panose="02000000000000000000" pitchFamily="2" charset="-78"/>
              </a:rPr>
              <a:t>إثريوم</a:t>
            </a:r>
            <a:r>
              <a:rPr lang="ar-SY" sz="2800" dirty="0" smtClean="0">
                <a:latin typeface="Sakkal Majalla" panose="02000000000000000000" pitchFamily="2" charset="-78"/>
                <a:cs typeface="Sakkal Majalla" panose="02000000000000000000" pitchFamily="2" charset="-78"/>
              </a:rPr>
              <a:t> (</a:t>
            </a:r>
            <a:r>
              <a:rPr lang="fr-FR" sz="2800" dirty="0" err="1">
                <a:latin typeface="Sakkal Majalla" panose="02000000000000000000" pitchFamily="2" charset="-78"/>
                <a:cs typeface="Sakkal Majalla" panose="02000000000000000000" pitchFamily="2" charset="-78"/>
              </a:rPr>
              <a:t>Ethereum</a:t>
            </a:r>
            <a:r>
              <a:rPr lang="ar-SY" sz="2800" dirty="0" smtClean="0">
                <a:latin typeface="Sakkal Majalla" panose="02000000000000000000" pitchFamily="2" charset="-78"/>
                <a:cs typeface="Sakkal Majalla" panose="02000000000000000000" pitchFamily="2" charset="-78"/>
              </a:rPr>
              <a:t>) إلى أداة لنموذج نشاط تجاري يتمثل في "الجريمة </a:t>
            </a:r>
            <a:r>
              <a:rPr lang="ar-SY" sz="2800" dirty="0">
                <a:latin typeface="Sakkal Majalla" panose="02000000000000000000" pitchFamily="2" charset="-78"/>
                <a:cs typeface="Sakkal Majalla" panose="02000000000000000000" pitchFamily="2" charset="-78"/>
              </a:rPr>
              <a:t>كخدمة</a:t>
            </a:r>
            <a:r>
              <a:rPr lang="ar-SY" sz="2800" dirty="0" smtClean="0">
                <a:latin typeface="Sakkal Majalla" panose="02000000000000000000" pitchFamily="2" charset="-78"/>
                <a:cs typeface="Sakkal Majalla" panose="02000000000000000000" pitchFamily="2" charset="-78"/>
              </a:rPr>
              <a:t>". وعلى </a:t>
            </a:r>
            <a:r>
              <a:rPr lang="ar-SY" sz="2800" dirty="0">
                <a:latin typeface="Sakkal Majalla" panose="02000000000000000000" pitchFamily="2" charset="-78"/>
                <a:cs typeface="Sakkal Majalla" panose="02000000000000000000" pitchFamily="2" charset="-78"/>
              </a:rPr>
              <a:t>الرغم من أنه لم يتم </a:t>
            </a:r>
            <a:r>
              <a:rPr lang="ar-SY" sz="2800" dirty="0" smtClean="0">
                <a:latin typeface="Sakkal Majalla" panose="02000000000000000000" pitchFamily="2" charset="-78"/>
                <a:cs typeface="Sakkal Majalla" panose="02000000000000000000" pitchFamily="2" charset="-78"/>
              </a:rPr>
              <a:t>ملاحظة ذلك بعد، </a:t>
            </a:r>
            <a:r>
              <a:rPr lang="ar-SY" sz="2800" dirty="0">
                <a:latin typeface="Sakkal Majalla" panose="02000000000000000000" pitchFamily="2" charset="-78"/>
                <a:cs typeface="Sakkal Majalla" panose="02000000000000000000" pitchFamily="2" charset="-78"/>
              </a:rPr>
              <a:t>فإن </a:t>
            </a:r>
            <a:r>
              <a:rPr lang="ar-SY" sz="2800" dirty="0" smtClean="0">
                <a:latin typeface="Sakkal Majalla" panose="02000000000000000000" pitchFamily="2" charset="-78"/>
                <a:cs typeface="Sakkal Majalla" panose="02000000000000000000" pitchFamily="2" charset="-78"/>
              </a:rPr>
              <a:t>إحدى أسواق الشبكة المظلمة على </a:t>
            </a:r>
            <a:r>
              <a:rPr lang="ar-SY" sz="2800" dirty="0">
                <a:latin typeface="Sakkal Majalla" panose="02000000000000000000" pitchFamily="2" charset="-78"/>
                <a:cs typeface="Sakkal Majalla" panose="02000000000000000000" pitchFamily="2" charset="-78"/>
              </a:rPr>
              <a:t>الأقل </a:t>
            </a:r>
            <a:r>
              <a:rPr lang="ar-SY" sz="2800" dirty="0" smtClean="0">
                <a:latin typeface="Sakkal Majalla" panose="02000000000000000000" pitchFamily="2" charset="-78"/>
                <a:cs typeface="Sakkal Majalla" panose="02000000000000000000" pitchFamily="2" charset="-78"/>
              </a:rPr>
              <a:t>بدأت بقبول عملة </a:t>
            </a:r>
            <a:r>
              <a:rPr lang="ar-SY" sz="2800" dirty="0" err="1" smtClean="0">
                <a:latin typeface="Sakkal Majalla" panose="02000000000000000000" pitchFamily="2" charset="-78"/>
                <a:cs typeface="Sakkal Majalla" panose="02000000000000000000" pitchFamily="2" charset="-78"/>
              </a:rPr>
              <a:t>إثريوم</a:t>
            </a:r>
            <a:r>
              <a:rPr lang="ar-SY" sz="2800" dirty="0" smtClean="0">
                <a:latin typeface="Sakkal Majalla" panose="02000000000000000000" pitchFamily="2" charset="-78"/>
                <a:cs typeface="Sakkal Majalla" panose="02000000000000000000" pitchFamily="2" charset="-78"/>
              </a:rPr>
              <a:t> للمدفوعات </a:t>
            </a:r>
            <a:r>
              <a:rPr lang="ar-SY" sz="2800" dirty="0">
                <a:latin typeface="Sakkal Majalla" panose="02000000000000000000" pitchFamily="2" charset="-78"/>
                <a:cs typeface="Sakkal Majalla" panose="02000000000000000000" pitchFamily="2" charset="-78"/>
              </a:rPr>
              <a:t>والمشتريات. علاوة على </a:t>
            </a:r>
            <a:r>
              <a:rPr lang="ar-SY" sz="2800" dirty="0" smtClean="0">
                <a:latin typeface="Sakkal Majalla" panose="02000000000000000000" pitchFamily="2" charset="-78"/>
                <a:cs typeface="Sakkal Majalla" panose="02000000000000000000" pitchFamily="2" charset="-78"/>
              </a:rPr>
              <a:t>ذلك، </a:t>
            </a:r>
            <a:r>
              <a:rPr lang="ar-SY" sz="2800" dirty="0">
                <a:latin typeface="Sakkal Majalla" panose="02000000000000000000" pitchFamily="2" charset="-78"/>
                <a:cs typeface="Sakkal Majalla" panose="02000000000000000000" pitchFamily="2" charset="-78"/>
              </a:rPr>
              <a:t>يخطط فريق من المطورين لتشغيل سوق </a:t>
            </a:r>
            <a:r>
              <a:rPr lang="ar-SY" sz="2800" dirty="0" smtClean="0">
                <a:latin typeface="Sakkal Majalla" panose="02000000000000000000" pitchFamily="2" charset="-78"/>
                <a:cs typeface="Sakkal Majalla" panose="02000000000000000000" pitchFamily="2" charset="-78"/>
              </a:rPr>
              <a:t>لامركزية على الشبكة المظلمة بسلسلة كتلة عملة </a:t>
            </a:r>
            <a:r>
              <a:rPr lang="ar-SY" sz="2800" dirty="0" err="1" smtClean="0">
                <a:latin typeface="Sakkal Majalla" panose="02000000000000000000" pitchFamily="2" charset="-78"/>
                <a:cs typeface="Sakkal Majalla" panose="02000000000000000000" pitchFamily="2" charset="-78"/>
              </a:rPr>
              <a:t>إثريوم</a:t>
            </a:r>
            <a:r>
              <a:rPr lang="ar-SY" sz="2800" dirty="0" smtClean="0">
                <a:latin typeface="Sakkal Majalla" panose="02000000000000000000" pitchFamily="2" charset="-78"/>
                <a:cs typeface="Sakkal Majalla" panose="02000000000000000000" pitchFamily="2" charset="-78"/>
              </a:rPr>
              <a:t>.</a:t>
            </a:r>
          </a:p>
        </p:txBody>
      </p:sp>
    </p:spTree>
    <p:extLst>
      <p:ext uri="{BB962C8B-B14F-4D97-AF65-F5344CB8AC3E}">
        <p14:creationId xmlns:p14="http://schemas.microsoft.com/office/powerpoint/2010/main" val="939753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rtl="1"/>
            <a:r>
              <a:rPr lang="ar-SY" sz="5400" b="1" dirty="0" smtClean="0">
                <a:latin typeface="Sakkal Majalla" panose="02000000000000000000" pitchFamily="2" charset="-78"/>
                <a:cs typeface="Sakkal Majalla" panose="02000000000000000000" pitchFamily="2" charset="-78"/>
              </a:rPr>
              <a:t>عملة </a:t>
            </a:r>
            <a:r>
              <a:rPr lang="ar-SY" sz="5400" b="1" dirty="0" err="1" smtClean="0">
                <a:latin typeface="Sakkal Majalla" panose="02000000000000000000" pitchFamily="2" charset="-78"/>
                <a:cs typeface="Sakkal Majalla" panose="02000000000000000000" pitchFamily="2" charset="-78"/>
              </a:rPr>
              <a:t>زيكاش</a:t>
            </a:r>
            <a:r>
              <a:rPr lang="ar-SY" sz="5400" b="1" dirty="0" smtClean="0">
                <a:latin typeface="Sakkal Majalla" panose="02000000000000000000" pitchFamily="2" charset="-78"/>
                <a:cs typeface="Sakkal Majalla" panose="02000000000000000000" pitchFamily="2" charset="-78"/>
              </a:rPr>
              <a:t> (</a:t>
            </a:r>
            <a:r>
              <a:rPr lang="en-GB" sz="5400" b="1" dirty="0" err="1" smtClean="0">
                <a:latin typeface="Sakkal Majalla" panose="02000000000000000000" pitchFamily="2" charset="-78"/>
                <a:cs typeface="Sakkal Majalla" panose="02000000000000000000" pitchFamily="2" charset="-78"/>
              </a:rPr>
              <a:t>Zcash</a:t>
            </a:r>
            <a:r>
              <a:rPr lang="ar-SY" sz="5400" b="1" dirty="0" smtClean="0">
                <a:latin typeface="Sakkal Majalla" panose="02000000000000000000" pitchFamily="2" charset="-78"/>
                <a:cs typeface="Sakkal Majalla" panose="02000000000000000000" pitchFamily="2" charset="-78"/>
              </a:rPr>
              <a:t>)</a:t>
            </a:r>
            <a:endParaRPr lang="en-GB" sz="5400" b="1" dirty="0">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algn="just" rtl="1"/>
            <a:r>
              <a:rPr lang="ar-SY" dirty="0" smtClean="0">
                <a:latin typeface="Sakkal Majalla" panose="02000000000000000000" pitchFamily="2" charset="-78"/>
                <a:cs typeface="Sakkal Majalla" panose="02000000000000000000" pitchFamily="2" charset="-78"/>
              </a:rPr>
              <a:t>عملة </a:t>
            </a:r>
            <a:r>
              <a:rPr lang="ar-SY" dirty="0" err="1" smtClean="0">
                <a:latin typeface="Sakkal Majalla" panose="02000000000000000000" pitchFamily="2" charset="-78"/>
                <a:cs typeface="Sakkal Majalla" panose="02000000000000000000" pitchFamily="2" charset="-78"/>
              </a:rPr>
              <a:t>زيكاش</a:t>
            </a:r>
            <a:r>
              <a:rPr lang="ar-SY" dirty="0" smtClean="0">
                <a:latin typeface="Sakkal Majalla" panose="02000000000000000000" pitchFamily="2" charset="-78"/>
                <a:cs typeface="Sakkal Majalla" panose="02000000000000000000" pitchFamily="2" charset="-78"/>
              </a:rPr>
              <a:t> (</a:t>
            </a:r>
            <a:r>
              <a:rPr lang="fr-FR" dirty="0" err="1">
                <a:latin typeface="Sakkal Majalla" panose="02000000000000000000" pitchFamily="2" charset="-78"/>
                <a:cs typeface="Sakkal Majalla" panose="02000000000000000000" pitchFamily="2" charset="-78"/>
              </a:rPr>
              <a:t>Zcash</a:t>
            </a:r>
            <a:r>
              <a:rPr lang="ar-SY" dirty="0" smtClean="0">
                <a:latin typeface="Sakkal Majalla" panose="02000000000000000000" pitchFamily="2" charset="-78"/>
                <a:cs typeface="Sakkal Majalla" panose="02000000000000000000" pitchFamily="2" charset="-78"/>
              </a:rPr>
              <a:t>)</a:t>
            </a:r>
            <a:r>
              <a:rPr lang="fr-FR" dirty="0" smtClean="0">
                <a:latin typeface="Sakkal Majalla" panose="02000000000000000000" pitchFamily="2" charset="-78"/>
                <a:cs typeface="Sakkal Majalla" panose="02000000000000000000" pitchFamily="2" charset="-78"/>
              </a:rPr>
              <a:t> </a:t>
            </a:r>
            <a:r>
              <a:rPr lang="ar-SY" dirty="0" smtClean="0">
                <a:latin typeface="Sakkal Majalla" panose="02000000000000000000" pitchFamily="2" charset="-78"/>
                <a:cs typeface="Sakkal Majalla" panose="02000000000000000000" pitchFamily="2" charset="-78"/>
              </a:rPr>
              <a:t>هي </a:t>
            </a:r>
            <a:r>
              <a:rPr lang="ar-SY" dirty="0">
                <a:latin typeface="Sakkal Majalla" panose="02000000000000000000" pitchFamily="2" charset="-78"/>
                <a:cs typeface="Sakkal Majalla" panose="02000000000000000000" pitchFamily="2" charset="-78"/>
              </a:rPr>
              <a:t>عملة </a:t>
            </a:r>
            <a:r>
              <a:rPr lang="ar-SY" dirty="0" smtClean="0">
                <a:latin typeface="Sakkal Majalla" panose="02000000000000000000" pitchFamily="2" charset="-78"/>
                <a:cs typeface="Sakkal Majalla" panose="02000000000000000000" pitchFamily="2" charset="-78"/>
              </a:rPr>
              <a:t>مشفرة أخرى تركز على تحسين الخصوصية لمستخدميها، </a:t>
            </a:r>
            <a:r>
              <a:rPr lang="ar-SY" dirty="0">
                <a:latin typeface="Sakkal Majalla" panose="02000000000000000000" pitchFamily="2" charset="-78"/>
                <a:cs typeface="Sakkal Majalla" panose="02000000000000000000" pitchFamily="2" charset="-78"/>
              </a:rPr>
              <a:t>مما يحجب كلاً من </a:t>
            </a:r>
            <a:r>
              <a:rPr lang="ar-SY" dirty="0" smtClean="0">
                <a:latin typeface="Sakkal Majalla" panose="02000000000000000000" pitchFamily="2" charset="-78"/>
                <a:cs typeface="Sakkal Majalla" panose="02000000000000000000" pitchFamily="2" charset="-78"/>
              </a:rPr>
              <a:t>متلقي </a:t>
            </a:r>
            <a:r>
              <a:rPr lang="ar-SY" dirty="0">
                <a:latin typeface="Sakkal Majalla" panose="02000000000000000000" pitchFamily="2" charset="-78"/>
                <a:cs typeface="Sakkal Majalla" panose="02000000000000000000" pitchFamily="2" charset="-78"/>
              </a:rPr>
              <a:t>ومبلغ المعاملة. في حين أن </a:t>
            </a:r>
            <a:r>
              <a:rPr lang="ar-SY" dirty="0" err="1" smtClean="0">
                <a:latin typeface="Sakkal Majalla" panose="02000000000000000000" pitchFamily="2" charset="-78"/>
                <a:cs typeface="Sakkal Majalla" panose="02000000000000000000" pitchFamily="2" charset="-78"/>
              </a:rPr>
              <a:t>زيكاش</a:t>
            </a:r>
            <a:r>
              <a:rPr lang="ar-SY" dirty="0" smtClean="0">
                <a:latin typeface="Sakkal Majalla" panose="02000000000000000000" pitchFamily="2" charset="-78"/>
                <a:cs typeface="Sakkal Majalla" panose="02000000000000000000" pitchFamily="2" charset="-78"/>
              </a:rPr>
              <a:t> </a:t>
            </a:r>
            <a:r>
              <a:rPr lang="ar-SY" dirty="0">
                <a:latin typeface="Sakkal Majalla" panose="02000000000000000000" pitchFamily="2" charset="-78"/>
                <a:cs typeface="Sakkal Majalla" panose="02000000000000000000" pitchFamily="2" charset="-78"/>
              </a:rPr>
              <a:t>لم يبرز بعد في أي </a:t>
            </a:r>
            <a:r>
              <a:rPr lang="ar-SY" dirty="0" smtClean="0">
                <a:latin typeface="Sakkal Majalla" panose="02000000000000000000" pitchFamily="2" charset="-78"/>
                <a:cs typeface="Sakkal Majalla" panose="02000000000000000000" pitchFamily="2" charset="-78"/>
              </a:rPr>
              <a:t>تحقيق لوكالات إنفاذ القانون، تقرر تضمين هذه العملة في العملات </a:t>
            </a:r>
            <a:r>
              <a:rPr lang="ar-SY" dirty="0">
                <a:latin typeface="Sakkal Majalla" panose="02000000000000000000" pitchFamily="2" charset="-78"/>
                <a:cs typeface="Sakkal Majalla" panose="02000000000000000000" pitchFamily="2" charset="-78"/>
              </a:rPr>
              <a:t>التي </a:t>
            </a:r>
            <a:r>
              <a:rPr lang="ar-SY" dirty="0" smtClean="0">
                <a:latin typeface="Sakkal Majalla" panose="02000000000000000000" pitchFamily="2" charset="-78"/>
                <a:cs typeface="Sakkal Majalla" panose="02000000000000000000" pitchFamily="2" charset="-78"/>
              </a:rPr>
              <a:t>تقبلها </a:t>
            </a:r>
            <a:r>
              <a:rPr lang="ar-SY" dirty="0">
                <a:latin typeface="Sakkal Majalla" panose="02000000000000000000" pitchFamily="2" charset="-78"/>
                <a:cs typeface="Sakkal Majalla" panose="02000000000000000000" pitchFamily="2" charset="-78"/>
              </a:rPr>
              <a:t>سوق </a:t>
            </a:r>
            <a:r>
              <a:rPr lang="ar-SY" dirty="0" err="1" smtClean="0">
                <a:latin typeface="Sakkal Majalla" panose="02000000000000000000" pitchFamily="2" charset="-78"/>
                <a:cs typeface="Sakkal Majalla" panose="02000000000000000000" pitchFamily="2" charset="-78"/>
              </a:rPr>
              <a:t>ألفابيي</a:t>
            </a:r>
            <a:r>
              <a:rPr lang="ar-SY" dirty="0" smtClean="0">
                <a:latin typeface="Sakkal Majalla" panose="02000000000000000000" pitchFamily="2" charset="-78"/>
                <a:cs typeface="Sakkal Majalla" panose="02000000000000000000" pitchFamily="2" charset="-78"/>
              </a:rPr>
              <a:t> في الشبكة المظلمة.</a:t>
            </a:r>
          </a:p>
        </p:txBody>
      </p:sp>
    </p:spTree>
    <p:extLst>
      <p:ext uri="{BB962C8B-B14F-4D97-AF65-F5344CB8AC3E}">
        <p14:creationId xmlns:p14="http://schemas.microsoft.com/office/powerpoint/2010/main" val="18438302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marL="0" indent="0" algn="r" rtl="1">
              <a:buNone/>
            </a:pPr>
            <a:r>
              <a:rPr lang="ar-SY" sz="2800" dirty="0">
                <a:latin typeface="Sakkal Majalla" panose="02000000000000000000" pitchFamily="2" charset="-78"/>
                <a:cs typeface="Sakkal Majalla" panose="02000000000000000000" pitchFamily="2" charset="-78"/>
              </a:rPr>
              <a:t>في نهاية هذه الحصة، سيكون المشاركون قادرين على:</a:t>
            </a:r>
            <a:endParaRPr lang="fr-FR" sz="2800" dirty="0">
              <a:latin typeface="Sakkal Majalla" panose="02000000000000000000" pitchFamily="2" charset="-78"/>
              <a:cs typeface="Sakkal Majalla" panose="02000000000000000000" pitchFamily="2" charset="-78"/>
            </a:endParaRPr>
          </a:p>
          <a:p>
            <a:pPr lvl="0" algn="r" rtl="1"/>
            <a:r>
              <a:rPr lang="ar-SY" sz="2800" dirty="0">
                <a:latin typeface="Sakkal Majalla" panose="02000000000000000000" pitchFamily="2" charset="-78"/>
                <a:cs typeface="Sakkal Majalla" panose="02000000000000000000" pitchFamily="2" charset="-78"/>
              </a:rPr>
              <a:t>تقديم أهم الأرقام لوصف مجتمع المعلومات</a:t>
            </a:r>
          </a:p>
          <a:p>
            <a:pPr lvl="0" algn="r" rtl="1"/>
            <a:r>
              <a:rPr lang="ar-SY" sz="2800" dirty="0">
                <a:latin typeface="Sakkal Majalla" panose="02000000000000000000" pitchFamily="2" charset="-78"/>
                <a:cs typeface="Sakkal Majalla" panose="02000000000000000000" pitchFamily="2" charset="-78"/>
              </a:rPr>
              <a:t>وضع قائمة بالهجمات ذات الصلة الأهم والتي حدثت في الحقبة الحديثة</a:t>
            </a:r>
          </a:p>
          <a:p>
            <a:pPr lvl="0" algn="r" rtl="1"/>
            <a:r>
              <a:rPr lang="ar-SA" sz="2800" dirty="0">
                <a:latin typeface="Sakkal Majalla" panose="02000000000000000000" pitchFamily="2" charset="-78"/>
                <a:cs typeface="Sakkal Majalla" panose="02000000000000000000" pitchFamily="2" charset="-78"/>
              </a:rPr>
              <a:t>شرح</a:t>
            </a:r>
            <a:r>
              <a:rPr lang="ar-SY" sz="2800" dirty="0">
                <a:latin typeface="Sakkal Majalla" panose="02000000000000000000" pitchFamily="2" charset="-78"/>
                <a:cs typeface="Sakkal Majalla" panose="02000000000000000000" pitchFamily="2" charset="-78"/>
              </a:rPr>
              <a:t> مختلف</a:t>
            </a:r>
            <a:r>
              <a:rPr lang="ar-SA" sz="2800" dirty="0">
                <a:latin typeface="Sakkal Majalla" panose="02000000000000000000" pitchFamily="2" charset="-78"/>
                <a:cs typeface="Sakkal Majalla" panose="02000000000000000000" pitchFamily="2" charset="-78"/>
              </a:rPr>
              <a:t> أنواع احتيال البريد الإلكتروني الخاص بالأعمال (</a:t>
            </a:r>
            <a:r>
              <a:rPr lang="en-GB" sz="2800" dirty="0">
                <a:latin typeface="Sakkal Majalla" panose="02000000000000000000" pitchFamily="2" charset="-78"/>
                <a:cs typeface="Sakkal Majalla" panose="02000000000000000000" pitchFamily="2" charset="-78"/>
              </a:rPr>
              <a:t>BEC</a:t>
            </a:r>
            <a:r>
              <a:rPr lang="ar-SA" sz="2800" dirty="0">
                <a:latin typeface="Sakkal Majalla" panose="02000000000000000000" pitchFamily="2" charset="-78"/>
                <a:cs typeface="Sakkal Majalla" panose="02000000000000000000" pitchFamily="2" charset="-78"/>
              </a:rPr>
              <a:t>)</a:t>
            </a:r>
            <a:endParaRPr lang="fr-FR" sz="2800" dirty="0">
              <a:latin typeface="Sakkal Majalla" panose="02000000000000000000" pitchFamily="2" charset="-78"/>
              <a:cs typeface="Sakkal Majalla" panose="02000000000000000000" pitchFamily="2" charset="-78"/>
            </a:endParaRPr>
          </a:p>
          <a:p>
            <a:pPr lvl="0" algn="r" rtl="1"/>
            <a:r>
              <a:rPr lang="ar-SA" sz="2800" dirty="0">
                <a:latin typeface="Sakkal Majalla" panose="02000000000000000000" pitchFamily="2" charset="-78"/>
                <a:cs typeface="Sakkal Majalla" panose="02000000000000000000" pitchFamily="2" charset="-78"/>
              </a:rPr>
              <a:t>تحديد التهديدات التي يطرحها إنترنت الأشياء (</a:t>
            </a:r>
            <a:r>
              <a:rPr lang="en-GB" sz="2800" dirty="0">
                <a:latin typeface="Sakkal Majalla" panose="02000000000000000000" pitchFamily="2" charset="-78"/>
                <a:cs typeface="Sakkal Majalla" panose="02000000000000000000" pitchFamily="2" charset="-78"/>
              </a:rPr>
              <a:t>IOT</a:t>
            </a:r>
            <a:r>
              <a:rPr lang="ar-SA" sz="2800" dirty="0">
                <a:latin typeface="Sakkal Majalla" panose="02000000000000000000" pitchFamily="2" charset="-78"/>
                <a:cs typeface="Sakkal Majalla" panose="02000000000000000000" pitchFamily="2" charset="-78"/>
              </a:rPr>
              <a:t>)</a:t>
            </a:r>
            <a:endParaRPr lang="fr-FR" sz="2800" dirty="0">
              <a:latin typeface="Sakkal Majalla" panose="02000000000000000000" pitchFamily="2" charset="-78"/>
              <a:cs typeface="Sakkal Majalla" panose="02000000000000000000" pitchFamily="2" charset="-78"/>
            </a:endParaRPr>
          </a:p>
          <a:p>
            <a:pPr lvl="0" algn="r" rtl="1"/>
            <a:r>
              <a:rPr lang="ar-SA" sz="2800" dirty="0">
                <a:latin typeface="Sakkal Majalla" panose="02000000000000000000" pitchFamily="2" charset="-78"/>
                <a:cs typeface="Sakkal Majalla" panose="02000000000000000000" pitchFamily="2" charset="-78"/>
              </a:rPr>
              <a:t>التمييز بين مختلف طبقات الإنترنت</a:t>
            </a:r>
            <a:endParaRPr lang="fr-FR" sz="2800" dirty="0">
              <a:latin typeface="Sakkal Majalla" panose="02000000000000000000" pitchFamily="2" charset="-78"/>
              <a:cs typeface="Sakkal Majalla" panose="02000000000000000000" pitchFamily="2" charset="-78"/>
            </a:endParaRPr>
          </a:p>
          <a:p>
            <a:pPr algn="r" rtl="1"/>
            <a:r>
              <a:rPr lang="ar-SA" sz="2800" dirty="0">
                <a:latin typeface="Sakkal Majalla" panose="02000000000000000000" pitchFamily="2" charset="-78"/>
                <a:cs typeface="Sakkal Majalla" panose="02000000000000000000" pitchFamily="2" charset="-78"/>
              </a:rPr>
              <a:t>شرح طريقة إنجاز المعاملات بالعملات الافتراضية</a:t>
            </a:r>
            <a:r>
              <a:rPr lang="ar-SA" sz="2800" dirty="0" smtClean="0">
                <a:latin typeface="Sakkal Majalla" panose="02000000000000000000" pitchFamily="2" charset="-78"/>
                <a:cs typeface="Sakkal Majalla" panose="02000000000000000000" pitchFamily="2" charset="-78"/>
              </a:rPr>
              <a:t>.</a:t>
            </a:r>
            <a:endParaRPr lang="ar-SY" sz="2800" dirty="0" smtClean="0"/>
          </a:p>
        </p:txBody>
      </p:sp>
      <p:sp>
        <p:nvSpPr>
          <p:cNvPr id="4" name="Title 1"/>
          <p:cNvSpPr>
            <a:spLocks noGrp="1"/>
          </p:cNvSpPr>
          <p:nvPr>
            <p:ph type="title"/>
          </p:nvPr>
        </p:nvSpPr>
        <p:spPr>
          <a:xfrm>
            <a:off x="457200" y="274638"/>
            <a:ext cx="8229600" cy="773266"/>
          </a:xfrm>
        </p:spPr>
        <p:txBody>
          <a:bodyPr>
            <a:normAutofit/>
          </a:bodyPr>
          <a:lstStyle/>
          <a:p>
            <a:pPr algn="r" rtl="1"/>
            <a:r>
              <a:rPr lang="ar-SY" b="1" dirty="0" smtClean="0">
                <a:latin typeface="Sakkal Majalla" panose="02000000000000000000" pitchFamily="2" charset="-78"/>
                <a:cs typeface="Sakkal Majalla" panose="02000000000000000000" pitchFamily="2" charset="-78"/>
              </a:rPr>
              <a:t>مراجعة أهداف الحصة</a:t>
            </a:r>
            <a:endParaRPr lang="en-US"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31438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2448652" y="4500570"/>
            <a:ext cx="4246675" cy="923330"/>
          </a:xfrm>
          <a:prstGeom prst="rect">
            <a:avLst/>
          </a:prstGeom>
          <a:noFill/>
        </p:spPr>
        <p:txBody>
          <a:bodyPr wrap="none" rtlCol="0">
            <a:spAutoFit/>
          </a:bodyPr>
          <a:lstStyle/>
          <a:p>
            <a:pPr algn="r" rtl="1"/>
            <a:r>
              <a:rPr lang="ar-SY" altLang="fr-FR" sz="5400" b="1" dirty="0">
                <a:latin typeface="Sakkal Majalla" pitchFamily="2" charset="-78"/>
                <a:cs typeface="Sakkal Majalla" pitchFamily="2" charset="-78"/>
              </a:rPr>
              <a:t>هل لديكم أي </a:t>
            </a:r>
            <a:r>
              <a:rPr lang="ar-SY" altLang="fr-FR" sz="5400" b="1" dirty="0" smtClean="0">
                <a:latin typeface="Sakkal Majalla" pitchFamily="2" charset="-78"/>
                <a:cs typeface="Sakkal Majalla" pitchFamily="2" charset="-78"/>
              </a:rPr>
              <a:t>أسئلة</a:t>
            </a:r>
            <a:endParaRPr lang="en-GB" altLang="fr-FR" sz="5400" b="1" dirty="0">
              <a:latin typeface="Sakkal Majalla" pitchFamily="2" charset="-78"/>
              <a:cs typeface="Sakkal Majalla"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الوقت المستغرق على الإنترنت</a:t>
            </a:r>
            <a:endParaRPr lang="en-GB" sz="4000" b="1" dirty="0">
              <a:latin typeface="Sakkal Majalla" panose="02000000000000000000" pitchFamily="2" charset="-78"/>
              <a:cs typeface="Sakkal Majalla" panose="02000000000000000000" pitchFamily="2" charset="-78"/>
            </a:endParaRPr>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Y" sz="4000" b="1" dirty="0" smtClean="0">
                <a:latin typeface="Sakkal Majalla" panose="02000000000000000000" pitchFamily="2" charset="-78"/>
                <a:cs typeface="Sakkal Majalla" panose="02000000000000000000" pitchFamily="2" charset="-78"/>
              </a:rPr>
              <a:t>استخدام مواقع التواصل الاجتماعي</a:t>
            </a:r>
            <a:endParaRPr lang="en-GB" sz="4000" b="1" dirty="0">
              <a:latin typeface="Sakkal Majalla" panose="02000000000000000000" pitchFamily="2" charset="-78"/>
              <a:cs typeface="Sakkal Majalla" panose="02000000000000000000" pitchFamily="2" charset="-78"/>
            </a:endParaRPr>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17357</TotalTime>
  <Words>9021</Words>
  <Application>Microsoft Office PowerPoint</Application>
  <PresentationFormat>On-screen Show (4:3)</PresentationFormat>
  <Paragraphs>577</Paragraphs>
  <Slides>73</Slides>
  <Notes>59</Notes>
  <HiddenSlides>0</HiddenSlides>
  <MMClips>4</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الدورة التدريبية المتقدمة في الجريمة الإلكترونية لفائدة القضاة والمدعين العامين</vt:lpstr>
      <vt:lpstr>برنامج العمل</vt:lpstr>
      <vt:lpstr>أهداف الحصة</vt:lpstr>
      <vt:lpstr>PowerPoint Presentation</vt:lpstr>
      <vt:lpstr>مستخدمو الإنترنت</vt:lpstr>
      <vt:lpstr>لمحة عامة عن استخدام الأجهزة الرقمية في العالم</vt:lpstr>
      <vt:lpstr>استخدام الإنترنت: لمحة إقليمية</vt:lpstr>
      <vt:lpstr>الوقت المستغرق على الإنترنت</vt:lpstr>
      <vt:lpstr>استخدام مواقع التواصل الاجتماعي</vt:lpstr>
      <vt:lpstr>استخدام مواقع التواصل الاجتماعي: لمحة إقليمية</vt:lpstr>
      <vt:lpstr>المستخدمون النشطاء بحسب كل منصة</vt:lpstr>
      <vt:lpstr>الوقت المستغرق على مواقع التواصل الاجتماعي</vt:lpstr>
      <vt:lpstr>PowerPoint Presentation</vt:lpstr>
      <vt:lpstr>2016 – القرصان السارق لشبكة سويفت </vt:lpstr>
      <vt:lpstr>2016 – مكتب التحقيقات الفيدرالي (FBI ) يخترق هاتف أيفون لشخص إرهابي</vt:lpstr>
      <vt:lpstr>2016 – تفكيك بوتنت شبكة الهيار (2/1)</vt:lpstr>
      <vt:lpstr>2016 – تفكيك بوتنت شبكة الهيار (2/2)</vt:lpstr>
      <vt:lpstr>2016 – اختراق «لينكندئن» (LinkedIn )</vt:lpstr>
      <vt:lpstr>2016 – اختراق ياهو</vt:lpstr>
      <vt:lpstr>2016 – أدوات اختراق وكالة الأمن الوطني تسرق وتباع في المزاد العلني</vt:lpstr>
      <vt:lpstr>2017 – واناكراي (Wannacry)</vt:lpstr>
      <vt:lpstr>2016 - هجمة حجب الخدمة الموزعة (DDoS) ضد أهم مزودي الخدمات الأمريكيين (3/1)</vt:lpstr>
      <vt:lpstr>2016 - هجمة حجب الخدمة الموزعة (DDoS) ضد أهم مزودي الخدمات الأمريكيين (3/2)</vt:lpstr>
      <vt:lpstr>2016 - هجمة حجب الخدمة الموزعة (DDoS) ضد أهم مزودي الخدمات الأمريكيين (3/3)</vt:lpstr>
      <vt:lpstr>PowerPoint Presentation</vt:lpstr>
      <vt:lpstr>تقرير «تقييم تهديدات الجريمة المنظمة للإنترنت» لعام 2017</vt:lpstr>
      <vt:lpstr>التجربة</vt:lpstr>
      <vt:lpstr>ما هو احتيال البريد الإلكتروني الخاص بالأعمال (BEC)</vt:lpstr>
      <vt:lpstr>فيما يلي بعض الأمثلة</vt:lpstr>
      <vt:lpstr>الاحتيال عبر انتحال صفة الرئيس التنفيذي (CEO fraud)</vt:lpstr>
      <vt:lpstr>خطة الفاتورة المزيفة</vt:lpstr>
      <vt:lpstr>اختراق الحساب</vt:lpstr>
      <vt:lpstr>انتحال صفة محامي</vt:lpstr>
      <vt:lpstr>سرقة البيانات</vt:lpstr>
      <vt:lpstr>حافظوا على السلامة والأمن</vt:lpstr>
      <vt:lpstr>نوع آخر من الجرائم المشابهة</vt:lpstr>
      <vt:lpstr>PowerPoint Presentation</vt:lpstr>
      <vt:lpstr>إنترنت الأشياء (IOT)</vt:lpstr>
      <vt:lpstr>مثال عن إنترنت الأشياء</vt:lpstr>
      <vt:lpstr>لماذا سيعمل إنترنت الأشياء</vt:lpstr>
      <vt:lpstr>الأمن وإنترنت الأشياء</vt:lpstr>
      <vt:lpstr>تقرير «تقييم تهديدات الجريمة المنظمة للإنترنت» لعام 2017</vt:lpstr>
      <vt:lpstr>تقرير «تقييم تهديدات الجريمة المنظمة للإنترنت» لعام 2017</vt:lpstr>
      <vt:lpstr>PowerPoint Presentation</vt:lpstr>
      <vt:lpstr>الغلاية الذكية</vt:lpstr>
      <vt:lpstr>غلايات لم يتم إعدادها</vt:lpstr>
      <vt:lpstr>ماذا يمكن أن يحدث؟</vt:lpstr>
      <vt:lpstr>ثلاجة «فاميلي هاب» من سامسونغ</vt:lpstr>
      <vt:lpstr>الغسالة الكهربائية</vt:lpstr>
      <vt:lpstr>العدادات الذكية</vt:lpstr>
      <vt:lpstr>سيارات بدون سائق</vt:lpstr>
      <vt:lpstr>PowerPoint Presentation</vt:lpstr>
      <vt:lpstr>PowerPoint Presentation</vt:lpstr>
      <vt:lpstr>أهم الخلاصات المستنتجة من تقرير «تقييم تهديدات الجريمة المنظمة للإنترنت» لعام 2017</vt:lpstr>
      <vt:lpstr>الشبكة السطحية مقارنة بالشبكة العميقة مقارنة بالشبكة المظلمة</vt:lpstr>
      <vt:lpstr>الشبكة المظلمة</vt:lpstr>
      <vt:lpstr>PowerPoint Presentation</vt:lpstr>
      <vt:lpstr> كيف يعمل برنامج إخفاء الهوية (تور)؟</vt:lpstr>
      <vt:lpstr>الجرائم في الشبكة المظلمة</vt:lpstr>
      <vt:lpstr>ألفابيي (Alphabay)</vt:lpstr>
      <vt:lpstr>لم يعد ألفابيي متاحا</vt:lpstr>
      <vt:lpstr>PowerPoint Presentation</vt:lpstr>
      <vt:lpstr>تقرير «تقييم تهديدات الجريمة المنظمة للإنترنت» لعام 2017</vt:lpstr>
      <vt:lpstr>تعريف العملة المشفرة</vt:lpstr>
      <vt:lpstr>العملة المشفرة مقارنة بالعملة التقليدية</vt:lpstr>
      <vt:lpstr>العملة المشفرة - تفسير</vt:lpstr>
      <vt:lpstr>النظرية المؤسسة للعملة المشفرة</vt:lpstr>
      <vt:lpstr>لا يتعلق الأمر بعملة بيتكوين فقط</vt:lpstr>
      <vt:lpstr>عملة مونيرو (Monero)</vt:lpstr>
      <vt:lpstr>عملة إثريوم (Ethereum)</vt:lpstr>
      <vt:lpstr>عملة زيكاش (Zcash)</vt:lpstr>
      <vt:lpstr>مراجعة أهداف الحصة</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DE ALMEIDA PEREIRA Manuel</cp:lastModifiedBy>
  <cp:revision>165</cp:revision>
  <dcterms:created xsi:type="dcterms:W3CDTF">2012-01-27T12:20:24Z</dcterms:created>
  <dcterms:modified xsi:type="dcterms:W3CDTF">2018-11-20T13:31:06Z</dcterms:modified>
</cp:coreProperties>
</file>