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6"/>
  </p:notesMasterIdLst>
  <p:sldIdLst>
    <p:sldId id="257" r:id="rId2"/>
    <p:sldId id="338" r:id="rId3"/>
    <p:sldId id="399" r:id="rId4"/>
    <p:sldId id="347" r:id="rId5"/>
    <p:sldId id="411" r:id="rId6"/>
    <p:sldId id="609" r:id="rId7"/>
    <p:sldId id="691" r:id="rId8"/>
    <p:sldId id="616" r:id="rId9"/>
    <p:sldId id="606" r:id="rId10"/>
    <p:sldId id="615" r:id="rId11"/>
    <p:sldId id="620" r:id="rId12"/>
    <p:sldId id="621" r:id="rId13"/>
    <p:sldId id="676" r:id="rId14"/>
    <p:sldId id="694" r:id="rId15"/>
    <p:sldId id="695" r:id="rId16"/>
    <p:sldId id="696" r:id="rId17"/>
    <p:sldId id="677" r:id="rId18"/>
    <p:sldId id="692" r:id="rId19"/>
    <p:sldId id="693" r:id="rId20"/>
    <p:sldId id="613" r:id="rId21"/>
    <p:sldId id="697" r:id="rId22"/>
    <p:sldId id="698" r:id="rId23"/>
    <p:sldId id="623" r:id="rId24"/>
    <p:sldId id="632" r:id="rId25"/>
    <p:sldId id="701" r:id="rId26"/>
    <p:sldId id="633" r:id="rId27"/>
    <p:sldId id="634" r:id="rId28"/>
    <p:sldId id="684" r:id="rId29"/>
    <p:sldId id="686" r:id="rId30"/>
    <p:sldId id="635" r:id="rId31"/>
    <p:sldId id="682" r:id="rId32"/>
    <p:sldId id="636" r:id="rId33"/>
    <p:sldId id="688" r:id="rId34"/>
    <p:sldId id="650" r:id="rId35"/>
    <p:sldId id="700" r:id="rId36"/>
    <p:sldId id="649" r:id="rId37"/>
    <p:sldId id="672" r:id="rId38"/>
    <p:sldId id="689" r:id="rId39"/>
    <p:sldId id="675" r:id="rId40"/>
    <p:sldId id="702" r:id="rId41"/>
    <p:sldId id="641" r:id="rId42"/>
    <p:sldId id="643" r:id="rId43"/>
    <p:sldId id="713" r:id="rId44"/>
    <p:sldId id="645" r:id="rId45"/>
    <p:sldId id="714" r:id="rId46"/>
    <p:sldId id="646" r:id="rId47"/>
    <p:sldId id="708" r:id="rId48"/>
    <p:sldId id="709" r:id="rId49"/>
    <p:sldId id="711" r:id="rId50"/>
    <p:sldId id="651" r:id="rId51"/>
    <p:sldId id="560" r:id="rId52"/>
    <p:sldId id="652" r:id="rId53"/>
    <p:sldId id="703" r:id="rId54"/>
    <p:sldId id="658" r:id="rId55"/>
    <p:sldId id="662" r:id="rId56"/>
    <p:sldId id="663" r:id="rId57"/>
    <p:sldId id="664" r:id="rId58"/>
    <p:sldId id="665" r:id="rId59"/>
    <p:sldId id="604" r:id="rId60"/>
    <p:sldId id="666" r:id="rId61"/>
    <p:sldId id="690" r:id="rId62"/>
    <p:sldId id="352" r:id="rId63"/>
    <p:sldId id="608" r:id="rId64"/>
    <p:sldId id="353" r:id="rId65"/>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52" autoAdjust="0"/>
    <p:restoredTop sz="69854" autoAdjust="0"/>
  </p:normalViewPr>
  <p:slideViewPr>
    <p:cSldViewPr snapToGrid="0" snapToObjects="1">
      <p:cViewPr varScale="1">
        <p:scale>
          <a:sx n="47" d="100"/>
          <a:sy n="47" d="100"/>
        </p:scale>
        <p:origin x="1856" y="48"/>
      </p:cViewPr>
      <p:guideLst>
        <p:guide orient="horz" pos="2160"/>
        <p:guide pos="2880"/>
      </p:guideLst>
    </p:cSldViewPr>
  </p:slideViewPr>
  <p:outlineViewPr>
    <p:cViewPr>
      <p:scale>
        <a:sx n="25" d="100"/>
        <a:sy n="25" d="100"/>
      </p:scale>
      <p:origin x="0" y="-9420"/>
    </p:cViewPr>
  </p:outlineViewPr>
  <p:notesTextViewPr>
    <p:cViewPr>
      <p:scale>
        <a:sx n="100" d="100"/>
        <a:sy n="100" d="100"/>
      </p:scale>
      <p:origin x="0" y="0"/>
    </p:cViewPr>
  </p:notesTextViewPr>
  <p:sorterViewPr>
    <p:cViewPr>
      <p:scale>
        <a:sx n="80" d="100"/>
        <a:sy n="80" d="100"/>
      </p:scale>
      <p:origin x="0" y="108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F3C1E6-5D74-4552-A89A-B4D5D05F1F1E}" type="doc">
      <dgm:prSet loTypeId="urn:microsoft.com/office/officeart/2005/8/layout/pyramid4" loCatId="relationship" qsTypeId="urn:microsoft.com/office/officeart/2005/8/quickstyle/simple2" qsCatId="simple" csTypeId="urn:microsoft.com/office/officeart/2005/8/colors/colorful5" csCatId="colorful" phldr="1"/>
      <dgm:spPr/>
      <dgm:t>
        <a:bodyPr/>
        <a:lstStyle/>
        <a:p>
          <a:endParaRPr lang="en-US"/>
        </a:p>
      </dgm:t>
    </dgm:pt>
    <dgm:pt modelId="{29DDAC9D-316B-4C7B-ABCF-9CDDE226FA60}">
      <dgm:prSet phldrT="[Text]"/>
      <dgm:spPr/>
      <dgm:t>
        <a:bodyPr/>
        <a:lstStyle/>
        <a:p>
          <a:r>
            <a:rPr lang="en-US" dirty="0"/>
            <a:t>What</a:t>
          </a:r>
        </a:p>
      </dgm:t>
    </dgm:pt>
    <dgm:pt modelId="{238B80A7-AF55-4246-8C5A-2980D96F32A1}" type="parTrans" cxnId="{9EFBF5C7-0D73-44D0-9378-C0F304925021}">
      <dgm:prSet/>
      <dgm:spPr/>
      <dgm:t>
        <a:bodyPr/>
        <a:lstStyle/>
        <a:p>
          <a:endParaRPr lang="en-US"/>
        </a:p>
      </dgm:t>
    </dgm:pt>
    <dgm:pt modelId="{26A2716D-C799-40FC-AEA5-D29421E78B20}" type="sibTrans" cxnId="{9EFBF5C7-0D73-44D0-9378-C0F304925021}">
      <dgm:prSet/>
      <dgm:spPr/>
      <dgm:t>
        <a:bodyPr/>
        <a:lstStyle/>
        <a:p>
          <a:endParaRPr lang="en-US"/>
        </a:p>
      </dgm:t>
    </dgm:pt>
    <dgm:pt modelId="{C72C7827-2E0A-42F2-B987-BB46BB036693}">
      <dgm:prSet phldrT="[Text]"/>
      <dgm:spPr/>
      <dgm:t>
        <a:bodyPr/>
        <a:lstStyle/>
        <a:p>
          <a:r>
            <a:rPr lang="en-US" dirty="0"/>
            <a:t>How</a:t>
          </a:r>
        </a:p>
      </dgm:t>
    </dgm:pt>
    <dgm:pt modelId="{84F42D16-48FA-43DF-AEA5-E5B413B87251}" type="sibTrans" cxnId="{4BC3E63E-5EF5-47DA-B303-02061877250B}">
      <dgm:prSet/>
      <dgm:spPr/>
      <dgm:t>
        <a:bodyPr/>
        <a:lstStyle/>
        <a:p>
          <a:endParaRPr lang="en-US"/>
        </a:p>
      </dgm:t>
    </dgm:pt>
    <dgm:pt modelId="{BBBD507F-3AF7-4212-9422-6B3E7A005E4B}" type="parTrans" cxnId="{4BC3E63E-5EF5-47DA-B303-02061877250B}">
      <dgm:prSet/>
      <dgm:spPr/>
      <dgm:t>
        <a:bodyPr/>
        <a:lstStyle/>
        <a:p>
          <a:endParaRPr lang="en-US"/>
        </a:p>
      </dgm:t>
    </dgm:pt>
    <dgm:pt modelId="{9ADC1481-C09B-4A28-8C15-9DCCCA00DA4F}">
      <dgm:prSet/>
      <dgm:spPr>
        <a:noFill/>
      </dgm:spPr>
      <dgm:t>
        <a:bodyPr/>
        <a:lstStyle/>
        <a:p>
          <a:endParaRPr lang="en-US"/>
        </a:p>
      </dgm:t>
    </dgm:pt>
    <dgm:pt modelId="{572F61B0-1EA1-47E1-9852-809DA80A8583}" type="parTrans" cxnId="{DC97CE7F-A906-4D90-8B42-20A87DEBD390}">
      <dgm:prSet/>
      <dgm:spPr/>
      <dgm:t>
        <a:bodyPr/>
        <a:lstStyle/>
        <a:p>
          <a:endParaRPr lang="en-US"/>
        </a:p>
      </dgm:t>
    </dgm:pt>
    <dgm:pt modelId="{1215110A-769F-480C-89AC-903B7055C896}" type="sibTrans" cxnId="{DC97CE7F-A906-4D90-8B42-20A87DEBD390}">
      <dgm:prSet/>
      <dgm:spPr/>
      <dgm:t>
        <a:bodyPr/>
        <a:lstStyle/>
        <a:p>
          <a:endParaRPr lang="en-US"/>
        </a:p>
      </dgm:t>
    </dgm:pt>
    <dgm:pt modelId="{691280A5-06E2-4789-91A0-A97F1192911C}">
      <dgm:prSet/>
      <dgm:spPr/>
      <dgm:t>
        <a:bodyPr/>
        <a:lstStyle/>
        <a:p>
          <a:r>
            <a:rPr lang="en-US" dirty="0"/>
            <a:t>Why</a:t>
          </a:r>
        </a:p>
      </dgm:t>
    </dgm:pt>
    <dgm:pt modelId="{4C7A1457-E148-41A9-85F8-2729B0DBFF37}" type="parTrans" cxnId="{0A9C9CEE-CB02-48BE-856A-930E114DCAEC}">
      <dgm:prSet/>
      <dgm:spPr/>
      <dgm:t>
        <a:bodyPr/>
        <a:lstStyle/>
        <a:p>
          <a:endParaRPr lang="en-US"/>
        </a:p>
      </dgm:t>
    </dgm:pt>
    <dgm:pt modelId="{5C765F2A-10EB-4680-95CE-AC9DD9FC7B21}" type="sibTrans" cxnId="{0A9C9CEE-CB02-48BE-856A-930E114DCAEC}">
      <dgm:prSet/>
      <dgm:spPr/>
      <dgm:t>
        <a:bodyPr/>
        <a:lstStyle/>
        <a:p>
          <a:endParaRPr lang="en-US"/>
        </a:p>
      </dgm:t>
    </dgm:pt>
    <dgm:pt modelId="{7D6F5051-551D-4726-AC5D-C338EFCA307F}" type="pres">
      <dgm:prSet presAssocID="{14F3C1E6-5D74-4552-A89A-B4D5D05F1F1E}" presName="compositeShape" presStyleCnt="0">
        <dgm:presLayoutVars>
          <dgm:chMax val="9"/>
          <dgm:dir/>
          <dgm:resizeHandles val="exact"/>
        </dgm:presLayoutVars>
      </dgm:prSet>
      <dgm:spPr/>
    </dgm:pt>
    <dgm:pt modelId="{92E8219B-143A-4CE9-8545-D29880EA19AC}" type="pres">
      <dgm:prSet presAssocID="{14F3C1E6-5D74-4552-A89A-B4D5D05F1F1E}" presName="triangle1" presStyleLbl="node1" presStyleIdx="0" presStyleCnt="4">
        <dgm:presLayoutVars>
          <dgm:bulletEnabled val="1"/>
        </dgm:presLayoutVars>
      </dgm:prSet>
      <dgm:spPr/>
    </dgm:pt>
    <dgm:pt modelId="{148E8EAF-5F8D-4AA8-9973-67C77FEA76E5}" type="pres">
      <dgm:prSet presAssocID="{14F3C1E6-5D74-4552-A89A-B4D5D05F1F1E}" presName="triangle2" presStyleLbl="node1" presStyleIdx="1" presStyleCnt="4">
        <dgm:presLayoutVars>
          <dgm:bulletEnabled val="1"/>
        </dgm:presLayoutVars>
      </dgm:prSet>
      <dgm:spPr/>
    </dgm:pt>
    <dgm:pt modelId="{79CE265C-2154-4C14-B3D6-D102C0E13F08}" type="pres">
      <dgm:prSet presAssocID="{14F3C1E6-5D74-4552-A89A-B4D5D05F1F1E}" presName="triangle3" presStyleLbl="node1" presStyleIdx="2" presStyleCnt="4">
        <dgm:presLayoutVars>
          <dgm:bulletEnabled val="1"/>
        </dgm:presLayoutVars>
      </dgm:prSet>
      <dgm:spPr/>
    </dgm:pt>
    <dgm:pt modelId="{E1849D5A-7283-4163-92DB-67DCB92A1118}" type="pres">
      <dgm:prSet presAssocID="{14F3C1E6-5D74-4552-A89A-B4D5D05F1F1E}" presName="triangle4" presStyleLbl="node1" presStyleIdx="3" presStyleCnt="4">
        <dgm:presLayoutVars>
          <dgm:bulletEnabled val="1"/>
        </dgm:presLayoutVars>
      </dgm:prSet>
      <dgm:spPr/>
    </dgm:pt>
  </dgm:ptLst>
  <dgm:cxnLst>
    <dgm:cxn modelId="{4BC3E63E-5EF5-47DA-B303-02061877250B}" srcId="{14F3C1E6-5D74-4552-A89A-B4D5D05F1F1E}" destId="{C72C7827-2E0A-42F2-B987-BB46BB036693}" srcOrd="1" destOrd="0" parTransId="{BBBD507F-3AF7-4212-9422-6B3E7A005E4B}" sibTransId="{84F42D16-48FA-43DF-AEA5-E5B413B87251}"/>
    <dgm:cxn modelId="{3CDC6140-6D62-4622-8348-7EC01384BE04}" type="presOf" srcId="{691280A5-06E2-4789-91A0-A97F1192911C}" destId="{E1849D5A-7283-4163-92DB-67DCB92A1118}" srcOrd="0" destOrd="0" presId="urn:microsoft.com/office/officeart/2005/8/layout/pyramid4"/>
    <dgm:cxn modelId="{D690364F-9C63-4655-A86D-63F22AD8230F}" type="presOf" srcId="{C72C7827-2E0A-42F2-B987-BB46BB036693}" destId="{148E8EAF-5F8D-4AA8-9973-67C77FEA76E5}" srcOrd="0" destOrd="0" presId="urn:microsoft.com/office/officeart/2005/8/layout/pyramid4"/>
    <dgm:cxn modelId="{08987E76-C096-451A-935D-39D788A4121B}" type="presOf" srcId="{29DDAC9D-316B-4C7B-ABCF-9CDDE226FA60}" destId="{92E8219B-143A-4CE9-8545-D29880EA19AC}" srcOrd="0" destOrd="0" presId="urn:microsoft.com/office/officeart/2005/8/layout/pyramid4"/>
    <dgm:cxn modelId="{DC97CE7F-A906-4D90-8B42-20A87DEBD390}" srcId="{14F3C1E6-5D74-4552-A89A-B4D5D05F1F1E}" destId="{9ADC1481-C09B-4A28-8C15-9DCCCA00DA4F}" srcOrd="2" destOrd="0" parTransId="{572F61B0-1EA1-47E1-9852-809DA80A8583}" sibTransId="{1215110A-769F-480C-89AC-903B7055C896}"/>
    <dgm:cxn modelId="{1398A3AB-C911-42CD-8ACE-0845C68A160B}" type="presOf" srcId="{14F3C1E6-5D74-4552-A89A-B4D5D05F1F1E}" destId="{7D6F5051-551D-4726-AC5D-C338EFCA307F}" srcOrd="0" destOrd="0" presId="urn:microsoft.com/office/officeart/2005/8/layout/pyramid4"/>
    <dgm:cxn modelId="{826DB2C6-E185-49D4-B9F3-7DF678CF9AD1}" type="presOf" srcId="{9ADC1481-C09B-4A28-8C15-9DCCCA00DA4F}" destId="{79CE265C-2154-4C14-B3D6-D102C0E13F08}" srcOrd="0" destOrd="0" presId="urn:microsoft.com/office/officeart/2005/8/layout/pyramid4"/>
    <dgm:cxn modelId="{9EFBF5C7-0D73-44D0-9378-C0F304925021}" srcId="{14F3C1E6-5D74-4552-A89A-B4D5D05F1F1E}" destId="{29DDAC9D-316B-4C7B-ABCF-9CDDE226FA60}" srcOrd="0" destOrd="0" parTransId="{238B80A7-AF55-4246-8C5A-2980D96F32A1}" sibTransId="{26A2716D-C799-40FC-AEA5-D29421E78B20}"/>
    <dgm:cxn modelId="{0A9C9CEE-CB02-48BE-856A-930E114DCAEC}" srcId="{14F3C1E6-5D74-4552-A89A-B4D5D05F1F1E}" destId="{691280A5-06E2-4789-91A0-A97F1192911C}" srcOrd="3" destOrd="0" parTransId="{4C7A1457-E148-41A9-85F8-2729B0DBFF37}" sibTransId="{5C765F2A-10EB-4680-95CE-AC9DD9FC7B21}"/>
    <dgm:cxn modelId="{3215CE96-545D-4682-816F-F6539D374B65}" type="presParOf" srcId="{7D6F5051-551D-4726-AC5D-C338EFCA307F}" destId="{92E8219B-143A-4CE9-8545-D29880EA19AC}" srcOrd="0" destOrd="0" presId="urn:microsoft.com/office/officeart/2005/8/layout/pyramid4"/>
    <dgm:cxn modelId="{058FDFC2-757F-48C0-85FB-9F11E19BE513}" type="presParOf" srcId="{7D6F5051-551D-4726-AC5D-C338EFCA307F}" destId="{148E8EAF-5F8D-4AA8-9973-67C77FEA76E5}" srcOrd="1" destOrd="0" presId="urn:microsoft.com/office/officeart/2005/8/layout/pyramid4"/>
    <dgm:cxn modelId="{793AEFE7-BDEB-45FA-A64A-3362F8D8DE2F}" type="presParOf" srcId="{7D6F5051-551D-4726-AC5D-C338EFCA307F}" destId="{79CE265C-2154-4C14-B3D6-D102C0E13F08}" srcOrd="2" destOrd="0" presId="urn:microsoft.com/office/officeart/2005/8/layout/pyramid4"/>
    <dgm:cxn modelId="{F49AD046-AD4F-4676-8DAF-9D3770506194}" type="presParOf" srcId="{7D6F5051-551D-4726-AC5D-C338EFCA307F}" destId="{E1849D5A-7283-4163-92DB-67DCB92A1118}"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E8219B-143A-4CE9-8545-D29880EA19AC}">
      <dsp:nvSpPr>
        <dsp:cNvPr id="0" name=""/>
        <dsp:cNvSpPr/>
      </dsp:nvSpPr>
      <dsp:spPr>
        <a:xfrm>
          <a:off x="2032000" y="0"/>
          <a:ext cx="2032000" cy="2032000"/>
        </a:xfrm>
        <a:prstGeom prst="triangle">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What</a:t>
          </a:r>
        </a:p>
      </dsp:txBody>
      <dsp:txXfrm>
        <a:off x="2540000" y="1016000"/>
        <a:ext cx="1016000" cy="1016000"/>
      </dsp:txXfrm>
    </dsp:sp>
    <dsp:sp modelId="{148E8EAF-5F8D-4AA8-9973-67C77FEA76E5}">
      <dsp:nvSpPr>
        <dsp:cNvPr id="0" name=""/>
        <dsp:cNvSpPr/>
      </dsp:nvSpPr>
      <dsp:spPr>
        <a:xfrm>
          <a:off x="1016000" y="2032000"/>
          <a:ext cx="2032000" cy="2032000"/>
        </a:xfrm>
        <a:prstGeom prst="triangle">
          <a:avLst/>
        </a:prstGeom>
        <a:solidFill>
          <a:schemeClr val="accent5">
            <a:hueOff val="-3311292"/>
            <a:satOff val="13270"/>
            <a:lumOff val="287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How</a:t>
          </a:r>
        </a:p>
      </dsp:txBody>
      <dsp:txXfrm>
        <a:off x="1524000" y="3048000"/>
        <a:ext cx="1016000" cy="1016000"/>
      </dsp:txXfrm>
    </dsp:sp>
    <dsp:sp modelId="{79CE265C-2154-4C14-B3D6-D102C0E13F08}">
      <dsp:nvSpPr>
        <dsp:cNvPr id="0" name=""/>
        <dsp:cNvSpPr/>
      </dsp:nvSpPr>
      <dsp:spPr>
        <a:xfrm rot="10800000">
          <a:off x="2032000" y="2032000"/>
          <a:ext cx="2032000" cy="2032000"/>
        </a:xfrm>
        <a:prstGeom prst="triangle">
          <a:avLst/>
        </a:prstGeom>
        <a:no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rot="10800000">
        <a:off x="2540000" y="2032000"/>
        <a:ext cx="1016000" cy="1016000"/>
      </dsp:txXfrm>
    </dsp:sp>
    <dsp:sp modelId="{E1849D5A-7283-4163-92DB-67DCB92A1118}">
      <dsp:nvSpPr>
        <dsp:cNvPr id="0" name=""/>
        <dsp:cNvSpPr/>
      </dsp:nvSpPr>
      <dsp:spPr>
        <a:xfrm>
          <a:off x="3048000" y="2032000"/>
          <a:ext cx="2032000" cy="2032000"/>
        </a:xfrm>
        <a:prstGeom prst="triangle">
          <a:avLst/>
        </a:prstGeom>
        <a:solidFill>
          <a:schemeClr val="accent5">
            <a:hueOff val="-9933876"/>
            <a:satOff val="39811"/>
            <a:lumOff val="862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Why</a:t>
          </a:r>
        </a:p>
      </dsp:txBody>
      <dsp:txXfrm>
        <a:off x="3556000" y="3048000"/>
        <a:ext cx="1016000" cy="10160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ＭＳ Ｐゴシック" panose="020B0600070205080204" pitchFamily="34" charset="-128"/>
                <a:cs typeface="Arial" pitchFamily="34" charset="0"/>
              </a:defRPr>
            </a:lvl1pPr>
          </a:lstStyle>
          <a:p>
            <a:pPr>
              <a:defRPr/>
            </a:pPr>
            <a:fld id="{D53673E5-EEE3-4736-9E9B-E4A912F1109B}" type="datetime1">
              <a:rPr lang="en-US"/>
              <a:pPr>
                <a:defRPr/>
              </a:pPr>
              <a:t>3/16/2018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fld id="{67667333-A3FA-4E08-93FF-4A5228BA6D12}" type="slidenum">
              <a:rPr lang="en-US" altLang="en-US"/>
              <a:pPr/>
              <a:t>‹#›</a:t>
            </a:fld>
            <a:endParaRPr lang="en-US" altLang="en-US"/>
          </a:p>
        </p:txBody>
      </p:sp>
    </p:spTree>
    <p:extLst>
      <p:ext uri="{BB962C8B-B14F-4D97-AF65-F5344CB8AC3E}">
        <p14:creationId xmlns:p14="http://schemas.microsoft.com/office/powerpoint/2010/main" val="485204178"/>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6451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33C7796-377A-4AE6-9963-1D8A607D3714}" type="slidenum">
              <a:rPr lang="en-US" altLang="en-US">
                <a:latin typeface="Calibri" panose="020F0502020204030204" pitchFamily="34" charset="0"/>
              </a:rPr>
              <a:pPr/>
              <a:t>1</a:t>
            </a:fld>
            <a:endParaRPr lang="en-US" altLang="en-US">
              <a:latin typeface="Calibri" panose="020F0502020204030204" pitchFamily="34" charset="0"/>
            </a:endParaRPr>
          </a:p>
        </p:txBody>
      </p:sp>
    </p:spTree>
    <p:extLst>
      <p:ext uri="{BB962C8B-B14F-4D97-AF65-F5344CB8AC3E}">
        <p14:creationId xmlns:p14="http://schemas.microsoft.com/office/powerpoint/2010/main" val="68563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Procedural powers must relate to certain subject persons/entities and subject data which should be mentioned in the request to the extent possible.</a:t>
            </a:r>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1B98F79-BCAF-490A-9437-B144317A0D05}" type="slidenum">
              <a:rPr lang="en-US" altLang="en-US">
                <a:latin typeface="Calibri" panose="020F0502020204030204" pitchFamily="34" charset="0"/>
              </a:rPr>
              <a:pPr/>
              <a:t>10</a:t>
            </a:fld>
            <a:endParaRPr lang="en-US" altLang="en-US">
              <a:latin typeface="Calibri" panose="020F0502020204030204" pitchFamily="34" charset="0"/>
            </a:endParaRPr>
          </a:p>
        </p:txBody>
      </p:sp>
    </p:spTree>
    <p:extLst>
      <p:ext uri="{BB962C8B-B14F-4D97-AF65-F5344CB8AC3E}">
        <p14:creationId xmlns:p14="http://schemas.microsoft.com/office/powerpoint/2010/main" val="1409296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Subject persons of a request are persons bound by authorization of such request to take certain action. For instance, the subject person of a production order to produce subscriber information would be the service provider in control or possession of such subscriber information. </a:t>
            </a:r>
          </a:p>
          <a:p>
            <a:endParaRPr lang="en-US" altLang="en-US" dirty="0"/>
          </a:p>
          <a:p>
            <a:r>
              <a:rPr lang="en-US" altLang="en-US" dirty="0"/>
              <a:t>This slide identifies different categories of subject persons. The subject person may be a suspect or a non-suspect. Further the subject may be known or unknown </a:t>
            </a:r>
            <a:r>
              <a:rPr lang="en-GB" sz="1200" dirty="0">
                <a:latin typeface="Calibri" pitchFamily="34" charset="0"/>
              </a:rPr>
              <a:t>(e.g. Requests for interception may be specific to communications – the persons involved may be unknown to the competent authority)</a:t>
            </a:r>
          </a:p>
          <a:p>
            <a:endParaRPr lang="en-US" altLang="en-US" dirty="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172C71-2A9F-4912-9B9F-54CBCE6F8EAB}" type="slidenum">
              <a:rPr lang="en-US" altLang="en-US">
                <a:latin typeface="Calibri" panose="020F0502020204030204" pitchFamily="34" charset="0"/>
              </a:rPr>
              <a:pPr/>
              <a:t>11</a:t>
            </a:fld>
            <a:endParaRPr lang="en-US" altLang="en-US">
              <a:latin typeface="Calibri" panose="020F0502020204030204" pitchFamily="34" charset="0"/>
            </a:endParaRPr>
          </a:p>
        </p:txBody>
      </p:sp>
    </p:spTree>
    <p:extLst>
      <p:ext uri="{BB962C8B-B14F-4D97-AF65-F5344CB8AC3E}">
        <p14:creationId xmlns:p14="http://schemas.microsoft.com/office/powerpoint/2010/main" val="3127651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The trainer should explain that requests should specify the subject person or entity that is to be bound by the request. One of the key aspects of drafting authorization is to ensure that the subject person or subject entity is clearly identified in the authorization. This will ensure that the necessary parties that are required to take action (or against whom action is to be taken) are known at the time of issuance of the authorization. In general, the subject of an authorization will either be a service provider or any person in possession or control of computer data or a computer system. The trainer should explain the importance of clear identification of the subject person/entity, but should also emphasize that in many cases this information may not be known at the time of making the </a:t>
            </a:r>
            <a:r>
              <a:rPr lang="en-US" altLang="en-US"/>
              <a:t>request in </a:t>
            </a:r>
            <a:r>
              <a:rPr lang="en-US" altLang="en-US" dirty="0"/>
              <a:t>which case it may not be specified.</a:t>
            </a:r>
            <a:endParaRPr lang="hr-HR" altLang="en-US" dirty="0"/>
          </a:p>
        </p:txBody>
      </p:sp>
      <p:sp>
        <p:nvSpPr>
          <p:cNvPr id="7578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6EEA909-657A-4DEC-AD97-8E28F6DC9AA3}" type="slidenum">
              <a:rPr lang="en-US" altLang="en-US">
                <a:latin typeface="Calibri" panose="020F0502020204030204" pitchFamily="34" charset="0"/>
              </a:rPr>
              <a:pPr/>
              <a:t>12</a:t>
            </a:fld>
            <a:endParaRPr lang="en-US" altLang="en-US">
              <a:latin typeface="Calibri" panose="020F0502020204030204" pitchFamily="34" charset="0"/>
            </a:endParaRPr>
          </a:p>
        </p:txBody>
      </p:sp>
    </p:spTree>
    <p:extLst>
      <p:ext uri="{BB962C8B-B14F-4D97-AF65-F5344CB8AC3E}">
        <p14:creationId xmlns:p14="http://schemas.microsoft.com/office/powerpoint/2010/main" val="2436453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illustrative examples of subject persons based on the investigative exercise case study. </a:t>
            </a:r>
          </a:p>
          <a:p>
            <a:endParaRPr lang="en-US" altLang="en-US" dirty="0"/>
          </a:p>
          <a:p>
            <a:pPr algn="just"/>
            <a:r>
              <a:rPr lang="en-US" altLang="en-US" dirty="0"/>
              <a:t>In the case study discussed, it is believed that a junior staff member of DLO, FBA was part of the organized crime group that perpetrated the BEC. The </a:t>
            </a:r>
            <a:r>
              <a:rPr lang="en-US" altLang="en-US" dirty="0" err="1"/>
              <a:t>Ostland</a:t>
            </a:r>
            <a:r>
              <a:rPr lang="en-US" altLang="en-US" dirty="0"/>
              <a:t> Branch of the Docklands Security Bank of Norland however is a non suspect person. </a:t>
            </a:r>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172C71-2A9F-4912-9B9F-54CBCE6F8EAB}" type="slidenum">
              <a:rPr lang="en-US" altLang="en-US">
                <a:latin typeface="Calibri" panose="020F0502020204030204" pitchFamily="34" charset="0"/>
              </a:rPr>
              <a:pPr/>
              <a:t>13</a:t>
            </a:fld>
            <a:endParaRPr lang="en-US" altLang="en-US">
              <a:latin typeface="Calibri" panose="020F0502020204030204" pitchFamily="34" charset="0"/>
            </a:endParaRPr>
          </a:p>
        </p:txBody>
      </p:sp>
    </p:spTree>
    <p:extLst>
      <p:ext uri="{BB962C8B-B14F-4D97-AF65-F5344CB8AC3E}">
        <p14:creationId xmlns:p14="http://schemas.microsoft.com/office/powerpoint/2010/main" val="1115275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In addition to specifying the subject person or entity that the authorization relates to, the authorization should also specify the subject data or communication to which the authorization relates.  Clear specification of the relevant data or communication is a requirement under many of the provisions relating to procedural powers in the Budapest Conventions. </a:t>
            </a:r>
          </a:p>
          <a:p>
            <a:endParaRPr lang="en-US" altLang="en-US"/>
          </a:p>
          <a:p>
            <a:r>
              <a:rPr lang="en-US" altLang="en-US"/>
              <a:t>The trainer should stress that consideration of Article 15 of the Budapest Convention also requires that authorizations be specific in terms of data. Even where it is not possible or appropriate to specifically define what computer data or communications are to be subject of the order, it is still good practice to be as specific as possible. </a:t>
            </a:r>
            <a:endParaRPr lang="hr-HR" altLang="en-US"/>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FAD11F5-E91E-40FC-9CFF-AC63674EFC55}" type="slidenum">
              <a:rPr lang="en-US" altLang="en-US">
                <a:latin typeface="Calibri" panose="020F0502020204030204" pitchFamily="34" charset="0"/>
              </a:rPr>
              <a:pPr/>
              <a:t>14</a:t>
            </a:fld>
            <a:endParaRPr lang="en-US" altLang="en-US">
              <a:latin typeface="Calibri" panose="020F0502020204030204" pitchFamily="34" charset="0"/>
            </a:endParaRPr>
          </a:p>
        </p:txBody>
      </p:sp>
    </p:spTree>
    <p:extLst>
      <p:ext uri="{BB962C8B-B14F-4D97-AF65-F5344CB8AC3E}">
        <p14:creationId xmlns:p14="http://schemas.microsoft.com/office/powerpoint/2010/main" val="35291997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Procedural powers under the Budapest Convention are only applicable to specified computer data or specified communications and do not extend to indiscriminate or unspecified computer data or communications. </a:t>
            </a:r>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D79AF68-DD4D-45B0-8DB8-7073D57530A0}" type="slidenum">
              <a:rPr lang="en-US" altLang="en-US">
                <a:latin typeface="Calibri" panose="020F0502020204030204" pitchFamily="34" charset="0"/>
              </a:rPr>
              <a:pPr/>
              <a:t>15</a:t>
            </a:fld>
            <a:endParaRPr lang="en-US" altLang="en-US">
              <a:latin typeface="Calibri" panose="020F0502020204030204" pitchFamily="34" charset="0"/>
            </a:endParaRPr>
          </a:p>
        </p:txBody>
      </p:sp>
    </p:spTree>
    <p:extLst>
      <p:ext uri="{BB962C8B-B14F-4D97-AF65-F5344CB8AC3E}">
        <p14:creationId xmlns:p14="http://schemas.microsoft.com/office/powerpoint/2010/main" val="3179467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Procedural powers under the Budapest Convention are only applicable to specified computer data or specified communications and do not extend to indiscriminate or unspecified computer data or communications. </a:t>
            </a:r>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419DCF-7682-4472-9BDC-2E4059AA8E00}" type="slidenum">
              <a:rPr lang="en-US" altLang="en-US">
                <a:latin typeface="Calibri" panose="020F0502020204030204" pitchFamily="34" charset="0"/>
              </a:rPr>
              <a:pPr/>
              <a:t>16</a:t>
            </a:fld>
            <a:endParaRPr lang="en-US" altLang="en-US">
              <a:latin typeface="Calibri" panose="020F0502020204030204" pitchFamily="34" charset="0"/>
            </a:endParaRPr>
          </a:p>
        </p:txBody>
      </p:sp>
    </p:spTree>
    <p:extLst>
      <p:ext uri="{BB962C8B-B14F-4D97-AF65-F5344CB8AC3E}">
        <p14:creationId xmlns:p14="http://schemas.microsoft.com/office/powerpoint/2010/main" val="15138357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an illustrative example of subject data (content data) based on the investigative exercise case study.</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17</a:t>
            </a:fld>
            <a:endParaRPr lang="en-US" altLang="en-US">
              <a:latin typeface="Calibri" panose="020F0502020204030204" pitchFamily="34" charset="0"/>
            </a:endParaRPr>
          </a:p>
        </p:txBody>
      </p:sp>
    </p:spTree>
    <p:extLst>
      <p:ext uri="{BB962C8B-B14F-4D97-AF65-F5344CB8AC3E}">
        <p14:creationId xmlns:p14="http://schemas.microsoft.com/office/powerpoint/2010/main" val="42189365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an illustrative example of subject data (traffic data) based on the investigative exercise case study.</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18</a:t>
            </a:fld>
            <a:endParaRPr lang="en-US" altLang="en-US">
              <a:latin typeface="Calibri" panose="020F0502020204030204" pitchFamily="34" charset="0"/>
            </a:endParaRPr>
          </a:p>
        </p:txBody>
      </p:sp>
    </p:spTree>
    <p:extLst>
      <p:ext uri="{BB962C8B-B14F-4D97-AF65-F5344CB8AC3E}">
        <p14:creationId xmlns:p14="http://schemas.microsoft.com/office/powerpoint/2010/main" val="3766109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an illustrative example of subject data (subscriber information) based on the investigative exercise case study.</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19</a:t>
            </a:fld>
            <a:endParaRPr lang="en-US" altLang="en-US">
              <a:latin typeface="Calibri" panose="020F0502020204030204" pitchFamily="34" charset="0"/>
            </a:endParaRPr>
          </a:p>
        </p:txBody>
      </p:sp>
    </p:spTree>
    <p:extLst>
      <p:ext uri="{BB962C8B-B14F-4D97-AF65-F5344CB8AC3E}">
        <p14:creationId xmlns:p14="http://schemas.microsoft.com/office/powerpoint/2010/main" val="3904811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r>
              <a:rPr lang="en-GB" altLang="en-US" dirty="0"/>
              <a:t>Agenda</a:t>
            </a:r>
            <a:endParaRPr lang="hr-HR" altLang="en-US" dirty="0"/>
          </a:p>
          <a:p>
            <a:r>
              <a:rPr lang="en-GB" altLang="en-US" dirty="0"/>
              <a:t>This session has five parts: </a:t>
            </a:r>
            <a:endParaRPr lang="hr-HR" altLang="en-US" dirty="0"/>
          </a:p>
          <a:p>
            <a:r>
              <a:rPr lang="en-GB" altLang="en-US" dirty="0"/>
              <a:t> </a:t>
            </a:r>
            <a:endParaRPr lang="hr-HR" altLang="en-US" dirty="0"/>
          </a:p>
          <a:p>
            <a:r>
              <a:rPr lang="en-GB" altLang="en-US" dirty="0"/>
              <a:t>P</a:t>
            </a:r>
            <a:r>
              <a:rPr lang="en-US" altLang="en-US" dirty="0"/>
              <a:t>art One provides an introduction to requesting the execution of procedural/investigative measures in different legal systems and a brief recap of Session 1.2.3-1.2.4-1.3.1 of the Council of Europe Introductory Judicial Training Course on Cybercrime and Electronic Evidence relating to procedural powers in the Budapest Convention. </a:t>
            </a:r>
          </a:p>
          <a:p>
            <a:endParaRPr lang="hr-HR" altLang="en-US" dirty="0"/>
          </a:p>
          <a:p>
            <a:r>
              <a:rPr lang="en-US" altLang="en-US" dirty="0"/>
              <a:t>Part Two relates to the subject of procedural powers and covers both aspects of subject persons and subject data.</a:t>
            </a:r>
          </a:p>
          <a:p>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Part Three relates to how procedural powers are sought to be applied. In particular it covers both technical necessities of the procedural powers as well as protective necessities (i.e. conditions and safeguards that will be exercised in relation to the exercise of the procedural powers for which </a:t>
            </a:r>
            <a:r>
              <a:rPr lang="en-US" altLang="en-US" dirty="0" err="1"/>
              <a:t>authorisation</a:t>
            </a:r>
            <a:r>
              <a:rPr lang="en-US" altLang="en-US" dirty="0"/>
              <a:t> is being sought).</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Part Four relates to the grounds that form the basis for why the procedural powers are necessary for the purposes of a specified criminal investigation.</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p:txBody>
      </p:sp>
      <p:sp>
        <p:nvSpPr>
          <p:cNvPr id="655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E5CE185-B0D6-4188-AF63-B6CF38801435}" type="slidenum">
              <a:rPr lang="en-US" altLang="en-US">
                <a:latin typeface="Calibri" panose="020F0502020204030204" pitchFamily="34" charset="0"/>
              </a:rPr>
              <a:pPr/>
              <a:t>2</a:t>
            </a:fld>
            <a:endParaRPr lang="en-US" altLang="en-US">
              <a:latin typeface="Calibri" panose="020F0502020204030204" pitchFamily="34" charset="0"/>
            </a:endParaRPr>
          </a:p>
        </p:txBody>
      </p:sp>
    </p:spTree>
    <p:extLst>
      <p:ext uri="{BB962C8B-B14F-4D97-AF65-F5344CB8AC3E}">
        <p14:creationId xmlns:p14="http://schemas.microsoft.com/office/powerpoint/2010/main" val="9116588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certain guidelines in regards to appropriately identifying data so as to prevent the application of procedural powers to unspecified data or communications.</a:t>
            </a:r>
          </a:p>
          <a:p>
            <a:endParaRPr lang="en-US" altLang="en-US" dirty="0"/>
          </a:p>
          <a:p>
            <a:r>
              <a:rPr lang="en-US" altLang="en-US" dirty="0"/>
              <a:t>As an example, the application should identify the location and particulars of computer data or the source of transmission of a communication to the extent that this information is known. </a:t>
            </a:r>
          </a:p>
          <a:p>
            <a:endParaRPr lang="en-US" altLang="en-US" dirty="0"/>
          </a:p>
          <a:p>
            <a:r>
              <a:rPr lang="en-US" altLang="en-US" dirty="0"/>
              <a:t>The trainer should clarify that it is possible that such information may not be known with required specificity until the measure is actually initiated. For instance in case of an application for search &amp; seizure, data that is relevant t the criminal investigation may only be identified after completion of the initial search. In such a case absence of clear specificity should not prevent an application from being considered though the lack of specificity should be justified in the application. </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20</a:t>
            </a:fld>
            <a:endParaRPr lang="en-US" altLang="en-US">
              <a:latin typeface="Calibri" panose="020F0502020204030204" pitchFamily="34" charset="0"/>
            </a:endParaRPr>
          </a:p>
        </p:txBody>
      </p:sp>
    </p:spTree>
    <p:extLst>
      <p:ext uri="{BB962C8B-B14F-4D97-AF65-F5344CB8AC3E}">
        <p14:creationId xmlns:p14="http://schemas.microsoft.com/office/powerpoint/2010/main" val="3249163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As part of the request, the prosecutor should clearly mention information as to how the specified data or communications have been identified and located. This information may be required at the time of hearing/considering requests for investigative/procedural powers in order for the officer to determine the basis of the information being provided. It may also be mentioned why the information based on which the data has been identified and specified is believed to be reliable, and how such information has been verified by the concerned authorities.</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21</a:t>
            </a:fld>
            <a:endParaRPr lang="en-US" altLang="en-US">
              <a:latin typeface="Calibri" panose="020F0502020204030204" pitchFamily="34" charset="0"/>
            </a:endParaRPr>
          </a:p>
        </p:txBody>
      </p:sp>
    </p:spTree>
    <p:extLst>
      <p:ext uri="{BB962C8B-B14F-4D97-AF65-F5344CB8AC3E}">
        <p14:creationId xmlns:p14="http://schemas.microsoft.com/office/powerpoint/2010/main" val="3305590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an excerpt from the application (to be used as basis of the hearing exercise). This may be used to show participants how data has been identified, and how the reliability of the location and contents of the data have been verified by the person making the application. </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22</a:t>
            </a:fld>
            <a:endParaRPr lang="en-US" altLang="en-US">
              <a:latin typeface="Calibri" panose="020F0502020204030204" pitchFamily="34" charset="0"/>
            </a:endParaRPr>
          </a:p>
        </p:txBody>
      </p:sp>
    </p:spTree>
    <p:extLst>
      <p:ext uri="{BB962C8B-B14F-4D97-AF65-F5344CB8AC3E}">
        <p14:creationId xmlns:p14="http://schemas.microsoft.com/office/powerpoint/2010/main" val="327607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Part Three relates to how procedural powers are sought to be applied. In particular it covers both technical necessities of the procedural powers as well as protective necessities (i.e. conditions and safeguards that will be exercised in relation to the exercise of the procedural powers for which </a:t>
            </a:r>
            <a:r>
              <a:rPr lang="en-US" altLang="en-US" dirty="0" err="1"/>
              <a:t>authorisation</a:t>
            </a:r>
            <a:r>
              <a:rPr lang="en-US" altLang="en-US" dirty="0"/>
              <a:t> is being sought).</a:t>
            </a:r>
          </a:p>
        </p:txBody>
      </p:sp>
      <p:sp>
        <p:nvSpPr>
          <p:cNvPr id="8294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7A3F250-60C4-4A52-AA4E-DD5030D9543D}" type="slidenum">
              <a:rPr lang="en-US" altLang="en-US">
                <a:latin typeface="Calibri" panose="020F0502020204030204" pitchFamily="34" charset="0"/>
              </a:rPr>
              <a:pPr/>
              <a:t>23</a:t>
            </a:fld>
            <a:endParaRPr lang="en-US" altLang="en-US">
              <a:latin typeface="Calibri" panose="020F0502020204030204" pitchFamily="34" charset="0"/>
            </a:endParaRPr>
          </a:p>
        </p:txBody>
      </p:sp>
    </p:spTree>
    <p:extLst>
      <p:ext uri="{BB962C8B-B14F-4D97-AF65-F5344CB8AC3E}">
        <p14:creationId xmlns:p14="http://schemas.microsoft.com/office/powerpoint/2010/main" val="30463906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identifies two aspects relating to the execution of procedural measures.  Technical necessities relate to technical aspects of how the procedural power will be executed. Protective necessities relate to the conditions and safeguards that will be applied in regards to the execution of procedural powers to comply with the requirements of Article 15 of the Budapest Convention. </a:t>
            </a:r>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6134F3C-DBD3-455A-A297-A356853296A7}" type="slidenum">
              <a:rPr lang="en-US" altLang="en-US">
                <a:latin typeface="Calibri" panose="020F0502020204030204" pitchFamily="34" charset="0"/>
              </a:rPr>
              <a:pPr/>
              <a:t>24</a:t>
            </a:fld>
            <a:endParaRPr lang="en-US" altLang="en-US">
              <a:latin typeface="Calibri" panose="020F0502020204030204" pitchFamily="34" charset="0"/>
            </a:endParaRPr>
          </a:p>
        </p:txBody>
      </p:sp>
    </p:spTree>
    <p:extLst>
      <p:ext uri="{BB962C8B-B14F-4D97-AF65-F5344CB8AC3E}">
        <p14:creationId xmlns:p14="http://schemas.microsoft.com/office/powerpoint/2010/main" val="32728436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
        <p:nvSpPr>
          <p:cNvPr id="911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A5E307-D2E4-4E20-A03F-A828C0677861}" type="slidenum">
              <a:rPr lang="en-US" altLang="en-US">
                <a:latin typeface="Calibri" panose="020F0502020204030204" pitchFamily="34" charset="0"/>
              </a:rPr>
              <a:pPr/>
              <a:t>25</a:t>
            </a:fld>
            <a:endParaRPr lang="en-US" altLang="en-US">
              <a:latin typeface="Calibri" panose="020F0502020204030204" pitchFamily="34" charset="0"/>
            </a:endParaRPr>
          </a:p>
        </p:txBody>
      </p:sp>
    </p:spTree>
    <p:extLst>
      <p:ext uri="{BB962C8B-B14F-4D97-AF65-F5344CB8AC3E}">
        <p14:creationId xmlns:p14="http://schemas.microsoft.com/office/powerpoint/2010/main" val="32949237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lists the different powers available under the Budapest Convention. </a:t>
            </a:r>
          </a:p>
          <a:p>
            <a:endParaRPr lang="en-US" altLang="en-US" dirty="0"/>
          </a:p>
          <a:p>
            <a:r>
              <a:rPr lang="en-US" altLang="en-US" dirty="0"/>
              <a:t>At the highest level, it is important that the correct procedural power is selected for the specific electronic evidence that is sought to be preserved or obtained. </a:t>
            </a:r>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03DA6C5-F78A-4346-B741-508CA2457F6E}" type="slidenum">
              <a:rPr lang="en-US" altLang="en-US">
                <a:latin typeface="Calibri" panose="020F0502020204030204" pitchFamily="34" charset="0"/>
              </a:rPr>
              <a:pPr/>
              <a:t>26</a:t>
            </a:fld>
            <a:endParaRPr lang="en-US" altLang="en-US">
              <a:latin typeface="Calibri" panose="020F0502020204030204" pitchFamily="34" charset="0"/>
            </a:endParaRPr>
          </a:p>
        </p:txBody>
      </p:sp>
    </p:spTree>
    <p:extLst>
      <p:ext uri="{BB962C8B-B14F-4D97-AF65-F5344CB8AC3E}">
        <p14:creationId xmlns:p14="http://schemas.microsoft.com/office/powerpoint/2010/main" val="27085505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This slide provides certain examples that illustrate how different procedural powers are more appropriate for different investigative actions and end results. </a:t>
            </a:r>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27</a:t>
            </a:fld>
            <a:endParaRPr lang="en-US" altLang="en-US">
              <a:latin typeface="Calibri" panose="020F0502020204030204" pitchFamily="34" charset="0"/>
            </a:endParaRPr>
          </a:p>
        </p:txBody>
      </p:sp>
    </p:spTree>
    <p:extLst>
      <p:ext uri="{BB962C8B-B14F-4D97-AF65-F5344CB8AC3E}">
        <p14:creationId xmlns:p14="http://schemas.microsoft.com/office/powerpoint/2010/main" val="13562973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illustrates which procedural power law enforcement may exercise to obtain subscriber information in the form of computer data.</a:t>
            </a:r>
          </a:p>
          <a:p>
            <a:endParaRPr lang="en-US" altLang="en-US"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28</a:t>
            </a:fld>
            <a:endParaRPr lang="en-US" altLang="en-US">
              <a:latin typeface="Calibri" panose="020F0502020204030204" pitchFamily="34" charset="0"/>
            </a:endParaRPr>
          </a:p>
        </p:txBody>
      </p:sp>
    </p:spTree>
    <p:extLst>
      <p:ext uri="{BB962C8B-B14F-4D97-AF65-F5344CB8AC3E}">
        <p14:creationId xmlns:p14="http://schemas.microsoft.com/office/powerpoint/2010/main" val="6794584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illustrates which procedural power law enforcement may exercise to obtain traffic data in connection with an email sent from UBP to FBA.</a:t>
            </a:r>
          </a:p>
          <a:p>
            <a:endParaRPr lang="en-US" altLang="en-US" dirty="0"/>
          </a:p>
          <a:p>
            <a:endParaRPr lang="en-US" altLang="en-US"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29</a:t>
            </a:fld>
            <a:endParaRPr lang="en-US" altLang="en-US">
              <a:latin typeface="Calibri" panose="020F0502020204030204" pitchFamily="34" charset="0"/>
            </a:endParaRPr>
          </a:p>
        </p:txBody>
      </p:sp>
    </p:spTree>
    <p:extLst>
      <p:ext uri="{BB962C8B-B14F-4D97-AF65-F5344CB8AC3E}">
        <p14:creationId xmlns:p14="http://schemas.microsoft.com/office/powerpoint/2010/main" val="892391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This slide summarizes the objectives of the session.</a:t>
            </a:r>
          </a:p>
          <a:p>
            <a:endParaRPr lang="en-US" altLang="en-US"/>
          </a:p>
          <a:p>
            <a:r>
              <a:rPr lang="en-US" altLang="en-US"/>
              <a:t>The trainer should clearly explain the objectives of this session to the participants.</a:t>
            </a:r>
            <a:endParaRPr lang="hr-HR" altLang="en-US"/>
          </a:p>
          <a:p>
            <a:endParaRPr lang="hr-HR" altLang="en-US"/>
          </a:p>
        </p:txBody>
      </p:sp>
      <p:sp>
        <p:nvSpPr>
          <p:cNvPr id="6656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E0280E-058F-4D29-99FC-DF7303699BA4}" type="slidenum">
              <a:rPr lang="en-US" altLang="en-US">
                <a:latin typeface="Calibri" panose="020F0502020204030204" pitchFamily="34" charset="0"/>
              </a:rPr>
              <a:pPr/>
              <a:t>3</a:t>
            </a:fld>
            <a:endParaRPr lang="en-US" altLang="en-US">
              <a:latin typeface="Calibri" panose="020F0502020204030204" pitchFamily="34" charset="0"/>
            </a:endParaRPr>
          </a:p>
        </p:txBody>
      </p:sp>
    </p:spTree>
    <p:extLst>
      <p:ext uri="{BB962C8B-B14F-4D97-AF65-F5344CB8AC3E}">
        <p14:creationId xmlns:p14="http://schemas.microsoft.com/office/powerpoint/2010/main" val="8783406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trainer should explain the importance of specifying aspects related to execution of the investigative measure at the time the investigative measure is being requested. It is good practice to provide details regarding how the order will be implemented and executed. </a:t>
            </a:r>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C01C888-2B2C-4E17-9BAA-121E20993EC4}" type="slidenum">
              <a:rPr lang="en-US" altLang="en-US">
                <a:latin typeface="Calibri" panose="020F0502020204030204" pitchFamily="34" charset="0"/>
              </a:rPr>
              <a:pPr/>
              <a:t>30</a:t>
            </a:fld>
            <a:endParaRPr lang="en-US" altLang="en-US">
              <a:latin typeface="Calibri" panose="020F0502020204030204" pitchFamily="34" charset="0"/>
            </a:endParaRPr>
          </a:p>
        </p:txBody>
      </p:sp>
    </p:spTree>
    <p:extLst>
      <p:ext uri="{BB962C8B-B14F-4D97-AF65-F5344CB8AC3E}">
        <p14:creationId xmlns:p14="http://schemas.microsoft.com/office/powerpoint/2010/main" val="3246513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provides an excerpt from the application (to be used as basis of the hearing exercise) explaining technical aspects of the measures for which authorization is sought. The trainer should use this to explain how the technical necessities are to be clearly described in any electronic evidence related request.  </a:t>
            </a:r>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31</a:t>
            </a:fld>
            <a:endParaRPr lang="en-US" altLang="en-US"/>
          </a:p>
        </p:txBody>
      </p:sp>
    </p:spTree>
    <p:extLst>
      <p:ext uri="{BB962C8B-B14F-4D97-AF65-F5344CB8AC3E}">
        <p14:creationId xmlns:p14="http://schemas.microsoft.com/office/powerpoint/2010/main" val="21490528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The trainer should explain to the delegates that in many jurisdictions only the prosecutor/law enforcement official is permitted to execute an authorization with respect to investigative measures unless the authorization specifically allows other individuals to be present. Therefore the request ought to specify the persons who will be required to accompany the prosecutor at the time of execution of power</a:t>
            </a:r>
          </a:p>
          <a:p>
            <a:endParaRPr lang="en-US" altLang="en-US" dirty="0"/>
          </a:p>
          <a:p>
            <a:pPr algn="just"/>
            <a:r>
              <a:rPr lang="en-US" altLang="en-US" dirty="0"/>
              <a:t>It should clearly be explained why the individual named is required and the impact of additional persons, other than the applicant, on privacy and related rights. </a:t>
            </a:r>
          </a:p>
          <a:p>
            <a:endParaRPr lang="en-US" altLang="en-US" dirty="0"/>
          </a:p>
          <a:p>
            <a:r>
              <a:rPr lang="en-US" altLang="en-US" dirty="0"/>
              <a:t>This may include other law enforcement officials for practical assistance, experts (including forensics experts) for technical assistance, and other persons with knowledge about the functioning of computer systems or information regarding access codes.</a:t>
            </a:r>
          </a:p>
          <a:p>
            <a:endParaRPr lang="en-US" altLang="en-US" dirty="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8CAF30-C21A-4B4A-8073-DEE4F80DA224}" type="slidenum">
              <a:rPr lang="en-US" altLang="en-US">
                <a:latin typeface="Calibri" panose="020F0502020204030204" pitchFamily="34" charset="0"/>
              </a:rPr>
              <a:pPr/>
              <a:t>32</a:t>
            </a:fld>
            <a:endParaRPr lang="en-US" altLang="en-US">
              <a:latin typeface="Calibri" panose="020F0502020204030204" pitchFamily="34" charset="0"/>
            </a:endParaRPr>
          </a:p>
        </p:txBody>
      </p:sp>
    </p:spTree>
    <p:extLst>
      <p:ext uri="{BB962C8B-B14F-4D97-AF65-F5344CB8AC3E}">
        <p14:creationId xmlns:p14="http://schemas.microsoft.com/office/powerpoint/2010/main" val="21801941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provides examples of persons who may be required to exercise power to secure computer data from </a:t>
            </a:r>
            <a:r>
              <a:rPr lang="en-US" altLang="en-US" dirty="0" err="1"/>
              <a:t>Ostland</a:t>
            </a:r>
            <a:r>
              <a:rPr lang="en-US" altLang="en-US" dirty="0"/>
              <a:t> Branch.</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33</a:t>
            </a:fld>
            <a:endParaRPr lang="en-US" altLang="en-US"/>
          </a:p>
        </p:txBody>
      </p:sp>
    </p:spTree>
    <p:extLst>
      <p:ext uri="{BB962C8B-B14F-4D97-AF65-F5344CB8AC3E}">
        <p14:creationId xmlns:p14="http://schemas.microsoft.com/office/powerpoint/2010/main" val="6902624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Given that the Budapest Convention restricts compelling a service provider to intercept or record data in real-time beyond its existing technical capability, the relevant service providers and their technical capability should be explained when requesting investigative measures.</a:t>
            </a:r>
          </a:p>
          <a:p>
            <a:pPr algn="just"/>
            <a:endParaRPr lang="en-US" altLang="en-US" dirty="0"/>
          </a:p>
          <a:p>
            <a:pPr algn="just"/>
            <a:r>
              <a:rPr lang="en-US" altLang="en-US" dirty="0"/>
              <a:t>The trainer should emphasize that when requesting investigative measures special care should be made not to request measures that would exceed the known technical capability of the service provider as this may pose a challenge at the time of execution of the power.</a:t>
            </a:r>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0B0E22C-7244-4032-A3EB-EB7BFD13BAD1}" type="slidenum">
              <a:rPr lang="en-US" altLang="en-US">
                <a:latin typeface="Calibri" panose="020F0502020204030204" pitchFamily="34" charset="0"/>
              </a:rPr>
              <a:pPr/>
              <a:t>34</a:t>
            </a:fld>
            <a:endParaRPr lang="en-US" altLang="en-US">
              <a:latin typeface="Calibri" panose="020F0502020204030204" pitchFamily="34" charset="0"/>
            </a:endParaRPr>
          </a:p>
        </p:txBody>
      </p:sp>
    </p:spTree>
    <p:extLst>
      <p:ext uri="{BB962C8B-B14F-4D97-AF65-F5344CB8AC3E}">
        <p14:creationId xmlns:p14="http://schemas.microsoft.com/office/powerpoint/2010/main" val="21303473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This slide shows excerpts of the Budapest Convention that state that the powers of the competent authorities under Article 20 and 21 to the extent of compelling service providers is limited to the extent of the existing technical capability of the service provider.</a:t>
            </a:r>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0B0E22C-7244-4032-A3EB-EB7BFD13BAD1}" type="slidenum">
              <a:rPr lang="en-US" altLang="en-US">
                <a:latin typeface="Calibri" panose="020F0502020204030204" pitchFamily="34" charset="0"/>
              </a:rPr>
              <a:pPr/>
              <a:t>35</a:t>
            </a:fld>
            <a:endParaRPr lang="en-US" altLang="en-US">
              <a:latin typeface="Calibri" panose="020F0502020204030204" pitchFamily="34" charset="0"/>
            </a:endParaRPr>
          </a:p>
        </p:txBody>
      </p:sp>
    </p:spTree>
    <p:extLst>
      <p:ext uri="{BB962C8B-B14F-4D97-AF65-F5344CB8AC3E}">
        <p14:creationId xmlns:p14="http://schemas.microsoft.com/office/powerpoint/2010/main" val="21476751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
        <p:nvSpPr>
          <p:cNvPr id="911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A5E307-D2E4-4E20-A03F-A828C0677861}" type="slidenum">
              <a:rPr lang="en-US" altLang="en-US">
                <a:latin typeface="Calibri" panose="020F0502020204030204" pitchFamily="34" charset="0"/>
              </a:rPr>
              <a:pPr/>
              <a:t>36</a:t>
            </a:fld>
            <a:endParaRPr lang="en-US" altLang="en-US">
              <a:latin typeface="Calibri" panose="020F0502020204030204" pitchFamily="34" charset="0"/>
            </a:endParaRPr>
          </a:p>
        </p:txBody>
      </p:sp>
    </p:spTree>
    <p:extLst>
      <p:ext uri="{BB962C8B-B14F-4D97-AF65-F5344CB8AC3E}">
        <p14:creationId xmlns:p14="http://schemas.microsoft.com/office/powerpoint/2010/main" val="14524683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One of the conditions stated in Article 15 is that the duration of a procedural power should be clearly stated. This should clearly be stated when requesting investigative measures, in particular search and seizure, real-time collection of traffic data and interception of content data because these are the most invasive powers under the Budapest Convention.</a:t>
            </a:r>
          </a:p>
          <a:p>
            <a:endParaRPr lang="en-US" altLang="en-US" dirty="0"/>
          </a:p>
          <a:p>
            <a:r>
              <a:rPr lang="en-US" altLang="en-US" dirty="0"/>
              <a:t>The trainer should clarify that the duration/frequency of the power depends on which power is being exercised and the particular circumstances of the case. For instance in case of real-time recording of traffic data authorization may be sought for a period of 2 hours on a particular day when it is believed a specified communication will take place. Conversely in case of seizure of computer data the time period for which seized materials should be retained by LEAs, or for how long data is to be rendered inaccessible to the subject person should be mentioned when making a request.</a:t>
            </a:r>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C96111E-D955-4CE1-A79E-17F09CE462C4}" type="slidenum">
              <a:rPr lang="en-US" altLang="en-US">
                <a:latin typeface="Calibri" panose="020F0502020204030204" pitchFamily="34" charset="0"/>
              </a:rPr>
              <a:pPr/>
              <a:t>37</a:t>
            </a:fld>
            <a:endParaRPr lang="en-US" altLang="en-US">
              <a:latin typeface="Calibri" panose="020F0502020204030204" pitchFamily="34" charset="0"/>
            </a:endParaRPr>
          </a:p>
        </p:txBody>
      </p:sp>
    </p:spTree>
    <p:extLst>
      <p:ext uri="{BB962C8B-B14F-4D97-AF65-F5344CB8AC3E}">
        <p14:creationId xmlns:p14="http://schemas.microsoft.com/office/powerpoint/2010/main" val="20450733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provides an excerpt from the application (to be used as basis of the hearing exercise) which relates to the time/ duration / frequency of the power to conduct the securing of computer data, and also the period for which certain data will be rendered inaccessible. </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38</a:t>
            </a:fld>
            <a:endParaRPr lang="en-US" altLang="en-US"/>
          </a:p>
        </p:txBody>
      </p:sp>
    </p:spTree>
    <p:extLst>
      <p:ext uri="{BB962C8B-B14F-4D97-AF65-F5344CB8AC3E}">
        <p14:creationId xmlns:p14="http://schemas.microsoft.com/office/powerpoint/2010/main" val="25090472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This slide provides safeguards in relation to the limitation of the powers being sought. When requesting an investigative measure, it may be useful to make a statement that the data will only be disclosed, retained and copied to the extent necessary and copies will be destroyed when not needed. </a:t>
            </a:r>
          </a:p>
          <a:p>
            <a:pPr algn="just"/>
            <a:endParaRPr lang="en-US" altLang="en-US" dirty="0"/>
          </a:p>
          <a:p>
            <a:pPr algn="just"/>
            <a:r>
              <a:rPr lang="en-US" altLang="en-US" dirty="0"/>
              <a:t>The slide also lists possible instances where data may be necessary, which may be stated at the time of request if appropriate.</a:t>
            </a:r>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09AC6A1-11A6-4E2E-8774-A23B37C194A6}" type="slidenum">
              <a:rPr lang="en-US" altLang="en-US" smtClean="0">
                <a:latin typeface="Calibri" panose="020F0502020204030204" pitchFamily="34" charset="0"/>
              </a:rPr>
              <a:pPr/>
              <a:t>39</a:t>
            </a:fld>
            <a:endParaRPr lang="en-US" altLang="en-US">
              <a:latin typeface="Calibri" panose="020F0502020204030204" pitchFamily="34" charset="0"/>
            </a:endParaRPr>
          </a:p>
        </p:txBody>
      </p:sp>
    </p:spTree>
    <p:extLst>
      <p:ext uri="{BB962C8B-B14F-4D97-AF65-F5344CB8AC3E}">
        <p14:creationId xmlns:p14="http://schemas.microsoft.com/office/powerpoint/2010/main" val="1808392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P</a:t>
            </a:r>
            <a:r>
              <a:rPr lang="en-US" altLang="en-US" dirty="0"/>
              <a:t>art One provides an introduction to requesting procedural/investigative measures in different legal systems and a brief recap of Session 1.2.3-1.2.4-1.3.1 of the Council of Europe Introductory Judicial Training Course on Cybercrime and Electronic Evidence relating to procedural powers in the Budapest Convention. </a:t>
            </a:r>
          </a:p>
        </p:txBody>
      </p:sp>
      <p:sp>
        <p:nvSpPr>
          <p:cNvPr id="6758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5F0942B-CDC0-4169-9AB4-8A3C56AE1437}" type="slidenum">
              <a:rPr lang="en-US" altLang="en-US">
                <a:latin typeface="Calibri" panose="020F0502020204030204" pitchFamily="34" charset="0"/>
              </a:rPr>
              <a:pPr/>
              <a:t>4</a:t>
            </a:fld>
            <a:endParaRPr lang="en-US" altLang="en-US">
              <a:latin typeface="Calibri" panose="020F0502020204030204" pitchFamily="34" charset="0"/>
            </a:endParaRPr>
          </a:p>
        </p:txBody>
      </p:sp>
    </p:spTree>
    <p:extLst>
      <p:ext uri="{BB962C8B-B14F-4D97-AF65-F5344CB8AC3E}">
        <p14:creationId xmlns:p14="http://schemas.microsoft.com/office/powerpoint/2010/main" val="162333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explains how data sought to be obtained in the case study will be used in a limited capacity. </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40</a:t>
            </a:fld>
            <a:endParaRPr lang="en-US" altLang="en-US"/>
          </a:p>
        </p:txBody>
      </p:sp>
    </p:spTree>
    <p:extLst>
      <p:ext uri="{BB962C8B-B14F-4D97-AF65-F5344CB8AC3E}">
        <p14:creationId xmlns:p14="http://schemas.microsoft.com/office/powerpoint/2010/main" val="41292573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lays out the basis for measures for privacy to be included within the application. The trainer should explain that the nature of the procedural powers under the Budapest Convention have an impact on privacy and this should be considered while applying for procedural powers. </a:t>
            </a:r>
          </a:p>
          <a:p>
            <a:endParaRPr lang="en-US" altLang="en-US" dirty="0"/>
          </a:p>
          <a:p>
            <a:r>
              <a:rPr lang="en-US" altLang="en-US" dirty="0"/>
              <a:t>The trainer should also clarify that particular procedures under the Budapest Convention have varying impacts on privacy and thus different safeguards may be adopted. For instance in case of real-time interception of content data it may be appropriate to take measures such as limiting retention of intercepted content data and restricting access to intercepted content data to specified persons. Conversely in case of search and seizure, limitations may be requiring destruction of copies of data seized after a specified period of time.  Examples are discussed in the following slides.</a:t>
            </a:r>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B6B8E52-05E3-4CF2-AD11-D2A13F00B5F3}" type="slidenum">
              <a:rPr lang="en-US" altLang="en-US">
                <a:latin typeface="Calibri" panose="020F0502020204030204" pitchFamily="34" charset="0"/>
              </a:rPr>
              <a:pPr/>
              <a:t>41</a:t>
            </a:fld>
            <a:endParaRPr lang="en-US" altLang="en-US">
              <a:latin typeface="Calibri" panose="020F0502020204030204" pitchFamily="34" charset="0"/>
            </a:endParaRPr>
          </a:p>
        </p:txBody>
      </p:sp>
    </p:spTree>
    <p:extLst>
      <p:ext uri="{BB962C8B-B14F-4D97-AF65-F5344CB8AC3E}">
        <p14:creationId xmlns:p14="http://schemas.microsoft.com/office/powerpoint/2010/main" val="37067708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 list of measures that may be taken to ensure privacy of persons involved in criminal investigations and third parties. This list is notional and the prosecutor may specify other measures that may be appropriate in any given case at the time of making the request.</a:t>
            </a:r>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145845-9B5D-4514-ACDF-5720488B87D0}" type="slidenum">
              <a:rPr lang="en-US" altLang="en-US">
                <a:latin typeface="Calibri" panose="020F0502020204030204" pitchFamily="34" charset="0"/>
              </a:rPr>
              <a:pPr/>
              <a:t>42</a:t>
            </a:fld>
            <a:endParaRPr lang="en-US" altLang="en-US">
              <a:latin typeface="Calibri" panose="020F0502020204030204" pitchFamily="34" charset="0"/>
            </a:endParaRPr>
          </a:p>
        </p:txBody>
      </p:sp>
    </p:spTree>
    <p:extLst>
      <p:ext uri="{BB962C8B-B14F-4D97-AF65-F5344CB8AC3E}">
        <p14:creationId xmlns:p14="http://schemas.microsoft.com/office/powerpoint/2010/main" val="30420512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explains how data sought to be obtained in the case study will be subject to privacy safeguards.</a:t>
            </a:r>
            <a:endParaRPr lang="en-GB" dirty="0"/>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43</a:t>
            </a:fld>
            <a:endParaRPr lang="en-US" altLang="en-US"/>
          </a:p>
        </p:txBody>
      </p:sp>
    </p:spTree>
    <p:extLst>
      <p:ext uri="{BB962C8B-B14F-4D97-AF65-F5344CB8AC3E}">
        <p14:creationId xmlns:p14="http://schemas.microsoft.com/office/powerpoint/2010/main" val="37067800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proportionality test ought to be considered in each request for investigative measures. The concept of proportionality is used as a criterion of fairness and justice in statutory interpretation processes as a logical method intended to assist in discerning the correct balance between the effects of allowing the exercise of a procedural power and the benefit to the investigation by exercise of such power. </a:t>
            </a:r>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BF0DB28-F171-432C-B4C1-6C59855E485A}" type="slidenum">
              <a:rPr lang="en-US" altLang="en-US">
                <a:latin typeface="Calibri" panose="020F0502020204030204" pitchFamily="34" charset="0"/>
              </a:rPr>
              <a:pPr/>
              <a:t>44</a:t>
            </a:fld>
            <a:endParaRPr lang="en-US" altLang="en-US">
              <a:latin typeface="Calibri" panose="020F0502020204030204" pitchFamily="34" charset="0"/>
            </a:endParaRPr>
          </a:p>
        </p:txBody>
      </p:sp>
    </p:spTree>
    <p:extLst>
      <p:ext uri="{BB962C8B-B14F-4D97-AF65-F5344CB8AC3E}">
        <p14:creationId xmlns:p14="http://schemas.microsoft.com/office/powerpoint/2010/main" val="41026422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analyses the application for securing computer data from a proportionality perspective. It illustrates some examples of factors that should be covered the application to explain whether the procedural powers being requested are proportional to the value added to the investigation from exercise of such procedural powers.</a:t>
            </a:r>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45</a:t>
            </a:fld>
            <a:endParaRPr lang="en-US" altLang="en-US"/>
          </a:p>
        </p:txBody>
      </p:sp>
    </p:spTree>
    <p:extLst>
      <p:ext uri="{BB962C8B-B14F-4D97-AF65-F5344CB8AC3E}">
        <p14:creationId xmlns:p14="http://schemas.microsoft.com/office/powerpoint/2010/main" val="7932329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When requesting procedural powers, it should also be clarified whether the materials sought may affect any religious, medical or journalistic confidentiality or legal privilege; and if so justification or additional grounds for permitting the exercise of the power. If data falls in any of the above mentioned categories, it may place an additional burden with respect to meeting the test of proportionality.</a:t>
            </a: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2339A7E-A523-4B71-8FE0-6ADFAEAF7A7F}" type="slidenum">
              <a:rPr lang="en-US" altLang="en-US">
                <a:latin typeface="Calibri" panose="020F0502020204030204" pitchFamily="34" charset="0"/>
              </a:rPr>
              <a:pPr/>
              <a:t>46</a:t>
            </a:fld>
            <a:endParaRPr lang="en-US" altLang="en-US">
              <a:latin typeface="Calibri" panose="020F0502020204030204" pitchFamily="34" charset="0"/>
            </a:endParaRPr>
          </a:p>
        </p:txBody>
      </p:sp>
    </p:spTree>
    <p:extLst>
      <p:ext uri="{BB962C8B-B14F-4D97-AF65-F5344CB8AC3E}">
        <p14:creationId xmlns:p14="http://schemas.microsoft.com/office/powerpoint/2010/main" val="21659814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zervirano mjesto slike slajda 1">
            <a:extLst>
              <a:ext uri="{FF2B5EF4-FFF2-40B4-BE49-F238E27FC236}">
                <a16:creationId xmlns:a16="http://schemas.microsoft.com/office/drawing/2014/main" id="{C6496375-A7E7-48D4-99CB-12811F390DB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Rezervirano mjesto bilježaka 2">
            <a:extLst>
              <a:ext uri="{FF2B5EF4-FFF2-40B4-BE49-F238E27FC236}">
                <a16:creationId xmlns:a16="http://schemas.microsoft.com/office/drawing/2014/main" id="{DC0D5C96-B176-447B-87D7-D6DC16F62DE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The trainer should emphasize the importance of confidentiality at the time of consideration of the request or the hearing. Failure to ensure confidentiality may frustrate the exercise of a procedural power and possibly even an entire criminal investigation. </a:t>
            </a:r>
            <a:endParaRPr lang="hr-HR" altLang="en-US" dirty="0"/>
          </a:p>
        </p:txBody>
      </p:sp>
      <p:sp>
        <p:nvSpPr>
          <p:cNvPr id="32772" name="Rezervirano mjesto broja slajda 3">
            <a:extLst>
              <a:ext uri="{FF2B5EF4-FFF2-40B4-BE49-F238E27FC236}">
                <a16:creationId xmlns:a16="http://schemas.microsoft.com/office/drawing/2014/main" id="{245DEB3C-7ED9-4EDF-B7BA-760D0963983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3F76DE1-75A6-4354-9413-0133CCD398EC}" type="slidenum">
              <a:rPr lang="en-US" altLang="en-US" smtClean="0"/>
              <a:pPr>
                <a:spcBef>
                  <a:spcPct val="0"/>
                </a:spcBef>
              </a:pPr>
              <a:t>47</a:t>
            </a:fld>
            <a:endParaRPr lang="en-US" altLang="en-US"/>
          </a:p>
        </p:txBody>
      </p:sp>
    </p:spTree>
    <p:extLst>
      <p:ext uri="{BB962C8B-B14F-4D97-AF65-F5344CB8AC3E}">
        <p14:creationId xmlns:p14="http://schemas.microsoft.com/office/powerpoint/2010/main" val="35965014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zervirano mjesto slike slajda 1">
            <a:extLst>
              <a:ext uri="{FF2B5EF4-FFF2-40B4-BE49-F238E27FC236}">
                <a16:creationId xmlns:a16="http://schemas.microsoft.com/office/drawing/2014/main" id="{6628FE4C-493C-4089-93A2-302F1B0DC7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Rezervirano mjesto bilježaka 2">
            <a:extLst>
              <a:ext uri="{FF2B5EF4-FFF2-40B4-BE49-F238E27FC236}">
                <a16:creationId xmlns:a16="http://schemas.microsoft.com/office/drawing/2014/main" id="{B6EC3867-04A3-4570-B988-ADBB68500A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This slide provides examples of different procedural powers that underscore the legal basis for ensuring confidentiality of procedural powers.</a:t>
            </a:r>
            <a:endParaRPr lang="hr-HR" altLang="en-US"/>
          </a:p>
        </p:txBody>
      </p:sp>
      <p:sp>
        <p:nvSpPr>
          <p:cNvPr id="34820" name="Rezervirano mjesto broja slajda 3">
            <a:extLst>
              <a:ext uri="{FF2B5EF4-FFF2-40B4-BE49-F238E27FC236}">
                <a16:creationId xmlns:a16="http://schemas.microsoft.com/office/drawing/2014/main" id="{A2BE7C5D-DFEF-411A-A5B3-84C40FB4AF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CAB551F7-6348-413B-8EA7-93C601E9208D}" type="slidenum">
              <a:rPr lang="en-US" altLang="en-US" smtClean="0"/>
              <a:pPr>
                <a:spcBef>
                  <a:spcPct val="0"/>
                </a:spcBef>
              </a:pPr>
              <a:t>48</a:t>
            </a:fld>
            <a:endParaRPr lang="en-US" altLang="en-US"/>
          </a:p>
        </p:txBody>
      </p:sp>
    </p:spTree>
    <p:extLst>
      <p:ext uri="{BB962C8B-B14F-4D97-AF65-F5344CB8AC3E}">
        <p14:creationId xmlns:p14="http://schemas.microsoft.com/office/powerpoint/2010/main" val="175011588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zervirano mjesto slike slajda 1">
            <a:extLst>
              <a:ext uri="{FF2B5EF4-FFF2-40B4-BE49-F238E27FC236}">
                <a16:creationId xmlns:a16="http://schemas.microsoft.com/office/drawing/2014/main" id="{E7577A87-31C3-4E45-ADD0-9F73247FA2B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Rezervirano mjesto bilježaka 2">
            <a:extLst>
              <a:ext uri="{FF2B5EF4-FFF2-40B4-BE49-F238E27FC236}">
                <a16:creationId xmlns:a16="http://schemas.microsoft.com/office/drawing/2014/main" id="{D43ACACC-1161-4329-A8AD-EE1DA6BB54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r-HR" altLang="en-US" b="1"/>
          </a:p>
        </p:txBody>
      </p:sp>
      <p:sp>
        <p:nvSpPr>
          <p:cNvPr id="38916" name="Rezervirano mjesto broja slajda 3">
            <a:extLst>
              <a:ext uri="{FF2B5EF4-FFF2-40B4-BE49-F238E27FC236}">
                <a16:creationId xmlns:a16="http://schemas.microsoft.com/office/drawing/2014/main" id="{E6D1E5CA-C74B-47A9-9826-B4E81C6BE0A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9B42E99-2154-4CD2-9719-04D9B00A4FBF}" type="slidenum">
              <a:rPr lang="en-US" altLang="en-US" smtClean="0"/>
              <a:pPr>
                <a:spcBef>
                  <a:spcPct val="0"/>
                </a:spcBef>
              </a:pPr>
              <a:t>49</a:t>
            </a:fld>
            <a:endParaRPr lang="en-US" altLang="en-US"/>
          </a:p>
        </p:txBody>
      </p:sp>
    </p:spTree>
    <p:extLst>
      <p:ext uri="{BB962C8B-B14F-4D97-AF65-F5344CB8AC3E}">
        <p14:creationId xmlns:p14="http://schemas.microsoft.com/office/powerpoint/2010/main" val="1345896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lists each of the procedural powers under Chapter II, Section 2 of the Budapest Convention. The trainer may briefly discuss each power, though it is expected that the participants understand each of the powers at this stage having completed the introductory course.</a:t>
            </a:r>
          </a:p>
          <a:p>
            <a:endParaRPr lang="hr-HR" altLang="en-US" dirty="0"/>
          </a:p>
        </p:txBody>
      </p:sp>
      <p:sp>
        <p:nvSpPr>
          <p:cNvPr id="6861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222BA97-F563-45B0-822D-C29F3907BFEA}" type="slidenum">
              <a:rPr lang="en-US" altLang="en-US">
                <a:latin typeface="Calibri" panose="020F0502020204030204" pitchFamily="34" charset="0"/>
              </a:rPr>
              <a:pPr/>
              <a:t>5</a:t>
            </a:fld>
            <a:endParaRPr lang="en-US" altLang="en-US">
              <a:latin typeface="Calibri" panose="020F0502020204030204" pitchFamily="34" charset="0"/>
            </a:endParaRPr>
          </a:p>
        </p:txBody>
      </p:sp>
    </p:spTree>
    <p:extLst>
      <p:ext uri="{BB962C8B-B14F-4D97-AF65-F5344CB8AC3E}">
        <p14:creationId xmlns:p14="http://schemas.microsoft.com/office/powerpoint/2010/main" val="31038638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Part Four relates to the grounds that form the basis for why the procedural powers are necessary for the purposes of a specified criminal investigation.</a:t>
            </a:r>
          </a:p>
        </p:txBody>
      </p:sp>
      <p:sp>
        <p:nvSpPr>
          <p:cNvPr id="10035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86835E-9418-4756-87EA-84788C6C33B3}" type="slidenum">
              <a:rPr lang="en-US" altLang="en-US">
                <a:latin typeface="Calibri" panose="020F0502020204030204" pitchFamily="34" charset="0"/>
              </a:rPr>
              <a:pPr/>
              <a:t>50</a:t>
            </a:fld>
            <a:endParaRPr lang="en-US" altLang="en-US">
              <a:latin typeface="Calibri" panose="020F0502020204030204" pitchFamily="34" charset="0"/>
            </a:endParaRPr>
          </a:p>
        </p:txBody>
      </p:sp>
    </p:spTree>
    <p:extLst>
      <p:ext uri="{BB962C8B-B14F-4D97-AF65-F5344CB8AC3E}">
        <p14:creationId xmlns:p14="http://schemas.microsoft.com/office/powerpoint/2010/main" val="40138756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Article 15 of the Budapest Convention specifically requires that the application of procedural powers should be based on grounds justifying such exercise. This has also been reiterated in the Explanatory Note to the Budapest Convention. The trainer should explain to the delegates the importance of clearly explaining the grounds in any request for exercise of procedural powers.</a:t>
            </a:r>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A0BBA5F-6628-4FB4-8BA9-5640708E5A1C}" type="slidenum">
              <a:rPr lang="en-US" altLang="en-US">
                <a:latin typeface="Calibri" panose="020F0502020204030204" pitchFamily="34" charset="0"/>
              </a:rPr>
              <a:pPr/>
              <a:t>51</a:t>
            </a:fld>
            <a:endParaRPr lang="en-US" altLang="en-US">
              <a:latin typeface="Calibri" panose="020F0502020204030204" pitchFamily="34" charset="0"/>
            </a:endParaRPr>
          </a:p>
        </p:txBody>
      </p:sp>
    </p:spTree>
    <p:extLst>
      <p:ext uri="{BB962C8B-B14F-4D97-AF65-F5344CB8AC3E}">
        <p14:creationId xmlns:p14="http://schemas.microsoft.com/office/powerpoint/2010/main" val="26356535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should be used by the trainer to explain how like in all other kinds of requests and cases, there is no such thing as “standard grounds” when it comes to electronic evidence requests. The grounds that should be mentioned as part of a request depend entirely on the facts of the case and the type of procedural power sought to be exercised.</a:t>
            </a:r>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B694E1C-1F1A-4A46-B089-044083B41080}" type="slidenum">
              <a:rPr lang="en-US" altLang="en-US">
                <a:latin typeface="Calibri" panose="020F0502020204030204" pitchFamily="34" charset="0"/>
              </a:rPr>
              <a:pPr/>
              <a:t>52</a:t>
            </a:fld>
            <a:endParaRPr lang="en-US" altLang="en-US">
              <a:latin typeface="Calibri" panose="020F0502020204030204" pitchFamily="34" charset="0"/>
            </a:endParaRPr>
          </a:p>
        </p:txBody>
      </p:sp>
    </p:spTree>
    <p:extLst>
      <p:ext uri="{BB962C8B-B14F-4D97-AF65-F5344CB8AC3E}">
        <p14:creationId xmlns:p14="http://schemas.microsoft.com/office/powerpoint/2010/main" val="19059270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trainer should use this slide to discuss examples of grounds based on which persons may request or apply for procedural powers for expedited preservation of stored data.</a:t>
            </a:r>
            <a:endParaRPr lang="hr-HR" altLang="en-US" dirty="0"/>
          </a:p>
        </p:txBody>
      </p:sp>
      <p:sp>
        <p:nvSpPr>
          <p:cNvPr id="10342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D951685-FAF1-497E-BB24-A136148FBD91}" type="slidenum">
              <a:rPr lang="en-US" altLang="en-US">
                <a:latin typeface="Calibri" panose="020F0502020204030204" pitchFamily="34" charset="0"/>
              </a:rPr>
              <a:pPr/>
              <a:t>53</a:t>
            </a:fld>
            <a:endParaRPr lang="en-US" altLang="en-US">
              <a:latin typeface="Calibri" panose="020F0502020204030204" pitchFamily="34" charset="0"/>
            </a:endParaRPr>
          </a:p>
        </p:txBody>
      </p:sp>
    </p:spTree>
    <p:extLst>
      <p:ext uri="{BB962C8B-B14F-4D97-AF65-F5344CB8AC3E}">
        <p14:creationId xmlns:p14="http://schemas.microsoft.com/office/powerpoint/2010/main" val="15733108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trainer should use this slide to discuss examples of grounds based on which persons may request or apply for procedural powers for partial disclosure of traffic data.</a:t>
            </a:r>
            <a:endParaRPr lang="hr-HR" altLang="en-US"/>
          </a:p>
        </p:txBody>
      </p:sp>
      <p:sp>
        <p:nvSpPr>
          <p:cNvPr id="10342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D951685-FAF1-497E-BB24-A136148FBD91}" type="slidenum">
              <a:rPr lang="en-US" altLang="en-US">
                <a:latin typeface="Calibri" panose="020F0502020204030204" pitchFamily="34" charset="0"/>
              </a:rPr>
              <a:pPr/>
              <a:t>54</a:t>
            </a:fld>
            <a:endParaRPr lang="en-US" altLang="en-US">
              <a:latin typeface="Calibri" panose="020F0502020204030204" pitchFamily="34" charset="0"/>
            </a:endParaRPr>
          </a:p>
        </p:txBody>
      </p:sp>
    </p:spTree>
    <p:extLst>
      <p:ext uri="{BB962C8B-B14F-4D97-AF65-F5344CB8AC3E}">
        <p14:creationId xmlns:p14="http://schemas.microsoft.com/office/powerpoint/2010/main" val="19828596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trainer should use this slide to discuss examples of grounds based on which persons may request or apply for procedural powers for search and seizure of stored computer data.</a:t>
            </a:r>
            <a:endParaRPr lang="hr-HR" altLang="en-US"/>
          </a:p>
        </p:txBody>
      </p:sp>
      <p:sp>
        <p:nvSpPr>
          <p:cNvPr id="10445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FC4592A-D1B5-4C6B-B026-41822935D403}" type="slidenum">
              <a:rPr lang="en-US" altLang="en-US">
                <a:latin typeface="Calibri" panose="020F0502020204030204" pitchFamily="34" charset="0"/>
              </a:rPr>
              <a:pPr/>
              <a:t>55</a:t>
            </a:fld>
            <a:endParaRPr lang="en-US" altLang="en-US">
              <a:latin typeface="Calibri" panose="020F0502020204030204" pitchFamily="34" charset="0"/>
            </a:endParaRPr>
          </a:p>
        </p:txBody>
      </p:sp>
    </p:spTree>
    <p:extLst>
      <p:ext uri="{BB962C8B-B14F-4D97-AF65-F5344CB8AC3E}">
        <p14:creationId xmlns:p14="http://schemas.microsoft.com/office/powerpoint/2010/main" val="3810166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trainer should use these slides to discuss examples of grounds based on which persons may request or apply for procedural powers for interception of content data.</a:t>
            </a:r>
            <a:endParaRPr lang="hr-HR" altLang="en-US"/>
          </a:p>
        </p:txBody>
      </p:sp>
      <p:sp>
        <p:nvSpPr>
          <p:cNvPr id="10547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6190AEE-9DEA-42F6-8B48-F4195E28BA0B}" type="slidenum">
              <a:rPr lang="en-US" altLang="en-US">
                <a:latin typeface="Calibri" panose="020F0502020204030204" pitchFamily="34" charset="0"/>
              </a:rPr>
              <a:pPr/>
              <a:t>56</a:t>
            </a:fld>
            <a:endParaRPr lang="en-US" altLang="en-US">
              <a:latin typeface="Calibri" panose="020F0502020204030204" pitchFamily="34" charset="0"/>
            </a:endParaRPr>
          </a:p>
        </p:txBody>
      </p:sp>
    </p:spTree>
    <p:extLst>
      <p:ext uri="{BB962C8B-B14F-4D97-AF65-F5344CB8AC3E}">
        <p14:creationId xmlns:p14="http://schemas.microsoft.com/office/powerpoint/2010/main" val="267566234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trainer should use these slides to discuss examples of grounds based on which persons may request or apply for procedural powers for interception of content data.</a:t>
            </a:r>
            <a:endParaRPr lang="hr-HR" altLang="en-US" dirty="0"/>
          </a:p>
        </p:txBody>
      </p:sp>
      <p:sp>
        <p:nvSpPr>
          <p:cNvPr id="10650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B07E28E-29C1-4ADF-ABBF-F7022A88DEB8}" type="slidenum">
              <a:rPr lang="en-US" altLang="en-US">
                <a:latin typeface="Calibri" panose="020F0502020204030204" pitchFamily="34" charset="0"/>
              </a:rPr>
              <a:pPr/>
              <a:t>57</a:t>
            </a:fld>
            <a:endParaRPr lang="en-US" altLang="en-US">
              <a:latin typeface="Calibri" panose="020F0502020204030204" pitchFamily="34" charset="0"/>
            </a:endParaRPr>
          </a:p>
        </p:txBody>
      </p:sp>
    </p:spTree>
    <p:extLst>
      <p:ext uri="{BB962C8B-B14F-4D97-AF65-F5344CB8AC3E}">
        <p14:creationId xmlns:p14="http://schemas.microsoft.com/office/powerpoint/2010/main" val="4254907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focuses on requests for investigative measures that are a result of mutual assistance requests received from foreign countries. It is possible that a foreign country may request mutual assistance to obtain electronic evidence or the exercise of any procedural power. Based on this it is possible that a relevant authority may apply for the relevant investigative measures. </a:t>
            </a:r>
          </a:p>
          <a:p>
            <a:endParaRPr lang="en-US" altLang="en-US" dirty="0"/>
          </a:p>
          <a:p>
            <a:r>
              <a:rPr lang="en-US" altLang="en-US" dirty="0"/>
              <a:t>In the event of urgent requests, it may be possible under domestic laws to apply for investigative measures and have hearing or consideration of request for investigative measures prior to the receipt of a formal request. </a:t>
            </a:r>
          </a:p>
        </p:txBody>
      </p:sp>
      <p:sp>
        <p:nvSpPr>
          <p:cNvPr id="10752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BC4D54A-191D-441F-BA1B-F1CB15F46D1D}" type="slidenum">
              <a:rPr lang="en-US" altLang="en-US">
                <a:latin typeface="Calibri" panose="020F0502020204030204" pitchFamily="34" charset="0"/>
              </a:rPr>
              <a:pPr/>
              <a:t>58</a:t>
            </a:fld>
            <a:endParaRPr lang="en-US" altLang="en-US">
              <a:latin typeface="Calibri" panose="020F0502020204030204" pitchFamily="34" charset="0"/>
            </a:endParaRPr>
          </a:p>
        </p:txBody>
      </p:sp>
    </p:spTree>
    <p:extLst>
      <p:ext uri="{BB962C8B-B14F-4D97-AF65-F5344CB8AC3E}">
        <p14:creationId xmlns:p14="http://schemas.microsoft.com/office/powerpoint/2010/main" val="132886608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The grounds in relation to the particular data identified should also be explained. For instance, it should be shown that the data is both relevant and of substantial value to the specified criminal investigation. Moreover if the data sought is known to be privileged or confidential this should be clearly stated and a justification should be provided.  This slide again provides illustrations, and it is possible that other grounds that relate specifically to the data sought may be specified when requesting procedural powers.</a:t>
            </a:r>
          </a:p>
          <a:p>
            <a:pPr algn="just"/>
            <a:endParaRPr lang="en-US" altLang="en-US" dirty="0"/>
          </a:p>
          <a:p>
            <a:pPr algn="just"/>
            <a:r>
              <a:rPr lang="en-US" altLang="en-US" dirty="0"/>
              <a:t>Additional grounds should be provided in case the data sought is privileged or otherwise confidential; as the disclosure of or access to such data may be held at a higher standard in any particular jurisdiction. The delegates should be told that if such data is being sought further information may be required. </a:t>
            </a:r>
          </a:p>
        </p:txBody>
      </p:sp>
      <p:sp>
        <p:nvSpPr>
          <p:cNvPr id="1085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9CF87A2-873E-4071-A81A-F07AFED725F7}" type="slidenum">
              <a:rPr lang="en-US" altLang="en-US">
                <a:latin typeface="Calibri" panose="020F0502020204030204" pitchFamily="34" charset="0"/>
              </a:rPr>
              <a:pPr/>
              <a:t>59</a:t>
            </a:fld>
            <a:endParaRPr lang="en-US" altLang="en-US">
              <a:latin typeface="Calibri" panose="020F0502020204030204" pitchFamily="34" charset="0"/>
            </a:endParaRPr>
          </a:p>
        </p:txBody>
      </p:sp>
    </p:spTree>
    <p:extLst>
      <p:ext uri="{BB962C8B-B14F-4D97-AF65-F5344CB8AC3E}">
        <p14:creationId xmlns:p14="http://schemas.microsoft.com/office/powerpoint/2010/main" val="1802222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explains how the Budapest Convention enables countries to determine appropriate processes for applying for procedural powers through domestic law. The trainer should explain that this has been implemented differently in different jurisdictions. </a:t>
            </a:r>
          </a:p>
          <a:p>
            <a:endParaRPr lang="en-US" altLang="en-US" dirty="0"/>
          </a:p>
          <a:p>
            <a:pPr algn="just"/>
            <a:r>
              <a:rPr lang="en-US" altLang="en-US" dirty="0"/>
              <a:t>Some jurisdictions require that a request be made following which the request is considered (possibly not in person and via telephone link). Following this, the investigative magistrate/judicial authority renders an authorization.</a:t>
            </a:r>
          </a:p>
          <a:p>
            <a:pPr algn="just"/>
            <a:endParaRPr lang="en-US" altLang="en-US" dirty="0"/>
          </a:p>
          <a:p>
            <a:pPr algn="just"/>
            <a:r>
              <a:rPr lang="en-US" altLang="en-US" dirty="0"/>
              <a:t>Other jurisdictions require that a written application must be made, following which a hearing process must take place in front of a judicial authority, who will then be responsible for issuing a written order either allowing or disallowing the application of procedural powers.</a:t>
            </a:r>
          </a:p>
          <a:p>
            <a:pPr algn="just"/>
            <a:endParaRPr lang="en-US" altLang="en-US" dirty="0"/>
          </a:p>
          <a:p>
            <a:pPr algn="just"/>
            <a:endParaRPr lang="hr-HR" altLang="en-US" dirty="0"/>
          </a:p>
        </p:txBody>
      </p:sp>
      <p:sp>
        <p:nvSpPr>
          <p:cNvPr id="6963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0A59D8-1367-48D8-944D-78C2341E249C}" type="slidenum">
              <a:rPr lang="en-US" altLang="en-US">
                <a:latin typeface="Calibri" panose="020F0502020204030204" pitchFamily="34" charset="0"/>
              </a:rPr>
              <a:pPr/>
              <a:t>6</a:t>
            </a:fld>
            <a:endParaRPr lang="en-US" altLang="en-US">
              <a:latin typeface="Calibri" panose="020F0502020204030204" pitchFamily="34" charset="0"/>
            </a:endParaRPr>
          </a:p>
        </p:txBody>
      </p:sp>
    </p:spTree>
    <p:extLst>
      <p:ext uri="{BB962C8B-B14F-4D97-AF65-F5344CB8AC3E}">
        <p14:creationId xmlns:p14="http://schemas.microsoft.com/office/powerpoint/2010/main" val="23267014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It is important for the trainer to emphasize that sufficient details should be provided to explain each ground that is mentioned in the request. The mere stating that interception of content data is required to investigate a serious offence may not be sufficient grounds in many jurisdiction. The request may also need to specify the source, quality, reliability of information, how the information was verified, the usefulness of the data sought to be obtained and the relevance of the interception to the investigation. </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F6BDBDA-A8D0-49AD-BAFA-0B257C113053}" type="slidenum">
              <a:rPr lang="en-US" altLang="en-US">
                <a:latin typeface="Calibri" panose="020F0502020204030204" pitchFamily="34" charset="0"/>
              </a:rPr>
              <a:pPr/>
              <a:t>60</a:t>
            </a:fld>
            <a:endParaRPr lang="en-US" altLang="en-US">
              <a:latin typeface="Calibri" panose="020F0502020204030204" pitchFamily="34" charset="0"/>
            </a:endParaRPr>
          </a:p>
        </p:txBody>
      </p:sp>
    </p:spTree>
    <p:extLst>
      <p:ext uri="{BB962C8B-B14F-4D97-AF65-F5344CB8AC3E}">
        <p14:creationId xmlns:p14="http://schemas.microsoft.com/office/powerpoint/2010/main" val="3954696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This slide illustrates at a high level certain grounds that may form the basis of a request for securing data from </a:t>
            </a:r>
            <a:r>
              <a:rPr lang="en-US" altLang="en-US" dirty="0" err="1"/>
              <a:t>Ostland</a:t>
            </a:r>
            <a:r>
              <a:rPr lang="en-US" altLang="en-US" dirty="0"/>
              <a:t> branch. The trainer may use this to connect the concept of grounds to the actual request received. It is also important for the trainer to emphasize that merely mentioning these grounds in the request is not sufficient –  the source, reliability etc. of the information must also be addressed.</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F6BDBDA-A8D0-49AD-BAFA-0B257C113053}" type="slidenum">
              <a:rPr lang="en-US" altLang="en-US">
                <a:latin typeface="Calibri" panose="020F0502020204030204" pitchFamily="34" charset="0"/>
              </a:rPr>
              <a:pPr/>
              <a:t>61</a:t>
            </a:fld>
            <a:endParaRPr lang="en-US" altLang="en-US">
              <a:latin typeface="Calibri" panose="020F0502020204030204" pitchFamily="34" charset="0"/>
            </a:endParaRPr>
          </a:p>
        </p:txBody>
      </p:sp>
    </p:spTree>
    <p:extLst>
      <p:ext uri="{BB962C8B-B14F-4D97-AF65-F5344CB8AC3E}">
        <p14:creationId xmlns:p14="http://schemas.microsoft.com/office/powerpoint/2010/main" val="189728639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12186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09EB13C-E18A-4C87-BE24-EC1F5F2483AB}" type="slidenum">
              <a:rPr lang="en-US" altLang="en-US">
                <a:latin typeface="Calibri" panose="020F0502020204030204" pitchFamily="34" charset="0"/>
              </a:rPr>
              <a:pPr/>
              <a:t>62</a:t>
            </a:fld>
            <a:endParaRPr lang="en-US" altLang="en-US">
              <a:latin typeface="Calibri" panose="020F0502020204030204" pitchFamily="34" charset="0"/>
            </a:endParaRPr>
          </a:p>
        </p:txBody>
      </p:sp>
    </p:spTree>
    <p:extLst>
      <p:ext uri="{BB962C8B-B14F-4D97-AF65-F5344CB8AC3E}">
        <p14:creationId xmlns:p14="http://schemas.microsoft.com/office/powerpoint/2010/main" val="145029556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GB" altLang="en-US"/>
              <a:t>Summary / Recap</a:t>
            </a:r>
          </a:p>
          <a:p>
            <a:pPr algn="just"/>
            <a:r>
              <a:rPr lang="en-GB" altLang="en-US"/>
              <a:t> </a:t>
            </a:r>
          </a:p>
          <a:p>
            <a:pPr algn="just"/>
            <a:r>
              <a:rPr lang="en-GB" altLang="en-US"/>
              <a:t>The trainer should recap / test knowledge on the topics covered during the course of the lesson.</a:t>
            </a:r>
          </a:p>
        </p:txBody>
      </p:sp>
      <p:sp>
        <p:nvSpPr>
          <p:cNvPr id="12288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5419C3C-0745-4434-9CD4-F8D586617785}" type="slidenum">
              <a:rPr lang="en-US" altLang="en-US">
                <a:latin typeface="Calibri" panose="020F0502020204030204" pitchFamily="34" charset="0"/>
              </a:rPr>
              <a:pPr/>
              <a:t>63</a:t>
            </a:fld>
            <a:endParaRPr lang="en-US" altLang="en-US">
              <a:latin typeface="Calibri" panose="020F0502020204030204" pitchFamily="34" charset="0"/>
            </a:endParaRPr>
          </a:p>
        </p:txBody>
      </p:sp>
    </p:spTree>
    <p:extLst>
      <p:ext uri="{BB962C8B-B14F-4D97-AF65-F5344CB8AC3E}">
        <p14:creationId xmlns:p14="http://schemas.microsoft.com/office/powerpoint/2010/main" val="6416726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The trainer should give participants an opportunity to ask any questions that they may have in relation to the lesson.</a:t>
            </a:r>
          </a:p>
          <a:p>
            <a:endParaRPr lang="en-GB" altLang="en-US" b="1"/>
          </a:p>
          <a:p>
            <a:r>
              <a:rPr lang="en-GB" altLang="en-US" b="1"/>
              <a:t>Practical Exercises (if applicable)</a:t>
            </a:r>
            <a:endParaRPr lang="en-GB" altLang="en-US"/>
          </a:p>
          <a:p>
            <a:r>
              <a:rPr lang="en-GB" altLang="en-US"/>
              <a:t>No other practical exercises are prepared for this session.</a:t>
            </a:r>
          </a:p>
          <a:p>
            <a:r>
              <a:rPr lang="en-GB" altLang="en-US"/>
              <a:t> </a:t>
            </a:r>
          </a:p>
          <a:p>
            <a:r>
              <a:rPr lang="en-GB" altLang="en-US" b="1"/>
              <a:t>Knowledge Check</a:t>
            </a:r>
            <a:endParaRPr lang="en-GB" altLang="en-US"/>
          </a:p>
          <a:p>
            <a:r>
              <a:rPr lang="en-GB" altLang="en-US"/>
              <a:t>The trainer should check knowledge by asking relevant questions from each of the session aspects.</a:t>
            </a:r>
            <a:endParaRPr lang="en-GB"/>
          </a:p>
        </p:txBody>
      </p:sp>
      <p:sp>
        <p:nvSpPr>
          <p:cNvPr id="12390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r" eaLnBrk="1" hangingPunct="1"/>
            <a:fld id="{7ECE62F7-7640-4308-98B8-9528B2B19B6A}" type="slidenum">
              <a:rPr lang="en-GB" sz="1200">
                <a:latin typeface="Calibri" panose="020F0502020204030204" pitchFamily="34" charset="0"/>
              </a:rPr>
              <a:pPr algn="r" eaLnBrk="1" hangingPunct="1"/>
              <a:t>64</a:t>
            </a:fld>
            <a:endParaRPr lang="en-GB" sz="1200">
              <a:latin typeface="Calibri" panose="020F0502020204030204" pitchFamily="34" charset="0"/>
            </a:endParaRPr>
          </a:p>
        </p:txBody>
      </p:sp>
    </p:spTree>
    <p:extLst>
      <p:ext uri="{BB962C8B-B14F-4D97-AF65-F5344CB8AC3E}">
        <p14:creationId xmlns:p14="http://schemas.microsoft.com/office/powerpoint/2010/main" val="3820261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 brief introduction to requests for electronic evidence powers and provides basis for the rest of this lesson. The trainer should explain that many countries in their implementation of the provisions of the Convention require LEAs or prosecutors to make written applications to independent judicial authorities for permission or warrants enabling the exercise of procedural powers. It may be useful to also highlight that some legal systems do not require making of written applications for exercise of judicial powers but instead require that other forms of requests be </a:t>
            </a:r>
            <a:r>
              <a:rPr lang="en-US" altLang="en-US" dirty="0" err="1"/>
              <a:t>mad.e</a:t>
            </a:r>
            <a:endParaRPr lang="hr-HR" altLang="en-US" dirty="0"/>
          </a:p>
        </p:txBody>
      </p:sp>
      <p:sp>
        <p:nvSpPr>
          <p:cNvPr id="6963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0A59D8-1367-48D8-944D-78C2341E249C}" type="slidenum">
              <a:rPr lang="en-US" altLang="en-US">
                <a:latin typeface="Calibri" panose="020F0502020204030204" pitchFamily="34" charset="0"/>
              </a:rPr>
              <a:pPr/>
              <a:t>7</a:t>
            </a:fld>
            <a:endParaRPr lang="en-US" altLang="en-US">
              <a:latin typeface="Calibri" panose="020F0502020204030204" pitchFamily="34" charset="0"/>
            </a:endParaRPr>
          </a:p>
        </p:txBody>
      </p:sp>
    </p:spTree>
    <p:extLst>
      <p:ext uri="{BB962C8B-B14F-4D97-AF65-F5344CB8AC3E}">
        <p14:creationId xmlns:p14="http://schemas.microsoft.com/office/powerpoint/2010/main" val="2689850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This slide introduces the participants to Part 2, 3 &amp; 4 of the presentation. </a:t>
            </a:r>
          </a:p>
          <a:p>
            <a:endParaRPr lang="en-US" dirty="0"/>
          </a:p>
          <a:p>
            <a:r>
              <a:rPr lang="en-US" dirty="0"/>
              <a:t>“What” covers what a request for procedural powers relates to (Part 2).</a:t>
            </a:r>
          </a:p>
          <a:p>
            <a:r>
              <a:rPr lang="en-US" dirty="0"/>
              <a:t>“How” relates to what technical and safeguard measures will be adopted to exercise a procedural power (Part 3). </a:t>
            </a:r>
          </a:p>
          <a:p>
            <a:r>
              <a:rPr lang="en-US" dirty="0"/>
              <a:t>“Why” relates to the grounds for the request of procedural powers (Part 4).</a:t>
            </a:r>
          </a:p>
          <a:p>
            <a:endParaRPr lang="en-US" dirty="0"/>
          </a:p>
          <a:p>
            <a:endParaRPr lang="en-US" dirty="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B431A51-6919-4B05-BD0B-C30B8B4640E1}" type="slidenum">
              <a:rPr lang="en-US" altLang="en-US">
                <a:latin typeface="Calibri" panose="020F0502020204030204" pitchFamily="34" charset="0"/>
              </a:rPr>
              <a:pPr/>
              <a:t>8</a:t>
            </a:fld>
            <a:endParaRPr lang="en-US" altLang="en-US">
              <a:latin typeface="Calibri" panose="020F0502020204030204" pitchFamily="34" charset="0"/>
            </a:endParaRPr>
          </a:p>
        </p:txBody>
      </p:sp>
    </p:spTree>
    <p:extLst>
      <p:ext uri="{BB962C8B-B14F-4D97-AF65-F5344CB8AC3E}">
        <p14:creationId xmlns:p14="http://schemas.microsoft.com/office/powerpoint/2010/main" val="1115449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Part Two relates to the subject of procedural powers and covers both aspects of subject persons and subject data.</a:t>
            </a:r>
          </a:p>
          <a:p>
            <a:endParaRPr lang="en-US" altLang="en-US" dirty="0"/>
          </a:p>
        </p:txBody>
      </p:sp>
      <p:sp>
        <p:nvSpPr>
          <p:cNvPr id="7270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54B364-36BD-41B3-9B40-5E8AA26C5E12}" type="slidenum">
              <a:rPr lang="en-US" altLang="en-US">
                <a:latin typeface="Calibri" panose="020F0502020204030204" pitchFamily="34" charset="0"/>
              </a:rPr>
              <a:pPr/>
              <a:t>9</a:t>
            </a:fld>
            <a:endParaRPr lang="en-US" altLang="en-US">
              <a:latin typeface="Calibri" panose="020F0502020204030204" pitchFamily="34" charset="0"/>
            </a:endParaRPr>
          </a:p>
        </p:txBody>
      </p:sp>
    </p:spTree>
    <p:extLst>
      <p:ext uri="{BB962C8B-B14F-4D97-AF65-F5344CB8AC3E}">
        <p14:creationId xmlns:p14="http://schemas.microsoft.com/office/powerpoint/2010/main" val="4138211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73E1FFD-40B3-4BE9-96EB-8DA1356AB437}" type="datetime1">
              <a:rPr lang="en-US"/>
              <a:pPr>
                <a:defRPr/>
              </a:pPr>
              <a:t>3/16/2018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07905D5C-CEA3-41AC-9809-A6A3F1C57B70}" type="slidenum">
              <a:rPr lang="en-US" altLang="en-US"/>
              <a:pPr/>
              <a:t>‹#›</a:t>
            </a:fld>
            <a:endParaRPr lang="en-US" altLang="en-US"/>
          </a:p>
        </p:txBody>
      </p:sp>
    </p:spTree>
    <p:extLst>
      <p:ext uri="{BB962C8B-B14F-4D97-AF65-F5344CB8AC3E}">
        <p14:creationId xmlns:p14="http://schemas.microsoft.com/office/powerpoint/2010/main" val="3541699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25638162-4869-432E-85F0-B4A9207EC34E}" type="datetime1">
              <a:rPr lang="en-US"/>
              <a:pPr>
                <a:defRPr/>
              </a:pPr>
              <a:t>3/16/2018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58C77857-5FAC-436C-BD6B-1E0CD9166F14}" type="slidenum">
              <a:rPr lang="en-US" altLang="en-US"/>
              <a:pPr/>
              <a:t>‹#›</a:t>
            </a:fld>
            <a:endParaRPr lang="en-US" altLang="en-US"/>
          </a:p>
        </p:txBody>
      </p:sp>
    </p:spTree>
    <p:extLst>
      <p:ext uri="{BB962C8B-B14F-4D97-AF65-F5344CB8AC3E}">
        <p14:creationId xmlns:p14="http://schemas.microsoft.com/office/powerpoint/2010/main" val="118514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A94299A-9F7F-4FC5-B6B6-D25BB46F7E88}" type="datetime1">
              <a:rPr lang="en-US"/>
              <a:pPr>
                <a:defRPr/>
              </a:pPr>
              <a:t>3/16/2018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A2ABFE97-5A0F-4208-86D1-606482537CFC}" type="slidenum">
              <a:rPr lang="en-US" altLang="en-US"/>
              <a:pPr/>
              <a:t>‹#›</a:t>
            </a:fld>
            <a:endParaRPr lang="en-US" altLang="en-US"/>
          </a:p>
        </p:txBody>
      </p:sp>
    </p:spTree>
    <p:extLst>
      <p:ext uri="{BB962C8B-B14F-4D97-AF65-F5344CB8AC3E}">
        <p14:creationId xmlns:p14="http://schemas.microsoft.com/office/powerpoint/2010/main" val="121737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33CB1911-0FDE-4CCB-BE99-2905C4D07BDC}" type="datetime1">
              <a:rPr lang="en-US"/>
              <a:pPr>
                <a:defRPr/>
              </a:pPr>
              <a:t>3/16/2018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85311C2-2F51-4DAB-A587-301D32DA086D}" type="slidenum">
              <a:rPr lang="en-US" altLang="en-US"/>
              <a:pPr/>
              <a:t>‹#›</a:t>
            </a:fld>
            <a:endParaRPr lang="en-US" altLang="en-US"/>
          </a:p>
        </p:txBody>
      </p:sp>
    </p:spTree>
    <p:extLst>
      <p:ext uri="{BB962C8B-B14F-4D97-AF65-F5344CB8AC3E}">
        <p14:creationId xmlns:p14="http://schemas.microsoft.com/office/powerpoint/2010/main" val="2140608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A68426D5-CB70-49A1-BDD5-9D37260B296E}" type="datetime1">
              <a:rPr lang="en-US"/>
              <a:pPr>
                <a:defRPr/>
              </a:pPr>
              <a:t>3/16/2018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CEB935E5-6111-479D-9625-D5E91E65E388}" type="slidenum">
              <a:rPr lang="en-US" altLang="en-US"/>
              <a:pPr/>
              <a:t>‹#›</a:t>
            </a:fld>
            <a:endParaRPr lang="en-US" altLang="en-US"/>
          </a:p>
        </p:txBody>
      </p:sp>
    </p:spTree>
    <p:extLst>
      <p:ext uri="{BB962C8B-B14F-4D97-AF65-F5344CB8AC3E}">
        <p14:creationId xmlns:p14="http://schemas.microsoft.com/office/powerpoint/2010/main" val="3962028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328B1F22-1849-40E8-A5EC-B85F954348DC}" type="datetime1">
              <a:rPr lang="en-US"/>
              <a:pPr>
                <a:defRPr/>
              </a:pPr>
              <a:t>3/16/2018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C2903E44-9E51-48A8-9F12-61DC4C218A66}" type="slidenum">
              <a:rPr lang="en-US" altLang="en-US"/>
              <a:pPr/>
              <a:t>‹#›</a:t>
            </a:fld>
            <a:endParaRPr lang="en-US" altLang="en-US"/>
          </a:p>
        </p:txBody>
      </p:sp>
    </p:spTree>
    <p:extLst>
      <p:ext uri="{BB962C8B-B14F-4D97-AF65-F5344CB8AC3E}">
        <p14:creationId xmlns:p14="http://schemas.microsoft.com/office/powerpoint/2010/main" val="1549004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424D44BA-F984-4ED5-91B2-AB572771BC7F}" type="datetime1">
              <a:rPr lang="en-US"/>
              <a:pPr>
                <a:defRPr/>
              </a:pPr>
              <a:t>3/16/2018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5F6EC7C8-E20F-4CAC-844F-A2577BCDFC40}" type="slidenum">
              <a:rPr lang="en-US" altLang="en-US"/>
              <a:pPr/>
              <a:t>‹#›</a:t>
            </a:fld>
            <a:endParaRPr lang="en-US" altLang="en-US"/>
          </a:p>
        </p:txBody>
      </p:sp>
    </p:spTree>
    <p:extLst>
      <p:ext uri="{BB962C8B-B14F-4D97-AF65-F5344CB8AC3E}">
        <p14:creationId xmlns:p14="http://schemas.microsoft.com/office/powerpoint/2010/main" val="2397463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A7F9129-BC30-44DA-ABFB-5A9A1644C1CD}" type="datetime1">
              <a:rPr lang="en-US"/>
              <a:pPr>
                <a:defRPr/>
              </a:pPr>
              <a:t>3/16/2018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CF1362D0-DCC6-48A4-8100-A53CA79AB010}" type="slidenum">
              <a:rPr lang="en-US" altLang="en-US"/>
              <a:pPr/>
              <a:t>‹#›</a:t>
            </a:fld>
            <a:endParaRPr lang="en-US" altLang="en-US"/>
          </a:p>
        </p:txBody>
      </p:sp>
    </p:spTree>
    <p:extLst>
      <p:ext uri="{BB962C8B-B14F-4D97-AF65-F5344CB8AC3E}">
        <p14:creationId xmlns:p14="http://schemas.microsoft.com/office/powerpoint/2010/main" val="4235549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C7FBA6B-0231-47D4-802E-08A68A3C746A}" type="datetime1">
              <a:rPr lang="en-US"/>
              <a:pPr>
                <a:defRPr/>
              </a:pPr>
              <a:t>3/16/2018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1F78F502-F644-46B8-82FE-F5EA2ECB3995}" type="slidenum">
              <a:rPr lang="en-US" altLang="en-US"/>
              <a:pPr/>
              <a:t>‹#›</a:t>
            </a:fld>
            <a:endParaRPr lang="en-US" altLang="en-US"/>
          </a:p>
        </p:txBody>
      </p:sp>
    </p:spTree>
    <p:extLst>
      <p:ext uri="{BB962C8B-B14F-4D97-AF65-F5344CB8AC3E}">
        <p14:creationId xmlns:p14="http://schemas.microsoft.com/office/powerpoint/2010/main" val="626884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6A51D917-01CA-4113-A1B6-B2AC2EEB0837}" type="datetime1">
              <a:rPr lang="en-US"/>
              <a:pPr>
                <a:defRPr/>
              </a:pPr>
              <a:t>3/16/2018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AD66E518-5C32-41D4-9489-40EB7277B122}" type="slidenum">
              <a:rPr lang="en-US" altLang="en-US"/>
              <a:pPr/>
              <a:t>‹#›</a:t>
            </a:fld>
            <a:endParaRPr lang="en-US" altLang="en-US"/>
          </a:p>
        </p:txBody>
      </p:sp>
    </p:spTree>
    <p:extLst>
      <p:ext uri="{BB962C8B-B14F-4D97-AF65-F5344CB8AC3E}">
        <p14:creationId xmlns:p14="http://schemas.microsoft.com/office/powerpoint/2010/main" val="2430570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C16F6E4A-DBE7-48D1-96A9-016D4B4440CA}" type="datetime1">
              <a:rPr lang="en-US"/>
              <a:pPr>
                <a:defRPr/>
              </a:pPr>
              <a:t>3/16/2018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254FC573-A05A-4C56-A4E6-8D3FDA7D17F5}" type="slidenum">
              <a:rPr lang="en-US" altLang="en-US"/>
              <a:pPr/>
              <a:t>‹#›</a:t>
            </a:fld>
            <a:endParaRPr lang="en-US" altLang="en-US"/>
          </a:p>
        </p:txBody>
      </p:sp>
    </p:spTree>
    <p:extLst>
      <p:ext uri="{BB962C8B-B14F-4D97-AF65-F5344CB8AC3E}">
        <p14:creationId xmlns:p14="http://schemas.microsoft.com/office/powerpoint/2010/main" val="1546209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anose="020B0600070205080204" pitchFamily="34" charset="-128"/>
                <a:cs typeface="Arial" pitchFamily="34" charset="0"/>
              </a:defRPr>
            </a:lvl1pPr>
          </a:lstStyle>
          <a:p>
            <a:pPr>
              <a:defRPr/>
            </a:pPr>
            <a:fld id="{015C4D5A-0947-451C-8FEF-6E8C924C85C1}" type="datetime1">
              <a:rPr lang="en-US"/>
              <a:pPr>
                <a:defRPr/>
              </a:pPr>
              <a:t>3/16/2018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cs typeface="Arial" panose="020B0604020202020204" pitchFamily="34" charset="0"/>
              </a:defRPr>
            </a:lvl1pPr>
          </a:lstStyle>
          <a:p>
            <a:fld id="{13F2F199-2418-4BB9-B058-F688AD6A910F}"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ＭＳ Ｐゴシック"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ＭＳ Ｐゴシック"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ＭＳ Ｐゴシック"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ＭＳ Ｐゴシック"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5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en-US"/>
              <a:t>Advanced Cybercrime Training for Judges and Prosecutors</a:t>
            </a:r>
          </a:p>
        </p:txBody>
      </p:sp>
      <p:sp>
        <p:nvSpPr>
          <p:cNvPr id="2051" name="Subtitle 2"/>
          <p:cNvSpPr>
            <a:spLocks noGrp="1"/>
          </p:cNvSpPr>
          <p:nvPr>
            <p:ph type="subTitle" idx="1"/>
          </p:nvPr>
        </p:nvSpPr>
        <p:spPr/>
        <p:txBody>
          <a:bodyPr/>
          <a:lstStyle/>
          <a:p>
            <a:pPr eaLnBrk="1" hangingPunct="1"/>
            <a:r>
              <a:rPr lang="en-US" dirty="0">
                <a:solidFill>
                  <a:srgbClr val="898989"/>
                </a:solidFill>
              </a:rPr>
              <a:t>Sessions </a:t>
            </a:r>
            <a:r>
              <a:rPr lang="en-US" dirty="0" err="1">
                <a:solidFill>
                  <a:srgbClr val="898989"/>
                </a:solidFill>
              </a:rPr>
              <a:t>x.x.x</a:t>
            </a:r>
            <a:r>
              <a:rPr lang="en-US" dirty="0">
                <a:solidFill>
                  <a:srgbClr val="898989"/>
                </a:solidFill>
              </a:rPr>
              <a:t> and </a:t>
            </a:r>
            <a:r>
              <a:rPr lang="en-US" dirty="0" err="1">
                <a:solidFill>
                  <a:srgbClr val="898989"/>
                </a:solidFill>
              </a:rPr>
              <a:t>x.x.x</a:t>
            </a:r>
            <a:endParaRPr lang="en-US" dirty="0">
              <a:solidFill>
                <a:srgbClr val="898989"/>
              </a:solidFill>
            </a:endParaRPr>
          </a:p>
          <a:p>
            <a:pPr eaLnBrk="1" hangingPunct="1"/>
            <a:r>
              <a:rPr lang="en-US" dirty="0">
                <a:solidFill>
                  <a:srgbClr val="898989"/>
                </a:solidFill>
              </a:rPr>
              <a:t>Requesting Procedural Powers</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063" y="400050"/>
            <a:ext cx="4332287"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FD21D2A-047A-4CBF-B23C-665DCE31041A}" type="slidenum">
              <a:rPr lang="en-US" altLang="fr-FR">
                <a:solidFill>
                  <a:srgbClr val="898989"/>
                </a:solidFill>
                <a:latin typeface="Calibri" panose="020F0502020204030204" pitchFamily="34" charset="0"/>
              </a:rPr>
              <a:pPr/>
              <a:t>1</a:t>
            </a:fld>
            <a:endParaRPr lang="en-US" altLang="fr-FR">
              <a:solidFill>
                <a:srgbClr val="898989"/>
              </a:solidFill>
              <a:latin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E167FE5D-E336-4AF8-B2D6-7EB6C3907CCE}"/>
              </a:ext>
            </a:extLst>
          </p:cNvPr>
          <p:cNvSpPr txBox="1">
            <a:spLocks/>
          </p:cNvSpPr>
          <p:nvPr/>
        </p:nvSpPr>
        <p:spPr bwMode="auto">
          <a:xfrm>
            <a:off x="509494" y="1046238"/>
            <a:ext cx="8686800" cy="4860925"/>
          </a:xfrm>
          <a:prstGeom prst="rect">
            <a:avLst/>
          </a:prstGeom>
          <a:noFill/>
          <a:ln w="9525">
            <a:noFill/>
            <a:miter lim="800000"/>
            <a:headEnd/>
            <a:tailEnd/>
          </a:ln>
        </p:spPr>
        <p:txBody>
          <a:bodyPr/>
          <a:lstStyle/>
          <a:p>
            <a:pPr algn="just" eaLnBrk="1" hangingPunct="1">
              <a:spcBef>
                <a:spcPct val="20000"/>
              </a:spcBef>
              <a:defRPr/>
            </a:pPr>
            <a:r>
              <a:rPr lang="en-US" sz="2900" dirty="0">
                <a:latin typeface="Calibri" pitchFamily="34" charset="0"/>
              </a:rPr>
              <a:t>The:</a:t>
            </a:r>
            <a:endParaRPr lang="en-GB" sz="2900" dirty="0">
              <a:latin typeface="Calibri" pitchFamily="34" charset="0"/>
            </a:endParaRPr>
          </a:p>
          <a:p>
            <a:pPr marL="342900" indent="-342900" algn="just" eaLnBrk="1" hangingPunct="1">
              <a:spcBef>
                <a:spcPct val="20000"/>
              </a:spcBef>
              <a:buFont typeface="Arial" charset="0"/>
              <a:buChar char="•"/>
              <a:defRPr/>
            </a:pPr>
            <a:endParaRPr lang="en-GB" sz="2900" dirty="0">
              <a:latin typeface="Calibri" pitchFamily="34" charset="0"/>
            </a:endParaRPr>
          </a:p>
          <a:p>
            <a:pPr marL="342900" indent="-342900" algn="just" eaLnBrk="1" hangingPunct="1">
              <a:spcBef>
                <a:spcPct val="20000"/>
              </a:spcBef>
              <a:buFont typeface="Arial" charset="0"/>
              <a:buChar char="•"/>
              <a:defRPr/>
            </a:pPr>
            <a:r>
              <a:rPr lang="en-GB" sz="2900" dirty="0">
                <a:latin typeface="Calibri" pitchFamily="34" charset="0"/>
              </a:rPr>
              <a:t>Subject </a:t>
            </a:r>
            <a:r>
              <a:rPr lang="en-GB" sz="2900" b="1" dirty="0">
                <a:solidFill>
                  <a:srgbClr val="FF0000"/>
                </a:solidFill>
                <a:latin typeface="Calibri" pitchFamily="34" charset="0"/>
              </a:rPr>
              <a:t>Person</a:t>
            </a: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r>
              <a:rPr lang="en-GB" sz="2900" dirty="0">
                <a:latin typeface="Calibri" pitchFamily="34" charset="0"/>
              </a:rPr>
              <a:t>Subject </a:t>
            </a:r>
            <a:r>
              <a:rPr lang="en-GB" sz="2900" b="1" dirty="0">
                <a:solidFill>
                  <a:srgbClr val="FF0000"/>
                </a:solidFill>
                <a:latin typeface="Calibri" pitchFamily="34" charset="0"/>
              </a:rPr>
              <a:t>Data </a:t>
            </a:r>
          </a:p>
          <a:p>
            <a:pPr marL="342900" indent="-342900" algn="just" eaLnBrk="1" hangingPunct="1">
              <a:spcBef>
                <a:spcPct val="20000"/>
              </a:spcBef>
              <a:buFont typeface="Arial" charset="0"/>
              <a:buChar char="•"/>
              <a:defRPr/>
            </a:pPr>
            <a:endParaRPr lang="en-US" sz="2900" b="1" dirty="0">
              <a:solidFill>
                <a:srgbClr val="FF0000"/>
              </a:solidFill>
              <a:latin typeface="Calibri" pitchFamily="34" charset="0"/>
            </a:endParaRPr>
          </a:p>
          <a:p>
            <a:pPr algn="just" eaLnBrk="1" hangingPunct="1">
              <a:spcBef>
                <a:spcPct val="20000"/>
              </a:spcBef>
              <a:defRPr/>
            </a:pPr>
            <a:endParaRPr lang="en-US" sz="2900" dirty="0">
              <a:latin typeface="Calibri" pitchFamily="34" charset="0"/>
            </a:endParaRPr>
          </a:p>
          <a:p>
            <a:pPr algn="just" eaLnBrk="1" hangingPunct="1">
              <a:spcBef>
                <a:spcPct val="20000"/>
              </a:spcBef>
              <a:defRPr/>
            </a:pPr>
            <a:r>
              <a:rPr lang="en-US" sz="2900" dirty="0">
                <a:latin typeface="Calibri" pitchFamily="34" charset="0"/>
              </a:rPr>
              <a:t>s</a:t>
            </a:r>
            <a:r>
              <a:rPr lang="en-GB" sz="2900" dirty="0" err="1">
                <a:latin typeface="Calibri" pitchFamily="34" charset="0"/>
              </a:rPr>
              <a:t>hould</a:t>
            </a:r>
            <a:r>
              <a:rPr lang="en-GB" sz="2900" dirty="0">
                <a:latin typeface="Calibri" pitchFamily="34" charset="0"/>
              </a:rPr>
              <a:t> be </a:t>
            </a:r>
            <a:r>
              <a:rPr lang="en-GB" sz="2900" b="1" dirty="0">
                <a:solidFill>
                  <a:srgbClr val="FF0000"/>
                </a:solidFill>
                <a:latin typeface="Calibri" pitchFamily="34" charset="0"/>
              </a:rPr>
              <a:t>clearly </a:t>
            </a:r>
            <a:r>
              <a:rPr lang="en-GB" sz="2900" b="1" dirty="0" err="1">
                <a:solidFill>
                  <a:srgbClr val="FF0000"/>
                </a:solidFill>
                <a:latin typeface="Calibri" pitchFamily="34" charset="0"/>
              </a:rPr>
              <a:t>mentioend</a:t>
            </a:r>
            <a:endParaRPr lang="en-GB" sz="2900" b="1" dirty="0">
              <a:solidFill>
                <a:srgbClr val="FF0000"/>
              </a:solidFill>
              <a:latin typeface="Calibri" pitchFamily="34" charset="0"/>
            </a:endParaRPr>
          </a:p>
        </p:txBody>
      </p:sp>
      <p:sp>
        <p:nvSpPr>
          <p:cNvPr id="11266" name="Title 1"/>
          <p:cNvSpPr>
            <a:spLocks noGrp="1"/>
          </p:cNvSpPr>
          <p:nvPr>
            <p:ph type="title"/>
          </p:nvPr>
        </p:nvSpPr>
        <p:spPr>
          <a:xfrm>
            <a:off x="457200" y="-106363"/>
            <a:ext cx="8229600" cy="1143001"/>
          </a:xfrm>
        </p:spPr>
        <p:txBody>
          <a:bodyPr/>
          <a:lstStyle/>
          <a:p>
            <a:r>
              <a:rPr lang="en-US" altLang="en-US" b="1"/>
              <a:t>Subject of Procedural Powers</a:t>
            </a:r>
          </a:p>
        </p:txBody>
      </p:sp>
      <p:sp>
        <p:nvSpPr>
          <p:cNvPr id="1126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8FC9A9F-AAA4-40F3-8277-3D6E4F907D0C}" type="slidenum">
              <a:rPr lang="en-US" altLang="en-US">
                <a:solidFill>
                  <a:srgbClr val="898989"/>
                </a:solidFill>
                <a:latin typeface="Calibri" panose="020F0502020204030204" pitchFamily="34" charset="0"/>
              </a:rPr>
              <a:pPr/>
              <a:t>10</a:t>
            </a:fld>
            <a:endParaRPr lang="en-US" altLang="en-US">
              <a:solidFill>
                <a:srgbClr val="898989"/>
              </a:solidFill>
              <a:latin typeface="Calibri" panose="020F0502020204030204" pitchFamily="34" charset="0"/>
            </a:endParaRPr>
          </a:p>
        </p:txBody>
      </p:sp>
      <p:pic>
        <p:nvPicPr>
          <p:cNvPr id="11268" name="Picture 2" descr="Image result for anonymous dat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7264" y="4107880"/>
            <a:ext cx="2748909" cy="126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4" descr="Image result for anonymous pers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1261" y="1292490"/>
            <a:ext cx="1960917" cy="1960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106363"/>
            <a:ext cx="8229600" cy="1143001"/>
          </a:xfrm>
        </p:spPr>
        <p:txBody>
          <a:bodyPr/>
          <a:lstStyle/>
          <a:p>
            <a:r>
              <a:rPr lang="en-US" altLang="en-US" b="1"/>
              <a:t>Subject Person</a:t>
            </a:r>
          </a:p>
        </p:txBody>
      </p:sp>
      <p:sp>
        <p:nvSpPr>
          <p:cNvPr id="1229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4D861E7-2068-4089-A817-5D50FEF42A13}" type="slidenum">
              <a:rPr lang="en-US" altLang="en-US">
                <a:solidFill>
                  <a:srgbClr val="898989"/>
                </a:solidFill>
                <a:latin typeface="Calibri" panose="020F0502020204030204" pitchFamily="34" charset="0"/>
              </a:rPr>
              <a:pPr/>
              <a:t>11</a:t>
            </a:fld>
            <a:endParaRPr lang="en-US" altLang="en-US">
              <a:solidFill>
                <a:srgbClr val="898989"/>
              </a:solidFill>
              <a:latin typeface="Calibri" panose="020F0502020204030204" pitchFamily="34" charset="0"/>
            </a:endParaRPr>
          </a:p>
        </p:txBody>
      </p:sp>
      <p:sp>
        <p:nvSpPr>
          <p:cNvPr id="25604" name="Rectangle 3"/>
          <p:cNvSpPr txBox="1">
            <a:spLocks/>
          </p:cNvSpPr>
          <p:nvPr/>
        </p:nvSpPr>
        <p:spPr bwMode="auto">
          <a:xfrm>
            <a:off x="457199" y="832513"/>
            <a:ext cx="6659563" cy="5631787"/>
          </a:xfrm>
          <a:prstGeom prst="rect">
            <a:avLst/>
          </a:prstGeom>
          <a:noFill/>
          <a:ln w="9525">
            <a:noFill/>
            <a:miter lim="800000"/>
            <a:headEnd/>
            <a:tailEnd/>
          </a:ln>
        </p:spPr>
        <p:txBody>
          <a:bodyPr/>
          <a:lstStyle/>
          <a:p>
            <a:pPr marL="342900" indent="-342900" algn="just" eaLnBrk="1" hangingPunct="1">
              <a:spcBef>
                <a:spcPct val="20000"/>
              </a:spcBef>
              <a:buFont typeface="Arial" charset="0"/>
              <a:buChar char="•"/>
              <a:defRPr/>
            </a:pPr>
            <a:endParaRPr lang="en-GB" sz="2900" dirty="0">
              <a:latin typeface="Calibri" pitchFamily="34" charset="0"/>
            </a:endParaRPr>
          </a:p>
          <a:p>
            <a:pPr marL="342900" indent="-342900" algn="just" eaLnBrk="1" hangingPunct="1">
              <a:spcBef>
                <a:spcPct val="20000"/>
              </a:spcBef>
              <a:buFont typeface="Arial" charset="0"/>
              <a:buChar char="•"/>
              <a:defRPr/>
            </a:pPr>
            <a:r>
              <a:rPr lang="en-GB" sz="2900" dirty="0">
                <a:latin typeface="Calibri" pitchFamily="34" charset="0"/>
              </a:rPr>
              <a:t>Subject person: </a:t>
            </a:r>
            <a:r>
              <a:rPr lang="en-GB" sz="2900" b="1" dirty="0">
                <a:solidFill>
                  <a:srgbClr val="FF0000"/>
                </a:solidFill>
                <a:latin typeface="Calibri" pitchFamily="34" charset="0"/>
              </a:rPr>
              <a:t>person/entity bound by the authorization</a:t>
            </a:r>
          </a:p>
          <a:p>
            <a:pPr algn="just" eaLnBrk="1" hangingPunct="1">
              <a:spcBef>
                <a:spcPct val="20000"/>
              </a:spcBef>
              <a:defRPr/>
            </a:pPr>
            <a:endParaRPr lang="en-GB" sz="2900" dirty="0">
              <a:latin typeface="Calibri" pitchFamily="34" charset="0"/>
            </a:endParaRPr>
          </a:p>
          <a:p>
            <a:pPr marL="742950" lvl="1" indent="-285750" algn="just" eaLnBrk="1" hangingPunct="1">
              <a:spcBef>
                <a:spcPct val="20000"/>
              </a:spcBef>
              <a:buFont typeface="Arial" charset="0"/>
              <a:buChar char="–"/>
              <a:defRPr/>
            </a:pPr>
            <a:r>
              <a:rPr lang="en-GB" sz="2900" b="1" dirty="0">
                <a:solidFill>
                  <a:srgbClr val="FF0000"/>
                </a:solidFill>
                <a:latin typeface="Calibri" pitchFamily="34" charset="0"/>
              </a:rPr>
              <a:t>Suspect </a:t>
            </a:r>
            <a:r>
              <a:rPr lang="en-GB" sz="2900" dirty="0">
                <a:latin typeface="Calibri" pitchFamily="34" charset="0"/>
              </a:rPr>
              <a:t>vs </a:t>
            </a:r>
            <a:r>
              <a:rPr lang="en-GB" sz="2900" b="1" dirty="0">
                <a:solidFill>
                  <a:srgbClr val="FF0000"/>
                </a:solidFill>
                <a:latin typeface="Calibri" pitchFamily="34" charset="0"/>
              </a:rPr>
              <a:t>non-suspect</a:t>
            </a:r>
          </a:p>
          <a:p>
            <a:pPr marL="742950" lvl="1" indent="-285750" algn="just" eaLnBrk="1" hangingPunct="1">
              <a:spcBef>
                <a:spcPct val="20000"/>
              </a:spcBef>
              <a:buFont typeface="Arial" charset="0"/>
              <a:buChar char="–"/>
              <a:defRPr/>
            </a:pPr>
            <a:endParaRPr lang="en-US" sz="2900" b="1" dirty="0">
              <a:solidFill>
                <a:srgbClr val="FF0000"/>
              </a:solidFill>
              <a:latin typeface="Calibri" pitchFamily="34" charset="0"/>
            </a:endParaRPr>
          </a:p>
          <a:p>
            <a:pPr marL="742950" lvl="1" indent="-285750" algn="just" eaLnBrk="1" hangingPunct="1">
              <a:spcBef>
                <a:spcPct val="20000"/>
              </a:spcBef>
              <a:buFont typeface="Arial" charset="0"/>
              <a:buChar char="–"/>
              <a:defRPr/>
            </a:pPr>
            <a:endParaRPr lang="en-GB" sz="2900" b="1" dirty="0">
              <a:solidFill>
                <a:srgbClr val="FF0000"/>
              </a:solidFill>
              <a:latin typeface="Calibri" pitchFamily="34" charset="0"/>
            </a:endParaRPr>
          </a:p>
          <a:p>
            <a:pPr marL="742950" lvl="1" indent="-285750" algn="just" eaLnBrk="1" hangingPunct="1">
              <a:spcBef>
                <a:spcPct val="20000"/>
              </a:spcBef>
              <a:buFont typeface="Arial" charset="0"/>
              <a:buChar char="–"/>
              <a:defRPr/>
            </a:pPr>
            <a:r>
              <a:rPr lang="en-US" sz="2900" b="1" dirty="0">
                <a:solidFill>
                  <a:srgbClr val="FF0000"/>
                </a:solidFill>
                <a:latin typeface="Calibri" pitchFamily="34" charset="0"/>
              </a:rPr>
              <a:t>known</a:t>
            </a:r>
            <a:r>
              <a:rPr lang="en-US" sz="2900" dirty="0">
                <a:latin typeface="Calibri" pitchFamily="34" charset="0"/>
              </a:rPr>
              <a:t> vs </a:t>
            </a:r>
            <a:r>
              <a:rPr lang="en-US" sz="2900" b="1" dirty="0">
                <a:solidFill>
                  <a:srgbClr val="FF0000"/>
                </a:solidFill>
                <a:latin typeface="Calibri" pitchFamily="34" charset="0"/>
              </a:rPr>
              <a:t>unknown </a:t>
            </a:r>
            <a:endParaRPr lang="en-GB" sz="2900" b="1" dirty="0">
              <a:solidFill>
                <a:srgbClr val="FF0000"/>
              </a:solidFill>
              <a:latin typeface="Calibri" pitchFamily="34" charset="0"/>
            </a:endParaRPr>
          </a:p>
        </p:txBody>
      </p:sp>
      <p:pic>
        <p:nvPicPr>
          <p:cNvPr id="12293" name="Picture 2" descr="Image result for service provider image"/>
          <p:cNvPicPr>
            <a:picLocks noChangeAspect="1" noChangeArrowheads="1"/>
          </p:cNvPicPr>
          <p:nvPr/>
        </p:nvPicPr>
        <p:blipFill>
          <a:blip r:embed="rId3">
            <a:extLst>
              <a:ext uri="{28A0092B-C50C-407E-A947-70E740481C1C}">
                <a14:useLocalDpi xmlns:a14="http://schemas.microsoft.com/office/drawing/2010/main" val="0"/>
              </a:ext>
            </a:extLst>
          </a:blip>
          <a:srcRect l="28380" t="40462" r="44051"/>
          <a:stretch>
            <a:fillRect/>
          </a:stretch>
        </p:blipFill>
        <p:spPr bwMode="auto">
          <a:xfrm>
            <a:off x="7225506" y="1843881"/>
            <a:ext cx="1570038" cy="206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4" descr="Image result for suspect image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6763" y="229394"/>
            <a:ext cx="1787525" cy="161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4" descr="Image result for anonymous pers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5506" y="3991769"/>
            <a:ext cx="1535113" cy="15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p:nvPr>
        </p:nvSpPr>
        <p:spPr>
          <a:xfrm>
            <a:off x="457200" y="0"/>
            <a:ext cx="8229600" cy="1143000"/>
          </a:xfrm>
        </p:spPr>
        <p:txBody>
          <a:bodyPr/>
          <a:lstStyle/>
          <a:p>
            <a:pPr eaLnBrk="1" hangingPunct="1"/>
            <a:r>
              <a:rPr lang="en-GB" b="1"/>
              <a:t>Subject person</a:t>
            </a:r>
          </a:p>
        </p:txBody>
      </p:sp>
      <p:sp>
        <p:nvSpPr>
          <p:cNvPr id="27651" name="Rectangle 3"/>
          <p:cNvSpPr txBox="1">
            <a:spLocks/>
          </p:cNvSpPr>
          <p:nvPr/>
        </p:nvSpPr>
        <p:spPr bwMode="auto">
          <a:xfrm>
            <a:off x="0" y="1508125"/>
            <a:ext cx="4745038" cy="3684588"/>
          </a:xfrm>
          <a:prstGeom prst="rect">
            <a:avLst/>
          </a:prstGeom>
          <a:noFill/>
          <a:ln>
            <a:noFill/>
          </a:ln>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eaLnBrk="1" hangingPunct="1">
              <a:defRPr/>
            </a:pPr>
            <a:r>
              <a:rPr lang="en-GB" altLang="sr-Latn-RS" sz="2900" b="1" dirty="0">
                <a:solidFill>
                  <a:srgbClr val="FF0000"/>
                </a:solidFill>
              </a:rPr>
              <a:t>service provider</a:t>
            </a:r>
            <a:r>
              <a:rPr lang="en-GB" altLang="sr-Latn-RS" sz="2900" dirty="0"/>
              <a:t> in case of:</a:t>
            </a:r>
          </a:p>
          <a:p>
            <a:pPr lvl="2" eaLnBrk="1" hangingPunct="1">
              <a:defRPr/>
            </a:pPr>
            <a:r>
              <a:rPr lang="en-GB" altLang="sr-Latn-RS" sz="2900" dirty="0"/>
              <a:t>partial disclosure</a:t>
            </a:r>
          </a:p>
          <a:p>
            <a:pPr lvl="2" eaLnBrk="1" hangingPunct="1">
              <a:defRPr/>
            </a:pPr>
            <a:r>
              <a:rPr lang="en-GB" altLang="sr-Latn-RS" sz="2900" dirty="0"/>
              <a:t>production orders</a:t>
            </a:r>
          </a:p>
          <a:p>
            <a:pPr lvl="2" eaLnBrk="1" hangingPunct="1">
              <a:defRPr/>
            </a:pPr>
            <a:r>
              <a:rPr lang="en-GB" altLang="sr-Latn-RS" sz="2900" dirty="0"/>
              <a:t>search &amp; seizure</a:t>
            </a:r>
          </a:p>
          <a:p>
            <a:pPr lvl="2" eaLnBrk="1" hangingPunct="1">
              <a:defRPr/>
            </a:pPr>
            <a:r>
              <a:rPr lang="en-GB" altLang="sr-Latn-RS" sz="2900" dirty="0"/>
              <a:t>real-time collection of traffic data</a:t>
            </a:r>
          </a:p>
          <a:p>
            <a:pPr lvl="2" eaLnBrk="1" hangingPunct="1">
              <a:defRPr/>
            </a:pPr>
            <a:r>
              <a:rPr lang="en-GB" altLang="sr-Latn-RS" sz="2900" dirty="0"/>
              <a:t>Interception of content data</a:t>
            </a:r>
          </a:p>
          <a:p>
            <a:pPr marL="914400" lvl="2" indent="0" eaLnBrk="1" hangingPunct="1">
              <a:buFont typeface="Arial" panose="020B0604020202020204" pitchFamily="34" charset="0"/>
              <a:buNone/>
              <a:defRPr/>
            </a:pPr>
            <a:r>
              <a:rPr lang="en-GB" altLang="sr-Latn-RS" sz="2900" b="1" dirty="0">
                <a:solidFill>
                  <a:srgbClr val="FF0000"/>
                </a:solidFill>
              </a:rPr>
              <a:t>[non-suspect]</a:t>
            </a:r>
          </a:p>
        </p:txBody>
      </p:sp>
      <p:sp>
        <p:nvSpPr>
          <p:cNvPr id="27652" name="Rectangle 3"/>
          <p:cNvSpPr txBox="1">
            <a:spLocks/>
          </p:cNvSpPr>
          <p:nvPr/>
        </p:nvSpPr>
        <p:spPr bwMode="auto">
          <a:xfrm>
            <a:off x="4373563" y="1508125"/>
            <a:ext cx="4770437" cy="4645025"/>
          </a:xfrm>
          <a:prstGeom prst="rect">
            <a:avLst/>
          </a:prstGeom>
          <a:noFill/>
          <a:ln>
            <a:noFill/>
          </a:ln>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eaLnBrk="1" hangingPunct="1">
              <a:defRPr/>
            </a:pPr>
            <a:r>
              <a:rPr lang="en-GB" altLang="sr-Latn-RS" sz="2900" b="1" dirty="0">
                <a:solidFill>
                  <a:srgbClr val="FF0000"/>
                </a:solidFill>
              </a:rPr>
              <a:t>Any person in possession or control of computer data in case of:</a:t>
            </a:r>
            <a:endParaRPr lang="en-GB" altLang="sr-Latn-RS" sz="2900" dirty="0"/>
          </a:p>
          <a:p>
            <a:pPr lvl="2" eaLnBrk="1" hangingPunct="1">
              <a:defRPr/>
            </a:pPr>
            <a:r>
              <a:rPr lang="en-GB" altLang="sr-Latn-RS" sz="2900" dirty="0"/>
              <a:t>partial disclosure</a:t>
            </a:r>
          </a:p>
          <a:p>
            <a:pPr lvl="2" eaLnBrk="1" hangingPunct="1">
              <a:defRPr/>
            </a:pPr>
            <a:r>
              <a:rPr lang="en-GB" altLang="sr-Latn-RS" sz="2900" dirty="0"/>
              <a:t>production orders </a:t>
            </a:r>
          </a:p>
          <a:p>
            <a:pPr lvl="2" eaLnBrk="1" hangingPunct="1">
              <a:defRPr/>
            </a:pPr>
            <a:r>
              <a:rPr lang="en-GB" altLang="sr-Latn-RS" sz="2900" dirty="0"/>
              <a:t>search &amp; seizure</a:t>
            </a:r>
          </a:p>
          <a:p>
            <a:pPr marL="914400" lvl="2" indent="0" eaLnBrk="1" hangingPunct="1">
              <a:buFont typeface="Arial" panose="020B0604020202020204" pitchFamily="34" charset="0"/>
              <a:buNone/>
              <a:defRPr/>
            </a:pPr>
            <a:r>
              <a:rPr lang="en-GB" altLang="sr-Latn-RS" sz="2900" b="1" dirty="0">
                <a:solidFill>
                  <a:srgbClr val="FF0000"/>
                </a:solidFill>
              </a:rPr>
              <a:t>[suspect/non-suspect]</a:t>
            </a:r>
          </a:p>
        </p:txBody>
      </p:sp>
      <p:sp>
        <p:nvSpPr>
          <p:cNvPr id="13317"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53DA42-240B-40DC-8563-5DF6F343AD22}" type="slidenum">
              <a:rPr lang="en-US" altLang="en-US">
                <a:solidFill>
                  <a:srgbClr val="898989"/>
                </a:solidFill>
                <a:latin typeface="Calibri" panose="020F0502020204030204" pitchFamily="34" charset="0"/>
              </a:rPr>
              <a:pPr/>
              <a:t>12</a:t>
            </a:fld>
            <a:endParaRPr lang="en-US" altLang="en-US">
              <a:solidFill>
                <a:srgbClr val="898989"/>
              </a:solidFill>
              <a:latin typeface="Calibri" panose="020F050202020403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Users\B.Stam\Desktop\AJT evidences\FBA logo.jpg">
            <a:extLst>
              <a:ext uri="{FF2B5EF4-FFF2-40B4-BE49-F238E27FC236}">
                <a16:creationId xmlns:a16="http://schemas.microsoft.com/office/drawing/2014/main" id="{5467DDDF-05B3-4E8E-A41B-4BEB1A6A35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3485" y="5273911"/>
            <a:ext cx="2677568" cy="1631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Rectangle 3"/>
          <p:cNvSpPr txBox="1">
            <a:spLocks/>
          </p:cNvSpPr>
          <p:nvPr/>
        </p:nvSpPr>
        <p:spPr bwMode="auto">
          <a:xfrm>
            <a:off x="457199" y="1185863"/>
            <a:ext cx="8072651" cy="4860925"/>
          </a:xfrm>
          <a:prstGeom prst="rect">
            <a:avLst/>
          </a:prstGeom>
          <a:noFill/>
          <a:ln w="9525">
            <a:noFill/>
            <a:miter lim="800000"/>
            <a:headEnd/>
            <a:tailEnd/>
          </a:ln>
        </p:spPr>
        <p:txBody>
          <a:bodyPr/>
          <a:lstStyle/>
          <a:p>
            <a:pPr marL="342900" indent="-342900" algn="just" eaLnBrk="1" hangingPunct="1">
              <a:spcBef>
                <a:spcPct val="20000"/>
              </a:spcBef>
              <a:buFont typeface="Arial" charset="0"/>
              <a:buChar char="•"/>
              <a:defRPr/>
            </a:pPr>
            <a:r>
              <a:rPr lang="en-GB" sz="2900" dirty="0">
                <a:latin typeface="Calibri" pitchFamily="34" charset="0"/>
              </a:rPr>
              <a:t>Suspect Subject Persons: Junior Staff of </a:t>
            </a:r>
            <a:r>
              <a:rPr lang="en-US" sz="2900" dirty="0">
                <a:latin typeface="Calibri" pitchFamily="34" charset="0"/>
              </a:rPr>
              <a:t>Department for Logistics and Operations, Federal Bank of Atlantis</a:t>
            </a:r>
            <a:endParaRPr lang="en-GB"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r>
              <a:rPr lang="en-US" sz="2900" dirty="0">
                <a:latin typeface="Calibri" pitchFamily="34" charset="0"/>
              </a:rPr>
              <a:t>Non-suspect subject person: Federal Bank of Atlantis</a:t>
            </a:r>
            <a:endParaRPr lang="en-GB"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GB" sz="2900" dirty="0">
              <a:latin typeface="Calibri" pitchFamily="34" charset="0"/>
            </a:endParaRPr>
          </a:p>
        </p:txBody>
      </p:sp>
      <p:pic>
        <p:nvPicPr>
          <p:cNvPr id="1026" name="Picture 2" descr="Image result for unknown person">
            <a:extLst>
              <a:ext uri="{FF2B5EF4-FFF2-40B4-BE49-F238E27FC236}">
                <a16:creationId xmlns:a16="http://schemas.microsoft.com/office/drawing/2014/main" id="{D65C4861-37FC-4F3D-8BBC-1571002350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5866" y="2432866"/>
            <a:ext cx="1992267" cy="1992267"/>
          </a:xfrm>
          <a:prstGeom prst="rect">
            <a:avLst/>
          </a:prstGeom>
          <a:noFill/>
          <a:extLst>
            <a:ext uri="{909E8E84-426E-40DD-AFC4-6F175D3DCCD1}">
              <a14:hiddenFill xmlns:a14="http://schemas.microsoft.com/office/drawing/2010/main">
                <a:solidFill>
                  <a:srgbClr val="FFFFFF"/>
                </a:solidFill>
              </a14:hiddenFill>
            </a:ext>
          </a:extLst>
        </p:spPr>
      </p:pic>
      <p:sp>
        <p:nvSpPr>
          <p:cNvPr id="12290" name="Title 1"/>
          <p:cNvSpPr>
            <a:spLocks noGrp="1"/>
          </p:cNvSpPr>
          <p:nvPr>
            <p:ph type="title"/>
          </p:nvPr>
        </p:nvSpPr>
        <p:spPr>
          <a:xfrm>
            <a:off x="457200" y="0"/>
            <a:ext cx="8229600" cy="1143001"/>
          </a:xfrm>
        </p:spPr>
        <p:txBody>
          <a:bodyPr/>
          <a:lstStyle/>
          <a:p>
            <a:r>
              <a:rPr lang="en-US" altLang="en-US" b="1" dirty="0"/>
              <a:t>Case Study: Subject Person</a:t>
            </a:r>
          </a:p>
        </p:txBody>
      </p:sp>
      <p:sp>
        <p:nvSpPr>
          <p:cNvPr id="12291" name="Slide Number Placeholder 3"/>
          <p:cNvSpPr>
            <a:spLocks noGrp="1"/>
          </p:cNvSpPr>
          <p:nvPr>
            <p:ph type="sldNum" sz="quarter" idx="12"/>
          </p:nvPr>
        </p:nvSpPr>
        <p:spPr bwMode="auto">
          <a:xfrm>
            <a:off x="6553200" y="6406602"/>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4D861E7-2068-4089-A817-5D50FEF42A13}" type="slidenum">
              <a:rPr lang="en-US" altLang="en-US">
                <a:solidFill>
                  <a:srgbClr val="898989"/>
                </a:solidFill>
                <a:latin typeface="Calibri" panose="020F0502020204030204" pitchFamily="34" charset="0"/>
              </a:rPr>
              <a:pPr/>
              <a:t>13</a:t>
            </a:fld>
            <a:endParaRPr lang="en-US" altLang="en-US">
              <a:solidFill>
                <a:srgbClr val="898989"/>
              </a:solidFill>
              <a:latin typeface="Calibri" panose="020F0502020204030204" pitchFamily="34" charset="0"/>
            </a:endParaRPr>
          </a:p>
        </p:txBody>
      </p:sp>
      <p:pic>
        <p:nvPicPr>
          <p:cNvPr id="9" name="Picture 2" descr="C:\Users\B.Stam\Desktop\AJT evidences\UBP.jpg">
            <a:extLst>
              <a:ext uri="{FF2B5EF4-FFF2-40B4-BE49-F238E27FC236}">
                <a16:creationId xmlns:a16="http://schemas.microsoft.com/office/drawing/2014/main" id="{F98397D0-BF98-4890-AD5C-5A61B269D5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603" y="5946227"/>
            <a:ext cx="240506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Slika 5" descr="C:\Users\B.Stam\Desktop\DSBN.jpg">
            <a:extLst>
              <a:ext uri="{FF2B5EF4-FFF2-40B4-BE49-F238E27FC236}">
                <a16:creationId xmlns:a16="http://schemas.microsoft.com/office/drawing/2014/main" id="{8438F5DE-C14D-4D36-8A0C-54C0E46FC8C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3126" y="5767908"/>
            <a:ext cx="3122613"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885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106363"/>
            <a:ext cx="8229600" cy="1143001"/>
          </a:xfrm>
        </p:spPr>
        <p:txBody>
          <a:bodyPr/>
          <a:lstStyle/>
          <a:p>
            <a:r>
              <a:rPr lang="en-US" altLang="en-US" b="1"/>
              <a:t>Subject Data/Communication</a:t>
            </a:r>
          </a:p>
        </p:txBody>
      </p:sp>
      <p:sp>
        <p:nvSpPr>
          <p:cNvPr id="1433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D8EB603-FEAD-40D0-8C87-20239BA5809B}" type="slidenum">
              <a:rPr lang="en-US" altLang="en-US">
                <a:solidFill>
                  <a:srgbClr val="898989"/>
                </a:solidFill>
                <a:latin typeface="Calibri" panose="020F0502020204030204" pitchFamily="34" charset="0"/>
              </a:rPr>
              <a:pPr/>
              <a:t>14</a:t>
            </a:fld>
            <a:endParaRPr lang="en-US" altLang="en-US">
              <a:solidFill>
                <a:srgbClr val="898989"/>
              </a:solidFill>
              <a:latin typeface="Calibri" panose="020F0502020204030204" pitchFamily="34" charset="0"/>
            </a:endParaRPr>
          </a:p>
        </p:txBody>
      </p:sp>
      <p:sp>
        <p:nvSpPr>
          <p:cNvPr id="14340" name="Rectangle 3"/>
          <p:cNvSpPr txBox="1">
            <a:spLocks/>
          </p:cNvSpPr>
          <p:nvPr/>
        </p:nvSpPr>
        <p:spPr bwMode="auto">
          <a:xfrm>
            <a:off x="331788" y="1298575"/>
            <a:ext cx="6015037" cy="524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r>
              <a:rPr lang="en-GB" sz="2900" dirty="0">
                <a:latin typeface="Calibri" panose="020F0502020204030204" pitchFamily="34" charset="0"/>
              </a:rPr>
              <a:t>Subject data/communication: </a:t>
            </a:r>
            <a:r>
              <a:rPr lang="en-GB" sz="2900" b="1" dirty="0">
                <a:solidFill>
                  <a:srgbClr val="FF0000"/>
                </a:solidFill>
                <a:latin typeface="Calibri" panose="020F0502020204030204" pitchFamily="34" charset="0"/>
              </a:rPr>
              <a:t>data/communication to which authorization relates</a:t>
            </a:r>
          </a:p>
          <a:p>
            <a:pPr algn="just" eaLnBrk="1" hangingPunct="1">
              <a:spcBef>
                <a:spcPct val="20000"/>
              </a:spcBef>
              <a:buFont typeface="Arial" panose="020B0604020202020204" pitchFamily="34" charset="0"/>
              <a:buChar char="•"/>
            </a:pPr>
            <a:endParaRPr lang="en-GB" sz="2900" dirty="0">
              <a:latin typeface="Calibri" panose="020F0502020204030204" pitchFamily="34" charset="0"/>
            </a:endParaRPr>
          </a:p>
          <a:p>
            <a:pPr algn="just" eaLnBrk="1" hangingPunct="1">
              <a:spcBef>
                <a:spcPct val="20000"/>
              </a:spcBef>
              <a:buFont typeface="Arial" panose="020B0604020202020204" pitchFamily="34" charset="0"/>
              <a:buChar char="•"/>
            </a:pPr>
            <a:r>
              <a:rPr lang="en-GB" sz="2900" dirty="0">
                <a:latin typeface="Calibri" panose="020F0502020204030204" pitchFamily="34" charset="0"/>
              </a:rPr>
              <a:t>Budapest Convention allows for exercise of procedural powers in relation to </a:t>
            </a:r>
            <a:r>
              <a:rPr lang="en-GB" sz="2900" b="1" dirty="0">
                <a:solidFill>
                  <a:srgbClr val="FF0000"/>
                </a:solidFill>
                <a:latin typeface="Calibri" panose="020F0502020204030204" pitchFamily="34" charset="0"/>
              </a:rPr>
              <a:t>specified </a:t>
            </a:r>
            <a:r>
              <a:rPr lang="en-GB" sz="2900" dirty="0">
                <a:latin typeface="Calibri" panose="020F0502020204030204" pitchFamily="34" charset="0"/>
              </a:rPr>
              <a:t>computer data, computer systems, computer-data storage mediums or communication</a:t>
            </a:r>
          </a:p>
        </p:txBody>
      </p:sp>
      <p:pic>
        <p:nvPicPr>
          <p:cNvPr id="14341" name="Picture 2" descr="Image result for communication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7950" y="3917950"/>
            <a:ext cx="2686050"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4" descr="Image result for data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9413" y="1406525"/>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0393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0"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225" y="4703763"/>
            <a:ext cx="8410574"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6" name="Title 1"/>
          <p:cNvSpPr>
            <a:spLocks noGrp="1"/>
          </p:cNvSpPr>
          <p:nvPr>
            <p:ph type="title"/>
          </p:nvPr>
        </p:nvSpPr>
        <p:spPr>
          <a:xfrm>
            <a:off x="457200" y="-20638"/>
            <a:ext cx="8229600" cy="1143001"/>
          </a:xfrm>
        </p:spPr>
        <p:txBody>
          <a:bodyPr/>
          <a:lstStyle/>
          <a:p>
            <a:r>
              <a:rPr lang="en-US" altLang="en-US" b="1"/>
              <a:t>Subject Data/Communication</a:t>
            </a:r>
          </a:p>
        </p:txBody>
      </p:sp>
      <p:sp>
        <p:nvSpPr>
          <p:cNvPr id="16387" name="Slide Number Placeholder 3"/>
          <p:cNvSpPr>
            <a:spLocks noGrp="1"/>
          </p:cNvSpPr>
          <p:nvPr>
            <p:ph type="sldNum" sz="quarter" idx="12"/>
          </p:nvPr>
        </p:nvSpPr>
        <p:spPr bwMode="auto">
          <a:xfrm>
            <a:off x="6734175" y="603408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5E95C4B-3594-4865-B4E6-6EA224399679}" type="slidenum">
              <a:rPr lang="en-US" altLang="en-US">
                <a:solidFill>
                  <a:srgbClr val="898989"/>
                </a:solidFill>
                <a:latin typeface="Calibri" panose="020F0502020204030204" pitchFamily="34" charset="0"/>
              </a:rPr>
              <a:pPr/>
              <a:t>15</a:t>
            </a:fld>
            <a:endParaRPr lang="en-US" altLang="en-US">
              <a:solidFill>
                <a:srgbClr val="898989"/>
              </a:solidFill>
              <a:latin typeface="Calibri" panose="020F0502020204030204" pitchFamily="34" charset="0"/>
            </a:endParaRPr>
          </a:p>
        </p:txBody>
      </p:sp>
      <p:pic>
        <p:nvPicPr>
          <p:cNvPr id="1638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225" y="1122363"/>
            <a:ext cx="8410575"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225" y="2580855"/>
            <a:ext cx="8410574" cy="185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05722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20638"/>
            <a:ext cx="8229600" cy="1143001"/>
          </a:xfrm>
        </p:spPr>
        <p:txBody>
          <a:bodyPr/>
          <a:lstStyle/>
          <a:p>
            <a:r>
              <a:rPr lang="en-US" altLang="en-US" b="1"/>
              <a:t>Subject Data/Communication</a:t>
            </a:r>
          </a:p>
        </p:txBody>
      </p:sp>
      <p:sp>
        <p:nvSpPr>
          <p:cNvPr id="17411" name="Slide Number Placeholder 3"/>
          <p:cNvSpPr>
            <a:spLocks noGrp="1"/>
          </p:cNvSpPr>
          <p:nvPr>
            <p:ph type="sldNum" sz="quarter" idx="12"/>
          </p:nvPr>
        </p:nvSpPr>
        <p:spPr bwMode="auto">
          <a:xfrm>
            <a:off x="6734175" y="603408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8FC7FF4-9C66-4207-9023-0FA3070160CB}" type="slidenum">
              <a:rPr lang="en-US" altLang="en-US">
                <a:solidFill>
                  <a:srgbClr val="898989"/>
                </a:solidFill>
                <a:latin typeface="Calibri" panose="020F0502020204030204" pitchFamily="34" charset="0"/>
              </a:rPr>
              <a:pPr/>
              <a:t>16</a:t>
            </a:fld>
            <a:endParaRPr lang="en-US" altLang="en-US">
              <a:solidFill>
                <a:srgbClr val="898989"/>
              </a:solidFill>
              <a:latin typeface="Calibri" panose="020F0502020204030204" pitchFamily="34" charset="0"/>
            </a:endParaRPr>
          </a:p>
        </p:txBody>
      </p:sp>
      <p:pic>
        <p:nvPicPr>
          <p:cNvPr id="174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957" y="1343025"/>
            <a:ext cx="9038043"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78" y="3784600"/>
            <a:ext cx="9038043" cy="243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7740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1143000"/>
          </a:xfrm>
        </p:spPr>
        <p:txBody>
          <a:bodyPr/>
          <a:lstStyle/>
          <a:p>
            <a:r>
              <a:rPr lang="en-US" altLang="en-US" b="1" dirty="0"/>
              <a:t>Case Study: Subject Data</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17</a:t>
            </a:fld>
            <a:endParaRPr lang="en-US" altLang="en-US">
              <a:solidFill>
                <a:srgbClr val="898989"/>
              </a:solidFill>
              <a:latin typeface="Calibri" panose="020F0502020204030204" pitchFamily="34" charset="0"/>
            </a:endParaRPr>
          </a:p>
        </p:txBody>
      </p:sp>
      <p:pic>
        <p:nvPicPr>
          <p:cNvPr id="6" name="Picture 5">
            <a:extLst>
              <a:ext uri="{FF2B5EF4-FFF2-40B4-BE49-F238E27FC236}">
                <a16:creationId xmlns:a16="http://schemas.microsoft.com/office/drawing/2014/main" id="{DAC326D8-09C4-44AF-8E36-26022BD8A58C}"/>
              </a:ext>
            </a:extLst>
          </p:cNvPr>
          <p:cNvPicPr>
            <a:picLocks noChangeAspect="1"/>
          </p:cNvPicPr>
          <p:nvPr/>
        </p:nvPicPr>
        <p:blipFill>
          <a:blip r:embed="rId3"/>
          <a:stretch>
            <a:fillRect/>
          </a:stretch>
        </p:blipFill>
        <p:spPr>
          <a:xfrm>
            <a:off x="1295400" y="965019"/>
            <a:ext cx="6553200" cy="5865346"/>
          </a:xfrm>
          <a:prstGeom prst="rect">
            <a:avLst/>
          </a:prstGeom>
        </p:spPr>
      </p:pic>
    </p:spTree>
    <p:extLst>
      <p:ext uri="{BB962C8B-B14F-4D97-AF65-F5344CB8AC3E}">
        <p14:creationId xmlns:p14="http://schemas.microsoft.com/office/powerpoint/2010/main" val="3165364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D8E148-8072-4F2C-AF1F-2DB8C6A3078E}"/>
              </a:ext>
            </a:extLst>
          </p:cNvPr>
          <p:cNvPicPr>
            <a:picLocks noChangeAspect="1"/>
          </p:cNvPicPr>
          <p:nvPr/>
        </p:nvPicPr>
        <p:blipFill>
          <a:blip r:embed="rId3"/>
          <a:stretch>
            <a:fillRect/>
          </a:stretch>
        </p:blipFill>
        <p:spPr>
          <a:xfrm>
            <a:off x="457200" y="1249577"/>
            <a:ext cx="8229600" cy="5362576"/>
          </a:xfrm>
          <a:prstGeom prst="rect">
            <a:avLst/>
          </a:prstGeom>
        </p:spPr>
      </p:pic>
      <p:sp>
        <p:nvSpPr>
          <p:cNvPr id="15362" name="Title 1"/>
          <p:cNvSpPr>
            <a:spLocks noGrp="1"/>
          </p:cNvSpPr>
          <p:nvPr>
            <p:ph type="title"/>
          </p:nvPr>
        </p:nvSpPr>
        <p:spPr>
          <a:xfrm>
            <a:off x="457200" y="0"/>
            <a:ext cx="8229600" cy="1143000"/>
          </a:xfrm>
        </p:spPr>
        <p:txBody>
          <a:bodyPr/>
          <a:lstStyle/>
          <a:p>
            <a:r>
              <a:rPr lang="en-US" altLang="en-US" b="1" dirty="0"/>
              <a:t>Case Study: Subject Data</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18</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12051064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1143000"/>
          </a:xfrm>
        </p:spPr>
        <p:txBody>
          <a:bodyPr/>
          <a:lstStyle/>
          <a:p>
            <a:r>
              <a:rPr lang="en-US" altLang="en-US" b="1" dirty="0"/>
              <a:t>Case Study: Subject Data</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19</a:t>
            </a:fld>
            <a:endParaRPr lang="en-US" altLang="en-US">
              <a:solidFill>
                <a:srgbClr val="898989"/>
              </a:solidFill>
              <a:latin typeface="Calibri" panose="020F0502020204030204" pitchFamily="34" charset="0"/>
            </a:endParaRPr>
          </a:p>
        </p:txBody>
      </p:sp>
      <p:pic>
        <p:nvPicPr>
          <p:cNvPr id="6" name="Picture 5">
            <a:extLst>
              <a:ext uri="{FF2B5EF4-FFF2-40B4-BE49-F238E27FC236}">
                <a16:creationId xmlns:a16="http://schemas.microsoft.com/office/drawing/2014/main" id="{8136820B-8DA0-4908-91F6-07A512E35830}"/>
              </a:ext>
            </a:extLst>
          </p:cNvPr>
          <p:cNvPicPr>
            <a:picLocks noChangeAspect="1"/>
          </p:cNvPicPr>
          <p:nvPr/>
        </p:nvPicPr>
        <p:blipFill>
          <a:blip r:embed="rId3"/>
          <a:stretch>
            <a:fillRect/>
          </a:stretch>
        </p:blipFill>
        <p:spPr>
          <a:xfrm>
            <a:off x="839337" y="1261373"/>
            <a:ext cx="8004412" cy="5094977"/>
          </a:xfrm>
          <a:prstGeom prst="rect">
            <a:avLst/>
          </a:prstGeom>
        </p:spPr>
      </p:pic>
    </p:spTree>
    <p:extLst>
      <p:ext uri="{BB962C8B-B14F-4D97-AF65-F5344CB8AC3E}">
        <p14:creationId xmlns:p14="http://schemas.microsoft.com/office/powerpoint/2010/main" val="2124515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0"/>
            <a:ext cx="8229600" cy="774700"/>
          </a:xfrm>
        </p:spPr>
        <p:txBody>
          <a:bodyPr/>
          <a:lstStyle/>
          <a:p>
            <a:r>
              <a:rPr lang="en-US" b="1"/>
              <a:t>Agenda</a:t>
            </a:r>
          </a:p>
        </p:txBody>
      </p:sp>
      <p:sp>
        <p:nvSpPr>
          <p:cNvPr id="3075" name="Content Placeholder 2"/>
          <p:cNvSpPr>
            <a:spLocks noGrp="1"/>
          </p:cNvSpPr>
          <p:nvPr>
            <p:ph idx="1"/>
          </p:nvPr>
        </p:nvSpPr>
        <p:spPr>
          <a:xfrm>
            <a:off x="630238" y="774700"/>
            <a:ext cx="7691437" cy="4899025"/>
          </a:xfrm>
        </p:spPr>
        <p:txBody>
          <a:bodyPr/>
          <a:lstStyle/>
          <a:p>
            <a:pPr>
              <a:lnSpc>
                <a:spcPct val="120000"/>
              </a:lnSpc>
              <a:defRPr/>
            </a:pPr>
            <a:r>
              <a:rPr lang="en-US" altLang="sr-Latn-RS" sz="2600" b="1" dirty="0">
                <a:solidFill>
                  <a:srgbClr val="000000"/>
                </a:solidFill>
              </a:rPr>
              <a:t>Part One</a:t>
            </a:r>
          </a:p>
          <a:p>
            <a:pPr marL="0" indent="0">
              <a:lnSpc>
                <a:spcPct val="120000"/>
              </a:lnSpc>
              <a:buFont typeface="Arial" panose="020B0604020202020204" pitchFamily="34" charset="0"/>
              <a:buNone/>
              <a:defRPr/>
            </a:pPr>
            <a:r>
              <a:rPr lang="en-US" altLang="sr-Latn-RS" sz="2600" dirty="0">
                <a:solidFill>
                  <a:srgbClr val="000000"/>
                </a:solidFill>
              </a:rPr>
              <a:t>	Introduction</a:t>
            </a:r>
            <a:endParaRPr lang="en-US" altLang="sr-Latn-RS" sz="2600" b="1" dirty="0">
              <a:solidFill>
                <a:srgbClr val="000000"/>
              </a:solidFill>
            </a:endParaRPr>
          </a:p>
          <a:p>
            <a:pPr>
              <a:lnSpc>
                <a:spcPct val="120000"/>
              </a:lnSpc>
              <a:defRPr/>
            </a:pPr>
            <a:r>
              <a:rPr lang="en-US" altLang="sr-Latn-RS" sz="2600" b="1" dirty="0">
                <a:solidFill>
                  <a:srgbClr val="000000"/>
                </a:solidFill>
              </a:rPr>
              <a:t>Part Two</a:t>
            </a:r>
            <a:endParaRPr lang="en-US" altLang="sr-Latn-RS" sz="2600" dirty="0">
              <a:solidFill>
                <a:srgbClr val="000000"/>
              </a:solidFill>
            </a:endParaRPr>
          </a:p>
          <a:p>
            <a:pPr marL="0" indent="0">
              <a:lnSpc>
                <a:spcPct val="120000"/>
              </a:lnSpc>
              <a:buFont typeface="Arial" panose="020B0604020202020204" pitchFamily="34" charset="0"/>
              <a:buNone/>
              <a:defRPr/>
            </a:pPr>
            <a:r>
              <a:rPr lang="en-US" altLang="sr-Latn-RS" sz="2600" dirty="0">
                <a:solidFill>
                  <a:srgbClr val="000000"/>
                </a:solidFill>
              </a:rPr>
              <a:t>	What is the subject of procedural powers?</a:t>
            </a:r>
          </a:p>
          <a:p>
            <a:pPr>
              <a:lnSpc>
                <a:spcPct val="120000"/>
              </a:lnSpc>
              <a:defRPr/>
            </a:pPr>
            <a:r>
              <a:rPr lang="en-US" altLang="sr-Latn-RS" sz="2600" b="1" dirty="0">
                <a:solidFill>
                  <a:srgbClr val="000000"/>
                </a:solidFill>
              </a:rPr>
              <a:t>Part Three</a:t>
            </a:r>
          </a:p>
          <a:p>
            <a:pPr marL="0" indent="0">
              <a:lnSpc>
                <a:spcPct val="120000"/>
              </a:lnSpc>
              <a:buFont typeface="Arial" panose="020B0604020202020204" pitchFamily="34" charset="0"/>
              <a:buNone/>
              <a:defRPr/>
            </a:pPr>
            <a:r>
              <a:rPr lang="en-US" altLang="sr-Latn-RS" sz="2600" dirty="0">
                <a:solidFill>
                  <a:srgbClr val="000000"/>
                </a:solidFill>
              </a:rPr>
              <a:t>	How will procedural powers be applied?</a:t>
            </a:r>
          </a:p>
          <a:p>
            <a:pPr>
              <a:lnSpc>
                <a:spcPct val="120000"/>
              </a:lnSpc>
              <a:defRPr/>
            </a:pPr>
            <a:r>
              <a:rPr lang="en-US" altLang="sr-Latn-RS" sz="2600" b="1" dirty="0">
                <a:solidFill>
                  <a:srgbClr val="000000"/>
                </a:solidFill>
              </a:rPr>
              <a:t>Part Four</a:t>
            </a:r>
          </a:p>
          <a:p>
            <a:pPr marL="0" indent="0">
              <a:lnSpc>
                <a:spcPct val="120000"/>
              </a:lnSpc>
              <a:buFont typeface="Arial" panose="020B0604020202020204" pitchFamily="34" charset="0"/>
              <a:buNone/>
              <a:defRPr/>
            </a:pPr>
            <a:r>
              <a:rPr lang="en-US" altLang="sr-Latn-RS" sz="2600" dirty="0">
                <a:solidFill>
                  <a:srgbClr val="000000"/>
                </a:solidFill>
              </a:rPr>
              <a:t>	Why are procedural powers necessary?</a:t>
            </a:r>
          </a:p>
        </p:txBody>
      </p:sp>
      <p:sp>
        <p:nvSpPr>
          <p:cNvPr id="3076"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E737BB-1885-45C2-A41B-51593DC32BF6}" type="slidenum">
              <a:rPr lang="en-US" altLang="fr-FR">
                <a:solidFill>
                  <a:srgbClr val="898989"/>
                </a:solidFill>
                <a:latin typeface="Calibri" panose="020F0502020204030204" pitchFamily="34" charset="0"/>
              </a:rPr>
              <a:pPr/>
              <a:t>2</a:t>
            </a:fld>
            <a:endParaRPr lang="en-US" altLang="fr-FR">
              <a:solidFill>
                <a:srgbClr val="898989"/>
              </a:solidFill>
              <a:latin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en-US" altLang="en-US" b="1" dirty="0"/>
              <a:t>Subject Data</a:t>
            </a:r>
          </a:p>
        </p:txBody>
      </p:sp>
      <p:sp>
        <p:nvSpPr>
          <p:cNvPr id="18435" name="Content Placeholder 2"/>
          <p:cNvSpPr>
            <a:spLocks noGrp="1"/>
          </p:cNvSpPr>
          <p:nvPr>
            <p:ph idx="1"/>
          </p:nvPr>
        </p:nvSpPr>
        <p:spPr>
          <a:xfrm>
            <a:off x="349250" y="1181099"/>
            <a:ext cx="8151813" cy="4525963"/>
          </a:xfrm>
        </p:spPr>
        <p:txBody>
          <a:bodyPr/>
          <a:lstStyle/>
          <a:p>
            <a:pPr marL="0" indent="0" algn="just">
              <a:buNone/>
            </a:pPr>
            <a:r>
              <a:rPr lang="en-US" altLang="en-US" sz="3300" dirty="0"/>
              <a:t>Mention so far as it is practicable:</a:t>
            </a:r>
          </a:p>
          <a:p>
            <a:pPr algn="just"/>
            <a:r>
              <a:rPr lang="en-US" altLang="en-US" sz="3300" dirty="0"/>
              <a:t>Location of subject data</a:t>
            </a:r>
          </a:p>
          <a:p>
            <a:pPr algn="just"/>
            <a:r>
              <a:rPr lang="en-US" altLang="en-US" sz="3300" dirty="0"/>
              <a:t>Particulars of subject data</a:t>
            </a:r>
          </a:p>
          <a:p>
            <a:pPr algn="just"/>
            <a:r>
              <a:rPr lang="en-US" altLang="en-US" sz="3300" dirty="0"/>
              <a:t>Source of transmission of communication </a:t>
            </a:r>
          </a:p>
          <a:p>
            <a:pPr algn="just"/>
            <a:r>
              <a:rPr lang="en-US" altLang="en-US" sz="3300" dirty="0"/>
              <a:t>Service provider involved in transmission of communication</a:t>
            </a:r>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20</a:t>
            </a:fld>
            <a:endParaRPr lang="en-US" altLang="en-US">
              <a:solidFill>
                <a:srgbClr val="898989"/>
              </a:solidFill>
              <a:latin typeface="Calibri" panose="020F0502020204030204" pitchFamily="34" charset="0"/>
            </a:endParaRPr>
          </a:p>
        </p:txBody>
      </p:sp>
      <p:pic>
        <p:nvPicPr>
          <p:cNvPr id="18437" name="Picture 2" descr="Image result for data pandora bo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992" y="4886149"/>
            <a:ext cx="7214572" cy="184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en-US" altLang="en-US" b="1" dirty="0"/>
              <a:t>Subject Data</a:t>
            </a:r>
          </a:p>
        </p:txBody>
      </p:sp>
      <p:sp>
        <p:nvSpPr>
          <p:cNvPr id="18435" name="Content Placeholder 2"/>
          <p:cNvSpPr>
            <a:spLocks noGrp="1"/>
          </p:cNvSpPr>
          <p:nvPr>
            <p:ph idx="1"/>
          </p:nvPr>
        </p:nvSpPr>
        <p:spPr>
          <a:xfrm>
            <a:off x="349250" y="1181099"/>
            <a:ext cx="8151813" cy="4525963"/>
          </a:xfrm>
        </p:spPr>
        <p:txBody>
          <a:bodyPr/>
          <a:lstStyle/>
          <a:p>
            <a:pPr marL="0" indent="0" algn="just">
              <a:buNone/>
            </a:pPr>
            <a:r>
              <a:rPr lang="en-US" altLang="en-US" sz="3300" dirty="0"/>
              <a:t>Identify so far as it is practicable:</a:t>
            </a:r>
          </a:p>
          <a:p>
            <a:pPr algn="just"/>
            <a:r>
              <a:rPr lang="en-US" altLang="en-US" sz="3300" dirty="0"/>
              <a:t>How data was identified to be:</a:t>
            </a:r>
          </a:p>
          <a:p>
            <a:pPr lvl="1" algn="just"/>
            <a:r>
              <a:rPr lang="en-US" altLang="en-US" sz="2900" dirty="0"/>
              <a:t> in control/possession of person identified; or</a:t>
            </a:r>
          </a:p>
          <a:p>
            <a:pPr lvl="1" algn="just"/>
            <a:r>
              <a:rPr lang="en-US" altLang="en-US" sz="2900" dirty="0"/>
              <a:t>in computer system identified</a:t>
            </a:r>
          </a:p>
          <a:p>
            <a:pPr algn="just"/>
            <a:r>
              <a:rPr lang="en-US" altLang="en-US" sz="3300" dirty="0"/>
              <a:t>Informants</a:t>
            </a:r>
          </a:p>
          <a:p>
            <a:pPr algn="just"/>
            <a:r>
              <a:rPr lang="en-US" altLang="en-US" sz="3300" dirty="0"/>
              <a:t>Reliability </a:t>
            </a:r>
          </a:p>
          <a:p>
            <a:pPr algn="just"/>
            <a:r>
              <a:rPr lang="en-US" altLang="en-US" sz="3300" dirty="0"/>
              <a:t>Verification</a:t>
            </a:r>
            <a:endParaRPr lang="en-US" altLang="en-US" sz="2900" dirty="0"/>
          </a:p>
          <a:p>
            <a:pPr algn="just"/>
            <a:endParaRPr lang="en-US" altLang="en-US" sz="3300" dirty="0"/>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21</a:t>
            </a:fld>
            <a:endParaRPr lang="en-US" altLang="en-US">
              <a:solidFill>
                <a:srgbClr val="898989"/>
              </a:solidFill>
              <a:latin typeface="Calibri" panose="020F0502020204030204" pitchFamily="34" charset="0"/>
            </a:endParaRPr>
          </a:p>
        </p:txBody>
      </p:sp>
      <p:pic>
        <p:nvPicPr>
          <p:cNvPr id="6" name="Picture 2" descr="Image result for data center clip art">
            <a:extLst>
              <a:ext uri="{FF2B5EF4-FFF2-40B4-BE49-F238E27FC236}">
                <a16:creationId xmlns:a16="http://schemas.microsoft.com/office/drawing/2014/main" id="{CC9E01E5-21F4-4119-8BDD-6D7D5750EC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9083" y="4077873"/>
            <a:ext cx="2604957" cy="2604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Image result for confidential informant clipart">
            <a:extLst>
              <a:ext uri="{FF2B5EF4-FFF2-40B4-BE49-F238E27FC236}">
                <a16:creationId xmlns:a16="http://schemas.microsoft.com/office/drawing/2014/main" id="{CECD0526-08E2-459C-AFAD-B496DCD881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8916" y="4116518"/>
            <a:ext cx="2604957" cy="2604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35286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en-US" altLang="en-US" b="1" dirty="0"/>
              <a:t>Case Study</a:t>
            </a:r>
          </a:p>
        </p:txBody>
      </p:sp>
      <p:sp>
        <p:nvSpPr>
          <p:cNvPr id="18435" name="Content Placeholder 2"/>
          <p:cNvSpPr>
            <a:spLocks noGrp="1"/>
          </p:cNvSpPr>
          <p:nvPr>
            <p:ph idx="1"/>
          </p:nvPr>
        </p:nvSpPr>
        <p:spPr>
          <a:xfrm>
            <a:off x="349250" y="1181099"/>
            <a:ext cx="8151813" cy="4525963"/>
          </a:xfrm>
        </p:spPr>
        <p:txBody>
          <a:bodyPr/>
          <a:lstStyle/>
          <a:p>
            <a:pPr algn="just"/>
            <a:endParaRPr lang="en-US" altLang="en-US" sz="3300" dirty="0"/>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22</a:t>
            </a:fld>
            <a:endParaRPr lang="en-US" altLang="en-US">
              <a:solidFill>
                <a:srgbClr val="898989"/>
              </a:solidFill>
              <a:latin typeface="Calibri" panose="020F0502020204030204" pitchFamily="34" charset="0"/>
            </a:endParaRPr>
          </a:p>
        </p:txBody>
      </p:sp>
      <p:pic>
        <p:nvPicPr>
          <p:cNvPr id="8" name="Picture 7">
            <a:extLst>
              <a:ext uri="{FF2B5EF4-FFF2-40B4-BE49-F238E27FC236}">
                <a16:creationId xmlns:a16="http://schemas.microsoft.com/office/drawing/2014/main" id="{FB55DBF7-7C77-4B68-B218-3B5967F6E49A}"/>
              </a:ext>
            </a:extLst>
          </p:cNvPr>
          <p:cNvPicPr>
            <a:picLocks noChangeAspect="1"/>
          </p:cNvPicPr>
          <p:nvPr/>
        </p:nvPicPr>
        <p:blipFill>
          <a:blip r:embed="rId3"/>
          <a:stretch>
            <a:fillRect/>
          </a:stretch>
        </p:blipFill>
        <p:spPr>
          <a:xfrm>
            <a:off x="0" y="900752"/>
            <a:ext cx="9144000" cy="5875337"/>
          </a:xfrm>
          <a:prstGeom prst="rect">
            <a:avLst/>
          </a:prstGeom>
        </p:spPr>
      </p:pic>
    </p:spTree>
    <p:extLst>
      <p:ext uri="{BB962C8B-B14F-4D97-AF65-F5344CB8AC3E}">
        <p14:creationId xmlns:p14="http://schemas.microsoft.com/office/powerpoint/2010/main" val="33064113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2762250"/>
            <a:ext cx="8229600" cy="1143000"/>
          </a:xfrm>
        </p:spPr>
        <p:txBody>
          <a:bodyPr/>
          <a:lstStyle/>
          <a:p>
            <a:r>
              <a:rPr lang="en-GB" sz="4000" b="1" dirty="0"/>
              <a:t>Part Three</a:t>
            </a:r>
            <a:br>
              <a:rPr lang="en-GB" sz="4000" b="1" dirty="0"/>
            </a:br>
            <a:r>
              <a:rPr lang="en-US" sz="4000" b="1" dirty="0">
                <a:solidFill>
                  <a:srgbClr val="FF0000"/>
                </a:solidFill>
              </a:rPr>
              <a:t>How</a:t>
            </a:r>
            <a:r>
              <a:rPr lang="en-US" sz="4000" b="1" dirty="0">
                <a:solidFill>
                  <a:srgbClr val="000000"/>
                </a:solidFill>
              </a:rPr>
              <a:t> will procedural powers be applied?</a:t>
            </a:r>
            <a:endParaRPr lang="en-GB" sz="4000" b="1" dirty="0"/>
          </a:p>
        </p:txBody>
      </p:sp>
      <p:pic>
        <p:nvPicPr>
          <p:cNvPr id="2048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2048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1D2317-4B99-4376-993E-D239D4DE3013}" type="slidenum">
              <a:rPr lang="en-US" altLang="fr-FR">
                <a:solidFill>
                  <a:srgbClr val="898989"/>
                </a:solidFill>
                <a:latin typeface="Calibri" panose="020F0502020204030204" pitchFamily="34" charset="0"/>
              </a:rPr>
              <a:pPr/>
              <a:t>23</a:t>
            </a:fld>
            <a:endParaRPr lang="en-US" altLang="fr-FR">
              <a:solidFill>
                <a:srgbClr val="898989"/>
              </a:solidFill>
              <a:latin typeface="Calibri" panose="020F050202020403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8" descr="Image result for computer stethosco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1062" y="1573250"/>
            <a:ext cx="1969862" cy="209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itle 1"/>
          <p:cNvSpPr>
            <a:spLocks noGrp="1"/>
          </p:cNvSpPr>
          <p:nvPr>
            <p:ph type="title"/>
          </p:nvPr>
        </p:nvSpPr>
        <p:spPr>
          <a:xfrm>
            <a:off x="457200" y="301625"/>
            <a:ext cx="8229600" cy="1143000"/>
          </a:xfrm>
        </p:spPr>
        <p:txBody>
          <a:bodyPr/>
          <a:lstStyle/>
          <a:p>
            <a:r>
              <a:rPr lang="en-US" altLang="en-US" b="1" dirty="0"/>
              <a:t>Execution of procedural measures</a:t>
            </a:r>
          </a:p>
        </p:txBody>
      </p:sp>
      <p:sp>
        <p:nvSpPr>
          <p:cNvPr id="21508" name="Content Placeholder 2"/>
          <p:cNvSpPr>
            <a:spLocks noGrp="1"/>
          </p:cNvSpPr>
          <p:nvPr>
            <p:ph idx="1"/>
          </p:nvPr>
        </p:nvSpPr>
        <p:spPr>
          <a:xfrm>
            <a:off x="509588" y="2079625"/>
            <a:ext cx="7275512" cy="4525963"/>
          </a:xfrm>
        </p:spPr>
        <p:txBody>
          <a:bodyPr/>
          <a:lstStyle/>
          <a:p>
            <a:pPr algn="just"/>
            <a:endParaRPr lang="en-US" altLang="en-US" dirty="0"/>
          </a:p>
          <a:p>
            <a:pPr lvl="1" algn="just"/>
            <a:r>
              <a:rPr lang="en-US" altLang="en-US" sz="3200" b="1" dirty="0">
                <a:solidFill>
                  <a:srgbClr val="FF0000"/>
                </a:solidFill>
              </a:rPr>
              <a:t>Technical</a:t>
            </a:r>
            <a:r>
              <a:rPr lang="en-US" altLang="en-US" sz="3200" dirty="0"/>
              <a:t> necessities</a:t>
            </a:r>
          </a:p>
          <a:p>
            <a:pPr lvl="1" algn="just"/>
            <a:endParaRPr lang="en-US" altLang="en-US" sz="3200" dirty="0"/>
          </a:p>
          <a:p>
            <a:pPr marL="457200" lvl="1" indent="0" algn="just">
              <a:buNone/>
            </a:pPr>
            <a:endParaRPr lang="en-US" altLang="en-US" sz="3200" dirty="0"/>
          </a:p>
          <a:p>
            <a:pPr marL="457200" lvl="1" indent="0" algn="just">
              <a:buNone/>
            </a:pPr>
            <a:endParaRPr lang="en-US" altLang="en-US" sz="3200" dirty="0"/>
          </a:p>
          <a:p>
            <a:pPr lvl="1" algn="just"/>
            <a:r>
              <a:rPr lang="en-US" altLang="en-US" sz="3200" b="1" dirty="0">
                <a:solidFill>
                  <a:srgbClr val="FF0000"/>
                </a:solidFill>
              </a:rPr>
              <a:t>Protective</a:t>
            </a:r>
            <a:r>
              <a:rPr lang="en-US" altLang="en-US" sz="3200" dirty="0"/>
              <a:t> necessities </a:t>
            </a:r>
          </a:p>
        </p:txBody>
      </p:sp>
      <p:sp>
        <p:nvSpPr>
          <p:cNvPr id="2150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CF54427-2C7F-416B-B476-4B42BAFA0B24}" type="slidenum">
              <a:rPr lang="en-US" altLang="en-US">
                <a:solidFill>
                  <a:srgbClr val="898989"/>
                </a:solidFill>
                <a:latin typeface="Calibri" panose="020F0502020204030204" pitchFamily="34" charset="0"/>
              </a:rPr>
              <a:pPr/>
              <a:t>24</a:t>
            </a:fld>
            <a:endParaRPr lang="en-US" altLang="en-US">
              <a:solidFill>
                <a:srgbClr val="898989"/>
              </a:solidFill>
              <a:latin typeface="Calibri" panose="020F0502020204030204" pitchFamily="34" charset="0"/>
            </a:endParaRPr>
          </a:p>
        </p:txBody>
      </p:sp>
      <p:pic>
        <p:nvPicPr>
          <p:cNvPr id="21510" name="Picture 2" descr="Image result for privacy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5667" y="4298395"/>
            <a:ext cx="1379489" cy="196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6" descr="Related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84426" y="4478705"/>
            <a:ext cx="1702548"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10" descr="Image result for computer crime scen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9112" y="1771390"/>
            <a:ext cx="2152650"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62250"/>
            <a:ext cx="8229600" cy="1143000"/>
          </a:xfrm>
        </p:spPr>
        <p:txBody>
          <a:bodyPr/>
          <a:lstStyle/>
          <a:p>
            <a:r>
              <a:rPr lang="en-US" sz="4000" b="1" dirty="0"/>
              <a:t>Technical Necessities</a:t>
            </a:r>
            <a:endParaRPr lang="en-GB" sz="4000" b="1" dirty="0"/>
          </a:p>
        </p:txBody>
      </p:sp>
      <p:sp>
        <p:nvSpPr>
          <p:cNvPr id="2867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F8CE3F8-981D-4B54-8EC8-6C221EB1B480}" type="slidenum">
              <a:rPr lang="en-US" altLang="fr-FR">
                <a:solidFill>
                  <a:srgbClr val="898989"/>
                </a:solidFill>
                <a:latin typeface="Calibri" panose="020F0502020204030204" pitchFamily="34" charset="0"/>
              </a:rPr>
              <a:pPr/>
              <a:t>25</a:t>
            </a:fld>
            <a:endParaRPr lang="en-US" altLang="fr-FR">
              <a:solidFill>
                <a:srgbClr val="898989"/>
              </a:solidFill>
              <a:latin typeface="Calibri" panose="020F0502020204030204" pitchFamily="34" charset="0"/>
            </a:endParaRPr>
          </a:p>
        </p:txBody>
      </p:sp>
    </p:spTree>
    <p:extLst>
      <p:ext uri="{BB962C8B-B14F-4D97-AF65-F5344CB8AC3E}">
        <p14:creationId xmlns:p14="http://schemas.microsoft.com/office/powerpoint/2010/main" val="3069907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301625"/>
            <a:ext cx="8229600" cy="1143000"/>
          </a:xfrm>
        </p:spPr>
        <p:txBody>
          <a:bodyPr/>
          <a:lstStyle/>
          <a:p>
            <a:r>
              <a:rPr lang="en-US" altLang="en-US" b="1"/>
              <a:t>Technical Necessities</a:t>
            </a:r>
          </a:p>
        </p:txBody>
      </p:sp>
      <p:sp>
        <p:nvSpPr>
          <p:cNvPr id="23555" name="Content Placeholder 2"/>
          <p:cNvSpPr>
            <a:spLocks noGrp="1"/>
          </p:cNvSpPr>
          <p:nvPr>
            <p:ph idx="1"/>
          </p:nvPr>
        </p:nvSpPr>
        <p:spPr>
          <a:xfrm>
            <a:off x="631825" y="1644650"/>
            <a:ext cx="7859713" cy="4843463"/>
          </a:xfrm>
        </p:spPr>
        <p:txBody>
          <a:bodyPr/>
          <a:lstStyle/>
          <a:p>
            <a:pPr algn="just" eaLnBrk="1" hangingPunct="1"/>
            <a:r>
              <a:rPr lang="en-GB" sz="2800" dirty="0"/>
              <a:t>The following procedural powers are available under the Budapest Convention:</a:t>
            </a:r>
          </a:p>
          <a:p>
            <a:pPr lvl="1" algn="just" eaLnBrk="1" hangingPunct="1">
              <a:buFont typeface="Arial" panose="020B0604020202020204" pitchFamily="34" charset="0"/>
              <a:buChar char="•"/>
            </a:pPr>
            <a:r>
              <a:rPr lang="en-GB" b="1" dirty="0">
                <a:solidFill>
                  <a:srgbClr val="FF0000"/>
                </a:solidFill>
              </a:rPr>
              <a:t>Expeditious preservation of stored computer data</a:t>
            </a:r>
          </a:p>
          <a:p>
            <a:pPr lvl="1" algn="just" eaLnBrk="1" hangingPunct="1">
              <a:buFont typeface="Arial" panose="020B0604020202020204" pitchFamily="34" charset="0"/>
              <a:buChar char="•"/>
            </a:pPr>
            <a:r>
              <a:rPr lang="en-GB" b="1" dirty="0">
                <a:solidFill>
                  <a:srgbClr val="FF0000"/>
                </a:solidFill>
              </a:rPr>
              <a:t>Partial disclosure of preserved traffic data</a:t>
            </a:r>
          </a:p>
          <a:p>
            <a:pPr lvl="1" algn="just" eaLnBrk="1" hangingPunct="1">
              <a:buFont typeface="Arial" panose="020B0604020202020204" pitchFamily="34" charset="0"/>
              <a:buChar char="•"/>
            </a:pPr>
            <a:r>
              <a:rPr lang="en-GB" b="1" dirty="0">
                <a:solidFill>
                  <a:srgbClr val="FF0000"/>
                </a:solidFill>
              </a:rPr>
              <a:t>Production order</a:t>
            </a:r>
          </a:p>
          <a:p>
            <a:pPr lvl="1" algn="just" eaLnBrk="1" hangingPunct="1">
              <a:buFont typeface="Arial" panose="020B0604020202020204" pitchFamily="34" charset="0"/>
              <a:buChar char="•"/>
            </a:pPr>
            <a:r>
              <a:rPr lang="en-GB" b="1" dirty="0">
                <a:solidFill>
                  <a:srgbClr val="FF0000"/>
                </a:solidFill>
              </a:rPr>
              <a:t>Search &amp; seizure</a:t>
            </a:r>
          </a:p>
          <a:p>
            <a:pPr lvl="1" algn="just" eaLnBrk="1" hangingPunct="1">
              <a:buFont typeface="Arial" panose="020B0604020202020204" pitchFamily="34" charset="0"/>
              <a:buChar char="•"/>
            </a:pPr>
            <a:r>
              <a:rPr lang="en-GB" b="1" dirty="0">
                <a:solidFill>
                  <a:srgbClr val="FF0000"/>
                </a:solidFill>
              </a:rPr>
              <a:t>Real-time collection of traffic data</a:t>
            </a:r>
          </a:p>
          <a:p>
            <a:pPr lvl="1" algn="just" eaLnBrk="1" hangingPunct="1">
              <a:buFont typeface="Arial" panose="020B0604020202020204" pitchFamily="34" charset="0"/>
              <a:buChar char="•"/>
            </a:pPr>
            <a:r>
              <a:rPr lang="en-GB" b="1" dirty="0">
                <a:solidFill>
                  <a:srgbClr val="FF0000"/>
                </a:solidFill>
              </a:rPr>
              <a:t>Interception of content data</a:t>
            </a:r>
          </a:p>
          <a:p>
            <a:pPr lvl="1" algn="just" eaLnBrk="1" hangingPunct="1">
              <a:buFont typeface="Arial" panose="020B0604020202020204" pitchFamily="34" charset="0"/>
              <a:buChar char="•"/>
            </a:pPr>
            <a:endParaRPr lang="en-GB"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 calcmode="lin" valueType="num">
                                      <p:cBhvr additive="base">
                                        <p:cTn id="7" dur="5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2" end="2"/>
                                            </p:txEl>
                                          </p:spTgt>
                                        </p:tgtEl>
                                        <p:attrNameLst>
                                          <p:attrName>style.visibility</p:attrName>
                                        </p:attrNameLst>
                                      </p:cBhvr>
                                      <p:to>
                                        <p:strVal val="visible"/>
                                      </p:to>
                                    </p:set>
                                    <p:anim calcmode="lin" valueType="num">
                                      <p:cBhvr additive="base">
                                        <p:cTn id="13"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555">
                                            <p:txEl>
                                              <p:pRg st="3" end="3"/>
                                            </p:txEl>
                                          </p:spTgt>
                                        </p:tgtEl>
                                        <p:attrNameLst>
                                          <p:attrName>style.visibility</p:attrName>
                                        </p:attrNameLst>
                                      </p:cBhvr>
                                      <p:to>
                                        <p:strVal val="visible"/>
                                      </p:to>
                                    </p:set>
                                    <p:anim calcmode="lin" valueType="num">
                                      <p:cBhvr additive="base">
                                        <p:cTn id="19"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3555">
                                            <p:txEl>
                                              <p:pRg st="4" end="4"/>
                                            </p:txEl>
                                          </p:spTgt>
                                        </p:tgtEl>
                                        <p:attrNameLst>
                                          <p:attrName>style.visibility</p:attrName>
                                        </p:attrNameLst>
                                      </p:cBhvr>
                                      <p:to>
                                        <p:strVal val="visible"/>
                                      </p:to>
                                    </p:set>
                                    <p:anim calcmode="lin" valueType="num">
                                      <p:cBhvr additive="base">
                                        <p:cTn id="25"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3555">
                                            <p:txEl>
                                              <p:pRg st="5" end="5"/>
                                            </p:txEl>
                                          </p:spTgt>
                                        </p:tgtEl>
                                        <p:attrNameLst>
                                          <p:attrName>style.visibility</p:attrName>
                                        </p:attrNameLst>
                                      </p:cBhvr>
                                      <p:to>
                                        <p:strVal val="visible"/>
                                      </p:to>
                                    </p:set>
                                    <p:anim calcmode="lin" valueType="num">
                                      <p:cBhvr additive="base">
                                        <p:cTn id="31" dur="500" fill="hold"/>
                                        <p:tgtEl>
                                          <p:spTgt spid="2355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355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3555">
                                            <p:txEl>
                                              <p:pRg st="6" end="6"/>
                                            </p:txEl>
                                          </p:spTgt>
                                        </p:tgtEl>
                                        <p:attrNameLst>
                                          <p:attrName>style.visibility</p:attrName>
                                        </p:attrNameLst>
                                      </p:cBhvr>
                                      <p:to>
                                        <p:strVal val="visible"/>
                                      </p:to>
                                    </p:set>
                                    <p:anim calcmode="lin" valueType="num">
                                      <p:cBhvr additive="base">
                                        <p:cTn id="37" dur="500" fill="hold"/>
                                        <p:tgtEl>
                                          <p:spTgt spid="2355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355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en-US" altLang="en-US" b="1"/>
              <a:t>Technical Necessities</a:t>
            </a:r>
          </a:p>
        </p:txBody>
      </p:sp>
      <p:sp>
        <p:nvSpPr>
          <p:cNvPr id="24579" name="Content Placeholder 2"/>
          <p:cNvSpPr>
            <a:spLocks noGrp="1"/>
          </p:cNvSpPr>
          <p:nvPr>
            <p:ph idx="1"/>
          </p:nvPr>
        </p:nvSpPr>
        <p:spPr>
          <a:xfrm>
            <a:off x="631825" y="1644650"/>
            <a:ext cx="7859713" cy="4843463"/>
          </a:xfrm>
        </p:spPr>
        <p:txBody>
          <a:bodyPr/>
          <a:lstStyle/>
          <a:p>
            <a:pPr algn="just" eaLnBrk="1" hangingPunct="1"/>
            <a:r>
              <a:rPr lang="en-GB" sz="2800" b="1" dirty="0">
                <a:solidFill>
                  <a:srgbClr val="FF0000"/>
                </a:solidFill>
              </a:rPr>
              <a:t>Technical measures depend on the investigation</a:t>
            </a:r>
          </a:p>
          <a:p>
            <a:pPr algn="just" eaLnBrk="1" hangingPunct="1"/>
            <a:endParaRPr lang="en-GB" sz="2800" dirty="0"/>
          </a:p>
          <a:p>
            <a:pPr algn="just" eaLnBrk="1" hangingPunct="1"/>
            <a:r>
              <a:rPr lang="en-GB" sz="2800" dirty="0"/>
              <a:t>For example:</a:t>
            </a:r>
          </a:p>
          <a:p>
            <a:pPr lvl="1" algn="just" eaLnBrk="1" hangingPunct="1"/>
            <a:r>
              <a:rPr lang="en-GB" dirty="0"/>
              <a:t>When </a:t>
            </a:r>
            <a:r>
              <a:rPr lang="en-GB" b="1" dirty="0">
                <a:solidFill>
                  <a:srgbClr val="FF0000"/>
                </a:solidFill>
              </a:rPr>
              <a:t>subscriber information </a:t>
            </a:r>
            <a:r>
              <a:rPr lang="en-GB" dirty="0"/>
              <a:t>is to be obtained, a </a:t>
            </a:r>
            <a:r>
              <a:rPr lang="en-GB" b="1" dirty="0">
                <a:solidFill>
                  <a:srgbClr val="FF0000"/>
                </a:solidFill>
              </a:rPr>
              <a:t>production order </a:t>
            </a:r>
            <a:r>
              <a:rPr lang="en-GB" dirty="0"/>
              <a:t>will be applied for</a:t>
            </a:r>
          </a:p>
          <a:p>
            <a:pPr lvl="1" algn="just" eaLnBrk="1" hangingPunct="1"/>
            <a:r>
              <a:rPr lang="en-GB" dirty="0"/>
              <a:t>When the </a:t>
            </a:r>
            <a:r>
              <a:rPr lang="en-GB" b="1" dirty="0">
                <a:solidFill>
                  <a:srgbClr val="FF0000"/>
                </a:solidFill>
              </a:rPr>
              <a:t>contents of a future communication </a:t>
            </a:r>
            <a:r>
              <a:rPr lang="en-GB" dirty="0"/>
              <a:t>are required, </a:t>
            </a:r>
            <a:r>
              <a:rPr lang="en-GB" b="1" dirty="0">
                <a:solidFill>
                  <a:srgbClr val="FF0000"/>
                </a:solidFill>
              </a:rPr>
              <a:t>interception of content data</a:t>
            </a:r>
            <a:r>
              <a:rPr lang="en-GB" dirty="0"/>
              <a:t> will be applied for</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en-US" altLang="en-US" b="1" dirty="0"/>
              <a:t>Case Study: Technical Necessities</a:t>
            </a:r>
          </a:p>
        </p:txBody>
      </p:sp>
      <p:sp>
        <p:nvSpPr>
          <p:cNvPr id="24579" name="Content Placeholder 2"/>
          <p:cNvSpPr>
            <a:spLocks noGrp="1"/>
          </p:cNvSpPr>
          <p:nvPr>
            <p:ph idx="1"/>
          </p:nvPr>
        </p:nvSpPr>
        <p:spPr>
          <a:xfrm>
            <a:off x="631825" y="1644650"/>
            <a:ext cx="2594701" cy="4843463"/>
          </a:xfrm>
        </p:spPr>
        <p:txBody>
          <a:bodyPr/>
          <a:lstStyle/>
          <a:p>
            <a:pPr algn="just" eaLnBrk="1" hangingPunct="1"/>
            <a:r>
              <a:rPr lang="en-US" sz="2800" b="1" dirty="0">
                <a:solidFill>
                  <a:srgbClr val="FF0000"/>
                </a:solidFill>
              </a:rPr>
              <a:t>Production order/seizure</a:t>
            </a:r>
            <a:r>
              <a:rPr lang="en-US" sz="2800" dirty="0"/>
              <a:t> to Docklands Security Bank of Norland to obtain bank account registration </a:t>
            </a:r>
          </a:p>
        </p:txBody>
      </p:sp>
      <p:pic>
        <p:nvPicPr>
          <p:cNvPr id="4" name="Picture 3">
            <a:extLst>
              <a:ext uri="{FF2B5EF4-FFF2-40B4-BE49-F238E27FC236}">
                <a16:creationId xmlns:a16="http://schemas.microsoft.com/office/drawing/2014/main" id="{701CE8A5-B44F-4158-9E47-4BAE6323BE6A}"/>
              </a:ext>
            </a:extLst>
          </p:cNvPr>
          <p:cNvPicPr>
            <a:picLocks noChangeAspect="1"/>
          </p:cNvPicPr>
          <p:nvPr/>
        </p:nvPicPr>
        <p:blipFill>
          <a:blip r:embed="rId3"/>
          <a:stretch>
            <a:fillRect/>
          </a:stretch>
        </p:blipFill>
        <p:spPr>
          <a:xfrm>
            <a:off x="3513909" y="1518892"/>
            <a:ext cx="5538651" cy="5094977"/>
          </a:xfrm>
          <a:prstGeom prst="rect">
            <a:avLst/>
          </a:prstGeom>
        </p:spPr>
      </p:pic>
    </p:spTree>
    <p:extLst>
      <p:ext uri="{BB962C8B-B14F-4D97-AF65-F5344CB8AC3E}">
        <p14:creationId xmlns:p14="http://schemas.microsoft.com/office/powerpoint/2010/main" val="37280033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en-US" altLang="en-US" b="1" dirty="0"/>
              <a:t>Case Study: Technical Necessities</a:t>
            </a:r>
          </a:p>
        </p:txBody>
      </p:sp>
      <p:sp>
        <p:nvSpPr>
          <p:cNvPr id="24579" name="Content Placeholder 2"/>
          <p:cNvSpPr>
            <a:spLocks noGrp="1"/>
          </p:cNvSpPr>
          <p:nvPr>
            <p:ph idx="1"/>
          </p:nvPr>
        </p:nvSpPr>
        <p:spPr>
          <a:xfrm>
            <a:off x="631825" y="1644650"/>
            <a:ext cx="2594701" cy="4843463"/>
          </a:xfrm>
        </p:spPr>
        <p:txBody>
          <a:bodyPr/>
          <a:lstStyle/>
          <a:p>
            <a:pPr algn="just" eaLnBrk="1" hangingPunct="1"/>
            <a:r>
              <a:rPr lang="en-US" sz="2800" b="1" dirty="0">
                <a:solidFill>
                  <a:srgbClr val="FF0000"/>
                </a:solidFill>
              </a:rPr>
              <a:t>Expeditious preservation/Partial </a:t>
            </a:r>
            <a:r>
              <a:rPr lang="en-US" sz="2800" b="1" dirty="0" err="1">
                <a:solidFill>
                  <a:srgbClr val="FF0000"/>
                </a:solidFill>
              </a:rPr>
              <a:t>disclsoure</a:t>
            </a:r>
            <a:r>
              <a:rPr lang="en-US" sz="2800" b="1" dirty="0">
                <a:solidFill>
                  <a:srgbClr val="FF0000"/>
                </a:solidFill>
              </a:rPr>
              <a:t> of traffic data </a:t>
            </a:r>
            <a:r>
              <a:rPr lang="en-US" sz="2800" dirty="0"/>
              <a:t>for email sent from UBP to FBA</a:t>
            </a:r>
          </a:p>
          <a:p>
            <a:pPr algn="just" eaLnBrk="1" hangingPunct="1"/>
            <a:endParaRPr lang="en-US" sz="2800" dirty="0"/>
          </a:p>
        </p:txBody>
      </p:sp>
      <p:pic>
        <p:nvPicPr>
          <p:cNvPr id="5" name="Picture 4">
            <a:extLst>
              <a:ext uri="{FF2B5EF4-FFF2-40B4-BE49-F238E27FC236}">
                <a16:creationId xmlns:a16="http://schemas.microsoft.com/office/drawing/2014/main" id="{46E041F0-DB05-4F5E-941A-819306099825}"/>
              </a:ext>
            </a:extLst>
          </p:cNvPr>
          <p:cNvPicPr>
            <a:picLocks noChangeAspect="1"/>
          </p:cNvPicPr>
          <p:nvPr/>
        </p:nvPicPr>
        <p:blipFill>
          <a:blip r:embed="rId3"/>
          <a:stretch>
            <a:fillRect/>
          </a:stretch>
        </p:blipFill>
        <p:spPr>
          <a:xfrm>
            <a:off x="3332682" y="1273997"/>
            <a:ext cx="5811318" cy="5884448"/>
          </a:xfrm>
          <a:prstGeom prst="rect">
            <a:avLst/>
          </a:prstGeom>
        </p:spPr>
      </p:pic>
    </p:spTree>
    <p:extLst>
      <p:ext uri="{BB962C8B-B14F-4D97-AF65-F5344CB8AC3E}">
        <p14:creationId xmlns:p14="http://schemas.microsoft.com/office/powerpoint/2010/main" val="1167642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idx="4294967295"/>
          </p:nvPr>
        </p:nvSpPr>
        <p:spPr>
          <a:xfrm>
            <a:off x="457200" y="274638"/>
            <a:ext cx="8229600" cy="773112"/>
          </a:xfrm>
        </p:spPr>
        <p:txBody>
          <a:bodyPr/>
          <a:lstStyle/>
          <a:p>
            <a:pPr eaLnBrk="1" hangingPunct="1"/>
            <a:r>
              <a:rPr lang="en-GB" b="1"/>
              <a:t>Session Objectives</a:t>
            </a:r>
          </a:p>
        </p:txBody>
      </p:sp>
      <p:sp>
        <p:nvSpPr>
          <p:cNvPr id="4" name="Content Placeholder 2"/>
          <p:cNvSpPr txBox="1">
            <a:spLocks/>
          </p:cNvSpPr>
          <p:nvPr/>
        </p:nvSpPr>
        <p:spPr bwMode="auto">
          <a:xfrm>
            <a:off x="457200" y="1047750"/>
            <a:ext cx="8512175" cy="5338763"/>
          </a:xfrm>
          <a:prstGeom prst="rect">
            <a:avLst/>
          </a:prstGeom>
          <a:noFill/>
          <a:ln w="9525">
            <a:noFill/>
            <a:miter lim="800000"/>
            <a:headEnd/>
            <a:tailEnd/>
          </a:ln>
        </p:spPr>
        <p:txBody>
          <a:bodyPr/>
          <a:lstStyle>
            <a:lvl1pPr marL="342900" indent="-342900"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spcBef>
                <a:spcPct val="20000"/>
              </a:spcBef>
              <a:buFont typeface="Arial" charset="0"/>
              <a:buNone/>
              <a:defRPr/>
            </a:pPr>
            <a:r>
              <a:rPr lang="en-GB" dirty="0">
                <a:solidFill>
                  <a:srgbClr val="000000"/>
                </a:solidFill>
                <a:latin typeface="+mj-lt"/>
                <a:ea typeface="MS PGothic" charset="0"/>
                <a:cs typeface="MS PGothic" charset="0"/>
              </a:rPr>
              <a:t>At the end of this session, delegates will be able to:</a:t>
            </a: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en-GB" dirty="0">
                <a:solidFill>
                  <a:srgbClr val="000000"/>
                </a:solidFill>
                <a:latin typeface="+mj-lt"/>
              </a:rPr>
              <a:t>Understand ways in which different legal systems enable requesting for procedural powers</a:t>
            </a:r>
          </a:p>
          <a:p>
            <a:pPr marL="0" indent="0" algn="just">
              <a:spcBef>
                <a:spcPct val="20000"/>
              </a:spcBef>
              <a:defRPr/>
            </a:pPr>
            <a:endParaRPr lang="en-GB" dirty="0">
              <a:solidFill>
                <a:srgbClr val="000000"/>
              </a:solidFill>
              <a:latin typeface="+mj-lt"/>
            </a:endParaRPr>
          </a:p>
          <a:p>
            <a:pPr algn="just">
              <a:spcBef>
                <a:spcPct val="20000"/>
              </a:spcBef>
              <a:buFont typeface="Arial" charset="0"/>
              <a:buChar char="•"/>
              <a:defRPr/>
            </a:pPr>
            <a:r>
              <a:rPr lang="en-GB" dirty="0">
                <a:solidFill>
                  <a:srgbClr val="000000"/>
                </a:solidFill>
                <a:latin typeface="+mj-lt"/>
              </a:rPr>
              <a:t>Recognize particular considerations relating to requesting procedural or investigative measures relating to electronic evidence</a:t>
            </a: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en-GB" dirty="0">
                <a:solidFill>
                  <a:srgbClr val="000000"/>
                </a:solidFill>
                <a:latin typeface="+mj-lt"/>
              </a:rPr>
              <a:t>Understand some of the considerations and safeguards that should be kept in mind when requesting procedural powers</a:t>
            </a:r>
          </a:p>
          <a:p>
            <a:pPr marL="0" indent="0">
              <a:spcBef>
                <a:spcPct val="20000"/>
              </a:spcBef>
              <a:defRPr/>
            </a:pPr>
            <a:endParaRPr lang="en-US" dirty="0">
              <a:solidFill>
                <a:srgbClr val="000000"/>
              </a:solidFill>
              <a:latin typeface="+mj-lt"/>
              <a:ea typeface="MS PGothic" charset="0"/>
              <a:cs typeface="MS PGothic" charset="0"/>
            </a:endParaRPr>
          </a:p>
        </p:txBody>
      </p:sp>
      <p:sp>
        <p:nvSpPr>
          <p:cNvPr id="410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74655D5-F9A0-443F-8A6E-BEB20107D858}" type="slidenum">
              <a:rPr lang="en-US" altLang="fr-FR">
                <a:solidFill>
                  <a:srgbClr val="898989"/>
                </a:solidFill>
                <a:latin typeface="Calibri" panose="020F0502020204030204" pitchFamily="34" charset="0"/>
              </a:rPr>
              <a:pPr/>
              <a:t>3</a:t>
            </a:fld>
            <a:endParaRPr lang="en-US" altLang="fr-FR">
              <a:solidFill>
                <a:srgbClr val="898989"/>
              </a:solidFill>
              <a:latin typeface="Calibri" panose="020F050202020403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136525"/>
            <a:ext cx="8229600" cy="1143000"/>
          </a:xfrm>
        </p:spPr>
        <p:txBody>
          <a:bodyPr/>
          <a:lstStyle/>
          <a:p>
            <a:r>
              <a:rPr lang="en-US" altLang="en-US" b="1" dirty="0"/>
              <a:t>Technical Necessities</a:t>
            </a:r>
          </a:p>
        </p:txBody>
      </p:sp>
      <p:sp>
        <p:nvSpPr>
          <p:cNvPr id="25603" name="Content Placeholder 2"/>
          <p:cNvSpPr>
            <a:spLocks noGrp="1"/>
          </p:cNvSpPr>
          <p:nvPr>
            <p:ph idx="1"/>
          </p:nvPr>
        </p:nvSpPr>
        <p:spPr>
          <a:xfrm>
            <a:off x="457200" y="1396301"/>
            <a:ext cx="8001000" cy="4525963"/>
          </a:xfrm>
        </p:spPr>
        <p:txBody>
          <a:bodyPr/>
          <a:lstStyle/>
          <a:p>
            <a:pPr algn="just"/>
            <a:r>
              <a:rPr lang="en-US" altLang="en-US" sz="3300" dirty="0"/>
              <a:t>Means of execution vary  depend on:</a:t>
            </a:r>
          </a:p>
          <a:p>
            <a:pPr lvl="1" algn="just"/>
            <a:r>
              <a:rPr lang="en-US" altLang="en-US" sz="3300" dirty="0"/>
              <a:t>Scope of procedural power</a:t>
            </a:r>
          </a:p>
          <a:p>
            <a:pPr lvl="1" algn="just"/>
            <a:r>
              <a:rPr lang="en-US" altLang="en-US" sz="3300" dirty="0"/>
              <a:t>Location of data</a:t>
            </a:r>
          </a:p>
          <a:p>
            <a:pPr lvl="1" algn="just"/>
            <a:r>
              <a:rPr lang="en-US" altLang="en-US" sz="3300" dirty="0"/>
              <a:t>Nature of data to be obtained</a:t>
            </a:r>
          </a:p>
          <a:p>
            <a:pPr lvl="1" algn="just"/>
            <a:r>
              <a:rPr lang="en-US" altLang="en-US" sz="3300" dirty="0"/>
              <a:t>Nature of facilities/premises of service provider</a:t>
            </a:r>
          </a:p>
        </p:txBody>
      </p:sp>
      <p:sp>
        <p:nvSpPr>
          <p:cNvPr id="256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853BB2A-87F1-43A5-8F12-5AD8F3B5706A}" type="slidenum">
              <a:rPr lang="en-US" altLang="en-US">
                <a:solidFill>
                  <a:srgbClr val="898989"/>
                </a:solidFill>
                <a:latin typeface="Calibri" panose="020F0502020204030204" pitchFamily="34" charset="0"/>
              </a:rPr>
              <a:pPr/>
              <a:t>30</a:t>
            </a:fld>
            <a:endParaRPr lang="en-US" altLang="en-US">
              <a:solidFill>
                <a:srgbClr val="898989"/>
              </a:solidFill>
              <a:latin typeface="Calibri" panose="020F050202020403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DCD1F46-B09F-4327-AE6E-A189F883E8F4}"/>
              </a:ext>
            </a:extLst>
          </p:cNvPr>
          <p:cNvSpPr>
            <a:spLocks noGrp="1"/>
          </p:cNvSpPr>
          <p:nvPr>
            <p:ph type="sldNum" sz="quarter" idx="12"/>
          </p:nvPr>
        </p:nvSpPr>
        <p:spPr/>
        <p:txBody>
          <a:bodyPr/>
          <a:lstStyle/>
          <a:p>
            <a:fld id="{385311C2-2F51-4DAB-A587-301D32DA086D}" type="slidenum">
              <a:rPr lang="en-US" altLang="en-US" smtClean="0"/>
              <a:pPr/>
              <a:t>31</a:t>
            </a:fld>
            <a:endParaRPr lang="en-US" altLang="en-US"/>
          </a:p>
        </p:txBody>
      </p:sp>
      <p:pic>
        <p:nvPicPr>
          <p:cNvPr id="6" name="Picture 5">
            <a:extLst>
              <a:ext uri="{FF2B5EF4-FFF2-40B4-BE49-F238E27FC236}">
                <a16:creationId xmlns:a16="http://schemas.microsoft.com/office/drawing/2014/main" id="{A9A56241-21A8-4A02-8AE7-0373164AA146}"/>
              </a:ext>
            </a:extLst>
          </p:cNvPr>
          <p:cNvPicPr>
            <a:picLocks noChangeAspect="1"/>
          </p:cNvPicPr>
          <p:nvPr/>
        </p:nvPicPr>
        <p:blipFill>
          <a:blip r:embed="rId3"/>
          <a:stretch>
            <a:fillRect/>
          </a:stretch>
        </p:blipFill>
        <p:spPr>
          <a:xfrm>
            <a:off x="200353" y="1656038"/>
            <a:ext cx="8743293" cy="4337493"/>
          </a:xfrm>
          <a:prstGeom prst="rect">
            <a:avLst/>
          </a:prstGeom>
        </p:spPr>
      </p:pic>
      <p:sp>
        <p:nvSpPr>
          <p:cNvPr id="5" name="Title 1">
            <a:extLst>
              <a:ext uri="{FF2B5EF4-FFF2-40B4-BE49-F238E27FC236}">
                <a16:creationId xmlns:a16="http://schemas.microsoft.com/office/drawing/2014/main" id="{18C8BFDF-CEF8-4C8B-A642-8A4ED7230507}"/>
              </a:ext>
            </a:extLst>
          </p:cNvPr>
          <p:cNvSpPr>
            <a:spLocks noGrp="1"/>
          </p:cNvSpPr>
          <p:nvPr>
            <p:ph type="title"/>
          </p:nvPr>
        </p:nvSpPr>
        <p:spPr>
          <a:xfrm>
            <a:off x="457200" y="136525"/>
            <a:ext cx="8229600" cy="1143000"/>
          </a:xfrm>
        </p:spPr>
        <p:txBody>
          <a:bodyPr/>
          <a:lstStyle/>
          <a:p>
            <a:r>
              <a:rPr lang="en-US" altLang="en-US" b="1" dirty="0"/>
              <a:t>Case Study: Technical Necessities</a:t>
            </a:r>
          </a:p>
        </p:txBody>
      </p:sp>
    </p:spTree>
    <p:extLst>
      <p:ext uri="{BB962C8B-B14F-4D97-AF65-F5344CB8AC3E}">
        <p14:creationId xmlns:p14="http://schemas.microsoft.com/office/powerpoint/2010/main" val="16735726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b="1" dirty="0"/>
              <a:t>Persons Required </a:t>
            </a:r>
          </a:p>
        </p:txBody>
      </p:sp>
      <p:sp>
        <p:nvSpPr>
          <p:cNvPr id="26627" name="Content Placeholder 2"/>
          <p:cNvSpPr>
            <a:spLocks noGrp="1"/>
          </p:cNvSpPr>
          <p:nvPr>
            <p:ph idx="1"/>
          </p:nvPr>
        </p:nvSpPr>
        <p:spPr>
          <a:xfrm>
            <a:off x="457200" y="1624013"/>
            <a:ext cx="8229600" cy="4525962"/>
          </a:xfrm>
        </p:spPr>
        <p:txBody>
          <a:bodyPr/>
          <a:lstStyle/>
          <a:p>
            <a:pPr algn="just"/>
            <a:r>
              <a:rPr lang="en-US" altLang="en-US" sz="2900" dirty="0"/>
              <a:t>List </a:t>
            </a:r>
            <a:r>
              <a:rPr lang="en-US" altLang="en-US" sz="2900" b="1" dirty="0">
                <a:solidFill>
                  <a:srgbClr val="FF0000"/>
                </a:solidFill>
              </a:rPr>
              <a:t>persons to accompany </a:t>
            </a:r>
            <a:r>
              <a:rPr lang="en-US" altLang="en-US" sz="2900" dirty="0"/>
              <a:t>the executor</a:t>
            </a:r>
          </a:p>
          <a:p>
            <a:pPr algn="just"/>
            <a:r>
              <a:rPr lang="en-US" altLang="en-US" sz="2900" dirty="0"/>
              <a:t>Persons may include:</a:t>
            </a:r>
          </a:p>
          <a:p>
            <a:pPr lvl="1" algn="just"/>
            <a:r>
              <a:rPr lang="en-US" altLang="en-US" sz="2900" dirty="0"/>
              <a:t>Law enforcement officials for </a:t>
            </a:r>
            <a:r>
              <a:rPr lang="en-US" altLang="en-US" sz="2900" b="1" dirty="0">
                <a:solidFill>
                  <a:srgbClr val="FF0000"/>
                </a:solidFill>
              </a:rPr>
              <a:t>practical assistance</a:t>
            </a:r>
          </a:p>
          <a:p>
            <a:pPr lvl="1" algn="just"/>
            <a:r>
              <a:rPr lang="en-US" altLang="en-US" sz="2900" b="1" dirty="0">
                <a:solidFill>
                  <a:srgbClr val="FF0000"/>
                </a:solidFill>
              </a:rPr>
              <a:t>Experts </a:t>
            </a:r>
            <a:r>
              <a:rPr lang="en-US" altLang="en-US" sz="2900" dirty="0"/>
              <a:t>for </a:t>
            </a:r>
            <a:r>
              <a:rPr lang="en-US" altLang="en-US" sz="2900" b="1" dirty="0">
                <a:solidFill>
                  <a:srgbClr val="FF0000"/>
                </a:solidFill>
              </a:rPr>
              <a:t>technical assistance </a:t>
            </a:r>
          </a:p>
          <a:p>
            <a:pPr lvl="1" algn="just"/>
            <a:r>
              <a:rPr lang="en-US" altLang="en-US" sz="2900" b="1" dirty="0">
                <a:solidFill>
                  <a:srgbClr val="FF0000"/>
                </a:solidFill>
              </a:rPr>
              <a:t>Persons </a:t>
            </a:r>
            <a:r>
              <a:rPr lang="en-US" altLang="en-US" sz="2900" dirty="0"/>
              <a:t>with</a:t>
            </a:r>
            <a:r>
              <a:rPr lang="en-US" altLang="en-US" sz="2900" b="1" dirty="0">
                <a:solidFill>
                  <a:srgbClr val="FF0000"/>
                </a:solidFill>
              </a:rPr>
              <a:t> knowledge </a:t>
            </a:r>
            <a:r>
              <a:rPr lang="en-US" altLang="en-US" sz="2900" dirty="0"/>
              <a:t>about</a:t>
            </a:r>
            <a:r>
              <a:rPr lang="en-US" altLang="en-US" sz="2900" b="1" dirty="0">
                <a:solidFill>
                  <a:srgbClr val="FF0000"/>
                </a:solidFill>
              </a:rPr>
              <a:t> functioning of computer</a:t>
            </a:r>
          </a:p>
          <a:p>
            <a:pPr algn="just"/>
            <a:r>
              <a:rPr lang="en-US" altLang="en-US" sz="2900" b="1" dirty="0">
                <a:solidFill>
                  <a:srgbClr val="FF0000"/>
                </a:solidFill>
              </a:rPr>
              <a:t>Explain </a:t>
            </a:r>
            <a:r>
              <a:rPr lang="en-US" altLang="en-US" sz="2900" dirty="0"/>
              <a:t>why their presence is required</a:t>
            </a:r>
          </a:p>
        </p:txBody>
      </p:sp>
      <p:sp>
        <p:nvSpPr>
          <p:cNvPr id="266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974E708-EACD-4DC1-9A34-B80A9923AC82}" type="slidenum">
              <a:rPr lang="en-US" altLang="en-US">
                <a:solidFill>
                  <a:srgbClr val="898989"/>
                </a:solidFill>
                <a:latin typeface="Calibri" panose="020F0502020204030204" pitchFamily="34" charset="0"/>
              </a:rPr>
              <a:pPr/>
              <a:t>32</a:t>
            </a:fld>
            <a:endParaRPr lang="en-US" altLang="en-US">
              <a:solidFill>
                <a:srgbClr val="898989"/>
              </a:solidFill>
              <a:latin typeface="Calibri" panose="020F050202020403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B5EAA68-0E3C-4F21-AAB6-63DAB39B27ED}"/>
              </a:ext>
            </a:extLst>
          </p:cNvPr>
          <p:cNvSpPr>
            <a:spLocks noGrp="1"/>
          </p:cNvSpPr>
          <p:nvPr>
            <p:ph type="sldNum" sz="quarter" idx="12"/>
          </p:nvPr>
        </p:nvSpPr>
        <p:spPr>
          <a:xfrm>
            <a:off x="6553200" y="6356350"/>
            <a:ext cx="2133600" cy="365125"/>
          </a:xfrm>
        </p:spPr>
        <p:txBody>
          <a:bodyPr/>
          <a:lstStyle/>
          <a:p>
            <a:fld id="{385311C2-2F51-4DAB-A587-301D32DA086D}" type="slidenum">
              <a:rPr lang="en-US" altLang="en-US" smtClean="0"/>
              <a:pPr/>
              <a:t>33</a:t>
            </a:fld>
            <a:endParaRPr lang="en-US" altLang="en-US"/>
          </a:p>
        </p:txBody>
      </p:sp>
      <p:sp>
        <p:nvSpPr>
          <p:cNvPr id="5" name="Title 1">
            <a:extLst>
              <a:ext uri="{FF2B5EF4-FFF2-40B4-BE49-F238E27FC236}">
                <a16:creationId xmlns:a16="http://schemas.microsoft.com/office/drawing/2014/main" id="{C5F3F659-343C-495E-8A56-91BC696A733A}"/>
              </a:ext>
            </a:extLst>
          </p:cNvPr>
          <p:cNvSpPr>
            <a:spLocks noGrp="1"/>
          </p:cNvSpPr>
          <p:nvPr>
            <p:ph type="title"/>
          </p:nvPr>
        </p:nvSpPr>
        <p:spPr>
          <a:xfrm>
            <a:off x="457200" y="136525"/>
            <a:ext cx="8229600" cy="1143000"/>
          </a:xfrm>
        </p:spPr>
        <p:txBody>
          <a:bodyPr/>
          <a:lstStyle/>
          <a:p>
            <a:r>
              <a:rPr lang="en-US" altLang="en-US" b="1" dirty="0"/>
              <a:t>Case Study: Persons Required</a:t>
            </a:r>
          </a:p>
        </p:txBody>
      </p:sp>
      <p:sp>
        <p:nvSpPr>
          <p:cNvPr id="6" name="Content Placeholder 2">
            <a:extLst>
              <a:ext uri="{FF2B5EF4-FFF2-40B4-BE49-F238E27FC236}">
                <a16:creationId xmlns:a16="http://schemas.microsoft.com/office/drawing/2014/main" id="{F8E6318C-6537-41CF-9244-A017AB8DBCDC}"/>
              </a:ext>
            </a:extLst>
          </p:cNvPr>
          <p:cNvSpPr>
            <a:spLocks noGrp="1"/>
          </p:cNvSpPr>
          <p:nvPr>
            <p:ph idx="1"/>
          </p:nvPr>
        </p:nvSpPr>
        <p:spPr>
          <a:xfrm>
            <a:off x="457200" y="1624013"/>
            <a:ext cx="8229600" cy="4525962"/>
          </a:xfrm>
        </p:spPr>
        <p:txBody>
          <a:bodyPr/>
          <a:lstStyle/>
          <a:p>
            <a:pPr algn="just"/>
            <a:r>
              <a:rPr lang="en-US" altLang="en-US" sz="2900" dirty="0"/>
              <a:t>If data is to be secured from </a:t>
            </a:r>
            <a:r>
              <a:rPr lang="en-US" altLang="en-US" sz="2900" dirty="0" err="1"/>
              <a:t>Ostland</a:t>
            </a:r>
            <a:r>
              <a:rPr lang="en-US" altLang="en-US" sz="2900" dirty="0"/>
              <a:t> Branch pursuant to MLA request from Atlantis:</a:t>
            </a:r>
          </a:p>
          <a:p>
            <a:pPr lvl="1" algn="just"/>
            <a:r>
              <a:rPr lang="en-US" altLang="en-US" sz="2900" dirty="0" err="1"/>
              <a:t>Ostland</a:t>
            </a:r>
            <a:r>
              <a:rPr lang="en-US" altLang="en-US" sz="2900" dirty="0"/>
              <a:t> Law Enforcement Personnel </a:t>
            </a:r>
          </a:p>
          <a:p>
            <a:pPr lvl="1" algn="just"/>
            <a:endParaRPr lang="en-US" altLang="en-US" sz="2900" dirty="0"/>
          </a:p>
          <a:p>
            <a:pPr lvl="1" algn="just"/>
            <a:r>
              <a:rPr lang="en-US" altLang="en-US" sz="2900" dirty="0"/>
              <a:t>Atlantis Law Enforcement Personnel (to ensure techniques compliant with Atlantis law are being followed)</a:t>
            </a:r>
          </a:p>
          <a:p>
            <a:pPr lvl="1" algn="just"/>
            <a:endParaRPr lang="en-US" altLang="en-US" sz="2900" dirty="0"/>
          </a:p>
          <a:p>
            <a:pPr lvl="1" algn="just"/>
            <a:r>
              <a:rPr lang="en-US" altLang="en-US" sz="2900" dirty="0" err="1"/>
              <a:t>Ostland</a:t>
            </a:r>
            <a:r>
              <a:rPr lang="en-US" altLang="en-US" sz="2900" dirty="0"/>
              <a:t> Branch support (person in possession of decryption information)</a:t>
            </a:r>
          </a:p>
        </p:txBody>
      </p:sp>
    </p:spTree>
    <p:extLst>
      <p:ext uri="{BB962C8B-B14F-4D97-AF65-F5344CB8AC3E}">
        <p14:creationId xmlns:p14="http://schemas.microsoft.com/office/powerpoint/2010/main" val="141203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136525"/>
            <a:ext cx="8229600" cy="1143001"/>
          </a:xfrm>
        </p:spPr>
        <p:txBody>
          <a:bodyPr/>
          <a:lstStyle/>
          <a:p>
            <a:r>
              <a:rPr lang="en-US" altLang="en-US" b="1" dirty="0"/>
              <a:t>Technical Capability</a:t>
            </a:r>
          </a:p>
        </p:txBody>
      </p:sp>
      <p:sp>
        <p:nvSpPr>
          <p:cNvPr id="27651" name="Content Placeholder 2"/>
          <p:cNvSpPr>
            <a:spLocks noGrp="1"/>
          </p:cNvSpPr>
          <p:nvPr>
            <p:ph idx="1"/>
          </p:nvPr>
        </p:nvSpPr>
        <p:spPr>
          <a:xfrm>
            <a:off x="457200" y="1435894"/>
            <a:ext cx="8229600" cy="4524375"/>
          </a:xfrm>
        </p:spPr>
        <p:txBody>
          <a:bodyPr/>
          <a:lstStyle/>
          <a:p>
            <a:pPr algn="just"/>
            <a:r>
              <a:rPr lang="en-US" altLang="en-US" sz="3300" dirty="0"/>
              <a:t>Some procedural powers are limited to </a:t>
            </a:r>
            <a:r>
              <a:rPr lang="en-US" altLang="en-US" sz="3300" b="1" dirty="0">
                <a:solidFill>
                  <a:srgbClr val="FF0000"/>
                </a:solidFill>
              </a:rPr>
              <a:t>existing technical capability</a:t>
            </a:r>
            <a:r>
              <a:rPr lang="en-US" altLang="en-US" sz="3300" dirty="0"/>
              <a:t> of service providers </a:t>
            </a:r>
          </a:p>
          <a:p>
            <a:pPr algn="just"/>
            <a:endParaRPr lang="en-US" altLang="en-US" sz="3300" dirty="0"/>
          </a:p>
          <a:p>
            <a:pPr algn="just"/>
            <a:r>
              <a:rPr lang="en-US" altLang="en-US" sz="3300" dirty="0"/>
              <a:t>Details of service providers including </a:t>
            </a:r>
            <a:r>
              <a:rPr lang="en-US" altLang="en-US" sz="3300" b="1" dirty="0">
                <a:solidFill>
                  <a:srgbClr val="FF0000"/>
                </a:solidFill>
              </a:rPr>
              <a:t>feasibility of request </a:t>
            </a:r>
            <a:r>
              <a:rPr lang="en-US" altLang="en-US" sz="3300" dirty="0"/>
              <a:t>involved should be stated (possibly through statements of service providers where appropriate)</a:t>
            </a:r>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21B34B-BF2C-43B1-8CFF-DC10701C28B1}" type="slidenum">
              <a:rPr lang="en-US" altLang="en-US">
                <a:solidFill>
                  <a:srgbClr val="898989"/>
                </a:solidFill>
                <a:latin typeface="Calibri" panose="020F0502020204030204" pitchFamily="34" charset="0"/>
              </a:rPr>
              <a:pPr/>
              <a:t>34</a:t>
            </a:fld>
            <a:endParaRPr lang="en-US" altLang="en-US">
              <a:solidFill>
                <a:srgbClr val="898989"/>
              </a:solidFill>
              <a:latin typeface="Calibri" panose="020F050202020403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103188"/>
            <a:ext cx="8229600" cy="1143001"/>
          </a:xfrm>
        </p:spPr>
        <p:txBody>
          <a:bodyPr/>
          <a:lstStyle/>
          <a:p>
            <a:r>
              <a:rPr lang="en-US" altLang="en-US" b="1"/>
              <a:t>Technical Capability</a:t>
            </a:r>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21B34B-BF2C-43B1-8CFF-DC10701C28B1}" type="slidenum">
              <a:rPr lang="en-US" altLang="en-US">
                <a:solidFill>
                  <a:srgbClr val="898989"/>
                </a:solidFill>
                <a:latin typeface="Calibri" panose="020F0502020204030204" pitchFamily="34" charset="0"/>
              </a:rPr>
              <a:pPr/>
              <a:t>35</a:t>
            </a:fld>
            <a:endParaRPr lang="en-US" altLang="en-US">
              <a:solidFill>
                <a:srgbClr val="898989"/>
              </a:solidFill>
              <a:latin typeface="Calibri" panose="020F0502020204030204" pitchFamily="34" charset="0"/>
            </a:endParaRPr>
          </a:p>
        </p:txBody>
      </p:sp>
      <p:pic>
        <p:nvPicPr>
          <p:cNvPr id="27653" name="Picture 1"/>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72914" y="889692"/>
            <a:ext cx="8798171" cy="253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2"/>
          <p:cNvPicPr preferRelativeResize="0">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86457" y="3967163"/>
            <a:ext cx="8971086" cy="257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0280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62250"/>
            <a:ext cx="8229600" cy="1143000"/>
          </a:xfrm>
        </p:spPr>
        <p:txBody>
          <a:bodyPr/>
          <a:lstStyle/>
          <a:p>
            <a:r>
              <a:rPr lang="en-US" sz="4000" b="1"/>
              <a:t>Protective Necessities</a:t>
            </a:r>
            <a:endParaRPr lang="en-GB" sz="4000" b="1"/>
          </a:p>
        </p:txBody>
      </p:sp>
      <p:sp>
        <p:nvSpPr>
          <p:cNvPr id="2867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F8CE3F8-981D-4B54-8EC8-6C221EB1B480}" type="slidenum">
              <a:rPr lang="en-US" altLang="fr-FR">
                <a:solidFill>
                  <a:srgbClr val="898989"/>
                </a:solidFill>
                <a:latin typeface="Calibri" panose="020F0502020204030204" pitchFamily="34" charset="0"/>
              </a:rPr>
              <a:pPr/>
              <a:t>36</a:t>
            </a:fld>
            <a:endParaRPr lang="en-US" altLang="fr-FR">
              <a:solidFill>
                <a:srgbClr val="898989"/>
              </a:solidFill>
              <a:latin typeface="Calibri" panose="020F050202020403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b="1" dirty="0"/>
              <a:t>Duration/Frequency</a:t>
            </a:r>
          </a:p>
        </p:txBody>
      </p:sp>
      <p:sp>
        <p:nvSpPr>
          <p:cNvPr id="36867" name="Content Placeholder 2"/>
          <p:cNvSpPr>
            <a:spLocks noGrp="1"/>
          </p:cNvSpPr>
          <p:nvPr>
            <p:ph idx="1"/>
          </p:nvPr>
        </p:nvSpPr>
        <p:spPr>
          <a:xfrm>
            <a:off x="457200" y="1487487"/>
            <a:ext cx="7418388" cy="5095875"/>
          </a:xfrm>
        </p:spPr>
        <p:txBody>
          <a:bodyPr/>
          <a:lstStyle/>
          <a:p>
            <a:pPr algn="just"/>
            <a:r>
              <a:rPr lang="en-US" altLang="en-US" sz="3600" dirty="0"/>
              <a:t>Date and time of execution</a:t>
            </a:r>
          </a:p>
          <a:p>
            <a:pPr algn="just"/>
            <a:r>
              <a:rPr lang="en-US" altLang="en-US" sz="3300" dirty="0"/>
              <a:t>Duration of execution (e.g. how long will data be rendered inaccessible? How long will seized data be retained? How many hours will data be collected in real-time?)</a:t>
            </a:r>
          </a:p>
          <a:p>
            <a:pPr algn="just"/>
            <a:r>
              <a:rPr lang="en-US" altLang="en-US" sz="3300" dirty="0"/>
              <a:t>Frequency of execution (e.g. Can order be renewed?)</a:t>
            </a:r>
          </a:p>
        </p:txBody>
      </p:sp>
      <p:sp>
        <p:nvSpPr>
          <p:cNvPr id="3686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681EC7-A289-4F03-91B9-66379E0953B5}" type="slidenum">
              <a:rPr lang="en-US" altLang="en-US">
                <a:solidFill>
                  <a:srgbClr val="898989"/>
                </a:solidFill>
                <a:latin typeface="Calibri" panose="020F0502020204030204" pitchFamily="34" charset="0"/>
              </a:rPr>
              <a:pPr/>
              <a:t>37</a:t>
            </a:fld>
            <a:endParaRPr lang="en-US" altLang="en-US">
              <a:solidFill>
                <a:srgbClr val="898989"/>
              </a:solidFill>
              <a:latin typeface="Calibri" panose="020F0502020204030204" pitchFamily="34" charset="0"/>
            </a:endParaRPr>
          </a:p>
        </p:txBody>
      </p:sp>
      <p:pic>
        <p:nvPicPr>
          <p:cNvPr id="36869" name="Picture 6" descr="Image result for frequency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4038" y="2921000"/>
            <a:ext cx="846137"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5415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CC5608F-83A5-4A21-AD58-813A2E184308}"/>
              </a:ext>
            </a:extLst>
          </p:cNvPr>
          <p:cNvSpPr>
            <a:spLocks noGrp="1"/>
          </p:cNvSpPr>
          <p:nvPr>
            <p:ph type="sldNum" sz="quarter" idx="12"/>
          </p:nvPr>
        </p:nvSpPr>
        <p:spPr/>
        <p:txBody>
          <a:bodyPr/>
          <a:lstStyle/>
          <a:p>
            <a:fld id="{385311C2-2F51-4DAB-A587-301D32DA086D}" type="slidenum">
              <a:rPr lang="en-US" altLang="en-US" smtClean="0"/>
              <a:pPr/>
              <a:t>38</a:t>
            </a:fld>
            <a:endParaRPr lang="en-US" altLang="en-US"/>
          </a:p>
        </p:txBody>
      </p:sp>
      <p:grpSp>
        <p:nvGrpSpPr>
          <p:cNvPr id="5" name="Group 4">
            <a:extLst>
              <a:ext uri="{FF2B5EF4-FFF2-40B4-BE49-F238E27FC236}">
                <a16:creationId xmlns:a16="http://schemas.microsoft.com/office/drawing/2014/main" id="{4B5D5D9E-8AC0-4612-A92D-BCC397ABB117}"/>
              </a:ext>
            </a:extLst>
          </p:cNvPr>
          <p:cNvGrpSpPr/>
          <p:nvPr/>
        </p:nvGrpSpPr>
        <p:grpSpPr>
          <a:xfrm>
            <a:off x="0" y="958766"/>
            <a:ext cx="9037058" cy="2093853"/>
            <a:chOff x="11341" y="274638"/>
            <a:chExt cx="8675459" cy="1580288"/>
          </a:xfrm>
        </p:grpSpPr>
        <p:grpSp>
          <p:nvGrpSpPr>
            <p:cNvPr id="3" name="Group 2">
              <a:extLst>
                <a:ext uri="{FF2B5EF4-FFF2-40B4-BE49-F238E27FC236}">
                  <a16:creationId xmlns:a16="http://schemas.microsoft.com/office/drawing/2014/main" id="{52D2D8D9-EE6D-496F-929B-4DFF23A9882B}"/>
                </a:ext>
              </a:extLst>
            </p:cNvPr>
            <p:cNvGrpSpPr/>
            <p:nvPr/>
          </p:nvGrpSpPr>
          <p:grpSpPr>
            <a:xfrm>
              <a:off x="11341" y="274638"/>
              <a:ext cx="8675459" cy="1580288"/>
              <a:chOff x="11341" y="274638"/>
              <a:chExt cx="8675459" cy="1580288"/>
            </a:xfrm>
          </p:grpSpPr>
          <p:pic>
            <p:nvPicPr>
              <p:cNvPr id="6" name="Picture 5">
                <a:extLst>
                  <a:ext uri="{FF2B5EF4-FFF2-40B4-BE49-F238E27FC236}">
                    <a16:creationId xmlns:a16="http://schemas.microsoft.com/office/drawing/2014/main" id="{BFA6A7F7-491C-4960-BB99-0A644D2B33AE}"/>
                  </a:ext>
                </a:extLst>
              </p:cNvPr>
              <p:cNvPicPr>
                <a:picLocks noChangeAspect="1"/>
              </p:cNvPicPr>
              <p:nvPr/>
            </p:nvPicPr>
            <p:blipFill>
              <a:blip r:embed="rId3"/>
              <a:stretch>
                <a:fillRect/>
              </a:stretch>
            </p:blipFill>
            <p:spPr>
              <a:xfrm>
                <a:off x="11341" y="274638"/>
                <a:ext cx="8675459" cy="1580288"/>
              </a:xfrm>
              <a:prstGeom prst="rect">
                <a:avLst/>
              </a:prstGeom>
            </p:spPr>
          </p:pic>
          <p:cxnSp>
            <p:nvCxnSpPr>
              <p:cNvPr id="10" name="Straight Connector 9">
                <a:extLst>
                  <a:ext uri="{FF2B5EF4-FFF2-40B4-BE49-F238E27FC236}">
                    <a16:creationId xmlns:a16="http://schemas.microsoft.com/office/drawing/2014/main" id="{424BC1FA-B722-438D-B5C2-4AE178E48AF1}"/>
                  </a:ext>
                </a:extLst>
              </p:cNvPr>
              <p:cNvCxnSpPr/>
              <p:nvPr/>
            </p:nvCxnSpPr>
            <p:spPr>
              <a:xfrm>
                <a:off x="4506120" y="1181100"/>
                <a:ext cx="383016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cxnSp>
          <p:nvCxnSpPr>
            <p:cNvPr id="11" name="Straight Connector 10">
              <a:extLst>
                <a:ext uri="{FF2B5EF4-FFF2-40B4-BE49-F238E27FC236}">
                  <a16:creationId xmlns:a16="http://schemas.microsoft.com/office/drawing/2014/main" id="{7D86FC24-7401-49D0-8512-4AE50A5442CB}"/>
                </a:ext>
              </a:extLst>
            </p:cNvPr>
            <p:cNvCxnSpPr>
              <a:cxnSpLocks/>
            </p:cNvCxnSpPr>
            <p:nvPr/>
          </p:nvCxnSpPr>
          <p:spPr>
            <a:xfrm>
              <a:off x="518910" y="1447800"/>
              <a:ext cx="137085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grpSp>
        <p:nvGrpSpPr>
          <p:cNvPr id="9" name="Group 8">
            <a:extLst>
              <a:ext uri="{FF2B5EF4-FFF2-40B4-BE49-F238E27FC236}">
                <a16:creationId xmlns:a16="http://schemas.microsoft.com/office/drawing/2014/main" id="{A9DCAD62-DD4F-4EF3-86C0-94C47065F49F}"/>
              </a:ext>
            </a:extLst>
          </p:cNvPr>
          <p:cNvGrpSpPr/>
          <p:nvPr/>
        </p:nvGrpSpPr>
        <p:grpSpPr>
          <a:xfrm>
            <a:off x="243453" y="3052619"/>
            <a:ext cx="8657093" cy="3303731"/>
            <a:chOff x="407261" y="2513170"/>
            <a:chExt cx="8197719" cy="2714898"/>
          </a:xfrm>
        </p:grpSpPr>
        <p:pic>
          <p:nvPicPr>
            <p:cNvPr id="7" name="Picture 6">
              <a:extLst>
                <a:ext uri="{FF2B5EF4-FFF2-40B4-BE49-F238E27FC236}">
                  <a16:creationId xmlns:a16="http://schemas.microsoft.com/office/drawing/2014/main" id="{3C7D9BC9-D09D-4B0B-BB2D-319CFFE6C1A2}"/>
                </a:ext>
              </a:extLst>
            </p:cNvPr>
            <p:cNvPicPr>
              <a:picLocks noChangeAspect="1"/>
            </p:cNvPicPr>
            <p:nvPr/>
          </p:nvPicPr>
          <p:blipFill>
            <a:blip r:embed="rId4"/>
            <a:stretch>
              <a:fillRect/>
            </a:stretch>
          </p:blipFill>
          <p:spPr>
            <a:xfrm>
              <a:off x="407261" y="2513170"/>
              <a:ext cx="8197719" cy="2714898"/>
            </a:xfrm>
            <a:prstGeom prst="rect">
              <a:avLst/>
            </a:prstGeom>
          </p:spPr>
        </p:pic>
        <p:cxnSp>
          <p:nvCxnSpPr>
            <p:cNvPr id="13" name="Straight Connector 12">
              <a:extLst>
                <a:ext uri="{FF2B5EF4-FFF2-40B4-BE49-F238E27FC236}">
                  <a16:creationId xmlns:a16="http://schemas.microsoft.com/office/drawing/2014/main" id="{FA31BF9D-65D3-4B9F-B5D3-F94BE7DDCD7E}"/>
                </a:ext>
              </a:extLst>
            </p:cNvPr>
            <p:cNvCxnSpPr>
              <a:cxnSpLocks/>
            </p:cNvCxnSpPr>
            <p:nvPr/>
          </p:nvCxnSpPr>
          <p:spPr>
            <a:xfrm>
              <a:off x="6149340" y="4487156"/>
              <a:ext cx="218694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D3FAD116-A990-4125-9D65-0F4640164C1A}"/>
                </a:ext>
              </a:extLst>
            </p:cNvPr>
            <p:cNvCxnSpPr>
              <a:cxnSpLocks/>
            </p:cNvCxnSpPr>
            <p:nvPr/>
          </p:nvCxnSpPr>
          <p:spPr>
            <a:xfrm>
              <a:off x="1989570" y="4803102"/>
              <a:ext cx="153155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sp>
        <p:nvSpPr>
          <p:cNvPr id="15" name="Title 1">
            <a:extLst>
              <a:ext uri="{FF2B5EF4-FFF2-40B4-BE49-F238E27FC236}">
                <a16:creationId xmlns:a16="http://schemas.microsoft.com/office/drawing/2014/main" id="{E4783586-70C6-42DB-93A5-1CC2A461665B}"/>
              </a:ext>
            </a:extLst>
          </p:cNvPr>
          <p:cNvSpPr>
            <a:spLocks noGrp="1"/>
          </p:cNvSpPr>
          <p:nvPr>
            <p:ph type="title"/>
          </p:nvPr>
        </p:nvSpPr>
        <p:spPr>
          <a:xfrm>
            <a:off x="457200" y="274638"/>
            <a:ext cx="8229600" cy="1143000"/>
          </a:xfrm>
        </p:spPr>
        <p:txBody>
          <a:bodyPr/>
          <a:lstStyle/>
          <a:p>
            <a:r>
              <a:rPr lang="en-US" altLang="en-US" b="1" dirty="0"/>
              <a:t>Case Study: Duration/Frequency</a:t>
            </a:r>
          </a:p>
        </p:txBody>
      </p:sp>
    </p:spTree>
    <p:extLst>
      <p:ext uri="{BB962C8B-B14F-4D97-AF65-F5344CB8AC3E}">
        <p14:creationId xmlns:p14="http://schemas.microsoft.com/office/powerpoint/2010/main" val="40303229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457200" y="23178"/>
            <a:ext cx="8229600" cy="1143000"/>
          </a:xfrm>
        </p:spPr>
        <p:txBody>
          <a:bodyPr/>
          <a:lstStyle/>
          <a:p>
            <a:r>
              <a:rPr lang="en-US" altLang="en-US" b="1" dirty="0"/>
              <a:t>Limited Use of Data</a:t>
            </a:r>
          </a:p>
        </p:txBody>
      </p:sp>
      <p:sp>
        <p:nvSpPr>
          <p:cNvPr id="84995" name="Content Placeholder 2"/>
          <p:cNvSpPr>
            <a:spLocks noGrp="1"/>
          </p:cNvSpPr>
          <p:nvPr>
            <p:ph idx="1"/>
          </p:nvPr>
        </p:nvSpPr>
        <p:spPr>
          <a:xfrm>
            <a:off x="457200" y="1005840"/>
            <a:ext cx="8229600" cy="5507673"/>
          </a:xfrm>
        </p:spPr>
        <p:txBody>
          <a:bodyPr/>
          <a:lstStyle/>
          <a:p>
            <a:pPr algn="just"/>
            <a:r>
              <a:rPr lang="en-US" altLang="en-US" sz="2800" dirty="0"/>
              <a:t>Mention limitations regarding collection, use, disclosure &amp; retention of data collected - </a:t>
            </a:r>
            <a:r>
              <a:rPr lang="en-US" altLang="en-US" sz="2800" b="1" dirty="0">
                <a:solidFill>
                  <a:srgbClr val="FF0000"/>
                </a:solidFill>
              </a:rPr>
              <a:t>minimum necessary </a:t>
            </a:r>
            <a:r>
              <a:rPr lang="en-US" altLang="en-US" sz="2800" dirty="0"/>
              <a:t>for:</a:t>
            </a:r>
          </a:p>
          <a:p>
            <a:pPr lvl="1" algn="just"/>
            <a:r>
              <a:rPr lang="en-US" altLang="en-US" b="1" dirty="0">
                <a:solidFill>
                  <a:srgbClr val="FF0000"/>
                </a:solidFill>
              </a:rPr>
              <a:t>National security</a:t>
            </a:r>
          </a:p>
          <a:p>
            <a:pPr lvl="1" algn="just"/>
            <a:r>
              <a:rPr lang="en-US" altLang="en-US" b="1" dirty="0">
                <a:solidFill>
                  <a:srgbClr val="FF0000"/>
                </a:solidFill>
              </a:rPr>
              <a:t>Detecting/preventing serious crime</a:t>
            </a:r>
          </a:p>
          <a:p>
            <a:pPr lvl="1" algn="just"/>
            <a:r>
              <a:rPr lang="en-US" altLang="en-US" b="1" dirty="0">
                <a:solidFill>
                  <a:srgbClr val="FF0000"/>
                </a:solidFill>
              </a:rPr>
              <a:t>Prosecution of offence</a:t>
            </a:r>
          </a:p>
          <a:p>
            <a:pPr lvl="1" algn="just"/>
            <a:r>
              <a:rPr lang="en-US" altLang="en-US" b="1" dirty="0">
                <a:solidFill>
                  <a:srgbClr val="FF0000"/>
                </a:solidFill>
              </a:rPr>
              <a:t>Domestic legislation</a:t>
            </a:r>
          </a:p>
          <a:p>
            <a:pPr lvl="1" algn="just"/>
            <a:r>
              <a:rPr lang="en-US" altLang="en-US" dirty="0"/>
              <a:t>Responding to </a:t>
            </a:r>
            <a:r>
              <a:rPr lang="en-US" altLang="en-US" b="1" dirty="0">
                <a:solidFill>
                  <a:srgbClr val="FF0000"/>
                </a:solidFill>
              </a:rPr>
              <a:t>mutual assistance request </a:t>
            </a:r>
          </a:p>
          <a:p>
            <a:pPr lvl="1" algn="just"/>
            <a:endParaRPr lang="en-US" altLang="en-US" b="1" dirty="0">
              <a:solidFill>
                <a:srgbClr val="FF0000"/>
              </a:solidFill>
            </a:endParaRPr>
          </a:p>
          <a:p>
            <a:pPr algn="just"/>
            <a:r>
              <a:rPr lang="en-US" altLang="en-US" sz="2800" b="1" dirty="0">
                <a:solidFill>
                  <a:srgbClr val="FF0000"/>
                </a:solidFill>
              </a:rPr>
              <a:t>Return </a:t>
            </a:r>
            <a:r>
              <a:rPr lang="en-US" altLang="en-US" sz="2800" dirty="0"/>
              <a:t>or </a:t>
            </a:r>
            <a:r>
              <a:rPr lang="en-US" altLang="en-US" sz="2800" b="1" dirty="0">
                <a:solidFill>
                  <a:srgbClr val="FF0000"/>
                </a:solidFill>
              </a:rPr>
              <a:t>destruction </a:t>
            </a:r>
            <a:r>
              <a:rPr lang="en-US" altLang="en-US" sz="2800" dirty="0"/>
              <a:t>of data </a:t>
            </a:r>
          </a:p>
        </p:txBody>
      </p:sp>
      <p:sp>
        <p:nvSpPr>
          <p:cNvPr id="849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22612AB2-7D9F-46CD-9813-E352CDC767A3}" type="slidenum">
              <a:rPr lang="en-US" altLang="en-US" sz="1200" smtClean="0">
                <a:solidFill>
                  <a:srgbClr val="898989"/>
                </a:solidFill>
              </a:rPr>
              <a:pPr>
                <a:spcBef>
                  <a:spcPct val="0"/>
                </a:spcBef>
                <a:buFontTx/>
                <a:buNone/>
              </a:pPr>
              <a:t>39</a:t>
            </a:fld>
            <a:endParaRPr lang="en-US" altLang="en-US" sz="1200">
              <a:solidFill>
                <a:srgbClr val="898989"/>
              </a:solidFill>
            </a:endParaRPr>
          </a:p>
        </p:txBody>
      </p:sp>
    </p:spTree>
    <p:extLst>
      <p:ext uri="{BB962C8B-B14F-4D97-AF65-F5344CB8AC3E}">
        <p14:creationId xmlns:p14="http://schemas.microsoft.com/office/powerpoint/2010/main" val="37219488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2762250"/>
            <a:ext cx="8229600" cy="1143000"/>
          </a:xfrm>
        </p:spPr>
        <p:txBody>
          <a:bodyPr/>
          <a:lstStyle/>
          <a:p>
            <a:r>
              <a:rPr lang="en-GB" sz="4000" b="1"/>
              <a:t>Part One</a:t>
            </a:r>
            <a:br>
              <a:rPr lang="en-GB" sz="4000" b="1"/>
            </a:br>
            <a:r>
              <a:rPr lang="en-GB" sz="4000" b="1"/>
              <a:t>Introduction</a:t>
            </a:r>
            <a:endParaRPr lang="en-GB" sz="4000"/>
          </a:p>
        </p:txBody>
      </p:sp>
      <p:pic>
        <p:nvPicPr>
          <p:cNvPr id="512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512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501D159-A064-4AF8-8AC4-B183ED3349B3}" type="slidenum">
              <a:rPr lang="en-US" altLang="fr-FR">
                <a:solidFill>
                  <a:srgbClr val="898989"/>
                </a:solidFill>
                <a:latin typeface="Calibri" panose="020F0502020204030204" pitchFamily="34" charset="0"/>
              </a:rPr>
              <a:pPr/>
              <a:t>4</a:t>
            </a:fld>
            <a:endParaRPr lang="en-US" altLang="fr-FR">
              <a:solidFill>
                <a:srgbClr val="898989"/>
              </a:solidFill>
              <a:latin typeface="Calibri" panose="020F050202020403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en-US" b="1" dirty="0"/>
              <a:t>Case Study: Limited Use of Data</a:t>
            </a:r>
            <a:endParaRPr lang="en-GB" b="1" dirty="0"/>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40</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en-US" altLang="sr-Latn-RS" dirty="0"/>
              <a:t>Use by </a:t>
            </a:r>
            <a:r>
              <a:rPr lang="en-US" altLang="sr-Latn-RS" dirty="0" err="1"/>
              <a:t>Ostland</a:t>
            </a:r>
            <a:r>
              <a:rPr lang="en-US" altLang="sr-Latn-RS" dirty="0"/>
              <a:t> Law Enforcement – limited to transmit to Atlantis Central Authority &amp; any related local investigation initiated</a:t>
            </a:r>
          </a:p>
          <a:p>
            <a:pPr algn="just" eaLnBrk="1" hangingPunct="1"/>
            <a:endParaRPr lang="en-US" altLang="sr-Latn-RS" sz="3200" dirty="0"/>
          </a:p>
          <a:p>
            <a:pPr algn="just" eaLnBrk="1" hangingPunct="1"/>
            <a:r>
              <a:rPr lang="en-US" altLang="sr-Latn-RS" sz="3200" dirty="0"/>
              <a:t>Use by At</a:t>
            </a:r>
            <a:r>
              <a:rPr lang="en-US" altLang="sr-Latn-RS" dirty="0"/>
              <a:t>lantis Law Enforcement – limited to use in connection with offence being investigated</a:t>
            </a:r>
          </a:p>
        </p:txBody>
      </p:sp>
    </p:spTree>
    <p:extLst>
      <p:ext uri="{BB962C8B-B14F-4D97-AF65-F5344CB8AC3E}">
        <p14:creationId xmlns:p14="http://schemas.microsoft.com/office/powerpoint/2010/main" val="5700677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457200" y="274638"/>
            <a:ext cx="8229600" cy="1143000"/>
          </a:xfrm>
        </p:spPr>
        <p:txBody>
          <a:bodyPr/>
          <a:lstStyle/>
          <a:p>
            <a:r>
              <a:rPr lang="en-US" altLang="en-US" b="1"/>
              <a:t>Privacy</a:t>
            </a:r>
            <a:endParaRPr lang="en-US" altLang="en-US" b="1" dirty="0"/>
          </a:p>
        </p:txBody>
      </p:sp>
      <p:sp>
        <p:nvSpPr>
          <p:cNvPr id="29699" name="Content Placeholder 2"/>
          <p:cNvSpPr>
            <a:spLocks noGrp="1"/>
          </p:cNvSpPr>
          <p:nvPr>
            <p:ph idx="1"/>
          </p:nvPr>
        </p:nvSpPr>
        <p:spPr>
          <a:xfrm>
            <a:off x="200025" y="1166018"/>
            <a:ext cx="6610350" cy="4525963"/>
          </a:xfrm>
        </p:spPr>
        <p:txBody>
          <a:bodyPr/>
          <a:lstStyle/>
          <a:p>
            <a:pPr algn="just"/>
            <a:r>
              <a:rPr lang="en-US" altLang="en-US"/>
              <a:t>Some </a:t>
            </a:r>
            <a:r>
              <a:rPr lang="en-US" altLang="en-US" b="1">
                <a:solidFill>
                  <a:srgbClr val="FF0000"/>
                </a:solidFill>
              </a:rPr>
              <a:t>procedural powers </a:t>
            </a:r>
            <a:r>
              <a:rPr lang="en-US" altLang="en-US"/>
              <a:t>are </a:t>
            </a:r>
            <a:r>
              <a:rPr lang="en-US" altLang="en-US" b="1">
                <a:solidFill>
                  <a:srgbClr val="FF0000"/>
                </a:solidFill>
              </a:rPr>
              <a:t>invasive </a:t>
            </a:r>
            <a:r>
              <a:rPr lang="en-US" altLang="en-US"/>
              <a:t>in terms of privacy</a:t>
            </a:r>
          </a:p>
          <a:p>
            <a:pPr algn="just"/>
            <a:r>
              <a:rPr lang="en-US" altLang="en-US"/>
              <a:t>Budapest Convention recognizes a </a:t>
            </a:r>
            <a:r>
              <a:rPr lang="en-US" altLang="en-US" b="1">
                <a:solidFill>
                  <a:srgbClr val="FF0000"/>
                </a:solidFill>
              </a:rPr>
              <a:t>balance </a:t>
            </a:r>
            <a:r>
              <a:rPr lang="en-US" altLang="en-US"/>
              <a:t>between </a:t>
            </a:r>
            <a:r>
              <a:rPr lang="en-US" altLang="en-US" b="1">
                <a:solidFill>
                  <a:srgbClr val="FF0000"/>
                </a:solidFill>
              </a:rPr>
              <a:t>interests of law enforcement </a:t>
            </a:r>
            <a:r>
              <a:rPr lang="en-US" altLang="en-US"/>
              <a:t>and </a:t>
            </a:r>
            <a:r>
              <a:rPr lang="en-US" altLang="en-US" b="1">
                <a:solidFill>
                  <a:srgbClr val="FF0000"/>
                </a:solidFill>
              </a:rPr>
              <a:t>right concerning respect for privacy</a:t>
            </a:r>
            <a:r>
              <a:rPr lang="en-US" altLang="en-US"/>
              <a:t> need to be ensured</a:t>
            </a:r>
          </a:p>
          <a:p>
            <a:pPr algn="just"/>
            <a:r>
              <a:rPr lang="en-US" altLang="en-US"/>
              <a:t>Specify </a:t>
            </a:r>
            <a:r>
              <a:rPr lang="en-US" altLang="en-US" b="1">
                <a:solidFill>
                  <a:srgbClr val="FF0000"/>
                </a:solidFill>
              </a:rPr>
              <a:t>measures </a:t>
            </a:r>
            <a:r>
              <a:rPr lang="en-US" altLang="en-US"/>
              <a:t>that will be used </a:t>
            </a:r>
            <a:r>
              <a:rPr lang="en-US" altLang="en-US" b="1">
                <a:solidFill>
                  <a:srgbClr val="FF0000"/>
                </a:solidFill>
              </a:rPr>
              <a:t>to reduce collateral intrusion</a:t>
            </a:r>
            <a:r>
              <a:rPr lang="en-US" altLang="en-US"/>
              <a:t>/privacy such as </a:t>
            </a:r>
            <a:r>
              <a:rPr lang="en-US" altLang="en-US" b="1">
                <a:solidFill>
                  <a:srgbClr val="FF0000"/>
                </a:solidFill>
              </a:rPr>
              <a:t>automated systems</a:t>
            </a:r>
          </a:p>
          <a:p>
            <a:pPr algn="just"/>
            <a:endParaRPr lang="en-US" altLang="en-US"/>
          </a:p>
          <a:p>
            <a:pPr algn="just"/>
            <a:endParaRPr lang="en-US" altLang="en-US" dirty="0"/>
          </a:p>
        </p:txBody>
      </p:sp>
      <p:sp>
        <p:nvSpPr>
          <p:cNvPr id="29700" name="Slide Number Placeholder 3"/>
          <p:cNvSpPr>
            <a:spLocks noGrp="1"/>
          </p:cNvSpPr>
          <p:nvPr>
            <p:ph type="sldNum" sz="quarter" idx="12"/>
          </p:nvPr>
        </p:nvSpPr>
        <p:spPr bwMode="auto">
          <a:xfrm>
            <a:off x="6553200" y="63563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5ABC68-74DC-40ED-81D4-8D4B1E7A5C53}" type="slidenum">
              <a:rPr lang="en-US" altLang="en-US" smtClean="0">
                <a:solidFill>
                  <a:srgbClr val="898989"/>
                </a:solidFill>
                <a:latin typeface="Calibri" panose="020F0502020204030204" pitchFamily="34" charset="0"/>
              </a:rPr>
              <a:pPr/>
              <a:t>41</a:t>
            </a:fld>
            <a:endParaRPr lang="en-US" altLang="en-US">
              <a:solidFill>
                <a:srgbClr val="898989"/>
              </a:solidFill>
              <a:latin typeface="Calibri" panose="020F0502020204030204" pitchFamily="34" charset="0"/>
            </a:endParaRPr>
          </a:p>
        </p:txBody>
      </p:sp>
      <p:pic>
        <p:nvPicPr>
          <p:cNvPr id="29701" name="Picture 8" descr="Image result for privacy balance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4687" y="1317950"/>
            <a:ext cx="2119313"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7" descr="Image result for privacy invasion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4687" y="461"/>
            <a:ext cx="2119313"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Image result for intrusion clipart">
            <a:extLst>
              <a:ext uri="{FF2B5EF4-FFF2-40B4-BE49-F238E27FC236}">
                <a16:creationId xmlns:a16="http://schemas.microsoft.com/office/drawing/2014/main" id="{76F99A0A-6064-4E99-B13C-236A3755EE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7550" y="2937037"/>
            <a:ext cx="207645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Image result for law enforcement snooping privacy clipart">
            <a:extLst>
              <a:ext uri="{FF2B5EF4-FFF2-40B4-BE49-F238E27FC236}">
                <a16:creationId xmlns:a16="http://schemas.microsoft.com/office/drawing/2014/main" id="{9CF94B2A-C8A7-44D7-A201-0F8C7D104A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13397" y="4797100"/>
            <a:ext cx="1980916"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b="1"/>
              <a:t>Measures for privacy</a:t>
            </a:r>
          </a:p>
        </p:txBody>
      </p:sp>
      <p:sp>
        <p:nvSpPr>
          <p:cNvPr id="31747" name="Content Placeholder 2"/>
          <p:cNvSpPr>
            <a:spLocks noGrp="1"/>
          </p:cNvSpPr>
          <p:nvPr>
            <p:ph idx="1"/>
          </p:nvPr>
        </p:nvSpPr>
        <p:spPr>
          <a:xfrm>
            <a:off x="457200" y="1265238"/>
            <a:ext cx="6632575" cy="4525962"/>
          </a:xfrm>
        </p:spPr>
        <p:txBody>
          <a:bodyPr/>
          <a:lstStyle/>
          <a:p>
            <a:pPr algn="just"/>
            <a:r>
              <a:rPr lang="en-US" altLang="en-US"/>
              <a:t>Measures may include:</a:t>
            </a:r>
          </a:p>
          <a:p>
            <a:pPr lvl="1" algn="just"/>
            <a:r>
              <a:rPr lang="en-US" altLang="en-US" sz="3200" b="1">
                <a:solidFill>
                  <a:srgbClr val="FF0000"/>
                </a:solidFill>
              </a:rPr>
              <a:t>Limiting access</a:t>
            </a:r>
            <a:r>
              <a:rPr lang="en-US" altLang="en-US" sz="3200"/>
              <a:t> to electronic evidence obtained to </a:t>
            </a:r>
            <a:r>
              <a:rPr lang="en-US" altLang="en-US" sz="3200" b="1">
                <a:solidFill>
                  <a:srgbClr val="FF0000"/>
                </a:solidFill>
              </a:rPr>
              <a:t>specified persons, data or communications</a:t>
            </a:r>
          </a:p>
          <a:p>
            <a:pPr lvl="1" algn="just"/>
            <a:r>
              <a:rPr lang="en-US" altLang="en-US" sz="3200" b="1">
                <a:solidFill>
                  <a:srgbClr val="FF0000"/>
                </a:solidFill>
              </a:rPr>
              <a:t>Returning/destroying copies</a:t>
            </a:r>
            <a:r>
              <a:rPr lang="en-US" altLang="en-US" sz="3200"/>
              <a:t> of electronic evidence that after being obtained are discovered to be irrelevant to the investigation</a:t>
            </a:r>
          </a:p>
          <a:p>
            <a:pPr lvl="1" algn="just"/>
            <a:r>
              <a:rPr lang="en-US" altLang="en-US" sz="3200" b="1">
                <a:solidFill>
                  <a:srgbClr val="FF0000"/>
                </a:solidFill>
              </a:rPr>
              <a:t>Notice to third parties</a:t>
            </a:r>
            <a:r>
              <a:rPr lang="en-US" altLang="en-US" sz="3200"/>
              <a:t> (only where appropriate)</a:t>
            </a:r>
          </a:p>
        </p:txBody>
      </p:sp>
      <p:sp>
        <p:nvSpPr>
          <p:cNvPr id="317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8808D6-E107-4B92-8344-EC7B47B82880}" type="slidenum">
              <a:rPr lang="en-US" altLang="en-US">
                <a:solidFill>
                  <a:srgbClr val="898989"/>
                </a:solidFill>
                <a:latin typeface="Calibri" panose="020F0502020204030204" pitchFamily="34" charset="0"/>
              </a:rPr>
              <a:pPr/>
              <a:t>42</a:t>
            </a:fld>
            <a:endParaRPr lang="en-US" altLang="en-US">
              <a:solidFill>
                <a:srgbClr val="898989"/>
              </a:solidFill>
              <a:latin typeface="Calibri" panose="020F0502020204030204" pitchFamily="34" charset="0"/>
            </a:endParaRPr>
          </a:p>
        </p:txBody>
      </p:sp>
      <p:pic>
        <p:nvPicPr>
          <p:cNvPr id="31749" name="Picture 6" descr="Image result for access restricted clip art"/>
          <p:cNvPicPr>
            <a:picLocks noChangeAspect="1" noChangeArrowheads="1"/>
          </p:cNvPicPr>
          <p:nvPr/>
        </p:nvPicPr>
        <p:blipFill>
          <a:blip r:embed="rId3">
            <a:extLst>
              <a:ext uri="{28A0092B-C50C-407E-A947-70E740481C1C}">
                <a14:useLocalDpi xmlns:a14="http://schemas.microsoft.com/office/drawing/2010/main" val="0"/>
              </a:ext>
            </a:extLst>
          </a:blip>
          <a:srcRect b="12560"/>
          <a:stretch>
            <a:fillRect/>
          </a:stretch>
        </p:blipFill>
        <p:spPr bwMode="auto">
          <a:xfrm>
            <a:off x="7358063" y="1870075"/>
            <a:ext cx="1546225"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6" descr="Image result for destroying copies of evidence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3775" y="3457575"/>
            <a:ext cx="1560513"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en-US" b="1" dirty="0"/>
              <a:t>Case Study: Privacy Safeguards</a:t>
            </a:r>
            <a:endParaRPr lang="en-GB" b="1" dirty="0"/>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43</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en-US" altLang="sr-Latn-RS" dirty="0"/>
              <a:t>Data to be collected limited to </a:t>
            </a:r>
            <a:r>
              <a:rPr lang="en-US" dirty="0"/>
              <a:t>bank account number 23568974 </a:t>
            </a:r>
            <a:endParaRPr lang="en-US" altLang="sr-Latn-RS" dirty="0"/>
          </a:p>
          <a:p>
            <a:pPr algn="just" eaLnBrk="1" hangingPunct="1"/>
            <a:endParaRPr lang="en-US" altLang="sr-Latn-RS" dirty="0"/>
          </a:p>
          <a:p>
            <a:pPr algn="just" eaLnBrk="1" hangingPunct="1"/>
            <a:r>
              <a:rPr lang="en-US" altLang="sr-Latn-RS" dirty="0"/>
              <a:t>Limited access to subscriber and transaction related computer data</a:t>
            </a:r>
          </a:p>
        </p:txBody>
      </p:sp>
    </p:spTree>
    <p:extLst>
      <p:ext uri="{BB962C8B-B14F-4D97-AF65-F5344CB8AC3E}">
        <p14:creationId xmlns:p14="http://schemas.microsoft.com/office/powerpoint/2010/main" val="34108740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b="1" dirty="0"/>
              <a:t>Proportionality Test</a:t>
            </a:r>
          </a:p>
        </p:txBody>
      </p:sp>
      <p:sp>
        <p:nvSpPr>
          <p:cNvPr id="33795" name="Content Placeholder 2"/>
          <p:cNvSpPr>
            <a:spLocks noGrp="1"/>
          </p:cNvSpPr>
          <p:nvPr>
            <p:ph idx="1"/>
          </p:nvPr>
        </p:nvSpPr>
        <p:spPr>
          <a:xfrm>
            <a:off x="457200" y="1265238"/>
            <a:ext cx="6680579" cy="4525962"/>
          </a:xfrm>
        </p:spPr>
        <p:txBody>
          <a:bodyPr/>
          <a:lstStyle/>
          <a:p>
            <a:pPr algn="just"/>
            <a:r>
              <a:rPr lang="en-US" altLang="en-US" dirty="0"/>
              <a:t>The effect of measure being applied must be proportional to what is sought to be achieved by the measure</a:t>
            </a:r>
          </a:p>
          <a:p>
            <a:pPr algn="just"/>
            <a:r>
              <a:rPr lang="en-US" altLang="en-US" dirty="0"/>
              <a:t>As examples, consider whether:</a:t>
            </a:r>
          </a:p>
          <a:p>
            <a:pPr marL="857250" lvl="1" indent="-457200" algn="just">
              <a:defRPr/>
            </a:pPr>
            <a:r>
              <a:rPr lang="en-US" b="1" dirty="0">
                <a:solidFill>
                  <a:srgbClr val="FF0000"/>
                </a:solidFill>
                <a:cs typeface="Arial" panose="020B0604020202020204" pitchFamily="34" charset="0"/>
              </a:rPr>
              <a:t>Impact on business </a:t>
            </a:r>
            <a:r>
              <a:rPr lang="en-US" dirty="0">
                <a:cs typeface="Arial" panose="020B0604020202020204" pitchFamily="34" charset="0"/>
              </a:rPr>
              <a:t>from seizure of its computer systems is </a:t>
            </a:r>
            <a:r>
              <a:rPr lang="en-US" b="1" dirty="0">
                <a:solidFill>
                  <a:srgbClr val="FF0000"/>
                </a:solidFill>
                <a:cs typeface="Arial" panose="020B0604020202020204" pitchFamily="34" charset="0"/>
              </a:rPr>
              <a:t>outweighed by incriminating evidence</a:t>
            </a:r>
            <a:r>
              <a:rPr lang="en-US" dirty="0">
                <a:cs typeface="Arial" panose="020B0604020202020204" pitchFamily="34" charset="0"/>
              </a:rPr>
              <a:t> stored therein</a:t>
            </a:r>
          </a:p>
          <a:p>
            <a:pPr lvl="1" algn="just"/>
            <a:r>
              <a:rPr lang="en-US" altLang="en-US" b="1" dirty="0">
                <a:solidFill>
                  <a:srgbClr val="FF0000"/>
                </a:solidFill>
              </a:rPr>
              <a:t>Intrusiveness of intercepting specified private communication </a:t>
            </a:r>
            <a:r>
              <a:rPr lang="en-US" altLang="en-US" dirty="0"/>
              <a:t>may help </a:t>
            </a:r>
            <a:r>
              <a:rPr lang="en-US" altLang="en-US" b="1" dirty="0">
                <a:solidFill>
                  <a:srgbClr val="FF0000"/>
                </a:solidFill>
              </a:rPr>
              <a:t>prevent commission of serious offence</a:t>
            </a:r>
          </a:p>
        </p:txBody>
      </p:sp>
      <p:sp>
        <p:nvSpPr>
          <p:cNvPr id="337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9DD603-05E7-44E5-8818-A3508CB9E390}" type="slidenum">
              <a:rPr lang="en-US" altLang="en-US">
                <a:solidFill>
                  <a:srgbClr val="898989"/>
                </a:solidFill>
                <a:latin typeface="Calibri" panose="020F0502020204030204" pitchFamily="34" charset="0"/>
              </a:rPr>
              <a:pPr/>
              <a:t>44</a:t>
            </a:fld>
            <a:endParaRPr lang="en-US" altLang="en-US">
              <a:solidFill>
                <a:srgbClr val="898989"/>
              </a:solidFill>
              <a:latin typeface="Calibri" panose="020F0502020204030204" pitchFamily="34" charset="0"/>
            </a:endParaRPr>
          </a:p>
        </p:txBody>
      </p:sp>
      <p:pic>
        <p:nvPicPr>
          <p:cNvPr id="33797" name="Picture 8" descr="Image result for proportionality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3138" y="1277938"/>
            <a:ext cx="1820862" cy="215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en-US" b="1" dirty="0"/>
              <a:t>Case Study: Weighing Proportionality</a:t>
            </a:r>
            <a:endParaRPr lang="en-GB" b="1" dirty="0"/>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45</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en-US" altLang="sr-Latn-RS" dirty="0"/>
              <a:t>Weighing value added to investigation against impact on </a:t>
            </a:r>
            <a:r>
              <a:rPr lang="en-US" altLang="sr-Latn-RS" dirty="0" err="1"/>
              <a:t>Ostland</a:t>
            </a:r>
            <a:r>
              <a:rPr lang="en-US" altLang="sr-Latn-RS" dirty="0"/>
              <a:t> Branch</a:t>
            </a:r>
          </a:p>
          <a:p>
            <a:pPr lvl="1" algn="just" eaLnBrk="1" hangingPunct="1"/>
            <a:r>
              <a:rPr lang="en-US" altLang="sr-Latn-RS" dirty="0"/>
              <a:t>Limited downtime of </a:t>
            </a:r>
            <a:r>
              <a:rPr lang="en-US" altLang="sr-Latn-RS" dirty="0" err="1"/>
              <a:t>Ostland</a:t>
            </a:r>
            <a:r>
              <a:rPr lang="en-US" altLang="sr-Latn-RS" dirty="0"/>
              <a:t> Branch server</a:t>
            </a:r>
          </a:p>
          <a:p>
            <a:pPr lvl="1" algn="just" eaLnBrk="1" hangingPunct="1"/>
            <a:r>
              <a:rPr lang="en-US" altLang="sr-Latn-RS" dirty="0"/>
              <a:t>Downtime to be limited outside normal business hours</a:t>
            </a:r>
          </a:p>
          <a:p>
            <a:pPr lvl="1" algn="just" eaLnBrk="1" hangingPunct="1"/>
            <a:r>
              <a:rPr lang="en-US" altLang="sr-Latn-RS" dirty="0"/>
              <a:t>Full attempt to isolate data related to target bank account</a:t>
            </a:r>
          </a:p>
          <a:p>
            <a:pPr lvl="1" algn="just" eaLnBrk="1" hangingPunct="1"/>
            <a:r>
              <a:rPr lang="en-US" altLang="sr-Latn-RS" dirty="0" err="1"/>
              <a:t>Ostland</a:t>
            </a:r>
            <a:r>
              <a:rPr lang="en-US" altLang="sr-Latn-RS" dirty="0"/>
              <a:t> Branch has only evidence that would enable identification of bank account holders &amp; bank transactions</a:t>
            </a:r>
          </a:p>
        </p:txBody>
      </p:sp>
    </p:spTree>
    <p:extLst>
      <p:ext uri="{BB962C8B-B14F-4D97-AF65-F5344CB8AC3E}">
        <p14:creationId xmlns:p14="http://schemas.microsoft.com/office/powerpoint/2010/main" val="7482252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b="1"/>
              <a:t>Privilege</a:t>
            </a:r>
          </a:p>
        </p:txBody>
      </p:sp>
      <p:sp>
        <p:nvSpPr>
          <p:cNvPr id="34819" name="Content Placeholder 2"/>
          <p:cNvSpPr>
            <a:spLocks noGrp="1"/>
          </p:cNvSpPr>
          <p:nvPr>
            <p:ph idx="1"/>
          </p:nvPr>
        </p:nvSpPr>
        <p:spPr>
          <a:xfrm>
            <a:off x="457200" y="1265238"/>
            <a:ext cx="7828384" cy="4525962"/>
          </a:xfrm>
        </p:spPr>
        <p:txBody>
          <a:bodyPr/>
          <a:lstStyle/>
          <a:p>
            <a:pPr algn="just"/>
            <a:r>
              <a:rPr lang="en-US" altLang="en-US" dirty="0"/>
              <a:t>Computer data sought might affect any </a:t>
            </a:r>
            <a:r>
              <a:rPr lang="en-US" altLang="en-US" b="1" dirty="0">
                <a:solidFill>
                  <a:srgbClr val="FF0000"/>
                </a:solidFill>
              </a:rPr>
              <a:t>religious</a:t>
            </a:r>
            <a:r>
              <a:rPr lang="en-US" altLang="en-US" dirty="0"/>
              <a:t>, </a:t>
            </a:r>
            <a:r>
              <a:rPr lang="en-US" altLang="en-US" b="1" dirty="0">
                <a:solidFill>
                  <a:srgbClr val="FF0000"/>
                </a:solidFill>
              </a:rPr>
              <a:t>medical</a:t>
            </a:r>
            <a:r>
              <a:rPr lang="en-US" altLang="en-US" dirty="0">
                <a:solidFill>
                  <a:srgbClr val="FF0000"/>
                </a:solidFill>
              </a:rPr>
              <a:t> </a:t>
            </a:r>
            <a:r>
              <a:rPr lang="en-US" altLang="en-US" dirty="0"/>
              <a:t>or </a:t>
            </a:r>
            <a:r>
              <a:rPr lang="en-US" altLang="en-US" b="1" dirty="0">
                <a:solidFill>
                  <a:srgbClr val="FF0000"/>
                </a:solidFill>
              </a:rPr>
              <a:t>journalistic</a:t>
            </a:r>
            <a:r>
              <a:rPr lang="en-US" altLang="en-US" dirty="0">
                <a:solidFill>
                  <a:srgbClr val="FF0000"/>
                </a:solidFill>
              </a:rPr>
              <a:t> </a:t>
            </a:r>
            <a:r>
              <a:rPr lang="en-US" altLang="en-US" b="1" dirty="0">
                <a:solidFill>
                  <a:srgbClr val="FF0000"/>
                </a:solidFill>
              </a:rPr>
              <a:t>confidentiality</a:t>
            </a:r>
            <a:r>
              <a:rPr lang="en-US" altLang="en-US" dirty="0">
                <a:solidFill>
                  <a:srgbClr val="FF0000"/>
                </a:solidFill>
              </a:rPr>
              <a:t> </a:t>
            </a:r>
            <a:r>
              <a:rPr lang="en-US" altLang="en-US" dirty="0"/>
              <a:t>or </a:t>
            </a:r>
            <a:r>
              <a:rPr lang="en-US" altLang="en-US" b="1" dirty="0">
                <a:solidFill>
                  <a:srgbClr val="FF0000"/>
                </a:solidFill>
              </a:rPr>
              <a:t>legal</a:t>
            </a:r>
            <a:r>
              <a:rPr lang="en-US" altLang="en-US" dirty="0">
                <a:solidFill>
                  <a:srgbClr val="FF0000"/>
                </a:solidFill>
              </a:rPr>
              <a:t> </a:t>
            </a:r>
            <a:r>
              <a:rPr lang="en-US" altLang="en-US" b="1" dirty="0">
                <a:solidFill>
                  <a:srgbClr val="FF0000"/>
                </a:solidFill>
              </a:rPr>
              <a:t>privilege under domestic law</a:t>
            </a:r>
          </a:p>
          <a:p>
            <a:pPr algn="just"/>
            <a:endParaRPr lang="en-US" altLang="en-US" b="1" dirty="0">
              <a:solidFill>
                <a:srgbClr val="FF0000"/>
              </a:solidFill>
            </a:endParaRPr>
          </a:p>
          <a:p>
            <a:pPr algn="just"/>
            <a:r>
              <a:rPr lang="en-US" altLang="en-US" dirty="0"/>
              <a:t>Further grounds must be made out for seeking access to such data</a:t>
            </a:r>
          </a:p>
        </p:txBody>
      </p:sp>
      <p:sp>
        <p:nvSpPr>
          <p:cNvPr id="348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00F44A7-126D-447A-A1DD-5FEAC7E1ABD6}" type="slidenum">
              <a:rPr lang="en-US" altLang="en-US">
                <a:solidFill>
                  <a:srgbClr val="898989"/>
                </a:solidFill>
                <a:latin typeface="Calibri" panose="020F0502020204030204" pitchFamily="34" charset="0"/>
              </a:rPr>
              <a:pPr/>
              <a:t>46</a:t>
            </a:fld>
            <a:endParaRPr lang="en-US" altLang="en-US">
              <a:solidFill>
                <a:srgbClr val="898989"/>
              </a:solidFill>
              <a:latin typeface="Calibri" panose="020F0502020204030204" pitchFamily="34" charset="0"/>
            </a:endParaRPr>
          </a:p>
        </p:txBody>
      </p:sp>
      <p:pic>
        <p:nvPicPr>
          <p:cNvPr id="34821" name="Picture 6" descr="Image result for legal privilege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3775" y="5334000"/>
            <a:ext cx="4086225"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a:extLst>
              <a:ext uri="{FF2B5EF4-FFF2-40B4-BE49-F238E27FC236}">
                <a16:creationId xmlns:a16="http://schemas.microsoft.com/office/drawing/2014/main" id="{0A63A482-F355-468C-8593-A69B85EFEA4B}"/>
              </a:ext>
            </a:extLst>
          </p:cNvPr>
          <p:cNvSpPr txBox="1">
            <a:spLocks/>
          </p:cNvSpPr>
          <p:nvPr/>
        </p:nvSpPr>
        <p:spPr bwMode="auto">
          <a:xfrm>
            <a:off x="404813" y="1539875"/>
            <a:ext cx="7289950"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en-GB" altLang="sr-Latn-RS" sz="3000" dirty="0"/>
              <a:t>Competent authority must be aware of the need to ensure confidentiality </a:t>
            </a:r>
          </a:p>
          <a:p>
            <a:pPr algn="just" eaLnBrk="1" hangingPunct="1"/>
            <a:endParaRPr lang="en-GB" altLang="sr-Latn-RS" sz="3000" dirty="0"/>
          </a:p>
          <a:p>
            <a:pPr algn="just" eaLnBrk="1" hangingPunct="1"/>
            <a:r>
              <a:rPr lang="en-GB" altLang="sr-Latn-RS" sz="3000" dirty="0"/>
              <a:t>Failing to ensure confidentiality may frustrate a criminal investigation</a:t>
            </a:r>
          </a:p>
          <a:p>
            <a:pPr algn="just" eaLnBrk="1" hangingPunct="1"/>
            <a:endParaRPr lang="en-GB" altLang="sr-Latn-RS" sz="3000" dirty="0"/>
          </a:p>
          <a:p>
            <a:pPr algn="just" eaLnBrk="1" hangingPunct="1"/>
            <a:r>
              <a:rPr lang="en-GB" altLang="sr-Latn-RS" sz="3000" dirty="0"/>
              <a:t>In case of written applications, the application should state whether the application, hearing and/or order should be kept confidential</a:t>
            </a:r>
          </a:p>
          <a:p>
            <a:pPr algn="just" eaLnBrk="1" hangingPunct="1"/>
            <a:endParaRPr lang="en-GB" altLang="sr-Latn-RS" sz="3000" dirty="0"/>
          </a:p>
        </p:txBody>
      </p:sp>
      <p:sp>
        <p:nvSpPr>
          <p:cNvPr id="2" name="TextBox 1">
            <a:extLst>
              <a:ext uri="{FF2B5EF4-FFF2-40B4-BE49-F238E27FC236}">
                <a16:creationId xmlns:a16="http://schemas.microsoft.com/office/drawing/2014/main" id="{94E35D1F-581C-4DDA-A92C-3FCEFA851D3E}"/>
              </a:ext>
            </a:extLst>
          </p:cNvPr>
          <p:cNvSpPr txBox="1"/>
          <p:nvPr/>
        </p:nvSpPr>
        <p:spPr>
          <a:xfrm>
            <a:off x="350838" y="1460500"/>
            <a:ext cx="8229600" cy="554038"/>
          </a:xfrm>
          <a:prstGeom prst="rect">
            <a:avLst/>
          </a:prstGeom>
          <a:noFill/>
        </p:spPr>
        <p:txBody>
          <a:bodyPr>
            <a:spAutoFit/>
          </a:bodyPr>
          <a:lstStyle/>
          <a:p>
            <a:pPr marL="457200" indent="-457200" algn="just">
              <a:buFont typeface="Arial" panose="020B0604020202020204" pitchFamily="34" charset="0"/>
              <a:buChar char="•"/>
              <a:defRPr/>
            </a:pPr>
            <a:endParaRPr lang="en-US" sz="3000" dirty="0">
              <a:latin typeface="+mj-lt"/>
              <a:cs typeface="Arial" panose="020B0604020202020204" pitchFamily="34" charset="0"/>
            </a:endParaRPr>
          </a:p>
        </p:txBody>
      </p:sp>
      <p:sp>
        <p:nvSpPr>
          <p:cNvPr id="31748" name="Title 2">
            <a:extLst>
              <a:ext uri="{FF2B5EF4-FFF2-40B4-BE49-F238E27FC236}">
                <a16:creationId xmlns:a16="http://schemas.microsoft.com/office/drawing/2014/main" id="{9447A29F-F247-42CB-AF36-8401EF2521C7}"/>
              </a:ext>
            </a:extLst>
          </p:cNvPr>
          <p:cNvSpPr>
            <a:spLocks noGrp="1"/>
          </p:cNvSpPr>
          <p:nvPr>
            <p:ph type="title"/>
          </p:nvPr>
        </p:nvSpPr>
        <p:spPr/>
        <p:txBody>
          <a:bodyPr/>
          <a:lstStyle/>
          <a:p>
            <a:r>
              <a:rPr lang="en-US" altLang="en-US" b="1"/>
              <a:t>Confidentiality</a:t>
            </a:r>
          </a:p>
        </p:txBody>
      </p:sp>
      <p:pic>
        <p:nvPicPr>
          <p:cNvPr id="31749" name="Picture 10" descr="Image result for clipart confidentiality criminal">
            <a:extLst>
              <a:ext uri="{FF2B5EF4-FFF2-40B4-BE49-F238E27FC236}">
                <a16:creationId xmlns:a16="http://schemas.microsoft.com/office/drawing/2014/main" id="{83C795E4-9993-4E23-AF9F-94038DA172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4592" y="152400"/>
            <a:ext cx="1606695" cy="1608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Slide Number Placeholder 2">
            <a:extLst>
              <a:ext uri="{FF2B5EF4-FFF2-40B4-BE49-F238E27FC236}">
                <a16:creationId xmlns:a16="http://schemas.microsoft.com/office/drawing/2014/main" id="{C837BB43-F5B3-4F5B-B659-BA420C74D59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54985EF8-D1C1-446A-BEE9-31C2E356D63C}" type="slidenum">
              <a:rPr lang="en-US" altLang="en-US" sz="1200" smtClean="0">
                <a:solidFill>
                  <a:srgbClr val="898989"/>
                </a:solidFill>
              </a:rPr>
              <a:pPr>
                <a:spcBef>
                  <a:spcPct val="0"/>
                </a:spcBef>
                <a:buFontTx/>
                <a:buNone/>
              </a:pPr>
              <a:t>47</a:t>
            </a:fld>
            <a:endParaRPr lang="en-US" altLang="en-US" sz="1200">
              <a:solidFill>
                <a:srgbClr val="898989"/>
              </a:solidFill>
            </a:endParaRPr>
          </a:p>
        </p:txBody>
      </p:sp>
    </p:spTree>
    <p:extLst>
      <p:ext uri="{BB962C8B-B14F-4D97-AF65-F5344CB8AC3E}">
        <p14:creationId xmlns:p14="http://schemas.microsoft.com/office/powerpoint/2010/main" val="21674268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a:extLst>
              <a:ext uri="{FF2B5EF4-FFF2-40B4-BE49-F238E27FC236}">
                <a16:creationId xmlns:a16="http://schemas.microsoft.com/office/drawing/2014/main" id="{C94C16D0-4B19-48D5-A37D-BA30EAD00631}"/>
              </a:ext>
            </a:extLst>
          </p:cNvPr>
          <p:cNvSpPr txBox="1">
            <a:spLocks/>
          </p:cNvSpPr>
          <p:nvPr/>
        </p:nvSpPr>
        <p:spPr bwMode="auto">
          <a:xfrm>
            <a:off x="350838" y="1460500"/>
            <a:ext cx="8515350"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en-GB" altLang="sr-Latn-RS" sz="3000"/>
              <a:t>The Budapest Convention requires confidentiality with respect to undertaking of certain procedures: </a:t>
            </a:r>
          </a:p>
        </p:txBody>
      </p:sp>
      <p:sp>
        <p:nvSpPr>
          <p:cNvPr id="2" name="TextBox 1">
            <a:extLst>
              <a:ext uri="{FF2B5EF4-FFF2-40B4-BE49-F238E27FC236}">
                <a16:creationId xmlns:a16="http://schemas.microsoft.com/office/drawing/2014/main" id="{45398143-F33D-4612-93BA-43195BD73DAD}"/>
              </a:ext>
            </a:extLst>
          </p:cNvPr>
          <p:cNvSpPr txBox="1"/>
          <p:nvPr/>
        </p:nvSpPr>
        <p:spPr>
          <a:xfrm>
            <a:off x="776288" y="3046413"/>
            <a:ext cx="8229600" cy="554037"/>
          </a:xfrm>
          <a:prstGeom prst="rect">
            <a:avLst/>
          </a:prstGeom>
          <a:noFill/>
        </p:spPr>
        <p:txBody>
          <a:bodyPr>
            <a:spAutoFit/>
          </a:bodyPr>
          <a:lstStyle/>
          <a:p>
            <a:pPr marL="457200" indent="-457200" algn="just">
              <a:buFont typeface="Arial" panose="020B0604020202020204" pitchFamily="34" charset="0"/>
              <a:buChar char="•"/>
              <a:defRPr/>
            </a:pPr>
            <a:endParaRPr lang="en-US" sz="3000" dirty="0">
              <a:latin typeface="+mj-lt"/>
              <a:cs typeface="Arial" panose="020B0604020202020204" pitchFamily="34" charset="0"/>
            </a:endParaRPr>
          </a:p>
        </p:txBody>
      </p:sp>
      <p:sp>
        <p:nvSpPr>
          <p:cNvPr id="33796" name="Title 2">
            <a:extLst>
              <a:ext uri="{FF2B5EF4-FFF2-40B4-BE49-F238E27FC236}">
                <a16:creationId xmlns:a16="http://schemas.microsoft.com/office/drawing/2014/main" id="{B7C6D193-E0E9-45FF-8071-A4775715CF4A}"/>
              </a:ext>
            </a:extLst>
          </p:cNvPr>
          <p:cNvSpPr>
            <a:spLocks noGrp="1"/>
          </p:cNvSpPr>
          <p:nvPr>
            <p:ph type="title"/>
          </p:nvPr>
        </p:nvSpPr>
        <p:spPr/>
        <p:txBody>
          <a:bodyPr/>
          <a:lstStyle/>
          <a:p>
            <a:r>
              <a:rPr lang="en-US" altLang="en-US" b="1"/>
              <a:t>Confidentiality</a:t>
            </a:r>
          </a:p>
        </p:txBody>
      </p:sp>
      <p:pic>
        <p:nvPicPr>
          <p:cNvPr id="33797" name="Picture 3">
            <a:extLst>
              <a:ext uri="{FF2B5EF4-FFF2-40B4-BE49-F238E27FC236}">
                <a16:creationId xmlns:a16="http://schemas.microsoft.com/office/drawing/2014/main" id="{FEFE7A8C-4B95-4419-ACE7-FD27974E77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167063"/>
            <a:ext cx="9144000"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4">
            <a:extLst>
              <a:ext uri="{FF2B5EF4-FFF2-40B4-BE49-F238E27FC236}">
                <a16:creationId xmlns:a16="http://schemas.microsoft.com/office/drawing/2014/main" id="{08BEDF95-6808-40D5-9433-75F19F45DE2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4330700"/>
            <a:ext cx="91440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5">
            <a:extLst>
              <a:ext uri="{FF2B5EF4-FFF2-40B4-BE49-F238E27FC236}">
                <a16:creationId xmlns:a16="http://schemas.microsoft.com/office/drawing/2014/main" id="{73D83351-7B1A-4308-BED4-2C9DF7E925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5370513"/>
            <a:ext cx="914400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0" name="Slide Number Placeholder 2">
            <a:extLst>
              <a:ext uri="{FF2B5EF4-FFF2-40B4-BE49-F238E27FC236}">
                <a16:creationId xmlns:a16="http://schemas.microsoft.com/office/drawing/2014/main" id="{3A79A9F6-0A45-4703-87C4-FE162403D61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DA36D3E1-5FC8-453D-95C8-BDA9A9E8B5FE}" type="slidenum">
              <a:rPr lang="en-US" altLang="en-US" sz="1200" smtClean="0">
                <a:solidFill>
                  <a:srgbClr val="898989"/>
                </a:solidFill>
              </a:rPr>
              <a:pPr>
                <a:spcBef>
                  <a:spcPct val="0"/>
                </a:spcBef>
                <a:buFontTx/>
                <a:buNone/>
              </a:pPr>
              <a:t>48</a:t>
            </a:fld>
            <a:endParaRPr lang="en-US" altLang="en-US" sz="1200">
              <a:solidFill>
                <a:srgbClr val="898989"/>
              </a:solidFill>
            </a:endParaRPr>
          </a:p>
        </p:txBody>
      </p:sp>
    </p:spTree>
    <p:extLst>
      <p:ext uri="{BB962C8B-B14F-4D97-AF65-F5344CB8AC3E}">
        <p14:creationId xmlns:p14="http://schemas.microsoft.com/office/powerpoint/2010/main" val="38217285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a:extLst>
              <a:ext uri="{FF2B5EF4-FFF2-40B4-BE49-F238E27FC236}">
                <a16:creationId xmlns:a16="http://schemas.microsoft.com/office/drawing/2014/main" id="{42086428-ECB8-4AE3-A9DE-1CD59544849B}"/>
              </a:ext>
            </a:extLst>
          </p:cNvPr>
          <p:cNvSpPr txBox="1">
            <a:spLocks/>
          </p:cNvSpPr>
          <p:nvPr/>
        </p:nvSpPr>
        <p:spPr bwMode="auto">
          <a:xfrm>
            <a:off x="350838" y="1460500"/>
            <a:ext cx="7965026"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en-US" altLang="sr-Latn-RS" dirty="0"/>
              <a:t>Request and authorization to be kept confidential particularly from holder of bank account title “United Bank Printing </a:t>
            </a:r>
            <a:r>
              <a:rPr lang="en-US" altLang="sr-Latn-RS" dirty="0" err="1"/>
              <a:t>Ostland</a:t>
            </a:r>
            <a:r>
              <a:rPr lang="en-US" altLang="sr-Latn-RS" dirty="0"/>
              <a:t>”</a:t>
            </a:r>
          </a:p>
          <a:p>
            <a:pPr algn="just" eaLnBrk="1" hangingPunct="1"/>
            <a:endParaRPr lang="en-US" altLang="sr-Latn-RS" dirty="0"/>
          </a:p>
          <a:p>
            <a:pPr algn="just" eaLnBrk="1" hangingPunct="1"/>
            <a:r>
              <a:rPr lang="en-US" altLang="sr-Latn-RS" dirty="0"/>
              <a:t>Notice to accountholder may result in dissipation of proceeds of crime</a:t>
            </a:r>
          </a:p>
          <a:p>
            <a:pPr algn="just" eaLnBrk="1" hangingPunct="1"/>
            <a:endParaRPr lang="en-US" altLang="sr-Latn-RS" dirty="0"/>
          </a:p>
          <a:p>
            <a:pPr algn="just" eaLnBrk="1" hangingPunct="1"/>
            <a:r>
              <a:rPr lang="en-US" altLang="sr-Latn-RS" dirty="0"/>
              <a:t>No notice of order to any person except Mr. Chief Technical Officer of </a:t>
            </a:r>
            <a:r>
              <a:rPr lang="en-US" altLang="sr-Latn-RS" dirty="0" err="1"/>
              <a:t>Ostland</a:t>
            </a:r>
            <a:r>
              <a:rPr lang="en-US" altLang="sr-Latn-RS" dirty="0"/>
              <a:t> Branch with condition of confidentiality </a:t>
            </a:r>
            <a:endParaRPr lang="en-GB" altLang="sr-Latn-RS" dirty="0"/>
          </a:p>
        </p:txBody>
      </p:sp>
      <p:sp>
        <p:nvSpPr>
          <p:cNvPr id="37891" name="Title 2">
            <a:extLst>
              <a:ext uri="{FF2B5EF4-FFF2-40B4-BE49-F238E27FC236}">
                <a16:creationId xmlns:a16="http://schemas.microsoft.com/office/drawing/2014/main" id="{43378725-8555-4778-8094-07B465698704}"/>
              </a:ext>
            </a:extLst>
          </p:cNvPr>
          <p:cNvSpPr>
            <a:spLocks noGrp="1"/>
          </p:cNvSpPr>
          <p:nvPr>
            <p:ph type="title"/>
          </p:nvPr>
        </p:nvSpPr>
        <p:spPr/>
        <p:txBody>
          <a:bodyPr/>
          <a:lstStyle/>
          <a:p>
            <a:r>
              <a:rPr lang="en-US" altLang="en-US" b="1"/>
              <a:t>Case Study: Confidentiality</a:t>
            </a:r>
          </a:p>
        </p:txBody>
      </p:sp>
      <p:sp>
        <p:nvSpPr>
          <p:cNvPr id="37892" name="Slide Number Placeholder 2">
            <a:extLst>
              <a:ext uri="{FF2B5EF4-FFF2-40B4-BE49-F238E27FC236}">
                <a16:creationId xmlns:a16="http://schemas.microsoft.com/office/drawing/2014/main" id="{EAFB59A2-47AC-4C67-9697-EE7B7CFDA3A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2D211980-9FA5-431A-9663-036BE97F103A}" type="slidenum">
              <a:rPr lang="en-US" altLang="en-US" sz="1200" smtClean="0">
                <a:solidFill>
                  <a:srgbClr val="898989"/>
                </a:solidFill>
              </a:rPr>
              <a:pPr>
                <a:spcBef>
                  <a:spcPct val="0"/>
                </a:spcBef>
                <a:buFontTx/>
                <a:buNone/>
              </a:pPr>
              <a:t>49</a:t>
            </a:fld>
            <a:endParaRPr lang="en-US" altLang="en-US" sz="1200">
              <a:solidFill>
                <a:srgbClr val="898989"/>
              </a:solidFill>
            </a:endParaRPr>
          </a:p>
        </p:txBody>
      </p:sp>
    </p:spTree>
    <p:extLst>
      <p:ext uri="{BB962C8B-B14F-4D97-AF65-F5344CB8AC3E}">
        <p14:creationId xmlns:p14="http://schemas.microsoft.com/office/powerpoint/2010/main" val="25123401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xfrm>
            <a:off x="350838" y="317500"/>
            <a:ext cx="8229600" cy="1143000"/>
          </a:xfrm>
        </p:spPr>
        <p:txBody>
          <a:bodyPr/>
          <a:lstStyle/>
          <a:p>
            <a:pPr eaLnBrk="1" hangingPunct="1"/>
            <a:r>
              <a:rPr lang="en-GB" b="1" dirty="0"/>
              <a:t>Procedural Powers</a:t>
            </a:r>
          </a:p>
        </p:txBody>
      </p:sp>
      <p:sp>
        <p:nvSpPr>
          <p:cNvPr id="6147" name="Rectangle 3"/>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Font typeface="Arial" panose="020B0604020202020204" pitchFamily="34" charset="0"/>
              <a:buChar char="•"/>
            </a:pPr>
            <a:r>
              <a:rPr lang="en-GB" sz="2800" dirty="0">
                <a:latin typeface="Calibri" panose="020F0502020204030204" pitchFamily="34" charset="0"/>
              </a:rPr>
              <a:t>Procedural powers under the Budapest Convention</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Expeditious preservation of stored computer data</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Partial disclosure of preserved traffic data</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Production order</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Search &amp; seizure</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Real-time collection of traffic data</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Interception of content data</a:t>
            </a:r>
          </a:p>
          <a:p>
            <a:pPr lvl="1" eaLnBrk="1" hangingPunct="1">
              <a:spcBef>
                <a:spcPct val="20000"/>
              </a:spcBef>
              <a:buFont typeface="Arial" panose="020B0604020202020204" pitchFamily="34" charset="0"/>
              <a:buChar char="•"/>
            </a:pPr>
            <a:endParaRPr lang="en-GB" sz="2400" b="1" dirty="0">
              <a:solidFill>
                <a:srgbClr val="FF0000"/>
              </a:solidFill>
              <a:latin typeface="Calibri" panose="020F0502020204030204" pitchFamily="34" charset="0"/>
            </a:endParaRPr>
          </a:p>
        </p:txBody>
      </p:sp>
      <p:sp>
        <p:nvSpPr>
          <p:cNvPr id="61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B5FB33E-9068-4102-8EB9-891AA49C935A}" type="slidenum">
              <a:rPr lang="en-US" altLang="en-US">
                <a:solidFill>
                  <a:srgbClr val="898989"/>
                </a:solidFill>
                <a:latin typeface="Calibri" panose="020F0502020204030204" pitchFamily="34" charset="0"/>
              </a:rPr>
              <a:pPr/>
              <a:t>5</a:t>
            </a:fld>
            <a:endParaRPr lang="en-US" altLang="en-US">
              <a:solidFill>
                <a:srgbClr val="898989"/>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fade">
                                      <p:cBhvr>
                                        <p:cTn id="7" dur="500"/>
                                        <p:tgtEl>
                                          <p:spTgt spid="61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7">
                                            <p:txEl>
                                              <p:pRg st="2" end="2"/>
                                            </p:txEl>
                                          </p:spTgt>
                                        </p:tgtEl>
                                        <p:attrNameLst>
                                          <p:attrName>style.visibility</p:attrName>
                                        </p:attrNameLst>
                                      </p:cBhvr>
                                      <p:to>
                                        <p:strVal val="visible"/>
                                      </p:to>
                                    </p:set>
                                    <p:animEffect transition="in" filter="fade">
                                      <p:cBhvr>
                                        <p:cTn id="12" dur="500"/>
                                        <p:tgtEl>
                                          <p:spTgt spid="61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7">
                                            <p:txEl>
                                              <p:pRg st="3" end="3"/>
                                            </p:txEl>
                                          </p:spTgt>
                                        </p:tgtEl>
                                        <p:attrNameLst>
                                          <p:attrName>style.visibility</p:attrName>
                                        </p:attrNameLst>
                                      </p:cBhvr>
                                      <p:to>
                                        <p:strVal val="visible"/>
                                      </p:to>
                                    </p:set>
                                    <p:animEffect transition="in" filter="fade">
                                      <p:cBhvr>
                                        <p:cTn id="17" dur="500"/>
                                        <p:tgtEl>
                                          <p:spTgt spid="614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147">
                                            <p:txEl>
                                              <p:pRg st="4" end="4"/>
                                            </p:txEl>
                                          </p:spTgt>
                                        </p:tgtEl>
                                        <p:attrNameLst>
                                          <p:attrName>style.visibility</p:attrName>
                                        </p:attrNameLst>
                                      </p:cBhvr>
                                      <p:to>
                                        <p:strVal val="visible"/>
                                      </p:to>
                                    </p:set>
                                    <p:animEffect transition="in" filter="fade">
                                      <p:cBhvr>
                                        <p:cTn id="22" dur="500"/>
                                        <p:tgtEl>
                                          <p:spTgt spid="614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animEffect transition="in" filter="fade">
                                      <p:cBhvr>
                                        <p:cTn id="27" dur="500"/>
                                        <p:tgtEl>
                                          <p:spTgt spid="614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147">
                                            <p:txEl>
                                              <p:pRg st="6" end="6"/>
                                            </p:txEl>
                                          </p:spTgt>
                                        </p:tgtEl>
                                        <p:attrNameLst>
                                          <p:attrName>style.visibility</p:attrName>
                                        </p:attrNameLst>
                                      </p:cBhvr>
                                      <p:to>
                                        <p:strVal val="visible"/>
                                      </p:to>
                                    </p:set>
                                    <p:animEffect transition="in" filter="fade">
                                      <p:cBhvr>
                                        <p:cTn id="32" dur="500"/>
                                        <p:tgtEl>
                                          <p:spTgt spid="61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2762250"/>
            <a:ext cx="8229600" cy="1143000"/>
          </a:xfrm>
        </p:spPr>
        <p:txBody>
          <a:bodyPr/>
          <a:lstStyle/>
          <a:p>
            <a:r>
              <a:rPr lang="en-GB" sz="4000" b="1" dirty="0"/>
              <a:t>Part Four</a:t>
            </a:r>
            <a:br>
              <a:rPr lang="en-GB" sz="4000" b="1" dirty="0"/>
            </a:br>
            <a:r>
              <a:rPr lang="en-US" sz="4000" b="1" dirty="0">
                <a:solidFill>
                  <a:srgbClr val="FF0000"/>
                </a:solidFill>
              </a:rPr>
              <a:t>Why</a:t>
            </a:r>
            <a:r>
              <a:rPr lang="en-US" sz="4000" b="1" dirty="0">
                <a:solidFill>
                  <a:srgbClr val="000000"/>
                </a:solidFill>
              </a:rPr>
              <a:t> are procedural powers necessary?</a:t>
            </a:r>
            <a:endParaRPr lang="en-GB" sz="4000" b="1" dirty="0"/>
          </a:p>
        </p:txBody>
      </p:sp>
      <p:pic>
        <p:nvPicPr>
          <p:cNvPr id="37891"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37892"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AD91A2F-CFDD-4F97-BA53-23A124E9F3FB}" type="slidenum">
              <a:rPr lang="en-US" altLang="fr-FR">
                <a:solidFill>
                  <a:srgbClr val="898989"/>
                </a:solidFill>
                <a:latin typeface="Calibri" panose="020F0502020204030204" pitchFamily="34" charset="0"/>
              </a:rPr>
              <a:pPr/>
              <a:t>50</a:t>
            </a:fld>
            <a:endParaRPr lang="en-US" altLang="fr-FR">
              <a:solidFill>
                <a:srgbClr val="898989"/>
              </a:solidFill>
              <a:latin typeface="Calibri" panose="020F050202020403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b="1"/>
              <a:t>Grounds</a:t>
            </a:r>
          </a:p>
        </p:txBody>
      </p:sp>
      <p:sp>
        <p:nvSpPr>
          <p:cNvPr id="38915" name="Content Placeholder 2"/>
          <p:cNvSpPr>
            <a:spLocks noGrp="1"/>
          </p:cNvSpPr>
          <p:nvPr>
            <p:ph idx="1"/>
          </p:nvPr>
        </p:nvSpPr>
        <p:spPr>
          <a:xfrm>
            <a:off x="457200" y="1406525"/>
            <a:ext cx="8229600" cy="4949825"/>
          </a:xfrm>
        </p:spPr>
        <p:txBody>
          <a:bodyPr/>
          <a:lstStyle/>
          <a:p>
            <a:pPr algn="just"/>
            <a:r>
              <a:rPr lang="en-US" altLang="en-US" sz="3000" dirty="0"/>
              <a:t>Investigative measures must be </a:t>
            </a:r>
            <a:r>
              <a:rPr lang="en-US" altLang="en-US" sz="3000" b="1" dirty="0">
                <a:solidFill>
                  <a:srgbClr val="FF0000"/>
                </a:solidFill>
              </a:rPr>
              <a:t>based upon grounds </a:t>
            </a:r>
            <a:r>
              <a:rPr lang="en-US" altLang="en-US" sz="3000" dirty="0"/>
              <a:t>justifying application of such measures</a:t>
            </a:r>
          </a:p>
          <a:p>
            <a:pPr algn="just"/>
            <a:endParaRPr lang="en-US" altLang="en-US" sz="3000" dirty="0"/>
          </a:p>
          <a:p>
            <a:pPr algn="just"/>
            <a:r>
              <a:rPr lang="en-US" altLang="en-US" sz="3000" dirty="0"/>
              <a:t>“the Convention requires specifically that such conditions and safeguards include… </a:t>
            </a:r>
            <a:r>
              <a:rPr lang="en-US" altLang="en-US" sz="3000" b="1" dirty="0">
                <a:solidFill>
                  <a:srgbClr val="FF0000"/>
                </a:solidFill>
              </a:rPr>
              <a:t>grounds justifying the application of power or procedure</a:t>
            </a:r>
            <a:r>
              <a:rPr lang="en-US" altLang="en-US" sz="3000" dirty="0"/>
              <a:t>” – Explanatory Note</a:t>
            </a:r>
          </a:p>
          <a:p>
            <a:pPr algn="just"/>
            <a:endParaRPr lang="en-US" altLang="en-US" sz="3000" dirty="0"/>
          </a:p>
          <a:p>
            <a:pPr algn="just"/>
            <a:r>
              <a:rPr lang="en-US" altLang="en-US" sz="3000" dirty="0"/>
              <a:t>Grounds explain </a:t>
            </a:r>
            <a:r>
              <a:rPr lang="en-US" altLang="en-US" sz="3000" b="1" dirty="0">
                <a:solidFill>
                  <a:srgbClr val="FF0000"/>
                </a:solidFill>
              </a:rPr>
              <a:t>why </a:t>
            </a:r>
            <a:r>
              <a:rPr lang="en-US" altLang="en-US" sz="3000" dirty="0"/>
              <a:t>the investigative measure is </a:t>
            </a:r>
            <a:r>
              <a:rPr lang="en-US" altLang="en-US" sz="3000" b="1" dirty="0">
                <a:solidFill>
                  <a:srgbClr val="FF0000"/>
                </a:solidFill>
              </a:rPr>
              <a:t>necessary</a:t>
            </a:r>
          </a:p>
        </p:txBody>
      </p:sp>
      <p:sp>
        <p:nvSpPr>
          <p:cNvPr id="3891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707159E-5230-490C-9700-DF6D3C98D5D7}" type="slidenum">
              <a:rPr lang="en-US" altLang="en-US">
                <a:solidFill>
                  <a:srgbClr val="898989"/>
                </a:solidFill>
                <a:latin typeface="Calibri" panose="020F0502020204030204" pitchFamily="34" charset="0"/>
              </a:rPr>
              <a:pPr/>
              <a:t>51</a:t>
            </a:fld>
            <a:endParaRPr lang="en-US" altLang="en-US">
              <a:solidFill>
                <a:srgbClr val="898989"/>
              </a:solidFill>
              <a:latin typeface="Calibri" panose="020F050202020403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b="1"/>
              <a:t>Grounds</a:t>
            </a:r>
          </a:p>
        </p:txBody>
      </p:sp>
      <p:sp>
        <p:nvSpPr>
          <p:cNvPr id="39939" name="Content Placeholder 2"/>
          <p:cNvSpPr>
            <a:spLocks noGrp="1"/>
          </p:cNvSpPr>
          <p:nvPr>
            <p:ph idx="1"/>
          </p:nvPr>
        </p:nvSpPr>
        <p:spPr>
          <a:xfrm>
            <a:off x="457200" y="1406525"/>
            <a:ext cx="8229600" cy="4949825"/>
          </a:xfrm>
        </p:spPr>
        <p:txBody>
          <a:bodyPr/>
          <a:lstStyle/>
          <a:p>
            <a:pPr algn="just"/>
            <a:r>
              <a:rPr lang="en-US" altLang="en-US" dirty="0"/>
              <a:t>Grounds depend on:</a:t>
            </a:r>
          </a:p>
          <a:p>
            <a:pPr lvl="1" algn="just"/>
            <a:r>
              <a:rPr lang="en-US" altLang="en-US" sz="3200" dirty="0"/>
              <a:t>Facts of case</a:t>
            </a:r>
          </a:p>
          <a:p>
            <a:pPr lvl="1" algn="just"/>
            <a:r>
              <a:rPr lang="en-US" altLang="en-US" sz="3200" dirty="0"/>
              <a:t>Type of procedural power</a:t>
            </a:r>
          </a:p>
          <a:p>
            <a:pPr lvl="1" algn="just"/>
            <a:endParaRPr lang="en-US" altLang="en-US" sz="2600" dirty="0"/>
          </a:p>
          <a:p>
            <a:pPr algn="just"/>
            <a:r>
              <a:rPr lang="en-US" altLang="en-US" sz="3000" dirty="0"/>
              <a:t>Grounds for relatively less intrusive/onerous powers (e.g. preservation/production orders) may be less than more intrusive measures (e.g. interception of content data/search &amp; seizure)</a:t>
            </a:r>
          </a:p>
        </p:txBody>
      </p:sp>
      <p:sp>
        <p:nvSpPr>
          <p:cNvPr id="3994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4C74370-A812-44FC-80C0-7B2CADFCE6FE}" type="slidenum">
              <a:rPr lang="en-US" altLang="en-US">
                <a:solidFill>
                  <a:srgbClr val="898989"/>
                </a:solidFill>
                <a:latin typeface="Calibri" panose="020F0502020204030204" pitchFamily="34" charset="0"/>
              </a:rPr>
              <a:pPr/>
              <a:t>52</a:t>
            </a:fld>
            <a:endParaRPr lang="en-US" altLang="en-US">
              <a:solidFill>
                <a:srgbClr val="898989"/>
              </a:solidFill>
              <a:latin typeface="Calibri" panose="020F050202020403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0963"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en-US" sz="3000" dirty="0">
                <a:latin typeface="+mj-lt"/>
                <a:cs typeface="Arial" panose="020B0604020202020204" pitchFamily="34" charset="0"/>
              </a:rPr>
              <a:t>Possible </a:t>
            </a:r>
            <a:r>
              <a:rPr lang="en-US" sz="3000" b="1" dirty="0">
                <a:solidFill>
                  <a:srgbClr val="FF0000"/>
                </a:solidFill>
                <a:latin typeface="+mj-lt"/>
                <a:cs typeface="Arial" panose="020B0604020202020204" pitchFamily="34" charset="0"/>
              </a:rPr>
              <a:t>grounds </a:t>
            </a:r>
            <a:r>
              <a:rPr lang="en-US" sz="3000" dirty="0">
                <a:latin typeface="+mj-lt"/>
                <a:cs typeface="Arial" panose="020B0604020202020204" pitchFamily="34" charset="0"/>
              </a:rPr>
              <a:t>for preservation of stored data</a:t>
            </a:r>
          </a:p>
        </p:txBody>
      </p:sp>
      <p:sp>
        <p:nvSpPr>
          <p:cNvPr id="4096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9C973F7-672C-4A09-8E5A-EB55778846C0}" type="slidenum">
              <a:rPr lang="en-US" altLang="en-US">
                <a:solidFill>
                  <a:srgbClr val="898989"/>
                </a:solidFill>
                <a:latin typeface="Calibri" panose="020F0502020204030204" pitchFamily="34" charset="0"/>
              </a:rPr>
              <a:pPr/>
              <a:t>53</a:t>
            </a:fld>
            <a:endParaRPr lang="en-US" altLang="en-US">
              <a:solidFill>
                <a:srgbClr val="898989"/>
              </a:solidFill>
              <a:latin typeface="Calibri" panose="020F0502020204030204" pitchFamily="34" charset="0"/>
            </a:endParaRPr>
          </a:p>
        </p:txBody>
      </p:sp>
      <p:sp>
        <p:nvSpPr>
          <p:cNvPr id="6" name="TextBox 5"/>
          <p:cNvSpPr txBox="1"/>
          <p:nvPr/>
        </p:nvSpPr>
        <p:spPr>
          <a:xfrm>
            <a:off x="353113" y="1973336"/>
            <a:ext cx="7619455" cy="538609"/>
          </a:xfrm>
          <a:prstGeom prst="rect">
            <a:avLst/>
          </a:prstGeom>
          <a:noFill/>
        </p:spPr>
        <p:txBody>
          <a:bodyPr wrap="square">
            <a:spAutoFit/>
          </a:bodyPr>
          <a:lstStyle/>
          <a:p>
            <a:pPr marL="914400" lvl="1" indent="-457200" algn="just">
              <a:buFont typeface="Wingdings" panose="05000000000000000000" pitchFamily="2" charset="2"/>
              <a:buChar char="Ø"/>
              <a:defRPr/>
            </a:pPr>
            <a:r>
              <a:rPr lang="en-US" sz="2900" dirty="0">
                <a:latin typeface="+mj-lt"/>
                <a:cs typeface="Arial" panose="020B0604020202020204" pitchFamily="34" charset="0"/>
              </a:rPr>
              <a:t>Data is vulnerable to loss or modification</a:t>
            </a:r>
          </a:p>
        </p:txBody>
      </p:sp>
      <p:pic>
        <p:nvPicPr>
          <p:cNvPr id="40967" name="Picture 6"/>
          <p:cNvPicPr>
            <a:picLocks noChangeAspect="1"/>
          </p:cNvPicPr>
          <p:nvPr/>
        </p:nvPicPr>
        <p:blipFill>
          <a:blip r:embed="rId3">
            <a:extLst>
              <a:ext uri="{28A0092B-C50C-407E-A947-70E740481C1C}">
                <a14:useLocalDpi xmlns:a14="http://schemas.microsoft.com/office/drawing/2010/main" val="0"/>
              </a:ext>
            </a:extLst>
          </a:blip>
          <a:srcRect l="24916" t="41586" r="50648" b="17259"/>
          <a:stretch>
            <a:fillRect/>
          </a:stretch>
        </p:blipFill>
        <p:spPr bwMode="auto">
          <a:xfrm>
            <a:off x="6586845" y="2789238"/>
            <a:ext cx="2312680" cy="2190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85283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0963"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en-US" sz="3000" dirty="0">
                <a:latin typeface="+mj-lt"/>
                <a:cs typeface="Arial" panose="020B0604020202020204" pitchFamily="34" charset="0"/>
              </a:rPr>
              <a:t>Possible </a:t>
            </a:r>
            <a:r>
              <a:rPr lang="en-US" sz="3000" b="1" dirty="0">
                <a:solidFill>
                  <a:srgbClr val="FF0000"/>
                </a:solidFill>
                <a:latin typeface="+mj-lt"/>
                <a:cs typeface="Arial" panose="020B0604020202020204" pitchFamily="34" charset="0"/>
              </a:rPr>
              <a:t>grounds </a:t>
            </a:r>
            <a:r>
              <a:rPr lang="en-US" sz="3000" dirty="0">
                <a:latin typeface="+mj-lt"/>
                <a:cs typeface="Arial" panose="020B0604020202020204" pitchFamily="34" charset="0"/>
              </a:rPr>
              <a:t>for partial </a:t>
            </a:r>
            <a:r>
              <a:rPr lang="en-US" sz="3000" b="1" dirty="0">
                <a:solidFill>
                  <a:srgbClr val="FF0000"/>
                </a:solidFill>
                <a:latin typeface="+mj-lt"/>
                <a:cs typeface="Arial" panose="020B0604020202020204" pitchFamily="34" charset="0"/>
              </a:rPr>
              <a:t>disclosure of traffic</a:t>
            </a:r>
            <a:endParaRPr lang="en-US" sz="3000" dirty="0">
              <a:latin typeface="+mj-lt"/>
              <a:cs typeface="Arial" panose="020B0604020202020204" pitchFamily="34" charset="0"/>
            </a:endParaRPr>
          </a:p>
        </p:txBody>
      </p:sp>
      <p:sp>
        <p:nvSpPr>
          <p:cNvPr id="4096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9C973F7-672C-4A09-8E5A-EB55778846C0}" type="slidenum">
              <a:rPr lang="en-US" altLang="en-US">
                <a:solidFill>
                  <a:srgbClr val="898989"/>
                </a:solidFill>
                <a:latin typeface="Calibri" panose="020F0502020204030204" pitchFamily="34" charset="0"/>
              </a:rPr>
              <a:pPr/>
              <a:t>54</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429375" cy="5172075"/>
          </a:xfrm>
          <a:prstGeom prst="rect">
            <a:avLst/>
          </a:prstGeom>
          <a:noFill/>
        </p:spPr>
        <p:txBody>
          <a:bodyPr>
            <a:spAutoFit/>
          </a:bodyPr>
          <a:lstStyle/>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detection of crimes</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purposes of </a:t>
            </a:r>
            <a:r>
              <a:rPr lang="en-US" sz="2900" b="1" dirty="0">
                <a:solidFill>
                  <a:srgbClr val="FF0000"/>
                </a:solidFill>
                <a:latin typeface="+mj-lt"/>
                <a:cs typeface="Arial" panose="020B0604020202020204" pitchFamily="34" charset="0"/>
              </a:rPr>
              <a:t>national security</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prevention of commission of crimes</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investigation of crimes </a:t>
            </a:r>
            <a:r>
              <a:rPr lang="en-US" sz="2900" dirty="0">
                <a:latin typeface="+mj-lt"/>
                <a:cs typeface="Arial" panose="020B0604020202020204" pitchFamily="34" charset="0"/>
              </a:rPr>
              <a:t>(particularly </a:t>
            </a:r>
            <a:r>
              <a:rPr lang="en-US" sz="2900" b="1" dirty="0">
                <a:solidFill>
                  <a:srgbClr val="FF0000"/>
                </a:solidFill>
                <a:latin typeface="+mj-lt"/>
                <a:cs typeface="Arial" panose="020B0604020202020204" pitchFamily="34" charset="0"/>
              </a:rPr>
              <a:t>identification of service providers involved)</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the purpose in an </a:t>
            </a:r>
            <a:r>
              <a:rPr lang="en-US" sz="2900" b="1" dirty="0">
                <a:solidFill>
                  <a:srgbClr val="FF0000"/>
                </a:solidFill>
                <a:latin typeface="+mj-lt"/>
                <a:cs typeface="Arial" panose="020B0604020202020204" pitchFamily="34" charset="0"/>
              </a:rPr>
              <a:t>emergency</a:t>
            </a:r>
            <a:r>
              <a:rPr lang="en-US" sz="2900" dirty="0">
                <a:latin typeface="+mj-lt"/>
                <a:cs typeface="Arial" panose="020B0604020202020204" pitchFamily="34" charset="0"/>
              </a:rPr>
              <a:t>, of </a:t>
            </a:r>
            <a:r>
              <a:rPr lang="en-US" sz="2900" b="1" dirty="0">
                <a:solidFill>
                  <a:srgbClr val="FF0000"/>
                </a:solidFill>
                <a:latin typeface="+mj-lt"/>
                <a:cs typeface="Arial" panose="020B0604020202020204" pitchFamily="34" charset="0"/>
              </a:rPr>
              <a:t>preventing death</a:t>
            </a:r>
            <a:r>
              <a:rPr lang="en-US" sz="2900" dirty="0">
                <a:latin typeface="+mj-lt"/>
                <a:cs typeface="Arial" panose="020B0604020202020204" pitchFamily="34" charset="0"/>
              </a:rPr>
              <a:t>, or </a:t>
            </a:r>
            <a:r>
              <a:rPr lang="en-US" sz="2900" b="1" dirty="0">
                <a:solidFill>
                  <a:srgbClr val="FF0000"/>
                </a:solidFill>
                <a:latin typeface="+mj-lt"/>
                <a:cs typeface="Arial" panose="020B0604020202020204" pitchFamily="34" charset="0"/>
              </a:rPr>
              <a:t>preventing injury</a:t>
            </a:r>
          </a:p>
          <a:p>
            <a:pPr marL="914400" lvl="1" indent="-457200" algn="just">
              <a:buFont typeface="Wingdings" panose="05000000000000000000" pitchFamily="2" charset="2"/>
              <a:buChar char="Ø"/>
              <a:defRPr/>
            </a:pPr>
            <a:endParaRPr lang="en-US" sz="2900" dirty="0">
              <a:latin typeface="+mj-lt"/>
              <a:cs typeface="Arial" panose="020B0604020202020204" pitchFamily="34" charset="0"/>
            </a:endParaRPr>
          </a:p>
        </p:txBody>
      </p:sp>
      <p:pic>
        <p:nvPicPr>
          <p:cNvPr id="40968" name="Picture 2" descr="Image result for magnifying glass clipart fre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6788" y="3038428"/>
            <a:ext cx="1716087"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1987"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en-US" sz="3000" dirty="0">
                <a:latin typeface="+mj-lt"/>
                <a:cs typeface="Arial" panose="020B0604020202020204" pitchFamily="34" charset="0"/>
              </a:rPr>
              <a:t>Possible </a:t>
            </a:r>
            <a:r>
              <a:rPr lang="en-US" sz="3000" b="1" dirty="0">
                <a:solidFill>
                  <a:srgbClr val="FF0000"/>
                </a:solidFill>
                <a:latin typeface="+mj-lt"/>
                <a:cs typeface="Arial" panose="020B0604020202020204" pitchFamily="34" charset="0"/>
              </a:rPr>
              <a:t>grounds </a:t>
            </a:r>
            <a:r>
              <a:rPr lang="en-US" sz="3000" dirty="0">
                <a:latin typeface="+mj-lt"/>
                <a:cs typeface="Arial" panose="020B0604020202020204" pitchFamily="34" charset="0"/>
              </a:rPr>
              <a:t>for </a:t>
            </a:r>
            <a:r>
              <a:rPr lang="en-US" sz="3000" b="1" dirty="0">
                <a:solidFill>
                  <a:srgbClr val="FF0000"/>
                </a:solidFill>
                <a:latin typeface="+mj-lt"/>
                <a:cs typeface="Arial" panose="020B0604020202020204" pitchFamily="34" charset="0"/>
              </a:rPr>
              <a:t>search &amp; seizure</a:t>
            </a:r>
            <a:r>
              <a:rPr lang="en-US" sz="3000" dirty="0">
                <a:latin typeface="+mj-lt"/>
                <a:cs typeface="Arial" panose="020B0604020202020204" pitchFamily="34" charset="0"/>
              </a:rPr>
              <a:t>:</a:t>
            </a:r>
          </a:p>
        </p:txBody>
      </p:sp>
      <p:sp>
        <p:nvSpPr>
          <p:cNvPr id="41989"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16249B4-46FD-43BB-ABF7-2BDAE2EA7BA3}" type="slidenum">
              <a:rPr lang="en-US" altLang="en-US">
                <a:solidFill>
                  <a:srgbClr val="898989"/>
                </a:solidFill>
                <a:latin typeface="Calibri" panose="020F0502020204030204" pitchFamily="34" charset="0"/>
              </a:rPr>
              <a:pPr/>
              <a:t>55</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854825" cy="5294313"/>
          </a:xfrm>
          <a:prstGeom prst="rect">
            <a:avLst/>
          </a:prstGeom>
          <a:noFill/>
        </p:spPr>
        <p:txBody>
          <a:bodyPr wrap="square">
            <a:spAutoFit/>
          </a:bodyPr>
          <a:lstStyle/>
          <a:p>
            <a:pPr marL="914400" lvl="1" indent="-457200" algn="just">
              <a:buFont typeface="Wingdings" panose="05000000000000000000" pitchFamily="2" charset="2"/>
              <a:buChar char="Ø"/>
              <a:defRPr/>
            </a:pPr>
            <a:r>
              <a:rPr lang="en-US" sz="2600" dirty="0">
                <a:latin typeface="+mj-lt"/>
                <a:cs typeface="Arial" panose="020B0604020202020204" pitchFamily="34" charset="0"/>
              </a:rPr>
              <a:t>Computer system or computer data </a:t>
            </a:r>
            <a:r>
              <a:rPr lang="en-US" sz="2600" b="1" dirty="0">
                <a:solidFill>
                  <a:srgbClr val="FF0000"/>
                </a:solidFill>
                <a:latin typeface="+mj-lt"/>
                <a:cs typeface="Arial" panose="020B0604020202020204" pitchFamily="34" charset="0"/>
              </a:rPr>
              <a:t>acquired as a result of commission of offence</a:t>
            </a:r>
          </a:p>
          <a:p>
            <a:pPr marL="914400" lvl="1" indent="-457200" algn="just">
              <a:buFont typeface="Wingdings" panose="05000000000000000000" pitchFamily="2" charset="2"/>
              <a:buChar char="Ø"/>
              <a:defRPr/>
            </a:pPr>
            <a:r>
              <a:rPr lang="en-US" sz="2600" b="1" dirty="0">
                <a:solidFill>
                  <a:srgbClr val="FF0000"/>
                </a:solidFill>
                <a:latin typeface="+mj-lt"/>
                <a:cs typeface="Arial" panose="020B0604020202020204" pitchFamily="34" charset="0"/>
              </a:rPr>
              <a:t>Investigation may be seriously prejudiced </a:t>
            </a:r>
            <a:r>
              <a:rPr lang="en-US" sz="2600" dirty="0">
                <a:latin typeface="+mj-lt"/>
                <a:cs typeface="Arial" panose="020B0604020202020204" pitchFamily="34" charset="0"/>
              </a:rPr>
              <a:t>if search &amp; seizure not allowed</a:t>
            </a:r>
          </a:p>
          <a:p>
            <a:pPr marL="914400" lvl="1" indent="-457200" algn="just">
              <a:buFont typeface="Wingdings" panose="05000000000000000000" pitchFamily="2" charset="2"/>
              <a:buChar char="Ø"/>
              <a:defRPr/>
            </a:pPr>
            <a:r>
              <a:rPr lang="en-US" sz="2600" dirty="0">
                <a:latin typeface="+mj-lt"/>
                <a:cs typeface="Arial" panose="020B0604020202020204" pitchFamily="34" charset="0"/>
              </a:rPr>
              <a:t>Search &amp; seizure is </a:t>
            </a:r>
            <a:r>
              <a:rPr lang="en-US" sz="2600" b="1" dirty="0">
                <a:solidFill>
                  <a:srgbClr val="FF0000"/>
                </a:solidFill>
                <a:latin typeface="+mj-lt"/>
                <a:cs typeface="Arial" panose="020B0604020202020204" pitchFamily="34" charset="0"/>
              </a:rPr>
              <a:t>necessary for investigation </a:t>
            </a:r>
          </a:p>
          <a:p>
            <a:pPr marL="914400" lvl="1" indent="-457200" algn="just">
              <a:buFont typeface="Wingdings" panose="05000000000000000000" pitchFamily="2" charset="2"/>
              <a:buChar char="Ø"/>
              <a:defRPr/>
            </a:pPr>
            <a:r>
              <a:rPr lang="en-US" sz="2600" dirty="0">
                <a:latin typeface="+mj-lt"/>
                <a:cs typeface="Arial" panose="020B0604020202020204" pitchFamily="34" charset="0"/>
              </a:rPr>
              <a:t>Computer system or computer data may be </a:t>
            </a:r>
            <a:r>
              <a:rPr lang="en-US" sz="2600" b="1" dirty="0">
                <a:solidFill>
                  <a:srgbClr val="FF0000"/>
                </a:solidFill>
                <a:latin typeface="+mj-lt"/>
                <a:cs typeface="Arial" panose="020B0604020202020204" pitchFamily="34" charset="0"/>
              </a:rPr>
              <a:t>used to commit an offence</a:t>
            </a:r>
          </a:p>
          <a:p>
            <a:pPr marL="914400" lvl="1" indent="-457200" algn="just">
              <a:buFont typeface="Wingdings" panose="05000000000000000000" pitchFamily="2" charset="2"/>
              <a:buChar char="Ø"/>
              <a:defRPr/>
            </a:pPr>
            <a:r>
              <a:rPr lang="en-US" sz="2600" dirty="0">
                <a:latin typeface="+mj-lt"/>
                <a:cs typeface="Arial" panose="020B0604020202020204" pitchFamily="34" charset="0"/>
              </a:rPr>
              <a:t>Pursuant to a </a:t>
            </a:r>
            <a:r>
              <a:rPr lang="en-US" sz="2600" b="1" dirty="0">
                <a:solidFill>
                  <a:srgbClr val="FF0000"/>
                </a:solidFill>
                <a:latin typeface="+mj-lt"/>
                <a:cs typeface="Arial" panose="020B0604020202020204" pitchFamily="34" charset="0"/>
              </a:rPr>
              <a:t>request for mutual assistance </a:t>
            </a:r>
            <a:r>
              <a:rPr lang="en-US" sz="2600" dirty="0">
                <a:latin typeface="+mj-lt"/>
                <a:cs typeface="Arial" panose="020B0604020202020204" pitchFamily="34" charset="0"/>
              </a:rPr>
              <a:t>regarding accessing stored computer data (</a:t>
            </a:r>
            <a:r>
              <a:rPr lang="en-US" sz="2600" b="1" dirty="0">
                <a:solidFill>
                  <a:srgbClr val="FF0000"/>
                </a:solidFill>
                <a:latin typeface="+mj-lt"/>
                <a:cs typeface="Arial" panose="020B0604020202020204" pitchFamily="34" charset="0"/>
              </a:rPr>
              <a:t>Article 31</a:t>
            </a:r>
            <a:r>
              <a:rPr lang="en-US" sz="2600" dirty="0">
                <a:latin typeface="+mj-lt"/>
                <a:cs typeface="Arial" panose="020B0604020202020204" pitchFamily="34" charset="0"/>
              </a:rPr>
              <a:t>)</a:t>
            </a:r>
          </a:p>
          <a:p>
            <a:pPr marL="914400" lvl="1" indent="-457200" algn="just">
              <a:buFont typeface="Wingdings" panose="05000000000000000000" pitchFamily="2" charset="2"/>
              <a:buChar char="Ø"/>
              <a:defRPr/>
            </a:pPr>
            <a:endParaRPr lang="en-US" sz="2600" dirty="0">
              <a:latin typeface="+mj-lt"/>
              <a:cs typeface="Arial" panose="020B0604020202020204" pitchFamily="34" charset="0"/>
            </a:endParaRPr>
          </a:p>
        </p:txBody>
      </p:sp>
      <p:pic>
        <p:nvPicPr>
          <p:cNvPr id="41991" name="Picture 2" descr="Image result for stolen computer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7750" y="1968500"/>
            <a:ext cx="1576388"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2" name="Picture 4" descr="Image result for evidence destruction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9363" y="4537075"/>
            <a:ext cx="137477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3011"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1014413"/>
          </a:xfrm>
          <a:prstGeom prst="rect">
            <a:avLst/>
          </a:prstGeom>
          <a:noFill/>
        </p:spPr>
        <p:txBody>
          <a:bodyPr>
            <a:spAutoFit/>
          </a:bodyPr>
          <a:lstStyle/>
          <a:p>
            <a:pPr marL="457200" indent="-457200" algn="just">
              <a:buFont typeface="Arial" panose="020B0604020202020204" pitchFamily="34" charset="0"/>
              <a:buChar char="•"/>
              <a:defRPr/>
            </a:pPr>
            <a:r>
              <a:rPr lang="en-US" sz="3000" dirty="0">
                <a:latin typeface="+mj-lt"/>
                <a:cs typeface="Arial" panose="020B0604020202020204" pitchFamily="34" charset="0"/>
              </a:rPr>
              <a:t>Possible </a:t>
            </a:r>
            <a:r>
              <a:rPr lang="en-US" sz="3000" b="1" dirty="0">
                <a:solidFill>
                  <a:srgbClr val="FF0000"/>
                </a:solidFill>
                <a:latin typeface="+mj-lt"/>
                <a:cs typeface="Arial" panose="020B0604020202020204" pitchFamily="34" charset="0"/>
              </a:rPr>
              <a:t>grounds </a:t>
            </a:r>
            <a:r>
              <a:rPr lang="en-US" sz="3000" dirty="0">
                <a:latin typeface="+mj-lt"/>
                <a:cs typeface="Arial" panose="020B0604020202020204" pitchFamily="34" charset="0"/>
              </a:rPr>
              <a:t>for </a:t>
            </a:r>
            <a:r>
              <a:rPr lang="en-US" sz="3000" b="1" dirty="0">
                <a:solidFill>
                  <a:srgbClr val="FF0000"/>
                </a:solidFill>
                <a:latin typeface="+mj-lt"/>
                <a:cs typeface="Arial" panose="020B0604020202020204" pitchFamily="34" charset="0"/>
              </a:rPr>
              <a:t>interception of content data</a:t>
            </a:r>
            <a:r>
              <a:rPr lang="en-US" sz="3000" dirty="0">
                <a:latin typeface="+mj-lt"/>
                <a:cs typeface="Arial" panose="020B0604020202020204" pitchFamily="34" charset="0"/>
              </a:rPr>
              <a:t>:</a:t>
            </a:r>
            <a:endParaRPr lang="en-US" sz="3000" b="1" dirty="0">
              <a:solidFill>
                <a:srgbClr val="FF0000"/>
              </a:solidFill>
              <a:latin typeface="+mj-lt"/>
              <a:cs typeface="Arial" panose="020B0604020202020204" pitchFamily="34" charset="0"/>
            </a:endParaRPr>
          </a:p>
        </p:txBody>
      </p:sp>
      <p:sp>
        <p:nvSpPr>
          <p:cNvPr id="43013"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85FAE45-A19C-448B-AB12-03090B0C46D0}" type="slidenum">
              <a:rPr lang="en-US" altLang="en-US">
                <a:solidFill>
                  <a:srgbClr val="898989"/>
                </a:solidFill>
                <a:latin typeface="Calibri" panose="020F0502020204030204" pitchFamily="34" charset="0"/>
              </a:rPr>
              <a:pPr/>
              <a:t>56</a:t>
            </a:fld>
            <a:endParaRPr lang="en-US" altLang="en-US">
              <a:solidFill>
                <a:srgbClr val="898989"/>
              </a:solidFill>
              <a:latin typeface="Calibri" panose="020F0502020204030204" pitchFamily="34" charset="0"/>
            </a:endParaRPr>
          </a:p>
        </p:txBody>
      </p:sp>
      <p:sp>
        <p:nvSpPr>
          <p:cNvPr id="6" name="TextBox 5"/>
          <p:cNvSpPr txBox="1"/>
          <p:nvPr/>
        </p:nvSpPr>
        <p:spPr>
          <a:xfrm>
            <a:off x="350838" y="2198688"/>
            <a:ext cx="6602412" cy="4110037"/>
          </a:xfrm>
          <a:prstGeom prst="rect">
            <a:avLst/>
          </a:prstGeom>
          <a:noFill/>
        </p:spPr>
        <p:txBody>
          <a:bodyPr>
            <a:spAutoFit/>
          </a:bodyPr>
          <a:lstStyle/>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detection of serious crimes</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purposes of </a:t>
            </a:r>
            <a:r>
              <a:rPr lang="en-US" sz="2900" b="1" dirty="0">
                <a:solidFill>
                  <a:srgbClr val="FF0000"/>
                </a:solidFill>
                <a:latin typeface="+mj-lt"/>
                <a:cs typeface="Arial" panose="020B0604020202020204" pitchFamily="34" charset="0"/>
              </a:rPr>
              <a:t>national security</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prevention of commission of serious crimes</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investigation of serious crimes	</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Pursuant to a </a:t>
            </a:r>
            <a:r>
              <a:rPr lang="en-US" sz="2900" b="1" dirty="0">
                <a:solidFill>
                  <a:srgbClr val="FF0000"/>
                </a:solidFill>
                <a:latin typeface="+mj-lt"/>
                <a:cs typeface="Arial" panose="020B0604020202020204" pitchFamily="34" charset="0"/>
              </a:rPr>
              <a:t>request for mutual assistance </a:t>
            </a:r>
            <a:r>
              <a:rPr lang="en-US" sz="2900" dirty="0">
                <a:latin typeface="+mj-lt"/>
                <a:cs typeface="Arial" panose="020B0604020202020204" pitchFamily="34" charset="0"/>
              </a:rPr>
              <a:t>regarding the interception of content data (</a:t>
            </a:r>
            <a:r>
              <a:rPr lang="en-US" sz="2900" b="1" dirty="0">
                <a:solidFill>
                  <a:srgbClr val="FF0000"/>
                </a:solidFill>
                <a:latin typeface="+mj-lt"/>
                <a:cs typeface="Arial" panose="020B0604020202020204" pitchFamily="34" charset="0"/>
              </a:rPr>
              <a:t>Article 34</a:t>
            </a:r>
            <a:r>
              <a:rPr lang="en-US" sz="2900" dirty="0">
                <a:latin typeface="+mj-lt"/>
                <a:cs typeface="Arial" panose="020B0604020202020204" pitchFamily="34" charset="0"/>
              </a:rPr>
              <a:t>)</a:t>
            </a:r>
            <a:endParaRPr lang="en-US" sz="2900" b="1" dirty="0">
              <a:solidFill>
                <a:srgbClr val="FF0000"/>
              </a:solidFill>
              <a:latin typeface="+mj-lt"/>
              <a:cs typeface="Arial" panose="020B0604020202020204" pitchFamily="34" charset="0"/>
            </a:endParaRPr>
          </a:p>
        </p:txBody>
      </p:sp>
      <p:pic>
        <p:nvPicPr>
          <p:cNvPr id="43015" name="Picture 2" descr="Use links below to save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1225" y="2198688"/>
            <a:ext cx="1638300"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6" name="Picture 2" descr="Image result for magnifying glass clipart fre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9663" y="4778375"/>
            <a:ext cx="1439862"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4035"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1014413"/>
          </a:xfrm>
          <a:prstGeom prst="rect">
            <a:avLst/>
          </a:prstGeom>
          <a:noFill/>
        </p:spPr>
        <p:txBody>
          <a:bodyPr>
            <a:spAutoFit/>
          </a:bodyPr>
          <a:lstStyle/>
          <a:p>
            <a:pPr marL="457200" indent="-457200" algn="just">
              <a:buFont typeface="Arial" panose="020B0604020202020204" pitchFamily="34" charset="0"/>
              <a:buChar char="•"/>
              <a:defRPr/>
            </a:pPr>
            <a:r>
              <a:rPr lang="en-US" sz="3000" dirty="0">
                <a:latin typeface="+mj-lt"/>
                <a:cs typeface="Arial" panose="020B0604020202020204" pitchFamily="34" charset="0"/>
              </a:rPr>
              <a:t>Possible </a:t>
            </a:r>
            <a:r>
              <a:rPr lang="en-US" sz="3000" b="1" dirty="0">
                <a:solidFill>
                  <a:srgbClr val="FF0000"/>
                </a:solidFill>
                <a:latin typeface="+mj-lt"/>
                <a:cs typeface="Arial" panose="020B0604020202020204" pitchFamily="34" charset="0"/>
              </a:rPr>
              <a:t>grounds </a:t>
            </a:r>
            <a:r>
              <a:rPr lang="en-US" sz="3000" dirty="0">
                <a:latin typeface="+mj-lt"/>
                <a:cs typeface="Arial" panose="020B0604020202020204" pitchFamily="34" charset="0"/>
              </a:rPr>
              <a:t>for </a:t>
            </a:r>
            <a:r>
              <a:rPr lang="en-US" sz="3000" b="1" dirty="0">
                <a:solidFill>
                  <a:srgbClr val="FF0000"/>
                </a:solidFill>
                <a:latin typeface="+mj-lt"/>
                <a:cs typeface="Arial" panose="020B0604020202020204" pitchFamily="34" charset="0"/>
              </a:rPr>
              <a:t>interception of content data</a:t>
            </a:r>
            <a:r>
              <a:rPr lang="en-US" sz="3000" dirty="0">
                <a:latin typeface="+mj-lt"/>
                <a:cs typeface="Arial" panose="020B0604020202020204" pitchFamily="34" charset="0"/>
              </a:rPr>
              <a:t>:</a:t>
            </a:r>
            <a:endParaRPr lang="en-US" sz="3000" b="1" dirty="0">
              <a:solidFill>
                <a:srgbClr val="FF0000"/>
              </a:solidFill>
              <a:latin typeface="+mj-lt"/>
              <a:cs typeface="Arial" panose="020B0604020202020204" pitchFamily="34" charset="0"/>
            </a:endParaRPr>
          </a:p>
        </p:txBody>
      </p:sp>
      <p:sp>
        <p:nvSpPr>
          <p:cNvPr id="4403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9ABBEC3-26E3-4660-A8C4-C885191FAE9D}" type="slidenum">
              <a:rPr lang="en-US" altLang="en-US">
                <a:solidFill>
                  <a:srgbClr val="898989"/>
                </a:solidFill>
                <a:latin typeface="Calibri" panose="020F0502020204030204" pitchFamily="34" charset="0"/>
              </a:rPr>
              <a:pPr/>
              <a:t>57</a:t>
            </a:fld>
            <a:endParaRPr lang="en-US" altLang="en-US">
              <a:solidFill>
                <a:srgbClr val="898989"/>
              </a:solidFill>
              <a:latin typeface="Calibri" panose="020F0502020204030204" pitchFamily="34" charset="0"/>
            </a:endParaRPr>
          </a:p>
        </p:txBody>
      </p:sp>
      <p:sp>
        <p:nvSpPr>
          <p:cNvPr id="6" name="TextBox 5"/>
          <p:cNvSpPr txBox="1"/>
          <p:nvPr/>
        </p:nvSpPr>
        <p:spPr>
          <a:xfrm>
            <a:off x="350838" y="2198688"/>
            <a:ext cx="6602412" cy="3970337"/>
          </a:xfrm>
          <a:prstGeom prst="rect">
            <a:avLst/>
          </a:prstGeom>
          <a:noFill/>
        </p:spPr>
        <p:txBody>
          <a:bodyPr>
            <a:spAutoFit/>
          </a:bodyPr>
          <a:lstStyle/>
          <a:p>
            <a:pPr marL="914400" lvl="1" indent="-457200" algn="just">
              <a:buFont typeface="Wingdings" panose="05000000000000000000" pitchFamily="2" charset="2"/>
              <a:buChar char="Ø"/>
              <a:defRPr/>
            </a:pPr>
            <a:r>
              <a:rPr lang="en-US" sz="2800" b="1" dirty="0">
                <a:solidFill>
                  <a:srgbClr val="FF0000"/>
                </a:solidFill>
                <a:latin typeface="+mj-lt"/>
                <a:cs typeface="Arial" panose="020B0604020202020204" pitchFamily="34" charset="0"/>
              </a:rPr>
              <a:t>Other procedures</a:t>
            </a:r>
            <a:r>
              <a:rPr lang="en-US" sz="2800" dirty="0">
                <a:latin typeface="+mj-lt"/>
                <a:cs typeface="Arial" panose="020B0604020202020204" pitchFamily="34" charset="0"/>
              </a:rPr>
              <a:t> </a:t>
            </a:r>
            <a:r>
              <a:rPr lang="en-US" sz="2800" b="1" dirty="0">
                <a:solidFill>
                  <a:srgbClr val="FF0000"/>
                </a:solidFill>
                <a:latin typeface="+mj-lt"/>
                <a:cs typeface="Arial" panose="020B0604020202020204" pitchFamily="34" charset="0"/>
              </a:rPr>
              <a:t>have not been or are unlikely to be successful</a:t>
            </a:r>
            <a:r>
              <a:rPr lang="en-US" sz="2800" dirty="0">
                <a:latin typeface="+mj-lt"/>
                <a:cs typeface="Arial" panose="020B0604020202020204" pitchFamily="34" charset="0"/>
              </a:rPr>
              <a:t> in obtaining information sought to be acquired</a:t>
            </a:r>
          </a:p>
          <a:p>
            <a:pPr marL="914400" lvl="1" indent="-457200" algn="just">
              <a:buFont typeface="Wingdings" panose="05000000000000000000" pitchFamily="2" charset="2"/>
              <a:buChar char="Ø"/>
              <a:defRPr/>
            </a:pPr>
            <a:r>
              <a:rPr lang="en-US" sz="2800" b="1" dirty="0">
                <a:solidFill>
                  <a:srgbClr val="FF0000"/>
                </a:solidFill>
                <a:latin typeface="+mj-lt"/>
                <a:cs typeface="Arial" panose="020B0604020202020204" pitchFamily="34" charset="0"/>
              </a:rPr>
              <a:t>Other procedures </a:t>
            </a:r>
            <a:r>
              <a:rPr lang="en-US" sz="2800" dirty="0">
                <a:latin typeface="+mj-lt"/>
                <a:cs typeface="Arial" panose="020B0604020202020204" pitchFamily="34" charset="0"/>
              </a:rPr>
              <a:t>are </a:t>
            </a:r>
            <a:r>
              <a:rPr lang="en-US" sz="2800" b="1" dirty="0">
                <a:solidFill>
                  <a:srgbClr val="FF0000"/>
                </a:solidFill>
                <a:latin typeface="+mj-lt"/>
                <a:cs typeface="Arial" panose="020B0604020202020204" pitchFamily="34" charset="0"/>
              </a:rPr>
              <a:t>too</a:t>
            </a:r>
            <a:r>
              <a:rPr lang="en-US" sz="2800" dirty="0">
                <a:solidFill>
                  <a:srgbClr val="FF0000"/>
                </a:solidFill>
                <a:latin typeface="+mj-lt"/>
                <a:cs typeface="Arial" panose="020B0604020202020204" pitchFamily="34" charset="0"/>
              </a:rPr>
              <a:t> </a:t>
            </a:r>
            <a:r>
              <a:rPr lang="en-US" sz="2800" b="1" dirty="0">
                <a:solidFill>
                  <a:srgbClr val="FF0000"/>
                </a:solidFill>
                <a:latin typeface="+mj-lt"/>
                <a:cs typeface="Arial" panose="020B0604020202020204" pitchFamily="34" charset="0"/>
              </a:rPr>
              <a:t>dangerous</a:t>
            </a:r>
            <a:r>
              <a:rPr lang="en-US" sz="2800" dirty="0">
                <a:solidFill>
                  <a:srgbClr val="FF0000"/>
                </a:solidFill>
                <a:latin typeface="+mj-lt"/>
                <a:cs typeface="Arial" panose="020B0604020202020204" pitchFamily="34" charset="0"/>
              </a:rPr>
              <a:t> </a:t>
            </a:r>
            <a:r>
              <a:rPr lang="en-US" sz="2800" dirty="0">
                <a:latin typeface="+mj-lt"/>
                <a:cs typeface="Arial" panose="020B0604020202020204" pitchFamily="34" charset="0"/>
              </a:rPr>
              <a:t>to be adopted in the circumstances </a:t>
            </a:r>
          </a:p>
          <a:p>
            <a:pPr marL="914400" lvl="1" indent="-457200" algn="just">
              <a:buFont typeface="Wingdings" panose="05000000000000000000" pitchFamily="2" charset="2"/>
              <a:buChar char="Ø"/>
              <a:defRPr/>
            </a:pPr>
            <a:r>
              <a:rPr lang="en-US" sz="2800" b="1" dirty="0">
                <a:solidFill>
                  <a:srgbClr val="FF0000"/>
                </a:solidFill>
                <a:latin typeface="+mj-lt"/>
                <a:cs typeface="Arial" panose="020B0604020202020204" pitchFamily="34" charset="0"/>
              </a:rPr>
              <a:t>Other procedures</a:t>
            </a:r>
            <a:r>
              <a:rPr lang="en-US" sz="2800" dirty="0">
                <a:solidFill>
                  <a:srgbClr val="FF0000"/>
                </a:solidFill>
                <a:latin typeface="+mj-lt"/>
                <a:cs typeface="Arial" panose="020B0604020202020204" pitchFamily="34" charset="0"/>
              </a:rPr>
              <a:t> </a:t>
            </a:r>
            <a:r>
              <a:rPr lang="en-US" sz="2800" dirty="0">
                <a:latin typeface="+mj-lt"/>
                <a:cs typeface="Arial" panose="020B0604020202020204" pitchFamily="34" charset="0"/>
              </a:rPr>
              <a:t>having regard to the </a:t>
            </a:r>
            <a:r>
              <a:rPr lang="en-US" sz="2800" b="1" dirty="0">
                <a:solidFill>
                  <a:srgbClr val="FF0000"/>
                </a:solidFill>
                <a:latin typeface="+mj-lt"/>
                <a:cs typeface="Arial" panose="020B0604020202020204" pitchFamily="34" charset="0"/>
              </a:rPr>
              <a:t>urgency</a:t>
            </a:r>
            <a:r>
              <a:rPr lang="en-US" sz="2800" dirty="0">
                <a:solidFill>
                  <a:srgbClr val="FF0000"/>
                </a:solidFill>
                <a:latin typeface="+mj-lt"/>
                <a:cs typeface="Arial" panose="020B0604020202020204" pitchFamily="34" charset="0"/>
              </a:rPr>
              <a:t> </a:t>
            </a:r>
            <a:r>
              <a:rPr lang="en-US" sz="2800" dirty="0">
                <a:latin typeface="+mj-lt"/>
                <a:cs typeface="Arial" panose="020B0604020202020204" pitchFamily="34" charset="0"/>
              </a:rPr>
              <a:t>of the case are </a:t>
            </a:r>
            <a:r>
              <a:rPr lang="en-US" sz="2800" b="1" dirty="0">
                <a:solidFill>
                  <a:srgbClr val="FF0000"/>
                </a:solidFill>
                <a:latin typeface="+mj-lt"/>
                <a:cs typeface="Arial" panose="020B0604020202020204" pitchFamily="34" charset="0"/>
              </a:rPr>
              <a:t>impracticable </a:t>
            </a:r>
          </a:p>
        </p:txBody>
      </p:sp>
      <p:pic>
        <p:nvPicPr>
          <p:cNvPr id="44039" name="Picture 4" descr="Image result for danger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5988" y="2624138"/>
            <a:ext cx="1633537"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0" name="Picture 6" descr="Image result for urgent  clipart"/>
          <p:cNvPicPr>
            <a:picLocks noChangeAspect="1" noChangeArrowheads="1"/>
          </p:cNvPicPr>
          <p:nvPr/>
        </p:nvPicPr>
        <p:blipFill>
          <a:blip r:embed="rId4">
            <a:extLst>
              <a:ext uri="{28A0092B-C50C-407E-A947-70E740481C1C}">
                <a14:useLocalDpi xmlns:a14="http://schemas.microsoft.com/office/drawing/2010/main" val="0"/>
              </a:ext>
            </a:extLst>
          </a:blip>
          <a:srcRect b="30928"/>
          <a:stretch>
            <a:fillRect/>
          </a:stretch>
        </p:blipFill>
        <p:spPr bwMode="auto">
          <a:xfrm>
            <a:off x="7097713" y="4265613"/>
            <a:ext cx="2046287"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5059"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algn="just">
              <a:defRPr/>
            </a:pPr>
            <a:r>
              <a:rPr lang="en-US" sz="3000" dirty="0">
                <a:latin typeface="+mj-lt"/>
                <a:cs typeface="Arial" panose="020B0604020202020204" pitchFamily="34" charset="0"/>
              </a:rPr>
              <a:t>Other Grounds:</a:t>
            </a:r>
          </a:p>
        </p:txBody>
      </p:sp>
      <p:sp>
        <p:nvSpPr>
          <p:cNvPr id="4506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C2041C-1467-4A9A-8790-BD490BC5039E}" type="slidenum">
              <a:rPr lang="en-US" altLang="en-US">
                <a:solidFill>
                  <a:srgbClr val="898989"/>
                </a:solidFill>
                <a:latin typeface="Calibri" panose="020F0502020204030204" pitchFamily="34" charset="0"/>
              </a:rPr>
              <a:pPr/>
              <a:t>58</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602412" cy="3109913"/>
          </a:xfrm>
          <a:prstGeom prst="rect">
            <a:avLst/>
          </a:prstGeom>
          <a:noFill/>
        </p:spPr>
        <p:txBody>
          <a:bodyPr>
            <a:spAutoFit/>
          </a:bodyPr>
          <a:lstStyle/>
          <a:p>
            <a:pPr marL="914400" lvl="1" indent="-457200" algn="just">
              <a:buFont typeface="Wingdings" panose="05000000000000000000" pitchFamily="2" charset="2"/>
              <a:buChar char="Ø"/>
              <a:defRPr/>
            </a:pPr>
            <a:r>
              <a:rPr lang="en-US" altLang="en-US" sz="2800" dirty="0">
                <a:latin typeface="+mj-lt"/>
              </a:rPr>
              <a:t>Request is result of </a:t>
            </a:r>
            <a:r>
              <a:rPr lang="en-US" altLang="en-US" sz="2800" b="1" dirty="0">
                <a:solidFill>
                  <a:srgbClr val="FF0000"/>
                </a:solidFill>
                <a:latin typeface="+mj-lt"/>
              </a:rPr>
              <a:t>mutual assistance request already made </a:t>
            </a:r>
            <a:r>
              <a:rPr lang="en-US" altLang="en-US" sz="2800" dirty="0">
                <a:latin typeface="+mj-lt"/>
              </a:rPr>
              <a:t>by foreign country</a:t>
            </a:r>
          </a:p>
          <a:p>
            <a:pPr marL="914400" lvl="1" indent="-457200" algn="just">
              <a:buFont typeface="Wingdings" panose="05000000000000000000" pitchFamily="2" charset="2"/>
              <a:buChar char="Ø"/>
              <a:defRPr/>
            </a:pPr>
            <a:endParaRPr lang="en-US" altLang="en-US" sz="2800" dirty="0">
              <a:latin typeface="+mj-lt"/>
            </a:endParaRPr>
          </a:p>
          <a:p>
            <a:pPr marL="914400" lvl="1" indent="-457200" algn="just">
              <a:buFont typeface="Wingdings" panose="05000000000000000000" pitchFamily="2" charset="2"/>
              <a:buChar char="Ø"/>
              <a:defRPr/>
            </a:pPr>
            <a:r>
              <a:rPr lang="en-US" altLang="en-US" sz="2800" dirty="0">
                <a:latin typeface="+mj-lt"/>
              </a:rPr>
              <a:t>Request is result of </a:t>
            </a:r>
            <a:r>
              <a:rPr lang="en-US" altLang="en-US" sz="2800" b="1" dirty="0">
                <a:solidFill>
                  <a:srgbClr val="FF0000"/>
                </a:solidFill>
                <a:latin typeface="+mj-lt"/>
              </a:rPr>
              <a:t>urgent mutual assistance request to be made </a:t>
            </a:r>
            <a:r>
              <a:rPr lang="en-US" altLang="en-US" sz="2800" dirty="0">
                <a:latin typeface="+mj-lt"/>
              </a:rPr>
              <a:t>by foreign country</a:t>
            </a:r>
            <a:endParaRPr lang="en-US" sz="2800" dirty="0">
              <a:latin typeface="+mj-lt"/>
              <a:cs typeface="Arial" panose="020B0604020202020204" pitchFamily="34" charset="0"/>
            </a:endParaRPr>
          </a:p>
        </p:txBody>
      </p:sp>
      <p:pic>
        <p:nvPicPr>
          <p:cNvPr id="45063"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1447800"/>
            <a:ext cx="16256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4" name="Picture 6" descr="Image result for globe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6175" y="3681413"/>
            <a:ext cx="1416050"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457200" y="300038"/>
            <a:ext cx="8229600" cy="1143000"/>
          </a:xfrm>
        </p:spPr>
        <p:txBody>
          <a:bodyPr/>
          <a:lstStyle/>
          <a:p>
            <a:r>
              <a:rPr lang="en-US" altLang="en-US" b="1"/>
              <a:t>Grounds</a:t>
            </a:r>
          </a:p>
        </p:txBody>
      </p:sp>
      <p:sp>
        <p:nvSpPr>
          <p:cNvPr id="46083" name="Content Placeholder 2"/>
          <p:cNvSpPr>
            <a:spLocks noGrp="1"/>
          </p:cNvSpPr>
          <p:nvPr>
            <p:ph idx="1"/>
          </p:nvPr>
        </p:nvSpPr>
        <p:spPr>
          <a:xfrm>
            <a:off x="457200" y="1614488"/>
            <a:ext cx="7913688" cy="4525962"/>
          </a:xfrm>
        </p:spPr>
        <p:txBody>
          <a:bodyPr/>
          <a:lstStyle/>
          <a:p>
            <a:pPr algn="just"/>
            <a:r>
              <a:rPr lang="en-US" altLang="en-US" sz="2800" b="1">
                <a:solidFill>
                  <a:srgbClr val="FF0000"/>
                </a:solidFill>
              </a:rPr>
              <a:t>Describe</a:t>
            </a:r>
            <a:r>
              <a:rPr lang="en-US" altLang="en-US" sz="2800"/>
              <a:t> the </a:t>
            </a:r>
            <a:r>
              <a:rPr lang="en-US" altLang="en-US" sz="2800" b="1">
                <a:solidFill>
                  <a:srgbClr val="FF0000"/>
                </a:solidFill>
              </a:rPr>
              <a:t>information</a:t>
            </a:r>
            <a:r>
              <a:rPr lang="en-US" altLang="en-US" sz="2800"/>
              <a:t>, </a:t>
            </a:r>
            <a:r>
              <a:rPr lang="en-US" altLang="en-US" sz="2800" b="1">
                <a:solidFill>
                  <a:srgbClr val="FF0000"/>
                </a:solidFill>
              </a:rPr>
              <a:t>data  </a:t>
            </a:r>
            <a:r>
              <a:rPr lang="en-US" altLang="en-US" sz="2800"/>
              <a:t>or</a:t>
            </a:r>
            <a:r>
              <a:rPr lang="en-US" altLang="en-US" sz="2800" b="1">
                <a:solidFill>
                  <a:srgbClr val="FF0000"/>
                </a:solidFill>
              </a:rPr>
              <a:t> computer</a:t>
            </a:r>
            <a:r>
              <a:rPr lang="en-US" altLang="en-US" sz="2800"/>
              <a:t> sought particularly to show:</a:t>
            </a:r>
          </a:p>
          <a:p>
            <a:pPr lvl="1" algn="just"/>
            <a:r>
              <a:rPr lang="en-US" altLang="en-US" b="1">
                <a:solidFill>
                  <a:srgbClr val="FF0000"/>
                </a:solidFill>
              </a:rPr>
              <a:t>Relevance </a:t>
            </a:r>
            <a:r>
              <a:rPr lang="en-US" altLang="en-US"/>
              <a:t>to procedural power being applied for</a:t>
            </a:r>
          </a:p>
          <a:p>
            <a:pPr lvl="1" algn="just"/>
            <a:r>
              <a:rPr lang="en-US" altLang="en-US" b="1">
                <a:solidFill>
                  <a:srgbClr val="FF0000"/>
                </a:solidFill>
              </a:rPr>
              <a:t>Substantial value </a:t>
            </a:r>
            <a:r>
              <a:rPr lang="en-US" altLang="en-US"/>
              <a:t>to the specified criminal investigation</a:t>
            </a:r>
            <a:endParaRPr lang="en-US" altLang="en-US" b="1">
              <a:solidFill>
                <a:srgbClr val="FF0000"/>
              </a:solidFill>
            </a:endParaRPr>
          </a:p>
          <a:p>
            <a:pPr algn="just"/>
            <a:r>
              <a:rPr lang="en-US" altLang="en-US" sz="2800"/>
              <a:t>Explain whether or not the data is </a:t>
            </a:r>
            <a:r>
              <a:rPr lang="en-US" altLang="en-US" sz="2800" b="1">
                <a:solidFill>
                  <a:srgbClr val="FF0000"/>
                </a:solidFill>
              </a:rPr>
              <a:t>privileged</a:t>
            </a:r>
            <a:r>
              <a:rPr lang="en-US" altLang="en-US" sz="2800"/>
              <a:t> or otherwise </a:t>
            </a:r>
            <a:r>
              <a:rPr lang="en-US" altLang="en-US" sz="2800" b="1">
                <a:solidFill>
                  <a:srgbClr val="FF0000"/>
                </a:solidFill>
              </a:rPr>
              <a:t>confidential </a:t>
            </a:r>
            <a:r>
              <a:rPr lang="en-US" altLang="en-US" sz="2800"/>
              <a:t>and if so </a:t>
            </a:r>
            <a:r>
              <a:rPr lang="en-US" altLang="en-US" sz="2800" b="1">
                <a:solidFill>
                  <a:srgbClr val="FF0000"/>
                </a:solidFill>
              </a:rPr>
              <a:t>justification </a:t>
            </a:r>
            <a:r>
              <a:rPr lang="en-US" altLang="en-US" sz="2800"/>
              <a:t>for exercise of procedural power in relation to such data</a:t>
            </a:r>
          </a:p>
        </p:txBody>
      </p:sp>
      <p:sp>
        <p:nvSpPr>
          <p:cNvPr id="4608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20166FF-8F35-4BB3-8CCB-BDCF09C8C162}" type="slidenum">
              <a:rPr lang="en-US" altLang="en-US">
                <a:solidFill>
                  <a:srgbClr val="898989"/>
                </a:solidFill>
                <a:latin typeface="Calibri" panose="020F0502020204030204" pitchFamily="34" charset="0"/>
              </a:rPr>
              <a:pPr/>
              <a:t>59</a:t>
            </a:fld>
            <a:endParaRPr lang="en-US" altLang="en-US">
              <a:solidFill>
                <a:srgbClr val="898989"/>
              </a:solidFill>
              <a:latin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350838" y="317500"/>
            <a:ext cx="8229600" cy="1143000"/>
          </a:xfrm>
        </p:spPr>
        <p:txBody>
          <a:bodyPr/>
          <a:lstStyle/>
          <a:p>
            <a:pPr eaLnBrk="1" hangingPunct="1"/>
            <a:r>
              <a:rPr lang="en-US" b="1" dirty="0"/>
              <a:t>Exercising Procedural Powers</a:t>
            </a:r>
            <a:endParaRPr lang="en-GB" b="1" dirty="0"/>
          </a:p>
        </p:txBody>
      </p:sp>
      <p:sp>
        <p:nvSpPr>
          <p:cNvPr id="7171" name="Rectangle 3"/>
          <p:cNvSpPr txBox="1">
            <a:spLocks/>
          </p:cNvSpPr>
          <p:nvPr/>
        </p:nvSpPr>
        <p:spPr bwMode="auto">
          <a:xfrm>
            <a:off x="457200" y="1530350"/>
            <a:ext cx="8229600"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r>
              <a:rPr lang="en-GB" sz="2800" dirty="0">
                <a:latin typeface="Calibri" panose="020F0502020204030204" pitchFamily="34" charset="0"/>
              </a:rPr>
              <a:t>The Explanatory Note to the Budapest Convention: </a:t>
            </a:r>
            <a:r>
              <a:rPr lang="en-US" sz="2800" b="1" i="1" dirty="0">
                <a:solidFill>
                  <a:srgbClr val="FF0000"/>
                </a:solidFill>
                <a:latin typeface="Calibri" panose="020F0502020204030204" pitchFamily="34" charset="0"/>
              </a:rPr>
              <a:t>'competent authority</a:t>
            </a:r>
            <a:r>
              <a:rPr lang="en-US" sz="2800" i="1" dirty="0">
                <a:latin typeface="Calibri" panose="020F0502020204030204" pitchFamily="34" charset="0"/>
              </a:rPr>
              <a:t>' refers to a </a:t>
            </a:r>
            <a:r>
              <a:rPr lang="en-US" sz="2800" b="1" i="1" dirty="0">
                <a:solidFill>
                  <a:srgbClr val="FF0000"/>
                </a:solidFill>
                <a:latin typeface="Calibri" panose="020F0502020204030204" pitchFamily="34" charset="0"/>
              </a:rPr>
              <a:t>judicial</a:t>
            </a:r>
            <a:r>
              <a:rPr lang="en-US" sz="2800" i="1" dirty="0">
                <a:latin typeface="Calibri" panose="020F0502020204030204" pitchFamily="34" charset="0"/>
              </a:rPr>
              <a:t>, </a:t>
            </a:r>
            <a:r>
              <a:rPr lang="en-US" sz="2800" b="1" i="1" dirty="0">
                <a:solidFill>
                  <a:srgbClr val="FF0000"/>
                </a:solidFill>
                <a:latin typeface="Calibri" panose="020F0502020204030204" pitchFamily="34" charset="0"/>
              </a:rPr>
              <a:t>administrative </a:t>
            </a:r>
            <a:r>
              <a:rPr lang="en-US" sz="2800" i="1" dirty="0">
                <a:latin typeface="Calibri" panose="020F0502020204030204" pitchFamily="34" charset="0"/>
              </a:rPr>
              <a:t>or other </a:t>
            </a:r>
            <a:r>
              <a:rPr lang="en-US" sz="2800" b="1" i="1" dirty="0">
                <a:solidFill>
                  <a:srgbClr val="FF0000"/>
                </a:solidFill>
                <a:latin typeface="Calibri" panose="020F0502020204030204" pitchFamily="34" charset="0"/>
              </a:rPr>
              <a:t>law enforcement authority </a:t>
            </a:r>
            <a:r>
              <a:rPr lang="en-US" sz="2800" i="1" dirty="0">
                <a:latin typeface="Calibri" panose="020F0502020204030204" pitchFamily="34" charset="0"/>
              </a:rPr>
              <a:t>that is empowered by </a:t>
            </a:r>
            <a:r>
              <a:rPr lang="en-US" sz="2800" b="1" i="1" dirty="0">
                <a:solidFill>
                  <a:srgbClr val="FF0000"/>
                </a:solidFill>
                <a:latin typeface="Calibri" panose="020F0502020204030204" pitchFamily="34" charset="0"/>
              </a:rPr>
              <a:t>domestic law </a:t>
            </a:r>
            <a:r>
              <a:rPr lang="en-US" sz="2800" i="1" dirty="0">
                <a:latin typeface="Calibri" panose="020F0502020204030204" pitchFamily="34" charset="0"/>
              </a:rPr>
              <a:t>to </a:t>
            </a:r>
            <a:r>
              <a:rPr lang="en-US" sz="2800" b="1" i="1" dirty="0">
                <a:solidFill>
                  <a:srgbClr val="FF0000"/>
                </a:solidFill>
                <a:latin typeface="Calibri" panose="020F0502020204030204" pitchFamily="34" charset="0"/>
              </a:rPr>
              <a:t>order, </a:t>
            </a:r>
            <a:r>
              <a:rPr lang="en-US" sz="2800" b="1" i="1" dirty="0" err="1">
                <a:solidFill>
                  <a:srgbClr val="FF0000"/>
                </a:solidFill>
                <a:latin typeface="Calibri" panose="020F0502020204030204" pitchFamily="34" charset="0"/>
              </a:rPr>
              <a:t>authorise</a:t>
            </a:r>
            <a:r>
              <a:rPr lang="en-US" sz="2800" b="1" i="1" dirty="0">
                <a:solidFill>
                  <a:srgbClr val="FF0000"/>
                </a:solidFill>
                <a:latin typeface="Calibri" panose="020F0502020204030204" pitchFamily="34" charset="0"/>
              </a:rPr>
              <a:t> or undertake the execution of procedural measures</a:t>
            </a:r>
            <a:endParaRPr lang="en-GB" sz="2800" b="1" i="1" dirty="0">
              <a:solidFill>
                <a:srgbClr val="FF0000"/>
              </a:solidFill>
              <a:latin typeface="Calibri" panose="020F0502020204030204" pitchFamily="34" charset="0"/>
            </a:endParaRPr>
          </a:p>
          <a:p>
            <a:pPr algn="just" eaLnBrk="1" hangingPunct="1">
              <a:spcBef>
                <a:spcPct val="20000"/>
              </a:spcBef>
              <a:buFont typeface="Arial" panose="020B0604020202020204" pitchFamily="34" charset="0"/>
              <a:buChar char="•"/>
            </a:pPr>
            <a:endParaRPr lang="en-GB" sz="2800" dirty="0">
              <a:latin typeface="Calibri" panose="020F0502020204030204" pitchFamily="34" charset="0"/>
            </a:endParaRPr>
          </a:p>
          <a:p>
            <a:pPr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Legal systems </a:t>
            </a:r>
            <a:r>
              <a:rPr lang="en-GB" sz="2800" dirty="0">
                <a:latin typeface="Calibri" panose="020F0502020204030204" pitchFamily="34" charset="0"/>
              </a:rPr>
              <a:t>have </a:t>
            </a:r>
            <a:r>
              <a:rPr lang="en-GB" sz="2800" b="1" dirty="0">
                <a:solidFill>
                  <a:srgbClr val="FF0000"/>
                </a:solidFill>
                <a:latin typeface="Calibri" panose="020F0502020204030204" pitchFamily="34" charset="0"/>
              </a:rPr>
              <a:t>different approaches </a:t>
            </a:r>
            <a:r>
              <a:rPr lang="en-GB" sz="2800" dirty="0">
                <a:latin typeface="Calibri" panose="020F0502020204030204" pitchFamily="34" charset="0"/>
              </a:rPr>
              <a:t>to the process of applying for procedural  powers</a:t>
            </a:r>
          </a:p>
        </p:txBody>
      </p:sp>
      <p:sp>
        <p:nvSpPr>
          <p:cNvPr id="71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ACC12F5-F49D-4DEB-A63B-ED2129395AC3}" type="slidenum">
              <a:rPr lang="en-US" altLang="en-US">
                <a:solidFill>
                  <a:srgbClr val="898989"/>
                </a:solidFill>
                <a:latin typeface="Calibri" panose="020F0502020204030204" pitchFamily="34" charset="0"/>
              </a:rPr>
              <a:pPr/>
              <a:t>6</a:t>
            </a:fld>
            <a:endParaRPr lang="en-US" altLang="en-US">
              <a:solidFill>
                <a:srgbClr val="898989"/>
              </a:solidFill>
              <a:latin typeface="Calibri" panose="020F050202020403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300038"/>
            <a:ext cx="8229600" cy="1143000"/>
          </a:xfrm>
        </p:spPr>
        <p:txBody>
          <a:bodyPr/>
          <a:lstStyle/>
          <a:p>
            <a:r>
              <a:rPr lang="en-US" altLang="en-US" b="1"/>
              <a:t>Explaining Grounds</a:t>
            </a:r>
          </a:p>
        </p:txBody>
      </p:sp>
      <p:sp>
        <p:nvSpPr>
          <p:cNvPr id="80899" name="Content Placeholder 2"/>
          <p:cNvSpPr>
            <a:spLocks noGrp="1"/>
          </p:cNvSpPr>
          <p:nvPr>
            <p:ph idx="1"/>
          </p:nvPr>
        </p:nvSpPr>
        <p:spPr>
          <a:xfrm>
            <a:off x="457200" y="1443038"/>
            <a:ext cx="7913688" cy="4525962"/>
          </a:xfrm>
        </p:spPr>
        <p:txBody>
          <a:bodyPr/>
          <a:lstStyle/>
          <a:p>
            <a:pPr algn="just">
              <a:buFont typeface="Arial" charset="0"/>
              <a:buChar char="•"/>
              <a:defRPr/>
            </a:pPr>
            <a:r>
              <a:rPr lang="en-US" altLang="en-US" sz="2800" dirty="0"/>
              <a:t>Merely stating grounds may not be sufficient</a:t>
            </a:r>
          </a:p>
          <a:p>
            <a:pPr algn="just">
              <a:buFont typeface="Arial" charset="0"/>
              <a:buChar char="•"/>
              <a:defRPr/>
            </a:pPr>
            <a:r>
              <a:rPr lang="en-US" altLang="en-US" sz="2800" dirty="0"/>
              <a:t>The grounds must be supported by information available with the prosecutor</a:t>
            </a:r>
          </a:p>
          <a:p>
            <a:pPr algn="just">
              <a:buFont typeface="Arial" charset="0"/>
              <a:buChar char="•"/>
              <a:defRPr/>
            </a:pPr>
            <a:r>
              <a:rPr lang="en-US" altLang="en-US" sz="2800" dirty="0"/>
              <a:t>Request should mention:</a:t>
            </a:r>
          </a:p>
          <a:p>
            <a:pPr lvl="1" algn="just">
              <a:buFont typeface="Wingdings" panose="05000000000000000000" pitchFamily="2" charset="2"/>
              <a:buChar char="Ø"/>
              <a:defRPr/>
            </a:pPr>
            <a:r>
              <a:rPr lang="en-US" altLang="en-US" sz="2650" b="1" dirty="0">
                <a:solidFill>
                  <a:srgbClr val="FF0000"/>
                </a:solidFill>
              </a:rPr>
              <a:t>Source</a:t>
            </a:r>
            <a:r>
              <a:rPr lang="en-US" altLang="en-US" sz="2650" dirty="0"/>
              <a:t> of information </a:t>
            </a:r>
          </a:p>
          <a:p>
            <a:pPr lvl="1" algn="just">
              <a:buFont typeface="Wingdings" panose="05000000000000000000" pitchFamily="2" charset="2"/>
              <a:buChar char="Ø"/>
              <a:defRPr/>
            </a:pPr>
            <a:r>
              <a:rPr lang="en-US" altLang="en-US" sz="2650" b="1" dirty="0">
                <a:solidFill>
                  <a:srgbClr val="FF0000"/>
                </a:solidFill>
              </a:rPr>
              <a:t>Quality</a:t>
            </a:r>
            <a:r>
              <a:rPr lang="en-US" altLang="en-US" sz="2650" dirty="0"/>
              <a:t> of information </a:t>
            </a:r>
          </a:p>
          <a:p>
            <a:pPr lvl="1" algn="just">
              <a:buFont typeface="Wingdings" panose="05000000000000000000" pitchFamily="2" charset="2"/>
              <a:buChar char="Ø"/>
              <a:defRPr/>
            </a:pPr>
            <a:r>
              <a:rPr lang="en-US" altLang="en-US" sz="2650" b="1" dirty="0">
                <a:solidFill>
                  <a:srgbClr val="FF0000"/>
                </a:solidFill>
              </a:rPr>
              <a:t>Reliability</a:t>
            </a:r>
            <a:r>
              <a:rPr lang="en-US" altLang="en-US" sz="2650" dirty="0"/>
              <a:t> of information;</a:t>
            </a:r>
          </a:p>
          <a:p>
            <a:pPr lvl="1" algn="just">
              <a:buFont typeface="Wingdings" panose="05000000000000000000" pitchFamily="2" charset="2"/>
              <a:buChar char="Ø"/>
              <a:defRPr/>
            </a:pPr>
            <a:r>
              <a:rPr lang="en-US" altLang="en-US" sz="2650" b="1" dirty="0">
                <a:solidFill>
                  <a:srgbClr val="FF0000"/>
                </a:solidFill>
              </a:rPr>
              <a:t>Verification</a:t>
            </a:r>
            <a:r>
              <a:rPr lang="en-US" altLang="en-US" sz="2650" dirty="0"/>
              <a:t> of information;</a:t>
            </a:r>
          </a:p>
          <a:p>
            <a:pPr lvl="1" algn="just">
              <a:buFont typeface="Wingdings" panose="05000000000000000000" pitchFamily="2" charset="2"/>
              <a:buChar char="Ø"/>
              <a:defRPr/>
            </a:pPr>
            <a:r>
              <a:rPr lang="en-US" altLang="en-US" sz="2650" b="1" dirty="0">
                <a:solidFill>
                  <a:srgbClr val="FF0000"/>
                </a:solidFill>
              </a:rPr>
              <a:t>Usefulness</a:t>
            </a:r>
            <a:r>
              <a:rPr lang="en-US" altLang="en-US" sz="2650" dirty="0"/>
              <a:t> of data sought to be obtained</a:t>
            </a:r>
          </a:p>
          <a:p>
            <a:pPr lvl="1" algn="just">
              <a:buFont typeface="Wingdings" panose="05000000000000000000" pitchFamily="2" charset="2"/>
              <a:buChar char="Ø"/>
              <a:defRPr/>
            </a:pPr>
            <a:r>
              <a:rPr lang="en-US" altLang="en-US" sz="2650" b="1" dirty="0">
                <a:solidFill>
                  <a:srgbClr val="FF0000"/>
                </a:solidFill>
              </a:rPr>
              <a:t>Relevance </a:t>
            </a:r>
            <a:r>
              <a:rPr lang="en-US" altLang="en-US" sz="2650" dirty="0"/>
              <a:t>of measure sought to investigation</a:t>
            </a:r>
          </a:p>
        </p:txBody>
      </p:sp>
      <p:sp>
        <p:nvSpPr>
          <p:cNvPr id="471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C556150-6B7D-4987-AD9C-3791C27A05C2}" type="slidenum">
              <a:rPr lang="en-US" altLang="en-US">
                <a:solidFill>
                  <a:srgbClr val="898989"/>
                </a:solidFill>
                <a:latin typeface="Calibri" panose="020F0502020204030204" pitchFamily="34" charset="0"/>
              </a:rPr>
              <a:pPr/>
              <a:t>60</a:t>
            </a:fld>
            <a:endParaRPr lang="en-US" altLang="en-US">
              <a:solidFill>
                <a:srgbClr val="898989"/>
              </a:solidFill>
              <a:latin typeface="Calibri" panose="020F0502020204030204"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300038"/>
            <a:ext cx="8229600" cy="1143000"/>
          </a:xfrm>
        </p:spPr>
        <p:txBody>
          <a:bodyPr/>
          <a:lstStyle/>
          <a:p>
            <a:r>
              <a:rPr lang="en-US" altLang="en-US" b="1" dirty="0"/>
              <a:t>Case Study: Grounds for Seizure</a:t>
            </a:r>
          </a:p>
        </p:txBody>
      </p:sp>
      <p:sp>
        <p:nvSpPr>
          <p:cNvPr id="80899" name="Content Placeholder 2"/>
          <p:cNvSpPr>
            <a:spLocks noGrp="1"/>
          </p:cNvSpPr>
          <p:nvPr>
            <p:ph idx="1"/>
          </p:nvPr>
        </p:nvSpPr>
        <p:spPr>
          <a:xfrm>
            <a:off x="457200" y="1636713"/>
            <a:ext cx="7913688" cy="4525962"/>
          </a:xfrm>
        </p:spPr>
        <p:txBody>
          <a:bodyPr/>
          <a:lstStyle/>
          <a:p>
            <a:pPr marL="0" indent="0" algn="just">
              <a:buNone/>
              <a:defRPr/>
            </a:pPr>
            <a:r>
              <a:rPr lang="en-US" altLang="en-US" sz="2650" b="1" dirty="0"/>
              <a:t>Some Grounds:</a:t>
            </a:r>
          </a:p>
          <a:p>
            <a:pPr algn="just">
              <a:buFont typeface="Arial" charset="0"/>
              <a:buChar char="•"/>
              <a:defRPr/>
            </a:pPr>
            <a:r>
              <a:rPr lang="en-US" altLang="en-US" sz="2650" dirty="0"/>
              <a:t>Mutual Legal Request Received from Atlantis</a:t>
            </a:r>
          </a:p>
          <a:p>
            <a:pPr algn="just">
              <a:buFont typeface="Arial" charset="0"/>
              <a:buChar char="•"/>
              <a:defRPr/>
            </a:pPr>
            <a:r>
              <a:rPr lang="en-US" altLang="en-US" sz="2650" dirty="0"/>
              <a:t>Serious offence committed (BEC)</a:t>
            </a:r>
          </a:p>
          <a:p>
            <a:pPr algn="just">
              <a:buFont typeface="Arial" charset="0"/>
              <a:buChar char="•"/>
              <a:defRPr/>
            </a:pPr>
            <a:r>
              <a:rPr lang="en-US" altLang="en-US" sz="2650" dirty="0"/>
              <a:t>Likelihood of offenders repeating offence</a:t>
            </a:r>
          </a:p>
          <a:p>
            <a:pPr algn="just">
              <a:buFont typeface="Arial" charset="0"/>
              <a:buChar char="•"/>
              <a:defRPr/>
            </a:pPr>
            <a:r>
              <a:rPr lang="en-US" altLang="en-US" sz="2650" dirty="0" err="1"/>
              <a:t>Ostland</a:t>
            </a:r>
            <a:r>
              <a:rPr lang="en-US" altLang="en-US" sz="2650" dirty="0"/>
              <a:t> branch has subscriber information in form of computer data that would enable identification of bank account holders</a:t>
            </a:r>
          </a:p>
          <a:p>
            <a:pPr algn="just">
              <a:buFont typeface="Arial" charset="0"/>
              <a:buChar char="•"/>
              <a:defRPr/>
            </a:pPr>
            <a:r>
              <a:rPr lang="en-US" altLang="en-US" sz="2650" dirty="0"/>
              <a:t>Rendering inaccessible access codes will prevent perpetrators from accessing proceeds of crime</a:t>
            </a:r>
          </a:p>
          <a:p>
            <a:pPr algn="just">
              <a:buFont typeface="Arial" charset="0"/>
              <a:buChar char="•"/>
              <a:defRPr/>
            </a:pPr>
            <a:r>
              <a:rPr lang="en-US" altLang="en-US" sz="2650" dirty="0" err="1"/>
              <a:t>Ostland</a:t>
            </a:r>
            <a:r>
              <a:rPr lang="en-US" altLang="en-US" sz="2650" dirty="0"/>
              <a:t> branch does not have capacity to produce data – thus seizure required </a:t>
            </a:r>
          </a:p>
        </p:txBody>
      </p:sp>
      <p:sp>
        <p:nvSpPr>
          <p:cNvPr id="471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C556150-6B7D-4987-AD9C-3791C27A05C2}" type="slidenum">
              <a:rPr lang="en-US" altLang="en-US">
                <a:solidFill>
                  <a:srgbClr val="898989"/>
                </a:solidFill>
                <a:latin typeface="Calibri" panose="020F0502020204030204" pitchFamily="34" charset="0"/>
              </a:rPr>
              <a:pPr/>
              <a:t>61</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4056129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0899">
                                            <p:txEl>
                                              <p:pRg st="1" end="1"/>
                                            </p:txEl>
                                          </p:spTgt>
                                        </p:tgtEl>
                                        <p:attrNameLst>
                                          <p:attrName>style.visibility</p:attrName>
                                        </p:attrNameLst>
                                      </p:cBhvr>
                                      <p:to>
                                        <p:strVal val="visible"/>
                                      </p:to>
                                    </p:set>
                                    <p:animEffect transition="in" filter="fade">
                                      <p:cBhvr>
                                        <p:cTn id="7" dur="500"/>
                                        <p:tgtEl>
                                          <p:spTgt spid="808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0899">
                                            <p:txEl>
                                              <p:pRg st="2" end="2"/>
                                            </p:txEl>
                                          </p:spTgt>
                                        </p:tgtEl>
                                        <p:attrNameLst>
                                          <p:attrName>style.visibility</p:attrName>
                                        </p:attrNameLst>
                                      </p:cBhvr>
                                      <p:to>
                                        <p:strVal val="visible"/>
                                      </p:to>
                                    </p:set>
                                    <p:animEffect transition="in" filter="fade">
                                      <p:cBhvr>
                                        <p:cTn id="12" dur="500"/>
                                        <p:tgtEl>
                                          <p:spTgt spid="808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0899">
                                            <p:txEl>
                                              <p:pRg st="3" end="3"/>
                                            </p:txEl>
                                          </p:spTgt>
                                        </p:tgtEl>
                                        <p:attrNameLst>
                                          <p:attrName>style.visibility</p:attrName>
                                        </p:attrNameLst>
                                      </p:cBhvr>
                                      <p:to>
                                        <p:strVal val="visible"/>
                                      </p:to>
                                    </p:set>
                                    <p:animEffect transition="in" filter="fade">
                                      <p:cBhvr>
                                        <p:cTn id="17" dur="500"/>
                                        <p:tgtEl>
                                          <p:spTgt spid="808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0899">
                                            <p:txEl>
                                              <p:pRg st="4" end="4"/>
                                            </p:txEl>
                                          </p:spTgt>
                                        </p:tgtEl>
                                        <p:attrNameLst>
                                          <p:attrName>style.visibility</p:attrName>
                                        </p:attrNameLst>
                                      </p:cBhvr>
                                      <p:to>
                                        <p:strVal val="visible"/>
                                      </p:to>
                                    </p:set>
                                    <p:animEffect transition="in" filter="fade">
                                      <p:cBhvr>
                                        <p:cTn id="22" dur="500"/>
                                        <p:tgtEl>
                                          <p:spTgt spid="8089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0899">
                                            <p:txEl>
                                              <p:pRg st="5" end="5"/>
                                            </p:txEl>
                                          </p:spTgt>
                                        </p:tgtEl>
                                        <p:attrNameLst>
                                          <p:attrName>style.visibility</p:attrName>
                                        </p:attrNameLst>
                                      </p:cBhvr>
                                      <p:to>
                                        <p:strVal val="visible"/>
                                      </p:to>
                                    </p:set>
                                    <p:animEffect transition="in" filter="fade">
                                      <p:cBhvr>
                                        <p:cTn id="27" dur="500"/>
                                        <p:tgtEl>
                                          <p:spTgt spid="8089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0899">
                                            <p:txEl>
                                              <p:pRg st="6" end="6"/>
                                            </p:txEl>
                                          </p:spTgt>
                                        </p:tgtEl>
                                        <p:attrNameLst>
                                          <p:attrName>style.visibility</p:attrName>
                                        </p:attrNameLst>
                                      </p:cBhvr>
                                      <p:to>
                                        <p:strVal val="visible"/>
                                      </p:to>
                                    </p:set>
                                    <p:animEffect transition="in" filter="fade">
                                      <p:cBhvr>
                                        <p:cTn id="32" dur="500"/>
                                        <p:tgtEl>
                                          <p:spTgt spid="808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idx="4294967295"/>
          </p:nvPr>
        </p:nvSpPr>
        <p:spPr>
          <a:xfrm>
            <a:off x="457200" y="2762250"/>
            <a:ext cx="8229600" cy="1143000"/>
          </a:xfrm>
        </p:spPr>
        <p:txBody>
          <a:bodyPr/>
          <a:lstStyle/>
          <a:p>
            <a:r>
              <a:rPr lang="en-GB" sz="4000" b="1" dirty="0">
                <a:solidFill>
                  <a:srgbClr val="000000"/>
                </a:solidFill>
              </a:rPr>
              <a:t>Part Five</a:t>
            </a:r>
            <a:br>
              <a:rPr lang="en-GB" sz="4000" b="1" dirty="0">
                <a:solidFill>
                  <a:srgbClr val="000000"/>
                </a:solidFill>
              </a:rPr>
            </a:br>
            <a:r>
              <a:rPr lang="en-GB" sz="4000" b="1" dirty="0">
                <a:solidFill>
                  <a:srgbClr val="000000"/>
                </a:solidFill>
              </a:rPr>
              <a:t>Summary</a:t>
            </a:r>
            <a:br>
              <a:rPr lang="en-GB" sz="4000" dirty="0">
                <a:solidFill>
                  <a:srgbClr val="000000"/>
                </a:solidFill>
              </a:rPr>
            </a:br>
            <a:endParaRPr lang="en-GB" sz="4000" dirty="0">
              <a:solidFill>
                <a:srgbClr val="000000"/>
              </a:solidFill>
            </a:endParaRPr>
          </a:p>
        </p:txBody>
      </p:sp>
      <p:pic>
        <p:nvPicPr>
          <p:cNvPr id="60419" name="Picture 3"/>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6042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B23FF93-8E68-4570-9C64-B4000BCED159}" type="slidenum">
              <a:rPr lang="en-US" altLang="fr-FR">
                <a:solidFill>
                  <a:srgbClr val="898989"/>
                </a:solidFill>
                <a:latin typeface="Calibri" panose="020F0502020204030204" pitchFamily="34" charset="0"/>
              </a:rPr>
              <a:pPr/>
              <a:t>62</a:t>
            </a:fld>
            <a:endParaRPr lang="en-US" altLang="fr-FR">
              <a:solidFill>
                <a:srgbClr val="898989"/>
              </a:solidFill>
              <a:latin typeface="Calibri" panose="020F0502020204030204" pitchFamily="34"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idx="4294967295"/>
          </p:nvPr>
        </p:nvSpPr>
        <p:spPr>
          <a:xfrm>
            <a:off x="457200" y="274638"/>
            <a:ext cx="8229600" cy="773112"/>
          </a:xfrm>
        </p:spPr>
        <p:txBody>
          <a:bodyPr/>
          <a:lstStyle/>
          <a:p>
            <a:pPr eaLnBrk="1" hangingPunct="1"/>
            <a:r>
              <a:rPr lang="en-GB" b="1"/>
              <a:t>Session Objectives</a:t>
            </a:r>
          </a:p>
        </p:txBody>
      </p:sp>
      <p:sp>
        <p:nvSpPr>
          <p:cNvPr id="4" name="Content Placeholder 2"/>
          <p:cNvSpPr txBox="1">
            <a:spLocks/>
          </p:cNvSpPr>
          <p:nvPr/>
        </p:nvSpPr>
        <p:spPr bwMode="auto">
          <a:xfrm>
            <a:off x="762000" y="1382713"/>
            <a:ext cx="7924800" cy="5338762"/>
          </a:xfrm>
          <a:prstGeom prst="rect">
            <a:avLst/>
          </a:prstGeom>
          <a:noFill/>
          <a:ln w="9525">
            <a:noFill/>
            <a:miter lim="800000"/>
            <a:headEnd/>
            <a:tailEnd/>
          </a:ln>
        </p:spPr>
        <p:txBody>
          <a:bodyPr/>
          <a:lstStyle>
            <a:lvl1pPr marL="342900" indent="-342900"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marL="457200" lvl="0" indent="-457200" algn="just">
              <a:spcBef>
                <a:spcPct val="20000"/>
              </a:spcBef>
              <a:buFont typeface="Arial" panose="020B0604020202020204" pitchFamily="34" charset="0"/>
              <a:buChar char="•"/>
              <a:defRPr/>
            </a:pPr>
            <a:r>
              <a:rPr lang="en-GB" sz="2800" dirty="0">
                <a:solidFill>
                  <a:srgbClr val="000000"/>
                </a:solidFill>
                <a:latin typeface="Calibri"/>
                <a:ea typeface="MS PGothic" panose="020B0600070205080204" pitchFamily="34" charset="-128"/>
                <a:cs typeface="+mn-cs"/>
              </a:rPr>
              <a:t>Understand ways in which different legal systems enable requesting for procedural powers</a:t>
            </a:r>
          </a:p>
          <a:p>
            <a:pPr marL="457200" lvl="0" indent="-457200" algn="just">
              <a:spcBef>
                <a:spcPct val="20000"/>
              </a:spcBef>
              <a:buFont typeface="Arial" panose="020B0604020202020204" pitchFamily="34" charset="0"/>
              <a:buChar char="•"/>
              <a:defRPr/>
            </a:pPr>
            <a:endParaRPr lang="en-GB" sz="2800" dirty="0">
              <a:solidFill>
                <a:srgbClr val="000000"/>
              </a:solidFill>
              <a:latin typeface="Calibri"/>
              <a:ea typeface="MS PGothic" panose="020B0600070205080204" pitchFamily="34" charset="-128"/>
              <a:cs typeface="+mn-cs"/>
            </a:endParaRPr>
          </a:p>
          <a:p>
            <a:pPr marL="457200" lvl="0" indent="-457200" algn="just">
              <a:spcBef>
                <a:spcPct val="20000"/>
              </a:spcBef>
              <a:buFont typeface="Arial" panose="020B0604020202020204" pitchFamily="34" charset="0"/>
              <a:buChar char="•"/>
              <a:defRPr/>
            </a:pPr>
            <a:r>
              <a:rPr lang="en-GB" sz="2800" dirty="0">
                <a:solidFill>
                  <a:srgbClr val="000000"/>
                </a:solidFill>
                <a:latin typeface="Calibri"/>
                <a:ea typeface="MS PGothic" panose="020B0600070205080204" pitchFamily="34" charset="-128"/>
                <a:cs typeface="+mn-cs"/>
              </a:rPr>
              <a:t>Recognize particular considerations relating to requesting procedural or investigative measures relating to electronic evidence</a:t>
            </a:r>
          </a:p>
          <a:p>
            <a:pPr marL="457200" lvl="0" indent="-457200" algn="just">
              <a:spcBef>
                <a:spcPct val="20000"/>
              </a:spcBef>
              <a:buFont typeface="Arial" panose="020B0604020202020204" pitchFamily="34" charset="0"/>
              <a:buChar char="•"/>
              <a:defRPr/>
            </a:pPr>
            <a:endParaRPr lang="en-GB" sz="2800" dirty="0">
              <a:solidFill>
                <a:srgbClr val="000000"/>
              </a:solidFill>
              <a:latin typeface="Calibri"/>
              <a:ea typeface="MS PGothic" panose="020B0600070205080204" pitchFamily="34" charset="-128"/>
              <a:cs typeface="+mn-cs"/>
            </a:endParaRPr>
          </a:p>
          <a:p>
            <a:pPr marL="457200" lvl="0" indent="-457200" algn="just">
              <a:spcBef>
                <a:spcPct val="20000"/>
              </a:spcBef>
              <a:buFont typeface="Arial" panose="020B0604020202020204" pitchFamily="34" charset="0"/>
              <a:buChar char="•"/>
              <a:defRPr/>
            </a:pPr>
            <a:r>
              <a:rPr lang="en-GB" sz="2800" dirty="0">
                <a:solidFill>
                  <a:srgbClr val="000000"/>
                </a:solidFill>
                <a:latin typeface="Calibri"/>
                <a:ea typeface="MS PGothic" panose="020B0600070205080204" pitchFamily="34" charset="-128"/>
                <a:cs typeface="+mn-cs"/>
              </a:rPr>
              <a:t>Understand some of the considerations and safeguards that should be kept in mind when requesting procedural powers</a:t>
            </a:r>
          </a:p>
        </p:txBody>
      </p:sp>
      <p:sp>
        <p:nvSpPr>
          <p:cNvPr id="6144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8DFF9C2-5EFA-4001-8675-42D5AEFDD56C}" type="slidenum">
              <a:rPr lang="en-US" altLang="fr-FR">
                <a:solidFill>
                  <a:srgbClr val="898989"/>
                </a:solidFill>
                <a:latin typeface="Calibri" panose="020F0502020204030204" pitchFamily="34" charset="0"/>
              </a:rPr>
              <a:pPr/>
              <a:t>63</a:t>
            </a:fld>
            <a:endParaRPr lang="en-US" altLang="fr-FR">
              <a:solidFill>
                <a:srgbClr val="898989"/>
              </a:solidFill>
              <a:latin typeface="Calibri" panose="020F0502020204030204"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6" descr="Question Mark Clip Art">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35731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TextBox 3"/>
          <p:cNvSpPr txBox="1">
            <a:spLocks noChangeArrowheads="1"/>
          </p:cNvSpPr>
          <p:nvPr/>
        </p:nvSpPr>
        <p:spPr bwMode="auto">
          <a:xfrm>
            <a:off x="3071813" y="4500563"/>
            <a:ext cx="3081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en-GB" sz="5400" b="1">
                <a:latin typeface="Calibri" panose="020F0502020204030204" pitchFamily="34" charset="0"/>
              </a:rPr>
              <a:t>Questions</a:t>
            </a:r>
          </a:p>
        </p:txBody>
      </p:sp>
      <p:sp>
        <p:nvSpPr>
          <p:cNvPr id="62468"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EBA1AD0-D494-458F-BBF7-1EBCBDB3642E}" type="slidenum">
              <a:rPr lang="en-US" altLang="fr-FR">
                <a:solidFill>
                  <a:srgbClr val="898989"/>
                </a:solidFill>
                <a:latin typeface="Calibri" panose="020F0502020204030204" pitchFamily="34" charset="0"/>
              </a:rPr>
              <a:pPr/>
              <a:t>64</a:t>
            </a:fld>
            <a:endParaRPr lang="en-US" altLang="fr-FR">
              <a:solidFill>
                <a:srgbClr val="898989"/>
              </a:solidFill>
              <a:latin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350838" y="317500"/>
            <a:ext cx="8229600" cy="1143000"/>
          </a:xfrm>
        </p:spPr>
        <p:txBody>
          <a:bodyPr/>
          <a:lstStyle/>
          <a:p>
            <a:pPr eaLnBrk="1" hangingPunct="1"/>
            <a:r>
              <a:rPr lang="en-US" b="1" dirty="0"/>
              <a:t>Exercising Procedural Powers</a:t>
            </a:r>
            <a:endParaRPr lang="en-GB" b="1" dirty="0"/>
          </a:p>
        </p:txBody>
      </p:sp>
      <p:sp>
        <p:nvSpPr>
          <p:cNvPr id="7171" name="Rectangle 3"/>
          <p:cNvSpPr txBox="1">
            <a:spLocks/>
          </p:cNvSpPr>
          <p:nvPr/>
        </p:nvSpPr>
        <p:spPr bwMode="auto">
          <a:xfrm>
            <a:off x="457200" y="1530350"/>
            <a:ext cx="5274860"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2800" dirty="0">
              <a:solidFill>
                <a:srgbClr val="FF0000"/>
              </a:solidFill>
              <a:latin typeface="Calibri" panose="020F0502020204030204" pitchFamily="34" charset="0"/>
            </a:endParaRPr>
          </a:p>
          <a:p>
            <a:pPr algn="just" eaLnBrk="1" hangingPunct="1">
              <a:spcBef>
                <a:spcPct val="20000"/>
              </a:spcBef>
              <a:buFont typeface="Arial" panose="020B0604020202020204" pitchFamily="34" charset="0"/>
              <a:buChar char="•"/>
            </a:pPr>
            <a:r>
              <a:rPr lang="en-GB" sz="2800" dirty="0">
                <a:solidFill>
                  <a:srgbClr val="FF0000"/>
                </a:solidFill>
                <a:latin typeface="Calibri" panose="020F0502020204030204" pitchFamily="34" charset="0"/>
              </a:rPr>
              <a:t>W</a:t>
            </a:r>
            <a:r>
              <a:rPr lang="en-GB" sz="2800" b="1" dirty="0">
                <a:solidFill>
                  <a:srgbClr val="FF0000"/>
                </a:solidFill>
                <a:latin typeface="Calibri" panose="020F0502020204030204" pitchFamily="34" charset="0"/>
              </a:rPr>
              <a:t>ritten applications &amp; hearings </a:t>
            </a:r>
            <a:r>
              <a:rPr lang="en-GB" sz="2800" b="1" dirty="0">
                <a:latin typeface="Calibri" panose="020F0502020204030204" pitchFamily="34" charset="0"/>
              </a:rPr>
              <a:t>OR </a:t>
            </a:r>
            <a:r>
              <a:rPr lang="en-GB" sz="2800" b="1" dirty="0">
                <a:solidFill>
                  <a:srgbClr val="FF0000"/>
                </a:solidFill>
                <a:latin typeface="Calibri" panose="020F0502020204030204" pitchFamily="34" charset="0"/>
              </a:rPr>
              <a:t>requests &amp; consideration of requests for  authorization</a:t>
            </a:r>
            <a:endParaRPr lang="en-US" sz="2800" dirty="0">
              <a:latin typeface="Calibri" panose="020F0502020204030204" pitchFamily="34" charset="0"/>
            </a:endParaRPr>
          </a:p>
          <a:p>
            <a:pPr algn="just" eaLnBrk="1" hangingPunct="1">
              <a:spcBef>
                <a:spcPct val="20000"/>
              </a:spcBef>
              <a:buFont typeface="Arial" panose="020B0604020202020204" pitchFamily="34" charset="0"/>
              <a:buChar char="•"/>
            </a:pPr>
            <a:endParaRPr lang="en-GB" sz="2800" dirty="0">
              <a:latin typeface="Calibri" panose="020F0502020204030204" pitchFamily="34" charset="0"/>
            </a:endParaRPr>
          </a:p>
          <a:p>
            <a:pPr algn="just" eaLnBrk="1" hangingPunct="1">
              <a:spcBef>
                <a:spcPct val="20000"/>
              </a:spcBef>
              <a:buFont typeface="Arial" panose="020B0604020202020204" pitchFamily="34" charset="0"/>
              <a:buChar char="•"/>
            </a:pPr>
            <a:r>
              <a:rPr lang="en-GB" sz="2800" dirty="0">
                <a:latin typeface="Calibri" panose="020F0502020204030204" pitchFamily="34" charset="0"/>
              </a:rPr>
              <a:t>Both legal systems require </a:t>
            </a:r>
            <a:r>
              <a:rPr lang="en-GB" sz="2800" b="1" dirty="0">
                <a:solidFill>
                  <a:srgbClr val="FF0000"/>
                </a:solidFill>
                <a:latin typeface="Calibri" panose="020F0502020204030204" pitchFamily="34" charset="0"/>
              </a:rPr>
              <a:t>similar criteria</a:t>
            </a:r>
            <a:r>
              <a:rPr lang="en-GB" sz="2800" dirty="0">
                <a:solidFill>
                  <a:srgbClr val="FF0000"/>
                </a:solidFill>
                <a:latin typeface="Calibri" panose="020F0502020204030204" pitchFamily="34" charset="0"/>
              </a:rPr>
              <a:t> </a:t>
            </a:r>
            <a:r>
              <a:rPr lang="en-GB" sz="2800" dirty="0">
                <a:latin typeface="Calibri" panose="020F0502020204030204" pitchFamily="34" charset="0"/>
              </a:rPr>
              <a:t>and </a:t>
            </a:r>
            <a:r>
              <a:rPr lang="en-GB" sz="2800" b="1" dirty="0">
                <a:solidFill>
                  <a:srgbClr val="FF0000"/>
                </a:solidFill>
                <a:latin typeface="Calibri" panose="020F0502020204030204" pitchFamily="34" charset="0"/>
              </a:rPr>
              <a:t>similar grounds</a:t>
            </a:r>
          </a:p>
        </p:txBody>
      </p:sp>
      <p:sp>
        <p:nvSpPr>
          <p:cNvPr id="71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ACC12F5-F49D-4DEB-A63B-ED2129395AC3}" type="slidenum">
              <a:rPr lang="en-US" altLang="en-US">
                <a:solidFill>
                  <a:srgbClr val="898989"/>
                </a:solidFill>
                <a:latin typeface="Calibri" panose="020F0502020204030204" pitchFamily="34" charset="0"/>
              </a:rPr>
              <a:pPr/>
              <a:t>7</a:t>
            </a:fld>
            <a:endParaRPr lang="en-US" altLang="en-US">
              <a:solidFill>
                <a:srgbClr val="898989"/>
              </a:solidFill>
              <a:latin typeface="Calibri" panose="020F0502020204030204" pitchFamily="34" charset="0"/>
            </a:endParaRPr>
          </a:p>
        </p:txBody>
      </p:sp>
      <p:pic>
        <p:nvPicPr>
          <p:cNvPr id="5" name="Picture 2" descr="Image result for phone conversation clipart">
            <a:extLst>
              <a:ext uri="{FF2B5EF4-FFF2-40B4-BE49-F238E27FC236}">
                <a16:creationId xmlns:a16="http://schemas.microsoft.com/office/drawing/2014/main" id="{A7B14A29-B6EC-43D6-AA41-7604EE5A8A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4220537"/>
            <a:ext cx="2133600" cy="213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Image result for written application clipart">
            <a:extLst>
              <a:ext uri="{FF2B5EF4-FFF2-40B4-BE49-F238E27FC236}">
                <a16:creationId xmlns:a16="http://schemas.microsoft.com/office/drawing/2014/main" id="{884973D8-3C12-44B2-B964-4C6574ABB3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530350"/>
            <a:ext cx="2133600" cy="241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41350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1416423" y="20828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219" name="Rectangle 2"/>
          <p:cNvSpPr>
            <a:spLocks noGrp="1"/>
          </p:cNvSpPr>
          <p:nvPr>
            <p:ph type="title"/>
          </p:nvPr>
        </p:nvSpPr>
        <p:spPr>
          <a:xfrm>
            <a:off x="350838" y="306388"/>
            <a:ext cx="8229600" cy="1143000"/>
          </a:xfrm>
        </p:spPr>
        <p:txBody>
          <a:bodyPr/>
          <a:lstStyle/>
          <a:p>
            <a:pPr eaLnBrk="1" hangingPunct="1"/>
            <a:r>
              <a:rPr lang="en-GB" sz="3800" b="1"/>
              <a:t>Introduction to Applying for Procedural Powers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2762250"/>
            <a:ext cx="8229600" cy="1143000"/>
          </a:xfrm>
        </p:spPr>
        <p:txBody>
          <a:bodyPr/>
          <a:lstStyle/>
          <a:p>
            <a:r>
              <a:rPr lang="en-GB" sz="4000" b="1" dirty="0"/>
              <a:t>Part Two</a:t>
            </a:r>
            <a:br>
              <a:rPr lang="en-GB" sz="4000" b="1" dirty="0"/>
            </a:br>
            <a:r>
              <a:rPr lang="en-US" sz="4000" b="1" dirty="0">
                <a:solidFill>
                  <a:srgbClr val="FF0000"/>
                </a:solidFill>
              </a:rPr>
              <a:t>What </a:t>
            </a:r>
            <a:r>
              <a:rPr lang="en-US" sz="4000" b="1" dirty="0">
                <a:solidFill>
                  <a:srgbClr val="000000"/>
                </a:solidFill>
              </a:rPr>
              <a:t>is the subject of procedural powers?</a:t>
            </a:r>
            <a:endParaRPr lang="en-GB" sz="4000" b="1" dirty="0"/>
          </a:p>
        </p:txBody>
      </p:sp>
      <p:pic>
        <p:nvPicPr>
          <p:cNvPr id="1024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1024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5DE55A-A3CA-4E9E-80BB-618A1BCD76F1}" type="slidenum">
              <a:rPr lang="en-US" altLang="fr-FR">
                <a:solidFill>
                  <a:srgbClr val="898989"/>
                </a:solidFill>
                <a:latin typeface="Calibri" panose="020F0502020204030204" pitchFamily="34" charset="0"/>
              </a:rPr>
              <a:pPr/>
              <a:t>9</a:t>
            </a:fld>
            <a:endParaRPr lang="en-US" altLang="fr-FR">
              <a:solidFill>
                <a:srgbClr val="898989"/>
              </a:solidFill>
              <a:latin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17079</TotalTime>
  <Words>5376</Words>
  <Application>Microsoft Office PowerPoint</Application>
  <PresentationFormat>On-screen Show (4:3)</PresentationFormat>
  <Paragraphs>539</Paragraphs>
  <Slides>64</Slides>
  <Notes>64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64</vt:i4>
      </vt:variant>
    </vt:vector>
  </HeadingPairs>
  <TitlesOfParts>
    <vt:vector size="70" baseType="lpstr">
      <vt:lpstr>ＭＳ Ｐゴシック</vt:lpstr>
      <vt:lpstr>ＭＳ Ｐゴシック</vt:lpstr>
      <vt:lpstr>Arial</vt:lpstr>
      <vt:lpstr>Calibri</vt:lpstr>
      <vt:lpstr>Wingdings</vt:lpstr>
      <vt:lpstr>Office Theme</vt:lpstr>
      <vt:lpstr>Advanced Cybercrime Training for Judges and Prosecutors</vt:lpstr>
      <vt:lpstr>Agenda</vt:lpstr>
      <vt:lpstr>Session Objectives</vt:lpstr>
      <vt:lpstr>Part One Introduction</vt:lpstr>
      <vt:lpstr>Procedural Powers</vt:lpstr>
      <vt:lpstr>Exercising Procedural Powers</vt:lpstr>
      <vt:lpstr>Exercising Procedural Powers</vt:lpstr>
      <vt:lpstr>Introduction to Applying for Procedural Powers</vt:lpstr>
      <vt:lpstr>Part Two What is the subject of procedural powers?</vt:lpstr>
      <vt:lpstr>Subject of Procedural Powers</vt:lpstr>
      <vt:lpstr>Subject Person</vt:lpstr>
      <vt:lpstr>Subject person</vt:lpstr>
      <vt:lpstr>Case Study: Subject Person</vt:lpstr>
      <vt:lpstr>Subject Data/Communication</vt:lpstr>
      <vt:lpstr>Subject Data/Communication</vt:lpstr>
      <vt:lpstr>Subject Data/Communication</vt:lpstr>
      <vt:lpstr>Case Study: Subject Data</vt:lpstr>
      <vt:lpstr>Case Study: Subject Data</vt:lpstr>
      <vt:lpstr>Case Study: Subject Data</vt:lpstr>
      <vt:lpstr>Subject Data</vt:lpstr>
      <vt:lpstr>Subject Data</vt:lpstr>
      <vt:lpstr>Case Study</vt:lpstr>
      <vt:lpstr>Part Three How will procedural powers be applied?</vt:lpstr>
      <vt:lpstr>Execution of procedural measures</vt:lpstr>
      <vt:lpstr>Technical Necessities</vt:lpstr>
      <vt:lpstr>Technical Necessities</vt:lpstr>
      <vt:lpstr>Technical Necessities</vt:lpstr>
      <vt:lpstr>Case Study: Technical Necessities</vt:lpstr>
      <vt:lpstr>Case Study: Technical Necessities</vt:lpstr>
      <vt:lpstr>Technical Necessities</vt:lpstr>
      <vt:lpstr>Case Study: Technical Necessities</vt:lpstr>
      <vt:lpstr>Persons Required </vt:lpstr>
      <vt:lpstr>Case Study: Persons Required</vt:lpstr>
      <vt:lpstr>Technical Capability</vt:lpstr>
      <vt:lpstr>Technical Capability</vt:lpstr>
      <vt:lpstr>Protective Necessities</vt:lpstr>
      <vt:lpstr>Duration/Frequency</vt:lpstr>
      <vt:lpstr>Case Study: Duration/Frequency</vt:lpstr>
      <vt:lpstr>Limited Use of Data</vt:lpstr>
      <vt:lpstr>Case Study: Limited Use of Data</vt:lpstr>
      <vt:lpstr>Privacy</vt:lpstr>
      <vt:lpstr>Measures for privacy</vt:lpstr>
      <vt:lpstr>Case Study: Privacy Safeguards</vt:lpstr>
      <vt:lpstr>Proportionality Test</vt:lpstr>
      <vt:lpstr>Case Study: Weighing Proportionality</vt:lpstr>
      <vt:lpstr>Privilege</vt:lpstr>
      <vt:lpstr>Confidentiality</vt:lpstr>
      <vt:lpstr>Confidentiality</vt:lpstr>
      <vt:lpstr>Case Study: Confidentiality</vt:lpstr>
      <vt:lpstr>Part Four Why are procedural powers necessary?</vt:lpstr>
      <vt:lpstr>Grounds</vt:lpstr>
      <vt:lpstr>Grounds</vt:lpstr>
      <vt:lpstr>Grounds</vt:lpstr>
      <vt:lpstr>Grounds</vt:lpstr>
      <vt:lpstr>Grounds</vt:lpstr>
      <vt:lpstr>Grounds</vt:lpstr>
      <vt:lpstr>Grounds</vt:lpstr>
      <vt:lpstr>Grounds</vt:lpstr>
      <vt:lpstr>Grounds</vt:lpstr>
      <vt:lpstr>Explaining Grounds</vt:lpstr>
      <vt:lpstr>Case Study: Grounds for Seizure</vt:lpstr>
      <vt:lpstr>Part Five Summary </vt:lpstr>
      <vt:lpstr>Session Objectives</vt:lpstr>
      <vt:lpstr>PowerPoint Presentation</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Abbas Lotia</cp:lastModifiedBy>
  <cp:revision>562</cp:revision>
  <dcterms:created xsi:type="dcterms:W3CDTF">2012-01-26T09:33:22Z</dcterms:created>
  <dcterms:modified xsi:type="dcterms:W3CDTF">2018-03-16T16:49:34Z</dcterms:modified>
</cp:coreProperties>
</file>