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57" r:id="rId3"/>
    <p:sldId id="280" r:id="rId4"/>
    <p:sldId id="260" r:id="rId5"/>
    <p:sldId id="308" r:id="rId6"/>
    <p:sldId id="304" r:id="rId7"/>
    <p:sldId id="310" r:id="rId8"/>
    <p:sldId id="305" r:id="rId9"/>
    <p:sldId id="306" r:id="rId10"/>
    <p:sldId id="274" r:id="rId11"/>
    <p:sldId id="262" r:id="rId12"/>
    <p:sldId id="288" r:id="rId13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ExtraBold" panose="00000900000000000000" pitchFamily="2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66F4EF-0148-4BCD-B857-DE468B8D286F}">
  <a:tblStyle styleId="{A866F4EF-0148-4BCD-B857-DE468B8D28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7f9262ee2f_0_26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7f9262ee2f_0_26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7f9262ee2f_0_26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7f9262ee2f_0_26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7f9262ee2f_0_26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7f9262ee2f_0_26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29023341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29023341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29023341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29023341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46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7f9262ee2f_0_26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7f9262ee2f_0_26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92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f9262ee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f9262ee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83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7f9262ee2f_0_26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7f9262ee2f_0_26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63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7f9262ee2f_0_26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7f9262ee2f_0_26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31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SECTION_TITLE_AND_DESCRIPTION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938500" y="1769575"/>
            <a:ext cx="2871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703375" y="909600"/>
            <a:ext cx="3468900" cy="3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32238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1920750" y="1634425"/>
            <a:ext cx="5302500" cy="11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2786550" y="3094475"/>
            <a:ext cx="35709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CAPTION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1pPr>
            <a:lvl2pPr marL="914400" lvl="1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2pPr>
            <a:lvl3pPr marL="1371600" lvl="2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3pPr>
            <a:lvl4pPr marL="1828800" lvl="3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4pPr>
            <a:lvl5pPr marL="2286000" lvl="4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5pPr>
            <a:lvl6pPr marL="2743200" lvl="5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6pPr>
            <a:lvl7pPr marL="3200400" lvl="6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7pPr>
            <a:lvl8pPr marL="3657600" lvl="7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8pPr>
            <a:lvl9pPr marL="4114800" lvl="8" indent="-301625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ctrTitle"/>
          </p:nvPr>
        </p:nvSpPr>
        <p:spPr>
          <a:xfrm>
            <a:off x="1850525" y="1157925"/>
            <a:ext cx="5442900" cy="26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1"/>
          </p:nvPr>
        </p:nvSpPr>
        <p:spPr>
          <a:xfrm>
            <a:off x="2481900" y="3945600"/>
            <a:ext cx="418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 idx="2"/>
          </p:nvPr>
        </p:nvSpPr>
        <p:spPr>
          <a:xfrm>
            <a:off x="4816563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3"/>
          </p:nvPr>
        </p:nvSpPr>
        <p:spPr>
          <a:xfrm>
            <a:off x="4816563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7" r:id="rId5"/>
    <p:sldLayoutId id="2147483658" r:id="rId6"/>
    <p:sldLayoutId id="2147483659" r:id="rId7"/>
    <p:sldLayoutId id="2147483662" r:id="rId8"/>
    <p:sldLayoutId id="2147483663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ica.gov.pt/en-gb/Servicos/Justice-Practical-Guide-Beta-Vers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2175900" y="1544151"/>
            <a:ext cx="4792200" cy="1050649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Workshop on </a:t>
            </a:r>
            <a:r>
              <a:rPr lang="en-US" sz="1800" i="1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Artificial intelligence in the service of justice - Concrete examples of implementation</a:t>
            </a:r>
            <a:endParaRPr sz="1800" dirty="0">
              <a:latin typeface="Montserrat" panose="00000500000000000000" pitchFamily="2" charset="0"/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3892050" y="4323774"/>
            <a:ext cx="5055600" cy="572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Pedro Almeida | </a:t>
            </a:r>
            <a:r>
              <a:rPr lang="en-US" dirty="0"/>
              <a:t>Ministry of Justice of Portugal Member of the CEPEJ-GT-CYBERJUST</a:t>
            </a:r>
            <a:endParaRPr dirty="0"/>
          </a:p>
        </p:txBody>
      </p:sp>
      <p:sp>
        <p:nvSpPr>
          <p:cNvPr id="164" name="Google Shape;164;p38"/>
          <p:cNvSpPr txBox="1">
            <a:spLocks noGrp="1"/>
          </p:cNvSpPr>
          <p:nvPr>
            <p:ph type="ctrTitle"/>
          </p:nvPr>
        </p:nvSpPr>
        <p:spPr>
          <a:xfrm>
            <a:off x="2724150" y="2638898"/>
            <a:ext cx="3695700" cy="1050649"/>
          </a:xfrm>
          <a:prstGeom prst="rect">
            <a:avLst/>
          </a:prstGeom>
          <a:effectLst>
            <a:outerShdw blurRad="100013" dist="19050" dir="84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Generative AI for a practical guide to access to justice (GPJ)</a:t>
            </a:r>
            <a:endParaRPr sz="1400" b="0" dirty="0">
              <a:latin typeface="Montserrat" panose="00000500000000000000" pitchFamily="2" charset="0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889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6" name="Google Shape;163;p38">
            <a:extLst>
              <a:ext uri="{FF2B5EF4-FFF2-40B4-BE49-F238E27FC236}">
                <a16:creationId xmlns:a16="http://schemas.microsoft.com/office/drawing/2014/main" id="{65C5DEA5-6708-480D-BCE0-FF07BC30E1E9}"/>
              </a:ext>
            </a:extLst>
          </p:cNvPr>
          <p:cNvSpPr txBox="1">
            <a:spLocks/>
          </p:cNvSpPr>
          <p:nvPr/>
        </p:nvSpPr>
        <p:spPr>
          <a:xfrm>
            <a:off x="595790" y="408195"/>
            <a:ext cx="2361825" cy="74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/>
              <a:t>CEPEJ Plenary Meeting</a:t>
            </a:r>
          </a:p>
          <a:p>
            <a:pPr marL="0" indent="0"/>
            <a:r>
              <a:rPr lang="en-US" dirty="0"/>
              <a:t>4 December 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55D71E-707A-47F6-B1A5-48ABB9A0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86" y="405270"/>
            <a:ext cx="2361825" cy="7445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56"/>
          <p:cNvSpPr txBox="1">
            <a:spLocks noGrp="1"/>
          </p:cNvSpPr>
          <p:nvPr>
            <p:ph type="title"/>
          </p:nvPr>
        </p:nvSpPr>
        <p:spPr>
          <a:xfrm>
            <a:off x="1892224" y="1727720"/>
            <a:ext cx="5302500" cy="11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 err="1">
                <a:latin typeface="Montserrat" panose="00000500000000000000" pitchFamily="2" charset="0"/>
              </a:rPr>
              <a:t>How</a:t>
            </a:r>
            <a:r>
              <a:rPr lang="pt-PT" sz="2400" b="1" dirty="0">
                <a:latin typeface="Montserrat" panose="00000500000000000000" pitchFamily="2" charset="0"/>
              </a:rPr>
              <a:t> does </a:t>
            </a:r>
            <a:r>
              <a:rPr lang="pt-PT" sz="2400" b="1" dirty="0">
                <a:latin typeface="Montserrat" panose="00000500000000000000" pitchFamily="2" charset="0"/>
                <a:hlinkClick r:id="rId3"/>
              </a:rPr>
              <a:t>GPJ</a:t>
            </a:r>
            <a:r>
              <a:rPr lang="pt-PT" sz="2400" b="1" dirty="0">
                <a:latin typeface="Montserrat" panose="00000500000000000000" pitchFamily="2" charset="0"/>
              </a:rPr>
              <a:t> </a:t>
            </a:r>
            <a:r>
              <a:rPr lang="pt-PT" sz="2400" b="1" dirty="0" err="1">
                <a:latin typeface="Montserrat" panose="00000500000000000000" pitchFamily="2" charset="0"/>
              </a:rPr>
              <a:t>work</a:t>
            </a:r>
            <a:r>
              <a:rPr lang="pt-PT" sz="2400" b="1" dirty="0">
                <a:latin typeface="Montserrat" panose="00000500000000000000" pitchFamily="2" charset="0"/>
              </a:rPr>
              <a:t>?</a:t>
            </a:r>
            <a:endParaRPr sz="2400" b="1" dirty="0">
              <a:latin typeface="Montserrat" panose="00000500000000000000" pitchFamily="2" charset="0"/>
            </a:endParaRPr>
          </a:p>
        </p:txBody>
      </p:sp>
      <p:cxnSp>
        <p:nvCxnSpPr>
          <p:cNvPr id="1988" name="Google Shape;1988;p56"/>
          <p:cNvCxnSpPr/>
          <p:nvPr/>
        </p:nvCxnSpPr>
        <p:spPr>
          <a:xfrm>
            <a:off x="3190500" y="3109341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BDDD6E03-2E99-E06C-1ECB-B679042DC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699" y="478293"/>
            <a:ext cx="5359551" cy="98440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21A6B8A-80C6-4CDF-BE35-1E473778B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512" y="3374363"/>
            <a:ext cx="4432176" cy="12619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621400" y="445025"/>
            <a:ext cx="5593662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Some insights for the future…</a:t>
            </a:r>
            <a:b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</a:br>
            <a:endParaRPr lang="pt-PT" b="1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538449" y="1417427"/>
            <a:ext cx="5505163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anose="00000500000000000000" pitchFamily="2" charset="0"/>
              </a:rPr>
              <a:t>More complex tasks and better interoperability capabilities (with other databases and services)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anose="00000500000000000000" pitchFamily="2" charset="0"/>
              </a:rPr>
              <a:t>More powerful and accurate capabilities to rapidly deploy new contexts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anose="00000500000000000000" pitchFamily="2" charset="0"/>
              </a:rPr>
              <a:t>Improved and more sophisticated conversional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anose="00000500000000000000" pitchFamily="2" charset="0"/>
              </a:rPr>
              <a:t>More intuitive type of interface with voice conversation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70"/>
          <p:cNvSpPr txBox="1">
            <a:spLocks noGrp="1"/>
          </p:cNvSpPr>
          <p:nvPr>
            <p:ph type="title"/>
          </p:nvPr>
        </p:nvSpPr>
        <p:spPr>
          <a:xfrm>
            <a:off x="3443687" y="3016871"/>
            <a:ext cx="1909475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 panose="00000500000000000000" pitchFamily="2" charset="0"/>
              </a:rPr>
              <a:t>Thank you</a:t>
            </a:r>
            <a:endParaRPr b="1" dirty="0">
              <a:latin typeface="Montserrat" panose="00000500000000000000" pitchFamily="2" charset="0"/>
            </a:endParaRPr>
          </a:p>
        </p:txBody>
      </p:sp>
      <p:sp>
        <p:nvSpPr>
          <p:cNvPr id="2191" name="Google Shape;2191;p70"/>
          <p:cNvSpPr txBox="1">
            <a:spLocks noGrp="1"/>
          </p:cNvSpPr>
          <p:nvPr>
            <p:ph type="body" idx="1"/>
          </p:nvPr>
        </p:nvSpPr>
        <p:spPr>
          <a:xfrm>
            <a:off x="938500" y="1659274"/>
            <a:ext cx="4946400" cy="1212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192" name="Google Shape;2192;p70"/>
          <p:cNvCxnSpPr/>
          <p:nvPr/>
        </p:nvCxnSpPr>
        <p:spPr>
          <a:xfrm>
            <a:off x="3016925" y="23380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667620" y="2410455"/>
            <a:ext cx="4909588" cy="1654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/>
              <a:t>Virtual assistant in development by Portuguese Ministry of Justice which aims to provide quick and simplified access to information</a:t>
            </a:r>
            <a:endParaRPr sz="1600" dirty="0"/>
          </a:p>
        </p:txBody>
      </p:sp>
      <p:cxnSp>
        <p:nvCxnSpPr>
          <p:cNvPr id="172" name="Google Shape;172;p39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EE038712-1D3B-292F-B19F-FBF4073BB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99" y="677580"/>
            <a:ext cx="4367829" cy="8022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AFD121-5F3B-3EDF-CB5A-662E216AA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33" y="2303708"/>
            <a:ext cx="2176867" cy="10851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62"/>
          <p:cNvSpPr txBox="1">
            <a:spLocks noGrp="1"/>
          </p:cNvSpPr>
          <p:nvPr>
            <p:ph type="body" idx="2"/>
          </p:nvPr>
        </p:nvSpPr>
        <p:spPr>
          <a:xfrm>
            <a:off x="4703374" y="909600"/>
            <a:ext cx="3502125" cy="3719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/>
              <a:t>E</a:t>
            </a:r>
            <a:r>
              <a:rPr lang="en-US" sz="1600" dirty="0">
                <a:solidFill>
                  <a:schemeClr val="lt1"/>
                </a:solidFill>
              </a:rPr>
              <a:t>xcessively dispersed legal information</a:t>
            </a:r>
          </a:p>
          <a:p>
            <a:pPr marL="139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Lack of uniformity in the organization of the available information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Use of “legalese”</a:t>
            </a:r>
          </a:p>
          <a:p>
            <a:pPr marL="139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lang="en-US" sz="1600" dirty="0"/>
          </a:p>
          <a:p>
            <a:r>
              <a:rPr lang="en-US" sz="1600" dirty="0"/>
              <a:t>Multiple communication channels</a:t>
            </a:r>
          </a:p>
          <a:p>
            <a:endParaRPr lang="en-US" sz="1600" dirty="0"/>
          </a:p>
          <a:p>
            <a:r>
              <a:rPr lang="en-US" sz="1600" dirty="0"/>
              <a:t>Overburdening of justice services personnel</a:t>
            </a:r>
            <a:endParaRPr lang="en-US" sz="1600" dirty="0">
              <a:solidFill>
                <a:schemeClr val="lt1"/>
              </a:solidFill>
            </a:endParaRPr>
          </a:p>
        </p:txBody>
      </p:sp>
      <p:sp>
        <p:nvSpPr>
          <p:cNvPr id="2091" name="Google Shape;2091;p62"/>
          <p:cNvSpPr txBox="1">
            <a:spLocks noGrp="1"/>
          </p:cNvSpPr>
          <p:nvPr>
            <p:ph type="title"/>
          </p:nvPr>
        </p:nvSpPr>
        <p:spPr>
          <a:xfrm>
            <a:off x="725936" y="499747"/>
            <a:ext cx="3223800" cy="719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 panose="00000500000000000000" pitchFamily="2" charset="0"/>
              </a:rPr>
              <a:t>Problems addressed</a:t>
            </a:r>
            <a:endParaRPr b="1" dirty="0">
              <a:latin typeface="Montserrat" panose="00000500000000000000" pitchFamily="2" charset="0"/>
            </a:endParaRPr>
          </a:p>
        </p:txBody>
      </p:sp>
      <p:cxnSp>
        <p:nvCxnSpPr>
          <p:cNvPr id="2092" name="Google Shape;2092;p62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256C041B-8546-78FC-34D2-292540E11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66" y="1746495"/>
            <a:ext cx="2176867" cy="10851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>
            <a:spLocks noGrp="1"/>
          </p:cNvSpPr>
          <p:nvPr>
            <p:ph type="subTitle" idx="1"/>
          </p:nvPr>
        </p:nvSpPr>
        <p:spPr>
          <a:xfrm>
            <a:off x="6738347" y="1600084"/>
            <a:ext cx="2468155" cy="2791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3750" indent="-2857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pc="-60" dirty="0">
                <a:cs typeface="Arial"/>
              </a:rPr>
              <a:t>Aim of </a:t>
            </a:r>
            <a:r>
              <a:rPr lang="en-US" sz="1400" spc="-60" dirty="0">
                <a:latin typeface="Montserrat"/>
                <a:cs typeface="Arial"/>
              </a:rPr>
              <a:t>easily interact with the user</a:t>
            </a:r>
          </a:p>
          <a:p>
            <a:pPr marL="393750" indent="-2857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400" spc="-60" dirty="0">
              <a:latin typeface="Montserrat"/>
              <a:cs typeface="Arial"/>
            </a:endParaRPr>
          </a:p>
          <a:p>
            <a:pPr marL="393750" indent="-2857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pc="-60" dirty="0">
                <a:cs typeface="Arial"/>
              </a:rPr>
              <a:t>Focus on </a:t>
            </a:r>
            <a:r>
              <a:rPr lang="en-US" sz="1400" spc="-60" dirty="0">
                <a:latin typeface="Montserrat"/>
                <a:cs typeface="Arial"/>
              </a:rPr>
              <a:t>concrete answers and on how to really help the </a:t>
            </a:r>
            <a:r>
              <a:rPr lang="pt-PT" sz="1400" spc="-60" dirty="0" err="1">
                <a:latin typeface="Montserrat"/>
                <a:cs typeface="Arial"/>
              </a:rPr>
              <a:t>user</a:t>
            </a:r>
            <a:endParaRPr lang="pt-PT" sz="1600" spc="-60" dirty="0">
              <a:latin typeface="Montserrat"/>
              <a:cs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2C4338B-28B3-62D4-E53B-51CBF6056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91" y="1299045"/>
            <a:ext cx="6321653" cy="30921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4B6B80-2821-90FF-BBE4-FFBA5668A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4" y="298516"/>
            <a:ext cx="2889754" cy="134124"/>
          </a:xfrm>
          <a:prstGeom prst="rect">
            <a:avLst/>
          </a:prstGeom>
        </p:spPr>
      </p:pic>
      <p:sp>
        <p:nvSpPr>
          <p:cNvPr id="15" name="Google Shape;2091;p62">
            <a:extLst>
              <a:ext uri="{FF2B5EF4-FFF2-40B4-BE49-F238E27FC236}">
                <a16:creationId xmlns:a16="http://schemas.microsoft.com/office/drawing/2014/main" id="{B88714F3-8004-F2B4-9430-BF6BE4C0628C}"/>
              </a:ext>
            </a:extLst>
          </p:cNvPr>
          <p:cNvSpPr txBox="1">
            <a:spLocks/>
          </p:cNvSpPr>
          <p:nvPr/>
        </p:nvSpPr>
        <p:spPr>
          <a:xfrm>
            <a:off x="354191" y="527030"/>
            <a:ext cx="3795036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Montserrat" panose="00000500000000000000" pitchFamily="2" charset="0"/>
              </a:rPr>
              <a:t>GPJ: a simple look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A4B6B80-2821-90FF-BBE4-FFBA5668A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64" y="298516"/>
            <a:ext cx="2889754" cy="134124"/>
          </a:xfrm>
          <a:prstGeom prst="rect">
            <a:avLst/>
          </a:prstGeom>
        </p:spPr>
      </p:pic>
      <p:sp>
        <p:nvSpPr>
          <p:cNvPr id="15" name="Google Shape;2091;p62">
            <a:extLst>
              <a:ext uri="{FF2B5EF4-FFF2-40B4-BE49-F238E27FC236}">
                <a16:creationId xmlns:a16="http://schemas.microsoft.com/office/drawing/2014/main" id="{B88714F3-8004-F2B4-9430-BF6BE4C0628C}"/>
              </a:ext>
            </a:extLst>
          </p:cNvPr>
          <p:cNvSpPr txBox="1">
            <a:spLocks/>
          </p:cNvSpPr>
          <p:nvPr/>
        </p:nvSpPr>
        <p:spPr>
          <a:xfrm>
            <a:off x="555959" y="480879"/>
            <a:ext cx="483757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Montserrat" panose="00000500000000000000" pitchFamily="2" charset="0"/>
              </a:rPr>
              <a:t>An intuitive platform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DD78F4-A279-DD89-55D0-78D6C0760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59" y="1245143"/>
            <a:ext cx="7368217" cy="30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6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62"/>
          <p:cNvSpPr txBox="1">
            <a:spLocks noGrp="1"/>
          </p:cNvSpPr>
          <p:nvPr>
            <p:ph type="body" idx="2"/>
          </p:nvPr>
        </p:nvSpPr>
        <p:spPr>
          <a:xfrm>
            <a:off x="4572000" y="781012"/>
            <a:ext cx="4169164" cy="4041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Increased communication efficiency</a:t>
            </a:r>
          </a:p>
          <a:p>
            <a:pPr marL="139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/>
              <a:t>Better u</a:t>
            </a:r>
            <a:r>
              <a:rPr lang="en-US" sz="1600" dirty="0">
                <a:solidFill>
                  <a:schemeClr val="lt1"/>
                </a:solidFill>
              </a:rPr>
              <a:t>nderstanding of the information: use of natural language and </a:t>
            </a:r>
            <a:r>
              <a:rPr lang="en-US" sz="1600" dirty="0"/>
              <a:t>interaction </a:t>
            </a:r>
            <a:r>
              <a:rPr lang="en-US" sz="1600" dirty="0">
                <a:solidFill>
                  <a:schemeClr val="lt1"/>
                </a:solidFill>
              </a:rPr>
              <a:t>in a conversational manner with </a:t>
            </a:r>
            <a:r>
              <a:rPr lang="en-US" sz="1600" dirty="0"/>
              <a:t>I</a:t>
            </a:r>
            <a:r>
              <a:rPr lang="en-US" sz="1600" dirty="0">
                <a:solidFill>
                  <a:schemeClr val="lt1"/>
                </a:solidFill>
              </a:rPr>
              <a:t>mmediate answers</a:t>
            </a:r>
          </a:p>
          <a:p>
            <a:pPr marL="139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Enhanced personalized experience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Helps citizens with primary issues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Interacts in two languages (PT and EN)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sz="1600" dirty="0">
              <a:solidFill>
                <a:schemeClr val="lt1"/>
              </a:solidFill>
            </a:endParaRPr>
          </a:p>
        </p:txBody>
      </p:sp>
      <p:sp>
        <p:nvSpPr>
          <p:cNvPr id="2091" name="Google Shape;2091;p62"/>
          <p:cNvSpPr txBox="1">
            <a:spLocks noGrp="1"/>
          </p:cNvSpPr>
          <p:nvPr>
            <p:ph type="title"/>
          </p:nvPr>
        </p:nvSpPr>
        <p:spPr>
          <a:xfrm>
            <a:off x="402836" y="516462"/>
            <a:ext cx="3904963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 err="1">
                <a:latin typeface="Montserrat" panose="00000500000000000000" pitchFamily="2" charset="0"/>
              </a:rPr>
              <a:t>Benefits</a:t>
            </a:r>
            <a:r>
              <a:rPr lang="pt-PT" b="1" dirty="0">
                <a:latin typeface="Montserrat" panose="00000500000000000000" pitchFamily="2" charset="0"/>
              </a:rPr>
              <a:t> </a:t>
            </a:r>
            <a:r>
              <a:rPr lang="pt-PT" b="1" dirty="0" err="1">
                <a:latin typeface="Montserrat" panose="00000500000000000000" pitchFamily="2" charset="0"/>
              </a:rPr>
              <a:t>of</a:t>
            </a:r>
            <a:r>
              <a:rPr lang="pt-PT" b="1" dirty="0">
                <a:latin typeface="Montserrat" panose="00000500000000000000" pitchFamily="2" charset="0"/>
              </a:rPr>
              <a:t> use GPJ</a:t>
            </a:r>
          </a:p>
        </p:txBody>
      </p:sp>
      <p:cxnSp>
        <p:nvCxnSpPr>
          <p:cNvPr id="2092" name="Google Shape;2092;p62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076DADC8-C50F-364F-25E8-FC03876E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21" y="1794924"/>
            <a:ext cx="2176867" cy="10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0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>
            <a:spLocks noGrp="1"/>
          </p:cNvSpPr>
          <p:nvPr>
            <p:ph type="title" idx="4"/>
          </p:nvPr>
        </p:nvSpPr>
        <p:spPr>
          <a:xfrm>
            <a:off x="281275" y="443368"/>
            <a:ext cx="4290725" cy="606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Montserrat" panose="00000500000000000000" pitchFamily="2" charset="0"/>
              </a:rPr>
              <a:t>New knowledge base</a:t>
            </a:r>
          </a:p>
        </p:txBody>
      </p:sp>
      <p:cxnSp>
        <p:nvCxnSpPr>
          <p:cNvPr id="222" name="Google Shape;222;p45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D09AE7-484A-C135-C3C2-6E3C3F9EF181}"/>
              </a:ext>
            </a:extLst>
          </p:cNvPr>
          <p:cNvSpPr txBox="1"/>
          <p:nvPr/>
        </p:nvSpPr>
        <p:spPr>
          <a:xfrm>
            <a:off x="5163457" y="1693697"/>
            <a:ext cx="3657599" cy="263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chemeClr val="lt1"/>
              </a:buClr>
              <a:buSzPts val="1400"/>
              <a:buFont typeface="Arial" pitchFamily="34" charset="0"/>
              <a:buChar char="•"/>
            </a:pPr>
            <a:r>
              <a:rPr lang="en-US" sz="1600" spc="-60" dirty="0">
                <a:solidFill>
                  <a:schemeClr val="lt1"/>
                </a:solidFill>
                <a:latin typeface="Montserrat"/>
                <a:sym typeface="Montserrat"/>
              </a:rPr>
              <a:t>By using its “own” Database, the Ministry guarantees data validation and quick updates without increased efforts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chemeClr val="lt1"/>
              </a:buClr>
              <a:buSzPts val="1400"/>
              <a:buFont typeface="Arial" pitchFamily="34" charset="0"/>
              <a:buChar char="•"/>
            </a:pPr>
            <a:endParaRPr lang="en-US" sz="1600" spc="-60" dirty="0">
              <a:solidFill>
                <a:schemeClr val="lt1"/>
              </a:solidFill>
              <a:latin typeface="Montserrat"/>
              <a:sym typeface="Montserrat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chemeClr val="lt1"/>
              </a:buClr>
              <a:buSzPts val="1400"/>
              <a:buFont typeface="Arial" pitchFamily="34" charset="0"/>
              <a:buChar char="•"/>
            </a:pPr>
            <a:r>
              <a:rPr lang="en-US" sz="1600" spc="-60" dirty="0">
                <a:solidFill>
                  <a:schemeClr val="lt1"/>
                </a:solidFill>
                <a:latin typeface="Montserrat"/>
                <a:sym typeface="Montserrat"/>
              </a:rPr>
              <a:t>All GPT knowledge is blocked, leaving only the narrative capacity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lt1"/>
              </a:buClr>
              <a:buSzPts val="1400"/>
            </a:pPr>
            <a:endParaRPr lang="en-US" sz="1600" spc="-60" dirty="0">
              <a:solidFill>
                <a:schemeClr val="lt1"/>
              </a:solidFill>
              <a:latin typeface="Montserrat"/>
              <a:sym typeface="Montserrat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72279160-2A22-1F59-E5F9-083F6E868408}"/>
              </a:ext>
            </a:extLst>
          </p:cNvPr>
          <p:cNvSpPr/>
          <p:nvPr/>
        </p:nvSpPr>
        <p:spPr>
          <a:xfrm>
            <a:off x="482773" y="1965991"/>
            <a:ext cx="4089226" cy="231843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PT" sz="4400" dirty="0">
              <a:solidFill>
                <a:schemeClr val="tx1"/>
              </a:solidFill>
              <a:latin typeface="Montserrat" panose="00000500000000000000" pitchFamily="2" charset="0"/>
              <a:cs typeface="Calibri"/>
            </a:endParaRPr>
          </a:p>
          <a:p>
            <a:pPr algn="ctr"/>
            <a:r>
              <a:rPr lang="pt-PT" sz="4400" dirty="0">
                <a:solidFill>
                  <a:schemeClr val="tx1"/>
                </a:solidFill>
                <a:latin typeface="Montserrat" panose="00000500000000000000" pitchFamily="2" charset="0"/>
                <a:cs typeface="Calibri"/>
              </a:rPr>
              <a:t>GPT 3.5</a:t>
            </a:r>
          </a:p>
          <a:p>
            <a:pPr algn="ctr"/>
            <a:endParaRPr lang="pt-PT" sz="4400" dirty="0">
              <a:latin typeface="Montserrat" panose="00000500000000000000" pitchFamily="2" charset="0"/>
              <a:cs typeface="Calibri"/>
            </a:endParaRPr>
          </a:p>
          <a:p>
            <a:pPr algn="ctr"/>
            <a:endParaRPr lang="pt-PT" sz="4400" dirty="0">
              <a:latin typeface="Montserrat" panose="00000500000000000000" pitchFamily="2" charset="0"/>
              <a:cs typeface="Calibri"/>
            </a:endParaRPr>
          </a:p>
          <a:p>
            <a:pPr algn="ctr"/>
            <a:endParaRPr lang="pt-PT" sz="4400" dirty="0"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6FF9F93F-D6D3-9BF9-700B-A758F3D63C9F}"/>
              </a:ext>
            </a:extLst>
          </p:cNvPr>
          <p:cNvSpPr/>
          <p:nvPr/>
        </p:nvSpPr>
        <p:spPr>
          <a:xfrm>
            <a:off x="808327" y="2827560"/>
            <a:ext cx="1197048" cy="110691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dirty="0" err="1">
                <a:latin typeface="Montserrat" panose="00000500000000000000" pitchFamily="2" charset="0"/>
                <a:cs typeface="Calibri"/>
              </a:rPr>
              <a:t>Narrative</a:t>
            </a:r>
            <a:r>
              <a:rPr lang="pt-PT" dirty="0">
                <a:latin typeface="Montserrat" panose="00000500000000000000" pitchFamily="2" charset="0"/>
                <a:cs typeface="Calibri"/>
              </a:rPr>
              <a:t> </a:t>
            </a:r>
            <a:endParaRPr lang="pt-PT" dirty="0">
              <a:latin typeface="Montserrat" panose="00000500000000000000" pitchFamily="2" charset="0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DBE63B1-B34B-1030-575F-234A20D630F0}"/>
              </a:ext>
            </a:extLst>
          </p:cNvPr>
          <p:cNvSpPr/>
          <p:nvPr/>
        </p:nvSpPr>
        <p:spPr>
          <a:xfrm>
            <a:off x="3078251" y="2827561"/>
            <a:ext cx="1365162" cy="110691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dirty="0" err="1">
                <a:latin typeface="Montserrat" panose="00000500000000000000" pitchFamily="2" charset="0"/>
                <a:cs typeface="Calibri"/>
              </a:rPr>
              <a:t>Knowledge</a:t>
            </a:r>
            <a:r>
              <a:rPr lang="pt-PT" dirty="0">
                <a:latin typeface="Montserrat" panose="00000500000000000000" pitchFamily="2" charset="0"/>
                <a:cs typeface="Calibri"/>
              </a:rPr>
              <a:t>  </a:t>
            </a:r>
            <a:r>
              <a:rPr lang="pt-PT" dirty="0" err="1">
                <a:latin typeface="Montserrat" panose="00000500000000000000" pitchFamily="2" charset="0"/>
                <a:cs typeface="Calibri"/>
              </a:rPr>
              <a:t>Validated</a:t>
            </a:r>
            <a:r>
              <a:rPr lang="pt-PT" dirty="0">
                <a:latin typeface="Montserrat" panose="00000500000000000000" pitchFamily="2" charset="0"/>
                <a:cs typeface="Calibri"/>
              </a:rPr>
              <a:t> </a:t>
            </a:r>
            <a:r>
              <a:rPr lang="pt-PT" dirty="0" err="1">
                <a:latin typeface="Montserrat" panose="00000500000000000000" pitchFamily="2" charset="0"/>
                <a:cs typeface="Calibri"/>
              </a:rPr>
              <a:t>by</a:t>
            </a:r>
            <a:r>
              <a:rPr lang="pt-PT" dirty="0">
                <a:latin typeface="Montserrat" panose="00000500000000000000" pitchFamily="2" charset="0"/>
                <a:cs typeface="Calibri"/>
              </a:rPr>
              <a:t> </a:t>
            </a:r>
            <a:r>
              <a:rPr lang="pt-PT" dirty="0" err="1">
                <a:latin typeface="Montserrat" panose="00000500000000000000" pitchFamily="2" charset="0"/>
                <a:cs typeface="Calibri"/>
              </a:rPr>
              <a:t>MoJ</a:t>
            </a:r>
            <a:endParaRPr lang="pt-PT" dirty="0">
              <a:latin typeface="Montserrat" panose="00000500000000000000" pitchFamily="2" charset="0"/>
            </a:endParaRPr>
          </a:p>
          <a:p>
            <a:pPr algn="ctr"/>
            <a:endParaRPr lang="pt-PT" dirty="0">
              <a:latin typeface="Montserrat Semi-Bold"/>
            </a:endParaRPr>
          </a:p>
        </p:txBody>
      </p: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8016AAF0-6ED5-640C-6036-EF6BD8936259}"/>
              </a:ext>
            </a:extLst>
          </p:cNvPr>
          <p:cNvCxnSpPr>
            <a:cxnSpLocks/>
          </p:cNvCxnSpPr>
          <p:nvPr/>
        </p:nvCxnSpPr>
        <p:spPr>
          <a:xfrm flipV="1">
            <a:off x="2151743" y="3287317"/>
            <a:ext cx="775664" cy="1190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65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62"/>
          <p:cNvSpPr txBox="1">
            <a:spLocks noGrp="1"/>
          </p:cNvSpPr>
          <p:nvPr>
            <p:ph type="body" idx="2"/>
          </p:nvPr>
        </p:nvSpPr>
        <p:spPr>
          <a:xfrm>
            <a:off x="4572000" y="550300"/>
            <a:ext cx="4221956" cy="45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sz="1600" b="1" dirty="0">
                <a:solidFill>
                  <a:schemeClr val="lt1"/>
                </a:solidFill>
              </a:rPr>
              <a:t>Focus on new areas of justice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/>
              <a:t>It is</a:t>
            </a:r>
            <a:r>
              <a:rPr lang="en-US" sz="1600" dirty="0">
                <a:solidFill>
                  <a:schemeClr val="lt1"/>
                </a:solidFill>
              </a:rPr>
              <a:t> not meant to replace any legal profession: just to inform and forward to online platforms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Ability to identify conversation context, without saving the conversation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Without suggesting or advising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Answers validated by the Ministry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Just answers on two matters: Marriage and Divorce (1</a:t>
            </a:r>
            <a:r>
              <a:rPr lang="en-US" sz="1600" baseline="30000" dirty="0">
                <a:solidFill>
                  <a:schemeClr val="lt1"/>
                </a:solidFill>
              </a:rPr>
              <a:t>st</a:t>
            </a:r>
            <a:r>
              <a:rPr lang="en-US" sz="1600" dirty="0">
                <a:solidFill>
                  <a:schemeClr val="lt1"/>
                </a:solidFill>
              </a:rPr>
              <a:t> phase) and Setting up a Company (2</a:t>
            </a:r>
            <a:r>
              <a:rPr lang="en-US" sz="1600" baseline="30000" dirty="0">
                <a:solidFill>
                  <a:schemeClr val="lt1"/>
                </a:solidFill>
              </a:rPr>
              <a:t>nd</a:t>
            </a:r>
            <a:r>
              <a:rPr lang="en-US" sz="1600" dirty="0">
                <a:solidFill>
                  <a:schemeClr val="lt1"/>
                </a:solidFill>
              </a:rPr>
              <a:t> phase, already completed)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sz="1600" dirty="0">
              <a:solidFill>
                <a:schemeClr val="lt1"/>
              </a:solidFill>
            </a:endParaRPr>
          </a:p>
        </p:txBody>
      </p:sp>
      <p:sp>
        <p:nvSpPr>
          <p:cNvPr id="2091" name="Google Shape;2091;p62"/>
          <p:cNvSpPr txBox="1">
            <a:spLocks noGrp="1"/>
          </p:cNvSpPr>
          <p:nvPr>
            <p:ph type="title"/>
          </p:nvPr>
        </p:nvSpPr>
        <p:spPr>
          <a:xfrm>
            <a:off x="296722" y="550300"/>
            <a:ext cx="4221956" cy="914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Montserrat" panose="00000500000000000000" pitchFamily="2" charset="0"/>
              </a:rPr>
              <a:t>Purpose and scope </a:t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(1st step)</a:t>
            </a:r>
          </a:p>
        </p:txBody>
      </p:sp>
      <p:cxnSp>
        <p:nvCxnSpPr>
          <p:cNvPr id="2092" name="Google Shape;2092;p62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076DADC8-C50F-364F-25E8-FC03876E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21" y="1794924"/>
            <a:ext cx="2176867" cy="10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62"/>
          <p:cNvSpPr txBox="1">
            <a:spLocks noGrp="1"/>
          </p:cNvSpPr>
          <p:nvPr>
            <p:ph type="body" idx="2"/>
          </p:nvPr>
        </p:nvSpPr>
        <p:spPr>
          <a:xfrm>
            <a:off x="4572000" y="550300"/>
            <a:ext cx="4221956" cy="45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lang="en-US" sz="1600" dirty="0">
              <a:solidFill>
                <a:schemeClr val="lt1"/>
              </a:solidFill>
            </a:endParaRPr>
          </a:p>
          <a:p>
            <a:pPr marL="139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sz="1600" b="1" dirty="0">
                <a:solidFill>
                  <a:schemeClr val="lt1"/>
                </a:solidFill>
              </a:rPr>
              <a:t>Gradual expansion to new areas and services</a:t>
            </a:r>
          </a:p>
          <a:p>
            <a:pPr marL="139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Expand to alternative dispute resolution and Online Criminal Record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sz="1600" dirty="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>
                <a:solidFill>
                  <a:schemeClr val="lt1"/>
                </a:solidFill>
              </a:rPr>
              <a:t>Interoperability with other source of data from public databases and other services</a:t>
            </a:r>
          </a:p>
        </p:txBody>
      </p:sp>
      <p:sp>
        <p:nvSpPr>
          <p:cNvPr id="2091" name="Google Shape;2091;p62"/>
          <p:cNvSpPr txBox="1">
            <a:spLocks noGrp="1"/>
          </p:cNvSpPr>
          <p:nvPr>
            <p:ph type="title"/>
          </p:nvPr>
        </p:nvSpPr>
        <p:spPr>
          <a:xfrm>
            <a:off x="317593" y="550300"/>
            <a:ext cx="4303121" cy="899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Montserrat" panose="00000500000000000000" pitchFamily="2" charset="0"/>
              </a:rPr>
              <a:t>Expand to new areas  </a:t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(2nd step)</a:t>
            </a:r>
            <a:br>
              <a:rPr lang="en-US" dirty="0"/>
            </a:br>
            <a:endParaRPr lang="en-US" dirty="0"/>
          </a:p>
        </p:txBody>
      </p:sp>
      <p:cxnSp>
        <p:nvCxnSpPr>
          <p:cNvPr id="2092" name="Google Shape;2092;p62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076DADC8-C50F-364F-25E8-FC03876E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21" y="1794924"/>
            <a:ext cx="2176867" cy="10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1715"/>
      </p:ext>
    </p:extLst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F412F0F5D93C40AF45DB173BED0D23" ma:contentTypeVersion="0" ma:contentTypeDescription="Create a new document." ma:contentTypeScope="" ma:versionID="7d8e0af1b4d30f7de048d76a0ea4de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280B05-BB05-4472-A88E-D3E116E6D32F}"/>
</file>

<file path=customXml/itemProps2.xml><?xml version="1.0" encoding="utf-8"?>
<ds:datastoreItem xmlns:ds="http://schemas.openxmlformats.org/officeDocument/2006/customXml" ds:itemID="{1EFA1D5A-AD0D-43E7-8A97-DDBCA2A572A1}"/>
</file>

<file path=customXml/itemProps3.xml><?xml version="1.0" encoding="utf-8"?>
<ds:datastoreItem xmlns:ds="http://schemas.openxmlformats.org/officeDocument/2006/customXml" ds:itemID="{9C94D772-86E2-4283-BF52-ECA23E1646F8}"/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371</Words>
  <Application>Microsoft Office PowerPoint</Application>
  <PresentationFormat>Apresentação no Ecrã (16:9)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Montserrat Semi-Bold</vt:lpstr>
      <vt:lpstr>Montserrat ExtraBold</vt:lpstr>
      <vt:lpstr>Montserrat</vt:lpstr>
      <vt:lpstr>Arial</vt:lpstr>
      <vt:lpstr>Futuristic Background by Slidesgo</vt:lpstr>
      <vt:lpstr>Workshop on Artificial intelligence in the service of justice - Concrete examples of implementation</vt:lpstr>
      <vt:lpstr>Apresentação do PowerPoint</vt:lpstr>
      <vt:lpstr>Problems addressed</vt:lpstr>
      <vt:lpstr>Apresentação do PowerPoint</vt:lpstr>
      <vt:lpstr>Apresentação do PowerPoint</vt:lpstr>
      <vt:lpstr>Benefits of use GPJ</vt:lpstr>
      <vt:lpstr>New knowledge base</vt:lpstr>
      <vt:lpstr>Purpose and scope  (1st step)</vt:lpstr>
      <vt:lpstr>Expand to new areas   (2nd step) </vt:lpstr>
      <vt:lpstr>How does GPJ work?</vt:lpstr>
      <vt:lpstr>Some insights for the future…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FUTURISTIC</dc:title>
  <dc:creator>Pedro Alexandre Monteiro Almeida</dc:creator>
  <cp:lastModifiedBy>Pedro Almeida</cp:lastModifiedBy>
  <cp:revision>12</cp:revision>
  <dcterms:modified xsi:type="dcterms:W3CDTF">2023-12-03T22:21:40Z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0x01010092F412F0F5D93C40AF45DB173BED0D23</vt:lpwstr>
  </property>
</Properties>
</file>