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73" r:id="rId2"/>
    <p:sldId id="315" r:id="rId3"/>
    <p:sldId id="321" r:id="rId4"/>
    <p:sldId id="322" r:id="rId5"/>
    <p:sldId id="323" r:id="rId6"/>
    <p:sldId id="324" r:id="rId7"/>
    <p:sldId id="317" r:id="rId8"/>
    <p:sldId id="333" r:id="rId9"/>
    <p:sldId id="332" r:id="rId10"/>
    <p:sldId id="316" r:id="rId11"/>
    <p:sldId id="318" r:id="rId12"/>
    <p:sldId id="319" r:id="rId13"/>
    <p:sldId id="331" r:id="rId14"/>
    <p:sldId id="31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  <p15:guide id="3" pos="6720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16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ne Maas" initials="JM" lastIdx="1" clrIdx="0">
    <p:extLst>
      <p:ext uri="{19B8F6BF-5375-455C-9EA6-DF929625EA0E}">
        <p15:presenceInfo xmlns:p15="http://schemas.microsoft.com/office/powerpoint/2012/main" userId="4e90ba4d83a137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76"/>
  </p:normalViewPr>
  <p:slideViewPr>
    <p:cSldViewPr snapToGrid="0" snapToObjects="1" showGuides="1">
      <p:cViewPr varScale="1">
        <p:scale>
          <a:sx n="63" d="100"/>
          <a:sy n="63" d="100"/>
        </p:scale>
        <p:origin x="752" y="64"/>
      </p:cViewPr>
      <p:guideLst>
        <p:guide orient="horz" pos="2160"/>
        <p:guide pos="960"/>
        <p:guide pos="6720"/>
        <p:guide orient="horz" pos="686"/>
        <p:guide orient="horz" pos="3929"/>
        <p:guide orient="horz" pos="16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9C0E-64DF-B443-9D07-D8F3A0DE31CE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FD8E-5BB3-D240-8BC5-458B6943CA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8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0D2A-1AE7-B54C-9D46-4A4440861FB4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C759-AE76-3044-BE39-C70EC05DCC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ndertitel 2"/>
          <p:cNvSpPr txBox="1">
            <a:spLocks/>
          </p:cNvSpPr>
          <p:nvPr/>
        </p:nvSpPr>
        <p:spPr>
          <a:xfrm>
            <a:off x="1370564" y="2103602"/>
            <a:ext cx="8412628" cy="100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nl-NL" sz="2600" dirty="0">
              <a:solidFill>
                <a:schemeClr val="bg1"/>
              </a:solidFill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>
          <a:xfrm>
            <a:off x="1370564" y="2269570"/>
            <a:ext cx="9184985" cy="222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5" name="Ondertitel 2"/>
          <p:cNvSpPr txBox="1">
            <a:spLocks/>
          </p:cNvSpPr>
          <p:nvPr/>
        </p:nvSpPr>
        <p:spPr>
          <a:xfrm>
            <a:off x="1539239" y="4116254"/>
            <a:ext cx="8883228" cy="586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0" name="Ondertitel 2"/>
          <p:cNvSpPr txBox="1">
            <a:spLocks/>
          </p:cNvSpPr>
          <p:nvPr/>
        </p:nvSpPr>
        <p:spPr>
          <a:xfrm>
            <a:off x="1758591" y="4793263"/>
            <a:ext cx="7910342" cy="1330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73A39FC-AC75-4228-917D-CEB5147A2360}"/>
              </a:ext>
            </a:extLst>
          </p:cNvPr>
          <p:cNvSpPr/>
          <p:nvPr/>
        </p:nvSpPr>
        <p:spPr>
          <a:xfrm>
            <a:off x="603004" y="407489"/>
            <a:ext cx="10985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0" i="0" dirty="0">
                <a:solidFill>
                  <a:schemeClr val="bg1"/>
                </a:solidFill>
                <a:effectLst/>
              </a:rPr>
              <a:t>Ethical and human rights issues in the application of AI and robotics in biomedicine and health</a:t>
            </a:r>
            <a:endParaRPr lang="nl-NL" sz="5400" dirty="0">
              <a:solidFill>
                <a:schemeClr val="bg1"/>
              </a:solidFill>
              <a:ea typeface="Russo One" charset="0"/>
              <a:cs typeface="Russo One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AA5E44-6CCC-477B-AE05-0A538D24E012}"/>
              </a:ext>
            </a:extLst>
          </p:cNvPr>
          <p:cNvSpPr/>
          <p:nvPr/>
        </p:nvSpPr>
        <p:spPr>
          <a:xfrm>
            <a:off x="7646020" y="3531875"/>
            <a:ext cx="42939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ea typeface="Bender" charset="0"/>
                <a:cs typeface="Arial" panose="020B0604020202020204" pitchFamily="34" charset="0"/>
              </a:rPr>
              <a:t>Prof. dr. Philip Brey</a:t>
            </a:r>
          </a:p>
          <a:p>
            <a:endParaRPr lang="en-US" dirty="0">
              <a:solidFill>
                <a:schemeClr val="bg1"/>
              </a:solidFill>
              <a:ea typeface="Bender" charset="0"/>
              <a:cs typeface="Arial" panose="020B0604020202020204" pitchFamily="34" charset="0"/>
            </a:endParaRPr>
          </a:p>
          <a:p>
            <a:r>
              <a:rPr lang="en-US" sz="3400" dirty="0">
                <a:solidFill>
                  <a:schemeClr val="bg1"/>
                </a:solidFill>
                <a:ea typeface="Bender" charset="0"/>
                <a:cs typeface="Arial" panose="020B0604020202020204" pitchFamily="34" charset="0"/>
              </a:rPr>
              <a:t>University of Twente</a:t>
            </a:r>
          </a:p>
          <a:p>
            <a:r>
              <a:rPr lang="en-US" sz="3400" dirty="0">
                <a:solidFill>
                  <a:schemeClr val="bg1"/>
                </a:solidFill>
                <a:ea typeface="Bender" charset="0"/>
                <a:cs typeface="Arial" panose="020B0604020202020204" pitchFamily="34" charset="0"/>
              </a:rPr>
              <a:t>The Netherlands</a:t>
            </a:r>
          </a:p>
        </p:txBody>
      </p:sp>
      <p:pic>
        <p:nvPicPr>
          <p:cNvPr id="5" name="Picture 4" descr="A robot holding a stethoscope&#10;&#10;Description automatically generated">
            <a:extLst>
              <a:ext uri="{FF2B5EF4-FFF2-40B4-BE49-F238E27FC236}">
                <a16:creationId xmlns:a16="http://schemas.microsoft.com/office/drawing/2014/main" id="{1D997963-8CC7-460A-EA9F-5CF8959C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34" y="2893325"/>
            <a:ext cx="5528949" cy="36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8F96E-65F5-4D3C-B3F7-D3A91643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05"/>
            <a:ext cx="10515600" cy="1325563"/>
          </a:xfrm>
        </p:spPr>
        <p:txBody>
          <a:bodyPr/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+mn-lt"/>
              </a:rPr>
              <a:t>Transparency, accountability, and informed consent</a:t>
            </a:r>
            <a:endParaRPr lang="nl-NL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2117957"/>
            <a:ext cx="10515600" cy="4351338"/>
          </a:xfrm>
        </p:spPr>
        <p:txBody>
          <a:bodyPr>
            <a:normAutofit/>
          </a:bodyPr>
          <a:lstStyle/>
          <a:p>
            <a:r>
              <a:rPr lang="en-GB" sz="2600" b="0" i="0" dirty="0">
                <a:solidFill>
                  <a:schemeClr val="bg1"/>
                </a:solidFill>
                <a:effectLst/>
              </a:rPr>
              <a:t>AI systems </a:t>
            </a:r>
            <a:r>
              <a:rPr lang="en-GB" sz="2600" dirty="0">
                <a:solidFill>
                  <a:schemeClr val="bg1"/>
                </a:solidFill>
              </a:rPr>
              <a:t>often are </a:t>
            </a:r>
            <a:r>
              <a:rPr lang="en-GB" sz="2600" b="0" i="0" dirty="0">
                <a:solidFill>
                  <a:schemeClr val="bg1"/>
                </a:solidFill>
                <a:effectLst/>
              </a:rPr>
              <a:t>black boxes. Even if opened, algorithms and learning processes may be too complex to understand or explain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</a:rPr>
              <a:t>	</a:t>
            </a:r>
            <a:r>
              <a:rPr lang="en-GB" sz="2600" b="0" i="0" dirty="0">
                <a:solidFill>
                  <a:schemeClr val="bg1"/>
                </a:solidFill>
                <a:effectLst/>
              </a:rPr>
              <a:t>-So how can AI outputs be justified?</a:t>
            </a:r>
          </a:p>
          <a:p>
            <a:r>
              <a:rPr lang="en-GB" sz="2600" b="0" i="0" dirty="0">
                <a:solidFill>
                  <a:schemeClr val="bg1"/>
                </a:solidFill>
                <a:effectLst/>
              </a:rPr>
              <a:t>Lack of accountability: healthcare professionals cannot control or explain these outputs</a:t>
            </a:r>
          </a:p>
          <a:p>
            <a:r>
              <a:rPr lang="en-GB" sz="2600" b="0" i="0" dirty="0">
                <a:solidFill>
                  <a:schemeClr val="bg1"/>
                </a:solidFill>
                <a:effectLst/>
              </a:rPr>
              <a:t>Lack of legal redress: how can one properly seek liability if the system is not understood?</a:t>
            </a:r>
          </a:p>
          <a:p>
            <a:r>
              <a:rPr lang="en-GB" sz="2600" b="0" i="0" dirty="0">
                <a:solidFill>
                  <a:schemeClr val="bg1"/>
                </a:solidFill>
                <a:effectLst/>
              </a:rPr>
              <a:t>Lack of informed consent: if no explanation can be given, how can there be informed consent?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8F96E-65F5-4D3C-B3F7-D3A91643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+mn-lt"/>
              </a:rPr>
              <a:t>Bias in medical AI systems</a:t>
            </a:r>
            <a:endParaRPr lang="nl-NL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411269" cy="4477521"/>
          </a:xfrm>
        </p:spPr>
        <p:txBody>
          <a:bodyPr>
            <a:normAutofit/>
          </a:bodyPr>
          <a:lstStyle/>
          <a:p>
            <a:r>
              <a:rPr lang="en-IE" b="0" i="0" dirty="0">
                <a:solidFill>
                  <a:schemeClr val="bg1"/>
                </a:solidFill>
                <a:effectLst/>
              </a:rPr>
              <a:t>Biased training data (e.g., little data from underrepresented groups)</a:t>
            </a:r>
          </a:p>
          <a:p>
            <a:r>
              <a:rPr lang="en-IE" b="0" i="0" dirty="0">
                <a:solidFill>
                  <a:schemeClr val="bg1"/>
                </a:solidFill>
                <a:effectLst/>
              </a:rPr>
              <a:t>Biased algorithm (e.g. healthcare cost as proxy for healthcare needs: disadvantages poorer patient groups)</a:t>
            </a:r>
          </a:p>
          <a:p>
            <a:r>
              <a:rPr lang="en-IE" b="0" i="0" dirty="0">
                <a:solidFill>
                  <a:schemeClr val="bg1"/>
                </a:solidFill>
                <a:effectLst/>
              </a:rPr>
              <a:t>Drift: systems become less representative over time or are used in new contexts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5" descr="A hand holding a magnifying glass looking at a group of people&#10;&#10;Description automatically generated">
            <a:extLst>
              <a:ext uri="{FF2B5EF4-FFF2-40B4-BE49-F238E27FC236}">
                <a16:creationId xmlns:a16="http://schemas.microsoft.com/office/drawing/2014/main" id="{E657A4F4-DF7A-B787-C6FD-8B44F947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858" y="4244968"/>
            <a:ext cx="5449034" cy="24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5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577270"/>
            <a:ext cx="11208026" cy="59587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E" sz="4400" b="0" i="0" dirty="0">
                <a:solidFill>
                  <a:schemeClr val="bg1"/>
                </a:solidFill>
                <a:effectLst/>
              </a:rPr>
              <a:t>Affordability, accessibility, and inclusivity </a:t>
            </a:r>
          </a:p>
          <a:p>
            <a:endParaRPr lang="en-GB" b="0" i="0" dirty="0">
              <a:solidFill>
                <a:schemeClr val="bg1"/>
              </a:solidFill>
              <a:effectLst/>
            </a:endParaRPr>
          </a:p>
          <a:p>
            <a:r>
              <a:rPr lang="en-GB" b="0" i="0" dirty="0">
                <a:solidFill>
                  <a:schemeClr val="bg1"/>
                </a:solidFill>
                <a:effectLst/>
              </a:rPr>
              <a:t>Will only wealthy medical </a:t>
            </a:r>
            <a:r>
              <a:rPr lang="en-GB" b="0" i="0" dirty="0" err="1">
                <a:solidFill>
                  <a:schemeClr val="bg1"/>
                </a:solidFill>
                <a:effectLst/>
              </a:rPr>
              <a:t>centers</a:t>
            </a:r>
            <a:r>
              <a:rPr lang="en-GB" b="0" i="0" dirty="0">
                <a:solidFill>
                  <a:schemeClr val="bg1"/>
                </a:solidFill>
                <a:effectLst/>
              </a:rPr>
              <a:t> be able to afford AI systems and robots?</a:t>
            </a:r>
          </a:p>
          <a:p>
            <a:r>
              <a:rPr lang="en-GB" b="0" i="0" dirty="0">
                <a:solidFill>
                  <a:schemeClr val="bg1"/>
                </a:solidFill>
                <a:effectLst/>
              </a:rPr>
              <a:t>Will poor, marginalized and low-educated patients have access to the benefits of AI?</a:t>
            </a:r>
          </a:p>
          <a:p>
            <a:r>
              <a:rPr lang="en-GB" b="0" i="0" dirty="0">
                <a:solidFill>
                  <a:schemeClr val="bg1"/>
                </a:solidFill>
                <a:effectLst/>
              </a:rPr>
              <a:t>Will AI systems be useful for some patients and not for others?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1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577270"/>
            <a:ext cx="11208026" cy="59587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400" b="0" i="0" dirty="0">
                <a:solidFill>
                  <a:schemeClr val="bg1"/>
                </a:solidFill>
                <a:effectLst/>
              </a:rPr>
              <a:t>Compassionate and dignified care</a:t>
            </a:r>
          </a:p>
          <a:p>
            <a:r>
              <a:rPr lang="en-GB" b="0" i="0" dirty="0">
                <a:solidFill>
                  <a:schemeClr val="bg1"/>
                </a:solidFill>
                <a:effectLst/>
              </a:rPr>
              <a:t>Care and therapy by chatbots and robots may lack (genuine) interpersonal attention and connection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4" descr="A robot in a hospital bed&#10;&#10;Description automatically generated">
            <a:extLst>
              <a:ext uri="{FF2B5EF4-FFF2-40B4-BE49-F238E27FC236}">
                <a16:creationId xmlns:a16="http://schemas.microsoft.com/office/drawing/2014/main" id="{A327786E-B900-E346-B3AB-5A6D91EC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08" y="2352855"/>
            <a:ext cx="5930921" cy="3338261"/>
          </a:xfrm>
          <a:prstGeom prst="rect">
            <a:avLst/>
          </a:prstGeom>
        </p:spPr>
      </p:pic>
      <p:pic>
        <p:nvPicPr>
          <p:cNvPr id="6" name="Picture 5" descr="A robot and a person in a wheelchair&#10;&#10;Description automatically generated">
            <a:extLst>
              <a:ext uri="{FF2B5EF4-FFF2-40B4-BE49-F238E27FC236}">
                <a16:creationId xmlns:a16="http://schemas.microsoft.com/office/drawing/2014/main" id="{619A904B-C163-CF4F-6FC7-9D7E4F2D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725" y="2352855"/>
            <a:ext cx="4571967" cy="33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3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EC33C42D-B4F2-4C85-BBCE-242DBA512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24F94-A396-41E9-AB16-77D0EC4B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2C22-E394-42A8-8B9B-EA6F7B0F3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5500" dirty="0">
                <a:solidFill>
                  <a:schemeClr val="bg1"/>
                </a:solidFill>
              </a:rPr>
              <a:t>THANK YOU !</a:t>
            </a:r>
          </a:p>
          <a:p>
            <a:pPr marL="0" indent="0" algn="ctr">
              <a:buNone/>
            </a:pPr>
            <a:endParaRPr lang="nl-NL" sz="5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l-NL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0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8F96E-65F5-4D3C-B3F7-D3A91643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+mn-lt"/>
              </a:rPr>
              <a:t>Major applications of AI in biomedicine and health</a:t>
            </a:r>
            <a:endParaRPr lang="nl-NL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1997" cy="4789184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</a:rPr>
              <a:t>Diagnostics</a:t>
            </a:r>
          </a:p>
          <a:p>
            <a:pPr lvl="1"/>
            <a:r>
              <a:rPr lang="en-GB" b="0" i="0" dirty="0">
                <a:solidFill>
                  <a:schemeClr val="bg1"/>
                </a:solidFill>
                <a:effectLst/>
              </a:rPr>
              <a:t>Such as medical image analysis, precision diagnostics and stroke diagnostics for clinical decision support</a:t>
            </a:r>
          </a:p>
          <a:p>
            <a:pPr marL="0" indent="0" algn="l">
              <a:buNone/>
            </a:pPr>
            <a:endParaRPr lang="en-GB" sz="8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GB" b="0" i="0" dirty="0">
                <a:solidFill>
                  <a:schemeClr val="bg1"/>
                </a:solidFill>
                <a:effectLst/>
              </a:rPr>
              <a:t>Outcome prediction and prognosis evaluation</a:t>
            </a:r>
          </a:p>
          <a:p>
            <a:pPr lvl="1"/>
            <a:r>
              <a:rPr lang="en-GB" b="0" i="0" dirty="0">
                <a:solidFill>
                  <a:schemeClr val="bg1"/>
                </a:solidFill>
                <a:effectLst/>
              </a:rPr>
              <a:t>Such as predicting risk of stroke, diabetes or skin conditions and genomic analysis</a:t>
            </a:r>
          </a:p>
          <a:p>
            <a:pPr marL="0" indent="0" algn="l">
              <a:buNone/>
            </a:pPr>
            <a:endParaRPr lang="en-GB" sz="8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GB" b="0" i="0" dirty="0">
                <a:solidFill>
                  <a:schemeClr val="bg1"/>
                </a:solidFill>
                <a:effectLst/>
              </a:rPr>
              <a:t>Drug Discovery and Development</a:t>
            </a:r>
          </a:p>
          <a:p>
            <a:pPr lvl="1"/>
            <a:r>
              <a:rPr lang="en-GB" b="0" i="0" dirty="0">
                <a:solidFill>
                  <a:schemeClr val="bg1"/>
                </a:solidFill>
                <a:effectLst/>
              </a:rPr>
              <a:t>Identify potential drug candidates from datasets, predict their efficacy, and optimize their properties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1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8F96E-65F5-4D3C-B3F7-D3A91643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01" y="840515"/>
            <a:ext cx="6521523" cy="5791103"/>
          </a:xfrm>
        </p:spPr>
        <p:txBody>
          <a:bodyPr>
            <a:normAutofit fontScale="92500" lnSpcReduction="10000"/>
          </a:bodyPr>
          <a:lstStyle/>
          <a:p>
            <a:r>
              <a:rPr lang="en-GB" sz="3600" b="0" i="0" dirty="0">
                <a:solidFill>
                  <a:schemeClr val="bg1"/>
                </a:solidFill>
                <a:effectLst/>
              </a:rPr>
              <a:t>Therapeutics </a:t>
            </a:r>
          </a:p>
          <a:p>
            <a:pPr lvl="1"/>
            <a:r>
              <a:rPr lang="en-GB" b="0" i="0" dirty="0">
                <a:solidFill>
                  <a:schemeClr val="bg1"/>
                </a:solidFill>
                <a:effectLst/>
              </a:rPr>
              <a:t>Decision support systems for diagnosis and 	 therapy</a:t>
            </a:r>
          </a:p>
          <a:p>
            <a:pPr lvl="1"/>
            <a:r>
              <a:rPr lang="en-GB" b="0" i="0" dirty="0">
                <a:solidFill>
                  <a:schemeClr val="bg1"/>
                </a:solidFill>
                <a:effectLst/>
              </a:rPr>
              <a:t>Precision therapeutics, predicting which 	treatment and prevention strategies for 	diseases will work for different groups of 	people</a:t>
            </a:r>
          </a:p>
          <a:p>
            <a:pPr lvl="1"/>
            <a:r>
              <a:rPr lang="en-GB" b="0" i="0" dirty="0">
                <a:solidFill>
                  <a:schemeClr val="bg1"/>
                </a:solidFill>
                <a:effectLst/>
              </a:rPr>
              <a:t>Chatbot-assisted therapy</a:t>
            </a:r>
          </a:p>
          <a:p>
            <a:pPr marL="0" indent="0" algn="l">
              <a:buNone/>
            </a:pPr>
            <a:endParaRPr lang="en-GB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GB" sz="3600" b="0" i="0" dirty="0">
                <a:solidFill>
                  <a:schemeClr val="bg1"/>
                </a:solidFill>
                <a:effectLst/>
              </a:rPr>
              <a:t>Health education and patient self-management</a:t>
            </a:r>
          </a:p>
          <a:p>
            <a:pPr lvl="1"/>
            <a:r>
              <a:rPr lang="en-GB" b="0" i="0" dirty="0">
                <a:solidFill>
                  <a:schemeClr val="bg1"/>
                </a:solidFill>
                <a:effectLst/>
              </a:rPr>
              <a:t>Interactive learning tools and personalized 	 education</a:t>
            </a:r>
          </a:p>
          <a:p>
            <a:pPr lvl="1"/>
            <a:r>
              <a:rPr lang="en-GB" b="0" i="0" dirty="0" err="1">
                <a:solidFill>
                  <a:schemeClr val="bg1"/>
                </a:solidFill>
                <a:effectLst/>
              </a:rPr>
              <a:t>Behavioral</a:t>
            </a:r>
            <a:r>
              <a:rPr lang="en-GB" b="0" i="0" dirty="0">
                <a:solidFill>
                  <a:schemeClr val="bg1"/>
                </a:solidFill>
                <a:effectLst/>
              </a:rPr>
              <a:t> coaching and medication 	management</a:t>
            </a:r>
          </a:p>
          <a:p>
            <a:pPr lvl="1"/>
            <a:r>
              <a:rPr lang="en-GB" b="0" i="0" dirty="0">
                <a:solidFill>
                  <a:schemeClr val="bg1"/>
                </a:solidFill>
                <a:effectLst/>
              </a:rPr>
              <a:t>Remote monitoring and feedback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in a surgical mask and gloves pointing at a machine&#10;&#10;Description automatically generated">
            <a:extLst>
              <a:ext uri="{FF2B5EF4-FFF2-40B4-BE49-F238E27FC236}">
                <a16:creationId xmlns:a16="http://schemas.microsoft.com/office/drawing/2014/main" id="{74103363-0B32-7243-1843-D1D1DE920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835" y="1964460"/>
            <a:ext cx="4552664" cy="33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7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8F96E-65F5-4D3C-B3F7-D3A91643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01" y="40371"/>
            <a:ext cx="10941997" cy="39032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algn="l">
              <a:lnSpc>
                <a:spcPct val="160000"/>
              </a:lnSpc>
            </a:pPr>
            <a:r>
              <a:rPr lang="en-GB" sz="3200" b="0" i="0" dirty="0">
                <a:solidFill>
                  <a:schemeClr val="bg1"/>
                </a:solidFill>
                <a:effectLst/>
              </a:rPr>
              <a:t>Public health</a:t>
            </a:r>
          </a:p>
          <a:p>
            <a:pPr lvl="1">
              <a:lnSpc>
                <a:spcPct val="160000"/>
              </a:lnSpc>
            </a:pPr>
            <a:r>
              <a:rPr lang="en-GB" sz="2600" b="0" i="0" dirty="0">
                <a:solidFill>
                  <a:schemeClr val="bg1"/>
                </a:solidFill>
                <a:effectLst/>
              </a:rPr>
              <a:t>Disease Surveillance, predictive modelling and risk assessment</a:t>
            </a:r>
          </a:p>
          <a:p>
            <a:pPr lvl="1">
              <a:lnSpc>
                <a:spcPct val="160000"/>
              </a:lnSpc>
            </a:pPr>
            <a:r>
              <a:rPr lang="en-GB" sz="2600" b="0" i="0" dirty="0">
                <a:solidFill>
                  <a:schemeClr val="bg1"/>
                </a:solidFill>
                <a:effectLst/>
              </a:rPr>
              <a:t>Health </a:t>
            </a:r>
            <a:r>
              <a:rPr lang="en-GB" sz="2600" b="0" i="0" dirty="0" err="1">
                <a:solidFill>
                  <a:schemeClr val="bg1"/>
                </a:solidFill>
                <a:effectLst/>
              </a:rPr>
              <a:t>Behavior</a:t>
            </a:r>
            <a:r>
              <a:rPr lang="en-GB" sz="2600" b="0" i="0" dirty="0">
                <a:solidFill>
                  <a:schemeClr val="bg1"/>
                </a:solidFill>
                <a:effectLst/>
              </a:rPr>
              <a:t> Monitoring and Intervention</a:t>
            </a:r>
          </a:p>
          <a:p>
            <a:pPr lvl="1">
              <a:lnSpc>
                <a:spcPct val="160000"/>
              </a:lnSpc>
            </a:pPr>
            <a:r>
              <a:rPr lang="en-GB" sz="2600" b="0" i="0" dirty="0">
                <a:solidFill>
                  <a:schemeClr val="bg1"/>
                </a:solidFill>
                <a:effectLst/>
              </a:rPr>
              <a:t>Precision public health interventions</a:t>
            </a:r>
          </a:p>
          <a:p>
            <a:pPr lvl="1">
              <a:lnSpc>
                <a:spcPct val="160000"/>
              </a:lnSpc>
            </a:pPr>
            <a:r>
              <a:rPr lang="en-GB" sz="2600" b="0" i="0" dirty="0">
                <a:solidFill>
                  <a:schemeClr val="bg1"/>
                </a:solidFill>
                <a:effectLst/>
              </a:rPr>
              <a:t>Healthcare Operations Management</a:t>
            </a:r>
          </a:p>
          <a:p>
            <a:pPr lvl="1">
              <a:lnSpc>
                <a:spcPct val="160000"/>
              </a:lnSpc>
            </a:pPr>
            <a:r>
              <a:rPr lang="en-GB" sz="2600" b="0" i="0" dirty="0">
                <a:solidFill>
                  <a:schemeClr val="bg1"/>
                </a:solidFill>
                <a:effectLst/>
              </a:rPr>
              <a:t>Forecasting demand, improving resource allocation, and streamlining workflows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21522-6629-6FB4-87C4-9D8C2694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3891717"/>
            <a:ext cx="5202315" cy="26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1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98" y="242515"/>
            <a:ext cx="10754803" cy="610182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400" b="0" i="0" dirty="0">
                <a:solidFill>
                  <a:schemeClr val="bg1"/>
                </a:solidFill>
                <a:effectLst/>
              </a:rPr>
              <a:t>Major applications of robotics in biomedicine and health</a:t>
            </a:r>
          </a:p>
          <a:p>
            <a:pPr marL="0" indent="0" algn="l">
              <a:buNone/>
            </a:pPr>
            <a:endParaRPr lang="en-US" sz="400" dirty="0">
              <a:solidFill>
                <a:schemeClr val="bg1"/>
              </a:solidFill>
            </a:endParaRPr>
          </a:p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</a:rPr>
              <a:t>Robot-Assisted Surgery</a:t>
            </a:r>
          </a:p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</a:rPr>
              <a:t>Rehabilitation robotics, prosthetics and exoskeletons</a:t>
            </a:r>
          </a:p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</a:rPr>
              <a:t>Laboratory Automation</a:t>
            </a:r>
          </a:p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</a:rPr>
              <a:t>Robots for physical assistance, service in the home, and companionship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4" descr="A blue robot arm with a wire attached to it&#10;&#10;Description automatically generated">
            <a:extLst>
              <a:ext uri="{FF2B5EF4-FFF2-40B4-BE49-F238E27FC236}">
                <a16:creationId xmlns:a16="http://schemas.microsoft.com/office/drawing/2014/main" id="{5589E1C5-C8C9-B3E4-D8D9-A904FD922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81" y="3670759"/>
            <a:ext cx="5003507" cy="3065984"/>
          </a:xfrm>
          <a:prstGeom prst="rect">
            <a:avLst/>
          </a:prstGeom>
        </p:spPr>
      </p:pic>
      <p:pic>
        <p:nvPicPr>
          <p:cNvPr id="14" name="Picture 13" descr="A robot in a hospital room&#10;&#10;Description automatically generated">
            <a:extLst>
              <a:ext uri="{FF2B5EF4-FFF2-40B4-BE49-F238E27FC236}">
                <a16:creationId xmlns:a16="http://schemas.microsoft.com/office/drawing/2014/main" id="{E002CAB1-39BF-99AC-5103-C7DEA8383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86" y="3935307"/>
            <a:ext cx="4727714" cy="26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8" y="513659"/>
            <a:ext cx="11259402" cy="610182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4000" b="0" i="0" dirty="0">
                <a:solidFill>
                  <a:schemeClr val="bg1"/>
                </a:solidFill>
                <a:effectLst/>
              </a:rPr>
              <a:t>Ethical and human rights issues with AI applications</a:t>
            </a:r>
          </a:p>
          <a:p>
            <a:pPr marL="0" indent="0" algn="l">
              <a:buNone/>
            </a:pPr>
            <a:endParaRPr lang="en-GB" sz="2400" b="1" i="0" dirty="0">
              <a:solidFill>
                <a:schemeClr val="bg1"/>
              </a:solidFill>
              <a:effectLst/>
            </a:endParaRPr>
          </a:p>
          <a:p>
            <a:pPr marL="0" indent="0" algn="l">
              <a:buNone/>
            </a:pPr>
            <a:r>
              <a:rPr lang="en-GB" i="0" dirty="0">
                <a:solidFill>
                  <a:schemeClr val="bg1"/>
                </a:solidFill>
                <a:effectLst/>
              </a:rPr>
              <a:t>Where do ethical issues come from? Four main sources:</a:t>
            </a:r>
          </a:p>
          <a:p>
            <a:pPr marL="0" indent="0" algn="l">
              <a:buNone/>
            </a:pPr>
            <a:endParaRPr lang="en-GB" sz="2400" b="1" i="0" dirty="0">
              <a:solidFill>
                <a:schemeClr val="bg1"/>
              </a:solidFill>
              <a:effectLst/>
            </a:endParaRPr>
          </a:p>
          <a:p>
            <a:pPr lvl="1"/>
            <a:r>
              <a:rPr lang="en-GB" sz="2800" b="0" i="1" dirty="0">
                <a:solidFill>
                  <a:schemeClr val="bg1"/>
                </a:solidFill>
                <a:effectLst/>
              </a:rPr>
              <a:t>Processing of vast amounts of medical data</a:t>
            </a:r>
            <a:r>
              <a:rPr lang="en-GB" sz="2800" b="0" i="0" dirty="0">
                <a:solidFill>
                  <a:schemeClr val="bg1"/>
                </a:solidFill>
                <a:effectLst/>
              </a:rPr>
              <a:t>: privacy and security risks</a:t>
            </a:r>
          </a:p>
          <a:p>
            <a:pPr lvl="1"/>
            <a:r>
              <a:rPr lang="en-GB" sz="2800" b="0" i="1" dirty="0">
                <a:solidFill>
                  <a:schemeClr val="bg1"/>
                </a:solidFill>
                <a:effectLst/>
              </a:rPr>
              <a:t>Lack of transparency and accountability of AI systems</a:t>
            </a:r>
            <a:r>
              <a:rPr lang="en-GB" sz="2800" b="0" i="0" dirty="0">
                <a:solidFill>
                  <a:schemeClr val="bg1"/>
                </a:solidFill>
                <a:effectLst/>
              </a:rPr>
              <a:t>: accountability, autonomy  and informed consent</a:t>
            </a:r>
          </a:p>
          <a:p>
            <a:pPr lvl="1"/>
            <a:r>
              <a:rPr lang="en-GB" sz="2800" b="0" i="1" dirty="0">
                <a:solidFill>
                  <a:schemeClr val="bg1"/>
                </a:solidFill>
                <a:effectLst/>
              </a:rPr>
              <a:t>Biases in data and algorithms</a:t>
            </a:r>
            <a:r>
              <a:rPr lang="en-GB" sz="2800" b="0" i="0" dirty="0">
                <a:solidFill>
                  <a:schemeClr val="bg1"/>
                </a:solidFill>
                <a:effectLst/>
              </a:rPr>
              <a:t>: fairness, equity and discrimination</a:t>
            </a:r>
          </a:p>
          <a:p>
            <a:pPr lvl="1"/>
            <a:r>
              <a:rPr lang="en-GB" sz="2800" b="0" i="1" dirty="0">
                <a:solidFill>
                  <a:schemeClr val="bg1"/>
                </a:solidFill>
                <a:effectLst/>
              </a:rPr>
              <a:t>Affordability, accessibility, and inclusivity of AI systems</a:t>
            </a:r>
            <a:r>
              <a:rPr lang="en-GB" sz="2800" b="0" i="0" dirty="0">
                <a:solidFill>
                  <a:schemeClr val="bg1"/>
                </a:solidFill>
                <a:effectLst/>
              </a:rPr>
              <a:t>: equity and access</a:t>
            </a:r>
          </a:p>
          <a:p>
            <a:pPr marL="0" indent="0" algn="l">
              <a:buNone/>
            </a:pPr>
            <a:endParaRPr lang="en-GB" sz="2400" b="0" i="0" dirty="0">
              <a:solidFill>
                <a:schemeClr val="bg1"/>
              </a:solidFill>
              <a:effectLst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chemeClr val="bg1"/>
                </a:solidFill>
                <a:effectLst/>
              </a:rPr>
              <a:t>In addition, unintended consequences and unforeseen risks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4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6489101-86DB-45A9-97AC-85AE7FEE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8F96E-65F5-4D3C-B3F7-D3A91643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b="0" i="0" dirty="0">
                <a:solidFill>
                  <a:schemeClr val="bg1"/>
                </a:solidFill>
                <a:effectLst/>
                <a:latin typeface="+mn-lt"/>
              </a:rPr>
              <a:t>Ethical and human rights issues with robotics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0A2F-CFE7-49AB-9114-D29CE056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20558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dirty="0">
                <a:solidFill>
                  <a:schemeClr val="bg1"/>
                </a:solidFill>
                <a:effectLst/>
              </a:rPr>
              <a:t>Similar to AI, except for additional issues of physical safety and replacement of humans in patient care</a:t>
            </a:r>
          </a:p>
          <a:p>
            <a:endParaRPr lang="en-GB" sz="2400" b="0" i="0" dirty="0">
              <a:solidFill>
                <a:schemeClr val="bg1"/>
              </a:solidFill>
              <a:effectLst/>
            </a:endParaRPr>
          </a:p>
          <a:p>
            <a:r>
              <a:rPr lang="en-GB" sz="2400" b="0" i="0" dirty="0">
                <a:solidFill>
                  <a:schemeClr val="bg1"/>
                </a:solidFill>
                <a:effectLst/>
              </a:rPr>
              <a:t>Patient safety</a:t>
            </a:r>
          </a:p>
          <a:p>
            <a:r>
              <a:rPr lang="en-GB" sz="2400" b="0" i="0" dirty="0">
                <a:solidFill>
                  <a:schemeClr val="bg1"/>
                </a:solidFill>
                <a:effectLst/>
              </a:rPr>
              <a:t>Accountability and adequate oversight</a:t>
            </a:r>
          </a:p>
          <a:p>
            <a:r>
              <a:rPr lang="en-GB" sz="2400" b="0" i="0" dirty="0">
                <a:solidFill>
                  <a:schemeClr val="bg1"/>
                </a:solidFill>
                <a:effectLst/>
              </a:rPr>
              <a:t>Informed consent</a:t>
            </a:r>
          </a:p>
          <a:p>
            <a:r>
              <a:rPr lang="en-GB" sz="2400" b="0" i="0" dirty="0">
                <a:solidFill>
                  <a:schemeClr val="bg1"/>
                </a:solidFill>
                <a:effectLst/>
              </a:rPr>
              <a:t>Equity and access</a:t>
            </a:r>
          </a:p>
          <a:p>
            <a:r>
              <a:rPr lang="en-GB" sz="2400" b="0" i="0" dirty="0">
                <a:solidFill>
                  <a:schemeClr val="bg1"/>
                </a:solidFill>
                <a:effectLst/>
              </a:rPr>
              <a:t>Data privacy and security</a:t>
            </a:r>
          </a:p>
          <a:p>
            <a:r>
              <a:rPr lang="en-GB" sz="2400" b="0" i="0" dirty="0">
                <a:solidFill>
                  <a:schemeClr val="bg1"/>
                </a:solidFill>
                <a:effectLst/>
              </a:rPr>
              <a:t>Compassionate and dignified care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1D7C2-F56D-B8C6-18F6-7D8AE88D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3429000"/>
            <a:ext cx="5529479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9F90E-8E2B-1E1C-A70C-32D17AC34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08DC49FF-EF0F-049E-D746-C2FEAD47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C0A6-4651-87D4-6471-D1AA6584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18" y="2353723"/>
            <a:ext cx="10515600" cy="1325563"/>
          </a:xfrm>
        </p:spPr>
        <p:txBody>
          <a:bodyPr/>
          <a:lstStyle/>
          <a:p>
            <a:pPr algn="l"/>
            <a:r>
              <a:rPr lang="en-GB" sz="4400" b="0" i="0" dirty="0">
                <a:solidFill>
                  <a:schemeClr val="bg1"/>
                </a:solidFill>
                <a:effectLst/>
                <a:latin typeface="+mn-lt"/>
              </a:rPr>
              <a:t>Ethical issues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46CC-8321-B672-0C8B-936B950D1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b="0" i="0" dirty="0">
              <a:solidFill>
                <a:schemeClr val="bg1"/>
              </a:solidFill>
              <a:effectLst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3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C1A73-6CF9-E79D-4335-B6FFE5C0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97CECCE3-9D29-664F-50F9-B178D8E4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E2949-6048-247F-CAC9-53BF0D2E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b="0" i="0" dirty="0">
                <a:solidFill>
                  <a:schemeClr val="bg1"/>
                </a:solidFill>
                <a:effectLst/>
                <a:latin typeface="+mn-lt"/>
              </a:rPr>
              <a:t>Privacy and security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833F5-5069-39AC-A4CE-F832B54D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collection by AI and robotic monitoring system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Hacking, leaks and unauthorized access to databases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Re-identification of data using AI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Commercialization and risk of third-party access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b="0" i="0" dirty="0">
              <a:solidFill>
                <a:schemeClr val="bg1"/>
              </a:solidFill>
              <a:effectLst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4" descr="A camera with a red light&#10;&#10;Description automatically generated">
            <a:extLst>
              <a:ext uri="{FF2B5EF4-FFF2-40B4-BE49-F238E27FC236}">
                <a16:creationId xmlns:a16="http://schemas.microsoft.com/office/drawing/2014/main" id="{261C4553-9E4D-1807-B7C1-EAB354AC3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5"/>
          <a:stretch/>
        </p:blipFill>
        <p:spPr>
          <a:xfrm>
            <a:off x="8415673" y="1027906"/>
            <a:ext cx="3544315" cy="375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579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Calibri Light</vt:lpstr>
      <vt:lpstr>Times New Roman</vt:lpstr>
      <vt:lpstr>Symbol</vt:lpstr>
      <vt:lpstr>Office-thema</vt:lpstr>
      <vt:lpstr>PowerPoint Presentation</vt:lpstr>
      <vt:lpstr>Major applications of AI in biomedicine and health</vt:lpstr>
      <vt:lpstr> </vt:lpstr>
      <vt:lpstr>PowerPoint Presentation</vt:lpstr>
      <vt:lpstr>PowerPoint Presentation</vt:lpstr>
      <vt:lpstr>PowerPoint Presentation</vt:lpstr>
      <vt:lpstr>Ethical and human rights issues with robotics applications</vt:lpstr>
      <vt:lpstr>Ethical issues in detail</vt:lpstr>
      <vt:lpstr>Privacy and security risks</vt:lpstr>
      <vt:lpstr>Transparency, accountability, and informed consent</vt:lpstr>
      <vt:lpstr>Bias in medical AI systems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Ralph Hoveling</dc:creator>
  <cp:lastModifiedBy>HIBBARD Lee</cp:lastModifiedBy>
  <cp:revision>631</cp:revision>
  <cp:lastPrinted>2019-04-18T11:47:20Z</cp:lastPrinted>
  <dcterms:created xsi:type="dcterms:W3CDTF">2017-01-05T07:48:03Z</dcterms:created>
  <dcterms:modified xsi:type="dcterms:W3CDTF">2024-04-03T06:16:15Z</dcterms:modified>
</cp:coreProperties>
</file>