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5"/>
  </p:sldMasterIdLst>
  <p:notesMasterIdLst>
    <p:notesMasterId r:id="rId14"/>
  </p:notesMasterIdLst>
  <p:handoutMasterIdLst>
    <p:handoutMasterId r:id="rId15"/>
  </p:handoutMasterIdLst>
  <p:sldIdLst>
    <p:sldId id="256" r:id="rId6"/>
    <p:sldId id="259" r:id="rId7"/>
    <p:sldId id="334" r:id="rId8"/>
    <p:sldId id="312" r:id="rId9"/>
    <p:sldId id="337" r:id="rId10"/>
    <p:sldId id="338" r:id="rId11"/>
    <p:sldId id="336" r:id="rId12"/>
    <p:sldId id="281" r:id="rId13"/>
  </p:sldIdLst>
  <p:sldSz cx="9144000" cy="6858000" type="screen4x3"/>
  <p:notesSz cx="6858000" cy="9926638"/>
  <p:defaultTextStyle>
    <a:defPPr>
      <a:defRPr lang="de-DE"/>
    </a:defPPr>
    <a:lvl1pPr algn="ctr" rtl="0" eaLnBrk="0" fontAlgn="base" hangingPunct="0">
      <a:lnSpc>
        <a:spcPct val="120000"/>
      </a:lnSpc>
      <a:spcBef>
        <a:spcPct val="30000"/>
      </a:spcBef>
      <a:spcAft>
        <a:spcPct val="0"/>
      </a:spcAft>
      <a:buSzPct val="90000"/>
      <a:defRPr sz="1200" b="1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ctr" rtl="0" eaLnBrk="0" fontAlgn="base" hangingPunct="0">
      <a:lnSpc>
        <a:spcPct val="120000"/>
      </a:lnSpc>
      <a:spcBef>
        <a:spcPct val="30000"/>
      </a:spcBef>
      <a:spcAft>
        <a:spcPct val="0"/>
      </a:spcAft>
      <a:buSzPct val="90000"/>
      <a:defRPr sz="1200" b="1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ctr" rtl="0" eaLnBrk="0" fontAlgn="base" hangingPunct="0">
      <a:lnSpc>
        <a:spcPct val="120000"/>
      </a:lnSpc>
      <a:spcBef>
        <a:spcPct val="30000"/>
      </a:spcBef>
      <a:spcAft>
        <a:spcPct val="0"/>
      </a:spcAft>
      <a:buSzPct val="90000"/>
      <a:defRPr sz="1200" b="1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ctr" rtl="0" eaLnBrk="0" fontAlgn="base" hangingPunct="0">
      <a:lnSpc>
        <a:spcPct val="120000"/>
      </a:lnSpc>
      <a:spcBef>
        <a:spcPct val="30000"/>
      </a:spcBef>
      <a:spcAft>
        <a:spcPct val="0"/>
      </a:spcAft>
      <a:buSzPct val="90000"/>
      <a:defRPr sz="1200" b="1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ctr" rtl="0" eaLnBrk="0" fontAlgn="base" hangingPunct="0">
      <a:lnSpc>
        <a:spcPct val="120000"/>
      </a:lnSpc>
      <a:spcBef>
        <a:spcPct val="30000"/>
      </a:spcBef>
      <a:spcAft>
        <a:spcPct val="0"/>
      </a:spcAft>
      <a:buSzPct val="90000"/>
      <a:defRPr sz="1200" b="1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 Unicode MS" pitchFamily="34" charset="-128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 Unicode MS" pitchFamily="34" charset="-128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 Unicode MS" pitchFamily="34" charset="-128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 Unicode MS" pitchFamily="34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990000"/>
    <a:srgbClr val="C1C1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85" autoAdjust="0"/>
  </p:normalViewPr>
  <p:slideViewPr>
    <p:cSldViewPr>
      <p:cViewPr varScale="1">
        <p:scale>
          <a:sx n="78" d="100"/>
          <a:sy n="78" d="100"/>
        </p:scale>
        <p:origin x="15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7254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SzTx/>
              <a:defRPr b="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SzTx/>
              <a:defRPr b="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14876"/>
            <a:ext cx="5487041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SzTx/>
              <a:defRPr b="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SzTx/>
              <a:defRPr b="0">
                <a:latin typeface="Arial" panose="020B0604020202020204" pitchFamily="34" charset="0"/>
              </a:defRPr>
            </a:lvl1pPr>
          </a:lstStyle>
          <a:p>
            <a:fld id="{6C081563-3A6E-4657-9231-EE0A96ACCB07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081563-3A6E-4657-9231-EE0A96ACCB07}" type="slidenum">
              <a:rPr lang="de-DE" altLang="de-DE" smtClean="0"/>
              <a:pPr/>
              <a:t>2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869931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081563-3A6E-4657-9231-EE0A96ACCB07}" type="slidenum">
              <a:rPr lang="de-DE" altLang="de-DE" smtClean="0"/>
              <a:pPr/>
              <a:t>4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986265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081563-3A6E-4657-9231-EE0A96ACCB07}" type="slidenum">
              <a:rPr lang="de-DE" altLang="de-DE" smtClean="0"/>
              <a:pPr/>
              <a:t>8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850802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endParaRPr lang="de-DE" dirty="0">
              <a:latin typeface="Arial" charset="0"/>
            </a:endParaRPr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0" y="1484313"/>
            <a:ext cx="91440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endParaRPr lang="de-DE" dirty="0">
              <a:latin typeface="Arial" charset="0"/>
            </a:endParaRPr>
          </a:p>
        </p:txBody>
      </p:sp>
      <p:pic>
        <p:nvPicPr>
          <p:cNvPr id="6" name="Picture 13" descr="BaWü-Logo-100-gelb.png                                         00000013Macintosh HD                   B600BDC6: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5805488"/>
            <a:ext cx="20161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feld 6"/>
          <p:cNvSpPr txBox="1"/>
          <p:nvPr userDrawn="1"/>
        </p:nvSpPr>
        <p:spPr>
          <a:xfrm>
            <a:off x="3492500" y="6599238"/>
            <a:ext cx="2016125" cy="2587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000" dirty="0">
                <a:latin typeface="Arial" pitchFamily="34" charset="0"/>
                <a:cs typeface="Arial" pitchFamily="34" charset="0"/>
              </a:rPr>
              <a:t>Oberlandesgericht Stuttgart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2819400"/>
          </a:xfrm>
        </p:spPr>
        <p:txBody>
          <a:bodyPr/>
          <a:lstStyle>
            <a:lvl1pPr algn="ctr">
              <a:defRPr sz="54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3789040"/>
            <a:ext cx="7772400" cy="1828800"/>
          </a:xfrm>
        </p:spPr>
        <p:txBody>
          <a:bodyPr/>
          <a:lstStyle>
            <a:lvl1pPr marL="0" indent="0" algn="ctr">
              <a:lnSpc>
                <a:spcPct val="120000"/>
              </a:lnSpc>
              <a:buFont typeface="Wingdings" pitchFamily="2" charset="2"/>
              <a:buNone/>
              <a:defRPr sz="1800" b="1">
                <a:latin typeface="Arial" charset="0"/>
              </a:defRPr>
            </a:lvl1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241661"/>
      </p:ext>
    </p:extLst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2C5FC5A7-89F1-4648-994F-977FF2CC3D7C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278847375"/>
      </p:ext>
    </p:extLst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44450"/>
            <a:ext cx="1943100" cy="57610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44450"/>
            <a:ext cx="5676900" cy="576103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3578961D-541F-409A-8A8C-91ECE240EDCD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471763254"/>
      </p:ext>
    </p:extLst>
  </p:cSld>
  <p:clrMapOvr>
    <a:masterClrMapping/>
  </p:clrMapOvr>
  <p:transition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4450"/>
            <a:ext cx="7772400" cy="12192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685800" y="1482725"/>
            <a:ext cx="7772400" cy="4322763"/>
          </a:xfrm>
        </p:spPr>
        <p:txBody>
          <a:bodyPr/>
          <a:lstStyle/>
          <a:p>
            <a:pPr lvl="0"/>
            <a:r>
              <a:rPr lang="de-DE" noProof="0" dirty="0" smtClean="0"/>
              <a:t>Diagramm durch Klicken auf Symbol hinzufügen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050176ED-4894-4B9C-8D31-ECA61C7FF79D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157287848"/>
      </p:ext>
    </p:extLst>
  </p:cSld>
  <p:clrMapOvr>
    <a:masterClrMapping/>
  </p:clrMapOvr>
  <p:transition>
    <p:pull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4450"/>
            <a:ext cx="7772400" cy="12192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685800" y="1482725"/>
            <a:ext cx="7772400" cy="4322763"/>
          </a:xfrm>
        </p:spPr>
        <p:txBody>
          <a:bodyPr/>
          <a:lstStyle/>
          <a:p>
            <a:pPr lvl="0"/>
            <a:r>
              <a:rPr lang="de-DE" noProof="0" dirty="0" smtClean="0"/>
              <a:t>Klicken Sie auf das Symbol, um die SmartArt-Grafik hinzuzufügen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7AC3AC09-6F15-44E9-9DD6-8AC6472AA575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82951320"/>
      </p:ext>
    </p:extLst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361019A7-AE3C-4A0C-BA69-5FF9331433F1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429751233"/>
      </p:ext>
    </p:extLst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375FE8D7-9D24-4C7F-9727-54022861EA63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502369057"/>
      </p:ext>
    </p:extLst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482725"/>
            <a:ext cx="3810000" cy="432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2725"/>
            <a:ext cx="3810000" cy="432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6BCC1801-AC54-4B05-AF24-BFAA36762F72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77216202"/>
      </p:ext>
    </p:extLst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372E6E48-B2E6-471A-BB07-62D523E21427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263343029"/>
      </p:ext>
    </p:extLst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A08CA72E-DF78-4C18-95F9-458E27D72986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665485104"/>
      </p:ext>
    </p:extLst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423CA48A-5D34-4965-8085-D3C2403AA7EB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041075001"/>
      </p:ext>
    </p:extLst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966B877C-CAF5-476C-89F5-AD89E6F99982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468377993"/>
      </p:ext>
    </p:extLst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Folie </a:t>
            </a:r>
            <a:fld id="{6B8E9672-07C2-4B15-B5FA-9F6A709E567E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289162565"/>
      </p:ext>
    </p:extLst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4450"/>
            <a:ext cx="7772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zum Bearbeiten.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2725"/>
            <a:ext cx="7772400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Textformatierung des Masters zu bearbeiten.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0" y="1268413"/>
            <a:ext cx="91440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endParaRPr lang="de-DE" dirty="0">
              <a:latin typeface="Arial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endParaRPr lang="de-DE" dirty="0">
              <a:latin typeface="Arial" charset="0"/>
            </a:endParaRP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84438" y="6453188"/>
            <a:ext cx="4176712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SzTx/>
              <a:defRPr sz="1000" b="0" i="1">
                <a:latin typeface="Arial" charset="0"/>
              </a:defRPr>
            </a:lvl1pPr>
          </a:lstStyle>
          <a:p>
            <a:pPr>
              <a:defRPr/>
            </a:pPr>
            <a:r>
              <a:rPr lang="de-DE" dirty="0"/>
              <a:t>Zusatzinformation</a:t>
            </a:r>
          </a:p>
        </p:txBody>
      </p:sp>
      <p:sp>
        <p:nvSpPr>
          <p:cNvPr id="513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1188" y="6453188"/>
            <a:ext cx="649287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SzTx/>
              <a:defRPr sz="1000" b="0" i="1">
                <a:latin typeface="Arial" panose="020B0604020202020204" pitchFamily="34" charset="0"/>
              </a:defRPr>
            </a:lvl1pPr>
          </a:lstStyle>
          <a:p>
            <a:r>
              <a:rPr lang="de-DE" altLang="de-DE" dirty="0"/>
              <a:t>Folie </a:t>
            </a:r>
            <a:fld id="{1346FDE4-5818-4AEC-BFDB-41E2B6C34BD8}" type="slidenum">
              <a:rPr lang="de-DE" altLang="de-DE"/>
              <a:pPr/>
              <a:t>‹Nr.›</a:t>
            </a:fld>
            <a:endParaRPr lang="de-DE" altLang="de-DE" dirty="0"/>
          </a:p>
        </p:txBody>
      </p:sp>
      <p:pic>
        <p:nvPicPr>
          <p:cNvPr id="1032" name="Picture 13" descr="BaWü-Logo-100-gelb.png                                         00000013Macintosh HD                   B600BDC6: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021388"/>
            <a:ext cx="1512888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feld 10"/>
          <p:cNvSpPr txBox="1"/>
          <p:nvPr userDrawn="1"/>
        </p:nvSpPr>
        <p:spPr>
          <a:xfrm>
            <a:off x="6804025" y="6618288"/>
            <a:ext cx="1871663" cy="2397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800" dirty="0">
                <a:latin typeface="Arial" pitchFamily="34" charset="0"/>
                <a:cs typeface="Arial" pitchFamily="34" charset="0"/>
              </a:rPr>
              <a:t>   Oberlandesgericht Stuttgart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  <p:sldLayoutId id="2147483955" r:id="rId13"/>
  </p:sldLayoutIdLst>
  <p:transition>
    <p:pull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"/>
        </a:defRPr>
      </a:lvl9pPr>
    </p:titleStyle>
    <p:bodyStyle>
      <a:lvl1pPr marL="280988" indent="-280988" algn="l" rtl="0" eaLnBrk="0" fontAlgn="base" hangingPunct="0">
        <a:spcBef>
          <a:spcPct val="30000"/>
        </a:spcBef>
        <a:spcAft>
          <a:spcPct val="0"/>
        </a:spcAft>
        <a:buClr>
          <a:srgbClr val="000099"/>
        </a:buClr>
        <a:buSzPct val="110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57238" indent="-285750" algn="l" rtl="0" eaLnBrk="0" fontAlgn="base" hangingPunct="0">
        <a:spcBef>
          <a:spcPct val="0"/>
        </a:spcBef>
        <a:spcAft>
          <a:spcPct val="0"/>
        </a:spcAft>
        <a:buClr>
          <a:srgbClr val="990000"/>
        </a:buClr>
        <a:buSzPct val="80000"/>
        <a:buFont typeface="Times" panose="02020603050405020304" pitchFamily="18" charset="0"/>
        <a:buChar char="►"/>
        <a:defRPr sz="2200">
          <a:solidFill>
            <a:schemeClr val="tx1"/>
          </a:solidFill>
          <a:latin typeface="+mn-lt"/>
        </a:defRPr>
      </a:lvl2pPr>
      <a:lvl3pPr marL="1176338" indent="-228600" algn="l" rtl="0" eaLnBrk="0" fontAlgn="base" hangingPunct="0">
        <a:spcBef>
          <a:spcPct val="3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3pPr>
      <a:lvl4pPr marL="1595438" indent="-228600" algn="l" rtl="0" eaLnBrk="0" fontAlgn="base" hangingPunct="0">
        <a:spcBef>
          <a:spcPct val="30000"/>
        </a:spcBef>
        <a:spcAft>
          <a:spcPct val="0"/>
        </a:spcAft>
        <a:buSzPct val="90000"/>
        <a:buChar char="o"/>
        <a:defRPr sz="2000">
          <a:solidFill>
            <a:schemeClr val="tx1"/>
          </a:solidFill>
          <a:latin typeface="+mn-lt"/>
        </a:defRPr>
      </a:lvl4pPr>
      <a:lvl5pPr marL="2014538" indent="-228600" algn="l" rtl="0" eaLnBrk="0" fontAlgn="base" hangingPunct="0">
        <a:spcBef>
          <a:spcPct val="30000"/>
        </a:spcBef>
        <a:spcAft>
          <a:spcPct val="0"/>
        </a:spcAft>
        <a:buSzPct val="90000"/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471738" indent="-228600" algn="l" rtl="0" eaLnBrk="1" fontAlgn="base" hangingPunct="1">
        <a:spcBef>
          <a:spcPct val="30000"/>
        </a:spcBef>
        <a:spcAft>
          <a:spcPct val="0"/>
        </a:spcAft>
        <a:buSzPct val="90000"/>
        <a:buFont typeface="Times"/>
        <a:buChar char="–"/>
        <a:defRPr sz="2000">
          <a:solidFill>
            <a:schemeClr val="tx1"/>
          </a:solidFill>
          <a:latin typeface="+mn-lt"/>
        </a:defRPr>
      </a:lvl6pPr>
      <a:lvl7pPr marL="2928938" indent="-228600" algn="l" rtl="0" eaLnBrk="1" fontAlgn="base" hangingPunct="1">
        <a:spcBef>
          <a:spcPct val="30000"/>
        </a:spcBef>
        <a:spcAft>
          <a:spcPct val="0"/>
        </a:spcAft>
        <a:buSzPct val="90000"/>
        <a:buFont typeface="Times"/>
        <a:buChar char="–"/>
        <a:defRPr sz="2000">
          <a:solidFill>
            <a:schemeClr val="tx1"/>
          </a:solidFill>
          <a:latin typeface="+mn-lt"/>
        </a:defRPr>
      </a:lvl7pPr>
      <a:lvl8pPr marL="3386138" indent="-228600" algn="l" rtl="0" eaLnBrk="1" fontAlgn="base" hangingPunct="1">
        <a:spcBef>
          <a:spcPct val="30000"/>
        </a:spcBef>
        <a:spcAft>
          <a:spcPct val="0"/>
        </a:spcAft>
        <a:buSzPct val="90000"/>
        <a:buFont typeface="Times"/>
        <a:buChar char="–"/>
        <a:defRPr sz="2000">
          <a:solidFill>
            <a:schemeClr val="tx1"/>
          </a:solidFill>
          <a:latin typeface="+mn-lt"/>
        </a:defRPr>
      </a:lvl8pPr>
      <a:lvl9pPr marL="3843338" indent="-228600" algn="l" rtl="0" eaLnBrk="1" fontAlgn="base" hangingPunct="1">
        <a:spcBef>
          <a:spcPct val="30000"/>
        </a:spcBef>
        <a:spcAft>
          <a:spcPct val="0"/>
        </a:spcAft>
        <a:buSzPct val="90000"/>
        <a:buFont typeface="Times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556792"/>
            <a:ext cx="7772400" cy="1792064"/>
          </a:xfrm>
        </p:spPr>
        <p:txBody>
          <a:bodyPr/>
          <a:lstStyle/>
          <a:p>
            <a:pPr eaLnBrk="1" hangingPunct="1"/>
            <a:r>
              <a:rPr lang="en-US" sz="4400" dirty="0" smtClean="0"/>
              <a:t>OLGA</a:t>
            </a:r>
            <a:br>
              <a:rPr lang="en-US" sz="4400" dirty="0" smtClean="0"/>
            </a:br>
            <a:r>
              <a:rPr lang="en-US" sz="2800" dirty="0" smtClean="0"/>
              <a:t>AI support for the processing of mass trials</a:t>
            </a:r>
            <a:endParaRPr lang="en-US" altLang="de-DE" sz="2000" dirty="0" smtClean="0"/>
          </a:p>
        </p:txBody>
      </p:sp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720080"/>
          </a:xfrm>
        </p:spPr>
        <p:txBody>
          <a:bodyPr/>
          <a:lstStyle/>
          <a:p>
            <a:r>
              <a:rPr lang="de-DE" sz="2400" dirty="0" err="1" smtClean="0">
                <a:latin typeface="+mn-lt"/>
              </a:rPr>
              <a:t>CoE</a:t>
            </a:r>
            <a:r>
              <a:rPr lang="de-DE" sz="2400" dirty="0" smtClean="0">
                <a:latin typeface="+mn-lt"/>
              </a:rPr>
              <a:t> CEPEJ – Strasbourg, 04.12.2023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Background: The Problem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Dieselgate</a:t>
            </a:r>
            <a:r>
              <a:rPr lang="en-US" dirty="0" smtClean="0"/>
              <a:t> + legal tech = mass trials </a:t>
            </a:r>
          </a:p>
          <a:p>
            <a:pPr lvl="1"/>
            <a:r>
              <a:rPr lang="en-US" dirty="0" smtClean="0"/>
              <a:t>major car manufacturers in Stuttgart attract thousands of cases</a:t>
            </a:r>
          </a:p>
          <a:p>
            <a:pPr lvl="1"/>
            <a:r>
              <a:rPr lang="en-US" dirty="0" smtClean="0"/>
              <a:t>nearly every case gets appealed</a:t>
            </a:r>
          </a:p>
          <a:p>
            <a:pPr lvl="1"/>
            <a:r>
              <a:rPr lang="en-US" dirty="0" smtClean="0"/>
              <a:t>civil cases on appeal increased tenfold within five years</a:t>
            </a:r>
          </a:p>
          <a:p>
            <a:r>
              <a:rPr lang="en-US" dirty="0" smtClean="0"/>
              <a:t>Digging for “data diamonds” is tedious</a:t>
            </a:r>
          </a:p>
          <a:p>
            <a:pPr lvl="1"/>
            <a:r>
              <a:rPr lang="en-US" dirty="0" smtClean="0"/>
              <a:t>written submissions grow ever longer thanks to legal tech</a:t>
            </a:r>
          </a:p>
          <a:p>
            <a:pPr lvl="1"/>
            <a:r>
              <a:rPr lang="en-US" dirty="0"/>
              <a:t>only small </a:t>
            </a:r>
            <a:r>
              <a:rPr lang="en-US" dirty="0" smtClean="0"/>
              <a:t>but important details </a:t>
            </a:r>
            <a:r>
              <a:rPr lang="en-US" dirty="0"/>
              <a:t>differ in many </a:t>
            </a:r>
            <a:r>
              <a:rPr lang="en-US" dirty="0" smtClean="0"/>
              <a:t>cases: </a:t>
            </a:r>
            <a:br>
              <a:rPr lang="en-US" dirty="0" smtClean="0"/>
            </a:br>
            <a:r>
              <a:rPr lang="en-US" dirty="0" smtClean="0"/>
              <a:t>engine type, emission standard, purchase price, mileage etc.</a:t>
            </a:r>
          </a:p>
          <a:p>
            <a:pPr lvl="1"/>
            <a:r>
              <a:rPr lang="en-US" dirty="0" smtClean="0"/>
              <a:t>manual search, copy &amp; paste is very time-consuming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altLang="de-DE" dirty="0" smtClean="0"/>
              <a:t>Slide </a:t>
            </a:r>
            <a:fld id="{361019A7-AE3C-4A0C-BA69-5FF9331433F1}" type="slidenum">
              <a:rPr lang="de-DE" altLang="de-DE" smtClean="0"/>
              <a:pPr/>
              <a:t>2</a:t>
            </a:fld>
            <a:endParaRPr lang="de-DE" altLang="de-DE" dirty="0"/>
          </a:p>
        </p:txBody>
      </p:sp>
      <p:sp>
        <p:nvSpPr>
          <p:cNvPr id="8" name="Fußzeilenplatzhalter 3"/>
          <p:cNvSpPr txBox="1">
            <a:spLocks/>
          </p:cNvSpPr>
          <p:nvPr/>
        </p:nvSpPr>
        <p:spPr bwMode="auto">
          <a:xfrm>
            <a:off x="1331640" y="6456415"/>
            <a:ext cx="5328592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defRPr sz="1000" b="0"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2pPr>
            <a:lvl3pPr marL="9144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3pPr>
            <a:lvl4pPr marL="13716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4pPr>
            <a:lvl5pPr marL="18288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smtClean="0"/>
              <a:t>OLGA: AI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mass</a:t>
            </a:r>
            <a:r>
              <a:rPr lang="de-DE" dirty="0" smtClean="0"/>
              <a:t> </a:t>
            </a:r>
            <a:r>
              <a:rPr lang="de-DE" dirty="0" err="1" smtClean="0"/>
              <a:t>trials</a:t>
            </a:r>
            <a:r>
              <a:rPr lang="de-DE" dirty="0" smtClean="0"/>
              <a:t> – </a:t>
            </a:r>
            <a:r>
              <a:rPr lang="de-DE" dirty="0" err="1" smtClean="0"/>
              <a:t>CoE</a:t>
            </a:r>
            <a:r>
              <a:rPr lang="de-DE" dirty="0" smtClean="0"/>
              <a:t> CEPEJ – Strasbourg, 04.12.2023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724019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Automation: The Idea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Justice is a data billionaire</a:t>
            </a:r>
          </a:p>
          <a:p>
            <a:pPr lvl="1"/>
            <a:r>
              <a:rPr lang="en-US" dirty="0" smtClean="0"/>
              <a:t>OLG Stuttgart introduced electronic filing system in 2019</a:t>
            </a:r>
          </a:p>
          <a:p>
            <a:pPr lvl="1"/>
            <a:r>
              <a:rPr lang="en-US" dirty="0" smtClean="0"/>
              <a:t>nearly all </a:t>
            </a:r>
            <a:r>
              <a:rPr lang="en-US" dirty="0" err="1" smtClean="0"/>
              <a:t>Dieselgate</a:t>
            </a:r>
            <a:r>
              <a:rPr lang="en-US" dirty="0"/>
              <a:t> </a:t>
            </a:r>
            <a:r>
              <a:rPr lang="en-US" dirty="0" smtClean="0"/>
              <a:t>cases on appeal are digital</a:t>
            </a:r>
          </a:p>
          <a:p>
            <a:r>
              <a:rPr lang="en-US" dirty="0" smtClean="0"/>
              <a:t>Mass claims are predestined for automation </a:t>
            </a:r>
          </a:p>
          <a:p>
            <a:pPr lvl="1"/>
            <a:r>
              <a:rPr lang="en-US" dirty="0"/>
              <a:t>comparable cases can be grouped </a:t>
            </a:r>
            <a:r>
              <a:rPr lang="en-US" dirty="0" smtClean="0"/>
              <a:t>by </a:t>
            </a:r>
            <a:r>
              <a:rPr lang="en-US" dirty="0" smtClean="0"/>
              <a:t>parameters</a:t>
            </a:r>
            <a:endParaRPr lang="en-US" dirty="0" smtClean="0"/>
          </a:p>
          <a:p>
            <a:pPr lvl="1"/>
            <a:r>
              <a:rPr lang="en-US" dirty="0" smtClean="0"/>
              <a:t>parameters defined by judges can be found and extracted</a:t>
            </a:r>
          </a:p>
          <a:p>
            <a:pPr lvl="1"/>
            <a:r>
              <a:rPr lang="en-US" dirty="0" smtClean="0"/>
              <a:t>copying </a:t>
            </a:r>
            <a:r>
              <a:rPr lang="en-US" dirty="0"/>
              <a:t>&amp; pasting does not require legal </a:t>
            </a:r>
            <a:r>
              <a:rPr lang="en-US" dirty="0" smtClean="0"/>
              <a:t>training</a:t>
            </a:r>
          </a:p>
          <a:p>
            <a:pPr lvl="1"/>
            <a:r>
              <a:rPr lang="en-US" dirty="0"/>
              <a:t>AI can </a:t>
            </a:r>
            <a:r>
              <a:rPr lang="en-US" dirty="0" smtClean="0"/>
              <a:t>complete these </a:t>
            </a:r>
            <a:r>
              <a:rPr lang="en-US" dirty="0"/>
              <a:t>repetitive tasks lightning fast</a:t>
            </a:r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altLang="de-DE" dirty="0" smtClean="0"/>
              <a:t>Slide </a:t>
            </a:r>
            <a:fld id="{361019A7-AE3C-4A0C-BA69-5FF9331433F1}" type="slidenum">
              <a:rPr lang="de-DE" altLang="de-DE" smtClean="0"/>
              <a:pPr/>
              <a:t>3</a:t>
            </a:fld>
            <a:endParaRPr lang="de-DE" altLang="de-DE" dirty="0"/>
          </a:p>
        </p:txBody>
      </p:sp>
      <p:sp>
        <p:nvSpPr>
          <p:cNvPr id="9" name="Fußzeilenplatzhalter 3"/>
          <p:cNvSpPr txBox="1">
            <a:spLocks/>
          </p:cNvSpPr>
          <p:nvPr/>
        </p:nvSpPr>
        <p:spPr bwMode="auto">
          <a:xfrm>
            <a:off x="1331640" y="6456415"/>
            <a:ext cx="5328592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defRPr sz="1000" b="0"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2pPr>
            <a:lvl3pPr marL="9144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3pPr>
            <a:lvl4pPr marL="13716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4pPr>
            <a:lvl5pPr marL="18288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smtClean="0"/>
              <a:t>OLGA: AI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mass</a:t>
            </a:r>
            <a:r>
              <a:rPr lang="de-DE" dirty="0" smtClean="0"/>
              <a:t> </a:t>
            </a:r>
            <a:r>
              <a:rPr lang="de-DE" dirty="0" err="1" smtClean="0"/>
              <a:t>trials</a:t>
            </a:r>
            <a:r>
              <a:rPr lang="de-DE" dirty="0" smtClean="0"/>
              <a:t> – </a:t>
            </a:r>
            <a:r>
              <a:rPr lang="de-DE" dirty="0" err="1" smtClean="0"/>
              <a:t>CoE</a:t>
            </a:r>
            <a:r>
              <a:rPr lang="de-DE" dirty="0" smtClean="0"/>
              <a:t> CEPEJ – Strasbourg, 04.12.2023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9285867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OLGA: The Solution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OLGA: </a:t>
            </a:r>
            <a:r>
              <a:rPr lang="en-US" dirty="0" smtClean="0"/>
              <a:t>Higher Regional Court Assistant</a:t>
            </a:r>
          </a:p>
          <a:p>
            <a:pPr lvl="1"/>
            <a:r>
              <a:rPr lang="en-US" dirty="0" smtClean="0"/>
              <a:t>examines documents for parameters defined by judges</a:t>
            </a:r>
          </a:p>
          <a:p>
            <a:pPr lvl="1"/>
            <a:r>
              <a:rPr lang="en-US" dirty="0" smtClean="0"/>
              <a:t>cases are automatically grouped as defined by judges</a:t>
            </a:r>
          </a:p>
          <a:p>
            <a:pPr lvl="1"/>
            <a:r>
              <a:rPr lang="en-US" dirty="0" smtClean="0"/>
              <a:t>template decisions can be individualized with parameters</a:t>
            </a:r>
          </a:p>
          <a:p>
            <a:r>
              <a:rPr lang="en-US" dirty="0" smtClean="0"/>
              <a:t>No interference with decision-making</a:t>
            </a:r>
          </a:p>
          <a:p>
            <a:pPr lvl="1"/>
            <a:r>
              <a:rPr lang="en-US" dirty="0" smtClean="0"/>
              <a:t>OLGA is an intelligent research assistant</a:t>
            </a:r>
          </a:p>
          <a:p>
            <a:pPr lvl="1"/>
            <a:r>
              <a:rPr lang="en-US" dirty="0" smtClean="0"/>
              <a:t>OLGA digs for data diamonds and surfaces results</a:t>
            </a:r>
          </a:p>
          <a:p>
            <a:pPr lvl="1"/>
            <a:r>
              <a:rPr lang="en-US" dirty="0" smtClean="0"/>
              <a:t>each data point can be traced individually </a:t>
            </a:r>
          </a:p>
          <a:p>
            <a:pPr lvl="1"/>
            <a:r>
              <a:rPr lang="en-US" dirty="0" smtClean="0"/>
              <a:t>judges decide after checking the facts</a:t>
            </a:r>
          </a:p>
          <a:p>
            <a:r>
              <a:rPr lang="en-US" dirty="0" smtClean="0"/>
              <a:t>Main features achieved </a:t>
            </a:r>
            <a:r>
              <a:rPr lang="en-US" dirty="0" smtClean="0"/>
              <a:t>through </a:t>
            </a:r>
            <a:r>
              <a:rPr lang="en-US" dirty="0" smtClean="0"/>
              <a:t>OLGA</a:t>
            </a:r>
          </a:p>
          <a:p>
            <a:pPr lvl="1"/>
            <a:r>
              <a:rPr lang="en-US" dirty="0" smtClean="0"/>
              <a:t>enables overview of cases and intelligent scheduling</a:t>
            </a:r>
          </a:p>
          <a:p>
            <a:pPr lvl="1"/>
            <a:r>
              <a:rPr lang="en-US" dirty="0" smtClean="0"/>
              <a:t>saves time-consuming copying &amp; pasting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altLang="de-DE" dirty="0" smtClean="0"/>
              <a:t>Slide </a:t>
            </a:r>
            <a:fld id="{361019A7-AE3C-4A0C-BA69-5FF9331433F1}" type="slidenum">
              <a:rPr lang="de-DE" altLang="de-DE" smtClean="0"/>
              <a:pPr/>
              <a:t>4</a:t>
            </a:fld>
            <a:endParaRPr lang="de-DE" altLang="de-DE" dirty="0"/>
          </a:p>
        </p:txBody>
      </p:sp>
      <p:sp>
        <p:nvSpPr>
          <p:cNvPr id="8" name="Fußzeilenplatzhalter 3"/>
          <p:cNvSpPr txBox="1">
            <a:spLocks/>
          </p:cNvSpPr>
          <p:nvPr/>
        </p:nvSpPr>
        <p:spPr bwMode="auto">
          <a:xfrm>
            <a:off x="1331640" y="6456415"/>
            <a:ext cx="5328592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defRPr sz="1000" b="0"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2pPr>
            <a:lvl3pPr marL="9144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3pPr>
            <a:lvl4pPr marL="13716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4pPr>
            <a:lvl5pPr marL="18288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smtClean="0"/>
              <a:t>OLGA: AI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mass</a:t>
            </a:r>
            <a:r>
              <a:rPr lang="de-DE" dirty="0" smtClean="0"/>
              <a:t> </a:t>
            </a:r>
            <a:r>
              <a:rPr lang="de-DE" dirty="0" err="1" smtClean="0"/>
              <a:t>trials</a:t>
            </a:r>
            <a:r>
              <a:rPr lang="de-DE" dirty="0" smtClean="0"/>
              <a:t> – </a:t>
            </a:r>
            <a:r>
              <a:rPr lang="de-DE" dirty="0" err="1" smtClean="0"/>
              <a:t>CoE</a:t>
            </a:r>
            <a:r>
              <a:rPr lang="de-DE" dirty="0" smtClean="0"/>
              <a:t> CEPEJ – Strasbourg, 04.12.2023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901295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100"/>
            <a:ext cx="9144000" cy="5496180"/>
          </a:xfrm>
          <a:prstGeom prst="rect">
            <a:avLst/>
          </a:prstGeom>
        </p:spPr>
      </p:pic>
      <p:sp>
        <p:nvSpPr>
          <p:cNvPr id="4" name="Fußzeilenplatzhalter 3"/>
          <p:cNvSpPr txBox="1">
            <a:spLocks/>
          </p:cNvSpPr>
          <p:nvPr/>
        </p:nvSpPr>
        <p:spPr bwMode="auto">
          <a:xfrm>
            <a:off x="1331640" y="6456415"/>
            <a:ext cx="5328592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defRPr sz="1000" b="0"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2pPr>
            <a:lvl3pPr marL="9144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3pPr>
            <a:lvl4pPr marL="13716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4pPr>
            <a:lvl5pPr marL="18288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smtClean="0"/>
              <a:t>OLGA: AI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mass</a:t>
            </a:r>
            <a:r>
              <a:rPr lang="de-DE" dirty="0" smtClean="0"/>
              <a:t> </a:t>
            </a:r>
            <a:r>
              <a:rPr lang="de-DE" dirty="0" err="1" smtClean="0"/>
              <a:t>trials</a:t>
            </a:r>
            <a:r>
              <a:rPr lang="de-DE" dirty="0" smtClean="0"/>
              <a:t> – </a:t>
            </a:r>
            <a:r>
              <a:rPr lang="de-DE" dirty="0" err="1" smtClean="0"/>
              <a:t>CoE</a:t>
            </a:r>
            <a:r>
              <a:rPr lang="de-DE" dirty="0" smtClean="0"/>
              <a:t> CEPEJ – Strasbourg, 04.12.2023</a:t>
            </a:r>
            <a:endParaRPr lang="de-DE" dirty="0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611188" y="6453188"/>
            <a:ext cx="649287" cy="142875"/>
          </a:xfrm>
        </p:spPr>
        <p:txBody>
          <a:bodyPr/>
          <a:lstStyle/>
          <a:p>
            <a:r>
              <a:rPr lang="de-DE" altLang="de-DE" dirty="0" smtClean="0"/>
              <a:t>Slide </a:t>
            </a:r>
            <a:fld id="{361019A7-AE3C-4A0C-BA69-5FF9331433F1}" type="slidenum">
              <a:rPr lang="de-DE" altLang="de-DE" smtClean="0"/>
              <a:pPr/>
              <a:t>5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95634925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371"/>
            <a:ext cx="9144000" cy="5509909"/>
          </a:xfrm>
          <a:prstGeom prst="rect">
            <a:avLst/>
          </a:prstGeom>
        </p:spPr>
      </p:pic>
      <p:sp>
        <p:nvSpPr>
          <p:cNvPr id="3" name="Fußzeilenplatzhalter 3"/>
          <p:cNvSpPr txBox="1">
            <a:spLocks/>
          </p:cNvSpPr>
          <p:nvPr/>
        </p:nvSpPr>
        <p:spPr bwMode="auto">
          <a:xfrm>
            <a:off x="1331640" y="6456415"/>
            <a:ext cx="5328592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defRPr sz="1000" b="0"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2pPr>
            <a:lvl3pPr marL="9144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3pPr>
            <a:lvl4pPr marL="13716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4pPr>
            <a:lvl5pPr marL="18288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smtClean="0"/>
              <a:t>OLGA: AI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mass</a:t>
            </a:r>
            <a:r>
              <a:rPr lang="de-DE" dirty="0" smtClean="0"/>
              <a:t> </a:t>
            </a:r>
            <a:r>
              <a:rPr lang="de-DE" dirty="0" err="1" smtClean="0"/>
              <a:t>trials</a:t>
            </a:r>
            <a:r>
              <a:rPr lang="de-DE" dirty="0" smtClean="0"/>
              <a:t> – </a:t>
            </a:r>
            <a:r>
              <a:rPr lang="de-DE" dirty="0" err="1" smtClean="0"/>
              <a:t>CoE</a:t>
            </a:r>
            <a:r>
              <a:rPr lang="de-DE" dirty="0" smtClean="0"/>
              <a:t> CEPEJ – Strasbourg, 04.12.2023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611188" y="6453188"/>
            <a:ext cx="649287" cy="142875"/>
          </a:xfrm>
        </p:spPr>
        <p:txBody>
          <a:bodyPr/>
          <a:lstStyle/>
          <a:p>
            <a:r>
              <a:rPr lang="de-DE" altLang="de-DE" dirty="0" smtClean="0"/>
              <a:t>Slide </a:t>
            </a:r>
            <a:fld id="{361019A7-AE3C-4A0C-BA69-5FF9331433F1}" type="slidenum">
              <a:rPr lang="de-DE" altLang="de-DE" smtClean="0"/>
              <a:pPr/>
              <a:t>6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922881092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Agile: The </a:t>
            </a:r>
            <a:r>
              <a:rPr lang="de-DE" dirty="0" err="1" smtClean="0"/>
              <a:t>Process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Interdisciplinary workshops</a:t>
            </a:r>
          </a:p>
          <a:p>
            <a:pPr lvl="1"/>
            <a:r>
              <a:rPr lang="en-US" dirty="0" smtClean="0"/>
              <a:t>mostly by videoconferencing during pandemic</a:t>
            </a:r>
          </a:p>
          <a:p>
            <a:pPr lvl="1"/>
            <a:r>
              <a:rPr lang="en-US" dirty="0" smtClean="0"/>
              <a:t>IT experts </a:t>
            </a:r>
            <a:r>
              <a:rPr lang="en-US" dirty="0" smtClean="0"/>
              <a:t>working with </a:t>
            </a:r>
            <a:r>
              <a:rPr lang="en-US" dirty="0" err="1" smtClean="0"/>
              <a:t>Dieselgate</a:t>
            </a:r>
            <a:r>
              <a:rPr lang="en-US" dirty="0" smtClean="0"/>
              <a:t> </a:t>
            </a:r>
            <a:r>
              <a:rPr lang="en-US" dirty="0" smtClean="0"/>
              <a:t>appeal </a:t>
            </a:r>
            <a:r>
              <a:rPr lang="en-US" dirty="0" smtClean="0"/>
              <a:t>panels’ judges</a:t>
            </a:r>
            <a:endParaRPr lang="en-US" dirty="0" smtClean="0"/>
          </a:p>
          <a:p>
            <a:pPr lvl="1"/>
            <a:r>
              <a:rPr lang="en-US" dirty="0" smtClean="0"/>
              <a:t>mutual understanding of working methods</a:t>
            </a:r>
          </a:p>
          <a:p>
            <a:pPr lvl="1"/>
            <a:r>
              <a:rPr lang="en-US" dirty="0"/>
              <a:t>design </a:t>
            </a:r>
            <a:r>
              <a:rPr lang="en-US" dirty="0" smtClean="0"/>
              <a:t>thinking leads to agile development in sprints </a:t>
            </a:r>
          </a:p>
          <a:p>
            <a:r>
              <a:rPr lang="en-US" dirty="0" smtClean="0"/>
              <a:t>Ready in six months </a:t>
            </a:r>
            <a:endParaRPr lang="en-US" dirty="0" smtClean="0"/>
          </a:p>
          <a:p>
            <a:pPr lvl="1"/>
            <a:r>
              <a:rPr lang="en-US" dirty="0" smtClean="0"/>
              <a:t>from idea to prototype to live </a:t>
            </a:r>
            <a:r>
              <a:rPr lang="en-US" dirty="0" smtClean="0"/>
              <a:t>operation</a:t>
            </a:r>
            <a:endParaRPr lang="en-US" dirty="0" smtClean="0"/>
          </a:p>
          <a:p>
            <a:pPr lvl="1"/>
            <a:r>
              <a:rPr lang="en-US" dirty="0" smtClean="0"/>
              <a:t>confidence for future challenges – we can build solutions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altLang="de-DE" dirty="0" smtClean="0"/>
              <a:t>Slide </a:t>
            </a:r>
            <a:fld id="{361019A7-AE3C-4A0C-BA69-5FF9331433F1}" type="slidenum">
              <a:rPr lang="de-DE" altLang="de-DE" smtClean="0"/>
              <a:pPr/>
              <a:t>7</a:t>
            </a:fld>
            <a:endParaRPr lang="de-DE" altLang="de-DE" dirty="0"/>
          </a:p>
        </p:txBody>
      </p:sp>
      <p:sp>
        <p:nvSpPr>
          <p:cNvPr id="8" name="Fußzeilenplatzhalter 3"/>
          <p:cNvSpPr txBox="1">
            <a:spLocks/>
          </p:cNvSpPr>
          <p:nvPr/>
        </p:nvSpPr>
        <p:spPr bwMode="auto">
          <a:xfrm>
            <a:off x="1331640" y="6456415"/>
            <a:ext cx="5328592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defRPr sz="1000" b="0"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2pPr>
            <a:lvl3pPr marL="9144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3pPr>
            <a:lvl4pPr marL="13716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4pPr>
            <a:lvl5pPr marL="1828800" algn="ctr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90000"/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smtClean="0"/>
              <a:t>OLGA: AI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mass</a:t>
            </a:r>
            <a:r>
              <a:rPr lang="de-DE" dirty="0" smtClean="0"/>
              <a:t> </a:t>
            </a:r>
            <a:r>
              <a:rPr lang="de-DE" dirty="0" err="1" smtClean="0"/>
              <a:t>trials</a:t>
            </a:r>
            <a:r>
              <a:rPr lang="de-DE" dirty="0" smtClean="0"/>
              <a:t> – </a:t>
            </a:r>
            <a:r>
              <a:rPr lang="de-DE" dirty="0" err="1" smtClean="0"/>
              <a:t>CoE</a:t>
            </a:r>
            <a:r>
              <a:rPr lang="de-DE" dirty="0" smtClean="0"/>
              <a:t> CEPEJ – Strasbourg, 04.12.2023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8384185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Thanks for listening – questions?</a:t>
            </a:r>
            <a:endParaRPr lang="en-US" sz="3600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Jour Fixe mit dem Richterrat – 27. Juli 2023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altLang="de-DE" dirty="0" smtClean="0"/>
              <a:t>Slide </a:t>
            </a:r>
            <a:fld id="{361019A7-AE3C-4A0C-BA69-5FF9331433F1}" type="slidenum">
              <a:rPr lang="de-DE" altLang="de-DE" smtClean="0"/>
              <a:pPr/>
              <a:t>8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091907733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M-Vorlage neu komplett gelber Hintergrund">
  <a:themeElements>
    <a:clrScheme name="JuM-Vorlage neu komplett gelber Hintergrund 1">
      <a:dk1>
        <a:srgbClr val="000000"/>
      </a:dk1>
      <a:lt1>
        <a:srgbClr val="FFFFC1"/>
      </a:lt1>
      <a:dk2>
        <a:srgbClr val="000000"/>
      </a:dk2>
      <a:lt2>
        <a:srgbClr val="C0C0C0"/>
      </a:lt2>
      <a:accent1>
        <a:srgbClr val="969696"/>
      </a:accent1>
      <a:accent2>
        <a:srgbClr val="0000FF"/>
      </a:accent2>
      <a:accent3>
        <a:srgbClr val="FFFFDD"/>
      </a:accent3>
      <a:accent4>
        <a:srgbClr val="000000"/>
      </a:accent4>
      <a:accent5>
        <a:srgbClr val="C9C9C9"/>
      </a:accent5>
      <a:accent6>
        <a:srgbClr val="0000E7"/>
      </a:accent6>
      <a:hlink>
        <a:srgbClr val="FF0000"/>
      </a:hlink>
      <a:folHlink>
        <a:srgbClr val="5F5F5F"/>
      </a:folHlink>
    </a:clrScheme>
    <a:fontScheme name="JuM-Vorlage neu komplett gelber Hintergrund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Tx/>
          <a:buSzPct val="90000"/>
          <a:buFontTx/>
          <a:buNone/>
          <a:tabLst/>
          <a:defRPr kumimoji="0" lang="de-DE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Tx/>
          <a:buSzPct val="90000"/>
          <a:buFontTx/>
          <a:buNone/>
          <a:tabLst/>
          <a:defRPr kumimoji="0" lang="de-DE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JuM-Vorlage neu komplett gelber Hintergrund 1">
        <a:dk1>
          <a:srgbClr val="000000"/>
        </a:dk1>
        <a:lt1>
          <a:srgbClr val="FFFFC1"/>
        </a:lt1>
        <a:dk2>
          <a:srgbClr val="000000"/>
        </a:dk2>
        <a:lt2>
          <a:srgbClr val="C0C0C0"/>
        </a:lt2>
        <a:accent1>
          <a:srgbClr val="969696"/>
        </a:accent1>
        <a:accent2>
          <a:srgbClr val="0000FF"/>
        </a:accent2>
        <a:accent3>
          <a:srgbClr val="FFFFDD"/>
        </a:accent3>
        <a:accent4>
          <a:srgbClr val="000000"/>
        </a:accent4>
        <a:accent5>
          <a:srgbClr val="C9C9C9"/>
        </a:accent5>
        <a:accent6>
          <a:srgbClr val="0000E7"/>
        </a:accent6>
        <a:hlink>
          <a:srgbClr val="FF000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F412F0F5D93C40AF45DB173BED0D23" ma:contentTypeVersion="0" ma:contentTypeDescription="Create a new document." ma:contentTypeScope="" ma:versionID="7d8e0af1b4d30f7de048d76a0ea4de1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2DA6971-E699-407F-B46A-4CFBF8195D6F}"/>
</file>

<file path=customXml/itemProps2.xml><?xml version="1.0" encoding="utf-8"?>
<ds:datastoreItem xmlns:ds="http://schemas.openxmlformats.org/officeDocument/2006/customXml" ds:itemID="{911FA179-508B-4F7C-A98A-43F10B495155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BCDEE5F3-D572-411F-AADE-D2A09C14DF0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AC5AA35-6152-4F67-80FF-32C64F255B0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430</Words>
  <Application>Microsoft Office PowerPoint</Application>
  <PresentationFormat>Bildschirmpräsentation (4:3)</PresentationFormat>
  <Paragraphs>60</Paragraphs>
  <Slides>8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Arial Unicode MS</vt:lpstr>
      <vt:lpstr>Times</vt:lpstr>
      <vt:lpstr>Wingdings</vt:lpstr>
      <vt:lpstr>JuM-Vorlage neu komplett gelber Hintergrund</vt:lpstr>
      <vt:lpstr>OLGA AI support for the processing of mass trials</vt:lpstr>
      <vt:lpstr>Background: The Problem</vt:lpstr>
      <vt:lpstr>Automation: The Idea</vt:lpstr>
      <vt:lpstr>OLGA: The Solution</vt:lpstr>
      <vt:lpstr>PowerPoint-Präsentation</vt:lpstr>
      <vt:lpstr>PowerPoint-Präsentation</vt:lpstr>
      <vt:lpstr>Agile: The Process</vt:lpstr>
      <vt:lpstr>Thanks for listening – questions?</vt:lpstr>
    </vt:vector>
  </TitlesOfParts>
  <Company>LBW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 Landgerichte 2022</dc:title>
  <dc:creator>Spoenle, Jan (OLG Stuttgart)</dc:creator>
  <cp:lastModifiedBy>Spoenle, Jan (OLG Stuttgart)</cp:lastModifiedBy>
  <cp:revision>401</cp:revision>
  <cp:lastPrinted>2023-04-25T09:02:25Z</cp:lastPrinted>
  <dcterms:created xsi:type="dcterms:W3CDTF">2010-03-23T07:59:30Z</dcterms:created>
  <dcterms:modified xsi:type="dcterms:W3CDTF">2023-12-03T16:03:10Z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0x01010092F412F0F5D93C40AF45DB173BED0D23</vt:lpwstr>
  </property>
</Properties>
</file>