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7.xml" ContentType="application/vnd.openxmlformats-officedocument.presentationml.slide+xml"/>
  <Override PartName="/ppt/slides/slide3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4.xml" ContentType="application/vnd.openxmlformats-officedocument.presentationml.slide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59" r:id="rId6"/>
    <p:sldId id="261" r:id="rId7"/>
    <p:sldId id="262" r:id="rId8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0" autoAdjust="0"/>
    <p:restoredTop sz="94660"/>
  </p:normalViewPr>
  <p:slideViewPr>
    <p:cSldViewPr snapToGrid="0">
      <p:cViewPr varScale="1">
        <p:scale>
          <a:sx n="120" d="100"/>
          <a:sy n="120" d="100"/>
        </p:scale>
        <p:origin x="120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customXml" Target="../customXml/item3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openxmlformats.org/officeDocument/2006/relationships/customXml" Target="../customXml/item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5EA0D50-8E27-4F6F-8585-5DB3BB14A5D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B13A3685-4296-48AF-8E8B-0942562C3FC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fr-CH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9A0F345-0AC7-4726-BB16-2CF869141A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46DF3-740F-4B52-9604-6D9740333D18}" type="datetimeFigureOut">
              <a:rPr lang="fr-CH" smtClean="0"/>
              <a:t>29.11.2023</a:t>
            </a:fld>
            <a:endParaRPr lang="fr-CH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283D6DB-333F-4A8E-87D1-977FFE6453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402C048-BCCF-4DFE-8C9D-A9B5A18F63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831A2-3442-4B99-8131-64568EA5F9BC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1472607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E360E3A-92F4-4E8F-9126-3E7A3B8F30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9D60EA28-CA20-4E97-A9B7-7D82AAE3EAB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1A9D9FB-3F30-43B3-BD2B-E828083E53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46DF3-740F-4B52-9604-6D9740333D18}" type="datetimeFigureOut">
              <a:rPr lang="fr-CH" smtClean="0"/>
              <a:t>29.11.2023</a:t>
            </a:fld>
            <a:endParaRPr lang="fr-CH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A8C46A4-3EE2-4AC2-ADDE-D6233E3A72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3336C12-A548-404E-8AC2-AE828A3A69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831A2-3442-4B99-8131-64568EA5F9BC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9616977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2F0DCA6D-05BE-45D7-9972-44D488279F4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66B8B908-E2DC-4FCF-A67D-B6244EFBAED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ABFC8E2-2F0A-4361-BF0C-CAB5BB0972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46DF3-740F-4B52-9604-6D9740333D18}" type="datetimeFigureOut">
              <a:rPr lang="fr-CH" smtClean="0"/>
              <a:t>29.11.2023</a:t>
            </a:fld>
            <a:endParaRPr lang="fr-CH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A3A8587-4E73-4C78-9BE0-3DDD6B58AD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C17BAA8-D15F-4063-8203-69651188C0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831A2-3442-4B99-8131-64568EA5F9BC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261341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3A60B9B-0F0F-4AE0-B215-FEA154796B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D70A3AE-F961-4938-B200-6F72FD03F7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6AA4EFC-16EC-4FF3-AC6A-6FDBC12BB7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46DF3-740F-4B52-9604-6D9740333D18}" type="datetimeFigureOut">
              <a:rPr lang="fr-CH" smtClean="0"/>
              <a:t>29.11.2023</a:t>
            </a:fld>
            <a:endParaRPr lang="fr-CH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0545599-8D2D-46C5-918C-1D40DB3379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0834DA2-AD9D-4241-8E59-6B46AE3EFB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831A2-3442-4B99-8131-64568EA5F9BC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7953621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E0CD00F-DA13-4474-9334-94FA11D005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5C066ED-DB4F-46CC-B7C7-AAFEDD435C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4757745-E5C4-463D-B1F1-0A84B86192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46DF3-740F-4B52-9604-6D9740333D18}" type="datetimeFigureOut">
              <a:rPr lang="fr-CH" smtClean="0"/>
              <a:t>29.11.2023</a:t>
            </a:fld>
            <a:endParaRPr lang="fr-CH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C27DF5C-F8C9-4B2B-B883-7947E83CB7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506D51C-A553-4FF8-AE6E-137898A754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831A2-3442-4B99-8131-64568EA5F9BC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9165026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17B5DEE-D58C-4795-B012-5E187ACB3F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45A17FA-0DE7-46ED-A181-E099DF28CDE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CBB13400-8F24-434E-AF9D-0FF1E4FAB1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19D9CEC-A4FE-43AF-ABC9-0C3F94C1DD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46DF3-740F-4B52-9604-6D9740333D18}" type="datetimeFigureOut">
              <a:rPr lang="fr-CH" smtClean="0"/>
              <a:t>29.11.2023</a:t>
            </a:fld>
            <a:endParaRPr lang="fr-CH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238DCE32-601A-413C-A115-992428CEB0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0907C802-2FCA-43D1-A7BC-3AC5CF499F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831A2-3442-4B99-8131-64568EA5F9BC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40240560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05903D1-B93E-4F24-88E3-723FD17253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FF2E1ACF-107B-4464-A12B-A9FABB3ED6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DE5B9427-A695-4C47-8341-C7EFCA1B76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BF2C7269-0438-485F-B482-C9B443B2DBD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35CF4F30-1B75-4488-AF1C-0D490853506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2BFFB2FC-A936-485E-962B-27AC2F51ED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46DF3-740F-4B52-9604-6D9740333D18}" type="datetimeFigureOut">
              <a:rPr lang="fr-CH" smtClean="0"/>
              <a:t>29.11.2023</a:t>
            </a:fld>
            <a:endParaRPr lang="fr-CH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FDC395E0-1A1D-49BC-A336-7747AE39FA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74668D05-0D74-4743-8106-E797A07D0E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831A2-3442-4B99-8131-64568EA5F9BC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40648181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3DC3F1D-37C9-4C26-88EB-54EBE1B845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F418329A-3635-4494-BDA8-1CE0067EC5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46DF3-740F-4B52-9604-6D9740333D18}" type="datetimeFigureOut">
              <a:rPr lang="fr-CH" smtClean="0"/>
              <a:t>29.11.2023</a:t>
            </a:fld>
            <a:endParaRPr lang="fr-CH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76DBEE0E-205D-4F5B-8FBD-F8CB9C6870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7C2DFA55-A735-4F3D-A64F-C9E39E46FB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831A2-3442-4B99-8131-64568EA5F9BC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2975663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B8970DD1-E4AD-402F-A77A-A0B28D25B6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46DF3-740F-4B52-9604-6D9740333D18}" type="datetimeFigureOut">
              <a:rPr lang="fr-CH" smtClean="0"/>
              <a:t>29.11.2023</a:t>
            </a:fld>
            <a:endParaRPr lang="fr-CH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404F518F-DF3C-4992-B823-63C29F9CFD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1BD07907-E800-46DC-8D51-25C80DB9C9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831A2-3442-4B99-8131-64568EA5F9BC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6974409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B1488E1-2FDD-40C6-88B3-3B9929D488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268FCED-4E19-403C-96B6-36A834380C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83550D05-FD67-4E14-A94F-2F8503B45E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09E70FCE-11C5-42A2-B5AB-7756B62E29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46DF3-740F-4B52-9604-6D9740333D18}" type="datetimeFigureOut">
              <a:rPr lang="fr-CH" smtClean="0"/>
              <a:t>29.11.2023</a:t>
            </a:fld>
            <a:endParaRPr lang="fr-CH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315C3073-F1A9-4485-A1E6-B6CDCAF72F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4D0EA7B7-2D43-4AE8-8E6F-5FB6E6F95F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831A2-3442-4B99-8131-64568EA5F9BC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5392477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8353241-AAF1-4435-BEA3-1E7AC2E1F4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2F282EBF-C99E-456E-82E1-94C5C228CAA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CH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DF086E0B-1131-4B14-81ED-FA8F89E2BE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2009D5F4-B4B5-4483-8606-942B86C9DB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46DF3-740F-4B52-9604-6D9740333D18}" type="datetimeFigureOut">
              <a:rPr lang="fr-CH" smtClean="0"/>
              <a:t>29.11.2023</a:t>
            </a:fld>
            <a:endParaRPr lang="fr-CH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A86B70CC-FCAA-445E-81E0-30D3789789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B453116-3F88-43EE-A121-EEA3A06E86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831A2-3442-4B99-8131-64568EA5F9BC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8133232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C613F2C9-6367-459A-A909-B849F0671A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815B94B-3C25-4E0A-AB5F-B7C0AEDA97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56CE8A3-B8D4-4414-A87E-21F3FAC2B1A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646DF3-740F-4B52-9604-6D9740333D18}" type="datetimeFigureOut">
              <a:rPr lang="fr-CH" smtClean="0"/>
              <a:t>29.11.2023</a:t>
            </a:fld>
            <a:endParaRPr lang="fr-CH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A72647C-4D39-469E-90D7-1F46B2A9FDB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CH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4DA4AB4-3072-4C4A-8968-FF153427536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B831A2-3442-4B99-8131-64568EA5F9BC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6194894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0C5917D-9EE3-4943-87FB-31470E83DFC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CH" dirty="0"/>
              <a:t>L’</a:t>
            </a:r>
            <a:r>
              <a:rPr lang="fr-CH" dirty="0" err="1"/>
              <a:t>anoymisation</a:t>
            </a:r>
            <a:r>
              <a:rPr lang="fr-CH" dirty="0"/>
              <a:t> des décisions de justice par l’IA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F2BFFA55-577D-452F-AF6E-E373780B8D1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182386"/>
            <a:ext cx="9144000" cy="1075414"/>
          </a:xfrm>
        </p:spPr>
        <p:txBody>
          <a:bodyPr/>
          <a:lstStyle/>
          <a:p>
            <a:r>
              <a:rPr lang="fr-CH" dirty="0"/>
              <a:t>Jacques Bühler</a:t>
            </a:r>
          </a:p>
        </p:txBody>
      </p:sp>
    </p:spTree>
    <p:extLst>
      <p:ext uri="{BB962C8B-B14F-4D97-AF65-F5344CB8AC3E}">
        <p14:creationId xmlns:p14="http://schemas.microsoft.com/office/powerpoint/2010/main" val="39961596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6893AE4-E1C8-407E-A6EA-5D7BBA5AD5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/>
              <a:t>Situation de départ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B240CC2-697E-454D-B111-80964DF7CF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4664103" cy="4351338"/>
          </a:xfrm>
        </p:spPr>
        <p:txBody>
          <a:bodyPr/>
          <a:lstStyle/>
          <a:p>
            <a:r>
              <a:rPr lang="fr-CH" dirty="0"/>
              <a:t>Transparence de la justice / jurisprudence</a:t>
            </a:r>
          </a:p>
          <a:p>
            <a:r>
              <a:rPr lang="fr-CH" dirty="0"/>
              <a:t>Respect de la protection des données</a:t>
            </a:r>
          </a:p>
          <a:p>
            <a:r>
              <a:rPr lang="fr-CH" dirty="0"/>
              <a:t>Décision doit rester compréhensible</a:t>
            </a:r>
          </a:p>
        </p:txBody>
      </p:sp>
      <p:sp>
        <p:nvSpPr>
          <p:cNvPr id="4" name="Espace réservé du contenu 2">
            <a:extLst>
              <a:ext uri="{FF2B5EF4-FFF2-40B4-BE49-F238E27FC236}">
                <a16:creationId xmlns:a16="http://schemas.microsoft.com/office/drawing/2014/main" id="{EBEFD74D-2646-4F6B-8092-377A7842B50A}"/>
              </a:ext>
            </a:extLst>
          </p:cNvPr>
          <p:cNvSpPr txBox="1">
            <a:spLocks/>
          </p:cNvSpPr>
          <p:nvPr/>
        </p:nvSpPr>
        <p:spPr>
          <a:xfrm>
            <a:off x="5487726" y="1825625"/>
            <a:ext cx="6097324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CH" dirty="0"/>
              <a:t>Par la publication des décisions de justice sur internet</a:t>
            </a:r>
          </a:p>
          <a:p>
            <a:r>
              <a:rPr lang="fr-CH" dirty="0"/>
              <a:t>Par l’anonymisation de tout indice permettant d’identifier une personne</a:t>
            </a:r>
          </a:p>
          <a:p>
            <a:r>
              <a:rPr lang="fr-CH" dirty="0"/>
              <a:t>Exceptions à l’anonymisation</a:t>
            </a:r>
          </a:p>
        </p:txBody>
      </p:sp>
    </p:spTree>
    <p:extLst>
      <p:ext uri="{BB962C8B-B14F-4D97-AF65-F5344CB8AC3E}">
        <p14:creationId xmlns:p14="http://schemas.microsoft.com/office/powerpoint/2010/main" val="15969121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76615AE-069F-4F9D-A3DA-66AF321D74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/>
              <a:t>Anonymisation «manuelle»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D640A87-4726-48E5-AA7A-4209DDB6FD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CH" dirty="0"/>
              <a:t>Recherche plein texte des noms de parties à la procédure</a:t>
            </a:r>
          </a:p>
          <a:p>
            <a:r>
              <a:rPr lang="fr-CH" dirty="0"/>
              <a:t>Lecture du texte à la recherche de noms d’autres personnes impliquées dans la procédure</a:t>
            </a:r>
          </a:p>
          <a:p>
            <a:r>
              <a:rPr lang="fr-CH" dirty="0"/>
              <a:t>Lecture du texte à la recherche d’autres indications permettant d’identifier des personnes :</a:t>
            </a:r>
          </a:p>
          <a:p>
            <a:pPr lvl="1"/>
            <a:r>
              <a:rPr lang="fr-CH" dirty="0"/>
              <a:t>Numéro de plaques</a:t>
            </a:r>
          </a:p>
          <a:p>
            <a:pPr lvl="1"/>
            <a:r>
              <a:rPr lang="fr-CH" dirty="0"/>
              <a:t>Numéro de parcelle</a:t>
            </a:r>
          </a:p>
          <a:p>
            <a:pPr lvl="1"/>
            <a:r>
              <a:rPr lang="fr-CH" dirty="0"/>
              <a:t>Métier</a:t>
            </a:r>
          </a:p>
          <a:p>
            <a:pPr lvl="1"/>
            <a:r>
              <a:rPr lang="fr-CH" dirty="0" err="1"/>
              <a:t>Ev</a:t>
            </a:r>
            <a:r>
              <a:rPr lang="fr-CH" dirty="0"/>
              <a:t>. en combinaison avec des informations géographiques</a:t>
            </a:r>
          </a:p>
          <a:p>
            <a:pPr lvl="1"/>
            <a:r>
              <a:rPr lang="fr-CH" dirty="0"/>
              <a:t>Etc.</a:t>
            </a:r>
          </a:p>
        </p:txBody>
      </p:sp>
    </p:spTree>
    <p:extLst>
      <p:ext uri="{BB962C8B-B14F-4D97-AF65-F5344CB8AC3E}">
        <p14:creationId xmlns:p14="http://schemas.microsoft.com/office/powerpoint/2010/main" val="2832745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76615AE-069F-4F9D-A3DA-66AF321D74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/>
              <a:t>Anonymisation avec intégration de l’IA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D640A87-4726-48E5-AA7A-4209DDB6FD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CH" dirty="0"/>
              <a:t>Recherche plein texte des noms de parties à la procédure</a:t>
            </a:r>
          </a:p>
          <a:p>
            <a:r>
              <a:rPr lang="fr-CH" dirty="0">
                <a:solidFill>
                  <a:srgbClr val="FF0000"/>
                </a:solidFill>
              </a:rPr>
              <a:t>Repérage</a:t>
            </a:r>
            <a:r>
              <a:rPr lang="fr-CH" dirty="0"/>
              <a:t> de noms d’autres personnes impliquées dans la procédure</a:t>
            </a:r>
          </a:p>
          <a:p>
            <a:r>
              <a:rPr lang="fr-CH" dirty="0">
                <a:solidFill>
                  <a:srgbClr val="FF0000"/>
                </a:solidFill>
              </a:rPr>
              <a:t>Repérage</a:t>
            </a:r>
            <a:r>
              <a:rPr lang="fr-CH" dirty="0"/>
              <a:t> d’autres indications permettant d’identifier des personnes :</a:t>
            </a:r>
          </a:p>
          <a:p>
            <a:pPr lvl="1"/>
            <a:r>
              <a:rPr lang="fr-CH" dirty="0"/>
              <a:t>Numéro de plaques</a:t>
            </a:r>
          </a:p>
          <a:p>
            <a:pPr lvl="1"/>
            <a:r>
              <a:rPr lang="fr-CH" dirty="0"/>
              <a:t>Numéro de parcelle</a:t>
            </a:r>
          </a:p>
          <a:p>
            <a:pPr lvl="1"/>
            <a:r>
              <a:rPr lang="fr-CH" dirty="0"/>
              <a:t>Métier</a:t>
            </a:r>
          </a:p>
          <a:p>
            <a:pPr lvl="1"/>
            <a:r>
              <a:rPr lang="fr-CH" dirty="0" err="1"/>
              <a:t>Ev</a:t>
            </a:r>
            <a:r>
              <a:rPr lang="fr-CH" dirty="0"/>
              <a:t>. en combinaison avec des informations géographiques</a:t>
            </a:r>
          </a:p>
          <a:p>
            <a:pPr lvl="1"/>
            <a:r>
              <a:rPr lang="fr-CH" dirty="0"/>
              <a:t>Etc.</a:t>
            </a:r>
          </a:p>
        </p:txBody>
      </p:sp>
    </p:spTree>
    <p:extLst>
      <p:ext uri="{BB962C8B-B14F-4D97-AF65-F5344CB8AC3E}">
        <p14:creationId xmlns:p14="http://schemas.microsoft.com/office/powerpoint/2010/main" val="21125307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92B448A-3604-4E42-966F-BA7D5DFCE0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/>
              <a:t>Avantages et inconvénients de l’anonymisation avec intégration de l’IA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3D0B9B6-8060-412B-80AB-B8BB9B5563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CH" dirty="0"/>
              <a:t>+)    gain de temps</a:t>
            </a:r>
          </a:p>
          <a:p>
            <a:pPr marL="0" indent="0">
              <a:buNone/>
            </a:pPr>
            <a:r>
              <a:rPr lang="fr-CH" dirty="0"/>
              <a:t>+)    fiabilité: garantie que tout le texte a été traité selon la même</a:t>
            </a:r>
            <a:br>
              <a:rPr lang="fr-CH" dirty="0"/>
            </a:br>
            <a:r>
              <a:rPr lang="fr-CH" dirty="0"/>
              <a:t>        méthode</a:t>
            </a:r>
          </a:p>
          <a:p>
            <a:pPr marL="0" indent="0">
              <a:buNone/>
            </a:pPr>
            <a:endParaRPr lang="fr-CH" dirty="0"/>
          </a:p>
          <a:p>
            <a:pPr marL="0" indent="0">
              <a:buNone/>
            </a:pPr>
            <a:r>
              <a:rPr lang="fr-CH" dirty="0"/>
              <a:t>+/-) traitement manuel de propositions d’anonymisation</a:t>
            </a:r>
          </a:p>
          <a:p>
            <a:pPr marL="0" indent="0">
              <a:buNone/>
            </a:pPr>
            <a:endParaRPr lang="fr-CH" dirty="0"/>
          </a:p>
          <a:p>
            <a:pPr marL="0" indent="0">
              <a:buNone/>
            </a:pPr>
            <a:r>
              <a:rPr lang="fr-CH" dirty="0"/>
              <a:t>-)     fiabilité: fonctionnement de l’IA pas entièrement transparent</a:t>
            </a:r>
          </a:p>
        </p:txBody>
      </p:sp>
    </p:spTree>
    <p:extLst>
      <p:ext uri="{BB962C8B-B14F-4D97-AF65-F5344CB8AC3E}">
        <p14:creationId xmlns:p14="http://schemas.microsoft.com/office/powerpoint/2010/main" val="25116888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EDB5E47-F8DB-415E-BAB8-7B998F0D2F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/>
              <a:t>Exemples de décisions anonymisées 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31D0AC2-E7DD-46C8-962B-8FB8816921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CH" dirty="0"/>
              <a:t>Présentation de décisions anonymisées typiques dans la base de données du Tribunal fédéral suisse</a:t>
            </a:r>
          </a:p>
          <a:p>
            <a:pPr marL="0" indent="0">
              <a:buNone/>
            </a:pPr>
            <a:r>
              <a:rPr lang="fr-CH" dirty="0"/>
              <a:t>www.bger.ch</a:t>
            </a:r>
          </a:p>
        </p:txBody>
      </p:sp>
    </p:spTree>
    <p:extLst>
      <p:ext uri="{BB962C8B-B14F-4D97-AF65-F5344CB8AC3E}">
        <p14:creationId xmlns:p14="http://schemas.microsoft.com/office/powerpoint/2010/main" val="25488975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>
            <a:extLst>
              <a:ext uri="{FF2B5EF4-FFF2-40B4-BE49-F238E27FC236}">
                <a16:creationId xmlns:a16="http://schemas.microsoft.com/office/drawing/2014/main" id="{977905D7-3817-4C39-85F1-4CEF2AE2B2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pPr algn="ctr"/>
            <a:r>
              <a:rPr lang="fr-CH" dirty="0"/>
              <a:t>Merci pour votre attention</a:t>
            </a:r>
          </a:p>
        </p:txBody>
      </p:sp>
    </p:spTree>
    <p:extLst>
      <p:ext uri="{BB962C8B-B14F-4D97-AF65-F5344CB8AC3E}">
        <p14:creationId xmlns:p14="http://schemas.microsoft.com/office/powerpoint/2010/main" val="3805740829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2F412F0F5D93C40AF45DB173BED0D23" ma:contentTypeVersion="0" ma:contentTypeDescription="Create a new document." ma:contentTypeScope="" ma:versionID="7d8e0af1b4d30f7de048d76a0ea4de12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1b05d82d297216baf5b26c55225140df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2A034369-F9B6-4029-B953-1E5E241A367D}"/>
</file>

<file path=customXml/itemProps2.xml><?xml version="1.0" encoding="utf-8"?>
<ds:datastoreItem xmlns:ds="http://schemas.openxmlformats.org/officeDocument/2006/customXml" ds:itemID="{D7CB18A2-8FEF-4347-BC7B-AA437F98766B}"/>
</file>

<file path=customXml/itemProps3.xml><?xml version="1.0" encoding="utf-8"?>
<ds:datastoreItem xmlns:ds="http://schemas.openxmlformats.org/officeDocument/2006/customXml" ds:itemID="{3489A3D3-4729-425F-B7EB-48010D56E5B1}"/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228</Words>
  <Application>Microsoft Office PowerPoint</Application>
  <PresentationFormat>Grand écran</PresentationFormat>
  <Paragraphs>38</Paragraphs>
  <Slides>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Thème Office</vt:lpstr>
      <vt:lpstr>L’anoymisation des décisions de justice par l’IA</vt:lpstr>
      <vt:lpstr>Situation de départ</vt:lpstr>
      <vt:lpstr>Anonymisation «manuelle»</vt:lpstr>
      <vt:lpstr>Anonymisation avec intégration de l’IA</vt:lpstr>
      <vt:lpstr>Avantages et inconvénients de l’anonymisation avec intégration de l’IA</vt:lpstr>
      <vt:lpstr>Exemples de décisions anonymisées </vt:lpstr>
      <vt:lpstr>Merci pour votre attention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L’anoymisation des décisions de justice par l’IA</dc:title>
  <dc:creator>Bühler Jacques</dc:creator>
  <cp:lastModifiedBy>Bühler Jacques</cp:lastModifiedBy>
  <cp:revision>6</cp:revision>
  <dcterms:created xsi:type="dcterms:W3CDTF">2023-11-29T08:03:36Z</dcterms:created>
  <dcterms:modified xsi:type="dcterms:W3CDTF">2023-11-29T08:43:42Z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0x01010092F412F0F5D93C40AF45DB173BED0D23</vt:lpwstr>
  </property>
</Properties>
</file>