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EA0D50-8E27-4F6F-8585-5DB3BB14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3A3685-4296-48AF-8E8B-0942562C3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A0F345-0AC7-4726-BB16-2CF86914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83D6DB-333F-4A8E-87D1-977FFE64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02C048-BCCF-4DFE-8C9D-A9B5A18F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726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60E3A-92F4-4E8F-9126-3E7A3B8F3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60EA28-CA20-4E97-A9B7-7D82AAE3E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9D9FB-3F30-43B3-BD2B-E828083E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8C46A4-3EE2-4AC2-ADDE-D6233E3A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336C12-A548-404E-8AC2-AE828A3A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16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0DCA6D-05BE-45D7-9972-44D488279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B8B908-E2DC-4FCF-A67D-B6244EFBA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BFC8E2-2F0A-4361-BF0C-CAB5BB09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3A8587-4E73-4C78-9BE0-3DDD6B58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7BAA8-D15F-4063-8203-6965118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1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60B9B-0F0F-4AE0-B215-FEA15479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70A3AE-F961-4938-B200-6F72FD03F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AA4EFC-16EC-4FF3-AC6A-6FDBC12B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545599-8D2D-46C5-918C-1D40DB33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834DA2-AD9D-4241-8E59-6B46AE3E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536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CD00F-DA13-4474-9334-94FA11D0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C066ED-DB4F-46CC-B7C7-AAFEDD435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757745-E5C4-463D-B1F1-0A84B861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27DF5C-F8C9-4B2B-B883-7947E83C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06D51C-A553-4FF8-AE6E-137898A7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650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B5DEE-D58C-4795-B012-5E187ACB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5A17FA-0DE7-46ED-A181-E099DF28C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B13400-8F24-434E-AF9D-0FF1E4FAB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9D9CEC-A4FE-43AF-ABC9-0C3F94C1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8DCE32-601A-413C-A115-992428CE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07C802-2FCA-43D1-A7BC-3AC5CF49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40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903D1-B93E-4F24-88E3-723FD172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2E1ACF-107B-4464-A12B-A9FABB3ED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5B9427-A695-4C47-8341-C7EFCA1B7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2C7269-0438-485F-B482-C9B443B2D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CF4F30-1B75-4488-AF1C-0D4908535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FFB2FC-A936-485E-962B-27AC2F51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C395E0-1A1D-49BC-A336-7747AE39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668D05-0D74-4743-8106-E797A07D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481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DC3F1D-37C9-4C26-88EB-54EBE1B8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18329A-3635-4494-BDA8-1CE0067E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DBEE0E-205D-4F5B-8FBD-F8CB9C68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2DFA55-A735-4F3D-A64F-C9E39E46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756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970DD1-E4AD-402F-A77A-A0B28D25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4F518F-DF3C-4992-B823-63C29F9C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D07907-E800-46DC-8D51-25C80DB9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744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488E1-2FDD-40C6-88B3-3B9929D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68FCED-4E19-403C-96B6-36A83438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550D05-FD67-4E14-A94F-2F8503B45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E70FCE-11C5-42A2-B5AB-7756B62E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5C3073-F1A9-4485-A1E6-B6CDCAF7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0EA7B7-2D43-4AE8-8E6F-5FB6E6F9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924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53241-AAF1-4435-BEA3-1E7AC2E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282EBF-C99E-456E-82E1-94C5C228C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086E0B-1131-4B14-81ED-FA8F89E2B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09D5F4-B4B5-4483-8606-942B86C9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6B70CC-FCAA-445E-81E0-30D37897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453116-3F88-43EE-A121-EEA3A06E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332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13F2C9-6367-459A-A909-B849F067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15B94B-3C25-4E0A-AB5F-B7C0AEDA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6CE8A3-B8D4-4414-A87E-21F3FAC2B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6DF3-740F-4B52-9604-6D9740333D18}" type="datetimeFigureOut">
              <a:rPr lang="fr-CH" smtClean="0"/>
              <a:t>29.11.2023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72647C-4D39-469E-90D7-1F46B2A9F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A4AB4-3072-4C4A-8968-FF153427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31A2-3442-4B99-8131-64568EA5F9B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94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5917D-9EE3-4943-87FB-31470E83D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L’</a:t>
            </a:r>
            <a:r>
              <a:rPr lang="fr-CH" dirty="0" err="1"/>
              <a:t>anoymisation</a:t>
            </a:r>
            <a:r>
              <a:rPr lang="fr-CH" dirty="0"/>
              <a:t> des décisions de justice par l’IA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BFFA55-577D-452F-AF6E-E373780B8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2386"/>
            <a:ext cx="9144000" cy="1075414"/>
          </a:xfrm>
        </p:spPr>
        <p:txBody>
          <a:bodyPr/>
          <a:lstStyle/>
          <a:p>
            <a:r>
              <a:rPr lang="fr-CH" dirty="0"/>
              <a:t>Jacques Bühler</a:t>
            </a:r>
          </a:p>
        </p:txBody>
      </p:sp>
    </p:spTree>
    <p:extLst>
      <p:ext uri="{BB962C8B-B14F-4D97-AF65-F5344CB8AC3E}">
        <p14:creationId xmlns:p14="http://schemas.microsoft.com/office/powerpoint/2010/main" val="399615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93AE4-E1C8-407E-A6EA-5D7BBA5AD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Situation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240CC2-697E-454D-B111-80964DF7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64103" cy="4351338"/>
          </a:xfrm>
        </p:spPr>
        <p:txBody>
          <a:bodyPr/>
          <a:lstStyle/>
          <a:p>
            <a:r>
              <a:rPr lang="fr-CH" dirty="0"/>
              <a:t>Transparence de la justice / jurisprudence</a:t>
            </a:r>
          </a:p>
          <a:p>
            <a:r>
              <a:rPr lang="fr-CH" dirty="0"/>
              <a:t>Respect de la protection des données</a:t>
            </a:r>
          </a:p>
          <a:p>
            <a:r>
              <a:rPr lang="fr-CH" dirty="0"/>
              <a:t>Décision doit rester compréhensible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BEFD74D-2646-4F6B-8092-377A7842B50A}"/>
              </a:ext>
            </a:extLst>
          </p:cNvPr>
          <p:cNvSpPr txBox="1">
            <a:spLocks/>
          </p:cNvSpPr>
          <p:nvPr/>
        </p:nvSpPr>
        <p:spPr>
          <a:xfrm>
            <a:off x="5487726" y="1825625"/>
            <a:ext cx="60973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Par la publication des décisions de justice sur internet</a:t>
            </a:r>
          </a:p>
          <a:p>
            <a:r>
              <a:rPr lang="fr-CH" dirty="0"/>
              <a:t>Par l’anonymisation de tout indice permettant d’identifier une personne</a:t>
            </a:r>
          </a:p>
          <a:p>
            <a:r>
              <a:rPr lang="fr-CH" dirty="0"/>
              <a:t>Exceptions à l’anonymisation</a:t>
            </a:r>
          </a:p>
        </p:txBody>
      </p:sp>
    </p:spTree>
    <p:extLst>
      <p:ext uri="{BB962C8B-B14F-4D97-AF65-F5344CB8AC3E}">
        <p14:creationId xmlns:p14="http://schemas.microsoft.com/office/powerpoint/2010/main" val="159691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615AE-069F-4F9D-A3DA-66AF321D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Anonymisation «manuelle»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640A87-4726-48E5-AA7A-4209DDB6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Recherche plein texte des noms de parties à la procédure</a:t>
            </a:r>
          </a:p>
          <a:p>
            <a:r>
              <a:rPr lang="fr-CH" dirty="0"/>
              <a:t>Lecture du texte à la recherche de noms d’autres personnes impliquées dans la procédure</a:t>
            </a:r>
          </a:p>
          <a:p>
            <a:r>
              <a:rPr lang="fr-CH" dirty="0"/>
              <a:t>Lecture du texte à la recherche d’autres indications permettant d’identifier des personnes :</a:t>
            </a:r>
          </a:p>
          <a:p>
            <a:pPr lvl="1"/>
            <a:r>
              <a:rPr lang="fr-CH" dirty="0"/>
              <a:t>Numéro de plaques</a:t>
            </a:r>
          </a:p>
          <a:p>
            <a:pPr lvl="1"/>
            <a:r>
              <a:rPr lang="fr-CH" dirty="0"/>
              <a:t>Numéro de parcelle</a:t>
            </a:r>
          </a:p>
          <a:p>
            <a:pPr lvl="1"/>
            <a:r>
              <a:rPr lang="fr-CH" dirty="0"/>
              <a:t>Métier</a:t>
            </a:r>
          </a:p>
          <a:p>
            <a:pPr lvl="1"/>
            <a:r>
              <a:rPr lang="fr-CH" dirty="0" err="1"/>
              <a:t>Ev</a:t>
            </a:r>
            <a:r>
              <a:rPr lang="fr-CH" dirty="0"/>
              <a:t>. en combinaison avec des informations géographiques</a:t>
            </a:r>
          </a:p>
          <a:p>
            <a:pPr lvl="1"/>
            <a:r>
              <a:rPr lang="fr-CH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32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615AE-069F-4F9D-A3DA-66AF321D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Anonymisation avec intégration de l’IA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640A87-4726-48E5-AA7A-4209DDB6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Recherche plein texte des noms de parties à la procédure</a:t>
            </a:r>
          </a:p>
          <a:p>
            <a:r>
              <a:rPr lang="fr-CH" dirty="0">
                <a:solidFill>
                  <a:srgbClr val="FF0000"/>
                </a:solidFill>
              </a:rPr>
              <a:t>Repérage</a:t>
            </a:r>
            <a:r>
              <a:rPr lang="fr-CH" dirty="0"/>
              <a:t> de noms d’autres personnes impliquées dans la procédure</a:t>
            </a:r>
          </a:p>
          <a:p>
            <a:r>
              <a:rPr lang="fr-CH" dirty="0">
                <a:solidFill>
                  <a:srgbClr val="FF0000"/>
                </a:solidFill>
              </a:rPr>
              <a:t>Repérage</a:t>
            </a:r>
            <a:r>
              <a:rPr lang="fr-CH" dirty="0"/>
              <a:t> d’autres indications permettant d’identifier des personnes :</a:t>
            </a:r>
          </a:p>
          <a:p>
            <a:pPr lvl="1"/>
            <a:r>
              <a:rPr lang="fr-CH" dirty="0"/>
              <a:t>Numéro de plaques</a:t>
            </a:r>
          </a:p>
          <a:p>
            <a:pPr lvl="1"/>
            <a:r>
              <a:rPr lang="fr-CH" dirty="0"/>
              <a:t>Numéro de parcelle</a:t>
            </a:r>
          </a:p>
          <a:p>
            <a:pPr lvl="1"/>
            <a:r>
              <a:rPr lang="fr-CH" dirty="0"/>
              <a:t>Métier</a:t>
            </a:r>
          </a:p>
          <a:p>
            <a:pPr lvl="1"/>
            <a:r>
              <a:rPr lang="fr-CH" dirty="0" err="1"/>
              <a:t>Ev</a:t>
            </a:r>
            <a:r>
              <a:rPr lang="fr-CH" dirty="0"/>
              <a:t>. en combinaison avec des informations géographiques</a:t>
            </a:r>
          </a:p>
          <a:p>
            <a:pPr lvl="1"/>
            <a:r>
              <a:rPr lang="fr-CH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11253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B448A-3604-4E42-966F-BA7D5DFC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Avantages et inconvénients de l’anonymisation avec intégration de l’IA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0B9B6-8060-412B-80AB-B8BB9B55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+)    gain de temps</a:t>
            </a:r>
          </a:p>
          <a:p>
            <a:pPr marL="0" indent="0">
              <a:buNone/>
            </a:pPr>
            <a:r>
              <a:rPr lang="fr-CH" dirty="0"/>
              <a:t>+)    fiabilité: garantie que tout le texte a été traité selon la même</a:t>
            </a:r>
            <a:br>
              <a:rPr lang="fr-CH" dirty="0"/>
            </a:br>
            <a:r>
              <a:rPr lang="fr-CH" dirty="0"/>
              <a:t>        méthode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+/-) traitement manuel de propositions d’anonymisation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-)     fiabilité: fonctionnement de l’IA pas entièrement transparent</a:t>
            </a:r>
          </a:p>
        </p:txBody>
      </p:sp>
    </p:spTree>
    <p:extLst>
      <p:ext uri="{BB962C8B-B14F-4D97-AF65-F5344CB8AC3E}">
        <p14:creationId xmlns:p14="http://schemas.microsoft.com/office/powerpoint/2010/main" val="251168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B5E47-F8DB-415E-BAB8-7B998F0D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Exemples de décisions anonymisées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1D0AC2-E7DD-46C8-962B-8FB881692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Présentation de décisions anonymisées typiques dans la base de données du Tribunal fédéral suisse</a:t>
            </a:r>
          </a:p>
          <a:p>
            <a:pPr marL="0" indent="0">
              <a:buNone/>
            </a:pPr>
            <a:r>
              <a:rPr lang="fr-CH" dirty="0"/>
              <a:t>www.bger.ch</a:t>
            </a:r>
          </a:p>
        </p:txBody>
      </p:sp>
    </p:spTree>
    <p:extLst>
      <p:ext uri="{BB962C8B-B14F-4D97-AF65-F5344CB8AC3E}">
        <p14:creationId xmlns:p14="http://schemas.microsoft.com/office/powerpoint/2010/main" val="254889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77905D7-3817-4C39-85F1-4CEF2AE2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CH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8057408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F412F0F5D93C40AF45DB173BED0D23" ma:contentTypeVersion="0" ma:contentTypeDescription="Create a new document." ma:contentTypeScope="" ma:versionID="7d8e0af1b4d30f7de048d76a0ea4de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034369-F9B6-4029-B953-1E5E241A367D}"/>
</file>

<file path=customXml/itemProps2.xml><?xml version="1.0" encoding="utf-8"?>
<ds:datastoreItem xmlns:ds="http://schemas.openxmlformats.org/officeDocument/2006/customXml" ds:itemID="{D7CB18A2-8FEF-4347-BC7B-AA437F98766B}"/>
</file>

<file path=customXml/itemProps3.xml><?xml version="1.0" encoding="utf-8"?>
<ds:datastoreItem xmlns:ds="http://schemas.openxmlformats.org/officeDocument/2006/customXml" ds:itemID="{3489A3D3-4729-425F-B7EB-48010D56E5B1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228</Words>
  <Application>Microsoft Office PowerPoint</Application>
  <PresentationFormat>Grand écran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L’anoymisation des décisions de justice par l’IA</vt:lpstr>
      <vt:lpstr>Situation de départ</vt:lpstr>
      <vt:lpstr>Anonymisation «manuelle»</vt:lpstr>
      <vt:lpstr>Anonymisation avec intégration de l’IA</vt:lpstr>
      <vt:lpstr>Avantages et inconvénients de l’anonymisation avec intégration de l’IA</vt:lpstr>
      <vt:lpstr>Exemples de décisions anonymisées 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L’anoymisation des décisions de justice par l’IA</dc:title>
  <dc:creator>Bühler Jacques</dc:creator>
  <cp:lastModifiedBy>Bühler Jacques</cp:lastModifiedBy>
  <cp:revision>6</cp:revision>
  <dcterms:created xsi:type="dcterms:W3CDTF">2023-11-29T08:03:36Z</dcterms:created>
  <dcterms:modified xsi:type="dcterms:W3CDTF">2023-11-29T08:43:42Z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0x01010092F412F0F5D93C40AF45DB173BED0D23</vt:lpwstr>
  </property>
</Properties>
</file>