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8" r:id="rId7"/>
    <p:sldId id="262" r:id="rId8"/>
    <p:sldId id="263" r:id="rId9"/>
    <p:sldId id="265" r:id="rId10"/>
    <p:sldId id="266" r:id="rId11"/>
    <p:sldId id="264" r:id="rId12"/>
    <p:sldId id="267" r:id="rId13"/>
    <p:sldId id="269" r:id="rId14"/>
    <p:sldId id="270" r:id="rId15"/>
    <p:sldId id="279" r:id="rId16"/>
    <p:sldId id="271" r:id="rId17"/>
    <p:sldId id="276" r:id="rId18"/>
    <p:sldId id="293" r:id="rId19"/>
    <p:sldId id="277" r:id="rId20"/>
    <p:sldId id="278" r:id="rId21"/>
    <p:sldId id="280" r:id="rId22"/>
    <p:sldId id="283" r:id="rId23"/>
    <p:sldId id="282" r:id="rId24"/>
    <p:sldId id="294" r:id="rId25"/>
    <p:sldId id="286" r:id="rId26"/>
    <p:sldId id="287" r:id="rId27"/>
    <p:sldId id="28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2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396" y="-90"/>
      </p:cViewPr>
      <p:guideLst>
        <p:guide orient="horz" pos="2160"/>
        <p:guide pos="2880"/>
      </p:guideLst>
    </p:cSldViewPr>
  </p:slideViewPr>
  <p:notesTextViewPr>
    <p:cViewPr>
      <p:scale>
        <a:sx n="1" d="1"/>
        <a:sy n="1" d="1"/>
      </p:scale>
      <p:origin x="0" y="0"/>
    </p:cViewPr>
  </p:notesTextViewPr>
  <p:sorterViewPr>
    <p:cViewPr>
      <p:scale>
        <a:sx n="100" d="100"/>
        <a:sy n="100" d="100"/>
      </p:scale>
      <p:origin x="0" y="193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Folhas%20de%20C&#225;lculo\Factor%20de%20Seguran&#231;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pt-PT"/>
  <c:chart>
    <c:plotArea>
      <c:layout>
        <c:manualLayout>
          <c:layoutTarget val="inner"/>
          <c:xMode val="edge"/>
          <c:yMode val="edge"/>
          <c:x val="8.9247672239464976E-2"/>
          <c:y val="2.8467999192408628E-2"/>
          <c:w val="0.86314638410085853"/>
          <c:h val="0.86004260044417702"/>
        </c:manualLayout>
      </c:layout>
      <c:scatterChart>
        <c:scatterStyle val="smoothMarker"/>
        <c:ser>
          <c:idx val="0"/>
          <c:order val="0"/>
          <c:tx>
            <c:v>1 Day Precipitation Safety Factor (AUC - 0.8357)</c:v>
          </c:tx>
          <c:spPr>
            <a:ln w="19050"/>
          </c:spPr>
          <c:marker>
            <c:symbol val="none"/>
          </c:marker>
          <c:xVal>
            <c:numRef>
              <c:f>'1 dia'!$F$3:$F$82</c:f>
              <c:numCache>
                <c:formatCode>0</c:formatCode>
                <c:ptCount val="80"/>
                <c:pt idx="0">
                  <c:v>0</c:v>
                </c:pt>
                <c:pt idx="1">
                  <c:v>2.9667524948163449E-5</c:v>
                </c:pt>
                <c:pt idx="2">
                  <c:v>2.1906500421723893</c:v>
                </c:pt>
                <c:pt idx="3">
                  <c:v>9.0933930718615681</c:v>
                </c:pt>
                <c:pt idx="4">
                  <c:v>17.309458095956064</c:v>
                </c:pt>
                <c:pt idx="5">
                  <c:v>25.304796734436188</c:v>
                </c:pt>
                <c:pt idx="6">
                  <c:v>32.686581289463327</c:v>
                </c:pt>
                <c:pt idx="7">
                  <c:v>39.158611191955117</c:v>
                </c:pt>
                <c:pt idx="8">
                  <c:v>44.836233778909929</c:v>
                </c:pt>
                <c:pt idx="9">
                  <c:v>49.619410156202449</c:v>
                </c:pt>
                <c:pt idx="10">
                  <c:v>53.696558774778765</c:v>
                </c:pt>
                <c:pt idx="11">
                  <c:v>57.212012143511359</c:v>
                </c:pt>
                <c:pt idx="12">
                  <c:v>60.254832172294748</c:v>
                </c:pt>
                <c:pt idx="13">
                  <c:v>62.910965680903821</c:v>
                </c:pt>
                <c:pt idx="14">
                  <c:v>65.235890940991581</c:v>
                </c:pt>
                <c:pt idx="15">
                  <c:v>67.196350657091159</c:v>
                </c:pt>
                <c:pt idx="16">
                  <c:v>68.956821587515222</c:v>
                </c:pt>
                <c:pt idx="17">
                  <c:v>70.523029564578664</c:v>
                </c:pt>
                <c:pt idx="18">
                  <c:v>71.952262578956379</c:v>
                </c:pt>
                <c:pt idx="19">
                  <c:v>73.254874596855359</c:v>
                </c:pt>
                <c:pt idx="20">
                  <c:v>74.430094262627023</c:v>
                </c:pt>
                <c:pt idx="21">
                  <c:v>75.560753305926482</c:v>
                </c:pt>
                <c:pt idx="22">
                  <c:v>76.548711554225278</c:v>
                </c:pt>
                <c:pt idx="23">
                  <c:v>77.441585385065338</c:v>
                </c:pt>
                <c:pt idx="24">
                  <c:v>78.246969684833161</c:v>
                </c:pt>
                <c:pt idx="25">
                  <c:v>79.003194895761681</c:v>
                </c:pt>
                <c:pt idx="26">
                  <c:v>79.731206290464684</c:v>
                </c:pt>
                <c:pt idx="27">
                  <c:v>80.401900026967823</c:v>
                </c:pt>
                <c:pt idx="28">
                  <c:v>81.005545157087965</c:v>
                </c:pt>
                <c:pt idx="29">
                  <c:v>81.5561150850762</c:v>
                </c:pt>
                <c:pt idx="30">
                  <c:v>82.06859191103068</c:v>
                </c:pt>
                <c:pt idx="31">
                  <c:v>82.544666683874013</c:v>
                </c:pt>
                <c:pt idx="32">
                  <c:v>83.018546059870886</c:v>
                </c:pt>
                <c:pt idx="33">
                  <c:v>83.440002919284481</c:v>
                </c:pt>
                <c:pt idx="34">
                  <c:v>83.816335473251854</c:v>
                </c:pt>
                <c:pt idx="35">
                  <c:v>84.18252173368704</c:v>
                </c:pt>
                <c:pt idx="36">
                  <c:v>84.511267577637767</c:v>
                </c:pt>
                <c:pt idx="37">
                  <c:v>84.810701906939485</c:v>
                </c:pt>
                <c:pt idx="38">
                  <c:v>85.115773065981458</c:v>
                </c:pt>
                <c:pt idx="39">
                  <c:v>85.412833993287492</c:v>
                </c:pt>
                <c:pt idx="40">
                  <c:v>85.686516910934259</c:v>
                </c:pt>
                <c:pt idx="41">
                  <c:v>86.16585511152158</c:v>
                </c:pt>
                <c:pt idx="42">
                  <c:v>86.610096630095569</c:v>
                </c:pt>
                <c:pt idx="43">
                  <c:v>87.008383152524459</c:v>
                </c:pt>
                <c:pt idx="44">
                  <c:v>87.393912639226045</c:v>
                </c:pt>
                <c:pt idx="45">
                  <c:v>87.727998637667312</c:v>
                </c:pt>
                <c:pt idx="46">
                  <c:v>88.05021762612931</c:v>
                </c:pt>
                <c:pt idx="47">
                  <c:v>88.324226886550548</c:v>
                </c:pt>
                <c:pt idx="48">
                  <c:v>88.594023358429141</c:v>
                </c:pt>
                <c:pt idx="49">
                  <c:v>88.876636201085319</c:v>
                </c:pt>
                <c:pt idx="50">
                  <c:v>89.111929341449226</c:v>
                </c:pt>
                <c:pt idx="51">
                  <c:v>89.231252126790679</c:v>
                </c:pt>
                <c:pt idx="52">
                  <c:v>89.764792895458442</c:v>
                </c:pt>
                <c:pt idx="53">
                  <c:v>89.973503933468848</c:v>
                </c:pt>
                <c:pt idx="54">
                  <c:v>90.281868187780049</c:v>
                </c:pt>
                <c:pt idx="55">
                  <c:v>90.568308141154446</c:v>
                </c:pt>
                <c:pt idx="56">
                  <c:v>90.826385940678648</c:v>
                </c:pt>
                <c:pt idx="57">
                  <c:v>91.092622309563453</c:v>
                </c:pt>
                <c:pt idx="58">
                  <c:v>91.328360462801484</c:v>
                </c:pt>
                <c:pt idx="59">
                  <c:v>91.533452062768148</c:v>
                </c:pt>
                <c:pt idx="60">
                  <c:v>91.762841365667413</c:v>
                </c:pt>
                <c:pt idx="61">
                  <c:v>92.00994218096065</c:v>
                </c:pt>
                <c:pt idx="62">
                  <c:v>92.218356543721441</c:v>
                </c:pt>
                <c:pt idx="63">
                  <c:v>92.426503898757829</c:v>
                </c:pt>
                <c:pt idx="64">
                  <c:v>92.654736168183916</c:v>
                </c:pt>
                <c:pt idx="65">
                  <c:v>92.875284548648679</c:v>
                </c:pt>
                <c:pt idx="66">
                  <c:v>93.087051341728682</c:v>
                </c:pt>
                <c:pt idx="67">
                  <c:v>93.300271843531007</c:v>
                </c:pt>
                <c:pt idx="68">
                  <c:v>93.513373675233794</c:v>
                </c:pt>
                <c:pt idx="69">
                  <c:v>93.726178831686781</c:v>
                </c:pt>
                <c:pt idx="70">
                  <c:v>93.88220034538935</c:v>
                </c:pt>
                <c:pt idx="71">
                  <c:v>94.146152314853055</c:v>
                </c:pt>
                <c:pt idx="72">
                  <c:v>94.163151806648386</c:v>
                </c:pt>
                <c:pt idx="73">
                  <c:v>94.642163664461506</c:v>
                </c:pt>
                <c:pt idx="74">
                  <c:v>94.814887994709679</c:v>
                </c:pt>
                <c:pt idx="75">
                  <c:v>95.055491622039241</c:v>
                </c:pt>
                <c:pt idx="76">
                  <c:v>95.244028743084883</c:v>
                </c:pt>
                <c:pt idx="77">
                  <c:v>95.365309585072993</c:v>
                </c:pt>
                <c:pt idx="78">
                  <c:v>95.772229357262006</c:v>
                </c:pt>
                <c:pt idx="79">
                  <c:v>100.00000000000003</c:v>
                </c:pt>
              </c:numCache>
            </c:numRef>
          </c:xVal>
          <c:yVal>
            <c:numRef>
              <c:f>'1 dia'!$H$3:$H$82</c:f>
              <c:numCache>
                <c:formatCode>0</c:formatCode>
                <c:ptCount val="80"/>
                <c:pt idx="0">
                  <c:v>0</c:v>
                </c:pt>
                <c:pt idx="1">
                  <c:v>0</c:v>
                </c:pt>
                <c:pt idx="2">
                  <c:v>28.077982623437187</c:v>
                </c:pt>
                <c:pt idx="3">
                  <c:v>55.149396058486971</c:v>
                </c:pt>
                <c:pt idx="4">
                  <c:v>70.194956558592878</c:v>
                </c:pt>
                <c:pt idx="5">
                  <c:v>78.226319135410009</c:v>
                </c:pt>
                <c:pt idx="6">
                  <c:v>83.110828565374007</c:v>
                </c:pt>
                <c:pt idx="7">
                  <c:v>86.310659037931757</c:v>
                </c:pt>
                <c:pt idx="8">
                  <c:v>88.419156600974844</c:v>
                </c:pt>
                <c:pt idx="9">
                  <c:v>90.326340326340258</c:v>
                </c:pt>
                <c:pt idx="10">
                  <c:v>91.989828353464574</c:v>
                </c:pt>
                <c:pt idx="11">
                  <c:v>93.123543123543058</c:v>
                </c:pt>
                <c:pt idx="12">
                  <c:v>94.066539521084948</c:v>
                </c:pt>
                <c:pt idx="13">
                  <c:v>94.818817546090258</c:v>
                </c:pt>
                <c:pt idx="14">
                  <c:v>95.486331849968181</c:v>
                </c:pt>
                <c:pt idx="15">
                  <c:v>95.772409408773029</c:v>
                </c:pt>
                <c:pt idx="16">
                  <c:v>96.132655223564228</c:v>
                </c:pt>
                <c:pt idx="17">
                  <c:v>96.386946386946349</c:v>
                </c:pt>
                <c:pt idx="18">
                  <c:v>96.630642085187532</c:v>
                </c:pt>
                <c:pt idx="19">
                  <c:v>96.959101504555989</c:v>
                </c:pt>
                <c:pt idx="20">
                  <c:v>97.149819877092582</c:v>
                </c:pt>
                <c:pt idx="21">
                  <c:v>97.266369993642726</c:v>
                </c:pt>
                <c:pt idx="22">
                  <c:v>97.372324645051833</c:v>
                </c:pt>
                <c:pt idx="23">
                  <c:v>97.446492901038397</c:v>
                </c:pt>
                <c:pt idx="24">
                  <c:v>97.56304301758837</c:v>
                </c:pt>
                <c:pt idx="25">
                  <c:v>97.668997668997662</c:v>
                </c:pt>
                <c:pt idx="26">
                  <c:v>97.870311506674994</c:v>
                </c:pt>
                <c:pt idx="27">
                  <c:v>97.923288832379626</c:v>
                </c:pt>
                <c:pt idx="28">
                  <c:v>98.209366391184489</c:v>
                </c:pt>
                <c:pt idx="29">
                  <c:v>98.368298368298355</c:v>
                </c:pt>
                <c:pt idx="30">
                  <c:v>98.474253019707646</c:v>
                </c:pt>
                <c:pt idx="31">
                  <c:v>98.495443949989394</c:v>
                </c:pt>
                <c:pt idx="32">
                  <c:v>98.569612205975901</c:v>
                </c:pt>
                <c:pt idx="33">
                  <c:v>98.611994066539481</c:v>
                </c:pt>
                <c:pt idx="34">
                  <c:v>98.654375927103118</c:v>
                </c:pt>
                <c:pt idx="35">
                  <c:v>98.707353252807792</c:v>
                </c:pt>
                <c:pt idx="36">
                  <c:v>98.717948717948701</c:v>
                </c:pt>
                <c:pt idx="37">
                  <c:v>98.717948717948701</c:v>
                </c:pt>
                <c:pt idx="38">
                  <c:v>98.760330578512381</c:v>
                </c:pt>
                <c:pt idx="39">
                  <c:v>98.760330578512381</c:v>
                </c:pt>
                <c:pt idx="40">
                  <c:v>98.760330578512381</c:v>
                </c:pt>
                <c:pt idx="41">
                  <c:v>98.760330578512381</c:v>
                </c:pt>
                <c:pt idx="42">
                  <c:v>98.781521508794214</c:v>
                </c:pt>
                <c:pt idx="43">
                  <c:v>98.802712439076018</c:v>
                </c:pt>
                <c:pt idx="44">
                  <c:v>98.81330790421697</c:v>
                </c:pt>
                <c:pt idx="45">
                  <c:v>98.845094299639712</c:v>
                </c:pt>
                <c:pt idx="46">
                  <c:v>98.855689764780649</c:v>
                </c:pt>
                <c:pt idx="47">
                  <c:v>98.866285229921573</c:v>
                </c:pt>
                <c:pt idx="48">
                  <c:v>98.866285229921573</c:v>
                </c:pt>
                <c:pt idx="49">
                  <c:v>98.866285229921573</c:v>
                </c:pt>
                <c:pt idx="50">
                  <c:v>98.876880695062482</c:v>
                </c:pt>
                <c:pt idx="51">
                  <c:v>98.876880695062482</c:v>
                </c:pt>
                <c:pt idx="52">
                  <c:v>98.887476160203349</c:v>
                </c:pt>
                <c:pt idx="53">
                  <c:v>98.898071625344343</c:v>
                </c:pt>
                <c:pt idx="54">
                  <c:v>98.929858020767099</c:v>
                </c:pt>
                <c:pt idx="55">
                  <c:v>98.951048951048932</c:v>
                </c:pt>
                <c:pt idx="56">
                  <c:v>98.961644416189856</c:v>
                </c:pt>
                <c:pt idx="57">
                  <c:v>98.972239881330793</c:v>
                </c:pt>
                <c:pt idx="58">
                  <c:v>99.004026276753478</c:v>
                </c:pt>
                <c:pt idx="59">
                  <c:v>99.004026276753478</c:v>
                </c:pt>
                <c:pt idx="60">
                  <c:v>99.035812672176249</c:v>
                </c:pt>
                <c:pt idx="61">
                  <c:v>99.067599067599062</c:v>
                </c:pt>
                <c:pt idx="62">
                  <c:v>99.088789997880767</c:v>
                </c:pt>
                <c:pt idx="63">
                  <c:v>99.099385463021733</c:v>
                </c:pt>
                <c:pt idx="64">
                  <c:v>99.120576393303509</c:v>
                </c:pt>
                <c:pt idx="65">
                  <c:v>99.120576393303509</c:v>
                </c:pt>
                <c:pt idx="66">
                  <c:v>99.184149184149163</c:v>
                </c:pt>
                <c:pt idx="67">
                  <c:v>99.194744649290143</c:v>
                </c:pt>
                <c:pt idx="68">
                  <c:v>99.237126509853766</c:v>
                </c:pt>
                <c:pt idx="69">
                  <c:v>99.258317440135585</c:v>
                </c:pt>
                <c:pt idx="70">
                  <c:v>99.279508370417389</c:v>
                </c:pt>
                <c:pt idx="71">
                  <c:v>99.321890230980998</c:v>
                </c:pt>
                <c:pt idx="72">
                  <c:v>99.332485696121907</c:v>
                </c:pt>
                <c:pt idx="73">
                  <c:v>99.586776859503956</c:v>
                </c:pt>
                <c:pt idx="74">
                  <c:v>99.586776859503956</c:v>
                </c:pt>
                <c:pt idx="75">
                  <c:v>99.597372324645008</c:v>
                </c:pt>
                <c:pt idx="76">
                  <c:v>99.618563254926855</c:v>
                </c:pt>
                <c:pt idx="77">
                  <c:v>99.618563254926855</c:v>
                </c:pt>
                <c:pt idx="78">
                  <c:v>99.703326976054143</c:v>
                </c:pt>
                <c:pt idx="79">
                  <c:v>100</c:v>
                </c:pt>
              </c:numCache>
            </c:numRef>
          </c:yVal>
          <c:smooth val="1"/>
          <c:extLst xmlns:c16r2="http://schemas.microsoft.com/office/drawing/2015/06/chart">
            <c:ext xmlns:c16="http://schemas.microsoft.com/office/drawing/2014/chart" uri="{C3380CC4-5D6E-409C-BE32-E72D297353CC}">
              <c16:uniqueId val="{00000000-74EE-4126-A150-D6A171A8EFBA}"/>
            </c:ext>
          </c:extLst>
        </c:ser>
        <c:ser>
          <c:idx val="1"/>
          <c:order val="1"/>
          <c:tx>
            <c:v>7 Days Precipitaion Safety Factor (AUC - 0.8199)</c:v>
          </c:tx>
          <c:spPr>
            <a:ln w="19050">
              <a:solidFill>
                <a:srgbClr val="FF0000"/>
              </a:solidFill>
            </a:ln>
          </c:spPr>
          <c:marker>
            <c:symbol val="none"/>
          </c:marker>
          <c:xVal>
            <c:numRef>
              <c:f>'7 dias'!$F$3:$F$85</c:f>
              <c:numCache>
                <c:formatCode>0</c:formatCode>
                <c:ptCount val="83"/>
                <c:pt idx="0">
                  <c:v>0</c:v>
                </c:pt>
                <c:pt idx="1">
                  <c:v>2.9675157916352917E-5</c:v>
                </c:pt>
                <c:pt idx="2">
                  <c:v>3.6045227314677191</c:v>
                </c:pt>
                <c:pt idx="3">
                  <c:v>13.800877316368654</c:v>
                </c:pt>
                <c:pt idx="4">
                  <c:v>23.363845330702929</c:v>
                </c:pt>
                <c:pt idx="5">
                  <c:v>32.34945347261656</c:v>
                </c:pt>
                <c:pt idx="6">
                  <c:v>40.120249674908649</c:v>
                </c:pt>
                <c:pt idx="7">
                  <c:v>46.663206543253594</c:v>
                </c:pt>
                <c:pt idx="8">
                  <c:v>52.144267560719783</c:v>
                </c:pt>
                <c:pt idx="9">
                  <c:v>56.635810437465253</c:v>
                </c:pt>
                <c:pt idx="10">
                  <c:v>60.342386037007294</c:v>
                </c:pt>
                <c:pt idx="11">
                  <c:v>63.5070635778388</c:v>
                </c:pt>
                <c:pt idx="12">
                  <c:v>66.178777395363753</c:v>
                </c:pt>
                <c:pt idx="13">
                  <c:v>68.462399497658879</c:v>
                </c:pt>
                <c:pt idx="14">
                  <c:v>70.477520771126777</c:v>
                </c:pt>
                <c:pt idx="15">
                  <c:v>72.170280804149215</c:v>
                </c:pt>
                <c:pt idx="16">
                  <c:v>73.653801298703527</c:v>
                </c:pt>
                <c:pt idx="17">
                  <c:v>74.968885596924565</c:v>
                </c:pt>
                <c:pt idx="18">
                  <c:v>76.156337040947548</c:v>
                </c:pt>
                <c:pt idx="19">
                  <c:v>77.214137720033861</c:v>
                </c:pt>
                <c:pt idx="20">
                  <c:v>78.139260768076227</c:v>
                </c:pt>
                <c:pt idx="21">
                  <c:v>79.001175729756611</c:v>
                </c:pt>
                <c:pt idx="22">
                  <c:v>79.780178300218779</c:v>
                </c:pt>
                <c:pt idx="23">
                  <c:v>80.501522038849515</c:v>
                </c:pt>
                <c:pt idx="24">
                  <c:v>81.127845921832062</c:v>
                </c:pt>
                <c:pt idx="25">
                  <c:v>81.706808252779979</c:v>
                </c:pt>
                <c:pt idx="26">
                  <c:v>82.248706311490494</c:v>
                </c:pt>
                <c:pt idx="27">
                  <c:v>82.760899537126818</c:v>
                </c:pt>
                <c:pt idx="28">
                  <c:v>83.244782662110921</c:v>
                </c:pt>
                <c:pt idx="29">
                  <c:v>83.689969381172148</c:v>
                </c:pt>
                <c:pt idx="30">
                  <c:v>84.087379095987842</c:v>
                </c:pt>
                <c:pt idx="31">
                  <c:v>84.456656761099012</c:v>
                </c:pt>
                <c:pt idx="32">
                  <c:v>84.827655585369257</c:v>
                </c:pt>
                <c:pt idx="33">
                  <c:v>85.155951857397667</c:v>
                </c:pt>
                <c:pt idx="34">
                  <c:v>85.456561207090445</c:v>
                </c:pt>
                <c:pt idx="35">
                  <c:v>85.733104003712967</c:v>
                </c:pt>
                <c:pt idx="36">
                  <c:v>85.990150221584386</c:v>
                </c:pt>
                <c:pt idx="37">
                  <c:v>86.225741300282195</c:v>
                </c:pt>
                <c:pt idx="38">
                  <c:v>86.445634220442557</c:v>
                </c:pt>
                <c:pt idx="39">
                  <c:v>86.889485557397379</c:v>
                </c:pt>
                <c:pt idx="40">
                  <c:v>87.262264891142706</c:v>
                </c:pt>
                <c:pt idx="41">
                  <c:v>87.612669155818907</c:v>
                </c:pt>
                <c:pt idx="42">
                  <c:v>87.951796860486866</c:v>
                </c:pt>
                <c:pt idx="43">
                  <c:v>88.266650285979608</c:v>
                </c:pt>
                <c:pt idx="44">
                  <c:v>88.548979738395673</c:v>
                </c:pt>
                <c:pt idx="45">
                  <c:v>88.798963268683025</c:v>
                </c:pt>
                <c:pt idx="46">
                  <c:v>89.027847761691859</c:v>
                </c:pt>
                <c:pt idx="47">
                  <c:v>89.267148235129312</c:v>
                </c:pt>
                <c:pt idx="48">
                  <c:v>89.514134574467136</c:v>
                </c:pt>
                <c:pt idx="49">
                  <c:v>89.705183241132701</c:v>
                </c:pt>
                <c:pt idx="50">
                  <c:v>89.797769733831643</c:v>
                </c:pt>
                <c:pt idx="51">
                  <c:v>90.306847067886565</c:v>
                </c:pt>
                <c:pt idx="52">
                  <c:v>90.562468878178109</c:v>
                </c:pt>
                <c:pt idx="53">
                  <c:v>90.748294717050342</c:v>
                </c:pt>
                <c:pt idx="54">
                  <c:v>90.983648394484788</c:v>
                </c:pt>
                <c:pt idx="55">
                  <c:v>91.212562562651584</c:v>
                </c:pt>
                <c:pt idx="56">
                  <c:v>91.483496754427918</c:v>
                </c:pt>
                <c:pt idx="57">
                  <c:v>91.69398264952865</c:v>
                </c:pt>
                <c:pt idx="58">
                  <c:v>91.928000944857033</c:v>
                </c:pt>
                <c:pt idx="59">
                  <c:v>92.101986395720559</c:v>
                </c:pt>
                <c:pt idx="60">
                  <c:v>92.147448737648418</c:v>
                </c:pt>
                <c:pt idx="61">
                  <c:v>92.442004355126173</c:v>
                </c:pt>
                <c:pt idx="62">
                  <c:v>92.771250232208104</c:v>
                </c:pt>
                <c:pt idx="63">
                  <c:v>92.974198637198043</c:v>
                </c:pt>
                <c:pt idx="64">
                  <c:v>93.161270832702641</c:v>
                </c:pt>
                <c:pt idx="65">
                  <c:v>93.373240485699242</c:v>
                </c:pt>
                <c:pt idx="66">
                  <c:v>93.570788011948295</c:v>
                </c:pt>
                <c:pt idx="67">
                  <c:v>93.771065652725881</c:v>
                </c:pt>
                <c:pt idx="68">
                  <c:v>93.886027214493708</c:v>
                </c:pt>
                <c:pt idx="69">
                  <c:v>93.897363124817957</c:v>
                </c:pt>
                <c:pt idx="70">
                  <c:v>94.349226754410196</c:v>
                </c:pt>
                <c:pt idx="71">
                  <c:v>94.566597286147527</c:v>
                </c:pt>
                <c:pt idx="72">
                  <c:v>94.783107238305192</c:v>
                </c:pt>
                <c:pt idx="73">
                  <c:v>95.016146253422278</c:v>
                </c:pt>
                <c:pt idx="74">
                  <c:v>95.227195976523348</c:v>
                </c:pt>
                <c:pt idx="75">
                  <c:v>95.348033219558758</c:v>
                </c:pt>
                <c:pt idx="76">
                  <c:v>95.367292397046498</c:v>
                </c:pt>
                <c:pt idx="77">
                  <c:v>95.839898962022318</c:v>
                </c:pt>
                <c:pt idx="78">
                  <c:v>96.007949381302751</c:v>
                </c:pt>
                <c:pt idx="79">
                  <c:v>96.146294967508695</c:v>
                </c:pt>
                <c:pt idx="80">
                  <c:v>96.206624563552623</c:v>
                </c:pt>
                <c:pt idx="81">
                  <c:v>96.622492226592243</c:v>
                </c:pt>
                <c:pt idx="82">
                  <c:v>100</c:v>
                </c:pt>
              </c:numCache>
            </c:numRef>
          </c:xVal>
          <c:yVal>
            <c:numRef>
              <c:f>'7 dias'!$H$3:$H$85</c:f>
              <c:numCache>
                <c:formatCode>0</c:formatCode>
                <c:ptCount val="83"/>
                <c:pt idx="0">
                  <c:v>0</c:v>
                </c:pt>
                <c:pt idx="1">
                  <c:v>0</c:v>
                </c:pt>
                <c:pt idx="2">
                  <c:v>30.652680652680651</c:v>
                </c:pt>
                <c:pt idx="3">
                  <c:v>62.492053401144304</c:v>
                </c:pt>
                <c:pt idx="4">
                  <c:v>75.810553083280396</c:v>
                </c:pt>
                <c:pt idx="5">
                  <c:v>81.500317863954095</c:v>
                </c:pt>
                <c:pt idx="6">
                  <c:v>84.890866709048524</c:v>
                </c:pt>
                <c:pt idx="7">
                  <c:v>87.264250900614527</c:v>
                </c:pt>
                <c:pt idx="8">
                  <c:v>89.478703115066608</c:v>
                </c:pt>
                <c:pt idx="9">
                  <c:v>91.703750794659769</c:v>
                </c:pt>
                <c:pt idx="10">
                  <c:v>93.038779402415656</c:v>
                </c:pt>
                <c:pt idx="11">
                  <c:v>94.013562195380374</c:v>
                </c:pt>
                <c:pt idx="12">
                  <c:v>94.659885568976449</c:v>
                </c:pt>
                <c:pt idx="13">
                  <c:v>95.285018012290578</c:v>
                </c:pt>
                <c:pt idx="14">
                  <c:v>95.814791269336723</c:v>
                </c:pt>
                <c:pt idx="15">
                  <c:v>96.143250688705336</c:v>
                </c:pt>
                <c:pt idx="16">
                  <c:v>96.461114642932941</c:v>
                </c:pt>
                <c:pt idx="17">
                  <c:v>96.704810341173967</c:v>
                </c:pt>
                <c:pt idx="18">
                  <c:v>96.937910574274227</c:v>
                </c:pt>
                <c:pt idx="19">
                  <c:v>97.171010807374358</c:v>
                </c:pt>
                <c:pt idx="20">
                  <c:v>97.414706505615626</c:v>
                </c:pt>
                <c:pt idx="21">
                  <c:v>97.584233947870388</c:v>
                </c:pt>
                <c:pt idx="22">
                  <c:v>97.647806738715815</c:v>
                </c:pt>
                <c:pt idx="23">
                  <c:v>97.69018859927948</c:v>
                </c:pt>
                <c:pt idx="24">
                  <c:v>97.721974994702265</c:v>
                </c:pt>
                <c:pt idx="25">
                  <c:v>97.827929646111514</c:v>
                </c:pt>
                <c:pt idx="26">
                  <c:v>97.923288832379626</c:v>
                </c:pt>
                <c:pt idx="27">
                  <c:v>97.997457088366247</c:v>
                </c:pt>
                <c:pt idx="28">
                  <c:v>98.114007204916277</c:v>
                </c:pt>
                <c:pt idx="29">
                  <c:v>98.294130112311848</c:v>
                </c:pt>
                <c:pt idx="30">
                  <c:v>98.442466624284776</c:v>
                </c:pt>
                <c:pt idx="31">
                  <c:v>98.495443949989394</c:v>
                </c:pt>
                <c:pt idx="32">
                  <c:v>98.580207671116767</c:v>
                </c:pt>
                <c:pt idx="33">
                  <c:v>98.611994066539481</c:v>
                </c:pt>
                <c:pt idx="34">
                  <c:v>98.654375927103118</c:v>
                </c:pt>
                <c:pt idx="35">
                  <c:v>98.675566857384851</c:v>
                </c:pt>
                <c:pt idx="36">
                  <c:v>98.707353252807764</c:v>
                </c:pt>
                <c:pt idx="37">
                  <c:v>98.728544183089497</c:v>
                </c:pt>
                <c:pt idx="38">
                  <c:v>98.739139648230605</c:v>
                </c:pt>
                <c:pt idx="39">
                  <c:v>98.770926043653219</c:v>
                </c:pt>
                <c:pt idx="40">
                  <c:v>98.781521508794199</c:v>
                </c:pt>
                <c:pt idx="41">
                  <c:v>98.781521508794199</c:v>
                </c:pt>
                <c:pt idx="42">
                  <c:v>98.792116973935123</c:v>
                </c:pt>
                <c:pt idx="43">
                  <c:v>98.823903369357893</c:v>
                </c:pt>
                <c:pt idx="44">
                  <c:v>98.855689764780578</c:v>
                </c:pt>
                <c:pt idx="45">
                  <c:v>98.855689764780578</c:v>
                </c:pt>
                <c:pt idx="46">
                  <c:v>98.866285229921573</c:v>
                </c:pt>
                <c:pt idx="47">
                  <c:v>98.876880695062482</c:v>
                </c:pt>
                <c:pt idx="48">
                  <c:v>98.876880695062482</c:v>
                </c:pt>
                <c:pt idx="49">
                  <c:v>98.876880695062482</c:v>
                </c:pt>
                <c:pt idx="50">
                  <c:v>98.876880695062482</c:v>
                </c:pt>
                <c:pt idx="51">
                  <c:v>98.887476160203349</c:v>
                </c:pt>
                <c:pt idx="52">
                  <c:v>98.908667090485238</c:v>
                </c:pt>
                <c:pt idx="53">
                  <c:v>98.929858020767071</c:v>
                </c:pt>
                <c:pt idx="54">
                  <c:v>98.940453485908151</c:v>
                </c:pt>
                <c:pt idx="55">
                  <c:v>98.951048951048932</c:v>
                </c:pt>
                <c:pt idx="56">
                  <c:v>98.951048951048932</c:v>
                </c:pt>
                <c:pt idx="57">
                  <c:v>98.951048951048932</c:v>
                </c:pt>
                <c:pt idx="58">
                  <c:v>98.982835346471546</c:v>
                </c:pt>
                <c:pt idx="59">
                  <c:v>99.004026276753478</c:v>
                </c:pt>
                <c:pt idx="60">
                  <c:v>99.004026276753478</c:v>
                </c:pt>
                <c:pt idx="61">
                  <c:v>99.131171858444418</c:v>
                </c:pt>
                <c:pt idx="62">
                  <c:v>99.131171858444418</c:v>
                </c:pt>
                <c:pt idx="63">
                  <c:v>99.152362788726265</c:v>
                </c:pt>
                <c:pt idx="64">
                  <c:v>99.162958253867288</c:v>
                </c:pt>
                <c:pt idx="65">
                  <c:v>99.184149184149135</c:v>
                </c:pt>
                <c:pt idx="66">
                  <c:v>99.194744649290143</c:v>
                </c:pt>
                <c:pt idx="67">
                  <c:v>99.205340114430825</c:v>
                </c:pt>
                <c:pt idx="68">
                  <c:v>99.205340114430825</c:v>
                </c:pt>
                <c:pt idx="69">
                  <c:v>99.215935579571848</c:v>
                </c:pt>
                <c:pt idx="70">
                  <c:v>99.290103835558341</c:v>
                </c:pt>
                <c:pt idx="71">
                  <c:v>99.30069930069925</c:v>
                </c:pt>
                <c:pt idx="72">
                  <c:v>99.343081161262944</c:v>
                </c:pt>
                <c:pt idx="73">
                  <c:v>99.396058486967547</c:v>
                </c:pt>
                <c:pt idx="74">
                  <c:v>99.406653952108542</c:v>
                </c:pt>
                <c:pt idx="75">
                  <c:v>99.406653952108542</c:v>
                </c:pt>
                <c:pt idx="76">
                  <c:v>99.417249417249508</c:v>
                </c:pt>
                <c:pt idx="77">
                  <c:v>99.692731510913177</c:v>
                </c:pt>
                <c:pt idx="78">
                  <c:v>99.703326976054157</c:v>
                </c:pt>
                <c:pt idx="79">
                  <c:v>99.703326976054157</c:v>
                </c:pt>
                <c:pt idx="80">
                  <c:v>99.703326976054157</c:v>
                </c:pt>
                <c:pt idx="81">
                  <c:v>99.788090697181588</c:v>
                </c:pt>
                <c:pt idx="82">
                  <c:v>100</c:v>
                </c:pt>
              </c:numCache>
            </c:numRef>
          </c:yVal>
          <c:smooth val="1"/>
          <c:extLst xmlns:c16r2="http://schemas.microsoft.com/office/drawing/2015/06/chart">
            <c:ext xmlns:c16="http://schemas.microsoft.com/office/drawing/2014/chart" uri="{C3380CC4-5D6E-409C-BE32-E72D297353CC}">
              <c16:uniqueId val="{00000001-74EE-4126-A150-D6A171A8EFBA}"/>
            </c:ext>
          </c:extLst>
        </c:ser>
        <c:ser>
          <c:idx val="2"/>
          <c:order val="2"/>
          <c:tx>
            <c:v>15 Days Precipitation Safety Factor (AUC - 0.8165)</c:v>
          </c:tx>
          <c:spPr>
            <a:ln w="19050">
              <a:solidFill>
                <a:schemeClr val="accent6"/>
              </a:solidFill>
            </a:ln>
          </c:spPr>
          <c:marker>
            <c:symbol val="none"/>
          </c:marker>
          <c:xVal>
            <c:numRef>
              <c:f>'15 dias'!$F$3:$F$86</c:f>
              <c:numCache>
                <c:formatCode>0</c:formatCode>
                <c:ptCount val="84"/>
                <c:pt idx="0">
                  <c:v>0</c:v>
                </c:pt>
                <c:pt idx="1">
                  <c:v>2.9675157916352917E-5</c:v>
                </c:pt>
                <c:pt idx="2">
                  <c:v>4.2865765610171698</c:v>
                </c:pt>
                <c:pt idx="3">
                  <c:v>14.448211211155961</c:v>
                </c:pt>
                <c:pt idx="4">
                  <c:v>24.898318071399601</c:v>
                </c:pt>
                <c:pt idx="5">
                  <c:v>34.113344859164627</c:v>
                </c:pt>
                <c:pt idx="6">
                  <c:v>41.775351932535379</c:v>
                </c:pt>
                <c:pt idx="7">
                  <c:v>48.187322653837455</c:v>
                </c:pt>
                <c:pt idx="8">
                  <c:v>53.504072321920894</c:v>
                </c:pt>
                <c:pt idx="9">
                  <c:v>57.822727728645596</c:v>
                </c:pt>
                <c:pt idx="10">
                  <c:v>61.418407263054213</c:v>
                </c:pt>
                <c:pt idx="11">
                  <c:v>64.558929225341927</c:v>
                </c:pt>
                <c:pt idx="12">
                  <c:v>67.139688683853308</c:v>
                </c:pt>
                <c:pt idx="13">
                  <c:v>69.323364854285998</c:v>
                </c:pt>
                <c:pt idx="14">
                  <c:v>71.223821317565054</c:v>
                </c:pt>
                <c:pt idx="15">
                  <c:v>72.866994161709442</c:v>
                </c:pt>
                <c:pt idx="16">
                  <c:v>74.30214414886008</c:v>
                </c:pt>
                <c:pt idx="17">
                  <c:v>75.592598066010609</c:v>
                </c:pt>
                <c:pt idx="18">
                  <c:v>76.745774702640048</c:v>
                </c:pt>
                <c:pt idx="19">
                  <c:v>77.792565898139429</c:v>
                </c:pt>
                <c:pt idx="20">
                  <c:v>78.696916335640282</c:v>
                </c:pt>
                <c:pt idx="21">
                  <c:v>79.535892400251342</c:v>
                </c:pt>
                <c:pt idx="22">
                  <c:v>80.30848513660348</c:v>
                </c:pt>
                <c:pt idx="23">
                  <c:v>81.008492436692379</c:v>
                </c:pt>
                <c:pt idx="24">
                  <c:v>81.622382428507976</c:v>
                </c:pt>
                <c:pt idx="25">
                  <c:v>82.180720524704213</c:v>
                </c:pt>
                <c:pt idx="26">
                  <c:v>82.6942491324467</c:v>
                </c:pt>
                <c:pt idx="27">
                  <c:v>83.187954734701108</c:v>
                </c:pt>
                <c:pt idx="28">
                  <c:v>83.657682809359088</c:v>
                </c:pt>
                <c:pt idx="29">
                  <c:v>84.074381376820355</c:v>
                </c:pt>
                <c:pt idx="30">
                  <c:v>84.448674143619471</c:v>
                </c:pt>
                <c:pt idx="31">
                  <c:v>84.791926695238089</c:v>
                </c:pt>
                <c:pt idx="32">
                  <c:v>85.142894787914628</c:v>
                </c:pt>
                <c:pt idx="33">
                  <c:v>85.457866914038803</c:v>
                </c:pt>
                <c:pt idx="34">
                  <c:v>85.735121914451199</c:v>
                </c:pt>
                <c:pt idx="35">
                  <c:v>86.005343902437588</c:v>
                </c:pt>
                <c:pt idx="36">
                  <c:v>86.245356579665057</c:v>
                </c:pt>
                <c:pt idx="37">
                  <c:v>86.463884442561081</c:v>
                </c:pt>
                <c:pt idx="38">
                  <c:v>86.691789655358676</c:v>
                </c:pt>
                <c:pt idx="39">
                  <c:v>87.115313509140861</c:v>
                </c:pt>
                <c:pt idx="40">
                  <c:v>87.468863340556283</c:v>
                </c:pt>
                <c:pt idx="41">
                  <c:v>87.810394733015585</c:v>
                </c:pt>
                <c:pt idx="42">
                  <c:v>88.130738062722472</c:v>
                </c:pt>
                <c:pt idx="43">
                  <c:v>88.445739864004679</c:v>
                </c:pt>
                <c:pt idx="44">
                  <c:v>88.710382922302728</c:v>
                </c:pt>
                <c:pt idx="45">
                  <c:v>88.963512019329215</c:v>
                </c:pt>
                <c:pt idx="46">
                  <c:v>89.174532067272381</c:v>
                </c:pt>
                <c:pt idx="47">
                  <c:v>89.420984253767699</c:v>
                </c:pt>
                <c:pt idx="48">
                  <c:v>89.651322829514342</c:v>
                </c:pt>
                <c:pt idx="49">
                  <c:v>89.845279661655724</c:v>
                </c:pt>
                <c:pt idx="50">
                  <c:v>89.937717778565144</c:v>
                </c:pt>
                <c:pt idx="51">
                  <c:v>90.430533126082011</c:v>
                </c:pt>
                <c:pt idx="52">
                  <c:v>90.60929627737012</c:v>
                </c:pt>
                <c:pt idx="53">
                  <c:v>90.89135865336506</c:v>
                </c:pt>
                <c:pt idx="54">
                  <c:v>91.098669306568681</c:v>
                </c:pt>
                <c:pt idx="55">
                  <c:v>91.345240193695659</c:v>
                </c:pt>
                <c:pt idx="56">
                  <c:v>91.583680087553518</c:v>
                </c:pt>
                <c:pt idx="57">
                  <c:v>91.645107664440431</c:v>
                </c:pt>
                <c:pt idx="58">
                  <c:v>92.025958641138899</c:v>
                </c:pt>
                <c:pt idx="59">
                  <c:v>92.251430490987346</c:v>
                </c:pt>
                <c:pt idx="60">
                  <c:v>92.290631374594739</c:v>
                </c:pt>
                <c:pt idx="61">
                  <c:v>92.338022601787273</c:v>
                </c:pt>
                <c:pt idx="62">
                  <c:v>92.626910264102975</c:v>
                </c:pt>
                <c:pt idx="63">
                  <c:v>92.949093453600824</c:v>
                </c:pt>
                <c:pt idx="64">
                  <c:v>93.15233861016975</c:v>
                </c:pt>
                <c:pt idx="65">
                  <c:v>93.348669454944584</c:v>
                </c:pt>
                <c:pt idx="66">
                  <c:v>93.553546745199014</c:v>
                </c:pt>
                <c:pt idx="67">
                  <c:v>93.760204544928527</c:v>
                </c:pt>
                <c:pt idx="68">
                  <c:v>93.949235300855662</c:v>
                </c:pt>
                <c:pt idx="69">
                  <c:v>94.093426893171213</c:v>
                </c:pt>
                <c:pt idx="70">
                  <c:v>94.107997395708153</c:v>
                </c:pt>
                <c:pt idx="71">
                  <c:v>94.481370232611596</c:v>
                </c:pt>
                <c:pt idx="72">
                  <c:v>94.679333211071565</c:v>
                </c:pt>
                <c:pt idx="73">
                  <c:v>94.882222265745796</c:v>
                </c:pt>
                <c:pt idx="74">
                  <c:v>95.132176120875158</c:v>
                </c:pt>
                <c:pt idx="75">
                  <c:v>95.239273765795431</c:v>
                </c:pt>
                <c:pt idx="76">
                  <c:v>95.25096577801439</c:v>
                </c:pt>
                <c:pt idx="77">
                  <c:v>95.726895960676856</c:v>
                </c:pt>
                <c:pt idx="78">
                  <c:v>95.911801869653644</c:v>
                </c:pt>
                <c:pt idx="79">
                  <c:v>96.114987675906917</c:v>
                </c:pt>
                <c:pt idx="80">
                  <c:v>96.180688475533657</c:v>
                </c:pt>
                <c:pt idx="81">
                  <c:v>96.305086737518948</c:v>
                </c:pt>
                <c:pt idx="82">
                  <c:v>96.683949478637146</c:v>
                </c:pt>
                <c:pt idx="83">
                  <c:v>100</c:v>
                </c:pt>
              </c:numCache>
            </c:numRef>
          </c:xVal>
          <c:yVal>
            <c:numRef>
              <c:f>'15 dias'!$H$3:$H$86</c:f>
              <c:numCache>
                <c:formatCode>0</c:formatCode>
                <c:ptCount val="84"/>
                <c:pt idx="0">
                  <c:v>0</c:v>
                </c:pt>
                <c:pt idx="1">
                  <c:v>0</c:v>
                </c:pt>
                <c:pt idx="2">
                  <c:v>32.411527866073286</c:v>
                </c:pt>
                <c:pt idx="3">
                  <c:v>63.011231193049333</c:v>
                </c:pt>
                <c:pt idx="4">
                  <c:v>76.520449247721899</c:v>
                </c:pt>
                <c:pt idx="5">
                  <c:v>81.807586353040818</c:v>
                </c:pt>
                <c:pt idx="6">
                  <c:v>85.229921593557918</c:v>
                </c:pt>
                <c:pt idx="7">
                  <c:v>88.058910786183489</c:v>
                </c:pt>
                <c:pt idx="8">
                  <c:v>90.146217418944687</c:v>
                </c:pt>
                <c:pt idx="9">
                  <c:v>92.265310447128613</c:v>
                </c:pt>
                <c:pt idx="10">
                  <c:v>93.32485696122059</c:v>
                </c:pt>
                <c:pt idx="11">
                  <c:v>94.172494172493927</c:v>
                </c:pt>
                <c:pt idx="12">
                  <c:v>94.797626615808539</c:v>
                </c:pt>
                <c:pt idx="13">
                  <c:v>95.380377198558804</c:v>
                </c:pt>
                <c:pt idx="14">
                  <c:v>95.867768595041312</c:v>
                </c:pt>
                <c:pt idx="15">
                  <c:v>96.238609874973505</c:v>
                </c:pt>
                <c:pt idx="16">
                  <c:v>96.492901038355583</c:v>
                </c:pt>
                <c:pt idx="17">
                  <c:v>96.768383132019366</c:v>
                </c:pt>
                <c:pt idx="18">
                  <c:v>97.001483365119725</c:v>
                </c:pt>
                <c:pt idx="19">
                  <c:v>97.308751854206264</c:v>
                </c:pt>
                <c:pt idx="20">
                  <c:v>97.457088366179249</c:v>
                </c:pt>
                <c:pt idx="21">
                  <c:v>97.605424878152078</c:v>
                </c:pt>
                <c:pt idx="22">
                  <c:v>97.668997668997662</c:v>
                </c:pt>
                <c:pt idx="23">
                  <c:v>97.721974994702265</c:v>
                </c:pt>
                <c:pt idx="24">
                  <c:v>97.796143250688687</c:v>
                </c:pt>
                <c:pt idx="25">
                  <c:v>97.859716041534128</c:v>
                </c:pt>
                <c:pt idx="26">
                  <c:v>97.955075227802482</c:v>
                </c:pt>
                <c:pt idx="27">
                  <c:v>98.01864801864798</c:v>
                </c:pt>
                <c:pt idx="28">
                  <c:v>98.241152786607387</c:v>
                </c:pt>
                <c:pt idx="29">
                  <c:v>98.378893833439079</c:v>
                </c:pt>
                <c:pt idx="30">
                  <c:v>98.484848484848527</c:v>
                </c:pt>
                <c:pt idx="31">
                  <c:v>98.527230345412136</c:v>
                </c:pt>
                <c:pt idx="32">
                  <c:v>98.601398601398571</c:v>
                </c:pt>
                <c:pt idx="33">
                  <c:v>98.633184996821257</c:v>
                </c:pt>
                <c:pt idx="34">
                  <c:v>98.664971392243999</c:v>
                </c:pt>
                <c:pt idx="35">
                  <c:v>98.707353252807764</c:v>
                </c:pt>
                <c:pt idx="36">
                  <c:v>98.728544183089497</c:v>
                </c:pt>
                <c:pt idx="37">
                  <c:v>98.728544183089497</c:v>
                </c:pt>
                <c:pt idx="38">
                  <c:v>98.770926043653219</c:v>
                </c:pt>
                <c:pt idx="39">
                  <c:v>98.781521508794199</c:v>
                </c:pt>
                <c:pt idx="40">
                  <c:v>98.781521508794199</c:v>
                </c:pt>
                <c:pt idx="41">
                  <c:v>98.792116973935123</c:v>
                </c:pt>
                <c:pt idx="42">
                  <c:v>98.813307904216956</c:v>
                </c:pt>
                <c:pt idx="43">
                  <c:v>98.823903369357893</c:v>
                </c:pt>
                <c:pt idx="44">
                  <c:v>98.855689764780578</c:v>
                </c:pt>
                <c:pt idx="45">
                  <c:v>98.866285229921573</c:v>
                </c:pt>
                <c:pt idx="46">
                  <c:v>98.876880695062482</c:v>
                </c:pt>
                <c:pt idx="47">
                  <c:v>98.876880695062482</c:v>
                </c:pt>
                <c:pt idx="48">
                  <c:v>98.876880695062482</c:v>
                </c:pt>
                <c:pt idx="49">
                  <c:v>98.887476160203349</c:v>
                </c:pt>
                <c:pt idx="50">
                  <c:v>98.887476160203349</c:v>
                </c:pt>
                <c:pt idx="51">
                  <c:v>98.898071625344329</c:v>
                </c:pt>
                <c:pt idx="52">
                  <c:v>98.908667090485253</c:v>
                </c:pt>
                <c:pt idx="53">
                  <c:v>98.929858020767085</c:v>
                </c:pt>
                <c:pt idx="54">
                  <c:v>98.940453485908193</c:v>
                </c:pt>
                <c:pt idx="55">
                  <c:v>98.951048951048932</c:v>
                </c:pt>
                <c:pt idx="56">
                  <c:v>98.961644416189856</c:v>
                </c:pt>
                <c:pt idx="57">
                  <c:v>98.972239881330793</c:v>
                </c:pt>
                <c:pt idx="58">
                  <c:v>98.993430811612612</c:v>
                </c:pt>
                <c:pt idx="59">
                  <c:v>99.01462174189453</c:v>
                </c:pt>
                <c:pt idx="60">
                  <c:v>99.01462174189453</c:v>
                </c:pt>
                <c:pt idx="61">
                  <c:v>99.01462174189453</c:v>
                </c:pt>
                <c:pt idx="62">
                  <c:v>99.141767323585398</c:v>
                </c:pt>
                <c:pt idx="63">
                  <c:v>99.162958253867288</c:v>
                </c:pt>
                <c:pt idx="64">
                  <c:v>99.162958253867288</c:v>
                </c:pt>
                <c:pt idx="65">
                  <c:v>99.184149184149163</c:v>
                </c:pt>
                <c:pt idx="66">
                  <c:v>99.215935579571848</c:v>
                </c:pt>
                <c:pt idx="67">
                  <c:v>99.215935579571848</c:v>
                </c:pt>
                <c:pt idx="68">
                  <c:v>99.215935579571848</c:v>
                </c:pt>
                <c:pt idx="69">
                  <c:v>99.237126509853766</c:v>
                </c:pt>
                <c:pt idx="70">
                  <c:v>99.237126509853766</c:v>
                </c:pt>
                <c:pt idx="71">
                  <c:v>99.34308116126293</c:v>
                </c:pt>
                <c:pt idx="72">
                  <c:v>99.38546302182661</c:v>
                </c:pt>
                <c:pt idx="73">
                  <c:v>99.406653952108513</c:v>
                </c:pt>
                <c:pt idx="74">
                  <c:v>99.427844882390275</c:v>
                </c:pt>
                <c:pt idx="75">
                  <c:v>99.427844882390275</c:v>
                </c:pt>
                <c:pt idx="76">
                  <c:v>99.427844882390275</c:v>
                </c:pt>
                <c:pt idx="77">
                  <c:v>99.692731510913134</c:v>
                </c:pt>
                <c:pt idx="78">
                  <c:v>99.692731510913134</c:v>
                </c:pt>
                <c:pt idx="79">
                  <c:v>99.703326976054115</c:v>
                </c:pt>
                <c:pt idx="80">
                  <c:v>99.703326976054115</c:v>
                </c:pt>
                <c:pt idx="81">
                  <c:v>99.703326976054115</c:v>
                </c:pt>
                <c:pt idx="82">
                  <c:v>99.788090697181488</c:v>
                </c:pt>
                <c:pt idx="83">
                  <c:v>100</c:v>
                </c:pt>
              </c:numCache>
            </c:numRef>
          </c:yVal>
          <c:smooth val="1"/>
          <c:extLst xmlns:c16r2="http://schemas.microsoft.com/office/drawing/2015/06/chart">
            <c:ext xmlns:c16="http://schemas.microsoft.com/office/drawing/2014/chart" uri="{C3380CC4-5D6E-409C-BE32-E72D297353CC}">
              <c16:uniqueId val="{00000002-74EE-4126-A150-D6A171A8EFBA}"/>
            </c:ext>
          </c:extLst>
        </c:ser>
        <c:axId val="60531840"/>
        <c:axId val="60533760"/>
      </c:scatterChart>
      <c:valAx>
        <c:axId val="60531840"/>
        <c:scaling>
          <c:orientation val="minMax"/>
          <c:max val="100"/>
          <c:min val="0"/>
        </c:scaling>
        <c:axPos val="b"/>
        <c:majorGridlines/>
        <c:title>
          <c:tx>
            <c:rich>
              <a:bodyPr/>
              <a:lstStyle/>
              <a:p>
                <a:pPr>
                  <a:defRPr sz="1400"/>
                </a:pPr>
                <a:r>
                  <a:rPr lang="pt-PT" sz="1400"/>
                  <a:t>Model Area (%)</a:t>
                </a:r>
              </a:p>
            </c:rich>
          </c:tx>
          <c:layout/>
        </c:title>
        <c:numFmt formatCode="0" sourceLinked="1"/>
        <c:tickLblPos val="nextTo"/>
        <c:crossAx val="60533760"/>
        <c:crosses val="autoZero"/>
        <c:crossBetween val="midCat"/>
        <c:majorUnit val="5"/>
      </c:valAx>
      <c:valAx>
        <c:axId val="60533760"/>
        <c:scaling>
          <c:orientation val="minMax"/>
          <c:max val="100"/>
          <c:min val="0"/>
        </c:scaling>
        <c:axPos val="l"/>
        <c:majorGridlines/>
        <c:title>
          <c:tx>
            <c:rich>
              <a:bodyPr rot="-5400000" vert="horz"/>
              <a:lstStyle/>
              <a:p>
                <a:pPr>
                  <a:defRPr sz="1400"/>
                </a:pPr>
                <a:r>
                  <a:rPr lang="pt-PT" sz="1400" dirty="0" err="1"/>
                  <a:t>Predicted</a:t>
                </a:r>
                <a:r>
                  <a:rPr lang="pt-PT" sz="1400" dirty="0"/>
                  <a:t> </a:t>
                </a:r>
                <a:r>
                  <a:rPr lang="pt-PT" sz="1400" dirty="0" err="1"/>
                  <a:t>Movements</a:t>
                </a:r>
                <a:r>
                  <a:rPr lang="pt-PT" sz="1400" dirty="0"/>
                  <a:t> </a:t>
                </a:r>
                <a:r>
                  <a:rPr lang="pt-PT" sz="1400" dirty="0" err="1"/>
                  <a:t>area</a:t>
                </a:r>
                <a:r>
                  <a:rPr lang="pt-PT" sz="1400" dirty="0"/>
                  <a:t> (%)</a:t>
                </a:r>
              </a:p>
            </c:rich>
          </c:tx>
          <c:layout/>
        </c:title>
        <c:numFmt formatCode="0" sourceLinked="1"/>
        <c:tickLblPos val="nextTo"/>
        <c:crossAx val="60531840"/>
        <c:crosses val="autoZero"/>
        <c:crossBetween val="midCat"/>
        <c:majorUnit val="10"/>
      </c:valAx>
    </c:plotArea>
    <c:legend>
      <c:legendPos val="r"/>
      <c:layout>
        <c:manualLayout>
          <c:xMode val="edge"/>
          <c:yMode val="edge"/>
          <c:x val="0.37359664371368512"/>
          <c:y val="0.6443735465709276"/>
          <c:w val="0.5648993506397868"/>
          <c:h val="0.22570764146709665"/>
        </c:manualLayout>
      </c:layout>
      <c:spPr>
        <a:solidFill>
          <a:schemeClr val="bg1"/>
        </a:solidFill>
        <a:ln>
          <a:solidFill>
            <a:srgbClr val="002060"/>
          </a:solidFill>
        </a:ln>
      </c:spPr>
      <c:txPr>
        <a:bodyPr/>
        <a:lstStyle/>
        <a:p>
          <a:pPr>
            <a:defRPr sz="1200"/>
          </a:pPr>
          <a:endParaRPr lang="pt-PT"/>
        </a:p>
      </c:txPr>
    </c:legend>
    <c:plotVisOnly val="1"/>
    <c:dispBlanksAs val="gap"/>
  </c:chart>
  <c:txPr>
    <a:bodyPr/>
    <a:lstStyle/>
    <a:p>
      <a:pPr>
        <a:defRPr>
          <a:latin typeface="Times New Roman" panose="02020603050405020304" pitchFamily="18" charset="0"/>
          <a:cs typeface="Times New Roman" panose="02020603050405020304" pitchFamily="18" charset="0"/>
        </a:defRPr>
      </a:pPr>
      <a:endParaRPr lang="pt-PT"/>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pt-PT"/>
              <a:t>Clique para editar o estilo de título do Modelo Global</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19088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grafia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pt-PT"/>
              <a:t>Clique para editar o estilo de título do Modelo Global</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Editar os estilos de texto do Modelo Global</a:t>
            </a:r>
          </a:p>
        </p:txBody>
      </p:sp>
      <p:sp>
        <p:nvSpPr>
          <p:cNvPr id="3" name="Date Placeholder 2"/>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87534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938766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pt-PT"/>
              <a:t>Clique para editar o estilo de título do Modelo Global</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Editar os estilos de texto do Modelo Global</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 xmlns:p14="http://schemas.microsoft.com/office/powerpoint/2010/main" val="1757072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771547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ão de Nome com Citação">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pt-PT"/>
              <a:t>Clique para editar o estilo de título do Modelo Global</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pt-PT"/>
              <a:t>Editar os estilos de texto do Modelo Global</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 xmlns:p14="http://schemas.microsoft.com/office/powerpoint/2010/main" val="3172385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pt-PT"/>
              <a:t>Clique para editar o estilo de título do Modelo Global</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pt-PT"/>
              <a:t>Editar os estilos de texto do Modelo Global</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1246047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490592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412097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pt-PT"/>
              <a:t>Clique para editar o estilo de título do Modelo Global</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555604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6871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PT"/>
              <a:t>Clique para editar o estilo de título do Modelo Global</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58766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640208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77297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59928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pt-PT"/>
              <a:t>Clique para editar o estilo de título do Modelo Global</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53777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pt-PT"/>
              <a:t>Clique para editar o estilo de título do Modelo Global</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61BEF0D-F0BB-DE4B-95CE-6DB70DBA9567}" type="datetimeFigureOut">
              <a:rPr lang="en-US" smtClean="0"/>
              <a:pPr/>
              <a:t>11/5/2017</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03996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7000"/>
                <a:hueMod val="92000"/>
                <a:satMod val="169000"/>
                <a:lumMod val="164000"/>
              </a:schemeClr>
            </a:gs>
            <a:gs pos="75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11/5/2017</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614122283"/>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G:\CEPRIS\AppData\Documents%20and%20Settings\Administrateur\Bureau\t\dg4\majorhazards\Default_en.asp"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C5D14A0-C37E-4888-9DC1-66F081C65DCE}"/>
              </a:ext>
            </a:extLst>
          </p:cNvPr>
          <p:cNvSpPr>
            <a:spLocks noGrp="1"/>
          </p:cNvSpPr>
          <p:nvPr>
            <p:ph type="ctrTitle"/>
          </p:nvPr>
        </p:nvSpPr>
        <p:spPr>
          <a:xfrm>
            <a:off x="1766455" y="148115"/>
            <a:ext cx="5548745" cy="3124201"/>
          </a:xfrm>
        </p:spPr>
        <p:txBody>
          <a:bodyPr/>
          <a:lstStyle/>
          <a:p>
            <a:pPr algn="ctr"/>
            <a:r>
              <a:rPr lang="pt-PT" b="1" dirty="0" err="1">
                <a:solidFill>
                  <a:schemeClr val="bg1"/>
                </a:solidFill>
              </a:rPr>
              <a:t>European</a:t>
            </a:r>
            <a:r>
              <a:rPr lang="pt-PT" b="1" dirty="0">
                <a:solidFill>
                  <a:schemeClr val="bg1"/>
                </a:solidFill>
              </a:rPr>
              <a:t> </a:t>
            </a:r>
            <a:r>
              <a:rPr lang="pt-PT" b="1" dirty="0" err="1">
                <a:solidFill>
                  <a:schemeClr val="bg1"/>
                </a:solidFill>
              </a:rPr>
              <a:t>centRe</a:t>
            </a:r>
            <a:r>
              <a:rPr lang="pt-PT" b="1" dirty="0">
                <a:solidFill>
                  <a:schemeClr val="bg1"/>
                </a:solidFill>
              </a:rPr>
              <a:t> </a:t>
            </a:r>
            <a:r>
              <a:rPr lang="pt-PT" b="1" dirty="0" err="1">
                <a:solidFill>
                  <a:schemeClr val="bg1"/>
                </a:solidFill>
              </a:rPr>
              <a:t>on</a:t>
            </a:r>
            <a:r>
              <a:rPr lang="pt-PT" b="1" dirty="0">
                <a:solidFill>
                  <a:schemeClr val="bg1"/>
                </a:solidFill>
              </a:rPr>
              <a:t> </a:t>
            </a:r>
            <a:r>
              <a:rPr lang="pt-PT" b="1" dirty="0" err="1">
                <a:solidFill>
                  <a:schemeClr val="bg1"/>
                </a:solidFill>
              </a:rPr>
              <a:t>urban</a:t>
            </a:r>
            <a:r>
              <a:rPr lang="pt-PT" b="1" dirty="0">
                <a:solidFill>
                  <a:schemeClr val="bg1"/>
                </a:solidFill>
              </a:rPr>
              <a:t> </a:t>
            </a:r>
            <a:r>
              <a:rPr lang="pt-PT" b="1" dirty="0" err="1">
                <a:solidFill>
                  <a:schemeClr val="bg1"/>
                </a:solidFill>
              </a:rPr>
              <a:t>risks</a:t>
            </a:r>
            <a:endParaRPr lang="pt-PT" b="1" dirty="0">
              <a:solidFill>
                <a:schemeClr val="bg1"/>
              </a:solidFill>
            </a:endParaRPr>
          </a:p>
        </p:txBody>
      </p:sp>
      <p:sp>
        <p:nvSpPr>
          <p:cNvPr id="3" name="Subtítulo 2">
            <a:extLst>
              <a:ext uri="{FF2B5EF4-FFF2-40B4-BE49-F238E27FC236}">
                <a16:creationId xmlns="" xmlns:a16="http://schemas.microsoft.com/office/drawing/2014/main" id="{3A63FF7A-5DB8-4A0A-8C98-41D07A857F53}"/>
              </a:ext>
            </a:extLst>
          </p:cNvPr>
          <p:cNvSpPr>
            <a:spLocks noGrp="1"/>
          </p:cNvSpPr>
          <p:nvPr>
            <p:ph type="subTitle" idx="1"/>
          </p:nvPr>
        </p:nvSpPr>
        <p:spPr>
          <a:xfrm>
            <a:off x="561110" y="3594478"/>
            <a:ext cx="4954250" cy="1019077"/>
          </a:xfrm>
        </p:spPr>
        <p:txBody>
          <a:bodyPr>
            <a:normAutofit/>
          </a:bodyPr>
          <a:lstStyle/>
          <a:p>
            <a:r>
              <a:rPr lang="pt-PT" sz="2400" b="1" dirty="0" err="1">
                <a:solidFill>
                  <a:srgbClr val="002060"/>
                </a:solidFill>
              </a:rPr>
              <a:t>Activities</a:t>
            </a:r>
            <a:r>
              <a:rPr lang="pt-PT" sz="2400" b="1" dirty="0">
                <a:solidFill>
                  <a:srgbClr val="002060"/>
                </a:solidFill>
              </a:rPr>
              <a:t> </a:t>
            </a:r>
            <a:r>
              <a:rPr lang="pt-PT" sz="2400" b="1" dirty="0" err="1">
                <a:solidFill>
                  <a:srgbClr val="002060"/>
                </a:solidFill>
              </a:rPr>
              <a:t>developed</a:t>
            </a:r>
            <a:r>
              <a:rPr lang="pt-PT" sz="2400" b="1" dirty="0">
                <a:solidFill>
                  <a:srgbClr val="002060"/>
                </a:solidFill>
              </a:rPr>
              <a:t> in 2017</a:t>
            </a:r>
          </a:p>
          <a:p>
            <a:r>
              <a:rPr lang="pt-PT" sz="2400" b="1" dirty="0" err="1">
                <a:solidFill>
                  <a:srgbClr val="002060"/>
                </a:solidFill>
              </a:rPr>
              <a:t>Activities</a:t>
            </a:r>
            <a:r>
              <a:rPr lang="pt-PT" sz="2400" b="1" dirty="0">
                <a:solidFill>
                  <a:srgbClr val="002060"/>
                </a:solidFill>
              </a:rPr>
              <a:t> </a:t>
            </a:r>
            <a:r>
              <a:rPr lang="pt-PT" sz="2400" b="1" dirty="0" err="1">
                <a:solidFill>
                  <a:srgbClr val="002060"/>
                </a:solidFill>
              </a:rPr>
              <a:t>planned</a:t>
            </a:r>
            <a:r>
              <a:rPr lang="pt-PT" sz="2400" b="1" dirty="0">
                <a:solidFill>
                  <a:srgbClr val="002060"/>
                </a:solidFill>
              </a:rPr>
              <a:t> for 2018</a:t>
            </a:r>
          </a:p>
        </p:txBody>
      </p:sp>
      <p:pic>
        <p:nvPicPr>
          <p:cNvPr id="4" name="Picture 5" descr="C:\Users\mpcosta\Documents\CERU\Logotipo\Para tela_Paulo Oliveira\Logo_CERU_grande.jpg">
            <a:extLst>
              <a:ext uri="{FF2B5EF4-FFF2-40B4-BE49-F238E27FC236}">
                <a16:creationId xmlns="" xmlns:a16="http://schemas.microsoft.com/office/drawing/2014/main" id="{7D9E0826-3EDD-44D3-B813-805CAAE580BC}"/>
              </a:ext>
            </a:extLst>
          </p:cNvPr>
          <p:cNvPicPr>
            <a:picLocks noChangeAspect="1" noChangeArrowheads="1"/>
          </p:cNvPicPr>
          <p:nvPr/>
        </p:nvPicPr>
        <p:blipFill>
          <a:blip r:embed="rId2" cstate="print"/>
          <a:srcRect/>
          <a:stretch>
            <a:fillRect/>
          </a:stretch>
        </p:blipFill>
        <p:spPr bwMode="auto">
          <a:xfrm>
            <a:off x="3679048" y="429491"/>
            <a:ext cx="1817175" cy="1211450"/>
          </a:xfrm>
          <a:prstGeom prst="rect">
            <a:avLst/>
          </a:prstGeom>
          <a:noFill/>
        </p:spPr>
      </p:pic>
      <p:grpSp>
        <p:nvGrpSpPr>
          <p:cNvPr id="5" name="Grupo 4">
            <a:extLst>
              <a:ext uri="{FF2B5EF4-FFF2-40B4-BE49-F238E27FC236}">
                <a16:creationId xmlns="" xmlns:a16="http://schemas.microsoft.com/office/drawing/2014/main" id="{87736A5B-4169-46C8-BAB1-D987DDFCEA06}"/>
              </a:ext>
            </a:extLst>
          </p:cNvPr>
          <p:cNvGrpSpPr/>
          <p:nvPr/>
        </p:nvGrpSpPr>
        <p:grpSpPr>
          <a:xfrm>
            <a:off x="7740352" y="51252"/>
            <a:ext cx="1362008" cy="1793572"/>
            <a:chOff x="7288240" y="1916832"/>
            <a:chExt cx="1820264" cy="2153612"/>
          </a:xfrm>
        </p:grpSpPr>
        <p:pic>
          <p:nvPicPr>
            <p:cNvPr id="6" name="Picture 4" descr="HOME - EUR-OPA MAJOR HAZARDS AGREEMENT ">
              <a:hlinkClick r:id="rId3" action="ppaction://hlinkfile"/>
              <a:extLst>
                <a:ext uri="{FF2B5EF4-FFF2-40B4-BE49-F238E27FC236}">
                  <a16:creationId xmlns="" xmlns:a16="http://schemas.microsoft.com/office/drawing/2014/main" id="{A7595505-6232-4DB0-92EB-06F0A4144DA4}"/>
                </a:ext>
              </a:extLst>
            </p:cNvPr>
            <p:cNvPicPr>
              <a:picLocks noChangeAspect="1" noChangeArrowheads="1"/>
            </p:cNvPicPr>
            <p:nvPr/>
          </p:nvPicPr>
          <p:blipFill>
            <a:blip r:embed="rId4" cstate="print">
              <a:lum bright="-18000" contrast="36000"/>
            </a:blip>
            <a:srcRect/>
            <a:stretch>
              <a:fillRect/>
            </a:stretch>
          </p:blipFill>
          <p:spPr bwMode="auto">
            <a:xfrm>
              <a:off x="7288241" y="1916832"/>
              <a:ext cx="1820263" cy="857250"/>
            </a:xfrm>
            <a:prstGeom prst="rect">
              <a:avLst/>
            </a:prstGeom>
            <a:noFill/>
            <a:ln w="9525">
              <a:noFill/>
              <a:miter lim="800000"/>
              <a:headEnd/>
              <a:tailEnd/>
            </a:ln>
          </p:spPr>
        </p:pic>
        <p:pic>
          <p:nvPicPr>
            <p:cNvPr id="7" name="Picture 17">
              <a:extLst>
                <a:ext uri="{FF2B5EF4-FFF2-40B4-BE49-F238E27FC236}">
                  <a16:creationId xmlns="" xmlns:a16="http://schemas.microsoft.com/office/drawing/2014/main" id="{FDEBAF5B-291A-48B7-A9D1-D7C886E5BC34}"/>
                </a:ext>
              </a:extLst>
            </p:cNvPr>
            <p:cNvPicPr>
              <a:picLocks noChangeAspect="1" noChangeArrowheads="1"/>
            </p:cNvPicPr>
            <p:nvPr/>
          </p:nvPicPr>
          <p:blipFill>
            <a:blip r:embed="rId5" cstate="print"/>
            <a:srcRect/>
            <a:stretch>
              <a:fillRect/>
            </a:stretch>
          </p:blipFill>
          <p:spPr bwMode="auto">
            <a:xfrm>
              <a:off x="7288240" y="2789331"/>
              <a:ext cx="1820264" cy="1281113"/>
            </a:xfrm>
            <a:prstGeom prst="rect">
              <a:avLst/>
            </a:prstGeom>
            <a:noFill/>
            <a:ln w="9525">
              <a:noFill/>
              <a:miter lim="800000"/>
              <a:headEnd/>
              <a:tailEnd/>
            </a:ln>
            <a:effectLst/>
          </p:spPr>
        </p:pic>
      </p:grpSp>
      <p:sp>
        <p:nvSpPr>
          <p:cNvPr id="8" name="CaixaDeTexto 6">
            <a:extLst>
              <a:ext uri="{FF2B5EF4-FFF2-40B4-BE49-F238E27FC236}">
                <a16:creationId xmlns="" xmlns:a16="http://schemas.microsoft.com/office/drawing/2014/main" id="{49E99A58-6156-415C-914F-9A5063508894}"/>
              </a:ext>
            </a:extLst>
          </p:cNvPr>
          <p:cNvSpPr txBox="1">
            <a:spLocks noChangeArrowheads="1"/>
          </p:cNvSpPr>
          <p:nvPr/>
        </p:nvSpPr>
        <p:spPr bwMode="auto">
          <a:xfrm>
            <a:off x="2501602" y="5035097"/>
            <a:ext cx="3924102" cy="892552"/>
          </a:xfrm>
          <a:prstGeom prst="rect">
            <a:avLst/>
          </a:prstGeom>
          <a:noFill/>
          <a:ln w="9525">
            <a:noFill/>
            <a:miter lim="800000"/>
            <a:headEnd/>
            <a:tailEnd/>
          </a:ln>
        </p:spPr>
        <p:txBody>
          <a:bodyPr wrap="square">
            <a:spAutoFit/>
          </a:bodyPr>
          <a:lstStyle/>
          <a:p>
            <a:pPr algn="ctr"/>
            <a:r>
              <a:rPr lang="pt-PT" sz="2800" b="1" dirty="0">
                <a:solidFill>
                  <a:schemeClr val="bg1"/>
                </a:solidFill>
              </a:rPr>
              <a:t>Paula Teves Costa</a:t>
            </a:r>
          </a:p>
          <a:p>
            <a:pPr algn="ctr"/>
            <a:r>
              <a:rPr lang="pt-PT" sz="2400" dirty="0" err="1">
                <a:solidFill>
                  <a:schemeClr val="bg1"/>
                </a:solidFill>
              </a:rPr>
              <a:t>Director</a:t>
            </a:r>
            <a:endParaRPr lang="pt-PT" sz="2400" dirty="0">
              <a:solidFill>
                <a:schemeClr val="bg1"/>
              </a:solidFill>
            </a:endParaRPr>
          </a:p>
        </p:txBody>
      </p:sp>
    </p:spTree>
    <p:extLst>
      <p:ext uri="{BB962C8B-B14F-4D97-AF65-F5344CB8AC3E}">
        <p14:creationId xmlns="" xmlns:p14="http://schemas.microsoft.com/office/powerpoint/2010/main" val="2539827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71050" y="526471"/>
            <a:ext cx="8520550" cy="1477328"/>
          </a:xfrm>
          <a:prstGeom prst="rect">
            <a:avLst/>
          </a:prstGeom>
          <a:noFill/>
        </p:spPr>
        <p:txBody>
          <a:bodyPr wrap="square" rtlCol="0">
            <a:spAutoFit/>
          </a:bodyPr>
          <a:lstStyle/>
          <a:p>
            <a:r>
              <a:rPr lang="pt-PT" b="1" dirty="0">
                <a:solidFill>
                  <a:srgbClr val="002060"/>
                </a:solidFill>
              </a:rPr>
              <a:t>Baywatch </a:t>
            </a:r>
            <a:r>
              <a:rPr lang="pt-PT" b="1" dirty="0" smtClean="0">
                <a:solidFill>
                  <a:srgbClr val="002060"/>
                </a:solidFill>
              </a:rPr>
              <a:t>Results</a:t>
            </a:r>
            <a:r>
              <a:rPr lang="pt-PT" dirty="0" smtClean="0">
                <a:solidFill>
                  <a:srgbClr val="002060"/>
                </a:solidFill>
              </a:rPr>
              <a:t>:</a:t>
            </a:r>
            <a:endParaRPr lang="pt-PT" dirty="0">
              <a:solidFill>
                <a:srgbClr val="002060"/>
              </a:solidFill>
            </a:endParaRPr>
          </a:p>
          <a:p>
            <a:endParaRPr lang="pt-PT" b="1" dirty="0"/>
          </a:p>
          <a:p>
            <a:r>
              <a:rPr lang="en-GB" b="1" dirty="0"/>
              <a:t>(4) Study / Implementation of evacuation routes on Historical Centres (Cascais and Lagos). Awareness actions, proposed paths and evacuation signalling</a:t>
            </a:r>
          </a:p>
        </p:txBody>
      </p:sp>
      <p:sp>
        <p:nvSpPr>
          <p:cNvPr id="7" name="CaixaDeTexto 6">
            <a:extLst>
              <a:ext uri="{FF2B5EF4-FFF2-40B4-BE49-F238E27FC236}">
                <a16:creationId xmlns="" xmlns:a16="http://schemas.microsoft.com/office/drawing/2014/main" id="{FF54A2AD-20E7-4A3A-9CF1-A00C54FE7242}"/>
              </a:ext>
            </a:extLst>
          </p:cNvPr>
          <p:cNvSpPr txBox="1"/>
          <p:nvPr/>
        </p:nvSpPr>
        <p:spPr>
          <a:xfrm>
            <a:off x="471050" y="2200540"/>
            <a:ext cx="8520550" cy="1754326"/>
          </a:xfrm>
          <a:prstGeom prst="rect">
            <a:avLst/>
          </a:prstGeom>
          <a:noFill/>
        </p:spPr>
        <p:txBody>
          <a:bodyPr wrap="square" rtlCol="0">
            <a:spAutoFit/>
          </a:bodyPr>
          <a:lstStyle/>
          <a:p>
            <a:r>
              <a:rPr lang="en-GB" dirty="0"/>
              <a:t>In Lagos, this point was not developed because we did not have the support of the municipality. It is not a priority activity at the moment.</a:t>
            </a:r>
            <a:endParaRPr lang="pt-PT" dirty="0"/>
          </a:p>
          <a:p>
            <a:r>
              <a:rPr lang="en-GB" dirty="0"/>
              <a:t>Although some work on this subject was already performed some years ago, Lagos municipality prefer to improve the tsunami signalling and implement it on other beaches of the municipality, and only after that develop and implement the evacuation routes on Lagos historical centre.</a:t>
            </a:r>
            <a:endParaRPr lang="pt-PT" dirty="0"/>
          </a:p>
        </p:txBody>
      </p:sp>
      <p:sp>
        <p:nvSpPr>
          <p:cNvPr id="13" name="CaixaDeTexto 12">
            <a:extLst>
              <a:ext uri="{FF2B5EF4-FFF2-40B4-BE49-F238E27FC236}">
                <a16:creationId xmlns="" xmlns:a16="http://schemas.microsoft.com/office/drawing/2014/main" id="{8F3D513A-4497-4938-AC03-F074EAA7279B}"/>
              </a:ext>
            </a:extLst>
          </p:cNvPr>
          <p:cNvSpPr txBox="1"/>
          <p:nvPr/>
        </p:nvSpPr>
        <p:spPr>
          <a:xfrm>
            <a:off x="471050" y="4227631"/>
            <a:ext cx="8520550" cy="923330"/>
          </a:xfrm>
          <a:prstGeom prst="rect">
            <a:avLst/>
          </a:prstGeom>
          <a:noFill/>
        </p:spPr>
        <p:txBody>
          <a:bodyPr wrap="square" rtlCol="0">
            <a:spAutoFit/>
          </a:bodyPr>
          <a:lstStyle/>
          <a:p>
            <a:r>
              <a:rPr lang="en-GB" dirty="0"/>
              <a:t>However, in </a:t>
            </a:r>
            <a:r>
              <a:rPr lang="en-GB" b="1" dirty="0">
                <a:solidFill>
                  <a:srgbClr val="FFC000"/>
                </a:solidFill>
              </a:rPr>
              <a:t>Cascais</a:t>
            </a:r>
            <a:r>
              <a:rPr lang="en-GB" dirty="0"/>
              <a:t>, some work has been developed. The Municipal Civil Protection performed some </a:t>
            </a:r>
            <a:r>
              <a:rPr lang="en-GB" b="1" dirty="0">
                <a:solidFill>
                  <a:srgbClr val="FFC000"/>
                </a:solidFill>
              </a:rPr>
              <a:t>informative sessions and a leaflet</a:t>
            </a:r>
            <a:r>
              <a:rPr lang="en-GB" dirty="0"/>
              <a:t>, with the main evacuation routes from the historical centre, was distributed.</a:t>
            </a:r>
            <a:endParaRPr lang="pt-PT" dirty="0"/>
          </a:p>
        </p:txBody>
      </p:sp>
      <p:sp>
        <p:nvSpPr>
          <p:cNvPr id="6" name="CaixaDeTexto 5">
            <a:extLst>
              <a:ext uri="{FF2B5EF4-FFF2-40B4-BE49-F238E27FC236}">
                <a16:creationId xmlns="" xmlns:a16="http://schemas.microsoft.com/office/drawing/2014/main" id="{E4B1592B-8948-4194-A710-2D3193A742B5}"/>
              </a:ext>
            </a:extLst>
          </p:cNvPr>
          <p:cNvSpPr txBox="1"/>
          <p:nvPr/>
        </p:nvSpPr>
        <p:spPr>
          <a:xfrm>
            <a:off x="471050" y="5423727"/>
            <a:ext cx="8520550" cy="923330"/>
          </a:xfrm>
          <a:prstGeom prst="rect">
            <a:avLst/>
          </a:prstGeom>
          <a:noFill/>
        </p:spPr>
        <p:txBody>
          <a:bodyPr wrap="square" rtlCol="0">
            <a:spAutoFit/>
          </a:bodyPr>
          <a:lstStyle/>
          <a:p>
            <a:r>
              <a:rPr lang="en-GB" dirty="0"/>
              <a:t>They also put a </a:t>
            </a:r>
            <a:r>
              <a:rPr lang="en-GB" b="1" dirty="0">
                <a:solidFill>
                  <a:srgbClr val="FFC000"/>
                </a:solidFill>
              </a:rPr>
              <a:t>siren (in the Historical Centre) for tsunami warning</a:t>
            </a:r>
            <a:r>
              <a:rPr lang="en-GB" dirty="0"/>
              <a:t>.</a:t>
            </a:r>
          </a:p>
          <a:p>
            <a:r>
              <a:rPr lang="en-GB" dirty="0"/>
              <a:t>We must refer that the Historical Centre includes the coast line, where more that one beaches exist.</a:t>
            </a:r>
          </a:p>
        </p:txBody>
      </p:sp>
    </p:spTree>
    <p:extLst>
      <p:ext uri="{BB962C8B-B14F-4D97-AF65-F5344CB8AC3E}">
        <p14:creationId xmlns="" xmlns:p14="http://schemas.microsoft.com/office/powerpoint/2010/main" val="857770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2503AB35-129E-43F5-BF32-6E4501305ABB}"/>
              </a:ext>
            </a:extLst>
          </p:cNvPr>
          <p:cNvPicPr>
            <a:picLocks noChangeAspect="1"/>
          </p:cNvPicPr>
          <p:nvPr/>
        </p:nvPicPr>
        <p:blipFill>
          <a:blip r:embed="rId2"/>
          <a:stretch>
            <a:fillRect/>
          </a:stretch>
        </p:blipFill>
        <p:spPr>
          <a:xfrm>
            <a:off x="0" y="177831"/>
            <a:ext cx="9144000" cy="6502337"/>
          </a:xfrm>
          <a:prstGeom prst="rect">
            <a:avLst/>
          </a:prstGeom>
        </p:spPr>
      </p:pic>
    </p:spTree>
    <p:extLst>
      <p:ext uri="{BB962C8B-B14F-4D97-AF65-F5344CB8AC3E}">
        <p14:creationId xmlns="" xmlns:p14="http://schemas.microsoft.com/office/powerpoint/2010/main" val="2529979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 xmlns:a16="http://schemas.microsoft.com/office/drawing/2014/main" id="{BE56DFED-CD20-49F3-A252-B9ADAFE5E128}"/>
              </a:ext>
            </a:extLst>
          </p:cNvPr>
          <p:cNvPicPr>
            <a:picLocks noChangeAspect="1"/>
          </p:cNvPicPr>
          <p:nvPr/>
        </p:nvPicPr>
        <p:blipFill>
          <a:blip r:embed="rId2"/>
          <a:stretch>
            <a:fillRect/>
          </a:stretch>
        </p:blipFill>
        <p:spPr>
          <a:xfrm>
            <a:off x="0" y="213558"/>
            <a:ext cx="9144000" cy="6430884"/>
          </a:xfrm>
          <a:prstGeom prst="rect">
            <a:avLst/>
          </a:prstGeom>
        </p:spPr>
      </p:pic>
    </p:spTree>
    <p:extLst>
      <p:ext uri="{BB962C8B-B14F-4D97-AF65-F5344CB8AC3E}">
        <p14:creationId xmlns="" xmlns:p14="http://schemas.microsoft.com/office/powerpoint/2010/main" val="294122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58079" y="487559"/>
            <a:ext cx="8520550" cy="646331"/>
          </a:xfrm>
          <a:prstGeom prst="rect">
            <a:avLst/>
          </a:prstGeom>
          <a:noFill/>
        </p:spPr>
        <p:txBody>
          <a:bodyPr wrap="square" rtlCol="0">
            <a:spAutoFit/>
          </a:bodyPr>
          <a:lstStyle/>
          <a:p>
            <a:r>
              <a:rPr lang="pt-PT" b="1" dirty="0" err="1">
                <a:solidFill>
                  <a:srgbClr val="002060"/>
                </a:solidFill>
              </a:rPr>
              <a:t>Landslides</a:t>
            </a:r>
            <a:r>
              <a:rPr lang="pt-PT" b="1" dirty="0">
                <a:solidFill>
                  <a:srgbClr val="002060"/>
                </a:solidFill>
              </a:rPr>
              <a:t> </a:t>
            </a:r>
            <a:r>
              <a:rPr lang="pt-PT" b="1" dirty="0" err="1">
                <a:solidFill>
                  <a:srgbClr val="002060"/>
                </a:solidFill>
              </a:rPr>
              <a:t>Activities</a:t>
            </a:r>
            <a:r>
              <a:rPr lang="pt-PT" dirty="0">
                <a:solidFill>
                  <a:srgbClr val="002060"/>
                </a:solidFill>
              </a:rPr>
              <a:t>:</a:t>
            </a:r>
          </a:p>
          <a:p>
            <a:endParaRPr lang="pt-PT" b="1" dirty="0"/>
          </a:p>
        </p:txBody>
      </p:sp>
      <p:sp>
        <p:nvSpPr>
          <p:cNvPr id="7" name="CaixaDeTexto 6">
            <a:extLst>
              <a:ext uri="{FF2B5EF4-FFF2-40B4-BE49-F238E27FC236}">
                <a16:creationId xmlns="" xmlns:a16="http://schemas.microsoft.com/office/drawing/2014/main" id="{FF54A2AD-20E7-4A3A-9CF1-A00C54FE7242}"/>
              </a:ext>
            </a:extLst>
          </p:cNvPr>
          <p:cNvSpPr txBox="1"/>
          <p:nvPr/>
        </p:nvSpPr>
        <p:spPr>
          <a:xfrm>
            <a:off x="458079" y="1119839"/>
            <a:ext cx="8520550" cy="1200329"/>
          </a:xfrm>
          <a:prstGeom prst="rect">
            <a:avLst/>
          </a:prstGeom>
          <a:noFill/>
        </p:spPr>
        <p:txBody>
          <a:bodyPr wrap="square" rtlCol="0">
            <a:spAutoFit/>
          </a:bodyPr>
          <a:lstStyle/>
          <a:p>
            <a:r>
              <a:rPr lang="en-US" b="1" dirty="0"/>
              <a:t>Main Task</a:t>
            </a:r>
            <a:r>
              <a:rPr lang="en-US" dirty="0"/>
              <a:t>: Analysis of existing methodologies for earthquake triggered landslide assessment using available seismic parameters, selection of methods which can applied at regional scale and to test the selected methods in mainland Portugal.</a:t>
            </a:r>
            <a:endParaRPr lang="pt-PT" dirty="0"/>
          </a:p>
        </p:txBody>
      </p:sp>
      <p:sp>
        <p:nvSpPr>
          <p:cNvPr id="13" name="CaixaDeTexto 12">
            <a:extLst>
              <a:ext uri="{FF2B5EF4-FFF2-40B4-BE49-F238E27FC236}">
                <a16:creationId xmlns="" xmlns:a16="http://schemas.microsoft.com/office/drawing/2014/main" id="{8F3D513A-4497-4938-AC03-F074EAA7279B}"/>
              </a:ext>
            </a:extLst>
          </p:cNvPr>
          <p:cNvSpPr txBox="1"/>
          <p:nvPr/>
        </p:nvSpPr>
        <p:spPr>
          <a:xfrm>
            <a:off x="458079" y="2978980"/>
            <a:ext cx="8520550" cy="923330"/>
          </a:xfrm>
          <a:prstGeom prst="rect">
            <a:avLst/>
          </a:prstGeom>
          <a:noFill/>
        </p:spPr>
        <p:txBody>
          <a:bodyPr wrap="square" rtlCol="0">
            <a:spAutoFit/>
          </a:bodyPr>
          <a:lstStyle/>
          <a:p>
            <a:r>
              <a:rPr lang="en-US" dirty="0"/>
              <a:t>The extremely limited available data on earthquake triggered landslides in mainland Portugal implies severe limitations for this type of studies carried at regional or county scale of analysis</a:t>
            </a:r>
            <a:r>
              <a:rPr lang="en-GB" dirty="0"/>
              <a:t>.</a:t>
            </a:r>
            <a:endParaRPr lang="pt-PT" dirty="0"/>
          </a:p>
        </p:txBody>
      </p:sp>
      <p:sp>
        <p:nvSpPr>
          <p:cNvPr id="6" name="CaixaDeTexto 5">
            <a:extLst>
              <a:ext uri="{FF2B5EF4-FFF2-40B4-BE49-F238E27FC236}">
                <a16:creationId xmlns="" xmlns:a16="http://schemas.microsoft.com/office/drawing/2014/main" id="{E4B1592B-8948-4194-A710-2D3193A742B5}"/>
              </a:ext>
            </a:extLst>
          </p:cNvPr>
          <p:cNvSpPr txBox="1"/>
          <p:nvPr/>
        </p:nvSpPr>
        <p:spPr>
          <a:xfrm>
            <a:off x="458079" y="4682393"/>
            <a:ext cx="8520550" cy="1477328"/>
          </a:xfrm>
          <a:prstGeom prst="rect">
            <a:avLst/>
          </a:prstGeom>
          <a:noFill/>
        </p:spPr>
        <p:txBody>
          <a:bodyPr wrap="square" rtlCol="0">
            <a:spAutoFit/>
          </a:bodyPr>
          <a:lstStyle/>
          <a:p>
            <a:r>
              <a:rPr lang="en-US" dirty="0"/>
              <a:t>Testing physically based approaches to landslide susceptibility assessment and mapping, considering a previous validation with inventories of rainfall triggered </a:t>
            </a:r>
            <a:r>
              <a:rPr lang="en-US" dirty="0" smtClean="0"/>
              <a:t>landslides </a:t>
            </a:r>
            <a:r>
              <a:rPr lang="en-US" dirty="0"/>
              <a:t>of the input variables of the model to apply, namely soil strength parameters (cohesion and friction angle) and potentially unstable soil thickness – Application to Lisbon county</a:t>
            </a:r>
            <a:endParaRPr lang="en-GB" dirty="0"/>
          </a:p>
        </p:txBody>
      </p:sp>
      <p:sp>
        <p:nvSpPr>
          <p:cNvPr id="8" name="CaixaDeTexto 7">
            <a:extLst>
              <a:ext uri="{FF2B5EF4-FFF2-40B4-BE49-F238E27FC236}">
                <a16:creationId xmlns="" xmlns:a16="http://schemas.microsoft.com/office/drawing/2014/main" id="{8F3D513A-4497-4938-AC03-F074EAA7279B}"/>
              </a:ext>
            </a:extLst>
          </p:cNvPr>
          <p:cNvSpPr txBox="1"/>
          <p:nvPr/>
        </p:nvSpPr>
        <p:spPr>
          <a:xfrm>
            <a:off x="458079" y="2625558"/>
            <a:ext cx="8520550" cy="369332"/>
          </a:xfrm>
          <a:prstGeom prst="rect">
            <a:avLst/>
          </a:prstGeom>
          <a:noFill/>
        </p:spPr>
        <p:txBody>
          <a:bodyPr wrap="square" rtlCol="0">
            <a:spAutoFit/>
          </a:bodyPr>
          <a:lstStyle/>
          <a:p>
            <a:r>
              <a:rPr lang="pt-PT" b="1" dirty="0" err="1">
                <a:solidFill>
                  <a:srgbClr val="FFC000"/>
                </a:solidFill>
              </a:rPr>
              <a:t>Difficulties</a:t>
            </a:r>
            <a:r>
              <a:rPr lang="pt-PT" b="1" dirty="0">
                <a:solidFill>
                  <a:srgbClr val="FFC000"/>
                </a:solidFill>
              </a:rPr>
              <a:t>:</a:t>
            </a:r>
          </a:p>
        </p:txBody>
      </p:sp>
      <p:sp>
        <p:nvSpPr>
          <p:cNvPr id="10" name="CaixaDeTexto 9">
            <a:extLst>
              <a:ext uri="{FF2B5EF4-FFF2-40B4-BE49-F238E27FC236}">
                <a16:creationId xmlns="" xmlns:a16="http://schemas.microsoft.com/office/drawing/2014/main" id="{8F3D513A-4497-4938-AC03-F074EAA7279B}"/>
              </a:ext>
            </a:extLst>
          </p:cNvPr>
          <p:cNvSpPr txBox="1"/>
          <p:nvPr/>
        </p:nvSpPr>
        <p:spPr>
          <a:xfrm>
            <a:off x="458079" y="4335899"/>
            <a:ext cx="8520550" cy="369332"/>
          </a:xfrm>
          <a:prstGeom prst="rect">
            <a:avLst/>
          </a:prstGeom>
          <a:noFill/>
        </p:spPr>
        <p:txBody>
          <a:bodyPr wrap="square" rtlCol="0">
            <a:spAutoFit/>
          </a:bodyPr>
          <a:lstStyle/>
          <a:p>
            <a:r>
              <a:rPr lang="pt-PT" b="1" dirty="0" err="1">
                <a:solidFill>
                  <a:srgbClr val="FFC000"/>
                </a:solidFill>
              </a:rPr>
              <a:t>Option</a:t>
            </a:r>
            <a:r>
              <a:rPr lang="pt-PT" b="1" dirty="0">
                <a:solidFill>
                  <a:srgbClr val="FFC000"/>
                </a:solidFill>
              </a:rPr>
              <a:t>:</a:t>
            </a:r>
          </a:p>
        </p:txBody>
      </p:sp>
    </p:spTree>
    <p:extLst>
      <p:ext uri="{BB962C8B-B14F-4D97-AF65-F5344CB8AC3E}">
        <p14:creationId xmlns="" xmlns:p14="http://schemas.microsoft.com/office/powerpoint/2010/main" val="159671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58079" y="526471"/>
            <a:ext cx="8520550" cy="1477328"/>
          </a:xfrm>
          <a:prstGeom prst="rect">
            <a:avLst/>
          </a:prstGeom>
          <a:noFill/>
        </p:spPr>
        <p:txBody>
          <a:bodyPr wrap="square" rtlCol="0">
            <a:spAutoFit/>
          </a:bodyPr>
          <a:lstStyle/>
          <a:p>
            <a:r>
              <a:rPr lang="pt-PT" b="1" dirty="0" err="1">
                <a:solidFill>
                  <a:srgbClr val="002060"/>
                </a:solidFill>
              </a:rPr>
              <a:t>Landslides</a:t>
            </a:r>
            <a:r>
              <a:rPr lang="pt-PT" b="1" dirty="0">
                <a:solidFill>
                  <a:srgbClr val="002060"/>
                </a:solidFill>
              </a:rPr>
              <a:t> </a:t>
            </a:r>
            <a:r>
              <a:rPr lang="pt-PT" b="1" dirty="0" err="1">
                <a:solidFill>
                  <a:srgbClr val="002060"/>
                </a:solidFill>
              </a:rPr>
              <a:t>Activities</a:t>
            </a:r>
            <a:r>
              <a:rPr lang="pt-PT" dirty="0">
                <a:solidFill>
                  <a:srgbClr val="002060"/>
                </a:solidFill>
              </a:rPr>
              <a:t>:</a:t>
            </a:r>
          </a:p>
          <a:p>
            <a:endParaRPr lang="pt-PT" b="1" dirty="0"/>
          </a:p>
          <a:p>
            <a:r>
              <a:rPr lang="en-GB" b="1" dirty="0"/>
              <a:t>Work developed</a:t>
            </a:r>
            <a:r>
              <a:rPr lang="en-GB" dirty="0"/>
              <a:t>: </a:t>
            </a:r>
            <a:r>
              <a:rPr lang="en-US" dirty="0"/>
              <a:t>Collection of the available information and developing the processing steps required to enable the application of the proposed methods in the Lisbon County area (84.4 km</a:t>
            </a:r>
            <a:r>
              <a:rPr lang="en-US" baseline="30000" dirty="0"/>
              <a:t>2</a:t>
            </a:r>
            <a:r>
              <a:rPr lang="en-US" dirty="0"/>
              <a:t>)</a:t>
            </a:r>
            <a:endParaRPr lang="en-GB" dirty="0"/>
          </a:p>
        </p:txBody>
      </p:sp>
      <p:sp>
        <p:nvSpPr>
          <p:cNvPr id="7" name="CaixaDeTexto 6">
            <a:extLst>
              <a:ext uri="{FF2B5EF4-FFF2-40B4-BE49-F238E27FC236}">
                <a16:creationId xmlns="" xmlns:a16="http://schemas.microsoft.com/office/drawing/2014/main" id="{FF54A2AD-20E7-4A3A-9CF1-A00C54FE7242}"/>
              </a:ext>
            </a:extLst>
          </p:cNvPr>
          <p:cNvSpPr txBox="1"/>
          <p:nvPr/>
        </p:nvSpPr>
        <p:spPr>
          <a:xfrm>
            <a:off x="488225" y="2132125"/>
            <a:ext cx="8520550" cy="1754326"/>
          </a:xfrm>
          <a:prstGeom prst="rect">
            <a:avLst/>
          </a:prstGeom>
          <a:noFill/>
        </p:spPr>
        <p:txBody>
          <a:bodyPr wrap="square" rtlCol="0">
            <a:spAutoFit/>
          </a:bodyPr>
          <a:lstStyle/>
          <a:p>
            <a:r>
              <a:rPr lang="en-US" b="1" dirty="0"/>
              <a:t>Applicable Methods</a:t>
            </a:r>
            <a:r>
              <a:rPr lang="en-US" dirty="0"/>
              <a:t>: Due to the regional scope of the susceptibility mapping to produce, the applicable methods include the infinite slope or rigid block limit equilibrium analysis methods using </a:t>
            </a:r>
            <a:r>
              <a:rPr lang="en-US" dirty="0" err="1"/>
              <a:t>pseudostatic</a:t>
            </a:r>
            <a:r>
              <a:rPr lang="en-US" dirty="0"/>
              <a:t> coefficients or the rigid block displacement method proposed by </a:t>
            </a:r>
            <a:r>
              <a:rPr lang="en-US" dirty="0" err="1"/>
              <a:t>Newmark</a:t>
            </a:r>
            <a:r>
              <a:rPr lang="en-US" dirty="0"/>
              <a:t> (1965), with possible inclusion of recent advances on the topic (e.g. </a:t>
            </a:r>
            <a:r>
              <a:rPr lang="en-US" dirty="0" err="1"/>
              <a:t>Jibson</a:t>
            </a:r>
            <a:r>
              <a:rPr lang="en-US" dirty="0"/>
              <a:t>, 2011).</a:t>
            </a:r>
            <a:endParaRPr lang="pt-PT" dirty="0"/>
          </a:p>
          <a:p>
            <a:endParaRPr lang="pt-PT" dirty="0"/>
          </a:p>
        </p:txBody>
      </p:sp>
      <p:sp>
        <p:nvSpPr>
          <p:cNvPr id="13" name="CaixaDeTexto 12">
            <a:extLst>
              <a:ext uri="{FF2B5EF4-FFF2-40B4-BE49-F238E27FC236}">
                <a16:creationId xmlns="" xmlns:a16="http://schemas.microsoft.com/office/drawing/2014/main" id="{8F3D513A-4497-4938-AC03-F074EAA7279B}"/>
              </a:ext>
            </a:extLst>
          </p:cNvPr>
          <p:cNvSpPr txBox="1"/>
          <p:nvPr/>
        </p:nvSpPr>
        <p:spPr>
          <a:xfrm>
            <a:off x="458079" y="3828783"/>
            <a:ext cx="8520550" cy="2585323"/>
          </a:xfrm>
          <a:prstGeom prst="rect">
            <a:avLst/>
          </a:prstGeom>
          <a:noFill/>
        </p:spPr>
        <p:txBody>
          <a:bodyPr wrap="square" rtlCol="0">
            <a:spAutoFit/>
          </a:bodyPr>
          <a:lstStyle/>
          <a:p>
            <a:r>
              <a:rPr lang="pt-PT" b="1" dirty="0" err="1"/>
              <a:t>Results</a:t>
            </a:r>
            <a:r>
              <a:rPr lang="pt-PT" dirty="0"/>
              <a:t>:</a:t>
            </a:r>
          </a:p>
          <a:p>
            <a:pPr>
              <a:buFont typeface="Arial" pitchFamily="34" charset="0"/>
              <a:buChar char="•"/>
            </a:pPr>
            <a:r>
              <a:rPr lang="en-US" dirty="0"/>
              <a:t> Application of a susceptibility model based of the infinite slope stability method with the formulation proposed by Sharma (2002) with the water table position estimated using the rainfall scenarios coupled with the hydrological model of SHALSTAB (Montgomery and Dietrich, 1994). </a:t>
            </a:r>
            <a:r>
              <a:rPr lang="en-US" b="1" dirty="0">
                <a:solidFill>
                  <a:srgbClr val="EAB200"/>
                </a:solidFill>
              </a:rPr>
              <a:t>The results of the model were validated with the landslide inventory using ROC curves, and produced an area under the curve of 0.84</a:t>
            </a:r>
            <a:r>
              <a:rPr lang="en-US" dirty="0"/>
              <a:t>. This result indicates that the base information used has an acceptable level of reliability to enable the application of the seismic landslide susceptibility modeling.</a:t>
            </a:r>
            <a:endParaRPr lang="pt-PT" dirty="0"/>
          </a:p>
        </p:txBody>
      </p:sp>
    </p:spTree>
    <p:extLst>
      <p:ext uri="{BB962C8B-B14F-4D97-AF65-F5344CB8AC3E}">
        <p14:creationId xmlns="" xmlns:p14="http://schemas.microsoft.com/office/powerpoint/2010/main" val="159671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58079" y="487559"/>
            <a:ext cx="8520550" cy="369332"/>
          </a:xfrm>
          <a:prstGeom prst="rect">
            <a:avLst/>
          </a:prstGeom>
          <a:noFill/>
        </p:spPr>
        <p:txBody>
          <a:bodyPr wrap="square" rtlCol="0">
            <a:spAutoFit/>
          </a:bodyPr>
          <a:lstStyle/>
          <a:p>
            <a:r>
              <a:rPr lang="pt-PT" b="1" dirty="0">
                <a:solidFill>
                  <a:srgbClr val="002060"/>
                </a:solidFill>
              </a:rPr>
              <a:t>Landslides </a:t>
            </a:r>
            <a:r>
              <a:rPr lang="pt-PT" b="1" dirty="0" smtClean="0">
                <a:solidFill>
                  <a:srgbClr val="002060"/>
                </a:solidFill>
              </a:rPr>
              <a:t>Results</a:t>
            </a:r>
            <a:r>
              <a:rPr lang="pt-PT" dirty="0" smtClean="0">
                <a:solidFill>
                  <a:srgbClr val="002060"/>
                </a:solidFill>
              </a:rPr>
              <a:t>:</a:t>
            </a:r>
            <a:endParaRPr lang="pt-PT" dirty="0">
              <a:solidFill>
                <a:srgbClr val="002060"/>
              </a:solidFill>
            </a:endParaRPr>
          </a:p>
        </p:txBody>
      </p:sp>
      <p:sp>
        <p:nvSpPr>
          <p:cNvPr id="8" name="CaixaDeTexto 7"/>
          <p:cNvSpPr txBox="1"/>
          <p:nvPr/>
        </p:nvSpPr>
        <p:spPr>
          <a:xfrm>
            <a:off x="459548" y="908343"/>
            <a:ext cx="8262198" cy="369332"/>
          </a:xfrm>
          <a:prstGeom prst="rect">
            <a:avLst/>
          </a:prstGeom>
          <a:noFill/>
        </p:spPr>
        <p:txBody>
          <a:bodyPr wrap="none" rtlCol="0">
            <a:spAutoFit/>
          </a:bodyPr>
          <a:lstStyle/>
          <a:p>
            <a:r>
              <a:rPr lang="en-US" dirty="0"/>
              <a:t>Geological base map with the inventory of landfills (31% of county area)</a:t>
            </a:r>
          </a:p>
        </p:txBody>
      </p:sp>
      <p:pic>
        <p:nvPicPr>
          <p:cNvPr id="7" name="Imagem 6"/>
          <p:cNvPicPr>
            <a:picLocks noChangeAspect="1"/>
          </p:cNvPicPr>
          <p:nvPr/>
        </p:nvPicPr>
        <p:blipFill rotWithShape="1">
          <a:blip r:embed="rId3" cstate="print">
            <a:extLst>
              <a:ext uri="{28A0092B-C50C-407E-A947-70E740481C1C}">
                <a14:useLocalDpi xmlns="" xmlns:a14="http://schemas.microsoft.com/office/drawing/2010/main" val="0"/>
              </a:ext>
            </a:extLst>
          </a:blip>
          <a:srcRect l="1764" t="3988" r="3516"/>
          <a:stretch/>
        </p:blipFill>
        <p:spPr bwMode="auto">
          <a:xfrm>
            <a:off x="687822" y="1336052"/>
            <a:ext cx="7642703" cy="5481756"/>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59671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58079" y="487559"/>
            <a:ext cx="8520550" cy="369332"/>
          </a:xfrm>
          <a:prstGeom prst="rect">
            <a:avLst/>
          </a:prstGeom>
          <a:noFill/>
        </p:spPr>
        <p:txBody>
          <a:bodyPr wrap="square" rtlCol="0">
            <a:spAutoFit/>
          </a:bodyPr>
          <a:lstStyle/>
          <a:p>
            <a:r>
              <a:rPr lang="pt-PT" b="1" dirty="0">
                <a:solidFill>
                  <a:srgbClr val="002060"/>
                </a:solidFill>
              </a:rPr>
              <a:t>Landslides </a:t>
            </a:r>
            <a:r>
              <a:rPr lang="pt-PT" b="1" dirty="0" smtClean="0">
                <a:solidFill>
                  <a:srgbClr val="002060"/>
                </a:solidFill>
              </a:rPr>
              <a:t>Results</a:t>
            </a:r>
            <a:r>
              <a:rPr lang="pt-PT" dirty="0" smtClean="0">
                <a:solidFill>
                  <a:srgbClr val="002060"/>
                </a:solidFill>
              </a:rPr>
              <a:t>:</a:t>
            </a:r>
            <a:endParaRPr lang="pt-PT" dirty="0">
              <a:solidFill>
                <a:srgbClr val="002060"/>
              </a:solidFill>
            </a:endParaRPr>
          </a:p>
        </p:txBody>
      </p:sp>
      <p:pic>
        <p:nvPicPr>
          <p:cNvPr id="6" name="Imagem 5"/>
          <p:cNvPicPr>
            <a:picLocks noChangeAspect="1"/>
          </p:cNvPicPr>
          <p:nvPr/>
        </p:nvPicPr>
        <p:blipFill rotWithShape="1">
          <a:blip r:embed="rId3" cstate="print">
            <a:extLst>
              <a:ext uri="{28A0092B-C50C-407E-A947-70E740481C1C}">
                <a14:useLocalDpi xmlns="" xmlns:a14="http://schemas.microsoft.com/office/drawing/2010/main" val="0"/>
              </a:ext>
            </a:extLst>
          </a:blip>
          <a:srcRect l="8643"/>
          <a:stretch/>
        </p:blipFill>
        <p:spPr bwMode="auto">
          <a:xfrm>
            <a:off x="753926" y="1385259"/>
            <a:ext cx="6882291" cy="5329637"/>
          </a:xfrm>
          <a:prstGeom prst="rect">
            <a:avLst/>
          </a:prstGeom>
          <a:ln>
            <a:noFill/>
          </a:ln>
          <a:extLst>
            <a:ext uri="{53640926-AAD7-44D8-BBD7-CCE9431645EC}">
              <a14:shadowObscured xmlns="" xmlns:a14="http://schemas.microsoft.com/office/drawing/2010/main"/>
            </a:ext>
          </a:extLst>
        </p:spPr>
      </p:pic>
      <p:sp>
        <p:nvSpPr>
          <p:cNvPr id="8" name="CaixaDeTexto 7"/>
          <p:cNvSpPr txBox="1"/>
          <p:nvPr/>
        </p:nvSpPr>
        <p:spPr>
          <a:xfrm>
            <a:off x="1132764" y="948535"/>
            <a:ext cx="5472652" cy="369332"/>
          </a:xfrm>
          <a:prstGeom prst="rect">
            <a:avLst/>
          </a:prstGeom>
          <a:noFill/>
        </p:spPr>
        <p:txBody>
          <a:bodyPr wrap="none" rtlCol="0">
            <a:spAutoFit/>
          </a:bodyPr>
          <a:lstStyle/>
          <a:p>
            <a:r>
              <a:rPr lang="en-US" dirty="0"/>
              <a:t>Physically based rainfall triggered landslide susceptibility</a:t>
            </a:r>
          </a:p>
        </p:txBody>
      </p:sp>
    </p:spTree>
    <p:extLst>
      <p:ext uri="{BB962C8B-B14F-4D97-AF65-F5344CB8AC3E}">
        <p14:creationId xmlns="" xmlns:p14="http://schemas.microsoft.com/office/powerpoint/2010/main" val="159671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1245996" y="1597689"/>
            <a:ext cx="6692202" cy="4451420"/>
            <a:chOff x="1245996" y="1597689"/>
            <a:chExt cx="6692202" cy="4451420"/>
          </a:xfrm>
        </p:grpSpPr>
        <p:sp>
          <p:nvSpPr>
            <p:cNvPr id="8" name="Rectângulo arredondado 7"/>
            <p:cNvSpPr/>
            <p:nvPr/>
          </p:nvSpPr>
          <p:spPr>
            <a:xfrm>
              <a:off x="1245996" y="1597689"/>
              <a:ext cx="6692202" cy="4451420"/>
            </a:xfrm>
            <a:prstGeom prst="roundRect">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2" name="Gráfico 1"/>
            <p:cNvGraphicFramePr>
              <a:graphicFrameLocks noChangeAspect="1"/>
            </p:cNvGraphicFramePr>
            <p:nvPr>
              <p:extLst>
                <p:ext uri="{D42A27DB-BD31-4B8C-83A1-F6EECF244321}">
                  <p14:modId xmlns="" xmlns:p14="http://schemas.microsoft.com/office/powerpoint/2010/main" val="1396050481"/>
                </p:ext>
              </p:extLst>
            </p:nvPr>
          </p:nvGraphicFramePr>
          <p:xfrm>
            <a:off x="1392784" y="1689634"/>
            <a:ext cx="6314301" cy="4299130"/>
          </p:xfrm>
          <a:graphic>
            <a:graphicData uri="http://schemas.openxmlformats.org/drawingml/2006/chart">
              <c:chart xmlns:c="http://schemas.openxmlformats.org/drawingml/2006/chart" xmlns:r="http://schemas.openxmlformats.org/officeDocument/2006/relationships" r:id="rId2"/>
            </a:graphicData>
          </a:graphic>
        </p:graphicFrame>
      </p:grpSp>
      <p:sp>
        <p:nvSpPr>
          <p:cNvPr id="3" name="CaixaDeTexto 2"/>
          <p:cNvSpPr txBox="1"/>
          <p:nvPr/>
        </p:nvSpPr>
        <p:spPr>
          <a:xfrm>
            <a:off x="284597" y="946216"/>
            <a:ext cx="8523783" cy="646331"/>
          </a:xfrm>
          <a:prstGeom prst="rect">
            <a:avLst/>
          </a:prstGeom>
          <a:noFill/>
        </p:spPr>
        <p:txBody>
          <a:bodyPr wrap="square" rtlCol="0">
            <a:spAutoFit/>
          </a:bodyPr>
          <a:lstStyle/>
          <a:p>
            <a:pPr algn="ctr"/>
            <a:r>
              <a:rPr lang="en-US" dirty="0"/>
              <a:t>Prediction curves of the safety factor models for physically based rainfall triggered landslides of Lisbon County</a:t>
            </a:r>
          </a:p>
        </p:txBody>
      </p:sp>
      <p:sp>
        <p:nvSpPr>
          <p:cNvPr id="4" name="CaixaDeTexto 3"/>
          <p:cNvSpPr txBox="1"/>
          <p:nvPr/>
        </p:nvSpPr>
        <p:spPr>
          <a:xfrm>
            <a:off x="284597" y="6069115"/>
            <a:ext cx="8611737" cy="646331"/>
          </a:xfrm>
          <a:prstGeom prst="rect">
            <a:avLst/>
          </a:prstGeom>
          <a:noFill/>
        </p:spPr>
        <p:txBody>
          <a:bodyPr wrap="square" rtlCol="0">
            <a:spAutoFit/>
          </a:bodyPr>
          <a:lstStyle/>
          <a:p>
            <a:r>
              <a:rPr lang="en-US" dirty="0"/>
              <a:t>These results show that the base information used seems to be of adequate quality to be used to proceed to seismic landslide susceptibility assessment</a:t>
            </a:r>
          </a:p>
        </p:txBody>
      </p:sp>
      <p:sp>
        <p:nvSpPr>
          <p:cNvPr id="7" name="CaixaDeTexto 6">
            <a:extLst>
              <a:ext uri="{FF2B5EF4-FFF2-40B4-BE49-F238E27FC236}">
                <a16:creationId xmlns="" xmlns:a16="http://schemas.microsoft.com/office/drawing/2014/main" id="{1D600EAC-CC1B-4689-A2C6-A2856DE6915F}"/>
              </a:ext>
            </a:extLst>
          </p:cNvPr>
          <p:cNvSpPr txBox="1"/>
          <p:nvPr/>
        </p:nvSpPr>
        <p:spPr>
          <a:xfrm>
            <a:off x="458079" y="487559"/>
            <a:ext cx="8520550" cy="369332"/>
          </a:xfrm>
          <a:prstGeom prst="rect">
            <a:avLst/>
          </a:prstGeom>
          <a:noFill/>
        </p:spPr>
        <p:txBody>
          <a:bodyPr wrap="square" rtlCol="0">
            <a:spAutoFit/>
          </a:bodyPr>
          <a:lstStyle/>
          <a:p>
            <a:r>
              <a:rPr lang="pt-PT" b="1" dirty="0">
                <a:solidFill>
                  <a:srgbClr val="002060"/>
                </a:solidFill>
              </a:rPr>
              <a:t>Landslides </a:t>
            </a:r>
            <a:r>
              <a:rPr lang="pt-PT" b="1" dirty="0" smtClean="0">
                <a:solidFill>
                  <a:srgbClr val="002060"/>
                </a:solidFill>
              </a:rPr>
              <a:t>Results</a:t>
            </a:r>
            <a:r>
              <a:rPr lang="pt-PT" dirty="0" smtClean="0">
                <a:solidFill>
                  <a:srgbClr val="002060"/>
                </a:solidFill>
              </a:rPr>
              <a:t>:</a:t>
            </a:r>
            <a:endParaRPr lang="pt-PT" dirty="0">
              <a:solidFill>
                <a:srgbClr val="002060"/>
              </a:solidFill>
            </a:endParaRPr>
          </a:p>
        </p:txBody>
      </p:sp>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3" cstate="print"/>
          <a:srcRect/>
          <a:stretch>
            <a:fillRect/>
          </a:stretch>
        </p:blipFill>
        <p:spPr bwMode="auto">
          <a:xfrm>
            <a:off x="7710734" y="22801"/>
            <a:ext cx="1408884" cy="939256"/>
          </a:xfrm>
          <a:prstGeom prst="rect">
            <a:avLst/>
          </a:prstGeom>
          <a:noFill/>
        </p:spPr>
      </p:pic>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 xmlns:a16="http://schemas.microsoft.com/office/drawing/2014/main" id="{1D600EAC-CC1B-4689-A2C6-A2856DE6915F}"/>
              </a:ext>
            </a:extLst>
          </p:cNvPr>
          <p:cNvSpPr txBox="1"/>
          <p:nvPr/>
        </p:nvSpPr>
        <p:spPr>
          <a:xfrm>
            <a:off x="458079" y="487559"/>
            <a:ext cx="8520550" cy="369332"/>
          </a:xfrm>
          <a:prstGeom prst="rect">
            <a:avLst/>
          </a:prstGeom>
          <a:noFill/>
        </p:spPr>
        <p:txBody>
          <a:bodyPr wrap="square" rtlCol="0">
            <a:spAutoFit/>
          </a:bodyPr>
          <a:lstStyle/>
          <a:p>
            <a:r>
              <a:rPr lang="pt-PT" b="1" dirty="0" smtClean="0">
                <a:solidFill>
                  <a:srgbClr val="002060"/>
                </a:solidFill>
              </a:rPr>
              <a:t>Publications</a:t>
            </a:r>
            <a:r>
              <a:rPr lang="pt-PT" dirty="0" smtClean="0">
                <a:solidFill>
                  <a:srgbClr val="002060"/>
                </a:solidFill>
              </a:rPr>
              <a:t>:</a:t>
            </a:r>
            <a:endParaRPr lang="pt-PT" dirty="0">
              <a:solidFill>
                <a:srgbClr val="002060"/>
              </a:solidFill>
            </a:endParaRPr>
          </a:p>
        </p:txBody>
      </p:sp>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9" name="CaixaDeTexto 12"/>
          <p:cNvSpPr txBox="1"/>
          <p:nvPr/>
        </p:nvSpPr>
        <p:spPr>
          <a:xfrm>
            <a:off x="235525" y="1085830"/>
            <a:ext cx="8083685" cy="5078313"/>
          </a:xfrm>
          <a:prstGeom prst="rect">
            <a:avLst/>
          </a:prstGeom>
          <a:noFill/>
        </p:spPr>
        <p:txBody>
          <a:bodyPr wrap="square" rtlCol="0">
            <a:spAutoFit/>
          </a:bodyPr>
          <a:lstStyle/>
          <a:p>
            <a:pPr>
              <a:lnSpc>
                <a:spcPct val="150000"/>
              </a:lnSpc>
              <a:buFont typeface="Wingdings" pitchFamily="2" charset="2"/>
              <a:buChar char="Ø"/>
            </a:pPr>
            <a:r>
              <a:rPr lang="en-US" dirty="0" smtClean="0"/>
              <a:t> Leaflets on tsunami hazard and risk and evacuation routes (</a:t>
            </a:r>
            <a:r>
              <a:rPr lang="en-US" dirty="0" err="1" smtClean="0"/>
              <a:t>Cascais</a:t>
            </a:r>
            <a:r>
              <a:rPr lang="en-US" dirty="0" smtClean="0"/>
              <a:t>)</a:t>
            </a:r>
          </a:p>
          <a:p>
            <a:pPr>
              <a:lnSpc>
                <a:spcPct val="150000"/>
              </a:lnSpc>
              <a:buFont typeface="Wingdings" pitchFamily="2" charset="2"/>
              <a:buChar char="Ø"/>
            </a:pPr>
            <a:r>
              <a:rPr lang="en-US" dirty="0" smtClean="0"/>
              <a:t> Leaflets on tsunami warning and evacuation signaling for beaches (Lagos) – under progress </a:t>
            </a:r>
          </a:p>
          <a:p>
            <a:pPr>
              <a:lnSpc>
                <a:spcPct val="150000"/>
              </a:lnSpc>
              <a:buFont typeface="Wingdings" pitchFamily="2" charset="2"/>
              <a:buChar char="Ø"/>
            </a:pPr>
            <a:r>
              <a:rPr lang="en-US" dirty="0" smtClean="0"/>
              <a:t> 1 communication presented and published on the Proceedings of the International Conference on Risks, Security and Citizenship (Setubal, Portugal, March 2017) – on the evaluation of tsunami signaling in Praia </a:t>
            </a:r>
            <a:r>
              <a:rPr lang="en-US" dirty="0" err="1" smtClean="0"/>
              <a:t>da</a:t>
            </a:r>
            <a:r>
              <a:rPr lang="en-US" dirty="0" smtClean="0"/>
              <a:t> </a:t>
            </a:r>
            <a:r>
              <a:rPr lang="en-US" dirty="0" err="1" smtClean="0"/>
              <a:t>Batata</a:t>
            </a:r>
            <a:r>
              <a:rPr lang="en-US" dirty="0" smtClean="0"/>
              <a:t> (Lagos, Portugal)</a:t>
            </a:r>
          </a:p>
          <a:p>
            <a:pPr>
              <a:lnSpc>
                <a:spcPct val="150000"/>
              </a:lnSpc>
              <a:buFont typeface="Wingdings" pitchFamily="2" charset="2"/>
              <a:buChar char="Ø"/>
            </a:pPr>
            <a:r>
              <a:rPr lang="en-US" dirty="0" smtClean="0"/>
              <a:t> 1 paper under revision  submitted to an international journal (</a:t>
            </a:r>
            <a:r>
              <a:rPr lang="en-US" smtClean="0"/>
              <a:t>Natural Hazards) </a:t>
            </a:r>
            <a:r>
              <a:rPr lang="en-US" dirty="0" smtClean="0"/>
              <a:t>on the methodology developed for the design of evacuation routes (</a:t>
            </a:r>
            <a:r>
              <a:rPr lang="en-US" dirty="0" err="1" smtClean="0"/>
              <a:t>Cascais</a:t>
            </a:r>
            <a:r>
              <a:rPr lang="en-US" dirty="0" smtClean="0"/>
              <a:t> case study)</a:t>
            </a:r>
          </a:p>
          <a:p>
            <a:pPr>
              <a:lnSpc>
                <a:spcPct val="150000"/>
              </a:lnSpc>
              <a:buFont typeface="Wingdings" pitchFamily="2" charset="2"/>
              <a:buChar char="Ø"/>
            </a:pPr>
            <a:r>
              <a:rPr lang="en-US" dirty="0" smtClean="0"/>
              <a:t> 1 paper under preparation concerning the methodology implemented to determine the landslides susceptibility model</a:t>
            </a:r>
            <a:endParaRPr lang="pt-PT" dirty="0"/>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5525" y="2117679"/>
            <a:ext cx="8611737" cy="369332"/>
          </a:xfrm>
          <a:prstGeom prst="rect">
            <a:avLst/>
          </a:prstGeom>
          <a:noFill/>
        </p:spPr>
        <p:txBody>
          <a:bodyPr wrap="square" rtlCol="0">
            <a:spAutoFit/>
          </a:bodyPr>
          <a:lstStyle/>
          <a:p>
            <a:r>
              <a:rPr lang="en-US" b="1" dirty="0" smtClean="0"/>
              <a:t>INTRODUCTION</a:t>
            </a:r>
            <a:endParaRPr lang="en-US" b="1" dirty="0"/>
          </a:p>
        </p:txBody>
      </p:sp>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9" name="CaixaDeTexto 8">
            <a:extLst>
              <a:ext uri="{FF2B5EF4-FFF2-40B4-BE49-F238E27FC236}">
                <a16:creationId xmlns="" xmlns:a16="http://schemas.microsoft.com/office/drawing/2014/main" id="{EECCF431-1185-4333-929F-142E41652DFE}"/>
              </a:ext>
            </a:extLst>
          </p:cNvPr>
          <p:cNvSpPr txBox="1"/>
          <p:nvPr/>
        </p:nvSpPr>
        <p:spPr>
          <a:xfrm>
            <a:off x="235525" y="180104"/>
            <a:ext cx="7827818" cy="369332"/>
          </a:xfrm>
          <a:prstGeom prst="rect">
            <a:avLst/>
          </a:prstGeom>
          <a:noFill/>
        </p:spPr>
        <p:txBody>
          <a:bodyPr wrap="square" rtlCol="0">
            <a:spAutoFit/>
          </a:bodyPr>
          <a:lstStyle/>
          <a:p>
            <a:r>
              <a:rPr lang="pt-PT" dirty="0"/>
              <a:t>Proposed project for </a:t>
            </a:r>
            <a:r>
              <a:rPr lang="pt-PT" dirty="0" smtClean="0"/>
              <a:t>2018-19</a:t>
            </a:r>
            <a:r>
              <a:rPr lang="pt-PT" dirty="0"/>
              <a:t>:</a:t>
            </a:r>
          </a:p>
        </p:txBody>
      </p:sp>
      <p:sp>
        <p:nvSpPr>
          <p:cNvPr id="11" name="CaixaDeTexto 10">
            <a:extLst>
              <a:ext uri="{FF2B5EF4-FFF2-40B4-BE49-F238E27FC236}">
                <a16:creationId xmlns="" xmlns:a16="http://schemas.microsoft.com/office/drawing/2014/main" id="{2D3EE2F6-6C3A-4166-BD7C-567347914C61}"/>
              </a:ext>
            </a:extLst>
          </p:cNvPr>
          <p:cNvSpPr txBox="1"/>
          <p:nvPr/>
        </p:nvSpPr>
        <p:spPr>
          <a:xfrm>
            <a:off x="235525" y="899059"/>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a:t>
            </a:r>
            <a:r>
              <a:rPr lang="en-US" dirty="0" smtClean="0">
                <a:solidFill>
                  <a:srgbClr val="002060"/>
                </a:solidFill>
              </a:rPr>
              <a:t>Coastal </a:t>
            </a:r>
            <a:r>
              <a:rPr lang="en-US" dirty="0">
                <a:solidFill>
                  <a:srgbClr val="002060"/>
                </a:solidFill>
              </a:rPr>
              <a:t>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1275553"/>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sp>
        <p:nvSpPr>
          <p:cNvPr id="13" name="CaixaDeTexto 12"/>
          <p:cNvSpPr txBox="1"/>
          <p:nvPr/>
        </p:nvSpPr>
        <p:spPr>
          <a:xfrm>
            <a:off x="235525" y="2673106"/>
            <a:ext cx="8083685" cy="3139321"/>
          </a:xfrm>
          <a:prstGeom prst="rect">
            <a:avLst/>
          </a:prstGeom>
          <a:noFill/>
        </p:spPr>
        <p:txBody>
          <a:bodyPr wrap="square" rtlCol="0">
            <a:spAutoFit/>
          </a:bodyPr>
          <a:lstStyle/>
          <a:p>
            <a:r>
              <a:rPr lang="en-US" dirty="0"/>
              <a:t>This project aims to develop and implement seismic, tsunami and coastal risks mitigation. In particular the project intends to contribute for a </a:t>
            </a:r>
            <a:r>
              <a:rPr lang="en-US" b="1" dirty="0"/>
              <a:t>Tsunami Ready Community </a:t>
            </a:r>
            <a:r>
              <a:rPr lang="en-US" dirty="0"/>
              <a:t>working on two programs: a </a:t>
            </a:r>
            <a:r>
              <a:rPr lang="en-US" b="1" dirty="0">
                <a:solidFill>
                  <a:srgbClr val="FFC000"/>
                </a:solidFill>
              </a:rPr>
              <a:t>Tsunami Ready Beach (TRB)</a:t>
            </a:r>
            <a:r>
              <a:rPr lang="en-US" dirty="0"/>
              <a:t> and a </a:t>
            </a:r>
            <a:r>
              <a:rPr lang="en-US" b="1" dirty="0">
                <a:solidFill>
                  <a:srgbClr val="FFC000"/>
                </a:solidFill>
              </a:rPr>
              <a:t>Tsunami Ready Hotel (TRH)</a:t>
            </a:r>
            <a:r>
              <a:rPr lang="en-US" dirty="0"/>
              <a:t>. Besides, the project also intends to address other risks present on the beach (cliff rock falls, drowning, insolation, lightning, etc.).</a:t>
            </a:r>
          </a:p>
          <a:p>
            <a:r>
              <a:rPr lang="en-US" dirty="0"/>
              <a:t>The three involved countries have a large coastal area which beaches are a holiday destination par excellence, and tourists are one of the most vulnerable groups concerning these risks. </a:t>
            </a:r>
          </a:p>
          <a:p>
            <a:r>
              <a:rPr lang="en-US" dirty="0"/>
              <a:t>All the actions </a:t>
            </a:r>
            <a:r>
              <a:rPr lang="en-US" b="1" dirty="0"/>
              <a:t>will to be developed in close collaboration with the local associations and authorities</a:t>
            </a:r>
            <a:r>
              <a:rPr lang="en-US" dirty="0"/>
              <a:t>.</a:t>
            </a:r>
            <a:endParaRPr lang="pt-PT" dirty="0"/>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 xmlns:a16="http://schemas.microsoft.com/office/drawing/2014/main" id="{EECCF431-1185-4333-929F-142E41652DFE}"/>
              </a:ext>
            </a:extLst>
          </p:cNvPr>
          <p:cNvSpPr txBox="1"/>
          <p:nvPr/>
        </p:nvSpPr>
        <p:spPr>
          <a:xfrm>
            <a:off x="235525" y="180104"/>
            <a:ext cx="7827818" cy="369332"/>
          </a:xfrm>
          <a:prstGeom prst="rect">
            <a:avLst/>
          </a:prstGeom>
          <a:noFill/>
        </p:spPr>
        <p:txBody>
          <a:bodyPr wrap="square" rtlCol="0">
            <a:spAutoFit/>
          </a:bodyPr>
          <a:lstStyle/>
          <a:p>
            <a:r>
              <a:rPr lang="pt-PT" dirty="0" err="1"/>
              <a:t>During</a:t>
            </a:r>
            <a:r>
              <a:rPr lang="pt-PT" dirty="0"/>
              <a:t> 2017 CERU </a:t>
            </a:r>
            <a:r>
              <a:rPr lang="pt-PT" dirty="0" err="1"/>
              <a:t>developed</a:t>
            </a:r>
            <a:r>
              <a:rPr lang="pt-PT" dirty="0"/>
              <a:t> </a:t>
            </a:r>
            <a:r>
              <a:rPr lang="pt-PT" dirty="0" err="1"/>
              <a:t>the</a:t>
            </a:r>
            <a:r>
              <a:rPr lang="pt-PT" dirty="0"/>
              <a:t> </a:t>
            </a:r>
            <a:r>
              <a:rPr lang="pt-PT" dirty="0" err="1"/>
              <a:t>following</a:t>
            </a:r>
            <a:r>
              <a:rPr lang="pt-PT" dirty="0"/>
              <a:t> </a:t>
            </a:r>
            <a:r>
              <a:rPr lang="pt-PT" dirty="0" err="1"/>
              <a:t>projects</a:t>
            </a:r>
            <a:r>
              <a:rPr lang="pt-PT" dirty="0"/>
              <a:t>:</a:t>
            </a:r>
          </a:p>
        </p:txBody>
      </p:sp>
      <p:sp>
        <p:nvSpPr>
          <p:cNvPr id="3" name="CaixaDeTexto 2">
            <a:extLst>
              <a:ext uri="{FF2B5EF4-FFF2-40B4-BE49-F238E27FC236}">
                <a16:creationId xmlns="" xmlns:a16="http://schemas.microsoft.com/office/drawing/2014/main" id="{2D3EE2F6-6C3A-4166-BD7C-567347914C61}"/>
              </a:ext>
            </a:extLst>
          </p:cNvPr>
          <p:cNvSpPr txBox="1"/>
          <p:nvPr/>
        </p:nvSpPr>
        <p:spPr>
          <a:xfrm>
            <a:off x="235525" y="1131789"/>
            <a:ext cx="7827818" cy="646331"/>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BAYWATCH: </a:t>
            </a:r>
            <a:r>
              <a:rPr lang="en-GB" dirty="0">
                <a:solidFill>
                  <a:srgbClr val="002060"/>
                </a:solidFill>
              </a:rPr>
              <a:t>Involving sales and tourism agents on earthquake and tsunami mitigation measures </a:t>
            </a:r>
            <a:endParaRPr lang="pt-PT" dirty="0">
              <a:solidFill>
                <a:srgbClr val="002060"/>
              </a:solidFill>
            </a:endParaRPr>
          </a:p>
        </p:txBody>
      </p:sp>
      <p:sp>
        <p:nvSpPr>
          <p:cNvPr id="4" name="CaixaDeTexto 3">
            <a:extLst>
              <a:ext uri="{FF2B5EF4-FFF2-40B4-BE49-F238E27FC236}">
                <a16:creationId xmlns="" xmlns:a16="http://schemas.microsoft.com/office/drawing/2014/main" id="{11ED9355-A4DC-4BC8-B0E5-050454FD6C0B}"/>
              </a:ext>
            </a:extLst>
          </p:cNvPr>
          <p:cNvSpPr txBox="1"/>
          <p:nvPr/>
        </p:nvSpPr>
        <p:spPr>
          <a:xfrm>
            <a:off x="235525" y="1780667"/>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a:t>
            </a:r>
          </a:p>
        </p:txBody>
      </p:sp>
      <p:sp>
        <p:nvSpPr>
          <p:cNvPr id="6" name="CaixaDeTexto 5">
            <a:extLst>
              <a:ext uri="{FF2B5EF4-FFF2-40B4-BE49-F238E27FC236}">
                <a16:creationId xmlns="" xmlns:a16="http://schemas.microsoft.com/office/drawing/2014/main" id="{921A0E52-21FA-4003-8FA3-0633839440D1}"/>
              </a:ext>
            </a:extLst>
          </p:cNvPr>
          <p:cNvSpPr txBox="1"/>
          <p:nvPr/>
        </p:nvSpPr>
        <p:spPr>
          <a:xfrm>
            <a:off x="235525" y="4683811"/>
            <a:ext cx="782781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rPr>
              <a:t>LANDSLIDES: </a:t>
            </a:r>
            <a:r>
              <a:rPr lang="en-GB" dirty="0">
                <a:solidFill>
                  <a:srgbClr val="002060"/>
                </a:solidFill>
              </a:rPr>
              <a:t>European Landslide Hazard Maps: Fostering European Harmonization of Slope Movement Hazard Assessment at various spatial scales</a:t>
            </a:r>
            <a:endParaRPr lang="pt-PT" dirty="0">
              <a:solidFill>
                <a:srgbClr val="002060"/>
              </a:solidFill>
            </a:endParaRPr>
          </a:p>
        </p:txBody>
      </p:sp>
      <p:sp>
        <p:nvSpPr>
          <p:cNvPr id="7" name="CaixaDeTexto 6">
            <a:extLst>
              <a:ext uri="{FF2B5EF4-FFF2-40B4-BE49-F238E27FC236}">
                <a16:creationId xmlns="" xmlns:a16="http://schemas.microsoft.com/office/drawing/2014/main" id="{F0C1EBDD-E42C-4F92-9C4B-8132A5DFC601}"/>
              </a:ext>
            </a:extLst>
          </p:cNvPr>
          <p:cNvSpPr txBox="1"/>
          <p:nvPr/>
        </p:nvSpPr>
        <p:spPr>
          <a:xfrm>
            <a:off x="235525" y="5582080"/>
            <a:ext cx="7827818" cy="338554"/>
          </a:xfrm>
          <a:prstGeom prst="rect">
            <a:avLst/>
          </a:prstGeom>
          <a:noFill/>
        </p:spPr>
        <p:txBody>
          <a:bodyPr wrap="square" rtlCol="0">
            <a:spAutoFit/>
          </a:bodyPr>
          <a:lstStyle/>
          <a:p>
            <a:r>
              <a:rPr lang="pt-PT" sz="1600" dirty="0" err="1"/>
              <a:t>Coordinator</a:t>
            </a:r>
            <a:r>
              <a:rPr lang="pt-PT" sz="1600" dirty="0"/>
              <a:t> Centre: CERG</a:t>
            </a:r>
          </a:p>
        </p:txBody>
      </p:sp>
      <p:sp>
        <p:nvSpPr>
          <p:cNvPr id="9" name="CaixaDeTexto 8">
            <a:extLst>
              <a:ext uri="{FF2B5EF4-FFF2-40B4-BE49-F238E27FC236}">
                <a16:creationId xmlns="" xmlns:a16="http://schemas.microsoft.com/office/drawing/2014/main" id="{033427DC-979E-4CE8-BACE-0EB54D9E3BB9}"/>
              </a:ext>
            </a:extLst>
          </p:cNvPr>
          <p:cNvSpPr txBox="1"/>
          <p:nvPr/>
        </p:nvSpPr>
        <p:spPr>
          <a:xfrm>
            <a:off x="235525" y="2276838"/>
            <a:ext cx="8783782" cy="2308324"/>
          </a:xfrm>
          <a:prstGeom prst="rect">
            <a:avLst/>
          </a:prstGeom>
          <a:noFill/>
        </p:spPr>
        <p:txBody>
          <a:bodyPr wrap="square" rtlCol="0">
            <a:spAutoFit/>
          </a:bodyPr>
          <a:lstStyle/>
          <a:p>
            <a:r>
              <a:rPr lang="en-GB" sz="1600" b="1" i="1" dirty="0"/>
              <a:t>Specific objectives</a:t>
            </a:r>
            <a:r>
              <a:rPr lang="en-GB" sz="1600" dirty="0"/>
              <a:t>: </a:t>
            </a:r>
            <a:endParaRPr lang="pt-PT" sz="1600" dirty="0"/>
          </a:p>
          <a:p>
            <a:r>
              <a:rPr lang="en-GB" sz="1600" dirty="0"/>
              <a:t>1. Involving the municipalities on the design of evacuation routes </a:t>
            </a:r>
            <a:r>
              <a:rPr lang="en-GB" sz="1600" dirty="0" smtClean="0"/>
              <a:t>and </a:t>
            </a:r>
            <a:r>
              <a:rPr lang="en-GB" sz="1600" dirty="0"/>
              <a:t>on the implementation of evacuation signalling on the historical centres and coastal areas.</a:t>
            </a:r>
            <a:endParaRPr lang="pt-PT" sz="1600" dirty="0"/>
          </a:p>
          <a:p>
            <a:r>
              <a:rPr lang="en-GB" sz="1600" dirty="0"/>
              <a:t>2. Awareness of the population as well as tourism and sales agents concerning earthquake and tsunami risks.</a:t>
            </a:r>
            <a:endParaRPr lang="pt-PT" sz="1600" dirty="0"/>
          </a:p>
          <a:p>
            <a:r>
              <a:rPr lang="en-GB" sz="1600" dirty="0"/>
              <a:t>3. Testing the questionnaire devoted to the hotel </a:t>
            </a:r>
            <a:r>
              <a:rPr lang="en-GB" sz="1600" dirty="0" err="1" smtClean="0"/>
              <a:t>responsibles</a:t>
            </a:r>
            <a:r>
              <a:rPr lang="en-GB" sz="1600" dirty="0"/>
              <a:t> </a:t>
            </a:r>
            <a:r>
              <a:rPr lang="en-GB" sz="1600" dirty="0" smtClean="0"/>
              <a:t>in </a:t>
            </a:r>
            <a:r>
              <a:rPr lang="en-GB" sz="1600" dirty="0"/>
              <a:t>order to check their knowledge on earthquake and tsunami risk and their availability to undertake mitigation measures.</a:t>
            </a:r>
            <a:endParaRPr lang="pt-PT" sz="1600" dirty="0"/>
          </a:p>
          <a:p>
            <a:r>
              <a:rPr lang="en-GB" sz="1600" dirty="0"/>
              <a:t>4. Testing the tsunami signalling placed on a pilot beach in Lagos (Portugal).</a:t>
            </a:r>
            <a:endParaRPr lang="pt-PT" sz="1600" dirty="0"/>
          </a:p>
        </p:txBody>
      </p:sp>
      <p:pic>
        <p:nvPicPr>
          <p:cNvPr id="10" name="Picture 5" descr="C:\Users\mpcosta\Documents\CERU\Logotipo\Para tela_Paulo Oliveira\Logo_CERU_grande.jpg">
            <a:extLst>
              <a:ext uri="{FF2B5EF4-FFF2-40B4-BE49-F238E27FC236}">
                <a16:creationId xmlns="" xmlns:a16="http://schemas.microsoft.com/office/drawing/2014/main" id="{F9B47802-4273-47DA-868E-8231D7BA0C68}"/>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Tree>
    <p:extLst>
      <p:ext uri="{BB962C8B-B14F-4D97-AF65-F5344CB8AC3E}">
        <p14:creationId xmlns="" xmlns:p14="http://schemas.microsoft.com/office/powerpoint/2010/main" val="209193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5525" y="1031121"/>
            <a:ext cx="8611737" cy="369332"/>
          </a:xfrm>
          <a:prstGeom prst="rect">
            <a:avLst/>
          </a:prstGeom>
          <a:noFill/>
        </p:spPr>
        <p:txBody>
          <a:bodyPr wrap="square" rtlCol="0">
            <a:spAutoFit/>
          </a:bodyPr>
          <a:lstStyle/>
          <a:p>
            <a:r>
              <a:rPr lang="en-US" b="1" dirty="0"/>
              <a:t>SPECIFIC OBJECTIVES</a:t>
            </a:r>
          </a:p>
        </p:txBody>
      </p:sp>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11" name="CaixaDeTexto 10">
            <a:extLst>
              <a:ext uri="{FF2B5EF4-FFF2-40B4-BE49-F238E27FC236}">
                <a16:creationId xmlns="" xmlns:a16="http://schemas.microsoft.com/office/drawing/2014/main" id="{2D3EE2F6-6C3A-4166-BD7C-567347914C61}"/>
              </a:ext>
            </a:extLst>
          </p:cNvPr>
          <p:cNvSpPr txBox="1"/>
          <p:nvPr/>
        </p:nvSpPr>
        <p:spPr>
          <a:xfrm>
            <a:off x="235525" y="163221"/>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Coastal 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539715"/>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sp>
        <p:nvSpPr>
          <p:cNvPr id="13" name="CaixaDeTexto 12"/>
          <p:cNvSpPr txBox="1"/>
          <p:nvPr/>
        </p:nvSpPr>
        <p:spPr>
          <a:xfrm>
            <a:off x="235525" y="1432203"/>
            <a:ext cx="8558279" cy="5078313"/>
          </a:xfrm>
          <a:prstGeom prst="rect">
            <a:avLst/>
          </a:prstGeom>
          <a:noFill/>
        </p:spPr>
        <p:txBody>
          <a:bodyPr wrap="square" rtlCol="0">
            <a:spAutoFit/>
          </a:bodyPr>
          <a:lstStyle/>
          <a:p>
            <a:r>
              <a:rPr lang="en-US" b="1" dirty="0"/>
              <a:t>2018</a:t>
            </a:r>
            <a:r>
              <a:rPr lang="en-US" dirty="0"/>
              <a:t>:</a:t>
            </a:r>
          </a:p>
          <a:p>
            <a:pPr>
              <a:buFont typeface="Arial" pitchFamily="34" charset="0"/>
              <a:buChar char="•"/>
            </a:pPr>
            <a:r>
              <a:rPr lang="en-US" dirty="0"/>
              <a:t> Awareness of tsunami and beach risks among hotels responsible and beach </a:t>
            </a:r>
            <a:r>
              <a:rPr lang="en-US" dirty="0" smtClean="0"/>
              <a:t>concessions</a:t>
            </a:r>
            <a:endParaRPr lang="pt-PT" dirty="0"/>
          </a:p>
          <a:p>
            <a:pPr>
              <a:buFont typeface="Arial" pitchFamily="34" charset="0"/>
              <a:buChar char="•"/>
            </a:pPr>
            <a:r>
              <a:rPr lang="en-US" dirty="0"/>
              <a:t> Awareness of local associations and responsible for safety on the beaches (Maritime Authority and lifeguards) </a:t>
            </a:r>
            <a:r>
              <a:rPr lang="en-US" dirty="0" smtClean="0"/>
              <a:t>to</a:t>
            </a:r>
            <a:r>
              <a:rPr lang="en-US" dirty="0" smtClean="0"/>
              <a:t> disseminate information </a:t>
            </a:r>
            <a:r>
              <a:rPr lang="en-US" dirty="0"/>
              <a:t>among residents and floating population (tourist)</a:t>
            </a:r>
            <a:endParaRPr lang="pt-PT" dirty="0"/>
          </a:p>
          <a:p>
            <a:pPr>
              <a:buFont typeface="Arial" pitchFamily="34" charset="0"/>
              <a:buChar char="•"/>
            </a:pPr>
            <a:r>
              <a:rPr lang="en-US" dirty="0"/>
              <a:t> Awareness of Tourist Guides and personnel at Tourism Offices</a:t>
            </a:r>
            <a:endParaRPr lang="pt-PT" dirty="0"/>
          </a:p>
          <a:p>
            <a:pPr>
              <a:buFont typeface="Arial" pitchFamily="34" charset="0"/>
              <a:buChar char="•"/>
            </a:pPr>
            <a:r>
              <a:rPr lang="en-US" dirty="0"/>
              <a:t> Awareness of local and national authorities to implement preventive measures</a:t>
            </a:r>
            <a:endParaRPr lang="pt-PT" dirty="0"/>
          </a:p>
          <a:p>
            <a:pPr>
              <a:buFont typeface="Arial" pitchFamily="34" charset="0"/>
              <a:buChar char="•"/>
            </a:pPr>
            <a:r>
              <a:rPr lang="en-US" dirty="0"/>
              <a:t> Discuss with the Foundation for Environmental Education the integration of all coastal hazards, and particularly tsunamis, on their program for “Blue Flag” as applied to beaches. </a:t>
            </a:r>
          </a:p>
          <a:p>
            <a:pPr>
              <a:buFont typeface="Arial" pitchFamily="34" charset="0"/>
              <a:buChar char="•"/>
            </a:pPr>
            <a:endParaRPr lang="en-US" dirty="0"/>
          </a:p>
          <a:p>
            <a:r>
              <a:rPr lang="en-US" b="1" dirty="0"/>
              <a:t>2019</a:t>
            </a:r>
            <a:r>
              <a:rPr lang="en-US" dirty="0"/>
              <a:t>:</a:t>
            </a:r>
          </a:p>
          <a:p>
            <a:pPr>
              <a:buFont typeface="Arial" pitchFamily="34" charset="0"/>
              <a:buChar char="•"/>
            </a:pPr>
            <a:r>
              <a:rPr lang="en-US" dirty="0"/>
              <a:t> Promoting formative seminars, short-courses or programs </a:t>
            </a:r>
            <a:r>
              <a:rPr lang="en-US" dirty="0" smtClean="0"/>
              <a:t>on </a:t>
            </a:r>
            <a:r>
              <a:rPr lang="en-US" dirty="0"/>
              <a:t>disaster risk mitigation for local associations and tourism professionals.</a:t>
            </a:r>
            <a:endParaRPr lang="pt-PT" dirty="0"/>
          </a:p>
          <a:p>
            <a:pPr>
              <a:buFont typeface="Arial" pitchFamily="34" charset="0"/>
              <a:buChar char="•"/>
            </a:pPr>
            <a:r>
              <a:rPr lang="en-US" dirty="0"/>
              <a:t> Production and distribution of informative/educational products like posters and leaflets.</a:t>
            </a:r>
            <a:endParaRPr lang="pt-PT" dirty="0"/>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5525" y="1594026"/>
            <a:ext cx="8611737" cy="369332"/>
          </a:xfrm>
          <a:prstGeom prst="rect">
            <a:avLst/>
          </a:prstGeom>
          <a:noFill/>
        </p:spPr>
        <p:txBody>
          <a:bodyPr wrap="square" rtlCol="0">
            <a:spAutoFit/>
          </a:bodyPr>
          <a:lstStyle/>
          <a:p>
            <a:r>
              <a:rPr lang="en-US" b="1" dirty="0"/>
              <a:t>ACTIVITIES (2018/19</a:t>
            </a:r>
            <a:r>
              <a:rPr lang="en-US" b="1" dirty="0" smtClean="0"/>
              <a:t>)</a:t>
            </a:r>
            <a:endParaRPr lang="en-US" b="1" dirty="0">
              <a:solidFill>
                <a:srgbClr val="FFC000"/>
              </a:solidFill>
            </a:endParaRPr>
          </a:p>
        </p:txBody>
      </p:sp>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11" name="CaixaDeTexto 10">
            <a:extLst>
              <a:ext uri="{FF2B5EF4-FFF2-40B4-BE49-F238E27FC236}">
                <a16:creationId xmlns="" xmlns:a16="http://schemas.microsoft.com/office/drawing/2014/main" id="{2D3EE2F6-6C3A-4166-BD7C-567347914C61}"/>
              </a:ext>
            </a:extLst>
          </p:cNvPr>
          <p:cNvSpPr txBox="1"/>
          <p:nvPr/>
        </p:nvSpPr>
        <p:spPr>
          <a:xfrm>
            <a:off x="235525" y="542787"/>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Coastal 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919281"/>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sp>
        <p:nvSpPr>
          <p:cNvPr id="13" name="CaixaDeTexto 12"/>
          <p:cNvSpPr txBox="1"/>
          <p:nvPr/>
        </p:nvSpPr>
        <p:spPr>
          <a:xfrm>
            <a:off x="235525" y="2210177"/>
            <a:ext cx="8558279" cy="4247317"/>
          </a:xfrm>
          <a:prstGeom prst="rect">
            <a:avLst/>
          </a:prstGeom>
          <a:noFill/>
        </p:spPr>
        <p:txBody>
          <a:bodyPr wrap="square" rtlCol="0">
            <a:spAutoFit/>
          </a:bodyPr>
          <a:lstStyle/>
          <a:p>
            <a:pPr>
              <a:buFont typeface="Arial" pitchFamily="34" charset="0"/>
              <a:buChar char="•"/>
            </a:pPr>
            <a:r>
              <a:rPr lang="en-US" dirty="0"/>
              <a:t> Organization of seminars addressed to lifeguard associations, beach management entities and tourism professionals on risk culture, risk mitigation and risk </a:t>
            </a:r>
            <a:r>
              <a:rPr lang="en-US" dirty="0" smtClean="0"/>
              <a:t>dissemination  </a:t>
            </a:r>
            <a:r>
              <a:rPr lang="en-US" b="1" dirty="0" smtClean="0"/>
              <a:t>OR/AND</a:t>
            </a:r>
            <a:endParaRPr lang="en-US" b="1" dirty="0"/>
          </a:p>
          <a:p>
            <a:pPr>
              <a:buFont typeface="Arial" pitchFamily="34" charset="0"/>
              <a:buChar char="•"/>
            </a:pPr>
            <a:r>
              <a:rPr lang="en-US" dirty="0"/>
              <a:t> Presentation of a module on measures to mitigate various risks that may exist on the beaches to the entities that deal with and are responsible for the tourists</a:t>
            </a:r>
          </a:p>
          <a:p>
            <a:pPr>
              <a:buFont typeface="Arial" pitchFamily="34" charset="0"/>
              <a:buChar char="•"/>
            </a:pPr>
            <a:r>
              <a:rPr lang="en-US" dirty="0"/>
              <a:t> Preparation and dissemination of TRB leaflets and beach signs aimed at raising beach user awareness in Malta</a:t>
            </a:r>
            <a:endParaRPr lang="pt-PT" dirty="0"/>
          </a:p>
          <a:p>
            <a:pPr>
              <a:buFont typeface="Arial" pitchFamily="34" charset="0"/>
              <a:buChar char="•"/>
            </a:pPr>
            <a:r>
              <a:rPr lang="en-US" dirty="0"/>
              <a:t> Implementation </a:t>
            </a:r>
            <a:r>
              <a:rPr lang="en-US" dirty="0" smtClean="0"/>
              <a:t>of </a:t>
            </a:r>
            <a:r>
              <a:rPr lang="en-US" dirty="0" smtClean="0"/>
              <a:t>tsunami </a:t>
            </a:r>
            <a:r>
              <a:rPr lang="en-US" dirty="0"/>
              <a:t>warning and evacuation signs in several beaches in Portugal and Morocco</a:t>
            </a:r>
          </a:p>
          <a:p>
            <a:pPr>
              <a:buFont typeface="Arial" pitchFamily="34" charset="0"/>
              <a:buChar char="•"/>
            </a:pPr>
            <a:r>
              <a:rPr lang="en-US" dirty="0"/>
              <a:t> Informative sessions for general public on the interpretation of risks signs displayed on beaches. Proposal for complementary signs for risks not yet considered.</a:t>
            </a:r>
          </a:p>
          <a:p>
            <a:pPr>
              <a:buFont typeface="Arial" pitchFamily="34" charset="0"/>
              <a:buChar char="•"/>
            </a:pPr>
            <a:r>
              <a:rPr lang="en-US" dirty="0"/>
              <a:t> Study on informative posters and leaflets addressing different risks for different target public</a:t>
            </a:r>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5525" y="1580181"/>
            <a:ext cx="8611737" cy="369332"/>
          </a:xfrm>
          <a:prstGeom prst="rect">
            <a:avLst/>
          </a:prstGeom>
          <a:noFill/>
        </p:spPr>
        <p:txBody>
          <a:bodyPr wrap="square" rtlCol="0">
            <a:spAutoFit/>
          </a:bodyPr>
          <a:lstStyle/>
          <a:p>
            <a:r>
              <a:rPr lang="en-US" b="1" dirty="0"/>
              <a:t>DELIVERABLES (2018-2019</a:t>
            </a:r>
            <a:r>
              <a:rPr lang="en-US" b="1" dirty="0" smtClean="0"/>
              <a:t>)</a:t>
            </a:r>
            <a:endParaRPr lang="en-US" b="1" dirty="0" smtClean="0">
              <a:solidFill>
                <a:srgbClr val="FFC000"/>
              </a:solidFill>
            </a:endParaRPr>
          </a:p>
        </p:txBody>
      </p:sp>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11" name="CaixaDeTexto 10">
            <a:extLst>
              <a:ext uri="{FF2B5EF4-FFF2-40B4-BE49-F238E27FC236}">
                <a16:creationId xmlns="" xmlns:a16="http://schemas.microsoft.com/office/drawing/2014/main" id="{2D3EE2F6-6C3A-4166-BD7C-567347914C61}"/>
              </a:ext>
            </a:extLst>
          </p:cNvPr>
          <p:cNvSpPr txBox="1"/>
          <p:nvPr/>
        </p:nvSpPr>
        <p:spPr>
          <a:xfrm>
            <a:off x="235525" y="542787"/>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Coastal 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919281"/>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sp>
        <p:nvSpPr>
          <p:cNvPr id="7" name="CaixaDeTexto 6"/>
          <p:cNvSpPr txBox="1"/>
          <p:nvPr/>
        </p:nvSpPr>
        <p:spPr>
          <a:xfrm>
            <a:off x="235525" y="2154769"/>
            <a:ext cx="8558279" cy="3970318"/>
          </a:xfrm>
          <a:prstGeom prst="rect">
            <a:avLst/>
          </a:prstGeom>
          <a:noFill/>
        </p:spPr>
        <p:txBody>
          <a:bodyPr wrap="square" rtlCol="0">
            <a:spAutoFit/>
          </a:bodyPr>
          <a:lstStyle/>
          <a:p>
            <a:r>
              <a:rPr lang="en-US" b="1" dirty="0"/>
              <a:t>2018</a:t>
            </a:r>
            <a:endParaRPr lang="en-US" dirty="0"/>
          </a:p>
          <a:p>
            <a:r>
              <a:rPr lang="en-US" dirty="0"/>
              <a:t>Reports on the seminars and informative sessions performed, including potential recommendations.</a:t>
            </a:r>
            <a:endParaRPr lang="pt-PT" dirty="0"/>
          </a:p>
          <a:p>
            <a:r>
              <a:rPr lang="en-US" dirty="0"/>
              <a:t>Report on desk study on identification of TRB local requirements and identification of relevant actors (</a:t>
            </a:r>
            <a:r>
              <a:rPr lang="en-US" dirty="0" err="1"/>
              <a:t>ICoD</a:t>
            </a:r>
            <a:r>
              <a:rPr lang="en-US" dirty="0"/>
              <a:t>)</a:t>
            </a:r>
          </a:p>
          <a:p>
            <a:r>
              <a:rPr lang="en-US" dirty="0"/>
              <a:t>Production of informative leaflets (CERU)</a:t>
            </a:r>
            <a:endParaRPr lang="pt-PT" dirty="0"/>
          </a:p>
          <a:p>
            <a:r>
              <a:rPr lang="en-US" dirty="0"/>
              <a:t>Guidelines to prepare the informative documentation to be produced during 2019 (CERU, CEPRIS</a:t>
            </a:r>
            <a:r>
              <a:rPr lang="en-US" dirty="0" smtClean="0"/>
              <a:t>)</a:t>
            </a:r>
          </a:p>
          <a:p>
            <a:endParaRPr lang="en-US" dirty="0"/>
          </a:p>
          <a:p>
            <a:r>
              <a:rPr lang="en-US" b="1" dirty="0"/>
              <a:t>2019</a:t>
            </a:r>
          </a:p>
          <a:p>
            <a:r>
              <a:rPr lang="en-US" dirty="0" smtClean="0"/>
              <a:t>Published </a:t>
            </a:r>
            <a:r>
              <a:rPr lang="en-US" dirty="0"/>
              <a:t>informative documentation on beach risks including mitigation measures (in English, Portuguese, Arabic and French) (CERU, CEPRIS)</a:t>
            </a:r>
            <a:endParaRPr lang="pt-PT" dirty="0"/>
          </a:p>
          <a:p>
            <a:r>
              <a:rPr lang="en-US" dirty="0"/>
              <a:t>TRB leaflets and beach signs aimed at raising beach user awareness (</a:t>
            </a:r>
            <a:r>
              <a:rPr lang="en-US" dirty="0" err="1"/>
              <a:t>ICoD</a:t>
            </a:r>
            <a:r>
              <a:rPr lang="en-US" dirty="0"/>
              <a:t>)</a:t>
            </a:r>
            <a:endParaRPr lang="pt-PT" dirty="0"/>
          </a:p>
          <a:p>
            <a:endParaRPr lang="pt-PT" dirty="0"/>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5525" y="1568679"/>
            <a:ext cx="8611737" cy="369332"/>
          </a:xfrm>
          <a:prstGeom prst="rect">
            <a:avLst/>
          </a:prstGeom>
          <a:noFill/>
        </p:spPr>
        <p:txBody>
          <a:bodyPr wrap="square" rtlCol="0">
            <a:spAutoFit/>
          </a:bodyPr>
          <a:lstStyle/>
          <a:p>
            <a:r>
              <a:rPr lang="en-US" b="1" dirty="0"/>
              <a:t>EXPECTED RESULTS</a:t>
            </a:r>
          </a:p>
        </p:txBody>
      </p:sp>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11" name="CaixaDeTexto 10">
            <a:extLst>
              <a:ext uri="{FF2B5EF4-FFF2-40B4-BE49-F238E27FC236}">
                <a16:creationId xmlns="" xmlns:a16="http://schemas.microsoft.com/office/drawing/2014/main" id="{2D3EE2F6-6C3A-4166-BD7C-567347914C61}"/>
              </a:ext>
            </a:extLst>
          </p:cNvPr>
          <p:cNvSpPr txBox="1"/>
          <p:nvPr/>
        </p:nvSpPr>
        <p:spPr>
          <a:xfrm>
            <a:off x="235525" y="542787"/>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Coastal 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919281"/>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sp>
        <p:nvSpPr>
          <p:cNvPr id="13" name="CaixaDeTexto 12"/>
          <p:cNvSpPr txBox="1"/>
          <p:nvPr/>
        </p:nvSpPr>
        <p:spPr>
          <a:xfrm>
            <a:off x="235525" y="2046282"/>
            <a:ext cx="8558279" cy="2585323"/>
          </a:xfrm>
          <a:prstGeom prst="rect">
            <a:avLst/>
          </a:prstGeom>
          <a:noFill/>
        </p:spPr>
        <p:txBody>
          <a:bodyPr wrap="square" rtlCol="0">
            <a:spAutoFit/>
          </a:bodyPr>
          <a:lstStyle/>
          <a:p>
            <a:r>
              <a:rPr lang="en-US" b="1" dirty="0"/>
              <a:t>2018</a:t>
            </a:r>
            <a:r>
              <a:rPr lang="en-US" dirty="0"/>
              <a:t>:</a:t>
            </a:r>
          </a:p>
          <a:p>
            <a:r>
              <a:rPr lang="en-US" dirty="0"/>
              <a:t>Involvement of the local population, associations and authorities on seismic, tsunami and other beach risks divulgation and on the implementation of mitigation measures</a:t>
            </a:r>
            <a:r>
              <a:rPr lang="en-US" dirty="0" smtClean="0"/>
              <a:t>.</a:t>
            </a:r>
          </a:p>
          <a:p>
            <a:endParaRPr lang="pt-PT" dirty="0"/>
          </a:p>
          <a:p>
            <a:r>
              <a:rPr lang="en-US" b="1" dirty="0"/>
              <a:t>2019</a:t>
            </a:r>
            <a:r>
              <a:rPr lang="en-US" dirty="0"/>
              <a:t>:</a:t>
            </a:r>
            <a:endParaRPr lang="pt-PT" dirty="0"/>
          </a:p>
          <a:p>
            <a:r>
              <a:rPr lang="en-US" dirty="0"/>
              <a:t>Production of informative documentation on beach risks including mitigation measures. This information should be available on different languages (English, Portuguese, Arabic, French, Italian?)</a:t>
            </a:r>
            <a:endParaRPr lang="pt-PT" dirty="0"/>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11" name="CaixaDeTexto 10">
            <a:extLst>
              <a:ext uri="{FF2B5EF4-FFF2-40B4-BE49-F238E27FC236}">
                <a16:creationId xmlns="" xmlns:a16="http://schemas.microsoft.com/office/drawing/2014/main" id="{2D3EE2F6-6C3A-4166-BD7C-567347914C61}"/>
              </a:ext>
            </a:extLst>
          </p:cNvPr>
          <p:cNvSpPr txBox="1"/>
          <p:nvPr/>
        </p:nvSpPr>
        <p:spPr>
          <a:xfrm>
            <a:off x="235525" y="542787"/>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Coastal 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919281"/>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grpSp>
        <p:nvGrpSpPr>
          <p:cNvPr id="19" name="Group 18"/>
          <p:cNvGrpSpPr/>
          <p:nvPr/>
        </p:nvGrpSpPr>
        <p:grpSpPr>
          <a:xfrm>
            <a:off x="828139" y="3378672"/>
            <a:ext cx="2743200" cy="1570007"/>
            <a:chOff x="483079" y="3381555"/>
            <a:chExt cx="2743200" cy="1570007"/>
          </a:xfrm>
        </p:grpSpPr>
        <p:sp>
          <p:nvSpPr>
            <p:cNvPr id="15" name="Rounded Rectangle 14"/>
            <p:cNvSpPr/>
            <p:nvPr/>
          </p:nvSpPr>
          <p:spPr>
            <a:xfrm>
              <a:off x="483079" y="3381555"/>
              <a:ext cx="2743200" cy="15700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TextBox 6"/>
            <p:cNvSpPr txBox="1"/>
            <p:nvPr/>
          </p:nvSpPr>
          <p:spPr>
            <a:xfrm>
              <a:off x="655607" y="3554083"/>
              <a:ext cx="2380891" cy="1200329"/>
            </a:xfrm>
            <a:prstGeom prst="rect">
              <a:avLst/>
            </a:prstGeom>
            <a:noFill/>
          </p:spPr>
          <p:txBody>
            <a:bodyPr wrap="square" rtlCol="0">
              <a:spAutoFit/>
            </a:bodyPr>
            <a:lstStyle/>
            <a:p>
              <a:pPr algn="ctr"/>
              <a:r>
                <a:rPr lang="pt-PT" sz="2400" b="1" dirty="0" smtClean="0"/>
                <a:t>TSUNAMI HAZARD </a:t>
              </a:r>
            </a:p>
            <a:p>
              <a:pPr algn="ctr"/>
              <a:r>
                <a:rPr lang="pt-PT" sz="2400" b="1" dirty="0" smtClean="0"/>
                <a:t>ZONE</a:t>
              </a:r>
              <a:endParaRPr lang="pt-PT" sz="2400" b="1" dirty="0"/>
            </a:p>
          </p:txBody>
        </p:sp>
      </p:grpSp>
      <p:sp>
        <p:nvSpPr>
          <p:cNvPr id="8" name="TextBox 7"/>
          <p:cNvSpPr txBox="1"/>
          <p:nvPr/>
        </p:nvSpPr>
        <p:spPr>
          <a:xfrm>
            <a:off x="2619575" y="2326259"/>
            <a:ext cx="3229155" cy="369332"/>
          </a:xfrm>
          <a:prstGeom prst="rect">
            <a:avLst/>
          </a:prstGeom>
          <a:noFill/>
        </p:spPr>
        <p:txBody>
          <a:bodyPr wrap="square" rtlCol="0">
            <a:spAutoFit/>
          </a:bodyPr>
          <a:lstStyle/>
          <a:p>
            <a:r>
              <a:rPr lang="pt-PT" b="1" dirty="0" smtClean="0">
                <a:solidFill>
                  <a:srgbClr val="EAB200"/>
                </a:solidFill>
              </a:rPr>
              <a:t>You are entering on a</a:t>
            </a:r>
            <a:endParaRPr lang="pt-PT" b="1" dirty="0">
              <a:solidFill>
                <a:srgbClr val="EAB200"/>
              </a:solidFill>
            </a:endParaRPr>
          </a:p>
        </p:txBody>
      </p:sp>
      <p:sp>
        <p:nvSpPr>
          <p:cNvPr id="14" name="CaixaDeTexto 3"/>
          <p:cNvSpPr txBox="1"/>
          <p:nvPr/>
        </p:nvSpPr>
        <p:spPr>
          <a:xfrm>
            <a:off x="235525" y="1568679"/>
            <a:ext cx="8611737" cy="369332"/>
          </a:xfrm>
          <a:prstGeom prst="rect">
            <a:avLst/>
          </a:prstGeom>
          <a:noFill/>
        </p:spPr>
        <p:txBody>
          <a:bodyPr wrap="square" rtlCol="0">
            <a:spAutoFit/>
          </a:bodyPr>
          <a:lstStyle/>
          <a:p>
            <a:r>
              <a:rPr lang="en-US" b="1" dirty="0" smtClean="0"/>
              <a:t>ULTIMATE GOAL</a:t>
            </a:r>
            <a:endParaRPr lang="en-US" b="1" dirty="0"/>
          </a:p>
        </p:txBody>
      </p:sp>
      <p:grpSp>
        <p:nvGrpSpPr>
          <p:cNvPr id="18" name="Group 17"/>
          <p:cNvGrpSpPr/>
          <p:nvPr/>
        </p:nvGrpSpPr>
        <p:grpSpPr>
          <a:xfrm>
            <a:off x="5052209" y="3378672"/>
            <a:ext cx="2743200" cy="1570007"/>
            <a:chOff x="4431101" y="4224069"/>
            <a:chExt cx="2743200" cy="1570007"/>
          </a:xfrm>
        </p:grpSpPr>
        <p:sp>
          <p:nvSpPr>
            <p:cNvPr id="16" name="Rounded Rectangle 15"/>
            <p:cNvSpPr/>
            <p:nvPr/>
          </p:nvSpPr>
          <p:spPr>
            <a:xfrm>
              <a:off x="4431101" y="4224069"/>
              <a:ext cx="2743200" cy="15700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TextBox 16"/>
            <p:cNvSpPr txBox="1"/>
            <p:nvPr/>
          </p:nvSpPr>
          <p:spPr>
            <a:xfrm>
              <a:off x="4603629" y="4396597"/>
              <a:ext cx="2380891" cy="1200329"/>
            </a:xfrm>
            <a:prstGeom prst="rect">
              <a:avLst/>
            </a:prstGeom>
            <a:noFill/>
          </p:spPr>
          <p:txBody>
            <a:bodyPr wrap="square" rtlCol="0">
              <a:spAutoFit/>
            </a:bodyPr>
            <a:lstStyle/>
            <a:p>
              <a:pPr algn="ctr"/>
              <a:r>
                <a:rPr lang="pt-PT" sz="2400" b="1" dirty="0" smtClean="0"/>
                <a:t>TSUNAMI READY </a:t>
              </a:r>
            </a:p>
            <a:p>
              <a:pPr algn="ctr"/>
              <a:r>
                <a:rPr lang="pt-PT" sz="2400" b="1" dirty="0" smtClean="0"/>
                <a:t>ZONE</a:t>
              </a:r>
              <a:endParaRPr lang="pt-PT" sz="2400" b="1" dirty="0"/>
            </a:p>
          </p:txBody>
        </p:sp>
      </p:grpSp>
      <p:sp>
        <p:nvSpPr>
          <p:cNvPr id="21" name="TextBox 20"/>
          <p:cNvSpPr txBox="1"/>
          <p:nvPr/>
        </p:nvSpPr>
        <p:spPr>
          <a:xfrm>
            <a:off x="1759790" y="3467820"/>
            <a:ext cx="1121433" cy="1200329"/>
          </a:xfrm>
          <a:prstGeom prst="rect">
            <a:avLst/>
          </a:prstGeom>
          <a:noFill/>
        </p:spPr>
        <p:txBody>
          <a:bodyPr wrap="square" rtlCol="0">
            <a:spAutoFit/>
          </a:bodyPr>
          <a:lstStyle/>
          <a:p>
            <a:r>
              <a:rPr lang="pt-PT" sz="7200" dirty="0" smtClean="0">
                <a:solidFill>
                  <a:srgbClr val="FF0000"/>
                </a:solidFill>
              </a:rPr>
              <a:t>X</a:t>
            </a:r>
            <a:endParaRPr lang="pt-PT" sz="7200" dirty="0">
              <a:solidFill>
                <a:srgbClr val="FF0000"/>
              </a:solidFill>
            </a:endParaRPr>
          </a:p>
        </p:txBody>
      </p:sp>
      <p:sp>
        <p:nvSpPr>
          <p:cNvPr id="22" name="TextBox 21"/>
          <p:cNvSpPr txBox="1"/>
          <p:nvPr/>
        </p:nvSpPr>
        <p:spPr>
          <a:xfrm>
            <a:off x="7536611" y="2498785"/>
            <a:ext cx="1158815" cy="1200329"/>
          </a:xfrm>
          <a:prstGeom prst="rect">
            <a:avLst/>
          </a:prstGeom>
          <a:noFill/>
        </p:spPr>
        <p:txBody>
          <a:bodyPr wrap="square" rtlCol="0">
            <a:spAutoFit/>
          </a:bodyPr>
          <a:lstStyle/>
          <a:p>
            <a:r>
              <a:rPr lang="pt-PT" sz="7200" b="1" dirty="0" smtClean="0">
                <a:solidFill>
                  <a:schemeClr val="accent4">
                    <a:lumMod val="60000"/>
                    <a:lumOff val="40000"/>
                  </a:schemeClr>
                </a:solidFill>
              </a:rPr>
              <a:t>√</a:t>
            </a:r>
            <a:endParaRPr lang="pt-PT" sz="7200" b="1" dirty="0">
              <a:solidFill>
                <a:schemeClr val="accent4">
                  <a:lumMod val="60000"/>
                  <a:lumOff val="40000"/>
                </a:schemeClr>
              </a:solidFill>
            </a:endParaRPr>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11" name="CaixaDeTexto 10">
            <a:extLst>
              <a:ext uri="{FF2B5EF4-FFF2-40B4-BE49-F238E27FC236}">
                <a16:creationId xmlns="" xmlns:a16="http://schemas.microsoft.com/office/drawing/2014/main" id="{2D3EE2F6-6C3A-4166-BD7C-567347914C61}"/>
              </a:ext>
            </a:extLst>
          </p:cNvPr>
          <p:cNvSpPr txBox="1"/>
          <p:nvPr/>
        </p:nvSpPr>
        <p:spPr>
          <a:xfrm>
            <a:off x="235525" y="542787"/>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Coastal 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919281"/>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pic>
        <p:nvPicPr>
          <p:cNvPr id="2050" name="Picture 2"/>
          <p:cNvPicPr>
            <a:picLocks noChangeAspect="1" noChangeArrowheads="1"/>
          </p:cNvPicPr>
          <p:nvPr/>
        </p:nvPicPr>
        <p:blipFill rotWithShape="1">
          <a:blip r:embed="rId3"/>
          <a:srcRect l="10151" t="11583" r="11818" b="3839"/>
          <a:stretch/>
        </p:blipFill>
        <p:spPr bwMode="auto">
          <a:xfrm>
            <a:off x="928255" y="2087332"/>
            <a:ext cx="7135088" cy="4350328"/>
          </a:xfrm>
          <a:prstGeom prst="rect">
            <a:avLst/>
          </a:prstGeom>
          <a:noFill/>
          <a:ln w="9525">
            <a:noFill/>
            <a:miter lim="800000"/>
            <a:headEnd/>
            <a:tailEnd/>
          </a:ln>
        </p:spPr>
      </p:pic>
      <p:sp>
        <p:nvSpPr>
          <p:cNvPr id="2" name="CaixaDeTexto 1">
            <a:extLst>
              <a:ext uri="{FF2B5EF4-FFF2-40B4-BE49-F238E27FC236}">
                <a16:creationId xmlns="" xmlns:a16="http://schemas.microsoft.com/office/drawing/2014/main" id="{253AE19D-0E8A-4EE1-9A7D-6D9389AA9150}"/>
              </a:ext>
            </a:extLst>
          </p:cNvPr>
          <p:cNvSpPr txBox="1"/>
          <p:nvPr/>
        </p:nvSpPr>
        <p:spPr>
          <a:xfrm>
            <a:off x="526473" y="1436171"/>
            <a:ext cx="4322618" cy="369332"/>
          </a:xfrm>
          <a:prstGeom prst="rect">
            <a:avLst/>
          </a:prstGeom>
          <a:noFill/>
        </p:spPr>
        <p:txBody>
          <a:bodyPr wrap="square" rtlCol="0">
            <a:spAutoFit/>
          </a:bodyPr>
          <a:lstStyle/>
          <a:p>
            <a:r>
              <a:rPr lang="pt-PT" b="1" dirty="0">
                <a:solidFill>
                  <a:srgbClr val="FFC000"/>
                </a:solidFill>
              </a:rPr>
              <a:t>Tsunami </a:t>
            </a:r>
            <a:r>
              <a:rPr lang="pt-PT" b="1" dirty="0" err="1">
                <a:solidFill>
                  <a:srgbClr val="FFC000"/>
                </a:solidFill>
              </a:rPr>
              <a:t>Ready</a:t>
            </a:r>
            <a:r>
              <a:rPr lang="pt-PT" b="1" dirty="0">
                <a:solidFill>
                  <a:srgbClr val="FFC000"/>
                </a:solidFill>
              </a:rPr>
              <a:t> </a:t>
            </a:r>
            <a:r>
              <a:rPr lang="pt-PT" b="1" dirty="0" err="1">
                <a:solidFill>
                  <a:srgbClr val="FFC000"/>
                </a:solidFill>
              </a:rPr>
              <a:t>Comunity</a:t>
            </a:r>
            <a:endParaRPr lang="pt-PT" b="1" dirty="0">
              <a:solidFill>
                <a:srgbClr val="FFC000"/>
              </a:solidFill>
            </a:endParaRPr>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11" name="CaixaDeTexto 10">
            <a:extLst>
              <a:ext uri="{FF2B5EF4-FFF2-40B4-BE49-F238E27FC236}">
                <a16:creationId xmlns="" xmlns:a16="http://schemas.microsoft.com/office/drawing/2014/main" id="{2D3EE2F6-6C3A-4166-BD7C-567347914C61}"/>
              </a:ext>
            </a:extLst>
          </p:cNvPr>
          <p:cNvSpPr txBox="1"/>
          <p:nvPr/>
        </p:nvSpPr>
        <p:spPr>
          <a:xfrm>
            <a:off x="235525" y="542787"/>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Coastal 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919281"/>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pic>
        <p:nvPicPr>
          <p:cNvPr id="3074" name="Picture 2"/>
          <p:cNvPicPr>
            <a:picLocks noChangeAspect="1" noChangeArrowheads="1"/>
          </p:cNvPicPr>
          <p:nvPr/>
        </p:nvPicPr>
        <p:blipFill rotWithShape="1">
          <a:blip r:embed="rId3"/>
          <a:srcRect l="11818" t="11851" r="11818" b="4377"/>
          <a:stretch/>
        </p:blipFill>
        <p:spPr bwMode="auto">
          <a:xfrm>
            <a:off x="1080655" y="2035314"/>
            <a:ext cx="6982688" cy="4308764"/>
          </a:xfrm>
          <a:prstGeom prst="rect">
            <a:avLst/>
          </a:prstGeom>
          <a:noFill/>
          <a:ln w="9525">
            <a:noFill/>
            <a:miter lim="800000"/>
            <a:headEnd/>
            <a:tailEnd/>
          </a:ln>
        </p:spPr>
      </p:pic>
      <p:sp>
        <p:nvSpPr>
          <p:cNvPr id="6" name="CaixaDeTexto 5">
            <a:extLst>
              <a:ext uri="{FF2B5EF4-FFF2-40B4-BE49-F238E27FC236}">
                <a16:creationId xmlns="" xmlns:a16="http://schemas.microsoft.com/office/drawing/2014/main" id="{DA577D75-40E2-43FD-9A82-9F356D971ADF}"/>
              </a:ext>
            </a:extLst>
          </p:cNvPr>
          <p:cNvSpPr txBox="1"/>
          <p:nvPr/>
        </p:nvSpPr>
        <p:spPr>
          <a:xfrm>
            <a:off x="526473" y="1453424"/>
            <a:ext cx="4322618" cy="369332"/>
          </a:xfrm>
          <a:prstGeom prst="rect">
            <a:avLst/>
          </a:prstGeom>
          <a:noFill/>
        </p:spPr>
        <p:txBody>
          <a:bodyPr wrap="square" rtlCol="0">
            <a:spAutoFit/>
          </a:bodyPr>
          <a:lstStyle/>
          <a:p>
            <a:r>
              <a:rPr lang="pt-PT" b="1" dirty="0">
                <a:solidFill>
                  <a:srgbClr val="FFC000"/>
                </a:solidFill>
              </a:rPr>
              <a:t>Tsunami </a:t>
            </a:r>
            <a:r>
              <a:rPr lang="pt-PT" b="1" dirty="0" err="1">
                <a:solidFill>
                  <a:srgbClr val="FFC000"/>
                </a:solidFill>
              </a:rPr>
              <a:t>Ready</a:t>
            </a:r>
            <a:r>
              <a:rPr lang="pt-PT" b="1" dirty="0">
                <a:solidFill>
                  <a:srgbClr val="FFC000"/>
                </a:solidFill>
              </a:rPr>
              <a:t> </a:t>
            </a:r>
            <a:r>
              <a:rPr lang="pt-PT" b="1" dirty="0" err="1">
                <a:solidFill>
                  <a:srgbClr val="FFC000"/>
                </a:solidFill>
              </a:rPr>
              <a:t>Comunity</a:t>
            </a:r>
            <a:endParaRPr lang="pt-PT" b="1" dirty="0">
              <a:solidFill>
                <a:srgbClr val="FFC000"/>
              </a:solidFill>
            </a:endParaRPr>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11" name="CaixaDeTexto 10">
            <a:extLst>
              <a:ext uri="{FF2B5EF4-FFF2-40B4-BE49-F238E27FC236}">
                <a16:creationId xmlns="" xmlns:a16="http://schemas.microsoft.com/office/drawing/2014/main" id="{2D3EE2F6-6C3A-4166-BD7C-567347914C61}"/>
              </a:ext>
            </a:extLst>
          </p:cNvPr>
          <p:cNvSpPr txBox="1"/>
          <p:nvPr/>
        </p:nvSpPr>
        <p:spPr>
          <a:xfrm>
            <a:off x="235525" y="542787"/>
            <a:ext cx="7827818" cy="369332"/>
          </a:xfrm>
          <a:prstGeom prst="rect">
            <a:avLst/>
          </a:prstGeom>
          <a:noFill/>
        </p:spPr>
        <p:txBody>
          <a:bodyPr wrap="square" rtlCol="0">
            <a:spAutoFit/>
          </a:bodyPr>
          <a:lstStyle/>
          <a:p>
            <a:pPr marL="285750" indent="-285750">
              <a:buFont typeface="Arial" panose="020B0604020202020204" pitchFamily="34" charset="0"/>
              <a:buChar char="•"/>
            </a:pPr>
            <a:r>
              <a:rPr lang="pt-PT" b="1" dirty="0">
                <a:solidFill>
                  <a:srgbClr val="002060"/>
                </a:solidFill>
              </a:rPr>
              <a:t>BEACHRISKS: </a:t>
            </a:r>
            <a:r>
              <a:rPr lang="en-US" dirty="0">
                <a:solidFill>
                  <a:srgbClr val="002060"/>
                </a:solidFill>
              </a:rPr>
              <a:t>Beach and Coastal Resorts Risks</a:t>
            </a:r>
            <a:endParaRPr lang="pt-PT" dirty="0">
              <a:solidFill>
                <a:srgbClr val="002060"/>
              </a:solidFill>
            </a:endParaRPr>
          </a:p>
        </p:txBody>
      </p:sp>
      <p:sp>
        <p:nvSpPr>
          <p:cNvPr id="12" name="CaixaDeTexto 11">
            <a:extLst>
              <a:ext uri="{FF2B5EF4-FFF2-40B4-BE49-F238E27FC236}">
                <a16:creationId xmlns="" xmlns:a16="http://schemas.microsoft.com/office/drawing/2014/main" id="{11ED9355-A4DC-4BC8-B0E5-050454FD6C0B}"/>
              </a:ext>
            </a:extLst>
          </p:cNvPr>
          <p:cNvSpPr txBox="1"/>
          <p:nvPr/>
        </p:nvSpPr>
        <p:spPr>
          <a:xfrm>
            <a:off x="235525" y="919281"/>
            <a:ext cx="7827818" cy="338554"/>
          </a:xfrm>
          <a:prstGeom prst="rect">
            <a:avLst/>
          </a:prstGeom>
          <a:noFill/>
        </p:spPr>
        <p:txBody>
          <a:bodyPr wrap="square" rtlCol="0">
            <a:spAutoFit/>
          </a:bodyPr>
          <a:lstStyle/>
          <a:p>
            <a:r>
              <a:rPr lang="pt-PT" sz="1600" dirty="0" err="1"/>
              <a:t>Coordinator</a:t>
            </a:r>
            <a:r>
              <a:rPr lang="pt-PT" sz="1600" dirty="0"/>
              <a:t> Centre: CERU. </a:t>
            </a:r>
            <a:r>
              <a:rPr lang="pt-PT" sz="1600" dirty="0" err="1"/>
              <a:t>Partners</a:t>
            </a:r>
            <a:r>
              <a:rPr lang="pt-PT" sz="1600" dirty="0"/>
              <a:t>: CEPRIS (</a:t>
            </a:r>
            <a:r>
              <a:rPr lang="pt-PT" sz="1600" dirty="0" err="1"/>
              <a:t>Morocco</a:t>
            </a:r>
            <a:r>
              <a:rPr lang="pt-PT" sz="1600" dirty="0"/>
              <a:t>), </a:t>
            </a:r>
            <a:r>
              <a:rPr lang="pt-PT" sz="1600" dirty="0" err="1"/>
              <a:t>ICoD</a:t>
            </a:r>
            <a:r>
              <a:rPr lang="pt-PT" sz="1600" dirty="0"/>
              <a:t> (Malta)</a:t>
            </a:r>
          </a:p>
        </p:txBody>
      </p:sp>
      <p:pic>
        <p:nvPicPr>
          <p:cNvPr id="1029" name="Picture 5" descr="G:\CERU2018-19\Apresentação Paris2017\Aviso Agueiro_Guincho Julho 2017.JPG"/>
          <p:cNvPicPr>
            <a:picLocks noChangeAspect="1" noChangeArrowheads="1"/>
          </p:cNvPicPr>
          <p:nvPr/>
        </p:nvPicPr>
        <p:blipFill>
          <a:blip r:embed="rId3"/>
          <a:srcRect/>
          <a:stretch>
            <a:fillRect/>
          </a:stretch>
        </p:blipFill>
        <p:spPr bwMode="auto">
          <a:xfrm>
            <a:off x="129364" y="2079925"/>
            <a:ext cx="3108960" cy="4145280"/>
          </a:xfrm>
          <a:prstGeom prst="rect">
            <a:avLst/>
          </a:prstGeom>
          <a:noFill/>
        </p:spPr>
      </p:pic>
      <p:pic>
        <p:nvPicPr>
          <p:cNvPr id="1030" name="Picture 6" descr="G:\CERU2018-19\Apresentação Paris2017\P1110025.JPG"/>
          <p:cNvPicPr>
            <a:picLocks noChangeAspect="1" noChangeArrowheads="1"/>
          </p:cNvPicPr>
          <p:nvPr/>
        </p:nvPicPr>
        <p:blipFill>
          <a:blip r:embed="rId4"/>
          <a:srcRect/>
          <a:stretch>
            <a:fillRect/>
          </a:stretch>
        </p:blipFill>
        <p:spPr bwMode="auto">
          <a:xfrm>
            <a:off x="3396399" y="1419501"/>
            <a:ext cx="3121152" cy="2340864"/>
          </a:xfrm>
          <a:prstGeom prst="rect">
            <a:avLst/>
          </a:prstGeom>
          <a:noFill/>
        </p:spPr>
      </p:pic>
      <p:pic>
        <p:nvPicPr>
          <p:cNvPr id="1031" name="Picture 7" descr="G:\CERU2018-19\Apresentação Paris2017\P1110026.JPG"/>
          <p:cNvPicPr>
            <a:picLocks noChangeAspect="1" noChangeArrowheads="1"/>
          </p:cNvPicPr>
          <p:nvPr/>
        </p:nvPicPr>
        <p:blipFill>
          <a:blip r:embed="rId5"/>
          <a:srcRect/>
          <a:stretch>
            <a:fillRect/>
          </a:stretch>
        </p:blipFill>
        <p:spPr bwMode="auto">
          <a:xfrm>
            <a:off x="3396399" y="3901444"/>
            <a:ext cx="3121152" cy="2340864"/>
          </a:xfrm>
          <a:prstGeom prst="rect">
            <a:avLst/>
          </a:prstGeom>
          <a:noFill/>
        </p:spPr>
      </p:pic>
      <p:pic>
        <p:nvPicPr>
          <p:cNvPr id="2" name="Imagem 1">
            <a:extLst>
              <a:ext uri="{FF2B5EF4-FFF2-40B4-BE49-F238E27FC236}">
                <a16:creationId xmlns="" xmlns:a16="http://schemas.microsoft.com/office/drawing/2014/main" id="{9F93575E-F11F-43DE-B953-3F7A6B816718}"/>
              </a:ext>
            </a:extLst>
          </p:cNvPr>
          <p:cNvPicPr>
            <a:picLocks noChangeAspect="1"/>
          </p:cNvPicPr>
          <p:nvPr/>
        </p:nvPicPr>
        <p:blipFill>
          <a:blip r:embed="rId6"/>
          <a:stretch>
            <a:fillRect/>
          </a:stretch>
        </p:blipFill>
        <p:spPr>
          <a:xfrm>
            <a:off x="6657766" y="1880542"/>
            <a:ext cx="2261097" cy="1867360"/>
          </a:xfrm>
          <a:prstGeom prst="rect">
            <a:avLst/>
          </a:prstGeom>
        </p:spPr>
      </p:pic>
      <p:pic>
        <p:nvPicPr>
          <p:cNvPr id="3" name="Imagem 2">
            <a:extLst>
              <a:ext uri="{FF2B5EF4-FFF2-40B4-BE49-F238E27FC236}">
                <a16:creationId xmlns="" xmlns:a16="http://schemas.microsoft.com/office/drawing/2014/main" id="{581B141E-C7C9-4FE2-82B8-EDF8F52380D3}"/>
              </a:ext>
            </a:extLst>
          </p:cNvPr>
          <p:cNvPicPr>
            <a:picLocks noChangeAspect="1"/>
          </p:cNvPicPr>
          <p:nvPr/>
        </p:nvPicPr>
        <p:blipFill rotWithShape="1">
          <a:blip r:embed="rId7"/>
          <a:srcRect b="2222"/>
          <a:stretch/>
        </p:blipFill>
        <p:spPr>
          <a:xfrm>
            <a:off x="6657766" y="3942289"/>
            <a:ext cx="2388124" cy="1353876"/>
          </a:xfrm>
          <a:prstGeom prst="rect">
            <a:avLst/>
          </a:prstGeom>
        </p:spPr>
      </p:pic>
      <p:sp>
        <p:nvSpPr>
          <p:cNvPr id="13" name="CaixaDeTexto 12">
            <a:extLst>
              <a:ext uri="{FF2B5EF4-FFF2-40B4-BE49-F238E27FC236}">
                <a16:creationId xmlns="" xmlns:a16="http://schemas.microsoft.com/office/drawing/2014/main" id="{3CFFA421-133C-4D98-BD72-47E39A5698CE}"/>
              </a:ext>
            </a:extLst>
          </p:cNvPr>
          <p:cNvSpPr txBox="1"/>
          <p:nvPr/>
        </p:nvSpPr>
        <p:spPr>
          <a:xfrm>
            <a:off x="526473" y="1487405"/>
            <a:ext cx="2339383" cy="461665"/>
          </a:xfrm>
          <a:prstGeom prst="rect">
            <a:avLst/>
          </a:prstGeom>
          <a:noFill/>
        </p:spPr>
        <p:txBody>
          <a:bodyPr wrap="square" rtlCol="0">
            <a:spAutoFit/>
          </a:bodyPr>
          <a:lstStyle/>
          <a:p>
            <a:r>
              <a:rPr lang="pt-PT" sz="2400" b="1" dirty="0" err="1">
                <a:solidFill>
                  <a:srgbClr val="FFC000"/>
                </a:solidFill>
              </a:rPr>
              <a:t>Other</a:t>
            </a:r>
            <a:r>
              <a:rPr lang="pt-PT" sz="2400" b="1" dirty="0">
                <a:solidFill>
                  <a:srgbClr val="FFC000"/>
                </a:solidFill>
              </a:rPr>
              <a:t> </a:t>
            </a:r>
            <a:r>
              <a:rPr lang="pt-PT" sz="2400" b="1" dirty="0" err="1">
                <a:solidFill>
                  <a:srgbClr val="FFC000"/>
                </a:solidFill>
              </a:rPr>
              <a:t>Risks</a:t>
            </a:r>
            <a:endParaRPr lang="pt-PT" sz="2400" b="1" dirty="0">
              <a:solidFill>
                <a:srgbClr val="FFC000"/>
              </a:solidFill>
            </a:endParaRPr>
          </a:p>
        </p:txBody>
      </p:sp>
      <p:sp>
        <p:nvSpPr>
          <p:cNvPr id="14" name="CaixaDeTexto 13">
            <a:extLst>
              <a:ext uri="{FF2B5EF4-FFF2-40B4-BE49-F238E27FC236}">
                <a16:creationId xmlns="" xmlns:a16="http://schemas.microsoft.com/office/drawing/2014/main" id="{AF9899D2-F748-459C-9A3A-12A04878DFB8}"/>
              </a:ext>
            </a:extLst>
          </p:cNvPr>
          <p:cNvSpPr txBox="1"/>
          <p:nvPr/>
        </p:nvSpPr>
        <p:spPr>
          <a:xfrm>
            <a:off x="526473" y="6276814"/>
            <a:ext cx="2339383" cy="369332"/>
          </a:xfrm>
          <a:prstGeom prst="rect">
            <a:avLst/>
          </a:prstGeom>
          <a:noFill/>
        </p:spPr>
        <p:txBody>
          <a:bodyPr wrap="square" rtlCol="0">
            <a:spAutoFit/>
          </a:bodyPr>
          <a:lstStyle/>
          <a:p>
            <a:r>
              <a:rPr lang="pt-PT" b="1" dirty="0" err="1">
                <a:solidFill>
                  <a:srgbClr val="FFC000"/>
                </a:solidFill>
              </a:rPr>
              <a:t>Rip</a:t>
            </a:r>
            <a:r>
              <a:rPr lang="pt-PT" b="1" dirty="0">
                <a:solidFill>
                  <a:srgbClr val="FFC000"/>
                </a:solidFill>
              </a:rPr>
              <a:t> </a:t>
            </a:r>
            <a:r>
              <a:rPr lang="pt-PT" b="1" dirty="0" err="1">
                <a:solidFill>
                  <a:srgbClr val="FFC000"/>
                </a:solidFill>
              </a:rPr>
              <a:t>Currents</a:t>
            </a:r>
            <a:endParaRPr lang="pt-PT" b="1" dirty="0">
              <a:solidFill>
                <a:srgbClr val="FFC000"/>
              </a:solidFill>
            </a:endParaRPr>
          </a:p>
        </p:txBody>
      </p:sp>
      <p:sp>
        <p:nvSpPr>
          <p:cNvPr id="15" name="CaixaDeTexto 14">
            <a:extLst>
              <a:ext uri="{FF2B5EF4-FFF2-40B4-BE49-F238E27FC236}">
                <a16:creationId xmlns="" xmlns:a16="http://schemas.microsoft.com/office/drawing/2014/main" id="{1ADE60DE-DCDE-44EE-BE7B-9FD30F1C4C9B}"/>
              </a:ext>
            </a:extLst>
          </p:cNvPr>
          <p:cNvSpPr txBox="1"/>
          <p:nvPr/>
        </p:nvSpPr>
        <p:spPr>
          <a:xfrm>
            <a:off x="4149434" y="6276814"/>
            <a:ext cx="2339383" cy="369332"/>
          </a:xfrm>
          <a:prstGeom prst="rect">
            <a:avLst/>
          </a:prstGeom>
          <a:noFill/>
        </p:spPr>
        <p:txBody>
          <a:bodyPr wrap="square" rtlCol="0">
            <a:spAutoFit/>
          </a:bodyPr>
          <a:lstStyle/>
          <a:p>
            <a:r>
              <a:rPr lang="pt-PT" b="1" dirty="0" err="1">
                <a:solidFill>
                  <a:srgbClr val="FFC000"/>
                </a:solidFill>
              </a:rPr>
              <a:t>Rockfall</a:t>
            </a:r>
            <a:endParaRPr lang="pt-PT" b="1" dirty="0">
              <a:solidFill>
                <a:srgbClr val="FFC000"/>
              </a:solidFill>
            </a:endParaRPr>
          </a:p>
        </p:txBody>
      </p:sp>
      <p:sp>
        <p:nvSpPr>
          <p:cNvPr id="16" name="CaixaDeTexto 15">
            <a:extLst>
              <a:ext uri="{FF2B5EF4-FFF2-40B4-BE49-F238E27FC236}">
                <a16:creationId xmlns="" xmlns:a16="http://schemas.microsoft.com/office/drawing/2014/main" id="{4895A0A3-9641-42AC-AE4E-DDA1BAC06F67}"/>
              </a:ext>
            </a:extLst>
          </p:cNvPr>
          <p:cNvSpPr txBox="1"/>
          <p:nvPr/>
        </p:nvSpPr>
        <p:spPr>
          <a:xfrm>
            <a:off x="6953319" y="6276814"/>
            <a:ext cx="1797018" cy="369332"/>
          </a:xfrm>
          <a:prstGeom prst="rect">
            <a:avLst/>
          </a:prstGeom>
          <a:noFill/>
        </p:spPr>
        <p:txBody>
          <a:bodyPr wrap="square" rtlCol="0">
            <a:spAutoFit/>
          </a:bodyPr>
          <a:lstStyle/>
          <a:p>
            <a:r>
              <a:rPr lang="pt-PT" b="1" dirty="0" err="1">
                <a:solidFill>
                  <a:srgbClr val="FFC000"/>
                </a:solidFill>
              </a:rPr>
              <a:t>Lightning</a:t>
            </a:r>
            <a:endParaRPr lang="pt-PT" b="1" dirty="0">
              <a:solidFill>
                <a:srgbClr val="FFC000"/>
              </a:solidFill>
            </a:endParaRPr>
          </a:p>
        </p:txBody>
      </p:sp>
    </p:spTree>
    <p:extLst>
      <p:ext uri="{BB962C8B-B14F-4D97-AF65-F5344CB8AC3E}">
        <p14:creationId xmlns="" xmlns:p14="http://schemas.microsoft.com/office/powerpoint/2010/main" val="3541603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 xmlns:a16="http://schemas.microsoft.com/office/drawing/2014/main" id="{EECCF431-1185-4333-929F-142E41652DFE}"/>
              </a:ext>
            </a:extLst>
          </p:cNvPr>
          <p:cNvSpPr txBox="1"/>
          <p:nvPr/>
        </p:nvSpPr>
        <p:spPr>
          <a:xfrm>
            <a:off x="471050" y="854278"/>
            <a:ext cx="7827818" cy="4247317"/>
          </a:xfrm>
          <a:prstGeom prst="rect">
            <a:avLst/>
          </a:prstGeom>
          <a:noFill/>
        </p:spPr>
        <p:txBody>
          <a:bodyPr wrap="square" rtlCol="0">
            <a:spAutoFit/>
          </a:bodyPr>
          <a:lstStyle/>
          <a:p>
            <a:r>
              <a:rPr lang="pt-PT" b="1" dirty="0" err="1">
                <a:solidFill>
                  <a:srgbClr val="002060"/>
                </a:solidFill>
              </a:rPr>
              <a:t>Baywatch</a:t>
            </a:r>
            <a:r>
              <a:rPr lang="pt-PT" b="1" dirty="0">
                <a:solidFill>
                  <a:srgbClr val="002060"/>
                </a:solidFill>
              </a:rPr>
              <a:t> </a:t>
            </a:r>
            <a:r>
              <a:rPr lang="pt-PT" b="1" dirty="0" err="1">
                <a:solidFill>
                  <a:srgbClr val="002060"/>
                </a:solidFill>
              </a:rPr>
              <a:t>Activities</a:t>
            </a:r>
            <a:r>
              <a:rPr lang="pt-PT" dirty="0">
                <a:solidFill>
                  <a:srgbClr val="002060"/>
                </a:solidFill>
              </a:rPr>
              <a:t>:</a:t>
            </a:r>
          </a:p>
          <a:p>
            <a:endParaRPr lang="pt-PT" dirty="0"/>
          </a:p>
          <a:p>
            <a:pPr marL="342900" indent="-342900">
              <a:buAutoNum type="arabicParenBoth"/>
            </a:pPr>
            <a:r>
              <a:rPr lang="en-GB" dirty="0"/>
              <a:t>Workshop to aware tourism and sales agents on earthquake and tsunami risks (in Portugal)</a:t>
            </a:r>
          </a:p>
          <a:p>
            <a:pPr marL="342900" indent="-342900">
              <a:buAutoNum type="arabicParenBoth"/>
            </a:pPr>
            <a:endParaRPr lang="en-GB" dirty="0"/>
          </a:p>
          <a:p>
            <a:pPr marL="342900" indent="-342900">
              <a:buAutoNum type="arabicParenBoth"/>
            </a:pPr>
            <a:r>
              <a:rPr lang="en-GB" dirty="0"/>
              <a:t>Tsunami friendly hotel: Questionnaire devoted to hotel managers to assess their sensitivity and support for tsunami risk awareness actions </a:t>
            </a:r>
          </a:p>
          <a:p>
            <a:pPr marL="342900" indent="-342900">
              <a:buAutoNum type="arabicParenBoth"/>
            </a:pPr>
            <a:endParaRPr lang="en-GB" dirty="0"/>
          </a:p>
          <a:p>
            <a:pPr marL="342900" indent="-342900">
              <a:buAutoNum type="arabicParenBoth"/>
            </a:pPr>
            <a:r>
              <a:rPr lang="en-GB" dirty="0"/>
              <a:t>Modulus on tsunami hazard and risk to be included in lifeguards training courses</a:t>
            </a:r>
          </a:p>
          <a:p>
            <a:pPr marL="342900" indent="-342900">
              <a:buAutoNum type="arabicParenBoth"/>
            </a:pPr>
            <a:endParaRPr lang="en-GB" dirty="0"/>
          </a:p>
          <a:p>
            <a:pPr marL="342900" indent="-342900">
              <a:buAutoNum type="arabicParenBoth"/>
            </a:pPr>
            <a:r>
              <a:rPr lang="en-GB" dirty="0"/>
              <a:t>Study / Implementation of evacuation routes on Historical Centres (Cascais and Lagos). Awareness actions, proposed paths and evacuation signalling</a:t>
            </a:r>
            <a:endParaRPr lang="pt-PT" dirty="0"/>
          </a:p>
        </p:txBody>
      </p:sp>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Tree>
    <p:extLst>
      <p:ext uri="{BB962C8B-B14F-4D97-AF65-F5344CB8AC3E}">
        <p14:creationId xmlns="" xmlns:p14="http://schemas.microsoft.com/office/powerpoint/2010/main" val="396811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 xmlns:a16="http://schemas.microsoft.com/office/drawing/2014/main" id="{EECCF431-1185-4333-929F-142E41652DFE}"/>
              </a:ext>
            </a:extLst>
          </p:cNvPr>
          <p:cNvSpPr txBox="1"/>
          <p:nvPr/>
        </p:nvSpPr>
        <p:spPr>
          <a:xfrm>
            <a:off x="471050" y="526471"/>
            <a:ext cx="7827818" cy="923330"/>
          </a:xfrm>
          <a:prstGeom prst="rect">
            <a:avLst/>
          </a:prstGeom>
          <a:noFill/>
        </p:spPr>
        <p:txBody>
          <a:bodyPr wrap="square" rtlCol="0">
            <a:spAutoFit/>
          </a:bodyPr>
          <a:lstStyle/>
          <a:p>
            <a:r>
              <a:rPr lang="pt-PT" b="1" dirty="0">
                <a:solidFill>
                  <a:srgbClr val="002060"/>
                </a:solidFill>
              </a:rPr>
              <a:t>Baywatch </a:t>
            </a:r>
            <a:r>
              <a:rPr lang="pt-PT" b="1" dirty="0" smtClean="0">
                <a:solidFill>
                  <a:srgbClr val="002060"/>
                </a:solidFill>
              </a:rPr>
              <a:t>Results</a:t>
            </a:r>
            <a:r>
              <a:rPr lang="pt-PT" dirty="0" smtClean="0">
                <a:solidFill>
                  <a:srgbClr val="002060"/>
                </a:solidFill>
              </a:rPr>
              <a:t>:</a:t>
            </a:r>
            <a:endParaRPr lang="pt-PT" dirty="0">
              <a:solidFill>
                <a:srgbClr val="002060"/>
              </a:solidFill>
            </a:endParaRPr>
          </a:p>
          <a:p>
            <a:endParaRPr lang="pt-PT" b="1" dirty="0"/>
          </a:p>
          <a:p>
            <a:pPr marL="342900" indent="-342900">
              <a:buAutoNum type="arabicParenBoth"/>
            </a:pPr>
            <a:r>
              <a:rPr lang="en-GB" b="1" dirty="0"/>
              <a:t>Lagos Workshop (2-3 April 2017)</a:t>
            </a:r>
            <a:endParaRPr lang="pt-PT" b="1" dirty="0">
              <a:solidFill>
                <a:srgbClr val="FFC000"/>
              </a:solidFill>
            </a:endParaRPr>
          </a:p>
        </p:txBody>
      </p:sp>
      <p:sp>
        <p:nvSpPr>
          <p:cNvPr id="8" name="CaixaDeTexto 7">
            <a:extLst>
              <a:ext uri="{FF2B5EF4-FFF2-40B4-BE49-F238E27FC236}">
                <a16:creationId xmlns="" xmlns:a16="http://schemas.microsoft.com/office/drawing/2014/main" id="{1765BBBA-C92F-461C-93E2-A8588B307432}"/>
              </a:ext>
            </a:extLst>
          </p:cNvPr>
          <p:cNvSpPr txBox="1"/>
          <p:nvPr/>
        </p:nvSpPr>
        <p:spPr>
          <a:xfrm>
            <a:off x="471049" y="1600213"/>
            <a:ext cx="8437423" cy="2862322"/>
          </a:xfrm>
          <a:prstGeom prst="rect">
            <a:avLst/>
          </a:prstGeom>
          <a:noFill/>
        </p:spPr>
        <p:txBody>
          <a:bodyPr wrap="square" rtlCol="0">
            <a:spAutoFit/>
          </a:bodyPr>
          <a:lstStyle/>
          <a:p>
            <a:r>
              <a:rPr lang="en-GB" dirty="0"/>
              <a:t>The workshop was attended by </a:t>
            </a:r>
            <a:r>
              <a:rPr lang="en-GB" b="1" dirty="0">
                <a:solidFill>
                  <a:srgbClr val="FFC000"/>
                </a:solidFill>
              </a:rPr>
              <a:t>45 participants</a:t>
            </a:r>
            <a:r>
              <a:rPr lang="en-GB" dirty="0"/>
              <a:t>: 4 invited from abroad </a:t>
            </a:r>
            <a:r>
              <a:rPr lang="en-GB" dirty="0" smtClean="0"/>
              <a:t>(Christa </a:t>
            </a:r>
            <a:r>
              <a:rPr lang="en-GB" dirty="0"/>
              <a:t>von </a:t>
            </a:r>
            <a:r>
              <a:rPr lang="en-GB" dirty="0" err="1"/>
              <a:t>Hillebrandt</a:t>
            </a:r>
            <a:r>
              <a:rPr lang="en-GB" dirty="0"/>
              <a:t>-Andrade, from Puerto Rico and Chair of the Caribbean Tsunami Warning Program (CTWP), </a:t>
            </a:r>
            <a:r>
              <a:rPr lang="en-GB" dirty="0" err="1" smtClean="0"/>
              <a:t>Domenico</a:t>
            </a:r>
            <a:r>
              <a:rPr lang="en-GB" dirty="0" smtClean="0"/>
              <a:t> </a:t>
            </a:r>
            <a:r>
              <a:rPr lang="en-GB" dirty="0" err="1"/>
              <a:t>Mangione</a:t>
            </a:r>
            <a:r>
              <a:rPr lang="en-GB" dirty="0"/>
              <a:t>, from the Italian Civil Protection, and </a:t>
            </a:r>
            <a:r>
              <a:rPr lang="en-GB" dirty="0" smtClean="0"/>
              <a:t>Anthony </a:t>
            </a:r>
            <a:r>
              <a:rPr lang="en-GB" dirty="0" err="1"/>
              <a:t>Micaleff</a:t>
            </a:r>
            <a:r>
              <a:rPr lang="en-GB" dirty="0"/>
              <a:t>, from </a:t>
            </a:r>
            <a:r>
              <a:rPr lang="en-GB" dirty="0" err="1"/>
              <a:t>ICoD</a:t>
            </a:r>
            <a:r>
              <a:rPr lang="en-GB" dirty="0"/>
              <a:t> -  Euro-Mediterranean Centre on Insular Coastal Dynamics (Malta) and </a:t>
            </a:r>
            <a:r>
              <a:rPr lang="en-GB" dirty="0" err="1" smtClean="0"/>
              <a:t>Jabour</a:t>
            </a:r>
            <a:r>
              <a:rPr lang="en-GB" dirty="0" smtClean="0"/>
              <a:t> </a:t>
            </a:r>
            <a:r>
              <a:rPr lang="en-GB" dirty="0" err="1"/>
              <a:t>Nacer</a:t>
            </a:r>
            <a:r>
              <a:rPr lang="en-GB" dirty="0"/>
              <a:t>, Director of </a:t>
            </a:r>
            <a:r>
              <a:rPr lang="en-GB" dirty="0" smtClean="0"/>
              <a:t>CEPRIS, </a:t>
            </a:r>
            <a:r>
              <a:rPr lang="en-GB" dirty="0" err="1" smtClean="0"/>
              <a:t>Gianluca</a:t>
            </a:r>
            <a:r>
              <a:rPr lang="en-GB" dirty="0" smtClean="0"/>
              <a:t> </a:t>
            </a:r>
            <a:r>
              <a:rPr lang="en-GB" dirty="0" err="1"/>
              <a:t>Silvestrini</a:t>
            </a:r>
            <a:r>
              <a:rPr lang="en-GB" dirty="0"/>
              <a:t>, the Executive Secretary of EUR-OPA Majors Hazards Agreement, and 40 Portuguese persons mainly from civil protection </a:t>
            </a:r>
            <a:r>
              <a:rPr lang="en-GB" dirty="0" smtClean="0"/>
              <a:t>services (national and regional), </a:t>
            </a:r>
            <a:r>
              <a:rPr lang="en-GB" dirty="0"/>
              <a:t>hotel and tourism agents, </a:t>
            </a:r>
            <a:r>
              <a:rPr lang="en-GB" dirty="0" smtClean="0"/>
              <a:t>harbour, marine </a:t>
            </a:r>
            <a:r>
              <a:rPr lang="en-GB" dirty="0"/>
              <a:t>and beaches responsible, </a:t>
            </a:r>
            <a:r>
              <a:rPr lang="en-GB" dirty="0" smtClean="0"/>
              <a:t>Maritime Authority, IPMA and Lagos citizens.</a:t>
            </a:r>
            <a:endParaRPr lang="pt-PT" dirty="0"/>
          </a:p>
        </p:txBody>
      </p:sp>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B491B641-EE7A-4226-A915-72655A7BD1F0}"/>
              </a:ext>
            </a:extLst>
          </p:cNvPr>
          <p:cNvSpPr txBox="1"/>
          <p:nvPr/>
        </p:nvSpPr>
        <p:spPr>
          <a:xfrm>
            <a:off x="471050" y="4502107"/>
            <a:ext cx="7827818" cy="2031325"/>
          </a:xfrm>
          <a:prstGeom prst="rect">
            <a:avLst/>
          </a:prstGeom>
          <a:noFill/>
        </p:spPr>
        <p:txBody>
          <a:bodyPr wrap="square" rtlCol="0">
            <a:spAutoFit/>
          </a:bodyPr>
          <a:lstStyle/>
          <a:p>
            <a:r>
              <a:rPr lang="en-GB" b="1" dirty="0"/>
              <a:t>Presented and Discussed topics</a:t>
            </a:r>
            <a:r>
              <a:rPr lang="en-GB" dirty="0"/>
              <a:t>:</a:t>
            </a:r>
          </a:p>
          <a:p>
            <a:r>
              <a:rPr lang="en-GB" dirty="0"/>
              <a:t>Understanding the Hazard</a:t>
            </a:r>
          </a:p>
          <a:p>
            <a:r>
              <a:rPr lang="en-GB" dirty="0"/>
              <a:t>Understanding the Warning</a:t>
            </a:r>
          </a:p>
          <a:p>
            <a:r>
              <a:rPr lang="en-GB" dirty="0"/>
              <a:t>Tsunami Preparedness and Mitigation</a:t>
            </a:r>
          </a:p>
          <a:p>
            <a:r>
              <a:rPr lang="en-GB" dirty="0"/>
              <a:t>Tsunami Ready for Beach Resorts</a:t>
            </a:r>
          </a:p>
          <a:p>
            <a:r>
              <a:rPr lang="en-GB" dirty="0"/>
              <a:t>Waterfront preparedness &amp; Lifeguards training</a:t>
            </a:r>
          </a:p>
          <a:p>
            <a:r>
              <a:rPr lang="en-GB" dirty="0"/>
              <a:t>Visit to Praia da Batata tsunami signalling</a:t>
            </a:r>
            <a:endParaRPr lang="pt-PT" dirty="0"/>
          </a:p>
        </p:txBody>
      </p:sp>
    </p:spTree>
    <p:extLst>
      <p:ext uri="{BB962C8B-B14F-4D97-AF65-F5344CB8AC3E}">
        <p14:creationId xmlns="" xmlns:p14="http://schemas.microsoft.com/office/powerpoint/2010/main" val="3761987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 xmlns:a16="http://schemas.microsoft.com/office/drawing/2014/main" id="{1765BBBA-C92F-461C-93E2-A8588B307432}"/>
              </a:ext>
            </a:extLst>
          </p:cNvPr>
          <p:cNvSpPr txBox="1"/>
          <p:nvPr/>
        </p:nvSpPr>
        <p:spPr>
          <a:xfrm>
            <a:off x="471050" y="1842543"/>
            <a:ext cx="8520550" cy="923330"/>
          </a:xfrm>
          <a:prstGeom prst="rect">
            <a:avLst/>
          </a:prstGeom>
          <a:noFill/>
        </p:spPr>
        <p:txBody>
          <a:bodyPr wrap="square" rtlCol="0">
            <a:spAutoFit/>
          </a:bodyPr>
          <a:lstStyle/>
          <a:p>
            <a:r>
              <a:rPr lang="en-GB" dirty="0"/>
              <a:t>The workshop was very interesting, for all participants, but </a:t>
            </a:r>
            <a:r>
              <a:rPr lang="en-GB" b="1" dirty="0">
                <a:solidFill>
                  <a:srgbClr val="FFC000"/>
                </a:solidFill>
              </a:rPr>
              <a:t>it was ineffective to gather the target public</a:t>
            </a:r>
            <a:r>
              <a:rPr lang="en-GB" dirty="0"/>
              <a:t> (</a:t>
            </a:r>
            <a:r>
              <a:rPr lang="pt-PT" dirty="0"/>
              <a:t>hotel </a:t>
            </a:r>
            <a:r>
              <a:rPr lang="pt-PT" dirty="0" err="1"/>
              <a:t>and</a:t>
            </a:r>
            <a:r>
              <a:rPr lang="pt-PT" dirty="0"/>
              <a:t> </a:t>
            </a:r>
            <a:r>
              <a:rPr lang="pt-PT" dirty="0" err="1"/>
              <a:t>beach</a:t>
            </a:r>
            <a:r>
              <a:rPr lang="pt-PT" dirty="0"/>
              <a:t> </a:t>
            </a:r>
            <a:r>
              <a:rPr lang="pt-PT" dirty="0" err="1"/>
              <a:t>concessions</a:t>
            </a:r>
            <a:r>
              <a:rPr lang="pt-PT" dirty="0"/>
              <a:t> staff </a:t>
            </a:r>
            <a:r>
              <a:rPr lang="pt-PT" dirty="0" err="1"/>
              <a:t>and</a:t>
            </a:r>
            <a:r>
              <a:rPr lang="pt-PT" dirty="0"/>
              <a:t> managers). </a:t>
            </a:r>
          </a:p>
        </p:txBody>
      </p:sp>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71050" y="526471"/>
            <a:ext cx="8520550" cy="923330"/>
          </a:xfrm>
          <a:prstGeom prst="rect">
            <a:avLst/>
          </a:prstGeom>
          <a:noFill/>
        </p:spPr>
        <p:txBody>
          <a:bodyPr wrap="square" rtlCol="0">
            <a:spAutoFit/>
          </a:bodyPr>
          <a:lstStyle/>
          <a:p>
            <a:r>
              <a:rPr lang="pt-PT" b="1" dirty="0">
                <a:solidFill>
                  <a:srgbClr val="002060"/>
                </a:solidFill>
              </a:rPr>
              <a:t>Baywatch </a:t>
            </a:r>
            <a:r>
              <a:rPr lang="pt-PT" b="1" dirty="0" smtClean="0">
                <a:solidFill>
                  <a:srgbClr val="002060"/>
                </a:solidFill>
              </a:rPr>
              <a:t>Results </a:t>
            </a:r>
            <a:r>
              <a:rPr lang="pt-PT" dirty="0" smtClean="0">
                <a:solidFill>
                  <a:srgbClr val="002060"/>
                </a:solidFill>
              </a:rPr>
              <a:t>:</a:t>
            </a:r>
            <a:endParaRPr lang="pt-PT" dirty="0">
              <a:solidFill>
                <a:srgbClr val="002060"/>
              </a:solidFill>
            </a:endParaRPr>
          </a:p>
          <a:p>
            <a:endParaRPr lang="pt-PT" b="1" dirty="0"/>
          </a:p>
          <a:p>
            <a:pPr marL="342900" indent="-342900">
              <a:buAutoNum type="arabicParenBoth"/>
            </a:pPr>
            <a:r>
              <a:rPr lang="en-GB" b="1" dirty="0"/>
              <a:t>Lagos Workshop (2-3 April 2017)</a:t>
            </a:r>
            <a:endParaRPr lang="pt-PT" b="1" dirty="0">
              <a:solidFill>
                <a:srgbClr val="FFC000"/>
              </a:solidFill>
            </a:endParaRPr>
          </a:p>
        </p:txBody>
      </p:sp>
      <p:sp>
        <p:nvSpPr>
          <p:cNvPr id="6" name="CaixaDeTexto 5">
            <a:extLst>
              <a:ext uri="{FF2B5EF4-FFF2-40B4-BE49-F238E27FC236}">
                <a16:creationId xmlns="" xmlns:a16="http://schemas.microsoft.com/office/drawing/2014/main" id="{8DFC26CE-4F83-4F68-90C6-8AA88840B53A}"/>
              </a:ext>
            </a:extLst>
          </p:cNvPr>
          <p:cNvSpPr txBox="1"/>
          <p:nvPr/>
        </p:nvSpPr>
        <p:spPr>
          <a:xfrm>
            <a:off x="471050" y="2904238"/>
            <a:ext cx="8520550" cy="1200329"/>
          </a:xfrm>
          <a:prstGeom prst="rect">
            <a:avLst/>
          </a:prstGeom>
          <a:noFill/>
        </p:spPr>
        <p:txBody>
          <a:bodyPr wrap="square" rtlCol="0">
            <a:spAutoFit/>
          </a:bodyPr>
          <a:lstStyle/>
          <a:p>
            <a:r>
              <a:rPr lang="pt-PT" dirty="0" err="1"/>
              <a:t>However</a:t>
            </a:r>
            <a:r>
              <a:rPr lang="pt-PT" dirty="0"/>
              <a:t>, </a:t>
            </a:r>
            <a:r>
              <a:rPr lang="pt-PT" b="1" dirty="0" err="1">
                <a:solidFill>
                  <a:srgbClr val="FFC000"/>
                </a:solidFill>
              </a:rPr>
              <a:t>the</a:t>
            </a:r>
            <a:r>
              <a:rPr lang="pt-PT" b="1" dirty="0">
                <a:solidFill>
                  <a:srgbClr val="FFC000"/>
                </a:solidFill>
              </a:rPr>
              <a:t> </a:t>
            </a:r>
            <a:r>
              <a:rPr lang="pt-PT" b="1" dirty="0" err="1">
                <a:solidFill>
                  <a:srgbClr val="FFC000"/>
                </a:solidFill>
              </a:rPr>
              <a:t>four</a:t>
            </a:r>
            <a:r>
              <a:rPr lang="pt-PT" b="1" dirty="0">
                <a:solidFill>
                  <a:srgbClr val="FFC000"/>
                </a:solidFill>
              </a:rPr>
              <a:t> </a:t>
            </a:r>
            <a:r>
              <a:rPr lang="pt-PT" b="1" dirty="0" err="1">
                <a:solidFill>
                  <a:srgbClr val="FFC000"/>
                </a:solidFill>
              </a:rPr>
              <a:t>attendants</a:t>
            </a:r>
            <a:r>
              <a:rPr lang="pt-PT" b="1" dirty="0">
                <a:solidFill>
                  <a:srgbClr val="FFC000"/>
                </a:solidFill>
              </a:rPr>
              <a:t> (</a:t>
            </a:r>
            <a:r>
              <a:rPr lang="pt-PT" b="1" dirty="0" err="1">
                <a:solidFill>
                  <a:srgbClr val="FFC000"/>
                </a:solidFill>
              </a:rPr>
              <a:t>representing</a:t>
            </a:r>
            <a:r>
              <a:rPr lang="pt-PT" b="1" dirty="0">
                <a:solidFill>
                  <a:srgbClr val="FFC000"/>
                </a:solidFill>
              </a:rPr>
              <a:t> </a:t>
            </a:r>
            <a:r>
              <a:rPr lang="pt-PT" b="1" dirty="0" err="1">
                <a:solidFill>
                  <a:srgbClr val="FFC000"/>
                </a:solidFill>
              </a:rPr>
              <a:t>the</a:t>
            </a:r>
            <a:r>
              <a:rPr lang="pt-PT" b="1" dirty="0">
                <a:solidFill>
                  <a:srgbClr val="FFC000"/>
                </a:solidFill>
              </a:rPr>
              <a:t> </a:t>
            </a:r>
            <a:r>
              <a:rPr lang="pt-PT" b="1" dirty="0" err="1">
                <a:solidFill>
                  <a:srgbClr val="FFC000"/>
                </a:solidFill>
              </a:rPr>
              <a:t>private</a:t>
            </a:r>
            <a:r>
              <a:rPr lang="pt-PT" b="1" dirty="0">
                <a:solidFill>
                  <a:srgbClr val="FFC000"/>
                </a:solidFill>
              </a:rPr>
              <a:t> sector </a:t>
            </a:r>
            <a:r>
              <a:rPr lang="pt-PT" b="1" dirty="0" err="1">
                <a:solidFill>
                  <a:srgbClr val="FFC000"/>
                </a:solidFill>
              </a:rPr>
              <a:t>working</a:t>
            </a:r>
            <a:r>
              <a:rPr lang="pt-PT" b="1" dirty="0">
                <a:solidFill>
                  <a:srgbClr val="FFC000"/>
                </a:solidFill>
              </a:rPr>
              <a:t> for </a:t>
            </a:r>
            <a:r>
              <a:rPr lang="pt-PT" b="1" dirty="0" err="1">
                <a:solidFill>
                  <a:srgbClr val="FFC000"/>
                </a:solidFill>
              </a:rPr>
              <a:t>one</a:t>
            </a:r>
            <a:r>
              <a:rPr lang="pt-PT" b="1" dirty="0">
                <a:solidFill>
                  <a:srgbClr val="FFC000"/>
                </a:solidFill>
              </a:rPr>
              <a:t> marina, a </a:t>
            </a:r>
            <a:r>
              <a:rPr lang="pt-PT" b="1" dirty="0" err="1">
                <a:solidFill>
                  <a:srgbClr val="FFC000"/>
                </a:solidFill>
              </a:rPr>
              <a:t>beach</a:t>
            </a:r>
            <a:r>
              <a:rPr lang="pt-PT" b="1" dirty="0">
                <a:solidFill>
                  <a:srgbClr val="FFC000"/>
                </a:solidFill>
              </a:rPr>
              <a:t> </a:t>
            </a:r>
            <a:r>
              <a:rPr lang="pt-PT" b="1" dirty="0" err="1">
                <a:solidFill>
                  <a:srgbClr val="FFC000"/>
                </a:solidFill>
              </a:rPr>
              <a:t>concession</a:t>
            </a:r>
            <a:r>
              <a:rPr lang="pt-PT" b="1" dirty="0">
                <a:solidFill>
                  <a:srgbClr val="FFC000"/>
                </a:solidFill>
              </a:rPr>
              <a:t>, </a:t>
            </a:r>
            <a:r>
              <a:rPr lang="pt-PT" b="1" dirty="0" err="1">
                <a:solidFill>
                  <a:srgbClr val="FFC000"/>
                </a:solidFill>
              </a:rPr>
              <a:t>an</a:t>
            </a:r>
            <a:r>
              <a:rPr lang="pt-PT" b="1" dirty="0">
                <a:solidFill>
                  <a:srgbClr val="FFC000"/>
                </a:solidFill>
              </a:rPr>
              <a:t> hotel </a:t>
            </a:r>
            <a:r>
              <a:rPr lang="pt-PT" b="1" dirty="0" err="1">
                <a:solidFill>
                  <a:srgbClr val="FFC000"/>
                </a:solidFill>
              </a:rPr>
              <a:t>and</a:t>
            </a:r>
            <a:r>
              <a:rPr lang="pt-PT" b="1" dirty="0">
                <a:solidFill>
                  <a:srgbClr val="FFC000"/>
                </a:solidFill>
              </a:rPr>
              <a:t> </a:t>
            </a:r>
            <a:r>
              <a:rPr lang="pt-PT" b="1" dirty="0" err="1">
                <a:solidFill>
                  <a:srgbClr val="FFC000"/>
                </a:solidFill>
              </a:rPr>
              <a:t>one</a:t>
            </a:r>
            <a:r>
              <a:rPr lang="pt-PT" b="1" dirty="0">
                <a:solidFill>
                  <a:srgbClr val="FFC000"/>
                </a:solidFill>
              </a:rPr>
              <a:t> </a:t>
            </a:r>
            <a:r>
              <a:rPr lang="pt-PT" b="1" dirty="0" err="1">
                <a:solidFill>
                  <a:srgbClr val="FFC000"/>
                </a:solidFill>
              </a:rPr>
              <a:t>nautical</a:t>
            </a:r>
            <a:r>
              <a:rPr lang="pt-PT" b="1" dirty="0">
                <a:solidFill>
                  <a:srgbClr val="FFC000"/>
                </a:solidFill>
              </a:rPr>
              <a:t> club)</a:t>
            </a:r>
            <a:r>
              <a:rPr lang="pt-PT" dirty="0"/>
              <a:t>, </a:t>
            </a:r>
            <a:r>
              <a:rPr lang="pt-PT" dirty="0" err="1"/>
              <a:t>were</a:t>
            </a:r>
            <a:r>
              <a:rPr lang="pt-PT" dirty="0"/>
              <a:t> </a:t>
            </a:r>
            <a:r>
              <a:rPr lang="pt-PT" dirty="0" err="1"/>
              <a:t>very</a:t>
            </a:r>
            <a:r>
              <a:rPr lang="pt-PT" dirty="0"/>
              <a:t> </a:t>
            </a:r>
            <a:r>
              <a:rPr lang="pt-PT" dirty="0" err="1"/>
              <a:t>interested</a:t>
            </a:r>
            <a:r>
              <a:rPr lang="pt-PT" dirty="0"/>
              <a:t>, </a:t>
            </a:r>
            <a:r>
              <a:rPr lang="pt-PT" dirty="0" err="1"/>
              <a:t>attended</a:t>
            </a:r>
            <a:r>
              <a:rPr lang="pt-PT" dirty="0"/>
              <a:t> </a:t>
            </a:r>
            <a:r>
              <a:rPr lang="pt-PT" dirty="0" err="1"/>
              <a:t>most</a:t>
            </a:r>
            <a:r>
              <a:rPr lang="pt-PT" dirty="0"/>
              <a:t> </a:t>
            </a:r>
            <a:r>
              <a:rPr lang="pt-PT" dirty="0" err="1"/>
              <a:t>of</a:t>
            </a:r>
            <a:r>
              <a:rPr lang="pt-PT" dirty="0"/>
              <a:t> </a:t>
            </a:r>
            <a:r>
              <a:rPr lang="pt-PT" dirty="0" err="1"/>
              <a:t>the</a:t>
            </a:r>
            <a:r>
              <a:rPr lang="pt-PT" dirty="0"/>
              <a:t> </a:t>
            </a:r>
            <a:r>
              <a:rPr lang="pt-PT" dirty="0" err="1"/>
              <a:t>sessions</a:t>
            </a:r>
            <a:r>
              <a:rPr lang="pt-PT" dirty="0"/>
              <a:t> </a:t>
            </a:r>
            <a:r>
              <a:rPr lang="pt-PT" dirty="0" err="1"/>
              <a:t>and</a:t>
            </a:r>
            <a:r>
              <a:rPr lang="pt-PT" dirty="0"/>
              <a:t> </a:t>
            </a:r>
            <a:r>
              <a:rPr lang="pt-PT" dirty="0" err="1"/>
              <a:t>were</a:t>
            </a:r>
            <a:r>
              <a:rPr lang="pt-PT" dirty="0"/>
              <a:t> </a:t>
            </a:r>
            <a:r>
              <a:rPr lang="pt-PT" dirty="0" err="1"/>
              <a:t>participative</a:t>
            </a:r>
            <a:r>
              <a:rPr lang="pt-PT" dirty="0"/>
              <a:t>, </a:t>
            </a:r>
            <a:r>
              <a:rPr lang="pt-PT" dirty="0" err="1"/>
              <a:t>giving</a:t>
            </a:r>
            <a:r>
              <a:rPr lang="pt-PT" dirty="0"/>
              <a:t> </a:t>
            </a:r>
            <a:r>
              <a:rPr lang="pt-PT" dirty="0" err="1"/>
              <a:t>significant</a:t>
            </a:r>
            <a:r>
              <a:rPr lang="pt-PT" dirty="0"/>
              <a:t> </a:t>
            </a:r>
            <a:r>
              <a:rPr lang="pt-PT" dirty="0" err="1"/>
              <a:t>contributions</a:t>
            </a:r>
            <a:r>
              <a:rPr lang="pt-PT" dirty="0"/>
              <a:t> </a:t>
            </a:r>
            <a:r>
              <a:rPr lang="pt-PT" dirty="0" err="1"/>
              <a:t>and</a:t>
            </a:r>
            <a:r>
              <a:rPr lang="pt-PT" dirty="0"/>
              <a:t> </a:t>
            </a:r>
            <a:r>
              <a:rPr lang="pt-PT" dirty="0" err="1"/>
              <a:t>suggestions</a:t>
            </a:r>
            <a:r>
              <a:rPr lang="pt-PT" dirty="0"/>
              <a:t>.</a:t>
            </a:r>
          </a:p>
        </p:txBody>
      </p:sp>
      <p:sp>
        <p:nvSpPr>
          <p:cNvPr id="7" name="CaixaDeTexto 6">
            <a:extLst>
              <a:ext uri="{FF2B5EF4-FFF2-40B4-BE49-F238E27FC236}">
                <a16:creationId xmlns="" xmlns:a16="http://schemas.microsoft.com/office/drawing/2014/main" id="{FF54A2AD-20E7-4A3A-9CF1-A00C54FE7242}"/>
              </a:ext>
            </a:extLst>
          </p:cNvPr>
          <p:cNvSpPr txBox="1"/>
          <p:nvPr/>
        </p:nvSpPr>
        <p:spPr>
          <a:xfrm>
            <a:off x="471050" y="4320293"/>
            <a:ext cx="8520550" cy="1200329"/>
          </a:xfrm>
          <a:prstGeom prst="rect">
            <a:avLst/>
          </a:prstGeom>
          <a:noFill/>
        </p:spPr>
        <p:txBody>
          <a:bodyPr wrap="square" rtlCol="0">
            <a:spAutoFit/>
          </a:bodyPr>
          <a:lstStyle/>
          <a:p>
            <a:r>
              <a:rPr lang="en-GB" dirty="0"/>
              <a:t>As result the promoters of the workshop came out of the 2-day workshop </a:t>
            </a:r>
            <a:r>
              <a:rPr lang="en-GB" b="1" dirty="0">
                <a:solidFill>
                  <a:srgbClr val="FFC000"/>
                </a:solidFill>
              </a:rPr>
              <a:t>better prepared to accomplish the ultimate goal of promoting tsunami awareness and preparedness for the hotel managers and beach concessionaires</a:t>
            </a:r>
            <a:r>
              <a:rPr lang="en-GB" dirty="0"/>
              <a:t>.</a:t>
            </a:r>
            <a:endParaRPr lang="pt-PT" dirty="0"/>
          </a:p>
        </p:txBody>
      </p:sp>
    </p:spTree>
    <p:extLst>
      <p:ext uri="{BB962C8B-B14F-4D97-AF65-F5344CB8AC3E}">
        <p14:creationId xmlns="" xmlns:p14="http://schemas.microsoft.com/office/powerpoint/2010/main" val="1561251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Cantos Arredondados 3">
            <a:extLst>
              <a:ext uri="{FF2B5EF4-FFF2-40B4-BE49-F238E27FC236}">
                <a16:creationId xmlns="" xmlns:a16="http://schemas.microsoft.com/office/drawing/2014/main" id="{1A1C866E-7088-4482-9231-AAA77A7D9081}"/>
              </a:ext>
            </a:extLst>
          </p:cNvPr>
          <p:cNvSpPr/>
          <p:nvPr/>
        </p:nvSpPr>
        <p:spPr>
          <a:xfrm>
            <a:off x="124688" y="4562065"/>
            <a:ext cx="8991602" cy="20366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CaixaDeTexto 7">
            <a:extLst>
              <a:ext uri="{FF2B5EF4-FFF2-40B4-BE49-F238E27FC236}">
                <a16:creationId xmlns="" xmlns:a16="http://schemas.microsoft.com/office/drawing/2014/main" id="{1765BBBA-C92F-461C-93E2-A8588B307432}"/>
              </a:ext>
            </a:extLst>
          </p:cNvPr>
          <p:cNvSpPr txBox="1"/>
          <p:nvPr/>
        </p:nvSpPr>
        <p:spPr>
          <a:xfrm>
            <a:off x="471050" y="1670013"/>
            <a:ext cx="8520550" cy="1477328"/>
          </a:xfrm>
          <a:prstGeom prst="rect">
            <a:avLst/>
          </a:prstGeom>
          <a:noFill/>
        </p:spPr>
        <p:txBody>
          <a:bodyPr wrap="square" rtlCol="0">
            <a:spAutoFit/>
          </a:bodyPr>
          <a:lstStyle/>
          <a:p>
            <a:r>
              <a:rPr lang="en-GB" dirty="0"/>
              <a:t>To gather the target public, hotel and beach concession staff and managers, instead of invited them to an workshop promoted by us, </a:t>
            </a:r>
            <a:r>
              <a:rPr lang="en-GB" b="1" dirty="0">
                <a:solidFill>
                  <a:srgbClr val="FFC000"/>
                </a:solidFill>
              </a:rPr>
              <a:t>we have to go to their own meetings and make a short presentation </a:t>
            </a:r>
            <a:r>
              <a:rPr lang="en-GB" dirty="0"/>
              <a:t>on tsunami awareness and tsunami risk mitigation measures.</a:t>
            </a:r>
            <a:endParaRPr lang="pt-PT" dirty="0"/>
          </a:p>
          <a:p>
            <a:endParaRPr lang="pt-PT" dirty="0"/>
          </a:p>
        </p:txBody>
      </p:sp>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71050" y="526471"/>
            <a:ext cx="8520550" cy="923330"/>
          </a:xfrm>
          <a:prstGeom prst="rect">
            <a:avLst/>
          </a:prstGeom>
          <a:noFill/>
        </p:spPr>
        <p:txBody>
          <a:bodyPr wrap="square" rtlCol="0">
            <a:spAutoFit/>
          </a:bodyPr>
          <a:lstStyle/>
          <a:p>
            <a:r>
              <a:rPr lang="pt-PT" b="1" dirty="0">
                <a:solidFill>
                  <a:srgbClr val="002060"/>
                </a:solidFill>
              </a:rPr>
              <a:t>Baywatch </a:t>
            </a:r>
            <a:r>
              <a:rPr lang="pt-PT" b="1" dirty="0" smtClean="0">
                <a:solidFill>
                  <a:srgbClr val="002060"/>
                </a:solidFill>
              </a:rPr>
              <a:t>Results </a:t>
            </a:r>
            <a:r>
              <a:rPr lang="pt-PT" dirty="0" smtClean="0">
                <a:solidFill>
                  <a:srgbClr val="002060"/>
                </a:solidFill>
              </a:rPr>
              <a:t>:</a:t>
            </a:r>
            <a:endParaRPr lang="pt-PT" dirty="0">
              <a:solidFill>
                <a:srgbClr val="002060"/>
              </a:solidFill>
            </a:endParaRPr>
          </a:p>
          <a:p>
            <a:endParaRPr lang="pt-PT" b="1" dirty="0"/>
          </a:p>
          <a:p>
            <a:pPr marL="342900" indent="-342900">
              <a:buAutoNum type="arabicParenBoth"/>
            </a:pPr>
            <a:r>
              <a:rPr lang="en-GB" b="1" dirty="0"/>
              <a:t>Lagos Workshop (2-3 April 2017)</a:t>
            </a:r>
            <a:endParaRPr lang="pt-PT" b="1" dirty="0">
              <a:solidFill>
                <a:srgbClr val="FFC000"/>
              </a:solidFill>
            </a:endParaRPr>
          </a:p>
        </p:txBody>
      </p:sp>
      <p:sp>
        <p:nvSpPr>
          <p:cNvPr id="6" name="CaixaDeTexto 5">
            <a:extLst>
              <a:ext uri="{FF2B5EF4-FFF2-40B4-BE49-F238E27FC236}">
                <a16:creationId xmlns="" xmlns:a16="http://schemas.microsoft.com/office/drawing/2014/main" id="{8DFC26CE-4F83-4F68-90C6-8AA88840B53A}"/>
              </a:ext>
            </a:extLst>
          </p:cNvPr>
          <p:cNvSpPr txBox="1"/>
          <p:nvPr/>
        </p:nvSpPr>
        <p:spPr>
          <a:xfrm>
            <a:off x="471050" y="3091926"/>
            <a:ext cx="8520550" cy="1200329"/>
          </a:xfrm>
          <a:prstGeom prst="rect">
            <a:avLst/>
          </a:prstGeom>
          <a:noFill/>
        </p:spPr>
        <p:txBody>
          <a:bodyPr wrap="square" rtlCol="0">
            <a:spAutoFit/>
          </a:bodyPr>
          <a:lstStyle/>
          <a:p>
            <a:pPr lvl="0"/>
            <a:r>
              <a:rPr lang="en-GB" dirty="0"/>
              <a:t>One way is to consider </a:t>
            </a:r>
            <a:r>
              <a:rPr lang="en-GB" b="1" dirty="0">
                <a:solidFill>
                  <a:srgbClr val="FFC000"/>
                </a:solidFill>
              </a:rPr>
              <a:t>the formation and training on tsunamis as staff formation</a:t>
            </a:r>
            <a:r>
              <a:rPr lang="en-GB" dirty="0"/>
              <a:t> (obligatory by law). It will be only necessary to give a diploma or certificate is given at the end. The most suitable duration for this formation will be half-day or 1 day (if some training is included)</a:t>
            </a:r>
            <a:endParaRPr lang="pt-PT" i="1" dirty="0"/>
          </a:p>
        </p:txBody>
      </p:sp>
      <p:sp>
        <p:nvSpPr>
          <p:cNvPr id="10" name="CaixaDeTexto 9">
            <a:extLst>
              <a:ext uri="{FF2B5EF4-FFF2-40B4-BE49-F238E27FC236}">
                <a16:creationId xmlns="" xmlns:a16="http://schemas.microsoft.com/office/drawing/2014/main" id="{FE3201A0-C16C-4890-A573-A755B50F0933}"/>
              </a:ext>
            </a:extLst>
          </p:cNvPr>
          <p:cNvSpPr txBox="1"/>
          <p:nvPr/>
        </p:nvSpPr>
        <p:spPr>
          <a:xfrm>
            <a:off x="374065" y="4762537"/>
            <a:ext cx="9005460" cy="1477328"/>
          </a:xfrm>
          <a:prstGeom prst="rect">
            <a:avLst/>
          </a:prstGeom>
          <a:noFill/>
        </p:spPr>
        <p:txBody>
          <a:bodyPr wrap="square" rtlCol="0">
            <a:spAutoFit/>
          </a:bodyPr>
          <a:lstStyle/>
          <a:p>
            <a:pPr lvl="0"/>
            <a:r>
              <a:rPr lang="en-GB" dirty="0"/>
              <a:t>	Meeting with Algarve hotel School (ESHGT)</a:t>
            </a:r>
          </a:p>
          <a:p>
            <a:pPr lvl="0"/>
            <a:endParaRPr lang="pt-PT" dirty="0"/>
          </a:p>
          <a:p>
            <a:pPr lvl="0"/>
            <a:r>
              <a:rPr lang="en-GB" dirty="0"/>
              <a:t>	Meeting with Algarve Touristic Council (RTA)</a:t>
            </a:r>
          </a:p>
          <a:p>
            <a:pPr lvl="0"/>
            <a:r>
              <a:rPr lang="en-GB" dirty="0"/>
              <a:t> </a:t>
            </a:r>
          </a:p>
          <a:p>
            <a:pPr lvl="0"/>
            <a:r>
              <a:rPr lang="en-GB" dirty="0"/>
              <a:t>	Meeting with Algarve hotel and </a:t>
            </a:r>
            <a:r>
              <a:rPr lang="pt-PT" dirty="0" err="1"/>
              <a:t>tourist</a:t>
            </a:r>
            <a:r>
              <a:rPr lang="pt-PT" dirty="0"/>
              <a:t> </a:t>
            </a:r>
            <a:r>
              <a:rPr lang="pt-PT" dirty="0" err="1"/>
              <a:t>establishments</a:t>
            </a:r>
            <a:r>
              <a:rPr lang="pt-PT" dirty="0"/>
              <a:t> </a:t>
            </a:r>
            <a:r>
              <a:rPr lang="en-GB" dirty="0"/>
              <a:t>association (AHETA)</a:t>
            </a:r>
            <a:endParaRPr lang="pt-PT" dirty="0"/>
          </a:p>
        </p:txBody>
      </p:sp>
      <p:sp>
        <p:nvSpPr>
          <p:cNvPr id="3" name="Seta: Para a Direita 2">
            <a:extLst>
              <a:ext uri="{FF2B5EF4-FFF2-40B4-BE49-F238E27FC236}">
                <a16:creationId xmlns="" xmlns:a16="http://schemas.microsoft.com/office/drawing/2014/main" id="{4D96B04F-C96C-41C0-B973-18995287AC9B}"/>
              </a:ext>
            </a:extLst>
          </p:cNvPr>
          <p:cNvSpPr/>
          <p:nvPr/>
        </p:nvSpPr>
        <p:spPr>
          <a:xfrm>
            <a:off x="152398" y="4853009"/>
            <a:ext cx="609609" cy="193961"/>
          </a:xfrm>
          <a:prstGeom prst="rightArrow">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Seta: Para a Direita 10">
            <a:extLst>
              <a:ext uri="{FF2B5EF4-FFF2-40B4-BE49-F238E27FC236}">
                <a16:creationId xmlns="" xmlns:a16="http://schemas.microsoft.com/office/drawing/2014/main" id="{B4FD21A2-9014-4B26-A6C7-FD708FE4779B}"/>
              </a:ext>
            </a:extLst>
          </p:cNvPr>
          <p:cNvSpPr/>
          <p:nvPr/>
        </p:nvSpPr>
        <p:spPr>
          <a:xfrm>
            <a:off x="152398" y="5393348"/>
            <a:ext cx="609609" cy="193961"/>
          </a:xfrm>
          <a:prstGeom prst="rightArrow">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Seta: Para a Direita 11">
            <a:extLst>
              <a:ext uri="{FF2B5EF4-FFF2-40B4-BE49-F238E27FC236}">
                <a16:creationId xmlns="" xmlns:a16="http://schemas.microsoft.com/office/drawing/2014/main" id="{A2236C39-2633-4A88-A755-4BACFAC88663}"/>
              </a:ext>
            </a:extLst>
          </p:cNvPr>
          <p:cNvSpPr/>
          <p:nvPr/>
        </p:nvSpPr>
        <p:spPr>
          <a:xfrm>
            <a:off x="152398" y="5950513"/>
            <a:ext cx="609609" cy="160298"/>
          </a:xfrm>
          <a:prstGeom prst="rightArrow">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 xmlns:p14="http://schemas.microsoft.com/office/powerpoint/2010/main" val="325183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0-#ppt_w/2"/>
                                          </p:val>
                                        </p:tav>
                                        <p:tav tm="100000">
                                          <p:val>
                                            <p:strVal val="#ppt_x"/>
                                          </p:val>
                                        </p:tav>
                                      </p:tavLst>
                                    </p:anim>
                                    <p:anim calcmode="lin" valueType="num">
                                      <p:cBhvr additive="base">
                                        <p:cTn id="10" dur="500" fill="hold"/>
                                        <p:tgtEl>
                                          <p:spTgt spid="11"/>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3"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 xmlns:a16="http://schemas.microsoft.com/office/drawing/2014/main" id="{0028A872-836E-4230-9CD0-703DB2D14AA9}"/>
              </a:ext>
            </a:extLst>
          </p:cNvPr>
          <p:cNvPicPr/>
          <p:nvPr/>
        </p:nvPicPr>
        <p:blipFill>
          <a:blip r:embed="rId2" cstate="print">
            <a:extLst>
              <a:ext uri="{28A0092B-C50C-407E-A947-70E740481C1C}">
                <a14:useLocalDpi xmlns="" xmlns:a14="http://schemas.microsoft.com/office/drawing/2010/main" val="0"/>
              </a:ext>
            </a:extLst>
          </a:blip>
          <a:stretch>
            <a:fillRect/>
          </a:stretch>
        </p:blipFill>
        <p:spPr>
          <a:xfrm>
            <a:off x="445755" y="44624"/>
            <a:ext cx="2876550" cy="2157095"/>
          </a:xfrm>
          <a:prstGeom prst="rect">
            <a:avLst/>
          </a:prstGeom>
        </p:spPr>
      </p:pic>
      <p:pic>
        <p:nvPicPr>
          <p:cNvPr id="3" name="Imagem 2">
            <a:extLst>
              <a:ext uri="{FF2B5EF4-FFF2-40B4-BE49-F238E27FC236}">
                <a16:creationId xmlns="" xmlns:a16="http://schemas.microsoft.com/office/drawing/2014/main" id="{D975BAA3-E7C7-40CD-A586-0715214899F2}"/>
              </a:ext>
            </a:extLst>
          </p:cNvPr>
          <p:cNvPicPr/>
          <p:nvPr/>
        </p:nvPicPr>
        <p:blipFill>
          <a:blip r:embed="rId3" cstate="print">
            <a:extLst>
              <a:ext uri="{28A0092B-C50C-407E-A947-70E740481C1C}">
                <a14:useLocalDpi xmlns="" xmlns:a14="http://schemas.microsoft.com/office/drawing/2010/main" val="0"/>
              </a:ext>
            </a:extLst>
          </a:blip>
          <a:stretch>
            <a:fillRect/>
          </a:stretch>
        </p:blipFill>
        <p:spPr>
          <a:xfrm>
            <a:off x="3275856" y="44624"/>
            <a:ext cx="2882265" cy="2162175"/>
          </a:xfrm>
          <a:prstGeom prst="rect">
            <a:avLst/>
          </a:prstGeom>
        </p:spPr>
      </p:pic>
      <p:pic>
        <p:nvPicPr>
          <p:cNvPr id="4" name="Imagem 3">
            <a:extLst>
              <a:ext uri="{FF2B5EF4-FFF2-40B4-BE49-F238E27FC236}">
                <a16:creationId xmlns="" xmlns:a16="http://schemas.microsoft.com/office/drawing/2014/main" id="{2DCDA729-03E4-4932-80B5-B7E1E6286466}"/>
              </a:ext>
            </a:extLst>
          </p:cNvPr>
          <p:cNvPicPr/>
          <p:nvPr/>
        </p:nvPicPr>
        <p:blipFill>
          <a:blip r:embed="rId4" cstate="print">
            <a:extLst>
              <a:ext uri="{28A0092B-C50C-407E-A947-70E740481C1C}">
                <a14:useLocalDpi xmlns="" xmlns:a14="http://schemas.microsoft.com/office/drawing/2010/main" val="0"/>
              </a:ext>
            </a:extLst>
          </a:blip>
          <a:stretch>
            <a:fillRect/>
          </a:stretch>
        </p:blipFill>
        <p:spPr>
          <a:xfrm>
            <a:off x="3275856" y="2204864"/>
            <a:ext cx="2867025" cy="2150110"/>
          </a:xfrm>
          <a:prstGeom prst="rect">
            <a:avLst/>
          </a:prstGeom>
        </p:spPr>
      </p:pic>
      <p:pic>
        <p:nvPicPr>
          <p:cNvPr id="5" name="Imagem 4">
            <a:extLst>
              <a:ext uri="{FF2B5EF4-FFF2-40B4-BE49-F238E27FC236}">
                <a16:creationId xmlns="" xmlns:a16="http://schemas.microsoft.com/office/drawing/2014/main" id="{9252CF8E-C4D9-496B-BE4E-2C1BA6EA6BB0}"/>
              </a:ext>
            </a:extLst>
          </p:cNvPr>
          <p:cNvPicPr/>
          <p:nvPr/>
        </p:nvPicPr>
        <p:blipFill>
          <a:blip r:embed="rId5" cstate="print">
            <a:extLst>
              <a:ext uri="{28A0092B-C50C-407E-A947-70E740481C1C}">
                <a14:useLocalDpi xmlns="" xmlns:a14="http://schemas.microsoft.com/office/drawing/2010/main" val="0"/>
              </a:ext>
            </a:extLst>
          </a:blip>
          <a:stretch>
            <a:fillRect/>
          </a:stretch>
        </p:blipFill>
        <p:spPr>
          <a:xfrm>
            <a:off x="2759450" y="4361441"/>
            <a:ext cx="2867025" cy="2150110"/>
          </a:xfrm>
          <a:prstGeom prst="rect">
            <a:avLst/>
          </a:prstGeom>
        </p:spPr>
      </p:pic>
      <p:pic>
        <p:nvPicPr>
          <p:cNvPr id="6" name="Imagem 5">
            <a:extLst>
              <a:ext uri="{FF2B5EF4-FFF2-40B4-BE49-F238E27FC236}">
                <a16:creationId xmlns="" xmlns:a16="http://schemas.microsoft.com/office/drawing/2014/main" id="{89E33D11-1009-4820-8E34-52D1C29F8095}"/>
              </a:ext>
            </a:extLst>
          </p:cNvPr>
          <p:cNvPicPr/>
          <p:nvPr/>
        </p:nvPicPr>
        <p:blipFill>
          <a:blip r:embed="rId6" cstate="print">
            <a:extLst>
              <a:ext uri="{28A0092B-C50C-407E-A947-70E740481C1C}">
                <a14:useLocalDpi xmlns="" xmlns:a14="http://schemas.microsoft.com/office/drawing/2010/main" val="0"/>
              </a:ext>
            </a:extLst>
          </a:blip>
          <a:stretch>
            <a:fillRect/>
          </a:stretch>
        </p:blipFill>
        <p:spPr>
          <a:xfrm>
            <a:off x="6156176" y="44624"/>
            <a:ext cx="2882265" cy="2161540"/>
          </a:xfrm>
          <a:prstGeom prst="rect">
            <a:avLst/>
          </a:prstGeom>
        </p:spPr>
      </p:pic>
      <p:pic>
        <p:nvPicPr>
          <p:cNvPr id="7" name="Imagem 6">
            <a:extLst>
              <a:ext uri="{FF2B5EF4-FFF2-40B4-BE49-F238E27FC236}">
                <a16:creationId xmlns="" xmlns:a16="http://schemas.microsoft.com/office/drawing/2014/main" id="{B279A249-ABE0-401C-BD62-EB17B378A807}"/>
              </a:ext>
            </a:extLst>
          </p:cNvPr>
          <p:cNvPicPr/>
          <p:nvPr/>
        </p:nvPicPr>
        <p:blipFill>
          <a:blip r:embed="rId7" cstate="print">
            <a:extLst>
              <a:ext uri="{28A0092B-C50C-407E-A947-70E740481C1C}">
                <a14:useLocalDpi xmlns="" xmlns:a14="http://schemas.microsoft.com/office/drawing/2010/main" val="0"/>
              </a:ext>
            </a:extLst>
          </a:blip>
          <a:stretch>
            <a:fillRect/>
          </a:stretch>
        </p:blipFill>
        <p:spPr>
          <a:xfrm>
            <a:off x="445755" y="2204864"/>
            <a:ext cx="2856865" cy="2143125"/>
          </a:xfrm>
          <a:prstGeom prst="rect">
            <a:avLst/>
          </a:prstGeom>
        </p:spPr>
      </p:pic>
      <p:pic>
        <p:nvPicPr>
          <p:cNvPr id="9" name="Imagem 8">
            <a:extLst>
              <a:ext uri="{FF2B5EF4-FFF2-40B4-BE49-F238E27FC236}">
                <a16:creationId xmlns="" xmlns:a16="http://schemas.microsoft.com/office/drawing/2014/main" id="{733F5AF7-A347-442E-AFF1-A06F3BF3A62B}"/>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718673" y="4358544"/>
            <a:ext cx="3297763" cy="2473323"/>
          </a:xfrm>
          <a:prstGeom prst="rect">
            <a:avLst/>
          </a:prstGeom>
        </p:spPr>
      </p:pic>
      <p:sp>
        <p:nvSpPr>
          <p:cNvPr id="10" name="CaixaDeTexto 9">
            <a:extLst>
              <a:ext uri="{FF2B5EF4-FFF2-40B4-BE49-F238E27FC236}">
                <a16:creationId xmlns="" xmlns:a16="http://schemas.microsoft.com/office/drawing/2014/main" id="{C4B775FB-77BF-4FF3-9151-15C6CAEFC9C2}"/>
              </a:ext>
            </a:extLst>
          </p:cNvPr>
          <p:cNvSpPr txBox="1"/>
          <p:nvPr/>
        </p:nvSpPr>
        <p:spPr>
          <a:xfrm>
            <a:off x="3322305" y="6211669"/>
            <a:ext cx="1992769" cy="646331"/>
          </a:xfrm>
          <a:prstGeom prst="rect">
            <a:avLst/>
          </a:prstGeom>
          <a:noFill/>
        </p:spPr>
        <p:txBody>
          <a:bodyPr wrap="square" rtlCol="0">
            <a:spAutoFit/>
          </a:bodyPr>
          <a:lstStyle/>
          <a:p>
            <a:pPr algn="ctr"/>
            <a:r>
              <a:rPr lang="pt-PT" b="1" dirty="0">
                <a:solidFill>
                  <a:srgbClr val="FFFF00"/>
                </a:solidFill>
              </a:rPr>
              <a:t>Praia da Batata</a:t>
            </a:r>
          </a:p>
          <a:p>
            <a:pPr algn="ctr"/>
            <a:r>
              <a:rPr lang="pt-PT" b="1" dirty="0">
                <a:solidFill>
                  <a:srgbClr val="FFFF00"/>
                </a:solidFill>
              </a:rPr>
              <a:t>Lagos</a:t>
            </a:r>
          </a:p>
        </p:txBody>
      </p:sp>
      <p:pic>
        <p:nvPicPr>
          <p:cNvPr id="12" name="Imagem 11">
            <a:extLst>
              <a:ext uri="{FF2B5EF4-FFF2-40B4-BE49-F238E27FC236}">
                <a16:creationId xmlns="" xmlns:a16="http://schemas.microsoft.com/office/drawing/2014/main" id="{52DFA9B8-6A47-4909-A136-099805A9531E}"/>
              </a:ext>
            </a:extLst>
          </p:cNvPr>
          <p:cNvPicPr>
            <a:picLocks noChangeAspect="1"/>
          </p:cNvPicPr>
          <p:nvPr/>
        </p:nvPicPr>
        <p:blipFill>
          <a:blip r:embed="rId9"/>
          <a:stretch>
            <a:fillRect/>
          </a:stretch>
        </p:blipFill>
        <p:spPr>
          <a:xfrm>
            <a:off x="437778" y="3937748"/>
            <a:ext cx="2243328" cy="2991104"/>
          </a:xfrm>
          <a:prstGeom prst="rect">
            <a:avLst/>
          </a:prstGeom>
        </p:spPr>
      </p:pic>
      <p:pic>
        <p:nvPicPr>
          <p:cNvPr id="14" name="Imagem 13">
            <a:extLst>
              <a:ext uri="{FF2B5EF4-FFF2-40B4-BE49-F238E27FC236}">
                <a16:creationId xmlns="" xmlns:a16="http://schemas.microsoft.com/office/drawing/2014/main" id="{DEE07AE9-AE41-4643-8BE7-2D245D414B38}"/>
              </a:ext>
            </a:extLst>
          </p:cNvPr>
          <p:cNvPicPr>
            <a:picLocks noChangeAspect="1"/>
          </p:cNvPicPr>
          <p:nvPr/>
        </p:nvPicPr>
        <p:blipFill>
          <a:blip r:embed="rId10"/>
          <a:stretch>
            <a:fillRect/>
          </a:stretch>
        </p:blipFill>
        <p:spPr>
          <a:xfrm>
            <a:off x="6152405" y="2201719"/>
            <a:ext cx="2870795" cy="2153096"/>
          </a:xfrm>
          <a:prstGeom prst="rect">
            <a:avLst/>
          </a:prstGeom>
        </p:spPr>
      </p:pic>
    </p:spTree>
    <p:extLst>
      <p:ext uri="{BB962C8B-B14F-4D97-AF65-F5344CB8AC3E}">
        <p14:creationId xmlns="" xmlns:p14="http://schemas.microsoft.com/office/powerpoint/2010/main" val="7972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71050" y="526471"/>
            <a:ext cx="8520550" cy="1200329"/>
          </a:xfrm>
          <a:prstGeom prst="rect">
            <a:avLst/>
          </a:prstGeom>
          <a:noFill/>
        </p:spPr>
        <p:txBody>
          <a:bodyPr wrap="square" rtlCol="0">
            <a:spAutoFit/>
          </a:bodyPr>
          <a:lstStyle/>
          <a:p>
            <a:r>
              <a:rPr lang="pt-PT" b="1" dirty="0">
                <a:solidFill>
                  <a:srgbClr val="002060"/>
                </a:solidFill>
              </a:rPr>
              <a:t>Baywatch </a:t>
            </a:r>
            <a:r>
              <a:rPr lang="pt-PT" b="1" dirty="0" smtClean="0">
                <a:solidFill>
                  <a:srgbClr val="002060"/>
                </a:solidFill>
              </a:rPr>
              <a:t>Results</a:t>
            </a:r>
            <a:r>
              <a:rPr lang="pt-PT" dirty="0" smtClean="0">
                <a:solidFill>
                  <a:srgbClr val="002060"/>
                </a:solidFill>
              </a:rPr>
              <a:t>:</a:t>
            </a:r>
            <a:endParaRPr lang="pt-PT" dirty="0">
              <a:solidFill>
                <a:srgbClr val="002060"/>
              </a:solidFill>
            </a:endParaRPr>
          </a:p>
          <a:p>
            <a:endParaRPr lang="pt-PT" b="1" dirty="0"/>
          </a:p>
          <a:p>
            <a:r>
              <a:rPr lang="en-GB" b="1" dirty="0"/>
              <a:t>(2) Tsunami friendly hotel: Questionnaire devoted to hotel managers to assess their sensitivity and support for tsunami risk awareness actions </a:t>
            </a:r>
          </a:p>
        </p:txBody>
      </p:sp>
      <p:sp>
        <p:nvSpPr>
          <p:cNvPr id="7" name="CaixaDeTexto 6">
            <a:extLst>
              <a:ext uri="{FF2B5EF4-FFF2-40B4-BE49-F238E27FC236}">
                <a16:creationId xmlns="" xmlns:a16="http://schemas.microsoft.com/office/drawing/2014/main" id="{FF54A2AD-20E7-4A3A-9CF1-A00C54FE7242}"/>
              </a:ext>
            </a:extLst>
          </p:cNvPr>
          <p:cNvSpPr txBox="1"/>
          <p:nvPr/>
        </p:nvSpPr>
        <p:spPr>
          <a:xfrm>
            <a:off x="471050" y="2269815"/>
            <a:ext cx="8520550" cy="1754326"/>
          </a:xfrm>
          <a:prstGeom prst="rect">
            <a:avLst/>
          </a:prstGeom>
          <a:noFill/>
        </p:spPr>
        <p:txBody>
          <a:bodyPr wrap="square" rtlCol="0">
            <a:spAutoFit/>
          </a:bodyPr>
          <a:lstStyle/>
          <a:p>
            <a:r>
              <a:rPr lang="en-GB" dirty="0"/>
              <a:t>Up to now we have only 9 answers:</a:t>
            </a:r>
          </a:p>
          <a:p>
            <a:pPr marL="285750" indent="-285750">
              <a:buFontTx/>
              <a:buChar char="-"/>
            </a:pPr>
            <a:r>
              <a:rPr lang="en-GB" dirty="0"/>
              <a:t>Part I: Understanding the tsunami hazard; </a:t>
            </a:r>
            <a:r>
              <a:rPr lang="en-US" dirty="0"/>
              <a:t>Awareness of warning system, information, communication</a:t>
            </a:r>
            <a:endParaRPr lang="en-GB" dirty="0"/>
          </a:p>
          <a:p>
            <a:pPr marL="285750" indent="-285750">
              <a:buFontTx/>
              <a:buChar char="-"/>
            </a:pPr>
            <a:r>
              <a:rPr lang="en-GB" dirty="0"/>
              <a:t>Part II: Understanding the tsunami risk; Preparedness; Tsunami evacuation (4 answers)</a:t>
            </a:r>
          </a:p>
          <a:p>
            <a:endParaRPr lang="pt-PT" dirty="0"/>
          </a:p>
        </p:txBody>
      </p:sp>
      <p:sp>
        <p:nvSpPr>
          <p:cNvPr id="13" name="CaixaDeTexto 12">
            <a:extLst>
              <a:ext uri="{FF2B5EF4-FFF2-40B4-BE49-F238E27FC236}">
                <a16:creationId xmlns="" xmlns:a16="http://schemas.microsoft.com/office/drawing/2014/main" id="{8F3D513A-4497-4938-AC03-F074EAA7279B}"/>
              </a:ext>
            </a:extLst>
          </p:cNvPr>
          <p:cNvSpPr txBox="1"/>
          <p:nvPr/>
        </p:nvSpPr>
        <p:spPr>
          <a:xfrm>
            <a:off x="471050" y="3977249"/>
            <a:ext cx="8520550" cy="2308324"/>
          </a:xfrm>
          <a:prstGeom prst="rect">
            <a:avLst/>
          </a:prstGeom>
          <a:noFill/>
        </p:spPr>
        <p:txBody>
          <a:bodyPr wrap="square" rtlCol="0">
            <a:spAutoFit/>
          </a:bodyPr>
          <a:lstStyle/>
          <a:p>
            <a:r>
              <a:rPr lang="en-GB" dirty="0"/>
              <a:t>Conclusions:</a:t>
            </a:r>
          </a:p>
          <a:p>
            <a:pPr marL="285750" indent="-285750">
              <a:buFont typeface="Arial" panose="020B0604020202020204" pitchFamily="34" charset="0"/>
              <a:buChar char="•"/>
            </a:pPr>
            <a:r>
              <a:rPr lang="en-GB" dirty="0"/>
              <a:t>Knowledge the </a:t>
            </a:r>
            <a:r>
              <a:rPr lang="en-GB" dirty="0" smtClean="0"/>
              <a:t>hazard </a:t>
            </a:r>
            <a:r>
              <a:rPr lang="en-GB" dirty="0"/>
              <a:t>≈ YES (reasonable)</a:t>
            </a:r>
          </a:p>
          <a:p>
            <a:pPr marL="285750" indent="-285750">
              <a:buFont typeface="Arial" panose="020B0604020202020204" pitchFamily="34" charset="0"/>
              <a:buChar char="•"/>
            </a:pPr>
            <a:r>
              <a:rPr lang="en-US" dirty="0"/>
              <a:t>Awareness of warning system, information, communication </a:t>
            </a:r>
            <a:r>
              <a:rPr lang="en-GB" dirty="0"/>
              <a:t>= NO</a:t>
            </a:r>
          </a:p>
          <a:p>
            <a:pPr marL="285750" indent="-285750">
              <a:buFont typeface="Arial" panose="020B0604020202020204" pitchFamily="34" charset="0"/>
              <a:buChar char="•"/>
            </a:pPr>
            <a:r>
              <a:rPr lang="en-GB" dirty="0"/>
              <a:t>Understanding the tsunami risk = LOW / VERY LOW</a:t>
            </a:r>
          </a:p>
          <a:p>
            <a:pPr marL="285750" indent="-285750">
              <a:buFont typeface="Arial" panose="020B0604020202020204" pitchFamily="34" charset="0"/>
              <a:buChar char="•"/>
            </a:pPr>
            <a:r>
              <a:rPr lang="en-GB" dirty="0"/>
              <a:t>Availability to perform minor works to be a vertical shelter ≈ YES </a:t>
            </a:r>
          </a:p>
          <a:p>
            <a:pPr marL="285750" indent="-285750">
              <a:buFont typeface="Arial" panose="020B0604020202020204" pitchFamily="34" charset="0"/>
              <a:buChar char="•"/>
            </a:pPr>
            <a:r>
              <a:rPr lang="en-GB" dirty="0"/>
              <a:t>Preparedness = NONE / VERY LOW</a:t>
            </a:r>
          </a:p>
          <a:p>
            <a:pPr marL="285750" indent="-285750">
              <a:buFont typeface="Arial" panose="020B0604020202020204" pitchFamily="34" charset="0"/>
              <a:buChar char="•"/>
            </a:pPr>
            <a:r>
              <a:rPr lang="en-GB" dirty="0"/>
              <a:t>Availability to inform guest on tsunami evacuation procedures ≈ YES </a:t>
            </a:r>
          </a:p>
          <a:p>
            <a:pPr marL="285750" indent="-285750">
              <a:buFont typeface="Arial" panose="020B0604020202020204" pitchFamily="34" charset="0"/>
              <a:buChar char="•"/>
            </a:pPr>
            <a:endParaRPr lang="en-GB" dirty="0"/>
          </a:p>
        </p:txBody>
      </p:sp>
    </p:spTree>
    <p:extLst>
      <p:ext uri="{BB962C8B-B14F-4D97-AF65-F5344CB8AC3E}">
        <p14:creationId xmlns="" xmlns:p14="http://schemas.microsoft.com/office/powerpoint/2010/main" val="3060333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mpcosta\Documents\CERU\Logotipo\Para tela_Paulo Oliveira\Logo_CERU_grande.jpg">
            <a:extLst>
              <a:ext uri="{FF2B5EF4-FFF2-40B4-BE49-F238E27FC236}">
                <a16:creationId xmlns="" xmlns:a16="http://schemas.microsoft.com/office/drawing/2014/main" id="{AF40858B-08EB-46FD-AC76-396808278DB1}"/>
              </a:ext>
            </a:extLst>
          </p:cNvPr>
          <p:cNvPicPr>
            <a:picLocks noChangeAspect="1" noChangeArrowheads="1"/>
          </p:cNvPicPr>
          <p:nvPr/>
        </p:nvPicPr>
        <p:blipFill>
          <a:blip r:embed="rId2" cstate="print"/>
          <a:srcRect/>
          <a:stretch>
            <a:fillRect/>
          </a:stretch>
        </p:blipFill>
        <p:spPr bwMode="auto">
          <a:xfrm>
            <a:off x="7710734" y="22801"/>
            <a:ext cx="1408884" cy="939256"/>
          </a:xfrm>
          <a:prstGeom prst="rect">
            <a:avLst/>
          </a:prstGeom>
          <a:noFill/>
        </p:spPr>
      </p:pic>
      <p:sp>
        <p:nvSpPr>
          <p:cNvPr id="5" name="CaixaDeTexto 4">
            <a:extLst>
              <a:ext uri="{FF2B5EF4-FFF2-40B4-BE49-F238E27FC236}">
                <a16:creationId xmlns="" xmlns:a16="http://schemas.microsoft.com/office/drawing/2014/main" id="{1D600EAC-CC1B-4689-A2C6-A2856DE6915F}"/>
              </a:ext>
            </a:extLst>
          </p:cNvPr>
          <p:cNvSpPr txBox="1"/>
          <p:nvPr/>
        </p:nvSpPr>
        <p:spPr>
          <a:xfrm>
            <a:off x="471050" y="526471"/>
            <a:ext cx="8520550" cy="1477328"/>
          </a:xfrm>
          <a:prstGeom prst="rect">
            <a:avLst/>
          </a:prstGeom>
          <a:noFill/>
        </p:spPr>
        <p:txBody>
          <a:bodyPr wrap="square" rtlCol="0">
            <a:spAutoFit/>
          </a:bodyPr>
          <a:lstStyle/>
          <a:p>
            <a:r>
              <a:rPr lang="pt-PT" b="1" dirty="0">
                <a:solidFill>
                  <a:srgbClr val="002060"/>
                </a:solidFill>
              </a:rPr>
              <a:t>Baywatch </a:t>
            </a:r>
            <a:r>
              <a:rPr lang="pt-PT" b="1" dirty="0" smtClean="0">
                <a:solidFill>
                  <a:srgbClr val="002060"/>
                </a:solidFill>
              </a:rPr>
              <a:t>Results</a:t>
            </a:r>
            <a:r>
              <a:rPr lang="pt-PT" dirty="0" smtClean="0">
                <a:solidFill>
                  <a:srgbClr val="002060"/>
                </a:solidFill>
              </a:rPr>
              <a:t>:</a:t>
            </a:r>
            <a:endParaRPr lang="pt-PT" dirty="0">
              <a:solidFill>
                <a:srgbClr val="002060"/>
              </a:solidFill>
            </a:endParaRPr>
          </a:p>
          <a:p>
            <a:endParaRPr lang="pt-PT" b="1" dirty="0"/>
          </a:p>
          <a:p>
            <a:r>
              <a:rPr lang="en-GB" b="1" dirty="0"/>
              <a:t>(3) Modulus on tsunami hazard and risk to be included in lifeguards training courses</a:t>
            </a:r>
          </a:p>
          <a:p>
            <a:endParaRPr lang="en-GB" b="1" dirty="0"/>
          </a:p>
        </p:txBody>
      </p:sp>
      <p:pic>
        <p:nvPicPr>
          <p:cNvPr id="6" name="Imagem 5">
            <a:extLst>
              <a:ext uri="{FF2B5EF4-FFF2-40B4-BE49-F238E27FC236}">
                <a16:creationId xmlns="" xmlns:a16="http://schemas.microsoft.com/office/drawing/2014/main" id="{906C955A-DAA0-4ADE-B20A-3E3AE80C1C09}"/>
              </a:ext>
            </a:extLst>
          </p:cNvPr>
          <p:cNvPicPr>
            <a:picLocks noChangeAspect="1"/>
          </p:cNvPicPr>
          <p:nvPr/>
        </p:nvPicPr>
        <p:blipFill rotWithShape="1">
          <a:blip r:embed="rId3"/>
          <a:srcRect l="5019" t="7032" r="4461" b="4211"/>
          <a:stretch/>
        </p:blipFill>
        <p:spPr>
          <a:xfrm>
            <a:off x="1288473" y="1768264"/>
            <a:ext cx="6747163" cy="2595906"/>
          </a:xfrm>
          <a:prstGeom prst="rect">
            <a:avLst/>
          </a:prstGeom>
        </p:spPr>
      </p:pic>
      <p:sp>
        <p:nvSpPr>
          <p:cNvPr id="8" name="CaixaDeTexto 7">
            <a:extLst>
              <a:ext uri="{FF2B5EF4-FFF2-40B4-BE49-F238E27FC236}">
                <a16:creationId xmlns="" xmlns:a16="http://schemas.microsoft.com/office/drawing/2014/main" id="{0CA59A93-4241-4274-8BB7-35BCAD11DCAA}"/>
              </a:ext>
            </a:extLst>
          </p:cNvPr>
          <p:cNvSpPr txBox="1"/>
          <p:nvPr/>
        </p:nvSpPr>
        <p:spPr>
          <a:xfrm>
            <a:off x="332504" y="4476444"/>
            <a:ext cx="8686805" cy="2308324"/>
          </a:xfrm>
          <a:prstGeom prst="rect">
            <a:avLst/>
          </a:prstGeom>
          <a:noFill/>
        </p:spPr>
        <p:txBody>
          <a:bodyPr wrap="square" rtlCol="0">
            <a:spAutoFit/>
          </a:bodyPr>
          <a:lstStyle/>
          <a:p>
            <a:r>
              <a:rPr lang="en-GB" b="1" dirty="0"/>
              <a:t>Workshop on November 18</a:t>
            </a:r>
            <a:r>
              <a:rPr lang="en-GB" b="1" baseline="30000" dirty="0"/>
              <a:t>th</a:t>
            </a:r>
            <a:r>
              <a:rPr lang="en-GB" b="1" dirty="0"/>
              <a:t> (Hydrographic Institute)</a:t>
            </a:r>
          </a:p>
          <a:p>
            <a:r>
              <a:rPr lang="en-GB" b="1" dirty="0">
                <a:solidFill>
                  <a:srgbClr val="00B0F0"/>
                </a:solidFill>
              </a:rPr>
              <a:t>CERU</a:t>
            </a:r>
            <a:r>
              <a:rPr lang="en-GB" dirty="0"/>
              <a:t> &amp; Relief Institute for Shipwrecks (National Maritime Authority), </a:t>
            </a:r>
            <a:r>
              <a:rPr lang="en-US" dirty="0"/>
              <a:t>Portuguese Institute of the Sea and Atmosphere (IPMA), National Civil Protection Authority (ANPC)</a:t>
            </a:r>
            <a:endParaRPr lang="en-GB" dirty="0"/>
          </a:p>
          <a:p>
            <a:r>
              <a:rPr lang="en-US" dirty="0"/>
              <a:t>	to alert lifeguards to the need to be prepared to support bathers in case of tsunami occurrence</a:t>
            </a:r>
            <a:endParaRPr lang="en-GB" dirty="0"/>
          </a:p>
          <a:p>
            <a:r>
              <a:rPr lang="en-US" dirty="0"/>
              <a:t>	to discuss how to introduce new programmatic content related to this theme into the training courses for beach lifeguards.</a:t>
            </a:r>
            <a:endParaRPr lang="en-GB" dirty="0"/>
          </a:p>
        </p:txBody>
      </p:sp>
      <p:sp>
        <p:nvSpPr>
          <p:cNvPr id="10" name="Seta: Para a Direita 9">
            <a:extLst>
              <a:ext uri="{FF2B5EF4-FFF2-40B4-BE49-F238E27FC236}">
                <a16:creationId xmlns="" xmlns:a16="http://schemas.microsoft.com/office/drawing/2014/main" id="{6F22611A-87BE-4D14-8B69-4516E537DACA}"/>
              </a:ext>
            </a:extLst>
          </p:cNvPr>
          <p:cNvSpPr/>
          <p:nvPr/>
        </p:nvSpPr>
        <p:spPr>
          <a:xfrm>
            <a:off x="180108" y="5666514"/>
            <a:ext cx="609609" cy="193961"/>
          </a:xfrm>
          <a:prstGeom prst="rightArrow">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Seta: Para a Direita 10">
            <a:extLst>
              <a:ext uri="{FF2B5EF4-FFF2-40B4-BE49-F238E27FC236}">
                <a16:creationId xmlns="" xmlns:a16="http://schemas.microsoft.com/office/drawing/2014/main" id="{228B7026-2A49-4DC8-8506-05B0AB6272BE}"/>
              </a:ext>
            </a:extLst>
          </p:cNvPr>
          <p:cNvSpPr/>
          <p:nvPr/>
        </p:nvSpPr>
        <p:spPr>
          <a:xfrm>
            <a:off x="180108" y="6206854"/>
            <a:ext cx="609609" cy="193961"/>
          </a:xfrm>
          <a:prstGeom prst="rightArrow">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 xmlns:p14="http://schemas.microsoft.com/office/powerpoint/2010/main" val="184829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theme/theme1.xml><?xml version="1.0" encoding="utf-8"?>
<a:theme xmlns:a="http://schemas.openxmlformats.org/drawingml/2006/main" name="Setor">
  <a:themeElements>
    <a:clrScheme name="Se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tor">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696</TotalTime>
  <Words>2260</Words>
  <Application>Microsoft Office PowerPoint</Application>
  <PresentationFormat>On-screen Show (4:3)</PresentationFormat>
  <Paragraphs>179</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Setor</vt:lpstr>
      <vt:lpstr>European centRe on urban risks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center on urban risks</dc:title>
  <dc:creator>Maria Paula Pompeu de Miranda Rodrigues de Teves Costa</dc:creator>
  <cp:lastModifiedBy>Nome de utilizador</cp:lastModifiedBy>
  <cp:revision>78</cp:revision>
  <dcterms:created xsi:type="dcterms:W3CDTF">2017-11-01T15:54:55Z</dcterms:created>
  <dcterms:modified xsi:type="dcterms:W3CDTF">2017-11-05T21:28:36Z</dcterms:modified>
</cp:coreProperties>
</file>