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74" r:id="rId6"/>
    <p:sldId id="261" r:id="rId7"/>
    <p:sldId id="273" r:id="rId8"/>
    <p:sldId id="262" r:id="rId9"/>
    <p:sldId id="263" r:id="rId10"/>
    <p:sldId id="264" r:id="rId11"/>
    <p:sldId id="278" r:id="rId12"/>
    <p:sldId id="265" r:id="rId13"/>
    <p:sldId id="269" r:id="rId14"/>
    <p:sldId id="277" r:id="rId15"/>
    <p:sldId id="270" r:id="rId16"/>
    <p:sldId id="271" r:id="rId17"/>
    <p:sldId id="279"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698" autoAdjust="0"/>
    <p:restoredTop sz="95455" autoAdjust="0"/>
  </p:normalViewPr>
  <p:slideViewPr>
    <p:cSldViewPr>
      <p:cViewPr>
        <p:scale>
          <a:sx n="120" d="100"/>
          <a:sy n="120" d="100"/>
        </p:scale>
        <p:origin x="-642" y="-48"/>
      </p:cViewPr>
      <p:guideLst>
        <p:guide orient="horz" pos="2160"/>
        <p:guide pos="2880"/>
      </p:guideLst>
    </p:cSldViewPr>
  </p:slideViewPr>
  <p:outlineViewPr>
    <p:cViewPr>
      <p:scale>
        <a:sx n="33" d="100"/>
        <a:sy n="33" d="100"/>
      </p:scale>
      <p:origin x="0" y="-10637"/>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0B3C8C-AA73-474C-90E0-423A64C94286}"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fr-FR"/>
        </a:p>
      </dgm:t>
    </dgm:pt>
    <dgm:pt modelId="{17EDEAC7-0622-4EB0-845B-6AE30C4F7AAC}">
      <dgm:prSet custT="1"/>
      <dgm:spPr/>
      <dgm:t>
        <a:bodyPr/>
        <a:lstStyle/>
        <a:p>
          <a:pPr rtl="0"/>
          <a:r>
            <a:rPr lang="fr-FR" sz="2000" dirty="0" smtClean="0"/>
            <a:t>Analyses de la loi</a:t>
          </a:r>
          <a:endParaRPr lang="fr-FR" sz="2000" dirty="0"/>
        </a:p>
      </dgm:t>
    </dgm:pt>
    <dgm:pt modelId="{89688216-EF03-4879-9E23-6D5245F62C3B}" type="parTrans" cxnId="{DB3C632E-EF36-4CF4-B31C-8F7FBA861BCF}">
      <dgm:prSet/>
      <dgm:spPr/>
      <dgm:t>
        <a:bodyPr/>
        <a:lstStyle/>
        <a:p>
          <a:endParaRPr lang="fr-FR" sz="2000"/>
        </a:p>
      </dgm:t>
    </dgm:pt>
    <dgm:pt modelId="{4AF5866F-4D82-4B88-9DA8-587ADC20318C}" type="sibTrans" cxnId="{DB3C632E-EF36-4CF4-B31C-8F7FBA861BCF}">
      <dgm:prSet/>
      <dgm:spPr/>
      <dgm:t>
        <a:bodyPr/>
        <a:lstStyle/>
        <a:p>
          <a:endParaRPr lang="fr-FR" sz="2000"/>
        </a:p>
      </dgm:t>
    </dgm:pt>
    <dgm:pt modelId="{971D4660-36DD-4EE1-93DD-C570DF3C7C24}">
      <dgm:prSet custT="1"/>
      <dgm:spPr/>
      <dgm:t>
        <a:bodyPr/>
        <a:lstStyle/>
        <a:p>
          <a:pPr rtl="0"/>
          <a:r>
            <a:rPr lang="fr-FR" sz="2000" dirty="0" smtClean="0"/>
            <a:t>Colloque / Conférence</a:t>
          </a:r>
          <a:endParaRPr lang="fr-FR" sz="2000" dirty="0"/>
        </a:p>
      </dgm:t>
    </dgm:pt>
    <dgm:pt modelId="{61D754A0-13BF-49FE-BDD9-BA958222B56B}" type="parTrans" cxnId="{43096042-71EB-4554-AEE6-6AE1436DB9B3}">
      <dgm:prSet/>
      <dgm:spPr/>
      <dgm:t>
        <a:bodyPr/>
        <a:lstStyle/>
        <a:p>
          <a:endParaRPr lang="fr-FR" sz="2000"/>
        </a:p>
      </dgm:t>
    </dgm:pt>
    <dgm:pt modelId="{0E4A60A1-F223-4AAC-8A6B-214A2CE99B9E}" type="sibTrans" cxnId="{43096042-71EB-4554-AEE6-6AE1436DB9B3}">
      <dgm:prSet/>
      <dgm:spPr/>
      <dgm:t>
        <a:bodyPr/>
        <a:lstStyle/>
        <a:p>
          <a:endParaRPr lang="fr-FR" sz="2000"/>
        </a:p>
      </dgm:t>
    </dgm:pt>
    <dgm:pt modelId="{9A61E6F7-F427-4AFB-AA4B-3AEACBD09906}">
      <dgm:prSet custT="1"/>
      <dgm:spPr/>
      <dgm:t>
        <a:bodyPr/>
        <a:lstStyle/>
        <a:p>
          <a:pPr rtl="0"/>
          <a:r>
            <a:rPr lang="fr-FR" sz="2000" dirty="0" smtClean="0"/>
            <a:t>Fact </a:t>
          </a:r>
          <a:r>
            <a:rPr lang="fr-FR" sz="2000" dirty="0" err="1" smtClean="0"/>
            <a:t>finding</a:t>
          </a:r>
          <a:r>
            <a:rPr lang="fr-FR" sz="2000" dirty="0" smtClean="0"/>
            <a:t> </a:t>
          </a:r>
          <a:r>
            <a:rPr lang="fr-FR" sz="2000" dirty="0" err="1" smtClean="0"/>
            <a:t>visit</a:t>
          </a:r>
          <a:endParaRPr lang="fr-FR" sz="2000" dirty="0"/>
        </a:p>
      </dgm:t>
    </dgm:pt>
    <dgm:pt modelId="{0D14A95B-900A-4AB3-B8FD-659B74418B2A}" type="parTrans" cxnId="{EB86F237-5BB3-470D-BB75-5EE6A5ABC404}">
      <dgm:prSet/>
      <dgm:spPr/>
      <dgm:t>
        <a:bodyPr/>
        <a:lstStyle/>
        <a:p>
          <a:endParaRPr lang="fr-FR" sz="2000"/>
        </a:p>
      </dgm:t>
    </dgm:pt>
    <dgm:pt modelId="{BF8EBFE3-80F4-40F2-9BD8-903465F3B622}" type="sibTrans" cxnId="{EB86F237-5BB3-470D-BB75-5EE6A5ABC404}">
      <dgm:prSet/>
      <dgm:spPr/>
      <dgm:t>
        <a:bodyPr/>
        <a:lstStyle/>
        <a:p>
          <a:endParaRPr lang="fr-FR" sz="2000"/>
        </a:p>
      </dgm:t>
    </dgm:pt>
    <dgm:pt modelId="{C22E8F5E-A51E-4279-B194-0CC4F2BFD2D8}">
      <dgm:prSet custT="1"/>
      <dgm:spPr/>
      <dgm:t>
        <a:bodyPr/>
        <a:lstStyle/>
        <a:p>
          <a:pPr rtl="0"/>
          <a:r>
            <a:rPr lang="fr-FR" sz="2000" smtClean="0"/>
            <a:t>Forum / Speed dating</a:t>
          </a:r>
          <a:endParaRPr lang="fr-FR" sz="2000"/>
        </a:p>
      </dgm:t>
    </dgm:pt>
    <dgm:pt modelId="{1C7AAC6A-5BC7-4C6A-AEC1-9698A14F2FE1}" type="parTrans" cxnId="{B8157A78-1C45-4204-B86B-FD9BF58A54BB}">
      <dgm:prSet/>
      <dgm:spPr/>
      <dgm:t>
        <a:bodyPr/>
        <a:lstStyle/>
        <a:p>
          <a:endParaRPr lang="fr-FR" sz="2000"/>
        </a:p>
      </dgm:t>
    </dgm:pt>
    <dgm:pt modelId="{25EC89DC-9F4B-4455-B5B1-ADB4DCB2C7E3}" type="sibTrans" cxnId="{B8157A78-1C45-4204-B86B-FD9BF58A54BB}">
      <dgm:prSet/>
      <dgm:spPr/>
      <dgm:t>
        <a:bodyPr/>
        <a:lstStyle/>
        <a:p>
          <a:endParaRPr lang="fr-FR" sz="2000"/>
        </a:p>
      </dgm:t>
    </dgm:pt>
    <dgm:pt modelId="{9C332C43-1A37-4DA3-A58A-A7E1BF6876A6}">
      <dgm:prSet custT="1"/>
      <dgm:spPr/>
      <dgm:t>
        <a:bodyPr/>
        <a:lstStyle/>
        <a:p>
          <a:pPr rtl="0"/>
          <a:r>
            <a:rPr lang="fr-FR" sz="2000" dirty="0" smtClean="0"/>
            <a:t>Groupe de travail pour rédiger une recommandation</a:t>
          </a:r>
          <a:endParaRPr lang="fr-FR" sz="2000" dirty="0"/>
        </a:p>
      </dgm:t>
    </dgm:pt>
    <dgm:pt modelId="{3365BF49-C129-4F7D-BA12-F553443668B4}" type="parTrans" cxnId="{DD43AB7F-89D1-4A98-B7A1-A0F713635061}">
      <dgm:prSet/>
      <dgm:spPr/>
      <dgm:t>
        <a:bodyPr/>
        <a:lstStyle/>
        <a:p>
          <a:endParaRPr lang="fr-FR" sz="2000"/>
        </a:p>
      </dgm:t>
    </dgm:pt>
    <dgm:pt modelId="{543CFCB3-109D-4D4E-A315-B2419122DC5B}" type="sibTrans" cxnId="{DD43AB7F-89D1-4A98-B7A1-A0F713635061}">
      <dgm:prSet/>
      <dgm:spPr/>
      <dgm:t>
        <a:bodyPr/>
        <a:lstStyle/>
        <a:p>
          <a:endParaRPr lang="fr-FR" sz="2000"/>
        </a:p>
      </dgm:t>
    </dgm:pt>
    <dgm:pt modelId="{61D97FFD-16D6-46B9-BB98-32E96B9581A4}">
      <dgm:prSet custT="1"/>
      <dgm:spPr/>
      <dgm:t>
        <a:bodyPr/>
        <a:lstStyle/>
        <a:p>
          <a:pPr rtl="0"/>
          <a:r>
            <a:rPr lang="fr-FR" sz="2000" dirty="0" smtClean="0"/>
            <a:t>Intervention lors de séances d’ouverture, colloques… </a:t>
          </a:r>
          <a:endParaRPr lang="fr-FR" sz="2000" dirty="0"/>
        </a:p>
      </dgm:t>
    </dgm:pt>
    <dgm:pt modelId="{C5B3AC5F-F6EC-478A-801A-7A85544C982F}" type="parTrans" cxnId="{2DB08C3F-92DF-469C-9EAE-7A819B84C8B6}">
      <dgm:prSet/>
      <dgm:spPr/>
      <dgm:t>
        <a:bodyPr/>
        <a:lstStyle/>
        <a:p>
          <a:endParaRPr lang="fr-FR" sz="2000"/>
        </a:p>
      </dgm:t>
    </dgm:pt>
    <dgm:pt modelId="{2CE0DCD7-F7FF-4D1F-A803-464D05C7930E}" type="sibTrans" cxnId="{2DB08C3F-92DF-469C-9EAE-7A819B84C8B6}">
      <dgm:prSet/>
      <dgm:spPr/>
      <dgm:t>
        <a:bodyPr/>
        <a:lstStyle/>
        <a:p>
          <a:endParaRPr lang="fr-FR" sz="2000"/>
        </a:p>
      </dgm:t>
    </dgm:pt>
    <dgm:pt modelId="{FB84C044-5F12-4794-8EE8-D5A64773144F}">
      <dgm:prSet custT="1"/>
      <dgm:spPr/>
      <dgm:t>
        <a:bodyPr/>
        <a:lstStyle/>
        <a:p>
          <a:pPr rtl="0"/>
          <a:r>
            <a:rPr lang="fr-FR" sz="2000" dirty="0" smtClean="0"/>
            <a:t>Membre du jury d’un prix</a:t>
          </a:r>
          <a:endParaRPr lang="fr-FR" sz="2000" dirty="0"/>
        </a:p>
      </dgm:t>
    </dgm:pt>
    <dgm:pt modelId="{D34DE2A2-4D69-4517-8647-3DFF80603789}" type="parTrans" cxnId="{C71FBA67-70BD-4051-A5F6-95FFC41CEF29}">
      <dgm:prSet/>
      <dgm:spPr/>
      <dgm:t>
        <a:bodyPr/>
        <a:lstStyle/>
        <a:p>
          <a:endParaRPr lang="fr-FR" sz="2000"/>
        </a:p>
      </dgm:t>
    </dgm:pt>
    <dgm:pt modelId="{0428B53E-C2DF-4A80-9561-25953C9FD20D}" type="sibTrans" cxnId="{C71FBA67-70BD-4051-A5F6-95FFC41CEF29}">
      <dgm:prSet/>
      <dgm:spPr/>
      <dgm:t>
        <a:bodyPr/>
        <a:lstStyle/>
        <a:p>
          <a:endParaRPr lang="fr-FR" sz="2000"/>
        </a:p>
      </dgm:t>
    </dgm:pt>
    <dgm:pt modelId="{89083AD1-D819-4B75-A6CB-AEE89F23EC12}" type="pres">
      <dgm:prSet presAssocID="{DD0B3C8C-AA73-474C-90E0-423A64C94286}" presName="compositeShape" presStyleCnt="0">
        <dgm:presLayoutVars>
          <dgm:chMax val="7"/>
          <dgm:dir/>
          <dgm:resizeHandles val="exact"/>
        </dgm:presLayoutVars>
      </dgm:prSet>
      <dgm:spPr/>
      <dgm:t>
        <a:bodyPr/>
        <a:lstStyle/>
        <a:p>
          <a:endParaRPr lang="fr-FR"/>
        </a:p>
      </dgm:t>
    </dgm:pt>
    <dgm:pt modelId="{EF0ED39E-138F-4FE9-B9CE-2048B2C250D7}" type="pres">
      <dgm:prSet presAssocID="{17EDEAC7-0622-4EB0-845B-6AE30C4F7AAC}" presName="circ1" presStyleLbl="vennNode1" presStyleIdx="0" presStyleCnt="7"/>
      <dgm:spPr/>
    </dgm:pt>
    <dgm:pt modelId="{711CC71B-48AB-4607-85B4-8B69FB4627F5}" type="pres">
      <dgm:prSet presAssocID="{17EDEAC7-0622-4EB0-845B-6AE30C4F7AAC}" presName="circ1Tx" presStyleLbl="revTx" presStyleIdx="0" presStyleCnt="0">
        <dgm:presLayoutVars>
          <dgm:chMax val="0"/>
          <dgm:chPref val="0"/>
          <dgm:bulletEnabled val="1"/>
        </dgm:presLayoutVars>
      </dgm:prSet>
      <dgm:spPr/>
      <dgm:t>
        <a:bodyPr/>
        <a:lstStyle/>
        <a:p>
          <a:endParaRPr lang="fr-FR"/>
        </a:p>
      </dgm:t>
    </dgm:pt>
    <dgm:pt modelId="{3567ECA8-1BD9-4B66-96EC-4A8877FC073D}" type="pres">
      <dgm:prSet presAssocID="{971D4660-36DD-4EE1-93DD-C570DF3C7C24}" presName="circ2" presStyleLbl="vennNode1" presStyleIdx="1" presStyleCnt="7"/>
      <dgm:spPr/>
    </dgm:pt>
    <dgm:pt modelId="{86789D97-637D-4FA7-8468-487627560B1F}" type="pres">
      <dgm:prSet presAssocID="{971D4660-36DD-4EE1-93DD-C570DF3C7C24}" presName="circ2Tx" presStyleLbl="revTx" presStyleIdx="0" presStyleCnt="0">
        <dgm:presLayoutVars>
          <dgm:chMax val="0"/>
          <dgm:chPref val="0"/>
          <dgm:bulletEnabled val="1"/>
        </dgm:presLayoutVars>
      </dgm:prSet>
      <dgm:spPr/>
      <dgm:t>
        <a:bodyPr/>
        <a:lstStyle/>
        <a:p>
          <a:endParaRPr lang="fr-FR"/>
        </a:p>
      </dgm:t>
    </dgm:pt>
    <dgm:pt modelId="{96161E8F-4ECC-4C32-B2C9-DEF9B32D344B}" type="pres">
      <dgm:prSet presAssocID="{9A61E6F7-F427-4AFB-AA4B-3AEACBD09906}" presName="circ3" presStyleLbl="vennNode1" presStyleIdx="2" presStyleCnt="7"/>
      <dgm:spPr/>
    </dgm:pt>
    <dgm:pt modelId="{1C8DF64E-1289-4CF7-BBC2-F8F0776AE8C6}" type="pres">
      <dgm:prSet presAssocID="{9A61E6F7-F427-4AFB-AA4B-3AEACBD09906}" presName="circ3Tx" presStyleLbl="revTx" presStyleIdx="0" presStyleCnt="0">
        <dgm:presLayoutVars>
          <dgm:chMax val="0"/>
          <dgm:chPref val="0"/>
          <dgm:bulletEnabled val="1"/>
        </dgm:presLayoutVars>
      </dgm:prSet>
      <dgm:spPr/>
      <dgm:t>
        <a:bodyPr/>
        <a:lstStyle/>
        <a:p>
          <a:endParaRPr lang="fr-FR"/>
        </a:p>
      </dgm:t>
    </dgm:pt>
    <dgm:pt modelId="{06FBFF5D-1FF2-4463-B207-B48ADD9FE955}" type="pres">
      <dgm:prSet presAssocID="{C22E8F5E-A51E-4279-B194-0CC4F2BFD2D8}" presName="circ4" presStyleLbl="vennNode1" presStyleIdx="3" presStyleCnt="7"/>
      <dgm:spPr/>
    </dgm:pt>
    <dgm:pt modelId="{6856E808-F4DA-4F01-A574-324F31B346DC}" type="pres">
      <dgm:prSet presAssocID="{C22E8F5E-A51E-4279-B194-0CC4F2BFD2D8}" presName="circ4Tx" presStyleLbl="revTx" presStyleIdx="0" presStyleCnt="0">
        <dgm:presLayoutVars>
          <dgm:chMax val="0"/>
          <dgm:chPref val="0"/>
          <dgm:bulletEnabled val="1"/>
        </dgm:presLayoutVars>
      </dgm:prSet>
      <dgm:spPr/>
      <dgm:t>
        <a:bodyPr/>
        <a:lstStyle/>
        <a:p>
          <a:endParaRPr lang="fr-FR"/>
        </a:p>
      </dgm:t>
    </dgm:pt>
    <dgm:pt modelId="{7B65919F-B91C-4D3C-AE01-3FC45561155B}" type="pres">
      <dgm:prSet presAssocID="{9C332C43-1A37-4DA3-A58A-A7E1BF6876A6}" presName="circ5" presStyleLbl="vennNode1" presStyleIdx="4" presStyleCnt="7"/>
      <dgm:spPr/>
    </dgm:pt>
    <dgm:pt modelId="{6F3A91F2-AD22-44EE-A604-B6244C9B7E00}" type="pres">
      <dgm:prSet presAssocID="{9C332C43-1A37-4DA3-A58A-A7E1BF6876A6}" presName="circ5Tx" presStyleLbl="revTx" presStyleIdx="0" presStyleCnt="0" custScaleX="131776">
        <dgm:presLayoutVars>
          <dgm:chMax val="0"/>
          <dgm:chPref val="0"/>
          <dgm:bulletEnabled val="1"/>
        </dgm:presLayoutVars>
      </dgm:prSet>
      <dgm:spPr/>
      <dgm:t>
        <a:bodyPr/>
        <a:lstStyle/>
        <a:p>
          <a:endParaRPr lang="fr-FR"/>
        </a:p>
      </dgm:t>
    </dgm:pt>
    <dgm:pt modelId="{C52C70C9-C458-4263-9F57-E3AD81D8EF7E}" type="pres">
      <dgm:prSet presAssocID="{61D97FFD-16D6-46B9-BB98-32E96B9581A4}" presName="circ6" presStyleLbl="vennNode1" presStyleIdx="5" presStyleCnt="7"/>
      <dgm:spPr/>
    </dgm:pt>
    <dgm:pt modelId="{015876EC-36D3-4D30-8662-78EBB36E14D0}" type="pres">
      <dgm:prSet presAssocID="{61D97FFD-16D6-46B9-BB98-32E96B9581A4}" presName="circ6Tx" presStyleLbl="revTx" presStyleIdx="0" presStyleCnt="0">
        <dgm:presLayoutVars>
          <dgm:chMax val="0"/>
          <dgm:chPref val="0"/>
          <dgm:bulletEnabled val="1"/>
        </dgm:presLayoutVars>
      </dgm:prSet>
      <dgm:spPr/>
      <dgm:t>
        <a:bodyPr/>
        <a:lstStyle/>
        <a:p>
          <a:endParaRPr lang="fr-FR"/>
        </a:p>
      </dgm:t>
    </dgm:pt>
    <dgm:pt modelId="{62422639-00FF-44DD-B3E1-5ADB9AE729B8}" type="pres">
      <dgm:prSet presAssocID="{FB84C044-5F12-4794-8EE8-D5A64773144F}" presName="circ7" presStyleLbl="vennNode1" presStyleIdx="6" presStyleCnt="7"/>
      <dgm:spPr/>
    </dgm:pt>
    <dgm:pt modelId="{8E404522-1643-48F9-937F-725825B349DF}" type="pres">
      <dgm:prSet presAssocID="{FB84C044-5F12-4794-8EE8-D5A64773144F}" presName="circ7Tx" presStyleLbl="revTx" presStyleIdx="0" presStyleCnt="0">
        <dgm:presLayoutVars>
          <dgm:chMax val="0"/>
          <dgm:chPref val="0"/>
          <dgm:bulletEnabled val="1"/>
        </dgm:presLayoutVars>
      </dgm:prSet>
      <dgm:spPr/>
      <dgm:t>
        <a:bodyPr/>
        <a:lstStyle/>
        <a:p>
          <a:endParaRPr lang="fr-FR"/>
        </a:p>
      </dgm:t>
    </dgm:pt>
  </dgm:ptLst>
  <dgm:cxnLst>
    <dgm:cxn modelId="{AED6C94E-8474-4EF5-8EBC-C9624F663689}" type="presOf" srcId="{17EDEAC7-0622-4EB0-845B-6AE30C4F7AAC}" destId="{711CC71B-48AB-4607-85B4-8B69FB4627F5}" srcOrd="0" destOrd="0" presId="urn:microsoft.com/office/officeart/2005/8/layout/venn1"/>
    <dgm:cxn modelId="{DD43AB7F-89D1-4A98-B7A1-A0F713635061}" srcId="{DD0B3C8C-AA73-474C-90E0-423A64C94286}" destId="{9C332C43-1A37-4DA3-A58A-A7E1BF6876A6}" srcOrd="4" destOrd="0" parTransId="{3365BF49-C129-4F7D-BA12-F553443668B4}" sibTransId="{543CFCB3-109D-4D4E-A315-B2419122DC5B}"/>
    <dgm:cxn modelId="{07CED486-646F-41EF-BDD4-F97A01D5051D}" type="presOf" srcId="{9C332C43-1A37-4DA3-A58A-A7E1BF6876A6}" destId="{6F3A91F2-AD22-44EE-A604-B6244C9B7E00}" srcOrd="0" destOrd="0" presId="urn:microsoft.com/office/officeart/2005/8/layout/venn1"/>
    <dgm:cxn modelId="{DB3C632E-EF36-4CF4-B31C-8F7FBA861BCF}" srcId="{DD0B3C8C-AA73-474C-90E0-423A64C94286}" destId="{17EDEAC7-0622-4EB0-845B-6AE30C4F7AAC}" srcOrd="0" destOrd="0" parTransId="{89688216-EF03-4879-9E23-6D5245F62C3B}" sibTransId="{4AF5866F-4D82-4B88-9DA8-587ADC20318C}"/>
    <dgm:cxn modelId="{77F1AD32-A4CF-4EA3-B826-EBD25D8DD524}" type="presOf" srcId="{9A61E6F7-F427-4AFB-AA4B-3AEACBD09906}" destId="{1C8DF64E-1289-4CF7-BBC2-F8F0776AE8C6}" srcOrd="0" destOrd="0" presId="urn:microsoft.com/office/officeart/2005/8/layout/venn1"/>
    <dgm:cxn modelId="{43096042-71EB-4554-AEE6-6AE1436DB9B3}" srcId="{DD0B3C8C-AA73-474C-90E0-423A64C94286}" destId="{971D4660-36DD-4EE1-93DD-C570DF3C7C24}" srcOrd="1" destOrd="0" parTransId="{61D754A0-13BF-49FE-BDD9-BA958222B56B}" sibTransId="{0E4A60A1-F223-4AAC-8A6B-214A2CE99B9E}"/>
    <dgm:cxn modelId="{65E186C7-01E6-44AA-8948-E10BDC2D08CC}" type="presOf" srcId="{61D97FFD-16D6-46B9-BB98-32E96B9581A4}" destId="{015876EC-36D3-4D30-8662-78EBB36E14D0}" srcOrd="0" destOrd="0" presId="urn:microsoft.com/office/officeart/2005/8/layout/venn1"/>
    <dgm:cxn modelId="{AA498DD7-CBFE-4BFB-9E20-07F29A724B05}" type="presOf" srcId="{971D4660-36DD-4EE1-93DD-C570DF3C7C24}" destId="{86789D97-637D-4FA7-8468-487627560B1F}" srcOrd="0" destOrd="0" presId="urn:microsoft.com/office/officeart/2005/8/layout/venn1"/>
    <dgm:cxn modelId="{C71FBA67-70BD-4051-A5F6-95FFC41CEF29}" srcId="{DD0B3C8C-AA73-474C-90E0-423A64C94286}" destId="{FB84C044-5F12-4794-8EE8-D5A64773144F}" srcOrd="6" destOrd="0" parTransId="{D34DE2A2-4D69-4517-8647-3DFF80603789}" sibTransId="{0428B53E-C2DF-4A80-9561-25953C9FD20D}"/>
    <dgm:cxn modelId="{EB86F237-5BB3-470D-BB75-5EE6A5ABC404}" srcId="{DD0B3C8C-AA73-474C-90E0-423A64C94286}" destId="{9A61E6F7-F427-4AFB-AA4B-3AEACBD09906}" srcOrd="2" destOrd="0" parTransId="{0D14A95B-900A-4AB3-B8FD-659B74418B2A}" sibTransId="{BF8EBFE3-80F4-40F2-9BD8-903465F3B622}"/>
    <dgm:cxn modelId="{61DD8DA5-7372-40CE-A689-C829C08CB725}" type="presOf" srcId="{FB84C044-5F12-4794-8EE8-D5A64773144F}" destId="{8E404522-1643-48F9-937F-725825B349DF}" srcOrd="0" destOrd="0" presId="urn:microsoft.com/office/officeart/2005/8/layout/venn1"/>
    <dgm:cxn modelId="{B8157A78-1C45-4204-B86B-FD9BF58A54BB}" srcId="{DD0B3C8C-AA73-474C-90E0-423A64C94286}" destId="{C22E8F5E-A51E-4279-B194-0CC4F2BFD2D8}" srcOrd="3" destOrd="0" parTransId="{1C7AAC6A-5BC7-4C6A-AEC1-9698A14F2FE1}" sibTransId="{25EC89DC-9F4B-4455-B5B1-ADB4DCB2C7E3}"/>
    <dgm:cxn modelId="{281C52C1-92D0-41B3-83C1-205523AFDF8D}" type="presOf" srcId="{C22E8F5E-A51E-4279-B194-0CC4F2BFD2D8}" destId="{6856E808-F4DA-4F01-A574-324F31B346DC}" srcOrd="0" destOrd="0" presId="urn:microsoft.com/office/officeart/2005/8/layout/venn1"/>
    <dgm:cxn modelId="{782712E7-3144-4A87-81B7-8B709FD2B36A}" type="presOf" srcId="{DD0B3C8C-AA73-474C-90E0-423A64C94286}" destId="{89083AD1-D819-4B75-A6CB-AEE89F23EC12}" srcOrd="0" destOrd="0" presId="urn:microsoft.com/office/officeart/2005/8/layout/venn1"/>
    <dgm:cxn modelId="{2DB08C3F-92DF-469C-9EAE-7A819B84C8B6}" srcId="{DD0B3C8C-AA73-474C-90E0-423A64C94286}" destId="{61D97FFD-16D6-46B9-BB98-32E96B9581A4}" srcOrd="5" destOrd="0" parTransId="{C5B3AC5F-F6EC-478A-801A-7A85544C982F}" sibTransId="{2CE0DCD7-F7FF-4D1F-A803-464D05C7930E}"/>
    <dgm:cxn modelId="{A96B3057-B2BE-48F6-A718-275CDC823926}" type="presParOf" srcId="{89083AD1-D819-4B75-A6CB-AEE89F23EC12}" destId="{EF0ED39E-138F-4FE9-B9CE-2048B2C250D7}" srcOrd="0" destOrd="0" presId="urn:microsoft.com/office/officeart/2005/8/layout/venn1"/>
    <dgm:cxn modelId="{942A1147-4936-439D-814A-88CDB5BA713B}" type="presParOf" srcId="{89083AD1-D819-4B75-A6CB-AEE89F23EC12}" destId="{711CC71B-48AB-4607-85B4-8B69FB4627F5}" srcOrd="1" destOrd="0" presId="urn:microsoft.com/office/officeart/2005/8/layout/venn1"/>
    <dgm:cxn modelId="{03B753EB-C531-4F34-B993-A0ED1C83A2DE}" type="presParOf" srcId="{89083AD1-D819-4B75-A6CB-AEE89F23EC12}" destId="{3567ECA8-1BD9-4B66-96EC-4A8877FC073D}" srcOrd="2" destOrd="0" presId="urn:microsoft.com/office/officeart/2005/8/layout/venn1"/>
    <dgm:cxn modelId="{408539F7-ACC1-4C15-BD6B-425E60609645}" type="presParOf" srcId="{89083AD1-D819-4B75-A6CB-AEE89F23EC12}" destId="{86789D97-637D-4FA7-8468-487627560B1F}" srcOrd="3" destOrd="0" presId="urn:microsoft.com/office/officeart/2005/8/layout/venn1"/>
    <dgm:cxn modelId="{1C529E0B-01F0-4832-9F2D-56938A9CF208}" type="presParOf" srcId="{89083AD1-D819-4B75-A6CB-AEE89F23EC12}" destId="{96161E8F-4ECC-4C32-B2C9-DEF9B32D344B}" srcOrd="4" destOrd="0" presId="urn:microsoft.com/office/officeart/2005/8/layout/venn1"/>
    <dgm:cxn modelId="{40B1F52A-F94F-4E44-AC02-F178BE5BC2A0}" type="presParOf" srcId="{89083AD1-D819-4B75-A6CB-AEE89F23EC12}" destId="{1C8DF64E-1289-4CF7-BBC2-F8F0776AE8C6}" srcOrd="5" destOrd="0" presId="urn:microsoft.com/office/officeart/2005/8/layout/venn1"/>
    <dgm:cxn modelId="{53F2BA8C-3B22-41C3-AA3C-7BFAA85EF214}" type="presParOf" srcId="{89083AD1-D819-4B75-A6CB-AEE89F23EC12}" destId="{06FBFF5D-1FF2-4463-B207-B48ADD9FE955}" srcOrd="6" destOrd="0" presId="urn:microsoft.com/office/officeart/2005/8/layout/venn1"/>
    <dgm:cxn modelId="{81200A9F-D759-4F0B-8898-1D9C0DAD6BF4}" type="presParOf" srcId="{89083AD1-D819-4B75-A6CB-AEE89F23EC12}" destId="{6856E808-F4DA-4F01-A574-324F31B346DC}" srcOrd="7" destOrd="0" presId="urn:microsoft.com/office/officeart/2005/8/layout/venn1"/>
    <dgm:cxn modelId="{D5452A30-97CC-4F91-AD5B-C330D6C83B94}" type="presParOf" srcId="{89083AD1-D819-4B75-A6CB-AEE89F23EC12}" destId="{7B65919F-B91C-4D3C-AE01-3FC45561155B}" srcOrd="8" destOrd="0" presId="urn:microsoft.com/office/officeart/2005/8/layout/venn1"/>
    <dgm:cxn modelId="{935458DB-EE14-4624-BC3C-D11AF6760884}" type="presParOf" srcId="{89083AD1-D819-4B75-A6CB-AEE89F23EC12}" destId="{6F3A91F2-AD22-44EE-A604-B6244C9B7E00}" srcOrd="9" destOrd="0" presId="urn:microsoft.com/office/officeart/2005/8/layout/venn1"/>
    <dgm:cxn modelId="{EF211E40-6F5A-4192-819C-436F2F978614}" type="presParOf" srcId="{89083AD1-D819-4B75-A6CB-AEE89F23EC12}" destId="{C52C70C9-C458-4263-9F57-E3AD81D8EF7E}" srcOrd="10" destOrd="0" presId="urn:microsoft.com/office/officeart/2005/8/layout/venn1"/>
    <dgm:cxn modelId="{387E426F-1AA7-435A-AAF0-66AC9CEC269F}" type="presParOf" srcId="{89083AD1-D819-4B75-A6CB-AEE89F23EC12}" destId="{015876EC-36D3-4D30-8662-78EBB36E14D0}" srcOrd="11" destOrd="0" presId="urn:microsoft.com/office/officeart/2005/8/layout/venn1"/>
    <dgm:cxn modelId="{A8A589BE-C9D2-4424-92F5-16D25B61DE1F}" type="presParOf" srcId="{89083AD1-D819-4B75-A6CB-AEE89F23EC12}" destId="{62422639-00FF-44DD-B3E1-5ADB9AE729B8}" srcOrd="12" destOrd="0" presId="urn:microsoft.com/office/officeart/2005/8/layout/venn1"/>
    <dgm:cxn modelId="{65F968E1-DFC5-48B2-BCF7-96DB28BFDE02}" type="presParOf" srcId="{89083AD1-D819-4B75-A6CB-AEE89F23EC12}" destId="{8E404522-1643-48F9-937F-725825B349DF}"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0ED39E-138F-4FE9-B9CE-2048B2C250D7}">
      <dsp:nvSpPr>
        <dsp:cNvPr id="0" name=""/>
        <dsp:cNvSpPr/>
      </dsp:nvSpPr>
      <dsp:spPr>
        <a:xfrm>
          <a:off x="3744149" y="1152310"/>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11CC71B-48AB-4607-85B4-8B69FB4627F5}">
      <dsp:nvSpPr>
        <dsp:cNvPr id="0" name=""/>
        <dsp:cNvSpPr/>
      </dsp:nvSpPr>
      <dsp:spPr>
        <a:xfrm>
          <a:off x="3636511" y="0"/>
          <a:ext cx="1691465" cy="90519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dirty="0" smtClean="0"/>
            <a:t>Analyses de la loi</a:t>
          </a:r>
          <a:endParaRPr lang="fr-FR" sz="2000" kern="1200" dirty="0"/>
        </a:p>
      </dsp:txBody>
      <dsp:txXfrm>
        <a:off x="3636511" y="0"/>
        <a:ext cx="1691465" cy="905192"/>
      </dsp:txXfrm>
    </dsp:sp>
    <dsp:sp modelId="{3567ECA8-1BD9-4B66-96EC-4A8877FC073D}">
      <dsp:nvSpPr>
        <dsp:cNvPr id="0" name=""/>
        <dsp:cNvSpPr/>
      </dsp:nvSpPr>
      <dsp:spPr>
        <a:xfrm>
          <a:off x="4177165" y="1360504"/>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86789D97-637D-4FA7-8468-487627560B1F}">
      <dsp:nvSpPr>
        <dsp:cNvPr id="0" name=""/>
        <dsp:cNvSpPr/>
      </dsp:nvSpPr>
      <dsp:spPr>
        <a:xfrm>
          <a:off x="5835416" y="859932"/>
          <a:ext cx="1599203" cy="99571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dirty="0" smtClean="0"/>
            <a:t>Colloque / Conférence</a:t>
          </a:r>
          <a:endParaRPr lang="fr-FR" sz="2000" kern="1200" dirty="0"/>
        </a:p>
      </dsp:txBody>
      <dsp:txXfrm>
        <a:off x="5835416" y="859932"/>
        <a:ext cx="1599203" cy="995711"/>
      </dsp:txXfrm>
    </dsp:sp>
    <dsp:sp modelId="{96161E8F-4ECC-4C32-B2C9-DEF9B32D344B}">
      <dsp:nvSpPr>
        <dsp:cNvPr id="0" name=""/>
        <dsp:cNvSpPr/>
      </dsp:nvSpPr>
      <dsp:spPr>
        <a:xfrm>
          <a:off x="4283573" y="1828941"/>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C8DF64E-1289-4CF7-BBC2-F8F0776AE8C6}">
      <dsp:nvSpPr>
        <dsp:cNvPr id="0" name=""/>
        <dsp:cNvSpPr/>
      </dsp:nvSpPr>
      <dsp:spPr>
        <a:xfrm>
          <a:off x="5989186" y="2127202"/>
          <a:ext cx="1568449" cy="106360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dirty="0" smtClean="0"/>
            <a:t>Fact </a:t>
          </a:r>
          <a:r>
            <a:rPr lang="fr-FR" sz="2000" kern="1200" dirty="0" err="1" smtClean="0"/>
            <a:t>finding</a:t>
          </a:r>
          <a:r>
            <a:rPr lang="fr-FR" sz="2000" kern="1200" dirty="0" smtClean="0"/>
            <a:t> </a:t>
          </a:r>
          <a:r>
            <a:rPr lang="fr-FR" sz="2000" kern="1200" dirty="0" err="1" smtClean="0"/>
            <a:t>visit</a:t>
          </a:r>
          <a:endParaRPr lang="fr-FR" sz="2000" kern="1200" dirty="0"/>
        </a:p>
      </dsp:txBody>
      <dsp:txXfrm>
        <a:off x="5989186" y="2127202"/>
        <a:ext cx="1568449" cy="1063601"/>
      </dsp:txXfrm>
    </dsp:sp>
    <dsp:sp modelId="{06FBFF5D-1FF2-4463-B207-B48ADD9FE955}">
      <dsp:nvSpPr>
        <dsp:cNvPr id="0" name=""/>
        <dsp:cNvSpPr/>
      </dsp:nvSpPr>
      <dsp:spPr>
        <a:xfrm>
          <a:off x="3984030" y="2204596"/>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856E808-F4DA-4F01-A574-324F31B346DC}">
      <dsp:nvSpPr>
        <dsp:cNvPr id="0" name=""/>
        <dsp:cNvSpPr/>
      </dsp:nvSpPr>
      <dsp:spPr>
        <a:xfrm>
          <a:off x="5312599" y="3552880"/>
          <a:ext cx="1691465" cy="97308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smtClean="0"/>
            <a:t>Forum / Speed dating</a:t>
          </a:r>
          <a:endParaRPr lang="fr-FR" sz="2000" kern="1200"/>
        </a:p>
      </dsp:txBody>
      <dsp:txXfrm>
        <a:off x="5312599" y="3552880"/>
        <a:ext cx="1691465" cy="973082"/>
      </dsp:txXfrm>
    </dsp:sp>
    <dsp:sp modelId="{7B65919F-B91C-4D3C-AE01-3FC45561155B}">
      <dsp:nvSpPr>
        <dsp:cNvPr id="0" name=""/>
        <dsp:cNvSpPr/>
      </dsp:nvSpPr>
      <dsp:spPr>
        <a:xfrm>
          <a:off x="3504269" y="2204596"/>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F3A91F2-AD22-44EE-A604-B6244C9B7E00}">
      <dsp:nvSpPr>
        <dsp:cNvPr id="0" name=""/>
        <dsp:cNvSpPr/>
      </dsp:nvSpPr>
      <dsp:spPr>
        <a:xfrm>
          <a:off x="1691682" y="3552880"/>
          <a:ext cx="2228945" cy="97308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dirty="0" smtClean="0"/>
            <a:t>Groupe de travail pour rédiger une recommandation</a:t>
          </a:r>
          <a:endParaRPr lang="fr-FR" sz="2000" kern="1200" dirty="0"/>
        </a:p>
      </dsp:txBody>
      <dsp:txXfrm>
        <a:off x="1691682" y="3552880"/>
        <a:ext cx="2228945" cy="973082"/>
      </dsp:txXfrm>
    </dsp:sp>
    <dsp:sp modelId="{C52C70C9-C458-4263-9F57-E3AD81D8EF7E}">
      <dsp:nvSpPr>
        <dsp:cNvPr id="0" name=""/>
        <dsp:cNvSpPr/>
      </dsp:nvSpPr>
      <dsp:spPr>
        <a:xfrm>
          <a:off x="3204726" y="1828941"/>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15876EC-36D3-4D30-8662-78EBB36E14D0}">
      <dsp:nvSpPr>
        <dsp:cNvPr id="0" name=""/>
        <dsp:cNvSpPr/>
      </dsp:nvSpPr>
      <dsp:spPr>
        <a:xfrm>
          <a:off x="1406852" y="2127202"/>
          <a:ext cx="1568449" cy="106360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dirty="0" smtClean="0"/>
            <a:t>Intervention lors de séances d’ouverture, colloques… </a:t>
          </a:r>
          <a:endParaRPr lang="fr-FR" sz="2000" kern="1200" dirty="0"/>
        </a:p>
      </dsp:txBody>
      <dsp:txXfrm>
        <a:off x="1406852" y="2127202"/>
        <a:ext cx="1568449" cy="1063601"/>
      </dsp:txXfrm>
    </dsp:sp>
    <dsp:sp modelId="{62422639-00FF-44DD-B3E1-5ADB9AE729B8}">
      <dsp:nvSpPr>
        <dsp:cNvPr id="0" name=""/>
        <dsp:cNvSpPr/>
      </dsp:nvSpPr>
      <dsp:spPr>
        <a:xfrm>
          <a:off x="3311134" y="1360504"/>
          <a:ext cx="1476188" cy="1476369"/>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8E404522-1643-48F9-937F-725825B349DF}">
      <dsp:nvSpPr>
        <dsp:cNvPr id="0" name=""/>
        <dsp:cNvSpPr/>
      </dsp:nvSpPr>
      <dsp:spPr>
        <a:xfrm>
          <a:off x="1529867" y="859932"/>
          <a:ext cx="1599203" cy="99571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fr-FR" sz="2000" kern="1200" dirty="0" smtClean="0"/>
            <a:t>Membre du jury d’un prix</a:t>
          </a:r>
          <a:endParaRPr lang="fr-FR" sz="2000" kern="1200" dirty="0"/>
        </a:p>
      </dsp:txBody>
      <dsp:txXfrm>
        <a:off x="1529867" y="859932"/>
        <a:ext cx="1599203" cy="99571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A54927-0493-4858-AB20-7755B972ABB2}" type="datetimeFigureOut">
              <a:rPr lang="fr-FR" smtClean="0"/>
              <a:t>21/11/2017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C59497-B3E0-4BC0-8F6E-CC0F024B6226}" type="slidenum">
              <a:rPr lang="fr-FR" smtClean="0"/>
              <a:t>‹N°›</a:t>
            </a:fld>
            <a:endParaRPr lang="fr-FR"/>
          </a:p>
        </p:txBody>
      </p:sp>
    </p:spTree>
    <p:extLst>
      <p:ext uri="{BB962C8B-B14F-4D97-AF65-F5344CB8AC3E}">
        <p14:creationId xmlns:p14="http://schemas.microsoft.com/office/powerpoint/2010/main" val="3105380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61 actions dans la V1</a:t>
            </a:r>
          </a:p>
          <a:p>
            <a:r>
              <a:rPr lang="fr-FR" dirty="0" smtClean="0"/>
              <a:t>Support non totalement repris – pas les </a:t>
            </a:r>
            <a:r>
              <a:rPr lang="fr-FR" dirty="0" err="1" smtClean="0"/>
              <a:t>verbatims</a:t>
            </a:r>
            <a:endParaRPr lang="fr-FR" dirty="0"/>
          </a:p>
        </p:txBody>
      </p:sp>
      <p:sp>
        <p:nvSpPr>
          <p:cNvPr id="4" name="Espace réservé du numéro de diapositive 3"/>
          <p:cNvSpPr>
            <a:spLocks noGrp="1"/>
          </p:cNvSpPr>
          <p:nvPr>
            <p:ph type="sldNum" sz="quarter" idx="10"/>
          </p:nvPr>
        </p:nvSpPr>
        <p:spPr/>
        <p:txBody>
          <a:bodyPr/>
          <a:lstStyle/>
          <a:p>
            <a:fld id="{6EC59497-B3E0-4BC0-8F6E-CC0F024B6226}" type="slidenum">
              <a:rPr lang="fr-FR" smtClean="0"/>
              <a:t>2</a:t>
            </a:fld>
            <a:endParaRPr lang="fr-FR"/>
          </a:p>
        </p:txBody>
      </p:sp>
    </p:spTree>
    <p:extLst>
      <p:ext uri="{BB962C8B-B14F-4D97-AF65-F5344CB8AC3E}">
        <p14:creationId xmlns:p14="http://schemas.microsoft.com/office/powerpoint/2010/main" val="59957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Attention, ça peut faire</a:t>
            </a:r>
            <a:r>
              <a:rPr lang="fr-FR" baseline="0" dirty="0" smtClean="0"/>
              <a:t> moins de 110 car je vais faire des regroupements, en attente des réponses </a:t>
            </a:r>
            <a:r>
              <a:rPr lang="fr-FR" baseline="0" dirty="0" err="1" smtClean="0"/>
              <a:t>com</a:t>
            </a:r>
            <a:r>
              <a:rPr lang="fr-FR" baseline="0" dirty="0" smtClean="0"/>
              <a:t> EC / finalisation Didier et retour Sabine</a:t>
            </a:r>
          </a:p>
          <a:p>
            <a:r>
              <a:rPr lang="fr-FR" baseline="0" dirty="0" smtClean="0"/>
              <a:t>Montre un vrai dynamisme de notre Présidente… mais je ne sais pas si c’est ça qu’on souhaite montrer et je me demande dans quelle mesure cela influe sur les résultats (transversalité, liens avec les organes du </a:t>
            </a:r>
            <a:r>
              <a:rPr lang="fr-FR" baseline="0" dirty="0" err="1" smtClean="0"/>
              <a:t>CoE</a:t>
            </a:r>
            <a:r>
              <a:rPr lang="fr-FR" baseline="0" dirty="0" smtClean="0"/>
              <a:t> </a:t>
            </a:r>
            <a:r>
              <a:rPr lang="fr-FR" baseline="0" dirty="0" smtClean="0">
                <a:sym typeface="Wingdings" panose="05000000000000000000" pitchFamily="2" charset="2"/>
              </a:rPr>
              <a:t> impact très fort</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6EC59497-B3E0-4BC0-8F6E-CC0F024B6226}" type="slidenum">
              <a:rPr lang="fr-FR" smtClean="0"/>
              <a:t>3</a:t>
            </a:fld>
            <a:endParaRPr lang="fr-FR"/>
          </a:p>
        </p:txBody>
      </p:sp>
    </p:spTree>
    <p:extLst>
      <p:ext uri="{BB962C8B-B14F-4D97-AF65-F5344CB8AC3E}">
        <p14:creationId xmlns:p14="http://schemas.microsoft.com/office/powerpoint/2010/main" val="65827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5D0413D-162B-428E-9BCB-ABFE62BA9F6C}" type="datetime1">
              <a:rPr lang="fr-FR" smtClean="0"/>
              <a:t>21/11/2017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1584434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0D961F-EECA-43EC-93D1-544DCAF8F6C8}" type="datetime1">
              <a:rPr lang="fr-FR" smtClean="0"/>
              <a:t>21/11/2017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2516710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2BABBE6-529A-44AF-927F-C101E2E2A70B}" type="datetime1">
              <a:rPr lang="fr-FR" smtClean="0"/>
              <a:t>21/11/2017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1033452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FFFF00"/>
                </a:solidFill>
              </a:defRPr>
            </a:lvl1p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BFAD54-9FC6-4E6E-8334-E599651AF819}" type="datetime1">
              <a:rPr lang="fr-FR" smtClean="0"/>
              <a:t>21/11/2017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814188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3D42FBA-B3E9-4311-B46E-6A9CE2AB97BB}" type="datetime1">
              <a:rPr lang="fr-FR" smtClean="0"/>
              <a:t>21/11/2017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311026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B1317EE-7124-42EC-950A-FE18CD98C2F6}" type="datetime1">
              <a:rPr lang="fr-FR" smtClean="0"/>
              <a:t>21/11/2017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3193423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32DC021-AA77-4156-80E0-5FB458FF5707}" type="datetime1">
              <a:rPr lang="fr-FR" smtClean="0"/>
              <a:t>21/11/2017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3861812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9C33DFA-8247-4A97-9F99-6FAF0B8B0399}" type="datetime1">
              <a:rPr lang="fr-FR" smtClean="0"/>
              <a:t>21/11/2017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2011818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1A7988F-B31A-47F2-8F7C-B1FFE150F126}" type="datetime1">
              <a:rPr lang="fr-FR" smtClean="0"/>
              <a:t>21/11/2017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4131741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9103DDD-7917-45FA-A203-AE96385E1609}" type="datetime1">
              <a:rPr lang="fr-FR" smtClean="0"/>
              <a:t>21/11/2017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484790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66CA081-F241-4FA9-97A6-AC3EF5F40F71}" type="datetime1">
              <a:rPr lang="fr-FR" smtClean="0"/>
              <a:t>21/11/2017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DE33AE-717F-48D8-B364-3483294826B2}" type="slidenum">
              <a:rPr lang="fr-FR" smtClean="0"/>
              <a:t>‹N°›</a:t>
            </a:fld>
            <a:endParaRPr lang="fr-FR"/>
          </a:p>
        </p:txBody>
      </p:sp>
    </p:spTree>
    <p:extLst>
      <p:ext uri="{BB962C8B-B14F-4D97-AF65-F5344CB8AC3E}">
        <p14:creationId xmlns:p14="http://schemas.microsoft.com/office/powerpoint/2010/main" val="5215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116632"/>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3BAF2A-86B3-4983-9864-BA777B08550E}" type="datetime1">
              <a:rPr lang="fr-FR" smtClean="0"/>
              <a:t>21/11/2017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E33AE-717F-48D8-B364-3483294826B2}" type="slidenum">
              <a:rPr lang="fr-FR" smtClean="0"/>
              <a:t>‹N°›</a:t>
            </a:fld>
            <a:endParaRPr lang="fr-FR"/>
          </a:p>
        </p:txBody>
      </p:sp>
      <p:sp>
        <p:nvSpPr>
          <p:cNvPr id="7" name="Forme libre 6"/>
          <p:cNvSpPr/>
          <p:nvPr userDrawn="1"/>
        </p:nvSpPr>
        <p:spPr>
          <a:xfrm>
            <a:off x="0" y="1"/>
            <a:ext cx="9144000" cy="134076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chemeClr val="accent1"/>
              </a:gs>
              <a:gs pos="84000">
                <a:srgbClr val="0A128C"/>
              </a:gs>
              <a:gs pos="98000">
                <a:srgbClr val="181CC7"/>
              </a:gs>
              <a:gs pos="98000">
                <a:srgbClr val="7005D4"/>
              </a:gs>
              <a:gs pos="100000">
                <a:srgbClr val="8C3D91"/>
              </a:gs>
            </a:gsLst>
            <a:lin ang="5400000" scaled="0"/>
          </a:gradFill>
          <a:ln w="25400">
            <a:noFill/>
            <a:prstDash val="solid"/>
          </a:ln>
        </p:spPr>
        <p:txBody>
          <a:bodyPr lIns="0" tIns="0" rIns="0" bIns="0" anchor="ctr" anchorCtr="0">
            <a:noAutofit/>
          </a:bodyPr>
          <a:lstStyle/>
          <a:p>
            <a:pPr lvl="0" rtl="0" hangingPunct="0">
              <a:buNone/>
              <a:tabLst/>
            </a:pPr>
            <a:endParaRPr lang="fr-CH" sz="2400" kern="1200">
              <a:latin typeface="Liberation Serif" pitchFamily="18"/>
              <a:ea typeface="Segoe UI" pitchFamily="2"/>
              <a:cs typeface="Tahoma" pitchFamily="2"/>
            </a:endParaRPr>
          </a:p>
        </p:txBody>
      </p:sp>
      <p:pic>
        <p:nvPicPr>
          <p:cNvPr id="8" name="Imag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798168" y="6378442"/>
            <a:ext cx="1547664" cy="479558"/>
          </a:xfrm>
          <a:prstGeom prst="rect">
            <a:avLst/>
          </a:prstGeom>
        </p:spPr>
      </p:pic>
    </p:spTree>
    <p:extLst>
      <p:ext uri="{BB962C8B-B14F-4D97-AF65-F5344CB8AC3E}">
        <p14:creationId xmlns:p14="http://schemas.microsoft.com/office/powerpoint/2010/main" val="2976135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628800"/>
            <a:ext cx="7772400" cy="1470025"/>
          </a:xfrm>
        </p:spPr>
        <p:txBody>
          <a:bodyPr/>
          <a:lstStyle/>
          <a:p>
            <a:r>
              <a:rPr lang="fr-FR" dirty="0" smtClean="0"/>
              <a:t>Conférence des OING</a:t>
            </a:r>
            <a:endParaRPr lang="fr-FR" dirty="0"/>
          </a:p>
        </p:txBody>
      </p:sp>
      <p:sp>
        <p:nvSpPr>
          <p:cNvPr id="3" name="Sous-titre 2"/>
          <p:cNvSpPr>
            <a:spLocks noGrp="1"/>
          </p:cNvSpPr>
          <p:nvPr>
            <p:ph type="subTitle" idx="1"/>
          </p:nvPr>
        </p:nvSpPr>
        <p:spPr>
          <a:xfrm>
            <a:off x="1043608" y="2996952"/>
            <a:ext cx="7086600" cy="1752600"/>
          </a:xfrm>
        </p:spPr>
        <p:txBody>
          <a:bodyPr>
            <a:normAutofit/>
          </a:bodyPr>
          <a:lstStyle/>
          <a:p>
            <a:r>
              <a:rPr lang="fr-FR" dirty="0" smtClean="0"/>
              <a:t>Évaluation de la mise en œuvre du plan d’actions – retours quantitatifs</a:t>
            </a:r>
          </a:p>
          <a:p>
            <a:r>
              <a:rPr lang="fr-FR" i="1" dirty="0" smtClean="0"/>
              <a:t>Mise à jour 19 novembre 2017</a:t>
            </a:r>
            <a:endParaRPr lang="fr-FR" i="1" dirty="0"/>
          </a:p>
        </p:txBody>
      </p:sp>
      <p:pic>
        <p:nvPicPr>
          <p:cNvPr id="4" name="Picture 4" descr="TB_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323528" y="5421282"/>
            <a:ext cx="8568952" cy="139209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Espace réservé du numéro de diapositive 4"/>
          <p:cNvSpPr>
            <a:spLocks noGrp="1"/>
          </p:cNvSpPr>
          <p:nvPr>
            <p:ph type="sldNum" sz="quarter" idx="12"/>
          </p:nvPr>
        </p:nvSpPr>
        <p:spPr/>
        <p:txBody>
          <a:bodyPr/>
          <a:lstStyle/>
          <a:p>
            <a:fld id="{81DE33AE-717F-48D8-B364-3483294826B2}" type="slidenum">
              <a:rPr lang="fr-FR" smtClean="0"/>
              <a:t>1</a:t>
            </a:fld>
            <a:endParaRPr lang="fr-FR"/>
          </a:p>
        </p:txBody>
      </p:sp>
    </p:spTree>
    <p:extLst>
      <p:ext uri="{BB962C8B-B14F-4D97-AF65-F5344CB8AC3E}">
        <p14:creationId xmlns:p14="http://schemas.microsoft.com/office/powerpoint/2010/main" val="1399625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Liens avec les principaux organes du Conseil de </a:t>
            </a:r>
            <a:r>
              <a:rPr lang="fr-FR" dirty="0" err="1" smtClean="0"/>
              <a:t>l’europe</a:t>
            </a:r>
            <a:endParaRPr lang="fr-FR" dirty="0"/>
          </a:p>
        </p:txBody>
      </p:sp>
      <p:sp>
        <p:nvSpPr>
          <p:cNvPr id="3" name="Espace réservé du contenu 2"/>
          <p:cNvSpPr>
            <a:spLocks noGrp="1"/>
          </p:cNvSpPr>
          <p:nvPr>
            <p:ph idx="1"/>
          </p:nvPr>
        </p:nvSpPr>
        <p:spPr>
          <a:xfrm>
            <a:off x="457200" y="1600201"/>
            <a:ext cx="8229600" cy="1612776"/>
          </a:xfrm>
        </p:spPr>
        <p:txBody>
          <a:bodyPr>
            <a:normAutofit fontScale="70000" lnSpcReduction="20000"/>
          </a:bodyPr>
          <a:lstStyle/>
          <a:p>
            <a:pPr algn="just"/>
            <a:r>
              <a:rPr lang="fr-FR" dirty="0" smtClean="0"/>
              <a:t>Des actions fréquemment en lien avec les travaux du Conseil des Ministres, d’autres directions générales et /ou de l’APCE</a:t>
            </a:r>
          </a:p>
          <a:p>
            <a:pPr algn="just"/>
            <a:r>
              <a:rPr lang="fr-FR" dirty="0" smtClean="0"/>
              <a:t>37 actions (sur 132) n’ayant aucun lien avec les organes du </a:t>
            </a:r>
            <a:r>
              <a:rPr lang="fr-FR" dirty="0" err="1" smtClean="0"/>
              <a:t>CoE</a:t>
            </a:r>
            <a:endParaRPr lang="fr-FR" dirty="0" smtClean="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10</a:t>
            </a:fld>
            <a:endParaRPr lang="fr-FR"/>
          </a:p>
        </p:txBody>
      </p:sp>
      <p:pic>
        <p:nvPicPr>
          <p:cNvPr id="6" name="Image 5"/>
          <p:cNvPicPr>
            <a:picLocks noChangeAspect="1"/>
          </p:cNvPicPr>
          <p:nvPr/>
        </p:nvPicPr>
        <p:blipFill>
          <a:blip r:embed="rId2"/>
          <a:stretch>
            <a:fillRect/>
          </a:stretch>
        </p:blipFill>
        <p:spPr>
          <a:xfrm>
            <a:off x="1187624" y="2636912"/>
            <a:ext cx="6552728" cy="4109169"/>
          </a:xfrm>
          <a:prstGeom prst="rect">
            <a:avLst/>
          </a:prstGeom>
        </p:spPr>
      </p:pic>
    </p:spTree>
    <p:extLst>
      <p:ext uri="{BB962C8B-B14F-4D97-AF65-F5344CB8AC3E}">
        <p14:creationId xmlns:p14="http://schemas.microsoft.com/office/powerpoint/2010/main" val="22860853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Liens avec d’autres partenaires</a:t>
            </a: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11</a:t>
            </a:fld>
            <a:endParaRPr lang="fr-FR"/>
          </a:p>
        </p:txBody>
      </p:sp>
      <p:pic>
        <p:nvPicPr>
          <p:cNvPr id="3" name="Image 2"/>
          <p:cNvPicPr>
            <a:picLocks noChangeAspect="1"/>
          </p:cNvPicPr>
          <p:nvPr/>
        </p:nvPicPr>
        <p:blipFill>
          <a:blip r:embed="rId2"/>
          <a:stretch>
            <a:fillRect/>
          </a:stretch>
        </p:blipFill>
        <p:spPr>
          <a:xfrm>
            <a:off x="317909" y="1448643"/>
            <a:ext cx="8430555" cy="5292725"/>
          </a:xfrm>
          <a:prstGeom prst="rect">
            <a:avLst/>
          </a:prstGeom>
        </p:spPr>
      </p:pic>
    </p:spTree>
    <p:extLst>
      <p:ext uri="{BB962C8B-B14F-4D97-AF65-F5344CB8AC3E}">
        <p14:creationId xmlns:p14="http://schemas.microsoft.com/office/powerpoint/2010/main" val="17320822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Communication autour des actions</a:t>
            </a:r>
            <a:endParaRPr lang="fr-FR" dirty="0"/>
          </a:p>
        </p:txBody>
      </p:sp>
      <p:sp>
        <p:nvSpPr>
          <p:cNvPr id="3" name="Espace réservé du contenu 2"/>
          <p:cNvSpPr>
            <a:spLocks noGrp="1"/>
          </p:cNvSpPr>
          <p:nvPr>
            <p:ph idx="1"/>
          </p:nvPr>
        </p:nvSpPr>
        <p:spPr/>
        <p:txBody>
          <a:bodyPr>
            <a:normAutofit/>
          </a:bodyPr>
          <a:lstStyle/>
          <a:p>
            <a:pPr algn="just">
              <a:lnSpc>
                <a:spcPct val="120000"/>
              </a:lnSpc>
            </a:pPr>
            <a:r>
              <a:rPr lang="fr-FR" dirty="0" smtClean="0"/>
              <a:t>105 </a:t>
            </a:r>
            <a:r>
              <a:rPr lang="fr-FR" dirty="0"/>
              <a:t>actions ont donné lieu à la r</a:t>
            </a:r>
            <a:r>
              <a:rPr lang="fr-FR" dirty="0" smtClean="0"/>
              <a:t>éalisation </a:t>
            </a:r>
            <a:r>
              <a:rPr lang="fr-FR" dirty="0"/>
              <a:t>d'une publication ou production d'un texte ou d'une synthèse à l'issue de l'action </a:t>
            </a:r>
            <a:endParaRPr lang="fr-FR" dirty="0" smtClean="0"/>
          </a:p>
          <a:p>
            <a:pPr algn="just">
              <a:lnSpc>
                <a:spcPct val="120000"/>
              </a:lnSpc>
            </a:pPr>
            <a:r>
              <a:rPr lang="fr-FR" dirty="0" smtClean="0"/>
              <a:t>80 </a:t>
            </a:r>
            <a:r>
              <a:rPr lang="fr-FR" dirty="0"/>
              <a:t>actions ont donné lieu à la </a:t>
            </a:r>
            <a:r>
              <a:rPr lang="fr-FR" dirty="0" smtClean="0"/>
              <a:t>diffusion </a:t>
            </a:r>
            <a:r>
              <a:rPr lang="fr-FR" dirty="0"/>
              <a:t>d'un article ou d'un texte sur le site web de la conférence, </a:t>
            </a:r>
            <a:r>
              <a:rPr lang="fr-FR" dirty="0" err="1"/>
              <a:t>facebook</a:t>
            </a:r>
            <a:r>
              <a:rPr lang="fr-FR" dirty="0"/>
              <a:t>, </a:t>
            </a:r>
            <a:r>
              <a:rPr lang="fr-FR" dirty="0" smtClean="0"/>
              <a:t>twitter… à l’issue de l’action </a:t>
            </a:r>
          </a:p>
          <a:p>
            <a:pPr algn="just">
              <a:lnSpc>
                <a:spcPct val="120000"/>
              </a:lnSpc>
            </a:pPr>
            <a:endParaRPr lang="fr-FR" dirty="0" smtClean="0"/>
          </a:p>
          <a:p>
            <a:pPr algn="just">
              <a:lnSpc>
                <a:spcPct val="120000"/>
              </a:lnSpc>
            </a:pP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12</a:t>
            </a:fld>
            <a:endParaRPr lang="fr-FR"/>
          </a:p>
        </p:txBody>
      </p:sp>
    </p:spTree>
    <p:extLst>
      <p:ext uri="{BB962C8B-B14F-4D97-AF65-F5344CB8AC3E}">
        <p14:creationId xmlns:p14="http://schemas.microsoft.com/office/powerpoint/2010/main" val="2271633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Autres remarques sur l’action (</a:t>
            </a:r>
            <a:r>
              <a:rPr lang="fr-FR" dirty="0" err="1" smtClean="0"/>
              <a:t>verbatims</a:t>
            </a:r>
            <a:r>
              <a:rPr lang="fr-FR" dirty="0" smtClean="0"/>
              <a:t> - extraits)</a:t>
            </a:r>
            <a:endParaRPr lang="fr-FR" dirty="0"/>
          </a:p>
        </p:txBody>
      </p:sp>
      <p:sp>
        <p:nvSpPr>
          <p:cNvPr id="3" name="Espace réservé du contenu 2"/>
          <p:cNvSpPr>
            <a:spLocks noGrp="1"/>
          </p:cNvSpPr>
          <p:nvPr>
            <p:ph idx="1"/>
          </p:nvPr>
        </p:nvSpPr>
        <p:spPr>
          <a:xfrm>
            <a:off x="457200" y="1600200"/>
            <a:ext cx="8229600" cy="4853136"/>
          </a:xfrm>
        </p:spPr>
        <p:txBody>
          <a:bodyPr>
            <a:normAutofit fontScale="47500" lnSpcReduction="20000"/>
          </a:bodyPr>
          <a:lstStyle/>
          <a:p>
            <a:pPr marL="0" indent="0" algn="just">
              <a:buNone/>
            </a:pPr>
            <a:r>
              <a:rPr lang="fr-FR" i="1" dirty="0" smtClean="0"/>
              <a:t>« - Une </a:t>
            </a:r>
            <a:r>
              <a:rPr lang="fr-FR" i="1" dirty="0"/>
              <a:t>prise de conscience de ce que peut produire la recherche d'un dialogue fondé sur le "faire ensemble" et non sur le seul "vivre ensemble" </a:t>
            </a:r>
            <a:endParaRPr lang="fr-FR" i="1" dirty="0" smtClean="0"/>
          </a:p>
          <a:p>
            <a:pPr marL="0" indent="0" algn="just">
              <a:buNone/>
            </a:pPr>
            <a:r>
              <a:rPr lang="fr-FR" i="1" dirty="0" smtClean="0"/>
              <a:t>- un </a:t>
            </a:r>
            <a:r>
              <a:rPr lang="fr-FR" i="1" dirty="0"/>
              <a:t>exemple et un encouragement pour les ONG présentes </a:t>
            </a:r>
          </a:p>
          <a:p>
            <a:pPr marL="0" indent="0" algn="just">
              <a:buNone/>
            </a:pPr>
            <a:r>
              <a:rPr lang="fr-FR" i="1" dirty="0" smtClean="0"/>
              <a:t>- un </a:t>
            </a:r>
            <a:r>
              <a:rPr lang="fr-FR" i="1" dirty="0"/>
              <a:t>appel à leur solidarité pour l'accueil dans les </a:t>
            </a:r>
            <a:r>
              <a:rPr lang="fr-FR" i="1" dirty="0" smtClean="0"/>
              <a:t>pays »</a:t>
            </a:r>
          </a:p>
          <a:p>
            <a:pPr algn="just"/>
            <a:endParaRPr lang="fr-FR" i="1" dirty="0"/>
          </a:p>
          <a:p>
            <a:pPr marL="0" indent="0" algn="just">
              <a:buNone/>
            </a:pPr>
            <a:r>
              <a:rPr lang="fr-FR" i="1" dirty="0" smtClean="0"/>
              <a:t>« La </a:t>
            </a:r>
            <a:r>
              <a:rPr lang="fr-FR" i="1" dirty="0"/>
              <a:t>Journée du 17 octobre est l'occasion de donner la parole à des personnes vivant en situation de pauvreté et de mesurer la gravité de leur situation. Cela permet aussi de constater leur volonté de réagir et les moyens qu'ils mettent, chacun en œuvre pour s'en sortir</a:t>
            </a:r>
            <a:r>
              <a:rPr lang="fr-FR" i="1" dirty="0" smtClean="0"/>
              <a:t>. »</a:t>
            </a:r>
            <a:endParaRPr lang="fr-FR" i="1" dirty="0"/>
          </a:p>
          <a:p>
            <a:pPr marL="0" indent="0" algn="just">
              <a:buNone/>
            </a:pPr>
            <a:endParaRPr lang="fr-FR" i="1" dirty="0"/>
          </a:p>
          <a:p>
            <a:pPr marL="0" indent="0" algn="just">
              <a:buNone/>
            </a:pPr>
            <a:r>
              <a:rPr lang="fr-FR" i="1" dirty="0" smtClean="0"/>
              <a:t>« Ce </a:t>
            </a:r>
            <a:r>
              <a:rPr lang="fr-FR" i="1" dirty="0"/>
              <a:t>type d'intervention permet un plaidoyer qui serait sans doute moins entendu dans une autre configuration. </a:t>
            </a:r>
            <a:r>
              <a:rPr lang="fr-FR" i="1" dirty="0" smtClean="0"/>
              <a:t>(…) Ces </a:t>
            </a:r>
            <a:r>
              <a:rPr lang="fr-FR" i="1" dirty="0"/>
              <a:t>actions sont rarement reprises sur le site de la </a:t>
            </a:r>
            <a:r>
              <a:rPr lang="fr-FR" i="1" dirty="0" smtClean="0"/>
              <a:t>conférence, elles </a:t>
            </a:r>
            <a:r>
              <a:rPr lang="fr-FR" i="1" dirty="0"/>
              <a:t>figurent en revanche quasiment toutes sur le site de la </a:t>
            </a:r>
            <a:r>
              <a:rPr lang="fr-FR" i="1" dirty="0" smtClean="0"/>
              <a:t>commission </a:t>
            </a:r>
            <a:r>
              <a:rPr lang="fr-FR" i="1" dirty="0"/>
              <a:t>vers lequel renvoie le site de la </a:t>
            </a:r>
            <a:r>
              <a:rPr lang="fr-FR" i="1" dirty="0" smtClean="0"/>
              <a:t>Conférence »</a:t>
            </a:r>
          </a:p>
          <a:p>
            <a:pPr marL="0" indent="0" algn="just">
              <a:buNone/>
            </a:pPr>
            <a:endParaRPr lang="fr-FR" i="1" dirty="0"/>
          </a:p>
          <a:p>
            <a:pPr marL="0" indent="0" algn="just">
              <a:buNone/>
            </a:pPr>
            <a:r>
              <a:rPr lang="fr-FR" i="1" dirty="0"/>
              <a:t>« La participation, très enviée, à ce jury témoigne du positionnement des ONG en charge des thématiques territoriales au Conseil de l'Europe, de leur crédibilité dans le domaine, et des liens de confiance instaurés avec les différents participants et partenaires du Conseil de l'Europe. Il est de tradition que nous intervenions dans tous les discours d'ouverture des conférences liées au prix et que nous remettions le prix à l'un des </a:t>
            </a:r>
            <a:r>
              <a:rPr lang="fr-FR" i="1" dirty="0" smtClean="0"/>
              <a:t>lauréats.  »</a:t>
            </a:r>
            <a:endParaRPr lang="fr-FR" i="1"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13</a:t>
            </a:fld>
            <a:endParaRPr lang="fr-FR"/>
          </a:p>
        </p:txBody>
      </p:sp>
    </p:spTree>
    <p:extLst>
      <p:ext uri="{BB962C8B-B14F-4D97-AF65-F5344CB8AC3E}">
        <p14:creationId xmlns:p14="http://schemas.microsoft.com/office/powerpoint/2010/main" val="2493470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Autres remarques sur l’action (</a:t>
            </a:r>
            <a:r>
              <a:rPr lang="fr-FR" dirty="0" err="1" smtClean="0"/>
              <a:t>verbatims</a:t>
            </a:r>
            <a:r>
              <a:rPr lang="fr-FR" dirty="0" smtClean="0"/>
              <a:t> - extraits)</a:t>
            </a:r>
            <a:endParaRPr lang="fr-FR" dirty="0"/>
          </a:p>
        </p:txBody>
      </p:sp>
      <p:sp>
        <p:nvSpPr>
          <p:cNvPr id="3" name="Espace réservé du contenu 2"/>
          <p:cNvSpPr>
            <a:spLocks noGrp="1"/>
          </p:cNvSpPr>
          <p:nvPr>
            <p:ph idx="1"/>
          </p:nvPr>
        </p:nvSpPr>
        <p:spPr>
          <a:xfrm>
            <a:off x="457200" y="1600200"/>
            <a:ext cx="8229600" cy="4853136"/>
          </a:xfrm>
        </p:spPr>
        <p:txBody>
          <a:bodyPr>
            <a:normAutofit fontScale="47500" lnSpcReduction="20000"/>
          </a:bodyPr>
          <a:lstStyle/>
          <a:p>
            <a:pPr marL="0" indent="0" algn="just">
              <a:buNone/>
            </a:pPr>
            <a:r>
              <a:rPr lang="fr-FR" i="1" dirty="0" smtClean="0"/>
              <a:t>« L'essentiel </a:t>
            </a:r>
            <a:r>
              <a:rPr lang="fr-FR" i="1" dirty="0"/>
              <a:t>des propositions adoptées par le groupe de travail ont été retenues par le CDDG qui a constitué une nouveau groupe de travail interne auquel j'ai participé . Le document final sera prochainement soumis au Comité des Ministres. S'il n'a pas été possible de maintenir des termes tels que "</a:t>
            </a:r>
            <a:r>
              <a:rPr lang="fr-FR" i="1" dirty="0" err="1"/>
              <a:t>co-decision</a:t>
            </a:r>
            <a:r>
              <a:rPr lang="fr-FR" i="1" dirty="0"/>
              <a:t>", celui de </a:t>
            </a:r>
            <a:r>
              <a:rPr lang="fr-FR" i="1" dirty="0" err="1"/>
              <a:t>co</a:t>
            </a:r>
            <a:r>
              <a:rPr lang="fr-FR" i="1" dirty="0"/>
              <a:t>-élaboration est l'un des axes forts du texte</a:t>
            </a:r>
            <a:r>
              <a:rPr lang="fr-FR" i="1" dirty="0" smtClean="0"/>
              <a:t>. »</a:t>
            </a:r>
            <a:endParaRPr lang="fr-FR" i="1" dirty="0"/>
          </a:p>
          <a:p>
            <a:pPr marL="0" indent="0" algn="just">
              <a:buNone/>
            </a:pPr>
            <a:endParaRPr lang="fr-FR" i="1" dirty="0" smtClean="0"/>
          </a:p>
          <a:p>
            <a:pPr marL="0" indent="0" algn="just">
              <a:buNone/>
            </a:pPr>
            <a:r>
              <a:rPr lang="fr-FR" i="1" dirty="0" smtClean="0"/>
              <a:t>« Une </a:t>
            </a:r>
            <a:r>
              <a:rPr lang="fr-FR" i="1" dirty="0"/>
              <a:t>avancée réelle a été atteinte. En raison notamment de la qualité des </a:t>
            </a:r>
            <a:r>
              <a:rPr lang="fr-FR" i="1" dirty="0" smtClean="0"/>
              <a:t>intervenants </a:t>
            </a:r>
            <a:r>
              <a:rPr lang="fr-FR" i="1" dirty="0"/>
              <a:t>(leurs fonctions antérieures et du moment) Les deux intervenants sollicités ont manifesté un fort intérêt pour nos travaux et souhaité nous rejoindre ! C'est le cas de Mme </a:t>
            </a:r>
            <a:r>
              <a:rPr lang="fr-FR" i="1" dirty="0" err="1"/>
              <a:t>Petrescu</a:t>
            </a:r>
            <a:r>
              <a:rPr lang="fr-FR" i="1" dirty="0"/>
              <a:t> qui se </a:t>
            </a:r>
            <a:r>
              <a:rPr lang="fr-FR" b="1" i="1" dirty="0"/>
              <a:t>présente à la vice présidence de notre commission</a:t>
            </a:r>
            <a:r>
              <a:rPr lang="fr-FR" i="1" dirty="0"/>
              <a:t>. c'est le cas de Paul </a:t>
            </a:r>
            <a:r>
              <a:rPr lang="fr-FR" i="1" dirty="0" err="1"/>
              <a:t>Maassen</a:t>
            </a:r>
            <a:r>
              <a:rPr lang="fr-FR" i="1" dirty="0"/>
              <a:t> qui nous a inclus dans ses réseaux publics et restreints de l'OGP </a:t>
            </a:r>
            <a:endParaRPr lang="fr-FR" i="1" dirty="0" smtClean="0"/>
          </a:p>
          <a:p>
            <a:pPr marL="0" indent="0" algn="just">
              <a:buNone/>
            </a:pPr>
            <a:r>
              <a:rPr lang="fr-FR" i="1" dirty="0" smtClean="0"/>
              <a:t>Noter </a:t>
            </a:r>
            <a:r>
              <a:rPr lang="fr-FR" i="1" dirty="0"/>
              <a:t>que lorsque je parle de reprise sur le site, il s'agit d'une </a:t>
            </a:r>
            <a:r>
              <a:rPr lang="fr-FR" b="1" i="1" dirty="0"/>
              <a:t>publication sur le site de la commission</a:t>
            </a:r>
            <a:r>
              <a:rPr lang="fr-FR" i="1" dirty="0"/>
              <a:t> (le seul totalement ouvert pour nous)et de mon twitter ou </a:t>
            </a:r>
            <a:r>
              <a:rPr lang="fr-FR" i="1" dirty="0" smtClean="0"/>
              <a:t>FB »</a:t>
            </a:r>
            <a:endParaRPr lang="fr-FR" i="1" dirty="0"/>
          </a:p>
          <a:p>
            <a:pPr marL="0" indent="0" algn="just">
              <a:buNone/>
            </a:pPr>
            <a:endParaRPr lang="fr-FR" i="1" dirty="0" smtClean="0"/>
          </a:p>
          <a:p>
            <a:pPr marL="0" indent="0" algn="just">
              <a:buNone/>
            </a:pPr>
            <a:r>
              <a:rPr lang="fr-FR" i="1" dirty="0" smtClean="0"/>
              <a:t>« Visibilité </a:t>
            </a:r>
            <a:r>
              <a:rPr lang="fr-FR" i="1" dirty="0"/>
              <a:t>et networking </a:t>
            </a:r>
            <a:r>
              <a:rPr lang="fr-FR" i="1" dirty="0" smtClean="0"/>
              <a:t>à </a:t>
            </a:r>
            <a:r>
              <a:rPr lang="fr-FR" i="1" dirty="0"/>
              <a:t>présent, les ONG jeunesse désirent contribuer aux travaux de la Conférence (</a:t>
            </a:r>
            <a:r>
              <a:rPr lang="fr-FR" b="1" i="1" dirty="0"/>
              <a:t>voir p. ex. les candidatures pour les élections juin 2017</a:t>
            </a:r>
            <a:r>
              <a:rPr lang="fr-FR" i="1" dirty="0" smtClean="0"/>
              <a:t>!) »</a:t>
            </a:r>
          </a:p>
          <a:p>
            <a:pPr marL="0" indent="0" algn="just">
              <a:buNone/>
            </a:pPr>
            <a:endParaRPr lang="fr-FR" i="1" dirty="0"/>
          </a:p>
          <a:p>
            <a:pPr marL="0" indent="0" algn="just">
              <a:buNone/>
            </a:pPr>
            <a:r>
              <a:rPr lang="fr-FR" i="1" dirty="0"/>
              <a:t>« La Conférence a pu démontrer ses capacités de mobiliser, dans ses réseaux, des expertises sur la dimension religieuse du dialogue </a:t>
            </a:r>
            <a:r>
              <a:rPr lang="fr-FR" i="1" dirty="0" smtClean="0"/>
              <a:t>interculturel »</a:t>
            </a:r>
          </a:p>
          <a:p>
            <a:pPr marL="0" indent="0" algn="just">
              <a:buNone/>
            </a:pPr>
            <a:endParaRPr lang="fr-FR" i="1" dirty="0"/>
          </a:p>
          <a:p>
            <a:pPr marL="0" indent="0" algn="just">
              <a:buNone/>
            </a:pPr>
            <a:r>
              <a:rPr lang="fr-FR" i="1" dirty="0" smtClean="0"/>
              <a:t>« La </a:t>
            </a:r>
            <a:r>
              <a:rPr lang="fr-FR" i="1" dirty="0"/>
              <a:t>nécessité d'anticiper l'accroissement de réfugiés de changement climatique dans les décennies à venir est inscrite dans les conclusions du forum, transmises au Comité des Ministres et aux Etats-membres du Conseil de l'Europe et du </a:t>
            </a:r>
            <a:r>
              <a:rPr lang="fr-FR" i="1" dirty="0" smtClean="0"/>
              <a:t>voisinage »</a:t>
            </a:r>
            <a:endParaRPr lang="fr-FR" i="1" dirty="0"/>
          </a:p>
          <a:p>
            <a:pPr marL="0" indent="0" algn="just">
              <a:buNone/>
            </a:pPr>
            <a:endParaRPr lang="fr-FR" i="1" dirty="0"/>
          </a:p>
          <a:p>
            <a:pPr algn="just"/>
            <a:endParaRPr lang="fr-FR" i="1"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14</a:t>
            </a:fld>
            <a:endParaRPr lang="fr-FR"/>
          </a:p>
        </p:txBody>
      </p:sp>
    </p:spTree>
    <p:extLst>
      <p:ext uri="{BB962C8B-B14F-4D97-AF65-F5344CB8AC3E}">
        <p14:creationId xmlns:p14="http://schemas.microsoft.com/office/powerpoint/2010/main" val="2050162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Suggestions sur le questionnaire (</a:t>
            </a:r>
            <a:r>
              <a:rPr lang="fr-FR" dirty="0" err="1" smtClean="0"/>
              <a:t>verbatims</a:t>
            </a:r>
            <a:r>
              <a:rPr lang="fr-FR" dirty="0" smtClean="0"/>
              <a:t> - extraits)</a:t>
            </a:r>
            <a:endParaRPr lang="fr-FR" dirty="0"/>
          </a:p>
        </p:txBody>
      </p:sp>
      <p:sp>
        <p:nvSpPr>
          <p:cNvPr id="3" name="Espace réservé du contenu 2"/>
          <p:cNvSpPr>
            <a:spLocks noGrp="1"/>
          </p:cNvSpPr>
          <p:nvPr>
            <p:ph idx="1"/>
          </p:nvPr>
        </p:nvSpPr>
        <p:spPr/>
        <p:txBody>
          <a:bodyPr>
            <a:normAutofit fontScale="47500" lnSpcReduction="20000"/>
          </a:bodyPr>
          <a:lstStyle/>
          <a:p>
            <a:pPr algn="just">
              <a:lnSpc>
                <a:spcPct val="120000"/>
              </a:lnSpc>
            </a:pPr>
            <a:r>
              <a:rPr lang="fr-FR" dirty="0" smtClean="0"/>
              <a:t>« Ce </a:t>
            </a:r>
            <a:r>
              <a:rPr lang="fr-FR" dirty="0"/>
              <a:t>questionnaire amène à dénombrer / décrire les actions Pour les évaluer, il conviendrait de prévoir un protocole d'évaluation qualitative ( résultats obtenus, analyse critique, théorisation, perspectives pour des actions innovantes</a:t>
            </a:r>
            <a:r>
              <a:rPr lang="fr-FR" dirty="0" smtClean="0"/>
              <a:t>). »</a:t>
            </a:r>
            <a:endParaRPr lang="fr-FR" dirty="0"/>
          </a:p>
          <a:p>
            <a:pPr algn="just">
              <a:lnSpc>
                <a:spcPct val="120000"/>
              </a:lnSpc>
            </a:pPr>
            <a:r>
              <a:rPr lang="fr-FR" dirty="0" smtClean="0"/>
              <a:t>« Ce </a:t>
            </a:r>
            <a:r>
              <a:rPr lang="fr-FR" dirty="0"/>
              <a:t>questionnaire permet de décrire le travail accompli. Cela nous semble nécessaire mais non suffisant. Une méthode d'évaluation des résultats immédiats, à court terme, à moyen terme, </a:t>
            </a:r>
            <a:r>
              <a:rPr lang="fr-FR" dirty="0" smtClean="0"/>
              <a:t>serait </a:t>
            </a:r>
            <a:r>
              <a:rPr lang="fr-FR" dirty="0"/>
              <a:t>à construire. Elle permettrait de mesurer l'implication des OING dans les travaux de la Conférence, et leur contribution à la diffusion des priorités du Conseil de l'Europe</a:t>
            </a:r>
            <a:r>
              <a:rPr lang="fr-FR" dirty="0" smtClean="0"/>
              <a:t>. »</a:t>
            </a:r>
          </a:p>
          <a:p>
            <a:pPr algn="just">
              <a:lnSpc>
                <a:spcPct val="120000"/>
              </a:lnSpc>
            </a:pPr>
            <a:endParaRPr lang="fr-FR" dirty="0"/>
          </a:p>
          <a:p>
            <a:pPr algn="just">
              <a:lnSpc>
                <a:spcPct val="120000"/>
              </a:lnSpc>
            </a:pPr>
            <a:r>
              <a:rPr lang="fr-FR" dirty="0" smtClean="0"/>
              <a:t>Des souhaits d’avoir la possibilité de revenir sur le questionnaire (revenir dessus, apporter des modifications quand validé…)</a:t>
            </a:r>
          </a:p>
          <a:p>
            <a:pPr lvl="1" algn="just">
              <a:lnSpc>
                <a:spcPct val="120000"/>
              </a:lnSpc>
            </a:pPr>
            <a:r>
              <a:rPr lang="fr-FR" dirty="0" smtClean="0"/>
              <a:t>&gt; possible si on envoie un lien personnalisé par personne et non un lien générique, mais nécessite du coup une diffusion centralisée</a:t>
            </a:r>
          </a:p>
          <a:p>
            <a:pPr algn="just">
              <a:lnSpc>
                <a:spcPct val="120000"/>
              </a:lnSpc>
            </a:pPr>
            <a:r>
              <a:rPr lang="fr-FR" dirty="0" smtClean="0"/>
              <a:t>Le souhait de pouvoir ajouter des liens ou des pièces jointes, des documents</a:t>
            </a:r>
          </a:p>
          <a:p>
            <a:pPr lvl="1" algn="just">
              <a:lnSpc>
                <a:spcPct val="120000"/>
              </a:lnSpc>
            </a:pPr>
            <a:r>
              <a:rPr lang="fr-FR" dirty="0" smtClean="0"/>
              <a:t>La possibilité de le mettre en texte libre, mais non exploité techniquement et impossible de joindre des pièces dans le cadre de l’outil utilisé</a:t>
            </a:r>
          </a:p>
          <a:p>
            <a:pPr algn="just">
              <a:lnSpc>
                <a:spcPct val="120000"/>
              </a:lnSpc>
            </a:pPr>
            <a:r>
              <a:rPr lang="fr-FR" dirty="0" smtClean="0"/>
              <a:t>Quelques remarques sur certaines questions dont la formulation serait à modifier</a:t>
            </a:r>
          </a:p>
          <a:p>
            <a:pPr algn="just">
              <a:lnSpc>
                <a:spcPct val="120000"/>
              </a:lnSpc>
            </a:pPr>
            <a:endParaRPr lang="fr-FR" dirty="0" smtClean="0"/>
          </a:p>
          <a:p>
            <a:pPr lvl="1" algn="just">
              <a:lnSpc>
                <a:spcPct val="120000"/>
              </a:lnSpc>
            </a:pPr>
            <a:endParaRPr lang="fr-FR" dirty="0" smtClean="0"/>
          </a:p>
          <a:p>
            <a:pPr algn="just">
              <a:lnSpc>
                <a:spcPct val="120000"/>
              </a:lnSpc>
            </a:pP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15</a:t>
            </a:fld>
            <a:endParaRPr lang="fr-FR"/>
          </a:p>
        </p:txBody>
      </p:sp>
    </p:spTree>
    <p:extLst>
      <p:ext uri="{BB962C8B-B14F-4D97-AF65-F5344CB8AC3E}">
        <p14:creationId xmlns:p14="http://schemas.microsoft.com/office/powerpoint/2010/main" val="1926334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Analyse des résultats </a:t>
            </a:r>
            <a:endParaRPr lang="fr-FR" dirty="0"/>
          </a:p>
        </p:txBody>
      </p:sp>
      <p:sp>
        <p:nvSpPr>
          <p:cNvPr id="3" name="Espace réservé du contenu 2"/>
          <p:cNvSpPr>
            <a:spLocks noGrp="1"/>
          </p:cNvSpPr>
          <p:nvPr>
            <p:ph idx="1"/>
          </p:nvPr>
        </p:nvSpPr>
        <p:spPr>
          <a:xfrm>
            <a:off x="457200" y="1927373"/>
            <a:ext cx="3754760" cy="4525963"/>
          </a:xfrm>
        </p:spPr>
        <p:txBody>
          <a:bodyPr>
            <a:normAutofit lnSpcReduction="10000"/>
          </a:bodyPr>
          <a:lstStyle/>
          <a:p>
            <a:pPr algn="just"/>
            <a:r>
              <a:rPr lang="fr-FR" sz="1800" dirty="0" smtClean="0"/>
              <a:t>Une Conférence dynamique qui a produit et contribué à de nombreux travaux en l’espace de 3 ans </a:t>
            </a:r>
          </a:p>
          <a:p>
            <a:pPr algn="just"/>
            <a:endParaRPr lang="fr-FR" sz="1800" dirty="0" smtClean="0"/>
          </a:p>
          <a:p>
            <a:pPr algn="just"/>
            <a:r>
              <a:rPr lang="fr-FR" sz="1800" dirty="0" smtClean="0"/>
              <a:t>Des actions très diversifiées</a:t>
            </a:r>
          </a:p>
          <a:p>
            <a:pPr algn="just"/>
            <a:endParaRPr lang="fr-FR" sz="1800" dirty="0"/>
          </a:p>
          <a:p>
            <a:pPr algn="just"/>
            <a:endParaRPr lang="fr-FR" sz="1800" dirty="0" smtClean="0"/>
          </a:p>
          <a:p>
            <a:pPr algn="just"/>
            <a:r>
              <a:rPr lang="fr-FR" sz="1800" dirty="0" smtClean="0"/>
              <a:t>La volonté de travailler en relation avec les principaux organes du </a:t>
            </a:r>
            <a:r>
              <a:rPr lang="fr-FR" sz="1800" dirty="0" err="1" smtClean="0"/>
              <a:t>CoE</a:t>
            </a:r>
            <a:r>
              <a:rPr lang="fr-FR" sz="1800" dirty="0" smtClean="0"/>
              <a:t> et avec d’autres organisations de la société civile</a:t>
            </a:r>
          </a:p>
          <a:p>
            <a:pPr algn="just"/>
            <a:r>
              <a:rPr lang="fr-FR" sz="1800" dirty="0" smtClean="0"/>
              <a:t>La préparation – quasi – systématique d’un écrit suite à une action</a:t>
            </a:r>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16</a:t>
            </a:fld>
            <a:endParaRPr lang="fr-FR"/>
          </a:p>
        </p:txBody>
      </p:sp>
      <p:sp>
        <p:nvSpPr>
          <p:cNvPr id="5" name="Espace réservé du contenu 2"/>
          <p:cNvSpPr txBox="1">
            <a:spLocks/>
          </p:cNvSpPr>
          <p:nvPr/>
        </p:nvSpPr>
        <p:spPr>
          <a:xfrm>
            <a:off x="4499992" y="1916833"/>
            <a:ext cx="4464496" cy="4536504"/>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fr-FR" sz="1800" dirty="0" smtClean="0"/>
              <a:t>La nécessité de travailler sur la « typologie de ces actions » pour être plus précis dans un futur questionnaire et surtout avoir une stratégie d'actions clairement en lien avec les objectifs de la conférence</a:t>
            </a:r>
          </a:p>
          <a:p>
            <a:pPr algn="just"/>
            <a:r>
              <a:rPr lang="fr-FR" sz="1800" dirty="0" smtClean="0"/>
              <a:t>L’intégration plus systématique des organisations de jeunesse et des problématiques des jeunes encore à développer </a:t>
            </a:r>
          </a:p>
          <a:p>
            <a:pPr algn="just"/>
            <a:r>
              <a:rPr lang="fr-FR" sz="1800" dirty="0" smtClean="0"/>
              <a:t>La possibilité de renforcer les interrelations entre les commissions dans l’élaboration de ces actions</a:t>
            </a:r>
          </a:p>
          <a:p>
            <a:pPr algn="just"/>
            <a:r>
              <a:rPr lang="fr-FR" sz="1800" dirty="0" smtClean="0"/>
              <a:t>La nécessité de travailler sur des nouveaux outils d’animation et de communication autour de ces actions pour les valoriser et les rendre plus attractives</a:t>
            </a:r>
          </a:p>
          <a:p>
            <a:pPr algn="just"/>
            <a:endParaRPr lang="fr-FR" sz="1800" dirty="0"/>
          </a:p>
        </p:txBody>
      </p:sp>
      <p:sp>
        <p:nvSpPr>
          <p:cNvPr id="8" name="Rectangle à coins arrondis 7"/>
          <p:cNvSpPr/>
          <p:nvPr/>
        </p:nvSpPr>
        <p:spPr>
          <a:xfrm>
            <a:off x="395536" y="1403648"/>
            <a:ext cx="4032448" cy="51318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Forces</a:t>
            </a:r>
            <a:endParaRPr lang="fr-FR" sz="2000" dirty="0"/>
          </a:p>
        </p:txBody>
      </p:sp>
      <p:sp>
        <p:nvSpPr>
          <p:cNvPr id="9" name="Rectangle à coins arrondis 8"/>
          <p:cNvSpPr/>
          <p:nvPr/>
        </p:nvSpPr>
        <p:spPr>
          <a:xfrm>
            <a:off x="4788024" y="1403648"/>
            <a:ext cx="4176464" cy="51318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Points d'amélioration</a:t>
            </a:r>
            <a:endParaRPr lang="fr-FR" sz="2000" dirty="0"/>
          </a:p>
        </p:txBody>
      </p:sp>
    </p:spTree>
    <p:extLst>
      <p:ext uri="{BB962C8B-B14F-4D97-AF65-F5344CB8AC3E}">
        <p14:creationId xmlns:p14="http://schemas.microsoft.com/office/powerpoint/2010/main" val="22935921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Perspectives</a:t>
            </a:r>
            <a:endParaRPr lang="fr-FR" dirty="0"/>
          </a:p>
        </p:txBody>
      </p:sp>
      <p:sp>
        <p:nvSpPr>
          <p:cNvPr id="3" name="Espace réservé du contenu 2"/>
          <p:cNvSpPr>
            <a:spLocks noGrp="1"/>
          </p:cNvSpPr>
          <p:nvPr>
            <p:ph idx="1"/>
          </p:nvPr>
        </p:nvSpPr>
        <p:spPr/>
        <p:txBody>
          <a:bodyPr>
            <a:normAutofit fontScale="92500"/>
          </a:bodyPr>
          <a:lstStyle/>
          <a:p>
            <a:pPr algn="just"/>
            <a:r>
              <a:rPr lang="fr-FR" dirty="0" smtClean="0"/>
              <a:t>Perspectives : quels critères </a:t>
            </a:r>
            <a:r>
              <a:rPr lang="fr-FR" dirty="0"/>
              <a:t>d’évaluation pour les </a:t>
            </a:r>
            <a:r>
              <a:rPr lang="fr-FR" dirty="0" smtClean="0"/>
              <a:t>actions à engager par la prochaine Commission permanente ?</a:t>
            </a:r>
          </a:p>
          <a:p>
            <a:pPr algn="just"/>
            <a:r>
              <a:rPr lang="fr-FR" dirty="0" smtClean="0"/>
              <a:t>Possibilité de travailler sur l’opportunité</a:t>
            </a:r>
            <a:r>
              <a:rPr lang="fr-FR" dirty="0"/>
              <a:t>, l’efficience et l’efficacité des actions </a:t>
            </a:r>
            <a:r>
              <a:rPr lang="fr-FR" dirty="0" smtClean="0"/>
              <a:t>qui vont être mises en place ? … et notamment leur impact sur </a:t>
            </a:r>
          </a:p>
          <a:p>
            <a:pPr lvl="1" algn="just"/>
            <a:r>
              <a:rPr lang="fr-FR" dirty="0"/>
              <a:t>L</a:t>
            </a:r>
            <a:r>
              <a:rPr lang="fr-FR" dirty="0" smtClean="0"/>
              <a:t>es positions du Conseil de l’Europe ? </a:t>
            </a:r>
          </a:p>
          <a:p>
            <a:pPr lvl="1" algn="just"/>
            <a:r>
              <a:rPr lang="fr-FR" dirty="0" smtClean="0"/>
              <a:t>Les actions des membres de la conférence des OING ? </a:t>
            </a: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17</a:t>
            </a:fld>
            <a:endParaRPr lang="fr-FR"/>
          </a:p>
        </p:txBody>
      </p:sp>
    </p:spTree>
    <p:extLst>
      <p:ext uri="{BB962C8B-B14F-4D97-AF65-F5344CB8AC3E}">
        <p14:creationId xmlns:p14="http://schemas.microsoft.com/office/powerpoint/2010/main" val="256816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Merci !</a:t>
            </a:r>
            <a:endParaRPr lang="fr-FR" dirty="0"/>
          </a:p>
        </p:txBody>
      </p:sp>
      <p:sp>
        <p:nvSpPr>
          <p:cNvPr id="3" name="Espace réservé du contenu 2"/>
          <p:cNvSpPr>
            <a:spLocks noGrp="1"/>
          </p:cNvSpPr>
          <p:nvPr>
            <p:ph idx="1"/>
          </p:nvPr>
        </p:nvSpPr>
        <p:spPr/>
        <p:txBody>
          <a:bodyPr/>
          <a:lstStyle/>
          <a:p>
            <a:pPr marL="0" indent="0" algn="just">
              <a:buNone/>
            </a:pPr>
            <a:r>
              <a:rPr lang="fr-FR" dirty="0" smtClean="0"/>
              <a:t>Un grand merci pour votre contribution à cette mise en valeur des actions réalisées qui montre un dynamisme des différentes composantes de la Conférence et une véritable volonté de travailler ensemble, avec d’autres organisations de la société civile et avec les instances du Conseil de l’Europe </a:t>
            </a: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18</a:t>
            </a:fld>
            <a:endParaRPr lang="fr-FR"/>
          </a:p>
        </p:txBody>
      </p:sp>
    </p:spTree>
    <p:extLst>
      <p:ext uri="{BB962C8B-B14F-4D97-AF65-F5344CB8AC3E}">
        <p14:creationId xmlns:p14="http://schemas.microsoft.com/office/powerpoint/2010/main" val="350498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a:t>
            </a:r>
            <a:endParaRPr lang="fr-FR" dirty="0"/>
          </a:p>
        </p:txBody>
      </p:sp>
      <p:sp>
        <p:nvSpPr>
          <p:cNvPr id="3" name="Espace réservé du contenu 2"/>
          <p:cNvSpPr>
            <a:spLocks noGrp="1"/>
          </p:cNvSpPr>
          <p:nvPr>
            <p:ph idx="1"/>
          </p:nvPr>
        </p:nvSpPr>
        <p:spPr>
          <a:xfrm>
            <a:off x="457200" y="1600200"/>
            <a:ext cx="8229600" cy="4756150"/>
          </a:xfrm>
        </p:spPr>
        <p:txBody>
          <a:bodyPr>
            <a:normAutofit fontScale="92500" lnSpcReduction="20000"/>
          </a:bodyPr>
          <a:lstStyle/>
          <a:p>
            <a:pPr algn="just">
              <a:lnSpc>
                <a:spcPct val="110000"/>
              </a:lnSpc>
            </a:pPr>
            <a:r>
              <a:rPr lang="fr-FR" sz="2400" dirty="0" smtClean="0"/>
              <a:t>Souhait d’évaluer la mise en œuvre du plan d’actions adopté en juin 2014 </a:t>
            </a:r>
          </a:p>
          <a:p>
            <a:pPr lvl="1" algn="just">
              <a:lnSpc>
                <a:spcPct val="110000"/>
              </a:lnSpc>
            </a:pPr>
            <a:r>
              <a:rPr lang="fr-FR" sz="2000" dirty="0" smtClean="0"/>
              <a:t>L’évaluation a porté sur la période janvier 2015 – nov. 2017</a:t>
            </a:r>
          </a:p>
          <a:p>
            <a:pPr algn="just">
              <a:lnSpc>
                <a:spcPct val="110000"/>
              </a:lnSpc>
            </a:pPr>
            <a:r>
              <a:rPr lang="fr-FR" sz="2400" dirty="0" smtClean="0"/>
              <a:t>Diffusion d’un questionnaire d’évaluation des actions mises en œuvre </a:t>
            </a:r>
          </a:p>
          <a:p>
            <a:pPr lvl="1" algn="just">
              <a:lnSpc>
                <a:spcPct val="110000"/>
              </a:lnSpc>
            </a:pPr>
            <a:r>
              <a:rPr lang="fr-FR" sz="2000" dirty="0" smtClean="0"/>
              <a:t>Diffusé entre fin avril et octobre 2017 </a:t>
            </a:r>
            <a:endParaRPr lang="fr-FR" sz="2000" dirty="0"/>
          </a:p>
          <a:p>
            <a:pPr lvl="1" algn="just">
              <a:lnSpc>
                <a:spcPct val="110000"/>
              </a:lnSpc>
            </a:pPr>
            <a:r>
              <a:rPr lang="fr-FR" sz="2000" dirty="0" smtClean="0"/>
              <a:t>Adressé à </a:t>
            </a:r>
            <a:r>
              <a:rPr lang="fr-FR" sz="2000" dirty="0"/>
              <a:t>chaque membre de la </a:t>
            </a:r>
            <a:r>
              <a:rPr lang="fr-FR" sz="2000" dirty="0" smtClean="0"/>
              <a:t>Commission Permanente </a:t>
            </a:r>
            <a:r>
              <a:rPr lang="fr-FR" sz="2000" dirty="0"/>
              <a:t>ainsi que chaque animateur d’un groupe de travail ou représentant officiel de la Conférence</a:t>
            </a:r>
            <a:endParaRPr lang="fr-FR" sz="2000" dirty="0" smtClean="0"/>
          </a:p>
          <a:p>
            <a:pPr lvl="1" algn="just">
              <a:lnSpc>
                <a:spcPct val="110000"/>
              </a:lnSpc>
            </a:pPr>
            <a:r>
              <a:rPr lang="fr-FR" sz="2000" dirty="0" smtClean="0"/>
              <a:t>Avec pour objectif d’analyser les actions réalisées au regard des objectifs et des enjeux fixés par le plan d’actions 2014 – 2017</a:t>
            </a:r>
          </a:p>
          <a:p>
            <a:pPr algn="just">
              <a:lnSpc>
                <a:spcPct val="110000"/>
              </a:lnSpc>
            </a:pPr>
            <a:r>
              <a:rPr lang="fr-FR" sz="2400" dirty="0" smtClean="0"/>
              <a:t>Le présent support synthétise les principales réponses aux questions posées. Il s’agit là d’un élément d’analyse qu’il faut compléter avec une analyse plus qualitative à réaliser par ailleurs. </a:t>
            </a:r>
            <a:endParaRPr lang="fr-FR" sz="2400"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2</a:t>
            </a:fld>
            <a:endParaRPr lang="fr-FR"/>
          </a:p>
        </p:txBody>
      </p:sp>
    </p:spTree>
    <p:extLst>
      <p:ext uri="{BB962C8B-B14F-4D97-AF65-F5344CB8AC3E}">
        <p14:creationId xmlns:p14="http://schemas.microsoft.com/office/powerpoint/2010/main" val="4043876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Base de données</a:t>
            </a:r>
            <a:endParaRPr lang="fr-FR" dirty="0"/>
          </a:p>
        </p:txBody>
      </p:sp>
      <p:sp>
        <p:nvSpPr>
          <p:cNvPr id="3" name="Espace réservé du contenu 2"/>
          <p:cNvSpPr>
            <a:spLocks noGrp="1"/>
          </p:cNvSpPr>
          <p:nvPr>
            <p:ph idx="1"/>
          </p:nvPr>
        </p:nvSpPr>
        <p:spPr>
          <a:xfrm>
            <a:off x="457200" y="1600201"/>
            <a:ext cx="8229600" cy="1363828"/>
          </a:xfrm>
        </p:spPr>
        <p:txBody>
          <a:bodyPr>
            <a:normAutofit fontScale="85000" lnSpcReduction="20000"/>
          </a:bodyPr>
          <a:lstStyle/>
          <a:p>
            <a:pPr>
              <a:lnSpc>
                <a:spcPct val="120000"/>
              </a:lnSpc>
            </a:pPr>
            <a:r>
              <a:rPr lang="fr-FR" sz="2800" dirty="0" smtClean="0"/>
              <a:t>132 actions complétées</a:t>
            </a:r>
          </a:p>
          <a:p>
            <a:pPr algn="just">
              <a:lnSpc>
                <a:spcPct val="120000"/>
              </a:lnSpc>
            </a:pPr>
            <a:r>
              <a:rPr lang="fr-FR" sz="2800" dirty="0" smtClean="0"/>
              <a:t>Une bonne représentation des différentes instances de la conférence pour cette première expérience </a:t>
            </a:r>
          </a:p>
          <a:p>
            <a:pPr>
              <a:lnSpc>
                <a:spcPct val="120000"/>
              </a:lnSpc>
            </a:pPr>
            <a:endParaRPr lang="fr-FR" sz="2800" dirty="0"/>
          </a:p>
          <a:p>
            <a:pPr>
              <a:lnSpc>
                <a:spcPct val="120000"/>
              </a:lnSpc>
            </a:pPr>
            <a:endParaRPr lang="fr-FR" sz="2800"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3</a:t>
            </a:fld>
            <a:endParaRPr lang="fr-FR"/>
          </a:p>
        </p:txBody>
      </p:sp>
      <p:sp>
        <p:nvSpPr>
          <p:cNvPr id="6" name="Espace réservé du contenu 2"/>
          <p:cNvSpPr txBox="1">
            <a:spLocks/>
          </p:cNvSpPr>
          <p:nvPr/>
        </p:nvSpPr>
        <p:spPr>
          <a:xfrm>
            <a:off x="457200" y="3472408"/>
            <a:ext cx="1810544" cy="23328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sz="2200" dirty="0" smtClean="0"/>
              <a:t>160 pilotes ou co-pilotes</a:t>
            </a:r>
          </a:p>
          <a:p>
            <a:endParaRPr lang="fr-FR" sz="2000" dirty="0" smtClean="0"/>
          </a:p>
          <a:p>
            <a:endParaRPr lang="fr-FR" sz="2000" dirty="0" smtClean="0"/>
          </a:p>
          <a:p>
            <a:endParaRPr lang="fr-FR" sz="2000" dirty="0" smtClean="0"/>
          </a:p>
          <a:p>
            <a:endParaRPr lang="fr-FR" sz="2000" dirty="0"/>
          </a:p>
        </p:txBody>
      </p:sp>
      <p:pic>
        <p:nvPicPr>
          <p:cNvPr id="5" name="Image 4"/>
          <p:cNvPicPr>
            <a:picLocks noChangeAspect="1"/>
          </p:cNvPicPr>
          <p:nvPr/>
        </p:nvPicPr>
        <p:blipFill>
          <a:blip r:embed="rId3"/>
          <a:stretch>
            <a:fillRect/>
          </a:stretch>
        </p:blipFill>
        <p:spPr>
          <a:xfrm>
            <a:off x="2411760" y="2873375"/>
            <a:ext cx="5895975" cy="3848100"/>
          </a:xfrm>
          <a:prstGeom prst="rect">
            <a:avLst/>
          </a:prstGeom>
        </p:spPr>
      </p:pic>
    </p:spTree>
    <p:extLst>
      <p:ext uri="{BB962C8B-B14F-4D97-AF65-F5344CB8AC3E}">
        <p14:creationId xmlns:p14="http://schemas.microsoft.com/office/powerpoint/2010/main" val="2506886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Types d’action</a:t>
            </a:r>
            <a:endParaRPr lang="fr-FR" dirty="0"/>
          </a:p>
        </p:txBody>
      </p:sp>
      <p:sp>
        <p:nvSpPr>
          <p:cNvPr id="3" name="Espace réservé du contenu 2"/>
          <p:cNvSpPr>
            <a:spLocks noGrp="1"/>
          </p:cNvSpPr>
          <p:nvPr>
            <p:ph idx="1"/>
          </p:nvPr>
        </p:nvSpPr>
        <p:spPr>
          <a:xfrm>
            <a:off x="457200" y="1600200"/>
            <a:ext cx="8229600" cy="564357"/>
          </a:xfrm>
        </p:spPr>
        <p:txBody>
          <a:bodyPr>
            <a:noAutofit/>
          </a:bodyPr>
          <a:lstStyle/>
          <a:p>
            <a:pPr marL="0" indent="0">
              <a:buNone/>
            </a:pPr>
            <a:r>
              <a:rPr lang="fr-FR" dirty="0" smtClean="0"/>
              <a:t>Des types d’action très diversifiées, essentiellement des : </a:t>
            </a: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4</a:t>
            </a:fld>
            <a:endParaRPr lang="fr-FR"/>
          </a:p>
        </p:txBody>
      </p:sp>
      <p:sp>
        <p:nvSpPr>
          <p:cNvPr id="6" name="Espace réservé du contenu 2"/>
          <p:cNvSpPr txBox="1">
            <a:spLocks/>
          </p:cNvSpPr>
          <p:nvPr/>
        </p:nvSpPr>
        <p:spPr>
          <a:xfrm>
            <a:off x="446856" y="2924944"/>
            <a:ext cx="8445624" cy="367240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sz="2800" dirty="0" smtClean="0"/>
              <a:t>Manifestation </a:t>
            </a:r>
            <a:r>
              <a:rPr lang="fr-FR" sz="2800" dirty="0"/>
              <a:t>grand public ou Conférence </a:t>
            </a:r>
            <a:endParaRPr lang="fr-FR" sz="2800" dirty="0" smtClean="0"/>
          </a:p>
          <a:p>
            <a:r>
              <a:rPr lang="fr-FR" sz="2800" dirty="0" smtClean="0"/>
              <a:t>Participation </a:t>
            </a:r>
            <a:r>
              <a:rPr lang="fr-FR" sz="2800" dirty="0"/>
              <a:t>à un groupe de travail </a:t>
            </a:r>
            <a:endParaRPr lang="fr-FR" sz="2800" dirty="0" smtClean="0"/>
          </a:p>
          <a:p>
            <a:r>
              <a:rPr lang="fr-FR" sz="2800" dirty="0" smtClean="0"/>
              <a:t>Contributions écrites, discours…</a:t>
            </a:r>
          </a:p>
          <a:p>
            <a:r>
              <a:rPr lang="fr-FR" sz="2800" dirty="0" smtClean="0"/>
              <a:t>Visite </a:t>
            </a:r>
            <a:r>
              <a:rPr lang="fr-FR" sz="2800" dirty="0"/>
              <a:t>dans les pays membres </a:t>
            </a:r>
            <a:endParaRPr lang="fr-FR" sz="2800" dirty="0" smtClean="0"/>
          </a:p>
          <a:p>
            <a:r>
              <a:rPr lang="fr-FR" sz="2800" dirty="0" smtClean="0"/>
              <a:t>Analyses de la loi ou avis juridiques</a:t>
            </a:r>
          </a:p>
          <a:p>
            <a:r>
              <a:rPr lang="fr-FR" sz="2800" dirty="0" smtClean="0"/>
              <a:t>Session </a:t>
            </a:r>
            <a:r>
              <a:rPr lang="fr-FR" sz="2800" dirty="0"/>
              <a:t>de formation / Training session</a:t>
            </a:r>
          </a:p>
        </p:txBody>
      </p:sp>
    </p:spTree>
    <p:extLst>
      <p:ext uri="{BB962C8B-B14F-4D97-AF65-F5344CB8AC3E}">
        <p14:creationId xmlns:p14="http://schemas.microsoft.com/office/powerpoint/2010/main" val="643586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actions très diverses</a:t>
            </a:r>
            <a:endParaRPr lang="fr-FR" dirty="0"/>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2132463768"/>
              </p:ext>
            </p:extLst>
          </p:nvPr>
        </p:nvGraphicFramePr>
        <p:xfrm>
          <a:off x="0" y="1600200"/>
          <a:ext cx="896448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81DE33AE-717F-48D8-B364-3483294826B2}" type="slidenum">
              <a:rPr lang="fr-FR" smtClean="0"/>
              <a:t>5</a:t>
            </a:fld>
            <a:endParaRPr lang="fr-FR"/>
          </a:p>
        </p:txBody>
      </p:sp>
    </p:spTree>
    <p:extLst>
      <p:ext uri="{BB962C8B-B14F-4D97-AF65-F5344CB8AC3E}">
        <p14:creationId xmlns:p14="http://schemas.microsoft.com/office/powerpoint/2010/main" val="3829254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Contribution à l’un des objectifs thématiques externes</a:t>
            </a:r>
            <a:endParaRPr lang="fr-FR" dirty="0"/>
          </a:p>
        </p:txBody>
      </p:sp>
      <p:grpSp>
        <p:nvGrpSpPr>
          <p:cNvPr id="7" name="Groupe 6"/>
          <p:cNvGrpSpPr/>
          <p:nvPr/>
        </p:nvGrpSpPr>
        <p:grpSpPr>
          <a:xfrm>
            <a:off x="478702" y="1691903"/>
            <a:ext cx="8233114" cy="4445900"/>
            <a:chOff x="478702" y="1691903"/>
            <a:chExt cx="8233114" cy="4445900"/>
          </a:xfrm>
        </p:grpSpPr>
        <p:sp>
          <p:nvSpPr>
            <p:cNvPr id="8" name="Forme libre 7"/>
            <p:cNvSpPr/>
            <p:nvPr/>
          </p:nvSpPr>
          <p:spPr>
            <a:xfrm>
              <a:off x="478702" y="1691903"/>
              <a:ext cx="8229600" cy="1409118"/>
            </a:xfrm>
            <a:custGeom>
              <a:avLst/>
              <a:gdLst>
                <a:gd name="connsiteX0" fmla="*/ 0 w 8229600"/>
                <a:gd name="connsiteY0" fmla="*/ 234858 h 1409118"/>
                <a:gd name="connsiteX1" fmla="*/ 234858 w 8229600"/>
                <a:gd name="connsiteY1" fmla="*/ 0 h 1409118"/>
                <a:gd name="connsiteX2" fmla="*/ 7994742 w 8229600"/>
                <a:gd name="connsiteY2" fmla="*/ 0 h 1409118"/>
                <a:gd name="connsiteX3" fmla="*/ 8229600 w 8229600"/>
                <a:gd name="connsiteY3" fmla="*/ 234858 h 1409118"/>
                <a:gd name="connsiteX4" fmla="*/ 8229600 w 8229600"/>
                <a:gd name="connsiteY4" fmla="*/ 1174260 h 1409118"/>
                <a:gd name="connsiteX5" fmla="*/ 7994742 w 8229600"/>
                <a:gd name="connsiteY5" fmla="*/ 1409118 h 1409118"/>
                <a:gd name="connsiteX6" fmla="*/ 234858 w 8229600"/>
                <a:gd name="connsiteY6" fmla="*/ 1409118 h 1409118"/>
                <a:gd name="connsiteX7" fmla="*/ 0 w 8229600"/>
                <a:gd name="connsiteY7" fmla="*/ 1174260 h 1409118"/>
                <a:gd name="connsiteX8" fmla="*/ 0 w 8229600"/>
                <a:gd name="connsiteY8" fmla="*/ 234858 h 1409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29600" h="1409118">
                  <a:moveTo>
                    <a:pt x="0" y="234858"/>
                  </a:moveTo>
                  <a:cubicBezTo>
                    <a:pt x="0" y="105150"/>
                    <a:pt x="105150" y="0"/>
                    <a:pt x="234858" y="0"/>
                  </a:cubicBezTo>
                  <a:lnTo>
                    <a:pt x="7994742" y="0"/>
                  </a:lnTo>
                  <a:cubicBezTo>
                    <a:pt x="8124450" y="0"/>
                    <a:pt x="8229600" y="105150"/>
                    <a:pt x="8229600" y="234858"/>
                  </a:cubicBezTo>
                  <a:lnTo>
                    <a:pt x="8229600" y="1174260"/>
                  </a:lnTo>
                  <a:cubicBezTo>
                    <a:pt x="8229600" y="1303968"/>
                    <a:pt x="8124450" y="1409118"/>
                    <a:pt x="7994742" y="1409118"/>
                  </a:cubicBezTo>
                  <a:lnTo>
                    <a:pt x="234858" y="1409118"/>
                  </a:lnTo>
                  <a:cubicBezTo>
                    <a:pt x="105150" y="1409118"/>
                    <a:pt x="0" y="1303968"/>
                    <a:pt x="0" y="1174260"/>
                  </a:cubicBezTo>
                  <a:lnTo>
                    <a:pt x="0" y="23485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987" tIns="144987" rIns="144987" bIns="144987" numCol="1" spcCol="1270" anchor="ctr" anchorCtr="0">
              <a:noAutofit/>
            </a:bodyPr>
            <a:lstStyle/>
            <a:p>
              <a:pPr lvl="0" algn="just" defTabSz="889000" rtl="0">
                <a:lnSpc>
                  <a:spcPct val="90000"/>
                </a:lnSpc>
                <a:spcBef>
                  <a:spcPct val="0"/>
                </a:spcBef>
                <a:spcAft>
                  <a:spcPct val="35000"/>
                </a:spcAft>
              </a:pPr>
              <a:r>
                <a:rPr lang="fr-FR" sz="2000" kern="1200" dirty="0" smtClean="0"/>
                <a:t>1. Renforcer le rôle de la société civile à participer au processus décisionnel à l’échelle locale, nationale et européenne, afin d’élargir l’espace démocratique dans les pays membres du Conseil de l’Europe et la Biélorussie (</a:t>
              </a:r>
              <a:r>
                <a:rPr lang="fr-FR" sz="2000" dirty="0" smtClean="0"/>
                <a:t>85</a:t>
              </a:r>
              <a:r>
                <a:rPr lang="fr-FR" sz="2000" kern="1200" dirty="0" smtClean="0"/>
                <a:t>/132)</a:t>
              </a:r>
              <a:endParaRPr lang="fr-FR" sz="2000" kern="1200" dirty="0"/>
            </a:p>
          </p:txBody>
        </p:sp>
        <p:sp>
          <p:nvSpPr>
            <p:cNvPr id="9" name="Forme libre 8"/>
            <p:cNvSpPr/>
            <p:nvPr/>
          </p:nvSpPr>
          <p:spPr>
            <a:xfrm>
              <a:off x="1713181" y="4728685"/>
              <a:ext cx="6998635" cy="1409118"/>
            </a:xfrm>
            <a:custGeom>
              <a:avLst/>
              <a:gdLst>
                <a:gd name="connsiteX0" fmla="*/ 0 w 8229600"/>
                <a:gd name="connsiteY0" fmla="*/ 234858 h 1409118"/>
                <a:gd name="connsiteX1" fmla="*/ 234858 w 8229600"/>
                <a:gd name="connsiteY1" fmla="*/ 0 h 1409118"/>
                <a:gd name="connsiteX2" fmla="*/ 7994742 w 8229600"/>
                <a:gd name="connsiteY2" fmla="*/ 0 h 1409118"/>
                <a:gd name="connsiteX3" fmla="*/ 8229600 w 8229600"/>
                <a:gd name="connsiteY3" fmla="*/ 234858 h 1409118"/>
                <a:gd name="connsiteX4" fmla="*/ 8229600 w 8229600"/>
                <a:gd name="connsiteY4" fmla="*/ 1174260 h 1409118"/>
                <a:gd name="connsiteX5" fmla="*/ 7994742 w 8229600"/>
                <a:gd name="connsiteY5" fmla="*/ 1409118 h 1409118"/>
                <a:gd name="connsiteX6" fmla="*/ 234858 w 8229600"/>
                <a:gd name="connsiteY6" fmla="*/ 1409118 h 1409118"/>
                <a:gd name="connsiteX7" fmla="*/ 0 w 8229600"/>
                <a:gd name="connsiteY7" fmla="*/ 1174260 h 1409118"/>
                <a:gd name="connsiteX8" fmla="*/ 0 w 8229600"/>
                <a:gd name="connsiteY8" fmla="*/ 234858 h 1409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29600" h="1409118">
                  <a:moveTo>
                    <a:pt x="0" y="234858"/>
                  </a:moveTo>
                  <a:cubicBezTo>
                    <a:pt x="0" y="105150"/>
                    <a:pt x="105150" y="0"/>
                    <a:pt x="234858" y="0"/>
                  </a:cubicBezTo>
                  <a:lnTo>
                    <a:pt x="7994742" y="0"/>
                  </a:lnTo>
                  <a:cubicBezTo>
                    <a:pt x="8124450" y="0"/>
                    <a:pt x="8229600" y="105150"/>
                    <a:pt x="8229600" y="234858"/>
                  </a:cubicBezTo>
                  <a:lnTo>
                    <a:pt x="8229600" y="1174260"/>
                  </a:lnTo>
                  <a:cubicBezTo>
                    <a:pt x="8229600" y="1303968"/>
                    <a:pt x="8124450" y="1409118"/>
                    <a:pt x="7994742" y="1409118"/>
                  </a:cubicBezTo>
                  <a:lnTo>
                    <a:pt x="234858" y="1409118"/>
                  </a:lnTo>
                  <a:cubicBezTo>
                    <a:pt x="105150" y="1409118"/>
                    <a:pt x="0" y="1303968"/>
                    <a:pt x="0" y="1174260"/>
                  </a:cubicBezTo>
                  <a:lnTo>
                    <a:pt x="0" y="23485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987" tIns="144987" rIns="144987" bIns="144987" numCol="1" spcCol="1270" anchor="ctr" anchorCtr="0">
              <a:noAutofit/>
            </a:bodyPr>
            <a:lstStyle/>
            <a:p>
              <a:pPr lvl="0" algn="just" defTabSz="889000" rtl="0">
                <a:lnSpc>
                  <a:spcPct val="90000"/>
                </a:lnSpc>
                <a:spcBef>
                  <a:spcPct val="0"/>
                </a:spcBef>
                <a:spcAft>
                  <a:spcPct val="35000"/>
                </a:spcAft>
              </a:pPr>
              <a:r>
                <a:rPr lang="fr-FR" sz="2000" dirty="0"/>
                <a:t>3</a:t>
              </a:r>
              <a:r>
                <a:rPr lang="fr-FR" sz="2000" kern="1200" dirty="0" smtClean="0"/>
                <a:t>. S’engager pour favoriser la ratification et la mise en application des instruments juridiques du Conseil de l’Europe dans les pays membres (</a:t>
              </a:r>
              <a:r>
                <a:rPr lang="fr-FR" sz="2000" dirty="0" smtClean="0"/>
                <a:t>50</a:t>
              </a:r>
              <a:r>
                <a:rPr lang="fr-FR" sz="2000" kern="1200" dirty="0" smtClean="0"/>
                <a:t>/132)</a:t>
              </a:r>
              <a:endParaRPr lang="fr-FR" sz="2000" kern="1200" dirty="0"/>
            </a:p>
          </p:txBody>
        </p:sp>
        <p:sp>
          <p:nvSpPr>
            <p:cNvPr id="10" name="Forme libre 9"/>
            <p:cNvSpPr/>
            <p:nvPr/>
          </p:nvSpPr>
          <p:spPr>
            <a:xfrm>
              <a:off x="1043608" y="3210294"/>
              <a:ext cx="7664694" cy="1409118"/>
            </a:xfrm>
            <a:custGeom>
              <a:avLst/>
              <a:gdLst>
                <a:gd name="connsiteX0" fmla="*/ 0 w 8229600"/>
                <a:gd name="connsiteY0" fmla="*/ 234858 h 1409118"/>
                <a:gd name="connsiteX1" fmla="*/ 234858 w 8229600"/>
                <a:gd name="connsiteY1" fmla="*/ 0 h 1409118"/>
                <a:gd name="connsiteX2" fmla="*/ 7994742 w 8229600"/>
                <a:gd name="connsiteY2" fmla="*/ 0 h 1409118"/>
                <a:gd name="connsiteX3" fmla="*/ 8229600 w 8229600"/>
                <a:gd name="connsiteY3" fmla="*/ 234858 h 1409118"/>
                <a:gd name="connsiteX4" fmla="*/ 8229600 w 8229600"/>
                <a:gd name="connsiteY4" fmla="*/ 1174260 h 1409118"/>
                <a:gd name="connsiteX5" fmla="*/ 7994742 w 8229600"/>
                <a:gd name="connsiteY5" fmla="*/ 1409118 h 1409118"/>
                <a:gd name="connsiteX6" fmla="*/ 234858 w 8229600"/>
                <a:gd name="connsiteY6" fmla="*/ 1409118 h 1409118"/>
                <a:gd name="connsiteX7" fmla="*/ 0 w 8229600"/>
                <a:gd name="connsiteY7" fmla="*/ 1174260 h 1409118"/>
                <a:gd name="connsiteX8" fmla="*/ 0 w 8229600"/>
                <a:gd name="connsiteY8" fmla="*/ 234858 h 1409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29600" h="1409118">
                  <a:moveTo>
                    <a:pt x="0" y="234858"/>
                  </a:moveTo>
                  <a:cubicBezTo>
                    <a:pt x="0" y="105150"/>
                    <a:pt x="105150" y="0"/>
                    <a:pt x="234858" y="0"/>
                  </a:cubicBezTo>
                  <a:lnTo>
                    <a:pt x="7994742" y="0"/>
                  </a:lnTo>
                  <a:cubicBezTo>
                    <a:pt x="8124450" y="0"/>
                    <a:pt x="8229600" y="105150"/>
                    <a:pt x="8229600" y="234858"/>
                  </a:cubicBezTo>
                  <a:lnTo>
                    <a:pt x="8229600" y="1174260"/>
                  </a:lnTo>
                  <a:cubicBezTo>
                    <a:pt x="8229600" y="1303968"/>
                    <a:pt x="8124450" y="1409118"/>
                    <a:pt x="7994742" y="1409118"/>
                  </a:cubicBezTo>
                  <a:lnTo>
                    <a:pt x="234858" y="1409118"/>
                  </a:lnTo>
                  <a:cubicBezTo>
                    <a:pt x="105150" y="1409118"/>
                    <a:pt x="0" y="1303968"/>
                    <a:pt x="0" y="1174260"/>
                  </a:cubicBezTo>
                  <a:lnTo>
                    <a:pt x="0" y="23485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987" tIns="144987" rIns="144987" bIns="144987" numCol="1" spcCol="1270" anchor="ctr" anchorCtr="0">
              <a:noAutofit/>
            </a:bodyPr>
            <a:lstStyle/>
            <a:p>
              <a:pPr lvl="0" algn="just" defTabSz="889000" rtl="0">
                <a:lnSpc>
                  <a:spcPct val="90000"/>
                </a:lnSpc>
                <a:spcBef>
                  <a:spcPct val="0"/>
                </a:spcBef>
                <a:spcAft>
                  <a:spcPct val="35000"/>
                </a:spcAft>
              </a:pPr>
              <a:r>
                <a:rPr lang="fr-FR" sz="2000" dirty="0" smtClean="0"/>
                <a:t>2</a:t>
              </a:r>
              <a:r>
                <a:rPr lang="fr-FR" sz="2000" kern="1200" dirty="0" smtClean="0"/>
                <a:t>. Entrer en dialogue lorsque les orientations politiques choisies par les Etats et les institutions intergouvernementales constituent une menace à l’universalité et l’indivisibilité des droits de l’homme, la Démocratie et l’Etat de droit (</a:t>
              </a:r>
              <a:r>
                <a:rPr lang="fr-FR" sz="2000" dirty="0" smtClean="0"/>
                <a:t>60</a:t>
              </a:r>
              <a:r>
                <a:rPr lang="fr-FR" sz="2000" kern="1200" dirty="0" smtClean="0"/>
                <a:t>/132)</a:t>
              </a:r>
              <a:endParaRPr lang="fr-FR" sz="2000" kern="1200" dirty="0"/>
            </a:p>
          </p:txBody>
        </p:sp>
      </p:grpSp>
      <p:sp>
        <p:nvSpPr>
          <p:cNvPr id="4" name="Espace réservé du numéro de diapositive 3"/>
          <p:cNvSpPr>
            <a:spLocks noGrp="1"/>
          </p:cNvSpPr>
          <p:nvPr>
            <p:ph type="sldNum" sz="quarter" idx="12"/>
          </p:nvPr>
        </p:nvSpPr>
        <p:spPr/>
        <p:txBody>
          <a:bodyPr/>
          <a:lstStyle/>
          <a:p>
            <a:fld id="{81DE33AE-717F-48D8-B364-3483294826B2}" type="slidenum">
              <a:rPr lang="fr-FR" smtClean="0"/>
              <a:t>6</a:t>
            </a:fld>
            <a:endParaRPr lang="fr-FR"/>
          </a:p>
        </p:txBody>
      </p:sp>
    </p:spTree>
    <p:extLst>
      <p:ext uri="{BB962C8B-B14F-4D97-AF65-F5344CB8AC3E}">
        <p14:creationId xmlns:p14="http://schemas.microsoft.com/office/powerpoint/2010/main" val="3717731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Nombre de participants</a:t>
            </a:r>
            <a:endParaRPr lang="fr-FR" dirty="0"/>
          </a:p>
        </p:txBody>
      </p:sp>
      <p:sp>
        <p:nvSpPr>
          <p:cNvPr id="3" name="Espace réservé du contenu 2"/>
          <p:cNvSpPr>
            <a:spLocks noGrp="1"/>
          </p:cNvSpPr>
          <p:nvPr>
            <p:ph idx="1"/>
          </p:nvPr>
        </p:nvSpPr>
        <p:spPr/>
        <p:txBody>
          <a:bodyPr/>
          <a:lstStyle/>
          <a:p>
            <a:pPr algn="just"/>
            <a:r>
              <a:rPr lang="fr-FR" dirty="0" smtClean="0"/>
              <a:t>Plus de 110 participants en moyenne à ces actions, avec de très forts écarts </a:t>
            </a:r>
          </a:p>
          <a:p>
            <a:pPr lvl="1"/>
            <a:r>
              <a:rPr lang="fr-FR" dirty="0" smtClean="0"/>
              <a:t>Allant de 1 à 2000</a:t>
            </a:r>
          </a:p>
          <a:p>
            <a:pPr lvl="1"/>
            <a:r>
              <a:rPr lang="fr-FR" dirty="0" smtClean="0"/>
              <a:t>Écart type de 237</a:t>
            </a:r>
          </a:p>
          <a:p>
            <a:pPr lvl="1"/>
            <a:endParaRPr lang="fr-FR" dirty="0" smtClean="0"/>
          </a:p>
          <a:p>
            <a:r>
              <a:rPr lang="fr-FR" dirty="0" smtClean="0"/>
              <a:t>Ce qui souligne la très forte hétérogénéité du type d’actions réalisées</a:t>
            </a: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7</a:t>
            </a:fld>
            <a:endParaRPr lang="fr-FR"/>
          </a:p>
        </p:txBody>
      </p:sp>
    </p:spTree>
    <p:extLst>
      <p:ext uri="{BB962C8B-B14F-4D97-AF65-F5344CB8AC3E}">
        <p14:creationId xmlns:p14="http://schemas.microsoft.com/office/powerpoint/2010/main" val="1656595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Ouverture de ces actions</a:t>
            </a:r>
            <a:endParaRPr lang="fr-FR" dirty="0"/>
          </a:p>
        </p:txBody>
      </p:sp>
      <p:sp>
        <p:nvSpPr>
          <p:cNvPr id="3" name="Espace réservé du contenu 2"/>
          <p:cNvSpPr>
            <a:spLocks noGrp="1"/>
          </p:cNvSpPr>
          <p:nvPr>
            <p:ph idx="1"/>
          </p:nvPr>
        </p:nvSpPr>
        <p:spPr/>
        <p:txBody>
          <a:bodyPr>
            <a:normAutofit fontScale="85000" lnSpcReduction="10000"/>
          </a:bodyPr>
          <a:lstStyle/>
          <a:p>
            <a:pPr algn="just">
              <a:lnSpc>
                <a:spcPct val="120000"/>
              </a:lnSpc>
            </a:pPr>
            <a:r>
              <a:rPr lang="fr-FR" dirty="0" smtClean="0"/>
              <a:t>35 actions avaient spécifiquement prévu l’invitation d’organisations de jeunesse (soit </a:t>
            </a:r>
            <a:r>
              <a:rPr lang="fr-FR" dirty="0"/>
              <a:t>26% de l’ensemble des actions </a:t>
            </a:r>
            <a:r>
              <a:rPr lang="fr-FR" dirty="0" smtClean="0"/>
              <a:t>réalisées)</a:t>
            </a:r>
          </a:p>
          <a:p>
            <a:pPr algn="just"/>
            <a:r>
              <a:rPr lang="fr-FR" dirty="0" smtClean="0"/>
              <a:t>61 actions identifiaient spécifiquement la problématique de l’égalité hommes-femmes dans le cadre de cette action (soit 46% de l’ensemble des actions réalisées)</a:t>
            </a:r>
            <a:endParaRPr lang="fr-FR" dirty="0"/>
          </a:p>
          <a:p>
            <a:pPr algn="just"/>
            <a:r>
              <a:rPr lang="fr-FR" dirty="0" smtClean="0"/>
              <a:t>73 </a:t>
            </a:r>
            <a:r>
              <a:rPr lang="fr-FR" dirty="0"/>
              <a:t>actions </a:t>
            </a:r>
            <a:r>
              <a:rPr lang="fr-FR" dirty="0" smtClean="0"/>
              <a:t>ont favorisé </a:t>
            </a:r>
            <a:r>
              <a:rPr lang="fr-FR" dirty="0"/>
              <a:t>la participation ou l'implication de personnes éloignées des institutions européennes (soit </a:t>
            </a:r>
            <a:r>
              <a:rPr lang="fr-FR" dirty="0" smtClean="0"/>
              <a:t>55% </a:t>
            </a:r>
            <a:r>
              <a:rPr lang="fr-FR" dirty="0"/>
              <a:t>de l’ensemble des actions réalisées)</a:t>
            </a:r>
          </a:p>
          <a:p>
            <a:pPr marL="0" indent="0" algn="just">
              <a:buNone/>
            </a:pP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8</a:t>
            </a:fld>
            <a:endParaRPr lang="fr-FR"/>
          </a:p>
        </p:txBody>
      </p:sp>
    </p:spTree>
    <p:extLst>
      <p:ext uri="{BB962C8B-B14F-4D97-AF65-F5344CB8AC3E}">
        <p14:creationId xmlns:p14="http://schemas.microsoft.com/office/powerpoint/2010/main" val="14120411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Liens entre les commissions</a:t>
            </a:r>
            <a:endParaRPr lang="fr-FR" dirty="0"/>
          </a:p>
        </p:txBody>
      </p:sp>
      <p:sp>
        <p:nvSpPr>
          <p:cNvPr id="3" name="Espace réservé du contenu 2"/>
          <p:cNvSpPr>
            <a:spLocks noGrp="1"/>
          </p:cNvSpPr>
          <p:nvPr>
            <p:ph idx="1"/>
          </p:nvPr>
        </p:nvSpPr>
        <p:spPr>
          <a:xfrm>
            <a:off x="457200" y="1600201"/>
            <a:ext cx="8229600" cy="1180727"/>
          </a:xfrm>
        </p:spPr>
        <p:txBody>
          <a:bodyPr>
            <a:normAutofit fontScale="85000" lnSpcReduction="10000"/>
          </a:bodyPr>
          <a:lstStyle/>
          <a:p>
            <a:pPr algn="just"/>
            <a:r>
              <a:rPr lang="fr-FR" dirty="0" smtClean="0"/>
              <a:t>74 actions n’étaient en lien avec aucune commission </a:t>
            </a:r>
          </a:p>
          <a:p>
            <a:pPr algn="just"/>
            <a:r>
              <a:rPr lang="fr-FR" dirty="0" smtClean="0"/>
              <a:t>Pour les autres, la répartition était la suivante : </a:t>
            </a:r>
            <a:endParaRPr lang="fr-FR" dirty="0"/>
          </a:p>
        </p:txBody>
      </p:sp>
      <p:sp>
        <p:nvSpPr>
          <p:cNvPr id="4" name="Espace réservé du numéro de diapositive 3"/>
          <p:cNvSpPr>
            <a:spLocks noGrp="1"/>
          </p:cNvSpPr>
          <p:nvPr>
            <p:ph type="sldNum" sz="quarter" idx="12"/>
          </p:nvPr>
        </p:nvSpPr>
        <p:spPr/>
        <p:txBody>
          <a:bodyPr/>
          <a:lstStyle/>
          <a:p>
            <a:fld id="{81DE33AE-717F-48D8-B364-3483294826B2}" type="slidenum">
              <a:rPr lang="fr-FR" smtClean="0"/>
              <a:t>9</a:t>
            </a:fld>
            <a:endParaRPr lang="fr-FR"/>
          </a:p>
        </p:txBody>
      </p:sp>
      <p:pic>
        <p:nvPicPr>
          <p:cNvPr id="6" name="Image 5"/>
          <p:cNvPicPr>
            <a:picLocks noChangeAspect="1"/>
          </p:cNvPicPr>
          <p:nvPr/>
        </p:nvPicPr>
        <p:blipFill>
          <a:blip r:embed="rId2"/>
          <a:stretch>
            <a:fillRect/>
          </a:stretch>
        </p:blipFill>
        <p:spPr>
          <a:xfrm>
            <a:off x="908645" y="2653708"/>
            <a:ext cx="6903715" cy="4311053"/>
          </a:xfrm>
          <a:prstGeom prst="rect">
            <a:avLst/>
          </a:prstGeom>
        </p:spPr>
      </p:pic>
    </p:spTree>
    <p:extLst>
      <p:ext uri="{BB962C8B-B14F-4D97-AF65-F5344CB8AC3E}">
        <p14:creationId xmlns:p14="http://schemas.microsoft.com/office/powerpoint/2010/main" val="2166376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1021</TotalTime>
  <Words>896</Words>
  <Application>Microsoft Office PowerPoint</Application>
  <PresentationFormat>Affichage à l'écran (4:3)</PresentationFormat>
  <Paragraphs>133</Paragraphs>
  <Slides>18</Slides>
  <Notes>2</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Conférence des OING</vt:lpstr>
      <vt:lpstr>Contexte</vt:lpstr>
      <vt:lpstr>Base de données</vt:lpstr>
      <vt:lpstr>Types d’action</vt:lpstr>
      <vt:lpstr>Des actions très diverses</vt:lpstr>
      <vt:lpstr>Contribution à l’un des objectifs thématiques externes</vt:lpstr>
      <vt:lpstr>Nombre de participants</vt:lpstr>
      <vt:lpstr>Ouverture de ces actions</vt:lpstr>
      <vt:lpstr>Liens entre les commissions</vt:lpstr>
      <vt:lpstr>Liens avec les principaux organes du Conseil de l’europe</vt:lpstr>
      <vt:lpstr>Liens avec d’autres partenaires</vt:lpstr>
      <vt:lpstr>Communication autour des actions</vt:lpstr>
      <vt:lpstr>Autres remarques sur l’action (verbatims - extraits)</vt:lpstr>
      <vt:lpstr>Autres remarques sur l’action (verbatims - extraits)</vt:lpstr>
      <vt:lpstr>Suggestions sur le questionnaire (verbatims - extraits)</vt:lpstr>
      <vt:lpstr>Analyse des résultats </vt:lpstr>
      <vt:lpstr>Perspectives</vt:lpstr>
      <vt:lpstr>Merci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Conférence des OING</dc:title>
  <dc:creator>Jessica</dc:creator>
  <cp:lastModifiedBy>DEYROLLES Fabienne</cp:lastModifiedBy>
  <cp:revision>111</cp:revision>
  <dcterms:created xsi:type="dcterms:W3CDTF">2015-06-02T13:19:20Z</dcterms:created>
  <dcterms:modified xsi:type="dcterms:W3CDTF">2017-11-21T08:57:35Z</dcterms:modified>
</cp:coreProperties>
</file>