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8" r:id="rId2"/>
    <p:sldId id="260" r:id="rId3"/>
    <p:sldId id="263" r:id="rId4"/>
    <p:sldId id="261" r:id="rId5"/>
    <p:sldId id="267" r:id="rId6"/>
    <p:sldId id="269" r:id="rId7"/>
    <p:sldId id="27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SU" initials="E" lastIdx="0" clrIdx="0">
    <p:extLst>
      <p:ext uri="{19B8F6BF-5375-455C-9EA6-DF929625EA0E}">
        <p15:presenceInfo xmlns:p15="http://schemas.microsoft.com/office/powerpoint/2012/main" userId="ES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5332" autoAdjust="0"/>
  </p:normalViewPr>
  <p:slideViewPr>
    <p:cSldViewPr snapToGrid="0">
      <p:cViewPr varScale="1">
        <p:scale>
          <a:sx n="114" d="100"/>
          <a:sy n="114" d="100"/>
        </p:scale>
        <p:origin x="474" y="102"/>
      </p:cViewPr>
      <p:guideLst/>
    </p:cSldViewPr>
  </p:slideViewPr>
  <p:notesTextViewPr>
    <p:cViewPr>
      <p:scale>
        <a:sx n="1" d="1"/>
        <a:sy n="1" d="1"/>
      </p:scale>
      <p:origin x="0" y="0"/>
    </p:cViewPr>
  </p:notesTextViewPr>
  <p:notesViewPr>
    <p:cSldViewPr snapToGrid="0">
      <p:cViewPr varScale="1">
        <p:scale>
          <a:sx n="66" d="100"/>
          <a:sy n="66" d="100"/>
        </p:scale>
        <p:origin x="313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5A8B93-F311-449F-B82A-6140F8FA9430}" type="datetimeFigureOut">
              <a:rPr lang="en-GB" smtClean="0"/>
              <a:t>02/12/2019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5D063E-1B9E-44D3-9437-658CD83CBDA4}" type="slidenum">
              <a:rPr lang="en-GB" smtClean="0"/>
              <a:t>‹#›</a:t>
            </a:fld>
            <a:endParaRPr lang="en-GB"/>
          </a:p>
        </p:txBody>
      </p:sp>
    </p:spTree>
    <p:extLst>
      <p:ext uri="{BB962C8B-B14F-4D97-AF65-F5344CB8AC3E}">
        <p14:creationId xmlns:p14="http://schemas.microsoft.com/office/powerpoint/2010/main" val="16836996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65D063E-1B9E-44D3-9437-658CD83CBDA4}" type="slidenum">
              <a:rPr lang="en-GB" smtClean="0"/>
              <a:t>1</a:t>
            </a:fld>
            <a:endParaRPr lang="en-GB"/>
          </a:p>
        </p:txBody>
      </p:sp>
    </p:spTree>
    <p:extLst>
      <p:ext uri="{BB962C8B-B14F-4D97-AF65-F5344CB8AC3E}">
        <p14:creationId xmlns:p14="http://schemas.microsoft.com/office/powerpoint/2010/main" val="1457563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a:t>
            </a:r>
            <a:r>
              <a:rPr lang="en-GB" baseline="0" dirty="0"/>
              <a:t> the start some general remarks of our understanding and the understanding that 45 </a:t>
            </a:r>
            <a:r>
              <a:rPr lang="en-GB" baseline="0" dirty="0" err="1"/>
              <a:t>NUSes</a:t>
            </a:r>
            <a:r>
              <a:rPr lang="en-GB" baseline="0" dirty="0"/>
              <a:t> agreed upon when it comes to academic integrity. </a:t>
            </a:r>
          </a:p>
          <a:p>
            <a:pPr marL="508000" indent="-457200" fontAlgn="base"/>
            <a:r>
              <a:rPr lang="en-GB" dirty="0"/>
              <a:t>We</a:t>
            </a:r>
            <a:r>
              <a:rPr lang="en-GB" baseline="0" dirty="0"/>
              <a:t> firmly believe that a  l</a:t>
            </a:r>
            <a:r>
              <a:rPr lang="en-GB" dirty="0"/>
              <a:t>ack of academic integrity is a threat to quality education and endangers academia as a whole. </a:t>
            </a:r>
          </a:p>
          <a:p>
            <a:pPr marL="508000" indent="-457200" fontAlgn="base"/>
            <a:r>
              <a:rPr lang="en-GB" dirty="0"/>
              <a:t>When</a:t>
            </a:r>
            <a:r>
              <a:rPr lang="en-GB" baseline="0" dirty="0"/>
              <a:t> it comes to c</a:t>
            </a:r>
            <a:r>
              <a:rPr lang="en-GB" dirty="0"/>
              <a:t>ombating educational fraud we do</a:t>
            </a:r>
            <a:r>
              <a:rPr lang="en-GB" baseline="0" dirty="0"/>
              <a:t> believe that it </a:t>
            </a:r>
            <a:r>
              <a:rPr lang="en-GB" dirty="0"/>
              <a:t>needs to be a mission carried out by students, teachers, researchers, administrative personal and policy makers together,</a:t>
            </a:r>
          </a:p>
          <a:p>
            <a:pPr marL="508000" indent="-457200" fontAlgn="base"/>
            <a:r>
              <a:rPr lang="en-GB" dirty="0"/>
              <a:t>united in the fight against academic</a:t>
            </a:r>
            <a:r>
              <a:rPr lang="en-GB" baseline="0" dirty="0"/>
              <a:t> </a:t>
            </a:r>
            <a:r>
              <a:rPr lang="en-GB" dirty="0"/>
              <a:t>misconduct. </a:t>
            </a:r>
          </a:p>
          <a:p>
            <a:pPr marL="508000" indent="-457200" fontAlgn="base"/>
            <a:endParaRPr lang="en-GB" dirty="0"/>
          </a:p>
          <a:p>
            <a:pPr marL="508000" indent="-457200" fontAlgn="base"/>
            <a:r>
              <a:rPr lang="en-GB" dirty="0"/>
              <a:t>It is</a:t>
            </a:r>
            <a:r>
              <a:rPr lang="en-GB" baseline="0" dirty="0"/>
              <a:t> not a problem that solely needs to be addressed by Policy makers or HEIs leadership.  </a:t>
            </a:r>
            <a:r>
              <a:rPr lang="en-GB" dirty="0"/>
              <a:t>We have a shared responsibility to confront corruption, plagiarism, contract cheating, nepotism, abuse </a:t>
            </a:r>
          </a:p>
          <a:p>
            <a:pPr marL="508000" indent="-457200" fontAlgn="base"/>
            <a:r>
              <a:rPr lang="en-GB" dirty="0"/>
              <a:t>of power and any other form of fraud. </a:t>
            </a:r>
            <a:r>
              <a:rPr lang="en-GB" baseline="0" dirty="0"/>
              <a:t> After digging very deep in our archive I found a resolution passed years ago that reflects ESU s approach towards breaches of academic integrity. </a:t>
            </a:r>
          </a:p>
          <a:p>
            <a:pPr marL="508000" indent="-457200" fontAlgn="base"/>
            <a:endParaRPr lang="en-GB" baseline="0" dirty="0"/>
          </a:p>
          <a:p>
            <a:pPr marL="508000" indent="-457200" fontAlgn="base"/>
            <a:r>
              <a:rPr lang="en-GB" dirty="0"/>
              <a:t>ESU adopted a 0-tolerance policy towards dishonest behaviour in higher education and encourages</a:t>
            </a:r>
            <a:r>
              <a:rPr lang="en-GB" baseline="0" dirty="0"/>
              <a:t> our National Unions to also do so. 0-tolerance applies to all members of the academic </a:t>
            </a:r>
          </a:p>
          <a:p>
            <a:pPr marL="508000" indent="-457200" fontAlgn="base"/>
            <a:r>
              <a:rPr lang="en-GB" baseline="0" dirty="0"/>
              <a:t>community not only students. Especially when it comes to abuses of power by academic staff HEIs need to take immediate and decisive action, </a:t>
            </a:r>
            <a:endParaRPr lang="en-GB" dirty="0"/>
          </a:p>
          <a:p>
            <a:endParaRPr lang="en-GB" dirty="0"/>
          </a:p>
        </p:txBody>
      </p:sp>
      <p:sp>
        <p:nvSpPr>
          <p:cNvPr id="4" name="Slide Number Placeholder 3"/>
          <p:cNvSpPr>
            <a:spLocks noGrp="1"/>
          </p:cNvSpPr>
          <p:nvPr>
            <p:ph type="sldNum" sz="quarter" idx="10"/>
          </p:nvPr>
        </p:nvSpPr>
        <p:spPr/>
        <p:txBody>
          <a:bodyPr/>
          <a:lstStyle/>
          <a:p>
            <a:fld id="{F65D063E-1B9E-44D3-9437-658CD83CBDA4}" type="slidenum">
              <a:rPr lang="en-GB" smtClean="0"/>
              <a:t>2</a:t>
            </a:fld>
            <a:endParaRPr lang="en-GB"/>
          </a:p>
        </p:txBody>
      </p:sp>
    </p:spTree>
    <p:extLst>
      <p:ext uri="{BB962C8B-B14F-4D97-AF65-F5344CB8AC3E}">
        <p14:creationId xmlns:p14="http://schemas.microsoft.com/office/powerpoint/2010/main" val="1697703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4000" dirty="0"/>
              <a:t>Coming from an approach</a:t>
            </a:r>
            <a:r>
              <a:rPr lang="en-GB" sz="4000" baseline="0" dirty="0"/>
              <a:t> that is based on a concept we call modern collegiality we firmly believe that there can be no academic </a:t>
            </a:r>
            <a:r>
              <a:rPr lang="en-GB" sz="4000" dirty="0"/>
              <a:t>integrity without students participation.  </a:t>
            </a:r>
          </a:p>
          <a:p>
            <a:pPr marL="0" marR="0" indent="0" algn="l" defTabSz="914400" rtl="0" eaLnBrk="1" fontAlgn="auto" latinLnBrk="0" hangingPunct="1">
              <a:lnSpc>
                <a:spcPct val="100000"/>
              </a:lnSpc>
              <a:spcBef>
                <a:spcPts val="0"/>
              </a:spcBef>
              <a:spcAft>
                <a:spcPts val="0"/>
              </a:spcAft>
              <a:buClrTx/>
              <a:buSzTx/>
              <a:buFontTx/>
              <a:buNone/>
              <a:tabLst/>
              <a:defRPr/>
            </a:pPr>
            <a:r>
              <a:rPr lang="en-GB" sz="4000" dirty="0"/>
              <a:t>Students are an equal part of the academic community and therefor need to be involved in all decision making processes within HEI s and HE policy making. </a:t>
            </a:r>
          </a:p>
          <a:p>
            <a:pPr marL="0" marR="0" indent="0" algn="l" defTabSz="914400" rtl="0" eaLnBrk="1" fontAlgn="auto" latinLnBrk="0" hangingPunct="1">
              <a:lnSpc>
                <a:spcPct val="100000"/>
              </a:lnSpc>
              <a:spcBef>
                <a:spcPts val="0"/>
              </a:spcBef>
              <a:spcAft>
                <a:spcPts val="0"/>
              </a:spcAft>
              <a:buClrTx/>
              <a:buSzTx/>
              <a:buFontTx/>
              <a:buNone/>
              <a:tabLst/>
              <a:defRPr/>
            </a:pPr>
            <a:r>
              <a:rPr lang="en-GB" sz="4000" dirty="0"/>
              <a:t>This also means that students need to be involved in all relevant processes linked to monitoring academic integrity</a:t>
            </a:r>
            <a:r>
              <a:rPr lang="en-GB" sz="4000" baseline="0" dirty="0"/>
              <a:t>, setting up guidelines, monitoring, investigating </a:t>
            </a:r>
            <a:r>
              <a:rPr lang="en-GB" sz="4000" dirty="0"/>
              <a:t>and respective disciplinary measures in case of misconduct.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4000" dirty="0"/>
          </a:p>
          <a:p>
            <a:pPr marL="0" marR="0" indent="0" algn="l" defTabSz="914400" rtl="0" eaLnBrk="1" fontAlgn="auto" latinLnBrk="0" hangingPunct="1">
              <a:lnSpc>
                <a:spcPct val="100000"/>
              </a:lnSpc>
              <a:spcBef>
                <a:spcPts val="0"/>
              </a:spcBef>
              <a:spcAft>
                <a:spcPts val="0"/>
              </a:spcAft>
              <a:buClrTx/>
              <a:buSzTx/>
              <a:buFontTx/>
              <a:buNone/>
              <a:tabLst/>
              <a:defRPr/>
            </a:pPr>
            <a:r>
              <a:rPr lang="en-GB" sz="4000" dirty="0"/>
              <a:t>We</a:t>
            </a:r>
            <a:r>
              <a:rPr lang="en-GB" sz="4000" baseline="0" dirty="0"/>
              <a:t> as student unions have an obligation to f</a:t>
            </a:r>
            <a:r>
              <a:rPr lang="en-GB" sz="4000" dirty="0"/>
              <a:t>oster a climate that promotes integrity and values academic honesty within the students body. Whenever we</a:t>
            </a:r>
            <a:r>
              <a:rPr lang="en-GB" sz="4000" baseline="0" dirty="0"/>
              <a:t> talk about and demand students participation we also need to take into account that students participation is only meaningful if those students chosen are democratically elected and possess the necessary skills. These skills need to be taught both by the students union and HEIs . </a:t>
            </a:r>
            <a:endParaRPr lang="en-GB" sz="4000" dirty="0"/>
          </a:p>
          <a:p>
            <a:pPr marL="0" marR="0" indent="0" algn="l" defTabSz="914400" rtl="0" eaLnBrk="1" fontAlgn="auto" latinLnBrk="0" hangingPunct="1">
              <a:lnSpc>
                <a:spcPct val="100000"/>
              </a:lnSpc>
              <a:spcBef>
                <a:spcPts val="0"/>
              </a:spcBef>
              <a:spcAft>
                <a:spcPts val="0"/>
              </a:spcAft>
              <a:buClrTx/>
              <a:buSzTx/>
              <a:buFontTx/>
              <a:buNone/>
              <a:tabLst/>
              <a:defRPr/>
            </a:pPr>
            <a:endParaRPr lang="en-GB" sz="4000" dirty="0"/>
          </a:p>
          <a:p>
            <a:endParaRPr lang="en-GB" sz="4000" dirty="0"/>
          </a:p>
          <a:p>
            <a:endParaRPr lang="en-GB" dirty="0"/>
          </a:p>
        </p:txBody>
      </p:sp>
      <p:sp>
        <p:nvSpPr>
          <p:cNvPr id="4" name="Slide Number Placeholder 3"/>
          <p:cNvSpPr>
            <a:spLocks noGrp="1"/>
          </p:cNvSpPr>
          <p:nvPr>
            <p:ph type="sldNum" sz="quarter" idx="10"/>
          </p:nvPr>
        </p:nvSpPr>
        <p:spPr/>
        <p:txBody>
          <a:bodyPr/>
          <a:lstStyle/>
          <a:p>
            <a:fld id="{F65D063E-1B9E-44D3-9437-658CD83CBDA4}" type="slidenum">
              <a:rPr lang="en-GB" smtClean="0"/>
              <a:t>3</a:t>
            </a:fld>
            <a:endParaRPr lang="en-GB"/>
          </a:p>
        </p:txBody>
      </p:sp>
    </p:spTree>
    <p:extLst>
      <p:ext uri="{BB962C8B-B14F-4D97-AF65-F5344CB8AC3E}">
        <p14:creationId xmlns:p14="http://schemas.microsoft.com/office/powerpoint/2010/main" val="3389384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When it</a:t>
            </a:r>
            <a:r>
              <a:rPr lang="en-GB" sz="4800" dirty="0"/>
              <a:t> comes to HEIs</a:t>
            </a:r>
            <a:r>
              <a:rPr lang="en-GB" sz="4800" baseline="0" dirty="0"/>
              <a:t> and how they can foster academic integrity, we believe the solution is mainly prevention. Prevention through d</a:t>
            </a:r>
            <a:r>
              <a:rPr lang="en-GB" sz="4800" dirty="0"/>
              <a:t>iverse teaching methods, student centred learning, appropriate assessment forms and clear</a:t>
            </a:r>
            <a:r>
              <a:rPr lang="en-GB" sz="4800" baseline="0" dirty="0"/>
              <a:t> </a:t>
            </a:r>
            <a:r>
              <a:rPr lang="en-GB" sz="4800" dirty="0"/>
              <a:t>sanctions for unfair behaviour are</a:t>
            </a:r>
            <a:r>
              <a:rPr lang="en-GB" sz="4800" baseline="0" dirty="0"/>
              <a:t> </a:t>
            </a:r>
            <a:r>
              <a:rPr lang="en-GB" sz="4800" dirty="0"/>
              <a:t>the main tools to weaken environments that allow/foster academic dishonesty.</a:t>
            </a:r>
          </a:p>
          <a:p>
            <a:endParaRPr lang="en-GB" sz="4800" baseline="0" dirty="0"/>
          </a:p>
          <a:p>
            <a:r>
              <a:rPr lang="en-GB" sz="4800" baseline="0" dirty="0"/>
              <a:t>We believe that its crucial to provide students with clear and easy accessible information on issues linked to academic integrity. I don’t know if you are familiar with the MIT Handbook. </a:t>
            </a:r>
            <a:r>
              <a:rPr lang="en-GB" sz="1200" b="0" i="0" kern="1200" baseline="0" dirty="0">
                <a:solidFill>
                  <a:schemeClr val="tx1"/>
                </a:solidFill>
                <a:effectLst/>
                <a:latin typeface="+mn-lt"/>
                <a:ea typeface="+mn-ea"/>
                <a:cs typeface="+mn-cs"/>
              </a:rPr>
              <a:t>MITs </a:t>
            </a:r>
            <a:r>
              <a:rPr lang="en-GB" sz="1200" b="0" i="0" kern="1200" dirty="0">
                <a:solidFill>
                  <a:schemeClr val="tx1"/>
                </a:solidFill>
                <a:effectLst/>
                <a:latin typeface="+mn-lt"/>
                <a:ea typeface="+mn-ea"/>
                <a:cs typeface="+mn-cs"/>
              </a:rPr>
              <a:t> Mind and Hand Book is</a:t>
            </a:r>
            <a:r>
              <a:rPr lang="en-GB" sz="1200" b="0" i="0" kern="1200" baseline="0" dirty="0">
                <a:solidFill>
                  <a:schemeClr val="tx1"/>
                </a:solidFill>
                <a:effectLst/>
                <a:latin typeface="+mn-lt"/>
                <a:ea typeface="+mn-ea"/>
                <a:cs typeface="+mn-cs"/>
              </a:rPr>
              <a:t> a guide outlining </a:t>
            </a:r>
            <a:r>
              <a:rPr lang="en-GB" sz="1200" b="0" i="0" kern="1200" dirty="0">
                <a:solidFill>
                  <a:schemeClr val="tx1"/>
                </a:solidFill>
                <a:effectLst/>
                <a:latin typeface="+mn-lt"/>
                <a:ea typeface="+mn-ea"/>
                <a:cs typeface="+mn-cs"/>
              </a:rPr>
              <a:t>MIT’s expectations of students behaviour. It</a:t>
            </a:r>
            <a:r>
              <a:rPr lang="en-GB" sz="1200" b="0" i="0" kern="1200" baseline="0" dirty="0">
                <a:solidFill>
                  <a:schemeClr val="tx1"/>
                </a:solidFill>
                <a:effectLst/>
                <a:latin typeface="+mn-lt"/>
                <a:ea typeface="+mn-ea"/>
                <a:cs typeface="+mn-cs"/>
              </a:rPr>
              <a:t> </a:t>
            </a:r>
            <a:r>
              <a:rPr lang="en-GB" sz="1200" b="0" i="0" kern="1200" dirty="0">
                <a:solidFill>
                  <a:schemeClr val="tx1"/>
                </a:solidFill>
                <a:effectLst/>
                <a:latin typeface="+mn-lt"/>
                <a:ea typeface="+mn-ea"/>
                <a:cs typeface="+mn-cs"/>
              </a:rPr>
              <a:t>contains standards, guidelines, regulations, and procedures pertaining to academic integrity and non-academic behaviour.</a:t>
            </a:r>
            <a:endParaRPr lang="en-GB" sz="48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br>
              <a:rPr lang="en-GB" sz="4800" b="0" i="0" kern="1200" dirty="0">
                <a:solidFill>
                  <a:schemeClr val="tx1"/>
                </a:solidFill>
                <a:effectLst/>
                <a:latin typeface="+mn-lt"/>
                <a:ea typeface="+mn-ea"/>
                <a:cs typeface="+mn-cs"/>
              </a:rPr>
            </a:br>
            <a:r>
              <a:rPr lang="en-GB" sz="4800" b="0" i="0" kern="1200" dirty="0">
                <a:solidFill>
                  <a:schemeClr val="tx1"/>
                </a:solidFill>
                <a:effectLst/>
                <a:latin typeface="+mn-lt"/>
                <a:ea typeface="+mn-ea"/>
                <a:cs typeface="+mn-cs"/>
              </a:rPr>
              <a:t>Provision</a:t>
            </a:r>
            <a:r>
              <a:rPr lang="en-GB" sz="4800" b="0" i="0" kern="1200" baseline="0" dirty="0">
                <a:solidFill>
                  <a:schemeClr val="tx1"/>
                </a:solidFill>
                <a:effectLst/>
                <a:latin typeface="+mn-lt"/>
                <a:ea typeface="+mn-ea"/>
                <a:cs typeface="+mn-cs"/>
              </a:rPr>
              <a:t> of good informational material is a start put not enough. </a:t>
            </a:r>
            <a:r>
              <a:rPr lang="en-GB" sz="1200" b="0" i="0" kern="1200" baseline="0" dirty="0">
                <a:solidFill>
                  <a:schemeClr val="tx1"/>
                </a:solidFill>
                <a:effectLst/>
                <a:latin typeface="+mn-lt"/>
                <a:ea typeface="+mn-ea"/>
                <a:cs typeface="+mn-cs"/>
              </a:rPr>
              <a:t>We believe it is crucial to have e</a:t>
            </a:r>
            <a:r>
              <a:rPr lang="en-GB" dirty="0"/>
              <a:t>ducation on academic integrity as part of every program,</a:t>
            </a:r>
            <a:r>
              <a:rPr lang="en-GB" baseline="0" dirty="0"/>
              <a:t> transmitting a clear understanding of what is acceptable and what is not.</a:t>
            </a:r>
          </a:p>
          <a:p>
            <a:pPr marL="0" marR="0" lvl="0" indent="0" algn="l" defTabSz="914400" rtl="0" eaLnBrk="1" fontAlgn="auto" latinLnBrk="0" hangingPunct="1">
              <a:lnSpc>
                <a:spcPct val="100000"/>
              </a:lnSpc>
              <a:spcBef>
                <a:spcPts val="0"/>
              </a:spcBef>
              <a:spcAft>
                <a:spcPts val="0"/>
              </a:spcAft>
              <a:buClrTx/>
              <a:buSzTx/>
              <a:buFontTx/>
              <a:buNone/>
              <a:tabLst/>
              <a:defRPr/>
            </a:pPr>
            <a:br>
              <a:rPr lang="en-GB" baseline="0" dirty="0"/>
            </a:br>
            <a:r>
              <a:rPr lang="en-GB" baseline="0" dirty="0"/>
              <a:t>We believe that its necessary to involve students in the creation of any institutional framework that deals with academic misconduct,  In case of a breach of academic integrity students need to be represented in the respective committees dealing with the issue and need to be involved in the judgement that leads to sanctions, no matter if the subsect is a fellow student or rather a member of the academic staff.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baseline="0" dirty="0">
                <a:solidFill>
                  <a:schemeClr val="tx1"/>
                </a:solidFill>
                <a:effectLst/>
                <a:latin typeface="+mn-lt"/>
                <a:ea typeface="+mn-ea"/>
                <a:cs typeface="+mn-cs"/>
              </a:rPr>
              <a:t>Academic staff mostly, at least to a certain extend,  is in a power relation with students. Therefore it is absolutely crucial to implement 0 tolerance policies towards lecturers and professors that abuse their power. Especially when it comes to cases of sexual harassment or bullying, HEIs need to stand in solidarity with the witnesses and deliver transparent and timely investigation into the matter, leading to concrete outcomes and measure. </a:t>
            </a:r>
            <a:endParaRPr lang="en-GB"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65D063E-1B9E-44D3-9437-658CD83CBDA4}" type="slidenum">
              <a:rPr lang="en-GB" smtClean="0"/>
              <a:t>4</a:t>
            </a:fld>
            <a:endParaRPr lang="en-GB"/>
          </a:p>
        </p:txBody>
      </p:sp>
    </p:spTree>
    <p:extLst>
      <p:ext uri="{BB962C8B-B14F-4D97-AF65-F5344CB8AC3E}">
        <p14:creationId xmlns:p14="http://schemas.microsoft.com/office/powerpoint/2010/main" val="8934675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Further</a:t>
            </a:r>
            <a:r>
              <a:rPr lang="en-GB" baseline="0" dirty="0"/>
              <a:t> measures of prevention can be introduced by providing c</a:t>
            </a:r>
            <a:r>
              <a:rPr lang="en-GB" dirty="0"/>
              <a:t>lear definition of learning outcomes, pedagogic and didactic competence-based teaching and learning as well as multiple types of examinations</a:t>
            </a:r>
            <a:r>
              <a:rPr lang="en-GB" baseline="0" dirty="0"/>
              <a:t> that cater the students need. Every student is different and if we take this fact into account we decrease the likelihood of students to cheat. It will never be eliminated of course, since there will always be lazy people willing to cheat, within the students body, within academic staff, everywhere you will find these people. But a student centred approach will decrease the numbers heavily through taking a way the necessity to cheat.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This of course requires special training for teachers and staff. We therefor encourage you to invest in this instead of as it was brought up yesterday, surveillance cameras in examination rooms or frequenters  that block earphones. Student centred learning is the key, not harsher punishment or George Orwell methods of examination from our point of view.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a:p>
          <a:p>
            <a:pPr lvl="0"/>
            <a:r>
              <a:rPr lang="en-GB" baseline="0" dirty="0"/>
              <a:t>As much leverage a teacher has to influence a student's the standing and perspective within the academic community as little do have students means to rate the performance of academic staff and teachers. We therefor think it is necessary to i</a:t>
            </a:r>
            <a:r>
              <a:rPr lang="en-GB" dirty="0"/>
              <a:t>mplement evaluation systems that</a:t>
            </a:r>
            <a:r>
              <a:rPr lang="en-GB" baseline="0" dirty="0"/>
              <a:t> allow students to feedback the performance of a teacher both to the teacher himself and superiors within the HEI. </a:t>
            </a:r>
            <a:r>
              <a:rPr lang="en-GB" dirty="0"/>
              <a:t>These evaluation systems need to be linked to consequences for teachers that do not fulfil minimum requirements</a:t>
            </a:r>
            <a:r>
              <a:rPr lang="en-GB" baseline="0" dirty="0"/>
              <a:t> of quality teaching or through these evaluation systems are suspected to have breached academic integrity. </a:t>
            </a:r>
          </a:p>
          <a:p>
            <a:pPr lvl="0"/>
            <a:endParaRPr lang="en-GB" baseline="0" dirty="0"/>
          </a:p>
          <a:p>
            <a:pPr lvl="0"/>
            <a:r>
              <a:rPr lang="en-GB" baseline="0" dirty="0"/>
              <a:t>Another prominent issue we see in most of our member countries is teachers and academic staff claiming ownership of students intellectual property. There are various reported cases where students wrote and conducted the research for scientific papers that later are published under the name of the lecturer with solely a minor note of gratitude next to the footnote section. </a:t>
            </a:r>
          </a:p>
          <a:p>
            <a:pPr lvl="0"/>
            <a:endParaRPr lang="en-GB" baseline="0" dirty="0"/>
          </a:p>
          <a:p>
            <a:pPr lvl="0"/>
            <a:r>
              <a:rPr lang="en-GB" baseline="0" dirty="0"/>
              <a:t>We need to create a higher education system where this form of structural plagiarism can not flourish anymore. </a:t>
            </a:r>
          </a:p>
          <a:p>
            <a:pPr lvl="0"/>
            <a:r>
              <a:rPr lang="en-GB" baseline="0" dirty="0"/>
              <a:t>In order to see what policies work HEIs need to collect comparable data on academic misconduct to measure progress and regress. This data should be reported to the national authorities in order to create an structural overview that allows the identification </a:t>
            </a:r>
            <a:r>
              <a:rPr lang="en-GB" baseline="0" dirty="0" err="1"/>
              <a:t>ob</a:t>
            </a:r>
            <a:r>
              <a:rPr lang="en-GB" baseline="0" dirty="0"/>
              <a:t> best practises and enables peer learning between institutions. </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a:p>
        </p:txBody>
      </p:sp>
      <p:sp>
        <p:nvSpPr>
          <p:cNvPr id="4" name="Slide Number Placeholder 3"/>
          <p:cNvSpPr>
            <a:spLocks noGrp="1"/>
          </p:cNvSpPr>
          <p:nvPr>
            <p:ph type="sldNum" sz="quarter" idx="10"/>
          </p:nvPr>
        </p:nvSpPr>
        <p:spPr/>
        <p:txBody>
          <a:bodyPr/>
          <a:lstStyle/>
          <a:p>
            <a:fld id="{F65D063E-1B9E-44D3-9437-658CD83CBDA4}" type="slidenum">
              <a:rPr lang="en-GB" smtClean="0"/>
              <a:t>5</a:t>
            </a:fld>
            <a:endParaRPr lang="en-GB"/>
          </a:p>
        </p:txBody>
      </p:sp>
    </p:spTree>
    <p:extLst>
      <p:ext uri="{BB962C8B-B14F-4D97-AF65-F5344CB8AC3E}">
        <p14:creationId xmlns:p14="http://schemas.microsoft.com/office/powerpoint/2010/main" val="3791030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Last but</a:t>
            </a:r>
            <a:r>
              <a:rPr lang="en-GB" baseline="0" dirty="0"/>
              <a:t> not least I want to share some thoughts on the role of Policy makers in safeguarding academic integrity. We do believe that national authorities should </a:t>
            </a:r>
          </a:p>
          <a:p>
            <a:pPr marL="0" marR="0" indent="0" algn="l" defTabSz="914400" rtl="0" eaLnBrk="1" fontAlgn="auto" latinLnBrk="0" hangingPunct="1">
              <a:lnSpc>
                <a:spcPct val="100000"/>
              </a:lnSpc>
              <a:spcBef>
                <a:spcPts val="0"/>
              </a:spcBef>
              <a:spcAft>
                <a:spcPts val="0"/>
              </a:spcAft>
              <a:buClrTx/>
              <a:buSzTx/>
              <a:buFontTx/>
              <a:buNone/>
              <a:tabLst/>
              <a:defRPr/>
            </a:pPr>
            <a:r>
              <a:rPr lang="en-GB" dirty="0"/>
              <a:t>provide oversight for and guidance in strengthening policies and procedures that safeguard academic integrity</a:t>
            </a:r>
            <a:r>
              <a:rPr lang="en-GB" baseline="0" dirty="0"/>
              <a:t> in order to facilitate the exchange of ideas and best practises among institutions. </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Educational authorities should furthermore e</a:t>
            </a:r>
            <a:r>
              <a:rPr lang="en-GB" dirty="0"/>
              <a:t>ncourage quality assurance agencies to intensify their focus on academic integrity</a:t>
            </a:r>
            <a:r>
              <a:rPr lang="en-GB" baseline="0" dirty="0"/>
              <a:t> in countries where this is not done yet,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Another proven and effective way to take the discourse forward and to raise awareness for academic integrity is financing and supporting research in this field. If it is a priority for you make it a priority and fund projects aimed at improving the integrity culture in your higher education system. </a:t>
            </a:r>
            <a:endParaRPr lang="en-GB" dirty="0"/>
          </a:p>
          <a:p>
            <a:endParaRPr lang="en-GB"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GB" dirty="0"/>
              <a:t>Last</a:t>
            </a:r>
            <a:r>
              <a:rPr lang="en-GB" baseline="0" dirty="0"/>
              <a:t> but not least, Data collection is essential to evaluate the performance and effectiveness of policies that aim to foster academic integrity. We believe that national authorities should therefor en</a:t>
            </a:r>
            <a:r>
              <a:rPr lang="en-GB" dirty="0"/>
              <a:t>courage HEIs to conduct comparable data collection on academic misconduct</a:t>
            </a:r>
            <a:r>
              <a:rPr lang="en-GB" baseline="0" dirty="0"/>
              <a:t> in order to allow the in identification of best practises. </a:t>
            </a:r>
            <a:endParaRPr lang="en-GB" dirty="0"/>
          </a:p>
          <a:p>
            <a:endParaRPr lang="en-GB" baseline="0" dirty="0"/>
          </a:p>
        </p:txBody>
      </p:sp>
      <p:sp>
        <p:nvSpPr>
          <p:cNvPr id="4" name="Slide Number Placeholder 3"/>
          <p:cNvSpPr>
            <a:spLocks noGrp="1"/>
          </p:cNvSpPr>
          <p:nvPr>
            <p:ph type="sldNum" sz="quarter" idx="10"/>
          </p:nvPr>
        </p:nvSpPr>
        <p:spPr/>
        <p:txBody>
          <a:bodyPr/>
          <a:lstStyle/>
          <a:p>
            <a:fld id="{F65D063E-1B9E-44D3-9437-658CD83CBDA4}" type="slidenum">
              <a:rPr lang="en-GB" smtClean="0"/>
              <a:t>6</a:t>
            </a:fld>
            <a:endParaRPr lang="en-GB"/>
          </a:p>
        </p:txBody>
      </p:sp>
    </p:spTree>
    <p:extLst>
      <p:ext uri="{BB962C8B-B14F-4D97-AF65-F5344CB8AC3E}">
        <p14:creationId xmlns:p14="http://schemas.microsoft.com/office/powerpoint/2010/main" val="27742514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Last but</a:t>
            </a:r>
            <a:r>
              <a:rPr lang="en-GB" baseline="0" dirty="0"/>
              <a:t> not least I want to share some thoughts on the role of Policy makers in safeguarding academic integrity. We do believe that national authorities should </a:t>
            </a:r>
          </a:p>
          <a:p>
            <a:pPr marL="0" marR="0" indent="0" algn="l" defTabSz="914400" rtl="0" eaLnBrk="1" fontAlgn="auto" latinLnBrk="0" hangingPunct="1">
              <a:lnSpc>
                <a:spcPct val="100000"/>
              </a:lnSpc>
              <a:spcBef>
                <a:spcPts val="0"/>
              </a:spcBef>
              <a:spcAft>
                <a:spcPts val="0"/>
              </a:spcAft>
              <a:buClrTx/>
              <a:buSzTx/>
              <a:buFontTx/>
              <a:buNone/>
              <a:tabLst/>
              <a:defRPr/>
            </a:pPr>
            <a:r>
              <a:rPr lang="en-GB" dirty="0"/>
              <a:t>provide oversight for and guidance in strengthening policies and procedures that safeguard academic integrity</a:t>
            </a:r>
            <a:r>
              <a:rPr lang="en-GB" baseline="0" dirty="0"/>
              <a:t> in order to facilitate the exchange of ideas and best practises among institutions. </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Educational authorities should furthermore e</a:t>
            </a:r>
            <a:r>
              <a:rPr lang="en-GB" dirty="0"/>
              <a:t>ncourage quality assurance agencies to intensify their focus on academic integrity</a:t>
            </a:r>
            <a:r>
              <a:rPr lang="en-GB" baseline="0" dirty="0"/>
              <a:t> in countries where this is not done yet,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Another proven and effective way to take the discourse forward and to raise awareness for academic integrity is financing and supporting research in this field. If it is a priority for you make it a priority and fund projects aimed at improving the integrity culture in your higher education system. </a:t>
            </a:r>
            <a:endParaRPr lang="en-GB" dirty="0"/>
          </a:p>
          <a:p>
            <a:endParaRPr lang="en-GB"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GB" dirty="0"/>
              <a:t>Last</a:t>
            </a:r>
            <a:r>
              <a:rPr lang="en-GB" baseline="0" dirty="0"/>
              <a:t> but not least, Data collection is essential to evaluate the performance and effectiveness of policies that aim to foster academic integrity. We believe that national authorities should therefor en</a:t>
            </a:r>
            <a:r>
              <a:rPr lang="en-GB" dirty="0"/>
              <a:t>courage HEIs to conduct comparable data collection on academic misconduct</a:t>
            </a:r>
            <a:r>
              <a:rPr lang="en-GB" baseline="0" dirty="0"/>
              <a:t> in order to allow the in identification of best practises. </a:t>
            </a:r>
            <a:endParaRPr lang="en-GB" dirty="0"/>
          </a:p>
          <a:p>
            <a:endParaRPr lang="en-GB" baseline="0" dirty="0"/>
          </a:p>
        </p:txBody>
      </p:sp>
      <p:sp>
        <p:nvSpPr>
          <p:cNvPr id="4" name="Slide Number Placeholder 3"/>
          <p:cNvSpPr>
            <a:spLocks noGrp="1"/>
          </p:cNvSpPr>
          <p:nvPr>
            <p:ph type="sldNum" sz="quarter" idx="10"/>
          </p:nvPr>
        </p:nvSpPr>
        <p:spPr/>
        <p:txBody>
          <a:bodyPr/>
          <a:lstStyle/>
          <a:p>
            <a:fld id="{F65D063E-1B9E-44D3-9437-658CD83CBDA4}" type="slidenum">
              <a:rPr lang="en-GB" smtClean="0"/>
              <a:t>7</a:t>
            </a:fld>
            <a:endParaRPr lang="en-GB"/>
          </a:p>
        </p:txBody>
      </p:sp>
    </p:spTree>
    <p:extLst>
      <p:ext uri="{BB962C8B-B14F-4D97-AF65-F5344CB8AC3E}">
        <p14:creationId xmlns:p14="http://schemas.microsoft.com/office/powerpoint/2010/main" val="3403030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4120682-A8FD-42EF-8250-827735E4875B}" type="datetimeFigureOut">
              <a:rPr lang="en-GB" smtClean="0"/>
              <a:t>02/12/2019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DD12F2-A59C-4DE2-A014-E3D4C6DCE3CA}" type="slidenum">
              <a:rPr lang="en-GB" smtClean="0"/>
              <a:t>‹#›</a:t>
            </a:fld>
            <a:endParaRPr lang="en-GB"/>
          </a:p>
        </p:txBody>
      </p:sp>
    </p:spTree>
    <p:extLst>
      <p:ext uri="{BB962C8B-B14F-4D97-AF65-F5344CB8AC3E}">
        <p14:creationId xmlns:p14="http://schemas.microsoft.com/office/powerpoint/2010/main" val="3434666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4120682-A8FD-42EF-8250-827735E4875B}" type="datetimeFigureOut">
              <a:rPr lang="en-GB" smtClean="0"/>
              <a:t>02/12/2019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DD12F2-A59C-4DE2-A014-E3D4C6DCE3CA}" type="slidenum">
              <a:rPr lang="en-GB" smtClean="0"/>
              <a:t>‹#›</a:t>
            </a:fld>
            <a:endParaRPr lang="en-GB"/>
          </a:p>
        </p:txBody>
      </p:sp>
    </p:spTree>
    <p:extLst>
      <p:ext uri="{BB962C8B-B14F-4D97-AF65-F5344CB8AC3E}">
        <p14:creationId xmlns:p14="http://schemas.microsoft.com/office/powerpoint/2010/main" val="1754425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4120682-A8FD-42EF-8250-827735E4875B}" type="datetimeFigureOut">
              <a:rPr lang="en-GB" smtClean="0"/>
              <a:t>02/12/2019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DD12F2-A59C-4DE2-A014-E3D4C6DCE3CA}" type="slidenum">
              <a:rPr lang="en-GB" smtClean="0"/>
              <a:t>‹#›</a:t>
            </a:fld>
            <a:endParaRPr lang="en-GB"/>
          </a:p>
        </p:txBody>
      </p:sp>
    </p:spTree>
    <p:extLst>
      <p:ext uri="{BB962C8B-B14F-4D97-AF65-F5344CB8AC3E}">
        <p14:creationId xmlns:p14="http://schemas.microsoft.com/office/powerpoint/2010/main" val="35798429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OBJECT">
    <p:spTree>
      <p:nvGrpSpPr>
        <p:cNvPr id="1" name=""/>
        <p:cNvGrpSpPr/>
        <p:nvPr/>
      </p:nvGrpSpPr>
      <p:grpSpPr>
        <a:xfrm>
          <a:off x="0" y="0"/>
          <a:ext cx="0" cy="0"/>
          <a:chOff x="0" y="0"/>
          <a:chExt cx="0" cy="0"/>
        </a:xfrm>
      </p:grpSpPr>
      <p:sp>
        <p:nvSpPr>
          <p:cNvPr id="131" name="Title Text"/>
          <p:cNvSpPr txBox="1">
            <a:spLocks noGrp="1"/>
          </p:cNvSpPr>
          <p:nvPr>
            <p:ph type="title"/>
          </p:nvPr>
        </p:nvSpPr>
        <p:spPr>
          <a:xfrm>
            <a:off x="838200" y="365125"/>
            <a:ext cx="10515600" cy="1325700"/>
          </a:xfrm>
          <a:prstGeom prst="rect">
            <a:avLst/>
          </a:prstGeom>
        </p:spPr>
        <p:txBody>
          <a:bodyPr/>
          <a:lstStyle/>
          <a:p>
            <a:r>
              <a:t>Title Text</a:t>
            </a:r>
          </a:p>
        </p:txBody>
      </p:sp>
      <p:sp>
        <p:nvSpPr>
          <p:cNvPr id="132" name="Body Level One…"/>
          <p:cNvSpPr txBox="1">
            <a:spLocks noGrp="1"/>
          </p:cNvSpPr>
          <p:nvPr>
            <p:ph type="body" idx="1"/>
          </p:nvPr>
        </p:nvSpPr>
        <p:spPr>
          <a:xfrm>
            <a:off x="838200" y="1825625"/>
            <a:ext cx="10515600" cy="4351200"/>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33" name="Slide Number"/>
          <p:cNvSpPr txBox="1">
            <a:spLocks noGrp="1"/>
          </p:cNvSpPr>
          <p:nvPr>
            <p:ph type="sldNum" sz="quarter" idx="2"/>
          </p:nvPr>
        </p:nvSpPr>
        <p:spPr>
          <a:xfrm>
            <a:off x="11089858" y="6404300"/>
            <a:ext cx="263942" cy="269201"/>
          </a:xfrm>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074814284"/>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4120682-A8FD-42EF-8250-827735E4875B}" type="datetimeFigureOut">
              <a:rPr lang="en-GB" smtClean="0"/>
              <a:t>02/12/2019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DD12F2-A59C-4DE2-A014-E3D4C6DCE3CA}" type="slidenum">
              <a:rPr lang="en-GB" smtClean="0"/>
              <a:t>‹#›</a:t>
            </a:fld>
            <a:endParaRPr lang="en-GB"/>
          </a:p>
        </p:txBody>
      </p:sp>
    </p:spTree>
    <p:extLst>
      <p:ext uri="{BB962C8B-B14F-4D97-AF65-F5344CB8AC3E}">
        <p14:creationId xmlns:p14="http://schemas.microsoft.com/office/powerpoint/2010/main" val="216916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4120682-A8FD-42EF-8250-827735E4875B}" type="datetimeFigureOut">
              <a:rPr lang="en-GB" smtClean="0"/>
              <a:t>02/12/2019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DD12F2-A59C-4DE2-A014-E3D4C6DCE3CA}" type="slidenum">
              <a:rPr lang="en-GB" smtClean="0"/>
              <a:t>‹#›</a:t>
            </a:fld>
            <a:endParaRPr lang="en-GB"/>
          </a:p>
        </p:txBody>
      </p:sp>
    </p:spTree>
    <p:extLst>
      <p:ext uri="{BB962C8B-B14F-4D97-AF65-F5344CB8AC3E}">
        <p14:creationId xmlns:p14="http://schemas.microsoft.com/office/powerpoint/2010/main" val="2415843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4120682-A8FD-42EF-8250-827735E4875B}" type="datetimeFigureOut">
              <a:rPr lang="en-GB" smtClean="0"/>
              <a:t>02/12/2019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DD12F2-A59C-4DE2-A014-E3D4C6DCE3CA}" type="slidenum">
              <a:rPr lang="en-GB" smtClean="0"/>
              <a:t>‹#›</a:t>
            </a:fld>
            <a:endParaRPr lang="en-GB"/>
          </a:p>
        </p:txBody>
      </p:sp>
    </p:spTree>
    <p:extLst>
      <p:ext uri="{BB962C8B-B14F-4D97-AF65-F5344CB8AC3E}">
        <p14:creationId xmlns:p14="http://schemas.microsoft.com/office/powerpoint/2010/main" val="2984266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4120682-A8FD-42EF-8250-827735E4875B}" type="datetimeFigureOut">
              <a:rPr lang="en-GB" smtClean="0"/>
              <a:t>02/12/2019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BDD12F2-A59C-4DE2-A014-E3D4C6DCE3CA}" type="slidenum">
              <a:rPr lang="en-GB" smtClean="0"/>
              <a:t>‹#›</a:t>
            </a:fld>
            <a:endParaRPr lang="en-GB"/>
          </a:p>
        </p:txBody>
      </p:sp>
    </p:spTree>
    <p:extLst>
      <p:ext uri="{BB962C8B-B14F-4D97-AF65-F5344CB8AC3E}">
        <p14:creationId xmlns:p14="http://schemas.microsoft.com/office/powerpoint/2010/main" val="2205024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4120682-A8FD-42EF-8250-827735E4875B}" type="datetimeFigureOut">
              <a:rPr lang="en-GB" smtClean="0"/>
              <a:t>02/12/2019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BDD12F2-A59C-4DE2-A014-E3D4C6DCE3CA}" type="slidenum">
              <a:rPr lang="en-GB" smtClean="0"/>
              <a:t>‹#›</a:t>
            </a:fld>
            <a:endParaRPr lang="en-GB"/>
          </a:p>
        </p:txBody>
      </p:sp>
    </p:spTree>
    <p:extLst>
      <p:ext uri="{BB962C8B-B14F-4D97-AF65-F5344CB8AC3E}">
        <p14:creationId xmlns:p14="http://schemas.microsoft.com/office/powerpoint/2010/main" val="2967371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120682-A8FD-42EF-8250-827735E4875B}" type="datetimeFigureOut">
              <a:rPr lang="en-GB" smtClean="0"/>
              <a:t>02/12/2019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BDD12F2-A59C-4DE2-A014-E3D4C6DCE3CA}" type="slidenum">
              <a:rPr lang="en-GB" smtClean="0"/>
              <a:t>‹#›</a:t>
            </a:fld>
            <a:endParaRPr lang="en-GB"/>
          </a:p>
        </p:txBody>
      </p:sp>
    </p:spTree>
    <p:extLst>
      <p:ext uri="{BB962C8B-B14F-4D97-AF65-F5344CB8AC3E}">
        <p14:creationId xmlns:p14="http://schemas.microsoft.com/office/powerpoint/2010/main" val="4056672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4120682-A8FD-42EF-8250-827735E4875B}" type="datetimeFigureOut">
              <a:rPr lang="en-GB" smtClean="0"/>
              <a:t>02/12/2019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DD12F2-A59C-4DE2-A014-E3D4C6DCE3CA}" type="slidenum">
              <a:rPr lang="en-GB" smtClean="0"/>
              <a:t>‹#›</a:t>
            </a:fld>
            <a:endParaRPr lang="en-GB"/>
          </a:p>
        </p:txBody>
      </p:sp>
    </p:spTree>
    <p:extLst>
      <p:ext uri="{BB962C8B-B14F-4D97-AF65-F5344CB8AC3E}">
        <p14:creationId xmlns:p14="http://schemas.microsoft.com/office/powerpoint/2010/main" val="2698232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4120682-A8FD-42EF-8250-827735E4875B}" type="datetimeFigureOut">
              <a:rPr lang="en-GB" smtClean="0"/>
              <a:t>02/12/2019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DD12F2-A59C-4DE2-A014-E3D4C6DCE3CA}" type="slidenum">
              <a:rPr lang="en-GB" smtClean="0"/>
              <a:t>‹#›</a:t>
            </a:fld>
            <a:endParaRPr lang="en-GB"/>
          </a:p>
        </p:txBody>
      </p:sp>
    </p:spTree>
    <p:extLst>
      <p:ext uri="{BB962C8B-B14F-4D97-AF65-F5344CB8AC3E}">
        <p14:creationId xmlns:p14="http://schemas.microsoft.com/office/powerpoint/2010/main" val="2836304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120682-A8FD-42EF-8250-827735E4875B}" type="datetimeFigureOut">
              <a:rPr lang="en-GB" smtClean="0"/>
              <a:t>02/12/2019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DD12F2-A59C-4DE2-A014-E3D4C6DCE3CA}" type="slidenum">
              <a:rPr lang="en-GB" smtClean="0"/>
              <a:t>‹#›</a:t>
            </a:fld>
            <a:endParaRPr lang="en-GB"/>
          </a:p>
        </p:txBody>
      </p:sp>
    </p:spTree>
    <p:extLst>
      <p:ext uri="{BB962C8B-B14F-4D97-AF65-F5344CB8AC3E}">
        <p14:creationId xmlns:p14="http://schemas.microsoft.com/office/powerpoint/2010/main" val="39403710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 name="Shape 169" descr="Shape 169"/>
          <p:cNvPicPr>
            <a:picLocks noChangeAspect="1"/>
          </p:cNvPicPr>
          <p:nvPr/>
        </p:nvPicPr>
        <p:blipFill>
          <a:blip r:embed="rId3"/>
          <a:stretch>
            <a:fillRect/>
          </a:stretch>
        </p:blipFill>
        <p:spPr>
          <a:xfrm>
            <a:off x="0" y="0"/>
            <a:ext cx="9690101" cy="6858000"/>
          </a:xfrm>
          <a:prstGeom prst="rect">
            <a:avLst/>
          </a:prstGeom>
          <a:ln w="12700">
            <a:miter lim="400000"/>
          </a:ln>
        </p:spPr>
      </p:pic>
      <p:sp>
        <p:nvSpPr>
          <p:cNvPr id="236" name="Shape 170"/>
          <p:cNvSpPr/>
          <p:nvPr/>
        </p:nvSpPr>
        <p:spPr>
          <a:xfrm rot="16200000">
            <a:off x="5362425" y="-194211"/>
            <a:ext cx="6858001" cy="7204811"/>
          </a:xfrm>
          <a:custGeom>
            <a:avLst/>
            <a:gdLst/>
            <a:ahLst/>
            <a:cxnLst>
              <a:cxn ang="0">
                <a:pos x="wd2" y="hd2"/>
              </a:cxn>
              <a:cxn ang="5400000">
                <a:pos x="wd2" y="hd2"/>
              </a:cxn>
              <a:cxn ang="10800000">
                <a:pos x="wd2" y="hd2"/>
              </a:cxn>
              <a:cxn ang="16200000">
                <a:pos x="wd2" y="hd2"/>
              </a:cxn>
            </a:cxnLst>
            <a:rect l="0" t="0" r="r" b="b"/>
            <a:pathLst>
              <a:path w="21600" h="21600" extrusionOk="0">
                <a:moveTo>
                  <a:pt x="0" y="4320"/>
                </a:moveTo>
                <a:lnTo>
                  <a:pt x="21600" y="0"/>
                </a:lnTo>
                <a:lnTo>
                  <a:pt x="21600" y="21600"/>
                </a:lnTo>
                <a:lnTo>
                  <a:pt x="0" y="21600"/>
                </a:lnTo>
                <a:close/>
              </a:path>
            </a:pathLst>
          </a:custGeom>
          <a:gradFill>
            <a:gsLst>
              <a:gs pos="0">
                <a:srgbClr val="F9FCF3">
                  <a:alpha val="63529"/>
                </a:srgbClr>
              </a:gs>
              <a:gs pos="70000">
                <a:srgbClr val="9BCC3D">
                  <a:alpha val="77254"/>
                </a:srgbClr>
              </a:gs>
              <a:gs pos="100000">
                <a:srgbClr val="C1DF87"/>
              </a:gs>
            </a:gsLst>
            <a:lin ang="16200000"/>
          </a:gradFill>
          <a:ln w="12700">
            <a:miter lim="400000"/>
          </a:ln>
        </p:spPr>
        <p:txBody>
          <a:bodyPr lIns="45719" rIns="45719" anchor="ctr"/>
          <a:lstStyle/>
          <a:p>
            <a:pPr algn="ctr">
              <a:defRPr sz="1800">
                <a:solidFill>
                  <a:srgbClr val="FFFFFF"/>
                </a:solidFill>
                <a:latin typeface="Calibri"/>
                <a:ea typeface="Calibri"/>
                <a:cs typeface="Calibri"/>
                <a:sym typeface="Calibri"/>
              </a:defRPr>
            </a:pPr>
            <a:endParaRPr/>
          </a:p>
        </p:txBody>
      </p:sp>
      <p:sp>
        <p:nvSpPr>
          <p:cNvPr id="237" name="Shape 171"/>
          <p:cNvSpPr/>
          <p:nvPr/>
        </p:nvSpPr>
        <p:spPr>
          <a:xfrm rot="16200000">
            <a:off x="5522485" y="-91728"/>
            <a:ext cx="6878810" cy="7020645"/>
          </a:xfrm>
          <a:custGeom>
            <a:avLst/>
            <a:gdLst/>
            <a:ahLst/>
            <a:cxnLst>
              <a:cxn ang="0">
                <a:pos x="wd2" y="hd2"/>
              </a:cxn>
              <a:cxn ang="5400000">
                <a:pos x="wd2" y="hd2"/>
              </a:cxn>
              <a:cxn ang="10800000">
                <a:pos x="wd2" y="hd2"/>
              </a:cxn>
              <a:cxn ang="16200000">
                <a:pos x="wd2" y="hd2"/>
              </a:cxn>
            </a:cxnLst>
            <a:rect l="0" t="0" r="r" b="b"/>
            <a:pathLst>
              <a:path w="21600" h="21600" extrusionOk="0">
                <a:moveTo>
                  <a:pt x="0" y="4320"/>
                </a:moveTo>
                <a:lnTo>
                  <a:pt x="21600" y="0"/>
                </a:lnTo>
                <a:lnTo>
                  <a:pt x="21600" y="21600"/>
                </a:lnTo>
                <a:lnTo>
                  <a:pt x="0" y="21600"/>
                </a:lnTo>
                <a:close/>
              </a:path>
            </a:pathLst>
          </a:custGeom>
          <a:solidFill>
            <a:srgbClr val="4F81BD"/>
          </a:solidFill>
          <a:ln w="12700">
            <a:solidFill>
              <a:srgbClr val="6F9428"/>
            </a:solidFill>
            <a:miter/>
          </a:ln>
        </p:spPr>
        <p:txBody>
          <a:bodyPr lIns="45719" rIns="45719" anchor="ctr"/>
          <a:lstStyle/>
          <a:p>
            <a:pPr algn="ctr">
              <a:defRPr sz="1800">
                <a:solidFill>
                  <a:srgbClr val="FFFFFF"/>
                </a:solidFill>
                <a:latin typeface="Calibri"/>
                <a:ea typeface="Calibri"/>
                <a:cs typeface="Calibri"/>
                <a:sym typeface="Calibri"/>
              </a:defRPr>
            </a:pPr>
            <a:endParaRPr/>
          </a:p>
        </p:txBody>
      </p:sp>
      <p:sp>
        <p:nvSpPr>
          <p:cNvPr id="238" name="Shape 172"/>
          <p:cNvSpPr txBox="1"/>
          <p:nvPr/>
        </p:nvSpPr>
        <p:spPr>
          <a:xfrm>
            <a:off x="6394148" y="599324"/>
            <a:ext cx="5562721" cy="3170056"/>
          </a:xfrm>
          <a:prstGeom prst="rect">
            <a:avLst/>
          </a:prstGeom>
          <a:ln w="12700">
            <a:miter lim="400000"/>
          </a:ln>
          <a:extLst>
            <a:ext uri="{C572A759-6A51-4108-AA02-DFA0A04FC94B}">
              <ma14:wrappingTextBoxFlag xmlns:ma14="http://schemas.microsoft.com/office/mac/drawingml/2011/main" xmlns="" val="1"/>
            </a:ext>
          </a:extLst>
        </p:spPr>
        <p:txBody>
          <a:bodyPr wrap="square" lIns="45699" tIns="45699" rIns="45699" bIns="45699">
            <a:spAutoFit/>
          </a:bodyPr>
          <a:lstStyle>
            <a:lvl1pPr algn="r">
              <a:defRPr sz="4000">
                <a:solidFill>
                  <a:srgbClr val="FFFFFF"/>
                </a:solidFill>
                <a:latin typeface="Calibri"/>
                <a:ea typeface="Calibri"/>
                <a:cs typeface="Calibri"/>
                <a:sym typeface="Calibri"/>
              </a:defRPr>
            </a:lvl1pPr>
          </a:lstStyle>
          <a:p>
            <a:r>
              <a:rPr lang="pt-BR" sz="3600" b="1" dirty="0" err="1"/>
              <a:t>Quality</a:t>
            </a:r>
            <a:r>
              <a:rPr lang="pt-BR" sz="3600" b="1" dirty="0"/>
              <a:t> </a:t>
            </a:r>
            <a:r>
              <a:rPr lang="pt-BR" sz="3600" b="1" dirty="0" err="1"/>
              <a:t>and</a:t>
            </a:r>
            <a:r>
              <a:rPr lang="pt-BR" sz="3600" b="1" dirty="0"/>
              <a:t> </a:t>
            </a:r>
            <a:r>
              <a:rPr lang="pt-BR" sz="3600" b="1" dirty="0" err="1"/>
              <a:t>Integrity</a:t>
            </a:r>
            <a:r>
              <a:rPr lang="pt-BR" sz="3600" b="1" dirty="0"/>
              <a:t> from a </a:t>
            </a:r>
            <a:r>
              <a:rPr lang="pt-BR" sz="3600" b="1" dirty="0" err="1"/>
              <a:t>Students</a:t>
            </a:r>
            <a:r>
              <a:rPr lang="pt-BR" sz="3600" b="1" dirty="0"/>
              <a:t>’ Perspective</a:t>
            </a:r>
          </a:p>
          <a:p>
            <a:endParaRPr lang="pt-BR" sz="2400" b="1" dirty="0"/>
          </a:p>
          <a:p>
            <a:endParaRPr lang="pt-BR" sz="2400" b="1" dirty="0"/>
          </a:p>
          <a:p>
            <a:r>
              <a:rPr lang="pt-BR" sz="2800" b="1" dirty="0"/>
              <a:t>The role of students, HEIs  &amp; </a:t>
            </a:r>
            <a:r>
              <a:rPr lang="pt-BR" sz="2800" b="1" dirty="0" err="1"/>
              <a:t>policy</a:t>
            </a:r>
            <a:r>
              <a:rPr lang="pt-BR" sz="2800" b="1" dirty="0"/>
              <a:t> </a:t>
            </a:r>
            <a:r>
              <a:rPr lang="pt-BR" sz="2800" b="1" dirty="0" err="1"/>
              <a:t>makers</a:t>
            </a:r>
            <a:endParaRPr lang="pt-BR" sz="2400" b="1" dirty="0"/>
          </a:p>
          <a:p>
            <a:endParaRPr lang="en-GB" sz="2400" b="1" dirty="0"/>
          </a:p>
        </p:txBody>
      </p:sp>
      <p:sp>
        <p:nvSpPr>
          <p:cNvPr id="239" name="Shape 173"/>
          <p:cNvSpPr txBox="1"/>
          <p:nvPr/>
        </p:nvSpPr>
        <p:spPr>
          <a:xfrm>
            <a:off x="9286633" y="3038906"/>
            <a:ext cx="2150207" cy="369289"/>
          </a:xfrm>
          <a:prstGeom prst="rect">
            <a:avLst/>
          </a:prstGeom>
          <a:ln w="12700">
            <a:miter lim="400000"/>
          </a:ln>
          <a:extLst>
            <a:ext uri="{C572A759-6A51-4108-AA02-DFA0A04FC94B}">
              <ma14:wrappingTextBoxFlag xmlns:ma14="http://schemas.microsoft.com/office/mac/drawingml/2011/main" xmlns="" val="1"/>
            </a:ext>
          </a:extLst>
        </p:spPr>
        <p:txBody>
          <a:bodyPr lIns="45699" tIns="45699" rIns="45699" bIns="45699">
            <a:spAutoFit/>
          </a:bodyPr>
          <a:lstStyle>
            <a:lvl1pPr algn="r">
              <a:defRPr sz="1800">
                <a:solidFill>
                  <a:srgbClr val="FFFFFF"/>
                </a:solidFill>
                <a:latin typeface="Calibri"/>
                <a:ea typeface="Calibri"/>
                <a:cs typeface="Calibri"/>
                <a:sym typeface="Calibri"/>
              </a:defRPr>
            </a:lvl1pPr>
          </a:lstStyle>
          <a:p>
            <a:endParaRPr dirty="0"/>
          </a:p>
        </p:txBody>
      </p:sp>
      <p:pic>
        <p:nvPicPr>
          <p:cNvPr id="240" name="Shape 174" descr="Shape 174"/>
          <p:cNvPicPr>
            <a:picLocks noChangeAspect="1"/>
          </p:cNvPicPr>
          <p:nvPr/>
        </p:nvPicPr>
        <p:blipFill>
          <a:blip r:embed="rId4"/>
          <a:stretch>
            <a:fillRect/>
          </a:stretch>
        </p:blipFill>
        <p:spPr>
          <a:xfrm>
            <a:off x="1590696" y="5387521"/>
            <a:ext cx="1142737" cy="1025001"/>
          </a:xfrm>
          <a:prstGeom prst="rect">
            <a:avLst/>
          </a:prstGeom>
          <a:ln w="12700">
            <a:miter lim="400000"/>
          </a:ln>
        </p:spPr>
      </p:pic>
      <p:sp>
        <p:nvSpPr>
          <p:cNvPr id="241" name="Shape 175"/>
          <p:cNvSpPr txBox="1"/>
          <p:nvPr/>
        </p:nvSpPr>
        <p:spPr>
          <a:xfrm>
            <a:off x="6922478" y="5282015"/>
            <a:ext cx="4514362" cy="923287"/>
          </a:xfrm>
          <a:prstGeom prst="rect">
            <a:avLst/>
          </a:prstGeom>
          <a:ln w="12700">
            <a:miter lim="400000"/>
          </a:ln>
          <a:extLst>
            <a:ext uri="{C572A759-6A51-4108-AA02-DFA0A04FC94B}">
              <ma14:wrappingTextBoxFlag xmlns:ma14="http://schemas.microsoft.com/office/mac/drawingml/2011/main" xmlns="" val="1"/>
            </a:ext>
          </a:extLst>
        </p:spPr>
        <p:txBody>
          <a:bodyPr wrap="square" lIns="45699" tIns="45699" rIns="45699" bIns="45699">
            <a:spAutoFit/>
          </a:bodyPr>
          <a:lstStyle/>
          <a:p>
            <a:pPr>
              <a:defRPr sz="1800">
                <a:solidFill>
                  <a:srgbClr val="FFFFFF"/>
                </a:solidFill>
                <a:latin typeface="Calibri"/>
                <a:ea typeface="Calibri"/>
                <a:cs typeface="Calibri"/>
                <a:sym typeface="Calibri"/>
              </a:defRPr>
            </a:pPr>
            <a:r>
              <a:rPr lang="de-AT" dirty="0"/>
              <a:t>European </a:t>
            </a:r>
            <a:r>
              <a:rPr lang="de-AT" dirty="0" err="1"/>
              <a:t>Students</a:t>
            </a:r>
            <a:r>
              <a:rPr lang="de-AT" dirty="0"/>
              <a:t>‘ Union </a:t>
            </a:r>
          </a:p>
          <a:p>
            <a:pPr>
              <a:defRPr sz="1800">
                <a:solidFill>
                  <a:srgbClr val="FFFFFF"/>
                </a:solidFill>
                <a:latin typeface="Calibri"/>
                <a:ea typeface="Calibri"/>
                <a:cs typeface="Calibri"/>
                <a:sym typeface="Calibri"/>
              </a:defRPr>
            </a:pPr>
            <a:r>
              <a:rPr lang="de-AT" dirty="0"/>
              <a:t>Rajko </a:t>
            </a:r>
            <a:r>
              <a:rPr lang="de-AT" dirty="0" err="1"/>
              <a:t>Golovic</a:t>
            </a:r>
            <a:endParaRPr lang="de-AT" dirty="0"/>
          </a:p>
          <a:p>
            <a:pPr>
              <a:defRPr sz="1800">
                <a:solidFill>
                  <a:srgbClr val="FFFFFF"/>
                </a:solidFill>
                <a:latin typeface="Calibri"/>
                <a:ea typeface="Calibri"/>
                <a:cs typeface="Calibri"/>
                <a:sym typeface="Calibri"/>
              </a:defRPr>
            </a:pPr>
            <a:r>
              <a:rPr lang="de-AT" dirty="0" err="1"/>
              <a:t>Prague</a:t>
            </a:r>
            <a:r>
              <a:rPr lang="de-AT" dirty="0"/>
              <a:t>, November 29. 2019 </a:t>
            </a:r>
          </a:p>
        </p:txBody>
      </p:sp>
    </p:spTree>
    <p:extLst>
      <p:ext uri="{BB962C8B-B14F-4D97-AF65-F5344CB8AC3E}">
        <p14:creationId xmlns:p14="http://schemas.microsoft.com/office/powerpoint/2010/main" val="3681863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 name="Shape 232"/>
          <p:cNvSpPr txBox="1">
            <a:spLocks noGrp="1"/>
          </p:cNvSpPr>
          <p:nvPr>
            <p:ph type="title"/>
          </p:nvPr>
        </p:nvSpPr>
        <p:spPr>
          <a:xfrm>
            <a:off x="156754" y="365125"/>
            <a:ext cx="11197046" cy="1325700"/>
          </a:xfrm>
          <a:prstGeom prst="rect">
            <a:avLst/>
          </a:prstGeom>
        </p:spPr>
        <p:txBody>
          <a:bodyPr lIns="45699" tIns="45699" rIns="45699" bIns="45699">
            <a:normAutofit/>
          </a:bodyPr>
          <a:lstStyle/>
          <a:p>
            <a:pPr>
              <a:defRPr sz="4000" b="1">
                <a:solidFill>
                  <a:srgbClr val="CFE071"/>
                </a:solidFill>
              </a:defRPr>
            </a:pPr>
            <a:r>
              <a:rPr lang="en-GB" sz="3600" dirty="0">
                <a:solidFill>
                  <a:srgbClr val="416CA7"/>
                </a:solidFill>
              </a:rPr>
              <a:t> No Quality without Integrity </a:t>
            </a:r>
            <a:endParaRPr sz="3600" dirty="0">
              <a:solidFill>
                <a:srgbClr val="416CA7"/>
              </a:solidFill>
            </a:endParaRPr>
          </a:p>
        </p:txBody>
      </p:sp>
      <p:sp>
        <p:nvSpPr>
          <p:cNvPr id="304" name="Shape 233"/>
          <p:cNvSpPr txBox="1">
            <a:spLocks noGrp="1"/>
          </p:cNvSpPr>
          <p:nvPr>
            <p:ph type="body" idx="1"/>
          </p:nvPr>
        </p:nvSpPr>
        <p:spPr>
          <a:xfrm>
            <a:off x="838200" y="854075"/>
            <a:ext cx="10515600" cy="5945249"/>
          </a:xfrm>
          <a:prstGeom prst="rect">
            <a:avLst/>
          </a:prstGeom>
        </p:spPr>
        <p:txBody>
          <a:bodyPr lIns="45699" tIns="45699" rIns="45699" bIns="45699">
            <a:normAutofit/>
          </a:bodyPr>
          <a:lstStyle/>
          <a:p>
            <a:pPr marL="50800" indent="0" fontAlgn="base">
              <a:buNone/>
            </a:pPr>
            <a:endParaRPr lang="en-GB" dirty="0"/>
          </a:p>
          <a:p>
            <a:pPr marL="50800" indent="0" fontAlgn="base">
              <a:buNone/>
            </a:pPr>
            <a:endParaRPr lang="en-GB" dirty="0"/>
          </a:p>
          <a:p>
            <a:pPr marL="508000" indent="-457200" fontAlgn="base"/>
            <a:r>
              <a:rPr lang="en-GB" dirty="0"/>
              <a:t>Lack of academic integrity is a threat to quality education and endangers academia as a whole. </a:t>
            </a:r>
          </a:p>
          <a:p>
            <a:pPr marL="508000" indent="-457200" fontAlgn="base"/>
            <a:r>
              <a:rPr lang="en-GB" dirty="0"/>
              <a:t>Combating educational fraud needs to be a mission carried out by students, teachers, researchers, administrative personal and policy makers together.</a:t>
            </a:r>
          </a:p>
          <a:p>
            <a:pPr marL="508000" indent="-457200" fontAlgn="base"/>
            <a:r>
              <a:rPr lang="en-GB" dirty="0"/>
              <a:t>We have a shared responsibility to confront corruption, plagiarism, contract cheating, nepotism, abuse of power and any other form of fraud. </a:t>
            </a:r>
          </a:p>
          <a:p>
            <a:pPr marL="508000" indent="-457200" fontAlgn="base"/>
            <a:r>
              <a:rPr lang="en-GB" dirty="0"/>
              <a:t>ESU adopted a 0-tolerance policy towards dishonest behaviour in higher education and encourages NUSs to do the same.</a:t>
            </a:r>
          </a:p>
          <a:p>
            <a:pPr marL="50800" indent="0" fontAlgn="base">
              <a:buNone/>
            </a:pPr>
            <a:endParaRPr lang="en-GB" dirty="0"/>
          </a:p>
        </p:txBody>
      </p:sp>
      <p:sp>
        <p:nvSpPr>
          <p:cNvPr id="305" name="Shape 234"/>
          <p:cNvSpPr/>
          <p:nvPr/>
        </p:nvSpPr>
        <p:spPr>
          <a:xfrm rot="12985518">
            <a:off x="-1336523" y="5679496"/>
            <a:ext cx="2543898" cy="1699910"/>
          </a:xfrm>
          <a:prstGeom prst="triangle">
            <a:avLst/>
          </a:prstGeom>
          <a:gradFill>
            <a:gsLst>
              <a:gs pos="0">
                <a:srgbClr val="FEFEFE">
                  <a:alpha val="80000"/>
                </a:srgbClr>
              </a:gs>
              <a:gs pos="13000">
                <a:srgbClr val="FEFEFE">
                  <a:alpha val="80000"/>
                </a:srgbClr>
              </a:gs>
              <a:gs pos="61000">
                <a:srgbClr val="056E9F">
                  <a:alpha val="80000"/>
                </a:srgbClr>
              </a:gs>
              <a:gs pos="84000">
                <a:srgbClr val="416CA7">
                  <a:alpha val="80000"/>
                </a:srgbClr>
              </a:gs>
              <a:gs pos="99000">
                <a:srgbClr val="416CA7">
                  <a:alpha val="80000"/>
                </a:srgbClr>
              </a:gs>
              <a:gs pos="100000">
                <a:srgbClr val="416CA7">
                  <a:alpha val="80000"/>
                </a:srgbClr>
              </a:gs>
            </a:gsLst>
            <a:lin ang="2700000"/>
          </a:gradFill>
          <a:ln w="12700">
            <a:miter lim="400000"/>
          </a:ln>
        </p:spPr>
        <p:txBody>
          <a:bodyPr lIns="45719" rIns="45719" anchor="ctr"/>
          <a:lstStyle/>
          <a:p>
            <a:pPr algn="ctr">
              <a:defRPr sz="1800">
                <a:solidFill>
                  <a:srgbClr val="FFFFFF"/>
                </a:solidFill>
                <a:latin typeface="Calibri"/>
                <a:ea typeface="Calibri"/>
                <a:cs typeface="Calibri"/>
                <a:sym typeface="Calibri"/>
              </a:defRPr>
            </a:pPr>
            <a:endParaRPr/>
          </a:p>
        </p:txBody>
      </p:sp>
      <p:sp>
        <p:nvSpPr>
          <p:cNvPr id="306" name="Shape 235"/>
          <p:cNvSpPr/>
          <p:nvPr/>
        </p:nvSpPr>
        <p:spPr>
          <a:xfrm rot="16200000">
            <a:off x="10070123" y="422030"/>
            <a:ext cx="2543909" cy="1699848"/>
          </a:xfrm>
          <a:prstGeom prst="triangle">
            <a:avLst/>
          </a:prstGeom>
          <a:gradFill>
            <a:gsLst>
              <a:gs pos="0">
                <a:srgbClr val="FEFEFE">
                  <a:alpha val="80000"/>
                </a:srgbClr>
              </a:gs>
              <a:gs pos="13000">
                <a:srgbClr val="FEFEFE">
                  <a:alpha val="80000"/>
                </a:srgbClr>
              </a:gs>
              <a:gs pos="61000">
                <a:srgbClr val="056E9F">
                  <a:alpha val="80000"/>
                </a:srgbClr>
              </a:gs>
              <a:gs pos="84000">
                <a:srgbClr val="416CA7">
                  <a:alpha val="80000"/>
                </a:srgbClr>
              </a:gs>
              <a:gs pos="99000">
                <a:srgbClr val="416CA7">
                  <a:alpha val="80000"/>
                </a:srgbClr>
              </a:gs>
              <a:gs pos="100000">
                <a:srgbClr val="416CA7">
                  <a:alpha val="80000"/>
                </a:srgbClr>
              </a:gs>
            </a:gsLst>
            <a:lin ang="2700000"/>
          </a:gradFill>
          <a:ln w="12700">
            <a:miter lim="400000"/>
          </a:ln>
        </p:spPr>
        <p:txBody>
          <a:bodyPr lIns="45719" rIns="45719" anchor="ctr"/>
          <a:lstStyle/>
          <a:p>
            <a:pPr algn="ctr">
              <a:defRPr sz="1800">
                <a:solidFill>
                  <a:srgbClr val="FFFFFF"/>
                </a:solidFill>
                <a:latin typeface="Calibri"/>
                <a:ea typeface="Calibri"/>
                <a:cs typeface="Calibri"/>
                <a:sym typeface="Calibri"/>
              </a:defRPr>
            </a:pPr>
            <a:endParaRPr/>
          </a:p>
        </p:txBody>
      </p:sp>
      <p:pic>
        <p:nvPicPr>
          <p:cNvPr id="307" name="Shape 236" descr="Shape 236"/>
          <p:cNvPicPr>
            <a:picLocks noChangeAspect="1"/>
          </p:cNvPicPr>
          <p:nvPr/>
        </p:nvPicPr>
        <p:blipFill>
          <a:blip r:embed="rId3"/>
          <a:stretch>
            <a:fillRect/>
          </a:stretch>
        </p:blipFill>
        <p:spPr>
          <a:xfrm>
            <a:off x="10828300" y="5705604"/>
            <a:ext cx="1051001" cy="942716"/>
          </a:xfrm>
          <a:prstGeom prst="rect">
            <a:avLst/>
          </a:prstGeom>
          <a:ln w="12700">
            <a:miter lim="400000"/>
          </a:ln>
        </p:spPr>
      </p:pic>
      <p:sp>
        <p:nvSpPr>
          <p:cNvPr id="308" name="Shape 237"/>
          <p:cNvSpPr/>
          <p:nvPr/>
        </p:nvSpPr>
        <p:spPr>
          <a:xfrm>
            <a:off x="-1" y="1371600"/>
            <a:ext cx="7197971" cy="0"/>
          </a:xfrm>
          <a:prstGeom prst="line">
            <a:avLst/>
          </a:prstGeom>
          <a:ln w="38100">
            <a:solidFill>
              <a:srgbClr val="4E81BE"/>
            </a:solidFill>
            <a:prstDash val="dot"/>
            <a:miter/>
          </a:ln>
        </p:spPr>
        <p:txBody>
          <a:bodyPr lIns="45719" rIns="45719"/>
          <a:lstStyle/>
          <a:p>
            <a:endParaRPr/>
          </a:p>
        </p:txBody>
      </p:sp>
      <p:sp>
        <p:nvSpPr>
          <p:cNvPr id="309" name="Shape 238"/>
          <p:cNvSpPr/>
          <p:nvPr/>
        </p:nvSpPr>
        <p:spPr>
          <a:xfrm>
            <a:off x="-1" y="609600"/>
            <a:ext cx="7197971" cy="0"/>
          </a:xfrm>
          <a:prstGeom prst="line">
            <a:avLst/>
          </a:prstGeom>
          <a:ln w="38100">
            <a:solidFill>
              <a:srgbClr val="4E81BE"/>
            </a:solidFill>
            <a:prstDash val="dot"/>
            <a:miter/>
          </a:ln>
        </p:spPr>
        <p:txBody>
          <a:bodyPr lIns="45719" rIns="45719"/>
          <a:lstStyle/>
          <a:p>
            <a:endParaRPr/>
          </a:p>
        </p:txBody>
      </p:sp>
    </p:spTree>
    <p:extLst>
      <p:ext uri="{BB962C8B-B14F-4D97-AF65-F5344CB8AC3E}">
        <p14:creationId xmlns:p14="http://schemas.microsoft.com/office/powerpoint/2010/main" val="288179110"/>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 name="Shape 232"/>
          <p:cNvSpPr txBox="1">
            <a:spLocks noGrp="1"/>
          </p:cNvSpPr>
          <p:nvPr>
            <p:ph type="title"/>
          </p:nvPr>
        </p:nvSpPr>
        <p:spPr>
          <a:xfrm>
            <a:off x="156754" y="365125"/>
            <a:ext cx="11197046" cy="1325700"/>
          </a:xfrm>
          <a:prstGeom prst="rect">
            <a:avLst/>
          </a:prstGeom>
        </p:spPr>
        <p:txBody>
          <a:bodyPr lIns="45699" tIns="45699" rIns="45699" bIns="45699">
            <a:normAutofit/>
          </a:bodyPr>
          <a:lstStyle/>
          <a:p>
            <a:pPr>
              <a:defRPr sz="4000" b="1">
                <a:solidFill>
                  <a:srgbClr val="CFE071"/>
                </a:solidFill>
              </a:defRPr>
            </a:pPr>
            <a:r>
              <a:rPr lang="en-GB" sz="3600" dirty="0">
                <a:solidFill>
                  <a:srgbClr val="416CA7"/>
                </a:solidFill>
              </a:rPr>
              <a:t>The Role of Students</a:t>
            </a:r>
            <a:endParaRPr sz="3600" dirty="0">
              <a:solidFill>
                <a:srgbClr val="416CA7"/>
              </a:solidFill>
            </a:endParaRPr>
          </a:p>
        </p:txBody>
      </p:sp>
      <p:sp>
        <p:nvSpPr>
          <p:cNvPr id="304" name="Shape 233"/>
          <p:cNvSpPr txBox="1">
            <a:spLocks noGrp="1"/>
          </p:cNvSpPr>
          <p:nvPr>
            <p:ph type="body" idx="1"/>
          </p:nvPr>
        </p:nvSpPr>
        <p:spPr>
          <a:xfrm>
            <a:off x="838200" y="609600"/>
            <a:ext cx="10515600" cy="6189724"/>
          </a:xfrm>
          <a:prstGeom prst="rect">
            <a:avLst/>
          </a:prstGeom>
        </p:spPr>
        <p:txBody>
          <a:bodyPr lIns="45699" tIns="45699" rIns="45699" bIns="45699">
            <a:normAutofit/>
          </a:bodyPr>
          <a:lstStyle/>
          <a:p>
            <a:pPr marL="50800" indent="0" fontAlgn="base">
              <a:buNone/>
            </a:pPr>
            <a:br>
              <a:rPr lang="en-GB" dirty="0"/>
            </a:br>
            <a:endParaRPr lang="en-GB" dirty="0"/>
          </a:p>
          <a:p>
            <a:pPr marL="508000" indent="-457200" fontAlgn="base"/>
            <a:r>
              <a:rPr lang="en-GB" dirty="0"/>
              <a:t>No integrity without students participation. </a:t>
            </a:r>
          </a:p>
          <a:p>
            <a:pPr marL="508000" indent="-457200" fontAlgn="base"/>
            <a:r>
              <a:rPr lang="en-GB" dirty="0"/>
              <a:t>Students are an equal part of the academic community and therefor need to be involved in all decision making processes within HEI s and HE policy making. </a:t>
            </a:r>
          </a:p>
          <a:p>
            <a:pPr marL="508000" indent="-457200" fontAlgn="base"/>
            <a:r>
              <a:rPr lang="en-GB" dirty="0"/>
              <a:t>This also means that students should to be involved in all relevant processes linked to monitoring academic integrity and the respective disciplinary measures in case of misconduct. </a:t>
            </a:r>
          </a:p>
          <a:p>
            <a:pPr marL="508000" indent="-457200" fontAlgn="base"/>
            <a:r>
              <a:rPr lang="en-GB" dirty="0"/>
              <a:t>Student Unions need to foster a climate that promotes integrity and values academic honesty within the students body. </a:t>
            </a:r>
          </a:p>
          <a:p>
            <a:pPr marL="508000" indent="-457200" fontAlgn="base"/>
            <a:r>
              <a:rPr lang="en-GB" dirty="0"/>
              <a:t>Student Unions need to use the given spaces and foster a quality culture that allows meaningful participation. </a:t>
            </a:r>
          </a:p>
          <a:p>
            <a:pPr marL="50800" indent="0" fontAlgn="base">
              <a:buNone/>
            </a:pPr>
            <a:endParaRPr lang="en-GB" dirty="0"/>
          </a:p>
          <a:p>
            <a:pPr marL="508000" indent="-457200" fontAlgn="base"/>
            <a:endParaRPr lang="en-GB" dirty="0"/>
          </a:p>
          <a:p>
            <a:pPr marL="50800" indent="0" fontAlgn="base">
              <a:buNone/>
            </a:pPr>
            <a:endParaRPr lang="en-GB" dirty="0"/>
          </a:p>
        </p:txBody>
      </p:sp>
      <p:sp>
        <p:nvSpPr>
          <p:cNvPr id="305" name="Shape 234"/>
          <p:cNvSpPr/>
          <p:nvPr/>
        </p:nvSpPr>
        <p:spPr>
          <a:xfrm rot="12985518">
            <a:off x="-1336523" y="5679496"/>
            <a:ext cx="2543898" cy="1699910"/>
          </a:xfrm>
          <a:prstGeom prst="triangle">
            <a:avLst/>
          </a:prstGeom>
          <a:gradFill>
            <a:gsLst>
              <a:gs pos="0">
                <a:srgbClr val="FEFEFE">
                  <a:alpha val="80000"/>
                </a:srgbClr>
              </a:gs>
              <a:gs pos="13000">
                <a:srgbClr val="FEFEFE">
                  <a:alpha val="80000"/>
                </a:srgbClr>
              </a:gs>
              <a:gs pos="61000">
                <a:srgbClr val="056E9F">
                  <a:alpha val="80000"/>
                </a:srgbClr>
              </a:gs>
              <a:gs pos="84000">
                <a:srgbClr val="416CA7">
                  <a:alpha val="80000"/>
                </a:srgbClr>
              </a:gs>
              <a:gs pos="99000">
                <a:srgbClr val="416CA7">
                  <a:alpha val="80000"/>
                </a:srgbClr>
              </a:gs>
              <a:gs pos="100000">
                <a:srgbClr val="416CA7">
                  <a:alpha val="80000"/>
                </a:srgbClr>
              </a:gs>
            </a:gsLst>
            <a:lin ang="2700000"/>
          </a:gradFill>
          <a:ln w="12700">
            <a:miter lim="400000"/>
          </a:ln>
        </p:spPr>
        <p:txBody>
          <a:bodyPr lIns="45719" rIns="45719" anchor="ctr"/>
          <a:lstStyle/>
          <a:p>
            <a:pPr algn="ctr">
              <a:defRPr sz="1800">
                <a:solidFill>
                  <a:srgbClr val="FFFFFF"/>
                </a:solidFill>
                <a:latin typeface="Calibri"/>
                <a:ea typeface="Calibri"/>
                <a:cs typeface="Calibri"/>
                <a:sym typeface="Calibri"/>
              </a:defRPr>
            </a:pPr>
            <a:endParaRPr/>
          </a:p>
        </p:txBody>
      </p:sp>
      <p:sp>
        <p:nvSpPr>
          <p:cNvPr id="306" name="Shape 235"/>
          <p:cNvSpPr/>
          <p:nvPr/>
        </p:nvSpPr>
        <p:spPr>
          <a:xfrm rot="16200000">
            <a:off x="10070123" y="422030"/>
            <a:ext cx="2543909" cy="1699848"/>
          </a:xfrm>
          <a:prstGeom prst="triangle">
            <a:avLst/>
          </a:prstGeom>
          <a:gradFill>
            <a:gsLst>
              <a:gs pos="0">
                <a:srgbClr val="FEFEFE">
                  <a:alpha val="80000"/>
                </a:srgbClr>
              </a:gs>
              <a:gs pos="13000">
                <a:srgbClr val="FEFEFE">
                  <a:alpha val="80000"/>
                </a:srgbClr>
              </a:gs>
              <a:gs pos="61000">
                <a:srgbClr val="056E9F">
                  <a:alpha val="80000"/>
                </a:srgbClr>
              </a:gs>
              <a:gs pos="84000">
                <a:srgbClr val="416CA7">
                  <a:alpha val="80000"/>
                </a:srgbClr>
              </a:gs>
              <a:gs pos="99000">
                <a:srgbClr val="416CA7">
                  <a:alpha val="80000"/>
                </a:srgbClr>
              </a:gs>
              <a:gs pos="100000">
                <a:srgbClr val="416CA7">
                  <a:alpha val="80000"/>
                </a:srgbClr>
              </a:gs>
            </a:gsLst>
            <a:lin ang="2700000"/>
          </a:gradFill>
          <a:ln w="12700">
            <a:miter lim="400000"/>
          </a:ln>
        </p:spPr>
        <p:txBody>
          <a:bodyPr lIns="45719" rIns="45719" anchor="ctr"/>
          <a:lstStyle/>
          <a:p>
            <a:pPr algn="ctr">
              <a:defRPr sz="1800">
                <a:solidFill>
                  <a:srgbClr val="FFFFFF"/>
                </a:solidFill>
                <a:latin typeface="Calibri"/>
                <a:ea typeface="Calibri"/>
                <a:cs typeface="Calibri"/>
                <a:sym typeface="Calibri"/>
              </a:defRPr>
            </a:pPr>
            <a:endParaRPr/>
          </a:p>
        </p:txBody>
      </p:sp>
      <p:pic>
        <p:nvPicPr>
          <p:cNvPr id="307" name="Shape 236" descr="Shape 236"/>
          <p:cNvPicPr>
            <a:picLocks noChangeAspect="1"/>
          </p:cNvPicPr>
          <p:nvPr/>
        </p:nvPicPr>
        <p:blipFill>
          <a:blip r:embed="rId3"/>
          <a:stretch>
            <a:fillRect/>
          </a:stretch>
        </p:blipFill>
        <p:spPr>
          <a:xfrm>
            <a:off x="10828300" y="5705604"/>
            <a:ext cx="1051001" cy="942716"/>
          </a:xfrm>
          <a:prstGeom prst="rect">
            <a:avLst/>
          </a:prstGeom>
          <a:ln w="12700">
            <a:miter lim="400000"/>
          </a:ln>
        </p:spPr>
      </p:pic>
      <p:sp>
        <p:nvSpPr>
          <p:cNvPr id="308" name="Shape 237"/>
          <p:cNvSpPr/>
          <p:nvPr/>
        </p:nvSpPr>
        <p:spPr>
          <a:xfrm>
            <a:off x="-1" y="1371600"/>
            <a:ext cx="7197971" cy="0"/>
          </a:xfrm>
          <a:prstGeom prst="line">
            <a:avLst/>
          </a:prstGeom>
          <a:ln w="38100">
            <a:solidFill>
              <a:srgbClr val="4E81BE"/>
            </a:solidFill>
            <a:prstDash val="dot"/>
            <a:miter/>
          </a:ln>
        </p:spPr>
        <p:txBody>
          <a:bodyPr lIns="45719" rIns="45719"/>
          <a:lstStyle/>
          <a:p>
            <a:endParaRPr/>
          </a:p>
        </p:txBody>
      </p:sp>
      <p:sp>
        <p:nvSpPr>
          <p:cNvPr id="309" name="Shape 238"/>
          <p:cNvSpPr/>
          <p:nvPr/>
        </p:nvSpPr>
        <p:spPr>
          <a:xfrm>
            <a:off x="-1" y="609600"/>
            <a:ext cx="7197971" cy="0"/>
          </a:xfrm>
          <a:prstGeom prst="line">
            <a:avLst/>
          </a:prstGeom>
          <a:ln w="38100">
            <a:solidFill>
              <a:srgbClr val="4E81BE"/>
            </a:solidFill>
            <a:prstDash val="dot"/>
            <a:miter/>
          </a:ln>
        </p:spPr>
        <p:txBody>
          <a:bodyPr lIns="45719" rIns="45719"/>
          <a:lstStyle/>
          <a:p>
            <a:endParaRPr/>
          </a:p>
        </p:txBody>
      </p:sp>
    </p:spTree>
    <p:extLst>
      <p:ext uri="{BB962C8B-B14F-4D97-AF65-F5344CB8AC3E}">
        <p14:creationId xmlns:p14="http://schemas.microsoft.com/office/powerpoint/2010/main" val="1825138782"/>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 name="Shape 232"/>
          <p:cNvSpPr txBox="1">
            <a:spLocks noGrp="1"/>
          </p:cNvSpPr>
          <p:nvPr>
            <p:ph type="title"/>
          </p:nvPr>
        </p:nvSpPr>
        <p:spPr>
          <a:xfrm>
            <a:off x="156754" y="365125"/>
            <a:ext cx="11197046" cy="1325700"/>
          </a:xfrm>
          <a:prstGeom prst="rect">
            <a:avLst/>
          </a:prstGeom>
        </p:spPr>
        <p:txBody>
          <a:bodyPr lIns="45699" tIns="45699" rIns="45699" bIns="45699">
            <a:normAutofit/>
          </a:bodyPr>
          <a:lstStyle/>
          <a:p>
            <a:pPr>
              <a:defRPr sz="4000" b="1">
                <a:solidFill>
                  <a:srgbClr val="CFE071"/>
                </a:solidFill>
              </a:defRPr>
            </a:pPr>
            <a:r>
              <a:rPr lang="en-GB" sz="3600" dirty="0">
                <a:solidFill>
                  <a:srgbClr val="416CA7"/>
                </a:solidFill>
              </a:rPr>
              <a:t> The Role of HEIs </a:t>
            </a:r>
            <a:endParaRPr sz="3600" dirty="0">
              <a:solidFill>
                <a:srgbClr val="416CA7"/>
              </a:solidFill>
            </a:endParaRPr>
          </a:p>
        </p:txBody>
      </p:sp>
      <p:sp>
        <p:nvSpPr>
          <p:cNvPr id="304" name="Shape 233"/>
          <p:cNvSpPr txBox="1">
            <a:spLocks noGrp="1"/>
          </p:cNvSpPr>
          <p:nvPr>
            <p:ph type="body" idx="1"/>
          </p:nvPr>
        </p:nvSpPr>
        <p:spPr>
          <a:xfrm>
            <a:off x="838200" y="1371601"/>
            <a:ext cx="10515600" cy="5898630"/>
          </a:xfrm>
          <a:prstGeom prst="rect">
            <a:avLst/>
          </a:prstGeom>
        </p:spPr>
        <p:txBody>
          <a:bodyPr lIns="45699" tIns="45699" rIns="45699" bIns="45699">
            <a:normAutofit/>
          </a:bodyPr>
          <a:lstStyle/>
          <a:p>
            <a:endParaRPr lang="en-GB" dirty="0"/>
          </a:p>
          <a:p>
            <a:r>
              <a:rPr lang="en-GB" dirty="0"/>
              <a:t>Diverse teaching methods, student centred learning, appropriate assessment forms and sanctions for unfair behaviour as the main tools to weaken environments that allow/foster academic dishonesty.</a:t>
            </a:r>
          </a:p>
          <a:p>
            <a:pPr lvl="0"/>
            <a:r>
              <a:rPr lang="en-GB" dirty="0"/>
              <a:t>Clear information provision to students (e.g. MIT Handbook).</a:t>
            </a:r>
          </a:p>
          <a:p>
            <a:pPr lvl="0"/>
            <a:r>
              <a:rPr lang="en-GB" dirty="0"/>
              <a:t>Education on academic integrity as part of every program. </a:t>
            </a:r>
          </a:p>
          <a:p>
            <a:pPr lvl="0"/>
            <a:r>
              <a:rPr lang="en-GB" dirty="0"/>
              <a:t>Involving students as equal partners in processes linked to academic misconduct. </a:t>
            </a:r>
          </a:p>
          <a:p>
            <a:pPr lvl="0"/>
            <a:r>
              <a:rPr lang="en-GB" dirty="0"/>
              <a:t>0 tolerance towards academic staff abusing their power. </a:t>
            </a:r>
          </a:p>
        </p:txBody>
      </p:sp>
      <p:sp>
        <p:nvSpPr>
          <p:cNvPr id="305" name="Shape 234"/>
          <p:cNvSpPr/>
          <p:nvPr/>
        </p:nvSpPr>
        <p:spPr>
          <a:xfrm rot="12985518">
            <a:off x="-1336523" y="5679496"/>
            <a:ext cx="2543898" cy="1699910"/>
          </a:xfrm>
          <a:prstGeom prst="triangle">
            <a:avLst/>
          </a:prstGeom>
          <a:gradFill>
            <a:gsLst>
              <a:gs pos="0">
                <a:srgbClr val="FEFEFE">
                  <a:alpha val="80000"/>
                </a:srgbClr>
              </a:gs>
              <a:gs pos="13000">
                <a:srgbClr val="FEFEFE">
                  <a:alpha val="80000"/>
                </a:srgbClr>
              </a:gs>
              <a:gs pos="61000">
                <a:srgbClr val="056E9F">
                  <a:alpha val="80000"/>
                </a:srgbClr>
              </a:gs>
              <a:gs pos="84000">
                <a:srgbClr val="416CA7">
                  <a:alpha val="80000"/>
                </a:srgbClr>
              </a:gs>
              <a:gs pos="99000">
                <a:srgbClr val="416CA7">
                  <a:alpha val="80000"/>
                </a:srgbClr>
              </a:gs>
              <a:gs pos="100000">
                <a:srgbClr val="416CA7">
                  <a:alpha val="80000"/>
                </a:srgbClr>
              </a:gs>
            </a:gsLst>
            <a:lin ang="2700000"/>
          </a:gradFill>
          <a:ln w="12700">
            <a:miter lim="400000"/>
          </a:ln>
        </p:spPr>
        <p:txBody>
          <a:bodyPr lIns="45719" rIns="45719" anchor="ctr"/>
          <a:lstStyle/>
          <a:p>
            <a:pPr algn="ctr">
              <a:defRPr sz="1800">
                <a:solidFill>
                  <a:srgbClr val="FFFFFF"/>
                </a:solidFill>
                <a:latin typeface="Calibri"/>
                <a:ea typeface="Calibri"/>
                <a:cs typeface="Calibri"/>
                <a:sym typeface="Calibri"/>
              </a:defRPr>
            </a:pPr>
            <a:endParaRPr/>
          </a:p>
        </p:txBody>
      </p:sp>
      <p:sp>
        <p:nvSpPr>
          <p:cNvPr id="306" name="Shape 235"/>
          <p:cNvSpPr/>
          <p:nvPr/>
        </p:nvSpPr>
        <p:spPr>
          <a:xfrm rot="16200000">
            <a:off x="10070123" y="422030"/>
            <a:ext cx="2543909" cy="1699848"/>
          </a:xfrm>
          <a:prstGeom prst="triangle">
            <a:avLst/>
          </a:prstGeom>
          <a:gradFill>
            <a:gsLst>
              <a:gs pos="0">
                <a:srgbClr val="FEFEFE">
                  <a:alpha val="80000"/>
                </a:srgbClr>
              </a:gs>
              <a:gs pos="13000">
                <a:srgbClr val="FEFEFE">
                  <a:alpha val="80000"/>
                </a:srgbClr>
              </a:gs>
              <a:gs pos="61000">
                <a:srgbClr val="056E9F">
                  <a:alpha val="80000"/>
                </a:srgbClr>
              </a:gs>
              <a:gs pos="84000">
                <a:srgbClr val="416CA7">
                  <a:alpha val="80000"/>
                </a:srgbClr>
              </a:gs>
              <a:gs pos="99000">
                <a:srgbClr val="416CA7">
                  <a:alpha val="80000"/>
                </a:srgbClr>
              </a:gs>
              <a:gs pos="100000">
                <a:srgbClr val="416CA7">
                  <a:alpha val="80000"/>
                </a:srgbClr>
              </a:gs>
            </a:gsLst>
            <a:lin ang="2700000"/>
          </a:gradFill>
          <a:ln w="12700">
            <a:miter lim="400000"/>
          </a:ln>
        </p:spPr>
        <p:txBody>
          <a:bodyPr lIns="45719" rIns="45719" anchor="ctr"/>
          <a:lstStyle/>
          <a:p>
            <a:pPr algn="ctr">
              <a:defRPr sz="1800">
                <a:solidFill>
                  <a:srgbClr val="FFFFFF"/>
                </a:solidFill>
                <a:latin typeface="Calibri"/>
                <a:ea typeface="Calibri"/>
                <a:cs typeface="Calibri"/>
                <a:sym typeface="Calibri"/>
              </a:defRPr>
            </a:pPr>
            <a:endParaRPr/>
          </a:p>
        </p:txBody>
      </p:sp>
      <p:pic>
        <p:nvPicPr>
          <p:cNvPr id="307" name="Shape 236" descr="Shape 236"/>
          <p:cNvPicPr>
            <a:picLocks noChangeAspect="1"/>
          </p:cNvPicPr>
          <p:nvPr/>
        </p:nvPicPr>
        <p:blipFill>
          <a:blip r:embed="rId3"/>
          <a:stretch>
            <a:fillRect/>
          </a:stretch>
        </p:blipFill>
        <p:spPr>
          <a:xfrm>
            <a:off x="10828300" y="5705604"/>
            <a:ext cx="1051001" cy="942716"/>
          </a:xfrm>
          <a:prstGeom prst="rect">
            <a:avLst/>
          </a:prstGeom>
          <a:ln w="12700">
            <a:miter lim="400000"/>
          </a:ln>
        </p:spPr>
      </p:pic>
      <p:sp>
        <p:nvSpPr>
          <p:cNvPr id="308" name="Shape 237"/>
          <p:cNvSpPr/>
          <p:nvPr/>
        </p:nvSpPr>
        <p:spPr>
          <a:xfrm>
            <a:off x="-1" y="1371600"/>
            <a:ext cx="7197971" cy="0"/>
          </a:xfrm>
          <a:prstGeom prst="line">
            <a:avLst/>
          </a:prstGeom>
          <a:ln w="38100">
            <a:solidFill>
              <a:srgbClr val="4E81BE"/>
            </a:solidFill>
            <a:prstDash val="dot"/>
            <a:miter/>
          </a:ln>
        </p:spPr>
        <p:txBody>
          <a:bodyPr lIns="45719" rIns="45719"/>
          <a:lstStyle/>
          <a:p>
            <a:endParaRPr/>
          </a:p>
        </p:txBody>
      </p:sp>
      <p:sp>
        <p:nvSpPr>
          <p:cNvPr id="309" name="Shape 238"/>
          <p:cNvSpPr/>
          <p:nvPr/>
        </p:nvSpPr>
        <p:spPr>
          <a:xfrm>
            <a:off x="-1" y="609600"/>
            <a:ext cx="7197971" cy="0"/>
          </a:xfrm>
          <a:prstGeom prst="line">
            <a:avLst/>
          </a:prstGeom>
          <a:ln w="38100">
            <a:solidFill>
              <a:srgbClr val="4E81BE"/>
            </a:solidFill>
            <a:prstDash val="dot"/>
            <a:miter/>
          </a:ln>
        </p:spPr>
        <p:txBody>
          <a:bodyPr lIns="45719" rIns="45719"/>
          <a:lstStyle/>
          <a:p>
            <a:endParaRPr/>
          </a:p>
        </p:txBody>
      </p:sp>
    </p:spTree>
    <p:extLst>
      <p:ext uri="{BB962C8B-B14F-4D97-AF65-F5344CB8AC3E}">
        <p14:creationId xmlns:p14="http://schemas.microsoft.com/office/powerpoint/2010/main" val="2826882819"/>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 name="Shape 232"/>
          <p:cNvSpPr txBox="1">
            <a:spLocks noGrp="1"/>
          </p:cNvSpPr>
          <p:nvPr>
            <p:ph type="title"/>
          </p:nvPr>
        </p:nvSpPr>
        <p:spPr>
          <a:xfrm>
            <a:off x="156754" y="365125"/>
            <a:ext cx="11197046" cy="1325700"/>
          </a:xfrm>
          <a:prstGeom prst="rect">
            <a:avLst/>
          </a:prstGeom>
        </p:spPr>
        <p:txBody>
          <a:bodyPr lIns="45699" tIns="45699" rIns="45699" bIns="45699">
            <a:normAutofit/>
          </a:bodyPr>
          <a:lstStyle/>
          <a:p>
            <a:pPr>
              <a:defRPr sz="4000" b="1">
                <a:solidFill>
                  <a:srgbClr val="CFE071"/>
                </a:solidFill>
              </a:defRPr>
            </a:pPr>
            <a:r>
              <a:rPr lang="en-GB" sz="3600" dirty="0">
                <a:solidFill>
                  <a:srgbClr val="416CA7"/>
                </a:solidFill>
              </a:rPr>
              <a:t> The Role of HEIs </a:t>
            </a:r>
            <a:endParaRPr sz="3600" dirty="0">
              <a:solidFill>
                <a:srgbClr val="416CA7"/>
              </a:solidFill>
            </a:endParaRPr>
          </a:p>
        </p:txBody>
      </p:sp>
      <p:sp>
        <p:nvSpPr>
          <p:cNvPr id="304" name="Shape 233"/>
          <p:cNvSpPr txBox="1">
            <a:spLocks noGrp="1"/>
          </p:cNvSpPr>
          <p:nvPr>
            <p:ph type="body" idx="1"/>
          </p:nvPr>
        </p:nvSpPr>
        <p:spPr>
          <a:xfrm>
            <a:off x="838200" y="1371601"/>
            <a:ext cx="10515600" cy="5427724"/>
          </a:xfrm>
          <a:prstGeom prst="rect">
            <a:avLst/>
          </a:prstGeom>
        </p:spPr>
        <p:txBody>
          <a:bodyPr lIns="45699" tIns="45699" rIns="45699" bIns="45699">
            <a:normAutofit/>
          </a:bodyPr>
          <a:lstStyle/>
          <a:p>
            <a:pPr lvl="0"/>
            <a:r>
              <a:rPr lang="en-GB" dirty="0"/>
              <a:t>Clear definition of learning outcomes, pedagogic and didactic competence-based teaching and learning as well as multiple types of examination would decrease the likelihood to cheat.</a:t>
            </a:r>
          </a:p>
          <a:p>
            <a:pPr lvl="0"/>
            <a:r>
              <a:rPr lang="en-GB" dirty="0"/>
              <a:t>Professional development of teaching staff. </a:t>
            </a:r>
          </a:p>
          <a:p>
            <a:pPr lvl="0"/>
            <a:r>
              <a:rPr lang="en-GB" dirty="0"/>
              <a:t>Implement evaluation systems for students to give feedback on teachers.</a:t>
            </a:r>
          </a:p>
          <a:p>
            <a:pPr lvl="0"/>
            <a:r>
              <a:rPr lang="en-GB" dirty="0"/>
              <a:t>These evaluation systems need to be linked to consequences for teachers that do not fulfil minimum requirements.</a:t>
            </a:r>
          </a:p>
          <a:p>
            <a:pPr lvl="0"/>
            <a:r>
              <a:rPr lang="en-GB" dirty="0"/>
              <a:t>Foster a culture that does not allow academic staff/lectures to claim ownership over students intellectual property. </a:t>
            </a:r>
          </a:p>
          <a:p>
            <a:r>
              <a:rPr lang="en-GB" dirty="0"/>
              <a:t>Comparable data collection on academic misconduct </a:t>
            </a:r>
          </a:p>
          <a:p>
            <a:pPr lvl="0"/>
            <a:endParaRPr lang="en-GB" dirty="0"/>
          </a:p>
          <a:p>
            <a:pPr marL="0" lvl="0" indent="0">
              <a:buNone/>
            </a:pPr>
            <a:endParaRPr lang="en-GB" dirty="0"/>
          </a:p>
          <a:p>
            <a:pPr marL="50800" indent="0" fontAlgn="base">
              <a:buNone/>
            </a:pPr>
            <a:endParaRPr lang="en-GB" dirty="0"/>
          </a:p>
        </p:txBody>
      </p:sp>
      <p:sp>
        <p:nvSpPr>
          <p:cNvPr id="305" name="Shape 234"/>
          <p:cNvSpPr/>
          <p:nvPr/>
        </p:nvSpPr>
        <p:spPr>
          <a:xfrm rot="12985518">
            <a:off x="-1336523" y="5679496"/>
            <a:ext cx="2543898" cy="1699910"/>
          </a:xfrm>
          <a:prstGeom prst="triangle">
            <a:avLst/>
          </a:prstGeom>
          <a:gradFill>
            <a:gsLst>
              <a:gs pos="0">
                <a:srgbClr val="FEFEFE">
                  <a:alpha val="80000"/>
                </a:srgbClr>
              </a:gs>
              <a:gs pos="13000">
                <a:srgbClr val="FEFEFE">
                  <a:alpha val="80000"/>
                </a:srgbClr>
              </a:gs>
              <a:gs pos="61000">
                <a:srgbClr val="056E9F">
                  <a:alpha val="80000"/>
                </a:srgbClr>
              </a:gs>
              <a:gs pos="84000">
                <a:srgbClr val="416CA7">
                  <a:alpha val="80000"/>
                </a:srgbClr>
              </a:gs>
              <a:gs pos="99000">
                <a:srgbClr val="416CA7">
                  <a:alpha val="80000"/>
                </a:srgbClr>
              </a:gs>
              <a:gs pos="100000">
                <a:srgbClr val="416CA7">
                  <a:alpha val="80000"/>
                </a:srgbClr>
              </a:gs>
            </a:gsLst>
            <a:lin ang="2700000"/>
          </a:gradFill>
          <a:ln w="12700">
            <a:miter lim="400000"/>
          </a:ln>
        </p:spPr>
        <p:txBody>
          <a:bodyPr lIns="45719" rIns="45719" anchor="ctr"/>
          <a:lstStyle/>
          <a:p>
            <a:pPr algn="ctr">
              <a:defRPr sz="1800">
                <a:solidFill>
                  <a:srgbClr val="FFFFFF"/>
                </a:solidFill>
                <a:latin typeface="Calibri"/>
                <a:ea typeface="Calibri"/>
                <a:cs typeface="Calibri"/>
                <a:sym typeface="Calibri"/>
              </a:defRPr>
            </a:pPr>
            <a:endParaRPr/>
          </a:p>
        </p:txBody>
      </p:sp>
      <p:sp>
        <p:nvSpPr>
          <p:cNvPr id="306" name="Shape 235"/>
          <p:cNvSpPr/>
          <p:nvPr/>
        </p:nvSpPr>
        <p:spPr>
          <a:xfrm rot="16200000">
            <a:off x="10070123" y="422030"/>
            <a:ext cx="2543909" cy="1699848"/>
          </a:xfrm>
          <a:prstGeom prst="triangle">
            <a:avLst/>
          </a:prstGeom>
          <a:gradFill>
            <a:gsLst>
              <a:gs pos="0">
                <a:srgbClr val="FEFEFE">
                  <a:alpha val="80000"/>
                </a:srgbClr>
              </a:gs>
              <a:gs pos="13000">
                <a:srgbClr val="FEFEFE">
                  <a:alpha val="80000"/>
                </a:srgbClr>
              </a:gs>
              <a:gs pos="61000">
                <a:srgbClr val="056E9F">
                  <a:alpha val="80000"/>
                </a:srgbClr>
              </a:gs>
              <a:gs pos="84000">
                <a:srgbClr val="416CA7">
                  <a:alpha val="80000"/>
                </a:srgbClr>
              </a:gs>
              <a:gs pos="99000">
                <a:srgbClr val="416CA7">
                  <a:alpha val="80000"/>
                </a:srgbClr>
              </a:gs>
              <a:gs pos="100000">
                <a:srgbClr val="416CA7">
                  <a:alpha val="80000"/>
                </a:srgbClr>
              </a:gs>
            </a:gsLst>
            <a:lin ang="2700000"/>
          </a:gradFill>
          <a:ln w="12700">
            <a:miter lim="400000"/>
          </a:ln>
        </p:spPr>
        <p:txBody>
          <a:bodyPr lIns="45719" rIns="45719" anchor="ctr"/>
          <a:lstStyle/>
          <a:p>
            <a:pPr algn="ctr">
              <a:defRPr sz="1800">
                <a:solidFill>
                  <a:srgbClr val="FFFFFF"/>
                </a:solidFill>
                <a:latin typeface="Calibri"/>
                <a:ea typeface="Calibri"/>
                <a:cs typeface="Calibri"/>
                <a:sym typeface="Calibri"/>
              </a:defRPr>
            </a:pPr>
            <a:endParaRPr/>
          </a:p>
        </p:txBody>
      </p:sp>
      <p:pic>
        <p:nvPicPr>
          <p:cNvPr id="307" name="Shape 236" descr="Shape 236"/>
          <p:cNvPicPr>
            <a:picLocks noChangeAspect="1"/>
          </p:cNvPicPr>
          <p:nvPr/>
        </p:nvPicPr>
        <p:blipFill>
          <a:blip r:embed="rId3"/>
          <a:stretch>
            <a:fillRect/>
          </a:stretch>
        </p:blipFill>
        <p:spPr>
          <a:xfrm>
            <a:off x="10828300" y="5705604"/>
            <a:ext cx="1051001" cy="942716"/>
          </a:xfrm>
          <a:prstGeom prst="rect">
            <a:avLst/>
          </a:prstGeom>
          <a:ln w="12700">
            <a:miter lim="400000"/>
          </a:ln>
        </p:spPr>
      </p:pic>
      <p:sp>
        <p:nvSpPr>
          <p:cNvPr id="308" name="Shape 237"/>
          <p:cNvSpPr/>
          <p:nvPr/>
        </p:nvSpPr>
        <p:spPr>
          <a:xfrm>
            <a:off x="-1" y="1371600"/>
            <a:ext cx="7197971" cy="0"/>
          </a:xfrm>
          <a:prstGeom prst="line">
            <a:avLst/>
          </a:prstGeom>
          <a:ln w="38100">
            <a:solidFill>
              <a:srgbClr val="4E81BE"/>
            </a:solidFill>
            <a:prstDash val="dot"/>
            <a:miter/>
          </a:ln>
        </p:spPr>
        <p:txBody>
          <a:bodyPr lIns="45719" rIns="45719"/>
          <a:lstStyle/>
          <a:p>
            <a:endParaRPr/>
          </a:p>
        </p:txBody>
      </p:sp>
      <p:sp>
        <p:nvSpPr>
          <p:cNvPr id="309" name="Shape 238"/>
          <p:cNvSpPr/>
          <p:nvPr/>
        </p:nvSpPr>
        <p:spPr>
          <a:xfrm>
            <a:off x="-1" y="609600"/>
            <a:ext cx="7197971" cy="0"/>
          </a:xfrm>
          <a:prstGeom prst="line">
            <a:avLst/>
          </a:prstGeom>
          <a:ln w="38100">
            <a:solidFill>
              <a:srgbClr val="4E81BE"/>
            </a:solidFill>
            <a:prstDash val="dot"/>
            <a:miter/>
          </a:ln>
        </p:spPr>
        <p:txBody>
          <a:bodyPr lIns="45719" rIns="45719"/>
          <a:lstStyle/>
          <a:p>
            <a:endParaRPr/>
          </a:p>
        </p:txBody>
      </p:sp>
    </p:spTree>
    <p:extLst>
      <p:ext uri="{BB962C8B-B14F-4D97-AF65-F5344CB8AC3E}">
        <p14:creationId xmlns:p14="http://schemas.microsoft.com/office/powerpoint/2010/main" val="1635602548"/>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 name="Shape 232"/>
          <p:cNvSpPr txBox="1">
            <a:spLocks noGrp="1"/>
          </p:cNvSpPr>
          <p:nvPr>
            <p:ph type="title"/>
          </p:nvPr>
        </p:nvSpPr>
        <p:spPr>
          <a:xfrm>
            <a:off x="156754" y="365125"/>
            <a:ext cx="11197046" cy="1325700"/>
          </a:xfrm>
          <a:prstGeom prst="rect">
            <a:avLst/>
          </a:prstGeom>
        </p:spPr>
        <p:txBody>
          <a:bodyPr lIns="45699" tIns="45699" rIns="45699" bIns="45699">
            <a:normAutofit/>
          </a:bodyPr>
          <a:lstStyle/>
          <a:p>
            <a:pPr>
              <a:defRPr sz="4000" b="1">
                <a:solidFill>
                  <a:srgbClr val="CFE071"/>
                </a:solidFill>
              </a:defRPr>
            </a:pPr>
            <a:r>
              <a:rPr lang="en-GB" sz="3600" dirty="0">
                <a:solidFill>
                  <a:srgbClr val="416CA7"/>
                </a:solidFill>
              </a:rPr>
              <a:t>The Role of Policy Makers </a:t>
            </a:r>
            <a:endParaRPr sz="3600" dirty="0">
              <a:solidFill>
                <a:srgbClr val="416CA7"/>
              </a:solidFill>
            </a:endParaRPr>
          </a:p>
        </p:txBody>
      </p:sp>
      <p:sp>
        <p:nvSpPr>
          <p:cNvPr id="304" name="Shape 233"/>
          <p:cNvSpPr txBox="1">
            <a:spLocks noGrp="1"/>
          </p:cNvSpPr>
          <p:nvPr>
            <p:ph type="body" idx="1"/>
          </p:nvPr>
        </p:nvSpPr>
        <p:spPr>
          <a:xfrm>
            <a:off x="838200" y="1036320"/>
            <a:ext cx="10515600" cy="5763004"/>
          </a:xfrm>
          <a:prstGeom prst="rect">
            <a:avLst/>
          </a:prstGeom>
        </p:spPr>
        <p:txBody>
          <a:bodyPr lIns="45699" tIns="45699" rIns="45699" bIns="45699">
            <a:normAutofit/>
          </a:bodyPr>
          <a:lstStyle/>
          <a:p>
            <a:pPr lvl="0"/>
            <a:endParaRPr lang="en-GB" dirty="0"/>
          </a:p>
          <a:p>
            <a:endParaRPr lang="en-GB" dirty="0"/>
          </a:p>
          <a:p>
            <a:r>
              <a:rPr lang="en-GB" dirty="0"/>
              <a:t>Provide oversight for and guidance in strengthening policies and procedures that safeguard academic integrity.</a:t>
            </a:r>
          </a:p>
          <a:p>
            <a:r>
              <a:rPr lang="en-GB" dirty="0"/>
              <a:t>Facilitate communication among institutions and encourage the exchange of best practise.</a:t>
            </a:r>
          </a:p>
          <a:p>
            <a:r>
              <a:rPr lang="en-GB" dirty="0"/>
              <a:t>Encourage quality assurance agencies to intensify their focus on academic integrity. </a:t>
            </a:r>
          </a:p>
          <a:p>
            <a:r>
              <a:rPr lang="en-GB" dirty="0"/>
              <a:t>Finance and support research in academic integrity.</a:t>
            </a:r>
          </a:p>
          <a:p>
            <a:r>
              <a:rPr lang="en-GB" dirty="0"/>
              <a:t>Encourage HEIs to conduct comparable data collection on academic misconduct.</a:t>
            </a:r>
          </a:p>
          <a:p>
            <a:endParaRPr lang="en-GB" dirty="0"/>
          </a:p>
          <a:p>
            <a:pPr marL="50800" indent="0" fontAlgn="base">
              <a:buNone/>
            </a:pPr>
            <a:endParaRPr lang="en-GB" dirty="0"/>
          </a:p>
          <a:p>
            <a:pPr marL="508000" indent="-457200" fontAlgn="base"/>
            <a:endParaRPr lang="en-GB" dirty="0"/>
          </a:p>
          <a:p>
            <a:pPr marL="50800" indent="0" fontAlgn="base">
              <a:buNone/>
            </a:pPr>
            <a:endParaRPr lang="en-GB" dirty="0"/>
          </a:p>
        </p:txBody>
      </p:sp>
      <p:sp>
        <p:nvSpPr>
          <p:cNvPr id="305" name="Shape 234"/>
          <p:cNvSpPr/>
          <p:nvPr/>
        </p:nvSpPr>
        <p:spPr>
          <a:xfrm rot="12985518">
            <a:off x="-1336523" y="5679496"/>
            <a:ext cx="2543898" cy="1699910"/>
          </a:xfrm>
          <a:prstGeom prst="triangle">
            <a:avLst/>
          </a:prstGeom>
          <a:gradFill>
            <a:gsLst>
              <a:gs pos="0">
                <a:srgbClr val="FEFEFE">
                  <a:alpha val="80000"/>
                </a:srgbClr>
              </a:gs>
              <a:gs pos="13000">
                <a:srgbClr val="FEFEFE">
                  <a:alpha val="80000"/>
                </a:srgbClr>
              </a:gs>
              <a:gs pos="61000">
                <a:srgbClr val="056E9F">
                  <a:alpha val="80000"/>
                </a:srgbClr>
              </a:gs>
              <a:gs pos="84000">
                <a:srgbClr val="416CA7">
                  <a:alpha val="80000"/>
                </a:srgbClr>
              </a:gs>
              <a:gs pos="99000">
                <a:srgbClr val="416CA7">
                  <a:alpha val="80000"/>
                </a:srgbClr>
              </a:gs>
              <a:gs pos="100000">
                <a:srgbClr val="416CA7">
                  <a:alpha val="80000"/>
                </a:srgbClr>
              </a:gs>
            </a:gsLst>
            <a:lin ang="2700000"/>
          </a:gradFill>
          <a:ln w="12700">
            <a:miter lim="400000"/>
          </a:ln>
        </p:spPr>
        <p:txBody>
          <a:bodyPr lIns="45719" rIns="45719" anchor="ctr"/>
          <a:lstStyle/>
          <a:p>
            <a:pPr algn="ctr">
              <a:defRPr sz="1800">
                <a:solidFill>
                  <a:srgbClr val="FFFFFF"/>
                </a:solidFill>
                <a:latin typeface="Calibri"/>
                <a:ea typeface="Calibri"/>
                <a:cs typeface="Calibri"/>
                <a:sym typeface="Calibri"/>
              </a:defRPr>
            </a:pPr>
            <a:endParaRPr/>
          </a:p>
        </p:txBody>
      </p:sp>
      <p:sp>
        <p:nvSpPr>
          <p:cNvPr id="306" name="Shape 235"/>
          <p:cNvSpPr/>
          <p:nvPr/>
        </p:nvSpPr>
        <p:spPr>
          <a:xfrm rot="16200000">
            <a:off x="10070123" y="422030"/>
            <a:ext cx="2543909" cy="1699848"/>
          </a:xfrm>
          <a:prstGeom prst="triangle">
            <a:avLst/>
          </a:prstGeom>
          <a:gradFill>
            <a:gsLst>
              <a:gs pos="0">
                <a:srgbClr val="FEFEFE">
                  <a:alpha val="80000"/>
                </a:srgbClr>
              </a:gs>
              <a:gs pos="13000">
                <a:srgbClr val="FEFEFE">
                  <a:alpha val="80000"/>
                </a:srgbClr>
              </a:gs>
              <a:gs pos="61000">
                <a:srgbClr val="056E9F">
                  <a:alpha val="80000"/>
                </a:srgbClr>
              </a:gs>
              <a:gs pos="84000">
                <a:srgbClr val="416CA7">
                  <a:alpha val="80000"/>
                </a:srgbClr>
              </a:gs>
              <a:gs pos="99000">
                <a:srgbClr val="416CA7">
                  <a:alpha val="80000"/>
                </a:srgbClr>
              </a:gs>
              <a:gs pos="100000">
                <a:srgbClr val="416CA7">
                  <a:alpha val="80000"/>
                </a:srgbClr>
              </a:gs>
            </a:gsLst>
            <a:lin ang="2700000"/>
          </a:gradFill>
          <a:ln w="12700">
            <a:miter lim="400000"/>
          </a:ln>
        </p:spPr>
        <p:txBody>
          <a:bodyPr lIns="45719" rIns="45719" anchor="ctr"/>
          <a:lstStyle/>
          <a:p>
            <a:pPr algn="ctr">
              <a:defRPr sz="1800">
                <a:solidFill>
                  <a:srgbClr val="FFFFFF"/>
                </a:solidFill>
                <a:latin typeface="Calibri"/>
                <a:ea typeface="Calibri"/>
                <a:cs typeface="Calibri"/>
                <a:sym typeface="Calibri"/>
              </a:defRPr>
            </a:pPr>
            <a:endParaRPr/>
          </a:p>
        </p:txBody>
      </p:sp>
      <p:pic>
        <p:nvPicPr>
          <p:cNvPr id="307" name="Shape 236" descr="Shape 236"/>
          <p:cNvPicPr>
            <a:picLocks noChangeAspect="1"/>
          </p:cNvPicPr>
          <p:nvPr/>
        </p:nvPicPr>
        <p:blipFill>
          <a:blip r:embed="rId3"/>
          <a:stretch>
            <a:fillRect/>
          </a:stretch>
        </p:blipFill>
        <p:spPr>
          <a:xfrm>
            <a:off x="10828300" y="5705604"/>
            <a:ext cx="1051001" cy="942716"/>
          </a:xfrm>
          <a:prstGeom prst="rect">
            <a:avLst/>
          </a:prstGeom>
          <a:ln w="12700">
            <a:miter lim="400000"/>
          </a:ln>
        </p:spPr>
      </p:pic>
      <p:sp>
        <p:nvSpPr>
          <p:cNvPr id="308" name="Shape 237"/>
          <p:cNvSpPr/>
          <p:nvPr/>
        </p:nvSpPr>
        <p:spPr>
          <a:xfrm>
            <a:off x="-1" y="1371600"/>
            <a:ext cx="7197971" cy="0"/>
          </a:xfrm>
          <a:prstGeom prst="line">
            <a:avLst/>
          </a:prstGeom>
          <a:ln w="38100">
            <a:solidFill>
              <a:srgbClr val="4E81BE"/>
            </a:solidFill>
            <a:prstDash val="dot"/>
            <a:miter/>
          </a:ln>
        </p:spPr>
        <p:txBody>
          <a:bodyPr lIns="45719" rIns="45719"/>
          <a:lstStyle/>
          <a:p>
            <a:endParaRPr/>
          </a:p>
        </p:txBody>
      </p:sp>
      <p:sp>
        <p:nvSpPr>
          <p:cNvPr id="309" name="Shape 238"/>
          <p:cNvSpPr/>
          <p:nvPr/>
        </p:nvSpPr>
        <p:spPr>
          <a:xfrm>
            <a:off x="-1" y="609600"/>
            <a:ext cx="7197971" cy="0"/>
          </a:xfrm>
          <a:prstGeom prst="line">
            <a:avLst/>
          </a:prstGeom>
          <a:ln w="38100">
            <a:solidFill>
              <a:srgbClr val="4E81BE"/>
            </a:solidFill>
            <a:prstDash val="dot"/>
            <a:miter/>
          </a:ln>
        </p:spPr>
        <p:txBody>
          <a:bodyPr lIns="45719" rIns="45719"/>
          <a:lstStyle/>
          <a:p>
            <a:endParaRPr/>
          </a:p>
        </p:txBody>
      </p:sp>
    </p:spTree>
    <p:extLst>
      <p:ext uri="{BB962C8B-B14F-4D97-AF65-F5344CB8AC3E}">
        <p14:creationId xmlns:p14="http://schemas.microsoft.com/office/powerpoint/2010/main" val="2938712929"/>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 name="Shape 233"/>
          <p:cNvSpPr txBox="1">
            <a:spLocks noGrp="1"/>
          </p:cNvSpPr>
          <p:nvPr>
            <p:ph type="body" idx="1"/>
          </p:nvPr>
        </p:nvSpPr>
        <p:spPr>
          <a:xfrm>
            <a:off x="838200" y="1036320"/>
            <a:ext cx="10515600" cy="5763004"/>
          </a:xfrm>
          <a:prstGeom prst="rect">
            <a:avLst/>
          </a:prstGeom>
        </p:spPr>
        <p:txBody>
          <a:bodyPr lIns="45699" tIns="45699" rIns="45699" bIns="45699">
            <a:normAutofit/>
          </a:bodyPr>
          <a:lstStyle/>
          <a:p>
            <a:pPr marL="0" indent="0">
              <a:buNone/>
            </a:pPr>
            <a:endParaRPr lang="en-GB" dirty="0"/>
          </a:p>
          <a:p>
            <a:pPr marL="0" indent="0">
              <a:buNone/>
            </a:pPr>
            <a:endParaRPr lang="en-GB" dirty="0"/>
          </a:p>
          <a:p>
            <a:pPr marL="50800" indent="0" fontAlgn="base">
              <a:buNone/>
            </a:pPr>
            <a:endParaRPr lang="en-GB" dirty="0"/>
          </a:p>
          <a:p>
            <a:pPr marL="508000" indent="-457200" fontAlgn="base"/>
            <a:endParaRPr lang="en-GB" dirty="0"/>
          </a:p>
          <a:p>
            <a:pPr marL="50800" indent="0" fontAlgn="base">
              <a:buNone/>
            </a:pPr>
            <a:endParaRPr lang="en-GB" dirty="0"/>
          </a:p>
        </p:txBody>
      </p:sp>
      <p:sp>
        <p:nvSpPr>
          <p:cNvPr id="305" name="Shape 234"/>
          <p:cNvSpPr/>
          <p:nvPr/>
        </p:nvSpPr>
        <p:spPr>
          <a:xfrm rot="12985518">
            <a:off x="-1336523" y="5679496"/>
            <a:ext cx="2543898" cy="1699910"/>
          </a:xfrm>
          <a:prstGeom prst="triangle">
            <a:avLst/>
          </a:prstGeom>
          <a:gradFill>
            <a:gsLst>
              <a:gs pos="0">
                <a:srgbClr val="FEFEFE">
                  <a:alpha val="80000"/>
                </a:srgbClr>
              </a:gs>
              <a:gs pos="13000">
                <a:srgbClr val="FEFEFE">
                  <a:alpha val="80000"/>
                </a:srgbClr>
              </a:gs>
              <a:gs pos="61000">
                <a:srgbClr val="056E9F">
                  <a:alpha val="80000"/>
                </a:srgbClr>
              </a:gs>
              <a:gs pos="84000">
                <a:srgbClr val="416CA7">
                  <a:alpha val="80000"/>
                </a:srgbClr>
              </a:gs>
              <a:gs pos="99000">
                <a:srgbClr val="416CA7">
                  <a:alpha val="80000"/>
                </a:srgbClr>
              </a:gs>
              <a:gs pos="100000">
                <a:srgbClr val="416CA7">
                  <a:alpha val="80000"/>
                </a:srgbClr>
              </a:gs>
            </a:gsLst>
            <a:lin ang="2700000"/>
          </a:gradFill>
          <a:ln w="12700">
            <a:miter lim="400000"/>
          </a:ln>
        </p:spPr>
        <p:txBody>
          <a:bodyPr lIns="45719" rIns="45719" anchor="ctr"/>
          <a:lstStyle/>
          <a:p>
            <a:pPr algn="ctr">
              <a:defRPr sz="1800">
                <a:solidFill>
                  <a:srgbClr val="FFFFFF"/>
                </a:solidFill>
                <a:latin typeface="Calibri"/>
                <a:ea typeface="Calibri"/>
                <a:cs typeface="Calibri"/>
                <a:sym typeface="Calibri"/>
              </a:defRPr>
            </a:pPr>
            <a:endParaRPr/>
          </a:p>
        </p:txBody>
      </p:sp>
      <p:sp>
        <p:nvSpPr>
          <p:cNvPr id="306" name="Shape 235"/>
          <p:cNvSpPr/>
          <p:nvPr/>
        </p:nvSpPr>
        <p:spPr>
          <a:xfrm rot="16200000">
            <a:off x="10070123" y="422030"/>
            <a:ext cx="2543909" cy="1699848"/>
          </a:xfrm>
          <a:prstGeom prst="triangle">
            <a:avLst/>
          </a:prstGeom>
          <a:gradFill>
            <a:gsLst>
              <a:gs pos="0">
                <a:srgbClr val="FEFEFE">
                  <a:alpha val="80000"/>
                </a:srgbClr>
              </a:gs>
              <a:gs pos="13000">
                <a:srgbClr val="FEFEFE">
                  <a:alpha val="80000"/>
                </a:srgbClr>
              </a:gs>
              <a:gs pos="61000">
                <a:srgbClr val="056E9F">
                  <a:alpha val="80000"/>
                </a:srgbClr>
              </a:gs>
              <a:gs pos="84000">
                <a:srgbClr val="416CA7">
                  <a:alpha val="80000"/>
                </a:srgbClr>
              </a:gs>
              <a:gs pos="99000">
                <a:srgbClr val="416CA7">
                  <a:alpha val="80000"/>
                </a:srgbClr>
              </a:gs>
              <a:gs pos="100000">
                <a:srgbClr val="416CA7">
                  <a:alpha val="80000"/>
                </a:srgbClr>
              </a:gs>
            </a:gsLst>
            <a:lin ang="2700000"/>
          </a:gradFill>
          <a:ln w="12700">
            <a:miter lim="400000"/>
          </a:ln>
        </p:spPr>
        <p:txBody>
          <a:bodyPr lIns="45719" rIns="45719" anchor="ctr"/>
          <a:lstStyle/>
          <a:p>
            <a:pPr algn="ctr">
              <a:defRPr sz="1800">
                <a:solidFill>
                  <a:srgbClr val="FFFFFF"/>
                </a:solidFill>
                <a:latin typeface="Calibri"/>
                <a:ea typeface="Calibri"/>
                <a:cs typeface="Calibri"/>
                <a:sym typeface="Calibri"/>
              </a:defRPr>
            </a:pPr>
            <a:endParaRPr/>
          </a:p>
        </p:txBody>
      </p:sp>
      <p:pic>
        <p:nvPicPr>
          <p:cNvPr id="307" name="Shape 236" descr="Shape 236"/>
          <p:cNvPicPr>
            <a:picLocks noChangeAspect="1"/>
          </p:cNvPicPr>
          <p:nvPr/>
        </p:nvPicPr>
        <p:blipFill>
          <a:blip r:embed="rId3"/>
          <a:stretch>
            <a:fillRect/>
          </a:stretch>
        </p:blipFill>
        <p:spPr>
          <a:xfrm>
            <a:off x="4280745" y="1856092"/>
            <a:ext cx="2390988" cy="2144644"/>
          </a:xfrm>
          <a:prstGeom prst="rect">
            <a:avLst/>
          </a:prstGeom>
          <a:ln w="12700">
            <a:miter lim="400000"/>
          </a:ln>
        </p:spPr>
      </p:pic>
      <p:sp>
        <p:nvSpPr>
          <p:cNvPr id="2" name="TextBox 1">
            <a:extLst>
              <a:ext uri="{FF2B5EF4-FFF2-40B4-BE49-F238E27FC236}">
                <a16:creationId xmlns:a16="http://schemas.microsoft.com/office/drawing/2014/main" id="{A49EF1ED-60F2-424F-A85C-FDBDB293B7E3}"/>
              </a:ext>
            </a:extLst>
          </p:cNvPr>
          <p:cNvSpPr txBox="1"/>
          <p:nvPr/>
        </p:nvSpPr>
        <p:spPr>
          <a:xfrm>
            <a:off x="2596444" y="4713891"/>
            <a:ext cx="6197600" cy="646331"/>
          </a:xfrm>
          <a:prstGeom prst="rect">
            <a:avLst/>
          </a:prstGeom>
          <a:noFill/>
        </p:spPr>
        <p:txBody>
          <a:bodyPr wrap="square" rtlCol="0">
            <a:spAutoFit/>
          </a:bodyPr>
          <a:lstStyle/>
          <a:p>
            <a:pPr algn="ctr"/>
            <a:r>
              <a:rPr lang="en-US" sz="3600" dirty="0"/>
              <a:t>THANK YOU! </a:t>
            </a:r>
          </a:p>
        </p:txBody>
      </p:sp>
    </p:spTree>
    <p:extLst>
      <p:ext uri="{BB962C8B-B14F-4D97-AF65-F5344CB8AC3E}">
        <p14:creationId xmlns:p14="http://schemas.microsoft.com/office/powerpoint/2010/main" val="2704845530"/>
      </p:ext>
    </p:extLst>
  </p:cSld>
  <p:clrMapOvr>
    <a:masterClrMapping/>
  </p:clrMapOvr>
  <p:transition spd="me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3344</TotalTime>
  <Words>1629</Words>
  <Application>Microsoft Office PowerPoint</Application>
  <PresentationFormat>Widescreen</PresentationFormat>
  <Paragraphs>105</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 No Quality without Integrity </vt:lpstr>
      <vt:lpstr>The Role of Students</vt:lpstr>
      <vt:lpstr> The Role of HEIs </vt:lpstr>
      <vt:lpstr> The Role of HEIs </vt:lpstr>
      <vt:lpstr>The Role of Policy Makers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ESU</dc:creator>
  <cp:lastModifiedBy>KRUGER Stefania</cp:lastModifiedBy>
  <cp:revision>37</cp:revision>
  <dcterms:created xsi:type="dcterms:W3CDTF">2019-10-22T14:16:23Z</dcterms:created>
  <dcterms:modified xsi:type="dcterms:W3CDTF">2019-12-02T09:08:49Z</dcterms:modified>
</cp:coreProperties>
</file>