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54" d="100"/>
          <a:sy n="54" d="100"/>
        </p:scale>
        <p:origin x="16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67DB5-CA21-4426-8D5D-A6C16BF71D3E}" type="datetimeFigureOut">
              <a:rPr lang="en-GB" smtClean="0"/>
              <a:t>15/10/2015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6A705-3F74-4B50-ADB4-5D8DFBD2B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15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67DB5-CA21-4426-8D5D-A6C16BF71D3E}" type="datetimeFigureOut">
              <a:rPr lang="en-GB" smtClean="0"/>
              <a:t>15/10/2015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6A705-3F74-4B50-ADB4-5D8DFBD2B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100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67DB5-CA21-4426-8D5D-A6C16BF71D3E}" type="datetimeFigureOut">
              <a:rPr lang="en-GB" smtClean="0"/>
              <a:t>15/10/2015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6A705-3F74-4B50-ADB4-5D8DFBD2B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6003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67DB5-CA21-4426-8D5D-A6C16BF71D3E}" type="datetimeFigureOut">
              <a:rPr lang="en-GB" smtClean="0"/>
              <a:t>15/10/2015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6A705-3F74-4B50-ADB4-5D8DFBD2B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643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67DB5-CA21-4426-8D5D-A6C16BF71D3E}" type="datetimeFigureOut">
              <a:rPr lang="en-GB" smtClean="0"/>
              <a:t>15/10/2015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6A705-3F74-4B50-ADB4-5D8DFBD2B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0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67DB5-CA21-4426-8D5D-A6C16BF71D3E}" type="datetimeFigureOut">
              <a:rPr lang="en-GB" smtClean="0"/>
              <a:t>15/10/2015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6A705-3F74-4B50-ADB4-5D8DFBD2B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30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67DB5-CA21-4426-8D5D-A6C16BF71D3E}" type="datetimeFigureOut">
              <a:rPr lang="en-GB" smtClean="0"/>
              <a:t>15/10/2015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6A705-3F74-4B50-ADB4-5D8DFBD2B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3872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67DB5-CA21-4426-8D5D-A6C16BF71D3E}" type="datetimeFigureOut">
              <a:rPr lang="en-GB" smtClean="0"/>
              <a:t>15/10/2015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6A705-3F74-4B50-ADB4-5D8DFBD2B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6007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67DB5-CA21-4426-8D5D-A6C16BF71D3E}" type="datetimeFigureOut">
              <a:rPr lang="en-GB" smtClean="0"/>
              <a:t>15/10/2015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6A705-3F74-4B50-ADB4-5D8DFBD2B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380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67DB5-CA21-4426-8D5D-A6C16BF71D3E}" type="datetimeFigureOut">
              <a:rPr lang="en-GB" smtClean="0"/>
              <a:t>15/10/2015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6A705-3F74-4B50-ADB4-5D8DFBD2B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167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67DB5-CA21-4426-8D5D-A6C16BF71D3E}" type="datetimeFigureOut">
              <a:rPr lang="en-GB" smtClean="0"/>
              <a:t>15/10/2015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6A705-3F74-4B50-ADB4-5D8DFBD2B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4808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67DB5-CA21-4426-8D5D-A6C16BF71D3E}" type="datetimeFigureOut">
              <a:rPr lang="en-GB" smtClean="0"/>
              <a:t>15/10/2015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6A705-3F74-4B50-ADB4-5D8DFBD2B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512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hre2020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altLang="en-US" sz="3600" b="1" dirty="0" smtClean="0"/>
              <a:t>HRE 2020 </a:t>
            </a:r>
            <a:br>
              <a:rPr lang="en-GB" altLang="en-US" sz="3600" b="1" dirty="0" smtClean="0"/>
            </a:br>
            <a:r>
              <a:rPr lang="en-GB" altLang="en-US" sz="3600" b="1" dirty="0" smtClean="0"/>
              <a:t>Human Rights Education Indicator Framework</a:t>
            </a:r>
            <a:endParaRPr lang="en-GB" altLang="en-US" sz="36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602037"/>
            <a:ext cx="9144000" cy="2441575"/>
          </a:xfrm>
        </p:spPr>
        <p:txBody>
          <a:bodyPr>
            <a:normAutofit fontScale="62500" lnSpcReduction="20000"/>
          </a:bodyPr>
          <a:lstStyle/>
          <a:p>
            <a:endParaRPr lang="en-GB" altLang="en-US" dirty="0" smtClean="0"/>
          </a:p>
          <a:p>
            <a:endParaRPr lang="en-GB" altLang="en-US" dirty="0"/>
          </a:p>
          <a:p>
            <a:r>
              <a:rPr lang="en-GB" altLang="en-US" sz="3300" dirty="0" smtClean="0"/>
              <a:t>Sneh Aurora</a:t>
            </a:r>
          </a:p>
          <a:p>
            <a:r>
              <a:rPr lang="en-GB" altLang="en-US" sz="3300" dirty="0" smtClean="0"/>
              <a:t>International Human Rights Education Manager</a:t>
            </a:r>
          </a:p>
          <a:p>
            <a:r>
              <a:rPr lang="en-GB" altLang="en-US" sz="3300" dirty="0" smtClean="0"/>
              <a:t>Amnesty International Secretariat</a:t>
            </a:r>
          </a:p>
          <a:p>
            <a:endParaRPr lang="en-GB" altLang="en-US" sz="3300" dirty="0"/>
          </a:p>
          <a:p>
            <a:r>
              <a:rPr lang="en-GB" altLang="en-US" sz="3300" dirty="0" smtClean="0"/>
              <a:t>16 October 2015</a:t>
            </a:r>
            <a:endParaRPr lang="en-GB" altLang="en-US" sz="3300" dirty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9996489" y="6043613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31381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77937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628901"/>
            <a:ext cx="9144000" cy="3600449"/>
          </a:xfrm>
        </p:spPr>
        <p:txBody>
          <a:bodyPr>
            <a:normAutofit/>
          </a:bodyPr>
          <a:lstStyle/>
          <a:p>
            <a:pPr algn="l"/>
            <a:r>
              <a:rPr lang="en-GB" b="1" dirty="0" smtClean="0"/>
              <a:t>A global civil society coalition founded by </a:t>
            </a:r>
          </a:p>
          <a:p>
            <a:pPr algn="l"/>
            <a:r>
              <a:rPr lang="en-GB" b="1" dirty="0"/>
              <a:t>	</a:t>
            </a:r>
            <a:r>
              <a:rPr lang="en-GB" b="1" dirty="0" smtClean="0"/>
              <a:t>Amnesty International</a:t>
            </a:r>
          </a:p>
          <a:p>
            <a:pPr algn="l"/>
            <a:r>
              <a:rPr lang="en-GB" b="1" dirty="0"/>
              <a:t>	</a:t>
            </a:r>
            <a:r>
              <a:rPr lang="en-GB" b="1" dirty="0" smtClean="0"/>
              <a:t>Human Rights Education Associates (HREA) </a:t>
            </a:r>
          </a:p>
          <a:p>
            <a:pPr algn="l"/>
            <a:r>
              <a:rPr lang="en-GB" b="1" dirty="0"/>
              <a:t>	</a:t>
            </a:r>
            <a:r>
              <a:rPr lang="en-GB" b="1" dirty="0" err="1" smtClean="0"/>
              <a:t>Soka</a:t>
            </a:r>
            <a:r>
              <a:rPr lang="en-GB" b="1" dirty="0" smtClean="0"/>
              <a:t> Gakkai International (SGI) </a:t>
            </a:r>
          </a:p>
          <a:p>
            <a:pPr algn="l"/>
            <a:endParaRPr lang="en-GB" b="1" dirty="0" smtClean="0"/>
          </a:p>
          <a:p>
            <a:pPr algn="l"/>
            <a:r>
              <a:rPr lang="en-GB" b="1" dirty="0"/>
              <a:t>a</a:t>
            </a:r>
            <a:r>
              <a:rPr lang="en-GB" b="1" dirty="0" smtClean="0"/>
              <a:t>imed to promote the right to human rights education internationally through advocacy, awareness raising, capacity building and resource development.</a:t>
            </a:r>
          </a:p>
          <a:p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4463" y="42865"/>
            <a:ext cx="9858376" cy="2357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171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4248150" cy="4646613"/>
          </a:xfrm>
        </p:spPr>
        <p:txBody>
          <a:bodyPr/>
          <a:lstStyle/>
          <a:p>
            <a:pPr marL="0" indent="0">
              <a:buNone/>
            </a:pPr>
            <a:r>
              <a:rPr lang="en-US" sz="3600" b="1" i="1" dirty="0"/>
              <a:t>Human Rights Education Indicator Framework</a:t>
            </a:r>
            <a:r>
              <a:rPr lang="en-US" sz="3600" b="1" i="1" dirty="0" smtClean="0"/>
              <a:t>:</a:t>
            </a:r>
            <a:endParaRPr lang="en-GB" sz="3600" dirty="0"/>
          </a:p>
          <a:p>
            <a:pPr marL="0" indent="0">
              <a:buNone/>
            </a:pPr>
            <a:r>
              <a:rPr lang="en-US" b="1" i="1" dirty="0" smtClean="0"/>
              <a:t>Key </a:t>
            </a:r>
            <a:r>
              <a:rPr lang="en-US" b="1" i="1" dirty="0"/>
              <a:t>indicators to monitor and assess the implementation of human rights education and training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6932" y="365125"/>
            <a:ext cx="4964431" cy="6378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08704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HRE Indicator Framework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4463"/>
            <a:ext cx="10515600" cy="476250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A </a:t>
            </a:r>
            <a:r>
              <a:rPr lang="en-GB" dirty="0"/>
              <a:t>suggested framework of indicators, or measurements, to examine the presence and quality of human rights education policies and practices. </a:t>
            </a:r>
            <a:endParaRPr lang="en-GB" dirty="0" smtClean="0"/>
          </a:p>
          <a:p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/>
              <a:t>tool to support civil society organizations, national human rights institutions and government bodies, </a:t>
            </a:r>
            <a:r>
              <a:rPr lang="en-GB" dirty="0" smtClean="0"/>
              <a:t>UN mechanisms </a:t>
            </a:r>
            <a:r>
              <a:rPr lang="en-GB" dirty="0"/>
              <a:t>to monitor the implementation of human rights </a:t>
            </a:r>
            <a:r>
              <a:rPr lang="en-GB" dirty="0" smtClean="0"/>
              <a:t>education</a:t>
            </a:r>
          </a:p>
          <a:p>
            <a:r>
              <a:rPr lang="en-US" dirty="0" smtClean="0"/>
              <a:t>A guide </a:t>
            </a:r>
            <a:r>
              <a:rPr lang="en-US" dirty="0"/>
              <a:t>for the review of the status of human rights education within</a:t>
            </a:r>
            <a:endParaRPr lang="en-GB" dirty="0"/>
          </a:p>
          <a:p>
            <a:pPr lvl="2"/>
            <a:r>
              <a:rPr lang="en-US" dirty="0"/>
              <a:t>national planning, </a:t>
            </a:r>
            <a:endParaRPr lang="en-GB" dirty="0"/>
          </a:p>
          <a:p>
            <a:pPr lvl="2"/>
            <a:r>
              <a:rPr lang="en-US" dirty="0"/>
              <a:t>the formal education sector, and </a:t>
            </a:r>
            <a:endParaRPr lang="en-GB" dirty="0"/>
          </a:p>
          <a:p>
            <a:pPr lvl="2"/>
            <a:r>
              <a:rPr lang="en-US" dirty="0"/>
              <a:t>the training of professional groups. </a:t>
            </a:r>
            <a:endParaRPr lang="en-GB" dirty="0"/>
          </a:p>
          <a:p>
            <a:r>
              <a:rPr lang="en-US" dirty="0" smtClean="0"/>
              <a:t>To understand </a:t>
            </a:r>
            <a:r>
              <a:rPr lang="en-US" dirty="0"/>
              <a:t>the scale and quality of such practices and </a:t>
            </a:r>
            <a:r>
              <a:rPr lang="en-US" dirty="0" smtClean="0"/>
              <a:t>identify </a:t>
            </a:r>
            <a:r>
              <a:rPr lang="en-US" dirty="0"/>
              <a:t>gaps and areas for improvement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485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171575" y="214320"/>
            <a:ext cx="9701213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/>
              <a:t>HRE 2020 </a:t>
            </a:r>
          </a:p>
          <a:p>
            <a:pPr algn="ctr"/>
            <a:r>
              <a:rPr lang="en-US" sz="4000" b="1" i="1" dirty="0" smtClean="0"/>
              <a:t>Human Rights Education Indicator Framework</a:t>
            </a:r>
            <a:r>
              <a:rPr lang="en-US" sz="4000" b="1" dirty="0" smtClean="0"/>
              <a:t> </a:t>
            </a:r>
          </a:p>
          <a:p>
            <a:pPr algn="ctr"/>
            <a:r>
              <a:rPr lang="en-US" sz="4000" b="1" dirty="0" smtClean="0"/>
              <a:t>is available for download at</a:t>
            </a:r>
            <a:r>
              <a:rPr lang="en-US" sz="4000" dirty="0" smtClean="0"/>
              <a:t> </a:t>
            </a:r>
            <a:r>
              <a:rPr lang="en-US" sz="4000" u="sng" dirty="0" smtClean="0">
                <a:hlinkClick r:id="rId2"/>
              </a:rPr>
              <a:t>www.HRE2020.org</a:t>
            </a:r>
            <a:endParaRPr lang="en-GB" sz="4000" dirty="0"/>
          </a:p>
        </p:txBody>
      </p:sp>
      <p:pic>
        <p:nvPicPr>
          <p:cNvPr id="5" name="Content Placeholder 3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902782"/>
            <a:ext cx="10972800" cy="24123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70971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</TotalTime>
  <Words>151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HRE 2020  Human Rights Education Indicator Framework</vt:lpstr>
      <vt:lpstr>PowerPoint Presentation</vt:lpstr>
      <vt:lpstr>PowerPoint Presentation</vt:lpstr>
      <vt:lpstr>HRE Indicator Framework </vt:lpstr>
      <vt:lpstr>PowerPoint Presentation</vt:lpstr>
    </vt:vector>
  </TitlesOfParts>
  <Company>Amnesty International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Sneh Aurora</dc:creator>
  <cp:lastModifiedBy>Sneh Aurora</cp:lastModifiedBy>
  <cp:revision>4</cp:revision>
  <dcterms:created xsi:type="dcterms:W3CDTF">2015-10-15T21:35:17Z</dcterms:created>
  <dcterms:modified xsi:type="dcterms:W3CDTF">2015-10-16T05:27:20Z</dcterms:modified>
</cp:coreProperties>
</file>