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394" autoAdjust="0"/>
  </p:normalViewPr>
  <p:slideViewPr>
    <p:cSldViewPr snapToGrid="0" showGuides="1">
      <p:cViewPr>
        <p:scale>
          <a:sx n="66" d="100"/>
          <a:sy n="66" d="100"/>
        </p:scale>
        <p:origin x="-1188" y="-72"/>
      </p:cViewPr>
      <p:guideLst>
        <p:guide orient="horz" pos="216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-577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17-9-2015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17/09/2015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16" y="293359"/>
            <a:ext cx="1858808" cy="813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2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0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2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sp>
        <p:nvSpPr>
          <p:cNvPr id="13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latin typeface="FlandersArtSans-Regular" panose="00000500000000000000" pitchFamily="2" charset="0"/>
              </a:defRPr>
            </a:lvl1pPr>
            <a:lvl5pPr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11" y="565282"/>
            <a:ext cx="156087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0" y="288000"/>
            <a:ext cx="7379999" cy="6265475"/>
            <a:chOff x="1476000" y="288000"/>
            <a:chExt cx="7379999" cy="6265475"/>
          </a:xfrm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4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/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29" y="293359"/>
            <a:ext cx="1644963" cy="720000"/>
          </a:xfrm>
          <a:prstGeom prst="rect">
            <a:avLst/>
          </a:prstGeom>
        </p:spPr>
      </p:pic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636022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latin typeface="FlandersArtSans-Regular" panose="00000500000000000000" pitchFamily="2" charset="0"/>
              </a:defRPr>
            </a:lvl1pPr>
            <a:lvl5pPr algn="r"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6858001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 dirty="0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28278"/>
            <a:ext cx="2141621" cy="365125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0" y="756846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44" y="5867918"/>
            <a:ext cx="1631963" cy="714310"/>
          </a:xfrm>
          <a:prstGeom prst="rect">
            <a:avLst/>
          </a:prstGeom>
        </p:spPr>
      </p:pic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287999" y="0"/>
            <a:ext cx="8856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sp>
        <p:nvSpPr>
          <p:cNvPr id="15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2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9" name="Tijdelijke aanduiding voor 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45" y="282764"/>
            <a:ext cx="1858808" cy="81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dirty="0" smtClean="0"/>
              <a:t> </a:t>
            </a:r>
            <a:r>
              <a:rPr lang="nl-BE" b="1" dirty="0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4191642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4" y="5857200"/>
            <a:ext cx="1631963" cy="7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88000" y="3402000"/>
            <a:ext cx="8856000" cy="3456000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smtClean="0"/>
              <a:t> </a:t>
            </a:r>
            <a:r>
              <a:rPr lang="nl-BE" b="1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0" y="5862559"/>
            <a:ext cx="1631963" cy="7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dirty="0" smtClean="0"/>
              <a:t> </a:t>
            </a:r>
            <a:r>
              <a:rPr lang="nl-BE" b="1" dirty="0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5" y="5857200"/>
            <a:ext cx="1631963" cy="7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dirty="0" smtClean="0"/>
              <a:t> </a:t>
            </a:r>
            <a:r>
              <a:rPr lang="nl-BE" b="1" dirty="0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68" y="5873276"/>
            <a:ext cx="1631963" cy="7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4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17/09/2015</a:t>
            </a:fld>
            <a:r>
              <a:rPr lang="nl-BE" dirty="0" smtClean="0"/>
              <a:t> </a:t>
            </a:r>
            <a:r>
              <a:rPr lang="nl-BE" b="1" dirty="0" smtClean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5" y="5862559"/>
            <a:ext cx="1631963" cy="7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288000" y="288000"/>
            <a:ext cx="8568000" cy="6264000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/>
          </a:p>
        </p:txBody>
      </p:sp>
      <p:grpSp>
        <p:nvGrpSpPr>
          <p:cNvPr id="16" name="Groeperen 15"/>
          <p:cNvGrpSpPr/>
          <p:nvPr userDrawn="1"/>
        </p:nvGrpSpPr>
        <p:grpSpPr>
          <a:xfrm>
            <a:off x="288001" y="288000"/>
            <a:ext cx="6033505" cy="6265475"/>
            <a:chOff x="288001" y="288000"/>
            <a:chExt cx="6033505" cy="6265475"/>
          </a:xfrm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2000" y="2556000"/>
            <a:ext cx="3816000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0" y="565282"/>
            <a:ext cx="1560875" cy="720000"/>
          </a:xfrm>
          <a:prstGeom prst="rect">
            <a:avLst/>
          </a:prstGeom>
        </p:spPr>
      </p:pic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latin typeface="FlandersArtSans-Regular" panose="00000500000000000000" pitchFamily="2" charset="0"/>
              </a:defRPr>
            </a:lvl1pPr>
            <a:lvl5pPr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 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60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17/09/2015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60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60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1" y="0"/>
            <a:ext cx="288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4" r:id="rId4"/>
    <p:sldLayoutId id="2147483678" r:id="rId5"/>
    <p:sldLayoutId id="2147483650" r:id="rId6"/>
    <p:sldLayoutId id="2147483652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0" i="0" kern="1200">
          <a:solidFill>
            <a:schemeClr val="tx1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2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1"/>
        </a:buBlip>
        <a:defRPr sz="22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3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96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17/09/2015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 </a:t>
            </a:r>
            <a:endParaRPr lang="nl-BE" dirty="0" smtClean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77" r:id="rId3"/>
    <p:sldLayoutId id="2147483676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7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google.be/url?sa=i&amp;rct=j&amp;q=&amp;esrc=s&amp;frm=1&amp;source=images&amp;cd=&amp;cad=rja&amp;docid=ilRcLCTnMYLCHM&amp;tbnid=K2ptrCHnHz95HM:&amp;ved=0CAUQjRw&amp;url=http://www.at-a-lanta.nl/tisdat/veganisme_tisdat.html&amp;ei=6cBKUu_kC9Ca1AWe0IH4BA&amp;bvm=bv.53371865,d.bGE&amp;psig=AFQjCNFpQtEcRE0sRXCkCDMmm2AaRt7CZg&amp;ust=1380717082157336" TargetMode="Externa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edwin.lefebre@kb.vlaanderen.be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Landscape </a:t>
            </a:r>
            <a:r>
              <a:rPr lang="nl-B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l-B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Transfrontier Cooperation – 1 </a:t>
            </a:r>
            <a:r>
              <a:rPr lang="nl-B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l-B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nl-B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nl-B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2015 – Andorra 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fbeelding 4" descr="http://www.at-a-lanta.nl/tisdat/prikkeldraad_schaar_doorknippen.gif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3145631"/>
            <a:ext cx="23241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8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Union: EGTC </a:t>
            </a:r>
            <a:endParaRPr lang="fr-FR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Membership 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</a:p>
          <a:p>
            <a:pPr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645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instrument to choose for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inter-territorial cooperation?</a:t>
            </a:r>
            <a:r>
              <a:rPr lang="en-US" b="1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determine what kind of cooperation you want and them choose the appropriate form or structure for it, and not the opposite </a:t>
            </a:r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nl-BE" dirty="0" smtClean="0"/>
          </a:p>
          <a:p>
            <a:pPr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examples of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cooperation with regard to landscapes </a:t>
            </a:r>
          </a:p>
          <a:p>
            <a:pPr algn="just"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Countries Park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Network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nature </a:t>
            </a:r>
            <a:r>
              <a:rPr lang="fr-F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parks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Grande Région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 Park "De Zoom – </a:t>
            </a:r>
            <a:r>
              <a:rPr lang="fr-F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Kalmthoutse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Heide</a:t>
            </a:r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000" b="1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40104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  <a:r>
              <a:rPr lang="en-US" sz="2800" b="1" dirty="0">
                <a:solidFill>
                  <a:schemeClr val="accent2"/>
                </a:solidFill>
              </a:rPr>
              <a:t/>
            </a:r>
            <a:br>
              <a:rPr lang="en-US" sz="2800" b="1" dirty="0">
                <a:solidFill>
                  <a:schemeClr val="accent2"/>
                </a:solidFill>
              </a:rPr>
            </a:b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 smtClean="0"/>
          </a:p>
          <a:p>
            <a:pPr algn="ctr">
              <a:buNone/>
            </a:pPr>
            <a:endParaRPr lang="fr-FR" dirty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en-US" u="sng" dirty="0">
                <a:solidFill>
                  <a:schemeClr val="accent2"/>
                </a:solidFill>
                <a:hlinkClick r:id="rId2"/>
              </a:rPr>
              <a:t>edwin.lefebre@kb.vlaanderen.be</a:t>
            </a:r>
            <a:endParaRPr lang="fr-FR" u="sn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5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 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nl-BE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457200" indent="-457200" algn="just">
              <a:buFont typeface="+mj-lt"/>
              <a:buAutoNum type="arabicPeriod"/>
            </a:pPr>
            <a:endParaRPr lang="nl-BE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nl-BE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</a:t>
            </a:r>
          </a:p>
          <a:p>
            <a:pPr marL="457200" indent="-457200" algn="just">
              <a:buFont typeface="+mj-lt"/>
              <a:buAutoNum type="arabicPeriod"/>
            </a:pPr>
            <a:endParaRPr lang="nl-BE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nl-BE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Union</a:t>
            </a:r>
          </a:p>
          <a:p>
            <a:pPr marL="457200" indent="-457200" algn="just">
              <a:buFont typeface="+mj-lt"/>
              <a:buAutoNum type="arabicPeriod"/>
            </a:pPr>
            <a:endParaRPr lang="nl-BE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instrument to choose for </a:t>
            </a:r>
            <a:r>
              <a:rPr lang="en-US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inter-territorial cooperation? </a:t>
            </a:r>
            <a:endParaRPr lang="en-US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endParaRPr lang="en-US" sz="24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  <a:p>
            <a:pPr marL="457200" lvl="0" indent="-457200">
              <a:buFont typeface="+mj-lt"/>
              <a:buAutoNum type="arabicPeriod"/>
            </a:pPr>
            <a:endParaRPr lang="fr-FR" b="1" dirty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nl-BE" dirty="0" smtClean="0"/>
          </a:p>
          <a:p>
            <a:pPr marL="457200" indent="-45720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73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nl-B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transfrontier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inter-territorial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cooperation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nl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 cooperation has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common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nl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 cooperation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agreements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endParaRPr lang="nl-BE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nl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(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nl-B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l-B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European Union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04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- </a:t>
            </a:r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Framework Convention on </a:t>
            </a:r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cooperation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nl-B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referred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as the Madrid Convention,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21 May 1980</a:t>
            </a:r>
          </a:p>
          <a:p>
            <a:pPr algn="just">
              <a:buNone/>
            </a:pPr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 States are required 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efforts to facilitate and to promote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cooperation between local and regional authorities on both sides of the border, within the scope of their respective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powers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96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</a:t>
            </a:r>
            <a:r>
              <a:rPr lang="nl-B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Protocol No. 1 to the Framework Convention 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B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nl-B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9 November 1995</a:t>
            </a:r>
          </a:p>
          <a:p>
            <a:pPr algn="just"/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Framework Convention by expressly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recognizing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of local and regional authorities to conclude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co-operation agreements, the validity in domestic law of the acts and decisions made in the framework of 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transfrontier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co-operation agreement, and 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personality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any co-operation body set up under such an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agreement 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37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Protocol No.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Framework Convention </a:t>
            </a:r>
            <a:endParaRPr lang="fr-FR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B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nl-B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nl-B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nl-B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nl-B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nl-B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</a:t>
            </a:r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akes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Framework Convention and the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Additional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Protocol No. 1 mutatis mutandis applicable on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inter-territorial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cooperation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local and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B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6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Protocol No.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Framework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Convention: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ECG </a:t>
            </a:r>
            <a:endParaRPr lang="fr-FR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b="1" dirty="0" smtClean="0"/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status, establishment and operation of “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Euroregional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Cooperation Groupings (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ECG)”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nl-BE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legal person, governed by the law of the Member State in which it has its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headquarters</a:t>
            </a:r>
          </a:p>
          <a:p>
            <a:pPr algn="just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</a:p>
          <a:p>
            <a:pPr algn="just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703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 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Protocol No. 3 to the Framework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Convention: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ECG</a:t>
            </a:r>
            <a:endParaRPr lang="fr-FR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63771" y="1813600"/>
            <a:ext cx="7416000" cy="3672000"/>
          </a:xfrm>
        </p:spPr>
        <p:txBody>
          <a:bodyPr/>
          <a:lstStyle/>
          <a:p>
            <a:endParaRPr lang="fr-FR" b="1" dirty="0" smtClean="0"/>
          </a:p>
          <a:p>
            <a:pPr algn="just"/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Tasks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Supervision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administrative and judicial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  <a:p>
            <a:pPr algn="just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appendix has been drafted in order to facilitate the implementation of this Protocol. It contains more detailed, but optional provisions for the establishment and operation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ECGs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66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Union: EGTC 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1082/2006 of the 5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July 2006 provides for the establishment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cooperative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groupings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groupings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territorial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co-operation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(EGTC)” and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conditions for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Regulation has been modified by the Regulation No. 1302/2013 of the 17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December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 EGTC’s have been established. 12 are under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502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logo VO - kopie">
  <a:themeElements>
    <a:clrScheme name="Vlaamse overheid presentatie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FFF200"/>
      </a:accent1>
      <a:accent2>
        <a:srgbClr val="373636"/>
      </a:accent2>
      <a:accent3>
        <a:srgbClr val="E5DA0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e_VO.potx" id="{7AB0AA7F-90C7-4DB1-9791-B98BE5007A2C}" vid="{D2F0DD5C-7E50-4920-B7D3-BD639FE43863}"/>
    </a:ext>
  </a:extLst>
</a:theme>
</file>

<file path=ppt/theme/theme2.xml><?xml version="1.0" encoding="utf-8"?>
<a:theme xmlns:a="http://schemas.openxmlformats.org/drawingml/2006/main" name="Aangepast ontwerp">
  <a:themeElements>
    <a:clrScheme name="Vlaamse overheid">
      <a:dk1>
        <a:sysClr val="windowText" lastClr="000000"/>
      </a:dk1>
      <a:lt1>
        <a:sysClr val="window" lastClr="FFFFFF"/>
      </a:lt1>
      <a:dk2>
        <a:srgbClr val="EEEEE7"/>
      </a:dk2>
      <a:lt2>
        <a:srgbClr val="FFFF00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e_VO.potx" id="{7AB0AA7F-90C7-4DB1-9791-B98BE5007A2C}" vid="{C875C828-9506-4BA7-9BF7-6C09D07CC534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Presentatie_logo VO - kopie</Template>
  <TotalTime>436</TotalTime>
  <Words>480</Words>
  <Application>Microsoft Office PowerPoint</Application>
  <PresentationFormat>Diavoorstelling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14" baseType="lpstr">
      <vt:lpstr>Presentatie_logo VO - kopie</vt:lpstr>
      <vt:lpstr>Aangepast ontwerp</vt:lpstr>
      <vt:lpstr>Landscape and Transfrontier Cooperation – 1 and 2 October 2015 – Andorra </vt:lpstr>
      <vt:lpstr>Content </vt:lpstr>
      <vt:lpstr>Introduction </vt:lpstr>
      <vt:lpstr>Council of Europe - European Framework Convention on transfrontier cooperation </vt:lpstr>
      <vt:lpstr>Council of Europe - Additional Protocol No. 1 to the Framework Convention </vt:lpstr>
      <vt:lpstr>Council of Europe - Additional Protocol No. 2 to the Framework Convention </vt:lpstr>
      <vt:lpstr>Council of Europe - Additional Protocol No. 3 to the Framework Convention: ECG </vt:lpstr>
      <vt:lpstr>Council of Europe - Additional Protocol No. 3 to the Framework Convention: ECG</vt:lpstr>
      <vt:lpstr>European Union: EGTC </vt:lpstr>
      <vt:lpstr>European Union: EGTC </vt:lpstr>
      <vt:lpstr>What kind of instrument to choose for transfrontier and inter-territorial cooperation?  </vt:lpstr>
      <vt:lpstr>Thank you for your attention! </vt:lpstr>
    </vt:vector>
  </TitlesOfParts>
  <Company>Vlaamse Overheid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Maes, Peter BZ</dc:creator>
  <cp:lastModifiedBy>Lefebre, Edwin</cp:lastModifiedBy>
  <cp:revision>17</cp:revision>
  <dcterms:created xsi:type="dcterms:W3CDTF">2014-10-30T15:56:26Z</dcterms:created>
  <dcterms:modified xsi:type="dcterms:W3CDTF">2015-09-17T11:44:19Z</dcterms:modified>
</cp:coreProperties>
</file>