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57" r:id="rId4"/>
    <p:sldId id="271" r:id="rId5"/>
    <p:sldId id="280" r:id="rId6"/>
    <p:sldId id="279" r:id="rId7"/>
    <p:sldId id="277" r:id="rId8"/>
    <p:sldId id="276" r:id="rId9"/>
    <p:sldId id="278" r:id="rId10"/>
    <p:sldId id="282" r:id="rId11"/>
    <p:sldId id="28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C93C"/>
    <a:srgbClr val="0097AA"/>
    <a:srgbClr val="D61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11" autoAdjust="0"/>
  </p:normalViewPr>
  <p:slideViewPr>
    <p:cSldViewPr>
      <p:cViewPr>
        <p:scale>
          <a:sx n="68" d="100"/>
          <a:sy n="68" d="100"/>
        </p:scale>
        <p:origin x="-15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13C49-F1CC-4A67-98C5-62E7B62A00A0}" type="datetimeFigureOut">
              <a:rPr lang="en-IE" smtClean="0"/>
              <a:t>09/12/2015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A5C63-74A8-4F36-A477-610FC3586A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370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7633-5CC0-45F8-8598-6369E4F54FBE}" type="datetimeFigureOut">
              <a:rPr lang="en-IE" smtClean="0"/>
              <a:t>09/12/2015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997B6-1A4E-446B-893D-320E7AAC897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186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10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435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6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037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03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60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57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11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77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952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41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3A0C-AAFC-434E-B661-3432C9290696}" type="datetimeFigureOut">
              <a:rPr lang="en-IE" smtClean="0"/>
              <a:pPr/>
              <a:t>09/12/2015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8BBA-5164-4971-913F-E0A8FE3A291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317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irdre Toomey\IHREC\IHREC_logo_Final_long_RGB 384x8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4228987" cy="9361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331298"/>
            <a:ext cx="49685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400" b="1" dirty="0" smtClean="0"/>
              <a:t>The experience of </a:t>
            </a:r>
            <a:r>
              <a:rPr lang="en-IE" sz="2400" b="1" dirty="0" smtClean="0"/>
              <a:t>a merged </a:t>
            </a:r>
            <a:r>
              <a:rPr lang="en-IE" sz="2400" b="1" dirty="0" smtClean="0"/>
              <a:t>national human rights and equality </a:t>
            </a:r>
            <a:r>
              <a:rPr lang="en-IE" sz="2400" b="1" dirty="0" smtClean="0"/>
              <a:t>body: </a:t>
            </a:r>
            <a:r>
              <a:rPr lang="en-IE" sz="2400" b="1" dirty="0" smtClean="0"/>
              <a:t>Greater than the sum of </a:t>
            </a:r>
            <a:r>
              <a:rPr lang="en-IE" sz="2400" b="1" dirty="0" smtClean="0"/>
              <a:t>its parts</a:t>
            </a:r>
            <a:endParaRPr lang="en-IE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63988" y="4941168"/>
            <a:ext cx="4328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Ruth Gallagher</a:t>
            </a:r>
          </a:p>
          <a:p>
            <a:r>
              <a:rPr lang="en-IE" dirty="0" smtClean="0"/>
              <a:t>Head of Policy and Review</a:t>
            </a:r>
          </a:p>
          <a:p>
            <a:r>
              <a:rPr lang="en-IE" dirty="0" smtClean="0"/>
              <a:t>Irish Human Rights and Equality Commission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27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12-09 19.4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V:\POLICY AND REVIEW TEAM\R13 Events\ECSC Dec 2015\Photos\Appointment of Commissioners and Chief Commissioner by President of Ireland Michael D. Higgi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056650" cy="4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_Helsinki\ECSC Dec 2015\Photos\Joint Committee Meeting on Justice Defence and Equa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70" y="3861048"/>
            <a:ext cx="4786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0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irdre Toomey\IHREC\IHREC_logo_Final_long_RGB 384x8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57600" cy="809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1844824"/>
            <a:ext cx="6912768" cy="408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2014 Act </a:t>
            </a:r>
            <a:r>
              <a:rPr lang="en-IE" sz="2000" dirty="0"/>
              <a:t>definition of ‘human rights’</a:t>
            </a:r>
          </a:p>
          <a:p>
            <a:r>
              <a:rPr lang="en-IE" sz="2000" dirty="0"/>
              <a:t> </a:t>
            </a:r>
          </a:p>
          <a:p>
            <a:pPr>
              <a:lnSpc>
                <a:spcPct val="110000"/>
              </a:lnSpc>
            </a:pPr>
            <a:r>
              <a:rPr lang="en-IE" sz="2000" dirty="0" smtClean="0"/>
              <a:t>(</a:t>
            </a:r>
            <a:r>
              <a:rPr lang="en-IE" sz="2000" dirty="0"/>
              <a:t>a) the rights, liberties and freedoms conferred on, or guaranteed to, persons by </a:t>
            </a:r>
            <a:r>
              <a:rPr lang="en-IE" sz="2000" dirty="0" smtClean="0"/>
              <a:t>the Constitution</a:t>
            </a:r>
            <a:r>
              <a:rPr lang="en-IE" sz="2000" dirty="0"/>
              <a:t>,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(b) the rights, liberties or freedoms conferred on, or guaranteed to, persons by </a:t>
            </a:r>
            <a:r>
              <a:rPr lang="en-IE" sz="2000" dirty="0" smtClean="0"/>
              <a:t>any agreement</a:t>
            </a:r>
            <a:r>
              <a:rPr lang="en-IE" sz="2000" dirty="0"/>
              <a:t>, treaty or convention to which the State is a party, and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(c) the rights, liberties and freedoms that may reasonably be inferred as being—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</a:t>
            </a:r>
            <a:r>
              <a:rPr lang="en-IE" sz="2000" dirty="0" err="1"/>
              <a:t>i</a:t>
            </a:r>
            <a:r>
              <a:rPr lang="en-IE" sz="2000" dirty="0"/>
              <a:t>) inherent in persons as human beings, and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(ii) necessary to enable each person to live with dignity and participate in the economic, social or cultural life in the State</a:t>
            </a:r>
          </a:p>
        </p:txBody>
      </p:sp>
    </p:spTree>
    <p:extLst>
      <p:ext uri="{BB962C8B-B14F-4D97-AF65-F5344CB8AC3E}">
        <p14:creationId xmlns:p14="http://schemas.microsoft.com/office/powerpoint/2010/main" val="399933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irdre Toomey\IHREC\IHREC_logo_Final_long_RGB 384x8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57600" cy="809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27584" y="1196752"/>
            <a:ext cx="6912768" cy="541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 </a:t>
            </a:r>
            <a:r>
              <a:rPr lang="en-IE" sz="2000" dirty="0" smtClean="0"/>
              <a:t>Section 10.1, 2104 Act</a:t>
            </a:r>
          </a:p>
          <a:p>
            <a:endParaRPr lang="en-IE" sz="2000" dirty="0"/>
          </a:p>
          <a:p>
            <a:pPr marL="457200" indent="-457200">
              <a:lnSpc>
                <a:spcPct val="110000"/>
              </a:lnSpc>
              <a:buAutoNum type="arabicParenBoth"/>
            </a:pPr>
            <a:r>
              <a:rPr lang="en-IE" sz="2000" dirty="0" smtClean="0"/>
              <a:t>The </a:t>
            </a:r>
            <a:r>
              <a:rPr lang="en-IE" sz="2000" dirty="0"/>
              <a:t>functions of the Commission shall be</a:t>
            </a:r>
            <a:r>
              <a:rPr lang="en-IE" sz="2000" dirty="0" smtClean="0"/>
              <a:t>—</a:t>
            </a:r>
          </a:p>
          <a:p>
            <a:pPr>
              <a:lnSpc>
                <a:spcPct val="110000"/>
              </a:lnSpc>
            </a:pPr>
            <a:endParaRPr lang="en-IE" sz="2000" dirty="0"/>
          </a:p>
          <a:p>
            <a:pPr>
              <a:lnSpc>
                <a:spcPct val="110000"/>
              </a:lnSpc>
            </a:pPr>
            <a:r>
              <a:rPr lang="en-IE" sz="2000" dirty="0"/>
              <a:t>(a) to protect and promote human rights and equality,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(b) to encourage the development of a culture of respect for human rights, </a:t>
            </a:r>
            <a:r>
              <a:rPr lang="en-IE" sz="2000" dirty="0" smtClean="0"/>
              <a:t>equality, and </a:t>
            </a:r>
            <a:r>
              <a:rPr lang="en-IE" sz="2000" dirty="0"/>
              <a:t>intercultural understanding in the State,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(c) to promote understanding and awareness of the importance of human rights </a:t>
            </a:r>
            <a:r>
              <a:rPr lang="en-IE" sz="2000" dirty="0" smtClean="0"/>
              <a:t>and equality </a:t>
            </a:r>
            <a:r>
              <a:rPr lang="en-IE" sz="2000" dirty="0"/>
              <a:t>in the State,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(d) to encourage good practice in intercultural relations, to promote tolerance </a:t>
            </a:r>
            <a:r>
              <a:rPr lang="en-IE" sz="2000" dirty="0" smtClean="0"/>
              <a:t>and acceptance </a:t>
            </a:r>
            <a:r>
              <a:rPr lang="en-IE" sz="2000" dirty="0"/>
              <a:t>of diversity in the State and respect for the freedom and dignity </a:t>
            </a:r>
            <a:r>
              <a:rPr lang="en-IE" sz="2000" dirty="0" smtClean="0"/>
              <a:t>of each </a:t>
            </a:r>
            <a:r>
              <a:rPr lang="en-IE" sz="2000" dirty="0"/>
              <a:t>person, and</a:t>
            </a:r>
          </a:p>
          <a:p>
            <a:pPr>
              <a:lnSpc>
                <a:spcPct val="110000"/>
              </a:lnSpc>
            </a:pPr>
            <a:r>
              <a:rPr lang="en-IE" sz="2000" dirty="0"/>
              <a:t>(e) to work towards the elimination of human rights abuses, discrimination </a:t>
            </a:r>
            <a:r>
              <a:rPr lang="en-IE" sz="2000" dirty="0" smtClean="0"/>
              <a:t>and prohibited </a:t>
            </a:r>
            <a:r>
              <a:rPr lang="en-IE" sz="2000" dirty="0"/>
              <a:t>conduct.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5592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_Helsinki\ECSC Dec 2015\Photos\Women's Conference Mary Robin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8653"/>
            <a:ext cx="3816427" cy="25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:\POLICY AND REVIEW TEAM\R13 Events\ECSC Dec 2015\Photos\Women's Conference Attend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36" y="3089136"/>
            <a:ext cx="5143128" cy="34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:\POLICY AND REVIEW TEAM\R13 Events\ECSC Dec 2015\Photos\Women's Conference Aodhain O Riord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8653"/>
            <a:ext cx="3816424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_Helsinki\ECSC Dec 2015\Photos\UN Committ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10090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5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:\_Helsinki\ECSC Dec 2015\Photos\Public Consul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2" y="548680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2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_Helsinki\ECSC Dec 2015\Photos\Public Consultation Graphic Harv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9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U:\_Helsinki\ECSC Dec 2015\Photos\Public Consultation-Y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943"/>
            <a:ext cx="8424936" cy="54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9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40</Words>
  <Application>Microsoft Macintosh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Ruth Gallagher</cp:lastModifiedBy>
  <cp:revision>74</cp:revision>
  <cp:lastPrinted>2015-12-03T16:53:58Z</cp:lastPrinted>
  <dcterms:created xsi:type="dcterms:W3CDTF">2015-02-04T08:48:03Z</dcterms:created>
  <dcterms:modified xsi:type="dcterms:W3CDTF">2015-12-09T22:33:54Z</dcterms:modified>
</cp:coreProperties>
</file>