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2" r:id="rId3"/>
    <p:sldId id="257" r:id="rId4"/>
    <p:sldId id="271" r:id="rId5"/>
    <p:sldId id="280" r:id="rId6"/>
    <p:sldId id="279" r:id="rId7"/>
    <p:sldId id="277" r:id="rId8"/>
    <p:sldId id="276" r:id="rId9"/>
    <p:sldId id="278" r:id="rId10"/>
    <p:sldId id="282" r:id="rId11"/>
    <p:sldId id="283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C93C"/>
    <a:srgbClr val="0097AA"/>
    <a:srgbClr val="D61B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211" autoAdjust="0"/>
  </p:normalViewPr>
  <p:slideViewPr>
    <p:cSldViewPr>
      <p:cViewPr>
        <p:scale>
          <a:sx n="68" d="100"/>
          <a:sy n="68" d="100"/>
        </p:scale>
        <p:origin x="-1512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13C49-F1CC-4A67-98C5-62E7B62A00A0}" type="datetimeFigureOut">
              <a:rPr lang="en-IE" smtClean="0"/>
              <a:t>09/12/2015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A5C63-74A8-4F36-A477-610FC3586A0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53707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17633-5CC0-45F8-8598-6369E4F54FBE}" type="datetimeFigureOut">
              <a:rPr lang="en-IE" smtClean="0"/>
              <a:t>09/12/2015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597"/>
            <a:ext cx="5438775" cy="39100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71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71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997B6-1A4E-446B-893D-320E7AAC897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31861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33A0C-AAFC-434E-B661-3432C9290696}" type="datetimeFigureOut">
              <a:rPr lang="en-IE" smtClean="0"/>
              <a:pPr/>
              <a:t>09/12/2015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8BBA-5164-4971-913F-E0A8FE3A2919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62104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33A0C-AAFC-434E-B661-3432C9290696}" type="datetimeFigureOut">
              <a:rPr lang="en-IE" smtClean="0"/>
              <a:pPr/>
              <a:t>09/12/2015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8BBA-5164-4971-913F-E0A8FE3A2919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64353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33A0C-AAFC-434E-B661-3432C9290696}" type="datetimeFigureOut">
              <a:rPr lang="en-IE" smtClean="0"/>
              <a:pPr/>
              <a:t>09/12/2015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8BBA-5164-4971-913F-E0A8FE3A2919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4691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33A0C-AAFC-434E-B661-3432C9290696}" type="datetimeFigureOut">
              <a:rPr lang="en-IE" smtClean="0"/>
              <a:pPr/>
              <a:t>09/12/2015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8BBA-5164-4971-913F-E0A8FE3A2919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0373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33A0C-AAFC-434E-B661-3432C9290696}" type="datetimeFigureOut">
              <a:rPr lang="en-IE" smtClean="0"/>
              <a:pPr/>
              <a:t>09/12/2015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8BBA-5164-4971-913F-E0A8FE3A2919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50396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33A0C-AAFC-434E-B661-3432C9290696}" type="datetimeFigureOut">
              <a:rPr lang="en-IE" smtClean="0"/>
              <a:pPr/>
              <a:t>09/12/2015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8BBA-5164-4971-913F-E0A8FE3A2919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16022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33A0C-AAFC-434E-B661-3432C9290696}" type="datetimeFigureOut">
              <a:rPr lang="en-IE" smtClean="0"/>
              <a:pPr/>
              <a:t>09/12/2015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8BBA-5164-4971-913F-E0A8FE3A2919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15794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33A0C-AAFC-434E-B661-3432C9290696}" type="datetimeFigureOut">
              <a:rPr lang="en-IE" smtClean="0"/>
              <a:pPr/>
              <a:t>09/12/2015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8BBA-5164-4971-913F-E0A8FE3A2919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71168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33A0C-AAFC-434E-B661-3432C9290696}" type="datetimeFigureOut">
              <a:rPr lang="en-IE" smtClean="0"/>
              <a:pPr/>
              <a:t>09/12/2015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8BBA-5164-4971-913F-E0A8FE3A2919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46776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33A0C-AAFC-434E-B661-3432C9290696}" type="datetimeFigureOut">
              <a:rPr lang="en-IE" smtClean="0"/>
              <a:pPr/>
              <a:t>09/12/2015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8BBA-5164-4971-913F-E0A8FE3A2919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8952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33A0C-AAFC-434E-B661-3432C9290696}" type="datetimeFigureOut">
              <a:rPr lang="en-IE" smtClean="0"/>
              <a:pPr/>
              <a:t>09/12/2015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8BBA-5164-4971-913F-E0A8FE3A2919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54137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33A0C-AAFC-434E-B661-3432C9290696}" type="datetimeFigureOut">
              <a:rPr lang="en-IE" smtClean="0"/>
              <a:pPr/>
              <a:t>09/12/2015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28BBA-5164-4971-913F-E0A8FE3A2919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33172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irdre Toomey\IHREC\IHREC_logo_Final_long_RGB 384x85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9"/>
            <a:ext cx="4228987" cy="93610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79712" y="2331298"/>
            <a:ext cx="496855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E" sz="2400" b="1" dirty="0" smtClean="0"/>
              <a:t>The experience of </a:t>
            </a:r>
            <a:r>
              <a:rPr lang="en-IE" sz="2400" b="1" dirty="0" smtClean="0"/>
              <a:t>a merged </a:t>
            </a:r>
            <a:r>
              <a:rPr lang="en-IE" sz="2400" b="1" dirty="0" smtClean="0"/>
              <a:t>national human rights and equality </a:t>
            </a:r>
            <a:r>
              <a:rPr lang="en-IE" sz="2400" b="1" dirty="0" smtClean="0"/>
              <a:t>body: </a:t>
            </a:r>
            <a:r>
              <a:rPr lang="en-IE" sz="2400" b="1" dirty="0" smtClean="0"/>
              <a:t>Greater than the sum of </a:t>
            </a:r>
            <a:r>
              <a:rPr lang="en-IE" sz="2400" b="1" dirty="0" smtClean="0"/>
              <a:t>its parts</a:t>
            </a:r>
            <a:endParaRPr lang="en-IE" sz="2400" b="1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4463988" y="4941168"/>
            <a:ext cx="43281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/>
              <a:t>Ruth Gallagher</a:t>
            </a:r>
          </a:p>
          <a:p>
            <a:r>
              <a:rPr lang="en-IE" dirty="0" smtClean="0"/>
              <a:t>Head of Policy and Review</a:t>
            </a:r>
          </a:p>
          <a:p>
            <a:r>
              <a:rPr lang="en-IE" dirty="0" smtClean="0"/>
              <a:t>Irish Human Rights and Equality Commission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6273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620688"/>
            <a:ext cx="5616624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566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2015-12-09 19.41.3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415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56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V:\POLICY AND REVIEW TEAM\R13 Events\ECSC Dec 2015\Photos\Appointment of Commissioners and Chief Commissioner by President of Ireland Michael D. Higgi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7056650" cy="433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U:\_Helsinki\ECSC Dec 2015\Photos\Joint Committee Meeting on Justice Defence and Equait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170" y="3861048"/>
            <a:ext cx="478621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200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irdre Toomey\IHREC\IHREC_logo_Final_long_RGB 384x85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3657600" cy="80962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971600" y="1844824"/>
            <a:ext cx="6912768" cy="4088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 smtClean="0"/>
              <a:t>2014 Act </a:t>
            </a:r>
            <a:r>
              <a:rPr lang="en-IE" sz="2000" dirty="0"/>
              <a:t>definition of ‘human rights’</a:t>
            </a:r>
          </a:p>
          <a:p>
            <a:r>
              <a:rPr lang="en-IE" sz="2000" dirty="0"/>
              <a:t> </a:t>
            </a:r>
          </a:p>
          <a:p>
            <a:pPr>
              <a:lnSpc>
                <a:spcPct val="110000"/>
              </a:lnSpc>
            </a:pPr>
            <a:r>
              <a:rPr lang="en-IE" sz="2000" dirty="0" smtClean="0"/>
              <a:t>(</a:t>
            </a:r>
            <a:r>
              <a:rPr lang="en-IE" sz="2000" dirty="0"/>
              <a:t>a) the rights, liberties and freedoms conferred on, or guaranteed to, persons by </a:t>
            </a:r>
            <a:r>
              <a:rPr lang="en-IE" sz="2000" dirty="0" smtClean="0"/>
              <a:t>the Constitution</a:t>
            </a:r>
            <a:r>
              <a:rPr lang="en-IE" sz="2000" dirty="0"/>
              <a:t>,</a:t>
            </a:r>
          </a:p>
          <a:p>
            <a:pPr>
              <a:lnSpc>
                <a:spcPct val="110000"/>
              </a:lnSpc>
            </a:pPr>
            <a:r>
              <a:rPr lang="en-IE" sz="2000" dirty="0"/>
              <a:t>(b) the rights, liberties or freedoms conferred on, or guaranteed to, persons by </a:t>
            </a:r>
            <a:r>
              <a:rPr lang="en-IE" sz="2000" dirty="0" smtClean="0"/>
              <a:t>any agreement</a:t>
            </a:r>
            <a:r>
              <a:rPr lang="en-IE" sz="2000" dirty="0"/>
              <a:t>, treaty or convention to which the State is a party, and</a:t>
            </a:r>
          </a:p>
          <a:p>
            <a:pPr>
              <a:lnSpc>
                <a:spcPct val="110000"/>
              </a:lnSpc>
            </a:pPr>
            <a:r>
              <a:rPr lang="en-IE" sz="2000" dirty="0"/>
              <a:t>(c) the rights, liberties and freedoms that may reasonably be inferred as being—</a:t>
            </a:r>
          </a:p>
          <a:p>
            <a:pPr>
              <a:lnSpc>
                <a:spcPct val="110000"/>
              </a:lnSpc>
            </a:pPr>
            <a:r>
              <a:rPr lang="en-IE" sz="2000" dirty="0"/>
              <a:t>(</a:t>
            </a:r>
            <a:r>
              <a:rPr lang="en-IE" sz="2000" dirty="0" err="1"/>
              <a:t>i</a:t>
            </a:r>
            <a:r>
              <a:rPr lang="en-IE" sz="2000" dirty="0"/>
              <a:t>) inherent in persons as human beings, and</a:t>
            </a:r>
          </a:p>
          <a:p>
            <a:pPr>
              <a:lnSpc>
                <a:spcPct val="110000"/>
              </a:lnSpc>
            </a:pPr>
            <a:r>
              <a:rPr lang="en-IE" sz="2000" dirty="0"/>
              <a:t>(ii) necessary to enable each person to live with dignity and participate in the economic, social or cultural life in the State</a:t>
            </a:r>
          </a:p>
        </p:txBody>
      </p:sp>
    </p:spTree>
    <p:extLst>
      <p:ext uri="{BB962C8B-B14F-4D97-AF65-F5344CB8AC3E}">
        <p14:creationId xmlns:p14="http://schemas.microsoft.com/office/powerpoint/2010/main" val="3999334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irdre Toomey\IHREC\IHREC_logo_Final_long_RGB 384x85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3657600" cy="80962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27584" y="1196752"/>
            <a:ext cx="6912768" cy="5416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/>
              <a:t> </a:t>
            </a:r>
            <a:r>
              <a:rPr lang="en-IE" sz="2000" dirty="0" smtClean="0"/>
              <a:t>Section 10.1, 2104 Act</a:t>
            </a:r>
          </a:p>
          <a:p>
            <a:endParaRPr lang="en-IE" sz="2000" dirty="0"/>
          </a:p>
          <a:p>
            <a:pPr marL="457200" indent="-457200">
              <a:lnSpc>
                <a:spcPct val="110000"/>
              </a:lnSpc>
              <a:buAutoNum type="arabicParenBoth"/>
            </a:pPr>
            <a:r>
              <a:rPr lang="en-IE" sz="2000" dirty="0" smtClean="0"/>
              <a:t>The </a:t>
            </a:r>
            <a:r>
              <a:rPr lang="en-IE" sz="2000" dirty="0"/>
              <a:t>functions of the Commission shall be</a:t>
            </a:r>
            <a:r>
              <a:rPr lang="en-IE" sz="2000" dirty="0" smtClean="0"/>
              <a:t>—</a:t>
            </a:r>
          </a:p>
          <a:p>
            <a:pPr>
              <a:lnSpc>
                <a:spcPct val="110000"/>
              </a:lnSpc>
            </a:pPr>
            <a:endParaRPr lang="en-IE" sz="2000" dirty="0"/>
          </a:p>
          <a:p>
            <a:pPr>
              <a:lnSpc>
                <a:spcPct val="110000"/>
              </a:lnSpc>
            </a:pPr>
            <a:r>
              <a:rPr lang="en-IE" sz="2000" dirty="0"/>
              <a:t>(a) to protect and promote human rights and equality,</a:t>
            </a:r>
          </a:p>
          <a:p>
            <a:pPr>
              <a:lnSpc>
                <a:spcPct val="110000"/>
              </a:lnSpc>
            </a:pPr>
            <a:r>
              <a:rPr lang="en-IE" sz="2000" dirty="0"/>
              <a:t>(b) to encourage the development of a culture of respect for human rights, </a:t>
            </a:r>
            <a:r>
              <a:rPr lang="en-IE" sz="2000" dirty="0" smtClean="0"/>
              <a:t>equality, and </a:t>
            </a:r>
            <a:r>
              <a:rPr lang="en-IE" sz="2000" dirty="0"/>
              <a:t>intercultural understanding in the State,</a:t>
            </a:r>
          </a:p>
          <a:p>
            <a:pPr>
              <a:lnSpc>
                <a:spcPct val="110000"/>
              </a:lnSpc>
            </a:pPr>
            <a:r>
              <a:rPr lang="en-IE" sz="2000" dirty="0"/>
              <a:t>(c) to promote understanding and awareness of the importance of human rights </a:t>
            </a:r>
            <a:r>
              <a:rPr lang="en-IE" sz="2000" dirty="0" smtClean="0"/>
              <a:t>and equality </a:t>
            </a:r>
            <a:r>
              <a:rPr lang="en-IE" sz="2000" dirty="0"/>
              <a:t>in the State,</a:t>
            </a:r>
          </a:p>
          <a:p>
            <a:pPr>
              <a:lnSpc>
                <a:spcPct val="110000"/>
              </a:lnSpc>
            </a:pPr>
            <a:r>
              <a:rPr lang="en-IE" sz="2000" dirty="0"/>
              <a:t>(d) to encourage good practice in intercultural relations, to promote tolerance </a:t>
            </a:r>
            <a:r>
              <a:rPr lang="en-IE" sz="2000" dirty="0" smtClean="0"/>
              <a:t>and acceptance </a:t>
            </a:r>
            <a:r>
              <a:rPr lang="en-IE" sz="2000" dirty="0"/>
              <a:t>of diversity in the State and respect for the freedom and dignity </a:t>
            </a:r>
            <a:r>
              <a:rPr lang="en-IE" sz="2000" dirty="0" smtClean="0"/>
              <a:t>of each </a:t>
            </a:r>
            <a:r>
              <a:rPr lang="en-IE" sz="2000" dirty="0"/>
              <a:t>person, and</a:t>
            </a:r>
          </a:p>
          <a:p>
            <a:pPr>
              <a:lnSpc>
                <a:spcPct val="110000"/>
              </a:lnSpc>
            </a:pPr>
            <a:r>
              <a:rPr lang="en-IE" sz="2000" dirty="0"/>
              <a:t>(e) to work towards the elimination of human rights abuses, discrimination </a:t>
            </a:r>
            <a:r>
              <a:rPr lang="en-IE" sz="2000" dirty="0" smtClean="0"/>
              <a:t>and prohibited </a:t>
            </a:r>
            <a:r>
              <a:rPr lang="en-IE" sz="2000" dirty="0"/>
              <a:t>conduct.</a:t>
            </a:r>
          </a:p>
          <a:p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2559249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U:\_Helsinki\ECSC Dec 2015\Photos\Women's Conference Mary Robins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08653"/>
            <a:ext cx="3816427" cy="254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V:\POLICY AND REVIEW TEAM\R13 Events\ECSC Dec 2015\Photos\Women's Conference Attende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436" y="3089136"/>
            <a:ext cx="5143128" cy="342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V:\POLICY AND REVIEW TEAM\R13 Events\ECSC Dec 2015\Photos\Women's Conference Aodhain O Riorda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8653"/>
            <a:ext cx="3816424" cy="254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800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U:\_Helsinki\ECSC Dec 2015\Photos\UN Committe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76672"/>
            <a:ext cx="8100901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854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U:\_Helsinki\ECSC Dec 2015\Photos\Public Consulta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12" y="548680"/>
            <a:ext cx="849694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121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U:\_Helsinki\ECSC Dec 2015\Photos\Public Consultation Graphic Harves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208912" cy="599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597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U:\_Helsinki\ECSC Dec 2015\Photos\Public Consultation-Yout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1943"/>
            <a:ext cx="8424936" cy="544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197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40</Words>
  <Application>Microsoft Macintosh PowerPoint</Application>
  <PresentationFormat>On-screen Show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Ruth Gallagher</cp:lastModifiedBy>
  <cp:revision>74</cp:revision>
  <cp:lastPrinted>2015-12-03T16:53:58Z</cp:lastPrinted>
  <dcterms:created xsi:type="dcterms:W3CDTF">2015-02-04T08:48:03Z</dcterms:created>
  <dcterms:modified xsi:type="dcterms:W3CDTF">2015-12-09T22:33:54Z</dcterms:modified>
</cp:coreProperties>
</file>