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314" r:id="rId3"/>
    <p:sldId id="315" r:id="rId4"/>
    <p:sldId id="316" r:id="rId5"/>
    <p:sldId id="317" r:id="rId6"/>
    <p:sldId id="31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A9DD"/>
    <a:srgbClr val="B6B37B"/>
    <a:srgbClr val="6D772F"/>
    <a:srgbClr val="132A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>
        <p:scale>
          <a:sx n="57" d="100"/>
          <a:sy n="57" d="100"/>
        </p:scale>
        <p:origin x="-1140" y="-4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369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AFAAB-1333-4456-92C4-02E0A8C592B5}" type="datetimeFigureOut">
              <a:rPr lang="en-GB" smtClean="0"/>
              <a:t>15/06/2015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267A6-BF35-4A53-9A8B-0E9296512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602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854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132A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261" y="453153"/>
            <a:ext cx="9719631" cy="1149069"/>
          </a:xfrm>
          <a:prstGeom prst="rect">
            <a:avLst/>
          </a:prstGeom>
        </p:spPr>
        <p:txBody>
          <a:bodyPr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261" y="1788340"/>
            <a:ext cx="10205153" cy="4288779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  <a:lvl2pPr>
              <a:defRPr sz="3200">
                <a:solidFill>
                  <a:schemeClr val="bg1"/>
                </a:solidFill>
              </a:defRPr>
            </a:lvl2pPr>
            <a:lvl3pPr>
              <a:defRPr sz="2800">
                <a:solidFill>
                  <a:schemeClr val="bg1"/>
                </a:solidFill>
              </a:defRPr>
            </a:lvl3pPr>
            <a:lvl4pPr>
              <a:defRPr sz="2400">
                <a:solidFill>
                  <a:schemeClr val="bg1"/>
                </a:solidFill>
              </a:defRPr>
            </a:lvl4pPr>
            <a:lvl5pPr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737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2A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096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877" y="5769874"/>
            <a:ext cx="764107" cy="7641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786" y="5921431"/>
            <a:ext cx="1982915" cy="52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36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9989" y="1122362"/>
            <a:ext cx="9661891" cy="2980299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sz="11500" dirty="0" smtClean="0"/>
              <a:t>GPEN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4000" dirty="0" smtClean="0">
                <a:solidFill>
                  <a:srgbClr val="B6B37B"/>
                </a:solidFill>
              </a:rPr>
              <a:t>Global </a:t>
            </a:r>
            <a:r>
              <a:rPr lang="en-GB" sz="4000" dirty="0" smtClean="0">
                <a:solidFill>
                  <a:srgbClr val="B6B37B"/>
                </a:solidFill>
              </a:rPr>
              <a:t>Prosecutors E-Crime Network</a:t>
            </a:r>
            <a:br>
              <a:rPr lang="en-GB" sz="4000" dirty="0" smtClean="0">
                <a:solidFill>
                  <a:srgbClr val="B6B37B"/>
                </a:solidFill>
              </a:rPr>
            </a:br>
            <a:r>
              <a:rPr lang="en-GB" sz="4000" dirty="0" smtClean="0">
                <a:solidFill>
                  <a:srgbClr val="B6B37B"/>
                </a:solidFill>
              </a:rPr>
              <a:t>www.iap-association.org/GPEN</a:t>
            </a:r>
            <a:br>
              <a:rPr lang="en-GB" sz="4000" dirty="0" smtClean="0">
                <a:solidFill>
                  <a:srgbClr val="B6B37B"/>
                </a:solidFill>
              </a:rPr>
            </a:br>
            <a:r>
              <a:rPr lang="en-GB" sz="4000" dirty="0" smtClean="0">
                <a:solidFill>
                  <a:srgbClr val="5EA9DD"/>
                </a:solidFill>
              </a:rPr>
              <a:t>@</a:t>
            </a:r>
            <a:r>
              <a:rPr lang="en-GB" sz="4000" dirty="0" err="1" smtClean="0">
                <a:solidFill>
                  <a:srgbClr val="5EA9DD"/>
                </a:solidFill>
              </a:rPr>
              <a:t>iaprosecutors</a:t>
            </a:r>
            <a:endParaRPr lang="en-GB" sz="1800" dirty="0">
              <a:solidFill>
                <a:srgbClr val="5EA9DD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277" y="4102661"/>
            <a:ext cx="9144000" cy="2095838"/>
          </a:xfrm>
        </p:spPr>
        <p:txBody>
          <a:bodyPr/>
          <a:lstStyle/>
          <a:p>
            <a:r>
              <a:rPr lang="en-GB" sz="4000" dirty="0" smtClean="0"/>
              <a:t>Enabling an international, knowledge led, co-ordinated approach to prosecuting cybercrime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350" y="3516701"/>
            <a:ext cx="632626" cy="51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28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261" y="453153"/>
            <a:ext cx="10746940" cy="2399240"/>
          </a:xfrm>
        </p:spPr>
        <p:txBody>
          <a:bodyPr/>
          <a:lstStyle/>
          <a:p>
            <a:r>
              <a:rPr lang="en-GB" b="1" dirty="0" smtClean="0"/>
              <a:t>International </a:t>
            </a:r>
            <a:r>
              <a:rPr lang="en-GB" b="1" dirty="0"/>
              <a:t>Association of </a:t>
            </a:r>
            <a:r>
              <a:rPr lang="en-GB" b="1" dirty="0" smtClean="0"/>
              <a:t>Prosecutors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261" y="1330036"/>
            <a:ext cx="10205153" cy="4747083"/>
          </a:xfrm>
        </p:spPr>
        <p:txBody>
          <a:bodyPr/>
          <a:lstStyle/>
          <a:p>
            <a:pPr marL="285750" indent="-285750">
              <a:buFont typeface="Arial" charset="0"/>
              <a:buChar char="•"/>
            </a:pPr>
            <a:r>
              <a:rPr lang="en-GB" dirty="0">
                <a:latin typeface="Calibri" pitchFamily="34" charset="0"/>
              </a:rPr>
              <a:t>T</a:t>
            </a:r>
            <a:r>
              <a:rPr lang="en-GB" dirty="0" smtClean="0">
                <a:latin typeface="Calibri" pitchFamily="34" charset="0"/>
              </a:rPr>
              <a:t>he </a:t>
            </a:r>
            <a:r>
              <a:rPr lang="en-GB" dirty="0">
                <a:latin typeface="Calibri" pitchFamily="34" charset="0"/>
              </a:rPr>
              <a:t>only world wide association of </a:t>
            </a:r>
            <a:r>
              <a:rPr lang="en-GB" dirty="0" smtClean="0">
                <a:latin typeface="Calibri" pitchFamily="34" charset="0"/>
              </a:rPr>
              <a:t>prosecutors</a:t>
            </a:r>
            <a:endParaRPr lang="en-GB" dirty="0">
              <a:latin typeface="Calibri" pitchFamily="34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GB" dirty="0">
                <a:latin typeface="Calibri" pitchFamily="34" charset="0"/>
              </a:rPr>
              <a:t>N</a:t>
            </a:r>
            <a:r>
              <a:rPr lang="en-GB" dirty="0" smtClean="0">
                <a:latin typeface="Calibri" pitchFamily="34" charset="0"/>
              </a:rPr>
              <a:t>on- </a:t>
            </a:r>
            <a:r>
              <a:rPr lang="en-GB" dirty="0">
                <a:latin typeface="Calibri" pitchFamily="34" charset="0"/>
              </a:rPr>
              <a:t>governmental, non-political organisation 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>
                <a:latin typeface="Calibri" pitchFamily="34" charset="0"/>
              </a:rPr>
              <a:t>Established in 1995, over 2200 </a:t>
            </a:r>
            <a:r>
              <a:rPr lang="en-GB" dirty="0">
                <a:latin typeface="Calibri" pitchFamily="34" charset="0"/>
              </a:rPr>
              <a:t>individual </a:t>
            </a:r>
            <a:r>
              <a:rPr lang="en-GB" dirty="0" smtClean="0">
                <a:latin typeface="Calibri" pitchFamily="34" charset="0"/>
              </a:rPr>
              <a:t>members, over 170 countries with </a:t>
            </a:r>
            <a:r>
              <a:rPr lang="en-GB" dirty="0">
                <a:latin typeface="Calibri" pitchFamily="34" charset="0"/>
              </a:rPr>
              <a:t>organisational members, </a:t>
            </a:r>
            <a:r>
              <a:rPr lang="en-GB" dirty="0" smtClean="0">
                <a:latin typeface="Calibri" pitchFamily="34" charset="0"/>
              </a:rPr>
              <a:t>representing </a:t>
            </a:r>
            <a:r>
              <a:rPr lang="en-GB" dirty="0">
                <a:latin typeface="Calibri" pitchFamily="34" charset="0"/>
              </a:rPr>
              <a:t>over </a:t>
            </a:r>
            <a:r>
              <a:rPr lang="en-GB" dirty="0" smtClean="0">
                <a:latin typeface="Calibri" pitchFamily="34" charset="0"/>
              </a:rPr>
              <a:t>350,000 prosecutors</a:t>
            </a:r>
          </a:p>
          <a:p>
            <a:pPr marL="285750" indent="-285750">
              <a:buFont typeface="Arial" charset="0"/>
              <a:buChar char="•"/>
            </a:pPr>
            <a:endParaRPr lang="en-GB" dirty="0">
              <a:latin typeface="Calibri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079" y="4335463"/>
            <a:ext cx="1804988" cy="180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928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GPEN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261" y="1296786"/>
            <a:ext cx="10205153" cy="4780334"/>
          </a:xfrm>
        </p:spPr>
        <p:txBody>
          <a:bodyPr/>
          <a:lstStyle/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en-GB" dirty="0">
                <a:latin typeface="Calibri" pitchFamily="34" charset="0"/>
              </a:rPr>
              <a:t>GPEN is a virtual network of specialist e-crime prosecutors </a:t>
            </a:r>
            <a:endParaRPr lang="en-GB" dirty="0" smtClean="0">
              <a:latin typeface="Calibri" pitchFamily="34" charset="0"/>
            </a:endParaRP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en-GB" dirty="0">
                <a:latin typeface="Calibri" pitchFamily="34" charset="0"/>
              </a:rPr>
              <a:t>S</a:t>
            </a:r>
            <a:r>
              <a:rPr lang="en-GB" dirty="0" smtClean="0">
                <a:latin typeface="Calibri" pitchFamily="34" charset="0"/>
              </a:rPr>
              <a:t>upervised </a:t>
            </a:r>
            <a:r>
              <a:rPr lang="en-GB" dirty="0">
                <a:latin typeface="Calibri" pitchFamily="34" charset="0"/>
              </a:rPr>
              <a:t>by a </a:t>
            </a:r>
            <a:r>
              <a:rPr lang="en-GB" dirty="0" smtClean="0">
                <a:latin typeface="Calibri" pitchFamily="34" charset="0"/>
              </a:rPr>
              <a:t>Committee </a:t>
            </a:r>
            <a:r>
              <a:rPr lang="en-GB" dirty="0">
                <a:latin typeface="Calibri" pitchFamily="34" charset="0"/>
              </a:rPr>
              <a:t>within the </a:t>
            </a:r>
            <a:r>
              <a:rPr lang="en-GB" dirty="0" smtClean="0">
                <a:latin typeface="Calibri" pitchFamily="34" charset="0"/>
              </a:rPr>
              <a:t>IAP .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en-GB" dirty="0">
                <a:latin typeface="Calibri" pitchFamily="34" charset="0"/>
              </a:rPr>
              <a:t>H</a:t>
            </a:r>
            <a:r>
              <a:rPr lang="en-GB" dirty="0" smtClean="0">
                <a:latin typeface="Calibri" pitchFamily="34" charset="0"/>
              </a:rPr>
              <a:t>osted </a:t>
            </a:r>
            <a:r>
              <a:rPr lang="en-GB" dirty="0">
                <a:latin typeface="Calibri" pitchFamily="34" charset="0"/>
              </a:rPr>
              <a:t>by the IAP on the IAP website.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en-GB" dirty="0" smtClean="0">
                <a:latin typeface="Calibri" pitchFamily="34" charset="0"/>
              </a:rPr>
              <a:t>Each </a:t>
            </a:r>
            <a:r>
              <a:rPr lang="en-GB" dirty="0">
                <a:latin typeface="Calibri" pitchFamily="34" charset="0"/>
              </a:rPr>
              <a:t>IAP member country is invited to </a:t>
            </a:r>
            <a:r>
              <a:rPr lang="en-GB" dirty="0" smtClean="0">
                <a:latin typeface="Calibri" pitchFamily="34" charset="0"/>
              </a:rPr>
              <a:t>register one or more e-crime prosecutor as GPEN contact point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en-GB" dirty="0">
                <a:latin typeface="Calibri" pitchFamily="34" charset="0"/>
              </a:rPr>
              <a:t>GPEN </a:t>
            </a:r>
            <a:r>
              <a:rPr lang="en-GB" dirty="0" smtClean="0">
                <a:latin typeface="Calibri" pitchFamily="34" charset="0"/>
              </a:rPr>
              <a:t>encourages </a:t>
            </a:r>
            <a:r>
              <a:rPr lang="en-GB" dirty="0">
                <a:latin typeface="Calibri" pitchFamily="34" charset="0"/>
              </a:rPr>
              <a:t>enhanced international cooperation o</a:t>
            </a:r>
            <a:r>
              <a:rPr lang="en-GB" dirty="0" smtClean="0">
                <a:latin typeface="Calibri" pitchFamily="34" charset="0"/>
              </a:rPr>
              <a:t>n e-crime between jurisdictions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endParaRPr lang="en-US" dirty="0">
              <a:latin typeface="Calibri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321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261" y="182881"/>
            <a:ext cx="9719631" cy="1419342"/>
          </a:xfrm>
        </p:spPr>
        <p:txBody>
          <a:bodyPr/>
          <a:lstStyle/>
          <a:p>
            <a:r>
              <a:rPr lang="en-GB" b="1" dirty="0" smtClean="0"/>
              <a:t>GPEN (2)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261" y="980902"/>
            <a:ext cx="10205153" cy="5096218"/>
          </a:xfrm>
        </p:spPr>
        <p:txBody>
          <a:bodyPr/>
          <a:lstStyle/>
          <a:p>
            <a:r>
              <a:rPr lang="en-GB" dirty="0">
                <a:latin typeface="Calibri" pitchFamily="34" charset="0"/>
              </a:rPr>
              <a:t>E</a:t>
            </a:r>
            <a:r>
              <a:rPr lang="en-GB" dirty="0" smtClean="0">
                <a:latin typeface="Calibri" pitchFamily="34" charset="0"/>
              </a:rPr>
              <a:t>nables </a:t>
            </a:r>
            <a:r>
              <a:rPr lang="en-GB" dirty="0">
                <a:latin typeface="Calibri" pitchFamily="34" charset="0"/>
              </a:rPr>
              <a:t>all jurisdictions to develop a </a:t>
            </a:r>
            <a:r>
              <a:rPr lang="en-GB" dirty="0" smtClean="0">
                <a:latin typeface="Calibri" pitchFamily="34" charset="0"/>
              </a:rPr>
              <a:t>coordinated </a:t>
            </a:r>
            <a:r>
              <a:rPr lang="en-GB" dirty="0">
                <a:latin typeface="Calibri" pitchFamily="34" charset="0"/>
              </a:rPr>
              <a:t>approach to access information and training and create methods for dealing with </a:t>
            </a:r>
            <a:r>
              <a:rPr lang="en-GB" dirty="0" smtClean="0">
                <a:latin typeface="Calibri" pitchFamily="34" charset="0"/>
              </a:rPr>
              <a:t>e-crime</a:t>
            </a:r>
          </a:p>
          <a:p>
            <a:r>
              <a:rPr lang="en-GB" dirty="0" smtClean="0">
                <a:latin typeface="Calibri" pitchFamily="34" charset="0"/>
              </a:rPr>
              <a:t>Reduce </a:t>
            </a:r>
            <a:r>
              <a:rPr lang="en-GB" dirty="0">
                <a:latin typeface="Calibri" pitchFamily="34" charset="0"/>
              </a:rPr>
              <a:t>duplication of training </a:t>
            </a:r>
            <a:r>
              <a:rPr lang="en-GB" dirty="0" smtClean="0">
                <a:latin typeface="Calibri" pitchFamily="34" charset="0"/>
              </a:rPr>
              <a:t>(material) and </a:t>
            </a:r>
            <a:r>
              <a:rPr lang="en-GB" dirty="0">
                <a:latin typeface="Calibri" pitchFamily="34" charset="0"/>
              </a:rPr>
              <a:t>realise significant cost </a:t>
            </a:r>
            <a:r>
              <a:rPr lang="en-GB" dirty="0" smtClean="0">
                <a:latin typeface="Calibri" pitchFamily="34" charset="0"/>
              </a:rPr>
              <a:t>savings</a:t>
            </a:r>
          </a:p>
          <a:p>
            <a:r>
              <a:rPr lang="en-GB" dirty="0" smtClean="0">
                <a:latin typeface="Calibri" pitchFamily="34" charset="0"/>
              </a:rPr>
              <a:t>Encourage </a:t>
            </a:r>
            <a:r>
              <a:rPr lang="en-GB" dirty="0">
                <a:latin typeface="Calibri" pitchFamily="34" charset="0"/>
              </a:rPr>
              <a:t>the sharing of best practice and dissemination of lessons </a:t>
            </a:r>
            <a:r>
              <a:rPr lang="en-GB" dirty="0" smtClean="0">
                <a:latin typeface="Calibri" pitchFamily="34" charset="0"/>
              </a:rPr>
              <a:t>learnt</a:t>
            </a:r>
          </a:p>
          <a:p>
            <a:r>
              <a:rPr lang="en-GB" dirty="0">
                <a:latin typeface="Calibri" pitchFamily="34" charset="0"/>
              </a:rPr>
              <a:t>I</a:t>
            </a:r>
            <a:r>
              <a:rPr lang="en-GB" dirty="0" smtClean="0">
                <a:latin typeface="Calibri" pitchFamily="34" charset="0"/>
              </a:rPr>
              <a:t>mprove </a:t>
            </a:r>
            <a:r>
              <a:rPr lang="en-GB" dirty="0">
                <a:latin typeface="Calibri" pitchFamily="34" charset="0"/>
              </a:rPr>
              <a:t>the exchange of crucial information and data quickly and efficiently.</a:t>
            </a:r>
            <a:endParaRPr lang="en-US" dirty="0">
              <a:latin typeface="Calibri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endParaRPr lang="en-US" dirty="0">
              <a:latin typeface="Calibri" pitchFamily="34" charset="0"/>
            </a:endParaRPr>
          </a:p>
          <a:p>
            <a:endParaRPr lang="en-GB" dirty="0" smtClean="0">
              <a:latin typeface="Calibri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82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261" y="199506"/>
            <a:ext cx="9719631" cy="881150"/>
          </a:xfrm>
        </p:spPr>
        <p:txBody>
          <a:bodyPr/>
          <a:lstStyle/>
          <a:p>
            <a:r>
              <a:rPr lang="en-GB" b="1" dirty="0" smtClean="0"/>
              <a:t>GPEN (3)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261" y="1113905"/>
            <a:ext cx="10205153" cy="4963214"/>
          </a:xfrm>
        </p:spPr>
        <p:txBody>
          <a:bodyPr/>
          <a:lstStyle/>
          <a:p>
            <a:pPr marL="452628" lvl="1" indent="-342900">
              <a:buClr>
                <a:schemeClr val="accent3"/>
              </a:buClr>
              <a:defRPr/>
            </a:pPr>
            <a:r>
              <a:rPr lang="en-GB" sz="3600" dirty="0">
                <a:latin typeface="Calibri" pitchFamily="34" charset="0"/>
              </a:rPr>
              <a:t>Provide a contacts database of fellow </a:t>
            </a:r>
            <a:r>
              <a:rPr lang="en-GB" sz="3600" dirty="0" smtClean="0">
                <a:latin typeface="Calibri" pitchFamily="34" charset="0"/>
              </a:rPr>
              <a:t>e-crime </a:t>
            </a:r>
            <a:r>
              <a:rPr lang="en-GB" sz="3600" dirty="0">
                <a:latin typeface="Calibri" pitchFamily="34" charset="0"/>
              </a:rPr>
              <a:t>prosecutors  </a:t>
            </a:r>
            <a:r>
              <a:rPr lang="en-GB" sz="3600" dirty="0" smtClean="0">
                <a:latin typeface="Calibri" pitchFamily="34" charset="0"/>
              </a:rPr>
              <a:t>around </a:t>
            </a:r>
            <a:r>
              <a:rPr lang="en-GB" sz="3600" dirty="0">
                <a:latin typeface="Calibri" pitchFamily="34" charset="0"/>
              </a:rPr>
              <a:t>the </a:t>
            </a:r>
            <a:r>
              <a:rPr lang="en-GB" sz="3600" dirty="0" smtClean="0">
                <a:latin typeface="Calibri" pitchFamily="34" charset="0"/>
              </a:rPr>
              <a:t>world</a:t>
            </a:r>
            <a:endParaRPr lang="en-US" sz="3600" dirty="0">
              <a:latin typeface="Calibri" pitchFamily="34" charset="0"/>
            </a:endParaRPr>
          </a:p>
          <a:p>
            <a:pPr marL="452628" lvl="1" indent="-342900">
              <a:buClr>
                <a:schemeClr val="accent3"/>
              </a:buClr>
              <a:defRPr/>
            </a:pPr>
            <a:r>
              <a:rPr lang="en-GB" sz="3600" dirty="0">
                <a:latin typeface="Calibri" pitchFamily="34" charset="0"/>
              </a:rPr>
              <a:t>Provide a discussion forum (message/chat board) for the exchange of queries and </a:t>
            </a:r>
            <a:r>
              <a:rPr lang="en-GB" sz="3600" dirty="0" smtClean="0">
                <a:latin typeface="Calibri" pitchFamily="34" charset="0"/>
              </a:rPr>
              <a:t>advice</a:t>
            </a:r>
            <a:endParaRPr lang="en-US" sz="3600" dirty="0">
              <a:latin typeface="Calibri" pitchFamily="34" charset="0"/>
            </a:endParaRPr>
          </a:p>
          <a:p>
            <a:pPr marL="452628" lvl="1" indent="-342900">
              <a:buClr>
                <a:schemeClr val="accent3"/>
              </a:buClr>
              <a:defRPr/>
            </a:pPr>
            <a:r>
              <a:rPr lang="en-GB" sz="3600" dirty="0">
                <a:latin typeface="Calibri" pitchFamily="34" charset="0"/>
              </a:rPr>
              <a:t>Provide a library collection of e-crime </a:t>
            </a:r>
            <a:r>
              <a:rPr lang="en-GB" sz="3600" dirty="0" smtClean="0">
                <a:latin typeface="Calibri" pitchFamily="34" charset="0"/>
              </a:rPr>
              <a:t>material: </a:t>
            </a:r>
            <a:r>
              <a:rPr lang="en-GB" sz="3600" dirty="0">
                <a:latin typeface="Calibri" pitchFamily="34" charset="0"/>
              </a:rPr>
              <a:t>national legislation and legal </a:t>
            </a:r>
            <a:r>
              <a:rPr lang="en-GB" sz="3600" dirty="0" smtClean="0">
                <a:latin typeface="Calibri" pitchFamily="34" charset="0"/>
              </a:rPr>
              <a:t>guidance</a:t>
            </a:r>
            <a:endParaRPr lang="en-US" sz="3600" dirty="0">
              <a:latin typeface="Calibri" pitchFamily="34" charset="0"/>
            </a:endParaRPr>
          </a:p>
          <a:p>
            <a:pPr marL="452628" lvl="1" indent="-342900">
              <a:buClr>
                <a:schemeClr val="accent3"/>
              </a:buClr>
              <a:defRPr/>
            </a:pPr>
            <a:r>
              <a:rPr lang="en-GB" sz="3600" dirty="0">
                <a:latin typeface="Calibri" pitchFamily="34" charset="0"/>
              </a:rPr>
              <a:t>Create a virtual Global E-Crime Prosecutors’ College, containing a database of e-crime training courses and </a:t>
            </a:r>
            <a:r>
              <a:rPr lang="en-GB" sz="3600" dirty="0" smtClean="0">
                <a:latin typeface="Calibri" pitchFamily="34" charset="0"/>
              </a:rPr>
              <a:t>presentations</a:t>
            </a:r>
            <a:endParaRPr lang="en-GB" sz="3600" dirty="0">
              <a:latin typeface="Calibri" pitchFamily="34" charset="0"/>
            </a:endParaRPr>
          </a:p>
          <a:p>
            <a:pPr marL="109728" lvl="1" indent="0">
              <a:buClr>
                <a:schemeClr val="accent3"/>
              </a:buClr>
              <a:buNone/>
              <a:defRPr/>
            </a:pPr>
            <a:r>
              <a:rPr lang="en-GB" sz="3600" dirty="0" smtClean="0">
                <a:latin typeface="Calibri" pitchFamily="34" charset="0"/>
              </a:rPr>
              <a:t>.</a:t>
            </a:r>
            <a:endParaRPr lang="en-US" sz="3600" dirty="0">
              <a:latin typeface="Calibri" pitchFamily="34" charset="0"/>
            </a:endParaRPr>
          </a:p>
          <a:p>
            <a:pPr marL="0" indent="0">
              <a:buNone/>
            </a:pPr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36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9989" y="1122362"/>
            <a:ext cx="9661891" cy="2980299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sz="11500" dirty="0" smtClean="0"/>
              <a:t>GPEN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4000" dirty="0" smtClean="0">
                <a:solidFill>
                  <a:srgbClr val="B6B37B"/>
                </a:solidFill>
              </a:rPr>
              <a:t>Global </a:t>
            </a:r>
            <a:r>
              <a:rPr lang="en-GB" sz="4000" dirty="0" smtClean="0">
                <a:solidFill>
                  <a:srgbClr val="B6B37B"/>
                </a:solidFill>
              </a:rPr>
              <a:t>Prosecutors E-Crime Network</a:t>
            </a:r>
            <a:br>
              <a:rPr lang="en-GB" sz="4000" dirty="0" smtClean="0">
                <a:solidFill>
                  <a:srgbClr val="B6B37B"/>
                </a:solidFill>
              </a:rPr>
            </a:br>
            <a:r>
              <a:rPr lang="en-GB" sz="4000" dirty="0" smtClean="0">
                <a:solidFill>
                  <a:srgbClr val="B6B37B"/>
                </a:solidFill>
              </a:rPr>
              <a:t>www.iap-association.org/GPEN</a:t>
            </a:r>
            <a:br>
              <a:rPr lang="en-GB" sz="4000" dirty="0" smtClean="0">
                <a:solidFill>
                  <a:srgbClr val="B6B37B"/>
                </a:solidFill>
              </a:rPr>
            </a:br>
            <a:r>
              <a:rPr lang="en-GB" sz="4000" dirty="0" smtClean="0">
                <a:solidFill>
                  <a:srgbClr val="5EA9DD"/>
                </a:solidFill>
              </a:rPr>
              <a:t>@</a:t>
            </a:r>
            <a:r>
              <a:rPr lang="en-GB" sz="4000" dirty="0" err="1" smtClean="0">
                <a:solidFill>
                  <a:srgbClr val="5EA9DD"/>
                </a:solidFill>
              </a:rPr>
              <a:t>iaprosecutors</a:t>
            </a:r>
            <a:endParaRPr lang="en-GB" sz="1800" dirty="0">
              <a:solidFill>
                <a:srgbClr val="5EA9DD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277" y="4102661"/>
            <a:ext cx="9144000" cy="2095838"/>
          </a:xfrm>
        </p:spPr>
        <p:txBody>
          <a:bodyPr/>
          <a:lstStyle/>
          <a:p>
            <a:r>
              <a:rPr lang="en-GB" sz="4000" dirty="0" smtClean="0"/>
              <a:t>Enabling an international, knowledge led, co-ordinated approach to prosecuting cybercrime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350" y="3516701"/>
            <a:ext cx="632626" cy="51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97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234</Words>
  <Application>Microsoft Office PowerPoint</Application>
  <PresentationFormat>Custom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GPEN Global Prosecutors E-Crime Network www.iap-association.org/GPEN @iaprosecutors</vt:lpstr>
      <vt:lpstr>International Association of Prosecutors </vt:lpstr>
      <vt:lpstr>GPEN</vt:lpstr>
      <vt:lpstr>GPEN (2)</vt:lpstr>
      <vt:lpstr>GPEN (3)</vt:lpstr>
      <vt:lpstr> GPEN Global Prosecutors E-Crime Network www.iap-association.org/GPEN @iaprosecutors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Williams</dc:creator>
  <cp:lastModifiedBy>Georgee</cp:lastModifiedBy>
  <cp:revision>59</cp:revision>
  <dcterms:created xsi:type="dcterms:W3CDTF">2014-02-26T10:07:06Z</dcterms:created>
  <dcterms:modified xsi:type="dcterms:W3CDTF">2015-06-15T00:50:38Z</dcterms:modified>
</cp:coreProperties>
</file>