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58" r:id="rId5"/>
    <p:sldId id="259" r:id="rId6"/>
    <p:sldId id="261" r:id="rId7"/>
    <p:sldId id="280" r:id="rId8"/>
    <p:sldId id="268" r:id="rId9"/>
    <p:sldId id="281" r:id="rId10"/>
    <p:sldId id="269" r:id="rId11"/>
    <p:sldId id="270" r:id="rId12"/>
    <p:sldId id="271" r:id="rId13"/>
    <p:sldId id="275" r:id="rId14"/>
    <p:sldId id="282" r:id="rId15"/>
    <p:sldId id="273" r:id="rId16"/>
    <p:sldId id="274" r:id="rId17"/>
    <p:sldId id="276" r:id="rId18"/>
    <p:sldId id="277" r:id="rId19"/>
    <p:sldId id="278" r:id="rId20"/>
    <p:sldId id="283" r:id="rId21"/>
    <p:sldId id="267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7258" autoAdjust="0"/>
  </p:normalViewPr>
  <p:slideViewPr>
    <p:cSldViewPr>
      <p:cViewPr>
        <p:scale>
          <a:sx n="100" d="100"/>
          <a:sy n="100" d="100"/>
        </p:scale>
        <p:origin x="-756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E:\배경추가\J29\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99" y="1"/>
            <a:ext cx="9147399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J:\인권위\20141105\인권위로고_투명10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52440"/>
            <a:ext cx="5184576" cy="4652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2300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4086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275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34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35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710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2605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174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693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8929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9599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0E838-D81F-427D-A874-379558CAAD67}" type="datetimeFigureOut">
              <a:rPr lang="ko-KR" altLang="en-US" smtClean="0"/>
              <a:pPr/>
              <a:t>2015-12-02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A38FD-F718-4842-A075-093A60100B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7988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45604" y="1772816"/>
            <a:ext cx="8856984" cy="19005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 defTabSz="980472">
              <a:spcBef>
                <a:spcPts val="900"/>
              </a:spcBef>
              <a:defRPr sz="1800"/>
            </a:pPr>
            <a:r>
              <a:rPr lang="en-US" altLang="ko-KR" sz="5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55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5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55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endParaRPr lang="en-US" altLang="ko-KR" sz="5500" b="1" dirty="0">
              <a:latin typeface="Times New Roman" pitchFamily="18" charset="0"/>
              <a:cs typeface="Times New Roman" pitchFamily="18" charset="0"/>
            </a:endParaRPr>
          </a:p>
          <a:p>
            <a:pPr lvl="0" algn="ctr" defTabSz="980472">
              <a:spcBef>
                <a:spcPts val="900"/>
              </a:spcBef>
              <a:defRPr sz="1800"/>
            </a:pPr>
            <a:r>
              <a:rPr lang="en-US" altLang="ko-KR" sz="5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5500" b="1" dirty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5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55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1691680" y="4869160"/>
            <a:ext cx="6858508" cy="12726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2500" b="1" dirty="0">
                <a:latin typeface="Times New Roman" pitchFamily="18" charset="0"/>
                <a:cs typeface="Times New Roman" pitchFamily="18" charset="0"/>
              </a:rPr>
              <a:t>Lee </a:t>
            </a:r>
            <a:r>
              <a:rPr lang="en-US" altLang="ko-KR" sz="2500" b="1" dirty="0" err="1">
                <a:latin typeface="Times New Roman" pitchFamily="18" charset="0"/>
                <a:cs typeface="Times New Roman" pitchFamily="18" charset="0"/>
              </a:rPr>
              <a:t>Kyungsook</a:t>
            </a:r>
            <a:r>
              <a:rPr lang="ko-KR" alt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ko-KR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130000"/>
              </a:lnSpc>
            </a:pPr>
            <a:r>
              <a:rPr lang="en-US" altLang="ko-KR" sz="1700" b="1" dirty="0">
                <a:latin typeface="Times New Roman" pitchFamily="18" charset="0"/>
                <a:cs typeface="Times New Roman" pitchFamily="18" charset="0"/>
              </a:rPr>
              <a:t>Standing Commissioner </a:t>
            </a:r>
            <a:endParaRPr lang="en-US" altLang="ko-KR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130000"/>
              </a:lnSpc>
            </a:pPr>
            <a:r>
              <a:rPr lang="en-US" altLang="ko-KR" sz="17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 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8575573" y="5020682"/>
            <a:ext cx="54260" cy="100811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93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9800" y="452140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Multiple Discrimination Against Older Women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모서리가 둥근 직사각형 2"/>
          <p:cNvSpPr/>
          <p:nvPr/>
        </p:nvSpPr>
        <p:spPr>
          <a:xfrm>
            <a:off x="2042095" y="4869160"/>
            <a:ext cx="5015808" cy="1440160"/>
          </a:xfrm>
          <a:prstGeom prst="roundRect">
            <a:avLst>
              <a:gd name="adj" fmla="val 27528"/>
            </a:avLst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b="1" dirty="0">
                <a:latin typeface="Times New Roman" pitchFamily="18" charset="0"/>
                <a:cs typeface="Times New Roman" pitchFamily="18" charset="0"/>
              </a:rPr>
              <a:t>less work opportunity than older men</a:t>
            </a:r>
            <a:r>
              <a:rPr lang="en-US" altLang="ko-KR" sz="22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altLang="ko-KR" sz="2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ko-KR" sz="2200" b="1" dirty="0">
                <a:latin typeface="Times New Roman" pitchFamily="18" charset="0"/>
                <a:cs typeface="Times New Roman" pitchFamily="18" charset="0"/>
              </a:rPr>
              <a:t>career interruption in labor </a:t>
            </a:r>
            <a:r>
              <a:rPr lang="en-US" altLang="ko-KR" sz="2200" b="1" dirty="0" smtClean="0">
                <a:latin typeface="Times New Roman" pitchFamily="18" charset="0"/>
                <a:cs typeface="Times New Roman" pitchFamily="18" charset="0"/>
              </a:rPr>
              <a:t>market,</a:t>
            </a:r>
          </a:p>
          <a:p>
            <a:pPr algn="ctr"/>
            <a:r>
              <a:rPr lang="en-US" altLang="ko-KR" sz="2200" b="1" dirty="0" smtClean="0">
                <a:latin typeface="Times New Roman" pitchFamily="18" charset="0"/>
                <a:cs typeface="Times New Roman" pitchFamily="18" charset="0"/>
              </a:rPr>
              <a:t>un-paid </a:t>
            </a:r>
            <a:r>
              <a:rPr lang="en-US" altLang="ko-KR" sz="2200" b="1" dirty="0">
                <a:latin typeface="Times New Roman" pitchFamily="18" charset="0"/>
                <a:cs typeface="Times New Roman" pitchFamily="18" charset="0"/>
              </a:rPr>
              <a:t>housework</a:t>
            </a:r>
            <a:endParaRPr lang="ko-KR" alt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AutoShape 13"/>
          <p:cNvSpPr>
            <a:spLocks noChangeArrowheads="1"/>
          </p:cNvSpPr>
          <p:nvPr/>
        </p:nvSpPr>
        <p:spPr bwMode="auto">
          <a:xfrm rot="5400000">
            <a:off x="3751651" y="3377193"/>
            <a:ext cx="1584176" cy="1111726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8000">
                <a:srgbClr val="002060"/>
              </a:gs>
              <a:gs pos="78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814760" y="692696"/>
            <a:ext cx="7285632" cy="400110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altLang="ko-KR" sz="2000" b="1" dirty="0">
                <a:latin typeface="Times New Roman" pitchFamily="18" charset="0"/>
                <a:cs typeface="Times New Roman" pitchFamily="18" charset="0"/>
              </a:rPr>
              <a:t>Discrimination in work opportunity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1240382" y="629899"/>
            <a:ext cx="379290" cy="5155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ko-KR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타원 1"/>
          <p:cNvSpPr/>
          <p:nvPr/>
        </p:nvSpPr>
        <p:spPr>
          <a:xfrm>
            <a:off x="1259632" y="1626145"/>
            <a:ext cx="2736304" cy="2736304"/>
          </a:xfrm>
          <a:prstGeom prst="ellipse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ko-K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age discrimination</a:t>
            </a:r>
            <a:endParaRPr lang="ko-KR" altLang="en-US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5148064" y="1626145"/>
            <a:ext cx="2736304" cy="2736304"/>
          </a:xfrm>
          <a:prstGeom prst="ellipse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ko-K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gender discrimination in work opportunity</a:t>
            </a:r>
            <a:endParaRPr lang="ko-KR" altLang="en-US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십자형 3"/>
          <p:cNvSpPr/>
          <p:nvPr/>
        </p:nvSpPr>
        <p:spPr>
          <a:xfrm>
            <a:off x="4075687" y="2537574"/>
            <a:ext cx="936104" cy="913445"/>
          </a:xfrm>
          <a:prstGeom prst="plus">
            <a:avLst>
              <a:gd name="adj" fmla="val 33430"/>
            </a:avLst>
          </a:prstGeom>
          <a:solidFill>
            <a:srgbClr val="002060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8" name="직사각형 17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124767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9800" y="452140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Multiple Discrimination Against Older Women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모서리가 둥근 직사각형 2"/>
          <p:cNvSpPr/>
          <p:nvPr/>
        </p:nvSpPr>
        <p:spPr>
          <a:xfrm>
            <a:off x="2042095" y="4869160"/>
            <a:ext cx="5015808" cy="1152128"/>
          </a:xfrm>
          <a:prstGeom prst="roundRect">
            <a:avLst>
              <a:gd name="adj" fmla="val 27528"/>
            </a:avLst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600" b="1" dirty="0">
                <a:latin typeface="Times New Roman" pitchFamily="18" charset="0"/>
                <a:cs typeface="Times New Roman" pitchFamily="18" charset="0"/>
              </a:rPr>
              <a:t>Impoverishment of older women</a:t>
            </a:r>
            <a:endParaRPr lang="ko-KR" alt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AutoShape 13"/>
          <p:cNvSpPr>
            <a:spLocks noChangeArrowheads="1"/>
          </p:cNvSpPr>
          <p:nvPr/>
        </p:nvSpPr>
        <p:spPr bwMode="auto">
          <a:xfrm rot="5400000">
            <a:off x="3751651" y="3377193"/>
            <a:ext cx="1584176" cy="1111726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91000">
                <a:srgbClr val="002060"/>
              </a:gs>
              <a:gs pos="23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814760" y="692696"/>
            <a:ext cx="7285632" cy="400110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               Impoverishment of Older Women</a:t>
            </a:r>
            <a:endParaRPr lang="en-US" altLang="ko-K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240382" y="629899"/>
            <a:ext cx="379290" cy="5155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ko-KR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타원 1"/>
          <p:cNvSpPr/>
          <p:nvPr/>
        </p:nvSpPr>
        <p:spPr>
          <a:xfrm>
            <a:off x="1259632" y="1626145"/>
            <a:ext cx="2736304" cy="2736304"/>
          </a:xfrm>
          <a:prstGeom prst="ellipse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ko-K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exclusion and discrimination in labor market</a:t>
            </a:r>
            <a:endParaRPr lang="ko-KR" altLang="en-US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5148064" y="1626145"/>
            <a:ext cx="2736304" cy="2736304"/>
          </a:xfrm>
          <a:prstGeom prst="ellipse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ko-KR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less pension and saving than older men</a:t>
            </a:r>
            <a:r>
              <a:rPr lang="en-US" altLang="ko-K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lnSpc>
                <a:spcPct val="130000"/>
              </a:lnSpc>
            </a:pPr>
            <a:r>
              <a:rPr lang="en-US" altLang="ko-KR" sz="2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longer </a:t>
            </a:r>
            <a:r>
              <a:rPr lang="en-US" altLang="ko-KR" sz="2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life expectancy</a:t>
            </a:r>
            <a:endParaRPr lang="ko-KR" altLang="en-US" sz="21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십자형 3"/>
          <p:cNvSpPr/>
          <p:nvPr/>
        </p:nvSpPr>
        <p:spPr>
          <a:xfrm>
            <a:off x="4075687" y="2537574"/>
            <a:ext cx="936104" cy="913445"/>
          </a:xfrm>
          <a:prstGeom prst="plus">
            <a:avLst>
              <a:gd name="adj" fmla="val 33430"/>
            </a:avLst>
          </a:prstGeom>
          <a:solidFill>
            <a:srgbClr val="FFC000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21" name="직사각형 20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42219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8062" y="414969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Multiple Discrimination Against Older Women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모서리가 둥근 직사각형 2"/>
          <p:cNvSpPr/>
          <p:nvPr/>
        </p:nvSpPr>
        <p:spPr>
          <a:xfrm>
            <a:off x="2042095" y="4869160"/>
            <a:ext cx="5015808" cy="1152128"/>
          </a:xfrm>
          <a:prstGeom prst="roundRect">
            <a:avLst>
              <a:gd name="adj" fmla="val 27528"/>
            </a:avLst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600" b="1" dirty="0">
                <a:latin typeface="Times New Roman" pitchFamily="18" charset="0"/>
                <a:cs typeface="Times New Roman" pitchFamily="18" charset="0"/>
              </a:rPr>
              <a:t>frequent and </a:t>
            </a:r>
            <a:r>
              <a:rPr lang="en-US" altLang="ko-KR" sz="2600" b="1" dirty="0" smtClean="0">
                <a:latin typeface="Times New Roman" pitchFamily="18" charset="0"/>
                <a:cs typeface="Times New Roman" pitchFamily="18" charset="0"/>
              </a:rPr>
              <a:t>severe </a:t>
            </a:r>
            <a:r>
              <a:rPr lang="en-US" altLang="ko-KR" sz="2600" b="1" dirty="0">
                <a:latin typeface="Times New Roman" pitchFamily="18" charset="0"/>
                <a:cs typeface="Times New Roman" pitchFamily="18" charset="0"/>
              </a:rPr>
              <a:t>abuse against older women</a:t>
            </a:r>
            <a:endParaRPr lang="ko-KR" alt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AutoShape 13"/>
          <p:cNvSpPr>
            <a:spLocks noChangeArrowheads="1"/>
          </p:cNvSpPr>
          <p:nvPr/>
        </p:nvSpPr>
        <p:spPr bwMode="auto">
          <a:xfrm rot="5400000">
            <a:off x="3751651" y="3377193"/>
            <a:ext cx="1584176" cy="1111726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93000">
                <a:srgbClr val="002060"/>
              </a:gs>
              <a:gs pos="11000">
                <a:srgbClr val="FFD939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814760" y="692696"/>
            <a:ext cx="7285632" cy="400110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               Abuse </a:t>
            </a:r>
            <a:r>
              <a:rPr lang="en-US" altLang="ko-KR" sz="2000" b="1" dirty="0">
                <a:latin typeface="Times New Roman" pitchFamily="18" charset="0"/>
                <a:cs typeface="Times New Roman" pitchFamily="18" charset="0"/>
              </a:rPr>
              <a:t>against older women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1240382" y="629899"/>
            <a:ext cx="379290" cy="5155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타원 1"/>
          <p:cNvSpPr/>
          <p:nvPr/>
        </p:nvSpPr>
        <p:spPr>
          <a:xfrm>
            <a:off x="1259632" y="1626145"/>
            <a:ext cx="2736304" cy="2736304"/>
          </a:xfrm>
          <a:prstGeom prst="ellipse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ko-K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abuse against older persons</a:t>
            </a:r>
            <a:endParaRPr lang="ko-KR" alt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5148064" y="1626145"/>
            <a:ext cx="2736304" cy="2736304"/>
          </a:xfrm>
          <a:prstGeom prst="ellipse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ko-K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physical vulnerability of older women</a:t>
            </a:r>
            <a:endParaRPr lang="ko-KR" alt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십자형 3"/>
          <p:cNvSpPr/>
          <p:nvPr/>
        </p:nvSpPr>
        <p:spPr>
          <a:xfrm>
            <a:off x="4075687" y="2537574"/>
            <a:ext cx="936104" cy="913445"/>
          </a:xfrm>
          <a:prstGeom prst="plus">
            <a:avLst>
              <a:gd name="adj" fmla="val 3343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21" name="직사각형 20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348445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-1812" y="75736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2237133" y="1268760"/>
            <a:ext cx="4500811" cy="6093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800" b="1" dirty="0">
                <a:latin typeface="Times New Roman" pitchFamily="18" charset="0"/>
                <a:cs typeface="Times New Roman" pitchFamily="18" charset="0"/>
              </a:rPr>
              <a:t>Measures for Improvement</a:t>
            </a:r>
            <a:endParaRPr lang="ko-KR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2211114" y="2132856"/>
            <a:ext cx="452683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337345" y="1052736"/>
            <a:ext cx="864096" cy="106157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ko-KR" sz="3000" b="1" dirty="0" smtClean="0"/>
              <a:t>4</a:t>
            </a:r>
            <a:endParaRPr lang="ko-KR" altLang="en-US" sz="3000" b="1" dirty="0"/>
          </a:p>
        </p:txBody>
      </p:sp>
      <p:sp>
        <p:nvSpPr>
          <p:cNvPr id="42" name="직사각형 41"/>
          <p:cNvSpPr/>
          <p:nvPr/>
        </p:nvSpPr>
        <p:spPr>
          <a:xfrm>
            <a:off x="1691680" y="2150418"/>
            <a:ext cx="6768752" cy="34163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. Change negative perception on older women</a:t>
            </a:r>
          </a:p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02. A 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policy framework for Active Ageing</a:t>
            </a:r>
          </a:p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03. Enactment 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of act on ban of age discrimination</a:t>
            </a:r>
          </a:p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04. Forum 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to enhance cooperation among </a:t>
            </a: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states</a:t>
            </a:r>
          </a:p>
          <a:p>
            <a:pPr>
              <a:lnSpc>
                <a:spcPct val="150000"/>
              </a:lnSpc>
            </a:pP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      and public discussion</a:t>
            </a:r>
          </a:p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05. Support 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capacity of NGOs on older persons</a:t>
            </a:r>
            <a:endParaRPr lang="ko-KR" alt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1" name="직사각형 10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219049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8062" y="414969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Measures for 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Improvement</a:t>
            </a:r>
            <a:endParaRPr lang="en-US" altLang="ko-K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395536" y="925419"/>
            <a:ext cx="8334156" cy="41535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 dirty="0" smtClean="0">
                <a:solidFill>
                  <a:schemeClr val="bg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Change </a:t>
            </a:r>
            <a:r>
              <a:rPr lang="en-US" altLang="ko-KR" sz="2200" b="1" dirty="0">
                <a:solidFill>
                  <a:schemeClr val="bg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negative perception on older women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3563888" y="3823998"/>
            <a:ext cx="3024336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i="1" dirty="0">
                <a:latin typeface="Times New Roman" pitchFamily="18" charset="0"/>
                <a:cs typeface="Times New Roman" pitchFamily="18" charset="0"/>
              </a:rPr>
              <a:t>PR activities </a:t>
            </a:r>
          </a:p>
          <a:p>
            <a:pPr>
              <a:lnSpc>
                <a:spcPct val="120000"/>
              </a:lnSpc>
            </a:pPr>
            <a:r>
              <a:rPr lang="en-US" altLang="ko-KR" b="1" i="1" dirty="0">
                <a:latin typeface="Times New Roman" pitchFamily="18" charset="0"/>
                <a:cs typeface="Times New Roman" pitchFamily="18" charset="0"/>
              </a:rPr>
              <a:t>Enhanced education</a:t>
            </a:r>
            <a:endParaRPr lang="ko-KR" alt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그룹 26"/>
          <p:cNvGrpSpPr/>
          <p:nvPr/>
        </p:nvGrpSpPr>
        <p:grpSpPr>
          <a:xfrm>
            <a:off x="3483010" y="3932588"/>
            <a:ext cx="71093" cy="184385"/>
            <a:chOff x="632989" y="2121753"/>
            <a:chExt cx="72009" cy="253318"/>
          </a:xfrm>
        </p:grpSpPr>
        <p:sp>
          <p:nvSpPr>
            <p:cNvPr id="28" name="직사각형 27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3483010" y="4261785"/>
            <a:ext cx="71093" cy="184385"/>
            <a:chOff x="632989" y="2121753"/>
            <a:chExt cx="72009" cy="253318"/>
          </a:xfrm>
        </p:grpSpPr>
        <p:sp>
          <p:nvSpPr>
            <p:cNvPr id="31" name="직사각형 30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그룹 3"/>
          <p:cNvGrpSpPr/>
          <p:nvPr/>
        </p:nvGrpSpPr>
        <p:grpSpPr>
          <a:xfrm>
            <a:off x="395536" y="2020526"/>
            <a:ext cx="8334156" cy="650294"/>
            <a:chOff x="395536" y="2020526"/>
            <a:chExt cx="8334156" cy="6502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" name="직사각형 1"/>
            <p:cNvSpPr/>
            <p:nvPr/>
          </p:nvSpPr>
          <p:spPr>
            <a:xfrm>
              <a:off x="1115616" y="2020526"/>
              <a:ext cx="6865143" cy="650294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395536" y="2081967"/>
              <a:ext cx="8334156" cy="492443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Need to change perception on older women</a:t>
              </a:r>
              <a:endParaRPr lang="ko-KR" altLang="en-US" sz="2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그룹 2"/>
          <p:cNvGrpSpPr/>
          <p:nvPr/>
        </p:nvGrpSpPr>
        <p:grpSpPr>
          <a:xfrm>
            <a:off x="395536" y="3137243"/>
            <a:ext cx="8334156" cy="650294"/>
            <a:chOff x="395536" y="3137243"/>
            <a:chExt cx="8334156" cy="6502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직사각형 22"/>
            <p:cNvSpPr/>
            <p:nvPr/>
          </p:nvSpPr>
          <p:spPr>
            <a:xfrm>
              <a:off x="395536" y="3137243"/>
              <a:ext cx="8316925" cy="650294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395536" y="3212508"/>
              <a:ext cx="8334156" cy="492443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Detailed measures to change perception on older women</a:t>
              </a:r>
              <a:endParaRPr lang="ko-KR" altLang="en-US" sz="2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" name="직사각형 23"/>
          <p:cNvSpPr/>
          <p:nvPr/>
        </p:nvSpPr>
        <p:spPr>
          <a:xfrm>
            <a:off x="1240382" y="884568"/>
            <a:ext cx="379290" cy="5155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ko-KR" alt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21" name="직사각형 20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423911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18062" y="414969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Measures for 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Improvement</a:t>
            </a:r>
            <a:endParaRPr lang="en-US" altLang="ko-K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395536" y="925419"/>
            <a:ext cx="8334156" cy="41535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 dirty="0">
                <a:solidFill>
                  <a:schemeClr val="bg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A policy framework for Active Ageing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343326" y="1940075"/>
            <a:ext cx="8549154" cy="1139428"/>
            <a:chOff x="343326" y="1940075"/>
            <a:chExt cx="8549154" cy="11394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9" name="직사각형 38"/>
            <p:cNvSpPr/>
            <p:nvPr/>
          </p:nvSpPr>
          <p:spPr>
            <a:xfrm>
              <a:off x="343326" y="1940075"/>
              <a:ext cx="8549154" cy="1139428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395536" y="2073269"/>
              <a:ext cx="8334156" cy="892552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 smtClean="0">
                  <a:latin typeface="Times New Roman" pitchFamily="18" charset="0"/>
                  <a:cs typeface="Times New Roman" pitchFamily="18" charset="0"/>
                </a:rPr>
                <a:t>Provide </a:t>
              </a:r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opportunity in health, participation, </a:t>
              </a:r>
              <a:r>
                <a:rPr lang="en-US" altLang="ko-KR" sz="2600" b="1" dirty="0" smtClean="0">
                  <a:latin typeface="Times New Roman" pitchFamily="18" charset="0"/>
                  <a:cs typeface="Times New Roman" pitchFamily="18" charset="0"/>
                </a:rPr>
                <a:t>and</a:t>
              </a:r>
            </a:p>
            <a:p>
              <a:pPr algn="ctr"/>
              <a:r>
                <a:rPr lang="en-US" altLang="ko-KR" sz="2600" b="1" dirty="0" smtClean="0">
                  <a:latin typeface="Times New Roman" pitchFamily="18" charset="0"/>
                  <a:cs typeface="Times New Roman" pitchFamily="18" charset="0"/>
                </a:rPr>
                <a:t>security </a:t>
              </a:r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to enhance quality of life in the process of ageing</a:t>
              </a:r>
            </a:p>
          </p:txBody>
        </p:sp>
      </p:grpSp>
      <p:grpSp>
        <p:nvGrpSpPr>
          <p:cNvPr id="3" name="그룹 2"/>
          <p:cNvGrpSpPr/>
          <p:nvPr/>
        </p:nvGrpSpPr>
        <p:grpSpPr>
          <a:xfrm>
            <a:off x="395536" y="3520058"/>
            <a:ext cx="8334156" cy="1139428"/>
            <a:chOff x="395536" y="3520058"/>
            <a:chExt cx="8334156" cy="11394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0" name="직사각형 39"/>
            <p:cNvSpPr/>
            <p:nvPr/>
          </p:nvSpPr>
          <p:spPr>
            <a:xfrm>
              <a:off x="1115616" y="3520058"/>
              <a:ext cx="6840760" cy="1139428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395536" y="3666611"/>
              <a:ext cx="8334156" cy="892552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 smtClean="0">
                  <a:latin typeface="Times New Roman" pitchFamily="18" charset="0"/>
                  <a:cs typeface="Times New Roman" pitchFamily="18" charset="0"/>
                </a:rPr>
                <a:t>Reduce </a:t>
              </a:r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inequities in the security rights </a:t>
              </a:r>
              <a:r>
                <a:rPr lang="en-US" altLang="ko-KR" sz="2600" b="1" dirty="0" smtClean="0">
                  <a:latin typeface="Times New Roman" pitchFamily="18" charset="0"/>
                  <a:cs typeface="Times New Roman" pitchFamily="18" charset="0"/>
                </a:rPr>
                <a:t>and</a:t>
              </a:r>
            </a:p>
            <a:p>
              <a:pPr algn="ctr"/>
              <a:r>
                <a:rPr lang="en-US" altLang="ko-KR" sz="2600" b="1" dirty="0" smtClean="0">
                  <a:latin typeface="Times New Roman" pitchFamily="18" charset="0"/>
                  <a:cs typeface="Times New Roman" pitchFamily="18" charset="0"/>
                </a:rPr>
                <a:t>needs of </a:t>
              </a:r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older women</a:t>
              </a:r>
            </a:p>
          </p:txBody>
        </p:sp>
      </p:grpSp>
      <p:sp>
        <p:nvSpPr>
          <p:cNvPr id="42" name="직사각형 41"/>
          <p:cNvSpPr/>
          <p:nvPr/>
        </p:nvSpPr>
        <p:spPr>
          <a:xfrm>
            <a:off x="1240382" y="884568"/>
            <a:ext cx="379290" cy="5155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ko-KR" alt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4" name="직사각형 13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418759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18062" y="414969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Measures for 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Improvement</a:t>
            </a:r>
            <a:endParaRPr lang="en-US" altLang="ko-K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395536" y="925419"/>
            <a:ext cx="8334156" cy="41535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 dirty="0">
                <a:solidFill>
                  <a:schemeClr val="bg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Enactment of act on ban of age discrimination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1175683" y="3952151"/>
            <a:ext cx="7212741" cy="429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000" i="1" dirty="0">
                <a:latin typeface="Times New Roman" pitchFamily="18" charset="0"/>
                <a:cs typeface="Times New Roman" pitchFamily="18" charset="0"/>
              </a:rPr>
              <a:t>push ahead with legislation to prohibit age discrimination</a:t>
            </a:r>
            <a:endParaRPr lang="ko-KR" alt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115616" y="4886151"/>
            <a:ext cx="7560083" cy="5847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295" endPos="92000" dist="1016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en-US" altLang="ko-KR" sz="3200" b="1" i="1" dirty="0" smtClean="0">
                <a:latin typeface="Times New Roman" pitchFamily="18" charset="0"/>
                <a:cs typeface="Times New Roman" pitchFamily="18" charset="0"/>
              </a:rPr>
              <a:t>“Need </a:t>
            </a:r>
            <a:r>
              <a:rPr lang="en-US" altLang="ko-KR" sz="3200" b="1" i="1" dirty="0">
                <a:latin typeface="Times New Roman" pitchFamily="18" charset="0"/>
                <a:cs typeface="Times New Roman" pitchFamily="18" charset="0"/>
              </a:rPr>
              <a:t>to enact anti-age discrimination </a:t>
            </a:r>
            <a:r>
              <a:rPr lang="en-US" altLang="ko-KR" sz="3200" b="1" i="1" dirty="0" smtClean="0">
                <a:latin typeface="Times New Roman" pitchFamily="18" charset="0"/>
                <a:cs typeface="Times New Roman" pitchFamily="18" charset="0"/>
              </a:rPr>
              <a:t>act”</a:t>
            </a:r>
            <a:endParaRPr lang="en-US" altLang="ko-KR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AutoShape 13"/>
          <p:cNvSpPr>
            <a:spLocks noChangeArrowheads="1"/>
          </p:cNvSpPr>
          <p:nvPr/>
        </p:nvSpPr>
        <p:spPr bwMode="auto">
          <a:xfrm>
            <a:off x="521090" y="4941168"/>
            <a:ext cx="666534" cy="490269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32000">
                <a:srgbClr val="002060"/>
              </a:gs>
              <a:gs pos="86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395536" y="1978954"/>
            <a:ext cx="8334156" cy="650294"/>
            <a:chOff x="395536" y="1978954"/>
            <a:chExt cx="8334156" cy="6502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직사각형 29"/>
            <p:cNvSpPr/>
            <p:nvPr/>
          </p:nvSpPr>
          <p:spPr>
            <a:xfrm>
              <a:off x="621085" y="1978954"/>
              <a:ext cx="7848872" cy="650294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395536" y="2073269"/>
              <a:ext cx="8334156" cy="492443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The Age Discrimination in Employment Act of 1967</a:t>
              </a:r>
            </a:p>
          </p:txBody>
        </p:sp>
      </p:grpSp>
      <p:grpSp>
        <p:nvGrpSpPr>
          <p:cNvPr id="3" name="그룹 2"/>
          <p:cNvGrpSpPr/>
          <p:nvPr/>
        </p:nvGrpSpPr>
        <p:grpSpPr>
          <a:xfrm>
            <a:off x="395536" y="3262677"/>
            <a:ext cx="8334156" cy="650294"/>
            <a:chOff x="395536" y="3262677"/>
            <a:chExt cx="8334156" cy="6502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1" name="직사각형 30"/>
            <p:cNvSpPr/>
            <p:nvPr/>
          </p:nvSpPr>
          <p:spPr>
            <a:xfrm>
              <a:off x="480244" y="3262677"/>
              <a:ext cx="8196212" cy="650294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395536" y="3356992"/>
              <a:ext cx="8334156" cy="492443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Directive on equal treatment in employment and work</a:t>
              </a:r>
            </a:p>
          </p:txBody>
        </p:sp>
      </p:grpSp>
      <p:sp>
        <p:nvSpPr>
          <p:cNvPr id="32" name="직사각형 31"/>
          <p:cNvSpPr/>
          <p:nvPr/>
        </p:nvSpPr>
        <p:spPr>
          <a:xfrm>
            <a:off x="1240382" y="884568"/>
            <a:ext cx="379290" cy="5155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21" name="직사각형 20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  <p:grpSp>
        <p:nvGrpSpPr>
          <p:cNvPr id="22" name="그룹 21"/>
          <p:cNvGrpSpPr/>
          <p:nvPr/>
        </p:nvGrpSpPr>
        <p:grpSpPr>
          <a:xfrm>
            <a:off x="1620218" y="4063949"/>
            <a:ext cx="101899" cy="229147"/>
            <a:chOff x="632989" y="2121753"/>
            <a:chExt cx="72009" cy="253318"/>
          </a:xfrm>
        </p:grpSpPr>
        <p:sp>
          <p:nvSpPr>
            <p:cNvPr id="23" name="직사각형 22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19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18062" y="414969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Measures for 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Improvement</a:t>
            </a:r>
            <a:endParaRPr lang="en-US" altLang="ko-K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141412" y="925419"/>
            <a:ext cx="8856984" cy="41535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 dirty="0" smtClean="0">
                <a:solidFill>
                  <a:schemeClr val="bg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     Forum </a:t>
            </a:r>
            <a:r>
              <a:rPr lang="en-US" altLang="ko-KR" sz="2200" b="1" dirty="0">
                <a:solidFill>
                  <a:schemeClr val="bg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to enhance cooperation among states and public discussion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395536" y="1791866"/>
            <a:ext cx="8334156" cy="650294"/>
            <a:chOff x="395536" y="1791866"/>
            <a:chExt cx="8334156" cy="6502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직사각형 29"/>
            <p:cNvSpPr/>
            <p:nvPr/>
          </p:nvSpPr>
          <p:spPr>
            <a:xfrm>
              <a:off x="505644" y="1791866"/>
              <a:ext cx="8136904" cy="650294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395536" y="1867131"/>
              <a:ext cx="8334156" cy="492443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 smtClean="0">
                  <a:latin typeface="Times New Roman" pitchFamily="18" charset="0"/>
                  <a:cs typeface="Times New Roman" pitchFamily="18" charset="0"/>
                </a:rPr>
                <a:t>Ageing </a:t>
              </a:r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population and human rights of older persons</a:t>
              </a:r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312787" y="866155"/>
            <a:ext cx="379290" cy="5155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ko-KR" alt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895763" y="2423110"/>
            <a:ext cx="4980493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               common </a:t>
            </a:r>
            <a:r>
              <a:rPr lang="en-US" altLang="ko-KR" i="1" dirty="0">
                <a:latin typeface="Times New Roman" pitchFamily="18" charset="0"/>
                <a:cs typeface="Times New Roman" pitchFamily="18" charset="0"/>
              </a:rPr>
              <a:t>issue for states</a:t>
            </a:r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en-US" altLang="ko-KR" i="1" dirty="0" smtClean="0">
                <a:latin typeface="Times New Roman" pitchFamily="18" charset="0"/>
                <a:cs typeface="Times New Roman" pitchFamily="18" charset="0"/>
              </a:rPr>
              <a:t>               difficulty </a:t>
            </a:r>
            <a:r>
              <a:rPr lang="en-US" altLang="ko-KR" i="1" dirty="0">
                <a:latin typeface="Times New Roman" pitchFamily="18" charset="0"/>
                <a:cs typeface="Times New Roman" pitchFamily="18" charset="0"/>
              </a:rPr>
              <a:t>in forming public discussion</a:t>
            </a:r>
          </a:p>
        </p:txBody>
      </p:sp>
      <p:grpSp>
        <p:nvGrpSpPr>
          <p:cNvPr id="32" name="그룹 31"/>
          <p:cNvGrpSpPr/>
          <p:nvPr/>
        </p:nvGrpSpPr>
        <p:grpSpPr>
          <a:xfrm>
            <a:off x="2628699" y="2564576"/>
            <a:ext cx="71093" cy="184385"/>
            <a:chOff x="632989" y="2121753"/>
            <a:chExt cx="72009" cy="253318"/>
          </a:xfrm>
        </p:grpSpPr>
        <p:sp>
          <p:nvSpPr>
            <p:cNvPr id="33" name="직사각형 32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2628699" y="2862822"/>
            <a:ext cx="71093" cy="184385"/>
            <a:chOff x="632989" y="2121753"/>
            <a:chExt cx="72009" cy="253318"/>
          </a:xfrm>
        </p:grpSpPr>
        <p:sp>
          <p:nvSpPr>
            <p:cNvPr id="36" name="직사각형 35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9" name="AutoShape 13"/>
          <p:cNvSpPr>
            <a:spLocks noChangeArrowheads="1"/>
          </p:cNvSpPr>
          <p:nvPr/>
        </p:nvSpPr>
        <p:spPr bwMode="auto">
          <a:xfrm rot="5400000">
            <a:off x="4233180" y="3166627"/>
            <a:ext cx="621756" cy="919979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32000">
                <a:srgbClr val="002060"/>
              </a:gs>
              <a:gs pos="86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395536" y="3930834"/>
            <a:ext cx="8334156" cy="650294"/>
            <a:chOff x="395536" y="3930834"/>
            <a:chExt cx="8334156" cy="6502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0" name="직사각형 39"/>
            <p:cNvSpPr/>
            <p:nvPr/>
          </p:nvSpPr>
          <p:spPr>
            <a:xfrm>
              <a:off x="467544" y="3930834"/>
              <a:ext cx="8247012" cy="650294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395536" y="4025149"/>
              <a:ext cx="8334156" cy="492443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 smtClean="0">
                  <a:latin typeface="Times New Roman" pitchFamily="18" charset="0"/>
                  <a:cs typeface="Times New Roman" pitchFamily="18" charset="0"/>
                </a:rPr>
                <a:t>Forum </a:t>
              </a:r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for discussion on improvement of older persons</a:t>
              </a:r>
            </a:p>
          </p:txBody>
        </p:sp>
      </p:grpSp>
      <p:sp>
        <p:nvSpPr>
          <p:cNvPr id="44" name="AutoShape 13"/>
          <p:cNvSpPr>
            <a:spLocks noChangeArrowheads="1"/>
          </p:cNvSpPr>
          <p:nvPr/>
        </p:nvSpPr>
        <p:spPr bwMode="auto">
          <a:xfrm rot="5400000">
            <a:off x="4233180" y="4534780"/>
            <a:ext cx="621755" cy="919979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32000">
                <a:srgbClr val="002060"/>
              </a:gs>
              <a:gs pos="86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160463" y="5308511"/>
            <a:ext cx="8856983" cy="650294"/>
            <a:chOff x="160463" y="5308511"/>
            <a:chExt cx="8856983" cy="6502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5" name="직사각형 44"/>
            <p:cNvSpPr/>
            <p:nvPr/>
          </p:nvSpPr>
          <p:spPr>
            <a:xfrm>
              <a:off x="160463" y="5308511"/>
              <a:ext cx="8856983" cy="650294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234796" y="5393301"/>
              <a:ext cx="8729692" cy="492443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>
                  <a:latin typeface="Times New Roman" pitchFamily="18" charset="0"/>
                  <a:cs typeface="Times New Roman" pitchFamily="18" charset="0"/>
                </a:rPr>
                <a:t>Need for consistent effort for the forum for public discussion </a:t>
              </a:r>
            </a:p>
          </p:txBody>
        </p:sp>
      </p:grpSp>
      <p:sp>
        <p:nvSpPr>
          <p:cNvPr id="47" name="직사각형 46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25" name="직사각형 24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80026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18062" y="414969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Measures for 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Improvement</a:t>
            </a:r>
            <a:endParaRPr lang="en-US" altLang="ko-K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352103" y="2146522"/>
            <a:ext cx="8377589" cy="650294"/>
            <a:chOff x="352103" y="2146522"/>
            <a:chExt cx="8377589" cy="6502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직사각형 29"/>
            <p:cNvSpPr/>
            <p:nvPr/>
          </p:nvSpPr>
          <p:spPr>
            <a:xfrm>
              <a:off x="352103" y="2146522"/>
              <a:ext cx="8352928" cy="650294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395536" y="2231312"/>
              <a:ext cx="8334156" cy="492443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600" b="1" dirty="0" smtClean="0">
                  <a:latin typeface="Times New Roman" pitchFamily="18" charset="0"/>
                  <a:cs typeface="Times New Roman" pitchFamily="18" charset="0"/>
                </a:rPr>
                <a:t>Need to expand NGO on older persons and older women</a:t>
              </a:r>
              <a:endParaRPr lang="en-US" altLang="ko-KR" sz="2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모서리가 둥근 직사각형 24"/>
          <p:cNvSpPr/>
          <p:nvPr/>
        </p:nvSpPr>
        <p:spPr>
          <a:xfrm>
            <a:off x="395536" y="925419"/>
            <a:ext cx="8334156" cy="41535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200" b="1" dirty="0">
                <a:solidFill>
                  <a:schemeClr val="bg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Support capacity of NGOs on older persons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1240382" y="884568"/>
            <a:ext cx="379290" cy="5155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ko-KR" alt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4" name="직사각형 13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  <p:grpSp>
        <p:nvGrpSpPr>
          <p:cNvPr id="3" name="그룹 2"/>
          <p:cNvGrpSpPr/>
          <p:nvPr/>
        </p:nvGrpSpPr>
        <p:grpSpPr>
          <a:xfrm>
            <a:off x="35496" y="3491725"/>
            <a:ext cx="9073009" cy="650294"/>
            <a:chOff x="35496" y="3491725"/>
            <a:chExt cx="9073009" cy="6502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5" name="직사각형 14"/>
            <p:cNvSpPr/>
            <p:nvPr/>
          </p:nvSpPr>
          <p:spPr>
            <a:xfrm>
              <a:off x="35496" y="3491725"/>
              <a:ext cx="9073008" cy="650294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35497" y="3593101"/>
              <a:ext cx="9073008" cy="477054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500" b="1" dirty="0" smtClean="0">
                  <a:latin typeface="Times New Roman" pitchFamily="18" charset="0"/>
                  <a:cs typeface="Times New Roman" pitchFamily="18" charset="0"/>
                </a:rPr>
                <a:t>Need </a:t>
              </a:r>
              <a:r>
                <a:rPr lang="en-US" altLang="ko-KR" sz="2500" b="1" dirty="0">
                  <a:latin typeface="Times New Roman" pitchFamily="18" charset="0"/>
                  <a:cs typeface="Times New Roman" pitchFamily="18" charset="0"/>
                </a:rPr>
                <a:t>for state’s support NGO and close </a:t>
              </a:r>
              <a:r>
                <a:rPr lang="en-US" altLang="ko-KR" sz="2500" b="1" dirty="0" smtClean="0">
                  <a:latin typeface="Times New Roman" pitchFamily="18" charset="0"/>
                  <a:cs typeface="Times New Roman" pitchFamily="18" charset="0"/>
                </a:rPr>
                <a:t>relations among </a:t>
              </a:r>
              <a:r>
                <a:rPr lang="en-US" altLang="ko-KR" sz="2500" b="1" dirty="0">
                  <a:latin typeface="Times New Roman" pitchFamily="18" charset="0"/>
                  <a:cs typeface="Times New Roman" pitchFamily="18" charset="0"/>
                </a:rPr>
                <a:t>states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441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18062" y="414969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3707904" y="2809001"/>
            <a:ext cx="2484587" cy="7386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800" b="1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ko-KR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3789585" y="3789040"/>
            <a:ext cx="2510607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915816" y="2717943"/>
            <a:ext cx="864096" cy="106157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ko-KR" sz="3000" b="1" dirty="0" smtClean="0"/>
              <a:t>5</a:t>
            </a:r>
            <a:endParaRPr lang="ko-KR" altLang="en-US" sz="3000" b="1" dirty="0"/>
          </a:p>
        </p:txBody>
      </p:sp>
      <p:sp>
        <p:nvSpPr>
          <p:cNvPr id="39" name="직사각형 38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0" name="직사각형 9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295021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9800" y="452140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55575" y="-710"/>
            <a:ext cx="5760641" cy="4294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Table Of Contents</a:t>
            </a:r>
            <a:endParaRPr lang="ko-KR" alt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377280" y="1412776"/>
            <a:ext cx="8532948" cy="367312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722313" indent="-722313">
              <a:lnSpc>
                <a:spcPct val="200000"/>
              </a:lnSpc>
              <a:buAutoNum type="romanUcPeriod"/>
            </a:pP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Definition </a:t>
            </a:r>
            <a:r>
              <a:rPr lang="en-US" altLang="ko-KR" sz="2400" b="1" dirty="0">
                <a:latin typeface="Times New Roman" pitchFamily="18" charset="0"/>
                <a:cs typeface="Times New Roman" pitchFamily="18" charset="0"/>
              </a:rPr>
              <a:t>and Types of Discrimination </a:t>
            </a:r>
          </a:p>
          <a:p>
            <a:pPr marL="722313" indent="-722313">
              <a:lnSpc>
                <a:spcPct val="200000"/>
              </a:lnSpc>
              <a:buAutoNum type="romanUcPeriod"/>
            </a:pP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Importance </a:t>
            </a:r>
            <a:r>
              <a:rPr lang="en-US" altLang="ko-KR" sz="2400" b="1" dirty="0">
                <a:latin typeface="Times New Roman" pitchFamily="18" charset="0"/>
                <a:cs typeface="Times New Roman" pitchFamily="18" charset="0"/>
              </a:rPr>
              <a:t>of Issues and Human Rights of Older  </a:t>
            </a: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Persons</a:t>
            </a:r>
          </a:p>
          <a:p>
            <a:pPr marL="722313" indent="-722313">
              <a:lnSpc>
                <a:spcPct val="200000"/>
              </a:lnSpc>
              <a:buAutoNum type="romanUcPeriod"/>
            </a:pP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Multiple </a:t>
            </a:r>
            <a:r>
              <a:rPr lang="en-US" altLang="ko-KR" sz="2400" b="1" dirty="0">
                <a:latin typeface="Times New Roman" pitchFamily="18" charset="0"/>
                <a:cs typeface="Times New Roman" pitchFamily="18" charset="0"/>
              </a:rPr>
              <a:t>Discrimination Against Older </a:t>
            </a: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Women</a:t>
            </a:r>
          </a:p>
          <a:p>
            <a:pPr marL="722313" indent="-722313">
              <a:lnSpc>
                <a:spcPct val="200000"/>
              </a:lnSpc>
              <a:buAutoNum type="romanUcPeriod"/>
            </a:pP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Measures </a:t>
            </a:r>
            <a:r>
              <a:rPr lang="en-US" altLang="ko-KR" sz="2400" b="1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Improvement</a:t>
            </a:r>
          </a:p>
          <a:p>
            <a:pPr marL="722313" indent="-722313">
              <a:lnSpc>
                <a:spcPct val="200000"/>
              </a:lnSpc>
              <a:buAutoNum type="romanUcPeriod"/>
            </a:pP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ko-KR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3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18062" y="414969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altLang="ko-K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51520" y="1052736"/>
            <a:ext cx="8676964" cy="67710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altLang="ko-KR" sz="3800" b="1" i="1" spc="-50" dirty="0" smtClean="0">
                <a:solidFill>
                  <a:srgbClr val="FF0000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A</a:t>
            </a:r>
            <a:r>
              <a:rPr lang="en-US" altLang="ko-KR" sz="2800" b="1" i="1" spc="-50" dirty="0" smtClean="0">
                <a:solidFill>
                  <a:srgbClr val="FF0000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 </a:t>
            </a:r>
            <a:r>
              <a:rPr lang="en-US" altLang="ko-KR" sz="3000" b="1" i="1" spc="-50" dirty="0" smtClean="0">
                <a:solidFill>
                  <a:srgbClr val="0000FF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need </a:t>
            </a:r>
            <a:r>
              <a:rPr lang="en-US" altLang="ko-KR" sz="3000" b="1" i="1" spc="-50" dirty="0">
                <a:solidFill>
                  <a:srgbClr val="0000FF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for vitalization of issues of older persons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8062" y="2367827"/>
            <a:ext cx="9090442" cy="67710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altLang="ko-KR" sz="3800" b="1" i="1" spc="-50" dirty="0" smtClean="0">
                <a:solidFill>
                  <a:srgbClr val="FF0000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A</a:t>
            </a:r>
            <a:r>
              <a:rPr lang="en-US" altLang="ko-KR" sz="2800" b="1" i="1" spc="-50" dirty="0" smtClean="0">
                <a:solidFill>
                  <a:srgbClr val="FF0000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 </a:t>
            </a:r>
            <a:r>
              <a:rPr lang="en-US" altLang="ko-KR" sz="2800" b="1" i="1" spc="-50" dirty="0">
                <a:solidFill>
                  <a:srgbClr val="0000FF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need </a:t>
            </a:r>
            <a:r>
              <a:rPr lang="en-US" altLang="ko-KR" sz="2800" b="1" i="1" spc="-50" dirty="0" smtClean="0">
                <a:solidFill>
                  <a:srgbClr val="0000FF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for </a:t>
            </a:r>
            <a:r>
              <a:rPr lang="en-US" altLang="ko-KR" sz="2800" b="1" i="1" spc="-50" dirty="0">
                <a:solidFill>
                  <a:srgbClr val="0000FF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a forum to discuss human rights of older persons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755575" y="3068960"/>
            <a:ext cx="8064897" cy="8125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ASEM </a:t>
            </a:r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Conference on Global Ageing and 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Human </a:t>
            </a:r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Rights of Older Persons(‘15.10.)</a:t>
            </a:r>
          </a:p>
          <a:p>
            <a:pPr>
              <a:lnSpc>
                <a:spcPct val="130000"/>
              </a:lnSpc>
            </a:pP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International </a:t>
            </a:r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Expert Forum on Human Rights of Older Persons(‘16.6.)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그룹 22"/>
          <p:cNvGrpSpPr/>
          <p:nvPr/>
        </p:nvGrpSpPr>
        <p:grpSpPr>
          <a:xfrm>
            <a:off x="679697" y="3197780"/>
            <a:ext cx="101899" cy="229147"/>
            <a:chOff x="632989" y="2121753"/>
            <a:chExt cx="72009" cy="253318"/>
          </a:xfrm>
        </p:grpSpPr>
        <p:sp>
          <p:nvSpPr>
            <p:cNvPr id="24" name="직사각형 23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679697" y="3537301"/>
            <a:ext cx="101899" cy="229147"/>
            <a:chOff x="632989" y="2121753"/>
            <a:chExt cx="72009" cy="253318"/>
          </a:xfrm>
        </p:grpSpPr>
        <p:sp>
          <p:nvSpPr>
            <p:cNvPr id="32" name="직사각형 31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4" name="직사각형 33"/>
          <p:cNvSpPr/>
          <p:nvPr/>
        </p:nvSpPr>
        <p:spPr>
          <a:xfrm>
            <a:off x="251520" y="4438853"/>
            <a:ext cx="8676964" cy="67710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altLang="ko-KR" sz="3800" b="1" i="1" spc="-50" dirty="0" smtClean="0">
                <a:solidFill>
                  <a:srgbClr val="FF0000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A</a:t>
            </a:r>
            <a:r>
              <a:rPr lang="en-US" altLang="ko-KR" sz="2800" b="1" i="1" spc="-50" dirty="0" smtClean="0">
                <a:solidFill>
                  <a:srgbClr val="FF0000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 </a:t>
            </a:r>
            <a:r>
              <a:rPr lang="en-US" altLang="ko-KR" sz="3000" b="1" i="1" spc="-50" dirty="0" smtClean="0">
                <a:solidFill>
                  <a:srgbClr val="0000FF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need to </a:t>
            </a:r>
            <a:r>
              <a:rPr lang="en-US" altLang="ko-KR" sz="3000" b="1" i="1" spc="-50" dirty="0">
                <a:solidFill>
                  <a:srgbClr val="0000FF"/>
                </a:solidFill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seek measures for continuous cooperation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20" name="직사각형 19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352068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204864"/>
            <a:ext cx="91439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ko-KR" sz="6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hank You</a:t>
            </a:r>
            <a:endParaRPr lang="ko-KR" altLang="en-US" sz="6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8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19635" y="484946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2771800" y="2347657"/>
            <a:ext cx="4536504" cy="11264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800" b="1" dirty="0">
                <a:latin typeface="Times New Roman" pitchFamily="18" charset="0"/>
                <a:cs typeface="Times New Roman" pitchFamily="18" charset="0"/>
              </a:rPr>
              <a:t>Definition and Types of Discrimination</a:t>
            </a:r>
            <a:endParaRPr lang="ko-KR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3050307" y="3445686"/>
            <a:ext cx="4257997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176538" y="2374589"/>
            <a:ext cx="864096" cy="106157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ko-KR" sz="3000" b="1" dirty="0" smtClean="0"/>
              <a:t>1</a:t>
            </a:r>
            <a:endParaRPr lang="ko-KR" altLang="en-US" sz="3000" b="1" dirty="0"/>
          </a:p>
        </p:txBody>
      </p:sp>
      <p:sp>
        <p:nvSpPr>
          <p:cNvPr id="42" name="직사각형 41"/>
          <p:cNvSpPr/>
          <p:nvPr/>
        </p:nvSpPr>
        <p:spPr>
          <a:xfrm>
            <a:off x="3275856" y="3474119"/>
            <a:ext cx="2752892" cy="1200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01. Definition</a:t>
            </a:r>
            <a:endParaRPr lang="en-US" altLang="ko-KR" sz="24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02. 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Types</a:t>
            </a:r>
            <a:endParaRPr lang="ko-KR" alt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1" name="직사각형 10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320993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9800" y="452140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611559" y="7966"/>
            <a:ext cx="5760641" cy="4294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Definition and Types of Discrimination </a:t>
            </a:r>
            <a:endParaRPr lang="ko-KR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08378" y="1412776"/>
            <a:ext cx="8684102" cy="504056"/>
          </a:xfrm>
          <a:prstGeom prst="roundRect">
            <a:avLst>
              <a:gd name="adj" fmla="val 48414"/>
            </a:avLst>
          </a:prstGeom>
          <a:solidFill>
            <a:schemeClr val="bg1">
              <a:lumMod val="85000"/>
            </a:schemeClr>
          </a:solidFill>
          <a:ln cmpd="sng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schemeClr val="tx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Article 2 of the Universal Declaration of Human Rights </a:t>
            </a:r>
          </a:p>
        </p:txBody>
      </p:sp>
      <p:sp>
        <p:nvSpPr>
          <p:cNvPr id="17" name="모서리가 둥근 직사각형 16"/>
          <p:cNvSpPr/>
          <p:nvPr/>
        </p:nvSpPr>
        <p:spPr>
          <a:xfrm>
            <a:off x="208378" y="2060848"/>
            <a:ext cx="8684102" cy="504056"/>
          </a:xfrm>
          <a:prstGeom prst="roundRect">
            <a:avLst>
              <a:gd name="adj" fmla="val 48414"/>
            </a:avLst>
          </a:prstGeom>
          <a:solidFill>
            <a:schemeClr val="accent6">
              <a:lumMod val="60000"/>
              <a:lumOff val="40000"/>
            </a:schemeClr>
          </a:solidFill>
          <a:ln cmpd="sng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schemeClr val="tx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International Convention on the Elimination of All Forms of Racial Discrimination</a:t>
            </a:r>
          </a:p>
        </p:txBody>
      </p:sp>
      <p:sp>
        <p:nvSpPr>
          <p:cNvPr id="18" name="모서리가 둥근 직사각형 17"/>
          <p:cNvSpPr/>
          <p:nvPr/>
        </p:nvSpPr>
        <p:spPr>
          <a:xfrm>
            <a:off x="208378" y="2636912"/>
            <a:ext cx="8684102" cy="504056"/>
          </a:xfrm>
          <a:prstGeom prst="roundRect">
            <a:avLst>
              <a:gd name="adj" fmla="val 48414"/>
            </a:avLst>
          </a:prstGeom>
          <a:solidFill>
            <a:schemeClr val="accent6">
              <a:lumMod val="60000"/>
              <a:lumOff val="40000"/>
            </a:schemeClr>
          </a:solidFill>
          <a:ln cmpd="sng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schemeClr val="tx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Convention on the Elimination of All Forms of Discrimination against Women</a:t>
            </a:r>
          </a:p>
        </p:txBody>
      </p:sp>
      <p:sp>
        <p:nvSpPr>
          <p:cNvPr id="19" name="모서리가 둥근 직사각형 18"/>
          <p:cNvSpPr/>
          <p:nvPr/>
        </p:nvSpPr>
        <p:spPr>
          <a:xfrm>
            <a:off x="208378" y="3212976"/>
            <a:ext cx="8684102" cy="504056"/>
          </a:xfrm>
          <a:prstGeom prst="roundRect">
            <a:avLst>
              <a:gd name="adj" fmla="val 48414"/>
            </a:avLst>
          </a:prstGeom>
          <a:solidFill>
            <a:schemeClr val="accent6">
              <a:lumMod val="60000"/>
              <a:lumOff val="40000"/>
            </a:schemeClr>
          </a:solidFill>
          <a:ln cmpd="sng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schemeClr val="tx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Convention on the Rights of Persons with Disabilities </a:t>
            </a:r>
          </a:p>
        </p:txBody>
      </p:sp>
      <p:sp>
        <p:nvSpPr>
          <p:cNvPr id="20" name="모서리가 둥근 직사각형 19"/>
          <p:cNvSpPr/>
          <p:nvPr/>
        </p:nvSpPr>
        <p:spPr>
          <a:xfrm>
            <a:off x="208378" y="3861048"/>
            <a:ext cx="8684102" cy="720080"/>
          </a:xfrm>
          <a:prstGeom prst="roundRect">
            <a:avLst>
              <a:gd name="adj" fmla="val 48414"/>
            </a:avLst>
          </a:prstGeom>
          <a:solidFill>
            <a:schemeClr val="accent1">
              <a:lumMod val="40000"/>
              <a:lumOff val="60000"/>
            </a:schemeClr>
          </a:solidFill>
          <a:ln cmpd="sng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schemeClr val="tx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Article 14 of the European Convention for the Protection of Human Rights and Fundamental Freedoms</a:t>
            </a:r>
          </a:p>
        </p:txBody>
      </p:sp>
      <p:sp>
        <p:nvSpPr>
          <p:cNvPr id="21" name="모서리가 둥근 직사각형 20"/>
          <p:cNvSpPr/>
          <p:nvPr/>
        </p:nvSpPr>
        <p:spPr>
          <a:xfrm>
            <a:off x="208378" y="4653136"/>
            <a:ext cx="8684102" cy="504056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 cmpd="sng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schemeClr val="tx1"/>
                </a:solidFill>
                <a:latin typeface="Times New Roman" pitchFamily="18" charset="0"/>
                <a:ea typeface="HY견고딕" pitchFamily="18" charset="-127"/>
                <a:cs typeface="Times New Roman" pitchFamily="18" charset="0"/>
              </a:rPr>
              <a:t>European Union non-discrimination directives </a:t>
            </a:r>
            <a:endParaRPr lang="ko-KR" altLang="en-US" sz="140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87624" y="5157192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Council </a:t>
            </a:r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Directive 1997/80/EC of 15 December 1997 on the burden of </a:t>
            </a:r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proof </a:t>
            </a:r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in cases of </a:t>
            </a:r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  discrimination </a:t>
            </a:r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based on sex </a:t>
            </a:r>
          </a:p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Council </a:t>
            </a:r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Directive 2000/43/EC of 29 June 2000 implementing the </a:t>
            </a:r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principle of </a:t>
            </a:r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equal treatment </a:t>
            </a:r>
            <a:endParaRPr lang="en-US" altLang="ko-KR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  between </a:t>
            </a:r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persons irrespective of racial or ethnic origin</a:t>
            </a:r>
          </a:p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Council </a:t>
            </a:r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Directive 2000/78/EC of 27 November 2000 establishing a </a:t>
            </a:r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general framework </a:t>
            </a:r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for equal </a:t>
            </a:r>
            <a:endParaRPr lang="en-US" altLang="ko-KR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  treatment </a:t>
            </a:r>
            <a:r>
              <a:rPr lang="en-US" altLang="ko-KR" sz="1400" b="1" dirty="0">
                <a:latin typeface="Times New Roman" pitchFamily="18" charset="0"/>
                <a:cs typeface="Times New Roman" pitchFamily="18" charset="0"/>
              </a:rPr>
              <a:t>in employment and occupation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1126156" y="5244263"/>
            <a:ext cx="71093" cy="184385"/>
            <a:chOff x="632989" y="2121753"/>
            <a:chExt cx="72009" cy="253318"/>
          </a:xfrm>
        </p:grpSpPr>
        <p:sp>
          <p:nvSpPr>
            <p:cNvPr id="29" name="직사각형 28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1126156" y="5668577"/>
            <a:ext cx="71093" cy="184385"/>
            <a:chOff x="632989" y="2121753"/>
            <a:chExt cx="72009" cy="253318"/>
          </a:xfrm>
        </p:grpSpPr>
        <p:sp>
          <p:nvSpPr>
            <p:cNvPr id="32" name="직사각형 31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1126156" y="6091000"/>
            <a:ext cx="71093" cy="184385"/>
            <a:chOff x="632989" y="2121753"/>
            <a:chExt cx="72009" cy="253318"/>
          </a:xfrm>
        </p:grpSpPr>
        <p:sp>
          <p:nvSpPr>
            <p:cNvPr id="35" name="직사각형 34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" name="직사각형 7"/>
          <p:cNvSpPr/>
          <p:nvPr/>
        </p:nvSpPr>
        <p:spPr>
          <a:xfrm>
            <a:off x="3275856" y="1081899"/>
            <a:ext cx="2592288" cy="661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467544" y="548680"/>
            <a:ext cx="8252055" cy="5993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500" b="1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cs typeface="Times New Roman" pitchFamily="18" charset="0"/>
              </a:rPr>
              <a:t>Definition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41" name="직사각형 40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344723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9800" y="452140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3932909" y="1988840"/>
            <a:ext cx="5112568" cy="450218"/>
          </a:xfrm>
          <a:prstGeom prst="rect">
            <a:avLst/>
          </a:prstGeom>
          <a:gradFill flip="none" rotWithShape="1">
            <a:gsLst>
              <a:gs pos="34000">
                <a:srgbClr val="002060"/>
              </a:gs>
              <a:gs pos="63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5" name="직사각형 24"/>
          <p:cNvSpPr/>
          <p:nvPr/>
        </p:nvSpPr>
        <p:spPr>
          <a:xfrm>
            <a:off x="611559" y="7966"/>
            <a:ext cx="5760641" cy="4294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Definition and Types of Discrimination </a:t>
            </a:r>
            <a:endParaRPr lang="ko-KR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467544" y="548680"/>
            <a:ext cx="8252055" cy="5993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500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Georgia" pitchFamily="18" charset="0"/>
                <a:cs typeface="Times New Roman" pitchFamily="18" charset="0"/>
              </a:rPr>
              <a:t>Types</a:t>
            </a:r>
            <a:endParaRPr lang="en-US" altLang="ko-KR" sz="2500" b="1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275856" y="1124744"/>
            <a:ext cx="2592288" cy="661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2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107504" y="2496980"/>
            <a:ext cx="1296144" cy="215615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endParaRPr lang="ko-KR" alt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23728" y="2496980"/>
            <a:ext cx="1296144" cy="2156156"/>
          </a:xfrm>
          <a:prstGeom prst="rect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64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ko-K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Types</a:t>
            </a:r>
            <a:endParaRPr lang="ko-KR" alt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utoShape 13"/>
          <p:cNvSpPr>
            <a:spLocks noChangeArrowheads="1"/>
          </p:cNvSpPr>
          <p:nvPr/>
        </p:nvSpPr>
        <p:spPr bwMode="auto">
          <a:xfrm>
            <a:off x="1547664" y="3066918"/>
            <a:ext cx="468053" cy="936103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32000">
                <a:srgbClr val="002060"/>
              </a:gs>
              <a:gs pos="86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022524" y="2015445"/>
            <a:ext cx="2582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Direct discrimination 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876256" y="2029283"/>
            <a:ext cx="2063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Age discrimination</a:t>
            </a:r>
            <a:endParaRPr lang="ko-KR" altLang="en-US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3779912" y="2094271"/>
            <a:ext cx="239355" cy="239355"/>
            <a:chOff x="6965280" y="908720"/>
            <a:chExt cx="239355" cy="239355"/>
          </a:xfrm>
        </p:grpSpPr>
        <p:sp>
          <p:nvSpPr>
            <p:cNvPr id="8" name="타원 7"/>
            <p:cNvSpPr/>
            <p:nvPr/>
          </p:nvSpPr>
          <p:spPr>
            <a:xfrm>
              <a:off x="6965280" y="908720"/>
              <a:ext cx="239355" cy="23935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타원 8"/>
            <p:cNvSpPr/>
            <p:nvPr/>
          </p:nvSpPr>
          <p:spPr>
            <a:xfrm>
              <a:off x="7048953" y="992393"/>
              <a:ext cx="72008" cy="7200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13" name="직선 연결선 12"/>
          <p:cNvCxnSpPr>
            <a:stCxn id="20" idx="3"/>
            <a:endCxn id="8" idx="3"/>
          </p:cNvCxnSpPr>
          <p:nvPr/>
        </p:nvCxnSpPr>
        <p:spPr>
          <a:xfrm flipV="1">
            <a:off x="3419872" y="2298573"/>
            <a:ext cx="395093" cy="1276485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>
            <a:stCxn id="20" idx="3"/>
            <a:endCxn id="43" idx="3"/>
          </p:cNvCxnSpPr>
          <p:nvPr/>
        </p:nvCxnSpPr>
        <p:spPr>
          <a:xfrm flipV="1">
            <a:off x="3419872" y="3104947"/>
            <a:ext cx="395093" cy="470111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>
            <a:stCxn id="20" idx="3"/>
            <a:endCxn id="50" idx="1"/>
          </p:cNvCxnSpPr>
          <p:nvPr/>
        </p:nvCxnSpPr>
        <p:spPr>
          <a:xfrm>
            <a:off x="3419872" y="3575058"/>
            <a:ext cx="395093" cy="363998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>
            <a:stCxn id="20" idx="3"/>
            <a:endCxn id="53" idx="1"/>
          </p:cNvCxnSpPr>
          <p:nvPr/>
        </p:nvCxnSpPr>
        <p:spPr>
          <a:xfrm>
            <a:off x="3419872" y="3575058"/>
            <a:ext cx="395093" cy="1354322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직사각형 63"/>
          <p:cNvSpPr/>
          <p:nvPr/>
        </p:nvSpPr>
        <p:spPr>
          <a:xfrm>
            <a:off x="3932909" y="2796765"/>
            <a:ext cx="5112568" cy="450218"/>
          </a:xfrm>
          <a:prstGeom prst="rect">
            <a:avLst/>
          </a:prstGeom>
          <a:gradFill flip="none" rotWithShape="1">
            <a:gsLst>
              <a:gs pos="34000">
                <a:srgbClr val="002060"/>
              </a:gs>
              <a:gs pos="63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직사각형 28"/>
          <p:cNvSpPr/>
          <p:nvPr/>
        </p:nvSpPr>
        <p:spPr>
          <a:xfrm>
            <a:off x="4022524" y="2821819"/>
            <a:ext cx="27817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Indirect discrimination 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7985534" y="2835657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Pension</a:t>
            </a:r>
            <a:endParaRPr lang="ko-KR" altLang="en-US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직사각형 64"/>
          <p:cNvSpPr/>
          <p:nvPr/>
        </p:nvSpPr>
        <p:spPr>
          <a:xfrm>
            <a:off x="3932909" y="3654549"/>
            <a:ext cx="5112568" cy="723165"/>
          </a:xfrm>
          <a:prstGeom prst="rect">
            <a:avLst/>
          </a:prstGeom>
          <a:gradFill flip="none" rotWithShape="1">
            <a:gsLst>
              <a:gs pos="34000">
                <a:srgbClr val="002060"/>
              </a:gs>
              <a:gs pos="63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4" name="직사각형 33"/>
          <p:cNvSpPr/>
          <p:nvPr/>
        </p:nvSpPr>
        <p:spPr>
          <a:xfrm>
            <a:off x="4022524" y="3702862"/>
            <a:ext cx="277120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Denial of provision </a:t>
            </a:r>
            <a:r>
              <a:rPr lang="en-US" altLang="ko-KR" sz="1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</a:t>
            </a:r>
          </a:p>
          <a:p>
            <a:r>
              <a:rPr lang="en-US" altLang="ko-KR" sz="1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reasonable </a:t>
            </a:r>
            <a:r>
              <a:rPr lang="en-US" altLang="ko-KR" sz="1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accommodation </a:t>
            </a:r>
            <a:endParaRPr lang="ko-KR" altLang="en-US" sz="1700" dirty="0">
              <a:solidFill>
                <a:schemeClr val="bg1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6866573" y="3839015"/>
            <a:ext cx="2073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Movement </a:t>
            </a:r>
            <a:r>
              <a:rPr lang="en-US" altLang="ko-KR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altLang="ko-KR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Access</a:t>
            </a:r>
            <a:endParaRPr lang="ko-KR" altLang="en-US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그룹 41"/>
          <p:cNvGrpSpPr/>
          <p:nvPr/>
        </p:nvGrpSpPr>
        <p:grpSpPr>
          <a:xfrm>
            <a:off x="3779912" y="2900645"/>
            <a:ext cx="239355" cy="239355"/>
            <a:chOff x="6965280" y="908720"/>
            <a:chExt cx="239355" cy="239355"/>
          </a:xfrm>
        </p:grpSpPr>
        <p:sp>
          <p:nvSpPr>
            <p:cNvPr id="43" name="타원 42"/>
            <p:cNvSpPr/>
            <p:nvPr/>
          </p:nvSpPr>
          <p:spPr>
            <a:xfrm>
              <a:off x="6965280" y="908720"/>
              <a:ext cx="239355" cy="23935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>
              <a:off x="7048953" y="992393"/>
              <a:ext cx="72008" cy="7200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9" name="그룹 48"/>
          <p:cNvGrpSpPr/>
          <p:nvPr/>
        </p:nvGrpSpPr>
        <p:grpSpPr>
          <a:xfrm>
            <a:off x="3779912" y="3904003"/>
            <a:ext cx="239355" cy="239355"/>
            <a:chOff x="6965280" y="908720"/>
            <a:chExt cx="239355" cy="239355"/>
          </a:xfrm>
        </p:grpSpPr>
        <p:sp>
          <p:nvSpPr>
            <p:cNvPr id="50" name="타원 49"/>
            <p:cNvSpPr/>
            <p:nvPr/>
          </p:nvSpPr>
          <p:spPr>
            <a:xfrm>
              <a:off x="6965280" y="908720"/>
              <a:ext cx="239355" cy="23935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7048953" y="992393"/>
              <a:ext cx="72008" cy="7200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6" name="직사각형 65"/>
          <p:cNvSpPr/>
          <p:nvPr/>
        </p:nvSpPr>
        <p:spPr>
          <a:xfrm>
            <a:off x="3932909" y="4798032"/>
            <a:ext cx="5112568" cy="450218"/>
          </a:xfrm>
          <a:prstGeom prst="rect">
            <a:avLst/>
          </a:prstGeom>
          <a:gradFill flip="none" rotWithShape="1">
            <a:gsLst>
              <a:gs pos="34000">
                <a:srgbClr val="002060"/>
              </a:gs>
              <a:gs pos="63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4022524" y="4805587"/>
            <a:ext cx="15071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Harassment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8164269" y="4819425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Abuse</a:t>
            </a:r>
            <a:endParaRPr lang="ko-KR" altLang="en-US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그룹 51"/>
          <p:cNvGrpSpPr/>
          <p:nvPr/>
        </p:nvGrpSpPr>
        <p:grpSpPr>
          <a:xfrm>
            <a:off x="3779912" y="4894327"/>
            <a:ext cx="239355" cy="239355"/>
            <a:chOff x="6965280" y="908720"/>
            <a:chExt cx="239355" cy="239355"/>
          </a:xfrm>
        </p:grpSpPr>
        <p:sp>
          <p:nvSpPr>
            <p:cNvPr id="53" name="타원 52"/>
            <p:cNvSpPr/>
            <p:nvPr/>
          </p:nvSpPr>
          <p:spPr>
            <a:xfrm>
              <a:off x="6965280" y="908720"/>
              <a:ext cx="239355" cy="23935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7048953" y="992393"/>
              <a:ext cx="72008" cy="72008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319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9800" y="452140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6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1630486" y="1916832"/>
            <a:ext cx="5965850" cy="115672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 smtClean="0">
                <a:latin typeface="Times New Roman" pitchFamily="18" charset="0"/>
                <a:cs typeface="Times New Roman" pitchFamily="18" charset="0"/>
              </a:rPr>
              <a:t>          Importance </a:t>
            </a:r>
            <a:r>
              <a:rPr lang="en-US" altLang="ko-KR" sz="2800" b="1" dirty="0">
                <a:latin typeface="Times New Roman" pitchFamily="18" charset="0"/>
                <a:cs typeface="Times New Roman" pitchFamily="18" charset="0"/>
              </a:rPr>
              <a:t>of Issues </a:t>
            </a:r>
            <a:r>
              <a:rPr lang="en-US" altLang="ko-KR" sz="2800" b="1" dirty="0" smtClean="0"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marL="722313" indent="-722313">
              <a:lnSpc>
                <a:spcPct val="130000"/>
              </a:lnSpc>
              <a:buAutoNum type="romanUcPeriod"/>
            </a:pPr>
            <a:r>
              <a:rPr lang="en-US" altLang="ko-KR" sz="2800" b="1" dirty="0" smtClean="0">
                <a:latin typeface="Times New Roman" pitchFamily="18" charset="0"/>
                <a:cs typeface="Times New Roman" pitchFamily="18" charset="0"/>
              </a:rPr>
              <a:t>  Human </a:t>
            </a:r>
            <a:r>
              <a:rPr lang="en-US" altLang="ko-KR" sz="2800" b="1" dirty="0">
                <a:latin typeface="Times New Roman" pitchFamily="18" charset="0"/>
                <a:cs typeface="Times New Roman" pitchFamily="18" charset="0"/>
              </a:rPr>
              <a:t>Rights of Older </a:t>
            </a:r>
            <a:r>
              <a:rPr lang="en-US" altLang="ko-KR" sz="2800" b="1" dirty="0" smtClean="0">
                <a:latin typeface="Times New Roman" pitchFamily="18" charset="0"/>
                <a:cs typeface="Times New Roman" pitchFamily="18" charset="0"/>
              </a:rPr>
              <a:t>Persons</a:t>
            </a:r>
            <a:endParaRPr lang="en-US" altLang="ko-KR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6" name="직선 연결선 55"/>
          <p:cNvCxnSpPr/>
          <p:nvPr/>
        </p:nvCxnSpPr>
        <p:spPr>
          <a:xfrm flipV="1">
            <a:off x="2421433" y="3140968"/>
            <a:ext cx="5174903" cy="14428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547664" y="2086611"/>
            <a:ext cx="864096" cy="106157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ko-KR" sz="3000" b="1" dirty="0" smtClean="0"/>
              <a:t>2</a:t>
            </a:r>
            <a:endParaRPr lang="ko-KR" altLang="en-US" sz="3000" b="1" dirty="0"/>
          </a:p>
        </p:txBody>
      </p:sp>
      <p:sp>
        <p:nvSpPr>
          <p:cNvPr id="58" name="직사각형 57"/>
          <p:cNvSpPr/>
          <p:nvPr/>
        </p:nvSpPr>
        <p:spPr>
          <a:xfrm>
            <a:off x="2051720" y="3284983"/>
            <a:ext cx="6615063" cy="17543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. Drastic increase of elderly population</a:t>
            </a:r>
          </a:p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02. Diverse 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human rights issues</a:t>
            </a:r>
          </a:p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03. Common 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issue for most countries</a:t>
            </a:r>
            <a:endParaRPr lang="ko-KR" alt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0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1" name="직사각형 10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29494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9800" y="452140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Importance 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of Issues and Human Rights of Older Persons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814760" y="692696"/>
            <a:ext cx="7285632" cy="400110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                Drastic </a:t>
            </a:r>
            <a:r>
              <a:rPr lang="en-US" altLang="ko-KR" sz="2000" b="1" dirty="0">
                <a:latin typeface="Times New Roman" pitchFamily="18" charset="0"/>
                <a:cs typeface="Times New Roman" pitchFamily="18" charset="0"/>
              </a:rPr>
              <a:t>increase of elderly </a:t>
            </a:r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population</a:t>
            </a:r>
            <a:endParaRPr lang="en-US" altLang="ko-K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308105" y="1187460"/>
            <a:ext cx="4053354" cy="3693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increase of human rights infringements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240382" y="629899"/>
            <a:ext cx="379290" cy="5155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ko-KR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AutoShape 13"/>
          <p:cNvSpPr>
            <a:spLocks noChangeArrowheads="1"/>
          </p:cNvSpPr>
          <p:nvPr/>
        </p:nvSpPr>
        <p:spPr bwMode="auto">
          <a:xfrm>
            <a:off x="1859302" y="1237843"/>
            <a:ext cx="468053" cy="290074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32000">
                <a:srgbClr val="002060"/>
              </a:gs>
              <a:gs pos="86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492083" y="1556792"/>
            <a:ext cx="7436401" cy="9233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number of persons aged 80 and above is expected to more than triple 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from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125 </a:t>
            </a:r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million(2015)  to 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434 </a:t>
            </a:r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million (2050) 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1384398" y="1732447"/>
            <a:ext cx="71093" cy="184385"/>
            <a:chOff x="632989" y="2121753"/>
            <a:chExt cx="72009" cy="253318"/>
          </a:xfrm>
        </p:grpSpPr>
        <p:sp>
          <p:nvSpPr>
            <p:cNvPr id="29" name="직사각형 28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1512168" y="2462699"/>
            <a:ext cx="63001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latin typeface="Times New Roman" pitchFamily="18" charset="0"/>
                <a:cs typeface="Times New Roman" pitchFamily="18" charset="0"/>
              </a:rPr>
              <a:t>※ Source</a:t>
            </a:r>
            <a:r>
              <a:rPr lang="en-US" altLang="ko-KR" sz="1200" b="1" dirty="0">
                <a:latin typeface="Times New Roman" pitchFamily="18" charset="0"/>
                <a:cs typeface="Times New Roman" pitchFamily="18" charset="0"/>
              </a:rPr>
              <a:t>: UN DESA, World Population Prospects: The 2015 Revision, 2015, p.9.</a:t>
            </a:r>
            <a:endParaRPr lang="ko-KR" alt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814760" y="2830104"/>
            <a:ext cx="7285632" cy="400110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                Diverse </a:t>
            </a:r>
            <a:r>
              <a:rPr lang="en-US" altLang="ko-KR" sz="2000" b="1" dirty="0">
                <a:latin typeface="Times New Roman" pitchFamily="18" charset="0"/>
                <a:cs typeface="Times New Roman" pitchFamily="18" charset="0"/>
              </a:rPr>
              <a:t>human rights issues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1492083" y="3378478"/>
            <a:ext cx="7436401" cy="3693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fr-FR" altLang="ko-KR" dirty="0">
                <a:latin typeface="Times New Roman" pitchFamily="18" charset="0"/>
                <a:cs typeface="Times New Roman" pitchFamily="18" charset="0"/>
              </a:rPr>
              <a:t>discrimination, poverty, suicide, abuse, social exclusion, etc. </a:t>
            </a:r>
          </a:p>
        </p:txBody>
      </p:sp>
      <p:grpSp>
        <p:nvGrpSpPr>
          <p:cNvPr id="35" name="그룹 34"/>
          <p:cNvGrpSpPr/>
          <p:nvPr/>
        </p:nvGrpSpPr>
        <p:grpSpPr>
          <a:xfrm>
            <a:off x="1384398" y="3460639"/>
            <a:ext cx="71093" cy="184385"/>
            <a:chOff x="632989" y="2121753"/>
            <a:chExt cx="72009" cy="253318"/>
          </a:xfrm>
        </p:grpSpPr>
        <p:sp>
          <p:nvSpPr>
            <p:cNvPr id="36" name="직사각형 35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8" name="직사각형 37"/>
          <p:cNvSpPr/>
          <p:nvPr/>
        </p:nvSpPr>
        <p:spPr>
          <a:xfrm>
            <a:off x="1492083" y="3789040"/>
            <a:ext cx="7436401" cy="3693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diverse </a:t>
            </a:r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human rights issues 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social burden</a:t>
            </a:r>
            <a:endParaRPr lang="fr-FR" altLang="ko-KR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9" name="그룹 38"/>
          <p:cNvGrpSpPr/>
          <p:nvPr/>
        </p:nvGrpSpPr>
        <p:grpSpPr>
          <a:xfrm>
            <a:off x="1384398" y="3871201"/>
            <a:ext cx="71093" cy="184385"/>
            <a:chOff x="632989" y="2121753"/>
            <a:chExt cx="72009" cy="253318"/>
          </a:xfrm>
        </p:grpSpPr>
        <p:sp>
          <p:nvSpPr>
            <p:cNvPr id="41" name="직사각형 40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2" name="직사각형 41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3" name="직사각형 42"/>
          <p:cNvSpPr/>
          <p:nvPr/>
        </p:nvSpPr>
        <p:spPr>
          <a:xfrm>
            <a:off x="1484141" y="4190891"/>
            <a:ext cx="65442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※ UN Secretary General Report(2011</a:t>
            </a:r>
            <a:r>
              <a:rPr lang="en-US" altLang="ko-KR" sz="1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altLang="ko-KR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Severe </a:t>
            </a:r>
            <a:r>
              <a:rPr lang="en-US" altLang="ko-KR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human rights infringements around the world including </a:t>
            </a:r>
            <a:r>
              <a:rPr lang="en-US" altLang="ko-KR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poverty,</a:t>
            </a:r>
          </a:p>
          <a:p>
            <a:r>
              <a:rPr lang="en-US" altLang="ko-KR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inadequate </a:t>
            </a:r>
            <a:r>
              <a:rPr lang="en-US" altLang="ko-KR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living condition</a:t>
            </a:r>
            <a:r>
              <a:rPr lang="en-US" altLang="ko-KR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age </a:t>
            </a:r>
            <a:r>
              <a:rPr lang="en-US" altLang="ko-KR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discrimination, </a:t>
            </a:r>
            <a:r>
              <a:rPr lang="en-US" altLang="ko-KR" sz="1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violent•abuse</a:t>
            </a:r>
            <a:r>
              <a:rPr lang="en-US" altLang="ko-KR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lack of service </a:t>
            </a:r>
            <a:endParaRPr lang="ko-KR" altLang="en-US" sz="1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1492083" y="5013176"/>
            <a:ext cx="6824333" cy="3693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Human 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dignity, </a:t>
            </a:r>
            <a:r>
              <a:rPr lang="en-US" altLang="ko-KR" dirty="0">
                <a:latin typeface="Times New Roman" pitchFamily="18" charset="0"/>
                <a:cs typeface="Times New Roman" pitchFamily="18" charset="0"/>
              </a:rPr>
              <a:t>value cannot be degraded or undermined due to age</a:t>
            </a:r>
            <a:endParaRPr lang="fr-FR" altLang="ko-KR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5" name="그룹 44"/>
          <p:cNvGrpSpPr/>
          <p:nvPr/>
        </p:nvGrpSpPr>
        <p:grpSpPr>
          <a:xfrm>
            <a:off x="1384398" y="5095337"/>
            <a:ext cx="71093" cy="184385"/>
            <a:chOff x="632989" y="2121753"/>
            <a:chExt cx="72009" cy="253318"/>
          </a:xfrm>
        </p:grpSpPr>
        <p:sp>
          <p:nvSpPr>
            <p:cNvPr id="46" name="직사각형 45"/>
            <p:cNvSpPr/>
            <p:nvPr/>
          </p:nvSpPr>
          <p:spPr>
            <a:xfrm>
              <a:off x="632989" y="2121753"/>
              <a:ext cx="72009" cy="184961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직사각형 46"/>
            <p:cNvSpPr/>
            <p:nvPr/>
          </p:nvSpPr>
          <p:spPr>
            <a:xfrm>
              <a:off x="632989" y="2310895"/>
              <a:ext cx="72009" cy="6417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8" name="직사각형 47"/>
          <p:cNvSpPr/>
          <p:nvPr/>
        </p:nvSpPr>
        <p:spPr>
          <a:xfrm>
            <a:off x="814760" y="5589240"/>
            <a:ext cx="7285632" cy="400110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2000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   Common </a:t>
            </a:r>
            <a:r>
              <a:rPr lang="en-US" altLang="ko-KR" sz="2000" b="1" dirty="0">
                <a:latin typeface="Times New Roman" pitchFamily="18" charset="0"/>
                <a:cs typeface="Times New Roman" pitchFamily="18" charset="0"/>
              </a:rPr>
              <a:t>issue for most </a:t>
            </a:r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countries</a:t>
            </a:r>
            <a:endParaRPr lang="en-US" altLang="ko-K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2308105" y="6096082"/>
            <a:ext cx="3570529" cy="3693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Task for  international community</a:t>
            </a:r>
          </a:p>
        </p:txBody>
      </p:sp>
      <p:sp>
        <p:nvSpPr>
          <p:cNvPr id="51" name="AutoShape 13"/>
          <p:cNvSpPr>
            <a:spLocks noChangeArrowheads="1"/>
          </p:cNvSpPr>
          <p:nvPr/>
        </p:nvSpPr>
        <p:spPr bwMode="auto">
          <a:xfrm>
            <a:off x="1859302" y="6146465"/>
            <a:ext cx="468053" cy="290074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32000">
                <a:srgbClr val="002060"/>
              </a:gs>
              <a:gs pos="86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1240382" y="2757016"/>
            <a:ext cx="379290" cy="5155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ko-KR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1240382" y="5525777"/>
            <a:ext cx="379290" cy="51550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ko-KR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55" name="직사각형 54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18600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9800" y="452140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2411760" y="1916832"/>
            <a:ext cx="4669707" cy="12126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ko-KR" sz="2800" b="1" dirty="0">
                <a:latin typeface="Times New Roman" pitchFamily="18" charset="0"/>
                <a:cs typeface="Times New Roman" pitchFamily="18" charset="0"/>
              </a:rPr>
              <a:t>Multiple </a:t>
            </a:r>
            <a:r>
              <a:rPr lang="en-US" altLang="ko-KR" sz="2800" b="1" dirty="0" smtClean="0">
                <a:latin typeface="Times New Roman" pitchFamily="18" charset="0"/>
                <a:cs typeface="Times New Roman" pitchFamily="18" charset="0"/>
              </a:rPr>
              <a:t>Discrimination    </a:t>
            </a:r>
          </a:p>
          <a:p>
            <a:pPr algn="ctr">
              <a:lnSpc>
                <a:spcPct val="130000"/>
              </a:lnSpc>
            </a:pPr>
            <a:r>
              <a:rPr lang="en-US" altLang="ko-KR" sz="2800" b="1" dirty="0" smtClean="0">
                <a:latin typeface="Times New Roman" pitchFamily="18" charset="0"/>
                <a:cs typeface="Times New Roman" pitchFamily="18" charset="0"/>
              </a:rPr>
              <a:t> against Older </a:t>
            </a:r>
            <a:r>
              <a:rPr lang="en-US" altLang="ko-KR" sz="2800" b="1" dirty="0">
                <a:latin typeface="Times New Roman" pitchFamily="18" charset="0"/>
                <a:cs typeface="Times New Roman" pitchFamily="18" charset="0"/>
              </a:rPr>
              <a:t>Women</a:t>
            </a:r>
          </a:p>
        </p:txBody>
      </p:sp>
      <p:cxnSp>
        <p:nvCxnSpPr>
          <p:cNvPr id="58" name="직선 연결선 57"/>
          <p:cNvCxnSpPr/>
          <p:nvPr/>
        </p:nvCxnSpPr>
        <p:spPr>
          <a:xfrm flipV="1">
            <a:off x="2781473" y="3086869"/>
            <a:ext cx="4022775" cy="1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907704" y="2015772"/>
            <a:ext cx="864096" cy="106157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ko-KR" sz="3000" b="1" dirty="0" smtClean="0"/>
              <a:t>3</a:t>
            </a:r>
            <a:endParaRPr lang="ko-KR" altLang="en-US" sz="3000" b="1" dirty="0"/>
          </a:p>
        </p:txBody>
      </p:sp>
      <p:sp>
        <p:nvSpPr>
          <p:cNvPr id="60" name="직사각형 59"/>
          <p:cNvSpPr/>
          <p:nvPr/>
        </p:nvSpPr>
        <p:spPr>
          <a:xfrm>
            <a:off x="2339752" y="3129472"/>
            <a:ext cx="6048672" cy="17543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. Discrimination in work opportunity</a:t>
            </a:r>
          </a:p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02. Impoverishment 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of Older Women</a:t>
            </a:r>
          </a:p>
          <a:p>
            <a:pPr>
              <a:lnSpc>
                <a:spcPct val="150000"/>
              </a:lnSpc>
            </a:pPr>
            <a:r>
              <a:rPr lang="en-US" altLang="ko-KR" sz="2400" b="1" i="1" dirty="0" smtClean="0">
                <a:latin typeface="Times New Roman" pitchFamily="18" charset="0"/>
                <a:cs typeface="Times New Roman" pitchFamily="18" charset="0"/>
              </a:rPr>
              <a:t>03. Abuse </a:t>
            </a:r>
            <a:r>
              <a:rPr lang="en-US" altLang="ko-KR" sz="2400" b="1" i="1" dirty="0">
                <a:latin typeface="Times New Roman" pitchFamily="18" charset="0"/>
                <a:cs typeface="Times New Roman" pitchFamily="18" charset="0"/>
              </a:rPr>
              <a:t>against older women</a:t>
            </a:r>
            <a:endParaRPr lang="ko-KR" alt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2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1" name="직사각형 10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45575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9800" y="452140"/>
            <a:ext cx="9134199" cy="6089568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611559" y="7966"/>
            <a:ext cx="6696745" cy="4247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. Multiple Discrimination Against Older Women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748464" y="6580641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ko-KR" alt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타원 1"/>
          <p:cNvSpPr/>
          <p:nvPr/>
        </p:nvSpPr>
        <p:spPr>
          <a:xfrm>
            <a:off x="1403648" y="836712"/>
            <a:ext cx="2736304" cy="2736304"/>
          </a:xfrm>
          <a:prstGeom prst="ellipse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ko-K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Older </a:t>
            </a:r>
            <a:r>
              <a:rPr lang="en-US" altLang="ko-K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</a:t>
            </a:r>
          </a:p>
          <a:p>
            <a:pPr algn="ctr">
              <a:lnSpc>
                <a:spcPct val="130000"/>
              </a:lnSpc>
            </a:pPr>
            <a:r>
              <a:rPr lang="en-US" altLang="ko-K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(age discrimination</a:t>
            </a:r>
            <a:r>
              <a:rPr lang="en-US" altLang="ko-KR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ko-KR" altLang="en-US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모서리가 둥근 직사각형 2"/>
          <p:cNvSpPr/>
          <p:nvPr/>
        </p:nvSpPr>
        <p:spPr>
          <a:xfrm>
            <a:off x="2680542" y="4581128"/>
            <a:ext cx="3835674" cy="1152128"/>
          </a:xfrm>
          <a:prstGeom prst="round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b="1" dirty="0">
                <a:latin typeface="Times New Roman" pitchFamily="18" charset="0"/>
                <a:cs typeface="Times New Roman" pitchFamily="18" charset="0"/>
              </a:rPr>
              <a:t>Multiple discrimination</a:t>
            </a:r>
            <a:endParaRPr lang="ko-KR" alt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타원 48"/>
          <p:cNvSpPr/>
          <p:nvPr/>
        </p:nvSpPr>
        <p:spPr>
          <a:xfrm>
            <a:off x="5038644" y="836712"/>
            <a:ext cx="2736304" cy="2736304"/>
          </a:xfrm>
          <a:prstGeom prst="ellipse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Women</a:t>
            </a:r>
          </a:p>
          <a:p>
            <a:pPr algn="ctr">
              <a:lnSpc>
                <a:spcPct val="130000"/>
              </a:lnSpc>
            </a:pPr>
            <a:r>
              <a:rPr lang="en-US" altLang="ko-KR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(gender discrimination)</a:t>
            </a:r>
            <a:endParaRPr lang="ko-KR" alt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AutoShape 13"/>
          <p:cNvSpPr>
            <a:spLocks noChangeArrowheads="1"/>
          </p:cNvSpPr>
          <p:nvPr/>
        </p:nvSpPr>
        <p:spPr bwMode="auto">
          <a:xfrm rot="3532550">
            <a:off x="3456438" y="3584977"/>
            <a:ext cx="979308" cy="760742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32000">
                <a:srgbClr val="002060"/>
              </a:gs>
              <a:gs pos="86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56" name="AutoShape 13"/>
          <p:cNvSpPr>
            <a:spLocks noChangeArrowheads="1"/>
          </p:cNvSpPr>
          <p:nvPr/>
        </p:nvSpPr>
        <p:spPr bwMode="auto">
          <a:xfrm rot="7319149">
            <a:off x="4783199" y="3582322"/>
            <a:ext cx="979308" cy="763653"/>
          </a:xfrm>
          <a:prstGeom prst="rightArrow">
            <a:avLst>
              <a:gd name="adj1" fmla="val 49019"/>
              <a:gd name="adj2" fmla="val 42787"/>
            </a:avLst>
          </a:prstGeom>
          <a:gradFill flip="none" rotWithShape="1">
            <a:gsLst>
              <a:gs pos="32000">
                <a:srgbClr val="002060"/>
              </a:gs>
              <a:gs pos="86000">
                <a:srgbClr val="FFD939"/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lIns="110369" tIns="55184" rIns="110369" bIns="55184" anchor="ctr"/>
          <a:lstStyle/>
          <a:p>
            <a:pPr algn="ctr" defTabSz="1103313"/>
            <a:endParaRPr lang="en-US" altLang="ko-KR" sz="1700" b="0" dirty="0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04840" y="6546552"/>
            <a:ext cx="3960440" cy="3077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altLang="ko-KR" sz="1400" b="1" dirty="0" smtClean="0">
                <a:latin typeface="Times New Roman" pitchFamily="18" charset="0"/>
                <a:cs typeface="Times New Roman" pitchFamily="18" charset="0"/>
              </a:rPr>
              <a:t>National Human Rights Commission of Korea</a:t>
            </a:r>
            <a:endParaRPr lang="ko-KR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2" descr="C:\Users\Admin\Desktop\인권위\인권위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1806" y="6541708"/>
            <a:ext cx="291508" cy="261610"/>
          </a:xfrm>
          <a:prstGeom prst="rect">
            <a:avLst/>
          </a:prstGeom>
          <a:noFill/>
        </p:spPr>
      </p:pic>
      <p:sp>
        <p:nvSpPr>
          <p:cNvPr id="15" name="직사각형 14"/>
          <p:cNvSpPr/>
          <p:nvPr/>
        </p:nvSpPr>
        <p:spPr>
          <a:xfrm>
            <a:off x="7380312" y="-1840"/>
            <a:ext cx="1752075" cy="4308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r" defTabSz="980472">
              <a:spcBef>
                <a:spcPts val="900"/>
              </a:spcBef>
              <a:defRPr sz="1800"/>
            </a:pP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lder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omen and </a:t>
            </a:r>
            <a:r>
              <a:rPr lang="en-US" altLang="ko-KR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ko-KR" sz="1100" b="1" dirty="0" smtClean="0">
                <a:latin typeface="Times New Roman" pitchFamily="18" charset="0"/>
                <a:cs typeface="Times New Roman" pitchFamily="18" charset="0"/>
              </a:rPr>
              <a:t>ultiple </a:t>
            </a:r>
            <a:r>
              <a:rPr lang="en-US" altLang="ko-KR" sz="1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ko-KR" sz="1100" b="1" dirty="0">
                <a:latin typeface="Times New Roman" pitchFamily="18" charset="0"/>
                <a:cs typeface="Times New Roman" pitchFamily="18" charset="0"/>
              </a:rPr>
              <a:t>iscrimination</a:t>
            </a:r>
          </a:p>
        </p:txBody>
      </p:sp>
    </p:spTree>
    <p:extLst>
      <p:ext uri="{BB962C8B-B14F-4D97-AF65-F5344CB8AC3E}">
        <p14:creationId xmlns:p14="http://schemas.microsoft.com/office/powerpoint/2010/main" val="154449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1073</Words>
  <Application>Microsoft Office PowerPoint</Application>
  <PresentationFormat>화면 슬라이드 쇼(4:3)</PresentationFormat>
  <Paragraphs>207</Paragraphs>
  <Slides>21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user</cp:lastModifiedBy>
  <cp:revision>120</cp:revision>
  <dcterms:created xsi:type="dcterms:W3CDTF">2015-10-02T16:27:46Z</dcterms:created>
  <dcterms:modified xsi:type="dcterms:W3CDTF">2015-12-02T09:30:14Z</dcterms:modified>
</cp:coreProperties>
</file>