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>
  <p:sldMasterIdLst>
    <p:sldMasterId id="2147483650" r:id="rId1"/>
    <p:sldMasterId id="2147483651" r:id="rId2"/>
  </p:sldMasterIdLst>
  <p:notesMasterIdLst>
    <p:notesMasterId r:id="rId35"/>
  </p:notesMasterIdLst>
  <p:handoutMasterIdLst>
    <p:handoutMasterId r:id="rId36"/>
  </p:handoutMasterIdLst>
  <p:sldIdLst>
    <p:sldId id="305" r:id="rId3"/>
    <p:sldId id="257" r:id="rId4"/>
    <p:sldId id="335" r:id="rId5"/>
    <p:sldId id="364" r:id="rId6"/>
    <p:sldId id="331" r:id="rId7"/>
    <p:sldId id="336" r:id="rId8"/>
    <p:sldId id="337" r:id="rId9"/>
    <p:sldId id="338" r:id="rId10"/>
    <p:sldId id="340" r:id="rId11"/>
    <p:sldId id="342" r:id="rId12"/>
    <p:sldId id="343" r:id="rId13"/>
    <p:sldId id="344" r:id="rId14"/>
    <p:sldId id="346" r:id="rId15"/>
    <p:sldId id="348" r:id="rId16"/>
    <p:sldId id="350" r:id="rId17"/>
    <p:sldId id="351" r:id="rId18"/>
    <p:sldId id="353" r:id="rId19"/>
    <p:sldId id="352" r:id="rId20"/>
    <p:sldId id="356" r:id="rId21"/>
    <p:sldId id="355" r:id="rId22"/>
    <p:sldId id="357" r:id="rId23"/>
    <p:sldId id="360" r:id="rId24"/>
    <p:sldId id="358" r:id="rId25"/>
    <p:sldId id="361" r:id="rId26"/>
    <p:sldId id="359" r:id="rId27"/>
    <p:sldId id="368" r:id="rId28"/>
    <p:sldId id="362" r:id="rId29"/>
    <p:sldId id="365" r:id="rId30"/>
    <p:sldId id="363" r:id="rId31"/>
    <p:sldId id="367" r:id="rId32"/>
    <p:sldId id="311" r:id="rId33"/>
    <p:sldId id="291" r:id="rId34"/>
  </p:sldIdLst>
  <p:sldSz cx="9144000" cy="6858000" type="screen4x3"/>
  <p:notesSz cx="6808788" cy="9940925"/>
  <p:defaultTextStyle>
    <a:defPPr>
      <a:defRPr lang="nb-NO"/>
    </a:defPPr>
    <a:lvl1pPr algn="l" defTabSz="457200" rtl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1pPr>
    <a:lvl2pPr marL="228600" indent="228600" algn="l" defTabSz="457200" rtl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2pPr>
    <a:lvl3pPr marL="457200" indent="457200" algn="l" defTabSz="457200" rtl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3pPr>
    <a:lvl4pPr marL="685800" indent="685800" algn="l" defTabSz="457200" rtl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4pPr>
    <a:lvl5pPr marL="914400" indent="914400" algn="l" defTabSz="457200" rtl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9" autoAdjust="0"/>
    <p:restoredTop sz="99734" autoAdjust="0"/>
  </p:normalViewPr>
  <p:slideViewPr>
    <p:cSldViewPr>
      <p:cViewPr>
        <p:scale>
          <a:sx n="80" d="100"/>
          <a:sy n="80" d="100"/>
        </p:scale>
        <p:origin x="-516" y="-5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478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8313" y="0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203039B5-3C96-486C-9F44-D4DE2C516F86}" type="datetime1">
              <a:rPr lang="nb-NO" altLang="nb-NO"/>
              <a:pPr>
                <a:defRPr/>
              </a:pPr>
              <a:t>13.06.2015</a:t>
            </a:fld>
            <a:endParaRPr lang="nb-NO" altLang="nb-NO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3879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nb-NO" altLang="nb-NO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8313" y="9443879"/>
            <a:ext cx="2950475" cy="49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6B6855C9-4EC0-4494-8A0A-E2C2A317D81D}" type="slidenum">
              <a:rPr lang="nb-NO" altLang="nb-NO"/>
              <a:pPr>
                <a:defRPr/>
              </a:pPr>
              <a:t>‹#›</a:t>
            </a:fld>
            <a:endParaRPr lang="nb-NO" altLang="nb-NO"/>
          </a:p>
        </p:txBody>
      </p:sp>
    </p:spTree>
    <p:extLst>
      <p:ext uri="{BB962C8B-B14F-4D97-AF65-F5344CB8AC3E}">
        <p14:creationId xmlns:p14="http://schemas.microsoft.com/office/powerpoint/2010/main" val="4120147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920750" y="746125"/>
            <a:ext cx="4967288" cy="372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2" name="Rectangle 2"/>
          <p:cNvSpPr>
            <a:spLocks noGrp="1"/>
          </p:cNvSpPr>
          <p:nvPr>
            <p:ph type="body" sz="quarter" idx="3"/>
          </p:nvPr>
        </p:nvSpPr>
        <p:spPr bwMode="auto">
          <a:xfrm>
            <a:off x="907839" y="4721940"/>
            <a:ext cx="4993111" cy="447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altLang="nb-NO" noProof="0" smtClean="0">
                <a:sym typeface="Noteworthy Bold" charset="0"/>
              </a:rPr>
              <a:t>Click to edit Master text styles</a:t>
            </a:r>
          </a:p>
          <a:p>
            <a:pPr lvl="1"/>
            <a:r>
              <a:rPr lang="nb-NO" altLang="nb-NO" noProof="0" smtClean="0">
                <a:sym typeface="Noteworthy Bold" charset="0"/>
              </a:rPr>
              <a:t>Second level</a:t>
            </a:r>
          </a:p>
          <a:p>
            <a:pPr lvl="2"/>
            <a:r>
              <a:rPr lang="nb-NO" altLang="nb-NO" noProof="0" smtClean="0">
                <a:sym typeface="Noteworthy Bold" charset="0"/>
              </a:rPr>
              <a:t>Third level</a:t>
            </a:r>
          </a:p>
          <a:p>
            <a:pPr lvl="3"/>
            <a:r>
              <a:rPr lang="nb-NO" altLang="nb-NO" noProof="0" smtClean="0">
                <a:sym typeface="Noteworthy Bold" charset="0"/>
              </a:rPr>
              <a:t>Fourth level</a:t>
            </a:r>
          </a:p>
          <a:p>
            <a:pPr lvl="4"/>
            <a:r>
              <a:rPr lang="nb-NO" altLang="nb-NO" noProof="0" smtClean="0">
                <a:sym typeface="Noteworthy Bold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1124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Noteworthy Bold" charset="0"/>
        <a:ea typeface="Noteworthy Bold" charset="0"/>
        <a:cs typeface="Noteworthy Bold" charset="0"/>
        <a:sym typeface="Noteworthy Bold" charset="0"/>
      </a:defRPr>
    </a:lvl1pPr>
    <a:lvl2pPr marL="2286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Noteworthy Bold" charset="0"/>
        <a:ea typeface="Noteworthy Bold" charset="0"/>
        <a:cs typeface="Noteworthy Bold" charset="0"/>
        <a:sym typeface="Noteworthy Bold" charset="0"/>
      </a:defRPr>
    </a:lvl2pPr>
    <a:lvl3pPr marL="4572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Noteworthy Bold" charset="0"/>
        <a:ea typeface="Noteworthy Bold" charset="0"/>
        <a:cs typeface="Noteworthy Bold" charset="0"/>
        <a:sym typeface="Noteworthy Bold" charset="0"/>
      </a:defRPr>
    </a:lvl3pPr>
    <a:lvl4pPr marL="6858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Noteworthy Bold" charset="0"/>
        <a:ea typeface="Noteworthy Bold" charset="0"/>
        <a:cs typeface="Noteworthy Bold" charset="0"/>
        <a:sym typeface="Noteworthy Bold" charset="0"/>
      </a:defRPr>
    </a:lvl4pPr>
    <a:lvl5pPr marL="9144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Noteworthy Bold" charset="0"/>
        <a:ea typeface="Noteworthy Bold" charset="0"/>
        <a:cs typeface="Noteworthy Bold" charset="0"/>
        <a:sym typeface="Noteworthy Bold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Plassholder for lysbilde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Plassholder for notater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b-NO" altLang="nb-NO" dirty="0" smtClean="0"/>
          </a:p>
        </p:txBody>
      </p:sp>
      <p:sp>
        <p:nvSpPr>
          <p:cNvPr id="67588" name="Plassholder for lysbildenumm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56737" y="9442154"/>
            <a:ext cx="2950475" cy="49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eaLnBrk="1" hangingPunct="1"/>
            <a:fld id="{95455EE7-B058-42B6-B373-77E2A9215E71}" type="slidenum">
              <a:rPr lang="en-US" altLang="nb-NO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 eaLnBrk="1" hangingPunct="1"/>
              <a:t>1</a:t>
            </a:fld>
            <a:endParaRPr lang="en-US" altLang="nb-NO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6462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89984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89740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932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1323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96729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420187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2009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50766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3068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023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110853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>
              <a:sym typeface="Verdana" pitchFamily="34" charset="0"/>
            </a:endParaRP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2273832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97660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47463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78095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87506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1248597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43888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28547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072705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62247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83120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>
              <a:sym typeface="Verdana" pitchFamily="34" charset="0"/>
            </a:endParaRP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20029267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722376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5945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Kripos_logo_sort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2155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AutoShape 2"/>
          <p:cNvSpPr>
            <a:spLocks/>
          </p:cNvSpPr>
          <p:nvPr/>
        </p:nvSpPr>
        <p:spPr bwMode="auto">
          <a:xfrm>
            <a:off x="6315075" y="763588"/>
            <a:ext cx="2487613" cy="2540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13716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18288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22860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27432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>
              <a:spcBef>
                <a:spcPts val="400"/>
              </a:spcBef>
              <a:defRPr/>
            </a:pPr>
            <a:r>
              <a:rPr lang="nb-NO" altLang="nb-NO" sz="800" b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NCIS Norway</a:t>
            </a:r>
            <a:br>
              <a:rPr lang="nb-NO" altLang="nb-NO" sz="800" b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</a:br>
            <a:r>
              <a:rPr lang="nb-NO" altLang="nb-NO" sz="80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National Criminal Investigation Service</a:t>
            </a:r>
            <a:endParaRPr lang="nb-NO" altLang="nb-NO" smtClean="0"/>
          </a:p>
        </p:txBody>
      </p:sp>
      <p:pic>
        <p:nvPicPr>
          <p:cNvPr id="1028" name="Picture 3" descr="POD_powerpoint_RGB_STRIPE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1081088"/>
            <a:ext cx="8821738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9" name="Picture 4" descr="Kripos_ppt_siste-small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" t="612" b="2406"/>
          <a:stretch>
            <a:fillRect/>
          </a:stretch>
        </p:blipFill>
        <p:spPr bwMode="auto">
          <a:xfrm>
            <a:off x="-1588" y="1238250"/>
            <a:ext cx="8821738" cy="509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pitchFamily="34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9pPr>
    </p:titleStyle>
    <p:bodyStyle>
      <a:lvl1pPr marL="342900" indent="-3429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1pPr>
      <a:lvl2pPr marL="742950" indent="-28575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2pPr>
      <a:lvl3pPr marL="1143000" indent="-2286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3pPr>
      <a:lvl4pPr marL="1600200" indent="-2286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4pPr>
      <a:lvl5pPr marL="2057400" indent="-2286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5pPr>
      <a:lvl6pPr marL="4572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6pPr>
      <a:lvl7pPr marL="9144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7pPr>
      <a:lvl8pPr marL="13716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8pPr>
      <a:lvl9pPr marL="18288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Kripos_logo_sort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2155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AutoShape 2"/>
          <p:cNvSpPr>
            <a:spLocks/>
          </p:cNvSpPr>
          <p:nvPr/>
        </p:nvSpPr>
        <p:spPr bwMode="auto">
          <a:xfrm>
            <a:off x="6315075" y="763588"/>
            <a:ext cx="2487613" cy="2540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defTabSz="101600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13716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18288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22860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2743200" defTabSz="101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>
              <a:spcBef>
                <a:spcPts val="400"/>
              </a:spcBef>
              <a:defRPr/>
            </a:pPr>
            <a:r>
              <a:rPr lang="nb-NO" altLang="nb-NO" sz="800" b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NCIS Norway</a:t>
            </a:r>
            <a:br>
              <a:rPr lang="nb-NO" altLang="nb-NO" sz="800" b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</a:br>
            <a:r>
              <a:rPr lang="nb-NO" altLang="nb-NO" sz="80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National Criminal Investigation Service</a:t>
            </a:r>
            <a:endParaRPr lang="nb-NO" altLang="nb-NO" smtClean="0"/>
          </a:p>
        </p:txBody>
      </p:sp>
      <p:pic>
        <p:nvPicPr>
          <p:cNvPr id="2052" name="Picture 3" descr="POD_powerpoint_RGB_STRIPE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1081088"/>
            <a:ext cx="8821738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pitchFamily="34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pitchFamily="34" charset="0"/>
          <a:ea typeface="Helvetica" pitchFamily="34" charset="0"/>
          <a:cs typeface="Helvetica" pitchFamily="34" charset="0"/>
          <a:sym typeface="Helvetica" pitchFamily="34" charset="0"/>
        </a:defRPr>
      </a:lvl9pPr>
    </p:titleStyle>
    <p:bodyStyle>
      <a:lvl1pPr marL="342900" indent="-3429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1pPr>
      <a:lvl2pPr marL="742950" indent="-28575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2pPr>
      <a:lvl3pPr marL="1143000" indent="-2286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3pPr>
      <a:lvl4pPr marL="1600200" indent="-2286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4pPr>
      <a:lvl5pPr marL="2057400" indent="-228600" algn="l" defTabSz="912813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5pPr>
      <a:lvl6pPr marL="4572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6pPr>
      <a:lvl7pPr marL="9144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7pPr>
      <a:lvl8pPr marL="13716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8pPr>
      <a:lvl9pPr marL="1828800" algn="l" defTabSz="912813" rtl="0" fontAlgn="base" hangingPunct="0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n-lt"/>
          <a:ea typeface="+mn-ea"/>
          <a:cs typeface="+mn-cs"/>
          <a:sym typeface="Verdana" pitchFamily="34" charset="0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eknologiradet.no/sikkerhet-og-personvern/apenhet-og-sikkerhet/politiet-bor-overvake-apne-sosiale-medier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s.sfu.ca/jed/index.php/jex/article/view/28" TargetMode="Externa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nrk.no/fordypning/svensksomalier-fikk-dhuhulow-til-a-avlegge-terrored-1.11990259" TargetMode="Externa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nrk.no/fordypning/tipset-om-norsk-terrorist-fem-og-et-halvt-ar-for-angrep-1.11989272" TargetMode="Externa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radikalisering.no/" TargetMode="Externa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ailto:eirik.tronnes.hansen@politiet.no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484313"/>
            <a:ext cx="7993063" cy="947737"/>
          </a:xfrm>
        </p:spPr>
        <p:txBody>
          <a:bodyPr/>
          <a:lstStyle/>
          <a:p>
            <a:pPr eaLnBrk="1" hangingPunct="1">
              <a:lnSpc>
                <a:spcPts val="3425"/>
              </a:lnSpc>
              <a:defRPr/>
            </a:pPr>
            <a:r>
              <a:rPr lang="nb-NO" altLang="nb-NO" sz="2400" b="1" dirty="0" smtClean="0">
                <a:solidFill>
                  <a:schemeClr val="bg1"/>
                </a:solidFill>
              </a:rPr>
              <a:t>Workshop 8: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radicalisation</a:t>
            </a:r>
            <a:r>
              <a:rPr lang="nb-NO" altLang="nb-NO" sz="2400" b="1" dirty="0" smtClean="0">
                <a:solidFill>
                  <a:schemeClr val="bg1"/>
                </a:solidFill>
              </a:rPr>
              <a:t>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on</a:t>
            </a:r>
            <a:r>
              <a:rPr lang="nb-NO" altLang="nb-NO" sz="2400" b="1" dirty="0" smtClean="0">
                <a:solidFill>
                  <a:schemeClr val="bg1"/>
                </a:solidFill>
              </a:rPr>
              <a:t>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the</a:t>
            </a:r>
            <a:r>
              <a:rPr lang="nb-NO" altLang="nb-NO" sz="2400" b="1" dirty="0" smtClean="0">
                <a:solidFill>
                  <a:schemeClr val="bg1"/>
                </a:solidFill>
              </a:rPr>
              <a:t>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Internet</a:t>
            </a:r>
            <a:r>
              <a:rPr lang="nb-NO" altLang="nb-NO" sz="2400" b="1" dirty="0" smtClean="0">
                <a:solidFill>
                  <a:schemeClr val="bg1"/>
                </a:solidFill>
              </a:rPr>
              <a:t/>
            </a:r>
            <a:br>
              <a:rPr lang="nb-NO" altLang="nb-NO" sz="2400" b="1" dirty="0" smtClean="0">
                <a:solidFill>
                  <a:schemeClr val="bg1"/>
                </a:solidFill>
              </a:rPr>
            </a:br>
            <a:r>
              <a:rPr lang="nb-NO" altLang="nb-NO" sz="2400" b="1" dirty="0" smtClean="0">
                <a:solidFill>
                  <a:schemeClr val="bg1"/>
                </a:solidFill>
              </a:rPr>
              <a:t>–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the</a:t>
            </a:r>
            <a:r>
              <a:rPr lang="nb-NO" altLang="nb-NO" sz="2400" b="1" dirty="0" smtClean="0">
                <a:solidFill>
                  <a:schemeClr val="bg1"/>
                </a:solidFill>
              </a:rPr>
              <a:t>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criminal</a:t>
            </a:r>
            <a:r>
              <a:rPr lang="nb-NO" altLang="nb-NO" sz="2400" b="1" dirty="0" smtClean="0">
                <a:solidFill>
                  <a:schemeClr val="bg1"/>
                </a:solidFill>
              </a:rPr>
              <a:t> </a:t>
            </a:r>
            <a:r>
              <a:rPr lang="nb-NO" altLang="nb-NO" sz="2400" b="1" dirty="0" err="1" smtClean="0">
                <a:solidFill>
                  <a:schemeClr val="bg1"/>
                </a:solidFill>
              </a:rPr>
              <a:t>justice</a:t>
            </a:r>
            <a:r>
              <a:rPr lang="nb-NO" altLang="nb-NO" sz="2400" b="1" dirty="0" smtClean="0">
                <a:solidFill>
                  <a:schemeClr val="bg1"/>
                </a:solidFill>
              </a:rPr>
              <a:t> </a:t>
            </a:r>
            <a:r>
              <a:rPr lang="nb-NO" altLang="nb-NO" sz="2400" b="1" dirty="0" err="1">
                <a:solidFill>
                  <a:schemeClr val="bg1"/>
                </a:solidFill>
              </a:rPr>
              <a:t>perspective</a:t>
            </a:r>
            <a:endParaRPr lang="nb-NO" altLang="nb-NO" sz="2400" b="1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499992" y="4149080"/>
            <a:ext cx="4103688" cy="1511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>
              <a:lnSpc>
                <a:spcPts val="2163"/>
              </a:lnSpc>
            </a:pPr>
            <a:r>
              <a:rPr lang="nb-NO" altLang="nb-NO" sz="2000" b="0" dirty="0" smtClean="0">
                <a:solidFill>
                  <a:schemeClr val="bg1"/>
                </a:solidFill>
              </a:rPr>
              <a:t>Eirik Trønnes Hansen</a:t>
            </a:r>
          </a:p>
          <a:p>
            <a:pPr algn="r" eaLnBrk="1" hangingPunct="1">
              <a:lnSpc>
                <a:spcPts val="2163"/>
              </a:lnSpc>
            </a:pPr>
            <a:r>
              <a:rPr lang="nb-NO" altLang="nb-NO" sz="2000" b="0" dirty="0" err="1" smtClean="0">
                <a:solidFill>
                  <a:schemeClr val="bg1"/>
                </a:solidFill>
              </a:rPr>
              <a:t>prosecutor</a:t>
            </a:r>
            <a:r>
              <a:rPr lang="nb-NO" altLang="nb-NO" sz="2000" b="0" dirty="0" smtClean="0">
                <a:solidFill>
                  <a:schemeClr val="bg1"/>
                </a:solidFill>
              </a:rPr>
              <a:t>, NCIS Norway</a:t>
            </a:r>
            <a:br>
              <a:rPr lang="nb-NO" altLang="nb-NO" sz="2000" b="0" dirty="0" smtClean="0">
                <a:solidFill>
                  <a:schemeClr val="bg1"/>
                </a:solidFill>
              </a:rPr>
            </a:br>
            <a:endParaRPr lang="nb-NO" altLang="nb-NO" sz="2000" b="0" dirty="0" smtClean="0">
              <a:solidFill>
                <a:schemeClr val="bg1"/>
              </a:solidFill>
            </a:endParaRPr>
          </a:p>
          <a:p>
            <a:pPr algn="r" eaLnBrk="1" hangingPunct="1">
              <a:lnSpc>
                <a:spcPts val="2163"/>
              </a:lnSpc>
            </a:pPr>
            <a:r>
              <a:rPr lang="nb-NO" altLang="nb-NO" sz="2000" b="0" dirty="0" err="1" smtClean="0">
                <a:solidFill>
                  <a:schemeClr val="bg1"/>
                </a:solidFill>
              </a:rPr>
              <a:t>Octopus</a:t>
            </a:r>
            <a:r>
              <a:rPr lang="nb-NO" altLang="nb-NO" sz="2000" b="0" dirty="0" smtClean="0">
                <a:solidFill>
                  <a:schemeClr val="bg1"/>
                </a:solidFill>
              </a:rPr>
              <a:t> Conference 2015,</a:t>
            </a:r>
          </a:p>
          <a:p>
            <a:pPr algn="r" eaLnBrk="1" hangingPunct="1">
              <a:lnSpc>
                <a:spcPts val="2163"/>
              </a:lnSpc>
            </a:pPr>
            <a:r>
              <a:rPr lang="nb-NO" altLang="nb-NO" sz="2000" b="0" dirty="0" smtClean="0">
                <a:solidFill>
                  <a:schemeClr val="bg1"/>
                </a:solidFill>
              </a:rPr>
              <a:t>June 18, 2015, Strasbourg</a:t>
            </a:r>
            <a:endParaRPr lang="nb-NO" altLang="nb-NO" sz="2000" b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/>
          </p:cNvSpPr>
          <p:nvPr>
            <p:ph type="title"/>
          </p:nvPr>
        </p:nvSpPr>
        <p:spPr bwMode="auto">
          <a:xfrm>
            <a:off x="322263" y="1558925"/>
            <a:ext cx="8493125" cy="11493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ts val="500"/>
              </a:spcBef>
              <a:defRPr/>
            </a:pPr>
            <a:r>
              <a:rPr lang="nb-NO" altLang="nb-NO" sz="2400" b="1" dirty="0">
                <a:latin typeface="Verdana" pitchFamily="34" charset="0"/>
                <a:ea typeface="Verdana" pitchFamily="34" charset="0"/>
                <a:cs typeface="Verdana" pitchFamily="34" charset="0"/>
                <a:sym typeface="Verdana" pitchFamily="34" charset="0"/>
              </a:rPr>
              <a:t>Agenda</a:t>
            </a:r>
            <a:endParaRPr lang="nb-NO" altLang="nb-NO" b="1" dirty="0" smtClean="0">
              <a:latin typeface="+mn-lt"/>
            </a:endParaRPr>
          </a:p>
        </p:txBody>
      </p:sp>
      <p:sp>
        <p:nvSpPr>
          <p:cNvPr id="4099" name="Rectangle 2"/>
          <p:cNvSpPr>
            <a:spLocks noGrp="1"/>
          </p:cNvSpPr>
          <p:nvPr>
            <p:ph type="body" idx="1"/>
          </p:nvPr>
        </p:nvSpPr>
        <p:spPr bwMode="auto">
          <a:xfrm>
            <a:off x="323528" y="2492896"/>
            <a:ext cx="8497887" cy="3171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193675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err="1"/>
              <a:t>Introduction</a:t>
            </a:r>
            <a:endParaRPr lang="nb-NO" altLang="nb-NO" b="0" dirty="0"/>
          </a:p>
          <a:p>
            <a:pPr marL="193675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err="1" smtClean="0"/>
              <a:t>Two</a:t>
            </a:r>
            <a:r>
              <a:rPr lang="nb-NO" altLang="nb-NO" b="0" dirty="0" smtClean="0"/>
              <a:t> case studies:</a:t>
            </a:r>
          </a:p>
          <a:p>
            <a:pPr marL="593725" lvl="1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smtClean="0"/>
              <a:t>Anders </a:t>
            </a:r>
            <a:r>
              <a:rPr lang="nb-NO" altLang="nb-NO" b="0" dirty="0" err="1" smtClean="0"/>
              <a:t>Behring</a:t>
            </a:r>
            <a:r>
              <a:rPr lang="nb-NO" altLang="nb-NO" b="0" dirty="0" smtClean="0"/>
              <a:t> Breivik</a:t>
            </a:r>
          </a:p>
          <a:p>
            <a:pPr marL="593725" lvl="1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smtClean="0"/>
              <a:t>Hassan Abdi </a:t>
            </a:r>
            <a:r>
              <a:rPr lang="nb-NO" altLang="nb-NO" b="0" dirty="0" err="1" smtClean="0"/>
              <a:t>Dhuhulow</a:t>
            </a:r>
            <a:endParaRPr lang="nb-NO" altLang="nb-NO" b="0" dirty="0"/>
          </a:p>
          <a:p>
            <a:pPr marL="193675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err="1" smtClean="0"/>
              <a:t>Current</a:t>
            </a:r>
            <a:r>
              <a:rPr lang="nb-NO" altLang="nb-NO" b="0" dirty="0" smtClean="0"/>
              <a:t> </a:t>
            </a:r>
            <a:r>
              <a:rPr lang="nb-NO" altLang="nb-NO" b="0" dirty="0" err="1" smtClean="0"/>
              <a:t>work</a:t>
            </a:r>
            <a:r>
              <a:rPr lang="nb-NO" altLang="nb-NO" b="0" dirty="0" smtClean="0"/>
              <a:t> </a:t>
            </a:r>
            <a:r>
              <a:rPr lang="nb-NO" altLang="nb-NO" b="0" dirty="0" err="1" smtClean="0"/>
              <a:t>against</a:t>
            </a:r>
            <a:r>
              <a:rPr lang="nb-NO" altLang="nb-NO" b="0" dirty="0" smtClean="0"/>
              <a:t> </a:t>
            </a:r>
            <a:r>
              <a:rPr lang="nb-NO" altLang="nb-NO" b="0" dirty="0" err="1" smtClean="0"/>
              <a:t>radicalisation</a:t>
            </a:r>
            <a:endParaRPr lang="nb-NO" altLang="nb-NO" b="0" dirty="0" smtClean="0"/>
          </a:p>
          <a:p>
            <a:pPr marL="593725" lvl="1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smtClean="0"/>
              <a:t>Areas </a:t>
            </a:r>
            <a:r>
              <a:rPr lang="nb-NO" altLang="nb-NO" b="0" dirty="0" err="1" smtClean="0"/>
              <a:t>of</a:t>
            </a:r>
            <a:r>
              <a:rPr lang="nb-NO" altLang="nb-NO" b="0" dirty="0" smtClean="0"/>
              <a:t> </a:t>
            </a:r>
            <a:r>
              <a:rPr lang="nb-NO" altLang="nb-NO" b="0" dirty="0" err="1" smtClean="0"/>
              <a:t>responsibilites</a:t>
            </a:r>
            <a:r>
              <a:rPr lang="nb-NO" altLang="nb-NO" b="0" dirty="0" smtClean="0"/>
              <a:t> and </a:t>
            </a:r>
            <a:r>
              <a:rPr lang="nb-NO" altLang="nb-NO" b="0" dirty="0" err="1" smtClean="0"/>
              <a:t>organisation</a:t>
            </a:r>
            <a:r>
              <a:rPr lang="nb-NO" altLang="nb-NO" b="0" dirty="0" smtClean="0"/>
              <a:t> </a:t>
            </a:r>
          </a:p>
          <a:p>
            <a:pPr marL="193675" indent="-193675" eaLnBrk="1">
              <a:spcBef>
                <a:spcPts val="500"/>
              </a:spcBef>
              <a:buFontTx/>
              <a:buChar char="•"/>
            </a:pPr>
            <a:r>
              <a:rPr lang="nb-NO" altLang="nb-NO" b="0" dirty="0" err="1" smtClean="0"/>
              <a:t>Conclusion</a:t>
            </a:r>
            <a:endParaRPr lang="nb-NO" altLang="nb-NO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143000"/>
          </a:xfrm>
        </p:spPr>
        <p:txBody>
          <a:bodyPr/>
          <a:lstStyle/>
          <a:p>
            <a:r>
              <a:rPr lang="nb-NO" sz="2400" b="1" dirty="0" smtClean="0">
                <a:latin typeface="+mn-lt"/>
              </a:rPr>
              <a:t>Case </a:t>
            </a:r>
            <a:r>
              <a:rPr lang="nb-NO" sz="2400" b="1" dirty="0" err="1" smtClean="0">
                <a:latin typeface="+mn-lt"/>
              </a:rPr>
              <a:t>study</a:t>
            </a:r>
            <a:r>
              <a:rPr lang="nb-NO" sz="2400" b="1" dirty="0" smtClean="0">
                <a:latin typeface="+mn-lt"/>
              </a:rPr>
              <a:t>: Anders </a:t>
            </a:r>
            <a:r>
              <a:rPr lang="nb-NO" sz="2400" b="1" dirty="0" err="1" smtClean="0">
                <a:latin typeface="+mn-lt"/>
              </a:rPr>
              <a:t>Behring</a:t>
            </a:r>
            <a:r>
              <a:rPr lang="nb-NO" sz="2400" b="1" dirty="0" smtClean="0">
                <a:latin typeface="+mn-lt"/>
              </a:rPr>
              <a:t> Breivik</a:t>
            </a:r>
            <a:endParaRPr lang="nb-NO" sz="2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66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143000"/>
          </a:xfrm>
        </p:spPr>
        <p:txBody>
          <a:bodyPr/>
          <a:lstStyle/>
          <a:p>
            <a:r>
              <a:rPr lang="nb-NO" sz="2400" b="1" dirty="0" err="1" smtClean="0">
                <a:latin typeface="+mn-lt"/>
              </a:rPr>
              <a:t>July</a:t>
            </a:r>
            <a:r>
              <a:rPr lang="nb-NO" sz="2400" b="1" dirty="0" smtClean="0">
                <a:latin typeface="+mn-lt"/>
              </a:rPr>
              <a:t> 22, 2011: </a:t>
            </a:r>
            <a:r>
              <a:rPr lang="nb-NO" sz="2400" b="1" dirty="0" err="1" smtClean="0">
                <a:latin typeface="+mn-lt"/>
              </a:rPr>
              <a:t>the</a:t>
            </a:r>
            <a:r>
              <a:rPr lang="nb-NO" sz="2400" b="1" dirty="0" smtClean="0">
                <a:latin typeface="+mn-lt"/>
              </a:rPr>
              <a:t> </a:t>
            </a:r>
            <a:r>
              <a:rPr lang="nb-NO" sz="2400" b="1" dirty="0" err="1" smtClean="0">
                <a:latin typeface="+mn-lt"/>
              </a:rPr>
              <a:t>attacks</a:t>
            </a:r>
            <a:r>
              <a:rPr lang="nb-NO" sz="2400" b="1" dirty="0" smtClean="0">
                <a:latin typeface="+mn-lt"/>
              </a:rPr>
              <a:t> at Oslo and Utøya </a:t>
            </a:r>
            <a:endParaRPr lang="nb-NO" sz="2400" b="1" dirty="0"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7" t="12224" r="21214" b="32127"/>
          <a:stretch/>
        </p:blipFill>
        <p:spPr bwMode="auto">
          <a:xfrm>
            <a:off x="514994" y="2276871"/>
            <a:ext cx="7585398" cy="454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109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27824"/>
            <a:ext cx="4042672" cy="6013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260463" y="1556792"/>
            <a:ext cx="2448272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b="1" dirty="0" err="1" smtClean="0"/>
              <a:t>Search</a:t>
            </a:r>
            <a:r>
              <a:rPr lang="nb-NO" sz="2000" b="1" dirty="0" smtClean="0"/>
              <a:t> for </a:t>
            </a:r>
            <a:r>
              <a:rPr lang="nb-NO" sz="2000" b="1" dirty="0" err="1" smtClean="0"/>
              <a:t>tweets</a:t>
            </a:r>
            <a:r>
              <a:rPr lang="nb-NO" sz="2000" b="1" dirty="0" smtClean="0"/>
              <a:t> </a:t>
            </a:r>
            <a:r>
              <a:rPr lang="nb-NO" sz="2000" b="1" dirty="0" err="1" smtClean="0"/>
              <a:t>with</a:t>
            </a:r>
            <a:r>
              <a:rPr lang="nb-NO" sz="2000" b="1" dirty="0" smtClean="0"/>
              <a:t> </a:t>
            </a:r>
            <a:r>
              <a:rPr lang="nb-NO" sz="2000" b="1" dirty="0" err="1" smtClean="0"/>
              <a:t>the</a:t>
            </a:r>
            <a:r>
              <a:rPr lang="nb-NO" sz="2000" b="1" dirty="0" smtClean="0"/>
              <a:t> </a:t>
            </a:r>
            <a:r>
              <a:rPr lang="nb-NO" sz="2000" b="1" dirty="0" err="1" smtClean="0"/>
              <a:t>words</a:t>
            </a:r>
            <a:r>
              <a:rPr lang="nb-NO" sz="2000" b="1" dirty="0" smtClean="0"/>
              <a:t> «</a:t>
            </a:r>
            <a:r>
              <a:rPr lang="nb-NO" sz="2000" b="1" dirty="0" err="1" smtClean="0"/>
              <a:t>explosion</a:t>
            </a:r>
            <a:r>
              <a:rPr lang="nb-NO" sz="2000" b="1" dirty="0" smtClean="0"/>
              <a:t>», «</a:t>
            </a:r>
            <a:r>
              <a:rPr lang="nb-NO" sz="2000" b="1" dirty="0" err="1" smtClean="0"/>
              <a:t>shooting</a:t>
            </a:r>
            <a:r>
              <a:rPr lang="nb-NO" sz="2000" b="1" dirty="0" smtClean="0"/>
              <a:t>» </a:t>
            </a:r>
          </a:p>
          <a:p>
            <a:r>
              <a:rPr lang="nb-NO" sz="2000" b="1" dirty="0" smtClean="0"/>
              <a:t>or «</a:t>
            </a:r>
            <a:r>
              <a:rPr lang="nb-NO" sz="2000" b="1" dirty="0" err="1" smtClean="0"/>
              <a:t>shot</a:t>
            </a:r>
            <a:r>
              <a:rPr lang="nb-NO" sz="2000" b="1" dirty="0" smtClean="0"/>
              <a:t>», during </a:t>
            </a:r>
            <a:r>
              <a:rPr lang="nb-NO" sz="2000" b="1" dirty="0" err="1" smtClean="0"/>
              <a:t>the</a:t>
            </a:r>
            <a:r>
              <a:rPr lang="nb-NO" sz="2000" b="1" dirty="0" smtClean="0"/>
              <a:t> </a:t>
            </a:r>
            <a:r>
              <a:rPr lang="nb-NO" sz="2000" b="1" dirty="0" err="1" smtClean="0"/>
              <a:t>attacks</a:t>
            </a:r>
            <a:r>
              <a:rPr lang="nb-NO" sz="2000" b="1" dirty="0" smtClean="0"/>
              <a:t> in Oslo and at Utøya.</a:t>
            </a:r>
            <a:br>
              <a:rPr lang="nb-NO" sz="2000" b="1" dirty="0" smtClean="0"/>
            </a:br>
            <a:r>
              <a:rPr lang="nb-NO" sz="2000" b="1" dirty="0" smtClean="0"/>
              <a:t/>
            </a:r>
            <a:br>
              <a:rPr lang="nb-NO" sz="2000" b="1" dirty="0" smtClean="0"/>
            </a:br>
            <a:r>
              <a:rPr lang="nb-NO" sz="1600" dirty="0" smtClean="0"/>
              <a:t>Source: </a:t>
            </a:r>
            <a:r>
              <a:rPr lang="nb-NO" sz="2000" b="1" dirty="0" smtClean="0"/>
              <a:t/>
            </a:r>
            <a:br>
              <a:rPr lang="nb-NO" sz="2000" b="1" dirty="0" smtClean="0"/>
            </a:br>
            <a:r>
              <a:rPr lang="nb-NO" sz="1600" dirty="0" err="1" smtClean="0"/>
              <a:t>Article</a:t>
            </a:r>
            <a:r>
              <a:rPr lang="nb-NO" sz="1600" dirty="0" smtClean="0"/>
              <a:t> by </a:t>
            </a:r>
            <a:br>
              <a:rPr lang="nb-NO" sz="1600" dirty="0" smtClean="0"/>
            </a:br>
            <a:r>
              <a:rPr lang="nb-NO" sz="1600" dirty="0" err="1"/>
              <a:t>Robindra</a:t>
            </a:r>
            <a:r>
              <a:rPr lang="nb-NO" sz="1600" dirty="0"/>
              <a:t> </a:t>
            </a:r>
            <a:r>
              <a:rPr lang="nb-NO" sz="1600" dirty="0" err="1" smtClean="0"/>
              <a:t>Prabhu</a:t>
            </a:r>
            <a:r>
              <a:rPr lang="nb-NO" sz="1600" dirty="0" smtClean="0"/>
              <a:t>,</a:t>
            </a:r>
          </a:p>
          <a:p>
            <a:r>
              <a:rPr lang="nb-NO" sz="1600" dirty="0"/>
              <a:t>Norwegian </a:t>
            </a:r>
            <a:r>
              <a:rPr lang="nb-NO" sz="1600" dirty="0" smtClean="0"/>
              <a:t>Board </a:t>
            </a:r>
            <a:r>
              <a:rPr lang="nb-NO" sz="1600" dirty="0" err="1"/>
              <a:t>of</a:t>
            </a:r>
            <a:r>
              <a:rPr lang="nb-NO" sz="1600" dirty="0"/>
              <a:t> Technology</a:t>
            </a:r>
            <a:r>
              <a:rPr lang="nb-NO" sz="1600" dirty="0" smtClean="0"/>
              <a:t>,</a:t>
            </a:r>
            <a:br>
              <a:rPr lang="nb-NO" sz="1600" dirty="0" smtClean="0"/>
            </a:br>
            <a:r>
              <a:rPr lang="nb-NO" sz="1000" dirty="0">
                <a:hlinkClick r:id="rId3"/>
              </a:rPr>
              <a:t>http://teknologiradet.no/sikkerhet-og-personvern/apenhet-og-sikkerhet/politiet-bor-overvake-apne-sosiale-medier/</a:t>
            </a:r>
            <a:r>
              <a:rPr lang="nb-NO" sz="1000" dirty="0"/>
              <a:t> </a:t>
            </a:r>
            <a:r>
              <a:rPr lang="nb-NO" sz="1000" dirty="0" smtClean="0"/>
              <a:t>,</a:t>
            </a:r>
            <a:endParaRPr lang="nb-NO" sz="1000" dirty="0"/>
          </a:p>
          <a:p>
            <a:r>
              <a:rPr lang="nb-NO" sz="1600" dirty="0" err="1" smtClean="0"/>
              <a:t>graph</a:t>
            </a:r>
            <a:r>
              <a:rPr lang="nb-NO" sz="1600" dirty="0" smtClean="0"/>
              <a:t> by</a:t>
            </a:r>
            <a:br>
              <a:rPr lang="nb-NO" sz="1600" dirty="0" smtClean="0"/>
            </a:br>
            <a:r>
              <a:rPr lang="nb-NO" sz="1600" dirty="0" smtClean="0"/>
              <a:t>Birgitte </a:t>
            </a:r>
            <a:r>
              <a:rPr lang="nb-NO" sz="1600" dirty="0" err="1" smtClean="0"/>
              <a:t>Blandhoel</a:t>
            </a:r>
            <a:r>
              <a:rPr lang="nb-NO" sz="1600" dirty="0" smtClean="0"/>
              <a:t>.</a:t>
            </a:r>
            <a:r>
              <a:rPr lang="nb-NO" sz="2000" dirty="0"/>
              <a:t/>
            </a:r>
            <a:br>
              <a:rPr lang="nb-NO" sz="2000" dirty="0"/>
            </a:br>
            <a:endParaRPr lang="nb-NO" sz="2000" b="1" dirty="0"/>
          </a:p>
        </p:txBody>
      </p:sp>
    </p:spTree>
    <p:extLst>
      <p:ext uri="{BB962C8B-B14F-4D97-AF65-F5344CB8AC3E}">
        <p14:creationId xmlns:p14="http://schemas.microsoft.com/office/powerpoint/2010/main" val="411991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229600" cy="1143000"/>
          </a:xfrm>
        </p:spPr>
        <p:txBody>
          <a:bodyPr/>
          <a:lstStyle/>
          <a:p>
            <a:r>
              <a:rPr lang="nb-NO" sz="2400" b="1" dirty="0" smtClean="0">
                <a:latin typeface="+mn-lt"/>
              </a:rPr>
              <a:t>"</a:t>
            </a:r>
            <a:r>
              <a:rPr lang="en-US" sz="2400" b="1" dirty="0"/>
              <a:t>It all started on social </a:t>
            </a:r>
            <a:r>
              <a:rPr lang="en-US" sz="2400" b="1" dirty="0" smtClean="0"/>
              <a:t>media:"</a:t>
            </a:r>
            <a:endParaRPr lang="nb-NO" sz="2400" b="1" dirty="0">
              <a:latin typeface="+mn-lt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b="6978"/>
          <a:stretch/>
        </p:blipFill>
        <p:spPr bwMode="auto">
          <a:xfrm>
            <a:off x="323528" y="2564904"/>
            <a:ext cx="8504852" cy="401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479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29600" cy="1656184"/>
          </a:xfrm>
        </p:spPr>
        <p:txBody>
          <a:bodyPr/>
          <a:lstStyle/>
          <a:p>
            <a:r>
              <a:rPr lang="en-US" sz="2400" b="1" dirty="0" smtClean="0">
                <a:latin typeface="+mn-lt"/>
              </a:rPr>
              <a:t>"The </a:t>
            </a:r>
            <a:r>
              <a:rPr lang="en-US" sz="2400" b="1" dirty="0">
                <a:latin typeface="+mn-lt"/>
              </a:rPr>
              <a:t>man who detonated a bomb in Oslo before killing at least 85 people on </a:t>
            </a:r>
            <a:r>
              <a:rPr lang="en-US" sz="2400" b="1" dirty="0" err="1">
                <a:latin typeface="+mn-lt"/>
              </a:rPr>
              <a:t>Utoya</a:t>
            </a:r>
            <a:r>
              <a:rPr lang="en-US" sz="2400" b="1" dirty="0">
                <a:latin typeface="+mn-lt"/>
              </a:rPr>
              <a:t> island posted a 12 minute video on </a:t>
            </a:r>
            <a:r>
              <a:rPr lang="en-US" sz="2400" b="1" u="sng" dirty="0">
                <a:latin typeface="+mn-lt"/>
              </a:rPr>
              <a:t>YouTube </a:t>
            </a:r>
            <a:r>
              <a:rPr lang="en-US" sz="2400" b="1" dirty="0">
                <a:latin typeface="+mn-lt"/>
              </a:rPr>
              <a:t>hours before committing the atrocities</a:t>
            </a:r>
            <a:r>
              <a:rPr lang="en-US" sz="2400" b="1" dirty="0" smtClean="0">
                <a:latin typeface="+mn-lt"/>
              </a:rPr>
              <a:t>."</a:t>
            </a:r>
            <a:r>
              <a:rPr lang="en-US" dirty="0"/>
              <a:t/>
            </a:r>
            <a:br>
              <a:rPr lang="en-US" dirty="0"/>
            </a:br>
            <a:endParaRPr lang="nb-NO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8" t="7150" r="38035" b="14660"/>
          <a:stretch/>
        </p:blipFill>
        <p:spPr bwMode="auto">
          <a:xfrm>
            <a:off x="5580112" y="3284984"/>
            <a:ext cx="2736304" cy="321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635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29600" cy="1143000"/>
          </a:xfrm>
        </p:spPr>
        <p:txBody>
          <a:bodyPr/>
          <a:lstStyle/>
          <a:p>
            <a:r>
              <a:rPr lang="nb-NO" sz="2400" b="1" dirty="0" smtClean="0"/>
              <a:t>"</a:t>
            </a:r>
            <a:r>
              <a:rPr lang="en-US" sz="2400" b="1" dirty="0"/>
              <a:t>Anders Behring </a:t>
            </a:r>
            <a:r>
              <a:rPr lang="en-US" sz="2400" b="1" dirty="0" err="1"/>
              <a:t>Breivik</a:t>
            </a:r>
            <a:r>
              <a:rPr lang="en-US" sz="2400" b="1" dirty="0"/>
              <a:t> sent his </a:t>
            </a:r>
            <a:r>
              <a:rPr lang="en-US" sz="2400" b="1" u="sng" dirty="0"/>
              <a:t>manifesto to 1,003 email addresses </a:t>
            </a:r>
            <a:r>
              <a:rPr lang="en-US" sz="2400" b="1" dirty="0"/>
              <a:t>at </a:t>
            </a:r>
            <a:r>
              <a:rPr lang="en-US" sz="2400" b="1" dirty="0" smtClean="0"/>
              <a:t>2.09 pm </a:t>
            </a:r>
            <a:r>
              <a:rPr lang="en-US" sz="2400" b="1" dirty="0"/>
              <a:t>on Friday – less than an hour and a half before he detonated a bomb in Oslo</a:t>
            </a:r>
            <a:r>
              <a:rPr lang="en-US" sz="2400" b="1" dirty="0" smtClean="0"/>
              <a:t>."</a:t>
            </a:r>
            <a:endParaRPr lang="nb-NO" sz="24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1" t="9204" r="4458" b="11601"/>
          <a:stretch/>
        </p:blipFill>
        <p:spPr bwMode="auto">
          <a:xfrm>
            <a:off x="3923928" y="2996952"/>
            <a:ext cx="4310743" cy="2956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557437" y="3068960"/>
            <a:ext cx="302433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200" dirty="0" err="1" smtClean="0"/>
              <a:t>Many</a:t>
            </a:r>
            <a:r>
              <a:rPr lang="nb-NO" sz="2200" dirty="0" smtClean="0"/>
              <a:t> </a:t>
            </a:r>
            <a:r>
              <a:rPr lang="nb-NO" sz="2200" dirty="0" err="1" smtClean="0"/>
              <a:t>of</a:t>
            </a:r>
            <a:r>
              <a:rPr lang="nb-NO" sz="2200" dirty="0" smtClean="0"/>
              <a:t> </a:t>
            </a:r>
            <a:r>
              <a:rPr lang="nb-NO" sz="2200" dirty="0" err="1" smtClean="0"/>
              <a:t>the</a:t>
            </a:r>
            <a:r>
              <a:rPr lang="nb-NO" sz="2200" dirty="0" smtClean="0"/>
              <a:t> e-mail </a:t>
            </a:r>
            <a:r>
              <a:rPr lang="nb-NO" sz="2200" dirty="0" err="1" smtClean="0"/>
              <a:t>addresses</a:t>
            </a:r>
            <a:r>
              <a:rPr lang="nb-NO" sz="2200" dirty="0" smtClean="0"/>
              <a:t> </a:t>
            </a:r>
            <a:r>
              <a:rPr lang="nb-NO" sz="2200" dirty="0" err="1" smtClean="0"/>
              <a:t>were</a:t>
            </a:r>
            <a:r>
              <a:rPr lang="nb-NO" sz="2200" dirty="0" smtClean="0"/>
              <a:t> </a:t>
            </a:r>
            <a:r>
              <a:rPr lang="nb-NO" sz="2200" dirty="0" err="1" smtClean="0"/>
              <a:t>obtained</a:t>
            </a:r>
            <a:r>
              <a:rPr lang="nb-NO" sz="2200" dirty="0" smtClean="0"/>
              <a:t> by his </a:t>
            </a:r>
            <a:r>
              <a:rPr lang="nb-NO" sz="2200" dirty="0" err="1" smtClean="0"/>
              <a:t>active</a:t>
            </a:r>
            <a:r>
              <a:rPr lang="nb-NO" sz="2200" dirty="0" smtClean="0"/>
              <a:t> </a:t>
            </a:r>
            <a:r>
              <a:rPr lang="nb-NO" sz="2200" dirty="0" err="1" smtClean="0"/>
              <a:t>use</a:t>
            </a:r>
            <a:r>
              <a:rPr lang="nb-NO" sz="2200" dirty="0" smtClean="0"/>
              <a:t> </a:t>
            </a:r>
            <a:r>
              <a:rPr lang="nb-NO" sz="2200" dirty="0" err="1" smtClean="0"/>
              <a:t>of</a:t>
            </a:r>
            <a:r>
              <a:rPr lang="nb-NO" sz="2200" dirty="0" smtClean="0"/>
              <a:t> </a:t>
            </a:r>
            <a:r>
              <a:rPr lang="nb-NO" sz="2200" dirty="0" err="1" smtClean="0"/>
              <a:t>Facebook</a:t>
            </a:r>
            <a:r>
              <a:rPr lang="nb-NO" sz="2200" dirty="0" smtClean="0"/>
              <a:t> and </a:t>
            </a:r>
            <a:r>
              <a:rPr lang="nb-NO" sz="2200" dirty="0" err="1" smtClean="0"/>
              <a:t>other</a:t>
            </a:r>
            <a:r>
              <a:rPr lang="nb-NO" sz="2200" dirty="0" smtClean="0"/>
              <a:t> </a:t>
            </a:r>
            <a:r>
              <a:rPr lang="nb-NO" sz="2200" dirty="0" err="1" smtClean="0"/>
              <a:t>social</a:t>
            </a:r>
            <a:r>
              <a:rPr lang="nb-NO" sz="2200" dirty="0" smtClean="0"/>
              <a:t> media.</a:t>
            </a:r>
          </a:p>
        </p:txBody>
      </p:sp>
    </p:spTree>
    <p:extLst>
      <p:ext uri="{BB962C8B-B14F-4D97-AF65-F5344CB8AC3E}">
        <p14:creationId xmlns:p14="http://schemas.microsoft.com/office/powerpoint/2010/main" val="108773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/>
          <a:lstStyle/>
          <a:p>
            <a:r>
              <a:rPr lang="en-US" sz="2400" b="1" dirty="0" smtClean="0"/>
              <a:t>"</a:t>
            </a:r>
            <a:r>
              <a:rPr lang="en-US" sz="2400" b="1" dirty="0"/>
              <a:t>Anders Behring </a:t>
            </a:r>
            <a:r>
              <a:rPr lang="en-US" sz="2400" b="1" dirty="0" err="1"/>
              <a:t>Breivik’s</a:t>
            </a:r>
            <a:r>
              <a:rPr lang="en-US" sz="2400" b="1" dirty="0"/>
              <a:t> use of the Internet and social </a:t>
            </a:r>
            <a:r>
              <a:rPr lang="en-US" sz="2400" b="1" dirty="0" smtClean="0"/>
              <a:t>media"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nb-NO" sz="2400" dirty="0"/>
              <a:t/>
            </a:r>
            <a:br>
              <a:rPr lang="nb-NO" sz="2400" dirty="0"/>
            </a:br>
            <a:endParaRPr lang="nb-NO" sz="24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176464"/>
          </a:xfrm>
        </p:spPr>
        <p:txBody>
          <a:bodyPr/>
          <a:lstStyle/>
          <a:p>
            <a:r>
              <a:rPr lang="nb-NO" sz="2000" b="0" dirty="0"/>
              <a:t>Jacob Aasland </a:t>
            </a:r>
            <a:r>
              <a:rPr lang="nb-NO" sz="2000" b="0" dirty="0" smtClean="0"/>
              <a:t>Ravndal, FFI (The Norwegian </a:t>
            </a:r>
            <a:r>
              <a:rPr lang="nb-NO" sz="2000" b="0" dirty="0" err="1" smtClean="0"/>
              <a:t>Defense</a:t>
            </a:r>
            <a:r>
              <a:rPr lang="nb-NO" sz="2000" b="0" dirty="0" smtClean="0"/>
              <a:t> Research Establishment), 2013: </a:t>
            </a:r>
            <a:r>
              <a:rPr lang="nb-NO" sz="1000" b="0" dirty="0" smtClean="0">
                <a:hlinkClick r:id="rId2"/>
              </a:rPr>
              <a:t>http</a:t>
            </a:r>
            <a:r>
              <a:rPr lang="nb-NO" sz="1000" b="0" dirty="0">
                <a:hlinkClick r:id="rId2"/>
              </a:rPr>
              <a:t>://</a:t>
            </a:r>
            <a:r>
              <a:rPr lang="nb-NO" sz="1000" b="0" dirty="0" smtClean="0">
                <a:hlinkClick r:id="rId2"/>
              </a:rPr>
              <a:t>journals.sfu.ca/jed/index.php/jex/article/view/28</a:t>
            </a:r>
            <a:r>
              <a:rPr lang="nb-NO" sz="1000" b="0" dirty="0" smtClean="0"/>
              <a:t> </a:t>
            </a:r>
            <a:endParaRPr lang="nb-NO" sz="2000" b="0" dirty="0" smtClean="0"/>
          </a:p>
          <a:p>
            <a:r>
              <a:rPr lang="en-US" sz="2000" b="0" dirty="0" smtClean="0"/>
              <a:t>"This </a:t>
            </a:r>
            <a:r>
              <a:rPr lang="en-US" sz="2000" b="0" dirty="0"/>
              <a:t>article </a:t>
            </a:r>
            <a:r>
              <a:rPr lang="en-US" sz="2000" b="0" dirty="0" err="1"/>
              <a:t>article</a:t>
            </a:r>
            <a:r>
              <a:rPr lang="en-US" sz="2000" b="0" dirty="0"/>
              <a:t> describes </a:t>
            </a:r>
            <a:r>
              <a:rPr lang="en-US" sz="2000" b="0" dirty="0" err="1"/>
              <a:t>Breivik’s</a:t>
            </a:r>
            <a:r>
              <a:rPr lang="en-US" sz="2000" b="0" dirty="0"/>
              <a:t> use of the Internet and social media along four dimensions: (1) online radicalization, (2) online gaming, (3) online attack preparations, and (4) online </a:t>
            </a:r>
            <a:r>
              <a:rPr lang="en-US" sz="2000" b="0" dirty="0" smtClean="0"/>
              <a:t>propaganda."</a:t>
            </a:r>
            <a:endParaRPr lang="en-US" sz="2000" b="0" dirty="0"/>
          </a:p>
          <a:p>
            <a:r>
              <a:rPr lang="en-US" sz="2000" b="0" dirty="0" smtClean="0"/>
              <a:t>"A </a:t>
            </a:r>
            <a:r>
              <a:rPr lang="en-US" sz="2000" b="0" dirty="0"/>
              <a:t>key finding in this study is that </a:t>
            </a:r>
            <a:r>
              <a:rPr lang="en-US" sz="2000" b="0" dirty="0" err="1"/>
              <a:t>Breivik</a:t>
            </a:r>
            <a:r>
              <a:rPr lang="en-US" sz="2000" b="0" dirty="0"/>
              <a:t> </a:t>
            </a:r>
            <a:r>
              <a:rPr lang="en-US" sz="2000" dirty="0"/>
              <a:t>likely never discussed his terrorist plans with anyone online. </a:t>
            </a:r>
            <a:r>
              <a:rPr lang="en-US" sz="2000" b="0" dirty="0"/>
              <a:t>Moreover, his comments on various Internet forums do not stand out as particularly when compared to typical far-right online discourse. In other words, </a:t>
            </a:r>
            <a:r>
              <a:rPr lang="en-US" sz="2000" dirty="0"/>
              <a:t>Norwegian security authorities would likely not react to his online postings even if he was being monitored</a:t>
            </a:r>
            <a:r>
              <a:rPr lang="en-US" sz="2000" dirty="0" smtClean="0"/>
              <a:t>."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6551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"</a:t>
            </a:r>
            <a:r>
              <a:rPr lang="en-US" b="0" dirty="0" err="1" smtClean="0"/>
              <a:t>Breivik’s</a:t>
            </a:r>
            <a:r>
              <a:rPr lang="en-US" b="0" dirty="0" smtClean="0"/>
              <a:t> </a:t>
            </a:r>
            <a:r>
              <a:rPr lang="en-US" b="0" dirty="0"/>
              <a:t>online posts also indicate that his critical views on Islam and socialism </a:t>
            </a:r>
            <a:r>
              <a:rPr lang="en-US" dirty="0"/>
              <a:t>had been established long before</a:t>
            </a:r>
            <a:r>
              <a:rPr lang="en-US" b="0" dirty="0"/>
              <a:t> the so-called </a:t>
            </a:r>
            <a:r>
              <a:rPr lang="en-US" b="0" dirty="0" err="1"/>
              <a:t>counterjihad</a:t>
            </a:r>
            <a:r>
              <a:rPr lang="en-US" b="0" dirty="0"/>
              <a:t> blogs were created. </a:t>
            </a:r>
            <a:r>
              <a:rPr lang="en-US" b="0" dirty="0" smtClean="0"/>
              <a:t>This </a:t>
            </a:r>
            <a:r>
              <a:rPr lang="en-US" b="0" dirty="0"/>
              <a:t>means that these blogs may have played a less decisive role for </a:t>
            </a:r>
            <a:r>
              <a:rPr lang="en-US" b="0" dirty="0" err="1"/>
              <a:t>Breivik’s</a:t>
            </a:r>
            <a:r>
              <a:rPr lang="en-US" b="0" dirty="0"/>
              <a:t> early radicalization than assumed by many. </a:t>
            </a:r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smtClean="0"/>
              <a:t>Later </a:t>
            </a:r>
            <a:r>
              <a:rPr lang="en-US" b="0" dirty="0"/>
              <a:t>on, however, these blogs certainly strengthened </a:t>
            </a:r>
            <a:r>
              <a:rPr lang="en-US" b="0" dirty="0" err="1"/>
              <a:t>Breivik’s</a:t>
            </a:r>
            <a:r>
              <a:rPr lang="en-US" b="0" dirty="0"/>
              <a:t> radical thinking, although they come across as far less radical than his own ideological statements after 22 </a:t>
            </a:r>
            <a:r>
              <a:rPr lang="en-US" b="0" dirty="0" smtClean="0"/>
              <a:t>July."</a:t>
            </a:r>
            <a:endParaRPr lang="en-US" b="0" dirty="0"/>
          </a:p>
          <a:p>
            <a:endParaRPr lang="nb-NO" b="0" dirty="0"/>
          </a:p>
          <a:p>
            <a:endParaRPr lang="nb-NO" b="0" dirty="0"/>
          </a:p>
          <a:p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16677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r>
              <a:rPr lang="en-US" b="0" dirty="0" smtClean="0"/>
              <a:t>"</a:t>
            </a:r>
            <a:r>
              <a:rPr lang="en-US" b="0" dirty="0" err="1" smtClean="0"/>
              <a:t>Breivik’s</a:t>
            </a:r>
            <a:r>
              <a:rPr lang="en-US" b="0" dirty="0" smtClean="0"/>
              <a:t> </a:t>
            </a:r>
            <a:r>
              <a:rPr lang="en-US" b="0" dirty="0"/>
              <a:t>e-mail correspondence shows that he first and foremost wanted to become a professional </a:t>
            </a:r>
            <a:r>
              <a:rPr lang="en-US" dirty="0"/>
              <a:t>author and publisher</a:t>
            </a:r>
            <a:r>
              <a:rPr lang="en-US" b="0" dirty="0"/>
              <a:t>. He proposed to establish a so-called cultural conservative paper journal together with Norwegian bloggers he admired, who were also critical of Islam and multiculturalism. </a:t>
            </a:r>
            <a:r>
              <a:rPr lang="en-US" b="0" dirty="0" smtClean="0"/>
              <a:t>(…) </a:t>
            </a:r>
            <a:br>
              <a:rPr lang="en-US" b="0" dirty="0" smtClean="0"/>
            </a:br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smtClean="0"/>
              <a:t>The </a:t>
            </a:r>
            <a:r>
              <a:rPr lang="en-US" b="0" dirty="0"/>
              <a:t>fact that </a:t>
            </a:r>
            <a:r>
              <a:rPr lang="en-US" dirty="0"/>
              <a:t>he was rejected by several of the people he looked up to </a:t>
            </a:r>
            <a:r>
              <a:rPr lang="en-US" b="0" dirty="0"/>
              <a:t>may have had a decisive influence on his violent radicalization</a:t>
            </a:r>
            <a:r>
              <a:rPr lang="en-US" b="0" dirty="0" smtClean="0"/>
              <a:t>."</a:t>
            </a:r>
            <a:endParaRPr lang="en-US" b="0" dirty="0"/>
          </a:p>
          <a:p>
            <a:endParaRPr lang="nb-NO" b="0" dirty="0"/>
          </a:p>
          <a:p>
            <a:endParaRPr lang="nb-NO" b="0" dirty="0"/>
          </a:p>
          <a:p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3719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"</a:t>
            </a:r>
            <a:r>
              <a:rPr lang="en-US" b="0" dirty="0" err="1" smtClean="0"/>
              <a:t>Breivik</a:t>
            </a:r>
            <a:r>
              <a:rPr lang="en-US" b="0" dirty="0" smtClean="0"/>
              <a:t> </a:t>
            </a:r>
            <a:r>
              <a:rPr lang="en-US" dirty="0"/>
              <a:t>gathered all the necessary information to build his bomb online. </a:t>
            </a:r>
            <a:r>
              <a:rPr lang="en-US" b="0" dirty="0"/>
              <a:t>He also </a:t>
            </a:r>
            <a:r>
              <a:rPr lang="en-US" dirty="0"/>
              <a:t>financed</a:t>
            </a:r>
            <a:r>
              <a:rPr lang="en-US" b="0" dirty="0"/>
              <a:t> the terrorist attacks through an online company, and used the Internet, in particular e-Bay, to buy materials such as body armor, weapons components and bomb ingredients. </a:t>
            </a:r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err="1" smtClean="0"/>
              <a:t>Breivik</a:t>
            </a:r>
            <a:r>
              <a:rPr lang="en-US" b="0" dirty="0" smtClean="0"/>
              <a:t> </a:t>
            </a:r>
            <a:r>
              <a:rPr lang="en-US" b="0" dirty="0"/>
              <a:t>also systematically used </a:t>
            </a:r>
            <a:r>
              <a:rPr lang="en-US" dirty="0"/>
              <a:t>social media platforms </a:t>
            </a:r>
            <a:r>
              <a:rPr lang="en-US" b="0" dirty="0"/>
              <a:t>such as Facebook and Twitter for </a:t>
            </a:r>
            <a:r>
              <a:rPr lang="en-US" dirty="0"/>
              <a:t>propaganda</a:t>
            </a:r>
            <a:r>
              <a:rPr lang="en-US" b="0" dirty="0"/>
              <a:t> purposes</a:t>
            </a:r>
            <a:r>
              <a:rPr lang="en-US" b="0" dirty="0" smtClean="0"/>
              <a:t>."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28015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/>
          <a:lstStyle/>
          <a:p>
            <a:r>
              <a:rPr lang="nb-NO" sz="2400" b="1" dirty="0" smtClean="0"/>
              <a:t>Case </a:t>
            </a:r>
            <a:r>
              <a:rPr lang="nb-NO" sz="2400" b="1" dirty="0" err="1" smtClean="0"/>
              <a:t>study</a:t>
            </a:r>
            <a:r>
              <a:rPr lang="nb-NO" sz="2400" b="1" dirty="0" smtClean="0"/>
              <a:t>: Hassan </a:t>
            </a:r>
            <a:r>
              <a:rPr lang="nb-NO" sz="2400" b="1" dirty="0"/>
              <a:t>Abdi </a:t>
            </a:r>
            <a:r>
              <a:rPr lang="nb-NO" sz="2400" b="1" dirty="0" err="1"/>
              <a:t>Dhuhulow</a:t>
            </a:r>
            <a:r>
              <a:rPr lang="nb-NO" sz="2400" b="1" dirty="0"/>
              <a:t> 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2985195"/>
          </a:xfrm>
        </p:spPr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0642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792088"/>
          </a:xfrm>
        </p:spPr>
        <p:txBody>
          <a:bodyPr/>
          <a:lstStyle/>
          <a:p>
            <a:r>
              <a:rPr lang="nb-NO" sz="2400" b="1" dirty="0" smtClean="0">
                <a:latin typeface="+mn-lt"/>
              </a:rPr>
              <a:t>The Westgate shopping </a:t>
            </a:r>
            <a:r>
              <a:rPr lang="nb-NO" sz="2400" b="1" dirty="0" err="1" smtClean="0">
                <a:latin typeface="+mn-lt"/>
              </a:rPr>
              <a:t>mall</a:t>
            </a:r>
            <a:r>
              <a:rPr lang="nb-NO" sz="2400" b="1" dirty="0" smtClean="0">
                <a:latin typeface="+mn-lt"/>
              </a:rPr>
              <a:t> </a:t>
            </a:r>
            <a:r>
              <a:rPr lang="nb-NO" sz="2400" b="1" dirty="0" err="1" smtClean="0">
                <a:latin typeface="+mn-lt"/>
              </a:rPr>
              <a:t>attack</a:t>
            </a:r>
            <a:endParaRPr lang="nb-NO" sz="2400" b="1" dirty="0">
              <a:latin typeface="+mn-lt"/>
            </a:endParaRP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179512" y="2420888"/>
            <a:ext cx="8856984" cy="4248472"/>
          </a:xfrm>
        </p:spPr>
        <p:txBody>
          <a:bodyPr/>
          <a:lstStyle/>
          <a:p>
            <a:r>
              <a:rPr lang="nb-NO" sz="2200" b="0" dirty="0" smtClean="0"/>
              <a:t>21.09.2013: </a:t>
            </a:r>
          </a:p>
          <a:p>
            <a:r>
              <a:rPr lang="nb-NO" sz="2200" b="0" dirty="0" smtClean="0"/>
              <a:t>at </a:t>
            </a:r>
            <a:r>
              <a:rPr lang="nb-NO" sz="2200" b="0" dirty="0" err="1" smtClean="0"/>
              <a:t>least</a:t>
            </a:r>
            <a:r>
              <a:rPr lang="nb-NO" sz="2200" b="0" dirty="0" smtClean="0"/>
              <a:t> 67 </a:t>
            </a:r>
            <a:r>
              <a:rPr lang="nb-NO" sz="2200" b="0" dirty="0" err="1" smtClean="0"/>
              <a:t>killed</a:t>
            </a:r>
            <a:endParaRPr lang="nb-NO" sz="2200" b="0" dirty="0" smtClean="0"/>
          </a:p>
          <a:p>
            <a:r>
              <a:rPr lang="nb-NO" sz="2200" b="0" dirty="0"/>
              <a:t>a</a:t>
            </a:r>
            <a:r>
              <a:rPr lang="nb-NO" sz="2200" b="0" dirty="0" smtClean="0"/>
              <a:t>t </a:t>
            </a:r>
            <a:r>
              <a:rPr lang="nb-NO" sz="2200" b="0" dirty="0" err="1" smtClean="0"/>
              <a:t>the</a:t>
            </a:r>
            <a:r>
              <a:rPr lang="nb-NO" sz="2200" b="0" dirty="0" smtClean="0"/>
              <a:t> Westgate shopping </a:t>
            </a:r>
          </a:p>
          <a:p>
            <a:r>
              <a:rPr lang="nb-NO" sz="2200" b="0" dirty="0" err="1" smtClean="0"/>
              <a:t>mall</a:t>
            </a:r>
            <a:r>
              <a:rPr lang="nb-NO" sz="2200" b="0" dirty="0" smtClean="0"/>
              <a:t> in Nairobi, Kenya.</a:t>
            </a:r>
          </a:p>
          <a:p>
            <a:r>
              <a:rPr lang="en-US" sz="2200" b="0" dirty="0" smtClean="0"/>
              <a:t>The Islamist group </a:t>
            </a:r>
            <a:endParaRPr lang="en-US" sz="2200" b="0" dirty="0"/>
          </a:p>
          <a:p>
            <a:r>
              <a:rPr lang="en-US" sz="2200" b="0" dirty="0" smtClean="0"/>
              <a:t>al-</a:t>
            </a:r>
            <a:r>
              <a:rPr lang="en-US" sz="2200" b="0" dirty="0" err="1" smtClean="0"/>
              <a:t>Shabaab</a:t>
            </a:r>
            <a:r>
              <a:rPr lang="en-US" sz="2200" b="0" dirty="0" smtClean="0"/>
              <a:t> claimed </a:t>
            </a:r>
          </a:p>
          <a:p>
            <a:r>
              <a:rPr lang="en-US" sz="2200" b="0" dirty="0" smtClean="0"/>
              <a:t>responsibility.</a:t>
            </a:r>
          </a:p>
          <a:p>
            <a:endParaRPr lang="nb-NO" sz="2200" b="0" dirty="0"/>
          </a:p>
          <a:p>
            <a:r>
              <a:rPr lang="nb-NO" sz="2200" b="0" dirty="0" smtClean="0"/>
              <a:t>18.10.2013,</a:t>
            </a:r>
            <a:endParaRPr lang="nb-NO" sz="2200" b="0" dirty="0"/>
          </a:p>
          <a:p>
            <a:r>
              <a:rPr lang="nb-NO" sz="2200" b="0" dirty="0" smtClean="0"/>
              <a:t>New York Times: </a:t>
            </a:r>
          </a:p>
          <a:p>
            <a:r>
              <a:rPr lang="nb-NO" sz="2200" dirty="0" smtClean="0"/>
              <a:t>«In Kenya </a:t>
            </a:r>
            <a:r>
              <a:rPr lang="nb-NO" sz="2200" dirty="0" err="1" smtClean="0"/>
              <a:t>Inquiry</a:t>
            </a:r>
            <a:r>
              <a:rPr lang="nb-NO" sz="2200" dirty="0" smtClean="0"/>
              <a:t>, Norway </a:t>
            </a:r>
            <a:r>
              <a:rPr lang="nb-NO" sz="2200" dirty="0" err="1" smtClean="0"/>
              <a:t>Looks</a:t>
            </a:r>
            <a:r>
              <a:rPr lang="nb-NO" sz="2200" dirty="0" smtClean="0"/>
              <a:t> at Somali Migrant.»</a:t>
            </a:r>
          </a:p>
          <a:p>
            <a:endParaRPr lang="nb-NO" b="0" dirty="0" smtClean="0"/>
          </a:p>
          <a:p>
            <a:endParaRPr lang="nb-NO" b="0" dirty="0" smtClean="0"/>
          </a:p>
          <a:p>
            <a:endParaRPr lang="nb-NO" b="0" dirty="0"/>
          </a:p>
          <a:p>
            <a:r>
              <a:rPr lang="nb-NO" b="0" dirty="0" smtClean="0"/>
              <a:t/>
            </a:r>
            <a:br>
              <a:rPr lang="nb-NO" b="0" dirty="0" smtClean="0"/>
            </a:br>
            <a:endParaRPr lang="nb-NO" b="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7" r="2082" b="6217"/>
          <a:stretch/>
        </p:blipFill>
        <p:spPr bwMode="auto">
          <a:xfrm>
            <a:off x="4355976" y="2375064"/>
            <a:ext cx="4406814" cy="320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6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foto_larvik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02"/>
          <a:stretch/>
        </p:blipFill>
        <p:spPr>
          <a:xfrm>
            <a:off x="1475656" y="2215558"/>
            <a:ext cx="5400600" cy="2979895"/>
          </a:xfrm>
          <a:prstGeom prst="rect">
            <a:avLst/>
          </a:prstGeom>
        </p:spPr>
      </p:pic>
      <p:pic>
        <p:nvPicPr>
          <p:cNvPr id="9" name="Bilde 8" descr="foto_larvik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43" r="30520" b="25896"/>
          <a:stretch/>
        </p:blipFill>
        <p:spPr>
          <a:xfrm>
            <a:off x="539552" y="4725144"/>
            <a:ext cx="5559136" cy="461818"/>
          </a:xfrm>
          <a:prstGeom prst="rect">
            <a:avLst/>
          </a:prstGeom>
        </p:spPr>
      </p:pic>
      <p:pic>
        <p:nvPicPr>
          <p:cNvPr id="10" name="Bilde 9" descr="foto_larvik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81" r="37081" b="300"/>
          <a:stretch/>
        </p:blipFill>
        <p:spPr>
          <a:xfrm>
            <a:off x="611561" y="5195454"/>
            <a:ext cx="5034166" cy="1662546"/>
          </a:xfrm>
          <a:prstGeom prst="rect">
            <a:avLst/>
          </a:prstGeom>
        </p:spPr>
      </p:pic>
      <p:sp>
        <p:nvSpPr>
          <p:cNvPr id="2" name="TekstSylinder 1"/>
          <p:cNvSpPr txBox="1"/>
          <p:nvPr/>
        </p:nvSpPr>
        <p:spPr>
          <a:xfrm>
            <a:off x="1187624" y="1412776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 smtClean="0"/>
              <a:t>"A </a:t>
            </a:r>
            <a:r>
              <a:rPr lang="nb-NO" sz="2400" b="1" dirty="0" err="1" smtClean="0"/>
              <a:t>quite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ordinary</a:t>
            </a:r>
            <a:r>
              <a:rPr lang="nb-NO" sz="2400" b="1" dirty="0" smtClean="0"/>
              <a:t> terrorist, </a:t>
            </a:r>
            <a:br>
              <a:rPr lang="nb-NO" sz="2400" b="1" dirty="0" smtClean="0"/>
            </a:br>
            <a:r>
              <a:rPr lang="nb-NO" sz="2400" b="1" dirty="0" err="1" smtClean="0"/>
              <a:t>radicalised</a:t>
            </a:r>
            <a:r>
              <a:rPr lang="nb-NO" sz="2400" b="1" dirty="0" smtClean="0"/>
              <a:t> in a </a:t>
            </a:r>
            <a:r>
              <a:rPr lang="nb-NO" sz="2400" b="1" dirty="0" err="1" smtClean="0"/>
              <a:t>quite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ordinary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way</a:t>
            </a:r>
            <a:r>
              <a:rPr lang="nb-NO" sz="2400" b="1" dirty="0" smtClean="0"/>
              <a:t>."</a:t>
            </a:r>
            <a:endParaRPr lang="nb-NO" sz="2400" b="1" dirty="0"/>
          </a:p>
        </p:txBody>
      </p:sp>
      <p:sp>
        <p:nvSpPr>
          <p:cNvPr id="3" name="TekstSylinder 2"/>
          <p:cNvSpPr txBox="1"/>
          <p:nvPr/>
        </p:nvSpPr>
        <p:spPr>
          <a:xfrm>
            <a:off x="107504" y="3059634"/>
            <a:ext cx="1764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b="1" dirty="0" smtClean="0"/>
              <a:t>2005/2006 </a:t>
            </a:r>
            <a:endParaRPr lang="nb-NO" sz="2000" b="1" dirty="0"/>
          </a:p>
        </p:txBody>
      </p:sp>
      <p:sp>
        <p:nvSpPr>
          <p:cNvPr id="4" name="TekstSylinder 3"/>
          <p:cNvSpPr txBox="1"/>
          <p:nvPr/>
        </p:nvSpPr>
        <p:spPr>
          <a:xfrm>
            <a:off x="6984268" y="3059634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b="1" dirty="0" smtClean="0"/>
              <a:t> 2008/2009</a:t>
            </a:r>
            <a:endParaRPr lang="nb-NO" sz="2000" b="1" dirty="0"/>
          </a:p>
        </p:txBody>
      </p:sp>
    </p:spTree>
    <p:extLst>
      <p:ext uri="{BB962C8B-B14F-4D97-AF65-F5344CB8AC3E}">
        <p14:creationId xmlns:p14="http://schemas.microsoft.com/office/powerpoint/2010/main" val="82012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e 9" descr="image.png-2.jpe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4" b="24769"/>
          <a:stretch/>
        </p:blipFill>
        <p:spPr>
          <a:xfrm>
            <a:off x="1980001" y="2311538"/>
            <a:ext cx="4608224" cy="4393341"/>
          </a:xfrm>
          <a:prstGeom prst="rect">
            <a:avLst/>
          </a:prstGeom>
        </p:spPr>
      </p:pic>
      <p:sp>
        <p:nvSpPr>
          <p:cNvPr id="2" name="TekstSylinder 1"/>
          <p:cNvSpPr txBox="1"/>
          <p:nvPr/>
        </p:nvSpPr>
        <p:spPr>
          <a:xfrm>
            <a:off x="1450706" y="1480541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 smtClean="0">
                <a:latin typeface="+mn-lt"/>
              </a:rPr>
              <a:t>"From </a:t>
            </a:r>
            <a:r>
              <a:rPr lang="nb-NO" sz="2400" b="1" dirty="0" err="1" smtClean="0">
                <a:latin typeface="+mn-lt"/>
              </a:rPr>
              <a:t>model</a:t>
            </a:r>
            <a:r>
              <a:rPr lang="nb-NO" sz="2400" b="1" dirty="0" smtClean="0">
                <a:latin typeface="+mn-lt"/>
              </a:rPr>
              <a:t> student in Norway </a:t>
            </a:r>
          </a:p>
          <a:p>
            <a:r>
              <a:rPr lang="nb-NO" sz="2400" b="1" dirty="0" smtClean="0">
                <a:latin typeface="+mn-lt"/>
              </a:rPr>
              <a:t>to </a:t>
            </a:r>
            <a:r>
              <a:rPr lang="nb-NO" sz="2400" b="1" dirty="0" err="1" smtClean="0">
                <a:latin typeface="+mn-lt"/>
              </a:rPr>
              <a:t>mass</a:t>
            </a:r>
            <a:r>
              <a:rPr lang="nb-NO" sz="2400" b="1" dirty="0" smtClean="0">
                <a:latin typeface="+mn-lt"/>
              </a:rPr>
              <a:t> </a:t>
            </a:r>
            <a:r>
              <a:rPr lang="nb-NO" sz="2400" b="1" dirty="0" err="1" smtClean="0">
                <a:latin typeface="+mn-lt"/>
              </a:rPr>
              <a:t>murderer</a:t>
            </a:r>
            <a:r>
              <a:rPr lang="nb-NO" sz="2400" b="1" dirty="0" smtClean="0">
                <a:latin typeface="+mn-lt"/>
              </a:rPr>
              <a:t> in Kenya"</a:t>
            </a:r>
            <a:endParaRPr lang="nb-NO" sz="2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87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/>
          <p:nvPr/>
        </p:nvSpPr>
        <p:spPr>
          <a:xfrm>
            <a:off x="899591" y="1399253"/>
            <a:ext cx="77139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400" b="1" dirty="0" err="1">
                <a:latin typeface="+mn-lt"/>
              </a:rPr>
              <a:t>Radicalized</a:t>
            </a:r>
            <a:r>
              <a:rPr lang="nb-NO" sz="2400" b="1" dirty="0">
                <a:latin typeface="+mn-lt"/>
              </a:rPr>
              <a:t> in Larvik, Norway, via </a:t>
            </a:r>
            <a:r>
              <a:rPr lang="nb-NO" sz="2400" b="1" dirty="0" err="1" smtClean="0">
                <a:latin typeface="+mn-lt"/>
              </a:rPr>
              <a:t>Internet</a:t>
            </a:r>
            <a:endParaRPr lang="nb-NO" sz="2400" b="1" dirty="0">
              <a:latin typeface="+mn-lt"/>
            </a:endParaRPr>
          </a:p>
        </p:txBody>
      </p:sp>
      <p:pic>
        <p:nvPicPr>
          <p:cNvPr id="4" name="Bilde 3" descr="bilde-2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1"/>
          <a:stretch/>
        </p:blipFill>
        <p:spPr>
          <a:xfrm>
            <a:off x="4308853" y="1860918"/>
            <a:ext cx="4248472" cy="5292973"/>
          </a:xfrm>
          <a:prstGeom prst="rect">
            <a:avLst/>
          </a:prstGeom>
        </p:spPr>
      </p:pic>
      <p:sp>
        <p:nvSpPr>
          <p:cNvPr id="3" name="TekstSylinder 2"/>
          <p:cNvSpPr txBox="1"/>
          <p:nvPr/>
        </p:nvSpPr>
        <p:spPr>
          <a:xfrm>
            <a:off x="897636" y="2033083"/>
            <a:ext cx="28083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900" dirty="0" smtClean="0"/>
              <a:t>2006-2010: </a:t>
            </a:r>
            <a:r>
              <a:rPr lang="nb-NO" sz="1900" dirty="0" err="1" smtClean="0"/>
              <a:t>active</a:t>
            </a:r>
            <a:r>
              <a:rPr lang="nb-NO" sz="1900" dirty="0" smtClean="0"/>
              <a:t> </a:t>
            </a:r>
            <a:r>
              <a:rPr lang="nb-NO" sz="1900" dirty="0" err="1"/>
              <a:t>on</a:t>
            </a:r>
            <a:r>
              <a:rPr lang="nb-NO" sz="1900" dirty="0"/>
              <a:t> </a:t>
            </a:r>
            <a:r>
              <a:rPr lang="nb-NO" sz="1900" dirty="0" err="1"/>
              <a:t>several</a:t>
            </a:r>
            <a:r>
              <a:rPr lang="nb-NO" sz="1900" dirty="0"/>
              <a:t> online forums, </a:t>
            </a:r>
            <a:r>
              <a:rPr lang="nb-NO" sz="1900" dirty="0" err="1" smtClean="0"/>
              <a:t>including</a:t>
            </a:r>
            <a:r>
              <a:rPr lang="nb-NO" sz="1900" dirty="0" smtClean="0"/>
              <a:t> Islam.no, </a:t>
            </a:r>
            <a:br>
              <a:rPr lang="nb-NO" sz="1900" dirty="0" smtClean="0"/>
            </a:br>
            <a:r>
              <a:rPr lang="nb-NO" sz="2000" dirty="0" smtClean="0"/>
              <a:t>al-qimmah.net </a:t>
            </a:r>
            <a:r>
              <a:rPr lang="nb-NO" sz="1900" dirty="0" smtClean="0"/>
              <a:t>and </a:t>
            </a:r>
            <a:r>
              <a:rPr lang="nb-NO" sz="1900" dirty="0" err="1" smtClean="0"/>
              <a:t>the</a:t>
            </a:r>
            <a:r>
              <a:rPr lang="nb-NO" sz="1900" dirty="0" smtClean="0"/>
              <a:t> Norwegian </a:t>
            </a:r>
            <a:r>
              <a:rPr lang="nb-NO" sz="1900" dirty="0" err="1" smtClean="0"/>
              <a:t>subforum</a:t>
            </a:r>
            <a:r>
              <a:rPr lang="nb-NO" sz="1900" dirty="0" smtClean="0"/>
              <a:t> at 7cgen.com.</a:t>
            </a:r>
            <a:endParaRPr lang="nb-NO" sz="1900" dirty="0"/>
          </a:p>
          <a:p>
            <a:r>
              <a:rPr lang="nb-NO" sz="1900" dirty="0" smtClean="0"/>
              <a:t/>
            </a:r>
            <a:br>
              <a:rPr lang="nb-NO" sz="1900" dirty="0" smtClean="0"/>
            </a:br>
            <a:r>
              <a:rPr lang="nb-NO" sz="1900" dirty="0" err="1" smtClean="0"/>
              <a:t>Posted</a:t>
            </a:r>
            <a:r>
              <a:rPr lang="nb-NO" sz="1900" dirty="0" smtClean="0"/>
              <a:t> </a:t>
            </a:r>
            <a:r>
              <a:rPr lang="en-US" sz="1900" b="1" i="1" dirty="0" smtClean="0"/>
              <a:t>"</a:t>
            </a:r>
            <a:r>
              <a:rPr lang="en-US" sz="1900" b="1" i="1" dirty="0"/>
              <a:t>Islamic </a:t>
            </a:r>
            <a:r>
              <a:rPr lang="en-US" sz="1900" b="1" i="1" dirty="0" err="1" smtClean="0"/>
              <a:t>quizs's</a:t>
            </a:r>
            <a:r>
              <a:rPr lang="en-US" sz="1900" b="1" i="1" dirty="0" smtClean="0"/>
              <a:t> </a:t>
            </a:r>
            <a:r>
              <a:rPr lang="en-US" sz="1900" b="1" i="1" dirty="0"/>
              <a:t>about JIHAD + Paradise and </a:t>
            </a:r>
            <a:r>
              <a:rPr lang="en-US" sz="1900" b="1" i="1" dirty="0" smtClean="0"/>
              <a:t>Hellfire"</a:t>
            </a:r>
            <a:r>
              <a:rPr lang="en-US" sz="1900" b="1" dirty="0" smtClean="0"/>
              <a:t> </a:t>
            </a:r>
            <a:r>
              <a:rPr lang="en-US" sz="1900" dirty="0" smtClean="0"/>
              <a:t>as "Al </a:t>
            </a:r>
            <a:r>
              <a:rPr lang="en-US" sz="1900" dirty="0" err="1" smtClean="0"/>
              <a:t>Somal</a:t>
            </a:r>
            <a:r>
              <a:rPr lang="en-US" sz="1900" dirty="0" smtClean="0"/>
              <a:t>" </a:t>
            </a:r>
            <a:r>
              <a:rPr lang="nb-NO" sz="1900" dirty="0" smtClean="0"/>
              <a:t>and </a:t>
            </a:r>
            <a:r>
              <a:rPr lang="nb-NO" sz="1900" dirty="0" err="1" smtClean="0"/>
              <a:t>recruited</a:t>
            </a:r>
            <a:r>
              <a:rPr lang="nb-NO" sz="1900" dirty="0" smtClean="0"/>
              <a:t> </a:t>
            </a:r>
            <a:r>
              <a:rPr lang="nb-NO" sz="1900" dirty="0" err="1" smtClean="0"/>
              <a:t>other</a:t>
            </a:r>
            <a:r>
              <a:rPr lang="nb-NO" sz="1900" dirty="0" smtClean="0"/>
              <a:t> Norwegian Muslims to "his" online </a:t>
            </a:r>
            <a:r>
              <a:rPr lang="nb-NO" sz="1900" dirty="0" err="1" smtClean="0"/>
              <a:t>network</a:t>
            </a:r>
            <a:r>
              <a:rPr lang="nb-NO" sz="1900" dirty="0" smtClean="0"/>
              <a:t>.</a:t>
            </a:r>
            <a:r>
              <a:rPr lang="nb-NO" sz="2000" dirty="0" smtClean="0"/>
              <a:t/>
            </a:r>
            <a:br>
              <a:rPr lang="nb-NO" sz="2000" dirty="0" smtClean="0"/>
            </a:br>
            <a:endParaRPr lang="nb-NO" sz="2000" dirty="0"/>
          </a:p>
        </p:txBody>
      </p:sp>
    </p:spTree>
    <p:extLst>
      <p:ext uri="{BB962C8B-B14F-4D97-AF65-F5344CB8AC3E}">
        <p14:creationId xmlns:p14="http://schemas.microsoft.com/office/powerpoint/2010/main" val="90987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5" t="8516" r="11171" b="9812"/>
          <a:stretch/>
        </p:blipFill>
        <p:spPr bwMode="auto">
          <a:xfrm>
            <a:off x="739966" y="2090464"/>
            <a:ext cx="5537148" cy="4513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kstSylinder 8"/>
          <p:cNvSpPr txBox="1"/>
          <p:nvPr/>
        </p:nvSpPr>
        <p:spPr>
          <a:xfrm>
            <a:off x="611560" y="1628800"/>
            <a:ext cx="8057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 smtClean="0"/>
              <a:t>"</a:t>
            </a:r>
            <a:r>
              <a:rPr lang="nb-NO" sz="2400" b="1" dirty="0" err="1" smtClean="0"/>
              <a:t>Interests</a:t>
            </a:r>
            <a:r>
              <a:rPr lang="nb-NO" sz="2400" b="1" dirty="0" smtClean="0"/>
              <a:t>: </a:t>
            </a:r>
            <a:r>
              <a:rPr lang="nb-NO" sz="2400" b="1" dirty="0" err="1" smtClean="0"/>
              <a:t>Jannah</a:t>
            </a:r>
            <a:r>
              <a:rPr lang="nb-NO" sz="2400" b="1" dirty="0"/>
              <a:t> </a:t>
            </a:r>
            <a:r>
              <a:rPr lang="nb-NO" sz="2400" b="1" dirty="0" smtClean="0"/>
              <a:t>– Jihad"</a:t>
            </a:r>
            <a:endParaRPr lang="nb-NO" sz="2400" b="1" dirty="0"/>
          </a:p>
        </p:txBody>
      </p:sp>
      <p:cxnSp>
        <p:nvCxnSpPr>
          <p:cNvPr id="13" name="Rett pil 12"/>
          <p:cNvCxnSpPr/>
          <p:nvPr/>
        </p:nvCxnSpPr>
        <p:spPr bwMode="auto">
          <a:xfrm>
            <a:off x="-180528" y="5426957"/>
            <a:ext cx="1008112" cy="0"/>
          </a:xfrm>
          <a:prstGeom prst="straightConnector1">
            <a:avLst/>
          </a:prstGeom>
          <a:solidFill>
            <a:srgbClr val="FFFFFF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97375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Sylinder 8"/>
          <p:cNvSpPr txBox="1"/>
          <p:nvPr/>
        </p:nvSpPr>
        <p:spPr>
          <a:xfrm>
            <a:off x="611560" y="1628800"/>
            <a:ext cx="805742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 err="1" smtClean="0"/>
              <a:t>Radicalised</a:t>
            </a:r>
            <a:r>
              <a:rPr lang="nb-NO" sz="2400" b="1" dirty="0" smtClean="0"/>
              <a:t> via </a:t>
            </a:r>
            <a:r>
              <a:rPr lang="nb-NO" sz="2400" b="1" dirty="0" err="1" smtClean="0"/>
              <a:t>Internet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contact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with</a:t>
            </a:r>
            <a:r>
              <a:rPr lang="nb-NO" sz="2400" b="1" dirty="0" smtClean="0"/>
              <a:t> a </a:t>
            </a:r>
            <a:br>
              <a:rPr lang="nb-NO" sz="2400" b="1" dirty="0" smtClean="0"/>
            </a:br>
            <a:r>
              <a:rPr lang="nb-NO" sz="2400" b="1" dirty="0" err="1" smtClean="0"/>
              <a:t>Swedish-Somalian</a:t>
            </a:r>
            <a:r>
              <a:rPr lang="nb-NO" sz="2400" b="1" dirty="0" smtClean="0"/>
              <a:t> man, </a:t>
            </a:r>
            <a:r>
              <a:rPr lang="nb-NO" sz="2400" b="1" dirty="0" err="1" smtClean="0"/>
              <a:t>recruiting</a:t>
            </a:r>
            <a:r>
              <a:rPr lang="nb-NO" sz="2400" b="1" dirty="0" smtClean="0"/>
              <a:t> for al-</a:t>
            </a:r>
            <a:r>
              <a:rPr lang="nb-NO" sz="2400" b="1" dirty="0" err="1" smtClean="0"/>
              <a:t>Shabaab</a:t>
            </a:r>
            <a:r>
              <a:rPr lang="nb-NO" sz="2400" b="1" dirty="0"/>
              <a:t/>
            </a:r>
            <a:br>
              <a:rPr lang="nb-NO" sz="2400" b="1" dirty="0"/>
            </a:br>
            <a:r>
              <a:rPr lang="nb-NO" sz="1000" b="1" dirty="0">
                <a:hlinkClick r:id="rId2"/>
              </a:rPr>
              <a:t>http://</a:t>
            </a:r>
            <a:r>
              <a:rPr lang="nb-NO" sz="1000" b="1" dirty="0" smtClean="0">
                <a:hlinkClick r:id="rId2"/>
              </a:rPr>
              <a:t>www.nrk.no/fordypning/svensksomalier-fikk-dhuhulow-til-a-avlegge-terrored-1.11990259</a:t>
            </a:r>
            <a:r>
              <a:rPr lang="nb-NO" sz="1000" b="1" dirty="0" smtClean="0"/>
              <a:t>  </a:t>
            </a:r>
            <a:endParaRPr lang="nb-NO" sz="1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" t="5834" r="3469" b="5834"/>
          <a:stretch/>
        </p:blipFill>
        <p:spPr bwMode="auto">
          <a:xfrm>
            <a:off x="850857" y="2708920"/>
            <a:ext cx="5300625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05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nb-NO" sz="2400" b="1" dirty="0" err="1" smtClean="0"/>
              <a:t>Dhuhulow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was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contacted</a:t>
            </a:r>
            <a:r>
              <a:rPr lang="nb-NO" sz="2400" b="1" dirty="0" smtClean="0"/>
              <a:t> by </a:t>
            </a:r>
            <a:r>
              <a:rPr lang="nb-NO" sz="2400" b="1" dirty="0" err="1" smtClean="0"/>
              <a:t>the</a:t>
            </a:r>
            <a:r>
              <a:rPr lang="nb-NO" sz="2400" b="1" dirty="0" smtClean="0"/>
              <a:t> </a:t>
            </a:r>
            <a:br>
              <a:rPr lang="nb-NO" sz="2400" b="1" dirty="0" smtClean="0"/>
            </a:br>
            <a:r>
              <a:rPr lang="nb-NO" sz="2400" b="1" dirty="0" smtClean="0"/>
              <a:t>Norwegian Police Security Service (PST)</a:t>
            </a:r>
            <a:endParaRPr lang="nb-NO" sz="2400" b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4077072"/>
          </a:xfrm>
        </p:spPr>
        <p:txBody>
          <a:bodyPr/>
          <a:lstStyle/>
          <a:p>
            <a:r>
              <a:rPr lang="nb-NO" sz="2000" b="0" dirty="0" smtClean="0"/>
              <a:t>Spring 2008: </a:t>
            </a:r>
            <a:r>
              <a:rPr lang="nb-NO" sz="2000" b="0" dirty="0" err="1" smtClean="0"/>
              <a:t>tip-off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about</a:t>
            </a:r>
            <a:r>
              <a:rPr lang="nb-NO" sz="2000" b="0" dirty="0" smtClean="0"/>
              <a:t> his </a:t>
            </a:r>
            <a:r>
              <a:rPr lang="nb-NO" sz="2000" b="0" dirty="0" err="1" smtClean="0"/>
              <a:t>possible</a:t>
            </a:r>
            <a:r>
              <a:rPr lang="nb-NO" sz="2000" b="0" dirty="0" smtClean="0"/>
              <a:t> support for </a:t>
            </a:r>
            <a:r>
              <a:rPr lang="nb-NO" sz="2000" b="0" dirty="0" err="1" smtClean="0"/>
              <a:t>terrorism</a:t>
            </a:r>
            <a:r>
              <a:rPr lang="nb-NO" sz="2000" b="0" dirty="0" smtClean="0"/>
              <a:t>. PST </a:t>
            </a:r>
            <a:r>
              <a:rPr lang="nb-NO" sz="2000" b="0" dirty="0" err="1" smtClean="0"/>
              <a:t>started</a:t>
            </a:r>
            <a:r>
              <a:rPr lang="nb-NO" sz="2000" b="0" dirty="0" smtClean="0"/>
              <a:t> to </a:t>
            </a:r>
            <a:r>
              <a:rPr lang="nb-NO" sz="2000" b="0" dirty="0" err="1" smtClean="0"/>
              <a:t>follow</a:t>
            </a:r>
            <a:r>
              <a:rPr lang="nb-NO" sz="2000" b="0" dirty="0" smtClean="0"/>
              <a:t> his online </a:t>
            </a:r>
            <a:r>
              <a:rPr lang="nb-NO" sz="2000" b="0" dirty="0" err="1" smtClean="0"/>
              <a:t>activities</a:t>
            </a:r>
            <a:r>
              <a:rPr lang="nb-NO" sz="2000" b="0" dirty="0" smtClean="0"/>
              <a:t>.</a:t>
            </a:r>
            <a:br>
              <a:rPr lang="nb-NO" sz="2000" b="0" dirty="0" smtClean="0"/>
            </a:br>
            <a:endParaRPr lang="nb-NO" sz="2000" b="0" dirty="0" smtClean="0"/>
          </a:p>
          <a:p>
            <a:r>
              <a:rPr lang="nb-NO" sz="2000" b="0" dirty="0" smtClean="0"/>
              <a:t>June 2010: PST </a:t>
            </a:r>
            <a:r>
              <a:rPr lang="nb-NO" sz="2000" b="0" dirty="0" err="1" smtClean="0"/>
              <a:t>had</a:t>
            </a:r>
            <a:r>
              <a:rPr lang="nb-NO" sz="2000" b="0" dirty="0" smtClean="0"/>
              <a:t> a talk </a:t>
            </a:r>
            <a:r>
              <a:rPr lang="nb-NO" sz="2000" b="0" dirty="0" err="1" smtClean="0"/>
              <a:t>with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Dhuhulow</a:t>
            </a:r>
            <a:r>
              <a:rPr lang="nb-NO" sz="2000" b="0" dirty="0" smtClean="0"/>
              <a:t>, and </a:t>
            </a:r>
            <a:r>
              <a:rPr lang="nb-NO" sz="2000" b="0" dirty="0" err="1" smtClean="0"/>
              <a:t>expressed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their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concerns</a:t>
            </a:r>
            <a:r>
              <a:rPr lang="nb-NO" sz="2000" b="0" dirty="0" smtClean="0"/>
              <a:t>. Later, </a:t>
            </a:r>
            <a:r>
              <a:rPr lang="nb-NO" sz="2000" b="0" dirty="0" err="1" smtClean="0"/>
              <a:t>they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also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contacted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several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of</a:t>
            </a:r>
            <a:r>
              <a:rPr lang="nb-NO" sz="2000" b="0" dirty="0" smtClean="0"/>
              <a:t> his </a:t>
            </a:r>
            <a:r>
              <a:rPr lang="nb-NO" sz="2000" b="0" dirty="0" err="1" smtClean="0"/>
              <a:t>friends</a:t>
            </a:r>
            <a:r>
              <a:rPr lang="nb-NO" sz="2000" b="0" dirty="0" smtClean="0"/>
              <a:t> to stop his </a:t>
            </a:r>
            <a:r>
              <a:rPr lang="nb-NO" sz="2000" b="0" dirty="0" err="1" smtClean="0"/>
              <a:t>radicalisation</a:t>
            </a:r>
            <a:r>
              <a:rPr lang="nb-NO" sz="2000" b="0" dirty="0" smtClean="0"/>
              <a:t>.</a:t>
            </a:r>
            <a:br>
              <a:rPr lang="nb-NO" sz="2000" b="0" dirty="0" smtClean="0"/>
            </a:br>
            <a:endParaRPr lang="nb-NO" sz="2000" b="0" dirty="0" smtClean="0"/>
          </a:p>
          <a:p>
            <a:r>
              <a:rPr lang="nb-NO" sz="2000" b="0" dirty="0" smtClean="0"/>
              <a:t>August 2010: PST </a:t>
            </a:r>
            <a:r>
              <a:rPr lang="nb-NO" sz="2000" b="0" dirty="0" err="1" smtClean="0"/>
              <a:t>stopped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Dhuhulow</a:t>
            </a:r>
            <a:r>
              <a:rPr lang="nb-NO" sz="2000" b="0" dirty="0" smtClean="0"/>
              <a:t> at </a:t>
            </a:r>
            <a:br>
              <a:rPr lang="nb-NO" sz="2000" b="0" dirty="0" smtClean="0"/>
            </a:br>
            <a:r>
              <a:rPr lang="nb-NO" sz="2000" b="0" dirty="0" smtClean="0"/>
              <a:t>Oslo Airport. He </a:t>
            </a:r>
            <a:r>
              <a:rPr lang="nb-NO" sz="2000" b="0" dirty="0" err="1" smtClean="0"/>
              <a:t>was</a:t>
            </a:r>
            <a:r>
              <a:rPr lang="nb-NO" sz="2000" b="0" dirty="0" smtClean="0"/>
              <a:t> travelling to Somalia </a:t>
            </a:r>
            <a:br>
              <a:rPr lang="nb-NO" sz="2000" b="0" dirty="0" smtClean="0"/>
            </a:br>
            <a:r>
              <a:rPr lang="nb-NO" sz="2000" b="0" dirty="0" smtClean="0"/>
              <a:t>and </a:t>
            </a:r>
            <a:r>
              <a:rPr lang="nb-NO" sz="2000" b="0" dirty="0" err="1" smtClean="0"/>
              <a:t>claimed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he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would</a:t>
            </a:r>
            <a:r>
              <a:rPr lang="nb-NO" sz="2000" b="0" dirty="0" smtClean="0"/>
              <a:t> be back in 14 </a:t>
            </a:r>
            <a:r>
              <a:rPr lang="nb-NO" sz="2000" b="0" dirty="0" err="1" smtClean="0"/>
              <a:t>days</a:t>
            </a:r>
            <a:r>
              <a:rPr lang="nb-NO" sz="2000" b="0" dirty="0" smtClean="0"/>
              <a:t>. </a:t>
            </a:r>
            <a:br>
              <a:rPr lang="nb-NO" sz="2000" b="0" dirty="0" smtClean="0"/>
            </a:br>
            <a:r>
              <a:rPr lang="nb-NO" sz="2000" b="0" dirty="0" smtClean="0"/>
              <a:t>He never </a:t>
            </a:r>
            <a:r>
              <a:rPr lang="nb-NO" sz="2000" b="0" dirty="0" err="1" smtClean="0"/>
              <a:t>returned</a:t>
            </a:r>
            <a:r>
              <a:rPr lang="nb-NO" sz="2000" b="0" dirty="0" smtClean="0"/>
              <a:t> to Norway.</a:t>
            </a:r>
          </a:p>
          <a:p>
            <a:endParaRPr lang="nb-NO" sz="2000" b="0" dirty="0" smtClean="0"/>
          </a:p>
          <a:p>
            <a:r>
              <a:rPr lang="nb-NO" sz="900" b="0" dirty="0">
                <a:hlinkClick r:id="rId2"/>
              </a:rPr>
              <a:t>http://</a:t>
            </a:r>
            <a:r>
              <a:rPr lang="nb-NO" sz="900" b="0" dirty="0" smtClean="0">
                <a:hlinkClick r:id="rId2"/>
              </a:rPr>
              <a:t>www.nrk.no/fordypning/tipset-om-norsk-terrorist-fem-og-et-halvt-ar-for-angrep-1.11989272</a:t>
            </a:r>
            <a:r>
              <a:rPr lang="nb-NO" sz="900" b="0" dirty="0" smtClean="0"/>
              <a:t> </a:t>
            </a:r>
          </a:p>
          <a:p>
            <a:endParaRPr lang="nb-NO" sz="2000" b="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" t="6206" r="4242" b="7203"/>
          <a:stretch/>
        </p:blipFill>
        <p:spPr bwMode="auto">
          <a:xfrm>
            <a:off x="6237700" y="4581128"/>
            <a:ext cx="2633168" cy="194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601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endParaRPr lang="nb-NO" sz="2400" b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4077072"/>
          </a:xfrm>
        </p:spPr>
        <p:txBody>
          <a:bodyPr/>
          <a:lstStyle/>
          <a:p>
            <a:endParaRPr lang="nb-NO" sz="2000" b="0" dirty="0"/>
          </a:p>
        </p:txBody>
      </p:sp>
    </p:spTree>
    <p:extLst>
      <p:ext uri="{BB962C8B-B14F-4D97-AF65-F5344CB8AC3E}">
        <p14:creationId xmlns:p14="http://schemas.microsoft.com/office/powerpoint/2010/main" val="373554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nb-NO" sz="2400" b="1" dirty="0" smtClean="0"/>
              <a:t>2013: "</a:t>
            </a:r>
            <a:r>
              <a:rPr lang="nb-NO" sz="2400" b="1" dirty="0" err="1" smtClean="0"/>
              <a:t>Preventing</a:t>
            </a:r>
            <a:r>
              <a:rPr lang="nb-NO" sz="2400" b="1" dirty="0" smtClean="0"/>
              <a:t> </a:t>
            </a:r>
            <a:r>
              <a:rPr lang="nb-NO" sz="2400" b="1" dirty="0" err="1"/>
              <a:t>R</a:t>
            </a:r>
            <a:r>
              <a:rPr lang="nb-NO" sz="2400" b="1" dirty="0" err="1" smtClean="0"/>
              <a:t>adicalisation</a:t>
            </a:r>
            <a:r>
              <a:rPr lang="nb-NO" sz="2400" b="1" dirty="0" smtClean="0"/>
              <a:t> and Violent </a:t>
            </a:r>
            <a:r>
              <a:rPr lang="nb-NO" sz="2400" b="1" dirty="0" err="1" smtClean="0"/>
              <a:t>Extremism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on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the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Internet</a:t>
            </a:r>
            <a:r>
              <a:rPr lang="nb-NO" sz="2400" b="1" dirty="0" smtClean="0"/>
              <a:t>"</a:t>
            </a:r>
            <a:endParaRPr lang="nb-NO" sz="2400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0" t="9145" r="27531" b="10457"/>
          <a:stretch/>
        </p:blipFill>
        <p:spPr bwMode="auto">
          <a:xfrm>
            <a:off x="6300192" y="2276872"/>
            <a:ext cx="2339439" cy="327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539552" y="2564904"/>
            <a:ext cx="56166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800" dirty="0" smtClean="0"/>
              <a:t>Report by Dr. Inger-Marie Sunde, Norwegian Police </a:t>
            </a:r>
            <a:r>
              <a:rPr lang="nb-NO" sz="1800" dirty="0" err="1" smtClean="0"/>
              <a:t>Police</a:t>
            </a:r>
            <a:r>
              <a:rPr lang="nb-NO" sz="1800" dirty="0" smtClean="0"/>
              <a:t> </a:t>
            </a:r>
            <a:r>
              <a:rPr lang="nb-NO" sz="1800" dirty="0" err="1" smtClean="0"/>
              <a:t>University</a:t>
            </a:r>
            <a:r>
              <a:rPr lang="nb-NO" sz="1800" dirty="0" smtClean="0"/>
              <a:t> College. </a:t>
            </a:r>
            <a:r>
              <a:rPr lang="nb-NO" sz="1800" dirty="0" err="1" smtClean="0"/>
              <a:t>Includes</a:t>
            </a:r>
            <a:r>
              <a:rPr lang="nb-NO" sz="1800" dirty="0" smtClean="0"/>
              <a:t> </a:t>
            </a:r>
            <a:r>
              <a:rPr lang="nb-NO" sz="1800" dirty="0" err="1" smtClean="0"/>
              <a:t>three</a:t>
            </a:r>
            <a:r>
              <a:rPr lang="nb-NO" sz="1800" dirty="0" smtClean="0"/>
              <a:t> </a:t>
            </a:r>
            <a:r>
              <a:rPr lang="nb-NO" sz="1800" dirty="0" err="1" smtClean="0"/>
              <a:t>articles</a:t>
            </a:r>
            <a:r>
              <a:rPr lang="nb-NO" sz="1800" dirty="0" smtClean="0"/>
              <a:t> from The Norwegian </a:t>
            </a:r>
            <a:r>
              <a:rPr lang="nb-NO" sz="1800" dirty="0" err="1" smtClean="0"/>
              <a:t>Defense</a:t>
            </a:r>
            <a:r>
              <a:rPr lang="nb-NO" sz="1800" dirty="0" smtClean="0"/>
              <a:t> Research Establishment (FFI) </a:t>
            </a:r>
            <a:r>
              <a:rPr lang="nb-NO" sz="1800" dirty="0" err="1" smtClean="0"/>
              <a:t>on</a:t>
            </a:r>
            <a:r>
              <a:rPr lang="nb-NO" sz="1800" dirty="0" smtClean="0"/>
              <a:t> </a:t>
            </a:r>
            <a:r>
              <a:rPr lang="nb-NO" sz="1800" dirty="0" err="1" smtClean="0"/>
              <a:t>Internet</a:t>
            </a:r>
            <a:r>
              <a:rPr lang="nb-NO" sz="1800" dirty="0" smtClean="0"/>
              <a:t> </a:t>
            </a:r>
            <a:r>
              <a:rPr lang="nb-NO" sz="1800" dirty="0" err="1" smtClean="0"/>
              <a:t>extremism</a:t>
            </a:r>
            <a:r>
              <a:rPr lang="nb-NO" sz="1800" dirty="0" smtClean="0"/>
              <a:t>; </a:t>
            </a:r>
            <a:r>
              <a:rPr lang="nb-NO" sz="1800" dirty="0" err="1" smtClean="0"/>
              <a:t>one</a:t>
            </a:r>
            <a:r>
              <a:rPr lang="nb-NO" sz="1800" dirty="0" smtClean="0"/>
              <a:t> by Jacob Aasland Ravndal </a:t>
            </a:r>
            <a:r>
              <a:rPr lang="nb-NO" sz="1800" dirty="0" err="1" smtClean="0"/>
              <a:t>on</a:t>
            </a:r>
            <a:r>
              <a:rPr lang="nb-NO" sz="1800" dirty="0" smtClean="0"/>
              <a:t> Anders </a:t>
            </a:r>
            <a:r>
              <a:rPr lang="nb-NO" sz="1800" dirty="0" err="1" smtClean="0"/>
              <a:t>Behring</a:t>
            </a:r>
            <a:r>
              <a:rPr lang="nb-NO" sz="1800" dirty="0" smtClean="0"/>
              <a:t> </a:t>
            </a:r>
            <a:r>
              <a:rPr lang="nb-NO" sz="1800" dirty="0" err="1" smtClean="0"/>
              <a:t>Breivik's</a:t>
            </a:r>
            <a:r>
              <a:rPr lang="nb-NO" sz="1800" dirty="0" smtClean="0"/>
              <a:t> </a:t>
            </a:r>
            <a:r>
              <a:rPr lang="nb-NO" sz="1800" dirty="0" err="1" smtClean="0"/>
              <a:t>use</a:t>
            </a:r>
            <a:r>
              <a:rPr lang="nb-NO" sz="1800" dirty="0" smtClean="0"/>
              <a:t> </a:t>
            </a:r>
            <a:r>
              <a:rPr lang="nb-NO" sz="1800" dirty="0" err="1" smtClean="0"/>
              <a:t>of</a:t>
            </a:r>
            <a:r>
              <a:rPr lang="nb-NO" sz="1800" dirty="0" smtClean="0"/>
              <a:t> </a:t>
            </a:r>
            <a:r>
              <a:rPr lang="nb-NO" sz="1800" dirty="0" err="1" smtClean="0"/>
              <a:t>social</a:t>
            </a:r>
            <a:r>
              <a:rPr lang="nb-NO" sz="1800" dirty="0" smtClean="0"/>
              <a:t> media.</a:t>
            </a:r>
            <a:br>
              <a:rPr lang="nb-NO" sz="1800" dirty="0" smtClean="0"/>
            </a:br>
            <a:r>
              <a:rPr lang="nb-NO" sz="1800" dirty="0" smtClean="0"/>
              <a:t>From </a:t>
            </a:r>
            <a:r>
              <a:rPr lang="nb-NO" sz="1800" dirty="0" err="1" smtClean="0"/>
              <a:t>the</a:t>
            </a:r>
            <a:r>
              <a:rPr lang="nb-NO" sz="1800" dirty="0" smtClean="0"/>
              <a:t> </a:t>
            </a:r>
            <a:r>
              <a:rPr lang="nb-NO" sz="1800" dirty="0" err="1" smtClean="0"/>
              <a:t>abstract</a:t>
            </a:r>
            <a:r>
              <a:rPr lang="nb-NO" sz="1800" dirty="0" smtClean="0"/>
              <a:t>:</a:t>
            </a:r>
            <a:br>
              <a:rPr lang="nb-NO" sz="1800" dirty="0" smtClean="0"/>
            </a:br>
            <a:r>
              <a:rPr lang="nb-NO" sz="1800" dirty="0" smtClean="0"/>
              <a:t>"Online </a:t>
            </a:r>
            <a:r>
              <a:rPr lang="nb-NO" sz="1800" dirty="0" err="1" smtClean="0"/>
              <a:t>countermeasures</a:t>
            </a:r>
            <a:r>
              <a:rPr lang="nb-NO" sz="1800" dirty="0" smtClean="0"/>
              <a:t> </a:t>
            </a:r>
            <a:r>
              <a:rPr lang="nb-NO" sz="1800" dirty="0" err="1" smtClean="0"/>
              <a:t>need</a:t>
            </a:r>
            <a:r>
              <a:rPr lang="nb-NO" sz="1800" dirty="0" smtClean="0"/>
              <a:t> to </a:t>
            </a:r>
            <a:r>
              <a:rPr lang="nb-NO" sz="1800" b="1" dirty="0" err="1" smtClean="0"/>
              <a:t>respect</a:t>
            </a:r>
            <a:r>
              <a:rPr lang="nb-NO" sz="1800" b="1" dirty="0" smtClean="0"/>
              <a:t> </a:t>
            </a:r>
            <a:r>
              <a:rPr lang="nb-NO" sz="1800" b="1" dirty="0" err="1" smtClean="0"/>
              <a:t>free</a:t>
            </a:r>
            <a:r>
              <a:rPr lang="nb-NO" sz="1800" b="1" dirty="0" smtClean="0"/>
              <a:t> </a:t>
            </a:r>
            <a:r>
              <a:rPr lang="nb-NO" sz="1800" b="1" dirty="0" err="1" smtClean="0"/>
              <a:t>speech</a:t>
            </a:r>
            <a:r>
              <a:rPr lang="nb-NO" sz="1800" b="1" dirty="0" smtClean="0"/>
              <a:t> and </a:t>
            </a:r>
            <a:r>
              <a:rPr lang="nb-NO" sz="1800" b="1" dirty="0" err="1" smtClean="0"/>
              <a:t>privacy</a:t>
            </a:r>
            <a:r>
              <a:rPr lang="nb-NO" sz="1800" b="1" dirty="0" smtClean="0"/>
              <a:t>.</a:t>
            </a:r>
            <a:r>
              <a:rPr lang="nb-NO" sz="1800" dirty="0" smtClean="0"/>
              <a:t> Even </a:t>
            </a:r>
            <a:r>
              <a:rPr lang="nb-NO" sz="1800" dirty="0" err="1" smtClean="0"/>
              <a:t>very</a:t>
            </a:r>
            <a:r>
              <a:rPr lang="nb-NO" sz="1800" dirty="0" smtClean="0"/>
              <a:t> </a:t>
            </a:r>
            <a:r>
              <a:rPr lang="nb-NO" sz="1800" dirty="0" err="1" smtClean="0"/>
              <a:t>unpopular</a:t>
            </a:r>
            <a:r>
              <a:rPr lang="nb-NO" sz="1800" dirty="0" smtClean="0"/>
              <a:t> </a:t>
            </a:r>
            <a:r>
              <a:rPr lang="nb-NO" sz="1800" dirty="0" err="1" smtClean="0"/>
              <a:t>ideological</a:t>
            </a:r>
            <a:r>
              <a:rPr lang="nb-NO" sz="1800" dirty="0" smtClean="0"/>
              <a:t> </a:t>
            </a:r>
            <a:r>
              <a:rPr lang="nb-NO" sz="1800" dirty="0" err="1" smtClean="0"/>
              <a:t>views</a:t>
            </a:r>
            <a:r>
              <a:rPr lang="nb-NO" sz="1800" dirty="0" smtClean="0"/>
              <a:t> have a fundamental right </a:t>
            </a:r>
            <a:r>
              <a:rPr lang="nb-NO" sz="1800" dirty="0" err="1" smtClean="0"/>
              <a:t>of</a:t>
            </a:r>
            <a:r>
              <a:rPr lang="nb-NO" sz="1800" dirty="0" smtClean="0"/>
              <a:t> legal </a:t>
            </a:r>
            <a:r>
              <a:rPr lang="nb-NO" sz="1800" dirty="0" err="1" smtClean="0"/>
              <a:t>protection</a:t>
            </a:r>
            <a:r>
              <a:rPr lang="nb-NO" sz="1800" dirty="0" smtClean="0"/>
              <a:t>."</a:t>
            </a:r>
            <a:br>
              <a:rPr lang="nb-NO" sz="1800" dirty="0" smtClean="0"/>
            </a:br>
            <a:r>
              <a:rPr lang="nb-NO" sz="1800" dirty="0" smtClean="0"/>
              <a:t>"(…) </a:t>
            </a:r>
            <a:r>
              <a:rPr lang="nb-NO" sz="1800" dirty="0" err="1" smtClean="0"/>
              <a:t>the</a:t>
            </a:r>
            <a:r>
              <a:rPr lang="nb-NO" sz="1800" dirty="0" smtClean="0"/>
              <a:t> </a:t>
            </a:r>
            <a:r>
              <a:rPr lang="nb-NO" sz="1800" b="1" dirty="0" err="1" smtClean="0"/>
              <a:t>importance</a:t>
            </a:r>
            <a:r>
              <a:rPr lang="nb-NO" sz="1800" b="1" dirty="0" smtClean="0"/>
              <a:t> </a:t>
            </a:r>
            <a:r>
              <a:rPr lang="nb-NO" sz="1800" b="1" dirty="0" err="1" smtClean="0"/>
              <a:t>of</a:t>
            </a:r>
            <a:r>
              <a:rPr lang="nb-NO" sz="1800" b="1" dirty="0" smtClean="0"/>
              <a:t> </a:t>
            </a:r>
            <a:r>
              <a:rPr lang="nb-NO" sz="1800" b="1" dirty="0" err="1" smtClean="0"/>
              <a:t>social</a:t>
            </a:r>
            <a:r>
              <a:rPr lang="nb-NO" sz="1800" b="1" dirty="0" smtClean="0"/>
              <a:t> media for </a:t>
            </a:r>
            <a:r>
              <a:rPr lang="nb-NO" sz="1800" b="1" dirty="0" err="1" smtClean="0"/>
              <a:t>recruitment</a:t>
            </a:r>
            <a:r>
              <a:rPr lang="nb-NO" sz="1800" b="1" dirty="0" smtClean="0"/>
              <a:t> and </a:t>
            </a:r>
            <a:r>
              <a:rPr lang="nb-NO" sz="1800" b="1" dirty="0" err="1" smtClean="0"/>
              <a:t>radicalisation</a:t>
            </a:r>
            <a:r>
              <a:rPr lang="nb-NO" sz="1800" b="1" dirty="0" smtClean="0"/>
              <a:t> have </a:t>
            </a:r>
            <a:r>
              <a:rPr lang="nb-NO" sz="1800" b="1" dirty="0" err="1" smtClean="0"/>
              <a:t>been</a:t>
            </a:r>
            <a:r>
              <a:rPr lang="nb-NO" sz="1800" b="1" dirty="0" smtClean="0"/>
              <a:t> </a:t>
            </a:r>
            <a:r>
              <a:rPr lang="nb-NO" sz="1800" b="1" dirty="0" err="1" smtClean="0"/>
              <a:t>underestimated</a:t>
            </a:r>
            <a:r>
              <a:rPr lang="nb-NO" sz="1800" b="1" dirty="0" smtClean="0"/>
              <a:t> so far</a:t>
            </a:r>
            <a:r>
              <a:rPr lang="nb-NO" sz="1800" dirty="0" smtClean="0"/>
              <a:t>."</a:t>
            </a: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303133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/>
        </p:nvSpPr>
        <p:spPr bwMode="auto">
          <a:xfrm>
            <a:off x="515358" y="3645024"/>
            <a:ext cx="8305114" cy="25922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50800" tIns="50800" rIns="50800" bIns="50800" numCol="1" rtlCol="0" anchor="t" anchorCtr="0" compatLnSpc="1">
            <a:prstTxWarp prst="textNoShape">
              <a:avLst/>
            </a:prstTxWarp>
          </a:bodyPr>
          <a:lstStyle/>
          <a:p>
            <a:pPr marL="228600" marR="0" indent="0" algn="l" defTabSz="4572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1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Helvetica" pitchFamily="34" charset="0"/>
              <a:ea typeface="Helvetica" pitchFamily="34" charset="0"/>
              <a:cs typeface="Helvetica" pitchFamily="34" charset="0"/>
              <a:sym typeface="Helvetica" pitchFamily="34" charset="0"/>
            </a:endParaRPr>
          </a:p>
        </p:txBody>
      </p:sp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nb-NO" sz="2400" b="1" dirty="0" smtClean="0"/>
              <a:t>2014: </a:t>
            </a:r>
            <a:r>
              <a:rPr lang="nb-NO" sz="2400" b="1" dirty="0" err="1" smtClean="0"/>
              <a:t>Government</a:t>
            </a:r>
            <a:r>
              <a:rPr lang="nb-NO" sz="2400" b="1" dirty="0" smtClean="0"/>
              <a:t> action plan:</a:t>
            </a:r>
            <a:br>
              <a:rPr lang="nb-NO" sz="2400" b="1" dirty="0" smtClean="0"/>
            </a:br>
            <a:endParaRPr lang="nb-NO" sz="2400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33" t="11590" r="21322" b="12672"/>
          <a:stretch/>
        </p:blipFill>
        <p:spPr bwMode="auto">
          <a:xfrm>
            <a:off x="7275624" y="1340768"/>
            <a:ext cx="1472840" cy="205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515358" y="2132856"/>
            <a:ext cx="8233106" cy="447814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nb-NO" sz="1900" b="1" dirty="0" err="1" smtClean="0"/>
              <a:t>Thirty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measures</a:t>
            </a:r>
            <a:r>
              <a:rPr lang="nb-NO" sz="1900" b="1" dirty="0" smtClean="0"/>
              <a:t>, in </a:t>
            </a:r>
            <a:r>
              <a:rPr lang="nb-NO" sz="1900" b="1" dirty="0" err="1" smtClean="0"/>
              <a:t>five</a:t>
            </a:r>
            <a:r>
              <a:rPr lang="nb-NO" sz="1900" b="1" dirty="0" smtClean="0"/>
              <a:t> areas:</a:t>
            </a:r>
          </a:p>
          <a:p>
            <a:pPr marL="171450" indent="-171450">
              <a:buFontTx/>
              <a:buChar char="-"/>
            </a:pPr>
            <a:r>
              <a:rPr lang="nb-NO" sz="1900" b="1" dirty="0" smtClean="0"/>
              <a:t>Knowledge and </a:t>
            </a:r>
            <a:r>
              <a:rPr lang="nb-NO" sz="1900" b="1" dirty="0" err="1" smtClean="0"/>
              <a:t>expertise</a:t>
            </a:r>
            <a:endParaRPr lang="nb-NO" sz="1900" b="1" dirty="0" smtClean="0"/>
          </a:p>
          <a:p>
            <a:pPr marL="171450" indent="-171450">
              <a:buFontTx/>
              <a:buChar char="-"/>
            </a:pPr>
            <a:r>
              <a:rPr lang="nb-NO" sz="1900" b="1" dirty="0" smtClean="0"/>
              <a:t>Cooperation and </a:t>
            </a:r>
            <a:r>
              <a:rPr lang="nb-NO" sz="1900" b="1" dirty="0" err="1" smtClean="0"/>
              <a:t>coordination</a:t>
            </a:r>
            <a:endParaRPr lang="nb-NO" sz="1900" b="1" dirty="0" smtClean="0"/>
          </a:p>
          <a:p>
            <a:pPr marL="171450" indent="-171450">
              <a:buFontTx/>
              <a:buChar char="-"/>
            </a:pPr>
            <a:r>
              <a:rPr lang="nb-NO" sz="1900" b="1" dirty="0" err="1" smtClean="0"/>
              <a:t>Prevent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the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growth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of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extremist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groups</a:t>
            </a:r>
            <a:r>
              <a:rPr lang="nb-NO" sz="1900" b="1" dirty="0" smtClean="0"/>
              <a:t> </a:t>
            </a:r>
            <a:br>
              <a:rPr lang="nb-NO" sz="1900" b="1" dirty="0" smtClean="0"/>
            </a:br>
            <a:r>
              <a:rPr lang="nb-NO" sz="1900" b="1" dirty="0" smtClean="0"/>
              <a:t>and </a:t>
            </a:r>
            <a:r>
              <a:rPr lang="nb-NO" sz="1900" b="1" dirty="0" err="1" smtClean="0"/>
              <a:t>help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promote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reintegration</a:t>
            </a:r>
            <a:endParaRPr lang="nb-NO" sz="1900" b="1" dirty="0"/>
          </a:p>
          <a:p>
            <a:pPr marL="171450" indent="-171450">
              <a:buFontTx/>
              <a:buChar char="-"/>
            </a:pPr>
            <a:r>
              <a:rPr lang="nb-NO" sz="1900" b="1" dirty="0" err="1" smtClean="0"/>
              <a:t>Prevent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radicalisation</a:t>
            </a:r>
            <a:r>
              <a:rPr lang="nb-NO" sz="1900" b="1" dirty="0" smtClean="0"/>
              <a:t> and </a:t>
            </a:r>
            <a:r>
              <a:rPr lang="nb-NO" sz="1900" b="1" dirty="0" err="1" smtClean="0"/>
              <a:t>recruitment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through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the</a:t>
            </a:r>
            <a:r>
              <a:rPr lang="nb-NO" sz="1900" b="1" dirty="0" smtClean="0"/>
              <a:t> </a:t>
            </a:r>
            <a:r>
              <a:rPr lang="nb-NO" sz="1900" b="1" dirty="0" err="1" smtClean="0"/>
              <a:t>Internet</a:t>
            </a:r>
            <a:endParaRPr lang="nb-NO" sz="1900" b="1" dirty="0" smtClean="0"/>
          </a:p>
          <a:p>
            <a:pPr marL="571500" lvl="1" indent="-342900">
              <a:buFont typeface="Wingdings" panose="05000000000000000000" pitchFamily="2" charset="2"/>
              <a:buChar char="q"/>
            </a:pPr>
            <a:r>
              <a:rPr lang="en-US" sz="1900" b="1" dirty="0"/>
              <a:t>Enhance the </a:t>
            </a:r>
            <a:r>
              <a:rPr lang="en-US" sz="1900" b="1" dirty="0" smtClean="0"/>
              <a:t>police’s </a:t>
            </a:r>
            <a:r>
              <a:rPr lang="en-US" sz="1900" b="1" dirty="0"/>
              <a:t>presence on the Internet  </a:t>
            </a:r>
            <a:endParaRPr lang="en-US" sz="1900" b="1" dirty="0" smtClean="0"/>
          </a:p>
          <a:p>
            <a:pPr marL="571500" lvl="1" indent="-342900">
              <a:buFont typeface="Wingdings" panose="05000000000000000000" pitchFamily="2" charset="2"/>
              <a:buChar char="q"/>
            </a:pPr>
            <a:r>
              <a:rPr lang="en-US" sz="1900" b="1" dirty="0" smtClean="0"/>
              <a:t>Prevent </a:t>
            </a:r>
            <a:r>
              <a:rPr lang="en-US" sz="1900" b="1" dirty="0"/>
              <a:t>discrimination, harassment and hate expressions on the </a:t>
            </a:r>
            <a:r>
              <a:rPr lang="en-US" sz="1900" b="1" dirty="0" smtClean="0"/>
              <a:t>Internet</a:t>
            </a:r>
            <a:endParaRPr lang="en-US" sz="1900" b="1" dirty="0"/>
          </a:p>
          <a:p>
            <a:pPr marL="571500" lvl="1" indent="-342900">
              <a:buFont typeface="Wingdings" panose="05000000000000000000" pitchFamily="2" charset="2"/>
              <a:buChar char="q"/>
            </a:pPr>
            <a:r>
              <a:rPr lang="en-US" sz="1900" b="1" dirty="0" smtClean="0"/>
              <a:t>Prevention </a:t>
            </a:r>
            <a:r>
              <a:rPr lang="en-US" sz="1900" b="1" dirty="0"/>
              <a:t>of hate rhetoric </a:t>
            </a:r>
          </a:p>
          <a:p>
            <a:pPr marL="571500" lvl="1" indent="-342900">
              <a:buFont typeface="Wingdings" panose="05000000000000000000" pitchFamily="2" charset="2"/>
              <a:buChar char="q"/>
            </a:pPr>
            <a:r>
              <a:rPr lang="en-US" sz="1900" b="1" dirty="0" smtClean="0"/>
              <a:t>Increase </a:t>
            </a:r>
            <a:r>
              <a:rPr lang="en-US" sz="1900" b="1" dirty="0"/>
              <a:t>the knowledge about how to counteract undesirable </a:t>
            </a:r>
            <a:r>
              <a:rPr lang="en-US" sz="1900" b="1" dirty="0" smtClean="0"/>
              <a:t>experiences </a:t>
            </a:r>
            <a:r>
              <a:rPr lang="en-US" sz="1900" b="1" dirty="0"/>
              <a:t>on the </a:t>
            </a:r>
            <a:r>
              <a:rPr lang="en-US" sz="1900" b="1" dirty="0" smtClean="0"/>
              <a:t>Internet</a:t>
            </a:r>
          </a:p>
          <a:p>
            <a:pPr marL="571500" lvl="1" indent="-342900">
              <a:buFont typeface="Wingdings" panose="05000000000000000000" pitchFamily="2" charset="2"/>
              <a:buChar char="q"/>
            </a:pPr>
            <a:r>
              <a:rPr lang="en-US" sz="1900" b="1" dirty="0" smtClean="0"/>
              <a:t>Improve </a:t>
            </a:r>
            <a:r>
              <a:rPr lang="en-US" sz="1900" b="1" dirty="0"/>
              <a:t>the efforts to prevent hate expressions </a:t>
            </a:r>
            <a:r>
              <a:rPr lang="en-US" sz="1900" b="1" dirty="0" smtClean="0"/>
              <a:t>and </a:t>
            </a:r>
            <a:r>
              <a:rPr lang="en-US" sz="1900" b="1" dirty="0" err="1" smtClean="0"/>
              <a:t>radicalisation</a:t>
            </a:r>
            <a:r>
              <a:rPr lang="en-US" sz="1900" b="1" dirty="0" smtClean="0"/>
              <a:t> </a:t>
            </a:r>
            <a:r>
              <a:rPr lang="en-US" sz="1900" b="1" dirty="0"/>
              <a:t>on </a:t>
            </a:r>
            <a:r>
              <a:rPr lang="en-US" sz="1900" b="1" dirty="0" smtClean="0"/>
              <a:t>the Internet</a:t>
            </a:r>
          </a:p>
          <a:p>
            <a:pPr marL="171450" indent="-171450">
              <a:buFontTx/>
              <a:buChar char="-"/>
            </a:pPr>
            <a:r>
              <a:rPr lang="nb-NO" sz="1900" b="1" dirty="0" smtClean="0"/>
              <a:t>International </a:t>
            </a:r>
            <a:r>
              <a:rPr lang="nb-NO" sz="1900" b="1" dirty="0" err="1" smtClean="0"/>
              <a:t>cooperation</a:t>
            </a:r>
            <a:endParaRPr lang="nb-NO" sz="1900" b="1" dirty="0"/>
          </a:p>
        </p:txBody>
      </p:sp>
    </p:spTree>
    <p:extLst>
      <p:ext uri="{BB962C8B-B14F-4D97-AF65-F5344CB8AC3E}">
        <p14:creationId xmlns:p14="http://schemas.microsoft.com/office/powerpoint/2010/main" val="199284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74" t="10593" r="10877" b="11242"/>
          <a:stretch/>
        </p:blipFill>
        <p:spPr bwMode="auto">
          <a:xfrm>
            <a:off x="2735288" y="0"/>
            <a:ext cx="6408712" cy="6891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kstSylinder 4"/>
          <p:cNvSpPr txBox="1"/>
          <p:nvPr/>
        </p:nvSpPr>
        <p:spPr>
          <a:xfrm>
            <a:off x="395536" y="1628800"/>
            <a:ext cx="20162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 err="1" smtClean="0"/>
              <a:t>Multi</a:t>
            </a:r>
            <a:r>
              <a:rPr lang="nb-NO" sz="2400" b="1" dirty="0" smtClean="0"/>
              <a:t>-party </a:t>
            </a:r>
            <a:r>
              <a:rPr lang="nb-NO" sz="2400" b="1" dirty="0" err="1" smtClean="0"/>
              <a:t>approach</a:t>
            </a:r>
            <a:r>
              <a:rPr lang="nb-NO" sz="2400" b="1" dirty="0" smtClean="0"/>
              <a:t>: </a:t>
            </a:r>
            <a:br>
              <a:rPr lang="nb-NO" sz="2400" b="1" dirty="0" smtClean="0"/>
            </a:br>
            <a:r>
              <a:rPr lang="nb-NO" sz="2400" b="1" dirty="0" smtClean="0"/>
              <a:t/>
            </a:r>
            <a:br>
              <a:rPr lang="nb-NO" sz="2400" b="1" dirty="0" smtClean="0"/>
            </a:br>
            <a:r>
              <a:rPr lang="nb-NO" sz="2400" b="1" dirty="0" err="1" smtClean="0"/>
              <a:t>parties</a:t>
            </a:r>
            <a:r>
              <a:rPr lang="nb-NO" sz="2400" b="1" dirty="0" smtClean="0"/>
              <a:t> to be </a:t>
            </a:r>
            <a:r>
              <a:rPr lang="nb-NO" sz="2400" b="1" dirty="0" err="1" smtClean="0"/>
              <a:t>involved</a:t>
            </a:r>
            <a:r>
              <a:rPr lang="nb-NO" sz="2400" b="1" dirty="0" smtClean="0"/>
              <a:t> in preventive </a:t>
            </a:r>
            <a:r>
              <a:rPr lang="nb-NO" sz="2400" b="1" dirty="0" err="1" smtClean="0"/>
              <a:t>efforts</a:t>
            </a:r>
            <a:r>
              <a:rPr lang="nb-NO" sz="2400" b="1" dirty="0" smtClean="0"/>
              <a:t>.</a:t>
            </a:r>
            <a:endParaRPr lang="nb-NO" sz="2400" b="1" dirty="0"/>
          </a:p>
        </p:txBody>
      </p:sp>
    </p:spTree>
    <p:extLst>
      <p:ext uri="{BB962C8B-B14F-4D97-AF65-F5344CB8AC3E}">
        <p14:creationId xmlns:p14="http://schemas.microsoft.com/office/powerpoint/2010/main" val="417635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nb-NO" sz="2400" b="1" dirty="0" smtClean="0">
                <a:hlinkClick r:id="rId2"/>
              </a:rPr>
              <a:t>www.radikalisering.no</a:t>
            </a:r>
            <a:r>
              <a:rPr lang="nb-NO" sz="2400" b="1" dirty="0" smtClean="0"/>
              <a:t> :</a:t>
            </a:r>
            <a:endParaRPr lang="nb-NO" sz="2400" b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" t="5466" r="2296" b="6869"/>
          <a:stretch/>
        </p:blipFill>
        <p:spPr bwMode="auto">
          <a:xfrm>
            <a:off x="2843808" y="2420888"/>
            <a:ext cx="5723907" cy="4168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Sylinder 3"/>
          <p:cNvSpPr txBox="1"/>
          <p:nvPr/>
        </p:nvSpPr>
        <p:spPr>
          <a:xfrm>
            <a:off x="227105" y="3789040"/>
            <a:ext cx="30243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dirty="0" smtClean="0"/>
              <a:t>"This web </a:t>
            </a:r>
            <a:r>
              <a:rPr lang="nb-NO" sz="2000" dirty="0" err="1" smtClean="0"/>
              <a:t>page</a:t>
            </a:r>
            <a:r>
              <a:rPr lang="nb-NO" sz="2000" dirty="0" smtClean="0"/>
              <a:t> is for </a:t>
            </a:r>
            <a:r>
              <a:rPr lang="nb-NO" sz="2000" dirty="0" err="1" smtClean="0"/>
              <a:t>people</a:t>
            </a:r>
            <a:r>
              <a:rPr lang="nb-NO" sz="2000" dirty="0" smtClean="0"/>
              <a:t> </a:t>
            </a:r>
            <a:r>
              <a:rPr lang="nb-NO" sz="2000" dirty="0" err="1" smtClean="0"/>
              <a:t>who</a:t>
            </a:r>
            <a:r>
              <a:rPr lang="nb-NO" sz="2000" dirty="0" smtClean="0"/>
              <a:t> </a:t>
            </a:r>
            <a:r>
              <a:rPr lang="nb-NO" sz="2000" dirty="0" err="1" smtClean="0"/>
              <a:t>want</a:t>
            </a:r>
            <a:r>
              <a:rPr lang="nb-NO" sz="2000" dirty="0" smtClean="0"/>
              <a:t> </a:t>
            </a:r>
            <a:r>
              <a:rPr lang="nb-NO" sz="2000" dirty="0" err="1" smtClean="0"/>
              <a:t>help</a:t>
            </a:r>
            <a:r>
              <a:rPr lang="nb-NO" sz="2000" dirty="0"/>
              <a:t>, </a:t>
            </a:r>
            <a:r>
              <a:rPr lang="nb-NO" sz="2000" dirty="0" err="1"/>
              <a:t>advice</a:t>
            </a:r>
            <a:r>
              <a:rPr lang="nb-NO" sz="2000" dirty="0"/>
              <a:t> or </a:t>
            </a:r>
            <a:r>
              <a:rPr lang="nb-NO" sz="2000" dirty="0" err="1" smtClean="0"/>
              <a:t>information</a:t>
            </a:r>
            <a:r>
              <a:rPr lang="nb-NO" sz="2000" dirty="0" smtClean="0"/>
              <a:t> </a:t>
            </a:r>
            <a:r>
              <a:rPr lang="nb-NO" sz="2000" dirty="0" err="1" smtClean="0"/>
              <a:t>about</a:t>
            </a:r>
            <a:r>
              <a:rPr lang="nb-NO" sz="2000" dirty="0" smtClean="0"/>
              <a:t> </a:t>
            </a:r>
            <a:r>
              <a:rPr lang="nb-NO" sz="2000" dirty="0" err="1"/>
              <a:t>radicalisation</a:t>
            </a:r>
            <a:r>
              <a:rPr lang="nb-NO" sz="2000" dirty="0"/>
              <a:t> and violent </a:t>
            </a:r>
            <a:r>
              <a:rPr lang="nb-NO" sz="2000" dirty="0" err="1"/>
              <a:t>extremism</a:t>
            </a:r>
            <a:r>
              <a:rPr lang="nb-NO" sz="2000" dirty="0"/>
              <a:t>."</a:t>
            </a:r>
          </a:p>
        </p:txBody>
      </p:sp>
    </p:spTree>
    <p:extLst>
      <p:ext uri="{BB962C8B-B14F-4D97-AF65-F5344CB8AC3E}">
        <p14:creationId xmlns:p14="http://schemas.microsoft.com/office/powerpoint/2010/main" val="134261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kstSylinder 6"/>
          <p:cNvSpPr txBox="1"/>
          <p:nvPr/>
        </p:nvSpPr>
        <p:spPr>
          <a:xfrm>
            <a:off x="395536" y="2204864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n-lt"/>
              </a:rPr>
              <a:t>"Enhance the police’s presence on the Internet </a:t>
            </a:r>
          </a:p>
          <a:p>
            <a:r>
              <a:rPr lang="en-US" sz="1800" dirty="0" smtClean="0">
                <a:latin typeface="+mn-lt"/>
              </a:rPr>
              <a:t>A group shall be established to improve the police’s preventative efforts against </a:t>
            </a:r>
            <a:r>
              <a:rPr lang="en-US" sz="1800" dirty="0" err="1" smtClean="0">
                <a:latin typeface="+mn-lt"/>
              </a:rPr>
              <a:t>radicalisation</a:t>
            </a:r>
            <a:r>
              <a:rPr lang="en-US" sz="1800" dirty="0" smtClean="0">
                <a:latin typeface="+mn-lt"/>
              </a:rPr>
              <a:t> and violent extremism on the Internet. This group shall openly be present on websites that can promote </a:t>
            </a:r>
            <a:r>
              <a:rPr lang="en-US" sz="1800" dirty="0" err="1" smtClean="0">
                <a:latin typeface="+mn-lt"/>
              </a:rPr>
              <a:t>radicalisation</a:t>
            </a:r>
            <a:r>
              <a:rPr lang="en-US" sz="1800" dirty="0" smtClean="0">
                <a:latin typeface="+mn-lt"/>
              </a:rPr>
              <a:t> and violent extremism,  e.g.  by  actively  taking  part  in  discussions. </a:t>
            </a:r>
            <a:br>
              <a:rPr lang="en-US" sz="1800" dirty="0" smtClean="0">
                <a:latin typeface="+mn-lt"/>
              </a:rPr>
            </a:br>
            <a:endParaRPr lang="en-US" sz="1800" dirty="0" smtClean="0">
              <a:latin typeface="+mn-lt"/>
            </a:endParaRPr>
          </a:p>
          <a:p>
            <a:r>
              <a:rPr lang="en-US" sz="1800" dirty="0" smtClean="0">
                <a:latin typeface="+mn-lt"/>
              </a:rPr>
              <a:t>The group shall also assist with competence building for other police services in the prevention of </a:t>
            </a:r>
            <a:r>
              <a:rPr lang="en-US" sz="1800" dirty="0" err="1" smtClean="0">
                <a:latin typeface="+mn-lt"/>
              </a:rPr>
              <a:t>radicalisation</a:t>
            </a:r>
            <a:r>
              <a:rPr lang="en-US" sz="1800" dirty="0" smtClean="0">
                <a:latin typeface="+mn-lt"/>
              </a:rPr>
              <a:t> and violent extremism on the Internet. Furthermore, already established services for providing helpful tips on the Internet under the direction of the National Criminal Investigation Service (</a:t>
            </a:r>
            <a:r>
              <a:rPr lang="en-US" sz="1800" dirty="0" err="1" smtClean="0">
                <a:latin typeface="+mn-lt"/>
              </a:rPr>
              <a:t>Kripos</a:t>
            </a:r>
            <a:r>
              <a:rPr lang="en-US" sz="1800" dirty="0" smtClean="0">
                <a:latin typeface="+mn-lt"/>
              </a:rPr>
              <a:t>) shall be further developed </a:t>
            </a:r>
          </a:p>
          <a:p>
            <a:r>
              <a:rPr lang="en-US" sz="1800" dirty="0" smtClean="0">
                <a:latin typeface="+mn-lt"/>
              </a:rPr>
              <a:t>with the aim of becoming a better tool to prevent </a:t>
            </a:r>
            <a:r>
              <a:rPr lang="en-US" sz="1800" dirty="0" err="1" smtClean="0">
                <a:latin typeface="+mn-lt"/>
              </a:rPr>
              <a:t>radicalisation</a:t>
            </a:r>
            <a:r>
              <a:rPr lang="en-US" sz="1800" dirty="0" smtClean="0">
                <a:latin typeface="+mn-lt"/>
              </a:rPr>
              <a:t> and extremism on the Internet.</a:t>
            </a:r>
          </a:p>
          <a:p>
            <a:endParaRPr lang="en-US" sz="1800" dirty="0" smtClean="0">
              <a:latin typeface="+mn-lt"/>
            </a:endParaRPr>
          </a:p>
          <a:p>
            <a:r>
              <a:rPr lang="en-US" sz="1800" dirty="0" smtClean="0">
                <a:latin typeface="+mn-lt"/>
              </a:rPr>
              <a:t>Responsibility: Ministry of Justice and Public Security"</a:t>
            </a:r>
            <a:endParaRPr lang="nb-NO" sz="1800" dirty="0">
              <a:latin typeface="+mn-lt"/>
            </a:endParaRPr>
          </a:p>
        </p:txBody>
      </p:sp>
      <p:sp>
        <p:nvSpPr>
          <p:cNvPr id="8" name="TekstSylinder 7"/>
          <p:cNvSpPr txBox="1"/>
          <p:nvPr/>
        </p:nvSpPr>
        <p:spPr>
          <a:xfrm>
            <a:off x="539552" y="1556792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400" b="1" dirty="0" smtClean="0"/>
              <a:t>From </a:t>
            </a:r>
            <a:r>
              <a:rPr lang="nb-NO" sz="2400" b="1" dirty="0" err="1" smtClean="0"/>
              <a:t>the</a:t>
            </a:r>
            <a:r>
              <a:rPr lang="nb-NO" sz="2400" b="1" dirty="0" smtClean="0"/>
              <a:t> Action </a:t>
            </a:r>
            <a:r>
              <a:rPr lang="nb-NO" sz="2400" b="1" dirty="0"/>
              <a:t>P</a:t>
            </a:r>
            <a:r>
              <a:rPr lang="nb-NO" sz="2400" b="1" dirty="0" smtClean="0"/>
              <a:t>lan, </a:t>
            </a:r>
            <a:r>
              <a:rPr lang="nb-NO" sz="2400" b="1" dirty="0" err="1" smtClean="0"/>
              <a:t>Measure</a:t>
            </a:r>
            <a:r>
              <a:rPr lang="nb-NO" sz="2400" b="1" dirty="0" smtClean="0"/>
              <a:t> 24:</a:t>
            </a:r>
            <a:endParaRPr lang="nb-NO" sz="2400" b="1" dirty="0"/>
          </a:p>
        </p:txBody>
      </p:sp>
    </p:spTree>
    <p:extLst>
      <p:ext uri="{BB962C8B-B14F-4D97-AF65-F5344CB8AC3E}">
        <p14:creationId xmlns:p14="http://schemas.microsoft.com/office/powerpoint/2010/main" val="197094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/>
          <a:lstStyle/>
          <a:p>
            <a:r>
              <a:rPr lang="nb-NO" sz="2400" b="1" dirty="0" err="1" smtClean="0"/>
              <a:t>Shared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responsibilities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within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the</a:t>
            </a:r>
            <a:r>
              <a:rPr lang="nb-NO" sz="2400" b="1" dirty="0" smtClean="0"/>
              <a:t> Norwegian </a:t>
            </a:r>
            <a:r>
              <a:rPr lang="nb-NO" sz="2400" b="1" dirty="0" err="1" smtClean="0"/>
              <a:t>police</a:t>
            </a:r>
            <a:endParaRPr lang="nb-NO" sz="2400" b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67544" y="2204864"/>
            <a:ext cx="8352928" cy="4536504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nb-NO" sz="2200" b="0" dirty="0" smtClean="0"/>
              <a:t>The Police Security Services (PST) </a:t>
            </a:r>
            <a:r>
              <a:rPr lang="nb-NO" sz="2200" b="0" dirty="0" err="1" smtClean="0"/>
              <a:t>will</a:t>
            </a:r>
            <a:r>
              <a:rPr lang="nb-NO" sz="2200" b="0" dirty="0" smtClean="0"/>
              <a:t> handle cases </a:t>
            </a:r>
            <a:r>
              <a:rPr lang="nb-NO" sz="2200" b="0" dirty="0" err="1" smtClean="0"/>
              <a:t>regarding</a:t>
            </a:r>
            <a:r>
              <a:rPr lang="nb-NO" sz="2200" b="0" dirty="0" smtClean="0"/>
              <a:t> "</a:t>
            </a:r>
            <a:r>
              <a:rPr lang="nb-NO" sz="2200" b="0" dirty="0" err="1" smtClean="0"/>
              <a:t>foreign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warriors</a:t>
            </a:r>
            <a:r>
              <a:rPr lang="nb-NO" sz="2200" b="0" dirty="0" smtClean="0"/>
              <a:t>" and </a:t>
            </a:r>
            <a:r>
              <a:rPr lang="nb-NO" sz="2200" b="0" dirty="0" err="1" smtClean="0"/>
              <a:t>terrorism</a:t>
            </a:r>
            <a:r>
              <a:rPr lang="nb-NO" sz="2200" b="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b-NO" sz="2200" b="0" dirty="0" smtClean="0"/>
              <a:t>The </a:t>
            </a:r>
            <a:r>
              <a:rPr lang="nb-NO" sz="2200" b="0" dirty="0" err="1" smtClean="0"/>
              <a:t>local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police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districts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will</a:t>
            </a:r>
            <a:r>
              <a:rPr lang="nb-NO" sz="2200" b="0" dirty="0" smtClean="0"/>
              <a:t> handle </a:t>
            </a:r>
            <a:r>
              <a:rPr lang="nb-NO" sz="2200" b="0" dirty="0" err="1" smtClean="0"/>
              <a:t>other</a:t>
            </a:r>
            <a:r>
              <a:rPr lang="nb-NO" sz="2200" b="0" dirty="0" smtClean="0"/>
              <a:t> cases </a:t>
            </a:r>
            <a:r>
              <a:rPr lang="nb-NO" sz="2200" b="0" dirty="0" err="1" smtClean="0"/>
              <a:t>on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radicalisation</a:t>
            </a:r>
            <a:r>
              <a:rPr lang="nb-NO" sz="2200" b="0" dirty="0" smtClean="0"/>
              <a:t>, </a:t>
            </a:r>
            <a:r>
              <a:rPr lang="nb-NO" sz="2200" dirty="0" err="1" smtClean="0"/>
              <a:t>including</a:t>
            </a:r>
            <a:r>
              <a:rPr lang="nb-NO" sz="2200" dirty="0" smtClean="0"/>
              <a:t> </a:t>
            </a:r>
            <a:r>
              <a:rPr lang="nb-NO" sz="2200" dirty="0" err="1" smtClean="0"/>
              <a:t>Internet</a:t>
            </a:r>
            <a:r>
              <a:rPr lang="nb-NO" sz="2200" dirty="0" smtClean="0"/>
              <a:t> </a:t>
            </a:r>
            <a:r>
              <a:rPr lang="nb-NO" sz="2200" dirty="0" err="1" smtClean="0"/>
              <a:t>radicalisation</a:t>
            </a:r>
            <a:r>
              <a:rPr lang="nb-NO" sz="2200" b="0" dirty="0" smtClean="0"/>
              <a:t>, in </a:t>
            </a:r>
            <a:r>
              <a:rPr lang="nb-NO" sz="2200" b="0" dirty="0" err="1" smtClean="0"/>
              <a:t>cooperation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with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other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government</a:t>
            </a:r>
            <a:r>
              <a:rPr lang="nb-NO" sz="2200" b="0" dirty="0" smtClean="0"/>
              <a:t> and private </a:t>
            </a:r>
            <a:r>
              <a:rPr lang="nb-NO" sz="2200" b="0" dirty="0" err="1" smtClean="0"/>
              <a:t>parties</a:t>
            </a:r>
            <a:r>
              <a:rPr lang="nb-NO" sz="2200" b="0" dirty="0" smtClean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b-NO" sz="2200" b="0" dirty="0" err="1" smtClean="0"/>
              <a:t>Local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radicalisation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points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of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contact</a:t>
            </a:r>
            <a:endParaRPr lang="nb-NO" sz="2200" b="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nb-NO" sz="2200" b="0" dirty="0" err="1"/>
              <a:t>L</a:t>
            </a:r>
            <a:r>
              <a:rPr lang="nb-NO" sz="2200" b="0" dirty="0" err="1" smtClean="0"/>
              <a:t>ocal</a:t>
            </a:r>
            <a:r>
              <a:rPr lang="nb-NO" sz="2200" b="0" dirty="0" smtClean="0"/>
              <a:t> action plans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b-NO" sz="2200" b="0" dirty="0" smtClean="0"/>
              <a:t>The National </a:t>
            </a:r>
            <a:r>
              <a:rPr lang="nb-NO" sz="2200" b="0" dirty="0" err="1" smtClean="0"/>
              <a:t>Criminal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Investigation</a:t>
            </a:r>
            <a:r>
              <a:rPr lang="nb-NO" sz="2200" b="0" dirty="0" smtClean="0"/>
              <a:t> Service (NCIS Norway) </a:t>
            </a:r>
            <a:r>
              <a:rPr lang="nb-NO" sz="2200" b="0" dirty="0" err="1" smtClean="0"/>
              <a:t>will</a:t>
            </a:r>
            <a:r>
              <a:rPr lang="nb-NO" sz="2200" b="0" dirty="0" smtClean="0"/>
              <a:t> </a:t>
            </a:r>
            <a:r>
              <a:rPr lang="nb-NO" sz="2200" dirty="0" smtClean="0"/>
              <a:t>assist </a:t>
            </a:r>
            <a:r>
              <a:rPr lang="nb-NO" sz="2200" dirty="0" err="1" smtClean="0"/>
              <a:t>local</a:t>
            </a:r>
            <a:r>
              <a:rPr lang="nb-NO" sz="2200" dirty="0" smtClean="0"/>
              <a:t> </a:t>
            </a:r>
            <a:r>
              <a:rPr lang="nb-NO" sz="2200" dirty="0" err="1" smtClean="0"/>
              <a:t>police</a:t>
            </a:r>
            <a:r>
              <a:rPr lang="nb-NO" sz="2200" dirty="0" smtClean="0"/>
              <a:t> in Internet-</a:t>
            </a:r>
            <a:r>
              <a:rPr lang="nb-NO" sz="2200" dirty="0" err="1" smtClean="0"/>
              <a:t>related</a:t>
            </a:r>
            <a:r>
              <a:rPr lang="nb-NO" sz="2200" dirty="0" smtClean="0"/>
              <a:t> </a:t>
            </a:r>
            <a:r>
              <a:rPr lang="nb-NO" sz="2200" dirty="0" err="1" smtClean="0"/>
              <a:t>issues</a:t>
            </a:r>
            <a:r>
              <a:rPr lang="nb-NO" sz="2200" dirty="0" smtClean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b-NO" sz="2200" b="0" dirty="0" smtClean="0"/>
              <a:t>The </a:t>
            </a:r>
            <a:r>
              <a:rPr lang="nb-NO" sz="2200" b="0" dirty="0" err="1" smtClean="0"/>
              <a:t>Internet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Related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Invenstigation</a:t>
            </a:r>
            <a:r>
              <a:rPr lang="nb-NO" sz="2200" b="0" dirty="0" smtClean="0"/>
              <a:t> Support Unit is in </a:t>
            </a:r>
            <a:r>
              <a:rPr lang="nb-NO" sz="2200" b="0" dirty="0" err="1" smtClean="0"/>
              <a:t>the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process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of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hiring</a:t>
            </a:r>
            <a:r>
              <a:rPr lang="nb-NO" sz="2200" b="0" dirty="0" smtClean="0"/>
              <a:t> more personell to handle </a:t>
            </a:r>
            <a:r>
              <a:rPr lang="nb-NO" sz="2200" b="0" dirty="0" err="1" smtClean="0"/>
              <a:t>the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work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on</a:t>
            </a:r>
            <a:r>
              <a:rPr lang="nb-NO" sz="2200" b="0" dirty="0" smtClean="0"/>
              <a:t> </a:t>
            </a:r>
            <a:r>
              <a:rPr lang="nb-NO" sz="2200" b="0" dirty="0" err="1" smtClean="0"/>
              <a:t>radicalisation</a:t>
            </a:r>
            <a:r>
              <a:rPr lang="nb-NO" sz="2200" b="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nb-NO" sz="2200" b="0" dirty="0"/>
          </a:p>
          <a:p>
            <a:pPr>
              <a:buFont typeface="Arial" panose="020B0604020202020204" pitchFamily="34" charset="0"/>
              <a:buChar char="•"/>
            </a:pPr>
            <a:endParaRPr lang="nb-NO" sz="2200" b="0" dirty="0"/>
          </a:p>
        </p:txBody>
      </p:sp>
    </p:spTree>
    <p:extLst>
      <p:ext uri="{BB962C8B-B14F-4D97-AF65-F5344CB8AC3E}">
        <p14:creationId xmlns:p14="http://schemas.microsoft.com/office/powerpoint/2010/main" val="245791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323528" y="1556792"/>
            <a:ext cx="8229600" cy="1143000"/>
          </a:xfrm>
        </p:spPr>
        <p:txBody>
          <a:bodyPr/>
          <a:lstStyle/>
          <a:p>
            <a:r>
              <a:rPr lang="nb-NO" sz="2400" b="1" dirty="0" err="1" smtClean="0"/>
              <a:t>Local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cooperation</a:t>
            </a:r>
            <a:r>
              <a:rPr lang="nb-NO" sz="2400" b="1" dirty="0" smtClean="0"/>
              <a:t>:</a:t>
            </a:r>
            <a:endParaRPr lang="nb-NO" sz="2400" b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nb-NO" sz="2000" b="0" dirty="0" smtClean="0"/>
              <a:t>2014: Rogaland </a:t>
            </a:r>
            <a:r>
              <a:rPr lang="nb-NO" sz="2000" b="0" dirty="0" err="1" smtClean="0"/>
              <a:t>police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district</a:t>
            </a:r>
            <a:r>
              <a:rPr lang="nb-NO" sz="2000" b="0" dirty="0" smtClean="0"/>
              <a:t>, Stavanger, </a:t>
            </a:r>
            <a:br>
              <a:rPr lang="nb-NO" sz="2000" b="0" dirty="0" smtClean="0"/>
            </a:br>
            <a:r>
              <a:rPr lang="nb-NO" sz="2000" b="0" dirty="0" err="1" smtClean="0"/>
              <a:t>published</a:t>
            </a:r>
            <a:r>
              <a:rPr lang="nb-NO" sz="2000" b="0" dirty="0" smtClean="0"/>
              <a:t> a </a:t>
            </a:r>
            <a:r>
              <a:rPr lang="nb-NO" sz="2000" b="0" dirty="0" err="1" smtClean="0"/>
              <a:t>guidance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document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on</a:t>
            </a:r>
            <a:r>
              <a:rPr lang="nb-NO" sz="2000" b="0" dirty="0" smtClean="0"/>
              <a:t> </a:t>
            </a:r>
            <a:br>
              <a:rPr lang="nb-NO" sz="2000" b="0" dirty="0" smtClean="0"/>
            </a:br>
            <a:r>
              <a:rPr lang="nb-NO" sz="2000" b="0" dirty="0" err="1" smtClean="0"/>
              <a:t>preventing</a:t>
            </a:r>
            <a:r>
              <a:rPr lang="nb-NO" sz="2000" b="0" dirty="0" smtClean="0"/>
              <a:t> </a:t>
            </a:r>
            <a:r>
              <a:rPr lang="nb-NO" sz="2000" b="0" dirty="0" err="1" smtClean="0"/>
              <a:t>radicalisation</a:t>
            </a:r>
            <a:r>
              <a:rPr lang="nb-NO" sz="2000" b="0" dirty="0" smtClean="0"/>
              <a:t> and violent </a:t>
            </a:r>
            <a:br>
              <a:rPr lang="nb-NO" sz="2000" b="0" dirty="0" smtClean="0"/>
            </a:br>
            <a:r>
              <a:rPr lang="nb-NO" sz="2000" b="0" dirty="0" err="1" smtClean="0"/>
              <a:t>extremism</a:t>
            </a:r>
            <a:r>
              <a:rPr lang="nb-NO" sz="2000" b="0" dirty="0" smtClean="0"/>
              <a:t/>
            </a:r>
            <a:br>
              <a:rPr lang="nb-NO" sz="2000" b="0" dirty="0" smtClean="0"/>
            </a:br>
            <a:endParaRPr lang="nb-NO" sz="2000" b="0" dirty="0" smtClean="0"/>
          </a:p>
          <a:p>
            <a:r>
              <a:rPr lang="nb-NO" sz="2000" b="0" dirty="0" smtClean="0"/>
              <a:t>June 15, 2015: </a:t>
            </a:r>
            <a:r>
              <a:rPr lang="nb-NO" sz="2000" b="0" dirty="0" err="1" smtClean="0"/>
              <a:t>the</a:t>
            </a:r>
            <a:r>
              <a:rPr lang="nb-NO" sz="2000" b="0" dirty="0" smtClean="0"/>
              <a:t> Mayor </a:t>
            </a:r>
            <a:r>
              <a:rPr lang="nb-NO" sz="2000" b="0" dirty="0" err="1" smtClean="0"/>
              <a:t>of</a:t>
            </a:r>
            <a:r>
              <a:rPr lang="nb-NO" sz="2000" b="0" dirty="0" smtClean="0"/>
              <a:t> Stavanger</a:t>
            </a:r>
            <a:br>
              <a:rPr lang="nb-NO" sz="2000" b="0" dirty="0" smtClean="0"/>
            </a:br>
            <a:r>
              <a:rPr lang="nb-NO" sz="2000" b="0" dirty="0" err="1" smtClean="0"/>
              <a:t>presents</a:t>
            </a:r>
            <a:r>
              <a:rPr lang="nb-NO" sz="2000" b="0" dirty="0"/>
              <a:t> </a:t>
            </a:r>
            <a:r>
              <a:rPr lang="nb-NO" sz="2000" b="0" dirty="0" smtClean="0"/>
              <a:t>to </a:t>
            </a:r>
            <a:r>
              <a:rPr lang="nb-NO" sz="2000" b="0" dirty="0" err="1" smtClean="0"/>
              <a:t>the</a:t>
            </a:r>
            <a:r>
              <a:rPr lang="nb-NO" sz="2000" b="0" dirty="0" smtClean="0"/>
              <a:t> City Council </a:t>
            </a:r>
            <a:br>
              <a:rPr lang="nb-NO" sz="2000" b="0" dirty="0" smtClean="0"/>
            </a:br>
            <a:r>
              <a:rPr lang="nb-NO" sz="2000" b="0" dirty="0" smtClean="0"/>
              <a:t>a </a:t>
            </a:r>
            <a:r>
              <a:rPr lang="nb-NO" sz="2000" b="0" dirty="0" err="1"/>
              <a:t>strategy</a:t>
            </a:r>
            <a:r>
              <a:rPr lang="nb-NO" sz="2000" b="0" dirty="0"/>
              <a:t> for </a:t>
            </a:r>
            <a:r>
              <a:rPr lang="nb-NO" sz="2000" b="0" dirty="0" err="1" smtClean="0"/>
              <a:t>preventing</a:t>
            </a:r>
            <a:r>
              <a:rPr lang="nb-NO" sz="2000" b="0" dirty="0" smtClean="0"/>
              <a:t> </a:t>
            </a:r>
            <a:br>
              <a:rPr lang="nb-NO" sz="2000" b="0" dirty="0" smtClean="0"/>
            </a:br>
            <a:r>
              <a:rPr lang="nb-NO" sz="2000" b="0" dirty="0" err="1" smtClean="0"/>
              <a:t>radicalisation</a:t>
            </a:r>
            <a:r>
              <a:rPr lang="nb-NO" sz="2000" b="0" dirty="0" smtClean="0"/>
              <a:t>.  </a:t>
            </a:r>
            <a:endParaRPr lang="nb-NO" sz="2000" b="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0" t="11811" r="25600" b="12047"/>
          <a:stretch/>
        </p:blipFill>
        <p:spPr bwMode="auto">
          <a:xfrm>
            <a:off x="6770360" y="1412776"/>
            <a:ext cx="1859518" cy="2321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0" t="6818" r="13117" b="13312"/>
          <a:stretch/>
        </p:blipFill>
        <p:spPr bwMode="auto">
          <a:xfrm>
            <a:off x="5625898" y="3933056"/>
            <a:ext cx="3029096" cy="258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29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648072"/>
          </a:xfrm>
        </p:spPr>
        <p:txBody>
          <a:bodyPr/>
          <a:lstStyle/>
          <a:p>
            <a:r>
              <a:rPr lang="nb-NO" sz="2400" b="1" dirty="0" smtClean="0"/>
              <a:t>A </a:t>
            </a:r>
            <a:r>
              <a:rPr lang="nb-NO" sz="2400" b="1" dirty="0" err="1" smtClean="0"/>
              <a:t>role</a:t>
            </a:r>
            <a:r>
              <a:rPr lang="nb-NO" sz="2400" b="1" dirty="0" smtClean="0"/>
              <a:t> for </a:t>
            </a:r>
            <a:r>
              <a:rPr lang="nb-NO" sz="2400" b="1" dirty="0" err="1" smtClean="0"/>
              <a:t>independent</a:t>
            </a:r>
            <a:r>
              <a:rPr lang="nb-NO" sz="2400" b="1" dirty="0" smtClean="0"/>
              <a:t> </a:t>
            </a:r>
            <a:r>
              <a:rPr lang="nb-NO" sz="2400" b="1" dirty="0" err="1" smtClean="0"/>
              <a:t>initiatives</a:t>
            </a:r>
            <a:r>
              <a:rPr lang="nb-NO" sz="2400" b="1" dirty="0"/>
              <a:t>?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nb-NO" b="0" dirty="0" err="1" smtClean="0"/>
              <a:t>Example</a:t>
            </a:r>
            <a:r>
              <a:rPr lang="nb-NO" b="0" dirty="0" smtClean="0"/>
              <a:t>: "</a:t>
            </a:r>
            <a:r>
              <a:rPr lang="nb-NO" b="0" dirty="0" err="1" smtClean="0"/>
              <a:t>JustUnity</a:t>
            </a:r>
            <a:r>
              <a:rPr lang="nb-NO" b="0" dirty="0"/>
              <a:t>"</a:t>
            </a:r>
            <a:r>
              <a:rPr lang="nb-NO" b="0" dirty="0" smtClean="0"/>
              <a:t>.</a:t>
            </a:r>
          </a:p>
          <a:p>
            <a:r>
              <a:rPr lang="nb-NO" b="0" dirty="0" smtClean="0"/>
              <a:t>PST: </a:t>
            </a:r>
            <a:r>
              <a:rPr lang="nb-NO" b="0" dirty="0" err="1" smtClean="0"/>
              <a:t>cooperation</a:t>
            </a:r>
            <a:r>
              <a:rPr lang="nb-NO" b="0" dirty="0" smtClean="0"/>
              <a:t> positive, </a:t>
            </a:r>
            <a:r>
              <a:rPr lang="nb-NO" b="0" dirty="0" err="1" smtClean="0"/>
              <a:t>but</a:t>
            </a:r>
            <a:r>
              <a:rPr lang="nb-NO" b="0" dirty="0" smtClean="0"/>
              <a:t> "</a:t>
            </a:r>
            <a:r>
              <a:rPr lang="nb-NO" b="0" dirty="0" err="1" smtClean="0"/>
              <a:t>problematic</a:t>
            </a:r>
            <a:r>
              <a:rPr lang="nb-NO" b="0" dirty="0" smtClean="0"/>
              <a:t>" </a:t>
            </a:r>
            <a:r>
              <a:rPr lang="nb-NO" b="0" dirty="0" err="1" smtClean="0"/>
              <a:t>if</a:t>
            </a:r>
            <a:r>
              <a:rPr lang="nb-NO" b="0" dirty="0" smtClean="0"/>
              <a:t> private </a:t>
            </a:r>
            <a:r>
              <a:rPr lang="nb-NO" b="0" dirty="0" err="1" smtClean="0"/>
              <a:t>organisations</a:t>
            </a:r>
            <a:r>
              <a:rPr lang="nb-NO" b="0" dirty="0" smtClean="0"/>
              <a:t> </a:t>
            </a:r>
            <a:r>
              <a:rPr lang="nb-NO" b="0" dirty="0" err="1" smtClean="0"/>
              <a:t>should</a:t>
            </a:r>
            <a:r>
              <a:rPr lang="nb-NO" b="0" dirty="0" smtClean="0"/>
              <a:t> </a:t>
            </a:r>
            <a:r>
              <a:rPr lang="nb-NO" b="0" dirty="0" err="1" smtClean="0"/>
              <a:t>try</a:t>
            </a:r>
            <a:r>
              <a:rPr lang="nb-NO" b="0" dirty="0" smtClean="0"/>
              <a:t> to </a:t>
            </a:r>
            <a:r>
              <a:rPr lang="nb-NO" b="0" dirty="0" err="1" smtClean="0"/>
              <a:t>prevent</a:t>
            </a:r>
            <a:r>
              <a:rPr lang="nb-NO" b="0" dirty="0" smtClean="0"/>
              <a:t> </a:t>
            </a:r>
            <a:r>
              <a:rPr lang="nb-NO" b="0" dirty="0" err="1" smtClean="0"/>
              <a:t>strongly</a:t>
            </a:r>
            <a:r>
              <a:rPr lang="nb-NO" b="0" dirty="0" smtClean="0"/>
              <a:t> </a:t>
            </a:r>
            <a:r>
              <a:rPr lang="nb-NO" b="0" dirty="0" err="1" smtClean="0"/>
              <a:t>radicalised</a:t>
            </a:r>
            <a:r>
              <a:rPr lang="nb-NO" b="0" dirty="0" smtClean="0"/>
              <a:t> </a:t>
            </a:r>
            <a:r>
              <a:rPr lang="nb-NO" b="0" dirty="0" err="1" smtClean="0"/>
              <a:t>people</a:t>
            </a:r>
            <a:r>
              <a:rPr lang="nb-NO" b="0" dirty="0" smtClean="0"/>
              <a:t> from taking part in </a:t>
            </a:r>
            <a:r>
              <a:rPr lang="nb-NO" b="0" dirty="0" err="1" smtClean="0"/>
              <a:t>actions</a:t>
            </a:r>
            <a:r>
              <a:rPr lang="nb-NO" b="0" dirty="0" smtClean="0"/>
              <a:t> </a:t>
            </a:r>
            <a:r>
              <a:rPr lang="nb-NO" b="0" dirty="0" err="1" smtClean="0"/>
              <a:t>of</a:t>
            </a:r>
            <a:r>
              <a:rPr lang="nb-NO" b="0" dirty="0" smtClean="0"/>
              <a:t> </a:t>
            </a:r>
            <a:r>
              <a:rPr lang="nb-NO" b="0" dirty="0" err="1" smtClean="0"/>
              <a:t>war</a:t>
            </a:r>
            <a:r>
              <a:rPr lang="nb-NO" b="0" dirty="0" smtClean="0"/>
              <a:t>, for </a:t>
            </a:r>
            <a:r>
              <a:rPr lang="nb-NO" b="0" dirty="0" err="1" smtClean="0"/>
              <a:t>example</a:t>
            </a:r>
            <a:r>
              <a:rPr lang="nb-NO" b="0" dirty="0" smtClean="0"/>
              <a:t> in Syria.</a:t>
            </a:r>
          </a:p>
          <a:p>
            <a:endParaRPr lang="nb-NO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0" t="11617" r="9322" b="5163"/>
          <a:stretch/>
        </p:blipFill>
        <p:spPr bwMode="auto">
          <a:xfrm>
            <a:off x="975166" y="4365756"/>
            <a:ext cx="3521862" cy="264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2" t="5600" r="21298" b="6128"/>
          <a:stretch/>
        </p:blipFill>
        <p:spPr bwMode="auto">
          <a:xfrm>
            <a:off x="5876682" y="4365756"/>
            <a:ext cx="2717849" cy="327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433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7" r="7175" b="4910"/>
          <a:stretch/>
        </p:blipFill>
        <p:spPr bwMode="auto">
          <a:xfrm>
            <a:off x="899592" y="1284487"/>
            <a:ext cx="7200800" cy="556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ildeforklaring med linje 1 4"/>
          <p:cNvSpPr/>
          <p:nvPr/>
        </p:nvSpPr>
        <p:spPr bwMode="auto">
          <a:xfrm>
            <a:off x="107504" y="4068847"/>
            <a:ext cx="2880320" cy="1730583"/>
          </a:xfrm>
          <a:prstGeom prst="borderCallout1">
            <a:avLst>
              <a:gd name="adj1" fmla="val 100547"/>
              <a:gd name="adj2" fmla="val 17015"/>
              <a:gd name="adj3" fmla="val 145348"/>
              <a:gd name="adj4" fmla="val 96692"/>
            </a:avLst>
          </a:prstGeom>
          <a:solidFill>
            <a:srgbClr val="FFFFFF"/>
          </a:solidFill>
          <a:ln w="25400" cap="flat" cmpd="sng" algn="ctr">
            <a:solidFill>
              <a:srgbClr val="C9DBF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0" algn="l" defTabSz="4572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The </a:t>
            </a:r>
            <a:r>
              <a:rPr kumimoji="0" lang="nb-NO" sz="17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Chairman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kumimoji="0" lang="nb-NO" sz="17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of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kumimoji="0" lang="nb-NO" sz="17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JustUnity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, </a:t>
            </a:r>
            <a:r>
              <a:rPr kumimoji="0" lang="nb-NO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Geir Lippestad,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kumimoji="0" lang="nb-NO" sz="17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was</a:t>
            </a:r>
            <a:r>
              <a:rPr kumimoji="0" lang="nb-NO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kumimoji="0" lang="nb-NO" sz="17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the</a:t>
            </a:r>
            <a:r>
              <a:rPr kumimoji="0" lang="nb-NO" sz="1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kumimoji="0" lang="nb-NO" sz="17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defense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kumimoji="0" lang="nb-NO" sz="17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counsel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for Anders </a:t>
            </a:r>
            <a:r>
              <a:rPr kumimoji="0" lang="nb-NO" sz="17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Behring</a:t>
            </a:r>
            <a:r>
              <a:rPr kumimoji="0" lang="nb-NO" sz="17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 Breivik</a:t>
            </a:r>
            <a:r>
              <a:rPr kumimoji="0" lang="nb-NO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rPr>
              <a:t>.</a:t>
            </a:r>
            <a:endParaRPr kumimoji="0" lang="nb-NO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Helvetica" pitchFamily="34" charset="0"/>
              <a:ea typeface="Helvetica" pitchFamily="34" charset="0"/>
              <a:cs typeface="Helvetica" pitchFamily="34" charset="0"/>
              <a:sym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81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96952"/>
            <a:ext cx="4130675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/>
          </p:cNvSpPr>
          <p:nvPr>
            <p:ph type="title"/>
          </p:nvPr>
        </p:nvSpPr>
        <p:spPr bwMode="auto">
          <a:xfrm>
            <a:off x="1116013" y="2492375"/>
            <a:ext cx="7416800" cy="22669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defTabSz="912813" eaLnBrk="1">
              <a:defRPr/>
            </a:pPr>
            <a:r>
              <a:rPr lang="nb-NO" altLang="nb-NO" sz="2300" b="1" dirty="0" smtClean="0">
                <a:solidFill>
                  <a:schemeClr val="bg1"/>
                </a:solidFill>
                <a:latin typeface="+mn-lt"/>
                <a:ea typeface="Verdana" pitchFamily="34" charset="0"/>
                <a:cs typeface="Verdana" pitchFamily="34" charset="0"/>
                <a:sym typeface="Verdana" pitchFamily="34" charset="0"/>
              </a:rPr>
              <a:t/>
            </a:r>
            <a:br>
              <a:rPr lang="nb-NO" altLang="nb-NO" sz="2300" b="1" dirty="0" smtClean="0">
                <a:solidFill>
                  <a:schemeClr val="bg1"/>
                </a:solidFill>
                <a:latin typeface="+mn-lt"/>
                <a:ea typeface="Verdana" pitchFamily="34" charset="0"/>
                <a:cs typeface="Verdana" pitchFamily="34" charset="0"/>
                <a:sym typeface="Verdana" pitchFamily="34" charset="0"/>
              </a:rPr>
            </a:br>
            <a:r>
              <a:rPr lang="nb-NO" altLang="nb-NO" sz="2400" b="1" dirty="0" smtClean="0">
                <a:solidFill>
                  <a:schemeClr val="bg1"/>
                </a:solidFill>
                <a:latin typeface="+mn-lt"/>
                <a:cs typeface="Arial" pitchFamily="34" charset="0"/>
                <a:sym typeface="Arial" pitchFamily="34" charset="0"/>
              </a:rPr>
              <a:t> </a:t>
            </a:r>
            <a:r>
              <a:rPr lang="nb-NO" altLang="nb-NO" sz="2400" b="1" dirty="0" smtClean="0">
                <a:solidFill>
                  <a:schemeClr val="tx1"/>
                </a:solidFill>
                <a:latin typeface="+mn-lt"/>
                <a:cs typeface="Arial" pitchFamily="34" charset="0"/>
                <a:sym typeface="Arial" pitchFamily="34" charset="0"/>
                <a:hlinkClick r:id="rId3"/>
              </a:rPr>
              <a:t>eirik.tronnes.hansen@politiet.no</a:t>
            </a:r>
            <a:r>
              <a:rPr lang="nb-NO" altLang="nb-NO" sz="2400" b="1" dirty="0" smtClean="0">
                <a:solidFill>
                  <a:schemeClr val="tx1"/>
                </a:solidFill>
                <a:latin typeface="+mn-lt"/>
                <a:cs typeface="Arial" pitchFamily="34" charset="0"/>
                <a:sym typeface="Arial" pitchFamily="34" charset="0"/>
              </a:rPr>
              <a:t/>
            </a:r>
            <a:br>
              <a:rPr lang="nb-NO" altLang="nb-NO" sz="2400" b="1" dirty="0" smtClean="0">
                <a:solidFill>
                  <a:schemeClr val="tx1"/>
                </a:solidFill>
                <a:latin typeface="+mn-lt"/>
                <a:cs typeface="Arial" pitchFamily="34" charset="0"/>
                <a:sym typeface="Arial" pitchFamily="34" charset="0"/>
              </a:rPr>
            </a:br>
            <a:r>
              <a:rPr lang="nb-NO" altLang="nb-NO" sz="2400" b="1" dirty="0" smtClean="0">
                <a:solidFill>
                  <a:schemeClr val="tx1"/>
                </a:solidFill>
                <a:latin typeface="+mn-lt"/>
                <a:cs typeface="Arial" pitchFamily="34" charset="0"/>
                <a:sym typeface="Arial" pitchFamily="34" charset="0"/>
              </a:rPr>
              <a:t/>
            </a:r>
            <a:br>
              <a:rPr lang="nb-NO" altLang="nb-NO" sz="2400" b="1" dirty="0" smtClean="0">
                <a:solidFill>
                  <a:schemeClr val="tx1"/>
                </a:solidFill>
                <a:latin typeface="+mn-lt"/>
                <a:cs typeface="Arial" pitchFamily="34" charset="0"/>
                <a:sym typeface="Arial" pitchFamily="34" charset="0"/>
              </a:rPr>
            </a:br>
            <a:r>
              <a:rPr lang="nb-NO" altLang="nb-NO" sz="2400" b="1" dirty="0" smtClean="0">
                <a:solidFill>
                  <a:schemeClr val="bg1"/>
                </a:solidFill>
                <a:latin typeface="+mn-lt"/>
                <a:ea typeface="Verdana" pitchFamily="34" charset="0"/>
                <a:cs typeface="Verdana" pitchFamily="34" charset="0"/>
                <a:sym typeface="Verdana" pitchFamily="34" charset="0"/>
              </a:rPr>
              <a:t/>
            </a:r>
            <a:br>
              <a:rPr lang="nb-NO" altLang="nb-NO" sz="2400" b="1" dirty="0" smtClean="0">
                <a:solidFill>
                  <a:schemeClr val="bg1"/>
                </a:solidFill>
                <a:latin typeface="+mn-lt"/>
                <a:ea typeface="Verdana" pitchFamily="34" charset="0"/>
                <a:cs typeface="Verdana" pitchFamily="34" charset="0"/>
                <a:sym typeface="Verdana" pitchFamily="34" charset="0"/>
              </a:rPr>
            </a:br>
            <a:r>
              <a:rPr lang="nb-NO" altLang="nb-NO" sz="2400" b="1" dirty="0" smtClean="0">
                <a:solidFill>
                  <a:schemeClr val="bg1"/>
                </a:solidFill>
                <a:latin typeface="+mn-lt"/>
                <a:cs typeface="Arial" pitchFamily="34" charset="0"/>
                <a:sym typeface="Arial" pitchFamily="34" charset="0"/>
              </a:rPr>
              <a:t>eirik.tronnes.hansen@politiet.no</a:t>
            </a:r>
            <a:br>
              <a:rPr lang="nb-NO" altLang="nb-NO" sz="2400" b="1" dirty="0" smtClean="0">
                <a:solidFill>
                  <a:schemeClr val="bg1"/>
                </a:solidFill>
                <a:latin typeface="+mn-lt"/>
                <a:cs typeface="Arial" pitchFamily="34" charset="0"/>
                <a:sym typeface="Arial" pitchFamily="34" charset="0"/>
              </a:rPr>
            </a:br>
            <a:r>
              <a:rPr lang="nb-NO" altLang="nb-NO" sz="2400" b="1" dirty="0" smtClean="0">
                <a:solidFill>
                  <a:schemeClr val="bg1"/>
                </a:solidFill>
                <a:latin typeface="+mn-lt"/>
                <a:cs typeface="Arial" pitchFamily="34" charset="0"/>
                <a:sym typeface="Arial" pitchFamily="34" charset="0"/>
              </a:rPr>
              <a:t/>
            </a:r>
            <a:br>
              <a:rPr lang="nb-NO" altLang="nb-NO" sz="2400" b="1" dirty="0" smtClean="0">
                <a:solidFill>
                  <a:schemeClr val="bg1"/>
                </a:solidFill>
                <a:latin typeface="+mn-lt"/>
                <a:cs typeface="Arial" pitchFamily="34" charset="0"/>
                <a:sym typeface="Arial" pitchFamily="34" charset="0"/>
              </a:rPr>
            </a:br>
            <a:r>
              <a:rPr lang="nb-NO" altLang="nb-NO" sz="2400" b="1" dirty="0" smtClean="0">
                <a:solidFill>
                  <a:schemeClr val="bg1"/>
                </a:solidFill>
                <a:latin typeface="+mn-lt"/>
                <a:cs typeface="Arial" pitchFamily="34" charset="0"/>
                <a:sym typeface="Arial" pitchFamily="34" charset="0"/>
              </a:rPr>
              <a:t>post.kripos.desken@politiet.no</a:t>
            </a:r>
            <a:r>
              <a:rPr lang="nb-NO" altLang="nb-NO" sz="2300" b="1" dirty="0" smtClean="0">
                <a:solidFill>
                  <a:schemeClr val="bg1"/>
                </a:solidFill>
                <a:latin typeface="+mn-lt"/>
                <a:ea typeface="Verdana" pitchFamily="34" charset="0"/>
                <a:cs typeface="Verdana" pitchFamily="34" charset="0"/>
                <a:sym typeface="Verdana" pitchFamily="34" charset="0"/>
              </a:rPr>
              <a:t/>
            </a:r>
            <a:br>
              <a:rPr lang="nb-NO" altLang="nb-NO" sz="2300" b="1" dirty="0" smtClean="0">
                <a:solidFill>
                  <a:schemeClr val="bg1"/>
                </a:solidFill>
                <a:latin typeface="+mn-lt"/>
                <a:ea typeface="Verdana" pitchFamily="34" charset="0"/>
                <a:cs typeface="Verdana" pitchFamily="34" charset="0"/>
                <a:sym typeface="Verdana" pitchFamily="34" charset="0"/>
              </a:rPr>
            </a:br>
            <a:r>
              <a:rPr lang="nb-NO" altLang="nb-NO" sz="25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 </a:t>
            </a:r>
            <a:endParaRPr lang="nb-NO" altLang="nb-NO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 utforming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C9DBF2"/>
      </a:accent1>
      <a:accent2>
        <a:srgbClr val="FFED00"/>
      </a:accent2>
      <a:accent3>
        <a:srgbClr val="FFFFFF"/>
      </a:accent3>
      <a:accent4>
        <a:srgbClr val="000000"/>
      </a:accent4>
      <a:accent5>
        <a:srgbClr val="E1EAF7"/>
      </a:accent5>
      <a:accent6>
        <a:srgbClr val="E7D700"/>
      </a:accent6>
      <a:hlink>
        <a:srgbClr val="0000FF"/>
      </a:hlink>
      <a:folHlink>
        <a:srgbClr val="FF00FF"/>
      </a:folHlink>
    </a:clrScheme>
    <a:fontScheme name="Standard utforming">
      <a:majorFont>
        <a:latin typeface="Helvetica"/>
        <a:ea typeface="Helvetica"/>
        <a:cs typeface="Helvetica"/>
      </a:majorFont>
      <a:minorFont>
        <a:latin typeface="Verdana"/>
        <a:ea typeface="Verdana"/>
        <a:cs typeface="Verdan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C9DBF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50800" tIns="50800" rIns="50800" bIns="50800" numCol="1" anchor="t" anchorCtr="0" compatLnSpc="1">
        <a:prstTxWarp prst="textNoShape">
          <a:avLst/>
        </a:prstTxWarp>
      </a:bodyPr>
      <a:lstStyle>
        <a:defPPr marL="228600" marR="0" indent="0" algn="l" defTabSz="457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altLang="nb-NO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pitchFamily="34" charset="0"/>
            <a:ea typeface="Helvetica" pitchFamily="34" charset="0"/>
            <a:cs typeface="Helvetica" pitchFamily="34" charset="0"/>
            <a:sym typeface="Helvetic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C9DBF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50800" tIns="50800" rIns="50800" bIns="50800" numCol="1" anchor="t" anchorCtr="0" compatLnSpc="1">
        <a:prstTxWarp prst="textNoShape">
          <a:avLst/>
        </a:prstTxWarp>
      </a:bodyPr>
      <a:lstStyle>
        <a:defPPr marL="228600" marR="0" indent="0" algn="l" defTabSz="457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altLang="nb-NO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pitchFamily="34" charset="0"/>
            <a:ea typeface="Helvetica" pitchFamily="34" charset="0"/>
            <a:cs typeface="Helvetica" pitchFamily="34" charset="0"/>
            <a:sym typeface="Helvetica" pitchFamily="34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Standard utforming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C9DBF2"/>
      </a:accent1>
      <a:accent2>
        <a:srgbClr val="FFED00"/>
      </a:accent2>
      <a:accent3>
        <a:srgbClr val="FFFFFF"/>
      </a:accent3>
      <a:accent4>
        <a:srgbClr val="000000"/>
      </a:accent4>
      <a:accent5>
        <a:srgbClr val="E1EAF7"/>
      </a:accent5>
      <a:accent6>
        <a:srgbClr val="E7D700"/>
      </a:accent6>
      <a:hlink>
        <a:srgbClr val="0000FF"/>
      </a:hlink>
      <a:folHlink>
        <a:srgbClr val="FF00FF"/>
      </a:folHlink>
    </a:clrScheme>
    <a:fontScheme name="Standard utforming">
      <a:majorFont>
        <a:latin typeface="Helvetica"/>
        <a:ea typeface="Helvetica"/>
        <a:cs typeface="Helvetica"/>
      </a:majorFont>
      <a:minorFont>
        <a:latin typeface="Verdana"/>
        <a:ea typeface="Verdana"/>
        <a:cs typeface="Verdan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C9DBF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50800" tIns="50800" rIns="50800" bIns="50800" numCol="1" anchor="t" anchorCtr="0" compatLnSpc="1">
        <a:prstTxWarp prst="textNoShape">
          <a:avLst/>
        </a:prstTxWarp>
      </a:bodyPr>
      <a:lstStyle>
        <a:defPPr marL="228600" marR="0" indent="0" algn="l" defTabSz="457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altLang="nb-NO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pitchFamily="34" charset="0"/>
            <a:ea typeface="Helvetica" pitchFamily="34" charset="0"/>
            <a:cs typeface="Helvetica" pitchFamily="34" charset="0"/>
            <a:sym typeface="Helvetic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C9DBF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50800" tIns="50800" rIns="50800" bIns="50800" numCol="1" anchor="t" anchorCtr="0" compatLnSpc="1">
        <a:prstTxWarp prst="textNoShape">
          <a:avLst/>
        </a:prstTxWarp>
      </a:bodyPr>
      <a:lstStyle>
        <a:defPPr marL="228600" marR="0" indent="0" algn="l" defTabSz="457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altLang="nb-NO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pitchFamily="34" charset="0"/>
            <a:ea typeface="Helvetica" pitchFamily="34" charset="0"/>
            <a:cs typeface="Helvetica" pitchFamily="34" charset="0"/>
            <a:sym typeface="Helvetica" pitchFamily="34" charset="0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572E2D"/>
      </a:dk1>
      <a:lt1>
        <a:srgbClr val="2A5657"/>
      </a:lt1>
      <a:dk2>
        <a:srgbClr val="A7A7A7"/>
      </a:dk2>
      <a:lt2>
        <a:srgbClr val="535353"/>
      </a:lt2>
      <a:accent1>
        <a:srgbClr val="C9DBF2"/>
      </a:accent1>
      <a:accent2>
        <a:srgbClr val="FFED00"/>
      </a:accent2>
      <a:accent3>
        <a:srgbClr val="ACB4B4"/>
      </a:accent3>
      <a:accent4>
        <a:srgbClr val="492625"/>
      </a:accent4>
      <a:accent5>
        <a:srgbClr val="E1EAF7"/>
      </a:accent5>
      <a:accent6>
        <a:srgbClr val="E7D700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1269</TotalTime>
  <Words>857</Words>
  <Application>Microsoft Office PowerPoint</Application>
  <PresentationFormat>Skjermfremvisning (4:3)</PresentationFormat>
  <Paragraphs>107</Paragraphs>
  <Slides>32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Lysbildetitler</vt:lpstr>
      </vt:variant>
      <vt:variant>
        <vt:i4>32</vt:i4>
      </vt:variant>
    </vt:vector>
  </HeadingPairs>
  <TitlesOfParts>
    <vt:vector size="34" baseType="lpstr">
      <vt:lpstr>Standard utforming</vt:lpstr>
      <vt:lpstr>1_Standard utforming</vt:lpstr>
      <vt:lpstr>Workshop 8: radicalisation on the Internet – the criminal justice perspective</vt:lpstr>
      <vt:lpstr>Agenda</vt:lpstr>
      <vt:lpstr>Case study: Anders Behring Breivik</vt:lpstr>
      <vt:lpstr>July 22, 2011: the attacks at Oslo and Utøya </vt:lpstr>
      <vt:lpstr>PowerPoint-presentasjon</vt:lpstr>
      <vt:lpstr>"It all started on social media:"</vt:lpstr>
      <vt:lpstr>"The man who detonated a bomb in Oslo before killing at least 85 people on Utoya island posted a 12 minute video on YouTube hours before committing the atrocities." </vt:lpstr>
      <vt:lpstr>"Anders Behring Breivik sent his manifesto to 1,003 email addresses at 2.09 pm on Friday – less than an hour and a half before he detonated a bomb in Oslo."</vt:lpstr>
      <vt:lpstr>"Anders Behring Breivik’s use of the Internet and social media"   </vt:lpstr>
      <vt:lpstr>PowerPoint-presentasjon</vt:lpstr>
      <vt:lpstr>PowerPoint-presentasjon</vt:lpstr>
      <vt:lpstr>PowerPoint-presentasjon</vt:lpstr>
      <vt:lpstr>Case study: Hassan Abdi Dhuhulow </vt:lpstr>
      <vt:lpstr>The Westgate shopping mall attack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Dhuhulow was contacted by the  Norwegian Police Security Service (PST)</vt:lpstr>
      <vt:lpstr>PowerPoint-presentasjon</vt:lpstr>
      <vt:lpstr>2013: "Preventing Radicalisation and Violent Extremism on the Internet"</vt:lpstr>
      <vt:lpstr>2014: Government action plan: </vt:lpstr>
      <vt:lpstr>PowerPoint-presentasjon</vt:lpstr>
      <vt:lpstr>www.radikalisering.no :</vt:lpstr>
      <vt:lpstr>PowerPoint-presentasjon</vt:lpstr>
      <vt:lpstr>Shared responsibilities within the Norwegian police</vt:lpstr>
      <vt:lpstr>Local cooperation:</vt:lpstr>
      <vt:lpstr>A role for independent initiatives?</vt:lpstr>
      <vt:lpstr>PowerPoint-presentasjon</vt:lpstr>
      <vt:lpstr>PowerPoint-presentasjon</vt:lpstr>
      <vt:lpstr>  eirik.tronnes.hansen@politiet.no   eirik.tronnes.hansen@politiet.no  post.kripos.desken@politiet.no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Electronic evidence</dc:title>
  <dc:creator>Eirik Trønnes Hansen</dc:creator>
  <cp:lastModifiedBy>Eirik Trønnes Hansen</cp:lastModifiedBy>
  <cp:revision>135</cp:revision>
  <cp:lastPrinted>2014-09-15T17:58:18Z</cp:lastPrinted>
  <dcterms:modified xsi:type="dcterms:W3CDTF">2015-06-13T15:34:31Z</dcterms:modified>
</cp:coreProperties>
</file>