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handoutMasterIdLst>
    <p:handoutMasterId r:id="rId17"/>
  </p:handoutMasterIdLst>
  <p:sldIdLst>
    <p:sldId id="256" r:id="rId2"/>
    <p:sldId id="266" r:id="rId3"/>
    <p:sldId id="274" r:id="rId4"/>
    <p:sldId id="257" r:id="rId5"/>
    <p:sldId id="264" r:id="rId6"/>
    <p:sldId id="265" r:id="rId7"/>
    <p:sldId id="275" r:id="rId8"/>
    <p:sldId id="259" r:id="rId9"/>
    <p:sldId id="267" r:id="rId10"/>
    <p:sldId id="268" r:id="rId11"/>
    <p:sldId id="276" r:id="rId12"/>
    <p:sldId id="270" r:id="rId13"/>
    <p:sldId id="271" r:id="rId14"/>
    <p:sldId id="272" r:id="rId15"/>
  </p:sldIdLst>
  <p:sldSz cx="9144000" cy="6858000" type="screen4x3"/>
  <p:notesSz cx="6819900" cy="9918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226" y="2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690B52-4917-4964-9C37-9B0B24863EAF}"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GB"/>
        </a:p>
      </dgm:t>
    </dgm:pt>
    <dgm:pt modelId="{7F300019-D731-4D21-B8A5-780C91BF8328}">
      <dgm:prSet phldrT="[Text]"/>
      <dgm:spPr>
        <a:solidFill>
          <a:schemeClr val="accent1">
            <a:lumMod val="20000"/>
            <a:lumOff val="80000"/>
          </a:schemeClr>
        </a:solidFill>
      </dgm:spPr>
      <dgm:t>
        <a:bodyPr/>
        <a:lstStyle/>
        <a:p>
          <a:r>
            <a:rPr lang="en-GB" b="0" dirty="0" smtClean="0">
              <a:solidFill>
                <a:schemeClr val="tx1"/>
              </a:solidFill>
            </a:rPr>
            <a:t>To enable countries to undertake a baseline assessment of current implementation</a:t>
          </a:r>
          <a:endParaRPr lang="en-GB" b="0" dirty="0">
            <a:solidFill>
              <a:schemeClr val="tx1"/>
            </a:solidFill>
          </a:endParaRPr>
        </a:p>
      </dgm:t>
    </dgm:pt>
    <dgm:pt modelId="{95A82B4D-2F7B-4E47-B6BC-C8B9F1017BCF}" type="parTrans" cxnId="{94687054-DA64-4524-8C56-AFE677D14F51}">
      <dgm:prSet/>
      <dgm:spPr/>
      <dgm:t>
        <a:bodyPr/>
        <a:lstStyle/>
        <a:p>
          <a:endParaRPr lang="en-GB"/>
        </a:p>
      </dgm:t>
    </dgm:pt>
    <dgm:pt modelId="{722591C0-7C48-44A1-952F-2E79E0D2CFC4}" type="sibTrans" cxnId="{94687054-DA64-4524-8C56-AFE677D14F51}">
      <dgm:prSet/>
      <dgm:spPr>
        <a:solidFill>
          <a:schemeClr val="accent2">
            <a:lumMod val="20000"/>
            <a:lumOff val="80000"/>
            <a:alpha val="90000"/>
          </a:schemeClr>
        </a:solidFill>
      </dgm:spPr>
      <dgm:t>
        <a:bodyPr/>
        <a:lstStyle/>
        <a:p>
          <a:endParaRPr lang="en-GB"/>
        </a:p>
      </dgm:t>
    </dgm:pt>
    <dgm:pt modelId="{31E0EBC5-D101-4E52-AEF3-C4D10F169BCC}">
      <dgm:prSet/>
      <dgm:spPr>
        <a:solidFill>
          <a:schemeClr val="accent1">
            <a:lumMod val="20000"/>
            <a:lumOff val="80000"/>
          </a:schemeClr>
        </a:solidFill>
      </dgm:spPr>
      <dgm:t>
        <a:bodyPr/>
        <a:lstStyle/>
        <a:p>
          <a:r>
            <a:rPr lang="en-GB" b="0" dirty="0" smtClean="0">
              <a:solidFill>
                <a:schemeClr val="tx1"/>
              </a:solidFill>
            </a:rPr>
            <a:t>To help identify measures needed to achieve further compliance</a:t>
          </a:r>
        </a:p>
      </dgm:t>
    </dgm:pt>
    <dgm:pt modelId="{B2B33817-D3E6-4516-A3B8-8C33502AABC8}" type="parTrans" cxnId="{D263ADF6-90C1-4740-9B66-5785DA1E19EF}">
      <dgm:prSet/>
      <dgm:spPr/>
      <dgm:t>
        <a:bodyPr/>
        <a:lstStyle/>
        <a:p>
          <a:endParaRPr lang="en-GB"/>
        </a:p>
      </dgm:t>
    </dgm:pt>
    <dgm:pt modelId="{C5A6327A-66BC-4903-9713-C2083A9B7EC2}" type="sibTrans" cxnId="{D263ADF6-90C1-4740-9B66-5785DA1E19EF}">
      <dgm:prSet/>
      <dgm:spPr>
        <a:solidFill>
          <a:schemeClr val="accent2">
            <a:lumMod val="40000"/>
            <a:lumOff val="60000"/>
            <a:alpha val="90000"/>
          </a:schemeClr>
        </a:solidFill>
      </dgm:spPr>
      <dgm:t>
        <a:bodyPr/>
        <a:lstStyle/>
        <a:p>
          <a:endParaRPr lang="en-GB"/>
        </a:p>
      </dgm:t>
    </dgm:pt>
    <dgm:pt modelId="{813BC58A-AF21-436D-99BF-A2EEB85ED79E}">
      <dgm:prSet/>
      <dgm:spPr>
        <a:solidFill>
          <a:schemeClr val="accent1">
            <a:lumMod val="20000"/>
            <a:lumOff val="80000"/>
          </a:schemeClr>
        </a:solidFill>
      </dgm:spPr>
      <dgm:t>
        <a:bodyPr/>
        <a:lstStyle/>
        <a:p>
          <a:r>
            <a:rPr lang="en-GB" b="0" dirty="0" smtClean="0">
              <a:solidFill>
                <a:schemeClr val="tx1"/>
              </a:solidFill>
            </a:rPr>
            <a:t>To provide benchmarks to measure progress over time  </a:t>
          </a:r>
        </a:p>
      </dgm:t>
    </dgm:pt>
    <dgm:pt modelId="{E1060670-5E0F-4E4A-87DB-08B2912AB74C}" type="parTrans" cxnId="{E686AC37-B99B-4912-A83B-2DE606C12DDB}">
      <dgm:prSet/>
      <dgm:spPr/>
      <dgm:t>
        <a:bodyPr/>
        <a:lstStyle/>
        <a:p>
          <a:endParaRPr lang="en-GB"/>
        </a:p>
      </dgm:t>
    </dgm:pt>
    <dgm:pt modelId="{2613A69D-0A80-4BC7-98CB-69061FF34B8D}" type="sibTrans" cxnId="{E686AC37-B99B-4912-A83B-2DE606C12DDB}">
      <dgm:prSet/>
      <dgm:spPr>
        <a:solidFill>
          <a:schemeClr val="accent2">
            <a:lumMod val="40000"/>
            <a:lumOff val="60000"/>
            <a:alpha val="90000"/>
          </a:schemeClr>
        </a:solidFill>
      </dgm:spPr>
      <dgm:t>
        <a:bodyPr/>
        <a:lstStyle/>
        <a:p>
          <a:endParaRPr lang="en-GB"/>
        </a:p>
      </dgm:t>
    </dgm:pt>
    <dgm:pt modelId="{8E103998-709A-4F63-BBCD-1AB2C9908C1B}">
      <dgm:prSet/>
      <dgm:spPr>
        <a:solidFill>
          <a:schemeClr val="accent1">
            <a:lumMod val="20000"/>
            <a:lumOff val="80000"/>
          </a:schemeClr>
        </a:solidFill>
      </dgm:spPr>
      <dgm:t>
        <a:bodyPr/>
        <a:lstStyle/>
        <a:p>
          <a:r>
            <a:rPr lang="en-GB" b="0" dirty="0" smtClean="0">
              <a:solidFill>
                <a:schemeClr val="tx1"/>
              </a:solidFill>
            </a:rPr>
            <a:t>To strengthen monitoring and accountability</a:t>
          </a:r>
        </a:p>
      </dgm:t>
    </dgm:pt>
    <dgm:pt modelId="{58C67A61-7191-47EB-8D2B-7516C3846B44}" type="parTrans" cxnId="{B6D93E51-3C68-439E-8359-E8D4EAD9665C}">
      <dgm:prSet/>
      <dgm:spPr/>
      <dgm:t>
        <a:bodyPr/>
        <a:lstStyle/>
        <a:p>
          <a:endParaRPr lang="en-GB"/>
        </a:p>
      </dgm:t>
    </dgm:pt>
    <dgm:pt modelId="{4349160A-D1FD-458A-B067-0AA2B07B164D}" type="sibTrans" cxnId="{B6D93E51-3C68-439E-8359-E8D4EAD9665C}">
      <dgm:prSet/>
      <dgm:spPr/>
      <dgm:t>
        <a:bodyPr/>
        <a:lstStyle/>
        <a:p>
          <a:endParaRPr lang="en-GB"/>
        </a:p>
      </dgm:t>
    </dgm:pt>
    <dgm:pt modelId="{D646968F-217B-43BB-9C3D-845FCD020FBA}" type="pres">
      <dgm:prSet presAssocID="{B8690B52-4917-4964-9C37-9B0B24863EAF}" presName="outerComposite" presStyleCnt="0">
        <dgm:presLayoutVars>
          <dgm:chMax val="5"/>
          <dgm:dir/>
          <dgm:resizeHandles val="exact"/>
        </dgm:presLayoutVars>
      </dgm:prSet>
      <dgm:spPr/>
      <dgm:t>
        <a:bodyPr/>
        <a:lstStyle/>
        <a:p>
          <a:endParaRPr lang="en-GB"/>
        </a:p>
      </dgm:t>
    </dgm:pt>
    <dgm:pt modelId="{E3953572-CDF5-42B6-8CD1-D5A64A253B1A}" type="pres">
      <dgm:prSet presAssocID="{B8690B52-4917-4964-9C37-9B0B24863EAF}" presName="dummyMaxCanvas" presStyleCnt="0">
        <dgm:presLayoutVars/>
      </dgm:prSet>
      <dgm:spPr/>
    </dgm:pt>
    <dgm:pt modelId="{2E3D7C74-4392-41AF-AEA7-9336EC2FA8D1}" type="pres">
      <dgm:prSet presAssocID="{B8690B52-4917-4964-9C37-9B0B24863EAF}" presName="FourNodes_1" presStyleLbl="node1" presStyleIdx="0" presStyleCnt="4">
        <dgm:presLayoutVars>
          <dgm:bulletEnabled val="1"/>
        </dgm:presLayoutVars>
      </dgm:prSet>
      <dgm:spPr/>
      <dgm:t>
        <a:bodyPr/>
        <a:lstStyle/>
        <a:p>
          <a:endParaRPr lang="en-GB"/>
        </a:p>
      </dgm:t>
    </dgm:pt>
    <dgm:pt modelId="{A3532545-4108-412F-AE7D-FFEE4F49E23F}" type="pres">
      <dgm:prSet presAssocID="{B8690B52-4917-4964-9C37-9B0B24863EAF}" presName="FourNodes_2" presStyleLbl="node1" presStyleIdx="1" presStyleCnt="4" custLinFactNeighborX="554" custLinFactNeighborY="-3366">
        <dgm:presLayoutVars>
          <dgm:bulletEnabled val="1"/>
        </dgm:presLayoutVars>
      </dgm:prSet>
      <dgm:spPr/>
      <dgm:t>
        <a:bodyPr/>
        <a:lstStyle/>
        <a:p>
          <a:endParaRPr lang="en-GB"/>
        </a:p>
      </dgm:t>
    </dgm:pt>
    <dgm:pt modelId="{0E726552-5B02-4F21-B2F5-5DA3C7DF5BAD}" type="pres">
      <dgm:prSet presAssocID="{B8690B52-4917-4964-9C37-9B0B24863EAF}" presName="FourNodes_3" presStyleLbl="node1" presStyleIdx="2" presStyleCnt="4">
        <dgm:presLayoutVars>
          <dgm:bulletEnabled val="1"/>
        </dgm:presLayoutVars>
      </dgm:prSet>
      <dgm:spPr/>
      <dgm:t>
        <a:bodyPr/>
        <a:lstStyle/>
        <a:p>
          <a:endParaRPr lang="en-GB"/>
        </a:p>
      </dgm:t>
    </dgm:pt>
    <dgm:pt modelId="{002AB064-FFE2-414B-B62F-471DE1595430}" type="pres">
      <dgm:prSet presAssocID="{B8690B52-4917-4964-9C37-9B0B24863EAF}" presName="FourNodes_4" presStyleLbl="node1" presStyleIdx="3" presStyleCnt="4">
        <dgm:presLayoutVars>
          <dgm:bulletEnabled val="1"/>
        </dgm:presLayoutVars>
      </dgm:prSet>
      <dgm:spPr/>
      <dgm:t>
        <a:bodyPr/>
        <a:lstStyle/>
        <a:p>
          <a:endParaRPr lang="en-GB"/>
        </a:p>
      </dgm:t>
    </dgm:pt>
    <dgm:pt modelId="{0A009618-1F59-4F87-92C3-3D805A36393D}" type="pres">
      <dgm:prSet presAssocID="{B8690B52-4917-4964-9C37-9B0B24863EAF}" presName="FourConn_1-2" presStyleLbl="fgAccFollowNode1" presStyleIdx="0" presStyleCnt="3">
        <dgm:presLayoutVars>
          <dgm:bulletEnabled val="1"/>
        </dgm:presLayoutVars>
      </dgm:prSet>
      <dgm:spPr/>
      <dgm:t>
        <a:bodyPr/>
        <a:lstStyle/>
        <a:p>
          <a:endParaRPr lang="en-GB"/>
        </a:p>
      </dgm:t>
    </dgm:pt>
    <dgm:pt modelId="{B5B1DE08-04BE-4845-9407-D83AA5DD52CC}" type="pres">
      <dgm:prSet presAssocID="{B8690B52-4917-4964-9C37-9B0B24863EAF}" presName="FourConn_2-3" presStyleLbl="fgAccFollowNode1" presStyleIdx="1" presStyleCnt="3">
        <dgm:presLayoutVars>
          <dgm:bulletEnabled val="1"/>
        </dgm:presLayoutVars>
      </dgm:prSet>
      <dgm:spPr/>
      <dgm:t>
        <a:bodyPr/>
        <a:lstStyle/>
        <a:p>
          <a:endParaRPr lang="en-GB"/>
        </a:p>
      </dgm:t>
    </dgm:pt>
    <dgm:pt modelId="{4D9C70B5-23B2-435D-81EC-D079CE47F8B4}" type="pres">
      <dgm:prSet presAssocID="{B8690B52-4917-4964-9C37-9B0B24863EAF}" presName="FourConn_3-4" presStyleLbl="fgAccFollowNode1" presStyleIdx="2" presStyleCnt="3">
        <dgm:presLayoutVars>
          <dgm:bulletEnabled val="1"/>
        </dgm:presLayoutVars>
      </dgm:prSet>
      <dgm:spPr/>
      <dgm:t>
        <a:bodyPr/>
        <a:lstStyle/>
        <a:p>
          <a:endParaRPr lang="en-GB"/>
        </a:p>
      </dgm:t>
    </dgm:pt>
    <dgm:pt modelId="{F0A08329-4CA5-4858-823C-CAAC5338DE9A}" type="pres">
      <dgm:prSet presAssocID="{B8690B52-4917-4964-9C37-9B0B24863EAF}" presName="FourNodes_1_text" presStyleLbl="node1" presStyleIdx="3" presStyleCnt="4">
        <dgm:presLayoutVars>
          <dgm:bulletEnabled val="1"/>
        </dgm:presLayoutVars>
      </dgm:prSet>
      <dgm:spPr/>
      <dgm:t>
        <a:bodyPr/>
        <a:lstStyle/>
        <a:p>
          <a:endParaRPr lang="en-GB"/>
        </a:p>
      </dgm:t>
    </dgm:pt>
    <dgm:pt modelId="{194821D3-1C83-42B0-A43F-1606B51D32EE}" type="pres">
      <dgm:prSet presAssocID="{B8690B52-4917-4964-9C37-9B0B24863EAF}" presName="FourNodes_2_text" presStyleLbl="node1" presStyleIdx="3" presStyleCnt="4">
        <dgm:presLayoutVars>
          <dgm:bulletEnabled val="1"/>
        </dgm:presLayoutVars>
      </dgm:prSet>
      <dgm:spPr/>
      <dgm:t>
        <a:bodyPr/>
        <a:lstStyle/>
        <a:p>
          <a:endParaRPr lang="en-GB"/>
        </a:p>
      </dgm:t>
    </dgm:pt>
    <dgm:pt modelId="{0F4EB3F8-9754-4A71-A457-C8D39E09B2CA}" type="pres">
      <dgm:prSet presAssocID="{B8690B52-4917-4964-9C37-9B0B24863EAF}" presName="FourNodes_3_text" presStyleLbl="node1" presStyleIdx="3" presStyleCnt="4">
        <dgm:presLayoutVars>
          <dgm:bulletEnabled val="1"/>
        </dgm:presLayoutVars>
      </dgm:prSet>
      <dgm:spPr/>
      <dgm:t>
        <a:bodyPr/>
        <a:lstStyle/>
        <a:p>
          <a:endParaRPr lang="en-GB"/>
        </a:p>
      </dgm:t>
    </dgm:pt>
    <dgm:pt modelId="{82A36A0F-55CC-4497-8C03-AAA140CA0AEF}" type="pres">
      <dgm:prSet presAssocID="{B8690B52-4917-4964-9C37-9B0B24863EAF}" presName="FourNodes_4_text" presStyleLbl="node1" presStyleIdx="3" presStyleCnt="4">
        <dgm:presLayoutVars>
          <dgm:bulletEnabled val="1"/>
        </dgm:presLayoutVars>
      </dgm:prSet>
      <dgm:spPr/>
      <dgm:t>
        <a:bodyPr/>
        <a:lstStyle/>
        <a:p>
          <a:endParaRPr lang="en-GB"/>
        </a:p>
      </dgm:t>
    </dgm:pt>
  </dgm:ptLst>
  <dgm:cxnLst>
    <dgm:cxn modelId="{B6D93E51-3C68-439E-8359-E8D4EAD9665C}" srcId="{B8690B52-4917-4964-9C37-9B0B24863EAF}" destId="{8E103998-709A-4F63-BBCD-1AB2C9908C1B}" srcOrd="3" destOrd="0" parTransId="{58C67A61-7191-47EB-8D2B-7516C3846B44}" sibTransId="{4349160A-D1FD-458A-B067-0AA2B07B164D}"/>
    <dgm:cxn modelId="{7102A3A2-709E-457D-AFD0-E1F546E55D38}" type="presOf" srcId="{C5A6327A-66BC-4903-9713-C2083A9B7EC2}" destId="{B5B1DE08-04BE-4845-9407-D83AA5DD52CC}" srcOrd="0" destOrd="0" presId="urn:microsoft.com/office/officeart/2005/8/layout/vProcess5"/>
    <dgm:cxn modelId="{33E23895-14F4-45CE-8F7C-E79464ED6800}" type="presOf" srcId="{2613A69D-0A80-4BC7-98CB-69061FF34B8D}" destId="{4D9C70B5-23B2-435D-81EC-D079CE47F8B4}" srcOrd="0" destOrd="0" presId="urn:microsoft.com/office/officeart/2005/8/layout/vProcess5"/>
    <dgm:cxn modelId="{6503718C-48EE-4D32-8D5D-8613B246DCB2}" type="presOf" srcId="{B8690B52-4917-4964-9C37-9B0B24863EAF}" destId="{D646968F-217B-43BB-9C3D-845FCD020FBA}" srcOrd="0" destOrd="0" presId="urn:microsoft.com/office/officeart/2005/8/layout/vProcess5"/>
    <dgm:cxn modelId="{8879AC6E-5747-4F7C-887C-F057F37B3386}" type="presOf" srcId="{7F300019-D731-4D21-B8A5-780C91BF8328}" destId="{F0A08329-4CA5-4858-823C-CAAC5338DE9A}" srcOrd="1" destOrd="0" presId="urn:microsoft.com/office/officeart/2005/8/layout/vProcess5"/>
    <dgm:cxn modelId="{AECB8EF1-6046-4587-9B47-45A95AF68A9E}" type="presOf" srcId="{31E0EBC5-D101-4E52-AEF3-C4D10F169BCC}" destId="{194821D3-1C83-42B0-A43F-1606B51D32EE}" srcOrd="1" destOrd="0" presId="urn:microsoft.com/office/officeart/2005/8/layout/vProcess5"/>
    <dgm:cxn modelId="{9F661192-22A5-463C-A1DD-BC6D53F66212}" type="presOf" srcId="{7F300019-D731-4D21-B8A5-780C91BF8328}" destId="{2E3D7C74-4392-41AF-AEA7-9336EC2FA8D1}" srcOrd="0" destOrd="0" presId="urn:microsoft.com/office/officeart/2005/8/layout/vProcess5"/>
    <dgm:cxn modelId="{460C1494-8935-428C-B9A6-AC4E91762C19}" type="presOf" srcId="{31E0EBC5-D101-4E52-AEF3-C4D10F169BCC}" destId="{A3532545-4108-412F-AE7D-FFEE4F49E23F}" srcOrd="0" destOrd="0" presId="urn:microsoft.com/office/officeart/2005/8/layout/vProcess5"/>
    <dgm:cxn modelId="{C836ABA2-3196-433E-863A-8ABD28AC2B55}" type="presOf" srcId="{8E103998-709A-4F63-BBCD-1AB2C9908C1B}" destId="{002AB064-FFE2-414B-B62F-471DE1595430}" srcOrd="0" destOrd="0" presId="urn:microsoft.com/office/officeart/2005/8/layout/vProcess5"/>
    <dgm:cxn modelId="{3D2E19D2-4B70-4134-94C9-DB8EC2B0178A}" type="presOf" srcId="{722591C0-7C48-44A1-952F-2E79E0D2CFC4}" destId="{0A009618-1F59-4F87-92C3-3D805A36393D}" srcOrd="0" destOrd="0" presId="urn:microsoft.com/office/officeart/2005/8/layout/vProcess5"/>
    <dgm:cxn modelId="{B9CC30E9-EBEE-4ACC-8123-B3A3610288EE}" type="presOf" srcId="{813BC58A-AF21-436D-99BF-A2EEB85ED79E}" destId="{0F4EB3F8-9754-4A71-A457-C8D39E09B2CA}" srcOrd="1" destOrd="0" presId="urn:microsoft.com/office/officeart/2005/8/layout/vProcess5"/>
    <dgm:cxn modelId="{2872D617-F80B-438F-9D9F-21E75CB45B5F}" type="presOf" srcId="{813BC58A-AF21-436D-99BF-A2EEB85ED79E}" destId="{0E726552-5B02-4F21-B2F5-5DA3C7DF5BAD}" srcOrd="0" destOrd="0" presId="urn:microsoft.com/office/officeart/2005/8/layout/vProcess5"/>
    <dgm:cxn modelId="{2AE93593-FDDF-4209-ACD0-E7D4759125E8}" type="presOf" srcId="{8E103998-709A-4F63-BBCD-1AB2C9908C1B}" destId="{82A36A0F-55CC-4497-8C03-AAA140CA0AEF}" srcOrd="1" destOrd="0" presId="urn:microsoft.com/office/officeart/2005/8/layout/vProcess5"/>
    <dgm:cxn modelId="{D263ADF6-90C1-4740-9B66-5785DA1E19EF}" srcId="{B8690B52-4917-4964-9C37-9B0B24863EAF}" destId="{31E0EBC5-D101-4E52-AEF3-C4D10F169BCC}" srcOrd="1" destOrd="0" parTransId="{B2B33817-D3E6-4516-A3B8-8C33502AABC8}" sibTransId="{C5A6327A-66BC-4903-9713-C2083A9B7EC2}"/>
    <dgm:cxn modelId="{94687054-DA64-4524-8C56-AFE677D14F51}" srcId="{B8690B52-4917-4964-9C37-9B0B24863EAF}" destId="{7F300019-D731-4D21-B8A5-780C91BF8328}" srcOrd="0" destOrd="0" parTransId="{95A82B4D-2F7B-4E47-B6BC-C8B9F1017BCF}" sibTransId="{722591C0-7C48-44A1-952F-2E79E0D2CFC4}"/>
    <dgm:cxn modelId="{E686AC37-B99B-4912-A83B-2DE606C12DDB}" srcId="{B8690B52-4917-4964-9C37-9B0B24863EAF}" destId="{813BC58A-AF21-436D-99BF-A2EEB85ED79E}" srcOrd="2" destOrd="0" parTransId="{E1060670-5E0F-4E4A-87DB-08B2912AB74C}" sibTransId="{2613A69D-0A80-4BC7-98CB-69061FF34B8D}"/>
    <dgm:cxn modelId="{B4AB1EFF-D56B-4C17-AB5D-CBAB884AB306}" type="presParOf" srcId="{D646968F-217B-43BB-9C3D-845FCD020FBA}" destId="{E3953572-CDF5-42B6-8CD1-D5A64A253B1A}" srcOrd="0" destOrd="0" presId="urn:microsoft.com/office/officeart/2005/8/layout/vProcess5"/>
    <dgm:cxn modelId="{F8E4B171-F303-4E77-9F96-4F7EA65E5227}" type="presParOf" srcId="{D646968F-217B-43BB-9C3D-845FCD020FBA}" destId="{2E3D7C74-4392-41AF-AEA7-9336EC2FA8D1}" srcOrd="1" destOrd="0" presId="urn:microsoft.com/office/officeart/2005/8/layout/vProcess5"/>
    <dgm:cxn modelId="{D88DEE48-18B0-4C31-BCEF-CAEE6883DDFD}" type="presParOf" srcId="{D646968F-217B-43BB-9C3D-845FCD020FBA}" destId="{A3532545-4108-412F-AE7D-FFEE4F49E23F}" srcOrd="2" destOrd="0" presId="urn:microsoft.com/office/officeart/2005/8/layout/vProcess5"/>
    <dgm:cxn modelId="{DBC343D8-EC5D-419C-B1E1-D00F924FDB4C}" type="presParOf" srcId="{D646968F-217B-43BB-9C3D-845FCD020FBA}" destId="{0E726552-5B02-4F21-B2F5-5DA3C7DF5BAD}" srcOrd="3" destOrd="0" presId="urn:microsoft.com/office/officeart/2005/8/layout/vProcess5"/>
    <dgm:cxn modelId="{A9FE08C8-1EC5-4C21-891F-02616D576229}" type="presParOf" srcId="{D646968F-217B-43BB-9C3D-845FCD020FBA}" destId="{002AB064-FFE2-414B-B62F-471DE1595430}" srcOrd="4" destOrd="0" presId="urn:microsoft.com/office/officeart/2005/8/layout/vProcess5"/>
    <dgm:cxn modelId="{9C9BDD19-0AB3-4F30-B6DF-2BB36CD450A2}" type="presParOf" srcId="{D646968F-217B-43BB-9C3D-845FCD020FBA}" destId="{0A009618-1F59-4F87-92C3-3D805A36393D}" srcOrd="5" destOrd="0" presId="urn:microsoft.com/office/officeart/2005/8/layout/vProcess5"/>
    <dgm:cxn modelId="{684F26C2-A4EB-4015-8B30-CFBA22AFADD9}" type="presParOf" srcId="{D646968F-217B-43BB-9C3D-845FCD020FBA}" destId="{B5B1DE08-04BE-4845-9407-D83AA5DD52CC}" srcOrd="6" destOrd="0" presId="urn:microsoft.com/office/officeart/2005/8/layout/vProcess5"/>
    <dgm:cxn modelId="{085BC5DE-DA69-45A6-B965-F5866BE8B61B}" type="presParOf" srcId="{D646968F-217B-43BB-9C3D-845FCD020FBA}" destId="{4D9C70B5-23B2-435D-81EC-D079CE47F8B4}" srcOrd="7" destOrd="0" presId="urn:microsoft.com/office/officeart/2005/8/layout/vProcess5"/>
    <dgm:cxn modelId="{48B892E7-4A6B-4EEE-AF3D-44674EA84BB0}" type="presParOf" srcId="{D646968F-217B-43BB-9C3D-845FCD020FBA}" destId="{F0A08329-4CA5-4858-823C-CAAC5338DE9A}" srcOrd="8" destOrd="0" presId="urn:microsoft.com/office/officeart/2005/8/layout/vProcess5"/>
    <dgm:cxn modelId="{ED442C7B-BE3E-4308-B874-557C5215A273}" type="presParOf" srcId="{D646968F-217B-43BB-9C3D-845FCD020FBA}" destId="{194821D3-1C83-42B0-A43F-1606B51D32EE}" srcOrd="9" destOrd="0" presId="urn:microsoft.com/office/officeart/2005/8/layout/vProcess5"/>
    <dgm:cxn modelId="{E0F191B4-8D77-46C1-B6AF-A31B1C035278}" type="presParOf" srcId="{D646968F-217B-43BB-9C3D-845FCD020FBA}" destId="{0F4EB3F8-9754-4A71-A457-C8D39E09B2CA}" srcOrd="10" destOrd="0" presId="urn:microsoft.com/office/officeart/2005/8/layout/vProcess5"/>
    <dgm:cxn modelId="{7CE62492-D38C-41B1-B248-C8DE980FCEE5}" type="presParOf" srcId="{D646968F-217B-43BB-9C3D-845FCD020FBA}" destId="{82A36A0F-55CC-4497-8C03-AAA140CA0AEF}"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35EEB1F-62F0-4071-B731-5F1596F0EF5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E2307B73-008E-4CFD-B7D8-E8FCC8432521}">
      <dgm:prSet phldrT="[Text]" custT="1"/>
      <dgm:spPr>
        <a:solidFill>
          <a:schemeClr val="accent1">
            <a:lumMod val="60000"/>
            <a:lumOff val="40000"/>
          </a:schemeClr>
        </a:solidFill>
      </dgm:spPr>
      <dgm:t>
        <a:bodyPr/>
        <a:lstStyle/>
        <a:p>
          <a:r>
            <a:rPr lang="en-GB" sz="2800" b="1" dirty="0" smtClean="0">
              <a:solidFill>
                <a:schemeClr val="tx1"/>
              </a:solidFill>
            </a:rPr>
            <a:t>10 Indicators</a:t>
          </a:r>
          <a:endParaRPr lang="en-GB" sz="2800" b="1" dirty="0">
            <a:solidFill>
              <a:schemeClr val="tx1"/>
            </a:solidFill>
          </a:endParaRPr>
        </a:p>
      </dgm:t>
    </dgm:pt>
    <dgm:pt modelId="{69018DB6-2679-4F61-9AC4-96FE1950A14A}" type="parTrans" cxnId="{FEA08C04-3DC5-4319-BA5E-9AE62A39A6D6}">
      <dgm:prSet/>
      <dgm:spPr/>
      <dgm:t>
        <a:bodyPr/>
        <a:lstStyle/>
        <a:p>
          <a:endParaRPr lang="en-GB"/>
        </a:p>
      </dgm:t>
    </dgm:pt>
    <dgm:pt modelId="{6D280026-EAF8-418F-ACCE-B8EAD266C34A}" type="sibTrans" cxnId="{FEA08C04-3DC5-4319-BA5E-9AE62A39A6D6}">
      <dgm:prSet/>
      <dgm:spPr/>
      <dgm:t>
        <a:bodyPr/>
        <a:lstStyle/>
        <a:p>
          <a:endParaRPr lang="en-GB"/>
        </a:p>
      </dgm:t>
    </dgm:pt>
    <dgm:pt modelId="{23B8DEE1-46BC-4468-A9A2-40CC8F1425C7}">
      <dgm:prSet phldrT="[Text]" custT="1"/>
      <dgm:spPr>
        <a:solidFill>
          <a:schemeClr val="accent2">
            <a:lumMod val="40000"/>
            <a:lumOff val="60000"/>
          </a:schemeClr>
        </a:solidFill>
      </dgm:spPr>
      <dgm:t>
        <a:bodyPr/>
        <a:lstStyle/>
        <a:p>
          <a:r>
            <a:rPr lang="en-GB" sz="2800" b="1" dirty="0" smtClean="0">
              <a:solidFill>
                <a:schemeClr val="tx1"/>
              </a:solidFill>
            </a:rPr>
            <a:t>Data sources</a:t>
          </a:r>
          <a:endParaRPr lang="en-GB" sz="2800" b="1" dirty="0">
            <a:solidFill>
              <a:schemeClr val="tx1"/>
            </a:solidFill>
          </a:endParaRPr>
        </a:p>
      </dgm:t>
    </dgm:pt>
    <dgm:pt modelId="{CE186994-2032-49F5-8D59-E995340F7E7D}" type="parTrans" cxnId="{BAD2D034-2566-42D7-8C74-B9DA3B6450FD}">
      <dgm:prSet/>
      <dgm:spPr/>
      <dgm:t>
        <a:bodyPr/>
        <a:lstStyle/>
        <a:p>
          <a:endParaRPr lang="en-GB"/>
        </a:p>
      </dgm:t>
    </dgm:pt>
    <dgm:pt modelId="{EDF45030-3ADC-4BDD-8714-B6D74ECF2825}" type="sibTrans" cxnId="{BAD2D034-2566-42D7-8C74-B9DA3B6450FD}">
      <dgm:prSet/>
      <dgm:spPr/>
      <dgm:t>
        <a:bodyPr/>
        <a:lstStyle/>
        <a:p>
          <a:endParaRPr lang="en-GB"/>
        </a:p>
      </dgm:t>
    </dgm:pt>
    <dgm:pt modelId="{93CD8AE7-8FEB-43EA-B92A-3836248DB43B}">
      <dgm:prSet phldrT="[Text]" custT="1"/>
      <dgm:spPr>
        <a:solidFill>
          <a:schemeClr val="accent2">
            <a:lumMod val="20000"/>
            <a:lumOff val="80000"/>
            <a:alpha val="90000"/>
          </a:schemeClr>
        </a:solidFill>
      </dgm:spPr>
      <dgm:t>
        <a:bodyPr/>
        <a:lstStyle/>
        <a:p>
          <a:r>
            <a:rPr lang="en-GB" sz="1600" b="0" dirty="0" smtClean="0">
              <a:solidFill>
                <a:schemeClr val="tx1"/>
              </a:solidFill>
            </a:rPr>
            <a:t>Constitutions, laws, policies and strategies</a:t>
          </a:r>
          <a:endParaRPr lang="en-GB" sz="1600" b="0" dirty="0">
            <a:solidFill>
              <a:schemeClr val="tx1"/>
            </a:solidFill>
          </a:endParaRPr>
        </a:p>
      </dgm:t>
    </dgm:pt>
    <dgm:pt modelId="{FB8A2CD1-4E40-401C-A079-A30983C8B43D}" type="parTrans" cxnId="{4C8CF7F7-7613-43FA-92E0-FD9F2DE015D5}">
      <dgm:prSet/>
      <dgm:spPr/>
      <dgm:t>
        <a:bodyPr/>
        <a:lstStyle/>
        <a:p>
          <a:endParaRPr lang="en-GB"/>
        </a:p>
      </dgm:t>
    </dgm:pt>
    <dgm:pt modelId="{B2307C56-845B-4E6A-8770-7C0A228C6A75}" type="sibTrans" cxnId="{4C8CF7F7-7613-43FA-92E0-FD9F2DE015D5}">
      <dgm:prSet/>
      <dgm:spPr/>
      <dgm:t>
        <a:bodyPr/>
        <a:lstStyle/>
        <a:p>
          <a:endParaRPr lang="en-GB"/>
        </a:p>
      </dgm:t>
    </dgm:pt>
    <dgm:pt modelId="{5EDAF269-CE54-4C48-9D8C-7A63DD3FF7FF}">
      <dgm:prSet phldrT="[Text]" custT="1"/>
      <dgm:spPr>
        <a:solidFill>
          <a:schemeClr val="accent5">
            <a:lumMod val="40000"/>
            <a:lumOff val="60000"/>
          </a:schemeClr>
        </a:solidFill>
      </dgm:spPr>
      <dgm:t>
        <a:bodyPr/>
        <a:lstStyle/>
        <a:p>
          <a:r>
            <a:rPr lang="en-GB" sz="2800" b="1" dirty="0" smtClean="0">
              <a:solidFill>
                <a:schemeClr val="tx1"/>
              </a:solidFill>
            </a:rPr>
            <a:t>Assessment criteria</a:t>
          </a:r>
          <a:endParaRPr lang="en-GB" sz="2800" b="1" dirty="0">
            <a:solidFill>
              <a:schemeClr val="tx1"/>
            </a:solidFill>
          </a:endParaRPr>
        </a:p>
      </dgm:t>
    </dgm:pt>
    <dgm:pt modelId="{999E191A-3CCD-481E-8CF8-CA52D453D07A}" type="parTrans" cxnId="{1361FFFA-7DAE-499C-9858-919637B2A147}">
      <dgm:prSet/>
      <dgm:spPr/>
      <dgm:t>
        <a:bodyPr/>
        <a:lstStyle/>
        <a:p>
          <a:endParaRPr lang="en-GB"/>
        </a:p>
      </dgm:t>
    </dgm:pt>
    <dgm:pt modelId="{EB64ABF0-944C-47C7-9549-27BDB353D4F9}" type="sibTrans" cxnId="{1361FFFA-7DAE-499C-9858-919637B2A147}">
      <dgm:prSet/>
      <dgm:spPr/>
      <dgm:t>
        <a:bodyPr/>
        <a:lstStyle/>
        <a:p>
          <a:endParaRPr lang="en-GB"/>
        </a:p>
      </dgm:t>
    </dgm:pt>
    <dgm:pt modelId="{0E9E94F3-379C-4449-8297-5877873A92F4}">
      <dgm:prSet phldrT="[Text]" custT="1"/>
      <dgm:spPr>
        <a:solidFill>
          <a:schemeClr val="accent5">
            <a:lumMod val="20000"/>
            <a:lumOff val="80000"/>
            <a:alpha val="90000"/>
          </a:schemeClr>
        </a:solidFill>
      </dgm:spPr>
      <dgm:t>
        <a:bodyPr/>
        <a:lstStyle/>
        <a:p>
          <a:r>
            <a:rPr lang="en-GB" sz="1600" b="0" dirty="0" smtClean="0">
              <a:solidFill>
                <a:schemeClr val="tx1"/>
              </a:solidFill>
            </a:rPr>
            <a:t>Graduated criteria from 0-3</a:t>
          </a:r>
          <a:endParaRPr lang="en-GB" sz="1600" b="0" dirty="0">
            <a:solidFill>
              <a:schemeClr val="tx1"/>
            </a:solidFill>
          </a:endParaRPr>
        </a:p>
      </dgm:t>
    </dgm:pt>
    <dgm:pt modelId="{8E00A971-D263-465F-9A14-0D1149BF1DD1}" type="parTrans" cxnId="{6BBB11E1-CD1A-4912-98E3-0116C8286DF8}">
      <dgm:prSet/>
      <dgm:spPr/>
      <dgm:t>
        <a:bodyPr/>
        <a:lstStyle/>
        <a:p>
          <a:endParaRPr lang="en-GB"/>
        </a:p>
      </dgm:t>
    </dgm:pt>
    <dgm:pt modelId="{BC4B68D7-6AE2-44B1-BF45-F988E180AD1A}" type="sibTrans" cxnId="{6BBB11E1-CD1A-4912-98E3-0116C8286DF8}">
      <dgm:prSet/>
      <dgm:spPr/>
      <dgm:t>
        <a:bodyPr/>
        <a:lstStyle/>
        <a:p>
          <a:endParaRPr lang="en-GB"/>
        </a:p>
      </dgm:t>
    </dgm:pt>
    <dgm:pt modelId="{234ED819-D904-44AB-AB88-898CF5B705FB}">
      <dgm:prSet phldrT="[Text]" custT="1"/>
      <dgm:spPr>
        <a:solidFill>
          <a:schemeClr val="accent5">
            <a:lumMod val="20000"/>
            <a:lumOff val="80000"/>
            <a:alpha val="90000"/>
          </a:schemeClr>
        </a:solidFill>
      </dgm:spPr>
      <dgm:t>
        <a:bodyPr/>
        <a:lstStyle/>
        <a:p>
          <a:r>
            <a:rPr lang="en-GB" sz="1600" b="0" dirty="0" smtClean="0">
              <a:solidFill>
                <a:schemeClr val="tx1"/>
              </a:solidFill>
            </a:rPr>
            <a:t>Aim to enable tracking of progress</a:t>
          </a:r>
          <a:endParaRPr lang="en-GB" sz="1600" b="0" dirty="0">
            <a:solidFill>
              <a:schemeClr val="tx1"/>
            </a:solidFill>
          </a:endParaRPr>
        </a:p>
      </dgm:t>
    </dgm:pt>
    <dgm:pt modelId="{6C6CCC39-8BA9-4EA8-9D06-762D71874FD8}" type="parTrans" cxnId="{DC4F345C-9EF5-4E9C-A575-256C52E4CA71}">
      <dgm:prSet/>
      <dgm:spPr/>
      <dgm:t>
        <a:bodyPr/>
        <a:lstStyle/>
        <a:p>
          <a:endParaRPr lang="en-GB"/>
        </a:p>
      </dgm:t>
    </dgm:pt>
    <dgm:pt modelId="{51A683F4-19B3-4CE7-824D-67D0E7DB3054}" type="sibTrans" cxnId="{DC4F345C-9EF5-4E9C-A575-256C52E4CA71}">
      <dgm:prSet/>
      <dgm:spPr/>
      <dgm:t>
        <a:bodyPr/>
        <a:lstStyle/>
        <a:p>
          <a:endParaRPr lang="en-GB"/>
        </a:p>
      </dgm:t>
    </dgm:pt>
    <dgm:pt modelId="{A469C5B5-7BEF-4BBC-AB7C-DE86D31D879B}">
      <dgm:prSet phldrT="[Text]" custT="1"/>
      <dgm:spPr>
        <a:solidFill>
          <a:schemeClr val="accent2">
            <a:lumMod val="20000"/>
            <a:lumOff val="80000"/>
            <a:alpha val="90000"/>
          </a:schemeClr>
        </a:solidFill>
      </dgm:spPr>
      <dgm:t>
        <a:bodyPr/>
        <a:lstStyle/>
        <a:p>
          <a:r>
            <a:rPr lang="en-GB" sz="1600" b="0" dirty="0" smtClean="0">
              <a:solidFill>
                <a:schemeClr val="tx1"/>
              </a:solidFill>
            </a:rPr>
            <a:t>Qualitative research, </a:t>
          </a:r>
          <a:r>
            <a:rPr lang="en-GB" sz="1600" b="0" dirty="0" err="1" smtClean="0">
              <a:solidFill>
                <a:schemeClr val="tx1"/>
              </a:solidFill>
            </a:rPr>
            <a:t>Eurobarometer</a:t>
          </a:r>
          <a:r>
            <a:rPr lang="en-GB" sz="1600" b="0" dirty="0" smtClean="0">
              <a:solidFill>
                <a:schemeClr val="tx1"/>
              </a:solidFill>
            </a:rPr>
            <a:t> surveys, NGO reports</a:t>
          </a:r>
          <a:endParaRPr lang="en-GB" sz="1600" b="0" dirty="0">
            <a:solidFill>
              <a:schemeClr val="tx1"/>
            </a:solidFill>
          </a:endParaRPr>
        </a:p>
      </dgm:t>
    </dgm:pt>
    <dgm:pt modelId="{8D9447D4-9E81-42E3-9543-B589328475C0}" type="parTrans" cxnId="{C959E193-44DB-4674-A583-616D7982EB09}">
      <dgm:prSet/>
      <dgm:spPr/>
      <dgm:t>
        <a:bodyPr/>
        <a:lstStyle/>
        <a:p>
          <a:endParaRPr lang="en-GB"/>
        </a:p>
      </dgm:t>
    </dgm:pt>
    <dgm:pt modelId="{3B29EC64-1002-4C43-A0B7-686A7DE929A0}" type="sibTrans" cxnId="{C959E193-44DB-4674-A583-616D7982EB09}">
      <dgm:prSet/>
      <dgm:spPr/>
      <dgm:t>
        <a:bodyPr/>
        <a:lstStyle/>
        <a:p>
          <a:endParaRPr lang="en-GB"/>
        </a:p>
      </dgm:t>
    </dgm:pt>
    <dgm:pt modelId="{30711817-DEF2-42CF-BF72-FF2E14FAA1EC}">
      <dgm:prSet phldrT="[Text]" custT="1"/>
      <dgm:spPr>
        <a:solidFill>
          <a:schemeClr val="accent2">
            <a:lumMod val="20000"/>
            <a:lumOff val="80000"/>
            <a:alpha val="90000"/>
          </a:schemeClr>
        </a:solidFill>
      </dgm:spPr>
      <dgm:t>
        <a:bodyPr/>
        <a:lstStyle/>
        <a:p>
          <a:r>
            <a:rPr lang="en-GB" sz="1600" b="0" dirty="0" smtClean="0">
              <a:solidFill>
                <a:schemeClr val="tx1"/>
              </a:solidFill>
            </a:rPr>
            <a:t>Monitoring reports, CRC Concluding observations</a:t>
          </a:r>
          <a:endParaRPr lang="en-GB" sz="1600" b="0" dirty="0">
            <a:solidFill>
              <a:schemeClr val="tx1"/>
            </a:solidFill>
          </a:endParaRPr>
        </a:p>
      </dgm:t>
    </dgm:pt>
    <dgm:pt modelId="{9C97DEF9-2484-4C5A-83DA-84928FB9D71E}" type="parTrans" cxnId="{F6BB6694-D6BF-42F5-AE62-327CFA4AECCC}">
      <dgm:prSet/>
      <dgm:spPr/>
      <dgm:t>
        <a:bodyPr/>
        <a:lstStyle/>
        <a:p>
          <a:endParaRPr lang="en-GB"/>
        </a:p>
      </dgm:t>
    </dgm:pt>
    <dgm:pt modelId="{16E8D683-42FC-463F-92A2-AF7EDFB4F71E}" type="sibTrans" cxnId="{F6BB6694-D6BF-42F5-AE62-327CFA4AECCC}">
      <dgm:prSet/>
      <dgm:spPr/>
      <dgm:t>
        <a:bodyPr/>
        <a:lstStyle/>
        <a:p>
          <a:endParaRPr lang="en-GB"/>
        </a:p>
      </dgm:t>
    </dgm:pt>
    <dgm:pt modelId="{656051F9-170C-453C-AE40-A628D2E36D11}">
      <dgm:prSet phldrT="[Text]" custT="1"/>
      <dgm:spPr>
        <a:solidFill>
          <a:schemeClr val="accent1">
            <a:lumMod val="40000"/>
            <a:lumOff val="60000"/>
            <a:alpha val="90000"/>
          </a:schemeClr>
        </a:solidFill>
      </dgm:spPr>
      <dgm:t>
        <a:bodyPr/>
        <a:lstStyle/>
        <a:p>
          <a:r>
            <a:rPr lang="en-GB" sz="1600" b="0" i="0" dirty="0" smtClean="0">
              <a:solidFill>
                <a:schemeClr val="tx1"/>
              </a:solidFill>
            </a:rPr>
            <a:t>Mostly structural, few process and outcome indicators</a:t>
          </a:r>
          <a:endParaRPr lang="en-GB" sz="1600" b="0" i="0" dirty="0">
            <a:solidFill>
              <a:schemeClr val="tx1"/>
            </a:solidFill>
          </a:endParaRPr>
        </a:p>
      </dgm:t>
    </dgm:pt>
    <dgm:pt modelId="{05E009C8-51A4-44A5-AAAF-B7C513F086F9}" type="sibTrans" cxnId="{4A1F5138-6FF8-432A-9C28-CD6CE49BBB2A}">
      <dgm:prSet/>
      <dgm:spPr/>
      <dgm:t>
        <a:bodyPr/>
        <a:lstStyle/>
        <a:p>
          <a:endParaRPr lang="en-GB"/>
        </a:p>
      </dgm:t>
    </dgm:pt>
    <dgm:pt modelId="{E1E5E66B-902D-434A-ADDB-538404D7C3B8}" type="parTrans" cxnId="{4A1F5138-6FF8-432A-9C28-CD6CE49BBB2A}">
      <dgm:prSet/>
      <dgm:spPr/>
      <dgm:t>
        <a:bodyPr/>
        <a:lstStyle/>
        <a:p>
          <a:endParaRPr lang="en-GB"/>
        </a:p>
      </dgm:t>
    </dgm:pt>
    <dgm:pt modelId="{20BD17A0-F445-4D57-ABC6-987A7DB46B0A}" type="pres">
      <dgm:prSet presAssocID="{135EEB1F-62F0-4071-B731-5F1596F0EF58}" presName="Name0" presStyleCnt="0">
        <dgm:presLayoutVars>
          <dgm:dir/>
          <dgm:animLvl val="lvl"/>
          <dgm:resizeHandles val="exact"/>
        </dgm:presLayoutVars>
      </dgm:prSet>
      <dgm:spPr/>
      <dgm:t>
        <a:bodyPr/>
        <a:lstStyle/>
        <a:p>
          <a:endParaRPr lang="en-GB"/>
        </a:p>
      </dgm:t>
    </dgm:pt>
    <dgm:pt modelId="{81B8C6EC-0C8E-4997-BFD6-D3E8CE74DD9E}" type="pres">
      <dgm:prSet presAssocID="{E2307B73-008E-4CFD-B7D8-E8FCC8432521}" presName="linNode" presStyleCnt="0"/>
      <dgm:spPr/>
    </dgm:pt>
    <dgm:pt modelId="{B42A0BA9-2A66-437D-8AE1-36B611B10972}" type="pres">
      <dgm:prSet presAssocID="{E2307B73-008E-4CFD-B7D8-E8FCC8432521}" presName="parentText" presStyleLbl="node1" presStyleIdx="0" presStyleCnt="3">
        <dgm:presLayoutVars>
          <dgm:chMax val="1"/>
          <dgm:bulletEnabled val="1"/>
        </dgm:presLayoutVars>
      </dgm:prSet>
      <dgm:spPr/>
      <dgm:t>
        <a:bodyPr/>
        <a:lstStyle/>
        <a:p>
          <a:endParaRPr lang="en-GB"/>
        </a:p>
      </dgm:t>
    </dgm:pt>
    <dgm:pt modelId="{C39B325C-3780-4862-9746-13C64FDB28CA}" type="pres">
      <dgm:prSet presAssocID="{E2307B73-008E-4CFD-B7D8-E8FCC8432521}" presName="descendantText" presStyleLbl="alignAccFollowNode1" presStyleIdx="0" presStyleCnt="3" custLinFactNeighborX="-3274" custLinFactNeighborY="-2482">
        <dgm:presLayoutVars>
          <dgm:bulletEnabled val="1"/>
        </dgm:presLayoutVars>
      </dgm:prSet>
      <dgm:spPr/>
      <dgm:t>
        <a:bodyPr/>
        <a:lstStyle/>
        <a:p>
          <a:endParaRPr lang="en-GB"/>
        </a:p>
      </dgm:t>
    </dgm:pt>
    <dgm:pt modelId="{34C6EF1A-8A89-4C37-8B85-DAD1BB4305E6}" type="pres">
      <dgm:prSet presAssocID="{6D280026-EAF8-418F-ACCE-B8EAD266C34A}" presName="sp" presStyleCnt="0"/>
      <dgm:spPr/>
    </dgm:pt>
    <dgm:pt modelId="{1C6803EB-4979-49AC-BFDB-624ACFCDBC11}" type="pres">
      <dgm:prSet presAssocID="{23B8DEE1-46BC-4468-A9A2-40CC8F1425C7}" presName="linNode" presStyleCnt="0"/>
      <dgm:spPr/>
    </dgm:pt>
    <dgm:pt modelId="{F6A42045-B648-4A38-A73F-12125C560C95}" type="pres">
      <dgm:prSet presAssocID="{23B8DEE1-46BC-4468-A9A2-40CC8F1425C7}" presName="parentText" presStyleLbl="node1" presStyleIdx="1" presStyleCnt="3">
        <dgm:presLayoutVars>
          <dgm:chMax val="1"/>
          <dgm:bulletEnabled val="1"/>
        </dgm:presLayoutVars>
      </dgm:prSet>
      <dgm:spPr/>
      <dgm:t>
        <a:bodyPr/>
        <a:lstStyle/>
        <a:p>
          <a:endParaRPr lang="en-GB"/>
        </a:p>
      </dgm:t>
    </dgm:pt>
    <dgm:pt modelId="{A3568A79-36A1-45B1-940D-B2AA683238D8}" type="pres">
      <dgm:prSet presAssocID="{23B8DEE1-46BC-4468-A9A2-40CC8F1425C7}" presName="descendantText" presStyleLbl="alignAccFollowNode1" presStyleIdx="1" presStyleCnt="3">
        <dgm:presLayoutVars>
          <dgm:bulletEnabled val="1"/>
        </dgm:presLayoutVars>
      </dgm:prSet>
      <dgm:spPr/>
      <dgm:t>
        <a:bodyPr/>
        <a:lstStyle/>
        <a:p>
          <a:endParaRPr lang="en-GB"/>
        </a:p>
      </dgm:t>
    </dgm:pt>
    <dgm:pt modelId="{059BE3BA-D606-4BC3-82BF-18027F5BFFBB}" type="pres">
      <dgm:prSet presAssocID="{EDF45030-3ADC-4BDD-8714-B6D74ECF2825}" presName="sp" presStyleCnt="0"/>
      <dgm:spPr/>
    </dgm:pt>
    <dgm:pt modelId="{B02DB566-3F63-46BD-BA1B-BED19AF16D0E}" type="pres">
      <dgm:prSet presAssocID="{5EDAF269-CE54-4C48-9D8C-7A63DD3FF7FF}" presName="linNode" presStyleCnt="0"/>
      <dgm:spPr/>
    </dgm:pt>
    <dgm:pt modelId="{E509BC4E-C5E7-405C-9E03-2743115375DE}" type="pres">
      <dgm:prSet presAssocID="{5EDAF269-CE54-4C48-9D8C-7A63DD3FF7FF}" presName="parentText" presStyleLbl="node1" presStyleIdx="2" presStyleCnt="3">
        <dgm:presLayoutVars>
          <dgm:chMax val="1"/>
          <dgm:bulletEnabled val="1"/>
        </dgm:presLayoutVars>
      </dgm:prSet>
      <dgm:spPr/>
      <dgm:t>
        <a:bodyPr/>
        <a:lstStyle/>
        <a:p>
          <a:endParaRPr lang="en-GB"/>
        </a:p>
      </dgm:t>
    </dgm:pt>
    <dgm:pt modelId="{D061FE4C-41C3-48BC-A532-785E1070A43A}" type="pres">
      <dgm:prSet presAssocID="{5EDAF269-CE54-4C48-9D8C-7A63DD3FF7FF}" presName="descendantText" presStyleLbl="alignAccFollowNode1" presStyleIdx="2" presStyleCnt="3" custScaleY="104146" custLinFactNeighborX="-794" custLinFactNeighborY="409">
        <dgm:presLayoutVars>
          <dgm:bulletEnabled val="1"/>
        </dgm:presLayoutVars>
      </dgm:prSet>
      <dgm:spPr/>
      <dgm:t>
        <a:bodyPr/>
        <a:lstStyle/>
        <a:p>
          <a:endParaRPr lang="en-GB"/>
        </a:p>
      </dgm:t>
    </dgm:pt>
  </dgm:ptLst>
  <dgm:cxnLst>
    <dgm:cxn modelId="{18B4C2A3-F295-42DB-BD5D-F7DB25EDF063}" type="presOf" srcId="{234ED819-D904-44AB-AB88-898CF5B705FB}" destId="{D061FE4C-41C3-48BC-A532-785E1070A43A}" srcOrd="0" destOrd="1" presId="urn:microsoft.com/office/officeart/2005/8/layout/vList5"/>
    <dgm:cxn modelId="{FC632F29-7EA7-4C26-A039-E861021FFE59}" type="presOf" srcId="{135EEB1F-62F0-4071-B731-5F1596F0EF58}" destId="{20BD17A0-F445-4D57-ABC6-987A7DB46B0A}" srcOrd="0" destOrd="0" presId="urn:microsoft.com/office/officeart/2005/8/layout/vList5"/>
    <dgm:cxn modelId="{4C8CF7F7-7613-43FA-92E0-FD9F2DE015D5}" srcId="{23B8DEE1-46BC-4468-A9A2-40CC8F1425C7}" destId="{93CD8AE7-8FEB-43EA-B92A-3836248DB43B}" srcOrd="0" destOrd="0" parTransId="{FB8A2CD1-4E40-401C-A079-A30983C8B43D}" sibTransId="{B2307C56-845B-4E6A-8770-7C0A228C6A75}"/>
    <dgm:cxn modelId="{69A14D37-E730-4543-BAEE-CEEE5CD892E4}" type="presOf" srcId="{23B8DEE1-46BC-4468-A9A2-40CC8F1425C7}" destId="{F6A42045-B648-4A38-A73F-12125C560C95}" srcOrd="0" destOrd="0" presId="urn:microsoft.com/office/officeart/2005/8/layout/vList5"/>
    <dgm:cxn modelId="{DC4F345C-9EF5-4E9C-A575-256C52E4CA71}" srcId="{5EDAF269-CE54-4C48-9D8C-7A63DD3FF7FF}" destId="{234ED819-D904-44AB-AB88-898CF5B705FB}" srcOrd="1" destOrd="0" parTransId="{6C6CCC39-8BA9-4EA8-9D06-762D71874FD8}" sibTransId="{51A683F4-19B3-4CE7-824D-67D0E7DB3054}"/>
    <dgm:cxn modelId="{FEA08C04-3DC5-4319-BA5E-9AE62A39A6D6}" srcId="{135EEB1F-62F0-4071-B731-5F1596F0EF58}" destId="{E2307B73-008E-4CFD-B7D8-E8FCC8432521}" srcOrd="0" destOrd="0" parTransId="{69018DB6-2679-4F61-9AC4-96FE1950A14A}" sibTransId="{6D280026-EAF8-418F-ACCE-B8EAD266C34A}"/>
    <dgm:cxn modelId="{5E22A434-71DE-4F01-ABCE-CF93DF4B2B75}" type="presOf" srcId="{30711817-DEF2-42CF-BF72-FF2E14FAA1EC}" destId="{A3568A79-36A1-45B1-940D-B2AA683238D8}" srcOrd="0" destOrd="2" presId="urn:microsoft.com/office/officeart/2005/8/layout/vList5"/>
    <dgm:cxn modelId="{F6BB6694-D6BF-42F5-AE62-327CFA4AECCC}" srcId="{23B8DEE1-46BC-4468-A9A2-40CC8F1425C7}" destId="{30711817-DEF2-42CF-BF72-FF2E14FAA1EC}" srcOrd="2" destOrd="0" parTransId="{9C97DEF9-2484-4C5A-83DA-84928FB9D71E}" sibTransId="{16E8D683-42FC-463F-92A2-AF7EDFB4F71E}"/>
    <dgm:cxn modelId="{1361FFFA-7DAE-499C-9858-919637B2A147}" srcId="{135EEB1F-62F0-4071-B731-5F1596F0EF58}" destId="{5EDAF269-CE54-4C48-9D8C-7A63DD3FF7FF}" srcOrd="2" destOrd="0" parTransId="{999E191A-3CCD-481E-8CF8-CA52D453D07A}" sibTransId="{EB64ABF0-944C-47C7-9549-27BDB353D4F9}"/>
    <dgm:cxn modelId="{C1CA668E-212D-4BE1-BC5C-60F84402BB4C}" type="presOf" srcId="{656051F9-170C-453C-AE40-A628D2E36D11}" destId="{C39B325C-3780-4862-9746-13C64FDB28CA}" srcOrd="0" destOrd="0" presId="urn:microsoft.com/office/officeart/2005/8/layout/vList5"/>
    <dgm:cxn modelId="{BAD2D034-2566-42D7-8C74-B9DA3B6450FD}" srcId="{135EEB1F-62F0-4071-B731-5F1596F0EF58}" destId="{23B8DEE1-46BC-4468-A9A2-40CC8F1425C7}" srcOrd="1" destOrd="0" parTransId="{CE186994-2032-49F5-8D59-E995340F7E7D}" sibTransId="{EDF45030-3ADC-4BDD-8714-B6D74ECF2825}"/>
    <dgm:cxn modelId="{4A1F5138-6FF8-432A-9C28-CD6CE49BBB2A}" srcId="{E2307B73-008E-4CFD-B7D8-E8FCC8432521}" destId="{656051F9-170C-453C-AE40-A628D2E36D11}" srcOrd="0" destOrd="0" parTransId="{E1E5E66B-902D-434A-ADDB-538404D7C3B8}" sibTransId="{05E009C8-51A4-44A5-AAAF-B7C513F086F9}"/>
    <dgm:cxn modelId="{F411E660-D71D-420A-BB1B-33156E38442F}" type="presOf" srcId="{5EDAF269-CE54-4C48-9D8C-7A63DD3FF7FF}" destId="{E509BC4E-C5E7-405C-9E03-2743115375DE}" srcOrd="0" destOrd="0" presId="urn:microsoft.com/office/officeart/2005/8/layout/vList5"/>
    <dgm:cxn modelId="{67C90263-A99D-4628-935C-13C500767F8D}" type="presOf" srcId="{93CD8AE7-8FEB-43EA-B92A-3836248DB43B}" destId="{A3568A79-36A1-45B1-940D-B2AA683238D8}" srcOrd="0" destOrd="0" presId="urn:microsoft.com/office/officeart/2005/8/layout/vList5"/>
    <dgm:cxn modelId="{144E6279-7282-4C19-AFDD-9E33FB31C461}" type="presOf" srcId="{0E9E94F3-379C-4449-8297-5877873A92F4}" destId="{D061FE4C-41C3-48BC-A532-785E1070A43A}" srcOrd="0" destOrd="0" presId="urn:microsoft.com/office/officeart/2005/8/layout/vList5"/>
    <dgm:cxn modelId="{C959E193-44DB-4674-A583-616D7982EB09}" srcId="{23B8DEE1-46BC-4468-A9A2-40CC8F1425C7}" destId="{A469C5B5-7BEF-4BBC-AB7C-DE86D31D879B}" srcOrd="1" destOrd="0" parTransId="{8D9447D4-9E81-42E3-9543-B589328475C0}" sibTransId="{3B29EC64-1002-4C43-A0B7-686A7DE929A0}"/>
    <dgm:cxn modelId="{D8286078-2BAE-4A8D-B1BE-D072A592C18F}" type="presOf" srcId="{A469C5B5-7BEF-4BBC-AB7C-DE86D31D879B}" destId="{A3568A79-36A1-45B1-940D-B2AA683238D8}" srcOrd="0" destOrd="1" presId="urn:microsoft.com/office/officeart/2005/8/layout/vList5"/>
    <dgm:cxn modelId="{6BBB11E1-CD1A-4912-98E3-0116C8286DF8}" srcId="{5EDAF269-CE54-4C48-9D8C-7A63DD3FF7FF}" destId="{0E9E94F3-379C-4449-8297-5877873A92F4}" srcOrd="0" destOrd="0" parTransId="{8E00A971-D263-465F-9A14-0D1149BF1DD1}" sibTransId="{BC4B68D7-6AE2-44B1-BF45-F988E180AD1A}"/>
    <dgm:cxn modelId="{DE6B3017-5979-402C-9D63-D149B3AEA896}" type="presOf" srcId="{E2307B73-008E-4CFD-B7D8-E8FCC8432521}" destId="{B42A0BA9-2A66-437D-8AE1-36B611B10972}" srcOrd="0" destOrd="0" presId="urn:microsoft.com/office/officeart/2005/8/layout/vList5"/>
    <dgm:cxn modelId="{92D0A5C8-1674-4851-BA6A-6E11ED228FDE}" type="presParOf" srcId="{20BD17A0-F445-4D57-ABC6-987A7DB46B0A}" destId="{81B8C6EC-0C8E-4997-BFD6-D3E8CE74DD9E}" srcOrd="0" destOrd="0" presId="urn:microsoft.com/office/officeart/2005/8/layout/vList5"/>
    <dgm:cxn modelId="{FD334BE2-C2A2-455B-9220-048AFC658C86}" type="presParOf" srcId="{81B8C6EC-0C8E-4997-BFD6-D3E8CE74DD9E}" destId="{B42A0BA9-2A66-437D-8AE1-36B611B10972}" srcOrd="0" destOrd="0" presId="urn:microsoft.com/office/officeart/2005/8/layout/vList5"/>
    <dgm:cxn modelId="{50999B90-B932-4512-90AA-B0F49406E072}" type="presParOf" srcId="{81B8C6EC-0C8E-4997-BFD6-D3E8CE74DD9E}" destId="{C39B325C-3780-4862-9746-13C64FDB28CA}" srcOrd="1" destOrd="0" presId="urn:microsoft.com/office/officeart/2005/8/layout/vList5"/>
    <dgm:cxn modelId="{A0FE701B-71B7-4DBA-A02F-A28273358879}" type="presParOf" srcId="{20BD17A0-F445-4D57-ABC6-987A7DB46B0A}" destId="{34C6EF1A-8A89-4C37-8B85-DAD1BB4305E6}" srcOrd="1" destOrd="0" presId="urn:microsoft.com/office/officeart/2005/8/layout/vList5"/>
    <dgm:cxn modelId="{14D90F75-D4AE-46F0-864C-5EB1A5F16882}" type="presParOf" srcId="{20BD17A0-F445-4D57-ABC6-987A7DB46B0A}" destId="{1C6803EB-4979-49AC-BFDB-624ACFCDBC11}" srcOrd="2" destOrd="0" presId="urn:microsoft.com/office/officeart/2005/8/layout/vList5"/>
    <dgm:cxn modelId="{7B2948FF-9808-49E5-9F94-ABD311F51ECA}" type="presParOf" srcId="{1C6803EB-4979-49AC-BFDB-624ACFCDBC11}" destId="{F6A42045-B648-4A38-A73F-12125C560C95}" srcOrd="0" destOrd="0" presId="urn:microsoft.com/office/officeart/2005/8/layout/vList5"/>
    <dgm:cxn modelId="{C9B1FE70-A9D8-4D78-86EA-A77E3E2B8275}" type="presParOf" srcId="{1C6803EB-4979-49AC-BFDB-624ACFCDBC11}" destId="{A3568A79-36A1-45B1-940D-B2AA683238D8}" srcOrd="1" destOrd="0" presId="urn:microsoft.com/office/officeart/2005/8/layout/vList5"/>
    <dgm:cxn modelId="{095F5396-3CC5-4523-A76F-5C868AEB3C68}" type="presParOf" srcId="{20BD17A0-F445-4D57-ABC6-987A7DB46B0A}" destId="{059BE3BA-D606-4BC3-82BF-18027F5BFFBB}" srcOrd="3" destOrd="0" presId="urn:microsoft.com/office/officeart/2005/8/layout/vList5"/>
    <dgm:cxn modelId="{A6F6B99C-BC31-457C-B152-7B625B0F740B}" type="presParOf" srcId="{20BD17A0-F445-4D57-ABC6-987A7DB46B0A}" destId="{B02DB566-3F63-46BD-BA1B-BED19AF16D0E}" srcOrd="4" destOrd="0" presId="urn:microsoft.com/office/officeart/2005/8/layout/vList5"/>
    <dgm:cxn modelId="{BF220C9B-AD2D-4640-BD47-DB78EFB2581A}" type="presParOf" srcId="{B02DB566-3F63-46BD-BA1B-BED19AF16D0E}" destId="{E509BC4E-C5E7-405C-9E03-2743115375DE}" srcOrd="0" destOrd="0" presId="urn:microsoft.com/office/officeart/2005/8/layout/vList5"/>
    <dgm:cxn modelId="{60D66A6E-A73B-420B-B6AE-4DB4AD2F5F75}" type="presParOf" srcId="{B02DB566-3F63-46BD-BA1B-BED19AF16D0E}" destId="{D061FE4C-41C3-48BC-A532-785E1070A43A}"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3D7C74-4392-41AF-AEA7-9336EC2FA8D1}">
      <dsp:nvSpPr>
        <dsp:cNvPr id="0" name=""/>
        <dsp:cNvSpPr/>
      </dsp:nvSpPr>
      <dsp:spPr>
        <a:xfrm>
          <a:off x="0" y="0"/>
          <a:ext cx="6451916" cy="1191602"/>
        </a:xfrm>
        <a:prstGeom prst="roundRect">
          <a:avLst>
            <a:gd name="adj" fmla="val 10000"/>
          </a:avLst>
        </a:prstGeom>
        <a:solidFill>
          <a:schemeClr val="accent1">
            <a:lumMod val="20000"/>
            <a:lumOff val="8000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GB" sz="2200" b="0" kern="1200" dirty="0" smtClean="0">
              <a:solidFill>
                <a:schemeClr val="tx1"/>
              </a:solidFill>
            </a:rPr>
            <a:t>To enable countries to undertake a baseline assessment of current implementation</a:t>
          </a:r>
          <a:endParaRPr lang="en-GB" sz="2200" b="0" kern="1200" dirty="0">
            <a:solidFill>
              <a:schemeClr val="tx1"/>
            </a:solidFill>
          </a:endParaRPr>
        </a:p>
      </dsp:txBody>
      <dsp:txXfrm>
        <a:off x="34901" y="34901"/>
        <a:ext cx="5065393" cy="1121800"/>
      </dsp:txXfrm>
    </dsp:sp>
    <dsp:sp modelId="{A3532545-4108-412F-AE7D-FFEE4F49E23F}">
      <dsp:nvSpPr>
        <dsp:cNvPr id="0" name=""/>
        <dsp:cNvSpPr/>
      </dsp:nvSpPr>
      <dsp:spPr>
        <a:xfrm>
          <a:off x="576091" y="1368148"/>
          <a:ext cx="6451916" cy="1191602"/>
        </a:xfrm>
        <a:prstGeom prst="roundRect">
          <a:avLst>
            <a:gd name="adj" fmla="val 10000"/>
          </a:avLst>
        </a:prstGeom>
        <a:solidFill>
          <a:schemeClr val="accent1">
            <a:lumMod val="20000"/>
            <a:lumOff val="8000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GB" sz="2200" b="0" kern="1200" dirty="0" smtClean="0">
              <a:solidFill>
                <a:schemeClr val="tx1"/>
              </a:solidFill>
            </a:rPr>
            <a:t>To help identify measures needed to achieve further compliance</a:t>
          </a:r>
        </a:p>
      </dsp:txBody>
      <dsp:txXfrm>
        <a:off x="610992" y="1403049"/>
        <a:ext cx="5067225" cy="1121800"/>
      </dsp:txXfrm>
    </dsp:sp>
    <dsp:sp modelId="{0E726552-5B02-4F21-B2F5-5DA3C7DF5BAD}">
      <dsp:nvSpPr>
        <dsp:cNvPr id="0" name=""/>
        <dsp:cNvSpPr/>
      </dsp:nvSpPr>
      <dsp:spPr>
        <a:xfrm>
          <a:off x="1072631" y="2816515"/>
          <a:ext cx="6451916" cy="1191602"/>
        </a:xfrm>
        <a:prstGeom prst="roundRect">
          <a:avLst>
            <a:gd name="adj" fmla="val 10000"/>
          </a:avLst>
        </a:prstGeom>
        <a:solidFill>
          <a:schemeClr val="accent1">
            <a:lumMod val="20000"/>
            <a:lumOff val="8000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GB" sz="2200" b="0" kern="1200" dirty="0" smtClean="0">
              <a:solidFill>
                <a:schemeClr val="tx1"/>
              </a:solidFill>
            </a:rPr>
            <a:t>To provide benchmarks to measure progress over time  </a:t>
          </a:r>
        </a:p>
      </dsp:txBody>
      <dsp:txXfrm>
        <a:off x="1107532" y="2851416"/>
        <a:ext cx="5075289" cy="1121800"/>
      </dsp:txXfrm>
    </dsp:sp>
    <dsp:sp modelId="{002AB064-FFE2-414B-B62F-471DE1595430}">
      <dsp:nvSpPr>
        <dsp:cNvPr id="0" name=""/>
        <dsp:cNvSpPr/>
      </dsp:nvSpPr>
      <dsp:spPr>
        <a:xfrm>
          <a:off x="1612979" y="4224773"/>
          <a:ext cx="6451916" cy="1191602"/>
        </a:xfrm>
        <a:prstGeom prst="roundRect">
          <a:avLst>
            <a:gd name="adj" fmla="val 10000"/>
          </a:avLst>
        </a:prstGeom>
        <a:solidFill>
          <a:schemeClr val="accent1">
            <a:lumMod val="20000"/>
            <a:lumOff val="8000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GB" sz="2200" b="0" kern="1200" dirty="0" smtClean="0">
              <a:solidFill>
                <a:schemeClr val="tx1"/>
              </a:solidFill>
            </a:rPr>
            <a:t>To strengthen monitoring and accountability</a:t>
          </a:r>
        </a:p>
      </dsp:txBody>
      <dsp:txXfrm>
        <a:off x="1647880" y="4259674"/>
        <a:ext cx="5067225" cy="1121800"/>
      </dsp:txXfrm>
    </dsp:sp>
    <dsp:sp modelId="{0A009618-1F59-4F87-92C3-3D805A36393D}">
      <dsp:nvSpPr>
        <dsp:cNvPr id="0" name=""/>
        <dsp:cNvSpPr/>
      </dsp:nvSpPr>
      <dsp:spPr>
        <a:xfrm>
          <a:off x="5677375" y="912659"/>
          <a:ext cx="774541" cy="774541"/>
        </a:xfrm>
        <a:prstGeom prst="downArrow">
          <a:avLst>
            <a:gd name="adj1" fmla="val 55000"/>
            <a:gd name="adj2" fmla="val 45000"/>
          </a:avLst>
        </a:prstGeom>
        <a:solidFill>
          <a:schemeClr val="accent2">
            <a:lumMod val="20000"/>
            <a:lumOff val="80000"/>
            <a:alpha val="90000"/>
          </a:schemeClr>
        </a:solidFill>
        <a:ln w="425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endParaRPr lang="en-GB" sz="3500" kern="1200"/>
        </a:p>
      </dsp:txBody>
      <dsp:txXfrm>
        <a:off x="5851647" y="912659"/>
        <a:ext cx="425997" cy="582842"/>
      </dsp:txXfrm>
    </dsp:sp>
    <dsp:sp modelId="{B5B1DE08-04BE-4845-9407-D83AA5DD52CC}">
      <dsp:nvSpPr>
        <dsp:cNvPr id="0" name=""/>
        <dsp:cNvSpPr/>
      </dsp:nvSpPr>
      <dsp:spPr>
        <a:xfrm>
          <a:off x="6217723" y="2320917"/>
          <a:ext cx="774541" cy="774541"/>
        </a:xfrm>
        <a:prstGeom prst="downArrow">
          <a:avLst>
            <a:gd name="adj1" fmla="val 55000"/>
            <a:gd name="adj2" fmla="val 45000"/>
          </a:avLst>
        </a:prstGeom>
        <a:solidFill>
          <a:schemeClr val="accent2">
            <a:lumMod val="40000"/>
            <a:lumOff val="60000"/>
            <a:alpha val="90000"/>
          </a:schemeClr>
        </a:solidFill>
        <a:ln w="425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endParaRPr lang="en-GB" sz="3500" kern="1200"/>
        </a:p>
      </dsp:txBody>
      <dsp:txXfrm>
        <a:off x="6391995" y="2320917"/>
        <a:ext cx="425997" cy="582842"/>
      </dsp:txXfrm>
    </dsp:sp>
    <dsp:sp modelId="{4D9C70B5-23B2-435D-81EC-D079CE47F8B4}">
      <dsp:nvSpPr>
        <dsp:cNvPr id="0" name=""/>
        <dsp:cNvSpPr/>
      </dsp:nvSpPr>
      <dsp:spPr>
        <a:xfrm>
          <a:off x="6750006" y="3729174"/>
          <a:ext cx="774541" cy="774541"/>
        </a:xfrm>
        <a:prstGeom prst="downArrow">
          <a:avLst>
            <a:gd name="adj1" fmla="val 55000"/>
            <a:gd name="adj2" fmla="val 45000"/>
          </a:avLst>
        </a:prstGeom>
        <a:solidFill>
          <a:schemeClr val="accent2">
            <a:lumMod val="40000"/>
            <a:lumOff val="60000"/>
            <a:alpha val="90000"/>
          </a:schemeClr>
        </a:solidFill>
        <a:ln w="425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endParaRPr lang="en-GB" sz="3500" kern="1200"/>
        </a:p>
      </dsp:txBody>
      <dsp:txXfrm>
        <a:off x="6924278" y="3729174"/>
        <a:ext cx="425997" cy="5828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9B325C-3780-4862-9746-13C64FDB28CA}">
      <dsp:nvSpPr>
        <dsp:cNvPr id="0" name=""/>
        <dsp:cNvSpPr/>
      </dsp:nvSpPr>
      <dsp:spPr>
        <a:xfrm rot="5400000">
          <a:off x="4683619" y="-1731296"/>
          <a:ext cx="1410906" cy="5161533"/>
        </a:xfrm>
        <a:prstGeom prst="round2SameRect">
          <a:avLst/>
        </a:prstGeom>
        <a:solidFill>
          <a:schemeClr val="accent1">
            <a:lumMod val="40000"/>
            <a:lumOff val="60000"/>
            <a:alpha val="90000"/>
          </a:schemeClr>
        </a:solidFill>
        <a:ln w="425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0" i="0" kern="1200" dirty="0" smtClean="0">
              <a:solidFill>
                <a:schemeClr val="tx1"/>
              </a:solidFill>
            </a:rPr>
            <a:t>Mostly structural, few process and outcome indicators</a:t>
          </a:r>
          <a:endParaRPr lang="en-GB" sz="1600" b="0" i="0" kern="1200" dirty="0">
            <a:solidFill>
              <a:schemeClr val="tx1"/>
            </a:solidFill>
          </a:endParaRPr>
        </a:p>
      </dsp:txBody>
      <dsp:txXfrm rot="-5400000">
        <a:off x="2808306" y="212892"/>
        <a:ext cx="5092658" cy="1273156"/>
      </dsp:txXfrm>
    </dsp:sp>
    <dsp:sp modelId="{B42A0BA9-2A66-437D-8AE1-36B611B10972}">
      <dsp:nvSpPr>
        <dsp:cNvPr id="0" name=""/>
        <dsp:cNvSpPr/>
      </dsp:nvSpPr>
      <dsp:spPr>
        <a:xfrm>
          <a:off x="0" y="2672"/>
          <a:ext cx="2903362" cy="1763633"/>
        </a:xfrm>
        <a:prstGeom prst="roundRect">
          <a:avLst/>
        </a:prstGeom>
        <a:solidFill>
          <a:schemeClr val="accent1">
            <a:lumMod val="60000"/>
            <a:lumOff val="4000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GB" sz="2800" b="1" kern="1200" dirty="0" smtClean="0">
              <a:solidFill>
                <a:schemeClr val="tx1"/>
              </a:solidFill>
            </a:rPr>
            <a:t>10 Indicators</a:t>
          </a:r>
          <a:endParaRPr lang="en-GB" sz="2800" b="1" kern="1200" dirty="0">
            <a:solidFill>
              <a:schemeClr val="tx1"/>
            </a:solidFill>
          </a:endParaRPr>
        </a:p>
      </dsp:txBody>
      <dsp:txXfrm>
        <a:off x="86093" y="88765"/>
        <a:ext cx="2731176" cy="1591447"/>
      </dsp:txXfrm>
    </dsp:sp>
    <dsp:sp modelId="{A3568A79-36A1-45B1-940D-B2AA683238D8}">
      <dsp:nvSpPr>
        <dsp:cNvPr id="0" name=""/>
        <dsp:cNvSpPr/>
      </dsp:nvSpPr>
      <dsp:spPr>
        <a:xfrm rot="5400000">
          <a:off x="4778675" y="155537"/>
          <a:ext cx="1410906" cy="5161533"/>
        </a:xfrm>
        <a:prstGeom prst="round2SameRect">
          <a:avLst/>
        </a:prstGeom>
        <a:solidFill>
          <a:schemeClr val="accent2">
            <a:lumMod val="20000"/>
            <a:lumOff val="80000"/>
            <a:alpha val="90000"/>
          </a:schemeClr>
        </a:solidFill>
        <a:ln w="425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0" kern="1200" dirty="0" smtClean="0">
              <a:solidFill>
                <a:schemeClr val="tx1"/>
              </a:solidFill>
            </a:rPr>
            <a:t>Constitutions, laws, policies and strategies</a:t>
          </a:r>
          <a:endParaRPr lang="en-GB" sz="1600" b="0" kern="1200" dirty="0">
            <a:solidFill>
              <a:schemeClr val="tx1"/>
            </a:solidFill>
          </a:endParaRPr>
        </a:p>
        <a:p>
          <a:pPr marL="171450" lvl="1" indent="-171450" algn="l" defTabSz="711200">
            <a:lnSpc>
              <a:spcPct val="90000"/>
            </a:lnSpc>
            <a:spcBef>
              <a:spcPct val="0"/>
            </a:spcBef>
            <a:spcAft>
              <a:spcPct val="15000"/>
            </a:spcAft>
            <a:buChar char="••"/>
          </a:pPr>
          <a:r>
            <a:rPr lang="en-GB" sz="1600" b="0" kern="1200" dirty="0" smtClean="0">
              <a:solidFill>
                <a:schemeClr val="tx1"/>
              </a:solidFill>
            </a:rPr>
            <a:t>Qualitative research, </a:t>
          </a:r>
          <a:r>
            <a:rPr lang="en-GB" sz="1600" b="0" kern="1200" dirty="0" err="1" smtClean="0">
              <a:solidFill>
                <a:schemeClr val="tx1"/>
              </a:solidFill>
            </a:rPr>
            <a:t>Eurobarometer</a:t>
          </a:r>
          <a:r>
            <a:rPr lang="en-GB" sz="1600" b="0" kern="1200" dirty="0" smtClean="0">
              <a:solidFill>
                <a:schemeClr val="tx1"/>
              </a:solidFill>
            </a:rPr>
            <a:t> surveys, NGO reports</a:t>
          </a:r>
          <a:endParaRPr lang="en-GB" sz="1600" b="0" kern="1200" dirty="0">
            <a:solidFill>
              <a:schemeClr val="tx1"/>
            </a:solidFill>
          </a:endParaRPr>
        </a:p>
        <a:p>
          <a:pPr marL="171450" lvl="1" indent="-171450" algn="l" defTabSz="711200">
            <a:lnSpc>
              <a:spcPct val="90000"/>
            </a:lnSpc>
            <a:spcBef>
              <a:spcPct val="0"/>
            </a:spcBef>
            <a:spcAft>
              <a:spcPct val="15000"/>
            </a:spcAft>
            <a:buChar char="••"/>
          </a:pPr>
          <a:r>
            <a:rPr lang="en-GB" sz="1600" b="0" kern="1200" dirty="0" smtClean="0">
              <a:solidFill>
                <a:schemeClr val="tx1"/>
              </a:solidFill>
            </a:rPr>
            <a:t>Monitoring reports, CRC Concluding observations</a:t>
          </a:r>
          <a:endParaRPr lang="en-GB" sz="1600" b="0" kern="1200" dirty="0">
            <a:solidFill>
              <a:schemeClr val="tx1"/>
            </a:solidFill>
          </a:endParaRPr>
        </a:p>
      </dsp:txBody>
      <dsp:txXfrm rot="-5400000">
        <a:off x="2903362" y="2099726"/>
        <a:ext cx="5092658" cy="1273156"/>
      </dsp:txXfrm>
    </dsp:sp>
    <dsp:sp modelId="{F6A42045-B648-4A38-A73F-12125C560C95}">
      <dsp:nvSpPr>
        <dsp:cNvPr id="0" name=""/>
        <dsp:cNvSpPr/>
      </dsp:nvSpPr>
      <dsp:spPr>
        <a:xfrm>
          <a:off x="0" y="1854487"/>
          <a:ext cx="2903362" cy="1763633"/>
        </a:xfrm>
        <a:prstGeom prst="roundRect">
          <a:avLst/>
        </a:prstGeom>
        <a:solidFill>
          <a:schemeClr val="accent2">
            <a:lumMod val="40000"/>
            <a:lumOff val="6000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GB" sz="2800" b="1" kern="1200" dirty="0" smtClean="0">
              <a:solidFill>
                <a:schemeClr val="tx1"/>
              </a:solidFill>
            </a:rPr>
            <a:t>Data sources</a:t>
          </a:r>
          <a:endParaRPr lang="en-GB" sz="2800" b="1" kern="1200" dirty="0">
            <a:solidFill>
              <a:schemeClr val="tx1"/>
            </a:solidFill>
          </a:endParaRPr>
        </a:p>
      </dsp:txBody>
      <dsp:txXfrm>
        <a:off x="86093" y="1940580"/>
        <a:ext cx="2731176" cy="1591447"/>
      </dsp:txXfrm>
    </dsp:sp>
    <dsp:sp modelId="{D061FE4C-41C3-48BC-A532-785E1070A43A}">
      <dsp:nvSpPr>
        <dsp:cNvPr id="0" name=""/>
        <dsp:cNvSpPr/>
      </dsp:nvSpPr>
      <dsp:spPr>
        <a:xfrm rot="5400000">
          <a:off x="4726375" y="2013122"/>
          <a:ext cx="1469402" cy="5161533"/>
        </a:xfrm>
        <a:prstGeom prst="round2SameRect">
          <a:avLst/>
        </a:prstGeom>
        <a:solidFill>
          <a:schemeClr val="accent5">
            <a:lumMod val="20000"/>
            <a:lumOff val="80000"/>
            <a:alpha val="90000"/>
          </a:schemeClr>
        </a:solidFill>
        <a:ln w="425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0" kern="1200" dirty="0" smtClean="0">
              <a:solidFill>
                <a:schemeClr val="tx1"/>
              </a:solidFill>
            </a:rPr>
            <a:t>Graduated criteria from 0-3</a:t>
          </a:r>
          <a:endParaRPr lang="en-GB" sz="1600" b="0" kern="1200" dirty="0">
            <a:solidFill>
              <a:schemeClr val="tx1"/>
            </a:solidFill>
          </a:endParaRPr>
        </a:p>
        <a:p>
          <a:pPr marL="171450" lvl="1" indent="-171450" algn="l" defTabSz="711200">
            <a:lnSpc>
              <a:spcPct val="90000"/>
            </a:lnSpc>
            <a:spcBef>
              <a:spcPct val="0"/>
            </a:spcBef>
            <a:spcAft>
              <a:spcPct val="15000"/>
            </a:spcAft>
            <a:buChar char="••"/>
          </a:pPr>
          <a:r>
            <a:rPr lang="en-GB" sz="1600" b="0" kern="1200" dirty="0" smtClean="0">
              <a:solidFill>
                <a:schemeClr val="tx1"/>
              </a:solidFill>
            </a:rPr>
            <a:t>Aim to enable tracking of progress</a:t>
          </a:r>
          <a:endParaRPr lang="en-GB" sz="1600" b="0" kern="1200" dirty="0">
            <a:solidFill>
              <a:schemeClr val="tx1"/>
            </a:solidFill>
          </a:endParaRPr>
        </a:p>
      </dsp:txBody>
      <dsp:txXfrm rot="-5400000">
        <a:off x="2880310" y="3930917"/>
        <a:ext cx="5089803" cy="1325942"/>
      </dsp:txXfrm>
    </dsp:sp>
    <dsp:sp modelId="{E509BC4E-C5E7-405C-9E03-2743115375DE}">
      <dsp:nvSpPr>
        <dsp:cNvPr id="0" name=""/>
        <dsp:cNvSpPr/>
      </dsp:nvSpPr>
      <dsp:spPr>
        <a:xfrm>
          <a:off x="0" y="3706302"/>
          <a:ext cx="2903362" cy="1763633"/>
        </a:xfrm>
        <a:prstGeom prst="roundRect">
          <a:avLst/>
        </a:prstGeom>
        <a:solidFill>
          <a:schemeClr val="accent5">
            <a:lumMod val="40000"/>
            <a:lumOff val="6000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GB" sz="2800" b="1" kern="1200" dirty="0" smtClean="0">
              <a:solidFill>
                <a:schemeClr val="tx1"/>
              </a:solidFill>
            </a:rPr>
            <a:t>Assessment criteria</a:t>
          </a:r>
          <a:endParaRPr lang="en-GB" sz="2800" b="1" kern="1200" dirty="0">
            <a:solidFill>
              <a:schemeClr val="tx1"/>
            </a:solidFill>
          </a:endParaRPr>
        </a:p>
      </dsp:txBody>
      <dsp:txXfrm>
        <a:off x="86093" y="3792395"/>
        <a:ext cx="2731176" cy="1591447"/>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5290" cy="4959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63032" y="0"/>
            <a:ext cx="2955290" cy="495935"/>
          </a:xfrm>
          <a:prstGeom prst="rect">
            <a:avLst/>
          </a:prstGeom>
        </p:spPr>
        <p:txBody>
          <a:bodyPr vert="horz" lIns="91440" tIns="45720" rIns="91440" bIns="45720" rtlCol="0"/>
          <a:lstStyle>
            <a:lvl1pPr algn="r">
              <a:defRPr sz="1200"/>
            </a:lvl1pPr>
          </a:lstStyle>
          <a:p>
            <a:fld id="{4AAC28A7-725A-4A42-A153-28BFE343B4E8}" type="datetimeFigureOut">
              <a:rPr lang="en-US" smtClean="0"/>
              <a:t>3/21/2016</a:t>
            </a:fld>
            <a:endParaRPr lang="en-US"/>
          </a:p>
        </p:txBody>
      </p:sp>
      <p:sp>
        <p:nvSpPr>
          <p:cNvPr id="4" name="Footer Placeholder 3"/>
          <p:cNvSpPr>
            <a:spLocks noGrp="1"/>
          </p:cNvSpPr>
          <p:nvPr>
            <p:ph type="ftr" sz="quarter" idx="2"/>
          </p:nvPr>
        </p:nvSpPr>
        <p:spPr>
          <a:xfrm>
            <a:off x="0" y="9421044"/>
            <a:ext cx="2955290" cy="49593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63032" y="9421044"/>
            <a:ext cx="2955290" cy="495935"/>
          </a:xfrm>
          <a:prstGeom prst="rect">
            <a:avLst/>
          </a:prstGeom>
        </p:spPr>
        <p:txBody>
          <a:bodyPr vert="horz" lIns="91440" tIns="45720" rIns="91440" bIns="45720" rtlCol="0" anchor="b"/>
          <a:lstStyle>
            <a:lvl1pPr algn="r">
              <a:defRPr sz="1200"/>
            </a:lvl1pPr>
          </a:lstStyle>
          <a:p>
            <a:fld id="{6049404E-8C85-47C3-B403-EE1678734346}" type="slidenum">
              <a:rPr lang="en-US" smtClean="0"/>
              <a:t>‹#›</a:t>
            </a:fld>
            <a:endParaRPr lang="en-US"/>
          </a:p>
        </p:txBody>
      </p:sp>
    </p:spTree>
    <p:extLst>
      <p:ext uri="{BB962C8B-B14F-4D97-AF65-F5344CB8AC3E}">
        <p14:creationId xmlns:p14="http://schemas.microsoft.com/office/powerpoint/2010/main" val="39289012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5290" cy="4959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63032" y="0"/>
            <a:ext cx="2955290" cy="495935"/>
          </a:xfrm>
          <a:prstGeom prst="rect">
            <a:avLst/>
          </a:prstGeom>
        </p:spPr>
        <p:txBody>
          <a:bodyPr vert="horz" lIns="91440" tIns="45720" rIns="91440" bIns="45720" rtlCol="0"/>
          <a:lstStyle>
            <a:lvl1pPr algn="r">
              <a:defRPr sz="1200"/>
            </a:lvl1pPr>
          </a:lstStyle>
          <a:p>
            <a:fld id="{51CB4BB8-64DA-4637-8EF6-5F20E913BF08}" type="datetimeFigureOut">
              <a:rPr lang="en-GB" smtClean="0"/>
              <a:pPr/>
              <a:t>21/03/2016</a:t>
            </a:fld>
            <a:endParaRPr lang="en-GB"/>
          </a:p>
        </p:txBody>
      </p:sp>
      <p:sp>
        <p:nvSpPr>
          <p:cNvPr id="4" name="Slide Image Placeholder 3"/>
          <p:cNvSpPr>
            <a:spLocks noGrp="1" noRot="1" noChangeAspect="1"/>
          </p:cNvSpPr>
          <p:nvPr>
            <p:ph type="sldImg" idx="2"/>
          </p:nvPr>
        </p:nvSpPr>
        <p:spPr>
          <a:xfrm>
            <a:off x="930275" y="744538"/>
            <a:ext cx="4959350" cy="371951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990" y="4711383"/>
            <a:ext cx="5455920" cy="44634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1044"/>
            <a:ext cx="2955290" cy="49593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63032" y="9421044"/>
            <a:ext cx="2955290" cy="495935"/>
          </a:xfrm>
          <a:prstGeom prst="rect">
            <a:avLst/>
          </a:prstGeom>
        </p:spPr>
        <p:txBody>
          <a:bodyPr vert="horz" lIns="91440" tIns="45720" rIns="91440" bIns="45720" rtlCol="0" anchor="b"/>
          <a:lstStyle>
            <a:lvl1pPr algn="r">
              <a:defRPr sz="1200"/>
            </a:lvl1pPr>
          </a:lstStyle>
          <a:p>
            <a:fld id="{07E97B60-A282-43CE-AE9F-72CB8062EC2B}" type="slidenum">
              <a:rPr lang="en-GB" smtClean="0"/>
              <a:pPr/>
              <a:t>‹#›</a:t>
            </a:fld>
            <a:endParaRPr lang="en-GB"/>
          </a:p>
        </p:txBody>
      </p:sp>
    </p:spTree>
    <p:extLst>
      <p:ext uri="{BB962C8B-B14F-4D97-AF65-F5344CB8AC3E}">
        <p14:creationId xmlns:p14="http://schemas.microsoft.com/office/powerpoint/2010/main" val="3993823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7E97B60-A282-43CE-AE9F-72CB8062EC2B}"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7E97B60-A282-43CE-AE9F-72CB8062EC2B}"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E97B60-A282-43CE-AE9F-72CB8062EC2B}" type="slidenum">
              <a:rPr lang="en-GB" smtClean="0"/>
              <a:pPr/>
              <a:t>11</a:t>
            </a:fld>
            <a:endParaRPr lang="en-GB"/>
          </a:p>
        </p:txBody>
      </p:sp>
    </p:spTree>
    <p:extLst>
      <p:ext uri="{BB962C8B-B14F-4D97-AF65-F5344CB8AC3E}">
        <p14:creationId xmlns:p14="http://schemas.microsoft.com/office/powerpoint/2010/main" val="24207462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7E97B60-A282-43CE-AE9F-72CB8062EC2B}"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7E97B60-A282-43CE-AE9F-72CB8062EC2B}"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7E97B60-A282-43CE-AE9F-72CB8062EC2B}" type="slidenum">
              <a:rPr lang="en-GB" smtClean="0"/>
              <a:pPr/>
              <a:t>14</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7E97B60-A282-43CE-AE9F-72CB8062EC2B}"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7E97B60-A282-43CE-AE9F-72CB8062EC2B}"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7E97B60-A282-43CE-AE9F-72CB8062EC2B}"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7E97B60-A282-43CE-AE9F-72CB8062EC2B}"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7E97B60-A282-43CE-AE9F-72CB8062EC2B}"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E97B60-A282-43CE-AE9F-72CB8062EC2B}" type="slidenum">
              <a:rPr lang="en-GB" smtClean="0"/>
              <a:pPr/>
              <a:t>7</a:t>
            </a:fld>
            <a:endParaRPr lang="en-GB"/>
          </a:p>
        </p:txBody>
      </p:sp>
    </p:spTree>
    <p:extLst>
      <p:ext uri="{BB962C8B-B14F-4D97-AF65-F5344CB8AC3E}">
        <p14:creationId xmlns:p14="http://schemas.microsoft.com/office/powerpoint/2010/main" val="7485653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7E97B60-A282-43CE-AE9F-72CB8062EC2B}"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7E97B60-A282-43CE-AE9F-72CB8062EC2B}"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28C14462-4D52-4B7A-B646-04CB4DD220B4}" type="datetimeFigureOut">
              <a:rPr lang="en-GB" smtClean="0"/>
              <a:pPr/>
              <a:t>21/03/2016</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11" name="Slide Number Placeholder 10"/>
          <p:cNvSpPr>
            <a:spLocks noGrp="1"/>
          </p:cNvSpPr>
          <p:nvPr>
            <p:ph type="sldNum" sz="quarter" idx="12"/>
          </p:nvPr>
        </p:nvSpPr>
        <p:spPr/>
        <p:txBody>
          <a:bodyPr/>
          <a:lstStyle>
            <a:extLst/>
          </a:lstStyle>
          <a:p>
            <a:fld id="{CE483B56-6820-4175-809A-FE08134346E7}"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8C14462-4D52-4B7A-B646-04CB4DD220B4}" type="datetimeFigureOut">
              <a:rPr lang="en-GB" smtClean="0"/>
              <a:pPr/>
              <a:t>21/03/2016</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E483B56-6820-4175-809A-FE08134346E7}"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8C14462-4D52-4B7A-B646-04CB4DD220B4}" type="datetimeFigureOut">
              <a:rPr lang="en-GB" smtClean="0"/>
              <a:pPr/>
              <a:t>21/03/2016</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E483B56-6820-4175-809A-FE08134346E7}"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8C14462-4D52-4B7A-B646-04CB4DD220B4}" type="datetimeFigureOut">
              <a:rPr lang="en-GB" smtClean="0"/>
              <a:pPr/>
              <a:t>21/03/2016</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E483B56-6820-4175-809A-FE08134346E7}"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8C14462-4D52-4B7A-B646-04CB4DD220B4}" type="datetimeFigureOut">
              <a:rPr lang="en-GB" smtClean="0"/>
              <a:pPr/>
              <a:t>21/03/2016</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E483B56-6820-4175-809A-FE08134346E7}"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8C14462-4D52-4B7A-B646-04CB4DD220B4}" type="datetimeFigureOut">
              <a:rPr lang="en-GB" smtClean="0"/>
              <a:pPr/>
              <a:t>21/03/2016</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CE483B56-6820-4175-809A-FE08134346E7}"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8C14462-4D52-4B7A-B646-04CB4DD220B4}" type="datetimeFigureOut">
              <a:rPr lang="en-GB" smtClean="0"/>
              <a:pPr/>
              <a:t>21/03/2016</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CE483B56-6820-4175-809A-FE08134346E7}"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8C14462-4D52-4B7A-B646-04CB4DD220B4}" type="datetimeFigureOut">
              <a:rPr lang="en-GB" smtClean="0"/>
              <a:pPr/>
              <a:t>21/03/2016</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CE483B56-6820-4175-809A-FE08134346E7}"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28C14462-4D52-4B7A-B646-04CB4DD220B4}" type="datetimeFigureOut">
              <a:rPr lang="en-GB" smtClean="0"/>
              <a:pPr/>
              <a:t>21/03/2016</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CE483B56-6820-4175-809A-FE08134346E7}"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8C14462-4D52-4B7A-B646-04CB4DD220B4}" type="datetimeFigureOut">
              <a:rPr lang="en-GB" smtClean="0"/>
              <a:pPr/>
              <a:t>21/03/2016</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CE483B56-6820-4175-809A-FE08134346E7}"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8C14462-4D52-4B7A-B646-04CB4DD220B4}" type="datetimeFigureOut">
              <a:rPr lang="en-GB" smtClean="0"/>
              <a:pPr/>
              <a:t>21/03/2016</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CE483B56-6820-4175-809A-FE08134346E7}" type="slidenum">
              <a:rPr lang="en-GB" smtClean="0"/>
              <a:pPr/>
              <a:t>‹#›</a:t>
            </a:fld>
            <a:endParaRPr lang="en-GB"/>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8C14462-4D52-4B7A-B646-04CB4DD220B4}" type="datetimeFigureOut">
              <a:rPr lang="en-GB" smtClean="0"/>
              <a:pPr/>
              <a:t>21/03/2016</a:t>
            </a:fld>
            <a:endParaRPr lang="en-GB"/>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GB"/>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E483B56-6820-4175-809A-FE08134346E7}"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76" y="1196752"/>
            <a:ext cx="7772400" cy="1828800"/>
          </a:xfrm>
        </p:spPr>
        <p:txBody>
          <a:bodyPr>
            <a:normAutofit fontScale="90000"/>
          </a:bodyPr>
          <a:lstStyle/>
          <a:p>
            <a:r>
              <a:rPr lang="en-GB" sz="4000" dirty="0" smtClean="0"/>
              <a:t>Council of Europe </a:t>
            </a:r>
            <a:br>
              <a:rPr lang="en-GB" sz="4000" dirty="0" smtClean="0"/>
            </a:br>
            <a:r>
              <a:rPr lang="en-GB" sz="4000" dirty="0" smtClean="0"/>
              <a:t>Child Participation Assessment Tool </a:t>
            </a:r>
            <a:endParaRPr lang="en-GB" sz="2700" dirty="0"/>
          </a:p>
        </p:txBody>
      </p:sp>
      <p:sp>
        <p:nvSpPr>
          <p:cNvPr id="3" name="Subtitle 2"/>
          <p:cNvSpPr>
            <a:spLocks noGrp="1"/>
          </p:cNvSpPr>
          <p:nvPr>
            <p:ph type="subTitle" idx="1"/>
          </p:nvPr>
        </p:nvSpPr>
        <p:spPr/>
        <p:txBody>
          <a:bodyPr>
            <a:noAutofit/>
          </a:bodyPr>
          <a:lstStyle/>
          <a:p>
            <a:endParaRPr lang="en-GB" sz="1200" dirty="0" smtClean="0"/>
          </a:p>
          <a:p>
            <a:r>
              <a:rPr lang="en-GB" sz="1600" dirty="0" smtClean="0"/>
              <a:t>Agnes von Maravic</a:t>
            </a:r>
          </a:p>
          <a:p>
            <a:r>
              <a:rPr lang="en-GB" sz="1600" dirty="0" smtClean="0"/>
              <a:t>Children’s Rights Division</a:t>
            </a:r>
          </a:p>
          <a:p>
            <a:r>
              <a:rPr lang="en-GB" sz="1600" dirty="0" smtClean="0"/>
              <a:t>Council of Europe</a:t>
            </a:r>
            <a:endParaRPr lang="en-GB" sz="1600" dirty="0"/>
          </a:p>
          <a:p>
            <a:endParaRPr lang="en-GB" sz="1200" dirty="0" smtClean="0"/>
          </a:p>
          <a:p>
            <a:endParaRPr lang="en-GB" sz="1200" dirty="0"/>
          </a:p>
          <a:p>
            <a:endParaRPr lang="en-GB" sz="1200" dirty="0" smtClean="0"/>
          </a:p>
          <a:p>
            <a:endParaRPr lang="en-GB" sz="1200" dirty="0"/>
          </a:p>
          <a:p>
            <a:endParaRPr lang="en-GB" sz="1200" dirty="0" smtClean="0"/>
          </a:p>
          <a:p>
            <a:endParaRPr lang="en-GB" sz="1200" dirty="0"/>
          </a:p>
          <a:p>
            <a:endParaRPr lang="en-GB" sz="1200" dirty="0" smtClean="0"/>
          </a:p>
          <a:p>
            <a:endParaRPr lang="en-GB" sz="1200" dirty="0"/>
          </a:p>
          <a:p>
            <a:r>
              <a:rPr lang="en-GB" sz="1000" dirty="0" smtClean="0"/>
              <a:t>Based on slides prepared by </a:t>
            </a:r>
            <a:r>
              <a:rPr lang="en-GB" sz="1000" dirty="0" err="1" smtClean="0"/>
              <a:t>Gerison</a:t>
            </a:r>
            <a:r>
              <a:rPr lang="en-GB" sz="1000" dirty="0" smtClean="0"/>
              <a:t> </a:t>
            </a:r>
            <a:r>
              <a:rPr lang="en-GB" sz="1000" dirty="0" err="1" smtClean="0"/>
              <a:t>Lansdown</a:t>
            </a:r>
            <a:r>
              <a:rPr lang="en-GB" sz="1000" dirty="0" smtClean="0"/>
              <a:t>, 2015</a:t>
            </a:r>
            <a:endParaRPr lang="en-GB" sz="1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764704"/>
            <a:ext cx="8183880" cy="1051560"/>
          </a:xfrm>
        </p:spPr>
        <p:txBody>
          <a:bodyPr>
            <a:normAutofit fontScale="90000"/>
          </a:bodyPr>
          <a:lstStyle/>
          <a:p>
            <a:r>
              <a:rPr lang="en-US" b="1" dirty="0" smtClean="0"/>
              <a:t>Creating spaces for participation</a:t>
            </a:r>
            <a:r>
              <a:rPr lang="en-GB" dirty="0" smtClean="0"/>
              <a:t/>
            </a:r>
            <a:br>
              <a:rPr lang="en-GB" dirty="0" smtClean="0"/>
            </a:br>
            <a:endParaRPr lang="en-GB" dirty="0"/>
          </a:p>
        </p:txBody>
      </p:sp>
      <p:sp>
        <p:nvSpPr>
          <p:cNvPr id="3" name="Content Placeholder 2"/>
          <p:cNvSpPr>
            <a:spLocks noGrp="1"/>
          </p:cNvSpPr>
          <p:nvPr>
            <p:ph idx="1"/>
          </p:nvPr>
        </p:nvSpPr>
        <p:spPr>
          <a:xfrm>
            <a:off x="457200" y="1268760"/>
            <a:ext cx="8229600" cy="3816424"/>
          </a:xfrm>
        </p:spPr>
        <p:txBody>
          <a:bodyPr>
            <a:normAutofit fontScale="92500" lnSpcReduction="20000"/>
          </a:bodyPr>
          <a:lstStyle/>
          <a:p>
            <a:pPr>
              <a:buNone/>
            </a:pPr>
            <a:endParaRPr lang="en-GB" sz="2400" dirty="0"/>
          </a:p>
          <a:p>
            <a:pPr marL="715963" lvl="1" indent="-715963">
              <a:lnSpc>
                <a:spcPct val="110000"/>
              </a:lnSpc>
              <a:buAutoNum type="arabicPeriod" startAt="8"/>
            </a:pPr>
            <a:r>
              <a:rPr lang="en-GB" sz="2400" dirty="0" smtClean="0"/>
              <a:t>Children </a:t>
            </a:r>
            <a:r>
              <a:rPr lang="en-GB" sz="2400" dirty="0"/>
              <a:t>and young people are represented in consultative governance bodies at local, sub-national  and national </a:t>
            </a:r>
            <a:r>
              <a:rPr lang="en-GB" sz="2400" dirty="0" smtClean="0"/>
              <a:t>level</a:t>
            </a:r>
          </a:p>
          <a:p>
            <a:pPr marL="715963" lvl="1" indent="-715963">
              <a:lnSpc>
                <a:spcPct val="110000"/>
              </a:lnSpc>
              <a:buAutoNum type="arabicPeriod" startAt="8"/>
            </a:pPr>
            <a:endParaRPr lang="en-GB" sz="2400" dirty="0"/>
          </a:p>
          <a:p>
            <a:pPr marL="715963" lvl="1" indent="-715963">
              <a:lnSpc>
                <a:spcPct val="110000"/>
              </a:lnSpc>
              <a:buAutoNum type="arabicPeriod" startAt="9"/>
            </a:pPr>
            <a:r>
              <a:rPr lang="en-GB" sz="2400" dirty="0" smtClean="0"/>
              <a:t>Child-targeted </a:t>
            </a:r>
            <a:r>
              <a:rPr lang="en-GB" sz="2400" dirty="0"/>
              <a:t>public service feedback mechanisms are in place </a:t>
            </a:r>
            <a:endParaRPr lang="en-GB" sz="2400" dirty="0" smtClean="0"/>
          </a:p>
          <a:p>
            <a:pPr marL="715963" lvl="1" indent="-715963">
              <a:lnSpc>
                <a:spcPct val="110000"/>
              </a:lnSpc>
              <a:buNone/>
            </a:pPr>
            <a:endParaRPr lang="en-GB" sz="2400" dirty="0"/>
          </a:p>
          <a:p>
            <a:pPr marL="715963" lvl="1" indent="-715963">
              <a:lnSpc>
                <a:spcPct val="110000"/>
              </a:lnSpc>
              <a:buNone/>
            </a:pPr>
            <a:r>
              <a:rPr lang="en-GB" sz="2400" dirty="0" smtClean="0">
                <a:solidFill>
                  <a:schemeClr val="accent1"/>
                </a:solidFill>
              </a:rPr>
              <a:t>10</a:t>
            </a:r>
            <a:r>
              <a:rPr lang="en-GB" sz="2400" dirty="0" smtClean="0"/>
              <a:t>.   Children </a:t>
            </a:r>
            <a:r>
              <a:rPr lang="en-GB" sz="2400" dirty="0"/>
              <a:t>and young people are supported to participate in monitoring the UNCRC and CRC shadow reporting.</a:t>
            </a:r>
          </a:p>
          <a:p>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So how do you monitor compliance with the indicators? </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1520" y="325105"/>
            <a:ext cx="8640960" cy="1015663"/>
          </a:xfrm>
          <a:prstGeom prst="rect">
            <a:avLst/>
          </a:prstGeom>
          <a:noFill/>
        </p:spPr>
        <p:txBody>
          <a:bodyPr wrap="square" rtlCol="0">
            <a:spAutoFit/>
          </a:bodyPr>
          <a:lstStyle/>
          <a:p>
            <a:r>
              <a:rPr lang="en-US" sz="2000" b="1" dirty="0" smtClean="0">
                <a:solidFill>
                  <a:schemeClr val="accent1"/>
                </a:solidFill>
              </a:rPr>
              <a:t>EXAMPLE: Indicator 4 - Existence of mechanisms to enable children to exercise their right to participate safely in judicial and administrative</a:t>
            </a:r>
            <a:r>
              <a:rPr lang="en-US" sz="2000" b="1" baseline="30000" dirty="0" smtClean="0">
                <a:solidFill>
                  <a:schemeClr val="accent1"/>
                </a:solidFill>
              </a:rPr>
              <a:t> </a:t>
            </a:r>
            <a:r>
              <a:rPr lang="en-US" sz="2000" b="1" dirty="0" smtClean="0">
                <a:solidFill>
                  <a:schemeClr val="accent1"/>
                </a:solidFill>
              </a:rPr>
              <a:t>proceedings </a:t>
            </a:r>
            <a:endParaRPr lang="en-GB" sz="2000" b="1" dirty="0">
              <a:solidFill>
                <a:schemeClr val="accent1"/>
              </a:solidFill>
            </a:endParaRPr>
          </a:p>
        </p:txBody>
      </p:sp>
      <p:sp>
        <p:nvSpPr>
          <p:cNvPr id="4" name="TextBox 3"/>
          <p:cNvSpPr txBox="1"/>
          <p:nvPr/>
        </p:nvSpPr>
        <p:spPr>
          <a:xfrm>
            <a:off x="323528" y="1510333"/>
            <a:ext cx="4968552" cy="1846659"/>
          </a:xfrm>
          <a:prstGeom prst="rect">
            <a:avLst/>
          </a:prstGeom>
          <a:solidFill>
            <a:schemeClr val="bg2"/>
          </a:solidFill>
          <a:ln w="28575">
            <a:solidFill>
              <a:schemeClr val="tx1"/>
            </a:solidFill>
          </a:ln>
        </p:spPr>
        <p:txBody>
          <a:bodyPr wrap="square" rtlCol="0">
            <a:spAutoFit/>
          </a:bodyPr>
          <a:lstStyle/>
          <a:p>
            <a:pPr>
              <a:buNone/>
            </a:pPr>
            <a:r>
              <a:rPr lang="en-US" b="1" dirty="0" smtClean="0"/>
              <a:t>Definition</a:t>
            </a:r>
          </a:p>
          <a:p>
            <a:pPr>
              <a:buNone/>
            </a:pPr>
            <a:r>
              <a:rPr lang="en-US" sz="1600" dirty="0" smtClean="0"/>
              <a:t>Children who come into contact with the any</a:t>
            </a:r>
          </a:p>
          <a:p>
            <a:pPr>
              <a:buNone/>
            </a:pPr>
            <a:r>
              <a:rPr lang="en-US" sz="1600" dirty="0" smtClean="0"/>
              <a:t>proceeding in justice system should be informed of their rights, have free access to a lawyer, be heard and taken seriously, and have decisions affecting them explained in a way that they can understand.</a:t>
            </a:r>
            <a:endParaRPr lang="en-GB" sz="1600" dirty="0"/>
          </a:p>
        </p:txBody>
      </p:sp>
      <p:sp>
        <p:nvSpPr>
          <p:cNvPr id="5" name="TextBox 4"/>
          <p:cNvSpPr txBox="1"/>
          <p:nvPr/>
        </p:nvSpPr>
        <p:spPr>
          <a:xfrm>
            <a:off x="323529" y="3717032"/>
            <a:ext cx="4968551" cy="2585323"/>
          </a:xfrm>
          <a:prstGeom prst="rect">
            <a:avLst/>
          </a:prstGeom>
          <a:solidFill>
            <a:schemeClr val="accent1">
              <a:lumMod val="20000"/>
              <a:lumOff val="80000"/>
            </a:schemeClr>
          </a:solidFill>
          <a:ln w="28575">
            <a:solidFill>
              <a:schemeClr val="tx1"/>
            </a:solidFill>
          </a:ln>
        </p:spPr>
        <p:txBody>
          <a:bodyPr wrap="square" rtlCol="0">
            <a:spAutoFit/>
          </a:bodyPr>
          <a:lstStyle/>
          <a:p>
            <a:r>
              <a:rPr lang="en-US" b="1" dirty="0" smtClean="0"/>
              <a:t>Data Sources</a:t>
            </a:r>
          </a:p>
          <a:p>
            <a:pPr marL="182563" indent="-182563">
              <a:buFont typeface="Arial" pitchFamily="34" charset="0"/>
              <a:buChar char="•"/>
            </a:pPr>
            <a:r>
              <a:rPr lang="en-US" sz="1600" dirty="0" smtClean="0"/>
              <a:t>Key </a:t>
            </a:r>
            <a:r>
              <a:rPr lang="en-US" sz="1600" dirty="0"/>
              <a:t>legal and policy </a:t>
            </a:r>
            <a:r>
              <a:rPr lang="en-US" sz="1600" dirty="0" smtClean="0"/>
              <a:t>instruments</a:t>
            </a:r>
            <a:endParaRPr lang="en-GB" sz="1600" dirty="0"/>
          </a:p>
          <a:p>
            <a:pPr marL="182563" indent="-182563">
              <a:buFont typeface="Arial" pitchFamily="34" charset="0"/>
              <a:buChar char="•"/>
            </a:pPr>
            <a:r>
              <a:rPr lang="en-US" sz="1600" dirty="0"/>
              <a:t>UNCRC monitoring reports and concluding </a:t>
            </a:r>
            <a:r>
              <a:rPr lang="en-US" sz="1600" dirty="0" smtClean="0"/>
              <a:t>observations; </a:t>
            </a:r>
            <a:endParaRPr lang="en-GB" sz="1600" dirty="0"/>
          </a:p>
          <a:p>
            <a:pPr marL="182563" indent="-182563">
              <a:buFont typeface="Arial" pitchFamily="34" charset="0"/>
              <a:buChar char="•"/>
            </a:pPr>
            <a:r>
              <a:rPr lang="en-US" sz="1600" dirty="0"/>
              <a:t>European Commission for the Efficiency of Justice monitoring reports on efficiency and quality of justice</a:t>
            </a:r>
            <a:endParaRPr lang="en-GB" sz="1600" dirty="0"/>
          </a:p>
          <a:p>
            <a:pPr marL="182563" indent="-182563">
              <a:buFont typeface="Arial" pitchFamily="34" charset="0"/>
              <a:buChar char="•"/>
            </a:pPr>
            <a:r>
              <a:rPr lang="en-US" sz="1600" dirty="0" err="1"/>
              <a:t>Eurobarometer</a:t>
            </a:r>
            <a:r>
              <a:rPr lang="en-US" sz="1600" dirty="0"/>
              <a:t> </a:t>
            </a:r>
            <a:r>
              <a:rPr lang="en-US" sz="1600" dirty="0" smtClean="0"/>
              <a:t>surveys</a:t>
            </a:r>
            <a:endParaRPr lang="en-GB" sz="1600" dirty="0"/>
          </a:p>
          <a:p>
            <a:pPr marL="182563" indent="-182563">
              <a:buFont typeface="Arial" pitchFamily="34" charset="0"/>
              <a:buChar char="•"/>
            </a:pPr>
            <a:r>
              <a:rPr lang="en-US" sz="1600" dirty="0"/>
              <a:t>FRA and European Commission forthcoming data on Child Friendly Justice.</a:t>
            </a:r>
            <a:r>
              <a:rPr lang="en-GB" sz="1600" dirty="0" smtClean="0"/>
              <a:t> </a:t>
            </a:r>
            <a:endParaRPr lang="en-GB" sz="1600" dirty="0"/>
          </a:p>
        </p:txBody>
      </p:sp>
      <p:sp>
        <p:nvSpPr>
          <p:cNvPr id="11" name="TextBox 10"/>
          <p:cNvSpPr txBox="1"/>
          <p:nvPr/>
        </p:nvSpPr>
        <p:spPr>
          <a:xfrm>
            <a:off x="5436097" y="1375023"/>
            <a:ext cx="3240359" cy="5078313"/>
          </a:xfrm>
          <a:prstGeom prst="rect">
            <a:avLst/>
          </a:prstGeom>
          <a:solidFill>
            <a:schemeClr val="accent4">
              <a:lumMod val="20000"/>
              <a:lumOff val="80000"/>
            </a:schemeClr>
          </a:solidFill>
          <a:ln w="28575">
            <a:solidFill>
              <a:schemeClr val="tx1"/>
            </a:solidFill>
          </a:ln>
        </p:spPr>
        <p:txBody>
          <a:bodyPr wrap="square" rtlCol="0">
            <a:spAutoFit/>
          </a:bodyPr>
          <a:lstStyle/>
          <a:p>
            <a:r>
              <a:rPr lang="en-GB" b="1" dirty="0" smtClean="0"/>
              <a:t>Assessment criteria</a:t>
            </a:r>
          </a:p>
          <a:p>
            <a:r>
              <a:rPr lang="en-GB" b="1" dirty="0" smtClean="0"/>
              <a:t>0</a:t>
            </a:r>
            <a:r>
              <a:rPr lang="en-GB" sz="1600" b="1" dirty="0"/>
              <a:t>= </a:t>
            </a:r>
            <a:r>
              <a:rPr lang="en-GB" sz="1600" dirty="0"/>
              <a:t>No direct access to the </a:t>
            </a:r>
            <a:r>
              <a:rPr lang="en-GB" sz="1600" dirty="0" smtClean="0"/>
              <a:t>courts;</a:t>
            </a:r>
            <a:endParaRPr lang="en-GB" sz="1600" dirty="0"/>
          </a:p>
          <a:p>
            <a:r>
              <a:rPr lang="en-GB" sz="1600" b="1" dirty="0"/>
              <a:t>1= </a:t>
            </a:r>
            <a:r>
              <a:rPr lang="en-GB" sz="1600" dirty="0"/>
              <a:t>Rules and procedures to ensure </a:t>
            </a:r>
            <a:r>
              <a:rPr lang="en-GB" sz="1600" dirty="0" smtClean="0"/>
              <a:t>right to be heard </a:t>
            </a:r>
            <a:r>
              <a:rPr lang="en-GB" sz="1600" dirty="0"/>
              <a:t>in judicial proceedings developed but not yet fully </a:t>
            </a:r>
            <a:r>
              <a:rPr lang="en-GB" sz="1600" dirty="0" smtClean="0"/>
              <a:t>operational; </a:t>
            </a:r>
            <a:endParaRPr lang="en-GB" sz="1600" dirty="0"/>
          </a:p>
          <a:p>
            <a:r>
              <a:rPr lang="en-GB" sz="1600" b="1" dirty="0"/>
              <a:t>2= </a:t>
            </a:r>
            <a:r>
              <a:rPr lang="en-GB" sz="1600" dirty="0"/>
              <a:t>Rules and procedures to ensure </a:t>
            </a:r>
            <a:r>
              <a:rPr lang="en-GB" sz="1600" dirty="0" smtClean="0"/>
              <a:t>right to be heard </a:t>
            </a:r>
            <a:r>
              <a:rPr lang="en-GB" sz="1600" dirty="0"/>
              <a:t>are being applied in at least two judicial or administrative </a:t>
            </a:r>
            <a:r>
              <a:rPr lang="en-GB" sz="1600" dirty="0" smtClean="0"/>
              <a:t>settings; </a:t>
            </a:r>
            <a:endParaRPr lang="en-GB" sz="1600" dirty="0"/>
          </a:p>
          <a:p>
            <a:r>
              <a:rPr lang="en-GB" sz="1600" b="1" dirty="0"/>
              <a:t>3= </a:t>
            </a:r>
            <a:r>
              <a:rPr lang="en-GB" sz="1600" dirty="0"/>
              <a:t>Full implementation of the Council of Europe Child Friendly Justice guidelines has been achieved in all judicial and administrative settings to facilitate children’s </a:t>
            </a:r>
            <a:r>
              <a:rPr lang="en-GB" sz="1600" dirty="0" smtClean="0"/>
              <a:t>participation. </a:t>
            </a:r>
            <a:endParaRPr lang="en-GB"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325105"/>
            <a:ext cx="8640960" cy="1015663"/>
          </a:xfrm>
          <a:prstGeom prst="rect">
            <a:avLst/>
          </a:prstGeom>
          <a:noFill/>
        </p:spPr>
        <p:txBody>
          <a:bodyPr wrap="square" rtlCol="0">
            <a:spAutoFit/>
          </a:bodyPr>
          <a:lstStyle/>
          <a:p>
            <a:r>
              <a:rPr lang="en-US" sz="2000" b="1" dirty="0" smtClean="0">
                <a:solidFill>
                  <a:schemeClr val="accent1"/>
                </a:solidFill>
              </a:rPr>
              <a:t>EXAMPLE: Indicator 8 - Children are </a:t>
            </a:r>
            <a:r>
              <a:rPr lang="en-US" sz="2000" b="1" dirty="0">
                <a:solidFill>
                  <a:schemeClr val="accent1"/>
                </a:solidFill>
              </a:rPr>
              <a:t>represented, including through </a:t>
            </a:r>
            <a:r>
              <a:rPr lang="en-US" sz="2000" b="1" dirty="0" smtClean="0">
                <a:solidFill>
                  <a:schemeClr val="accent1"/>
                </a:solidFill>
              </a:rPr>
              <a:t>their own </a:t>
            </a:r>
            <a:r>
              <a:rPr lang="en-US" sz="2000" b="1" dirty="0" err="1">
                <a:solidFill>
                  <a:schemeClr val="accent1"/>
                </a:solidFill>
              </a:rPr>
              <a:t>organisations</a:t>
            </a:r>
            <a:r>
              <a:rPr lang="en-US" sz="2000" b="1" dirty="0">
                <a:solidFill>
                  <a:schemeClr val="accent1"/>
                </a:solidFill>
              </a:rPr>
              <a:t>, in consultative governance bodies at </a:t>
            </a:r>
            <a:r>
              <a:rPr lang="en-US" sz="2000" b="1" dirty="0" smtClean="0">
                <a:solidFill>
                  <a:schemeClr val="accent1"/>
                </a:solidFill>
              </a:rPr>
              <a:t>all levels</a:t>
            </a:r>
            <a:endParaRPr lang="en-GB" sz="2000" dirty="0">
              <a:solidFill>
                <a:schemeClr val="accent1"/>
              </a:solidFill>
            </a:endParaRPr>
          </a:p>
        </p:txBody>
      </p:sp>
      <p:sp>
        <p:nvSpPr>
          <p:cNvPr id="3" name="TextBox 2"/>
          <p:cNvSpPr txBox="1"/>
          <p:nvPr/>
        </p:nvSpPr>
        <p:spPr>
          <a:xfrm>
            <a:off x="395536" y="1380832"/>
            <a:ext cx="4320480" cy="3416320"/>
          </a:xfrm>
          <a:prstGeom prst="rect">
            <a:avLst/>
          </a:prstGeom>
          <a:solidFill>
            <a:schemeClr val="tx2">
              <a:lumMod val="20000"/>
              <a:lumOff val="80000"/>
            </a:schemeClr>
          </a:solidFill>
          <a:ln w="28575">
            <a:solidFill>
              <a:schemeClr val="tx1"/>
            </a:solidFill>
          </a:ln>
        </p:spPr>
        <p:txBody>
          <a:bodyPr wrap="square" rtlCol="0">
            <a:spAutoFit/>
          </a:bodyPr>
          <a:lstStyle/>
          <a:p>
            <a:r>
              <a:rPr lang="en-GB" sz="1600" b="1" dirty="0" smtClean="0"/>
              <a:t>Definition</a:t>
            </a:r>
          </a:p>
          <a:p>
            <a:r>
              <a:rPr lang="en-GB" sz="1600" dirty="0" smtClean="0"/>
              <a:t>The </a:t>
            </a:r>
            <a:r>
              <a:rPr lang="en-GB" sz="1600" dirty="0"/>
              <a:t>extent to which children and young people participate in governance at local, regional and national levels </a:t>
            </a:r>
            <a:r>
              <a:rPr lang="en-GB" sz="1600" dirty="0" smtClean="0"/>
              <a:t>(</a:t>
            </a:r>
            <a:r>
              <a:rPr lang="en-GB" sz="1600" dirty="0" err="1" smtClean="0"/>
              <a:t>eg</a:t>
            </a:r>
            <a:r>
              <a:rPr lang="en-GB" sz="1600" dirty="0" smtClean="0"/>
              <a:t> youth </a:t>
            </a:r>
            <a:r>
              <a:rPr lang="en-GB" sz="1600" dirty="0"/>
              <a:t>councils, schools councils, </a:t>
            </a:r>
            <a:r>
              <a:rPr lang="en-GB" sz="1600" dirty="0" smtClean="0"/>
              <a:t>child parliaments)</a:t>
            </a:r>
            <a:r>
              <a:rPr lang="en-GB" sz="1600" dirty="0"/>
              <a:t> Particular efforts should be made to explain the process by which children are elected to such provisions, which children are involved, how children take part in the decision making processes (where appropriate), </a:t>
            </a:r>
            <a:r>
              <a:rPr lang="en-GB" sz="1600" dirty="0" smtClean="0"/>
              <a:t>where they </a:t>
            </a:r>
            <a:r>
              <a:rPr lang="en-GB" sz="1600" dirty="0"/>
              <a:t>exist, and </a:t>
            </a:r>
            <a:r>
              <a:rPr lang="en-GB" sz="1600" dirty="0" smtClean="0"/>
              <a:t>their </a:t>
            </a:r>
            <a:r>
              <a:rPr lang="en-GB" sz="1600" dirty="0"/>
              <a:t>decision-making </a:t>
            </a:r>
            <a:r>
              <a:rPr lang="en-GB" dirty="0" smtClean="0"/>
              <a:t>powers.  </a:t>
            </a:r>
            <a:endParaRPr lang="en-GB" dirty="0"/>
          </a:p>
        </p:txBody>
      </p:sp>
      <p:sp>
        <p:nvSpPr>
          <p:cNvPr id="4" name="TextBox 3"/>
          <p:cNvSpPr txBox="1"/>
          <p:nvPr/>
        </p:nvSpPr>
        <p:spPr>
          <a:xfrm>
            <a:off x="395537" y="4869160"/>
            <a:ext cx="4320480" cy="1569660"/>
          </a:xfrm>
          <a:prstGeom prst="rect">
            <a:avLst/>
          </a:prstGeom>
          <a:solidFill>
            <a:schemeClr val="accent3">
              <a:lumMod val="40000"/>
              <a:lumOff val="60000"/>
            </a:schemeClr>
          </a:solidFill>
          <a:ln w="28575">
            <a:solidFill>
              <a:schemeClr val="tx1"/>
            </a:solidFill>
          </a:ln>
        </p:spPr>
        <p:txBody>
          <a:bodyPr wrap="square" rtlCol="0">
            <a:spAutoFit/>
          </a:bodyPr>
          <a:lstStyle/>
          <a:p>
            <a:r>
              <a:rPr lang="en-GB" sz="1600" b="1" dirty="0" smtClean="0"/>
              <a:t>Data Sources</a:t>
            </a:r>
          </a:p>
          <a:p>
            <a:pPr>
              <a:buFont typeface="Arial" pitchFamily="34" charset="0"/>
              <a:buChar char="•"/>
            </a:pPr>
            <a:r>
              <a:rPr lang="en-GB" sz="1600" dirty="0" smtClean="0"/>
              <a:t>DG </a:t>
            </a:r>
            <a:r>
              <a:rPr lang="en-GB" sz="1600" dirty="0"/>
              <a:t>EAC </a:t>
            </a:r>
            <a:r>
              <a:rPr lang="en-GB" sz="1600" dirty="0" err="1"/>
              <a:t>Eurobarometer</a:t>
            </a:r>
            <a:r>
              <a:rPr lang="en-GB" sz="1600" dirty="0" smtClean="0"/>
              <a:t>;</a:t>
            </a:r>
            <a:endParaRPr lang="en-GB" sz="1600" dirty="0"/>
          </a:p>
          <a:p>
            <a:pPr>
              <a:buFont typeface="Arial" pitchFamily="34" charset="0"/>
              <a:buChar char="•"/>
            </a:pPr>
            <a:r>
              <a:rPr lang="en-GB" sz="1600" dirty="0" smtClean="0"/>
              <a:t>CIVED</a:t>
            </a:r>
            <a:endParaRPr lang="en-GB" sz="1600" dirty="0"/>
          </a:p>
          <a:p>
            <a:pPr>
              <a:buFont typeface="Arial" pitchFamily="34" charset="0"/>
              <a:buChar char="•"/>
            </a:pPr>
            <a:r>
              <a:rPr lang="en-GB" sz="1600" dirty="0"/>
              <a:t>Local </a:t>
            </a:r>
            <a:r>
              <a:rPr lang="en-GB" sz="1600" dirty="0" smtClean="0"/>
              <a:t>authorities</a:t>
            </a:r>
            <a:endParaRPr lang="en-GB" sz="1600" dirty="0"/>
          </a:p>
          <a:p>
            <a:pPr>
              <a:buFont typeface="Arial" pitchFamily="34" charset="0"/>
              <a:buChar char="•"/>
            </a:pPr>
            <a:r>
              <a:rPr lang="en-GB" sz="1600" dirty="0"/>
              <a:t>NGO and academic </a:t>
            </a:r>
            <a:r>
              <a:rPr lang="en-GB" sz="1600" dirty="0" smtClean="0"/>
              <a:t>research</a:t>
            </a:r>
            <a:endParaRPr lang="en-GB" sz="1600" dirty="0"/>
          </a:p>
          <a:p>
            <a:pPr>
              <a:buFont typeface="Arial" pitchFamily="34" charset="0"/>
              <a:buChar char="•"/>
            </a:pPr>
            <a:r>
              <a:rPr lang="en-GB" sz="1600" dirty="0"/>
              <a:t>National Youth </a:t>
            </a:r>
            <a:r>
              <a:rPr lang="en-GB" sz="1600" dirty="0" smtClean="0"/>
              <a:t>Councils</a:t>
            </a:r>
            <a:endParaRPr lang="en-GB" sz="1600" dirty="0"/>
          </a:p>
        </p:txBody>
      </p:sp>
      <p:sp>
        <p:nvSpPr>
          <p:cNvPr id="9" name="TextBox 8"/>
          <p:cNvSpPr txBox="1"/>
          <p:nvPr/>
        </p:nvSpPr>
        <p:spPr>
          <a:xfrm>
            <a:off x="4860033" y="1364570"/>
            <a:ext cx="3960440" cy="5016758"/>
          </a:xfrm>
          <a:prstGeom prst="rect">
            <a:avLst/>
          </a:prstGeom>
          <a:solidFill>
            <a:schemeClr val="accent2">
              <a:lumMod val="40000"/>
              <a:lumOff val="60000"/>
            </a:schemeClr>
          </a:solidFill>
          <a:ln w="28575">
            <a:solidFill>
              <a:schemeClr val="tx1"/>
            </a:solidFill>
          </a:ln>
        </p:spPr>
        <p:txBody>
          <a:bodyPr wrap="square" rtlCol="0">
            <a:spAutoFit/>
          </a:bodyPr>
          <a:lstStyle/>
          <a:p>
            <a:r>
              <a:rPr lang="en-GB" sz="1600" b="1" dirty="0" smtClean="0"/>
              <a:t>Assessment criteria</a:t>
            </a:r>
          </a:p>
          <a:p>
            <a:r>
              <a:rPr lang="en-GB" sz="1600" b="1" dirty="0" smtClean="0"/>
              <a:t>0</a:t>
            </a:r>
            <a:r>
              <a:rPr lang="en-GB" sz="1600" b="1" dirty="0"/>
              <a:t>= </a:t>
            </a:r>
            <a:r>
              <a:rPr lang="en-GB" sz="1600" dirty="0"/>
              <a:t>No children are consulted in local or national governance bodies;</a:t>
            </a:r>
          </a:p>
          <a:p>
            <a:r>
              <a:rPr lang="en-GB" sz="1600" b="1" dirty="0"/>
              <a:t>1= </a:t>
            </a:r>
            <a:r>
              <a:rPr lang="en-GB" sz="1600" dirty="0"/>
              <a:t>A limited number of child/youth councils and children’s parliaments exist, but </a:t>
            </a:r>
            <a:r>
              <a:rPr lang="en-GB" sz="1600" dirty="0" smtClean="0"/>
              <a:t>minimal involvement of </a:t>
            </a:r>
            <a:r>
              <a:rPr lang="en-GB" sz="1600" dirty="0"/>
              <a:t>a representative cross-section of members;</a:t>
            </a:r>
          </a:p>
          <a:p>
            <a:r>
              <a:rPr lang="en-GB" sz="1600" b="1" dirty="0"/>
              <a:t>2= </a:t>
            </a:r>
            <a:r>
              <a:rPr lang="en-GB" sz="1600" dirty="0"/>
              <a:t>A range of effective mechanisms </a:t>
            </a:r>
            <a:r>
              <a:rPr lang="en-GB" sz="1600" dirty="0" smtClean="0"/>
              <a:t> </a:t>
            </a:r>
            <a:r>
              <a:rPr lang="en-GB" sz="1600" dirty="0"/>
              <a:t>developed for children’s representation at local and national levels. </a:t>
            </a:r>
            <a:r>
              <a:rPr lang="en-GB" sz="1600" dirty="0" smtClean="0"/>
              <a:t>Effectiveness </a:t>
            </a:r>
            <a:r>
              <a:rPr lang="en-GB" sz="1600" dirty="0"/>
              <a:t>and the scope of their activities vary; </a:t>
            </a:r>
          </a:p>
          <a:p>
            <a:r>
              <a:rPr lang="en-GB" sz="1600" b="1" dirty="0"/>
              <a:t>3= </a:t>
            </a:r>
            <a:r>
              <a:rPr lang="en-GB" sz="1600" dirty="0"/>
              <a:t>Local and national governance bodies are mandated by law to consult with children and to create spaces to listen and to take into account their views through children’s forums which </a:t>
            </a:r>
            <a:r>
              <a:rPr lang="en-GB" sz="1600" dirty="0" smtClean="0"/>
              <a:t>are representative of all children.</a:t>
            </a:r>
            <a:endParaRPr lang="en-GB"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260648"/>
            <a:ext cx="8183880" cy="1051560"/>
          </a:xfrm>
        </p:spPr>
        <p:txBody>
          <a:bodyPr/>
          <a:lstStyle/>
          <a:p>
            <a:r>
              <a:rPr lang="en-GB" dirty="0" smtClean="0"/>
              <a:t>Moving forward</a:t>
            </a:r>
            <a:endParaRPr lang="en-GB" dirty="0"/>
          </a:p>
        </p:txBody>
      </p:sp>
      <p:sp>
        <p:nvSpPr>
          <p:cNvPr id="3" name="Content Placeholder 2"/>
          <p:cNvSpPr>
            <a:spLocks noGrp="1"/>
          </p:cNvSpPr>
          <p:nvPr>
            <p:ph idx="1"/>
          </p:nvPr>
        </p:nvSpPr>
        <p:spPr>
          <a:xfrm>
            <a:off x="502920" y="1124744"/>
            <a:ext cx="8183880" cy="4896544"/>
          </a:xfrm>
        </p:spPr>
        <p:txBody>
          <a:bodyPr>
            <a:normAutofit fontScale="70000" lnSpcReduction="20000"/>
          </a:bodyPr>
          <a:lstStyle/>
          <a:p>
            <a:pPr>
              <a:lnSpc>
                <a:spcPct val="120000"/>
              </a:lnSpc>
            </a:pPr>
            <a:endParaRPr lang="en-GB" dirty="0" smtClean="0"/>
          </a:p>
          <a:p>
            <a:pPr>
              <a:lnSpc>
                <a:spcPct val="120000"/>
              </a:lnSpc>
            </a:pPr>
            <a:r>
              <a:rPr lang="en-GB" dirty="0" smtClean="0"/>
              <a:t>Nearly 25 years since CRC adoption by UN and only limited progress globally in development of indicators on participation</a:t>
            </a:r>
          </a:p>
          <a:p>
            <a:pPr>
              <a:lnSpc>
                <a:spcPct val="120000"/>
              </a:lnSpc>
            </a:pPr>
            <a:endParaRPr lang="en-GB" dirty="0" smtClean="0"/>
          </a:p>
          <a:p>
            <a:pPr>
              <a:lnSpc>
                <a:spcPct val="120000"/>
              </a:lnSpc>
            </a:pPr>
            <a:r>
              <a:rPr lang="en-GB" dirty="0" smtClean="0"/>
              <a:t>Assessment tool represents a step forward in creating the potential for measuring progress on children and young people’s participation</a:t>
            </a:r>
          </a:p>
          <a:p>
            <a:pPr>
              <a:lnSpc>
                <a:spcPct val="120000"/>
              </a:lnSpc>
            </a:pPr>
            <a:endParaRPr lang="en-GB" dirty="0" smtClean="0"/>
          </a:p>
          <a:p>
            <a:pPr>
              <a:lnSpc>
                <a:spcPct val="120000"/>
              </a:lnSpc>
            </a:pPr>
            <a:r>
              <a:rPr lang="en-GB" dirty="0" smtClean="0"/>
              <a:t>Important resource for governments, researchers, and civil society</a:t>
            </a:r>
          </a:p>
          <a:p>
            <a:pPr>
              <a:lnSpc>
                <a:spcPct val="120000"/>
              </a:lnSpc>
            </a:pPr>
            <a:endParaRPr lang="en-GB" dirty="0" smtClean="0"/>
          </a:p>
          <a:p>
            <a:pPr>
              <a:lnSpc>
                <a:spcPct val="120000"/>
              </a:lnSpc>
            </a:pPr>
            <a:r>
              <a:rPr lang="en-GB" dirty="0" smtClean="0"/>
              <a:t>Will also facilitate reporting to the Committee on the Rights of the Child</a:t>
            </a:r>
          </a:p>
          <a:p>
            <a:pPr>
              <a:lnSpc>
                <a:spcPct val="120000"/>
              </a:lnSpc>
            </a:pPr>
            <a:endParaRPr lang="en-GB" dirty="0" smtClean="0"/>
          </a:p>
          <a:p>
            <a:pPr>
              <a:lnSpc>
                <a:spcPct val="120000"/>
              </a:lnSpc>
            </a:pPr>
            <a:endParaRPr lang="en-GB"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lstStyle/>
          <a:p>
            <a:endParaRPr lang="en-GB" dirty="0"/>
          </a:p>
        </p:txBody>
      </p:sp>
      <p:sp>
        <p:nvSpPr>
          <p:cNvPr id="3" name="Content Placeholder 2"/>
          <p:cNvSpPr>
            <a:spLocks noGrp="1"/>
          </p:cNvSpPr>
          <p:nvPr>
            <p:ph idx="1"/>
          </p:nvPr>
        </p:nvSpPr>
        <p:spPr>
          <a:xfrm>
            <a:off x="395536" y="1124744"/>
            <a:ext cx="8291264" cy="5733256"/>
          </a:xfrm>
        </p:spPr>
        <p:txBody>
          <a:bodyPr>
            <a:normAutofit/>
          </a:bodyPr>
          <a:lstStyle/>
          <a:p>
            <a:endParaRPr lang="en-GB" sz="2000" dirty="0" smtClean="0"/>
          </a:p>
          <a:p>
            <a:r>
              <a:rPr lang="en-GB" sz="2000" dirty="0" smtClean="0"/>
              <a:t>Recommendation CM/Rec (2012)2  on the participation of children and young people under the age of 18 </a:t>
            </a:r>
          </a:p>
          <a:p>
            <a:endParaRPr lang="en-GB" sz="2000" dirty="0" smtClean="0"/>
          </a:p>
          <a:p>
            <a:r>
              <a:rPr lang="en-GB" sz="2000" dirty="0" smtClean="0"/>
              <a:t>Recognition of </a:t>
            </a:r>
            <a:r>
              <a:rPr lang="en-GB" sz="2000" dirty="0"/>
              <a:t>Article 12 </a:t>
            </a:r>
            <a:r>
              <a:rPr lang="en-GB" sz="2000" dirty="0" smtClean="0"/>
              <a:t>both </a:t>
            </a:r>
            <a:r>
              <a:rPr lang="en-GB" sz="2000" dirty="0"/>
              <a:t>as a fundamental right and as a general principle of the </a:t>
            </a:r>
            <a:r>
              <a:rPr lang="en-GB" sz="2000" dirty="0" smtClean="0"/>
              <a:t>UNCRC</a:t>
            </a:r>
          </a:p>
          <a:p>
            <a:pPr>
              <a:buNone/>
            </a:pPr>
            <a:r>
              <a:rPr lang="en-GB" sz="2000" dirty="0" smtClean="0"/>
              <a:t> </a:t>
            </a:r>
          </a:p>
          <a:p>
            <a:r>
              <a:rPr lang="en-GB" sz="2000" dirty="0" smtClean="0"/>
              <a:t>Recognition that </a:t>
            </a:r>
            <a:r>
              <a:rPr lang="en-GB" sz="2000" dirty="0"/>
              <a:t>Article 12 is linked with all other articles of the UNCRC and in </a:t>
            </a:r>
            <a:r>
              <a:rPr lang="en-GB" sz="2000" dirty="0" smtClean="0"/>
              <a:t>particular:</a:t>
            </a:r>
          </a:p>
          <a:p>
            <a:pPr lvl="1"/>
            <a:r>
              <a:rPr lang="en-GB" sz="2000" dirty="0" smtClean="0"/>
              <a:t>General principles, articles, 2,3 and 6</a:t>
            </a:r>
          </a:p>
          <a:p>
            <a:pPr lvl="1"/>
            <a:r>
              <a:rPr lang="en-GB" sz="2000" dirty="0" smtClean="0"/>
              <a:t>Evolving capacities, article 5</a:t>
            </a:r>
          </a:p>
          <a:p>
            <a:pPr lvl="1"/>
            <a:r>
              <a:rPr lang="en-GB" sz="2000" dirty="0" smtClean="0"/>
              <a:t>Broader civil rights, articles 13,14, 15, 16, 17</a:t>
            </a:r>
          </a:p>
          <a:p>
            <a:endParaRPr lang="en-GB" dirty="0" smtClean="0"/>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332656"/>
            <a:ext cx="8183880" cy="1051560"/>
          </a:xfrm>
        </p:spPr>
        <p:txBody>
          <a:bodyPr/>
          <a:lstStyle/>
          <a:p>
            <a:r>
              <a:rPr lang="en-GB" dirty="0" err="1" smtClean="0"/>
              <a:t>CoE</a:t>
            </a:r>
            <a:r>
              <a:rPr lang="en-GB" dirty="0" smtClean="0"/>
              <a:t> Definition of participation</a:t>
            </a:r>
            <a:endParaRPr lang="en-GB" dirty="0"/>
          </a:p>
        </p:txBody>
      </p:sp>
      <p:sp>
        <p:nvSpPr>
          <p:cNvPr id="3" name="Content Placeholder 2"/>
          <p:cNvSpPr>
            <a:spLocks noGrp="1"/>
          </p:cNvSpPr>
          <p:nvPr>
            <p:ph idx="1"/>
          </p:nvPr>
        </p:nvSpPr>
        <p:spPr>
          <a:xfrm>
            <a:off x="502920" y="1113256"/>
            <a:ext cx="8183880" cy="4187952"/>
          </a:xfrm>
        </p:spPr>
        <p:txBody>
          <a:bodyPr>
            <a:normAutofit lnSpcReduction="10000"/>
          </a:bodyPr>
          <a:lstStyle/>
          <a:p>
            <a:pPr marL="265113" indent="1588">
              <a:buNone/>
            </a:pPr>
            <a:endParaRPr lang="en-GB" dirty="0" smtClean="0"/>
          </a:p>
          <a:p>
            <a:pPr marL="265113" indent="1588">
              <a:buNone/>
            </a:pPr>
            <a:endParaRPr lang="en-GB" dirty="0" smtClean="0"/>
          </a:p>
          <a:p>
            <a:pPr marL="265113" indent="1588">
              <a:buNone/>
            </a:pPr>
            <a:r>
              <a:rPr lang="en-GB" dirty="0" smtClean="0"/>
              <a:t>‘</a:t>
            </a:r>
            <a:r>
              <a:rPr lang="en-GB" i="1" dirty="0" smtClean="0"/>
              <a:t>individual or groups of children (have) the right, the means, the space, the opportunity and, where necessary, the support to freely express their views, to be heard and to contribute to decision making on matters affecting them, their views being given due weight in accordance with their age and maturity.</a:t>
            </a:r>
            <a:r>
              <a:rPr lang="en-GB" dirty="0" smtClean="0"/>
              <a:t>’</a:t>
            </a:r>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764704"/>
            <a:ext cx="8183880" cy="1051560"/>
          </a:xfrm>
        </p:spPr>
        <p:txBody>
          <a:bodyPr>
            <a:normAutofit fontScale="90000"/>
          </a:bodyPr>
          <a:lstStyle/>
          <a:p>
            <a:r>
              <a:rPr lang="en-GB" dirty="0" smtClean="0"/>
              <a:t>Why do we need an assessment tool?</a:t>
            </a:r>
            <a:endParaRPr lang="en-GB" dirty="0"/>
          </a:p>
        </p:txBody>
      </p:sp>
      <p:sp>
        <p:nvSpPr>
          <p:cNvPr id="3" name="Content Placeholder 2"/>
          <p:cNvSpPr>
            <a:spLocks noGrp="1"/>
          </p:cNvSpPr>
          <p:nvPr>
            <p:ph idx="1"/>
          </p:nvPr>
        </p:nvSpPr>
        <p:spPr>
          <a:xfrm>
            <a:off x="457200" y="188640"/>
            <a:ext cx="8229600" cy="5760640"/>
          </a:xfrm>
        </p:spPr>
        <p:txBody>
          <a:bodyPr>
            <a:normAutofit fontScale="85000" lnSpcReduction="20000"/>
          </a:bodyPr>
          <a:lstStyle/>
          <a:p>
            <a:pPr>
              <a:lnSpc>
                <a:spcPct val="80000"/>
              </a:lnSpc>
            </a:pPr>
            <a:endParaRPr lang="en-GB" dirty="0" smtClean="0"/>
          </a:p>
          <a:p>
            <a:pPr>
              <a:lnSpc>
                <a:spcPct val="80000"/>
              </a:lnSpc>
            </a:pPr>
            <a:endParaRPr lang="en-GB" dirty="0" smtClean="0"/>
          </a:p>
          <a:p>
            <a:pPr>
              <a:lnSpc>
                <a:spcPct val="80000"/>
              </a:lnSpc>
            </a:pPr>
            <a:endParaRPr lang="en-GB" dirty="0" smtClean="0"/>
          </a:p>
          <a:p>
            <a:pPr>
              <a:lnSpc>
                <a:spcPct val="80000"/>
              </a:lnSpc>
            </a:pPr>
            <a:endParaRPr lang="en-GB" dirty="0" smtClean="0"/>
          </a:p>
          <a:p>
            <a:pPr>
              <a:lnSpc>
                <a:spcPct val="80000"/>
              </a:lnSpc>
            </a:pPr>
            <a:endParaRPr lang="en-GB" dirty="0" smtClean="0"/>
          </a:p>
          <a:p>
            <a:pPr>
              <a:lnSpc>
                <a:spcPct val="80000"/>
              </a:lnSpc>
            </a:pPr>
            <a:endParaRPr lang="en-GB" sz="3300" dirty="0" smtClean="0"/>
          </a:p>
          <a:p>
            <a:pPr>
              <a:lnSpc>
                <a:spcPct val="80000"/>
              </a:lnSpc>
            </a:pPr>
            <a:endParaRPr lang="en-GB" dirty="0" smtClean="0"/>
          </a:p>
          <a:p>
            <a:pPr>
              <a:lnSpc>
                <a:spcPct val="110000"/>
              </a:lnSpc>
            </a:pPr>
            <a:r>
              <a:rPr lang="en-GB" dirty="0" smtClean="0"/>
              <a:t>25 years since CRC adopted  - but failure to achieve systemic change on child participation</a:t>
            </a:r>
          </a:p>
          <a:p>
            <a:pPr>
              <a:lnSpc>
                <a:spcPct val="110000"/>
              </a:lnSpc>
            </a:pPr>
            <a:endParaRPr lang="en-GB" dirty="0" smtClean="0"/>
          </a:p>
          <a:p>
            <a:pPr>
              <a:lnSpc>
                <a:spcPct val="110000"/>
              </a:lnSpc>
            </a:pPr>
            <a:r>
              <a:rPr lang="en-GB" dirty="0" smtClean="0"/>
              <a:t>Continuing lack of understanding about what participation is or means</a:t>
            </a:r>
          </a:p>
          <a:p>
            <a:pPr>
              <a:lnSpc>
                <a:spcPct val="110000"/>
              </a:lnSpc>
            </a:pPr>
            <a:endParaRPr lang="en-GB" dirty="0"/>
          </a:p>
          <a:p>
            <a:pPr>
              <a:lnSpc>
                <a:spcPct val="110000"/>
              </a:lnSpc>
            </a:pPr>
            <a:r>
              <a:rPr lang="en-GB" dirty="0" smtClean="0"/>
              <a:t>Participation too often reliant on goodwill rather than measures to ensure entitlement</a:t>
            </a:r>
          </a:p>
          <a:p>
            <a:pPr>
              <a:lnSpc>
                <a:spcPct val="110000"/>
              </a:lnSpc>
            </a:pPr>
            <a:endParaRPr lang="en-GB" dirty="0"/>
          </a:p>
          <a:p>
            <a:pPr>
              <a:lnSpc>
                <a:spcPct val="110000"/>
              </a:lnSpc>
            </a:pPr>
            <a:r>
              <a:rPr lang="en-GB" dirty="0" smtClean="0"/>
              <a:t>Lack of tools currently available</a:t>
            </a:r>
            <a:endParaRPr lang="en-GB" dirty="0"/>
          </a:p>
          <a:p>
            <a:pPr>
              <a:lnSpc>
                <a:spcPct val="80000"/>
              </a:lnSpc>
              <a:buNone/>
            </a:pPr>
            <a:endParaRPr lang="en-GB" dirty="0" smtClean="0"/>
          </a:p>
          <a:p>
            <a:pPr>
              <a:lnSpc>
                <a:spcPct val="80000"/>
              </a:lnSpc>
            </a:pPr>
            <a:endParaRPr lang="en-GB"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539552" y="980728"/>
          <a:ext cx="8064896" cy="54163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467544" y="332656"/>
            <a:ext cx="8352928" cy="461665"/>
          </a:xfrm>
          <a:prstGeom prst="rect">
            <a:avLst/>
          </a:prstGeom>
          <a:noFill/>
          <a:effectLst>
            <a:outerShdw blurRad="50800" dist="38100" dir="5400000" algn="t" rotWithShape="0">
              <a:prstClr val="black">
                <a:alpha val="40000"/>
              </a:prstClr>
            </a:outerShdw>
          </a:effectLst>
        </p:spPr>
        <p:txBody>
          <a:bodyPr wrap="square" rtlCol="0">
            <a:spAutoFit/>
          </a:bodyPr>
          <a:lstStyle/>
          <a:p>
            <a:r>
              <a:rPr lang="en-GB" sz="2400" b="1" dirty="0" smtClean="0">
                <a:solidFill>
                  <a:schemeClr val="accent1"/>
                </a:solidFill>
              </a:rPr>
              <a:t>Aim of the Child Participation Assessment Tool</a:t>
            </a:r>
            <a:endParaRPr lang="en-GB" sz="2400" b="1" dirty="0">
              <a:solidFill>
                <a:schemeClr val="accent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423625425"/>
              </p:ext>
            </p:extLst>
          </p:nvPr>
        </p:nvGraphicFramePr>
        <p:xfrm>
          <a:off x="467544" y="980728"/>
          <a:ext cx="8064896" cy="54726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827584" y="260648"/>
            <a:ext cx="7416824" cy="646331"/>
          </a:xfrm>
          <a:prstGeom prst="rect">
            <a:avLst/>
          </a:prstGeom>
          <a:noFill/>
          <a:effectLst>
            <a:outerShdw blurRad="50800" dist="38100" dir="2700000" algn="tl" rotWithShape="0">
              <a:prstClr val="black">
                <a:alpha val="40000"/>
              </a:prstClr>
            </a:outerShdw>
          </a:effectLst>
        </p:spPr>
        <p:txBody>
          <a:bodyPr wrap="square" rtlCol="0">
            <a:spAutoFit/>
          </a:bodyPr>
          <a:lstStyle/>
          <a:p>
            <a:r>
              <a:rPr lang="en-GB" sz="3600" dirty="0" smtClean="0">
                <a:solidFill>
                  <a:schemeClr val="accent1"/>
                </a:solidFill>
              </a:rPr>
              <a:t>Structure of assessment tool</a:t>
            </a:r>
            <a:endParaRPr lang="en-GB" sz="3600" dirty="0">
              <a:solidFill>
                <a:schemeClr val="accent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10 indicators fall into 3 clusters</a:t>
            </a:r>
            <a:endParaRPr lang="en-GB" dirty="0"/>
          </a:p>
        </p:txBody>
      </p:sp>
      <p:sp>
        <p:nvSpPr>
          <p:cNvPr id="4" name="Content Placeholder 3"/>
          <p:cNvSpPr>
            <a:spLocks noGrp="1"/>
          </p:cNvSpPr>
          <p:nvPr>
            <p:ph idx="1"/>
          </p:nvPr>
        </p:nvSpPr>
        <p:spPr/>
        <p:txBody>
          <a:bodyPr/>
          <a:lstStyle/>
          <a:p>
            <a:r>
              <a:rPr lang="en-GB" dirty="0" smtClean="0"/>
              <a:t>Protecting the right to participate</a:t>
            </a:r>
          </a:p>
          <a:p>
            <a:endParaRPr lang="en-GB" dirty="0" smtClean="0"/>
          </a:p>
          <a:p>
            <a:r>
              <a:rPr lang="en-GB" dirty="0" smtClean="0"/>
              <a:t>Promoting awareness of the right to participate</a:t>
            </a:r>
          </a:p>
          <a:p>
            <a:endParaRPr lang="en-GB" dirty="0" smtClean="0"/>
          </a:p>
          <a:p>
            <a:r>
              <a:rPr lang="en-GB" dirty="0" smtClean="0"/>
              <a:t>Creating spaces for participation</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720080"/>
          </a:xfrm>
        </p:spPr>
        <p:txBody>
          <a:bodyPr>
            <a:normAutofit fontScale="90000"/>
          </a:bodyPr>
          <a:lstStyle/>
          <a:p>
            <a:r>
              <a:rPr lang="en-US" b="1" dirty="0" smtClean="0"/>
              <a:t>Protecting the right to participate</a:t>
            </a:r>
            <a:r>
              <a:rPr lang="en-GB" dirty="0" smtClean="0"/>
              <a:t/>
            </a:r>
            <a:br>
              <a:rPr lang="en-GB" dirty="0" smtClean="0"/>
            </a:br>
            <a:endParaRPr lang="en-GB" dirty="0"/>
          </a:p>
        </p:txBody>
      </p:sp>
      <p:sp>
        <p:nvSpPr>
          <p:cNvPr id="3" name="Content Placeholder 2"/>
          <p:cNvSpPr>
            <a:spLocks noGrp="1"/>
          </p:cNvSpPr>
          <p:nvPr>
            <p:ph idx="1"/>
          </p:nvPr>
        </p:nvSpPr>
        <p:spPr>
          <a:xfrm>
            <a:off x="457200" y="980728"/>
            <a:ext cx="8229600" cy="5472608"/>
          </a:xfrm>
        </p:spPr>
        <p:txBody>
          <a:bodyPr>
            <a:normAutofit fontScale="47500" lnSpcReduction="20000"/>
          </a:bodyPr>
          <a:lstStyle/>
          <a:p>
            <a:endParaRPr lang="en-GB" dirty="0"/>
          </a:p>
          <a:p>
            <a:pPr marL="514350" indent="-514350">
              <a:buFont typeface="+mj-lt"/>
              <a:buAutoNum type="arabicPeriod"/>
            </a:pPr>
            <a:endParaRPr lang="en-GB" sz="3800" dirty="0" smtClean="0"/>
          </a:p>
          <a:p>
            <a:pPr marL="514350" indent="-514350">
              <a:lnSpc>
                <a:spcPct val="120000"/>
              </a:lnSpc>
              <a:buFont typeface="+mj-lt"/>
              <a:buAutoNum type="arabicPeriod"/>
            </a:pPr>
            <a:r>
              <a:rPr lang="en-GB" sz="3800" dirty="0" smtClean="0"/>
              <a:t>Legal </a:t>
            </a:r>
            <a:r>
              <a:rPr lang="en-GB" sz="3800" dirty="0"/>
              <a:t>protection for children’s right to participate is reflected in the national Constitution and legislation </a:t>
            </a:r>
            <a:endParaRPr lang="en-GB" sz="3800" dirty="0" smtClean="0"/>
          </a:p>
          <a:p>
            <a:pPr marL="514350" indent="-514350">
              <a:lnSpc>
                <a:spcPct val="120000"/>
              </a:lnSpc>
              <a:buFont typeface="+mj-lt"/>
              <a:buAutoNum type="arabicPeriod"/>
            </a:pPr>
            <a:endParaRPr lang="en-GB" sz="3800" dirty="0"/>
          </a:p>
          <a:p>
            <a:pPr marL="514350" indent="-514350">
              <a:lnSpc>
                <a:spcPct val="120000"/>
              </a:lnSpc>
              <a:buFont typeface="+mj-lt"/>
              <a:buAutoNum type="arabicPeriod"/>
            </a:pPr>
            <a:r>
              <a:rPr lang="en-GB" sz="3800" dirty="0" smtClean="0"/>
              <a:t>Explicit </a:t>
            </a:r>
            <a:r>
              <a:rPr lang="en-GB" sz="3800" dirty="0"/>
              <a:t>inclusion of child participation in a </a:t>
            </a:r>
            <a:r>
              <a:rPr lang="en-GB" sz="3800" dirty="0" smtClean="0"/>
              <a:t>cross-</a:t>
            </a:r>
            <a:r>
              <a:rPr lang="en-GB" sz="3800" dirty="0" err="1" smtClean="0"/>
              <a:t>sectorial</a:t>
            </a:r>
            <a:r>
              <a:rPr lang="en-GB" sz="3800" dirty="0" smtClean="0"/>
              <a:t> </a:t>
            </a:r>
            <a:r>
              <a:rPr lang="en-GB" sz="3800" dirty="0"/>
              <a:t>national strategy to implement children’s </a:t>
            </a:r>
            <a:r>
              <a:rPr lang="en-GB" sz="3800" dirty="0" smtClean="0"/>
              <a:t>rights</a:t>
            </a:r>
          </a:p>
          <a:p>
            <a:pPr marL="514350" indent="-514350">
              <a:lnSpc>
                <a:spcPct val="120000"/>
              </a:lnSpc>
              <a:buFont typeface="+mj-lt"/>
              <a:buAutoNum type="arabicPeriod"/>
            </a:pPr>
            <a:endParaRPr lang="en-GB" sz="3800" dirty="0"/>
          </a:p>
          <a:p>
            <a:pPr marL="514350" indent="-514350">
              <a:lnSpc>
                <a:spcPct val="120000"/>
              </a:lnSpc>
              <a:buFont typeface="+mj-lt"/>
              <a:buAutoNum type="arabicPeriod"/>
            </a:pPr>
            <a:r>
              <a:rPr lang="en-GB" sz="3800" dirty="0" smtClean="0"/>
              <a:t> </a:t>
            </a:r>
            <a:r>
              <a:rPr lang="en-GB" sz="3800" dirty="0"/>
              <a:t>An independent children’s rights institution is in place and protected by </a:t>
            </a:r>
            <a:r>
              <a:rPr lang="en-GB" sz="3800" dirty="0" smtClean="0"/>
              <a:t>law</a:t>
            </a:r>
          </a:p>
          <a:p>
            <a:pPr marL="514350" indent="-514350">
              <a:lnSpc>
                <a:spcPct val="120000"/>
              </a:lnSpc>
              <a:buFont typeface="+mj-lt"/>
              <a:buAutoNum type="arabicPeriod"/>
            </a:pPr>
            <a:endParaRPr lang="en-GB" sz="3800" dirty="0"/>
          </a:p>
          <a:p>
            <a:pPr marL="514350" indent="-514350">
              <a:lnSpc>
                <a:spcPct val="120000"/>
              </a:lnSpc>
              <a:buFont typeface="+mj-lt"/>
              <a:buAutoNum type="arabicPeriod"/>
            </a:pPr>
            <a:r>
              <a:rPr lang="en-GB" sz="3800" dirty="0" smtClean="0"/>
              <a:t>Existence </a:t>
            </a:r>
            <a:r>
              <a:rPr lang="en-GB" sz="3800" dirty="0"/>
              <a:t>of mechanisms to enable children to exercise their right to participate safely in judicial and administrative</a:t>
            </a:r>
            <a:r>
              <a:rPr lang="en-GB" sz="3800" baseline="30000" dirty="0"/>
              <a:t> </a:t>
            </a:r>
            <a:r>
              <a:rPr lang="en-GB" sz="3800" dirty="0"/>
              <a:t>proceedings </a:t>
            </a:r>
            <a:endParaRPr lang="en-GB" sz="3800" dirty="0" smtClean="0"/>
          </a:p>
          <a:p>
            <a:pPr marL="514350" indent="-514350">
              <a:lnSpc>
                <a:spcPct val="120000"/>
              </a:lnSpc>
              <a:buFont typeface="+mj-lt"/>
              <a:buAutoNum type="arabicPeriod"/>
            </a:pPr>
            <a:endParaRPr lang="en-GB" sz="3800" dirty="0" smtClean="0"/>
          </a:p>
          <a:p>
            <a:pPr marL="514350" indent="-514350">
              <a:lnSpc>
                <a:spcPct val="120000"/>
              </a:lnSpc>
              <a:buFont typeface="+mj-lt"/>
              <a:buAutoNum type="arabicPeriod"/>
            </a:pPr>
            <a:r>
              <a:rPr lang="en-GB" sz="3800" dirty="0" smtClean="0"/>
              <a:t>Child </a:t>
            </a:r>
            <a:r>
              <a:rPr lang="en-GB" sz="3800" dirty="0"/>
              <a:t>friendly complaints procedures are in place</a:t>
            </a:r>
          </a:p>
          <a:p>
            <a:pPr marL="514350" indent="-514350">
              <a:buFont typeface="+mj-lt"/>
              <a:buAutoNum type="arabicPeriod"/>
            </a:pP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1864"/>
            <a:ext cx="8229600" cy="1143000"/>
          </a:xfrm>
        </p:spPr>
        <p:txBody>
          <a:bodyPr>
            <a:normAutofit fontScale="90000"/>
          </a:bodyPr>
          <a:lstStyle/>
          <a:p>
            <a:r>
              <a:rPr lang="en-US" sz="4000" b="1" dirty="0" smtClean="0"/>
              <a:t>Promoting awareness of the right to participate</a:t>
            </a:r>
            <a:r>
              <a:rPr lang="en-GB" dirty="0" smtClean="0"/>
              <a:t/>
            </a:r>
            <a:br>
              <a:rPr lang="en-GB" dirty="0" smtClean="0"/>
            </a:br>
            <a:endParaRPr lang="en-GB" dirty="0"/>
          </a:p>
        </p:txBody>
      </p:sp>
      <p:sp>
        <p:nvSpPr>
          <p:cNvPr id="3" name="Content Placeholder 2"/>
          <p:cNvSpPr>
            <a:spLocks noGrp="1"/>
          </p:cNvSpPr>
          <p:nvPr>
            <p:ph idx="1"/>
          </p:nvPr>
        </p:nvSpPr>
        <p:spPr/>
        <p:txBody>
          <a:bodyPr/>
          <a:lstStyle/>
          <a:p>
            <a:pPr>
              <a:buNone/>
            </a:pPr>
            <a:r>
              <a:rPr lang="en-GB" dirty="0"/>
              <a:t> </a:t>
            </a:r>
          </a:p>
          <a:p>
            <a:pPr lvl="0">
              <a:buNone/>
            </a:pPr>
            <a:endParaRPr lang="en-GB" sz="2400" dirty="0" smtClean="0"/>
          </a:p>
          <a:p>
            <a:pPr lvl="0">
              <a:buNone/>
            </a:pPr>
            <a:endParaRPr lang="en-GB" sz="2400" dirty="0" smtClean="0"/>
          </a:p>
          <a:p>
            <a:pPr lvl="0">
              <a:buNone/>
            </a:pPr>
            <a:endParaRPr lang="en-GB" sz="2400" dirty="0" smtClean="0">
              <a:solidFill>
                <a:schemeClr val="accent1"/>
              </a:solidFill>
            </a:endParaRPr>
          </a:p>
          <a:p>
            <a:pPr marL="898525" lvl="0" indent="-898525">
              <a:buNone/>
            </a:pPr>
            <a:r>
              <a:rPr lang="en-GB" sz="2400" dirty="0" smtClean="0">
                <a:solidFill>
                  <a:schemeClr val="accent1"/>
                </a:solidFill>
              </a:rPr>
              <a:t>6.</a:t>
            </a:r>
            <a:r>
              <a:rPr lang="en-GB" sz="2400" dirty="0" smtClean="0"/>
              <a:t>	Training </a:t>
            </a:r>
            <a:r>
              <a:rPr lang="en-GB" sz="2400" dirty="0"/>
              <a:t>in child participation is embedded in training programmes for professionals working with and for children</a:t>
            </a:r>
          </a:p>
          <a:p>
            <a:pPr lvl="0"/>
            <a:endParaRPr lang="en-GB" sz="2400" dirty="0" smtClean="0"/>
          </a:p>
          <a:p>
            <a:pPr marL="898525" lvl="0" indent="-898525">
              <a:buNone/>
            </a:pPr>
            <a:r>
              <a:rPr lang="en-GB" sz="2400" dirty="0" smtClean="0">
                <a:solidFill>
                  <a:schemeClr val="accent1"/>
                </a:solidFill>
              </a:rPr>
              <a:t>7.     </a:t>
            </a:r>
            <a:r>
              <a:rPr lang="en-GB" sz="2400" dirty="0" smtClean="0"/>
              <a:t>Children </a:t>
            </a:r>
            <a:r>
              <a:rPr lang="en-GB" sz="2400" dirty="0"/>
              <a:t>are provided with information about their right to participate</a:t>
            </a:r>
          </a:p>
          <a:p>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774</TotalTime>
  <Words>948</Words>
  <Application>Microsoft Office PowerPoint</Application>
  <PresentationFormat>On-screen Show (4:3)</PresentationFormat>
  <Paragraphs>143</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Aspect</vt:lpstr>
      <vt:lpstr>Council of Europe  Child Participation Assessment Tool </vt:lpstr>
      <vt:lpstr>PowerPoint Presentation</vt:lpstr>
      <vt:lpstr>CoE Definition of participation</vt:lpstr>
      <vt:lpstr>Why do we need an assessment tool?</vt:lpstr>
      <vt:lpstr>PowerPoint Presentation</vt:lpstr>
      <vt:lpstr>PowerPoint Presentation</vt:lpstr>
      <vt:lpstr>The 10 indicators fall into 3 clusters</vt:lpstr>
      <vt:lpstr>Protecting the right to participate </vt:lpstr>
      <vt:lpstr>Promoting awareness of the right to participate </vt:lpstr>
      <vt:lpstr>Creating spaces for participation </vt:lpstr>
      <vt:lpstr>So how do you monitor compliance with the indicators? </vt:lpstr>
      <vt:lpstr>PowerPoint Presentation</vt:lpstr>
      <vt:lpstr>PowerPoint Presentation</vt:lpstr>
      <vt:lpstr>Moving forward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Gerison</dc:creator>
  <cp:lastModifiedBy>CHRISTOPHEL Corinne</cp:lastModifiedBy>
  <cp:revision>32</cp:revision>
  <cp:lastPrinted>2016-03-17T11:20:39Z</cp:lastPrinted>
  <dcterms:created xsi:type="dcterms:W3CDTF">2013-10-03T15:12:13Z</dcterms:created>
  <dcterms:modified xsi:type="dcterms:W3CDTF">2016-03-21T13:52:55Z</dcterms:modified>
</cp:coreProperties>
</file>