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Override1.xml" ContentType="application/vnd.openxmlformats-officedocument.themeOverride+xml"/>
  <Override PartName="/ppt/tags/tag13.xml" ContentType="application/vnd.openxmlformats-officedocument.presentationml.tags+xml"/>
  <Override PartName="/ppt/theme/theme3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73" r:id="rId3"/>
    <p:sldId id="271" r:id="rId4"/>
    <p:sldId id="257" r:id="rId5"/>
    <p:sldId id="258" r:id="rId6"/>
    <p:sldId id="259" r:id="rId7"/>
    <p:sldId id="260" r:id="rId8"/>
    <p:sldId id="261" r:id="rId9"/>
    <p:sldId id="266" r:id="rId10"/>
    <p:sldId id="267" r:id="rId11"/>
    <p:sldId id="26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4" autoAdjust="0"/>
    <p:restoredTop sz="94660"/>
  </p:normalViewPr>
  <p:slideViewPr>
    <p:cSldViewPr>
      <p:cViewPr varScale="1">
        <p:scale>
          <a:sx n="65" d="100"/>
          <a:sy n="65" d="100"/>
        </p:scale>
        <p:origin x="-128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F6BE7-D3E4-4603-AAC2-D9FCEA151F78}" type="datetimeFigureOut">
              <a:rPr lang="en-GB" smtClean="0"/>
              <a:t>10/04/2015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BACC3D-501A-41C8-8078-CB1E5799FA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2152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png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7" Type="http://schemas.openxmlformats.org/officeDocument/2006/relationships/oleObject" Target="../embeddings/oleObject4.bin"/><Relationship Id="rId2" Type="http://schemas.openxmlformats.org/officeDocument/2006/relationships/tags" Target="../tags/tag9.xml"/><Relationship Id="rId1" Type="http://schemas.openxmlformats.org/officeDocument/2006/relationships/vmlDrawing" Target="../drawings/vmlDrawing4.v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vmlDrawing" Target="../drawings/vmlDrawing5.vml"/><Relationship Id="rId1" Type="http://schemas.openxmlformats.org/officeDocument/2006/relationships/themeOverride" Target="../theme/themeOverride1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2.jpeg"/><Relationship Id="rId4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3D50D-A49B-42FF-9FF0-9E805A4D2A81}" type="datetimeFigureOut">
              <a:rPr lang="en-GB" smtClean="0"/>
              <a:t>10/04/2015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0E5A-4C95-4517-BC5D-35B91C789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79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3D50D-A49B-42FF-9FF0-9E805A4D2A81}" type="datetimeFigureOut">
              <a:rPr lang="en-GB" smtClean="0"/>
              <a:t>10/04/2015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0E5A-4C95-4517-BC5D-35B91C789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177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3D50D-A49B-42FF-9FF0-9E805A4D2A81}" type="datetimeFigureOut">
              <a:rPr lang="en-GB" smtClean="0"/>
              <a:t>10/04/2015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0E5A-4C95-4517-BC5D-35B91C789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442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" hidden="1"/>
          <p:cNvGraphicFramePr>
            <a:graphicFrameLocks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0836" name="Text Placeholder 2"/>
          <p:cNvSpPr>
            <a:spLocks noGrp="1"/>
          </p:cNvSpPr>
          <p:nvPr>
            <p:ph type="subTitle" idx="1"/>
          </p:nvPr>
        </p:nvSpPr>
        <p:spPr>
          <a:xfrm>
            <a:off x="382466" y="6081917"/>
            <a:ext cx="4740104" cy="22839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eaLnBrk="1" hangingPunct="1">
              <a:lnSpc>
                <a:spcPct val="106000"/>
              </a:lnSpc>
              <a:spcBef>
                <a:spcPct val="15000"/>
              </a:spcBef>
              <a:buFont typeface="Wingdings 2" pitchFamily="18" charset="2"/>
              <a:buNone/>
              <a:defRPr b="1" smtClean="0">
                <a:solidFill>
                  <a:schemeClr val="tx1"/>
                </a:solidFill>
                <a:latin typeface="Proxima Nova Rg" pitchFamily="50" charset="0"/>
              </a:defRPr>
            </a:lvl1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110" name="Title Placeholder 1"/>
          <p:cNvSpPr>
            <a:spLocks noGrp="1"/>
          </p:cNvSpPr>
          <p:nvPr>
            <p:ph type="ctrTitle"/>
          </p:nvPr>
        </p:nvSpPr>
        <p:spPr>
          <a:xfrm>
            <a:off x="1142820" y="2886327"/>
            <a:ext cx="3996982" cy="1128762"/>
          </a:xfrm>
          <a:prstGeom prst="rect">
            <a:avLst/>
          </a:prstGeom>
        </p:spPr>
        <p:txBody>
          <a:bodyPr/>
          <a:lstStyle>
            <a:lvl1pPr marL="0" marR="0" indent="0" defTabSz="957998" rtl="0" eaLnBrk="0" fontAlgn="base" latinLnBrk="0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tabLst/>
              <a:defRPr sz="2800" b="0">
                <a:solidFill>
                  <a:schemeClr val="tx1"/>
                </a:solidFill>
                <a:latin typeface="Proxima Nova Rg" pitchFamily="50" charset="0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8166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8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6397625" y="6432550"/>
            <a:ext cx="2312988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r" defTabSz="957263" fontAlgn="base">
              <a:lnSpc>
                <a:spcPts val="1125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7F7F7F"/>
                </a:solidFill>
                <a:ea typeface="ＭＳ Ｐゴシック" pitchFamily="34" charset="-128"/>
              </a:rPr>
              <a:t>© 2013 Institute for Strategic Dialogue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auto">
          <a:xfrm>
            <a:off x="396875" y="267380"/>
            <a:ext cx="6631722" cy="595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396874" y="1123950"/>
            <a:ext cx="8350251" cy="5186363"/>
          </a:xfrm>
          <a:prstGeom prst="rect">
            <a:avLst/>
          </a:prstGeom>
        </p:spPr>
        <p:txBody>
          <a:bodyPr wrap="square" lIns="0" tIns="0" rIns="0" bIns="0"/>
          <a:lstStyle>
            <a:lvl1pPr>
              <a:lnSpc>
                <a:spcPct val="106000"/>
              </a:lnSpc>
              <a:spcBef>
                <a:spcPts val="1344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  <a:lvl2pPr>
              <a:defRPr sz="1200">
                <a:solidFill>
                  <a:schemeClr val="bg1">
                    <a:lumMod val="50000"/>
                  </a:schemeClr>
                </a:solidFill>
                <a:latin typeface="+mn-lt"/>
              </a:defRPr>
            </a:lvl2pPr>
            <a:lvl3pPr>
              <a:lnSpc>
                <a:spcPct val="106000"/>
              </a:lnSpc>
              <a:spcBef>
                <a:spcPts val="576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+mn-lt"/>
              </a:defRPr>
            </a:lvl3pPr>
            <a:lvl4pPr>
              <a:lnSpc>
                <a:spcPct val="106000"/>
              </a:lnSpc>
              <a:spcBef>
                <a:spcPts val="576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+mn-lt"/>
              </a:defRPr>
            </a:lvl4pPr>
            <a:lvl5pPr>
              <a:lnSpc>
                <a:spcPct val="106000"/>
              </a:lnSpc>
              <a:spcBef>
                <a:spcPts val="576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pic>
        <p:nvPicPr>
          <p:cNvPr id="9" name="Picture 7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119" y="0"/>
            <a:ext cx="1422837" cy="1067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 userDrawn="1"/>
        </p:nvCxnSpPr>
        <p:spPr>
          <a:xfrm>
            <a:off x="285750" y="1049315"/>
            <a:ext cx="8632825" cy="0"/>
          </a:xfrm>
          <a:prstGeom prst="line">
            <a:avLst/>
          </a:prstGeom>
          <a:ln w="38100">
            <a:solidFill>
              <a:srgbClr val="94B3CB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467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8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6397625" y="6554788"/>
            <a:ext cx="2312988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r" defTabSz="957263" fontAlgn="base">
              <a:lnSpc>
                <a:spcPts val="1125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000000"/>
                </a:solidFill>
                <a:latin typeface="Proxima Nova ExCn Lt" pitchFamily="2" charset="0"/>
                <a:ea typeface="ＭＳ Ｐゴシック" pitchFamily="34" charset="-128"/>
              </a:rPr>
              <a:t>© 2012 Institute for Strategic Dialogue</a:t>
            </a: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 bwMode="auto">
          <a:xfrm>
            <a:off x="396875" y="300038"/>
            <a:ext cx="8350250" cy="595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96875" y="1123950"/>
            <a:ext cx="4043242" cy="5186363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Proxima Nova ExCn Lt" pitchFamily="2" charset="0"/>
              </a:defRPr>
            </a:lvl1pPr>
            <a:lvl2pPr>
              <a:defRPr>
                <a:solidFill>
                  <a:schemeClr val="tx1"/>
                </a:solidFill>
                <a:latin typeface="Proxima Nova ExCn Lt" pitchFamily="2" charset="0"/>
              </a:defRPr>
            </a:lvl2pPr>
            <a:lvl3pPr>
              <a:defRPr>
                <a:solidFill>
                  <a:schemeClr val="tx1"/>
                </a:solidFill>
                <a:latin typeface="Proxima Nova ExCn Lt" pitchFamily="2" charset="0"/>
              </a:defRPr>
            </a:lvl3pPr>
            <a:lvl4pPr>
              <a:defRPr>
                <a:solidFill>
                  <a:schemeClr val="tx1"/>
                </a:solidFill>
                <a:latin typeface="Proxima Nova ExCn Lt" pitchFamily="2" charset="0"/>
              </a:defRPr>
            </a:lvl4pPr>
            <a:lvl5pPr>
              <a:defRPr>
                <a:solidFill>
                  <a:schemeClr val="tx1"/>
                </a:solidFill>
                <a:latin typeface="Proxima Nova ExCn Lt" pitchFamily="2" charset="0"/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704325" y="1123950"/>
            <a:ext cx="4042800" cy="5186363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Proxima Nova ExCn Lt" pitchFamily="2" charset="0"/>
              </a:defRPr>
            </a:lvl1pPr>
            <a:lvl2pPr>
              <a:defRPr>
                <a:solidFill>
                  <a:schemeClr val="tx1"/>
                </a:solidFill>
                <a:latin typeface="Proxima Nova ExCn Lt" pitchFamily="2" charset="0"/>
              </a:defRPr>
            </a:lvl2pPr>
            <a:lvl3pPr>
              <a:defRPr>
                <a:solidFill>
                  <a:schemeClr val="tx1"/>
                </a:solidFill>
                <a:latin typeface="Proxima Nova ExCn Lt" pitchFamily="2" charset="0"/>
              </a:defRPr>
            </a:lvl3pPr>
            <a:lvl4pPr>
              <a:defRPr>
                <a:solidFill>
                  <a:schemeClr val="tx1"/>
                </a:solidFill>
                <a:latin typeface="Proxima Nova ExCn Lt" pitchFamily="2" charset="0"/>
              </a:defRPr>
            </a:lvl4pPr>
            <a:lvl5pPr>
              <a:defRPr>
                <a:solidFill>
                  <a:schemeClr val="tx1"/>
                </a:solidFill>
                <a:latin typeface="Proxima Nova ExCn Lt" pitchFamily="2" charset="0"/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14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9F678-DB87-4719-A056-AB96EC39804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Footer Placeholder 10"/>
          <p:cNvSpPr>
            <a:spLocks noGrp="1"/>
          </p:cNvSpPr>
          <p:nvPr>
            <p:ph type="ftr" sz="quarter" idx="15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Proxima Nova ExCn Lt" pitchFamily="2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29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 descr="http://www.againstviolentextremism.org/media/img/bg.jp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44"/>
          <a:stretch>
            <a:fillRect/>
          </a:stretch>
        </p:blipFill>
        <p:spPr bwMode="auto">
          <a:xfrm>
            <a:off x="-12700" y="0"/>
            <a:ext cx="9156700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Rectangle 1" hidden="1"/>
          <p:cNvGraphicFramePr>
            <a:graphicFrameLocks/>
          </p:cNvGraphicFramePr>
          <p:nvPr userDrawn="1">
            <p:custDataLst>
              <p:tags r:id="rId3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ctrTitle"/>
          </p:nvPr>
        </p:nvSpPr>
        <p:spPr>
          <a:xfrm>
            <a:off x="1142820" y="2618107"/>
            <a:ext cx="6207508" cy="1278000"/>
          </a:xfrm>
        </p:spPr>
        <p:txBody>
          <a:bodyPr/>
          <a:lstStyle>
            <a:lvl1pPr>
              <a:lnSpc>
                <a:spcPts val="4888"/>
              </a:lnSpc>
              <a:defRPr sz="5200" b="0">
                <a:solidFill>
                  <a:schemeClr val="tx2"/>
                </a:solidFill>
                <a:latin typeface="Proxima Nova Rg" pitchFamily="50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522096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3D50D-A49B-42FF-9FF0-9E805A4D2A81}" type="datetimeFigureOut">
              <a:rPr lang="en-GB" smtClean="0"/>
              <a:t>10/04/2015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0E5A-4C95-4517-BC5D-35B91C789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826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3D50D-A49B-42FF-9FF0-9E805A4D2A81}" type="datetimeFigureOut">
              <a:rPr lang="en-GB" smtClean="0"/>
              <a:t>10/04/2015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0E5A-4C95-4517-BC5D-35B91C789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191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3D50D-A49B-42FF-9FF0-9E805A4D2A81}" type="datetimeFigureOut">
              <a:rPr lang="en-GB" smtClean="0"/>
              <a:t>10/04/2015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0E5A-4C95-4517-BC5D-35B91C789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2698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3D50D-A49B-42FF-9FF0-9E805A4D2A81}" type="datetimeFigureOut">
              <a:rPr lang="en-GB" smtClean="0"/>
              <a:t>10/04/2015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0E5A-4C95-4517-BC5D-35B91C789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701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3D50D-A49B-42FF-9FF0-9E805A4D2A81}" type="datetimeFigureOut">
              <a:rPr lang="en-GB" smtClean="0"/>
              <a:t>10/04/2015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0E5A-4C95-4517-BC5D-35B91C789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710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3D50D-A49B-42FF-9FF0-9E805A4D2A81}" type="datetimeFigureOut">
              <a:rPr lang="en-GB" smtClean="0"/>
              <a:t>10/04/2015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0E5A-4C95-4517-BC5D-35B91C789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671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3D50D-A49B-42FF-9FF0-9E805A4D2A81}" type="datetimeFigureOut">
              <a:rPr lang="en-GB" smtClean="0"/>
              <a:t>10/04/2015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0E5A-4C95-4517-BC5D-35B91C789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4180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3D50D-A49B-42FF-9FF0-9E805A4D2A81}" type="datetimeFigureOut">
              <a:rPr lang="en-GB" smtClean="0"/>
              <a:t>10/04/2015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0E5A-4C95-4517-BC5D-35B91C789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37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14.xml"/><Relationship Id="rId7" Type="http://schemas.openxmlformats.org/officeDocument/2006/relationships/tags" Target="../tags/tag1.xml"/><Relationship Id="rId12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vmlDrawing" Target="../drawings/vmlDrawing1.vml"/><Relationship Id="rId11" Type="http://schemas.openxmlformats.org/officeDocument/2006/relationships/tags" Target="../tags/tag5.xml"/><Relationship Id="rId5" Type="http://schemas.openxmlformats.org/officeDocument/2006/relationships/theme" Target="../theme/theme2.xml"/><Relationship Id="rId10" Type="http://schemas.openxmlformats.org/officeDocument/2006/relationships/tags" Target="../tags/tag4.xml"/><Relationship Id="rId4" Type="http://schemas.openxmlformats.org/officeDocument/2006/relationships/slideLayout" Target="../slideLayouts/slideLayout15.xml"/><Relationship Id="rId9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3D50D-A49B-42FF-9FF0-9E805A4D2A81}" type="datetimeFigureOut">
              <a:rPr lang="en-GB" smtClean="0"/>
              <a:t>10/04/2015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60E5A-4C95-4517-BC5D-35B91C7898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916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1" hidden="1"/>
          <p:cNvGraphicFramePr>
            <a:graphicFrameLocks/>
          </p:cNvGraphicFramePr>
          <p:nvPr>
            <p:custDataLst>
              <p:tags r:id="rId7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think-cell Slide" r:id="rId12" imgW="0" imgH="0" progId="">
                  <p:embed/>
                </p:oleObj>
              </mc:Choice>
              <mc:Fallback>
                <p:oleObj name="think-cell Slide" r:id="rId12" imgW="0" imgH="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9"/>
          <p:cNvSpPr>
            <a:spLocks noGrp="1"/>
          </p:cNvSpPr>
          <p:nvPr>
            <p:ph type="sldNum" sz="quarter" idx="4"/>
            <p:custDataLst>
              <p:tags r:id="rId8"/>
            </p:custDataLst>
          </p:nvPr>
        </p:nvSpPr>
        <p:spPr>
          <a:xfrm>
            <a:off x="415925" y="6554788"/>
            <a:ext cx="282575" cy="14287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ts val="1125"/>
              </a:lnSpc>
              <a:defRPr sz="1000" b="1">
                <a:latin typeface="Proxima Nova ExCn Lt" pitchFamily="2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2F2C03F-6815-424B-B672-3ED0AD160414}" type="slidenum">
              <a:rPr lang="en-US">
                <a:solidFill>
                  <a:srgbClr val="00000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0" name="Footer Placeholder 10"/>
          <p:cNvSpPr>
            <a:spLocks noGrp="1"/>
          </p:cNvSpPr>
          <p:nvPr>
            <p:ph type="ftr" sz="quarter" idx="3"/>
            <p:custDataLst>
              <p:tags r:id="rId9"/>
            </p:custDataLst>
          </p:nvPr>
        </p:nvSpPr>
        <p:spPr>
          <a:xfrm>
            <a:off x="771525" y="6554788"/>
            <a:ext cx="4318000" cy="14287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ts val="1125"/>
              </a:lnSpc>
              <a:defRPr sz="1000">
                <a:solidFill>
                  <a:schemeClr val="tx1"/>
                </a:solidFill>
                <a:latin typeface="Proxima Nova ExCn Lt" pitchFamily="2" charset="0"/>
                <a:ea typeface="+mn-ea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397625" y="6554788"/>
            <a:ext cx="2312988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r" defTabSz="957263" fontAlgn="base">
              <a:lnSpc>
                <a:spcPts val="1125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000000"/>
                </a:solidFill>
                <a:latin typeface="Proxima Nova ExCn Lt" pitchFamily="2" charset="0"/>
                <a:ea typeface="ＭＳ Ｐゴシック" pitchFamily="34" charset="-128"/>
              </a:rPr>
              <a:t>© 2012 Institute for Strategic Dialogue</a:t>
            </a:r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 bwMode="auto">
          <a:xfrm>
            <a:off x="396875" y="300038"/>
            <a:ext cx="8350250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5175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57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b="1" kern="1200">
          <a:solidFill>
            <a:schemeClr val="tx2"/>
          </a:solidFill>
          <a:latin typeface="Proxima Nova Rg" pitchFamily="50" charset="0"/>
          <a:ea typeface="ＭＳ Ｐゴシック" charset="0"/>
          <a:cs typeface="ＭＳ Ｐゴシック" charset="0"/>
        </a:defRPr>
      </a:lvl1pPr>
      <a:lvl2pPr algn="l" defTabSz="957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Proxima Nova Rg" pitchFamily="50" charset="0"/>
          <a:ea typeface="ＭＳ Ｐゴシック" charset="0"/>
          <a:cs typeface="ＭＳ Ｐゴシック" charset="0"/>
        </a:defRPr>
      </a:lvl2pPr>
      <a:lvl3pPr algn="l" defTabSz="957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Proxima Nova Rg" pitchFamily="50" charset="0"/>
          <a:ea typeface="ＭＳ Ｐゴシック" charset="0"/>
          <a:cs typeface="ＭＳ Ｐゴシック" charset="0"/>
        </a:defRPr>
      </a:lvl3pPr>
      <a:lvl4pPr algn="l" defTabSz="957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Proxima Nova Rg" pitchFamily="50" charset="0"/>
          <a:ea typeface="ＭＳ Ｐゴシック" charset="0"/>
          <a:cs typeface="ＭＳ Ｐゴシック" charset="0"/>
        </a:defRPr>
      </a:lvl4pPr>
      <a:lvl5pPr algn="l" defTabSz="957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Proxima Nova Rg" pitchFamily="50" charset="0"/>
          <a:ea typeface="ＭＳ Ｐゴシック" charset="0"/>
          <a:cs typeface="ＭＳ Ｐゴシック" charset="0"/>
        </a:defRPr>
      </a:lvl5pPr>
      <a:lvl6pPr marL="429756" algn="l" rtl="0" eaLnBrk="1" fontAlgn="base" hangingPunct="1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12" algn="l" rtl="0" eaLnBrk="1" fontAlgn="base" hangingPunct="1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268" algn="l" rtl="0" eaLnBrk="1" fontAlgn="base" hangingPunct="1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24" algn="l" rtl="0" eaLnBrk="1" fontAlgn="base" hangingPunct="1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358775" indent="-358775" algn="l" defTabSz="957263" rtl="0" eaLnBrk="0" fontAlgn="base" hangingPunct="0">
        <a:lnSpc>
          <a:spcPct val="106000"/>
        </a:lnSpc>
        <a:spcBef>
          <a:spcPts val="1350"/>
        </a:spcBef>
        <a:spcAft>
          <a:spcPct val="0"/>
        </a:spcAft>
        <a:buFont typeface="Arial" charset="0"/>
        <a:defRPr lang="en-US" sz="1400" kern="1200" dirty="0">
          <a:solidFill>
            <a:schemeClr val="tx2"/>
          </a:solidFill>
          <a:latin typeface="+mn-lt"/>
          <a:ea typeface="ＭＳ Ｐゴシック" charset="0"/>
          <a:cs typeface="ＭＳ Ｐゴシック" charset="0"/>
        </a:defRPr>
      </a:lvl1pPr>
      <a:lvl2pPr marL="190500" indent="-190500" algn="l" defTabSz="957263" rtl="0" eaLnBrk="0" fontAlgn="base" hangingPunct="0">
        <a:lnSpc>
          <a:spcPct val="106000"/>
        </a:lnSpc>
        <a:spcBef>
          <a:spcPts val="1350"/>
        </a:spcBef>
        <a:spcAft>
          <a:spcPct val="0"/>
        </a:spcAft>
        <a:buFont typeface="Arial" charset="0"/>
        <a:buChar char="•"/>
        <a:defRPr lang="en-US" sz="1400" kern="1200" dirty="0">
          <a:solidFill>
            <a:schemeClr val="tx2"/>
          </a:solidFill>
          <a:latin typeface="+mn-lt"/>
          <a:ea typeface="ＭＳ Ｐゴシック" charset="0"/>
          <a:cs typeface="+mj-cs"/>
        </a:defRPr>
      </a:lvl2pPr>
      <a:lvl3pPr marL="373063" indent="-182563" algn="l" defTabSz="957263" rtl="0" eaLnBrk="0" fontAlgn="base" hangingPunct="0">
        <a:lnSpc>
          <a:spcPct val="106000"/>
        </a:lnSpc>
        <a:spcBef>
          <a:spcPts val="575"/>
        </a:spcBef>
        <a:spcAft>
          <a:spcPct val="0"/>
        </a:spcAft>
        <a:buFont typeface="Arial" charset="0"/>
        <a:buChar char="‒"/>
        <a:defRPr lang="en-US" sz="1200" kern="1200" dirty="0">
          <a:solidFill>
            <a:schemeClr val="tx2"/>
          </a:solidFill>
          <a:latin typeface="+mn-lt"/>
          <a:ea typeface="ＭＳ Ｐゴシック" charset="0"/>
          <a:cs typeface="+mj-cs"/>
        </a:defRPr>
      </a:lvl3pPr>
      <a:lvl4pPr marL="565150" indent="-190500" algn="l" defTabSz="957263" rtl="0" eaLnBrk="0" fontAlgn="base" hangingPunct="0">
        <a:lnSpc>
          <a:spcPct val="106000"/>
        </a:lnSpc>
        <a:spcBef>
          <a:spcPts val="57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2"/>
          </a:solidFill>
          <a:latin typeface="+mn-lt"/>
          <a:ea typeface="ＭＳ Ｐゴシック" charset="0"/>
          <a:cs typeface="+mj-cs"/>
        </a:defRPr>
      </a:lvl4pPr>
      <a:lvl5pPr marL="744538" indent="-179388" algn="l" defTabSz="957263" rtl="0" eaLnBrk="0" fontAlgn="base" hangingPunct="0">
        <a:lnSpc>
          <a:spcPct val="106000"/>
        </a:lnSpc>
        <a:spcBef>
          <a:spcPts val="575"/>
        </a:spcBef>
        <a:spcAft>
          <a:spcPct val="0"/>
        </a:spcAft>
        <a:buFont typeface="Arial" charset="0"/>
        <a:buChar char="‒"/>
        <a:defRPr lang="en-GB" sz="1200" kern="1200" dirty="0">
          <a:solidFill>
            <a:schemeClr val="tx2"/>
          </a:solidFill>
          <a:latin typeface="+mn-lt"/>
          <a:ea typeface="ＭＳ Ｐゴシック" charset="0"/>
          <a:cs typeface="+mj-cs"/>
        </a:defRPr>
      </a:lvl5pPr>
      <a:lvl6pPr marL="841606" indent="-171605" algn="l" defTabSz="859512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02" indent="-173096" algn="l" defTabSz="859512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53" indent="-162651" algn="l" defTabSz="859512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56" indent="-171605" algn="l" defTabSz="859512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1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56" algn="l" defTabSz="85951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12" algn="l" defTabSz="85951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268" algn="l" defTabSz="85951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24" algn="l" defTabSz="85951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780" algn="l" defTabSz="85951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536" algn="l" defTabSz="85951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291" algn="l" defTabSz="85951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048" algn="l" defTabSz="85951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7" Type="http://schemas.openxmlformats.org/officeDocument/2006/relationships/image" Target="../media/image4.png"/><Relationship Id="rId2" Type="http://schemas.openxmlformats.org/officeDocument/2006/relationships/tags" Target="../tags/tag14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hyperlink" Target="https://www.youtube.com/channel/UCkAC0rDIgJgIXW6wrS1gy9Q" TargetMode="External"/><Relationship Id="rId7" Type="http://schemas.openxmlformats.org/officeDocument/2006/relationships/hyperlink" Target="https://twitter.com/ExtremeDialogue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hyperlink" Target="https://www.facebook.com/extremedialogue?ref=hl" TargetMode="External"/><Relationship Id="rId4" Type="http://schemas.openxmlformats.org/officeDocument/2006/relationships/image" Target="../media/image20.jpeg"/><Relationship Id="rId9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Communications\ISD Logo NEW\ISD_Logo_CMYK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66352"/>
            <a:ext cx="7200800" cy="373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911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enry Tuck\Desktop\Stuff\Canada\Content\Photos &amp; Pictures\Posters, postcards, banners\Chalkboard log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5" t="14302" r="5770" b="18864"/>
          <a:stretch/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551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Rectangle 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" name="Title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396875" y="296863"/>
            <a:ext cx="4823197" cy="678067"/>
          </a:xfrm>
        </p:spPr>
        <p:txBody>
          <a:bodyPr/>
          <a:lstStyle/>
          <a:p>
            <a:pPr eaLnBrk="1" hangingPunct="1">
              <a:defRPr/>
            </a:pPr>
            <a:r>
              <a:rPr lang="en-US" i="1" dirty="0" smtClean="0">
                <a:ea typeface="ＭＳ Ｐゴシック" pitchFamily="34" charset="-128"/>
                <a:cs typeface="+mj-cs"/>
              </a:rPr>
              <a:t>Countering extremism through exchanging research, policy &amp; practice </a:t>
            </a:r>
            <a:endParaRPr lang="en-US" i="1" dirty="0" smtClean="0">
              <a:ea typeface="ＭＳ Ｐゴシック" pitchFamily="34" charset="-128"/>
              <a:cs typeface="+mj-cs"/>
            </a:endParaRPr>
          </a:p>
        </p:txBody>
      </p:sp>
      <p:sp>
        <p:nvSpPr>
          <p:cNvPr id="12292" name="Text Placeholder 3"/>
          <p:cNvSpPr>
            <a:spLocks noGrp="1"/>
          </p:cNvSpPr>
          <p:nvPr>
            <p:ph type="body" sz="quarter" idx="12"/>
            <p:custDataLst>
              <p:tags r:id="rId4"/>
            </p:custDataLst>
          </p:nvPr>
        </p:nvSpPr>
        <p:spPr bwMode="auto">
          <a:xfrm>
            <a:off x="396875" y="1288991"/>
            <a:ext cx="8350250" cy="108657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marL="0" lvl="1" indent="0" algn="just">
              <a:buNone/>
            </a:pPr>
            <a:r>
              <a:rPr lang="en-GB" sz="1400" b="1" dirty="0">
                <a:solidFill>
                  <a:srgbClr val="94B3CB"/>
                </a:solidFill>
                <a:cs typeface="Andalus" panose="02020603050405020304" pitchFamily="18" charset="-78"/>
              </a:rPr>
              <a:t>Counterextremism.org 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ＭＳ Ｐゴシック" pitchFamily="34" charset="-128"/>
                <a:cs typeface="Andalus" panose="02020603050405020304" pitchFamily="18" charset="-78"/>
              </a:rPr>
              <a:t>is an </a:t>
            </a: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ＭＳ Ｐゴシック" pitchFamily="34" charset="-128"/>
                <a:cs typeface="Andalus" panose="02020603050405020304" pitchFamily="18" charset="-78"/>
              </a:rPr>
              <a:t>online vehicle for the exchange and dissemination 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ＭＳ Ｐゴシック" pitchFamily="34" charset="-128"/>
                <a:cs typeface="Andalus" panose="02020603050405020304" pitchFamily="18" charset="-78"/>
              </a:rPr>
              <a:t>of best practices and lessons learned in countering extremism and radicalisation at a local, national and international level.  </a:t>
            </a:r>
          </a:p>
        </p:txBody>
      </p:sp>
      <p:pic>
        <p:nvPicPr>
          <p:cNvPr id="12351" name="Picture 6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1" t="7963" r="62631" b="39556"/>
          <a:stretch/>
        </p:blipFill>
        <p:spPr bwMode="auto">
          <a:xfrm>
            <a:off x="722704" y="1926548"/>
            <a:ext cx="7654942" cy="447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944008" y="6246891"/>
            <a:ext cx="2199992" cy="611109"/>
          </a:xfrm>
          <a:prstGeom prst="rect">
            <a:avLst/>
          </a:prstGeom>
          <a:solidFill>
            <a:schemeClr val="bg1"/>
          </a:solidFill>
        </p:spPr>
        <p:txBody>
          <a:bodyPr wrap="none" lIns="36000" rIns="36000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800" dirty="0" smtClean="0">
                <a:solidFill>
                  <a:srgbClr val="595959"/>
                </a:solidFill>
                <a:ea typeface="ＭＳ Ｐゴシック" pitchFamily="34" charset="-128"/>
              </a:rPr>
              <a:t>©2014 Institute for Strategic Dialogue</a:t>
            </a:r>
          </a:p>
        </p:txBody>
      </p:sp>
    </p:spTree>
    <p:extLst>
      <p:ext uri="{BB962C8B-B14F-4D97-AF65-F5344CB8AC3E}">
        <p14:creationId xmlns:p14="http://schemas.microsoft.com/office/powerpoint/2010/main" val="1968557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2888">
        <p:fade/>
      </p:transition>
    </mc:Choice>
    <mc:Fallback>
      <p:transition spd="med" advTm="1288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enry Tuck\Desktop\Stuff\Canada\Content\Photos &amp; Pictures\Posters, postcards, banners\Chalkboard log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5" t="14302" r="5770" b="18864"/>
          <a:stretch/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7234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C:\Users\Henry Tuck\Desktop\Stuff\Canada\Content\Photos &amp; Pictures\Posters, postcards, banners\Chalkboard  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	</a:t>
            </a: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1514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</a:t>
            </a: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2066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</a:t>
            </a: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-819899" y="-27384"/>
            <a:ext cx="10000411" cy="8090860"/>
            <a:chOff x="-819899" y="-27384"/>
            <a:chExt cx="10000411" cy="8090860"/>
          </a:xfrm>
        </p:grpSpPr>
        <p:pic>
          <p:nvPicPr>
            <p:cNvPr id="9" name="Picture 2" descr="C:\Users\Henry Tuck\Desktop\Stuff\Canada\Content\Photos &amp; Pictures\ED Screen-shots\Chris\chris computer fade 2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26" t="2396" r="19598" b="1287"/>
            <a:stretch/>
          </p:blipFill>
          <p:spPr bwMode="auto">
            <a:xfrm>
              <a:off x="0" y="-27384"/>
              <a:ext cx="9180512" cy="6885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C:\Users\Henry Tuck\Desktop\Stuff\Canada\Content\Photos &amp; Pictures\Branding\Black on transparent, no .org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819899" y="4067032"/>
              <a:ext cx="5709206" cy="3996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09206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C:\Users\Henry Tuck\Desktop\Stuff\Canada\Content\Photos &amp; Pictures\Posters, postcards, banners\Chalkboard  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	</a:t>
            </a: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1514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</a:t>
            </a: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2066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</a:t>
            </a: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-885394" y="0"/>
            <a:ext cx="10029394" cy="8037512"/>
            <a:chOff x="-885394" y="0"/>
            <a:chExt cx="10029394" cy="8037512"/>
          </a:xfrm>
        </p:grpSpPr>
        <p:pic>
          <p:nvPicPr>
            <p:cNvPr id="4" name="Picture 2" descr="C:\Users\Henry Tuck\Desktop\Stuff\Canada\Content\Photos &amp; Pictures\ED Screen-shots\Daniel\13013173645_850090806e_o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05" r="5505"/>
            <a:stretch/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3" descr="C:\Users\Henry Tuck\Desktop\Stuff\Canada\Content\Photos &amp; Pictures\Branding\White on transparent, no .org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885394" y="4066119"/>
              <a:ext cx="5673418" cy="3971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11889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C:\Users\Henry Tuck\Desktop\Stuff\Canada\Content\Photos &amp; Pictures\Posters, postcards, banners\Chalkboard  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215301" y="404664"/>
            <a:ext cx="8712968" cy="6048672"/>
            <a:chOff x="1250950" y="-1373505"/>
            <a:chExt cx="6627495" cy="5135245"/>
          </a:xfrm>
        </p:grpSpPr>
        <p:pic>
          <p:nvPicPr>
            <p:cNvPr id="19" name="Picture 18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0950" y="1155065"/>
              <a:ext cx="3211195" cy="2604135"/>
            </a:xfrm>
            <a:prstGeom prst="rect">
              <a:avLst/>
            </a:prstGeom>
            <a:noFill/>
            <a:ln w="31750">
              <a:solidFill>
                <a:schemeClr val="bg1"/>
              </a:solidFill>
              <a:miter lim="800000"/>
            </a:ln>
          </p:spPr>
        </p:pic>
        <p:pic>
          <p:nvPicPr>
            <p:cNvPr id="20" name="Picture 19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7885" y="-1373505"/>
              <a:ext cx="3210560" cy="2286000"/>
            </a:xfrm>
            <a:prstGeom prst="rect">
              <a:avLst/>
            </a:prstGeom>
            <a:noFill/>
            <a:ln w="31750">
              <a:solidFill>
                <a:schemeClr val="bg1"/>
              </a:solidFill>
              <a:miter lim="800000"/>
            </a:ln>
          </p:spPr>
        </p:pic>
        <p:pic>
          <p:nvPicPr>
            <p:cNvPr id="21" name="Picture 20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205" y="-1370330"/>
              <a:ext cx="3203575" cy="2284730"/>
            </a:xfrm>
            <a:prstGeom prst="rect">
              <a:avLst/>
            </a:prstGeom>
            <a:noFill/>
            <a:ln w="31750">
              <a:solidFill>
                <a:schemeClr val="bg1"/>
              </a:solidFill>
              <a:miter lim="800000"/>
            </a:ln>
          </p:spPr>
        </p:pic>
        <p:pic>
          <p:nvPicPr>
            <p:cNvPr id="22" name="Picture 21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8680" y="1160780"/>
              <a:ext cx="3193415" cy="1369060"/>
            </a:xfrm>
            <a:prstGeom prst="rect">
              <a:avLst/>
            </a:prstGeom>
            <a:noFill/>
            <a:ln w="31750">
              <a:solidFill>
                <a:schemeClr val="bg1"/>
              </a:solidFill>
              <a:miter lim="800000"/>
            </a:ln>
          </p:spPr>
        </p:pic>
        <p:pic>
          <p:nvPicPr>
            <p:cNvPr id="23" name="Picture 22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2845" y="2522855"/>
              <a:ext cx="1616075" cy="1238885"/>
            </a:xfrm>
            <a:prstGeom prst="rect">
              <a:avLst/>
            </a:prstGeom>
            <a:noFill/>
            <a:ln w="31750">
              <a:solidFill>
                <a:schemeClr val="bg1"/>
              </a:solidFill>
              <a:miter lim="800000"/>
            </a:ln>
          </p:spPr>
        </p:pic>
        <p:pic>
          <p:nvPicPr>
            <p:cNvPr id="24" name="Picture 23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505" y="2521585"/>
              <a:ext cx="1711325" cy="1238885"/>
            </a:xfrm>
            <a:prstGeom prst="rect">
              <a:avLst/>
            </a:prstGeom>
            <a:noFill/>
            <a:ln w="31750">
              <a:solidFill>
                <a:schemeClr val="bg1"/>
              </a:solidFill>
              <a:miter lim="800000"/>
            </a:ln>
          </p:spPr>
        </p:pic>
      </p:grpSp>
    </p:spTree>
    <p:extLst>
      <p:ext uri="{BB962C8B-B14F-4D97-AF65-F5344CB8AC3E}">
        <p14:creationId xmlns:p14="http://schemas.microsoft.com/office/powerpoint/2010/main" val="2636060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C:\Users\Henry Tuck\Desktop\Stuff\Canada\Content\Photos &amp; Pictures\Posters, postcards, banners\Chalkboard  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	</a:t>
            </a: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1514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</a:t>
            </a: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2066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</a:t>
            </a: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51519" y="383772"/>
            <a:ext cx="8640960" cy="6090456"/>
            <a:chOff x="0" y="0"/>
            <a:chExt cx="6626431" cy="394854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4462" y="0"/>
              <a:ext cx="3431969" cy="2333501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miter lim="800000"/>
            </a:ln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218213" cy="2280062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miter lim="800000"/>
            </a:ln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68187"/>
              <a:ext cx="6626430" cy="1680358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miter lim="800000"/>
            </a:ln>
          </p:spPr>
        </p:pic>
      </p:grpSp>
    </p:spTree>
    <p:extLst>
      <p:ext uri="{BB962C8B-B14F-4D97-AF65-F5344CB8AC3E}">
        <p14:creationId xmlns:p14="http://schemas.microsoft.com/office/powerpoint/2010/main" val="2180812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C:\Users\Henry Tuck\Desktop\Stuff\Canada\Content\Photos &amp; Pictures\Posters, postcards, banners\Chalkboard  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7384"/>
            <a:ext cx="9143999" cy="705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	</a:t>
            </a: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1514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</a:t>
            </a: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2066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</a:t>
            </a: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47664" y="4422591"/>
            <a:ext cx="28803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Posts reaching over 210,000 people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+1,100 likes (73% from Canada)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1,800 ‘engagements’ (users that click on or interact with posts) </a:t>
            </a:r>
          </a:p>
        </p:txBody>
      </p:sp>
      <p:pic>
        <p:nvPicPr>
          <p:cNvPr id="10" name="Picture 9" descr="C:\Users\Henry Tuck\Desktop\Canada\Content\Photos &amp; Pictures\Posters, postcards, banners\YT.jpg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112" y="1628920"/>
            <a:ext cx="1080000" cy="1080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pic>
        <p:nvPicPr>
          <p:cNvPr id="11" name="Picture 10" descr="C:\Users\Henry Tuck\Desktop\Canada\Content\Photos &amp; Pictures\Posters, postcards, banners\FB.jpg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67" y="4509240"/>
            <a:ext cx="1080000" cy="1080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pic>
        <p:nvPicPr>
          <p:cNvPr id="12" name="Picture 11" descr="C:\Users\Henry Tuck\Desktop\Canada\Content\Photos &amp; Pictures\Posters, postcards, banners\TW.jpg">
            <a:hlinkClick r:id="rId7"/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112" y="4509240"/>
            <a:ext cx="1080000" cy="1080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501507" y="1573049"/>
            <a:ext cx="273599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4460 sessions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3707 users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21,657 page views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4.86 average pages per session (6 pages in total)</a:t>
            </a:r>
          </a:p>
          <a:p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5724128" y="1542271"/>
            <a:ext cx="34198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+50,000 views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175,000 minutes viewing time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3:30 min average viewing time </a:t>
            </a:r>
            <a:endParaRPr lang="en-GB" sz="2000" b="1" dirty="0" smtClean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95</a:t>
            </a:r>
            <a:r>
              <a:rPr lang="en-GB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% of views in </a:t>
            </a:r>
            <a:r>
              <a:rPr lang="en-GB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Canada</a:t>
            </a:r>
            <a:endParaRPr lang="en-GB" sz="2000" b="1" dirty="0" smtClean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80.5% of viewers under 25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24128" y="4440594"/>
            <a:ext cx="36004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237 followers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290 retweets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207 mentions</a:t>
            </a:r>
          </a:p>
          <a:p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1997673" y="332656"/>
            <a:ext cx="514864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1</a:t>
            </a:r>
            <a:r>
              <a:rPr lang="en-GB" sz="2800" b="1" baseline="30000" dirty="0" smtClean="0">
                <a:solidFill>
                  <a:schemeClr val="bg1"/>
                </a:solidFill>
                <a:latin typeface="Garamond" panose="02020404030301010803" pitchFamily="18" charset="0"/>
              </a:rPr>
              <a:t>st</a:t>
            </a:r>
            <a:r>
              <a:rPr lang="en-GB" sz="28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 Week of </a:t>
            </a:r>
            <a:r>
              <a:rPr lang="en-GB" sz="28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Campaign </a:t>
            </a:r>
            <a:r>
              <a:rPr lang="en-GB" sz="28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– </a:t>
            </a:r>
            <a:r>
              <a:rPr lang="en-GB" sz="28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Online</a:t>
            </a:r>
            <a:endParaRPr lang="en-GB" sz="2800" b="1" dirty="0" smtClean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/>
            <a:endParaRPr lang="en-GB" dirty="0"/>
          </a:p>
        </p:txBody>
      </p:sp>
      <p:pic>
        <p:nvPicPr>
          <p:cNvPr id="17" name="Picture 16" descr="C:\Users\Henry Tuck\Desktop\Canada\Content\Photos &amp; Pictures\Branding\White on black Square version 250x250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92" y="1628920"/>
            <a:ext cx="1080000" cy="1080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641461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C:\Users\Henry Tuck\Desktop\Stuff\Canada\Content\Photos &amp; Pictures\Posters, postcards, banners\Chalkboard  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	</a:t>
            </a: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1514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</a:t>
            </a: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2066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</a:t>
            </a: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16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8640960" cy="4329142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8" name="TextBox 17"/>
          <p:cNvSpPr txBox="1"/>
          <p:nvPr/>
        </p:nvSpPr>
        <p:spPr>
          <a:xfrm>
            <a:off x="1288288" y="5805264"/>
            <a:ext cx="65797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Garamond" panose="02020404030301010803" pitchFamily="18" charset="0"/>
              </a:rPr>
              <a:t>O</a:t>
            </a:r>
            <a:r>
              <a:rPr lang="en-GB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ver </a:t>
            </a:r>
            <a:r>
              <a:rPr lang="en-GB" sz="2000" b="1" dirty="0">
                <a:solidFill>
                  <a:schemeClr val="bg1"/>
                </a:solidFill>
                <a:latin typeface="Garamond" panose="02020404030301010803" pitchFamily="18" charset="0"/>
              </a:rPr>
              <a:t>250 stories </a:t>
            </a:r>
            <a:r>
              <a:rPr lang="en-GB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have </a:t>
            </a:r>
            <a:r>
              <a:rPr lang="en-GB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featured Extreme </a:t>
            </a:r>
            <a:r>
              <a:rPr lang="en-GB" sz="2000" b="1" dirty="0">
                <a:solidFill>
                  <a:schemeClr val="bg1"/>
                </a:solidFill>
                <a:latin typeface="Garamond" panose="02020404030301010803" pitchFamily="18" charset="0"/>
              </a:rPr>
              <a:t>Dialogue across television, radio, print and online media </a:t>
            </a:r>
            <a:r>
              <a:rPr lang="en-GB" sz="20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platforms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82790" y="332656"/>
            <a:ext cx="6390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1</a:t>
            </a:r>
            <a:r>
              <a:rPr lang="en-GB" sz="2800" b="1" baseline="30000" dirty="0" smtClean="0">
                <a:solidFill>
                  <a:schemeClr val="bg1"/>
                </a:solidFill>
                <a:latin typeface="Garamond" panose="02020404030301010803" pitchFamily="18" charset="0"/>
              </a:rPr>
              <a:t>st</a:t>
            </a:r>
            <a:r>
              <a:rPr lang="en-GB" sz="28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 Week of </a:t>
            </a:r>
            <a:r>
              <a:rPr lang="en-GB" sz="28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Campaign </a:t>
            </a:r>
            <a:r>
              <a:rPr lang="en-GB" sz="28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– </a:t>
            </a:r>
            <a:r>
              <a:rPr lang="en-GB" sz="28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Media Coverage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4467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3jAQ0mwl0Swq5UKmzHH4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fcwp13ak.zAfh5OxeTL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C5tlZ1.AUK8v9aGVErrD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UYtFhdX6kaX6m0PqdY4T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ascZ6138U.HgMcwVQ2eG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kv_CVLrcE2YkGpPSz9eo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NaBiD5c9E.tBzkLqs7Ma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3jAQ0mwl0Swq5UKmzHH4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HEmNjbJkKaZo_Z94E3t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3jAQ0mwl0Swq5UKmzHH4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imesaver 2009 - PowerLibrary - 061909, NL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19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36000" rIns="36000" rtlCol="0">
        <a:noAutofit/>
      </a:bodyPr>
      <a:lstStyle>
        <a:defPPr>
          <a:defRPr sz="1400" dirty="0" smtClean="0">
            <a:solidFill>
              <a:schemeClr val="tx2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loitte">
    <a:dk1>
      <a:srgbClr val="000000"/>
    </a:dk1>
    <a:lt1>
      <a:srgbClr val="FFFFFF"/>
    </a:lt1>
    <a:dk2>
      <a:srgbClr val="002776"/>
    </a:dk2>
    <a:lt2>
      <a:srgbClr val="FFFFFF"/>
    </a:lt2>
    <a:accent1>
      <a:srgbClr val="002776"/>
    </a:accent1>
    <a:accent2>
      <a:srgbClr val="92D400"/>
    </a:accent2>
    <a:accent3>
      <a:srgbClr val="00A1DE"/>
    </a:accent3>
    <a:accent4>
      <a:srgbClr val="3C8A2E"/>
    </a:accent4>
    <a:accent5>
      <a:srgbClr val="72C7E7"/>
    </a:accent5>
    <a:accent6>
      <a:srgbClr val="C9DD03"/>
    </a:accent6>
    <a:hlink>
      <a:srgbClr val="00A1DE"/>
    </a:hlink>
    <a:folHlink>
      <a:srgbClr val="72C7E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166</Words>
  <Application>Microsoft Office PowerPoint</Application>
  <PresentationFormat>On-screen Show (4:3)</PresentationFormat>
  <Paragraphs>36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Office Theme</vt:lpstr>
      <vt:lpstr>Timesaver 2009 - PowerLibrary - 061909, NL</vt:lpstr>
      <vt:lpstr>think-cell Slide</vt:lpstr>
      <vt:lpstr>PowerPoint Presentation</vt:lpstr>
      <vt:lpstr>Countering extremism through exchanging research, policy &amp; practice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Henry Tuck</dc:creator>
  <cp:lastModifiedBy>Henry Tuck</cp:lastModifiedBy>
  <cp:revision>17</cp:revision>
  <dcterms:created xsi:type="dcterms:W3CDTF">2015-03-27T03:23:19Z</dcterms:created>
  <dcterms:modified xsi:type="dcterms:W3CDTF">2015-04-10T11:32:56Z</dcterms:modified>
</cp:coreProperties>
</file>