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55" r:id="rId2"/>
    <p:sldId id="378" r:id="rId3"/>
    <p:sldId id="325" r:id="rId4"/>
    <p:sldId id="326" r:id="rId5"/>
    <p:sldId id="371" r:id="rId6"/>
    <p:sldId id="356" r:id="rId7"/>
    <p:sldId id="369" r:id="rId8"/>
    <p:sldId id="370" r:id="rId9"/>
    <p:sldId id="361" r:id="rId10"/>
    <p:sldId id="363" r:id="rId11"/>
    <p:sldId id="372" r:id="rId12"/>
    <p:sldId id="373" r:id="rId13"/>
    <p:sldId id="374" r:id="rId14"/>
    <p:sldId id="375" r:id="rId15"/>
    <p:sldId id="377" r:id="rId16"/>
    <p:sldId id="379" r:id="rId17"/>
  </p:sldIdLst>
  <p:sldSz cx="9144000" cy="6858000" type="screen4x3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7487" autoAdjust="0"/>
  </p:normalViewPr>
  <p:slideViewPr>
    <p:cSldViewPr>
      <p:cViewPr>
        <p:scale>
          <a:sx n="76" d="100"/>
          <a:sy n="76" d="100"/>
        </p:scale>
        <p:origin x="-11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76175-F4DA-45BA-936A-47E3305D74E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762B5-D9B9-4B3D-A21A-240AF7E111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82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762B5-D9B9-4B3D-A21A-240AF7E1118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762B5-D9B9-4B3D-A21A-240AF7E1118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762B5-D9B9-4B3D-A21A-240AF7E1118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6125"/>
            <a:ext cx="4970462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/>
        <p:txBody>
          <a:bodyPr lIns="91279" tIns="45641" rIns="91279" bIns="45641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3854188" y="9440305"/>
            <a:ext cx="2949840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79" tIns="45641" rIns="91279" bIns="45641" anchor="b"/>
          <a:lstStyle/>
          <a:p>
            <a:pPr algn="r" defTabSz="912534"/>
            <a:fld id="{D58689E3-D3D2-42D6-BE2B-81DD45069D66}" type="slidenum">
              <a:rPr lang="ru-RU" sz="1200">
                <a:latin typeface="Calibri" pitchFamily="34" charset="0"/>
              </a:rPr>
              <a:pPr algn="r" defTabSz="912534"/>
              <a:t>8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762B5-D9B9-4B3D-A21A-240AF7E1118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3E1C-0462-4DFC-A9C4-6B51DC255B5A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BCF2-5FA5-441F-9D56-FDB04A4A4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3E1C-0462-4DFC-A9C4-6B51DC255B5A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BCF2-5FA5-441F-9D56-FDB04A4A4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3E1C-0462-4DFC-A9C4-6B51DC255B5A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BCF2-5FA5-441F-9D56-FDB04A4A4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3E1C-0462-4DFC-A9C4-6B51DC255B5A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BCF2-5FA5-441F-9D56-FDB04A4A4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3E1C-0462-4DFC-A9C4-6B51DC255B5A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BCF2-5FA5-441F-9D56-FDB04A4A4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3E1C-0462-4DFC-A9C4-6B51DC255B5A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BCF2-5FA5-441F-9D56-FDB04A4A4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3E1C-0462-4DFC-A9C4-6B51DC255B5A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BCF2-5FA5-441F-9D56-FDB04A4A4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3E1C-0462-4DFC-A9C4-6B51DC255B5A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BCF2-5FA5-441F-9D56-FDB04A4A4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3E1C-0462-4DFC-A9C4-6B51DC255B5A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BCF2-5FA5-441F-9D56-FDB04A4A4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3E1C-0462-4DFC-A9C4-6B51DC255B5A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BCF2-5FA5-441F-9D56-FDB04A4A4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3E1C-0462-4DFC-A9C4-6B51DC255B5A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BCF2-5FA5-441F-9D56-FDB04A4A4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93E1C-0462-4DFC-A9C4-6B51DC255B5A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ABCF2-5FA5-441F-9D56-FDB04A4A4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2D40AB1375EFE0A93A5D80FD4A876306E6D0D028E8043E8E7EFC0A50E64057666462DB571E07697DA4O7O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5" name="Прямая соединительная линия 9"/>
          <p:cNvCxnSpPr>
            <a:cxnSpLocks noChangeShapeType="1"/>
          </p:cNvCxnSpPr>
          <p:nvPr/>
        </p:nvCxnSpPr>
        <p:spPr bwMode="auto">
          <a:xfrm rot="5400000">
            <a:off x="-755650" y="4005263"/>
            <a:ext cx="2879725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</p:cxnSp>
      <p:sp>
        <p:nvSpPr>
          <p:cNvPr id="5126" name="Rectangle 9"/>
          <p:cNvSpPr>
            <a:spLocks noChangeArrowheads="1"/>
          </p:cNvSpPr>
          <p:nvPr/>
        </p:nvSpPr>
        <p:spPr bwMode="auto">
          <a:xfrm>
            <a:off x="900113" y="2349500"/>
            <a:ext cx="7920037" cy="510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bg1"/>
                </a:solidFill>
              </a:rPr>
              <a:t>О повышении доступности высокотехнологичной медицинской помощи в Российской Федерации и результатах реализации мер, направленных на сокращение смертности от болезней системы кровообращения, и задачах на 2014 – 2016 годы</a:t>
            </a:r>
          </a:p>
          <a:p>
            <a:pPr algn="ctr"/>
            <a:endParaRPr lang="ru-RU" altLang="ru-RU" sz="2400" b="1" dirty="0">
              <a:solidFill>
                <a:schemeClr val="bg1"/>
              </a:solidFill>
            </a:endParaRPr>
          </a:p>
          <a:p>
            <a:pPr algn="ctr"/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Министр здравоохранения Российской Федерации </a:t>
            </a:r>
          </a:p>
          <a:p>
            <a:pPr algn="ctr"/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В.И. Скворцова</a:t>
            </a:r>
          </a:p>
          <a:p>
            <a:pPr algn="ctr"/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/>
            <a:endParaRPr lang="ru-RU" altLang="ru-RU" sz="4000" b="1" dirty="0">
              <a:solidFill>
                <a:srgbClr val="FFC000"/>
              </a:solidFill>
              <a:latin typeface="Times New Roman" pitchFamily="18" charset="0"/>
              <a:cs typeface="Arial" pitchFamily="34" charset="0"/>
            </a:endParaRPr>
          </a:p>
          <a:p>
            <a:pPr algn="ctr"/>
            <a:endParaRPr lang="ru-RU" altLang="ru-RU" sz="4000" b="1" dirty="0">
              <a:solidFill>
                <a:srgbClr val="FFC000"/>
              </a:solidFill>
              <a:latin typeface="Times New Roman" pitchFamily="18" charset="0"/>
              <a:cs typeface="Arial" pitchFamily="34" charset="0"/>
            </a:endParaRPr>
          </a:p>
          <a:p>
            <a:pPr algn="ctr"/>
            <a:endParaRPr lang="ru-RU" altLang="ru-RU" sz="32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endParaRPr lang="ru-RU" altLang="ru-RU" sz="250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4941168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840" y="1981179"/>
            <a:ext cx="91440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1357298"/>
            <a:ext cx="9144000" cy="40005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Права человека и Биомедицина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Российская перспектива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4" y="81086"/>
            <a:ext cx="3778666" cy="1133336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214810" y="3929066"/>
            <a:ext cx="41083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Статс-секретарь, </a:t>
            </a:r>
          </a:p>
          <a:p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Заместитель  Министра здравоохранения </a:t>
            </a:r>
          </a:p>
          <a:p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 </a:t>
            </a:r>
          </a:p>
          <a:p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Костенников Д.В.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43306" y="592933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 Москва, 2016 год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Заголовок 1"/>
          <p:cNvSpPr txBox="1">
            <a:spLocks/>
          </p:cNvSpPr>
          <p:nvPr/>
        </p:nvSpPr>
        <p:spPr bwMode="auto">
          <a:xfrm>
            <a:off x="3143250" y="6357938"/>
            <a:ext cx="32861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/>
            <a:endParaRPr lang="ru-RU" sz="1300">
              <a:solidFill>
                <a:schemeClr val="bg1"/>
              </a:solidFill>
              <a:latin typeface="Helios"/>
            </a:endParaRPr>
          </a:p>
        </p:txBody>
      </p:sp>
      <p:sp>
        <p:nvSpPr>
          <p:cNvPr id="14342" name="Заголовок 11"/>
          <p:cNvSpPr>
            <a:spLocks/>
          </p:cNvSpPr>
          <p:nvPr/>
        </p:nvSpPr>
        <p:spPr bwMode="auto">
          <a:xfrm>
            <a:off x="971550" y="188913"/>
            <a:ext cx="8064500" cy="116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/>
            <a:endParaRPr lang="ru-RU" sz="46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60338"/>
            <a:ext cx="9144000" cy="11969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FC000"/>
              </a:solidFill>
              <a:latin typeface="Verdana" pitchFamily="34" charset="0"/>
            </a:endParaRPr>
          </a:p>
        </p:txBody>
      </p:sp>
      <p:sp>
        <p:nvSpPr>
          <p:cNvPr id="14346" name="Заголовок 12"/>
          <p:cNvSpPr>
            <a:spLocks noGrp="1"/>
          </p:cNvSpPr>
          <p:nvPr>
            <p:ph type="title"/>
          </p:nvPr>
        </p:nvSpPr>
        <p:spPr>
          <a:xfrm>
            <a:off x="642910" y="115888"/>
            <a:ext cx="8001056" cy="116997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Правовое  регулирование достижений 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биологии и медицины  в Российской Федерации</a:t>
            </a:r>
            <a:endPara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714908"/>
          </a:xfrm>
        </p:spPr>
        <p:txBody>
          <a:bodyPr rtlCol="0">
            <a:normAutofit fontScale="92500" lnSpcReduction="10000"/>
          </a:bodyPr>
          <a:lstStyle/>
          <a:p>
            <a:pPr marL="0" lvl="0" indent="0" algn="just">
              <a:buNone/>
            </a:pP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Положения Федерального закона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 21 ноября 2011 года </a:t>
            </a:r>
            <a:b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323-ФЗ «Об основах охраны здоровья граждан в Российской Федерации»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регулирующие вопросы, относящиеся к предмету биоэтики:</a:t>
            </a:r>
          </a:p>
          <a:p>
            <a:pPr marL="0" lvl="0" indent="0" algn="just">
              <a:buNone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4445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Статья 20. Информированное добровольное согласие на медицинское вмешательство и на отказ от медицинского вмешательства</a:t>
            </a:r>
            <a:endParaRPr lang="ru-RU" sz="17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445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Статья 22. Информация о состоянии здоровья</a:t>
            </a:r>
            <a:endParaRPr lang="ru-RU" sz="17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445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Статья 23. Информация о факторах, влияющих на здоровье</a:t>
            </a:r>
          </a:p>
          <a:p>
            <a:pPr marL="0" indent="4445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28. Общественные объединения по защите прав граждан в сфере охраны здоровья</a:t>
            </a:r>
          </a:p>
          <a:p>
            <a:pPr marL="0" indent="4445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36. Паллиативная медицинская помощь</a:t>
            </a:r>
          </a:p>
          <a:p>
            <a:pPr marL="0" indent="4445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45. Запрет эвтаназии</a:t>
            </a:r>
          </a:p>
          <a:p>
            <a:pPr marL="0" lvl="0" indent="4445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47. Донорство органов и тканей человека и их трансплантация (пересадка)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57158" y="2072751"/>
            <a:ext cx="8001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hlinkClick r:id="rId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  <a:hlinkClick r:id="rId2"/>
            </a:endParaRPr>
          </a:p>
        </p:txBody>
      </p:sp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0" y="1357298"/>
            <a:ext cx="9144000" cy="7143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Заголовок 1"/>
          <p:cNvSpPr txBox="1">
            <a:spLocks/>
          </p:cNvSpPr>
          <p:nvPr/>
        </p:nvSpPr>
        <p:spPr bwMode="auto">
          <a:xfrm>
            <a:off x="3143250" y="6357938"/>
            <a:ext cx="32861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/>
            <a:endParaRPr lang="ru-RU" sz="1300">
              <a:solidFill>
                <a:schemeClr val="bg1"/>
              </a:solidFill>
              <a:latin typeface="Helios"/>
            </a:endParaRPr>
          </a:p>
        </p:txBody>
      </p:sp>
      <p:sp>
        <p:nvSpPr>
          <p:cNvPr id="14342" name="Заголовок 11"/>
          <p:cNvSpPr>
            <a:spLocks/>
          </p:cNvSpPr>
          <p:nvPr/>
        </p:nvSpPr>
        <p:spPr bwMode="auto">
          <a:xfrm>
            <a:off x="971550" y="188913"/>
            <a:ext cx="8064500" cy="116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/>
            <a:endParaRPr lang="ru-RU" sz="46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60338"/>
            <a:ext cx="9144000" cy="11969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FC000"/>
              </a:solidFill>
              <a:latin typeface="Verdana" pitchFamily="34" charset="0"/>
            </a:endParaRPr>
          </a:p>
        </p:txBody>
      </p:sp>
      <p:sp>
        <p:nvSpPr>
          <p:cNvPr id="14346" name="Заголовок 12"/>
          <p:cNvSpPr>
            <a:spLocks noGrp="1"/>
          </p:cNvSpPr>
          <p:nvPr>
            <p:ph type="title"/>
          </p:nvPr>
        </p:nvSpPr>
        <p:spPr>
          <a:xfrm>
            <a:off x="642910" y="115888"/>
            <a:ext cx="8001056" cy="116997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Правовое  регулирование достижений 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биологии и медицины  в Российской Федерации</a:t>
            </a:r>
            <a:endPara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714908"/>
          </a:xfrm>
        </p:spPr>
        <p:txBody>
          <a:bodyPr rtlCol="0">
            <a:normAutofit/>
          </a:bodyPr>
          <a:lstStyle/>
          <a:p>
            <a:pPr marL="0" lvl="0" indent="534988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Глава 6. Охрана здоровья матери и ребенка, вопросы семьи и репродуктивного здоровья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534988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Статья 55. Применение вспомогательных репродуктивных технологий (экстракорпоральное оплодотворение, суррогатное материнство)</a:t>
            </a:r>
          </a:p>
          <a:p>
            <a:pPr marL="0" indent="531813" algn="just"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Порядок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использования вспомогательных репродуктивных технологий, противопоказания и ограничения к их применению утверждаются уполномоченным федеральным органом исполнительной власти.</a:t>
            </a:r>
          </a:p>
          <a:p>
            <a:pPr marL="0" indent="531813" algn="just"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Минздрава России от 30.08.2012 № 107н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(ред.от 11.06.2015) « О прядке использования вспомогательных репродуктивных технологий, противопоказаниях  и ограничениях к их применению» (зарегистрировано в Минюсте России 12.02.2013 № 27010) </a:t>
            </a:r>
          </a:p>
          <a:p>
            <a:pPr marL="0" lvl="0" indent="534988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534988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Статья 56. Искусственное прерывание беременности</a:t>
            </a:r>
          </a:p>
          <a:p>
            <a:pPr marL="0" lvl="0" indent="534988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534988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Статья 57. Медицинская стерилизация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0" y="1357298"/>
            <a:ext cx="9144000" cy="7143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4"/>
          <p:cNvSpPr>
            <a:spLocks noChangeArrowheads="1"/>
          </p:cNvSpPr>
          <p:nvPr/>
        </p:nvSpPr>
        <p:spPr bwMode="auto">
          <a:xfrm>
            <a:off x="214282" y="1357299"/>
            <a:ext cx="8643998" cy="714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340" name="Заголовок 1"/>
          <p:cNvSpPr txBox="1">
            <a:spLocks/>
          </p:cNvSpPr>
          <p:nvPr/>
        </p:nvSpPr>
        <p:spPr bwMode="auto">
          <a:xfrm>
            <a:off x="3143250" y="6357938"/>
            <a:ext cx="32861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/>
            <a:endParaRPr lang="ru-RU" sz="1300">
              <a:solidFill>
                <a:schemeClr val="bg1"/>
              </a:solidFill>
              <a:latin typeface="Helios"/>
            </a:endParaRPr>
          </a:p>
        </p:txBody>
      </p:sp>
      <p:sp>
        <p:nvSpPr>
          <p:cNvPr id="14342" name="Заголовок 11"/>
          <p:cNvSpPr>
            <a:spLocks/>
          </p:cNvSpPr>
          <p:nvPr/>
        </p:nvSpPr>
        <p:spPr bwMode="auto">
          <a:xfrm>
            <a:off x="971550" y="188913"/>
            <a:ext cx="8064500" cy="123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/>
            <a:endParaRPr lang="ru-RU" sz="46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8124" y="160338"/>
            <a:ext cx="8620155" cy="11969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FC000"/>
              </a:solidFill>
              <a:latin typeface="Verdana" pitchFamily="34" charset="0"/>
            </a:endParaRPr>
          </a:p>
        </p:txBody>
      </p:sp>
      <p:sp>
        <p:nvSpPr>
          <p:cNvPr id="14346" name="Заголовок 12"/>
          <p:cNvSpPr>
            <a:spLocks noGrp="1"/>
          </p:cNvSpPr>
          <p:nvPr>
            <p:ph type="title"/>
          </p:nvPr>
        </p:nvSpPr>
        <p:spPr>
          <a:xfrm>
            <a:off x="214282" y="115888"/>
            <a:ext cx="8472518" cy="116997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Правовое  регулирование достижений 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биологии и медицины  в Российской Федерации</a:t>
            </a:r>
            <a:endPara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285720" y="1357298"/>
            <a:ext cx="8501122" cy="492922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67544" y="1772816"/>
            <a:ext cx="821537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Глава 8. Медицинские мероприятия, осуществляемые в связи со смертью человека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5349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Статья 66. Определение момента смерти человека и прекращения       реанимационных мероприятий</a:t>
            </a:r>
          </a:p>
          <a:p>
            <a:pPr marR="0" lvl="0" indent="5349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5349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Статья 67. Проведение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патолого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анатомических вскрытий</a:t>
            </a:r>
          </a:p>
          <a:p>
            <a:pPr marR="0" lvl="0" indent="5349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5349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Статья 68. Использование тела, органов и тканей умершего человека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5349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4797152"/>
            <a:ext cx="8358246" cy="13430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представленные положения , чаще всего являются предметом обсуждения в рамках биоэтики, и каждое такое направление в медицине может стать темой отдельной конференции.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4"/>
          <p:cNvSpPr>
            <a:spLocks noChangeArrowheads="1"/>
          </p:cNvSpPr>
          <p:nvPr/>
        </p:nvSpPr>
        <p:spPr bwMode="auto">
          <a:xfrm>
            <a:off x="214282" y="1357299"/>
            <a:ext cx="8643998" cy="714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340" name="Заголовок 1"/>
          <p:cNvSpPr txBox="1">
            <a:spLocks/>
          </p:cNvSpPr>
          <p:nvPr/>
        </p:nvSpPr>
        <p:spPr bwMode="auto">
          <a:xfrm>
            <a:off x="3143250" y="6357938"/>
            <a:ext cx="32861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/>
            <a:endParaRPr lang="ru-RU" sz="1300">
              <a:solidFill>
                <a:schemeClr val="bg1"/>
              </a:solidFill>
              <a:latin typeface="Helios"/>
            </a:endParaRPr>
          </a:p>
        </p:txBody>
      </p:sp>
      <p:sp>
        <p:nvSpPr>
          <p:cNvPr id="14342" name="Заголовок 11"/>
          <p:cNvSpPr>
            <a:spLocks/>
          </p:cNvSpPr>
          <p:nvPr/>
        </p:nvSpPr>
        <p:spPr bwMode="auto">
          <a:xfrm>
            <a:off x="971550" y="188913"/>
            <a:ext cx="8064500" cy="123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/>
            <a:endParaRPr lang="ru-RU" sz="46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8124" y="160338"/>
            <a:ext cx="8620155" cy="11969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FC000"/>
              </a:solidFill>
              <a:latin typeface="Verdana" pitchFamily="34" charset="0"/>
            </a:endParaRPr>
          </a:p>
        </p:txBody>
      </p:sp>
      <p:sp>
        <p:nvSpPr>
          <p:cNvPr id="14346" name="Заголовок 12"/>
          <p:cNvSpPr>
            <a:spLocks noGrp="1"/>
          </p:cNvSpPr>
          <p:nvPr>
            <p:ph type="title"/>
          </p:nvPr>
        </p:nvSpPr>
        <p:spPr>
          <a:xfrm>
            <a:off x="214282" y="115888"/>
            <a:ext cx="8472518" cy="116997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Правовое  регулирование достижений 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биологии и медицины  в Российской Федерации</a:t>
            </a:r>
            <a:endPara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81642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83568" y="1628800"/>
            <a:ext cx="8031836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450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450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45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Российской Федерации продолжается  работа по согласованию и принятию новых законопроектов, которые входят в раздел биомедицины и включают важные аспекты биоэтики:</a:t>
            </a:r>
          </a:p>
          <a:p>
            <a:pPr lvl="0" indent="44450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45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indent="4445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законопроект «О донорстве органов человека и их трансплантации»;</a:t>
            </a:r>
          </a:p>
          <a:p>
            <a:pPr lvl="0" indent="4445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45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законопроект «Об обращении биомедицинских клеточных продуктов»;</a:t>
            </a:r>
          </a:p>
          <a:p>
            <a:pPr lvl="0" indent="4445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45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ближайшей перспективе планируется разработка законопроекта  о тканях человека.</a:t>
            </a:r>
          </a:p>
          <a:p>
            <a:pPr lvl="0" indent="44450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450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67544" y="980728"/>
            <a:ext cx="8472518" cy="5303512"/>
          </a:xfrm>
        </p:spPr>
        <p:txBody>
          <a:bodyPr>
            <a:noAutofit/>
          </a:bodyPr>
          <a:lstStyle/>
          <a:p>
            <a:pPr marL="0" indent="450850"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85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2010 года Российская Федерация принимает активное участие в работе комитета по вопросам трансплантации органов 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Европейского директората по вопросам качества лекарств и здравоохранения 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EDQM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Совета Европы. Комитетом ежегодно выпускаются новые издания Руководства по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обеспечению безопасности и качества при трансплантации органов, тканей, клеток.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число экспертов комитета по вопросам трансплантации органов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входят два представителя от Российской Федерации.</a:t>
            </a:r>
          </a:p>
          <a:p>
            <a:pPr marL="0" indent="450850"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85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800" dirty="0" smtClean="0"/>
          </a:p>
          <a:p>
            <a:pPr marL="0" indent="45085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450850"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850"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B51AF-40B8-43D0-909C-958E47241AA7}" type="slidenum">
              <a:rPr lang="ru-RU"/>
              <a:pPr>
                <a:defRPr/>
              </a:pPr>
              <a:t>14</a:t>
            </a:fld>
            <a:endParaRPr lang="ru-RU" dirty="0"/>
          </a:p>
        </p:txBody>
      </p:sp>
      <p:grpSp>
        <p:nvGrpSpPr>
          <p:cNvPr id="2" name="Группа 33"/>
          <p:cNvGrpSpPr/>
          <p:nvPr/>
        </p:nvGrpSpPr>
        <p:grpSpPr>
          <a:xfrm>
            <a:off x="0" y="0"/>
            <a:ext cx="9130630" cy="949821"/>
            <a:chOff x="0" y="0"/>
            <a:chExt cx="9130630" cy="949821"/>
          </a:xfrm>
        </p:grpSpPr>
        <p:sp>
          <p:nvSpPr>
            <p:cNvPr id="1030" name="Прямоугольник 4"/>
            <p:cNvSpPr>
              <a:spLocks noChangeArrowheads="1"/>
            </p:cNvSpPr>
            <p:nvPr/>
          </p:nvSpPr>
          <p:spPr bwMode="auto">
            <a:xfrm>
              <a:off x="827584" y="0"/>
              <a:ext cx="1428750" cy="95250"/>
            </a:xfrm>
            <a:prstGeom prst="rect">
              <a:avLst/>
            </a:prstGeom>
            <a:solidFill>
              <a:srgbClr val="FF0000"/>
            </a:solidFill>
            <a:ln w="25400" algn="ctr">
              <a:noFill/>
              <a:miter lim="800000"/>
              <a:headEnd/>
              <a:tailEnd/>
            </a:ln>
          </p:spPr>
          <p:txBody>
            <a:bodyPr lIns="95782" tIns="47891" rIns="95782" bIns="47891" anchor="ctr"/>
            <a:lstStyle/>
            <a:p>
              <a:pPr algn="ctr" defTabSz="957263"/>
              <a:endParaRPr lang="ru-RU" altLang="ru-RU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0"/>
              <a:ext cx="9130630" cy="9498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Правовое  регулирование в международной практике достижений биологии и медицины </a:t>
              </a:r>
            </a:p>
            <a:p>
              <a:pPr algn="ctr">
                <a:defRPr/>
              </a:pPr>
              <a:r>
                <a:rPr lang="ru-RU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 smtClean="0"/>
            </a:p>
            <a:p>
              <a:pPr algn="ctr">
                <a:defRPr/>
              </a:pPr>
              <a:endPara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2" descr="C:\Users\GabbasovaLA\AppData\Local\Microsoft\Windows\Temporary Internet Files\Content.Outlook\L57MP4YA\__________ (5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11560" y="3429000"/>
            <a:ext cx="4574312" cy="30963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228184" y="4005064"/>
            <a:ext cx="2603688" cy="2185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«Руководство по обеспечению безопасности и качества при трансплантации органов, тканей и клеток»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2010;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“Guide to the quality and safety of organs for transplantation” 2013.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/>
          </a:p>
        </p:txBody>
      </p:sp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0" y="928670"/>
            <a:ext cx="9144000" cy="7143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B51AF-40B8-43D0-909C-958E47241AA7}" type="slidenum">
              <a:rPr lang="ru-RU"/>
              <a:pPr>
                <a:defRPr/>
              </a:pPr>
              <a:t>15</a:t>
            </a:fld>
            <a:endParaRPr lang="ru-RU" dirty="0"/>
          </a:p>
        </p:txBody>
      </p:sp>
      <p:grpSp>
        <p:nvGrpSpPr>
          <p:cNvPr id="3" name="Группа 33"/>
          <p:cNvGrpSpPr/>
          <p:nvPr/>
        </p:nvGrpSpPr>
        <p:grpSpPr>
          <a:xfrm>
            <a:off x="-13370" y="0"/>
            <a:ext cx="9144000" cy="949821"/>
            <a:chOff x="-13370" y="0"/>
            <a:chExt cx="9144000" cy="949821"/>
          </a:xfrm>
        </p:grpSpPr>
        <p:sp>
          <p:nvSpPr>
            <p:cNvPr id="1030" name="Прямоугольник 4"/>
            <p:cNvSpPr>
              <a:spLocks noChangeArrowheads="1"/>
            </p:cNvSpPr>
            <p:nvPr/>
          </p:nvSpPr>
          <p:spPr bwMode="auto">
            <a:xfrm>
              <a:off x="827584" y="0"/>
              <a:ext cx="1428750" cy="95250"/>
            </a:xfrm>
            <a:prstGeom prst="rect">
              <a:avLst/>
            </a:prstGeom>
            <a:solidFill>
              <a:srgbClr val="FF0000"/>
            </a:solidFill>
            <a:ln w="25400" algn="ctr">
              <a:noFill/>
              <a:miter lim="800000"/>
              <a:headEnd/>
              <a:tailEnd/>
            </a:ln>
          </p:spPr>
          <p:txBody>
            <a:bodyPr lIns="95782" tIns="47891" rIns="95782" bIns="47891" anchor="ctr"/>
            <a:lstStyle/>
            <a:p>
              <a:pPr algn="ctr" defTabSz="957263"/>
              <a:endParaRPr lang="ru-RU" altLang="ru-RU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-13370" y="85725"/>
              <a:ext cx="9144000" cy="86409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Международный опыт</a:t>
              </a:r>
              <a:endParaRPr lang="ru-RU" sz="2400" dirty="0" smtClean="0">
                <a:solidFill>
                  <a:srgbClr val="FFFF00"/>
                </a:solidFill>
              </a:endParaRPr>
            </a:p>
            <a:p>
              <a:pPr algn="ctr">
                <a:defRPr/>
              </a:pPr>
              <a:r>
                <a:rPr lang="ru-RU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Донорство и трансплантация </a:t>
              </a:r>
            </a:p>
            <a:p>
              <a:pPr algn="ctr">
                <a:defRPr/>
              </a:pPr>
              <a:endPara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9154" name="Picture 2" descr="C:\Users\GabbasovaLA\Pictures\Донорство\ДД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268760"/>
            <a:ext cx="3960439" cy="2880320"/>
          </a:xfrm>
          <a:prstGeom prst="rect">
            <a:avLst/>
          </a:prstGeom>
          <a:noFill/>
        </p:spPr>
      </p:pic>
      <p:pic>
        <p:nvPicPr>
          <p:cNvPr id="49155" name="Picture 3" descr="C:\Users\GabbasovaLA\Pictures\Донорство\ДД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132856"/>
            <a:ext cx="3888432" cy="331236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79512" y="4365104"/>
            <a:ext cx="46575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Европейский День доноров органов 2014 г.</a:t>
            </a:r>
          </a:p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Рим (Италия),  11 октября 2014г.</a:t>
            </a:r>
          </a:p>
          <a:p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19672" y="6021288"/>
            <a:ext cx="6264696" cy="5760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2010 года представители Российской Федерации принимают участие в мероприятии «Европейский День доноров органов» 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328592"/>
          </a:xfrm>
        </p:spPr>
        <p:txBody>
          <a:bodyPr>
            <a:normAutofit/>
          </a:bodyPr>
          <a:lstStyle/>
          <a:p>
            <a:pPr marL="0" indent="361950" algn="just">
              <a:spcAft>
                <a:spcPts val="600"/>
              </a:spcAft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Исторические факты показывают, что Россия в свое время внесла значимый вклад в развитие биомедицинских технологий, среди которых такие как :</a:t>
            </a:r>
          </a:p>
          <a:p>
            <a:pPr marL="0" indent="361950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разработка аппарата, позволяющего осуществлять искусственное кровообращение и открытие первого в мире Института переливания крови  ( 1926 г.);</a:t>
            </a:r>
          </a:p>
          <a:p>
            <a:pPr marL="0" indent="361950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проведение в клинических условиях первой трансплантации почки  ( 1931 г.); </a:t>
            </a:r>
          </a:p>
          <a:p>
            <a:pPr marL="0" indent="361950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проведение  первой операции по имплантации  сердечной мышцы (1937 г.), что легло в основу развития современного направления  по донорству и трансплантации органов;</a:t>
            </a:r>
          </a:p>
          <a:p>
            <a:pPr marL="0" indent="361950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реализация исследований, по доказательству сложной структуры гена и ряд других технологий.</a:t>
            </a:r>
          </a:p>
          <a:p>
            <a:pPr marL="0" indent="361950"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195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19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B51AF-40B8-43D0-909C-958E47241AA7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  <p:grpSp>
        <p:nvGrpSpPr>
          <p:cNvPr id="2" name="Группа 33"/>
          <p:cNvGrpSpPr/>
          <p:nvPr/>
        </p:nvGrpSpPr>
        <p:grpSpPr>
          <a:xfrm>
            <a:off x="0" y="0"/>
            <a:ext cx="9130630" cy="949821"/>
            <a:chOff x="-13370" y="0"/>
            <a:chExt cx="9144000" cy="949821"/>
          </a:xfrm>
        </p:grpSpPr>
        <p:sp>
          <p:nvSpPr>
            <p:cNvPr id="1030" name="Прямоугольник 4"/>
            <p:cNvSpPr>
              <a:spLocks noChangeArrowheads="1"/>
            </p:cNvSpPr>
            <p:nvPr/>
          </p:nvSpPr>
          <p:spPr bwMode="auto">
            <a:xfrm>
              <a:off x="827584" y="0"/>
              <a:ext cx="1428750" cy="95250"/>
            </a:xfrm>
            <a:prstGeom prst="rect">
              <a:avLst/>
            </a:prstGeom>
            <a:solidFill>
              <a:srgbClr val="FF0000"/>
            </a:solidFill>
            <a:ln w="25400" algn="ctr">
              <a:noFill/>
              <a:miter lim="800000"/>
              <a:headEnd/>
              <a:tailEnd/>
            </a:ln>
          </p:spPr>
          <p:txBody>
            <a:bodyPr lIns="95782" tIns="47891" rIns="95782" bIns="47891" anchor="ctr"/>
            <a:lstStyle/>
            <a:p>
              <a:pPr algn="ctr" defTabSz="957263"/>
              <a:endParaRPr lang="ru-RU" altLang="ru-RU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-13370" y="0"/>
              <a:ext cx="9144000" cy="9498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Правовое  регулирование достижений биологии и медицины </a:t>
              </a:r>
            </a:p>
            <a:p>
              <a:pPr algn="ctr">
                <a:defRPr/>
              </a:pPr>
              <a:r>
                <a:rPr lang="ru-RU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 smtClean="0"/>
            </a:p>
            <a:p>
              <a:pPr algn="ctr">
                <a:defRPr/>
              </a:pPr>
              <a:endPara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0" y="928670"/>
            <a:ext cx="9144000" cy="7143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4149080"/>
            <a:ext cx="8280920" cy="1944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2000 г. в России был принят государственный образовательный стандарт, согласно которому, дисциплина «Биоэтика» стала обязательной при подготовке специалистов в медицинских вузах страны. В тоже время достижения в области биомедицины определяют необходимость распространения знаний при обучении специалистов и по другим профессиям,  деятельность которых в той или иной степени может быть связана с биомедицинскими технологиями. И это может стать направлением нашего дальнейшего сотрудничества между Советом Европы и Российской Федерации.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185716"/>
          </a:xfrm>
        </p:spPr>
        <p:txBody>
          <a:bodyPr>
            <a:normAutofit/>
          </a:bodyPr>
          <a:lstStyle/>
          <a:p>
            <a:pPr marL="0" indent="627063" algn="just"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28 февраля 1996 года Российская Федерация стала страной-членом Совета Европы Текущий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год является годом 20-летия вступления Российской Федерации в Совет Европы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 за это время наша страна подтверждала приверженность целям международной организации.</a:t>
            </a:r>
          </a:p>
          <a:p>
            <a:pPr marL="0" indent="627063" algn="just">
              <a:buNone/>
            </a:pPr>
            <a:endParaRPr lang="ru-RU" sz="1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627063" algn="just"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протяжении 20 лет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рамках Совета Европы Российская Федерация принимает активное участие в развитии правового сотрудничества, во взаимодействии в сфере культуры, образования,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здравоохранения,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экологии и информации. Значительное внимание уделяется защите прав личности, в том числе от новых вызовов.</a:t>
            </a:r>
          </a:p>
          <a:p>
            <a:pPr marL="0" indent="627063" algn="just"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627063" algn="just"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Международной конференции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«Права человека и биомедицина: этические и правовые аспекты донорства органов человека»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является результатом плодотворного международного сотрудничества Совета Европы и Российской Федерации. </a:t>
            </a:r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627063" algn="just">
              <a:buNone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B51AF-40B8-43D0-909C-958E47241AA7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grpSp>
        <p:nvGrpSpPr>
          <p:cNvPr id="2" name="Группа 33"/>
          <p:cNvGrpSpPr/>
          <p:nvPr/>
        </p:nvGrpSpPr>
        <p:grpSpPr>
          <a:xfrm>
            <a:off x="0" y="0"/>
            <a:ext cx="9130630" cy="949821"/>
            <a:chOff x="-13370" y="0"/>
            <a:chExt cx="9144000" cy="949821"/>
          </a:xfrm>
        </p:grpSpPr>
        <p:sp>
          <p:nvSpPr>
            <p:cNvPr id="1030" name="Прямоугольник 4"/>
            <p:cNvSpPr>
              <a:spLocks noChangeArrowheads="1"/>
            </p:cNvSpPr>
            <p:nvPr/>
          </p:nvSpPr>
          <p:spPr bwMode="auto">
            <a:xfrm>
              <a:off x="827584" y="0"/>
              <a:ext cx="1428750" cy="95250"/>
            </a:xfrm>
            <a:prstGeom prst="rect">
              <a:avLst/>
            </a:prstGeom>
            <a:solidFill>
              <a:srgbClr val="FF0000"/>
            </a:solidFill>
            <a:ln w="25400" algn="ctr">
              <a:noFill/>
              <a:miter lim="800000"/>
              <a:headEnd/>
              <a:tailEnd/>
            </a:ln>
          </p:spPr>
          <p:txBody>
            <a:bodyPr lIns="95782" tIns="47891" rIns="95782" bIns="47891" anchor="ctr"/>
            <a:lstStyle/>
            <a:p>
              <a:pPr algn="ctr" defTabSz="957263"/>
              <a:endParaRPr lang="ru-RU" altLang="ru-RU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-13370" y="0"/>
              <a:ext cx="9144000" cy="9498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Правовое  регулирование достижений </a:t>
              </a:r>
            </a:p>
            <a:p>
              <a:pPr algn="ctr">
                <a:defRPr/>
              </a:pPr>
              <a:r>
                <a:rPr lang="ru-RU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биологии и медицины  в международной практике </a:t>
              </a:r>
              <a:endPara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0" y="928670"/>
            <a:ext cx="9144000" cy="7143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532859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Значимые международные акты, которые внесли вклад в формирование правового регулирования разделов биомедицины :</a:t>
            </a: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Всеобщая декларация прав человека, провозглашенная Генеральной Ассамблеей Организации Объединенных Наций 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(от 10 декабря 1948 года); 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Конвенция о защите прав человека и основных свобод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(1950 г., ETS № 5); 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Европейская социальная хартия 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(1961 г., ETS № 35); 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Конвенция о защите физических лиц в отношении автоматизированной обработки данных личного характера 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(от 28 января 1981 года);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Конвенция о правах ребенка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(от 20 ноября 1989 года).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B51AF-40B8-43D0-909C-958E47241AA7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grpSp>
        <p:nvGrpSpPr>
          <p:cNvPr id="2" name="Группа 33"/>
          <p:cNvGrpSpPr/>
          <p:nvPr/>
        </p:nvGrpSpPr>
        <p:grpSpPr>
          <a:xfrm>
            <a:off x="0" y="0"/>
            <a:ext cx="9130630" cy="949821"/>
            <a:chOff x="-13370" y="0"/>
            <a:chExt cx="9144000" cy="949821"/>
          </a:xfrm>
        </p:grpSpPr>
        <p:sp>
          <p:nvSpPr>
            <p:cNvPr id="1030" name="Прямоугольник 4"/>
            <p:cNvSpPr>
              <a:spLocks noChangeArrowheads="1"/>
            </p:cNvSpPr>
            <p:nvPr/>
          </p:nvSpPr>
          <p:spPr bwMode="auto">
            <a:xfrm>
              <a:off x="827584" y="0"/>
              <a:ext cx="1428750" cy="95250"/>
            </a:xfrm>
            <a:prstGeom prst="rect">
              <a:avLst/>
            </a:prstGeom>
            <a:solidFill>
              <a:srgbClr val="FF0000"/>
            </a:solidFill>
            <a:ln w="25400" algn="ctr">
              <a:noFill/>
              <a:miter lim="800000"/>
              <a:headEnd/>
              <a:tailEnd/>
            </a:ln>
          </p:spPr>
          <p:txBody>
            <a:bodyPr lIns="95782" tIns="47891" rIns="95782" bIns="47891" anchor="ctr"/>
            <a:lstStyle/>
            <a:p>
              <a:pPr algn="ctr" defTabSz="957263"/>
              <a:endParaRPr lang="ru-RU" altLang="ru-RU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-13370" y="0"/>
              <a:ext cx="9144000" cy="9498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Правовое  регулирование достижений </a:t>
              </a:r>
            </a:p>
            <a:p>
              <a:pPr algn="ctr">
                <a:defRPr/>
              </a:pPr>
              <a:r>
                <a:rPr lang="ru-RU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биологии и медицины  в международной практике </a:t>
              </a:r>
              <a:endPara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0" y="928670"/>
            <a:ext cx="9144000" cy="7143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28596" y="1071546"/>
            <a:ext cx="8501122" cy="5309782"/>
          </a:xfrm>
        </p:spPr>
        <p:txBody>
          <a:bodyPr>
            <a:normAutofit/>
          </a:bodyPr>
          <a:lstStyle/>
          <a:p>
            <a:pPr marL="0" indent="352425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результат этой совместной деятельности Государств-членов Совета Европы в области регулирования достижений биологии и медицины стала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"Конвенция о защите прав человека и человеческого достоинства в связи с применением достижений биологии и медицины: Конвенция о правах человека и биомедицине"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(ETS № 164,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Овьедо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04.04.1997)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где определено что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450850" algn="just"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«…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уважать человека одновременно как индивидуума и в его принадлежности к человеческому роду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признавая важность обеспечения его достоинства…»;</a:t>
            </a:r>
          </a:p>
          <a:p>
            <a:pPr marL="0" indent="450850" algn="just">
              <a:buNone/>
            </a:pP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0850" algn="just"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«…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успехи в области биологии и медицины должны использоваться на благо нынешнего и грядущих поколений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…»;</a:t>
            </a:r>
          </a:p>
          <a:p>
            <a:pPr marL="0" indent="450850" algn="just">
              <a:buNone/>
            </a:pP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0850" algn="just"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«…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необходимость международного сотрудничества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того,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все человечество пользовалось благами биологии и медицины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0850" algn="just">
              <a:buNone/>
            </a:pP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0850" algn="just"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«…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важность расширения публичной дискуссии по вопросам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возникающим в связи с применением биологии и медицины, и ответственности, требующийся при их применении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…».</a:t>
            </a:r>
          </a:p>
          <a:p>
            <a:pPr marL="0" indent="450850" algn="just">
              <a:buNone/>
            </a:pPr>
            <a:endParaRPr lang="ru-RU" sz="19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B51AF-40B8-43D0-909C-958E47241AA7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grpSp>
        <p:nvGrpSpPr>
          <p:cNvPr id="2" name="Группа 33"/>
          <p:cNvGrpSpPr/>
          <p:nvPr/>
        </p:nvGrpSpPr>
        <p:grpSpPr>
          <a:xfrm>
            <a:off x="0" y="0"/>
            <a:ext cx="9130630" cy="949821"/>
            <a:chOff x="0" y="0"/>
            <a:chExt cx="9130630" cy="949821"/>
          </a:xfrm>
        </p:grpSpPr>
        <p:sp>
          <p:nvSpPr>
            <p:cNvPr id="1030" name="Прямоугольник 4"/>
            <p:cNvSpPr>
              <a:spLocks noChangeArrowheads="1"/>
            </p:cNvSpPr>
            <p:nvPr/>
          </p:nvSpPr>
          <p:spPr bwMode="auto">
            <a:xfrm>
              <a:off x="827584" y="0"/>
              <a:ext cx="1428750" cy="95250"/>
            </a:xfrm>
            <a:prstGeom prst="rect">
              <a:avLst/>
            </a:prstGeom>
            <a:solidFill>
              <a:srgbClr val="FF0000"/>
            </a:solidFill>
            <a:ln w="25400" algn="ctr">
              <a:noFill/>
              <a:miter lim="800000"/>
              <a:headEnd/>
              <a:tailEnd/>
            </a:ln>
          </p:spPr>
          <p:txBody>
            <a:bodyPr lIns="95782" tIns="47891" rIns="95782" bIns="47891" anchor="ctr"/>
            <a:lstStyle/>
            <a:p>
              <a:pPr algn="ctr" defTabSz="957263"/>
              <a:endParaRPr lang="ru-RU" altLang="ru-RU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0"/>
              <a:ext cx="9130630" cy="9498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Правовое  регулирование достижений </a:t>
              </a:r>
            </a:p>
            <a:p>
              <a:pPr algn="ctr">
                <a:defRPr/>
              </a:pPr>
              <a:r>
                <a:rPr lang="ru-RU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биологии и медицины  в международной практике </a:t>
              </a:r>
              <a:endPara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ru-RU" sz="2400" dirty="0" smtClean="0"/>
            </a:p>
            <a:p>
              <a:pPr algn="ctr">
                <a:defRPr/>
              </a:pPr>
              <a:endPara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0" y="928670"/>
            <a:ext cx="9144000" cy="7143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5429264"/>
            <a:ext cx="8786874" cy="1143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Российская Федерация поддерживает обозначенные принципы  и активно продолжает работу по подготовке документов, позволяющих присоединиться к  числу стран,  подписавших  эту Конвенцию (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г.Овьедо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2786058"/>
            <a:ext cx="550072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B51AF-40B8-43D0-909C-958E47241AA7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grpSp>
        <p:nvGrpSpPr>
          <p:cNvPr id="2" name="Группа 33"/>
          <p:cNvGrpSpPr/>
          <p:nvPr/>
        </p:nvGrpSpPr>
        <p:grpSpPr>
          <a:xfrm>
            <a:off x="0" y="0"/>
            <a:ext cx="9130630" cy="949821"/>
            <a:chOff x="0" y="0"/>
            <a:chExt cx="9130630" cy="949821"/>
          </a:xfrm>
        </p:grpSpPr>
        <p:sp>
          <p:nvSpPr>
            <p:cNvPr id="1030" name="Прямоугольник 4"/>
            <p:cNvSpPr>
              <a:spLocks noChangeArrowheads="1"/>
            </p:cNvSpPr>
            <p:nvPr/>
          </p:nvSpPr>
          <p:spPr bwMode="auto">
            <a:xfrm>
              <a:off x="827584" y="0"/>
              <a:ext cx="1428750" cy="95250"/>
            </a:xfrm>
            <a:prstGeom prst="rect">
              <a:avLst/>
            </a:prstGeom>
            <a:solidFill>
              <a:srgbClr val="FF0000"/>
            </a:solidFill>
            <a:ln w="25400" algn="ctr">
              <a:noFill/>
              <a:miter lim="800000"/>
              <a:headEnd/>
              <a:tailEnd/>
            </a:ln>
          </p:spPr>
          <p:txBody>
            <a:bodyPr lIns="95782" tIns="47891" rIns="95782" bIns="47891" anchor="ctr"/>
            <a:lstStyle/>
            <a:p>
              <a:pPr algn="ctr" defTabSz="957263"/>
              <a:endParaRPr lang="ru-RU" altLang="ru-RU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0"/>
              <a:ext cx="9130630" cy="9498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Правовое  регулирование достижений </a:t>
              </a:r>
            </a:p>
            <a:p>
              <a:pPr algn="ctr">
                <a:defRPr/>
              </a:pPr>
              <a:r>
                <a:rPr lang="ru-RU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биологии и медицины  в международной практике </a:t>
              </a:r>
              <a:endPara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79512" y="1196752"/>
            <a:ext cx="885831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Представители нескольких министерств и ведомств Российской Федерации  принимали участие в работе над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Конвенцией Совета Европы по борьбе с торговлей человеческими органами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Council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Europe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Convention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against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Trafficking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Organs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),  (25 марта 2015 года в Испании,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г. Сантьяго -де-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Компостела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228184" y="3717032"/>
            <a:ext cx="2664296" cy="18722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Российская Федерация подписала Конвенцию  (Сантьяго –де –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Компостела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сентябре 2015 года. </a:t>
            </a:r>
          </a:p>
          <a:p>
            <a:pPr algn="ctr"/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Прямоугольник 4"/>
          <p:cNvSpPr>
            <a:spLocks noChangeArrowheads="1"/>
          </p:cNvSpPr>
          <p:nvPr/>
        </p:nvSpPr>
        <p:spPr bwMode="auto">
          <a:xfrm>
            <a:off x="0" y="928670"/>
            <a:ext cx="9144000" cy="7143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90974"/>
          </a:xfrm>
        </p:spPr>
        <p:txBody>
          <a:bodyPr>
            <a:normAutofit/>
          </a:bodyPr>
          <a:lstStyle/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19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развития биомедицины:   </a:t>
            </a:r>
          </a:p>
          <a:p>
            <a:pPr marL="0" indent="352425" algn="just"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биомедицина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настоящее время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развивается достаточно стремительными темпами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  </a:t>
            </a:r>
          </a:p>
          <a:p>
            <a:pPr algn="just"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-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внедрение достижений биомедицины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тесно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связано с  соотношением понятий нравственности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одной стороны,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также здоровьем и жизнью человека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другой стороны; </a:t>
            </a:r>
          </a:p>
          <a:p>
            <a:pPr algn="just"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-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основой для выработки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соответствующих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рекомендаций по внедрению достижений биомедицины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является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баланса между достижениями современной науки и морально-этическими и правовыми нормами,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связанными с  их применением у человека.</a:t>
            </a:r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B51AF-40B8-43D0-909C-958E47241AA7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grpSp>
        <p:nvGrpSpPr>
          <p:cNvPr id="2" name="Группа 33"/>
          <p:cNvGrpSpPr/>
          <p:nvPr/>
        </p:nvGrpSpPr>
        <p:grpSpPr>
          <a:xfrm>
            <a:off x="0" y="0"/>
            <a:ext cx="9130630" cy="949821"/>
            <a:chOff x="-13370" y="0"/>
            <a:chExt cx="9144000" cy="949821"/>
          </a:xfrm>
        </p:grpSpPr>
        <p:sp>
          <p:nvSpPr>
            <p:cNvPr id="1030" name="Прямоугольник 4"/>
            <p:cNvSpPr>
              <a:spLocks noChangeArrowheads="1"/>
            </p:cNvSpPr>
            <p:nvPr/>
          </p:nvSpPr>
          <p:spPr bwMode="auto">
            <a:xfrm>
              <a:off x="827584" y="0"/>
              <a:ext cx="1428750" cy="95250"/>
            </a:xfrm>
            <a:prstGeom prst="rect">
              <a:avLst/>
            </a:prstGeom>
            <a:solidFill>
              <a:srgbClr val="FF0000"/>
            </a:solidFill>
            <a:ln w="25400" algn="ctr">
              <a:noFill/>
              <a:miter lim="800000"/>
              <a:headEnd/>
              <a:tailEnd/>
            </a:ln>
          </p:spPr>
          <p:txBody>
            <a:bodyPr lIns="95782" tIns="47891" rIns="95782" bIns="47891" anchor="ctr"/>
            <a:lstStyle/>
            <a:p>
              <a:pPr algn="ctr" defTabSz="957263"/>
              <a:endParaRPr lang="ru-RU" altLang="ru-RU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-13370" y="0"/>
              <a:ext cx="9144000" cy="9498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Правовое  регулирование достижений биологии и медицины </a:t>
              </a:r>
            </a:p>
            <a:p>
              <a:pPr algn="ctr">
                <a:defRPr/>
              </a:pPr>
              <a:r>
                <a:rPr lang="ru-RU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 smtClean="0"/>
            </a:p>
            <a:p>
              <a:pPr algn="ctr">
                <a:defRPr/>
              </a:pPr>
              <a:endPara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467544" y="3933056"/>
            <a:ext cx="8429684" cy="2357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Наиболее актуальные темы, где требуется достижение указанного баланса, являются: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отношения между врачом и пациентом;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добровольное информированное согласие;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донорство и трансплантация органов, тканей и клеток;</a:t>
            </a:r>
          </a:p>
          <a:p>
            <a:pPr algn="just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репродуктивные технологии (суррогатное материнство, генную инженерию и т.д.);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определение факта смерти;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конец жизни, паллиативная помощь и  другие темы.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0" y="928671"/>
            <a:ext cx="9144000" cy="7143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0" y="928670"/>
            <a:ext cx="9144000" cy="7143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Конституция Российской Федерации</a:t>
            </a:r>
          </a:p>
          <a:p>
            <a:pPr>
              <a:buNone/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41</a:t>
            </a:r>
          </a:p>
          <a:p>
            <a:pPr marL="0" indent="627063" algn="just">
              <a:buNone/>
              <a:defRPr/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627063" algn="just">
              <a:buNone/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Каждый имеет право на охрану здоровья и медицинскую помощь.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Медицинская помощь в государственных и муниципальных учреждениях здравоохранения оказывается гражданам бесплатно за счет средств соответствующего бюджета, страховых взносов, других поступлений.</a:t>
            </a:r>
          </a:p>
          <a:p>
            <a:pPr marL="0" indent="627063" algn="just">
              <a:buNone/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Сокрытие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должностными лицами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фактов и обстоятельств, создающих угрозу для жизни и здоровья людей, влечет за собой ответственность в соответствии с федеральным законом.</a:t>
            </a:r>
          </a:p>
          <a:p>
            <a:pPr marL="0" indent="627063" algn="just">
              <a:buNone/>
              <a:defRPr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Федеральный закон от 21 ноября 2011 г. № 323-ФЗ «Об основах охраны здоровья граждан в Российской Федерации»</a:t>
            </a:r>
          </a:p>
          <a:p>
            <a:pPr marL="0" indent="0" algn="just">
              <a:buNone/>
              <a:defRPr/>
            </a:pPr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Федеральный закон от 29 ноября 2010 г. № 326-ФЗ «Об обязательном медицинском страховании в Российской Федерации»</a:t>
            </a:r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B51AF-40B8-43D0-909C-958E47241AA7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grpSp>
        <p:nvGrpSpPr>
          <p:cNvPr id="2" name="Группа 33"/>
          <p:cNvGrpSpPr/>
          <p:nvPr/>
        </p:nvGrpSpPr>
        <p:grpSpPr>
          <a:xfrm>
            <a:off x="0" y="0"/>
            <a:ext cx="9130630" cy="949821"/>
            <a:chOff x="-13370" y="0"/>
            <a:chExt cx="9144000" cy="949821"/>
          </a:xfrm>
        </p:grpSpPr>
        <p:sp>
          <p:nvSpPr>
            <p:cNvPr id="1030" name="Прямоугольник 4"/>
            <p:cNvSpPr>
              <a:spLocks noChangeArrowheads="1"/>
            </p:cNvSpPr>
            <p:nvPr/>
          </p:nvSpPr>
          <p:spPr bwMode="auto">
            <a:xfrm>
              <a:off x="827584" y="0"/>
              <a:ext cx="1428750" cy="95250"/>
            </a:xfrm>
            <a:prstGeom prst="rect">
              <a:avLst/>
            </a:prstGeom>
            <a:solidFill>
              <a:srgbClr val="FF0000"/>
            </a:solidFill>
            <a:ln w="25400" algn="ctr">
              <a:noFill/>
              <a:miter lim="800000"/>
              <a:headEnd/>
              <a:tailEnd/>
            </a:ln>
          </p:spPr>
          <p:txBody>
            <a:bodyPr lIns="95782" tIns="47891" rIns="95782" bIns="47891" anchor="ctr"/>
            <a:lstStyle/>
            <a:p>
              <a:pPr algn="ctr" defTabSz="957263"/>
              <a:endParaRPr lang="ru-RU" altLang="ru-RU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-13370" y="0"/>
              <a:ext cx="9144000" cy="9498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Право на охрану здоровья и медицинскую помощь</a:t>
              </a:r>
              <a:br>
                <a:rPr lang="ru-RU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в Российской Федерации</a:t>
              </a:r>
              <a:endParaRPr lang="ru-RU" sz="2400" dirty="0" smtClean="0"/>
            </a:p>
            <a:p>
              <a:pPr algn="ctr">
                <a:defRPr/>
              </a:pPr>
              <a:endPara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0" y="928670"/>
            <a:ext cx="9144000" cy="7143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3"/>
          <p:cNvSpPr txBox="1">
            <a:spLocks noChangeArrowheads="1"/>
          </p:cNvSpPr>
          <p:nvPr/>
        </p:nvSpPr>
        <p:spPr bwMode="auto">
          <a:xfrm>
            <a:off x="0" y="0"/>
            <a:ext cx="9144000" cy="765919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Основные документы, определяющие организацию и развитие системы оказания медицинской помощи в Российской Федерации</a:t>
            </a:r>
            <a:endParaRPr lang="ru-RU" sz="2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34"/>
          <p:cNvSpPr txBox="1">
            <a:spLocks noGrp="1"/>
          </p:cNvSpPr>
          <p:nvPr/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3</a:t>
            </a:r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214282" y="714356"/>
            <a:ext cx="8929718" cy="14287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27463" y="2566443"/>
            <a:ext cx="4182706" cy="6503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 extrusionH="3175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Федеральный закон от 29 ноября 2010 г. </a:t>
            </a:r>
            <a:br>
              <a:rPr lang="ru-RU" sz="1400" b="1" dirty="0">
                <a:solidFill>
                  <a:schemeClr val="tx1"/>
                </a:solidFill>
              </a:rPr>
            </a:br>
            <a:r>
              <a:rPr lang="ru-RU" sz="1400" b="1" dirty="0">
                <a:solidFill>
                  <a:schemeClr val="tx1"/>
                </a:solidFill>
              </a:rPr>
              <a:t>№ 326-ФЗ  «Об обязательном медицинском страховании в Российской Федерации»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89704" y="2564904"/>
            <a:ext cx="4392614" cy="6502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 extrusionH="3175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Федеральный </a:t>
            </a:r>
            <a:r>
              <a:rPr lang="ru-RU" sz="1400" b="1" dirty="0">
                <a:solidFill>
                  <a:schemeClr val="tx1"/>
                </a:solidFill>
              </a:rPr>
              <a:t>закон от 21 ноября 2011 г. № 323-ФЗ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 «Об основах охраны здоровья граждан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в Российской Федерации»</a:t>
            </a:r>
          </a:p>
        </p:txBody>
      </p:sp>
      <p:sp>
        <p:nvSpPr>
          <p:cNvPr id="16394" name="Прямоугольник 16"/>
          <p:cNvSpPr>
            <a:spLocks noChangeArrowheads="1"/>
          </p:cNvSpPr>
          <p:nvPr/>
        </p:nvSpPr>
        <p:spPr bwMode="auto">
          <a:xfrm>
            <a:off x="999670" y="1484784"/>
            <a:ext cx="7272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Системообразующие документы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10108" y="1853085"/>
            <a:ext cx="4248472" cy="6060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extrusionH="3175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Указы Президента Российской Федерации от 7 мая 2012 года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№ 596, 597, 598 и 606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27463" y="1853084"/>
            <a:ext cx="4265017" cy="6060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extrusionH="3175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Концепция долгосрочного социально-экономического </a:t>
            </a:r>
            <a:r>
              <a:rPr lang="ru-RU" sz="1400" b="1" dirty="0" smtClean="0">
                <a:solidFill>
                  <a:schemeClr val="tx1"/>
                </a:solidFill>
              </a:rPr>
              <a:t>развития Российской Федерации до </a:t>
            </a:r>
            <a:r>
              <a:rPr lang="ru-RU" sz="1400" b="1" dirty="0">
                <a:solidFill>
                  <a:schemeClr val="tx1"/>
                </a:solidFill>
              </a:rPr>
              <a:t>2020 года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90330" y="6165304"/>
            <a:ext cx="8496944" cy="42656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extrusionH="3175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Региональные программы развития здравоохранения субъектов Российской Федерации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4" name="Пятиугольник 23"/>
          <p:cNvSpPr/>
          <p:nvPr/>
        </p:nvSpPr>
        <p:spPr>
          <a:xfrm rot="16200000" flipV="1">
            <a:off x="1937493" y="-335013"/>
            <a:ext cx="5289649" cy="8785225"/>
          </a:xfrm>
          <a:prstGeom prst="homePlate">
            <a:avLst>
              <a:gd name="adj" fmla="val 7534"/>
            </a:avLst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85720" y="912235"/>
            <a:ext cx="8643998" cy="4285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«Развитие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здравоохранения»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706482" y="4463577"/>
            <a:ext cx="4103687" cy="576263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Стратегия лекарственного обеспечения населения Российской Федерации на период до 2025 года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70613" y="4437112"/>
            <a:ext cx="4248150" cy="5762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Стратегия развития медицинской науки в Российской Федерации на период до 2025 года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90330" y="4005064"/>
            <a:ext cx="8520483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extrusionH="3175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Приоритетный национальный проект «Здоровье»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70613" y="5157192"/>
            <a:ext cx="8539555" cy="4134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Комплекс мер, направленных на совершенствование оказания медицинской помощи населению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14283" y="5661248"/>
            <a:ext cx="8595886" cy="4122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Комплекс мер по обеспечению системы здравоохранения Российской Федерации медицинскими кадрами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99854" y="3356992"/>
            <a:ext cx="8496944" cy="49426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extrusionH="3175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Указ Президента Российской Федерации от 9 октября 2007 года № 1351 «Об утверждении Концепции демографической политики Российской Федерации на период до 2025 года»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57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Заголовок 1"/>
          <p:cNvSpPr txBox="1">
            <a:spLocks/>
          </p:cNvSpPr>
          <p:nvPr/>
        </p:nvSpPr>
        <p:spPr bwMode="auto">
          <a:xfrm>
            <a:off x="3143250" y="6357938"/>
            <a:ext cx="32861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/>
            <a:endParaRPr lang="ru-RU" sz="1300">
              <a:solidFill>
                <a:schemeClr val="bg1"/>
              </a:solidFill>
              <a:latin typeface="Helios"/>
            </a:endParaRPr>
          </a:p>
        </p:txBody>
      </p:sp>
      <p:sp>
        <p:nvSpPr>
          <p:cNvPr id="14342" name="Заголовок 11"/>
          <p:cNvSpPr>
            <a:spLocks/>
          </p:cNvSpPr>
          <p:nvPr/>
        </p:nvSpPr>
        <p:spPr bwMode="auto">
          <a:xfrm>
            <a:off x="971550" y="188913"/>
            <a:ext cx="8064500" cy="123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/>
            <a:endParaRPr lang="ru-RU" sz="46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214290"/>
            <a:ext cx="9144000" cy="126839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FC000"/>
              </a:solidFill>
              <a:latin typeface="Verdana" pitchFamily="34" charset="0"/>
            </a:endParaRPr>
          </a:p>
        </p:txBody>
      </p:sp>
      <p:sp>
        <p:nvSpPr>
          <p:cNvPr id="14346" name="Заголовок 12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Правовое  регулирование достижений 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биологии и медицины  в Российской Федерации</a:t>
            </a:r>
            <a:endPara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504351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643050"/>
            <a:ext cx="8501122" cy="5180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Основными принципами охраны здоровья граждан в Российской Федерации являются:</a:t>
            </a:r>
          </a:p>
          <a:p>
            <a:pPr indent="534988" algn="just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прав граждан в сфере охраны здоровья и обеспечение связанных с этими правами государственных гарантий;</a:t>
            </a:r>
          </a:p>
          <a:p>
            <a:pPr indent="534988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приоритет интересов пациента при оказании медицинской помощи;</a:t>
            </a:r>
          </a:p>
          <a:p>
            <a:pPr indent="534988" algn="just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приоритет охраны здоровья детей;</a:t>
            </a:r>
          </a:p>
          <a:p>
            <a:pPr indent="534988" algn="just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социальная защищенность граждан в случае утраты здоровья;</a:t>
            </a:r>
          </a:p>
          <a:p>
            <a:pPr indent="534988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ответственность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органов государственной власти и органов местного                   самоуправления, должностных лиц организаций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обеспечение прав граждан в сфере охраны здоровья;</a:t>
            </a:r>
          </a:p>
          <a:p>
            <a:pPr indent="534988" algn="just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доступность и качество медицинской помощи;</a:t>
            </a:r>
          </a:p>
          <a:p>
            <a:pPr indent="534988" algn="just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недопустимость отказа в оказании медицинской помощи;</a:t>
            </a:r>
          </a:p>
          <a:p>
            <a:pPr indent="534988" algn="just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приоритет профилактики в сфере охраны здоровья;</a:t>
            </a:r>
          </a:p>
          <a:p>
            <a:pPr indent="534988" algn="just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врачебной тайны. </a:t>
            </a:r>
          </a:p>
          <a:p>
            <a:pPr indent="534988" algn="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Федеральный закон от 21 ноября 2011 года </a:t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№ 323-ФЗ «Об основах охраны здоровья</a:t>
            </a:r>
          </a:p>
          <a:p>
            <a:pPr indent="534988" algn="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граждан в Российской Федерации» </a:t>
            </a:r>
          </a:p>
          <a:p>
            <a:pPr indent="534988" algn="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Глава 2. Основные принципы охраны здоровья</a:t>
            </a:r>
          </a:p>
          <a:p>
            <a:pPr algn="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Статья 4. Основные принципы охраны здоровья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0" y="1500174"/>
            <a:ext cx="9144000" cy="7143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1611</Words>
  <Application>Microsoft Office PowerPoint</Application>
  <PresentationFormat>On-screen Show (4:3)</PresentationFormat>
  <Paragraphs>215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Правовое  регулирование достижений  биологии и медицины  в Российской Федерации</vt:lpstr>
      <vt:lpstr>Правовое  регулирование достижений  биологии и медицины  в Российской Федерации</vt:lpstr>
      <vt:lpstr>Правовое  регулирование достижений  биологии и медицины  в Российской Федерации</vt:lpstr>
      <vt:lpstr>Правовое  регулирование достижений  биологии и медицины  в Российской Федерации</vt:lpstr>
      <vt:lpstr>Правовое  регулирование достижений  биологии и медицины  в Российской Федерации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</dc:creator>
  <cp:lastModifiedBy>WINTER Tatiana</cp:lastModifiedBy>
  <cp:revision>128</cp:revision>
  <dcterms:created xsi:type="dcterms:W3CDTF">2014-05-27T05:33:03Z</dcterms:created>
  <dcterms:modified xsi:type="dcterms:W3CDTF">2016-10-03T09:31:33Z</dcterms:modified>
</cp:coreProperties>
</file>