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2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E6D0-927A-4A88-AB1B-14C0118A548F}" type="doc">
      <dgm:prSet loTypeId="urn:microsoft.com/office/officeart/2005/8/layout/cycle6" loCatId="relationship" qsTypeId="urn:microsoft.com/office/officeart/2005/8/quickstyle/simple1" qsCatId="simple" csTypeId="urn:microsoft.com/office/officeart/2005/8/colors/accent0_3" csCatId="mainScheme" phldr="1"/>
      <dgm:spPr/>
    </dgm:pt>
    <dgm:pt modelId="{31C35282-9659-4B37-B521-95DAA5A69BF7}">
      <dgm:prSet phldrT="[Text]" custT="1"/>
      <dgm:spPr/>
      <dgm:t>
        <a:bodyPr anchor="t"/>
        <a:lstStyle/>
        <a:p>
          <a:pPr algn="ctr"/>
          <a:r>
            <a:rPr lang="en-GB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Global</a:t>
          </a:r>
          <a:r>
            <a:rPr lang="en-GB" sz="1600" b="1" dirty="0" smtClean="0"/>
            <a:t> Research</a:t>
          </a:r>
        </a:p>
        <a:p>
          <a:pPr algn="ctr"/>
          <a:r>
            <a:rPr lang="en-GB" sz="1000" b="1" dirty="0" smtClean="0"/>
            <a:t>Studying cybercrime trends and perpetrators</a:t>
          </a:r>
        </a:p>
        <a:p>
          <a:pPr algn="ctr"/>
          <a:r>
            <a:rPr lang="en-GB" sz="1000" b="1" dirty="0" smtClean="0"/>
            <a:t>Understanding digital investigation processes</a:t>
          </a:r>
        </a:p>
      </dgm:t>
    </dgm:pt>
    <dgm:pt modelId="{45F0D06E-B49C-4E5D-B193-4E1C2B2D0DD4}" type="parTrans" cxnId="{EFBC8DA5-6899-48C6-858B-8992AF55821A}">
      <dgm:prSet/>
      <dgm:spPr/>
      <dgm:t>
        <a:bodyPr/>
        <a:lstStyle/>
        <a:p>
          <a:endParaRPr lang="en-GB" b="1"/>
        </a:p>
      </dgm:t>
    </dgm:pt>
    <dgm:pt modelId="{C0B7AAFF-49E7-4ED5-BB40-4D044D783323}" type="sibTrans" cxnId="{EFBC8DA5-6899-48C6-858B-8992AF55821A}">
      <dgm:prSet/>
      <dgm:spPr/>
      <dgm:t>
        <a:bodyPr/>
        <a:lstStyle/>
        <a:p>
          <a:endParaRPr lang="en-GB" b="1"/>
        </a:p>
      </dgm:t>
    </dgm:pt>
    <dgm:pt modelId="{43F979E1-9E43-4FFE-A039-95F69B56202B}">
      <dgm:prSet phldrT="[Text]" custT="1"/>
      <dgm:spPr/>
      <dgm:t>
        <a:bodyPr anchor="t"/>
        <a:lstStyle/>
        <a:p>
          <a:pPr algn="ctr"/>
          <a:r>
            <a:rPr lang="en-GB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Global</a:t>
          </a:r>
          <a:r>
            <a:rPr lang="en-GB" sz="1600" b="1" dirty="0" smtClean="0"/>
            <a:t> Tools</a:t>
          </a:r>
        </a:p>
        <a:p>
          <a:pPr algn="ctr"/>
          <a:r>
            <a:rPr lang="en-GB" sz="1000" b="1" dirty="0" smtClean="0"/>
            <a:t>Standardizing assessment and training methodologies</a:t>
          </a:r>
        </a:p>
        <a:p>
          <a:pPr algn="ctr"/>
          <a:r>
            <a:rPr lang="en-GB" sz="1000" b="1" dirty="0" smtClean="0"/>
            <a:t>Developing tools for cooperation </a:t>
          </a:r>
          <a:r>
            <a:rPr lang="en-GB" sz="1000" b="1" smtClean="0"/>
            <a:t>in digital cases</a:t>
          </a:r>
          <a:endParaRPr lang="en-GB" sz="1000" b="1" dirty="0"/>
        </a:p>
      </dgm:t>
    </dgm:pt>
    <dgm:pt modelId="{250FEDAF-E86F-44B9-859C-E8DC4C957869}" type="parTrans" cxnId="{5CA846E4-807A-48E6-B284-4EB283274B8C}">
      <dgm:prSet/>
      <dgm:spPr/>
      <dgm:t>
        <a:bodyPr/>
        <a:lstStyle/>
        <a:p>
          <a:endParaRPr lang="en-GB" b="1"/>
        </a:p>
      </dgm:t>
    </dgm:pt>
    <dgm:pt modelId="{DF850FE9-3F49-4927-810F-73C8AAAC8C74}" type="sibTrans" cxnId="{5CA846E4-807A-48E6-B284-4EB283274B8C}">
      <dgm:prSet/>
      <dgm:spPr/>
      <dgm:t>
        <a:bodyPr/>
        <a:lstStyle/>
        <a:p>
          <a:endParaRPr lang="en-GB" b="1"/>
        </a:p>
      </dgm:t>
    </dgm:pt>
    <dgm:pt modelId="{70674FDF-779D-4B40-B1B7-233DB80A1033}">
      <dgm:prSet phldrT="[Text]" custT="1"/>
      <dgm:spPr/>
      <dgm:t>
        <a:bodyPr anchor="t"/>
        <a:lstStyle/>
        <a:p>
          <a:pPr algn="ctr"/>
          <a:r>
            <a:rPr lang="en-GB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National</a:t>
          </a:r>
          <a:r>
            <a:rPr lang="en-GB" sz="1600" b="1" dirty="0" smtClean="0"/>
            <a:t> Capacity</a:t>
          </a:r>
        </a:p>
        <a:p>
          <a:pPr algn="ctr"/>
          <a:r>
            <a:rPr lang="en-GB" sz="1000" b="1" dirty="0" smtClean="0"/>
            <a:t>Training law enforcement, prosecutors and judiciary in cybercrime investigation, digital forensics and evidence</a:t>
          </a:r>
          <a:endParaRPr lang="en-GB" sz="1000" b="1" dirty="0"/>
        </a:p>
      </dgm:t>
    </dgm:pt>
    <dgm:pt modelId="{A5A46D9D-EBC6-4F01-BEA2-CD5DA34E6ACE}" type="parTrans" cxnId="{1DDB94B4-9207-452A-BD70-2226C6F7C99E}">
      <dgm:prSet/>
      <dgm:spPr/>
      <dgm:t>
        <a:bodyPr/>
        <a:lstStyle/>
        <a:p>
          <a:endParaRPr lang="en-GB" b="1"/>
        </a:p>
      </dgm:t>
    </dgm:pt>
    <dgm:pt modelId="{53F88323-5A55-46DD-AFFF-7BB03D4769AB}" type="sibTrans" cxnId="{1DDB94B4-9207-452A-BD70-2226C6F7C99E}">
      <dgm:prSet/>
      <dgm:spPr/>
      <dgm:t>
        <a:bodyPr/>
        <a:lstStyle/>
        <a:p>
          <a:endParaRPr lang="en-GB" b="1"/>
        </a:p>
      </dgm:t>
    </dgm:pt>
    <dgm:pt modelId="{2E9023BD-0FEB-420A-A339-3E35B1E61ADC}">
      <dgm:prSet custT="1"/>
      <dgm:spPr/>
      <dgm:t>
        <a:bodyPr anchor="t"/>
        <a:lstStyle/>
        <a:p>
          <a:pPr algn="ctr"/>
          <a:r>
            <a:rPr lang="en-GB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International </a:t>
          </a:r>
          <a:r>
            <a:rPr lang="en-GB" sz="1600" b="1" dirty="0" smtClean="0"/>
            <a:t>Cooperation</a:t>
          </a:r>
        </a:p>
        <a:p>
          <a:pPr algn="ctr"/>
          <a:r>
            <a:rPr lang="en-GB" sz="1000" b="1" dirty="0" smtClean="0"/>
            <a:t>Strengthening informal and formal cooperation mechanisms</a:t>
          </a:r>
        </a:p>
      </dgm:t>
    </dgm:pt>
    <dgm:pt modelId="{D84564A3-8980-4786-9E19-51AD9F584826}" type="parTrans" cxnId="{D2DF20FB-A79A-48B6-9C33-D362EED3479B}">
      <dgm:prSet/>
      <dgm:spPr/>
      <dgm:t>
        <a:bodyPr/>
        <a:lstStyle/>
        <a:p>
          <a:endParaRPr lang="en-GB" b="1"/>
        </a:p>
      </dgm:t>
    </dgm:pt>
    <dgm:pt modelId="{0BE73C2A-7FCA-422C-B55B-04082DD5EE38}" type="sibTrans" cxnId="{D2DF20FB-A79A-48B6-9C33-D362EED3479B}">
      <dgm:prSet/>
      <dgm:spPr/>
      <dgm:t>
        <a:bodyPr/>
        <a:lstStyle/>
        <a:p>
          <a:endParaRPr lang="en-GB" b="1"/>
        </a:p>
      </dgm:t>
    </dgm:pt>
    <dgm:pt modelId="{B650349F-2D84-455D-854A-2CEAF10CD60B}">
      <dgm:prSet custT="1"/>
      <dgm:spPr/>
      <dgm:t>
        <a:bodyPr anchor="t"/>
        <a:lstStyle/>
        <a:p>
          <a:pPr algn="ctr"/>
          <a:r>
            <a:rPr lang="en-GB" sz="1600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Joined-up </a:t>
          </a:r>
          <a:r>
            <a:rPr lang="en-GB" sz="1600" b="1" dirty="0" smtClean="0"/>
            <a:t>Programming</a:t>
          </a:r>
        </a:p>
        <a:p>
          <a:pPr algn="ctr"/>
          <a:r>
            <a:rPr lang="en-GB" sz="1000" b="1" dirty="0" smtClean="0"/>
            <a:t>Highlighting cybercrime aspects of illicit trafficking and money laundering</a:t>
          </a:r>
          <a:endParaRPr lang="en-GB" sz="1000" b="1" dirty="0"/>
        </a:p>
      </dgm:t>
    </dgm:pt>
    <dgm:pt modelId="{E932EDF3-0FBF-42CB-AC40-FE67B4AA8A6C}" type="parTrans" cxnId="{7EAEDA70-8A9F-43BB-B9EA-BCA22E4F20C9}">
      <dgm:prSet/>
      <dgm:spPr/>
      <dgm:t>
        <a:bodyPr/>
        <a:lstStyle/>
        <a:p>
          <a:endParaRPr lang="en-GB" b="1"/>
        </a:p>
      </dgm:t>
    </dgm:pt>
    <dgm:pt modelId="{BC09E038-869A-46D7-995C-CE75C8F406ED}" type="sibTrans" cxnId="{7EAEDA70-8A9F-43BB-B9EA-BCA22E4F20C9}">
      <dgm:prSet/>
      <dgm:spPr/>
      <dgm:t>
        <a:bodyPr/>
        <a:lstStyle/>
        <a:p>
          <a:endParaRPr lang="en-GB" b="1"/>
        </a:p>
      </dgm:t>
    </dgm:pt>
    <dgm:pt modelId="{9F8CBAD2-7490-4A74-A93B-43AF4C34B4A6}" type="pres">
      <dgm:prSet presAssocID="{50F5E6D0-927A-4A88-AB1B-14C0118A548F}" presName="cycle" presStyleCnt="0">
        <dgm:presLayoutVars>
          <dgm:dir/>
          <dgm:resizeHandles val="exact"/>
        </dgm:presLayoutVars>
      </dgm:prSet>
      <dgm:spPr/>
    </dgm:pt>
    <dgm:pt modelId="{F24CD6DA-05B4-4A55-8285-F5BE419B65F6}" type="pres">
      <dgm:prSet presAssocID="{31C35282-9659-4B37-B521-95DAA5A69B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CAA58C-28B0-4FCC-B742-32DF04A68BC6}" type="pres">
      <dgm:prSet presAssocID="{31C35282-9659-4B37-B521-95DAA5A69BF7}" presName="spNode" presStyleCnt="0"/>
      <dgm:spPr/>
    </dgm:pt>
    <dgm:pt modelId="{DBD9B1AC-1273-40B2-A539-9C26E076D14D}" type="pres">
      <dgm:prSet presAssocID="{C0B7AAFF-49E7-4ED5-BB40-4D044D783323}" presName="sibTrans" presStyleLbl="sibTrans1D1" presStyleIdx="0" presStyleCnt="5"/>
      <dgm:spPr/>
      <dgm:t>
        <a:bodyPr/>
        <a:lstStyle/>
        <a:p>
          <a:endParaRPr lang="en-GB"/>
        </a:p>
      </dgm:t>
    </dgm:pt>
    <dgm:pt modelId="{505F9341-869C-4758-A386-746663577CAE}" type="pres">
      <dgm:prSet presAssocID="{43F979E1-9E43-4FFE-A039-95F69B5620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264D58-F938-44EC-97EF-0BE1AF36D9F4}" type="pres">
      <dgm:prSet presAssocID="{43F979E1-9E43-4FFE-A039-95F69B56202B}" presName="spNode" presStyleCnt="0"/>
      <dgm:spPr/>
    </dgm:pt>
    <dgm:pt modelId="{F5F60114-AD3F-4D85-89DB-5DCF526222DA}" type="pres">
      <dgm:prSet presAssocID="{DF850FE9-3F49-4927-810F-73C8AAAC8C74}" presName="sibTrans" presStyleLbl="sibTrans1D1" presStyleIdx="1" presStyleCnt="5"/>
      <dgm:spPr/>
      <dgm:t>
        <a:bodyPr/>
        <a:lstStyle/>
        <a:p>
          <a:endParaRPr lang="en-GB"/>
        </a:p>
      </dgm:t>
    </dgm:pt>
    <dgm:pt modelId="{838C7DBC-BCCA-4D1D-AC04-855EDCE3FAF6}" type="pres">
      <dgm:prSet presAssocID="{70674FDF-779D-4B40-B1B7-233DB80A103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7C4791-F1ED-491C-89D2-CF486BEFDFF7}" type="pres">
      <dgm:prSet presAssocID="{70674FDF-779D-4B40-B1B7-233DB80A1033}" presName="spNode" presStyleCnt="0"/>
      <dgm:spPr/>
    </dgm:pt>
    <dgm:pt modelId="{77E4E3CE-49A7-4589-8312-658456ADD9D4}" type="pres">
      <dgm:prSet presAssocID="{53F88323-5A55-46DD-AFFF-7BB03D4769AB}" presName="sibTrans" presStyleLbl="sibTrans1D1" presStyleIdx="2" presStyleCnt="5"/>
      <dgm:spPr/>
      <dgm:t>
        <a:bodyPr/>
        <a:lstStyle/>
        <a:p>
          <a:endParaRPr lang="en-GB"/>
        </a:p>
      </dgm:t>
    </dgm:pt>
    <dgm:pt modelId="{727B2429-14E9-44D6-827A-DAB6442B70D2}" type="pres">
      <dgm:prSet presAssocID="{2E9023BD-0FEB-420A-A339-3E35B1E61A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074F34-596B-45C7-9A69-193E384A7314}" type="pres">
      <dgm:prSet presAssocID="{2E9023BD-0FEB-420A-A339-3E35B1E61ADC}" presName="spNode" presStyleCnt="0"/>
      <dgm:spPr/>
    </dgm:pt>
    <dgm:pt modelId="{97119DB2-3437-4FCC-91F8-CAC678559A65}" type="pres">
      <dgm:prSet presAssocID="{0BE73C2A-7FCA-422C-B55B-04082DD5EE38}" presName="sibTrans" presStyleLbl="sibTrans1D1" presStyleIdx="3" presStyleCnt="5"/>
      <dgm:spPr/>
      <dgm:t>
        <a:bodyPr/>
        <a:lstStyle/>
        <a:p>
          <a:endParaRPr lang="en-GB"/>
        </a:p>
      </dgm:t>
    </dgm:pt>
    <dgm:pt modelId="{D215E79B-70B0-45D3-B0A6-906D3FA265B0}" type="pres">
      <dgm:prSet presAssocID="{B650349F-2D84-455D-854A-2CEAF10CD6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7DE2CE-D3FC-4BE8-BC0C-334E3495512F}" type="pres">
      <dgm:prSet presAssocID="{B650349F-2D84-455D-854A-2CEAF10CD60B}" presName="spNode" presStyleCnt="0"/>
      <dgm:spPr/>
    </dgm:pt>
    <dgm:pt modelId="{EC8C62D5-CEA2-4807-9F9B-0681BDF29F53}" type="pres">
      <dgm:prSet presAssocID="{BC09E038-869A-46D7-995C-CE75C8F406ED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D2DF20FB-A79A-48B6-9C33-D362EED3479B}" srcId="{50F5E6D0-927A-4A88-AB1B-14C0118A548F}" destId="{2E9023BD-0FEB-420A-A339-3E35B1E61ADC}" srcOrd="3" destOrd="0" parTransId="{D84564A3-8980-4786-9E19-51AD9F584826}" sibTransId="{0BE73C2A-7FCA-422C-B55B-04082DD5EE38}"/>
    <dgm:cxn modelId="{C1177231-ED68-4D44-BA20-6577C8F09072}" type="presOf" srcId="{2E9023BD-0FEB-420A-A339-3E35B1E61ADC}" destId="{727B2429-14E9-44D6-827A-DAB6442B70D2}" srcOrd="0" destOrd="0" presId="urn:microsoft.com/office/officeart/2005/8/layout/cycle6"/>
    <dgm:cxn modelId="{22BB478F-56F1-4D32-9399-BA65992F8808}" type="presOf" srcId="{DF850FE9-3F49-4927-810F-73C8AAAC8C74}" destId="{F5F60114-AD3F-4D85-89DB-5DCF526222DA}" srcOrd="0" destOrd="0" presId="urn:microsoft.com/office/officeart/2005/8/layout/cycle6"/>
    <dgm:cxn modelId="{AA2503BF-2C10-4930-AF44-341543A818C4}" type="presOf" srcId="{43F979E1-9E43-4FFE-A039-95F69B56202B}" destId="{505F9341-869C-4758-A386-746663577CAE}" srcOrd="0" destOrd="0" presId="urn:microsoft.com/office/officeart/2005/8/layout/cycle6"/>
    <dgm:cxn modelId="{76C80B81-CD00-4E41-A6AF-88D11FEB5AEC}" type="presOf" srcId="{53F88323-5A55-46DD-AFFF-7BB03D4769AB}" destId="{77E4E3CE-49A7-4589-8312-658456ADD9D4}" srcOrd="0" destOrd="0" presId="urn:microsoft.com/office/officeart/2005/8/layout/cycle6"/>
    <dgm:cxn modelId="{7EAEDA70-8A9F-43BB-B9EA-BCA22E4F20C9}" srcId="{50F5E6D0-927A-4A88-AB1B-14C0118A548F}" destId="{B650349F-2D84-455D-854A-2CEAF10CD60B}" srcOrd="4" destOrd="0" parTransId="{E932EDF3-0FBF-42CB-AC40-FE67B4AA8A6C}" sibTransId="{BC09E038-869A-46D7-995C-CE75C8F406ED}"/>
    <dgm:cxn modelId="{1DDB94B4-9207-452A-BD70-2226C6F7C99E}" srcId="{50F5E6D0-927A-4A88-AB1B-14C0118A548F}" destId="{70674FDF-779D-4B40-B1B7-233DB80A1033}" srcOrd="2" destOrd="0" parTransId="{A5A46D9D-EBC6-4F01-BEA2-CD5DA34E6ACE}" sibTransId="{53F88323-5A55-46DD-AFFF-7BB03D4769AB}"/>
    <dgm:cxn modelId="{7E5976AA-EA16-4009-AD3F-D8EFE2064996}" type="presOf" srcId="{70674FDF-779D-4B40-B1B7-233DB80A1033}" destId="{838C7DBC-BCCA-4D1D-AC04-855EDCE3FAF6}" srcOrd="0" destOrd="0" presId="urn:microsoft.com/office/officeart/2005/8/layout/cycle6"/>
    <dgm:cxn modelId="{B55E23FC-6654-4A4A-B7C0-F8B37761DA69}" type="presOf" srcId="{C0B7AAFF-49E7-4ED5-BB40-4D044D783323}" destId="{DBD9B1AC-1273-40B2-A539-9C26E076D14D}" srcOrd="0" destOrd="0" presId="urn:microsoft.com/office/officeart/2005/8/layout/cycle6"/>
    <dgm:cxn modelId="{EFBC8DA5-6899-48C6-858B-8992AF55821A}" srcId="{50F5E6D0-927A-4A88-AB1B-14C0118A548F}" destId="{31C35282-9659-4B37-B521-95DAA5A69BF7}" srcOrd="0" destOrd="0" parTransId="{45F0D06E-B49C-4E5D-B193-4E1C2B2D0DD4}" sibTransId="{C0B7AAFF-49E7-4ED5-BB40-4D044D783323}"/>
    <dgm:cxn modelId="{C6F9FCD4-F9C2-4899-9A99-34A70870FBED}" type="presOf" srcId="{B650349F-2D84-455D-854A-2CEAF10CD60B}" destId="{D215E79B-70B0-45D3-B0A6-906D3FA265B0}" srcOrd="0" destOrd="0" presId="urn:microsoft.com/office/officeart/2005/8/layout/cycle6"/>
    <dgm:cxn modelId="{5CA846E4-807A-48E6-B284-4EB283274B8C}" srcId="{50F5E6D0-927A-4A88-AB1B-14C0118A548F}" destId="{43F979E1-9E43-4FFE-A039-95F69B56202B}" srcOrd="1" destOrd="0" parTransId="{250FEDAF-E86F-44B9-859C-E8DC4C957869}" sibTransId="{DF850FE9-3F49-4927-810F-73C8AAAC8C74}"/>
    <dgm:cxn modelId="{099666D9-82B4-468D-9BC4-56401F6654C2}" type="presOf" srcId="{50F5E6D0-927A-4A88-AB1B-14C0118A548F}" destId="{9F8CBAD2-7490-4A74-A93B-43AF4C34B4A6}" srcOrd="0" destOrd="0" presId="urn:microsoft.com/office/officeart/2005/8/layout/cycle6"/>
    <dgm:cxn modelId="{8327FB37-95FF-466F-978E-03FEE473AD5D}" type="presOf" srcId="{0BE73C2A-7FCA-422C-B55B-04082DD5EE38}" destId="{97119DB2-3437-4FCC-91F8-CAC678559A65}" srcOrd="0" destOrd="0" presId="urn:microsoft.com/office/officeart/2005/8/layout/cycle6"/>
    <dgm:cxn modelId="{33B47AE7-79F5-44E7-844C-838AB32BEE4D}" type="presOf" srcId="{31C35282-9659-4B37-B521-95DAA5A69BF7}" destId="{F24CD6DA-05B4-4A55-8285-F5BE419B65F6}" srcOrd="0" destOrd="0" presId="urn:microsoft.com/office/officeart/2005/8/layout/cycle6"/>
    <dgm:cxn modelId="{A0FF51A3-5CA6-4005-9C10-275BEA65B49F}" type="presOf" srcId="{BC09E038-869A-46D7-995C-CE75C8F406ED}" destId="{EC8C62D5-CEA2-4807-9F9B-0681BDF29F53}" srcOrd="0" destOrd="0" presId="urn:microsoft.com/office/officeart/2005/8/layout/cycle6"/>
    <dgm:cxn modelId="{769EFABF-A9E3-47EE-BA93-D22927B76F57}" type="presParOf" srcId="{9F8CBAD2-7490-4A74-A93B-43AF4C34B4A6}" destId="{F24CD6DA-05B4-4A55-8285-F5BE419B65F6}" srcOrd="0" destOrd="0" presId="urn:microsoft.com/office/officeart/2005/8/layout/cycle6"/>
    <dgm:cxn modelId="{46851C66-3D7A-4936-A56C-83F9A8AA93BD}" type="presParOf" srcId="{9F8CBAD2-7490-4A74-A93B-43AF4C34B4A6}" destId="{72CAA58C-28B0-4FCC-B742-32DF04A68BC6}" srcOrd="1" destOrd="0" presId="urn:microsoft.com/office/officeart/2005/8/layout/cycle6"/>
    <dgm:cxn modelId="{708A066A-7F99-4832-A473-D59F53C61CF5}" type="presParOf" srcId="{9F8CBAD2-7490-4A74-A93B-43AF4C34B4A6}" destId="{DBD9B1AC-1273-40B2-A539-9C26E076D14D}" srcOrd="2" destOrd="0" presId="urn:microsoft.com/office/officeart/2005/8/layout/cycle6"/>
    <dgm:cxn modelId="{638387DB-7B2D-47F8-A123-8D739D888F91}" type="presParOf" srcId="{9F8CBAD2-7490-4A74-A93B-43AF4C34B4A6}" destId="{505F9341-869C-4758-A386-746663577CAE}" srcOrd="3" destOrd="0" presId="urn:microsoft.com/office/officeart/2005/8/layout/cycle6"/>
    <dgm:cxn modelId="{A878A969-17F1-449A-B3CD-98DE7CD260EB}" type="presParOf" srcId="{9F8CBAD2-7490-4A74-A93B-43AF4C34B4A6}" destId="{B2264D58-F938-44EC-97EF-0BE1AF36D9F4}" srcOrd="4" destOrd="0" presId="urn:microsoft.com/office/officeart/2005/8/layout/cycle6"/>
    <dgm:cxn modelId="{4B1C86C0-7E06-4D27-BF8B-8A70F4473F31}" type="presParOf" srcId="{9F8CBAD2-7490-4A74-A93B-43AF4C34B4A6}" destId="{F5F60114-AD3F-4D85-89DB-5DCF526222DA}" srcOrd="5" destOrd="0" presId="urn:microsoft.com/office/officeart/2005/8/layout/cycle6"/>
    <dgm:cxn modelId="{F11AAAF9-043B-487B-A7CC-9B2A262E6FA5}" type="presParOf" srcId="{9F8CBAD2-7490-4A74-A93B-43AF4C34B4A6}" destId="{838C7DBC-BCCA-4D1D-AC04-855EDCE3FAF6}" srcOrd="6" destOrd="0" presId="urn:microsoft.com/office/officeart/2005/8/layout/cycle6"/>
    <dgm:cxn modelId="{88C151CE-9BC0-4C0C-99C4-EA9D0AB06A64}" type="presParOf" srcId="{9F8CBAD2-7490-4A74-A93B-43AF4C34B4A6}" destId="{8A7C4791-F1ED-491C-89D2-CF486BEFDFF7}" srcOrd="7" destOrd="0" presId="urn:microsoft.com/office/officeart/2005/8/layout/cycle6"/>
    <dgm:cxn modelId="{ED7E6EF0-D049-4AF0-B203-215A3B8E3E64}" type="presParOf" srcId="{9F8CBAD2-7490-4A74-A93B-43AF4C34B4A6}" destId="{77E4E3CE-49A7-4589-8312-658456ADD9D4}" srcOrd="8" destOrd="0" presId="urn:microsoft.com/office/officeart/2005/8/layout/cycle6"/>
    <dgm:cxn modelId="{7D22114E-F4A7-493F-99B6-87201E5E6D81}" type="presParOf" srcId="{9F8CBAD2-7490-4A74-A93B-43AF4C34B4A6}" destId="{727B2429-14E9-44D6-827A-DAB6442B70D2}" srcOrd="9" destOrd="0" presId="urn:microsoft.com/office/officeart/2005/8/layout/cycle6"/>
    <dgm:cxn modelId="{42FA849C-5EA9-4096-8A5B-69CA316BEC37}" type="presParOf" srcId="{9F8CBAD2-7490-4A74-A93B-43AF4C34B4A6}" destId="{CF074F34-596B-45C7-9A69-193E384A7314}" srcOrd="10" destOrd="0" presId="urn:microsoft.com/office/officeart/2005/8/layout/cycle6"/>
    <dgm:cxn modelId="{5129D51B-2227-4C1B-B8C0-8C88BF737ED0}" type="presParOf" srcId="{9F8CBAD2-7490-4A74-A93B-43AF4C34B4A6}" destId="{97119DB2-3437-4FCC-91F8-CAC678559A65}" srcOrd="11" destOrd="0" presId="urn:microsoft.com/office/officeart/2005/8/layout/cycle6"/>
    <dgm:cxn modelId="{B49D6AB2-1D92-4E1C-94FA-A3550B5B66B8}" type="presParOf" srcId="{9F8CBAD2-7490-4A74-A93B-43AF4C34B4A6}" destId="{D215E79B-70B0-45D3-B0A6-906D3FA265B0}" srcOrd="12" destOrd="0" presId="urn:microsoft.com/office/officeart/2005/8/layout/cycle6"/>
    <dgm:cxn modelId="{5ABC8952-E989-4F54-A62A-27BD0BF4B7E4}" type="presParOf" srcId="{9F8CBAD2-7490-4A74-A93B-43AF4C34B4A6}" destId="{CA7DE2CE-D3FC-4BE8-BC0C-334E3495512F}" srcOrd="13" destOrd="0" presId="urn:microsoft.com/office/officeart/2005/8/layout/cycle6"/>
    <dgm:cxn modelId="{9D6C4A0B-E6A6-4768-B6EE-F8E5669DEC5C}" type="presParOf" srcId="{9F8CBAD2-7490-4A74-A93B-43AF4C34B4A6}" destId="{EC8C62D5-CEA2-4807-9F9B-0681BDF29F5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CD6DA-05B4-4A55-8285-F5BE419B65F6}">
      <dsp:nvSpPr>
        <dsp:cNvPr id="0" name=""/>
        <dsp:cNvSpPr/>
      </dsp:nvSpPr>
      <dsp:spPr>
        <a:xfrm>
          <a:off x="3582175" y="1543"/>
          <a:ext cx="1728128" cy="11232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Global</a:t>
          </a:r>
          <a:r>
            <a:rPr lang="en-GB" sz="1600" b="1" kern="1200" dirty="0" smtClean="0"/>
            <a:t> Research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Studying cybercrime trends and perpetrators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Understanding digital investigation processes</a:t>
          </a:r>
        </a:p>
      </dsp:txBody>
      <dsp:txXfrm>
        <a:off x="3637009" y="56377"/>
        <a:ext cx="1618460" cy="1013615"/>
      </dsp:txXfrm>
    </dsp:sp>
    <dsp:sp modelId="{DBD9B1AC-1273-40B2-A539-9C26E076D14D}">
      <dsp:nvSpPr>
        <dsp:cNvPr id="0" name=""/>
        <dsp:cNvSpPr/>
      </dsp:nvSpPr>
      <dsp:spPr>
        <a:xfrm>
          <a:off x="2198965" y="563184"/>
          <a:ext cx="4494548" cy="4494548"/>
        </a:xfrm>
        <a:custGeom>
          <a:avLst/>
          <a:gdLst/>
          <a:ahLst/>
          <a:cxnLst/>
          <a:rect l="0" t="0" r="0" b="0"/>
          <a:pathLst>
            <a:path>
              <a:moveTo>
                <a:pt x="3123248" y="177754"/>
              </a:moveTo>
              <a:arcTo wR="2247274" hR="2247274" stAng="17576502" swAng="196479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F9341-869C-4758-A386-746663577CAE}">
      <dsp:nvSpPr>
        <dsp:cNvPr id="0" name=""/>
        <dsp:cNvSpPr/>
      </dsp:nvSpPr>
      <dsp:spPr>
        <a:xfrm>
          <a:off x="5719460" y="1554371"/>
          <a:ext cx="1728128" cy="11232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Global</a:t>
          </a:r>
          <a:r>
            <a:rPr lang="en-GB" sz="1600" b="1" kern="1200" dirty="0" smtClean="0"/>
            <a:t> Tools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Standardizing assessment and training methodologies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Developing tools for cooperation </a:t>
          </a:r>
          <a:r>
            <a:rPr lang="en-GB" sz="1000" b="1" kern="1200" smtClean="0"/>
            <a:t>in digital cases</a:t>
          </a:r>
          <a:endParaRPr lang="en-GB" sz="1000" b="1" kern="1200" dirty="0"/>
        </a:p>
      </dsp:txBody>
      <dsp:txXfrm>
        <a:off x="5774294" y="1609205"/>
        <a:ext cx="1618460" cy="1013615"/>
      </dsp:txXfrm>
    </dsp:sp>
    <dsp:sp modelId="{F5F60114-AD3F-4D85-89DB-5DCF526222DA}">
      <dsp:nvSpPr>
        <dsp:cNvPr id="0" name=""/>
        <dsp:cNvSpPr/>
      </dsp:nvSpPr>
      <dsp:spPr>
        <a:xfrm>
          <a:off x="2198965" y="563184"/>
          <a:ext cx="4494548" cy="4494548"/>
        </a:xfrm>
        <a:custGeom>
          <a:avLst/>
          <a:gdLst/>
          <a:ahLst/>
          <a:cxnLst/>
          <a:rect l="0" t="0" r="0" b="0"/>
          <a:pathLst>
            <a:path>
              <a:moveTo>
                <a:pt x="4491426" y="2128850"/>
              </a:moveTo>
              <a:arcTo wR="2247274" hR="2247274" stAng="21418759" swAng="219880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C7DBC-BCCA-4D1D-AC04-855EDCE3FAF6}">
      <dsp:nvSpPr>
        <dsp:cNvPr id="0" name=""/>
        <dsp:cNvSpPr/>
      </dsp:nvSpPr>
      <dsp:spPr>
        <a:xfrm>
          <a:off x="4903090" y="4066900"/>
          <a:ext cx="1728128" cy="11232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National</a:t>
          </a:r>
          <a:r>
            <a:rPr lang="en-GB" sz="1600" b="1" kern="1200" dirty="0" smtClean="0"/>
            <a:t> Capacity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Training law enforcement, prosecutors and judiciary in cybercrime investigation, digital forensics and evidence</a:t>
          </a:r>
          <a:endParaRPr lang="en-GB" sz="1000" b="1" kern="1200" dirty="0"/>
        </a:p>
      </dsp:txBody>
      <dsp:txXfrm>
        <a:off x="4957924" y="4121734"/>
        <a:ext cx="1618460" cy="1013615"/>
      </dsp:txXfrm>
    </dsp:sp>
    <dsp:sp modelId="{77E4E3CE-49A7-4589-8312-658456ADD9D4}">
      <dsp:nvSpPr>
        <dsp:cNvPr id="0" name=""/>
        <dsp:cNvSpPr/>
      </dsp:nvSpPr>
      <dsp:spPr>
        <a:xfrm>
          <a:off x="2198965" y="563184"/>
          <a:ext cx="4494548" cy="4494548"/>
        </a:xfrm>
        <a:custGeom>
          <a:avLst/>
          <a:gdLst/>
          <a:ahLst/>
          <a:cxnLst/>
          <a:rect l="0" t="0" r="0" b="0"/>
          <a:pathLst>
            <a:path>
              <a:moveTo>
                <a:pt x="2695174" y="4449461"/>
              </a:moveTo>
              <a:arcTo wR="2247274" hR="2247274" stAng="4710209" swAng="137958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B2429-14E9-44D6-827A-DAB6442B70D2}">
      <dsp:nvSpPr>
        <dsp:cNvPr id="0" name=""/>
        <dsp:cNvSpPr/>
      </dsp:nvSpPr>
      <dsp:spPr>
        <a:xfrm>
          <a:off x="2261261" y="4066900"/>
          <a:ext cx="1728128" cy="11232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International </a:t>
          </a:r>
          <a:r>
            <a:rPr lang="en-GB" sz="1600" b="1" kern="1200" dirty="0" smtClean="0"/>
            <a:t>Cooperation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Strengthening informal and formal cooperation mechanisms</a:t>
          </a:r>
        </a:p>
      </dsp:txBody>
      <dsp:txXfrm>
        <a:off x="2316095" y="4121734"/>
        <a:ext cx="1618460" cy="1013615"/>
      </dsp:txXfrm>
    </dsp:sp>
    <dsp:sp modelId="{97119DB2-3437-4FCC-91F8-CAC678559A65}">
      <dsp:nvSpPr>
        <dsp:cNvPr id="0" name=""/>
        <dsp:cNvSpPr/>
      </dsp:nvSpPr>
      <dsp:spPr>
        <a:xfrm>
          <a:off x="2198965" y="563184"/>
          <a:ext cx="4494548" cy="4494548"/>
        </a:xfrm>
        <a:custGeom>
          <a:avLst/>
          <a:gdLst/>
          <a:ahLst/>
          <a:cxnLst/>
          <a:rect l="0" t="0" r="0" b="0"/>
          <a:pathLst>
            <a:path>
              <a:moveTo>
                <a:pt x="376037" y="3491748"/>
              </a:moveTo>
              <a:arcTo wR="2247274" hR="2247274" stAng="8782436" swAng="219880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5E79B-70B0-45D3-B0A6-906D3FA265B0}">
      <dsp:nvSpPr>
        <dsp:cNvPr id="0" name=""/>
        <dsp:cNvSpPr/>
      </dsp:nvSpPr>
      <dsp:spPr>
        <a:xfrm>
          <a:off x="1444890" y="1554371"/>
          <a:ext cx="1728128" cy="11232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Joined-up </a:t>
          </a:r>
          <a:r>
            <a:rPr lang="en-GB" sz="1600" b="1" kern="1200" dirty="0" smtClean="0"/>
            <a:t>Programming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Highlighting cybercrime aspects of illicit trafficking and money laundering</a:t>
          </a:r>
          <a:endParaRPr lang="en-GB" sz="1000" b="1" kern="1200" dirty="0"/>
        </a:p>
      </dsp:txBody>
      <dsp:txXfrm>
        <a:off x="1499724" y="1609205"/>
        <a:ext cx="1618460" cy="1013615"/>
      </dsp:txXfrm>
    </dsp:sp>
    <dsp:sp modelId="{EC8C62D5-CEA2-4807-9F9B-0681BDF29F53}">
      <dsp:nvSpPr>
        <dsp:cNvPr id="0" name=""/>
        <dsp:cNvSpPr/>
      </dsp:nvSpPr>
      <dsp:spPr>
        <a:xfrm>
          <a:off x="2198965" y="563184"/>
          <a:ext cx="4494548" cy="4494548"/>
        </a:xfrm>
        <a:custGeom>
          <a:avLst/>
          <a:gdLst/>
          <a:ahLst/>
          <a:cxnLst/>
          <a:rect l="0" t="0" r="0" b="0"/>
          <a:pathLst>
            <a:path>
              <a:moveTo>
                <a:pt x="391064" y="980496"/>
              </a:moveTo>
              <a:arcTo wR="2247274" hR="2247274" stAng="12858705" swAng="196479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6134-0A13-48D4-AAA4-F3CC63AEA657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5F168-3FF8-4FEC-9C32-8E98540E2A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6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B41E-70CE-4374-A79A-C1DD617BC5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06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9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4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1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3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5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0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1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1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816D-37F8-4A8C-9751-5B48D5AFDF3E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7D58-E380-494E-A681-940CD91B0D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9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45957"/>
            <a:ext cx="4752528" cy="4797936"/>
          </a:xfrm>
        </p:spPr>
        <p:txBody>
          <a:bodyPr>
            <a:normAutofit/>
          </a:bodyPr>
          <a:lstStyle/>
          <a:p>
            <a:r>
              <a:rPr lang="en-GB" sz="3200" b="1" dirty="0"/>
              <a:t>Strengthening national capacities to prevent and combat  </a:t>
            </a:r>
            <a:r>
              <a:rPr lang="en-GB" sz="3200" b="1" dirty="0" smtClean="0"/>
              <a:t>cybercrime:</a:t>
            </a:r>
            <a:br>
              <a:rPr lang="en-GB" sz="3200" b="1" dirty="0" smtClean="0"/>
            </a:b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3200" b="1" dirty="0" smtClean="0"/>
              <a:t>UNODC Global </a:t>
            </a:r>
            <a:r>
              <a:rPr lang="en-GB" sz="3200" b="1" dirty="0"/>
              <a:t>Programme on Cybercrime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4869160"/>
            <a:ext cx="5256584" cy="1728192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Tania Banuelos</a:t>
            </a:r>
          </a:p>
          <a:p>
            <a:r>
              <a:rPr lang="en-GB" sz="2000" i="1" dirty="0" smtClean="0">
                <a:solidFill>
                  <a:schemeClr val="accent1">
                    <a:lumMod val="75000"/>
                  </a:schemeClr>
                </a:solidFill>
              </a:rPr>
              <a:t>Crime Prevention and Criminal Justice Officer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Organized Crime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and Illicit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Trafficking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Branch</a:t>
            </a: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UNODC</a:t>
            </a:r>
          </a:p>
        </p:txBody>
      </p:sp>
      <p:pic>
        <p:nvPicPr>
          <p:cNvPr id="4" name="Picture 2" descr="C:\Users\ignatusc\Desktop\Cybercrime\Banner\Cybercrime_Roll-up_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9" b="25"/>
          <a:stretch/>
        </p:blipFill>
        <p:spPr bwMode="auto">
          <a:xfrm>
            <a:off x="4976472" y="-27384"/>
            <a:ext cx="4276048" cy="699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gnatusc\Desktop\SHERLOC\Pictures &amp; screenshots\Official logos and symbols\UNODC_logo_E_un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0" y="345957"/>
            <a:ext cx="2375518" cy="4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808312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Programme objective: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200" dirty="0" smtClean="0"/>
              <a:t>To </a:t>
            </a:r>
            <a:r>
              <a:rPr lang="en-GB" sz="2200" dirty="0"/>
              <a:t>respond to </a:t>
            </a:r>
            <a:r>
              <a:rPr lang="en-GB" sz="2200" b="1" dirty="0"/>
              <a:t>identified needs in developing countries </a:t>
            </a:r>
            <a:r>
              <a:rPr lang="en-GB" sz="2200" dirty="0"/>
              <a:t>by supporting Member states to prevent and combat cybercrime in a holistic manner, through the delivery of </a:t>
            </a:r>
            <a:r>
              <a:rPr lang="en-GB" sz="2200" b="1" dirty="0"/>
              <a:t>crime prevention and criminal justice technical support</a:t>
            </a:r>
            <a:r>
              <a:rPr lang="en-GB" sz="2200" dirty="0"/>
              <a:t>, based on UNODC assessment protocols and technical assistance tools</a:t>
            </a:r>
            <a:r>
              <a:rPr lang="en-GB" sz="2200" dirty="0" smtClean="0"/>
              <a:t>.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179291"/>
            <a:ext cx="28083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Regions: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/>
              <a:t>South East Asia</a:t>
            </a:r>
            <a:br>
              <a:rPr lang="en-GB" sz="2800" dirty="0"/>
            </a:br>
            <a:r>
              <a:rPr lang="en-GB" sz="2800" dirty="0"/>
              <a:t>Eastern Africa</a:t>
            </a:r>
            <a:br>
              <a:rPr lang="en-GB" sz="2800" dirty="0"/>
            </a:br>
            <a:r>
              <a:rPr lang="en-GB" sz="2800" dirty="0"/>
              <a:t>Central America</a:t>
            </a:r>
            <a:br>
              <a:rPr lang="en-GB" sz="28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2935391"/>
            <a:ext cx="44644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70C0"/>
                </a:solidFill>
              </a:rPr>
              <a:t>Activities: </a:t>
            </a:r>
            <a:r>
              <a:rPr lang="en-GB" dirty="0">
                <a:solidFill>
                  <a:srgbClr val="0070C0"/>
                </a:solidFill>
              </a:rPr>
              <a:t/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sz="2400" dirty="0"/>
              <a:t>Initial assessments </a:t>
            </a:r>
            <a:br>
              <a:rPr lang="en-GB" sz="2400" dirty="0"/>
            </a:br>
            <a:endParaRPr lang="en-GB" sz="2400" dirty="0" smtClean="0"/>
          </a:p>
          <a:p>
            <a:pPr algn="r"/>
            <a:r>
              <a:rPr lang="en-GB" sz="2400" dirty="0" smtClean="0"/>
              <a:t>Training </a:t>
            </a:r>
            <a:r>
              <a:rPr lang="en-GB" sz="2400" dirty="0"/>
              <a:t>activities</a:t>
            </a:r>
            <a:br>
              <a:rPr lang="en-GB" sz="2400" dirty="0"/>
            </a:br>
            <a:endParaRPr lang="en-GB" sz="2400" dirty="0" smtClean="0"/>
          </a:p>
          <a:p>
            <a:pPr algn="r"/>
            <a:r>
              <a:rPr lang="en-GB" sz="2400" dirty="0" smtClean="0"/>
              <a:t>Regional </a:t>
            </a:r>
            <a:r>
              <a:rPr lang="en-GB" sz="2400" dirty="0"/>
              <a:t>networking meetings</a:t>
            </a:r>
            <a:br>
              <a:rPr lang="en-GB" sz="2400" dirty="0"/>
            </a:br>
            <a:endParaRPr lang="en-GB" sz="2400" dirty="0" smtClean="0"/>
          </a:p>
          <a:p>
            <a:pPr algn="r"/>
            <a:r>
              <a:rPr lang="en-GB" sz="2400" dirty="0" smtClean="0"/>
              <a:t>Integration </a:t>
            </a:r>
            <a:r>
              <a:rPr lang="en-GB" sz="2400" dirty="0"/>
              <a:t>of tailor-made training into </a:t>
            </a:r>
            <a:r>
              <a:rPr lang="en-GB" sz="2400" dirty="0" smtClean="0"/>
              <a:t>national curricula</a:t>
            </a:r>
            <a:endParaRPr lang="en-GB" sz="2400" dirty="0"/>
          </a:p>
          <a:p>
            <a:endParaRPr lang="en-GB" dirty="0"/>
          </a:p>
        </p:txBody>
      </p:sp>
      <p:pic>
        <p:nvPicPr>
          <p:cNvPr id="7" name="Picture 2" descr="C:\Users\ignatusc\Desktop\SHERLOC\Pictures &amp; screenshots\Official logos and symbols\UNODC_logo_E_un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17"/>
            <a:ext cx="2375518" cy="4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1" t="30072" r="35482" b="29718"/>
          <a:stretch/>
        </p:blipFill>
        <p:spPr bwMode="auto">
          <a:xfrm>
            <a:off x="2699792" y="1988840"/>
            <a:ext cx="3744416" cy="3744416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2958503"/>
              </p:ext>
            </p:extLst>
          </p:nvPr>
        </p:nvGraphicFramePr>
        <p:xfrm>
          <a:off x="107504" y="980728"/>
          <a:ext cx="8892480" cy="526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490" y="188640"/>
            <a:ext cx="908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pc="-70" dirty="0"/>
              <a:t>UNODC Global </a:t>
            </a:r>
            <a:r>
              <a:rPr lang="en-GB" sz="3200" b="1" spc="-70" dirty="0" smtClean="0"/>
              <a:t>Programme on Cybercrime</a:t>
            </a:r>
            <a:endParaRPr lang="en-GB" sz="3200" b="1" spc="-70" dirty="0"/>
          </a:p>
        </p:txBody>
      </p:sp>
      <p:pic>
        <p:nvPicPr>
          <p:cNvPr id="10" name="Picture 2" descr="G:\DTA\CSS\Cybercrime\Cybercrime STUDY\E\JPEG\UNODC_logo_E_black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6309320"/>
            <a:ext cx="19034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6016" y="6277935"/>
            <a:ext cx="425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/>
              <a:t>UNODC Global Programme on Cybercrime</a:t>
            </a:r>
          </a:p>
          <a:p>
            <a:pPr algn="r"/>
            <a:r>
              <a:rPr lang="en-GB" sz="1200" b="1" dirty="0" smtClean="0"/>
              <a:t>cybercrime@unodc.org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1450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/>
          <a:stretch/>
        </p:blipFill>
        <p:spPr bwMode="auto">
          <a:xfrm>
            <a:off x="827584" y="980728"/>
            <a:ext cx="3253522" cy="468052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DTA\CSS\Cybercrime\Cybercrime STUDY\E\JPEG\UNODC_logo_E_black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309320"/>
            <a:ext cx="19034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016" y="6277935"/>
            <a:ext cx="425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/>
              <a:t>UNODC Global Programme on Cybercrime</a:t>
            </a:r>
          </a:p>
          <a:p>
            <a:pPr algn="r"/>
            <a:r>
              <a:rPr lang="en-GB" sz="1200" b="1" dirty="0" smtClean="0"/>
              <a:t>cybercrime@unodc.org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490" y="116632"/>
            <a:ext cx="908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70" dirty="0" smtClean="0"/>
              <a:t>Global Research</a:t>
            </a:r>
            <a:endParaRPr lang="en-GB" sz="3600" b="1" spc="-7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08112"/>
            <a:ext cx="3282012" cy="4653136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601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DTA\CSS\Cybercrime\Cybercrime STUDY\E\JPEG\UNODC_logo_E_black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309320"/>
            <a:ext cx="19034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6016" y="6277935"/>
            <a:ext cx="425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/>
              <a:t>UNODC Global Programme on Cybercrime</a:t>
            </a:r>
          </a:p>
          <a:p>
            <a:pPr algn="r"/>
            <a:r>
              <a:rPr lang="en-GB" sz="1200" b="1" dirty="0" smtClean="0"/>
              <a:t>cybercrime@unodc.org</a:t>
            </a:r>
            <a:endParaRPr lang="en-GB" sz="1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0"/>
          <a:stretch/>
        </p:blipFill>
        <p:spPr bwMode="auto">
          <a:xfrm>
            <a:off x="752242" y="798032"/>
            <a:ext cx="7492166" cy="5479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05800" y="4221088"/>
            <a:ext cx="455688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http://cybrepo.unodc.org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90" y="188640"/>
            <a:ext cx="908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pc="-70" dirty="0" smtClean="0">
                <a:solidFill>
                  <a:schemeClr val="accent1"/>
                </a:solidFill>
              </a:rPr>
              <a:t>Global</a:t>
            </a:r>
            <a:r>
              <a:rPr lang="en-GB" sz="3200" b="1" spc="-70" dirty="0" smtClean="0"/>
              <a:t> Tools</a:t>
            </a:r>
            <a:endParaRPr lang="en-GB" sz="3200" b="1" spc="-70" dirty="0"/>
          </a:p>
        </p:txBody>
      </p:sp>
    </p:spTree>
    <p:extLst>
      <p:ext uri="{BB962C8B-B14F-4D97-AF65-F5344CB8AC3E}">
        <p14:creationId xmlns:p14="http://schemas.microsoft.com/office/powerpoint/2010/main" val="1532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57808"/>
            <a:ext cx="8640960" cy="171906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Lessons learned and future activities: mainstreaming and linking cybercrime activities to other thematic areas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05883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/>
              <a:t>International cooperation</a:t>
            </a:r>
          </a:p>
          <a:p>
            <a:r>
              <a:rPr lang="en-GB" sz="3600" dirty="0"/>
              <a:t>Crime prevention and criminal justice</a:t>
            </a:r>
          </a:p>
          <a:p>
            <a:r>
              <a:rPr lang="en-GB" sz="3600" dirty="0" smtClean="0"/>
              <a:t>Transnational organized crime and the UN Convention against Transnational Organized Crime</a:t>
            </a:r>
          </a:p>
          <a:p>
            <a:r>
              <a:rPr lang="en-GB" sz="3600" dirty="0" smtClean="0"/>
              <a:t>New and emerging crimes</a:t>
            </a:r>
          </a:p>
          <a:p>
            <a:r>
              <a:rPr lang="en-GB" sz="3600" dirty="0" smtClean="0"/>
              <a:t>Terrorism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2" descr="C:\Users\ignatusc\Desktop\SHERLOC\Pictures &amp; screenshots\Official logos and symbols\UNODC_logo_E_un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17"/>
            <a:ext cx="2375518" cy="4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58"/>
            <a:ext cx="9324933" cy="68846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cybercrime@unodc.org</a:t>
            </a:r>
          </a:p>
          <a:p>
            <a:pPr marL="0" indent="0">
              <a:buNone/>
            </a:pP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</Words>
  <Application>Microsoft Office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Strengthening national capacities to prevent and combat  cybercrime:  UNODC Global Programme on Cybercrime </vt:lpstr>
      <vt:lpstr>Programme objective:  To respond to identified needs in developing countries by supporting Member states to prevent and combat cybercrime in a holistic manner, through the delivery of crime prevention and criminal justice technical support, based on UNODC assessment protocols and technical assistance tools.  </vt:lpstr>
      <vt:lpstr>PowerPoint Presentation</vt:lpstr>
      <vt:lpstr>PowerPoint Presentation</vt:lpstr>
      <vt:lpstr>PowerPoint Presentation</vt:lpstr>
      <vt:lpstr>Lessons learned and future activities: mainstreaming and linking cybercrime activities to other thematic areas</vt:lpstr>
      <vt:lpstr>PowerPoint Presentation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national capacities to prevent and combat  cybercrime through the   UNODC Global Programme on Cybercrime</dc:title>
  <dc:creator>Tania Banuelos</dc:creator>
  <cp:lastModifiedBy>AGHA-WEVELSIEP Marie</cp:lastModifiedBy>
  <cp:revision>8</cp:revision>
  <dcterms:created xsi:type="dcterms:W3CDTF">2015-06-15T10:42:30Z</dcterms:created>
  <dcterms:modified xsi:type="dcterms:W3CDTF">2015-06-16T06:00:15Z</dcterms:modified>
</cp:coreProperties>
</file>