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3.xml" ContentType="application/vnd.openxmlformats-officedocument.theme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theme/themeOverride1.xml" ContentType="application/vnd.openxmlformats-officedocument.themeOverride+xml"/>
  <Override PartName="/ppt/drawings/drawing1.xml" ContentType="application/vnd.openxmlformats-officedocument.drawingml.chartshapes+xml"/>
  <Override PartName="/ppt/charts/chart3.xml" ContentType="application/vnd.openxmlformats-officedocument.drawingml.chart+xml"/>
  <Override PartName="/ppt/theme/themeOverride2.xml" ContentType="application/vnd.openxmlformats-officedocument.themeOverr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50" r:id="rId1"/>
    <p:sldMasterId id="2147483678" r:id="rId2"/>
    <p:sldMasterId id="2147483685" r:id="rId3"/>
    <p:sldMasterId id="2147483721" r:id="rId4"/>
  </p:sldMasterIdLst>
  <p:notesMasterIdLst>
    <p:notesMasterId r:id="rId61"/>
  </p:notesMasterIdLst>
  <p:handoutMasterIdLst>
    <p:handoutMasterId r:id="rId62"/>
  </p:handoutMasterIdLst>
  <p:sldIdLst>
    <p:sldId id="652" r:id="rId5"/>
    <p:sldId id="1303" r:id="rId6"/>
    <p:sldId id="1304" r:id="rId7"/>
    <p:sldId id="722" r:id="rId8"/>
    <p:sldId id="723" r:id="rId9"/>
    <p:sldId id="1305" r:id="rId10"/>
    <p:sldId id="1297" r:id="rId11"/>
    <p:sldId id="892" r:id="rId12"/>
    <p:sldId id="893" r:id="rId13"/>
    <p:sldId id="1181" r:id="rId14"/>
    <p:sldId id="890" r:id="rId15"/>
    <p:sldId id="1307" r:id="rId16"/>
    <p:sldId id="1296" r:id="rId17"/>
    <p:sldId id="1300" r:id="rId18"/>
    <p:sldId id="1308" r:id="rId19"/>
    <p:sldId id="746" r:id="rId20"/>
    <p:sldId id="742" r:id="rId21"/>
    <p:sldId id="743" r:id="rId22"/>
    <p:sldId id="866" r:id="rId23"/>
    <p:sldId id="868" r:id="rId24"/>
    <p:sldId id="1306" r:id="rId25"/>
    <p:sldId id="1043" r:id="rId26"/>
    <p:sldId id="1200" r:id="rId27"/>
    <p:sldId id="725" r:id="rId28"/>
    <p:sldId id="1309" r:id="rId29"/>
    <p:sldId id="1299" r:id="rId30"/>
    <p:sldId id="729" r:id="rId31"/>
    <p:sldId id="1311" r:id="rId32"/>
    <p:sldId id="1243" r:id="rId33"/>
    <p:sldId id="1245" r:id="rId34"/>
    <p:sldId id="1246" r:id="rId35"/>
    <p:sldId id="1247" r:id="rId36"/>
    <p:sldId id="904" r:id="rId37"/>
    <p:sldId id="1318" r:id="rId38"/>
    <p:sldId id="827" r:id="rId39"/>
    <p:sldId id="1310" r:id="rId40"/>
    <p:sldId id="895" r:id="rId41"/>
    <p:sldId id="963" r:id="rId42"/>
    <p:sldId id="1312" r:id="rId43"/>
    <p:sldId id="747" r:id="rId44"/>
    <p:sldId id="734" r:id="rId45"/>
    <p:sldId id="736" r:id="rId46"/>
    <p:sldId id="1315" r:id="rId47"/>
    <p:sldId id="1285" r:id="rId48"/>
    <p:sldId id="1286" r:id="rId49"/>
    <p:sldId id="1288" r:id="rId50"/>
    <p:sldId id="1290" r:id="rId51"/>
    <p:sldId id="1291" r:id="rId52"/>
    <p:sldId id="1295" r:id="rId53"/>
    <p:sldId id="1289" r:id="rId54"/>
    <p:sldId id="748" r:id="rId55"/>
    <p:sldId id="1316" r:id="rId56"/>
    <p:sldId id="718" r:id="rId57"/>
    <p:sldId id="719" r:id="rId58"/>
    <p:sldId id="716" r:id="rId59"/>
    <p:sldId id="828" r:id="rId60"/>
  </p:sldIdLst>
  <p:sldSz cx="9144000" cy="6858000" type="screen4x3"/>
  <p:notesSz cx="6797675" cy="9928225"/>
  <p:defaultTextStyle>
    <a:defPPr>
      <a:defRPr lang="de-DE"/>
    </a:defPPr>
    <a:lvl1pPr algn="l" rtl="0" eaLnBrk="0" fontAlgn="base" hangingPunct="0">
      <a:spcBef>
        <a:spcPct val="50000"/>
      </a:spcBef>
      <a:spcAft>
        <a:spcPct val="0"/>
      </a:spcAft>
      <a:defRPr sz="2000" kern="1200">
        <a:solidFill>
          <a:schemeClr val="accent2"/>
        </a:solidFill>
        <a:latin typeface="Arial" pitchFamily="34" charset="0"/>
        <a:ea typeface="+mn-ea"/>
        <a:cs typeface="+mn-cs"/>
      </a:defRPr>
    </a:lvl1pPr>
    <a:lvl2pPr marL="457200" algn="l" rtl="0" eaLnBrk="0" fontAlgn="base" hangingPunct="0">
      <a:spcBef>
        <a:spcPct val="50000"/>
      </a:spcBef>
      <a:spcAft>
        <a:spcPct val="0"/>
      </a:spcAft>
      <a:defRPr sz="2000" kern="1200">
        <a:solidFill>
          <a:schemeClr val="accent2"/>
        </a:solidFill>
        <a:latin typeface="Arial" pitchFamily="34" charset="0"/>
        <a:ea typeface="+mn-ea"/>
        <a:cs typeface="+mn-cs"/>
      </a:defRPr>
    </a:lvl2pPr>
    <a:lvl3pPr marL="914400" algn="l" rtl="0" eaLnBrk="0" fontAlgn="base" hangingPunct="0">
      <a:spcBef>
        <a:spcPct val="50000"/>
      </a:spcBef>
      <a:spcAft>
        <a:spcPct val="0"/>
      </a:spcAft>
      <a:defRPr sz="2000" kern="1200">
        <a:solidFill>
          <a:schemeClr val="accent2"/>
        </a:solidFill>
        <a:latin typeface="Arial" pitchFamily="34" charset="0"/>
        <a:ea typeface="+mn-ea"/>
        <a:cs typeface="+mn-cs"/>
      </a:defRPr>
    </a:lvl3pPr>
    <a:lvl4pPr marL="1371600" algn="l" rtl="0" eaLnBrk="0" fontAlgn="base" hangingPunct="0">
      <a:spcBef>
        <a:spcPct val="50000"/>
      </a:spcBef>
      <a:spcAft>
        <a:spcPct val="0"/>
      </a:spcAft>
      <a:defRPr sz="2000" kern="1200">
        <a:solidFill>
          <a:schemeClr val="accent2"/>
        </a:solidFill>
        <a:latin typeface="Arial" pitchFamily="34" charset="0"/>
        <a:ea typeface="+mn-ea"/>
        <a:cs typeface="+mn-cs"/>
      </a:defRPr>
    </a:lvl4pPr>
    <a:lvl5pPr marL="1828800" algn="l" rtl="0" eaLnBrk="0" fontAlgn="base" hangingPunct="0">
      <a:spcBef>
        <a:spcPct val="50000"/>
      </a:spcBef>
      <a:spcAft>
        <a:spcPct val="0"/>
      </a:spcAft>
      <a:defRPr sz="2000" kern="1200">
        <a:solidFill>
          <a:schemeClr val="accent2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sz="2000" kern="1200">
        <a:solidFill>
          <a:schemeClr val="accent2"/>
        </a:solidFill>
        <a:latin typeface="Arial" pitchFamily="34" charset="0"/>
        <a:ea typeface="+mn-ea"/>
        <a:cs typeface="+mn-cs"/>
      </a:defRPr>
    </a:lvl6pPr>
    <a:lvl7pPr marL="2743200" algn="l" defTabSz="914400" rtl="0" eaLnBrk="1" latinLnBrk="0" hangingPunct="1">
      <a:defRPr sz="2000" kern="1200">
        <a:solidFill>
          <a:schemeClr val="accent2"/>
        </a:solidFill>
        <a:latin typeface="Arial" pitchFamily="34" charset="0"/>
        <a:ea typeface="+mn-ea"/>
        <a:cs typeface="+mn-cs"/>
      </a:defRPr>
    </a:lvl7pPr>
    <a:lvl8pPr marL="3200400" algn="l" defTabSz="914400" rtl="0" eaLnBrk="1" latinLnBrk="0" hangingPunct="1">
      <a:defRPr sz="2000" kern="1200">
        <a:solidFill>
          <a:schemeClr val="accent2"/>
        </a:solidFill>
        <a:latin typeface="Arial" pitchFamily="34" charset="0"/>
        <a:ea typeface="+mn-ea"/>
        <a:cs typeface="+mn-cs"/>
      </a:defRPr>
    </a:lvl8pPr>
    <a:lvl9pPr marL="3657600" algn="l" defTabSz="914400" rtl="0" eaLnBrk="1" latinLnBrk="0" hangingPunct="1">
      <a:defRPr sz="2000" kern="1200">
        <a:solidFill>
          <a:schemeClr val="accent2"/>
        </a:solidFill>
        <a:latin typeface="Arial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004D92"/>
    <a:srgbClr val="0B6BAA"/>
    <a:srgbClr val="D2D2D2"/>
    <a:srgbClr val="4D4D4D"/>
    <a:srgbClr val="75A5D3"/>
    <a:srgbClr val="7FABD6"/>
    <a:srgbClr val="000000"/>
    <a:srgbClr val="EAEAEA"/>
    <a:srgbClr val="777777"/>
    <a:srgbClr val="DDDDD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975" autoAdjust="0"/>
    <p:restoredTop sz="94458" autoAdjust="0"/>
  </p:normalViewPr>
  <p:slideViewPr>
    <p:cSldViewPr>
      <p:cViewPr>
        <p:scale>
          <a:sx n="75" d="100"/>
          <a:sy n="75" d="100"/>
        </p:scale>
        <p:origin x="-96" y="-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35" d="100"/>
        <a:sy n="135" d="100"/>
      </p:scale>
      <p:origin x="0" y="-9210"/>
    </p:cViewPr>
  </p:sorterViewPr>
  <p:gridSpacing cx="36004" cy="36004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slide" Target="slides/slide43.xml"/><Relationship Id="rId50" Type="http://schemas.openxmlformats.org/officeDocument/2006/relationships/slide" Target="slides/slide46.xml"/><Relationship Id="rId55" Type="http://schemas.openxmlformats.org/officeDocument/2006/relationships/slide" Target="slides/slide51.xml"/><Relationship Id="rId63" Type="http://schemas.openxmlformats.org/officeDocument/2006/relationships/presProps" Target="presProps.xml"/><Relationship Id="rId7" Type="http://schemas.openxmlformats.org/officeDocument/2006/relationships/slide" Target="slides/slide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slide" Target="slides/slide37.xml"/><Relationship Id="rId54" Type="http://schemas.openxmlformats.org/officeDocument/2006/relationships/slide" Target="slides/slide50.xml"/><Relationship Id="rId62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53" Type="http://schemas.openxmlformats.org/officeDocument/2006/relationships/slide" Target="slides/slide49.xml"/><Relationship Id="rId58" Type="http://schemas.openxmlformats.org/officeDocument/2006/relationships/slide" Target="slides/slide54.xml"/><Relationship Id="rId66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slide" Target="slides/slide45.xml"/><Relationship Id="rId57" Type="http://schemas.openxmlformats.org/officeDocument/2006/relationships/slide" Target="slides/slide53.xml"/><Relationship Id="rId61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openxmlformats.org/officeDocument/2006/relationships/slide" Target="slides/slide48.xml"/><Relationship Id="rId60" Type="http://schemas.openxmlformats.org/officeDocument/2006/relationships/slide" Target="slides/slide56.xml"/><Relationship Id="rId65" Type="http://schemas.openxmlformats.org/officeDocument/2006/relationships/theme" Target="theme/theme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slide" Target="slides/slide44.xml"/><Relationship Id="rId56" Type="http://schemas.openxmlformats.org/officeDocument/2006/relationships/slide" Target="slides/slide52.xml"/><Relationship Id="rId64" Type="http://schemas.openxmlformats.org/officeDocument/2006/relationships/viewProps" Target="viewProps.xml"/><Relationship Id="rId8" Type="http://schemas.openxmlformats.org/officeDocument/2006/relationships/slide" Target="slides/slide4.xml"/><Relationship Id="rId51" Type="http://schemas.openxmlformats.org/officeDocument/2006/relationships/slide" Target="slides/slide47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slide" Target="slides/slide42.xml"/><Relationship Id="rId59" Type="http://schemas.openxmlformats.org/officeDocument/2006/relationships/slide" Target="slides/slide55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1.xml"/><Relationship Id="rId2" Type="http://schemas.openxmlformats.org/officeDocument/2006/relationships/oleObject" Target="file:///D:\Projekte\1-Speicher\Donation\Internistenkongress%20Weisbaden%20-%202013\EU%20Report%20voor%20AR%20Europa%20final%20Auswertung.xlsx" TargetMode="External"/><Relationship Id="rId1" Type="http://schemas.openxmlformats.org/officeDocument/2006/relationships/themeOverride" Target="../theme/themeOverride1.xml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oleObject" Target="file:///D:\Projekte\1-Speicher\Donation\Internistenkongress%20Weisbaden%20-%202013\EU%20Report%20voor%20AR%20Europa%20final%20Auswertung.xlsx" TargetMode="External"/><Relationship Id="rId1" Type="http://schemas.openxmlformats.org/officeDocument/2006/relationships/themeOverride" Target="../theme/themeOverrid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6.323185011709602E-2"/>
          <c:y val="5.3763440860215075E-2"/>
          <c:w val="0.92622950819672134"/>
          <c:h val="0.7182795698924731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Sheet1!$A$2</c:f>
              <c:strCache>
                <c:ptCount val="1"/>
              </c:strCache>
            </c:strRef>
          </c:tx>
          <c:spPr>
            <a:solidFill>
              <a:srgbClr val="0000FF"/>
            </a:solidFill>
            <a:ln w="12602">
              <a:solidFill>
                <a:schemeClr val="tx1"/>
              </a:solidFill>
              <a:prstDash val="solid"/>
            </a:ln>
            <a:effectLst>
              <a:outerShdw dist="35921" dir="2700000" algn="br">
                <a:srgbClr val="000000"/>
              </a:outerShdw>
            </a:effectLst>
          </c:spPr>
          <c:invertIfNegative val="0"/>
          <c:cat>
            <c:strRef>
              <c:f>Sheet1!$B$1:$Z$1</c:f>
              <c:strCache>
                <c:ptCount val="25"/>
                <c:pt idx="0">
                  <c:v>Austria</c:v>
                </c:pt>
                <c:pt idx="1">
                  <c:v>France</c:v>
                </c:pt>
                <c:pt idx="2">
                  <c:v>Belgium</c:v>
                </c:pt>
                <c:pt idx="3">
                  <c:v>Italy</c:v>
                </c:pt>
                <c:pt idx="4">
                  <c:v>Switzerland</c:v>
                </c:pt>
                <c:pt idx="5">
                  <c:v>U.K.</c:v>
                </c:pt>
                <c:pt idx="6">
                  <c:v>Israel</c:v>
                </c:pt>
                <c:pt idx="7">
                  <c:v>Germany</c:v>
                </c:pt>
                <c:pt idx="8">
                  <c:v>Czech Rep.</c:v>
                </c:pt>
                <c:pt idx="9">
                  <c:v>Ireland</c:v>
                </c:pt>
                <c:pt idx="10">
                  <c:v>Portugal</c:v>
                </c:pt>
                <c:pt idx="11">
                  <c:v>Sweden</c:v>
                </c:pt>
                <c:pt idx="12">
                  <c:v>Denmark</c:v>
                </c:pt>
                <c:pt idx="13">
                  <c:v>Finland</c:v>
                </c:pt>
                <c:pt idx="14">
                  <c:v>Estonia</c:v>
                </c:pt>
                <c:pt idx="15">
                  <c:v>Poland</c:v>
                </c:pt>
                <c:pt idx="16">
                  <c:v>Slovenia</c:v>
                </c:pt>
                <c:pt idx="17">
                  <c:v>Bulgaria</c:v>
                </c:pt>
                <c:pt idx="18">
                  <c:v>Slovak Rep.</c:v>
                </c:pt>
                <c:pt idx="19">
                  <c:v>Hungary</c:v>
                </c:pt>
                <c:pt idx="20">
                  <c:v>Greece</c:v>
                </c:pt>
                <c:pt idx="21">
                  <c:v>Romania</c:v>
                </c:pt>
                <c:pt idx="22">
                  <c:v>Lithuania</c:v>
                </c:pt>
                <c:pt idx="23">
                  <c:v>Latvia</c:v>
                </c:pt>
                <c:pt idx="24">
                  <c:v>Cyprus</c:v>
                </c:pt>
              </c:strCache>
            </c:strRef>
          </c:cat>
          <c:val>
            <c:numRef>
              <c:f>Sheet1!$B$2:$Z$2</c:f>
              <c:numCache>
                <c:formatCode>General</c:formatCode>
                <c:ptCount val="25"/>
                <c:pt idx="0">
                  <c:v>93.5</c:v>
                </c:pt>
                <c:pt idx="1">
                  <c:v>91.8</c:v>
                </c:pt>
                <c:pt idx="2">
                  <c:v>88.8</c:v>
                </c:pt>
                <c:pt idx="3">
                  <c:v>88.2</c:v>
                </c:pt>
                <c:pt idx="4">
                  <c:v>81.7</c:v>
                </c:pt>
                <c:pt idx="5">
                  <c:v>75</c:v>
                </c:pt>
                <c:pt idx="6">
                  <c:v>74.3</c:v>
                </c:pt>
                <c:pt idx="7">
                  <c:v>71.8</c:v>
                </c:pt>
                <c:pt idx="8">
                  <c:v>68.5</c:v>
                </c:pt>
                <c:pt idx="9">
                  <c:v>65.7</c:v>
                </c:pt>
                <c:pt idx="10">
                  <c:v>64.099999999999994</c:v>
                </c:pt>
                <c:pt idx="11">
                  <c:v>62.3</c:v>
                </c:pt>
                <c:pt idx="12">
                  <c:v>53.1</c:v>
                </c:pt>
                <c:pt idx="13">
                  <c:v>52.5</c:v>
                </c:pt>
                <c:pt idx="14">
                  <c:v>51.5</c:v>
                </c:pt>
                <c:pt idx="15">
                  <c:v>50.2</c:v>
                </c:pt>
                <c:pt idx="16">
                  <c:v>48.5</c:v>
                </c:pt>
                <c:pt idx="17">
                  <c:v>48.1</c:v>
                </c:pt>
                <c:pt idx="18">
                  <c:v>45.7</c:v>
                </c:pt>
                <c:pt idx="19">
                  <c:v>33.9</c:v>
                </c:pt>
                <c:pt idx="20">
                  <c:v>30</c:v>
                </c:pt>
                <c:pt idx="21">
                  <c:v>29.3</c:v>
                </c:pt>
                <c:pt idx="22">
                  <c:v>26.5</c:v>
                </c:pt>
                <c:pt idx="23">
                  <c:v>18.3</c:v>
                </c:pt>
                <c:pt idx="24">
                  <c:v>14.3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2A0E-4B2B-8DF1-DC8D98AF23F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0"/>
        <c:axId val="35617792"/>
        <c:axId val="32248576"/>
      </c:barChart>
      <c:catAx>
        <c:axId val="3561779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12602">
            <a:solidFill>
              <a:srgbClr val="808080"/>
            </a:solidFill>
            <a:prstDash val="solid"/>
          </a:ln>
        </c:spPr>
        <c:txPr>
          <a:bodyPr rot="-2700000" vert="horz"/>
          <a:lstStyle/>
          <a:p>
            <a:pPr>
              <a:defRPr sz="1191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32248576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32248576"/>
        <c:scaling>
          <c:orientation val="minMax"/>
          <c:max val="100"/>
        </c:scaling>
        <c:delete val="0"/>
        <c:axPos val="l"/>
        <c:majorGridlines>
          <c:spPr>
            <a:ln w="12602">
              <a:solidFill>
                <a:srgbClr val="C0C0C0"/>
              </a:solidFill>
              <a:prstDash val="solid"/>
            </a:ln>
          </c:spPr>
        </c:majorGridlines>
        <c:numFmt formatCode="General" sourceLinked="1"/>
        <c:majorTickMark val="out"/>
        <c:minorTickMark val="none"/>
        <c:tickLblPos val="nextTo"/>
        <c:spPr>
          <a:ln w="12602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191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35617792"/>
        <c:crosses val="autoZero"/>
        <c:crossBetween val="between"/>
        <c:majorUnit val="20"/>
      </c:valAx>
      <c:spPr>
        <a:noFill/>
        <a:ln w="25204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786" b="1" i="0" u="none" strike="noStrike" baseline="0">
          <a:solidFill>
            <a:schemeClr val="tx1"/>
          </a:solidFill>
          <a:latin typeface="Times New Roman"/>
          <a:ea typeface="Times New Roman"/>
          <a:cs typeface="Times New Roman"/>
        </a:defRPr>
      </a:pPr>
      <a:endParaRPr lang="en-U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2288836038974912"/>
          <c:y val="3.3739902784640882E-2"/>
          <c:w val="0.83272859792135423"/>
          <c:h val="0.83065104728948058"/>
        </c:manualLayout>
      </c:layout>
      <c:scatterChart>
        <c:scatterStyle val="lineMarker"/>
        <c:varyColors val="0"/>
        <c:ser>
          <c:idx val="0"/>
          <c:order val="0"/>
          <c:tx>
            <c:strRef>
              <c:f>'Registrations vs Tx'!$C$1</c:f>
              <c:strCache>
                <c:ptCount val="1"/>
                <c:pt idx="0">
                  <c:v>Kidney tx - all - absolute</c:v>
                </c:pt>
              </c:strCache>
            </c:strRef>
          </c:tx>
          <c:spPr>
            <a:ln w="28575">
              <a:noFill/>
            </a:ln>
          </c:spPr>
          <c:trendline>
            <c:trendlineType val="log"/>
            <c:dispRSqr val="0"/>
            <c:dispEq val="0"/>
          </c:trendline>
          <c:trendline>
            <c:trendlineType val="log"/>
            <c:dispRSqr val="0"/>
            <c:dispEq val="0"/>
          </c:trendline>
          <c:xVal>
            <c:numRef>
              <c:f>'Registrations vs Tx'!$B$2:$B$29</c:f>
              <c:numCache>
                <c:formatCode>General</c:formatCode>
                <c:ptCount val="28"/>
                <c:pt idx="0">
                  <c:v>361</c:v>
                </c:pt>
                <c:pt idx="1">
                  <c:v>500</c:v>
                </c:pt>
                <c:pt idx="2">
                  <c:v>133</c:v>
                </c:pt>
                <c:pt idx="3">
                  <c:v>187</c:v>
                </c:pt>
                <c:pt idx="4">
                  <c:v>11</c:v>
                </c:pt>
                <c:pt idx="5">
                  <c:v>361</c:v>
                </c:pt>
                <c:pt idx="6">
                  <c:v>279</c:v>
                </c:pt>
                <c:pt idx="7">
                  <c:v>39</c:v>
                </c:pt>
                <c:pt idx="8">
                  <c:v>207</c:v>
                </c:pt>
                <c:pt idx="9">
                  <c:v>3884</c:v>
                </c:pt>
                <c:pt idx="10">
                  <c:v>3241</c:v>
                </c:pt>
                <c:pt idx="12">
                  <c:v>408</c:v>
                </c:pt>
                <c:pt idx="13">
                  <c:v>204</c:v>
                </c:pt>
                <c:pt idx="14">
                  <c:v>2009</c:v>
                </c:pt>
                <c:pt idx="15">
                  <c:v>25</c:v>
                </c:pt>
                <c:pt idx="16">
                  <c:v>92</c:v>
                </c:pt>
                <c:pt idx="17">
                  <c:v>0</c:v>
                </c:pt>
                <c:pt idx="18">
                  <c:v>25</c:v>
                </c:pt>
                <c:pt idx="19">
                  <c:v>974</c:v>
                </c:pt>
                <c:pt idx="20">
                  <c:v>1147</c:v>
                </c:pt>
                <c:pt idx="21">
                  <c:v>366</c:v>
                </c:pt>
                <c:pt idx="22">
                  <c:v>558</c:v>
                </c:pt>
                <c:pt idx="23">
                  <c:v>160</c:v>
                </c:pt>
                <c:pt idx="24">
                  <c:v>56</c:v>
                </c:pt>
                <c:pt idx="26">
                  <c:v>610</c:v>
                </c:pt>
                <c:pt idx="27">
                  <c:v>2485</c:v>
                </c:pt>
              </c:numCache>
            </c:numRef>
          </c:xVal>
          <c:yVal>
            <c:numRef>
              <c:f>'Registrations vs Tx'!$C$2:$C$29</c:f>
              <c:numCache>
                <c:formatCode>General</c:formatCode>
                <c:ptCount val="28"/>
                <c:pt idx="0">
                  <c:v>415</c:v>
                </c:pt>
                <c:pt idx="1">
                  <c:v>514</c:v>
                </c:pt>
                <c:pt idx="2">
                  <c:v>17</c:v>
                </c:pt>
                <c:pt idx="3">
                  <c:v>237</c:v>
                </c:pt>
                <c:pt idx="4">
                  <c:v>31</c:v>
                </c:pt>
                <c:pt idx="5">
                  <c:v>360</c:v>
                </c:pt>
                <c:pt idx="6">
                  <c:v>235</c:v>
                </c:pt>
                <c:pt idx="7">
                  <c:v>44</c:v>
                </c:pt>
                <c:pt idx="8">
                  <c:v>177</c:v>
                </c:pt>
                <c:pt idx="9">
                  <c:v>2976</c:v>
                </c:pt>
                <c:pt idx="10">
                  <c:v>2850</c:v>
                </c:pt>
                <c:pt idx="11">
                  <c:v>185</c:v>
                </c:pt>
                <c:pt idx="12">
                  <c:v>251</c:v>
                </c:pt>
                <c:pt idx="13">
                  <c:v>192</c:v>
                </c:pt>
                <c:pt idx="14">
                  <c:v>1751</c:v>
                </c:pt>
                <c:pt idx="15">
                  <c:v>77</c:v>
                </c:pt>
                <c:pt idx="16">
                  <c:v>75</c:v>
                </c:pt>
                <c:pt idx="17">
                  <c:v>0</c:v>
                </c:pt>
                <c:pt idx="18">
                  <c:v>18</c:v>
                </c:pt>
                <c:pt idx="19">
                  <c:v>860</c:v>
                </c:pt>
                <c:pt idx="20">
                  <c:v>1075</c:v>
                </c:pt>
                <c:pt idx="21">
                  <c:v>530</c:v>
                </c:pt>
                <c:pt idx="22">
                  <c:v>219</c:v>
                </c:pt>
                <c:pt idx="23">
                  <c:v>129</c:v>
                </c:pt>
                <c:pt idx="24">
                  <c:v>46</c:v>
                </c:pt>
                <c:pt idx="25">
                  <c:v>2498</c:v>
                </c:pt>
                <c:pt idx="26">
                  <c:v>435</c:v>
                </c:pt>
                <c:pt idx="27">
                  <c:v>2752</c:v>
                </c:pt>
              </c:numCache>
            </c:numRef>
          </c:y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0-6A66-4600-8A1F-EB70185C870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32307456"/>
        <c:axId val="36651392"/>
      </c:scatterChart>
      <c:valAx>
        <c:axId val="32307456"/>
        <c:scaling>
          <c:logBase val="10"/>
          <c:orientation val="minMax"/>
        </c:scaling>
        <c:delete val="0"/>
        <c:axPos val="b"/>
        <c:majorGridlines/>
        <c:title>
          <c:tx>
            <c:rich>
              <a:bodyPr/>
              <a:lstStyle/>
              <a:p>
                <a:pPr>
                  <a:defRPr sz="1400"/>
                </a:pPr>
                <a:r>
                  <a:rPr lang="de-DE" sz="1400" dirty="0" err="1"/>
                  <a:t>Number</a:t>
                </a:r>
                <a:r>
                  <a:rPr lang="de-DE" sz="1400" dirty="0"/>
                  <a:t> </a:t>
                </a:r>
                <a:r>
                  <a:rPr lang="de-DE" sz="1400" dirty="0" err="1"/>
                  <a:t>of</a:t>
                </a:r>
                <a:r>
                  <a:rPr lang="de-DE" sz="1400" dirty="0"/>
                  <a:t> </a:t>
                </a:r>
                <a:r>
                  <a:rPr lang="de-DE" sz="1400" dirty="0" err="1"/>
                  <a:t>registrations</a:t>
                </a:r>
                <a:r>
                  <a:rPr lang="de-DE" sz="1400" dirty="0"/>
                  <a:t> on </a:t>
                </a:r>
                <a:r>
                  <a:rPr lang="de-DE" sz="1400" dirty="0" err="1"/>
                  <a:t>the</a:t>
                </a:r>
                <a:r>
                  <a:rPr lang="de-DE" sz="1400" dirty="0"/>
                  <a:t> WL</a:t>
                </a:r>
              </a:p>
            </c:rich>
          </c:tx>
          <c:layout>
            <c:manualLayout>
              <c:xMode val="edge"/>
              <c:yMode val="edge"/>
              <c:x val="0.31035532071528071"/>
              <c:y val="0.92178477081742338"/>
            </c:manualLayout>
          </c:layout>
          <c:overlay val="0"/>
        </c:title>
        <c:numFmt formatCode="General" sourceLinked="1"/>
        <c:majorTickMark val="none"/>
        <c:minorTickMark val="none"/>
        <c:tickLblPos val="nextTo"/>
        <c:crossAx val="36651392"/>
        <c:crosses val="autoZero"/>
        <c:crossBetween val="midCat"/>
      </c:valAx>
      <c:valAx>
        <c:axId val="36651392"/>
        <c:scaling>
          <c:logBase val="10"/>
          <c:orientation val="minMax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 sz="1400"/>
                </a:pPr>
                <a:r>
                  <a:rPr lang="de-DE" sz="1400" dirty="0" err="1"/>
                  <a:t>Number</a:t>
                </a:r>
                <a:r>
                  <a:rPr lang="de-DE" sz="1400" dirty="0"/>
                  <a:t> </a:t>
                </a:r>
                <a:r>
                  <a:rPr lang="de-DE" sz="1400" dirty="0" err="1"/>
                  <a:t>of</a:t>
                </a:r>
                <a:r>
                  <a:rPr lang="de-DE" sz="1400" dirty="0"/>
                  <a:t> </a:t>
                </a:r>
                <a:r>
                  <a:rPr lang="de-DE" sz="1400" dirty="0" err="1"/>
                  <a:t>transplants</a:t>
                </a:r>
                <a:endParaRPr lang="de-DE" sz="1400" dirty="0"/>
              </a:p>
            </c:rich>
          </c:tx>
          <c:layout/>
          <c:overlay val="0"/>
        </c:title>
        <c:numFmt formatCode="General" sourceLinked="1"/>
        <c:majorTickMark val="none"/>
        <c:minorTickMark val="none"/>
        <c:tickLblPos val="nextTo"/>
        <c:crossAx val="32307456"/>
        <c:crosses val="autoZero"/>
        <c:crossBetween val="midCat"/>
      </c:valAx>
    </c:plotArea>
    <c:plotVisOnly val="1"/>
    <c:dispBlanksAs val="gap"/>
    <c:showDLblsOverMax val="0"/>
  </c:chart>
  <c:externalData r:id="rId2">
    <c:autoUpdate val="0"/>
  </c:externalData>
  <c:userShapes r:id="rId3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9.0593469412489525E-2"/>
          <c:y val="2.8900806656403256E-2"/>
          <c:w val="0.86393636186888323"/>
          <c:h val="0.82206639738441745"/>
        </c:manualLayout>
      </c:layout>
      <c:scatterChart>
        <c:scatterStyle val="lineMarker"/>
        <c:varyColors val="0"/>
        <c:ser>
          <c:idx val="0"/>
          <c:order val="0"/>
          <c:spPr>
            <a:ln w="28575">
              <a:noFill/>
            </a:ln>
          </c:spPr>
          <c:xVal>
            <c:numRef>
              <c:f>'Registrations vs Tx'!$AL$2:$AL$28</c:f>
              <c:numCache>
                <c:formatCode>General</c:formatCode>
                <c:ptCount val="27"/>
                <c:pt idx="0">
                  <c:v>162</c:v>
                </c:pt>
                <c:pt idx="1">
                  <c:v>337</c:v>
                </c:pt>
                <c:pt idx="2">
                  <c:v>19</c:v>
                </c:pt>
                <c:pt idx="3">
                  <c:v>160</c:v>
                </c:pt>
                <c:pt idx="4">
                  <c:v>0</c:v>
                </c:pt>
                <c:pt idx="5">
                  <c:v>105</c:v>
                </c:pt>
                <c:pt idx="6">
                  <c:v>57</c:v>
                </c:pt>
                <c:pt idx="7">
                  <c:v>12</c:v>
                </c:pt>
                <c:pt idx="8">
                  <c:v>63</c:v>
                </c:pt>
                <c:pt idx="9">
                  <c:v>1530</c:v>
                </c:pt>
                <c:pt idx="10">
                  <c:v>1792</c:v>
                </c:pt>
                <c:pt idx="11">
                  <c:v>91</c:v>
                </c:pt>
                <c:pt idx="12">
                  <c:v>108</c:v>
                </c:pt>
                <c:pt idx="13">
                  <c:v>63</c:v>
                </c:pt>
                <c:pt idx="14">
                  <c:v>1101</c:v>
                </c:pt>
                <c:pt idx="15">
                  <c:v>0</c:v>
                </c:pt>
                <c:pt idx="16">
                  <c:v>45</c:v>
                </c:pt>
                <c:pt idx="17">
                  <c:v>0</c:v>
                </c:pt>
                <c:pt idx="18">
                  <c:v>0</c:v>
                </c:pt>
                <c:pt idx="19">
                  <c:v>157</c:v>
                </c:pt>
                <c:pt idx="20">
                  <c:v>335</c:v>
                </c:pt>
                <c:pt idx="21">
                  <c:v>225</c:v>
                </c:pt>
                <c:pt idx="22">
                  <c:v>117</c:v>
                </c:pt>
                <c:pt idx="23">
                  <c:v>48</c:v>
                </c:pt>
                <c:pt idx="24">
                  <c:v>22</c:v>
                </c:pt>
                <c:pt idx="25">
                  <c:v>1400</c:v>
                </c:pt>
                <c:pt idx="26">
                  <c:v>66</c:v>
                </c:pt>
              </c:numCache>
            </c:numRef>
          </c:xVal>
          <c:yVal>
            <c:numRef>
              <c:f>'Registrations vs Tx'!$AM$2:$AM$28</c:f>
              <c:numCache>
                <c:formatCode>General</c:formatCode>
                <c:ptCount val="27"/>
                <c:pt idx="0">
                  <c:v>128</c:v>
                </c:pt>
                <c:pt idx="1">
                  <c:v>299</c:v>
                </c:pt>
                <c:pt idx="2">
                  <c:v>6</c:v>
                </c:pt>
                <c:pt idx="3">
                  <c:v>124</c:v>
                </c:pt>
                <c:pt idx="4">
                  <c:v>0</c:v>
                </c:pt>
                <c:pt idx="5">
                  <c:v>88</c:v>
                </c:pt>
                <c:pt idx="6">
                  <c:v>51</c:v>
                </c:pt>
                <c:pt idx="7">
                  <c:v>8</c:v>
                </c:pt>
                <c:pt idx="8">
                  <c:v>56</c:v>
                </c:pt>
                <c:pt idx="9">
                  <c:v>1164</c:v>
                </c:pt>
                <c:pt idx="10">
                  <c:v>1199</c:v>
                </c:pt>
                <c:pt idx="11">
                  <c:v>42</c:v>
                </c:pt>
                <c:pt idx="12">
                  <c:v>41</c:v>
                </c:pt>
                <c:pt idx="13">
                  <c:v>61</c:v>
                </c:pt>
                <c:pt idx="14">
                  <c:v>1034</c:v>
                </c:pt>
                <c:pt idx="15">
                  <c:v>1</c:v>
                </c:pt>
                <c:pt idx="16">
                  <c:v>12</c:v>
                </c:pt>
                <c:pt idx="17">
                  <c:v>0</c:v>
                </c:pt>
                <c:pt idx="18">
                  <c:v>0</c:v>
                </c:pt>
                <c:pt idx="19">
                  <c:v>135</c:v>
                </c:pt>
                <c:pt idx="20">
                  <c:v>300</c:v>
                </c:pt>
                <c:pt idx="21">
                  <c:v>219</c:v>
                </c:pt>
                <c:pt idx="22">
                  <c:v>65</c:v>
                </c:pt>
                <c:pt idx="23">
                  <c:v>25</c:v>
                </c:pt>
                <c:pt idx="24">
                  <c:v>20</c:v>
                </c:pt>
                <c:pt idx="25">
                  <c:v>1137</c:v>
                </c:pt>
                <c:pt idx="26">
                  <c:v>156</c:v>
                </c:pt>
              </c:numCache>
            </c:numRef>
          </c:y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0-7E54-4C32-8669-B1965A69DB4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36674176"/>
        <c:axId val="36696832"/>
      </c:scatterChart>
      <c:valAx>
        <c:axId val="36674176"/>
        <c:scaling>
          <c:logBase val="10"/>
          <c:orientation val="minMax"/>
        </c:scaling>
        <c:delete val="0"/>
        <c:axPos val="b"/>
        <c:majorGridlines/>
        <c:title>
          <c:tx>
            <c:rich>
              <a:bodyPr/>
              <a:lstStyle/>
              <a:p>
                <a:pPr>
                  <a:defRPr/>
                </a:pPr>
                <a:r>
                  <a:rPr lang="de-DE" sz="1400" b="1" i="0" baseline="0" dirty="0" err="1">
                    <a:effectLst/>
                  </a:rPr>
                  <a:t>Number</a:t>
                </a:r>
                <a:r>
                  <a:rPr lang="de-DE" sz="1400" b="1" i="0" baseline="0" dirty="0">
                    <a:effectLst/>
                  </a:rPr>
                  <a:t> </a:t>
                </a:r>
                <a:r>
                  <a:rPr lang="de-DE" sz="1400" b="1" i="0" baseline="0" dirty="0" err="1">
                    <a:effectLst/>
                  </a:rPr>
                  <a:t>of</a:t>
                </a:r>
                <a:r>
                  <a:rPr lang="de-DE" sz="1400" b="1" i="0" baseline="0" dirty="0">
                    <a:effectLst/>
                  </a:rPr>
                  <a:t> </a:t>
                </a:r>
                <a:r>
                  <a:rPr lang="de-DE" sz="1400" b="1" i="0" baseline="0" dirty="0" err="1">
                    <a:effectLst/>
                  </a:rPr>
                  <a:t>registrations</a:t>
                </a:r>
                <a:r>
                  <a:rPr lang="de-DE" sz="1400" b="1" i="0" baseline="0" dirty="0">
                    <a:effectLst/>
                  </a:rPr>
                  <a:t> on </a:t>
                </a:r>
                <a:r>
                  <a:rPr lang="de-DE" sz="1400" b="1" i="0" baseline="0" dirty="0" err="1">
                    <a:effectLst/>
                  </a:rPr>
                  <a:t>the</a:t>
                </a:r>
                <a:r>
                  <a:rPr lang="de-DE" sz="1400" b="1" i="0" baseline="0" dirty="0">
                    <a:effectLst/>
                  </a:rPr>
                  <a:t> WL</a:t>
                </a:r>
                <a:endParaRPr lang="de-DE" sz="1400" dirty="0">
                  <a:effectLst/>
                </a:endParaRPr>
              </a:p>
            </c:rich>
          </c:tx>
          <c:layout/>
          <c:overlay val="0"/>
        </c:title>
        <c:numFmt formatCode="General" sourceLinked="1"/>
        <c:majorTickMark val="none"/>
        <c:minorTickMark val="none"/>
        <c:tickLblPos val="nextTo"/>
        <c:txPr>
          <a:bodyPr/>
          <a:lstStyle/>
          <a:p>
            <a:pPr>
              <a:defRPr sz="1200"/>
            </a:pPr>
            <a:endParaRPr lang="en-US"/>
          </a:p>
        </c:txPr>
        <c:crossAx val="36696832"/>
        <c:crosses val="autoZero"/>
        <c:crossBetween val="midCat"/>
      </c:valAx>
      <c:valAx>
        <c:axId val="36696832"/>
        <c:scaling>
          <c:logBase val="10"/>
          <c:orientation val="minMax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de-DE" sz="1400" b="1" i="0" baseline="0" dirty="0" err="1">
                    <a:effectLst/>
                  </a:rPr>
                  <a:t>Number</a:t>
                </a:r>
                <a:r>
                  <a:rPr lang="de-DE" sz="1400" b="1" i="0" baseline="0" dirty="0">
                    <a:effectLst/>
                  </a:rPr>
                  <a:t> </a:t>
                </a:r>
                <a:r>
                  <a:rPr lang="de-DE" sz="1400" b="1" i="0" baseline="0" dirty="0" err="1">
                    <a:effectLst/>
                  </a:rPr>
                  <a:t>of</a:t>
                </a:r>
                <a:r>
                  <a:rPr lang="de-DE" sz="1400" b="1" i="0" baseline="0" dirty="0">
                    <a:effectLst/>
                  </a:rPr>
                  <a:t> </a:t>
                </a:r>
                <a:r>
                  <a:rPr lang="de-DE" sz="1400" b="1" i="0" baseline="0" dirty="0" err="1">
                    <a:effectLst/>
                  </a:rPr>
                  <a:t>transplants</a:t>
                </a:r>
                <a:endParaRPr lang="de-DE" sz="1400" dirty="0">
                  <a:effectLst/>
                </a:endParaRPr>
              </a:p>
            </c:rich>
          </c:tx>
          <c:layout/>
          <c:overlay val="0"/>
        </c:title>
        <c:numFmt formatCode="General" sourceLinked="1"/>
        <c:majorTickMark val="none"/>
        <c:minorTickMark val="none"/>
        <c:tickLblPos val="nextTo"/>
        <c:txPr>
          <a:bodyPr/>
          <a:lstStyle/>
          <a:p>
            <a:pPr>
              <a:defRPr sz="1200"/>
            </a:pPr>
            <a:endParaRPr lang="en-US"/>
          </a:p>
        </c:txPr>
        <c:crossAx val="36674176"/>
        <c:crosses val="autoZero"/>
        <c:crossBetween val="midCat"/>
      </c:valAx>
    </c:plotArea>
    <c:plotVisOnly val="1"/>
    <c:dispBlanksAs val="gap"/>
    <c:showDLblsOverMax val="0"/>
  </c:chart>
  <c:externalData r:id="rId2">
    <c:autoUpdate val="0"/>
  </c:externalData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0.12088</cdr:x>
      <cdr:y>0.03478</cdr:y>
    </cdr:from>
    <cdr:to>
      <cdr:x>0.95604</cdr:x>
      <cdr:y>0.86328</cdr:y>
    </cdr:to>
    <cdr:cxnSp macro="">
      <cdr:nvCxnSpPr>
        <cdr:cNvPr id="3" name="Straight Connector 2"/>
        <cdr:cNvCxnSpPr/>
      </cdr:nvCxnSpPr>
      <cdr:spPr bwMode="auto">
        <a:xfrm xmlns:a="http://schemas.openxmlformats.org/drawingml/2006/main" flipV="1">
          <a:off x="792088" y="144016"/>
          <a:ext cx="5472608" cy="3430390"/>
        </a:xfrm>
        <a:prstGeom xmlns:a="http://schemas.openxmlformats.org/drawingml/2006/main" prst="line">
          <a:avLst/>
        </a:prstGeom>
        <a:solidFill xmlns:a="http://schemas.openxmlformats.org/drawingml/2006/main">
          <a:schemeClr val="accent1"/>
        </a:solidFill>
        <a:ln xmlns:a="http://schemas.openxmlformats.org/drawingml/2006/main" w="28575" cap="flat" cmpd="sng" algn="ctr">
          <a:solidFill>
            <a:srgbClr val="92D050"/>
          </a:solidFill>
          <a:prstDash val="solid"/>
          <a:round/>
          <a:headEnd type="none" w="med" len="med"/>
          <a:tailEnd type="none" w="med" len="med"/>
        </a:ln>
        <a:effectLst xmlns:a="http://schemas.openxmlformats.org/drawingml/2006/main"/>
      </cdr:spPr>
    </cdr:cxn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0"/>
            <a:ext cx="2944600" cy="4951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208" tIns="46104" rIns="92208" bIns="46104" numCol="1" anchor="t" anchorCtr="0" compatLnSpc="1">
            <a:prstTxWarp prst="textNoShape">
              <a:avLst/>
            </a:prstTxWarp>
          </a:bodyPr>
          <a:lstStyle>
            <a:lvl1pPr defTabSz="922338">
              <a:spcBef>
                <a:spcPct val="0"/>
              </a:spcBef>
              <a:defRPr sz="1200" smtClean="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7270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53075" y="0"/>
            <a:ext cx="2944600" cy="4951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208" tIns="46104" rIns="92208" bIns="46104" numCol="1" anchor="t" anchorCtr="0" compatLnSpc="1">
            <a:prstTxWarp prst="textNoShape">
              <a:avLst/>
            </a:prstTxWarp>
          </a:bodyPr>
          <a:lstStyle>
            <a:lvl1pPr algn="r" defTabSz="922338">
              <a:spcBef>
                <a:spcPct val="0"/>
              </a:spcBef>
              <a:defRPr sz="1200" smtClean="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7270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1" y="9433083"/>
            <a:ext cx="2944600" cy="4951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208" tIns="46104" rIns="92208" bIns="46104" numCol="1" anchor="b" anchorCtr="0" compatLnSpc="1">
            <a:prstTxWarp prst="textNoShape">
              <a:avLst/>
            </a:prstTxWarp>
          </a:bodyPr>
          <a:lstStyle>
            <a:lvl1pPr defTabSz="922338">
              <a:spcBef>
                <a:spcPct val="0"/>
              </a:spcBef>
              <a:defRPr sz="1200" smtClean="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7270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53075" y="9433083"/>
            <a:ext cx="2944600" cy="4951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208" tIns="46104" rIns="92208" bIns="46104" numCol="1" anchor="b" anchorCtr="0" compatLnSpc="1">
            <a:prstTxWarp prst="textNoShape">
              <a:avLst/>
            </a:prstTxWarp>
          </a:bodyPr>
          <a:lstStyle>
            <a:lvl1pPr algn="r" defTabSz="922338">
              <a:spcBef>
                <a:spcPct val="0"/>
              </a:spcBef>
              <a:defRPr sz="1200" smtClean="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fld id="{6489A98F-9ED3-4DC1-9FCD-96E1C0ADA427}" type="slidenum">
              <a:rPr lang="de-DE" altLang="de-DE"/>
              <a:pPr>
                <a:defRPr/>
              </a:pPr>
              <a:t>‹#›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349125685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0"/>
            <a:ext cx="2944600" cy="4951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208" tIns="46104" rIns="92208" bIns="46104" numCol="1" anchor="t" anchorCtr="0" compatLnSpc="1">
            <a:prstTxWarp prst="textNoShape">
              <a:avLst/>
            </a:prstTxWarp>
          </a:bodyPr>
          <a:lstStyle>
            <a:lvl1pPr defTabSz="922338">
              <a:spcBef>
                <a:spcPct val="0"/>
              </a:spcBef>
              <a:defRPr sz="1200" smtClean="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3075" y="0"/>
            <a:ext cx="2944600" cy="4951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208" tIns="46104" rIns="92208" bIns="46104" numCol="1" anchor="t" anchorCtr="0" compatLnSpc="1">
            <a:prstTxWarp prst="textNoShape">
              <a:avLst/>
            </a:prstTxWarp>
          </a:bodyPr>
          <a:lstStyle>
            <a:lvl1pPr algn="r" defTabSz="922338">
              <a:spcBef>
                <a:spcPct val="0"/>
              </a:spcBef>
              <a:defRPr sz="1200" smtClean="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2560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7575" y="746125"/>
            <a:ext cx="4962525" cy="372268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2355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05298" y="4716542"/>
            <a:ext cx="4987079" cy="44657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208" tIns="46104" rIns="92208" bIns="4610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de-DE" noProof="0"/>
              <a:t>Klicken Sie, um die Textformatierung des Masters zu bearbeiten.</a:t>
            </a:r>
          </a:p>
          <a:p>
            <a:pPr lvl="1"/>
            <a:r>
              <a:rPr lang="de-DE" altLang="de-DE" noProof="0"/>
              <a:t>Zweite Ebene</a:t>
            </a:r>
          </a:p>
          <a:p>
            <a:pPr lvl="2"/>
            <a:r>
              <a:rPr lang="de-DE" altLang="de-DE" noProof="0"/>
              <a:t>Dritte Ebene</a:t>
            </a:r>
          </a:p>
          <a:p>
            <a:pPr lvl="3"/>
            <a:r>
              <a:rPr lang="de-DE" altLang="de-DE" noProof="0"/>
              <a:t>Vierte Ebene</a:t>
            </a:r>
          </a:p>
          <a:p>
            <a:pPr lvl="4"/>
            <a:r>
              <a:rPr lang="de-DE" altLang="de-DE" noProof="0"/>
              <a:t>Fünfte Ebene</a:t>
            </a:r>
          </a:p>
        </p:txBody>
      </p:sp>
      <p:sp>
        <p:nvSpPr>
          <p:cNvPr id="2355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1" y="9433083"/>
            <a:ext cx="2944600" cy="4951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208" tIns="46104" rIns="92208" bIns="46104" numCol="1" anchor="b" anchorCtr="0" compatLnSpc="1">
            <a:prstTxWarp prst="textNoShape">
              <a:avLst/>
            </a:prstTxWarp>
          </a:bodyPr>
          <a:lstStyle>
            <a:lvl1pPr defTabSz="922338">
              <a:spcBef>
                <a:spcPct val="0"/>
              </a:spcBef>
              <a:defRPr sz="1200" smtClean="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2355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3075" y="9433083"/>
            <a:ext cx="2944600" cy="4951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208" tIns="46104" rIns="92208" bIns="46104" numCol="1" anchor="b" anchorCtr="0" compatLnSpc="1">
            <a:prstTxWarp prst="textNoShape">
              <a:avLst/>
            </a:prstTxWarp>
          </a:bodyPr>
          <a:lstStyle>
            <a:lvl1pPr algn="r" defTabSz="922338">
              <a:spcBef>
                <a:spcPct val="0"/>
              </a:spcBef>
              <a:defRPr sz="1200" smtClean="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fld id="{1EE85DA8-C97C-487F-8BAE-774CBD428672}" type="slidenum">
              <a:rPr lang="de-DE" altLang="de-DE"/>
              <a:pPr>
                <a:defRPr/>
              </a:pPr>
              <a:t>‹#›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270669400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4558D22-612F-40B9-AFA3-6478558B8537}" type="slidenum">
              <a:rPr lang="en-GB"/>
              <a:pPr/>
              <a:t>7</a:t>
            </a:fld>
            <a:endParaRPr lang="en-GB"/>
          </a:p>
        </p:txBody>
      </p:sp>
      <p:sp>
        <p:nvSpPr>
          <p:cNvPr id="7464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464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634344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AFE4BFC-CF84-43A6-9D6C-D9E08B8201C8}" type="slidenum">
              <a:rPr lang="nl-NL" smtClean="0"/>
              <a:pPr>
                <a:defRPr/>
              </a:pPr>
              <a:t>31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72017425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9A042B4-0C1F-4BA9-BF0C-22F0C4392959}" type="slidenum">
              <a:rPr kumimoji="0" lang="nl-NL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33</a:t>
            </a:fld>
            <a:endParaRPr kumimoji="0" lang="nl-NL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512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0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89000" y="4686300"/>
            <a:ext cx="4884738" cy="4440238"/>
          </a:xfrm>
          <a:noFill/>
          <a:ln/>
        </p:spPr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3014094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3A1FB4E-E0E9-4D48-BBD7-AC334366604C}" type="slidenum">
              <a:rPr kumimoji="0" lang="en-GB" sz="1200" b="0" i="0" u="none" strike="noStrike" kern="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</a:rPr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37</a:t>
            </a:fld>
            <a:endParaRPr kumimoji="0" lang="en-GB" sz="1200" b="0" i="0" u="none" strike="noStrike" kern="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charset="0"/>
            </a:endParaRPr>
          </a:p>
        </p:txBody>
      </p:sp>
      <p:sp>
        <p:nvSpPr>
          <p:cNvPr id="839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397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3754977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D0A9D5-742B-4E34-A939-4A0D1A65BAE5}" type="slidenum">
              <a:rPr lang="de-DE" smtClean="0"/>
              <a:t>40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0822200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07B2A868-116B-42B9-976F-2BFDBA13D146}" type="slidenum">
              <a:rPr lang="en-GB" sz="1200"/>
              <a:pPr eaLnBrk="1" hangingPunct="1"/>
              <a:t>10</a:t>
            </a:fld>
            <a:endParaRPr lang="en-GB" sz="1200"/>
          </a:p>
        </p:txBody>
      </p:sp>
      <p:sp>
        <p:nvSpPr>
          <p:cNvPr id="829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294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1191191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5C5929A-9771-4169-B457-B4B145F340C4}" type="slidenum">
              <a:rPr lang="en-GB"/>
              <a:pPr/>
              <a:t>11</a:t>
            </a:fld>
            <a:endParaRPr lang="en-GB"/>
          </a:p>
        </p:txBody>
      </p:sp>
      <p:sp>
        <p:nvSpPr>
          <p:cNvPr id="7454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454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558026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D0A9D5-742B-4E34-A939-4A0D1A65BAE5}" type="slidenum">
              <a:rPr lang="de-DE" smtClean="0"/>
              <a:t>16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6538878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Folienbildplatzhalt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147" name="Notizenplatzhalt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DE" altLang="de-DE">
              <a:latin typeface="Arial" pitchFamily="34" charset="0"/>
            </a:endParaRPr>
          </a:p>
        </p:txBody>
      </p:sp>
      <p:sp>
        <p:nvSpPr>
          <p:cNvPr id="6148" name="Foliennummernplatzhalter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2338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defTabSz="922338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defTabSz="922338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defTabSz="922338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defTabSz="922338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defTabSz="922338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defTabSz="922338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defTabSz="922338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defTabSz="922338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fld id="{C3E29704-B357-45F0-A528-6226E7213708}" type="slidenum">
              <a:rPr lang="de-DE" altLang="de-DE">
                <a:solidFill>
                  <a:prstClr val="black"/>
                </a:solidFill>
              </a:rPr>
              <a:pPr/>
              <a:t>17</a:t>
            </a:fld>
            <a:endParaRPr lang="de-DE" altLang="de-DE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522358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D0A9D5-742B-4E34-A939-4A0D1A65BAE5}" type="slidenum">
              <a:rPr lang="de-DE" smtClean="0"/>
              <a:t>19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1911258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FE17751-2631-4D90-8C4D-50684D6F37EC}" type="slidenum">
              <a:rPr lang="es-ES" smtClean="0">
                <a:solidFill>
                  <a:prstClr val="black"/>
                </a:solidFill>
              </a:rPr>
              <a:pPr>
                <a:defRPr/>
              </a:pPr>
              <a:t>20</a:t>
            </a:fld>
            <a:endParaRPr lang="es-E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223179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4956DA9-A3D2-4B84-B5AF-C2527F5C00F3}" type="slidenum">
              <a:rPr lang="nl-NL"/>
              <a:pPr>
                <a:defRPr/>
              </a:pPr>
              <a:t>23</a:t>
            </a:fld>
            <a:endParaRPr lang="nl-NL"/>
          </a:p>
        </p:txBody>
      </p:sp>
      <p:sp>
        <p:nvSpPr>
          <p:cNvPr id="839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397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60885" y="5089939"/>
            <a:ext cx="5282360" cy="4819326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nl-NL">
                <a:latin typeface="Arial" pitchFamily="34" charset="0"/>
              </a:rPr>
              <a:t>The 7 red countries do not perform NHB donation and expressed no intention to develop a NHBD-program: Germany Norway, Sweden,, Lithuania, Hungary, Bosnia-Herzegovina and Turkey</a:t>
            </a:r>
          </a:p>
        </p:txBody>
      </p:sp>
    </p:spTree>
    <p:extLst>
      <p:ext uri="{BB962C8B-B14F-4D97-AF65-F5344CB8AC3E}">
        <p14:creationId xmlns:p14="http://schemas.microsoft.com/office/powerpoint/2010/main" val="300720189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84CF34C-8FD1-4116-83DB-D66174403809}" type="slidenum">
              <a:rPr lang="de-DE" altLang="de-DE" smtClean="0"/>
              <a:pPr>
                <a:defRPr/>
              </a:pPr>
              <a:t>29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20267618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3.jpeg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9144000" cy="4375150"/>
          </a:xfrm>
          <a:prstGeom prst="rect">
            <a:avLst/>
          </a:prstGeom>
          <a:solidFill>
            <a:srgbClr val="CDEBE9">
              <a:alpha val="50195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0" y="1376363"/>
            <a:ext cx="9144000" cy="2378075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1858963" y="2998788"/>
            <a:ext cx="7275512" cy="755650"/>
          </a:xfrm>
          <a:prstGeom prst="rect">
            <a:avLst/>
          </a:prstGeom>
          <a:solidFill>
            <a:schemeClr val="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0" y="4371975"/>
            <a:ext cx="9144000" cy="73025"/>
          </a:xfrm>
          <a:prstGeom prst="rect">
            <a:avLst/>
          </a:prstGeom>
          <a:gradFill rotWithShape="1">
            <a:gsLst>
              <a:gs pos="0">
                <a:srgbClr val="DDDDDD"/>
              </a:gs>
              <a:gs pos="100000">
                <a:srgbClr val="FFFFFF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spcBef>
                <a:spcPct val="0"/>
              </a:spcBef>
            </a:pPr>
            <a:endParaRPr lang="de-DE" sz="1800">
              <a:solidFill>
                <a:schemeClr val="tx1"/>
              </a:solidFill>
              <a:latin typeface="Clarendon Light"/>
            </a:endParaRPr>
          </a:p>
        </p:txBody>
      </p:sp>
      <p:pic>
        <p:nvPicPr>
          <p:cNvPr id="8" name="Picture 8" descr="DSO_Log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48525" y="5232400"/>
            <a:ext cx="1512888" cy="1004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9" descr="iStock_000001825434Small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376363"/>
            <a:ext cx="1962150" cy="2378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98054" name="Rectangle 6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2081213" y="3246438"/>
            <a:ext cx="6850062" cy="436562"/>
          </a:xfrm>
        </p:spPr>
        <p:txBody>
          <a:bodyPr lIns="91440" anchor="b"/>
          <a:lstStyle>
            <a:lvl1pPr>
              <a:lnSpc>
                <a:spcPct val="90000"/>
              </a:lnSpc>
              <a:defRPr>
                <a:solidFill>
                  <a:srgbClr val="FFFFFF"/>
                </a:solidFill>
              </a:defRPr>
            </a:lvl1pPr>
          </a:lstStyle>
          <a:p>
            <a:pPr lvl="0"/>
            <a:r>
              <a:rPr lang="de-DE" altLang="de-DE" noProof="0"/>
              <a:t>Klicken Sie, um das Format des Untertitel-Masters zu bearbeiten.</a:t>
            </a:r>
          </a:p>
        </p:txBody>
      </p:sp>
      <p:sp>
        <p:nvSpPr>
          <p:cNvPr id="898055" name="Rectangle 7"/>
          <p:cNvSpPr>
            <a:spLocks noGrp="1" noChangeArrowheads="1"/>
          </p:cNvSpPr>
          <p:nvPr>
            <p:ph type="ctrTitle" sz="quarter"/>
          </p:nvPr>
        </p:nvSpPr>
        <p:spPr>
          <a:xfrm>
            <a:off x="2081213" y="1397000"/>
            <a:ext cx="6546850" cy="1620838"/>
          </a:xfrm>
        </p:spPr>
        <p:txBody>
          <a:bodyPr lIns="91440"/>
          <a:lstStyle>
            <a:lvl1pPr>
              <a:defRPr b="0">
                <a:solidFill>
                  <a:srgbClr val="FFFFFF"/>
                </a:solidFill>
              </a:defRPr>
            </a:lvl1pPr>
          </a:lstStyle>
          <a:p>
            <a:pPr lvl="0"/>
            <a:r>
              <a:rPr lang="de-DE" altLang="de-DE" noProof="0"/>
              <a:t>Klicken Sie, um das Format des Titel-Masters zu bearbeiten.</a:t>
            </a:r>
          </a:p>
        </p:txBody>
      </p:sp>
    </p:spTree>
    <p:extLst>
      <p:ext uri="{BB962C8B-B14F-4D97-AF65-F5344CB8AC3E}">
        <p14:creationId xmlns:p14="http://schemas.microsoft.com/office/powerpoint/2010/main" val="68115040"/>
      </p:ext>
    </p:extLst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2505586393"/>
      </p:ext>
    </p:extLst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818313" y="0"/>
            <a:ext cx="2135187" cy="6049963"/>
          </a:xfrm>
        </p:spPr>
        <p:txBody>
          <a:bodyPr vert="eaVert"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09575" y="0"/>
            <a:ext cx="6256338" cy="6049963"/>
          </a:xfrm>
        </p:spPr>
        <p:txBody>
          <a:bodyPr vert="eaVert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285220607"/>
      </p:ext>
    </p:extLst>
  </p:cSld>
  <p:clrMapOvr>
    <a:masterClrMapping/>
  </p:clrMapOvr>
  <p:transition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Titel und Diagram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09575" y="0"/>
            <a:ext cx="8543925" cy="885825"/>
          </a:xfr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Diagrammplatzhalter 2"/>
          <p:cNvSpPr>
            <a:spLocks noGrp="1"/>
          </p:cNvSpPr>
          <p:nvPr>
            <p:ph type="chart" idx="1"/>
          </p:nvPr>
        </p:nvSpPr>
        <p:spPr>
          <a:xfrm>
            <a:off x="428625" y="1357313"/>
            <a:ext cx="8229600" cy="4692650"/>
          </a:xfrm>
        </p:spPr>
        <p:txBody>
          <a:bodyPr/>
          <a:lstStyle/>
          <a:p>
            <a:pPr lvl="0"/>
            <a:endParaRPr lang="de-DE" noProof="0"/>
          </a:p>
        </p:txBody>
      </p:sp>
    </p:spTree>
    <p:extLst>
      <p:ext uri="{BB962C8B-B14F-4D97-AF65-F5344CB8AC3E}">
        <p14:creationId xmlns:p14="http://schemas.microsoft.com/office/powerpoint/2010/main" val="3550856785"/>
      </p:ext>
    </p:extLst>
  </p:cSld>
  <p:clrMapOvr>
    <a:masterClrMapping/>
  </p:clrMapOvr>
  <p:transition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10" descr="www org wit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7016750" y="6692900"/>
            <a:ext cx="1308100" cy="119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898525" y="1870075"/>
            <a:ext cx="7377113" cy="539750"/>
          </a:xfrm>
        </p:spPr>
        <p:txBody>
          <a:bodyPr anchor="t"/>
          <a:lstStyle>
            <a:lvl1pPr>
              <a:defRPr sz="35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/>
              <a:t>Click to edit Master title style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898525" y="2806700"/>
            <a:ext cx="7377113" cy="341947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/>
              <a:t>Click to edit Master subtitle style</a:t>
            </a:r>
          </a:p>
        </p:txBody>
      </p:sp>
      <p:sp>
        <p:nvSpPr>
          <p:cNvPr id="13" name="Rectangle 3"/>
          <p:cNvSpPr>
            <a:spLocks noChangeArrowheads="1"/>
          </p:cNvSpPr>
          <p:nvPr userDrawn="1"/>
        </p:nvSpPr>
        <p:spPr bwMode="auto">
          <a:xfrm>
            <a:off x="0" y="1376363"/>
            <a:ext cx="9144000" cy="2378075"/>
          </a:xfrm>
          <a:prstGeom prst="rect">
            <a:avLst/>
          </a:prstGeom>
          <a:solidFill>
            <a:srgbClr val="008774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2000" b="0" i="0" u="none" strike="noStrike" kern="0" cap="none" spc="0" normalizeH="0" baseline="0" noProof="0">
              <a:ln>
                <a:noFill/>
              </a:ln>
              <a:solidFill>
                <a:srgbClr val="4D4D4D"/>
              </a:solidFill>
              <a:effectLst/>
              <a:uLnTx/>
              <a:uFillTx/>
              <a:latin typeface="Arial" pitchFamily="34" charset="0"/>
              <a:ea typeface="+mn-ea"/>
            </a:endParaRPr>
          </a:p>
        </p:txBody>
      </p:sp>
      <p:sp>
        <p:nvSpPr>
          <p:cNvPr id="14" name="Rectangle 4"/>
          <p:cNvSpPr>
            <a:spLocks noChangeArrowheads="1"/>
          </p:cNvSpPr>
          <p:nvPr userDrawn="1"/>
        </p:nvSpPr>
        <p:spPr bwMode="auto">
          <a:xfrm>
            <a:off x="1858963" y="2998788"/>
            <a:ext cx="7275512" cy="755650"/>
          </a:xfrm>
          <a:prstGeom prst="rect">
            <a:avLst/>
          </a:prstGeom>
          <a:solidFill>
            <a:srgbClr val="0B6BA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2000" b="0" i="0" u="none" strike="noStrike" kern="0" cap="none" spc="0" normalizeH="0" baseline="0" noProof="0">
              <a:ln>
                <a:noFill/>
              </a:ln>
              <a:solidFill>
                <a:srgbClr val="4D4D4D"/>
              </a:solidFill>
              <a:effectLst/>
              <a:uLnTx/>
              <a:uFillTx/>
              <a:latin typeface="Arial" pitchFamily="34" charset="0"/>
              <a:ea typeface="+mn-ea"/>
            </a:endParaRPr>
          </a:p>
        </p:txBody>
      </p:sp>
      <p:pic>
        <p:nvPicPr>
          <p:cNvPr id="15" name="Picture 8" descr="DSO_Logo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48525" y="5232400"/>
            <a:ext cx="1512888" cy="1004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9" descr="iStock_000001825434Small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376363"/>
            <a:ext cx="1962150" cy="2378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11650369"/>
      </p:ext>
    </p:extLst>
  </p:cSld>
  <p:clrMapOvr>
    <a:masterClrMapping/>
  </p:clrMapOvr>
  <p:transition>
    <p:cut thruBlk="1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Titelstijl van model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898524" y="1116000"/>
            <a:ext cx="7380000" cy="5400000"/>
          </a:xfrm>
        </p:spPr>
        <p:txBody>
          <a:bodyPr/>
          <a:lstStyle>
            <a:lvl1pPr marL="0" indent="0">
              <a:lnSpc>
                <a:spcPct val="130000"/>
              </a:lnSpc>
              <a:defRPr/>
            </a:lvl1pPr>
            <a:lvl3pPr marL="538163" indent="-285750">
              <a:buSzPct val="100000"/>
              <a:buFont typeface="Lucida Grande"/>
              <a:buChar char="■"/>
              <a:defRPr/>
            </a:lvl3pPr>
          </a:lstStyle>
          <a:p>
            <a:pPr lvl="0"/>
            <a:r>
              <a:rPr lang="nl-NL" dirty="0"/>
              <a:t>Klik om de tekststijl van het model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  <p:pic>
        <p:nvPicPr>
          <p:cNvPr id="5" name="Picture 4" descr="DSO_Logo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3871" r="32748" b="57593"/>
          <a:stretch>
            <a:fillRect/>
          </a:stretch>
        </p:blipFill>
        <p:spPr bwMode="auto">
          <a:xfrm>
            <a:off x="8031163" y="6342063"/>
            <a:ext cx="815975" cy="373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48089047"/>
      </p:ext>
    </p:extLst>
  </p:cSld>
  <p:clrMapOvr>
    <a:masterClrMapping/>
  </p:clrMapOvr>
  <p:transition>
    <p:cut thruBlk="1"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ee object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Titelstijl van model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898525" y="1116000"/>
            <a:ext cx="3611563" cy="5263362"/>
          </a:xfrm>
        </p:spPr>
        <p:txBody>
          <a:bodyPr/>
          <a:lstStyle>
            <a:lvl1pPr marL="0" indent="0">
              <a:lnSpc>
                <a:spcPct val="100000"/>
              </a:lnSpc>
              <a:defRPr sz="24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62488" y="1116000"/>
            <a:ext cx="3613150" cy="5263362"/>
          </a:xfrm>
        </p:spPr>
        <p:txBody>
          <a:bodyPr/>
          <a:lstStyle>
            <a:lvl1pPr marL="0" indent="0">
              <a:lnSpc>
                <a:spcPct val="100000"/>
              </a:lnSpc>
              <a:defRPr sz="24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dirty="0"/>
              <a:t>Klik om de tekststijl van het model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  <p:pic>
        <p:nvPicPr>
          <p:cNvPr id="5" name="Picture 4" descr="DSO_Logo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3871" r="32748" b="57593"/>
          <a:stretch>
            <a:fillRect/>
          </a:stretch>
        </p:blipFill>
        <p:spPr bwMode="auto">
          <a:xfrm>
            <a:off x="8031163" y="6368306"/>
            <a:ext cx="815975" cy="373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73897503"/>
      </p:ext>
    </p:extLst>
  </p:cSld>
  <p:clrMapOvr>
    <a:masterClrMapping/>
  </p:clrMapOvr>
  <p:transition>
    <p:cut thruBlk="1"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Titelstijl van model bewerken</a:t>
            </a:r>
          </a:p>
        </p:txBody>
      </p:sp>
      <p:pic>
        <p:nvPicPr>
          <p:cNvPr id="3" name="Picture 4" descr="DSO_Logo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3871" r="32748" b="57593"/>
          <a:stretch>
            <a:fillRect/>
          </a:stretch>
        </p:blipFill>
        <p:spPr bwMode="auto">
          <a:xfrm>
            <a:off x="8031163" y="6342063"/>
            <a:ext cx="815975" cy="373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77842351"/>
      </p:ext>
    </p:extLst>
  </p:cSld>
  <p:clrMapOvr>
    <a:masterClrMapping/>
  </p:clrMapOvr>
  <p:transition>
    <p:cut thruBlk="1"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DSO_Logo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3871" r="32748" b="57593"/>
          <a:stretch>
            <a:fillRect/>
          </a:stretch>
        </p:blipFill>
        <p:spPr bwMode="auto">
          <a:xfrm>
            <a:off x="8031163" y="6342063"/>
            <a:ext cx="815975" cy="373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56877583"/>
      </p:ext>
    </p:extLst>
  </p:cSld>
  <p:clrMapOvr>
    <a:masterClrMapping/>
  </p:clrMapOvr>
  <p:transition>
    <p:cut thruBlk="1"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8313" y="260350"/>
            <a:ext cx="8218487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495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495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8400"/>
            <a:ext cx="21336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pic>
        <p:nvPicPr>
          <p:cNvPr id="7" name="Picture 4" descr="DSO_Logo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3871" r="32748" b="57593"/>
          <a:stretch>
            <a:fillRect/>
          </a:stretch>
        </p:blipFill>
        <p:spPr bwMode="auto">
          <a:xfrm>
            <a:off x="8031163" y="6342063"/>
            <a:ext cx="815975" cy="373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55555425"/>
      </p:ext>
    </p:extLst>
  </p:cSld>
  <p:clrMapOvr>
    <a:masterClrMapping/>
  </p:clrMapOvr>
  <p:transition>
    <p:cut thruBlk="1"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9144000" cy="4375150"/>
          </a:xfrm>
          <a:prstGeom prst="rect">
            <a:avLst/>
          </a:prstGeom>
          <a:solidFill>
            <a:srgbClr val="CDEBE9">
              <a:alpha val="5019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defRPr/>
            </a:pPr>
            <a:endParaRPr lang="de-DE" altLang="de-DE"/>
          </a:p>
        </p:txBody>
      </p:sp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0" y="1376363"/>
            <a:ext cx="9144000" cy="2378075"/>
          </a:xfrm>
          <a:prstGeom prst="rect">
            <a:avLst/>
          </a:pr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defRPr/>
            </a:pPr>
            <a:endParaRPr lang="de-DE" altLang="de-DE"/>
          </a:p>
        </p:txBody>
      </p:sp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1858963" y="2998788"/>
            <a:ext cx="7275512" cy="755650"/>
          </a:xfrm>
          <a:prstGeom prst="rect">
            <a:avLst/>
          </a:prstGeom>
          <a:solidFill>
            <a:schemeClr val="hlink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defRPr/>
            </a:pPr>
            <a:endParaRPr lang="de-DE" altLang="de-DE"/>
          </a:p>
        </p:txBody>
      </p:sp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0" y="4371975"/>
            <a:ext cx="9144000" cy="73025"/>
          </a:xfrm>
          <a:prstGeom prst="rect">
            <a:avLst/>
          </a:prstGeom>
          <a:gradFill rotWithShape="1">
            <a:gsLst>
              <a:gs pos="0">
                <a:srgbClr val="DDDDDD"/>
              </a:gs>
              <a:gs pos="100000">
                <a:srgbClr val="FFFFFF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>
              <a:defRPr/>
            </a:pPr>
            <a:endParaRPr lang="de-DE" altLang="de-DE">
              <a:latin typeface="Clarendon Light" pitchFamily="18" charset="0"/>
            </a:endParaRPr>
          </a:p>
        </p:txBody>
      </p:sp>
      <p:pic>
        <p:nvPicPr>
          <p:cNvPr id="8" name="Picture 8" descr="DSO_Log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48525" y="5232400"/>
            <a:ext cx="1512888" cy="1004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9" descr="iStock_000001825434Small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376363"/>
            <a:ext cx="1962150" cy="2378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3702" name="Rectangle 6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2081213" y="3246438"/>
            <a:ext cx="6850062" cy="436562"/>
          </a:xfrm>
        </p:spPr>
        <p:txBody>
          <a:bodyPr lIns="91440" anchor="b"/>
          <a:lstStyle>
            <a:lvl1pPr>
              <a:lnSpc>
                <a:spcPct val="90000"/>
              </a:lnSpc>
              <a:defRPr>
                <a:solidFill>
                  <a:srgbClr val="FFFFFF"/>
                </a:solidFill>
              </a:defRPr>
            </a:lvl1pPr>
          </a:lstStyle>
          <a:p>
            <a:pPr lvl="0"/>
            <a:r>
              <a:rPr lang="de-DE" altLang="de-DE" noProof="0"/>
              <a:t>Klicken Sie, um das Format des Untertitel-Masters zu bearbeiten.</a:t>
            </a:r>
          </a:p>
        </p:txBody>
      </p:sp>
      <p:sp>
        <p:nvSpPr>
          <p:cNvPr id="413703" name="Rectangle 7"/>
          <p:cNvSpPr>
            <a:spLocks noGrp="1" noChangeArrowheads="1"/>
          </p:cNvSpPr>
          <p:nvPr>
            <p:ph type="ctrTitle" sz="quarter"/>
          </p:nvPr>
        </p:nvSpPr>
        <p:spPr>
          <a:xfrm>
            <a:off x="2081213" y="1397000"/>
            <a:ext cx="6546850" cy="1620838"/>
          </a:xfrm>
        </p:spPr>
        <p:txBody>
          <a:bodyPr lIns="91440"/>
          <a:lstStyle>
            <a:lvl1pPr>
              <a:defRPr b="0">
                <a:solidFill>
                  <a:srgbClr val="FFFFFF"/>
                </a:solidFill>
              </a:defRPr>
            </a:lvl1pPr>
          </a:lstStyle>
          <a:p>
            <a:pPr lvl="0"/>
            <a:r>
              <a:rPr lang="de-DE" altLang="de-DE" noProof="0"/>
              <a:t>Klicken Sie, um das Format des Titel-Masters zu bearbeiten.</a:t>
            </a:r>
          </a:p>
        </p:txBody>
      </p:sp>
    </p:spTree>
    <p:extLst>
      <p:ext uri="{BB962C8B-B14F-4D97-AF65-F5344CB8AC3E}">
        <p14:creationId xmlns:p14="http://schemas.microsoft.com/office/powerpoint/2010/main" val="2013140224"/>
      </p:ext>
    </p:extLst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852826036"/>
      </p:ext>
    </p:extLst>
  </p:cSld>
  <p:clrMapOvr>
    <a:masterClrMapping/>
  </p:clrMapOvr>
  <p:transition>
    <p:fade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2476622815"/>
      </p:ext>
    </p:extLst>
  </p:cSld>
  <p:clrMapOvr>
    <a:masterClrMapping/>
  </p:clrMapOvr>
  <p:transition>
    <p:fad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134640144"/>
      </p:ext>
    </p:extLst>
  </p:cSld>
  <p:clrMapOvr>
    <a:masterClrMapping/>
  </p:clrMapOvr>
  <p:transition>
    <p:fade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28625" y="1357313"/>
            <a:ext cx="4038600" cy="46926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19625" y="1357313"/>
            <a:ext cx="4038600" cy="46926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4150492109"/>
      </p:ext>
    </p:extLst>
  </p:cSld>
  <p:clrMapOvr>
    <a:masterClrMapping/>
  </p:clrMapOvr>
  <p:transition>
    <p:fade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2407609927"/>
      </p:ext>
    </p:extLst>
  </p:cSld>
  <p:clrMapOvr>
    <a:masterClrMapping/>
  </p:clrMapOvr>
  <p:transition>
    <p:fade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680041218"/>
      </p:ext>
    </p:extLst>
  </p:cSld>
  <p:clrMapOvr>
    <a:masterClrMapping/>
  </p:clrMapOvr>
  <p:transition>
    <p:fade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51924437"/>
      </p:ext>
    </p:extLst>
  </p:cSld>
  <p:clrMapOvr>
    <a:masterClrMapping/>
  </p:clrMapOvr>
  <p:transition>
    <p:fade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2988966050"/>
      </p:ext>
    </p:extLst>
  </p:cSld>
  <p:clrMapOvr>
    <a:masterClrMapping/>
  </p:clrMapOvr>
  <p:transition>
    <p:fade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e-DE" noProof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3961653123"/>
      </p:ext>
    </p:extLst>
  </p:cSld>
  <p:clrMapOvr>
    <a:masterClrMapping/>
  </p:clrMapOvr>
  <p:transition>
    <p:fade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2971688186"/>
      </p:ext>
    </p:extLst>
  </p:cSld>
  <p:clrMapOvr>
    <a:masterClrMapping/>
  </p:clrMapOvr>
  <p:transition>
    <p:fade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818313" y="0"/>
            <a:ext cx="2135187" cy="6049963"/>
          </a:xfrm>
        </p:spPr>
        <p:txBody>
          <a:bodyPr vert="eaVert"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09575" y="0"/>
            <a:ext cx="6256338" cy="6049963"/>
          </a:xfrm>
        </p:spPr>
        <p:txBody>
          <a:bodyPr vert="eaVert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818731652"/>
      </p:ext>
    </p:extLst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4069584078"/>
      </p:ext>
    </p:extLst>
  </p:cSld>
  <p:clrMapOvr>
    <a:masterClrMapping/>
  </p:clrMapOvr>
  <p:transition>
    <p:fade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Titel und Diagram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09575" y="0"/>
            <a:ext cx="8543925" cy="885825"/>
          </a:xfr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Diagrammplatzhalter 2"/>
          <p:cNvSpPr>
            <a:spLocks noGrp="1"/>
          </p:cNvSpPr>
          <p:nvPr>
            <p:ph type="chart" idx="1"/>
          </p:nvPr>
        </p:nvSpPr>
        <p:spPr>
          <a:xfrm>
            <a:off x="428625" y="1357313"/>
            <a:ext cx="8229600" cy="4692650"/>
          </a:xfrm>
        </p:spPr>
        <p:txBody>
          <a:bodyPr/>
          <a:lstStyle/>
          <a:p>
            <a:pPr lvl="0"/>
            <a:endParaRPr lang="de-DE" noProof="0"/>
          </a:p>
        </p:txBody>
      </p:sp>
    </p:spTree>
    <p:extLst>
      <p:ext uri="{BB962C8B-B14F-4D97-AF65-F5344CB8AC3E}">
        <p14:creationId xmlns:p14="http://schemas.microsoft.com/office/powerpoint/2010/main" val="2048145748"/>
      </p:ext>
    </p:extLst>
  </p:cSld>
  <p:clrMapOvr>
    <a:masterClrMapping/>
  </p:clrMapOvr>
  <p:transition>
    <p:fade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8050" name="Rectangle 2"/>
          <p:cNvSpPr>
            <a:spLocks noChangeArrowheads="1"/>
          </p:cNvSpPr>
          <p:nvPr/>
        </p:nvSpPr>
        <p:spPr bwMode="auto">
          <a:xfrm>
            <a:off x="0" y="0"/>
            <a:ext cx="9144000" cy="4375150"/>
          </a:xfrm>
          <a:prstGeom prst="rect">
            <a:avLst/>
          </a:prstGeom>
          <a:solidFill>
            <a:srgbClr val="CDEBE9">
              <a:alpha val="50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898051" name="Rectangle 3"/>
          <p:cNvSpPr>
            <a:spLocks noChangeArrowheads="1"/>
          </p:cNvSpPr>
          <p:nvPr/>
        </p:nvSpPr>
        <p:spPr bwMode="auto">
          <a:xfrm>
            <a:off x="0" y="1376363"/>
            <a:ext cx="9144000" cy="2378075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898052" name="Rectangle 4"/>
          <p:cNvSpPr>
            <a:spLocks noChangeArrowheads="1"/>
          </p:cNvSpPr>
          <p:nvPr/>
        </p:nvSpPr>
        <p:spPr bwMode="auto">
          <a:xfrm>
            <a:off x="1858963" y="2998788"/>
            <a:ext cx="7275512" cy="755650"/>
          </a:xfrm>
          <a:prstGeom prst="rect">
            <a:avLst/>
          </a:prstGeom>
          <a:solidFill>
            <a:schemeClr val="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898053" name="Rectangle 5"/>
          <p:cNvSpPr>
            <a:spLocks noChangeArrowheads="1"/>
          </p:cNvSpPr>
          <p:nvPr/>
        </p:nvSpPr>
        <p:spPr bwMode="auto">
          <a:xfrm>
            <a:off x="0" y="4371975"/>
            <a:ext cx="9144000" cy="73025"/>
          </a:xfrm>
          <a:prstGeom prst="rect">
            <a:avLst/>
          </a:prstGeom>
          <a:gradFill rotWithShape="1">
            <a:gsLst>
              <a:gs pos="0">
                <a:srgbClr val="DDDDDD"/>
              </a:gs>
              <a:gs pos="100000">
                <a:srgbClr val="DDDDDD">
                  <a:gamma/>
                  <a:tint val="0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spcBef>
                <a:spcPct val="0"/>
              </a:spcBef>
            </a:pPr>
            <a:endParaRPr lang="de-DE" sz="1800">
              <a:solidFill>
                <a:schemeClr val="tx1"/>
              </a:solidFill>
              <a:latin typeface="Clarendon Light" pitchFamily="18" charset="0"/>
            </a:endParaRPr>
          </a:p>
        </p:txBody>
      </p:sp>
      <p:sp>
        <p:nvSpPr>
          <p:cNvPr id="898054" name="Rectangle 6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2081213" y="3246438"/>
            <a:ext cx="6850062" cy="436562"/>
          </a:xfrm>
        </p:spPr>
        <p:txBody>
          <a:bodyPr lIns="91440" anchor="b"/>
          <a:lstStyle>
            <a:lvl1pPr>
              <a:lnSpc>
                <a:spcPct val="90000"/>
              </a:lnSpc>
              <a:defRPr>
                <a:solidFill>
                  <a:srgbClr val="FFFFFF"/>
                </a:solidFill>
              </a:defRPr>
            </a:lvl1pPr>
          </a:lstStyle>
          <a:p>
            <a:pPr lvl="0"/>
            <a:r>
              <a:rPr lang="de-DE" altLang="de-DE" noProof="0"/>
              <a:t>Klicken Sie, um das Format des Untertitel-Masters zu bearbeiten.</a:t>
            </a:r>
          </a:p>
        </p:txBody>
      </p:sp>
      <p:sp>
        <p:nvSpPr>
          <p:cNvPr id="898055" name="Rectangle 7"/>
          <p:cNvSpPr>
            <a:spLocks noGrp="1" noChangeArrowheads="1"/>
          </p:cNvSpPr>
          <p:nvPr>
            <p:ph type="ctrTitle" sz="quarter"/>
          </p:nvPr>
        </p:nvSpPr>
        <p:spPr>
          <a:xfrm>
            <a:off x="2081213" y="1397000"/>
            <a:ext cx="6546850" cy="1620838"/>
          </a:xfrm>
        </p:spPr>
        <p:txBody>
          <a:bodyPr lIns="91440"/>
          <a:lstStyle>
            <a:lvl1pPr>
              <a:defRPr b="0">
                <a:solidFill>
                  <a:srgbClr val="FFFFFF"/>
                </a:solidFill>
              </a:defRPr>
            </a:lvl1pPr>
          </a:lstStyle>
          <a:p>
            <a:pPr lvl="0"/>
            <a:r>
              <a:rPr lang="de-DE" altLang="de-DE" noProof="0"/>
              <a:t>Klicken Sie, um das Format des Titel-Masters zu bearbeiten.</a:t>
            </a:r>
          </a:p>
        </p:txBody>
      </p:sp>
      <p:pic>
        <p:nvPicPr>
          <p:cNvPr id="898056" name="Picture 8" descr="DSO_Log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48525" y="5232400"/>
            <a:ext cx="1512888" cy="10048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98057" name="Picture 9" descr="iStock_000001825434Small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376363"/>
            <a:ext cx="1962150" cy="2378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43612757"/>
      </p:ext>
    </p:extLst>
  </p:cSld>
  <p:clrMapOvr>
    <a:masterClrMapping/>
  </p:clrMapOvr>
  <p:transition>
    <p:fade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1734976435"/>
      </p:ext>
    </p:extLst>
  </p:cSld>
  <p:clrMapOvr>
    <a:masterClrMapping/>
  </p:clrMapOvr>
  <p:transition>
    <p:fade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1127560485"/>
      </p:ext>
    </p:extLst>
  </p:cSld>
  <p:clrMapOvr>
    <a:masterClrMapping/>
  </p:clrMapOvr>
  <p:transition>
    <p:fade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28625" y="1357313"/>
            <a:ext cx="4038600" cy="46926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19625" y="1357313"/>
            <a:ext cx="4038600" cy="46926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3426673926"/>
      </p:ext>
    </p:extLst>
  </p:cSld>
  <p:clrMapOvr>
    <a:masterClrMapping/>
  </p:clrMapOvr>
  <p:transition>
    <p:fade/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987137199"/>
      </p:ext>
    </p:extLst>
  </p:cSld>
  <p:clrMapOvr>
    <a:masterClrMapping/>
  </p:clrMapOvr>
  <p:transition>
    <p:fade/>
  </p:transition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2949739497"/>
      </p:ext>
    </p:extLst>
  </p:cSld>
  <p:clrMapOvr>
    <a:masterClrMapping/>
  </p:clrMapOvr>
  <p:transition>
    <p:fade/>
  </p:transition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34088254"/>
      </p:ext>
    </p:extLst>
  </p:cSld>
  <p:clrMapOvr>
    <a:masterClrMapping/>
  </p:clrMapOvr>
  <p:transition>
    <p:fade/>
  </p:transition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2181131077"/>
      </p:ext>
    </p:extLst>
  </p:cSld>
  <p:clrMapOvr>
    <a:masterClrMapping/>
  </p:clrMapOvr>
  <p:transition>
    <p:fade/>
  </p:transition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2469456216"/>
      </p:ext>
    </p:extLst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28625" y="1357313"/>
            <a:ext cx="4038600" cy="46926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19625" y="1357313"/>
            <a:ext cx="4038600" cy="46926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3905807362"/>
      </p:ext>
    </p:extLst>
  </p:cSld>
  <p:clrMapOvr>
    <a:masterClrMapping/>
  </p:clrMapOvr>
  <p:transition>
    <p:fade/>
  </p:transition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375553035"/>
      </p:ext>
    </p:extLst>
  </p:cSld>
  <p:clrMapOvr>
    <a:masterClrMapping/>
  </p:clrMapOvr>
  <p:transition>
    <p:fade/>
  </p:transition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818313" y="0"/>
            <a:ext cx="2135187" cy="6049963"/>
          </a:xfrm>
        </p:spPr>
        <p:txBody>
          <a:bodyPr vert="eaVert"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09575" y="0"/>
            <a:ext cx="6256338" cy="6049963"/>
          </a:xfrm>
        </p:spPr>
        <p:txBody>
          <a:bodyPr vert="eaVert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712627905"/>
      </p:ext>
    </p:extLst>
  </p:cSld>
  <p:clrMapOvr>
    <a:masterClrMapping/>
  </p:clrMapOvr>
  <p:transition>
    <p:fade/>
  </p:transition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Titel und Diagram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09575" y="0"/>
            <a:ext cx="8543925" cy="885825"/>
          </a:xfr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Diagrammplatzhalter 2"/>
          <p:cNvSpPr>
            <a:spLocks noGrp="1"/>
          </p:cNvSpPr>
          <p:nvPr>
            <p:ph type="chart" idx="1"/>
          </p:nvPr>
        </p:nvSpPr>
        <p:spPr>
          <a:xfrm>
            <a:off x="428625" y="1357313"/>
            <a:ext cx="8229600" cy="4692650"/>
          </a:xfrm>
        </p:spPr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5369434"/>
      </p:ext>
    </p:extLst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1155614475"/>
      </p:ext>
    </p:extLst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2373257103"/>
      </p:ext>
    </p:extLst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71800104"/>
      </p:ext>
    </p:extLst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412257464"/>
      </p:ext>
    </p:extLst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e-DE" noProof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227334140"/>
      </p:ext>
    </p:extLst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5.xml"/><Relationship Id="rId7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5" Type="http://schemas.openxmlformats.org/officeDocument/2006/relationships/slideLayout" Target="../slideLayouts/slideLayout17.xml"/><Relationship Id="rId4" Type="http://schemas.openxmlformats.org/officeDocument/2006/relationships/slideLayout" Target="../slideLayouts/slideLayout16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6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1.xml"/><Relationship Id="rId7" Type="http://schemas.openxmlformats.org/officeDocument/2006/relationships/slideLayout" Target="../slideLayouts/slideLayout25.xml"/><Relationship Id="rId12" Type="http://schemas.openxmlformats.org/officeDocument/2006/relationships/slideLayout" Target="../slideLayouts/slideLayout30.xml"/><Relationship Id="rId2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9.xml"/><Relationship Id="rId6" Type="http://schemas.openxmlformats.org/officeDocument/2006/relationships/slideLayout" Target="../slideLayouts/slideLayout24.xml"/><Relationship Id="rId11" Type="http://schemas.openxmlformats.org/officeDocument/2006/relationships/slideLayout" Target="../slideLayouts/slideLayout29.xml"/><Relationship Id="rId5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28.xml"/><Relationship Id="rId4" Type="http://schemas.openxmlformats.org/officeDocument/2006/relationships/slideLayout" Target="../slideLayouts/slideLayout22.xml"/><Relationship Id="rId9" Type="http://schemas.openxmlformats.org/officeDocument/2006/relationships/slideLayout" Target="../slideLayouts/slideLayout27.xml"/><Relationship Id="rId14" Type="http://schemas.openxmlformats.org/officeDocument/2006/relationships/image" Target="../media/image1.jpe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8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33.xml"/><Relationship Id="rId7" Type="http://schemas.openxmlformats.org/officeDocument/2006/relationships/slideLayout" Target="../slideLayouts/slideLayout37.xml"/><Relationship Id="rId12" Type="http://schemas.openxmlformats.org/officeDocument/2006/relationships/slideLayout" Target="../slideLayouts/slideLayout42.xml"/><Relationship Id="rId2" Type="http://schemas.openxmlformats.org/officeDocument/2006/relationships/slideLayout" Target="../slideLayouts/slideLayout32.xml"/><Relationship Id="rId1" Type="http://schemas.openxmlformats.org/officeDocument/2006/relationships/slideLayout" Target="../slideLayouts/slideLayout31.xml"/><Relationship Id="rId6" Type="http://schemas.openxmlformats.org/officeDocument/2006/relationships/slideLayout" Target="../slideLayouts/slideLayout36.xml"/><Relationship Id="rId11" Type="http://schemas.openxmlformats.org/officeDocument/2006/relationships/slideLayout" Target="../slideLayouts/slideLayout41.xml"/><Relationship Id="rId5" Type="http://schemas.openxmlformats.org/officeDocument/2006/relationships/slideLayout" Target="../slideLayouts/slideLayout35.xml"/><Relationship Id="rId10" Type="http://schemas.openxmlformats.org/officeDocument/2006/relationships/slideLayout" Target="../slideLayouts/slideLayout40.xml"/><Relationship Id="rId4" Type="http://schemas.openxmlformats.org/officeDocument/2006/relationships/slideLayout" Target="../slideLayouts/slideLayout34.xml"/><Relationship Id="rId9" Type="http://schemas.openxmlformats.org/officeDocument/2006/relationships/slideLayout" Target="../slideLayouts/slideLayout3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09575" y="0"/>
            <a:ext cx="8543925" cy="885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de-DE"/>
              <a:t>Master-</a:t>
            </a:r>
            <a:r>
              <a:rPr lang="de-DE" altLang="de-DE"/>
              <a:t>T</a:t>
            </a:r>
            <a:r>
              <a:rPr lang="en-US" altLang="de-DE"/>
              <a:t>itelformat </a:t>
            </a:r>
            <a:r>
              <a:rPr lang="de-DE" altLang="de-DE"/>
              <a:t>z</a:t>
            </a:r>
            <a:r>
              <a:rPr lang="en-US" altLang="de-DE"/>
              <a:t>u Bearbeiten.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28625" y="1357313"/>
            <a:ext cx="8229600" cy="4692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</p:txBody>
      </p:sp>
      <p:pic>
        <p:nvPicPr>
          <p:cNvPr id="1028" name="Picture 4" descr="DSO_Logo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3871" r="32748" b="57593"/>
          <a:stretch>
            <a:fillRect/>
          </a:stretch>
        </p:blipFill>
        <p:spPr bwMode="auto">
          <a:xfrm>
            <a:off x="8031163" y="6342063"/>
            <a:ext cx="815975" cy="373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0" name="Rectangle 6"/>
          <p:cNvSpPr>
            <a:spLocks noChangeArrowheads="1"/>
          </p:cNvSpPr>
          <p:nvPr/>
        </p:nvSpPr>
        <p:spPr bwMode="auto">
          <a:xfrm flipV="1">
            <a:off x="0" y="890588"/>
            <a:ext cx="9144000" cy="73025"/>
          </a:xfrm>
          <a:prstGeom prst="rect">
            <a:avLst/>
          </a:prstGeom>
          <a:gradFill rotWithShape="1">
            <a:gsLst>
              <a:gs pos="0">
                <a:srgbClr val="C0C0C0"/>
              </a:gs>
              <a:gs pos="100000">
                <a:srgbClr val="FFFFFF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rot="10800000" wrap="none" anchor="ctr"/>
          <a:lstStyle/>
          <a:p>
            <a:pPr algn="ctr">
              <a:spcBef>
                <a:spcPct val="0"/>
              </a:spcBef>
            </a:pPr>
            <a:endParaRPr lang="de-DE" sz="1800">
              <a:solidFill>
                <a:schemeClr val="tx1"/>
              </a:solidFill>
              <a:latin typeface="Clarendon Light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4" r:id="rId2"/>
    <p:sldLayoutId id="2147483673" r:id="rId3"/>
    <p:sldLayoutId id="2147483672" r:id="rId4"/>
    <p:sldLayoutId id="2147483671" r:id="rId5"/>
    <p:sldLayoutId id="2147483670" r:id="rId6"/>
    <p:sldLayoutId id="2147483669" r:id="rId7"/>
    <p:sldLayoutId id="2147483668" r:id="rId8"/>
    <p:sldLayoutId id="2147483667" r:id="rId9"/>
    <p:sldLayoutId id="2147483666" r:id="rId10"/>
    <p:sldLayoutId id="2147483665" r:id="rId11"/>
    <p:sldLayoutId id="2147483664" r:id="rId12"/>
  </p:sldLayoutIdLst>
  <p:transition>
    <p:fade/>
  </p:transition>
  <p:txStyles>
    <p:titleStyle>
      <a:lvl1pPr algn="l" rtl="0" eaLnBrk="0" fontAlgn="base" hangingPunct="0">
        <a:spcBef>
          <a:spcPct val="0"/>
        </a:spcBef>
        <a:spcAft>
          <a:spcPct val="0"/>
        </a:spcAft>
        <a:defRPr sz="3000" b="1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000" b="1">
          <a:solidFill>
            <a:schemeClr val="tx1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000" b="1">
          <a:solidFill>
            <a:schemeClr val="tx1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000" b="1">
          <a:solidFill>
            <a:schemeClr val="tx1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000" b="1">
          <a:solidFill>
            <a:schemeClr val="tx1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000" b="1">
          <a:solidFill>
            <a:schemeClr val="tx1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000" b="1">
          <a:solidFill>
            <a:schemeClr val="tx1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000" b="1">
          <a:solidFill>
            <a:schemeClr val="tx1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000" b="1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40000"/>
        </a:spcBef>
        <a:spcAft>
          <a:spcPct val="0"/>
        </a:spcAft>
        <a:buClr>
          <a:schemeClr val="accent2"/>
        </a:buClr>
        <a:defRPr sz="2000">
          <a:solidFill>
            <a:schemeClr val="accent2"/>
          </a:solidFill>
          <a:latin typeface="+mn-lt"/>
          <a:ea typeface="+mn-ea"/>
          <a:cs typeface="+mn-cs"/>
        </a:defRPr>
      </a:lvl1pPr>
      <a:lvl2pPr marL="195263" indent="-193675" algn="l" rtl="0" eaLnBrk="0" fontAlgn="base" hangingPunct="0">
        <a:spcBef>
          <a:spcPct val="40000"/>
        </a:spcBef>
        <a:spcAft>
          <a:spcPct val="0"/>
        </a:spcAft>
        <a:buClr>
          <a:schemeClr val="accent2"/>
        </a:buClr>
        <a:buChar char="•"/>
        <a:defRPr sz="2000">
          <a:solidFill>
            <a:schemeClr val="accent2"/>
          </a:solidFill>
          <a:latin typeface="+mn-lt"/>
        </a:defRPr>
      </a:lvl2pPr>
      <a:lvl3pPr marL="400050" indent="-203200" algn="l" rtl="0" eaLnBrk="0" fontAlgn="base" hangingPunct="0">
        <a:spcBef>
          <a:spcPct val="40000"/>
        </a:spcBef>
        <a:spcAft>
          <a:spcPct val="0"/>
        </a:spcAft>
        <a:buClr>
          <a:schemeClr val="accent2"/>
        </a:buClr>
        <a:buChar char="-"/>
        <a:defRPr sz="2000">
          <a:solidFill>
            <a:schemeClr val="accent2"/>
          </a:solidFill>
          <a:latin typeface="+mn-lt"/>
        </a:defRPr>
      </a:lvl3pPr>
      <a:lvl4pPr marL="622300" indent="-184150" algn="l" rtl="0" eaLnBrk="0" fontAlgn="base" hangingPunct="0">
        <a:spcBef>
          <a:spcPct val="40000"/>
        </a:spcBef>
        <a:spcAft>
          <a:spcPct val="0"/>
        </a:spcAft>
        <a:buClr>
          <a:schemeClr val="accent2"/>
        </a:buClr>
        <a:buChar char="-"/>
        <a:defRPr sz="2000">
          <a:solidFill>
            <a:schemeClr val="accent2"/>
          </a:solidFill>
          <a:latin typeface="+mn-lt"/>
        </a:defRPr>
      </a:lvl4pPr>
      <a:lvl5pPr marL="2936875" indent="-768350" algn="l" rtl="0" eaLnBrk="0" fontAlgn="base" hangingPunct="0">
        <a:lnSpc>
          <a:spcPct val="90000"/>
        </a:lnSpc>
        <a:spcBef>
          <a:spcPct val="25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5pPr>
      <a:lvl6pPr marL="3394075" indent="-768350" algn="l" rtl="0" fontAlgn="base">
        <a:lnSpc>
          <a:spcPct val="90000"/>
        </a:lnSpc>
        <a:spcBef>
          <a:spcPct val="25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6pPr>
      <a:lvl7pPr marL="3851275" indent="-768350" algn="l" rtl="0" fontAlgn="base">
        <a:lnSpc>
          <a:spcPct val="90000"/>
        </a:lnSpc>
        <a:spcBef>
          <a:spcPct val="25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7pPr>
      <a:lvl8pPr marL="4308475" indent="-768350" algn="l" rtl="0" fontAlgn="base">
        <a:lnSpc>
          <a:spcPct val="90000"/>
        </a:lnSpc>
        <a:spcBef>
          <a:spcPct val="25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8pPr>
      <a:lvl9pPr marL="4765675" indent="-768350" algn="l" rtl="0" fontAlgn="base">
        <a:lnSpc>
          <a:spcPct val="90000"/>
        </a:lnSpc>
        <a:spcBef>
          <a:spcPct val="25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0" name="Rectangle 6"/>
          <p:cNvSpPr>
            <a:spLocks noChangeArrowheads="1"/>
          </p:cNvSpPr>
          <p:nvPr userDrawn="1"/>
        </p:nvSpPr>
        <p:spPr bwMode="auto">
          <a:xfrm>
            <a:off x="0" y="-36576"/>
            <a:ext cx="9144000" cy="10795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898525" y="71438"/>
            <a:ext cx="7916863" cy="892175"/>
          </a:xfrm>
          <a:prstGeom prst="rect">
            <a:avLst/>
          </a:prstGeom>
          <a:noFill/>
          <a:ln>
            <a:noFill/>
          </a:ln>
          <a:extLst>
            <a:ext uri="{FAA26D3D-D897-4be2-8F04-BA451C77F1D7}"/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898525" y="1116013"/>
            <a:ext cx="7377113" cy="5400675"/>
          </a:xfrm>
          <a:prstGeom prst="rect">
            <a:avLst/>
          </a:prstGeom>
          <a:noFill/>
          <a:ln>
            <a:noFill/>
          </a:ln>
          <a:extLst>
            <a:ext uri="{FAA26D3D-D897-4be2-8F04-BA451C77F1D7}"/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7903331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</p:sldLayoutIdLst>
  <p:transition>
    <p:cut thruBlk="1"/>
  </p:transition>
  <p:txStyles>
    <p:titleStyle>
      <a:lvl1pPr algn="l" rtl="0" eaLnBrk="0" fontAlgn="base" hangingPunct="0">
        <a:spcBef>
          <a:spcPct val="0"/>
        </a:spcBef>
        <a:spcAft>
          <a:spcPct val="0"/>
        </a:spcAft>
        <a:defRPr sz="3000" spc="100">
          <a:solidFill>
            <a:srgbClr val="2D329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000">
          <a:solidFill>
            <a:srgbClr val="2D3291"/>
          </a:solidFill>
          <a:latin typeface="Verdana" charset="0"/>
          <a:ea typeface="ヒラギノ角ゴ Pro W3" charset="0"/>
          <a:cs typeface="ヒラギノ角ゴ Pro W3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000">
          <a:solidFill>
            <a:srgbClr val="2D3291"/>
          </a:solidFill>
          <a:latin typeface="Verdana" charset="0"/>
          <a:ea typeface="ヒラギノ角ゴ Pro W3" charset="0"/>
          <a:cs typeface="ヒラギノ角ゴ Pro W3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000">
          <a:solidFill>
            <a:srgbClr val="2D3291"/>
          </a:solidFill>
          <a:latin typeface="Verdana" charset="0"/>
          <a:ea typeface="ヒラギノ角ゴ Pro W3" charset="0"/>
          <a:cs typeface="ヒラギノ角ゴ Pro W3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000">
          <a:solidFill>
            <a:srgbClr val="2D3291"/>
          </a:solidFill>
          <a:latin typeface="Verdana" charset="0"/>
          <a:ea typeface="ヒラギノ角ゴ Pro W3" charset="0"/>
          <a:cs typeface="ヒラギノ角ゴ Pro W3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000">
          <a:solidFill>
            <a:srgbClr val="2D3291"/>
          </a:solidFill>
          <a:latin typeface="Verdana" charset="0"/>
          <a:ea typeface="ヒラギノ角ゴ Pro W3" charset="0"/>
          <a:cs typeface="ヒラギノ角ゴ Pro W3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000">
          <a:solidFill>
            <a:srgbClr val="2D3291"/>
          </a:solidFill>
          <a:latin typeface="Verdana" charset="0"/>
          <a:ea typeface="ヒラギノ角ゴ Pro W3" charset="0"/>
          <a:cs typeface="ヒラギノ角ゴ Pro W3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000">
          <a:solidFill>
            <a:srgbClr val="2D3291"/>
          </a:solidFill>
          <a:latin typeface="Verdana" charset="0"/>
          <a:ea typeface="ヒラギノ角ゴ Pro W3" charset="0"/>
          <a:cs typeface="ヒラギノ角ゴ Pro W3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000">
          <a:solidFill>
            <a:srgbClr val="2D3291"/>
          </a:solidFill>
          <a:latin typeface="Verdana" charset="0"/>
          <a:ea typeface="ヒラギノ角ゴ Pro W3" charset="0"/>
          <a:cs typeface="ヒラギノ角ゴ Pro W3" charset="0"/>
        </a:defRPr>
      </a:lvl9pPr>
    </p:titleStyle>
    <p:bodyStyle>
      <a:lvl1pPr marL="342900" indent="-342900" algn="l" rtl="0" eaLnBrk="0" fontAlgn="base" hangingPunct="0">
        <a:lnSpc>
          <a:spcPct val="150000"/>
        </a:lnSpc>
        <a:spcBef>
          <a:spcPct val="0"/>
        </a:spcBef>
        <a:spcAft>
          <a:spcPct val="0"/>
        </a:spcAft>
        <a:defRPr sz="2400" spc="100">
          <a:solidFill>
            <a:schemeClr val="tx1"/>
          </a:solidFill>
          <a:latin typeface="+mn-lt"/>
          <a:ea typeface="+mn-ea"/>
          <a:cs typeface="+mn-cs"/>
        </a:defRPr>
      </a:lvl1pPr>
      <a:lvl2pPr marL="250825" indent="-250825" algn="l" rtl="0" eaLnBrk="0" fontAlgn="base" hangingPunct="0">
        <a:lnSpc>
          <a:spcPct val="150000"/>
        </a:lnSpc>
        <a:spcBef>
          <a:spcPct val="0"/>
        </a:spcBef>
        <a:spcAft>
          <a:spcPct val="0"/>
        </a:spcAft>
        <a:buSzPct val="125000"/>
        <a:buChar char="•"/>
        <a:defRPr spc="100">
          <a:solidFill>
            <a:srgbClr val="464646"/>
          </a:solidFill>
          <a:latin typeface="+mn-lt"/>
          <a:ea typeface="+mn-ea"/>
          <a:cs typeface="+mn-cs"/>
        </a:defRPr>
      </a:lvl2pPr>
      <a:lvl3pPr marL="503238" indent="-250825" algn="l" rtl="0" eaLnBrk="0" fontAlgn="base" hangingPunct="0">
        <a:lnSpc>
          <a:spcPct val="150000"/>
        </a:lnSpc>
        <a:spcBef>
          <a:spcPct val="0"/>
        </a:spcBef>
        <a:spcAft>
          <a:spcPct val="0"/>
        </a:spcAft>
        <a:buClr>
          <a:srgbClr val="F05A41"/>
        </a:buClr>
        <a:buSzPct val="60000"/>
        <a:buFont typeface="Lucida Grande" charset="0"/>
        <a:buChar char="■"/>
        <a:tabLst>
          <a:tab pos="266700" algn="l"/>
        </a:tabLst>
        <a:defRPr spc="100">
          <a:solidFill>
            <a:srgbClr val="464646"/>
          </a:solidFill>
          <a:latin typeface="+mn-lt"/>
          <a:ea typeface="+mn-ea"/>
          <a:cs typeface="+mn-cs"/>
        </a:defRPr>
      </a:lvl3pPr>
      <a:lvl4pPr marL="755650" indent="-250825" algn="l" rtl="0" eaLnBrk="0" fontAlgn="base" hangingPunct="0">
        <a:lnSpc>
          <a:spcPct val="150000"/>
        </a:lnSpc>
        <a:spcBef>
          <a:spcPct val="0"/>
        </a:spcBef>
        <a:spcAft>
          <a:spcPct val="0"/>
        </a:spcAft>
        <a:buFont typeface="Times" charset="0"/>
        <a:buChar char="–"/>
        <a:tabLst>
          <a:tab pos="533400" algn="l"/>
        </a:tabLst>
        <a:defRPr spc="100">
          <a:solidFill>
            <a:srgbClr val="464646"/>
          </a:solidFill>
          <a:latin typeface="+mn-lt"/>
          <a:ea typeface="+mn-ea"/>
          <a:cs typeface="+mn-cs"/>
        </a:defRPr>
      </a:lvl4pPr>
      <a:lvl5pPr marL="1006475" indent="-250825" algn="l" defTabSz="812800" rtl="0" eaLnBrk="0" fontAlgn="base" hangingPunct="0">
        <a:lnSpc>
          <a:spcPct val="150000"/>
        </a:lnSpc>
        <a:spcBef>
          <a:spcPct val="0"/>
        </a:spcBef>
        <a:spcAft>
          <a:spcPct val="0"/>
        </a:spcAft>
        <a:buSzPct val="60000"/>
        <a:buFont typeface="Times" charset="0"/>
        <a:buChar char="■"/>
        <a:tabLst>
          <a:tab pos="812800" algn="l"/>
        </a:tabLst>
        <a:defRPr spc="100">
          <a:solidFill>
            <a:srgbClr val="464646"/>
          </a:solidFill>
          <a:latin typeface="+mn-lt"/>
          <a:ea typeface="+mn-ea"/>
          <a:cs typeface="+mn-cs"/>
        </a:defRPr>
      </a:lvl5pPr>
      <a:lvl6pPr marL="1676400" indent="-266700" algn="l" rtl="0" fontAlgn="base">
        <a:lnSpc>
          <a:spcPct val="130000"/>
        </a:lnSpc>
        <a:spcBef>
          <a:spcPct val="20000"/>
        </a:spcBef>
        <a:spcAft>
          <a:spcPct val="0"/>
        </a:spcAft>
        <a:buFont typeface="Times" charset="0"/>
        <a:buChar char="»"/>
        <a:defRPr>
          <a:solidFill>
            <a:srgbClr val="464646"/>
          </a:solidFill>
          <a:latin typeface="+mn-lt"/>
          <a:ea typeface="+mn-ea"/>
          <a:cs typeface="+mn-cs"/>
        </a:defRPr>
      </a:lvl6pPr>
      <a:lvl7pPr marL="2133600" indent="-266700" algn="l" rtl="0" fontAlgn="base">
        <a:lnSpc>
          <a:spcPct val="130000"/>
        </a:lnSpc>
        <a:spcBef>
          <a:spcPct val="20000"/>
        </a:spcBef>
        <a:spcAft>
          <a:spcPct val="0"/>
        </a:spcAft>
        <a:buFont typeface="Times" charset="0"/>
        <a:buChar char="»"/>
        <a:defRPr>
          <a:solidFill>
            <a:srgbClr val="464646"/>
          </a:solidFill>
          <a:latin typeface="+mn-lt"/>
          <a:ea typeface="+mn-ea"/>
          <a:cs typeface="+mn-cs"/>
        </a:defRPr>
      </a:lvl7pPr>
      <a:lvl8pPr marL="2590800" indent="-266700" algn="l" rtl="0" fontAlgn="base">
        <a:lnSpc>
          <a:spcPct val="130000"/>
        </a:lnSpc>
        <a:spcBef>
          <a:spcPct val="20000"/>
        </a:spcBef>
        <a:spcAft>
          <a:spcPct val="0"/>
        </a:spcAft>
        <a:buFont typeface="Times" charset="0"/>
        <a:buChar char="»"/>
        <a:defRPr>
          <a:solidFill>
            <a:srgbClr val="464646"/>
          </a:solidFill>
          <a:latin typeface="+mn-lt"/>
          <a:ea typeface="+mn-ea"/>
          <a:cs typeface="+mn-cs"/>
        </a:defRPr>
      </a:lvl8pPr>
      <a:lvl9pPr marL="3048000" indent="-266700" algn="l" rtl="0" fontAlgn="base">
        <a:lnSpc>
          <a:spcPct val="130000"/>
        </a:lnSpc>
        <a:spcBef>
          <a:spcPct val="20000"/>
        </a:spcBef>
        <a:spcAft>
          <a:spcPct val="0"/>
        </a:spcAft>
        <a:buFont typeface="Times" charset="0"/>
        <a:buChar char="»"/>
        <a:defRPr>
          <a:solidFill>
            <a:srgbClr val="464646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09575" y="0"/>
            <a:ext cx="8543925" cy="885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de-DE"/>
              <a:t>Master-</a:t>
            </a:r>
            <a:r>
              <a:rPr lang="de-DE" altLang="de-DE"/>
              <a:t>T</a:t>
            </a:r>
            <a:r>
              <a:rPr lang="en-US" altLang="de-DE"/>
              <a:t>itelformat </a:t>
            </a:r>
            <a:r>
              <a:rPr lang="de-DE" altLang="de-DE"/>
              <a:t>z</a:t>
            </a:r>
            <a:r>
              <a:rPr lang="en-US" altLang="de-DE"/>
              <a:t>u Bearbeiten.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28625" y="1357313"/>
            <a:ext cx="8229600" cy="4692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de-DE"/>
              <a:t>Textmasterformate durch Klicken bearbeiten</a:t>
            </a:r>
          </a:p>
          <a:p>
            <a:pPr lvl="1"/>
            <a:r>
              <a:rPr lang="de-DE" altLang="de-DE"/>
              <a:t>Zweite Ebene</a:t>
            </a:r>
          </a:p>
          <a:p>
            <a:pPr lvl="2"/>
            <a:r>
              <a:rPr lang="de-DE" altLang="de-DE"/>
              <a:t>Dritte Ebene</a:t>
            </a:r>
          </a:p>
          <a:p>
            <a:pPr lvl="3"/>
            <a:r>
              <a:rPr lang="de-DE" altLang="de-DE"/>
              <a:t>Vierte Ebene</a:t>
            </a:r>
          </a:p>
        </p:txBody>
      </p:sp>
      <p:pic>
        <p:nvPicPr>
          <p:cNvPr id="1028" name="Picture 4" descr="DSO_Logo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3871" r="32748" b="57593"/>
          <a:stretch>
            <a:fillRect/>
          </a:stretch>
        </p:blipFill>
        <p:spPr bwMode="auto">
          <a:xfrm>
            <a:off x="8031163" y="6342063"/>
            <a:ext cx="815975" cy="373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9" name="Rectangle 5"/>
          <p:cNvSpPr>
            <a:spLocks noChangeArrowheads="1"/>
          </p:cNvSpPr>
          <p:nvPr/>
        </p:nvSpPr>
        <p:spPr bwMode="auto">
          <a:xfrm>
            <a:off x="0" y="6213475"/>
            <a:ext cx="9144000" cy="73025"/>
          </a:xfrm>
          <a:prstGeom prst="rect">
            <a:avLst/>
          </a:prstGeom>
          <a:gradFill rotWithShape="1">
            <a:gsLst>
              <a:gs pos="0">
                <a:srgbClr val="C0C0C0"/>
              </a:gs>
              <a:gs pos="100000">
                <a:srgbClr val="FFFFFF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>
              <a:defRPr/>
            </a:pPr>
            <a:endParaRPr lang="de-DE" altLang="de-DE">
              <a:latin typeface="Clarendon Light" pitchFamily="18" charset="0"/>
            </a:endParaRPr>
          </a:p>
        </p:txBody>
      </p:sp>
      <p:sp>
        <p:nvSpPr>
          <p:cNvPr id="1030" name="Rectangle 6"/>
          <p:cNvSpPr>
            <a:spLocks noChangeArrowheads="1"/>
          </p:cNvSpPr>
          <p:nvPr/>
        </p:nvSpPr>
        <p:spPr bwMode="auto">
          <a:xfrm flipV="1">
            <a:off x="0" y="890588"/>
            <a:ext cx="9144000" cy="73025"/>
          </a:xfrm>
          <a:prstGeom prst="rect">
            <a:avLst/>
          </a:prstGeom>
          <a:gradFill rotWithShape="1">
            <a:gsLst>
              <a:gs pos="0">
                <a:srgbClr val="C0C0C0"/>
              </a:gs>
              <a:gs pos="100000">
                <a:srgbClr val="FFFFFF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10800000" wrap="none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>
              <a:defRPr/>
            </a:pPr>
            <a:endParaRPr lang="de-DE" altLang="de-DE">
              <a:latin typeface="Clarendon Light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618607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  <p:sldLayoutId id="2147483697" r:id="rId12"/>
  </p:sldLayoutIdLst>
  <p:transition>
    <p:fade/>
  </p:transition>
  <p:txStyles>
    <p:titleStyle>
      <a:lvl1pPr algn="l" rtl="0" eaLnBrk="0" fontAlgn="base" hangingPunct="0">
        <a:spcBef>
          <a:spcPct val="0"/>
        </a:spcBef>
        <a:spcAft>
          <a:spcPct val="0"/>
        </a:spcAft>
        <a:defRPr sz="3000" b="1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000" b="1">
          <a:solidFill>
            <a:schemeClr val="tx1"/>
          </a:solidFill>
          <a:latin typeface="Arial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000" b="1">
          <a:solidFill>
            <a:schemeClr val="tx1"/>
          </a:solidFill>
          <a:latin typeface="Arial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000" b="1">
          <a:solidFill>
            <a:schemeClr val="tx1"/>
          </a:solidFill>
          <a:latin typeface="Arial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000" b="1">
          <a:solidFill>
            <a:schemeClr val="tx1"/>
          </a:solidFill>
          <a:latin typeface="Arial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000" b="1">
          <a:solidFill>
            <a:schemeClr val="tx1"/>
          </a:solidFill>
          <a:latin typeface="Arial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000" b="1">
          <a:solidFill>
            <a:schemeClr val="tx1"/>
          </a:solidFill>
          <a:latin typeface="Arial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000" b="1">
          <a:solidFill>
            <a:schemeClr val="tx1"/>
          </a:solidFill>
          <a:latin typeface="Arial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000" b="1">
          <a:solidFill>
            <a:schemeClr val="tx1"/>
          </a:solidFill>
          <a:latin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40000"/>
        </a:spcBef>
        <a:spcAft>
          <a:spcPct val="0"/>
        </a:spcAft>
        <a:buClr>
          <a:schemeClr val="accent2"/>
        </a:buClr>
        <a:defRPr sz="2000">
          <a:solidFill>
            <a:schemeClr val="accent2"/>
          </a:solidFill>
          <a:latin typeface="+mn-lt"/>
          <a:ea typeface="+mn-ea"/>
          <a:cs typeface="+mn-cs"/>
        </a:defRPr>
      </a:lvl1pPr>
      <a:lvl2pPr marL="195263" indent="-193675" algn="l" rtl="0" eaLnBrk="0" fontAlgn="base" hangingPunct="0">
        <a:spcBef>
          <a:spcPct val="40000"/>
        </a:spcBef>
        <a:spcAft>
          <a:spcPct val="0"/>
        </a:spcAft>
        <a:buClr>
          <a:schemeClr val="accent2"/>
        </a:buClr>
        <a:buChar char="•"/>
        <a:defRPr sz="2000">
          <a:solidFill>
            <a:schemeClr val="accent2"/>
          </a:solidFill>
          <a:latin typeface="+mn-lt"/>
        </a:defRPr>
      </a:lvl2pPr>
      <a:lvl3pPr marL="400050" indent="-203200" algn="l" rtl="0" eaLnBrk="0" fontAlgn="base" hangingPunct="0">
        <a:spcBef>
          <a:spcPct val="40000"/>
        </a:spcBef>
        <a:spcAft>
          <a:spcPct val="0"/>
        </a:spcAft>
        <a:buClr>
          <a:schemeClr val="accent2"/>
        </a:buClr>
        <a:buChar char="-"/>
        <a:defRPr sz="2000">
          <a:solidFill>
            <a:schemeClr val="accent2"/>
          </a:solidFill>
          <a:latin typeface="+mn-lt"/>
        </a:defRPr>
      </a:lvl3pPr>
      <a:lvl4pPr marL="622300" indent="-184150" algn="l" rtl="0" eaLnBrk="0" fontAlgn="base" hangingPunct="0">
        <a:spcBef>
          <a:spcPct val="40000"/>
        </a:spcBef>
        <a:spcAft>
          <a:spcPct val="0"/>
        </a:spcAft>
        <a:buClr>
          <a:schemeClr val="accent2"/>
        </a:buClr>
        <a:buChar char="-"/>
        <a:defRPr sz="2000">
          <a:solidFill>
            <a:schemeClr val="accent2"/>
          </a:solidFill>
          <a:latin typeface="+mn-lt"/>
        </a:defRPr>
      </a:lvl4pPr>
      <a:lvl5pPr marL="2936875" indent="-768350" algn="l" rtl="0" eaLnBrk="0" fontAlgn="base" hangingPunct="0">
        <a:lnSpc>
          <a:spcPct val="90000"/>
        </a:lnSpc>
        <a:spcBef>
          <a:spcPct val="25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5pPr>
      <a:lvl6pPr marL="3394075" indent="-768350" algn="l" rtl="0" fontAlgn="base">
        <a:lnSpc>
          <a:spcPct val="90000"/>
        </a:lnSpc>
        <a:spcBef>
          <a:spcPct val="25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6pPr>
      <a:lvl7pPr marL="3851275" indent="-768350" algn="l" rtl="0" fontAlgn="base">
        <a:lnSpc>
          <a:spcPct val="90000"/>
        </a:lnSpc>
        <a:spcBef>
          <a:spcPct val="25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7pPr>
      <a:lvl8pPr marL="4308475" indent="-768350" algn="l" rtl="0" fontAlgn="base">
        <a:lnSpc>
          <a:spcPct val="90000"/>
        </a:lnSpc>
        <a:spcBef>
          <a:spcPct val="25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8pPr>
      <a:lvl9pPr marL="4765675" indent="-768350" algn="l" rtl="0" fontAlgn="base">
        <a:lnSpc>
          <a:spcPct val="90000"/>
        </a:lnSpc>
        <a:spcBef>
          <a:spcPct val="25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7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09575" y="0"/>
            <a:ext cx="8543925" cy="885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de-DE"/>
              <a:t>Master-</a:t>
            </a:r>
            <a:r>
              <a:rPr lang="de-DE" altLang="de-DE"/>
              <a:t>T</a:t>
            </a:r>
            <a:r>
              <a:rPr lang="en-US" altLang="de-DE"/>
              <a:t>itelformat </a:t>
            </a:r>
            <a:r>
              <a:rPr lang="de-DE" altLang="de-DE"/>
              <a:t>z</a:t>
            </a:r>
            <a:r>
              <a:rPr lang="en-US" altLang="de-DE"/>
              <a:t>u Bearbeiten.</a:t>
            </a:r>
          </a:p>
        </p:txBody>
      </p:sp>
      <p:sp>
        <p:nvSpPr>
          <p:cNvPr id="897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28625" y="1357313"/>
            <a:ext cx="8229600" cy="4692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</p:txBody>
      </p:sp>
      <p:pic>
        <p:nvPicPr>
          <p:cNvPr id="897028" name="Picture 4" descr="DSO_Logo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3871" r="32748" b="57593"/>
          <a:stretch>
            <a:fillRect/>
          </a:stretch>
        </p:blipFill>
        <p:spPr bwMode="auto">
          <a:xfrm>
            <a:off x="8031163" y="6342063"/>
            <a:ext cx="815975" cy="3730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97030" name="Rectangle 6"/>
          <p:cNvSpPr>
            <a:spLocks noChangeArrowheads="1"/>
          </p:cNvSpPr>
          <p:nvPr/>
        </p:nvSpPr>
        <p:spPr bwMode="auto">
          <a:xfrm flipV="1">
            <a:off x="0" y="890588"/>
            <a:ext cx="9144000" cy="73025"/>
          </a:xfrm>
          <a:prstGeom prst="rect">
            <a:avLst/>
          </a:prstGeom>
          <a:gradFill rotWithShape="1">
            <a:gsLst>
              <a:gs pos="0">
                <a:srgbClr val="C0C0C0"/>
              </a:gs>
              <a:gs pos="100000">
                <a:srgbClr val="C0C0C0">
                  <a:gamma/>
                  <a:tint val="0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rot="10800000" wrap="none" anchor="ctr"/>
          <a:lstStyle/>
          <a:p>
            <a:pPr algn="ctr">
              <a:spcBef>
                <a:spcPct val="0"/>
              </a:spcBef>
            </a:pPr>
            <a:endParaRPr lang="de-DE" sz="1800">
              <a:solidFill>
                <a:schemeClr val="tx1"/>
              </a:solidFill>
              <a:latin typeface="Clarendon Light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403059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2" r:id="rId1"/>
    <p:sldLayoutId id="2147483723" r:id="rId2"/>
    <p:sldLayoutId id="2147483724" r:id="rId3"/>
    <p:sldLayoutId id="2147483725" r:id="rId4"/>
    <p:sldLayoutId id="2147483726" r:id="rId5"/>
    <p:sldLayoutId id="2147483727" r:id="rId6"/>
    <p:sldLayoutId id="2147483728" r:id="rId7"/>
    <p:sldLayoutId id="2147483729" r:id="rId8"/>
    <p:sldLayoutId id="2147483730" r:id="rId9"/>
    <p:sldLayoutId id="2147483731" r:id="rId10"/>
    <p:sldLayoutId id="2147483732" r:id="rId11"/>
    <p:sldLayoutId id="2147483733" r:id="rId12"/>
  </p:sldLayoutIdLst>
  <p:transition>
    <p:fade/>
  </p:transition>
  <p:txStyles>
    <p:titleStyle>
      <a:lvl1pPr algn="l" rtl="0" fontAlgn="base">
        <a:spcBef>
          <a:spcPct val="0"/>
        </a:spcBef>
        <a:spcAft>
          <a:spcPct val="0"/>
        </a:spcAft>
        <a:defRPr sz="3000" b="1">
          <a:solidFill>
            <a:schemeClr val="tx1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000" b="1">
          <a:solidFill>
            <a:schemeClr val="tx1"/>
          </a:solidFill>
          <a:latin typeface="Arial" charset="0"/>
        </a:defRPr>
      </a:lvl2pPr>
      <a:lvl3pPr algn="l" rtl="0" fontAlgn="base">
        <a:spcBef>
          <a:spcPct val="0"/>
        </a:spcBef>
        <a:spcAft>
          <a:spcPct val="0"/>
        </a:spcAft>
        <a:defRPr sz="3000" b="1">
          <a:solidFill>
            <a:schemeClr val="tx1"/>
          </a:solidFill>
          <a:latin typeface="Arial" charset="0"/>
        </a:defRPr>
      </a:lvl3pPr>
      <a:lvl4pPr algn="l" rtl="0" fontAlgn="base">
        <a:spcBef>
          <a:spcPct val="0"/>
        </a:spcBef>
        <a:spcAft>
          <a:spcPct val="0"/>
        </a:spcAft>
        <a:defRPr sz="3000" b="1">
          <a:solidFill>
            <a:schemeClr val="tx1"/>
          </a:solidFill>
          <a:latin typeface="Arial" charset="0"/>
        </a:defRPr>
      </a:lvl4pPr>
      <a:lvl5pPr algn="l" rtl="0" fontAlgn="base">
        <a:spcBef>
          <a:spcPct val="0"/>
        </a:spcBef>
        <a:spcAft>
          <a:spcPct val="0"/>
        </a:spcAft>
        <a:defRPr sz="3000" b="1">
          <a:solidFill>
            <a:schemeClr val="tx1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000" b="1">
          <a:solidFill>
            <a:schemeClr val="tx1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000" b="1">
          <a:solidFill>
            <a:schemeClr val="tx1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000" b="1">
          <a:solidFill>
            <a:schemeClr val="tx1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000" b="1">
          <a:solidFill>
            <a:schemeClr val="tx1"/>
          </a:solidFill>
          <a:latin typeface="Arial" charset="0"/>
        </a:defRPr>
      </a:lvl9pPr>
    </p:titleStyle>
    <p:bodyStyle>
      <a:lvl1pPr algn="l" rtl="0" fontAlgn="base">
        <a:spcBef>
          <a:spcPct val="40000"/>
        </a:spcBef>
        <a:spcAft>
          <a:spcPct val="0"/>
        </a:spcAft>
        <a:buClr>
          <a:schemeClr val="accent2"/>
        </a:buClr>
        <a:defRPr sz="2000">
          <a:solidFill>
            <a:schemeClr val="accent2"/>
          </a:solidFill>
          <a:latin typeface="+mn-lt"/>
          <a:ea typeface="+mn-ea"/>
          <a:cs typeface="+mn-cs"/>
        </a:defRPr>
      </a:lvl1pPr>
      <a:lvl2pPr marL="195263" indent="-193675" algn="l" rtl="0" fontAlgn="base">
        <a:spcBef>
          <a:spcPct val="40000"/>
        </a:spcBef>
        <a:spcAft>
          <a:spcPct val="0"/>
        </a:spcAft>
        <a:buClr>
          <a:schemeClr val="accent2"/>
        </a:buClr>
        <a:buChar char="•"/>
        <a:defRPr sz="2000">
          <a:solidFill>
            <a:schemeClr val="accent2"/>
          </a:solidFill>
          <a:latin typeface="+mn-lt"/>
        </a:defRPr>
      </a:lvl2pPr>
      <a:lvl3pPr marL="400050" indent="-203200" algn="l" rtl="0" fontAlgn="base">
        <a:spcBef>
          <a:spcPct val="40000"/>
        </a:spcBef>
        <a:spcAft>
          <a:spcPct val="0"/>
        </a:spcAft>
        <a:buClr>
          <a:schemeClr val="accent2"/>
        </a:buClr>
        <a:buChar char="-"/>
        <a:defRPr sz="2000">
          <a:solidFill>
            <a:schemeClr val="accent2"/>
          </a:solidFill>
          <a:latin typeface="+mn-lt"/>
        </a:defRPr>
      </a:lvl3pPr>
      <a:lvl4pPr marL="622300" indent="-184150" algn="l" rtl="0" fontAlgn="base">
        <a:spcBef>
          <a:spcPct val="40000"/>
        </a:spcBef>
        <a:spcAft>
          <a:spcPct val="0"/>
        </a:spcAft>
        <a:buClr>
          <a:schemeClr val="accent2"/>
        </a:buClr>
        <a:buChar char="-"/>
        <a:defRPr sz="2000">
          <a:solidFill>
            <a:schemeClr val="accent2"/>
          </a:solidFill>
          <a:latin typeface="+mn-lt"/>
        </a:defRPr>
      </a:lvl4pPr>
      <a:lvl5pPr marL="2936875" indent="-768350" algn="l" rtl="0" fontAlgn="base">
        <a:lnSpc>
          <a:spcPct val="90000"/>
        </a:lnSpc>
        <a:spcBef>
          <a:spcPct val="25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5pPr>
      <a:lvl6pPr marL="3394075" indent="-768350" algn="l" rtl="0" fontAlgn="base">
        <a:lnSpc>
          <a:spcPct val="90000"/>
        </a:lnSpc>
        <a:spcBef>
          <a:spcPct val="25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6pPr>
      <a:lvl7pPr marL="3851275" indent="-768350" algn="l" rtl="0" fontAlgn="base">
        <a:lnSpc>
          <a:spcPct val="90000"/>
        </a:lnSpc>
        <a:spcBef>
          <a:spcPct val="25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7pPr>
      <a:lvl8pPr marL="4308475" indent="-768350" algn="l" rtl="0" fontAlgn="base">
        <a:lnSpc>
          <a:spcPct val="90000"/>
        </a:lnSpc>
        <a:spcBef>
          <a:spcPct val="25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8pPr>
      <a:lvl9pPr marL="4765675" indent="-768350" algn="l" rtl="0" fontAlgn="base">
        <a:lnSpc>
          <a:spcPct val="90000"/>
        </a:lnSpc>
        <a:spcBef>
          <a:spcPct val="25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7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7.png"/><Relationship Id="rId4" Type="http://schemas.openxmlformats.org/officeDocument/2006/relationships/image" Target="../media/image19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9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6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7.png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4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4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8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6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6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6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2.xml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8"/>
          <p:cNvSpPr>
            <a:spLocks noGrp="1" noChangeArrowheads="1"/>
          </p:cNvSpPr>
          <p:nvPr>
            <p:ph type="ctrTitle"/>
          </p:nvPr>
        </p:nvSpPr>
        <p:spPr>
          <a:xfrm>
            <a:off x="2419271" y="1397000"/>
            <a:ext cx="6208791" cy="1620838"/>
          </a:xfrm>
        </p:spPr>
        <p:txBody>
          <a:bodyPr/>
          <a:lstStyle/>
          <a:p>
            <a:pPr eaLnBrk="1" hangingPunct="1"/>
            <a:r>
              <a:rPr lang="en-US" dirty="0"/>
              <a:t>Organ donation and transplantation systems in Europe – current situation and prospects</a:t>
            </a:r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462" y="77157"/>
            <a:ext cx="9140538" cy="1205543"/>
          </a:xfrm>
          <a:prstGeom prst="rect">
            <a:avLst/>
          </a:prstGeom>
        </p:spPr>
      </p:pic>
      <p:sp>
        <p:nvSpPr>
          <p:cNvPr id="3075" name="Rectangle 29"/>
          <p:cNvSpPr>
            <a:spLocks noGrp="1" noChangeArrowheads="1"/>
          </p:cNvSpPr>
          <p:nvPr>
            <p:ph type="subTitle" idx="1"/>
          </p:nvPr>
        </p:nvSpPr>
        <p:spPr>
          <a:xfrm>
            <a:off x="2419271" y="3246438"/>
            <a:ext cx="6424692" cy="436562"/>
          </a:xfrm>
        </p:spPr>
        <p:txBody>
          <a:bodyPr/>
          <a:lstStyle/>
          <a:p>
            <a:pPr marL="0" indent="0" eaLnBrk="1" hangingPunct="1"/>
            <a:r>
              <a:rPr lang="de-DE" dirty="0"/>
              <a:t>Axel Rahmel – Frankfurt/Main, Germany</a:t>
            </a:r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>
          <a:blip r:embed="rId3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-8626" y="1380226"/>
            <a:ext cx="2372810" cy="2372810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6" name="Textfeld 5"/>
          <p:cNvSpPr txBox="1"/>
          <p:nvPr/>
        </p:nvSpPr>
        <p:spPr>
          <a:xfrm>
            <a:off x="2357507" y="3867336"/>
            <a:ext cx="290682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err="1"/>
              <a:t>Moscow</a:t>
            </a:r>
            <a:r>
              <a:rPr lang="de-DE" dirty="0"/>
              <a:t> – 26 April 2016</a:t>
            </a:r>
          </a:p>
        </p:txBody>
      </p:sp>
      <p:pic>
        <p:nvPicPr>
          <p:cNvPr id="7" name="Grafik 6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29413" y="4833156"/>
            <a:ext cx="4054555" cy="17500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7920687"/>
      </p:ext>
    </p:extLst>
  </p:cSld>
  <p:clrMapOvr>
    <a:masterClrMapping/>
  </p:clrMapOvr>
  <p:transition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Date Placeholder 1"/>
          <p:cNvSpPr>
            <a:spLocks noGrp="1"/>
          </p:cNvSpPr>
          <p:nvPr>
            <p:ph type="dt" sz="quarter" idx="4294967295"/>
          </p:nvPr>
        </p:nvSpPr>
        <p:spPr>
          <a:xfrm>
            <a:off x="457200" y="6248400"/>
            <a:ext cx="2133600" cy="457200"/>
          </a:xfrm>
          <a:prstGeom prst="rect">
            <a:avLst/>
          </a:prstGeom>
          <a:noFill/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1000">
                <a:solidFill>
                  <a:srgbClr val="008080"/>
                </a:solidFill>
              </a:rPr>
              <a:t>   Padova April 2008</a:t>
            </a:r>
          </a:p>
        </p:txBody>
      </p:sp>
      <p:sp>
        <p:nvSpPr>
          <p:cNvPr id="5123" name="Slide Number Placeholder 2"/>
          <p:cNvSpPr>
            <a:spLocks noGrp="1"/>
          </p:cNvSpPr>
          <p:nvPr>
            <p:ph type="sldNum" sz="quarter" idx="4294967295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DCACADE1-E212-4A82-928E-E6E8F26B0410}" type="slidenum">
              <a:rPr lang="en-GB" sz="1000"/>
              <a:pPr eaLnBrk="1" hangingPunct="1"/>
              <a:t>10</a:t>
            </a:fld>
            <a:r>
              <a:rPr lang="en-GB" sz="1000"/>
              <a:t>.</a:t>
            </a:r>
          </a:p>
        </p:txBody>
      </p:sp>
      <p:pic>
        <p:nvPicPr>
          <p:cNvPr id="5124" name="Picture 4" descr="large-graveyard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82100" cy="6888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5" name="Rectangle 5"/>
          <p:cNvSpPr>
            <a:spLocks noChangeArrowheads="1"/>
          </p:cNvSpPr>
          <p:nvPr/>
        </p:nvSpPr>
        <p:spPr bwMode="auto">
          <a:xfrm>
            <a:off x="468313" y="4365625"/>
            <a:ext cx="8229600" cy="2262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hlink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spcBef>
                <a:spcPct val="20000"/>
              </a:spcBef>
              <a:buClr>
                <a:schemeClr val="hlink"/>
              </a:buClr>
            </a:pPr>
            <a:r>
              <a:rPr lang="en-US" sz="2400" b="1" dirty="0">
                <a:solidFill>
                  <a:schemeClr val="bg1"/>
                </a:solidFill>
                <a:latin typeface="+mn-lt"/>
              </a:rPr>
              <a:t>Each day, 10 European citizens die whilst waiting for a suitable organ transplant, that’s almost 4,000 people on a yearly basis*</a:t>
            </a:r>
          </a:p>
          <a:p>
            <a:pPr marL="342900" indent="-342900">
              <a:spcBef>
                <a:spcPct val="20000"/>
              </a:spcBef>
              <a:buClr>
                <a:schemeClr val="hlink"/>
              </a:buClr>
            </a:pPr>
            <a:endParaRPr lang="en-US" sz="2400" dirty="0">
              <a:latin typeface="+mn-lt"/>
            </a:endParaRPr>
          </a:p>
          <a:p>
            <a:pPr marL="342900" indent="-342900" algn="l">
              <a:spcBef>
                <a:spcPct val="20000"/>
              </a:spcBef>
              <a:buClr>
                <a:schemeClr val="hlink"/>
              </a:buClr>
            </a:pPr>
            <a:r>
              <a:rPr lang="en-US" sz="1600" i="1" dirty="0">
                <a:solidFill>
                  <a:schemeClr val="bg1"/>
                </a:solidFill>
                <a:latin typeface="+mn-lt"/>
              </a:rPr>
              <a:t>*3820  deaths on the waiting list in 2009, Council of Europe data 2010</a:t>
            </a:r>
            <a:endParaRPr lang="en-US" sz="2400" dirty="0">
              <a:solidFill>
                <a:schemeClr val="bg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15775193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01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Tip of the iceberg...</a:t>
            </a:r>
          </a:p>
        </p:txBody>
      </p:sp>
      <p:sp>
        <p:nvSpPr>
          <p:cNvPr id="730116" name="Line 4"/>
          <p:cNvSpPr>
            <a:spLocks noChangeShapeType="1"/>
          </p:cNvSpPr>
          <p:nvPr/>
        </p:nvSpPr>
        <p:spPr bwMode="auto">
          <a:xfrm>
            <a:off x="4267200" y="4876800"/>
            <a:ext cx="0" cy="76200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730117" name="Text Box 5"/>
          <p:cNvSpPr txBox="1">
            <a:spLocks noChangeArrowheads="1"/>
          </p:cNvSpPr>
          <p:nvPr/>
        </p:nvSpPr>
        <p:spPr bwMode="auto">
          <a:xfrm>
            <a:off x="2268538" y="4005263"/>
            <a:ext cx="401637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lang="en-US" sz="2800" b="1">
                <a:solidFill>
                  <a:srgbClr val="FF0000"/>
                </a:solidFill>
              </a:rPr>
              <a:t>?</a:t>
            </a:r>
          </a:p>
        </p:txBody>
      </p:sp>
      <p:grpSp>
        <p:nvGrpSpPr>
          <p:cNvPr id="2" name="Group 12"/>
          <p:cNvGrpSpPr>
            <a:grpSpLocks/>
          </p:cNvGrpSpPr>
          <p:nvPr/>
        </p:nvGrpSpPr>
        <p:grpSpPr bwMode="auto">
          <a:xfrm>
            <a:off x="539750" y="1124744"/>
            <a:ext cx="4103688" cy="5400675"/>
            <a:chOff x="340" y="482"/>
            <a:chExt cx="2585" cy="3402"/>
          </a:xfrm>
        </p:grpSpPr>
        <p:pic>
          <p:nvPicPr>
            <p:cNvPr id="735242" name="Picture 10" descr="iceber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5" y="527"/>
              <a:ext cx="2520" cy="335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35243" name="Rectangle 11"/>
            <p:cNvSpPr>
              <a:spLocks noChangeArrowheads="1"/>
            </p:cNvSpPr>
            <p:nvPr/>
          </p:nvSpPr>
          <p:spPr bwMode="auto">
            <a:xfrm>
              <a:off x="340" y="482"/>
              <a:ext cx="2585" cy="9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FF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</p:grpSp>
      <p:sp>
        <p:nvSpPr>
          <p:cNvPr id="735245" name="Line 13"/>
          <p:cNvSpPr>
            <a:spLocks noChangeShapeType="1"/>
          </p:cNvSpPr>
          <p:nvPr/>
        </p:nvSpPr>
        <p:spPr bwMode="auto">
          <a:xfrm>
            <a:off x="431800" y="2852936"/>
            <a:ext cx="4248150" cy="0"/>
          </a:xfrm>
          <a:prstGeom prst="line">
            <a:avLst/>
          </a:prstGeom>
          <a:noFill/>
          <a:ln w="28575">
            <a:solidFill>
              <a:srgbClr val="FF0000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735246" name="Line 14"/>
          <p:cNvSpPr>
            <a:spLocks noChangeShapeType="1"/>
          </p:cNvSpPr>
          <p:nvPr/>
        </p:nvSpPr>
        <p:spPr bwMode="auto">
          <a:xfrm>
            <a:off x="2555875" y="2956470"/>
            <a:ext cx="0" cy="1368425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735247" name="Text Box 15"/>
          <p:cNvSpPr txBox="1">
            <a:spLocks noChangeArrowheads="1"/>
          </p:cNvSpPr>
          <p:nvPr/>
        </p:nvSpPr>
        <p:spPr bwMode="auto">
          <a:xfrm>
            <a:off x="2279650" y="4477295"/>
            <a:ext cx="557213" cy="823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GB" sz="4800" b="1">
                <a:solidFill>
                  <a:srgbClr val="FF0000"/>
                </a:solidFill>
              </a:rPr>
              <a:t>?</a:t>
            </a:r>
            <a:endParaRPr lang="en-US" sz="4800" b="1">
              <a:solidFill>
                <a:srgbClr val="FF0000"/>
              </a:solidFill>
            </a:endParaRPr>
          </a:p>
        </p:txBody>
      </p:sp>
      <p:pic>
        <p:nvPicPr>
          <p:cNvPr id="14" name="Grafik 13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738024" y="0"/>
            <a:ext cx="2364693" cy="10206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9543839"/>
      </p:ext>
    </p:extLst>
  </p:cSld>
  <p:clrMapOvr>
    <a:masterClrMapping/>
  </p:clrMapOvr>
  <p:transition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Organ donation and transplantation in Europe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28624" y="1213297"/>
            <a:ext cx="8524875" cy="4952007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chemeClr val="bg1">
                    <a:lumMod val="85000"/>
                  </a:schemeClr>
                </a:solidFill>
              </a:rPr>
              <a:t>Incidence of end-stage organ failure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chemeClr val="bg1">
                    <a:lumMod val="85000"/>
                  </a:schemeClr>
                </a:solidFill>
              </a:rPr>
              <a:t>Access to the waiting list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200" dirty="0"/>
              <a:t>Organ donation</a:t>
            </a:r>
          </a:p>
          <a:p>
            <a:pPr lvl="3">
              <a:buFont typeface="Arial" panose="020B0604020202020204" pitchFamily="34" charset="0"/>
              <a:buChar char="•"/>
            </a:pPr>
            <a:r>
              <a:rPr lang="en-US" dirty="0"/>
              <a:t>Donation rates </a:t>
            </a:r>
          </a:p>
          <a:p>
            <a:pPr lvl="3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D2D2D2"/>
                </a:solidFill>
              </a:rPr>
              <a:t>Legal and formal framework</a:t>
            </a:r>
          </a:p>
          <a:p>
            <a:pPr lvl="3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>
                    <a:lumMod val="85000"/>
                  </a:schemeClr>
                </a:solidFill>
              </a:rPr>
              <a:t>Deceased donation</a:t>
            </a:r>
          </a:p>
          <a:p>
            <a:pPr lvl="3">
              <a:buFont typeface="Wingdings" panose="05000000000000000000" pitchFamily="2" charset="2"/>
              <a:buChar char="Ø"/>
            </a:pPr>
            <a:r>
              <a:rPr lang="en-US" dirty="0">
                <a:solidFill>
                  <a:schemeClr val="bg1">
                    <a:lumMod val="85000"/>
                  </a:schemeClr>
                </a:solidFill>
              </a:rPr>
              <a:t>     </a:t>
            </a:r>
            <a:r>
              <a:rPr lang="en-US" sz="1800" dirty="0">
                <a:solidFill>
                  <a:schemeClr val="bg1">
                    <a:lumMod val="85000"/>
                  </a:schemeClr>
                </a:solidFill>
              </a:rPr>
              <a:t>Donation after brain death (DBD) / Donation after circulatory arrest (DCD)</a:t>
            </a:r>
          </a:p>
          <a:p>
            <a:pPr lvl="3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>
                    <a:lumMod val="85000"/>
                  </a:schemeClr>
                </a:solidFill>
              </a:rPr>
              <a:t>Living donation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chemeClr val="bg1">
                    <a:lumMod val="85000"/>
                  </a:schemeClr>
                </a:solidFill>
              </a:rPr>
              <a:t>Organ allocation</a:t>
            </a:r>
          </a:p>
          <a:p>
            <a:pPr lvl="3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>
                    <a:lumMod val="85000"/>
                  </a:schemeClr>
                </a:solidFill>
              </a:rPr>
              <a:t>Allocation principles</a:t>
            </a:r>
          </a:p>
          <a:p>
            <a:pPr lvl="3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>
                    <a:lumMod val="85000"/>
                  </a:schemeClr>
                </a:solidFill>
              </a:rPr>
              <a:t>International Organ exchange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chemeClr val="bg1">
                    <a:lumMod val="85000"/>
                  </a:schemeClr>
                </a:solidFill>
              </a:rPr>
              <a:t>Organ transplantation</a:t>
            </a:r>
          </a:p>
          <a:p>
            <a:r>
              <a:rPr lang="de-DE" dirty="0"/>
              <a:t>	</a:t>
            </a:r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696236" y="1088740"/>
            <a:ext cx="2364693" cy="10206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4862778"/>
      </p:ext>
    </p:extLst>
  </p:cSld>
  <p:clrMapOvr>
    <a:masterClrMapping/>
  </p:clrMapOvr>
  <p:transition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/>
              <a:t>Actual deceased organ donors</a:t>
            </a:r>
            <a:r>
              <a:rPr lang="de-DE" dirty="0"/>
              <a:t/>
            </a:r>
            <a:br>
              <a:rPr lang="de-DE" dirty="0"/>
            </a:br>
            <a:r>
              <a:rPr lang="de-DE" sz="2000" dirty="0"/>
              <a:t>Newsletter Transplant 2014</a:t>
            </a:r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9766" y="1020685"/>
            <a:ext cx="8440233" cy="5837315"/>
          </a:xfrm>
          <a:prstGeom prst="rect">
            <a:avLst/>
          </a:prstGeom>
        </p:spPr>
      </p:pic>
      <p:pic>
        <p:nvPicPr>
          <p:cNvPr id="6" name="Grafik 5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056276" y="1"/>
            <a:ext cx="2088232" cy="9013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527308"/>
      </p:ext>
    </p:extLst>
  </p:cSld>
  <p:clrMapOvr>
    <a:masterClrMapping/>
  </p:clrMapOvr>
  <p:transition>
    <p:fad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9575" y="1016732"/>
            <a:ext cx="8410897" cy="5804056"/>
          </a:xfrm>
          <a:prstGeom prst="rect">
            <a:avLst/>
          </a:prstGeom>
        </p:spPr>
      </p:pic>
      <p:sp>
        <p:nvSpPr>
          <p:cNvPr id="4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/>
              <a:t>Total number of patients transplanted</a:t>
            </a:r>
            <a:r>
              <a:rPr lang="de-DE" dirty="0"/>
              <a:t/>
            </a:r>
            <a:br>
              <a:rPr lang="de-DE" dirty="0"/>
            </a:br>
            <a:r>
              <a:rPr lang="de-DE" sz="2000" dirty="0"/>
              <a:t>Newsletter Transplant 2014</a:t>
            </a:r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876256" y="1"/>
            <a:ext cx="2268252" cy="9790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4173983"/>
      </p:ext>
    </p:extLst>
  </p:cSld>
  <p:clrMapOvr>
    <a:masterClrMapping/>
  </p:clrMapOvr>
  <p:transition>
    <p:fad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Organ donation and transplantation in Europe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28624" y="1213297"/>
            <a:ext cx="8524875" cy="4952007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chemeClr val="bg1">
                    <a:lumMod val="85000"/>
                  </a:schemeClr>
                </a:solidFill>
              </a:rPr>
              <a:t>Incidence of end-stage organ failure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chemeClr val="bg1">
                    <a:lumMod val="85000"/>
                  </a:schemeClr>
                </a:solidFill>
              </a:rPr>
              <a:t>Access to the waiting list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200" dirty="0"/>
              <a:t>Organ donation</a:t>
            </a:r>
          </a:p>
          <a:p>
            <a:pPr lvl="3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>
                    <a:lumMod val="85000"/>
                  </a:schemeClr>
                </a:solidFill>
              </a:rPr>
              <a:t>Donation rates </a:t>
            </a:r>
          </a:p>
          <a:p>
            <a:pPr lvl="3">
              <a:buFont typeface="Arial" panose="020B0604020202020204" pitchFamily="34" charset="0"/>
              <a:buChar char="•"/>
            </a:pPr>
            <a:r>
              <a:rPr lang="en-US" dirty="0"/>
              <a:t>Legal and formal framework</a:t>
            </a:r>
          </a:p>
          <a:p>
            <a:pPr lvl="3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>
                    <a:lumMod val="85000"/>
                  </a:schemeClr>
                </a:solidFill>
              </a:rPr>
              <a:t>Deceased donation</a:t>
            </a:r>
          </a:p>
          <a:p>
            <a:pPr lvl="3">
              <a:buFont typeface="Wingdings" panose="05000000000000000000" pitchFamily="2" charset="2"/>
              <a:buChar char="Ø"/>
            </a:pPr>
            <a:r>
              <a:rPr lang="en-US" dirty="0">
                <a:solidFill>
                  <a:schemeClr val="bg1">
                    <a:lumMod val="85000"/>
                  </a:schemeClr>
                </a:solidFill>
              </a:rPr>
              <a:t>     </a:t>
            </a:r>
            <a:r>
              <a:rPr lang="en-US" sz="1800" dirty="0">
                <a:solidFill>
                  <a:schemeClr val="bg1">
                    <a:lumMod val="85000"/>
                  </a:schemeClr>
                </a:solidFill>
              </a:rPr>
              <a:t>Donation after brain death (DBD) / Donation after circulatory arrest (DCD)</a:t>
            </a:r>
          </a:p>
          <a:p>
            <a:pPr lvl="3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>
                    <a:lumMod val="85000"/>
                  </a:schemeClr>
                </a:solidFill>
              </a:rPr>
              <a:t>Living donation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chemeClr val="bg1">
                    <a:lumMod val="85000"/>
                  </a:schemeClr>
                </a:solidFill>
              </a:rPr>
              <a:t>Organ allocation</a:t>
            </a:r>
          </a:p>
          <a:p>
            <a:pPr lvl="3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>
                    <a:lumMod val="85000"/>
                  </a:schemeClr>
                </a:solidFill>
              </a:rPr>
              <a:t>Allocation principles</a:t>
            </a:r>
          </a:p>
          <a:p>
            <a:pPr lvl="3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>
                    <a:lumMod val="85000"/>
                  </a:schemeClr>
                </a:solidFill>
              </a:rPr>
              <a:t>International Organ exchange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chemeClr val="bg1">
                    <a:lumMod val="85000"/>
                  </a:schemeClr>
                </a:solidFill>
              </a:rPr>
              <a:t>Organ transplantation</a:t>
            </a:r>
          </a:p>
          <a:p>
            <a:r>
              <a:rPr lang="de-DE" dirty="0"/>
              <a:t>	</a:t>
            </a:r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696236" y="1088740"/>
            <a:ext cx="2364693" cy="10206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3642660"/>
      </p:ext>
    </p:extLst>
  </p:cSld>
  <p:clrMapOvr>
    <a:masterClrMapping/>
  </p:clrMapOvr>
  <p:transition>
    <p:fad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5890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160810" y="1142726"/>
            <a:ext cx="5848722" cy="53106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 Box 26"/>
          <p:cNvSpPr txBox="1">
            <a:spLocks noChangeArrowheads="1"/>
          </p:cNvSpPr>
          <p:nvPr/>
        </p:nvSpPr>
        <p:spPr bwMode="auto">
          <a:xfrm>
            <a:off x="3160810" y="6239747"/>
            <a:ext cx="2052165" cy="430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de-DE" altLang="de-DE" sz="1100" dirty="0">
                <a:solidFill>
                  <a:srgbClr val="777777"/>
                </a:solidFill>
                <a:latin typeface="Lucida Sans" panose="020B0602040502020204" pitchFamily="34" charset="0"/>
                <a:cs typeface="Lucida Sans" panose="020B0602040502020204" pitchFamily="34" charset="0"/>
              </a:rPr>
              <a:t>Newsetter Transplant 2014</a:t>
            </a:r>
            <a:br>
              <a:rPr lang="de-DE" altLang="de-DE" sz="1100" dirty="0">
                <a:solidFill>
                  <a:srgbClr val="777777"/>
                </a:solidFill>
                <a:latin typeface="Lucida Sans" panose="020B0602040502020204" pitchFamily="34" charset="0"/>
                <a:cs typeface="Lucida Sans" panose="020B0602040502020204" pitchFamily="34" charset="0"/>
              </a:rPr>
            </a:br>
            <a:r>
              <a:rPr lang="de-DE" altLang="de-DE" sz="1100" dirty="0">
                <a:solidFill>
                  <a:srgbClr val="0B6BAA"/>
                </a:solidFill>
                <a:latin typeface="Lucida Sans" panose="020B0602040502020204" pitchFamily="34" charset="0"/>
                <a:cs typeface="Lucida Sans" panose="020B0602040502020204" pitchFamily="34" charset="0"/>
              </a:rPr>
              <a:t> 	</a:t>
            </a:r>
          </a:p>
        </p:txBody>
      </p:sp>
      <p:pic>
        <p:nvPicPr>
          <p:cNvPr id="165891" name="Picture 3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6347" y="2209213"/>
            <a:ext cx="2502941" cy="42441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Rectangle 2"/>
          <p:cNvSpPr>
            <a:spLocks noGrp="1" noChangeArrowheads="1"/>
          </p:cNvSpPr>
          <p:nvPr>
            <p:ph type="title"/>
          </p:nvPr>
        </p:nvSpPr>
        <p:spPr>
          <a:xfrm>
            <a:off x="212654" y="-123825"/>
            <a:ext cx="8890712" cy="885825"/>
          </a:xfrm>
        </p:spPr>
        <p:txBody>
          <a:bodyPr/>
          <a:lstStyle/>
          <a:p>
            <a:r>
              <a:rPr lang="en-US" altLang="de-DE" sz="2800" b="0" dirty="0">
                <a:latin typeface="Lucida Sans" panose="020B0602040502020204" pitchFamily="34" charset="0"/>
                <a:cs typeface="Lucida Sans" panose="020B0602040502020204" pitchFamily="34" charset="0"/>
              </a:rPr>
              <a:t>Consent to organ donation: </a:t>
            </a:r>
            <a:r>
              <a:rPr lang="en-US" altLang="de-DE" sz="2800" b="0" dirty="0">
                <a:solidFill>
                  <a:srgbClr val="7C97CE"/>
                </a:solidFill>
                <a:latin typeface="Lucida Sans" panose="020B0602040502020204" pitchFamily="34" charset="0"/>
                <a:cs typeface="Lucida Sans" panose="020B0602040502020204" pitchFamily="34" charset="0"/>
              </a:rPr>
              <a:t>opt out </a:t>
            </a:r>
            <a:r>
              <a:rPr lang="en-US" altLang="de-DE" sz="2800" b="0" dirty="0">
                <a:latin typeface="Lucida Sans" panose="020B0602040502020204" pitchFamily="34" charset="0"/>
                <a:cs typeface="Lucida Sans" panose="020B0602040502020204" pitchFamily="34" charset="0"/>
              </a:rPr>
              <a:t>vs. </a:t>
            </a:r>
            <a:r>
              <a:rPr lang="en-US" altLang="de-DE" sz="2800" b="0" dirty="0">
                <a:solidFill>
                  <a:srgbClr val="00CC66"/>
                </a:solidFill>
                <a:latin typeface="Lucida Sans" panose="020B0602040502020204" pitchFamily="34" charset="0"/>
                <a:cs typeface="Lucida Sans" panose="020B0602040502020204" pitchFamily="34" charset="0"/>
              </a:rPr>
              <a:t>opt in</a:t>
            </a:r>
          </a:p>
        </p:txBody>
      </p:sp>
      <p:sp>
        <p:nvSpPr>
          <p:cNvPr id="3" name="Rechteck 2"/>
          <p:cNvSpPr/>
          <p:nvPr/>
        </p:nvSpPr>
        <p:spPr bwMode="auto">
          <a:xfrm>
            <a:off x="212654" y="2096852"/>
            <a:ext cx="2646634" cy="72008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000" b="0" i="0" u="none" strike="noStrike" cap="none" normalizeH="0" baseline="0">
              <a:ln>
                <a:noFill/>
              </a:ln>
              <a:solidFill>
                <a:schemeClr val="accent2"/>
              </a:solidFill>
              <a:effectLst/>
              <a:latin typeface="Arial" charset="0"/>
            </a:endParaRPr>
          </a:p>
        </p:txBody>
      </p:sp>
      <p:sp>
        <p:nvSpPr>
          <p:cNvPr id="2" name="Textfeld 1"/>
          <p:cNvSpPr txBox="1"/>
          <p:nvPr/>
        </p:nvSpPr>
        <p:spPr>
          <a:xfrm>
            <a:off x="352391" y="2413835"/>
            <a:ext cx="10801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800" b="1" dirty="0" err="1">
                <a:solidFill>
                  <a:srgbClr val="92D050"/>
                </a:solidFill>
              </a:rPr>
              <a:t>Opt</a:t>
            </a:r>
            <a:r>
              <a:rPr lang="de-DE" sz="1800" b="1" dirty="0">
                <a:solidFill>
                  <a:srgbClr val="92D050"/>
                </a:solidFill>
              </a:rPr>
              <a:t>-in:</a:t>
            </a:r>
          </a:p>
        </p:txBody>
      </p:sp>
      <p:sp>
        <p:nvSpPr>
          <p:cNvPr id="8" name="Rechteck 7"/>
          <p:cNvSpPr/>
          <p:nvPr/>
        </p:nvSpPr>
        <p:spPr bwMode="auto">
          <a:xfrm>
            <a:off x="284500" y="3861048"/>
            <a:ext cx="2646634" cy="72008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000" b="0" i="0" u="none" strike="noStrike" cap="none" normalizeH="0" baseline="0">
              <a:ln>
                <a:noFill/>
              </a:ln>
              <a:solidFill>
                <a:schemeClr val="accent2"/>
              </a:solidFill>
              <a:effectLst/>
              <a:latin typeface="Arial" charset="0"/>
            </a:endParaRPr>
          </a:p>
        </p:txBody>
      </p:sp>
      <p:sp>
        <p:nvSpPr>
          <p:cNvPr id="9" name="Textfeld 8"/>
          <p:cNvSpPr txBox="1"/>
          <p:nvPr/>
        </p:nvSpPr>
        <p:spPr>
          <a:xfrm>
            <a:off x="352390" y="4214412"/>
            <a:ext cx="15553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800" b="1" dirty="0" err="1">
                <a:solidFill>
                  <a:schemeClr val="accent4">
                    <a:lumMod val="60000"/>
                    <a:lumOff val="40000"/>
                  </a:schemeClr>
                </a:solidFill>
              </a:rPr>
              <a:t>Opt</a:t>
            </a:r>
            <a:r>
              <a:rPr lang="de-DE" sz="1800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-out:</a:t>
            </a:r>
          </a:p>
        </p:txBody>
      </p:sp>
    </p:spTree>
    <p:extLst>
      <p:ext uri="{BB962C8B-B14F-4D97-AF65-F5344CB8AC3E}">
        <p14:creationId xmlns:p14="http://schemas.microsoft.com/office/powerpoint/2010/main" val="2929433016"/>
      </p:ext>
    </p:extLst>
  </p:cSld>
  <p:clrMapOvr>
    <a:masterClrMapping/>
  </p:clrMapOvr>
  <p:transition>
    <p:fad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462" y="1009333"/>
            <a:ext cx="8999538" cy="4668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85084242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48" r="2714"/>
          <a:stretch/>
        </p:blipFill>
        <p:spPr bwMode="auto">
          <a:xfrm>
            <a:off x="0" y="289517"/>
            <a:ext cx="9144001" cy="5947512"/>
          </a:xfrm>
          <a:prstGeom prst="rect">
            <a:avLst/>
          </a:prstGeom>
          <a:solidFill>
            <a:srgbClr val="92D050"/>
          </a:solidFill>
          <a:ln>
            <a:noFill/>
          </a:ln>
          <a:effectLst/>
          <a:extLst/>
        </p:spPr>
      </p:pic>
      <p:sp>
        <p:nvSpPr>
          <p:cNvPr id="3" name="Gleichschenkliges Dreieck 2"/>
          <p:cNvSpPr/>
          <p:nvPr/>
        </p:nvSpPr>
        <p:spPr bwMode="auto">
          <a:xfrm>
            <a:off x="5172505" y="3167738"/>
            <a:ext cx="368488" cy="1840990"/>
          </a:xfrm>
          <a:prstGeom prst="triangle">
            <a:avLst/>
          </a:prstGeom>
          <a:solidFill>
            <a:srgbClr val="92D050"/>
          </a:solidFill>
          <a:ln>
            <a:noFill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000" b="0" i="0" u="none" strike="noStrike" cap="none" normalizeH="0" baseline="0">
              <a:ln>
                <a:noFill/>
              </a:ln>
              <a:solidFill>
                <a:schemeClr val="accent2"/>
              </a:solidFill>
              <a:effectLst/>
              <a:latin typeface="Arial" charset="0"/>
            </a:endParaRPr>
          </a:p>
        </p:txBody>
      </p:sp>
      <p:sp>
        <p:nvSpPr>
          <p:cNvPr id="7" name="Gleichschenkliges Dreieck 6"/>
          <p:cNvSpPr/>
          <p:nvPr/>
        </p:nvSpPr>
        <p:spPr bwMode="auto">
          <a:xfrm rot="10800000">
            <a:off x="7030875" y="3167738"/>
            <a:ext cx="368488" cy="1840990"/>
          </a:xfrm>
          <a:prstGeom prst="triangle">
            <a:avLst/>
          </a:prstGeom>
          <a:solidFill>
            <a:srgbClr val="92D050"/>
          </a:solidFill>
          <a:ln>
            <a:noFill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000" b="0" i="0" u="none" strike="noStrike" cap="none" normalizeH="0" baseline="0">
              <a:ln>
                <a:noFill/>
              </a:ln>
              <a:solidFill>
                <a:schemeClr val="accent2"/>
              </a:solidFill>
              <a:effectLst/>
              <a:latin typeface="Arial" charset="0"/>
            </a:endParaRPr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2861" y="5828695"/>
            <a:ext cx="2364693" cy="10206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9053466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7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6258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6033" y="1118915"/>
            <a:ext cx="8903516" cy="55866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5956" name="Rectangle 6"/>
          <p:cNvSpPr>
            <a:spLocks noChangeArrowheads="1"/>
          </p:cNvSpPr>
          <p:nvPr/>
        </p:nvSpPr>
        <p:spPr bwMode="auto">
          <a:xfrm>
            <a:off x="758378" y="2148114"/>
            <a:ext cx="241300" cy="3878030"/>
          </a:xfrm>
          <a:prstGeom prst="rect">
            <a:avLst/>
          </a:prstGeom>
          <a:noFill/>
          <a:ln w="28575">
            <a:solidFill>
              <a:schemeClr val="tx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30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30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sz="3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3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3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endParaRPr lang="de-DE" altLang="de-DE" sz="1800">
              <a:solidFill>
                <a:srgbClr val="004D92"/>
              </a:solidFill>
            </a:endParaRPr>
          </a:p>
        </p:txBody>
      </p:sp>
      <p:sp>
        <p:nvSpPr>
          <p:cNvPr id="2045957" name="Rectangle 7"/>
          <p:cNvSpPr>
            <a:spLocks noChangeArrowheads="1"/>
          </p:cNvSpPr>
          <p:nvPr/>
        </p:nvSpPr>
        <p:spPr bwMode="auto">
          <a:xfrm>
            <a:off x="7915955" y="5101307"/>
            <a:ext cx="284162" cy="1123950"/>
          </a:xfrm>
          <a:prstGeom prst="rect">
            <a:avLst/>
          </a:prstGeom>
          <a:noFill/>
          <a:ln w="28575">
            <a:solidFill>
              <a:schemeClr val="tx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30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30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sz="3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3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3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endParaRPr lang="de-DE" altLang="de-DE" sz="1800">
              <a:solidFill>
                <a:srgbClr val="004D92"/>
              </a:solidFill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31523" y="2025646"/>
            <a:ext cx="4492497" cy="22392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Transplant coordinators</a:t>
            </a:r>
          </a:p>
        </p:txBody>
      </p:sp>
      <p:pic>
        <p:nvPicPr>
          <p:cNvPr id="8" name="Grafik 7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784398" y="-18315"/>
            <a:ext cx="2364693" cy="10206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1552073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Organ donation and transplantation in Europe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28624" y="1213297"/>
            <a:ext cx="8524875" cy="4952007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sz="2200" dirty="0"/>
              <a:t>Incidence of end-stage organ failure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200" dirty="0"/>
              <a:t>Access to the waiting list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200" dirty="0"/>
              <a:t>Organ donation</a:t>
            </a:r>
          </a:p>
          <a:p>
            <a:pPr lvl="3">
              <a:buFont typeface="Arial" panose="020B0604020202020204" pitchFamily="34" charset="0"/>
              <a:buChar char="•"/>
            </a:pPr>
            <a:r>
              <a:rPr lang="en-US" dirty="0"/>
              <a:t>Donation rates </a:t>
            </a:r>
          </a:p>
          <a:p>
            <a:pPr lvl="3">
              <a:buFont typeface="Arial" panose="020B0604020202020204" pitchFamily="34" charset="0"/>
              <a:buChar char="•"/>
            </a:pPr>
            <a:r>
              <a:rPr lang="en-US" dirty="0"/>
              <a:t>Legal and formal framework</a:t>
            </a:r>
          </a:p>
          <a:p>
            <a:pPr lvl="3">
              <a:buFont typeface="Arial" panose="020B0604020202020204" pitchFamily="34" charset="0"/>
              <a:buChar char="•"/>
            </a:pPr>
            <a:r>
              <a:rPr lang="en-US" dirty="0"/>
              <a:t>Deceased donation</a:t>
            </a:r>
          </a:p>
          <a:p>
            <a:pPr lvl="3">
              <a:buFont typeface="Wingdings" panose="05000000000000000000" pitchFamily="2" charset="2"/>
              <a:buChar char="Ø"/>
            </a:pPr>
            <a:r>
              <a:rPr lang="en-US" dirty="0">
                <a:solidFill>
                  <a:schemeClr val="tx1"/>
                </a:solidFill>
              </a:rPr>
              <a:t>     </a:t>
            </a:r>
            <a:r>
              <a:rPr lang="en-US" sz="1800" dirty="0">
                <a:solidFill>
                  <a:schemeClr val="tx1"/>
                </a:solidFill>
              </a:rPr>
              <a:t>Donation after brain death (DBD) / Donation after circulatory arrest (DCD)</a:t>
            </a:r>
          </a:p>
          <a:p>
            <a:pPr lvl="3">
              <a:buFont typeface="Arial" panose="020B0604020202020204" pitchFamily="34" charset="0"/>
              <a:buChar char="•"/>
            </a:pPr>
            <a:r>
              <a:rPr lang="en-US" dirty="0"/>
              <a:t>Living donation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200" dirty="0"/>
              <a:t>Organ allocation</a:t>
            </a:r>
          </a:p>
          <a:p>
            <a:pPr lvl="3">
              <a:buFont typeface="Arial" panose="020B0604020202020204" pitchFamily="34" charset="0"/>
              <a:buChar char="•"/>
            </a:pPr>
            <a:r>
              <a:rPr lang="en-US" dirty="0"/>
              <a:t>Allocation principles</a:t>
            </a:r>
          </a:p>
          <a:p>
            <a:pPr lvl="3">
              <a:buFont typeface="Arial" panose="020B0604020202020204" pitchFamily="34" charset="0"/>
              <a:buChar char="•"/>
            </a:pPr>
            <a:r>
              <a:rPr lang="en-US" dirty="0"/>
              <a:t>International Organ exchange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200" dirty="0"/>
              <a:t>Organ transplantation</a:t>
            </a:r>
          </a:p>
          <a:p>
            <a:r>
              <a:rPr lang="de-DE" dirty="0"/>
              <a:t>	</a:t>
            </a:r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696236" y="1088740"/>
            <a:ext cx="2364693" cy="10206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1778554"/>
      </p:ext>
    </p:extLst>
  </p:cSld>
  <p:clrMapOvr>
    <a:masterClrMapping/>
  </p:clrMapOvr>
  <p:transition>
    <p:fade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3 Marcador de contenido"/>
          <p:cNvGraphicFramePr>
            <a:graphicFrameLocks noGrp="1"/>
          </p:cNvGraphicFramePr>
          <p:nvPr>
            <p:ph idx="1"/>
            <p:extLst/>
          </p:nvPr>
        </p:nvGraphicFramePr>
        <p:xfrm>
          <a:off x="3585029" y="1700807"/>
          <a:ext cx="5235442" cy="4620164"/>
        </p:xfrm>
        <a:graphic>
          <a:graphicData uri="http://schemas.openxmlformats.org/drawingml/2006/table">
            <a:tbl>
              <a:tblPr>
                <a:tableStyleId>{08FB837D-C827-4EFA-A057-4D05807E0F7C}</a:tableStyleId>
              </a:tblPr>
              <a:tblGrid>
                <a:gridCol w="5235442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490850">
                <a:tc>
                  <a:txBody>
                    <a:bodyPr/>
                    <a:lstStyle/>
                    <a:p>
                      <a:pPr marL="342900" lvl="0" indent="-342900" algn="r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None/>
                      </a:pPr>
                      <a:r>
                        <a:rPr lang="en-US" sz="2400" b="0" dirty="0">
                          <a:latin typeface="Arial Narrow" pitchFamily="34" charset="0"/>
                        </a:rPr>
                        <a:t>Motivation, dedication, work capacity</a:t>
                      </a:r>
                      <a:endParaRPr lang="es-ES" sz="2400" b="0" dirty="0">
                        <a:solidFill>
                          <a:srgbClr val="002060"/>
                        </a:solidFill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522514"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Symbol"/>
                        <a:buNone/>
                        <a:tabLst/>
                        <a:defRPr/>
                      </a:pPr>
                      <a:r>
                        <a:rPr lang="en-US" sz="2400" b="0" dirty="0">
                          <a:latin typeface="Arial Narrow" pitchFamily="34" charset="0"/>
                        </a:rPr>
                        <a:t>Good response to pressure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891670">
                <a:tc>
                  <a:txBody>
                    <a:bodyPr/>
                    <a:lstStyle/>
                    <a:p>
                      <a:pPr marL="0" lvl="0" indent="0" algn="r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None/>
                      </a:pPr>
                      <a:r>
                        <a:rPr lang="en-US" sz="2400" b="0" dirty="0">
                          <a:latin typeface="Arial Narrow" pitchFamily="34" charset="0"/>
                        </a:rPr>
                        <a:t>Capacity for response</a:t>
                      </a:r>
                      <a:r>
                        <a:rPr lang="en-US" sz="2400" b="0" baseline="0" dirty="0">
                          <a:latin typeface="Arial Narrow" pitchFamily="34" charset="0"/>
                        </a:rPr>
                        <a:t> </a:t>
                      </a:r>
                    </a:p>
                    <a:p>
                      <a:pPr marL="0" lvl="0" indent="0" algn="r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None/>
                      </a:pPr>
                      <a:r>
                        <a:rPr lang="en-US" sz="2400" b="0" baseline="0" dirty="0">
                          <a:latin typeface="Arial Narrow" pitchFamily="34" charset="0"/>
                        </a:rPr>
                        <a:t>(problem-solving capacity)</a:t>
                      </a:r>
                      <a:endParaRPr lang="en-US" sz="2400" b="0" dirty="0">
                        <a:latin typeface="Arial Narrow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507560"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Symbol"/>
                        <a:buNone/>
                        <a:tabLst/>
                        <a:defRPr/>
                      </a:pPr>
                      <a:r>
                        <a:rPr lang="es-ES" sz="2400" b="0" dirty="0" err="1">
                          <a:solidFill>
                            <a:schemeClr val="tx1"/>
                          </a:solidFill>
                          <a:latin typeface="Arial Narrow" pitchFamily="34" charset="0"/>
                          <a:ea typeface="Calibri"/>
                          <a:cs typeface="Times New Roman"/>
                        </a:rPr>
                        <a:t>Knowledge</a:t>
                      </a:r>
                      <a:endParaRPr lang="es-ES" sz="2400" b="0" dirty="0">
                        <a:solidFill>
                          <a:srgbClr val="FF0000"/>
                        </a:solidFill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581949"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Symbol"/>
                        <a:buNone/>
                        <a:tabLst/>
                        <a:defRPr/>
                      </a:pPr>
                      <a:r>
                        <a:rPr lang="en-US" sz="2400" b="0" dirty="0">
                          <a:latin typeface="Arial Narrow" pitchFamily="34" charset="0"/>
                        </a:rPr>
                        <a:t>Versatility, creativity, capacity for improvisation</a:t>
                      </a:r>
                      <a:endParaRPr lang="es-ES" sz="2400" b="0" dirty="0">
                        <a:solidFill>
                          <a:srgbClr val="FF0000"/>
                        </a:solidFill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474652"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Symbol"/>
                        <a:buNone/>
                        <a:tabLst/>
                        <a:defRPr/>
                      </a:pPr>
                      <a:r>
                        <a:rPr lang="en-US" sz="2400" b="0" dirty="0">
                          <a:latin typeface="Arial Narrow" pitchFamily="34" charset="0"/>
                        </a:rPr>
                        <a:t>Leadership qualities</a:t>
                      </a:r>
                      <a:endParaRPr lang="es-ES" sz="2400" b="0" dirty="0">
                        <a:solidFill>
                          <a:srgbClr val="FF0000"/>
                        </a:solidFill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891670"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Symbol"/>
                        <a:buNone/>
                        <a:tabLst/>
                        <a:defRPr/>
                      </a:pPr>
                      <a:r>
                        <a:rPr lang="en-US" sz="2400" b="0" dirty="0">
                          <a:latin typeface="Arial Narrow" pitchFamily="34" charset="0"/>
                        </a:rPr>
                        <a:t>Communication skills,</a:t>
                      </a:r>
                      <a:endParaRPr lang="es-ES" sz="2400" b="0" dirty="0">
                        <a:solidFill>
                          <a:srgbClr val="FF0000"/>
                        </a:solidFill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  <a:p>
                      <a:pPr marL="342900" lvl="0" indent="-342900" algn="r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None/>
                      </a:pPr>
                      <a:r>
                        <a:rPr lang="es-ES" sz="2400" b="0" dirty="0" err="1">
                          <a:solidFill>
                            <a:schemeClr val="tx1"/>
                          </a:solidFill>
                          <a:latin typeface="Arial Narrow" pitchFamily="34" charset="0"/>
                          <a:ea typeface="Calibri"/>
                          <a:cs typeface="Times New Roman"/>
                        </a:rPr>
                        <a:t>good</a:t>
                      </a:r>
                      <a:r>
                        <a:rPr lang="es-ES" sz="2400" b="0" dirty="0">
                          <a:solidFill>
                            <a:schemeClr val="tx1"/>
                          </a:solidFill>
                          <a:latin typeface="Arial Narrow" pitchFamily="34" charset="0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s-ES" sz="2400" b="0" dirty="0" err="1">
                          <a:solidFill>
                            <a:schemeClr val="tx1"/>
                          </a:solidFill>
                          <a:latin typeface="Arial Narrow" pitchFamily="34" charset="0"/>
                          <a:ea typeface="Calibri"/>
                          <a:cs typeface="Times New Roman"/>
                        </a:rPr>
                        <a:t>capacity</a:t>
                      </a:r>
                      <a:r>
                        <a:rPr lang="es-ES" sz="2400" b="0" dirty="0">
                          <a:solidFill>
                            <a:schemeClr val="tx1"/>
                          </a:solidFill>
                          <a:latin typeface="Arial Narrow" pitchFamily="34" charset="0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s-ES" sz="2400" b="0" dirty="0" err="1">
                          <a:solidFill>
                            <a:schemeClr val="tx1"/>
                          </a:solidFill>
                          <a:latin typeface="Arial Narrow" pitchFamily="34" charset="0"/>
                          <a:ea typeface="Calibri"/>
                          <a:cs typeface="Times New Roman"/>
                        </a:rPr>
                        <a:t>for</a:t>
                      </a:r>
                      <a:r>
                        <a:rPr lang="es-ES" sz="2400" b="0" dirty="0">
                          <a:solidFill>
                            <a:schemeClr val="tx1"/>
                          </a:solidFill>
                          <a:latin typeface="Arial Narrow" pitchFamily="34" charset="0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s-ES" sz="2400" b="0" dirty="0" err="1">
                          <a:solidFill>
                            <a:schemeClr val="tx1"/>
                          </a:solidFill>
                          <a:latin typeface="Arial Narrow" pitchFamily="34" charset="0"/>
                          <a:ea typeface="Calibri"/>
                          <a:cs typeface="Times New Roman"/>
                        </a:rPr>
                        <a:t>relationships</a:t>
                      </a:r>
                      <a:r>
                        <a:rPr lang="es-ES" sz="2400" b="0" dirty="0">
                          <a:solidFill>
                            <a:schemeClr val="tx1"/>
                          </a:solidFill>
                          <a:latin typeface="Arial Narrow" pitchFamily="34" charset="0"/>
                          <a:ea typeface="Calibri"/>
                          <a:cs typeface="Times New Roman"/>
                        </a:rPr>
                        <a:t> and </a:t>
                      </a:r>
                      <a:r>
                        <a:rPr lang="es-ES" sz="2400" b="0" dirty="0" err="1">
                          <a:solidFill>
                            <a:schemeClr val="tx1"/>
                          </a:solidFill>
                          <a:latin typeface="Arial Narrow" pitchFamily="34" charset="0"/>
                          <a:ea typeface="Calibri"/>
                          <a:cs typeface="Times New Roman"/>
                        </a:rPr>
                        <a:t>empathy</a:t>
                      </a:r>
                      <a:endParaRPr lang="es-ES" sz="2400" b="0" dirty="0">
                        <a:solidFill>
                          <a:schemeClr val="tx1"/>
                        </a:solidFill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</a:tbl>
          </a:graphicData>
        </a:graphic>
      </p:graphicFrame>
      <p:pic>
        <p:nvPicPr>
          <p:cNvPr id="7" name="Picture 24" descr="http://www.gifttrap.com/images/blue/black/Black_B_23.jpg"/>
          <p:cNvPicPr>
            <a:picLocks noChangeAspect="1" noChangeArrowheads="1"/>
          </p:cNvPicPr>
          <p:nvPr/>
        </p:nvPicPr>
        <p:blipFill>
          <a:blip r:embed="rId3" cstate="print"/>
          <a:srcRect l="8163" r="22449"/>
          <a:stretch>
            <a:fillRect/>
          </a:stretch>
        </p:blipFill>
        <p:spPr bwMode="auto">
          <a:xfrm>
            <a:off x="206188" y="1679880"/>
            <a:ext cx="3199190" cy="4612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Skills of a Transplant Coordinator</a:t>
            </a:r>
          </a:p>
        </p:txBody>
      </p:sp>
      <p:pic>
        <p:nvPicPr>
          <p:cNvPr id="6" name="Grafik 5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770142" y="14977"/>
            <a:ext cx="2364693" cy="10206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8719271"/>
      </p:ext>
    </p:extLst>
  </p:cSld>
  <p:clrMapOvr>
    <a:masterClrMapping/>
  </p:clrMapOvr>
  <p:transition>
    <p:fade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Organ donation and transplantation in Europe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28624" y="1213297"/>
            <a:ext cx="8524875" cy="4952007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rgbClr val="D2D2D2"/>
                </a:solidFill>
              </a:rPr>
              <a:t>Incidence of end-stage organ failure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rgbClr val="D2D2D2"/>
                </a:solidFill>
              </a:rPr>
              <a:t>Access to the waiting list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200" dirty="0"/>
              <a:t>Organ donation</a:t>
            </a:r>
          </a:p>
          <a:p>
            <a:pPr lvl="3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D2D2D2"/>
                </a:solidFill>
              </a:rPr>
              <a:t>Donation rates </a:t>
            </a:r>
          </a:p>
          <a:p>
            <a:pPr lvl="3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D2D2D2"/>
                </a:solidFill>
              </a:rPr>
              <a:t>Legal and formal framework</a:t>
            </a:r>
          </a:p>
          <a:p>
            <a:pPr lvl="3">
              <a:buFont typeface="Arial" panose="020B0604020202020204" pitchFamily="34" charset="0"/>
              <a:buChar char="•"/>
            </a:pPr>
            <a:r>
              <a:rPr lang="en-US" dirty="0"/>
              <a:t>Deceased donation</a:t>
            </a:r>
          </a:p>
          <a:p>
            <a:pPr lvl="3">
              <a:buFont typeface="Wingdings" panose="05000000000000000000" pitchFamily="2" charset="2"/>
              <a:buChar char="Ø"/>
            </a:pPr>
            <a:r>
              <a:rPr lang="en-US" dirty="0">
                <a:solidFill>
                  <a:schemeClr val="tx1"/>
                </a:solidFill>
              </a:rPr>
              <a:t>     </a:t>
            </a:r>
            <a:r>
              <a:rPr lang="en-US" sz="1800" dirty="0">
                <a:solidFill>
                  <a:schemeClr val="tx1"/>
                </a:solidFill>
              </a:rPr>
              <a:t>Donation after brain death (DBD) / Donation after circulatory arrest (DCD)</a:t>
            </a:r>
          </a:p>
          <a:p>
            <a:pPr lvl="3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D2D2D2"/>
                </a:solidFill>
              </a:rPr>
              <a:t>Living donation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rgbClr val="D2D2D2"/>
                </a:solidFill>
              </a:rPr>
              <a:t>Organ allocation</a:t>
            </a:r>
          </a:p>
          <a:p>
            <a:pPr lvl="3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D2D2D2"/>
                </a:solidFill>
              </a:rPr>
              <a:t>Allocation principles</a:t>
            </a:r>
          </a:p>
          <a:p>
            <a:pPr lvl="3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D2D2D2"/>
                </a:solidFill>
              </a:rPr>
              <a:t>International Organ exchange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rgbClr val="D2D2D2"/>
                </a:solidFill>
              </a:rPr>
              <a:t>Organ transplantation</a:t>
            </a:r>
          </a:p>
          <a:p>
            <a:r>
              <a:rPr lang="de-DE" dirty="0"/>
              <a:t>	</a:t>
            </a:r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696236" y="1088740"/>
            <a:ext cx="2364693" cy="10206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78476"/>
      </p:ext>
    </p:extLst>
  </p:cSld>
  <p:clrMapOvr>
    <a:masterClrMapping/>
  </p:clrMapOvr>
  <p:transition>
    <p:fade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pic>
        <p:nvPicPr>
          <p:cNvPr id="2050" name="Picture 2" descr="M:\Eigene Dokumente\0-DSO aktuell\ESOT\Vorträge Brüssel\Critical pathway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08" y="0"/>
            <a:ext cx="9144508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08923189"/>
      </p:ext>
    </p:extLst>
  </p:cSld>
  <p:clrMapOvr>
    <a:masterClrMapping/>
  </p:clrMapOvr>
  <p:transition>
    <p:fade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26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z="2800" b="1" dirty="0"/>
              <a:t>Donation after cardiac/circulatory death </a:t>
            </a:r>
            <a:br>
              <a:rPr lang="en-US" sz="2800" b="1" dirty="0"/>
            </a:br>
            <a:r>
              <a:rPr lang="en-US" sz="2800" b="1" dirty="0"/>
              <a:t>(non heart-beating donation) in Europe</a:t>
            </a:r>
          </a:p>
        </p:txBody>
      </p:sp>
      <p:pic>
        <p:nvPicPr>
          <p:cNvPr id="48131" name="Picture 3" descr="EUROPE_notNHB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640" y="1207746"/>
            <a:ext cx="6408712" cy="542561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Grafik 3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2861" y="5846348"/>
            <a:ext cx="2364693" cy="10206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344642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39652" y="1016732"/>
            <a:ext cx="5580620" cy="5762994"/>
          </a:xfrm>
          <a:prstGeom prst="rect">
            <a:avLst/>
          </a:prstGeom>
        </p:spPr>
      </p:pic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/>
              <a:t>Actual donors per donor type</a:t>
            </a:r>
            <a:r>
              <a:rPr lang="en-US" dirty="0"/>
              <a:t/>
            </a:r>
            <a:br>
              <a:rPr lang="en-US" dirty="0"/>
            </a:br>
            <a:r>
              <a:rPr lang="en-US" sz="2000" dirty="0"/>
              <a:t>Newsletter Transplant 2015</a:t>
            </a:r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743811" y="-3953"/>
            <a:ext cx="2364693" cy="10206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7737200"/>
      </p:ext>
    </p:extLst>
  </p:cSld>
  <p:clrMapOvr>
    <a:masterClrMapping/>
  </p:clrMapOvr>
  <p:transition>
    <p:fade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Organ donation and transplantation in Europe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28624" y="1213297"/>
            <a:ext cx="8524875" cy="4952007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rgbClr val="D2D2D2"/>
                </a:solidFill>
              </a:rPr>
              <a:t>Incidence of end-stage organ failure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rgbClr val="D2D2D2"/>
                </a:solidFill>
              </a:rPr>
              <a:t>Access to the waiting list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200" dirty="0"/>
              <a:t>Organ donation</a:t>
            </a:r>
          </a:p>
          <a:p>
            <a:pPr lvl="3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D2D2D2"/>
                </a:solidFill>
              </a:rPr>
              <a:t>Donation rates </a:t>
            </a:r>
          </a:p>
          <a:p>
            <a:pPr lvl="3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D2D2D2"/>
                </a:solidFill>
              </a:rPr>
              <a:t>Legal and formal framework</a:t>
            </a:r>
          </a:p>
          <a:p>
            <a:pPr lvl="3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D2D2D2"/>
                </a:solidFill>
              </a:rPr>
              <a:t>Deceased donation</a:t>
            </a:r>
          </a:p>
          <a:p>
            <a:pPr lvl="3">
              <a:buFont typeface="Wingdings" panose="05000000000000000000" pitchFamily="2" charset="2"/>
              <a:buChar char="Ø"/>
            </a:pPr>
            <a:r>
              <a:rPr lang="en-US" dirty="0">
                <a:solidFill>
                  <a:srgbClr val="D2D2D2"/>
                </a:solidFill>
              </a:rPr>
              <a:t>     </a:t>
            </a:r>
            <a:r>
              <a:rPr lang="en-US" sz="1800" dirty="0">
                <a:solidFill>
                  <a:srgbClr val="D2D2D2"/>
                </a:solidFill>
              </a:rPr>
              <a:t>Donation after brain death (DBD) / Donation after circulatory arrest (DCD)</a:t>
            </a:r>
          </a:p>
          <a:p>
            <a:pPr lvl="3">
              <a:buFont typeface="Arial" panose="020B0604020202020204" pitchFamily="34" charset="0"/>
              <a:buChar char="•"/>
            </a:pPr>
            <a:r>
              <a:rPr lang="en-US" dirty="0"/>
              <a:t>Living donation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rgbClr val="D2D2D2"/>
                </a:solidFill>
              </a:rPr>
              <a:t>Organ allocation</a:t>
            </a:r>
          </a:p>
          <a:p>
            <a:pPr lvl="3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D2D2D2"/>
                </a:solidFill>
              </a:rPr>
              <a:t>Allocation principles</a:t>
            </a:r>
          </a:p>
          <a:p>
            <a:pPr lvl="3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D2D2D2"/>
                </a:solidFill>
              </a:rPr>
              <a:t>International Organ exchange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rgbClr val="D2D2D2"/>
                </a:solidFill>
              </a:rPr>
              <a:t>Organ transplantation</a:t>
            </a:r>
          </a:p>
          <a:p>
            <a:r>
              <a:rPr lang="de-DE" dirty="0"/>
              <a:t>	</a:t>
            </a:r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696236" y="1088740"/>
            <a:ext cx="2364693" cy="10206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1761972"/>
      </p:ext>
    </p:extLst>
  </p:cSld>
  <p:clrMapOvr>
    <a:masterClrMapping/>
  </p:clrMapOvr>
  <p:transition>
    <p:fade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9575" y="1020005"/>
            <a:ext cx="8433000" cy="5793371"/>
          </a:xfrm>
          <a:prstGeom prst="rect">
            <a:avLst/>
          </a:prstGeom>
        </p:spPr>
      </p:pic>
      <p:sp>
        <p:nvSpPr>
          <p:cNvPr id="4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/>
              <a:t>Kidney transplants from living donors</a:t>
            </a:r>
            <a:r>
              <a:rPr lang="en-US" dirty="0"/>
              <a:t/>
            </a:r>
            <a:br>
              <a:rPr lang="en-US" dirty="0"/>
            </a:br>
            <a:r>
              <a:rPr lang="en-US" sz="2000" dirty="0"/>
              <a:t>Newsletter Transplant 2014</a:t>
            </a:r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056276" y="0"/>
            <a:ext cx="2088233" cy="901355"/>
          </a:xfrm>
          <a:prstGeom prst="rect">
            <a:avLst/>
          </a:prstGeom>
        </p:spPr>
      </p:pic>
      <p:pic>
        <p:nvPicPr>
          <p:cNvPr id="7" name="Grafik 6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056276" y="1"/>
            <a:ext cx="2088232" cy="9013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9669892"/>
      </p:ext>
    </p:extLst>
  </p:cSld>
  <p:clrMapOvr>
    <a:masterClrMapping/>
  </p:clrMapOvr>
  <p:transition>
    <p:fade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09575" y="0"/>
            <a:ext cx="8734425" cy="885825"/>
          </a:xfrm>
        </p:spPr>
        <p:txBody>
          <a:bodyPr/>
          <a:lstStyle/>
          <a:p>
            <a:r>
              <a:rPr lang="en-US" sz="2800" dirty="0"/>
              <a:t>Kidney transplants – per donor type</a:t>
            </a:r>
            <a:br>
              <a:rPr lang="en-US" sz="2800" dirty="0"/>
            </a:br>
            <a:r>
              <a:rPr lang="en-US" sz="2000" dirty="0"/>
              <a:t>Newsletter Transplant 2015</a:t>
            </a:r>
            <a:endParaRPr lang="en-US" sz="2800" dirty="0"/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43608" y="980728"/>
            <a:ext cx="4756962" cy="5885605"/>
          </a:xfrm>
          <a:prstGeom prst="rect">
            <a:avLst/>
          </a:prstGeom>
        </p:spPr>
      </p:pic>
      <p:pic>
        <p:nvPicPr>
          <p:cNvPr id="5" name="Grafik 4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743811" y="-3953"/>
            <a:ext cx="2364693" cy="10206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7000795"/>
      </p:ext>
    </p:extLst>
  </p:cSld>
  <p:clrMapOvr>
    <a:masterClrMapping/>
  </p:clrMapOvr>
  <p:transition>
    <p:fade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Organ donation and transplantation in Europe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28624" y="1213297"/>
            <a:ext cx="8524875" cy="4952007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rgbClr val="D2D2D2"/>
                </a:solidFill>
              </a:rPr>
              <a:t>Incidence of end-stage organ failure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rgbClr val="D2D2D2"/>
                </a:solidFill>
              </a:rPr>
              <a:t>Access to the waiting list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rgbClr val="D2D2D2"/>
                </a:solidFill>
              </a:rPr>
              <a:t>Organ donation</a:t>
            </a:r>
          </a:p>
          <a:p>
            <a:pPr lvl="3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D2D2D2"/>
                </a:solidFill>
              </a:rPr>
              <a:t>Donation rates </a:t>
            </a:r>
          </a:p>
          <a:p>
            <a:pPr lvl="3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D2D2D2"/>
                </a:solidFill>
              </a:rPr>
              <a:t>Legal and formal framework</a:t>
            </a:r>
          </a:p>
          <a:p>
            <a:pPr lvl="3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D2D2D2"/>
                </a:solidFill>
              </a:rPr>
              <a:t>Deceased donation</a:t>
            </a:r>
          </a:p>
          <a:p>
            <a:pPr lvl="3">
              <a:buFont typeface="Wingdings" panose="05000000000000000000" pitchFamily="2" charset="2"/>
              <a:buChar char="Ø"/>
            </a:pPr>
            <a:r>
              <a:rPr lang="en-US" dirty="0">
                <a:solidFill>
                  <a:srgbClr val="D2D2D2"/>
                </a:solidFill>
              </a:rPr>
              <a:t>     </a:t>
            </a:r>
            <a:r>
              <a:rPr lang="en-US" sz="1800" dirty="0">
                <a:solidFill>
                  <a:srgbClr val="D2D2D2"/>
                </a:solidFill>
              </a:rPr>
              <a:t>Donation after brain death (DBD) / Donation after circulatory arrest (DCD)</a:t>
            </a:r>
          </a:p>
          <a:p>
            <a:pPr lvl="3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D2D2D2"/>
                </a:solidFill>
              </a:rPr>
              <a:t>Living donation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200" dirty="0"/>
              <a:t>Organ allocation</a:t>
            </a:r>
          </a:p>
          <a:p>
            <a:pPr lvl="3">
              <a:buFont typeface="Arial" panose="020B0604020202020204" pitchFamily="34" charset="0"/>
              <a:buChar char="•"/>
            </a:pPr>
            <a:r>
              <a:rPr lang="en-US" dirty="0"/>
              <a:t>Allocation principles</a:t>
            </a:r>
          </a:p>
          <a:p>
            <a:pPr lvl="3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D2D2D2"/>
                </a:solidFill>
              </a:rPr>
              <a:t>International Organ exchange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rgbClr val="D2D2D2"/>
                </a:solidFill>
              </a:rPr>
              <a:t>Organ transplantation</a:t>
            </a:r>
          </a:p>
          <a:p>
            <a:r>
              <a:rPr lang="de-DE" dirty="0"/>
              <a:t>	</a:t>
            </a:r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696236" y="1088740"/>
            <a:ext cx="2364693" cy="10206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8012585"/>
      </p:ext>
    </p:extLst>
  </p:cSld>
  <p:clrMapOvr>
    <a:masterClrMapping/>
  </p:clrMapOvr>
  <p:transition>
    <p:fade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/>
              <a:t>The link between organ donation and allocation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1" y="1600201"/>
            <a:ext cx="8229600" cy="4853135"/>
          </a:xfrm>
        </p:spPr>
        <p:txBody>
          <a:bodyPr>
            <a:normAutofit/>
          </a:bodyPr>
          <a:lstStyle/>
          <a:p>
            <a:r>
              <a:rPr lang="en-US" sz="2400" dirty="0"/>
              <a:t>Not being able to allocate and transplant donated organs is </a:t>
            </a:r>
          </a:p>
          <a:p>
            <a:pPr lvl="1"/>
            <a:r>
              <a:rPr lang="en-US" sz="2400" dirty="0"/>
              <a:t>Devastating for the donor family</a:t>
            </a:r>
          </a:p>
          <a:p>
            <a:pPr lvl="1"/>
            <a:r>
              <a:rPr lang="en-US" sz="2400" dirty="0"/>
              <a:t>Demotivating for the procurement organization</a:t>
            </a:r>
          </a:p>
          <a:p>
            <a:r>
              <a:rPr lang="en-US" sz="2400" dirty="0"/>
              <a:t>Optimal matching between donor and recipient increases the benefit from transplantation and reduces the need for re-transplantation</a:t>
            </a:r>
          </a:p>
          <a:p>
            <a:r>
              <a:rPr lang="en-US" sz="2400" dirty="0"/>
              <a:t>Acceptance of the allocation system is essential for public trust into the transplant system which is a prerequisite for organ donation</a:t>
            </a:r>
          </a:p>
          <a:p>
            <a:pPr lvl="1"/>
            <a:endParaRPr lang="en-US" sz="2400" dirty="0"/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2861" y="5846348"/>
            <a:ext cx="2364693" cy="10206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6365685"/>
      </p:ext>
    </p:extLst>
  </p:cSld>
  <p:clrMapOvr>
    <a:masterClrMapping/>
  </p:clrMapOvr>
  <p:transition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Organ donation and transplantation in Europe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28624" y="1213297"/>
            <a:ext cx="8524875" cy="4952007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sz="2200" dirty="0"/>
              <a:t>Incidence of end-stage organ failure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chemeClr val="bg1">
                    <a:lumMod val="85000"/>
                  </a:schemeClr>
                </a:solidFill>
              </a:rPr>
              <a:t>Access to the waiting list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chemeClr val="bg1">
                    <a:lumMod val="85000"/>
                  </a:schemeClr>
                </a:solidFill>
              </a:rPr>
              <a:t>Organ donation</a:t>
            </a:r>
          </a:p>
          <a:p>
            <a:pPr lvl="3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>
                    <a:lumMod val="85000"/>
                  </a:schemeClr>
                </a:solidFill>
              </a:rPr>
              <a:t>Donation rates </a:t>
            </a:r>
          </a:p>
          <a:p>
            <a:pPr lvl="3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D2D2D2"/>
                </a:solidFill>
              </a:rPr>
              <a:t>Legal and formal framework</a:t>
            </a:r>
          </a:p>
          <a:p>
            <a:pPr lvl="3">
              <a:buFont typeface="Wingdings" panose="05000000000000000000" pitchFamily="2" charset="2"/>
              <a:buChar char="Ø"/>
            </a:pPr>
            <a:r>
              <a:rPr lang="en-US" dirty="0">
                <a:solidFill>
                  <a:schemeClr val="bg1">
                    <a:lumMod val="85000"/>
                  </a:schemeClr>
                </a:solidFill>
              </a:rPr>
              <a:t>     </a:t>
            </a:r>
            <a:r>
              <a:rPr lang="en-US" sz="1800" dirty="0">
                <a:solidFill>
                  <a:schemeClr val="bg1">
                    <a:lumMod val="85000"/>
                  </a:schemeClr>
                </a:solidFill>
              </a:rPr>
              <a:t>Donation after brain death (DBD) / Donation after circulatory arrest (DCD)</a:t>
            </a:r>
          </a:p>
          <a:p>
            <a:pPr lvl="3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>
                    <a:lumMod val="85000"/>
                  </a:schemeClr>
                </a:solidFill>
              </a:rPr>
              <a:t>Living donation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chemeClr val="bg1">
                    <a:lumMod val="85000"/>
                  </a:schemeClr>
                </a:solidFill>
              </a:rPr>
              <a:t>Organ allocation</a:t>
            </a:r>
          </a:p>
          <a:p>
            <a:pPr lvl="3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>
                    <a:lumMod val="85000"/>
                  </a:schemeClr>
                </a:solidFill>
              </a:rPr>
              <a:t>Allocation principles</a:t>
            </a:r>
          </a:p>
          <a:p>
            <a:pPr lvl="3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>
                    <a:lumMod val="85000"/>
                  </a:schemeClr>
                </a:solidFill>
              </a:rPr>
              <a:t>International Organ exchange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chemeClr val="bg1">
                    <a:lumMod val="85000"/>
                  </a:schemeClr>
                </a:solidFill>
              </a:rPr>
              <a:t>Organ transplantation</a:t>
            </a:r>
          </a:p>
          <a:p>
            <a:r>
              <a:rPr lang="de-DE" dirty="0"/>
              <a:t>	</a:t>
            </a:r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696236" y="1148175"/>
            <a:ext cx="2364693" cy="10206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0129198"/>
      </p:ext>
    </p:extLst>
  </p:cSld>
  <p:clrMapOvr>
    <a:masterClrMapping/>
  </p:clrMapOvr>
  <p:transition>
    <p:fade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pic>
        <p:nvPicPr>
          <p:cNvPr id="17838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7384"/>
            <a:ext cx="9144000" cy="59333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8217039"/>
      </p:ext>
    </p:extLst>
  </p:cSld>
  <p:clrMapOvr>
    <a:masterClrMapping/>
  </p:clrMapOvr>
  <p:transition>
    <p:fade/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84834" name="Picture 2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9857" y="1066411"/>
            <a:ext cx="8439150" cy="5772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84835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283968" cy="10664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84836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5544" y="209801"/>
            <a:ext cx="4658456" cy="3390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84837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28" y="6381376"/>
            <a:ext cx="1758688" cy="4382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Oval 6"/>
          <p:cNvSpPr/>
          <p:nvPr/>
        </p:nvSpPr>
        <p:spPr bwMode="auto">
          <a:xfrm>
            <a:off x="1605224" y="4869160"/>
            <a:ext cx="5760640" cy="720080"/>
          </a:xfrm>
          <a:prstGeom prst="ellipse">
            <a:avLst/>
          </a:prstGeom>
          <a:noFill/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339" tIns="45670" rIns="91339" bIns="45670" numCol="1" rtlCol="0" anchor="t" anchorCtr="0" compatLnSpc="1">
            <a:prstTxWarp prst="textNoShape">
              <a:avLst/>
            </a:prstTxWarp>
          </a:bodyPr>
          <a:lstStyle/>
          <a:p>
            <a:pPr algn="ctr" defTabSz="913373"/>
            <a:endParaRPr lang="de-DE" sz="2800"/>
          </a:p>
        </p:txBody>
      </p:sp>
    </p:spTree>
    <p:extLst>
      <p:ext uri="{BB962C8B-B14F-4D97-AF65-F5344CB8AC3E}">
        <p14:creationId xmlns:p14="http://schemas.microsoft.com/office/powerpoint/2010/main" val="4119188355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6" name="Picture 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413" y="-11464"/>
            <a:ext cx="7884369" cy="68437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-1608777" y="1581395"/>
            <a:ext cx="4283968" cy="10664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-641774" y="1833303"/>
            <a:ext cx="3744418" cy="2725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58418688"/>
      </p:ext>
    </p:extLst>
  </p:cSld>
  <p:clrMapOvr>
    <a:masterClrMapping/>
  </p:clrMapOvr>
  <p:transition>
    <p:fade/>
  </p:transition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1746" name="Rectangle 2"/>
          <p:cNvSpPr>
            <a:spLocks noGrp="1" noChangeArrowheads="1"/>
          </p:cNvSpPr>
          <p:nvPr>
            <p:ph type="title"/>
          </p:nvPr>
        </p:nvSpPr>
        <p:spPr>
          <a:xfrm>
            <a:off x="574675" y="0"/>
            <a:ext cx="8569325" cy="1143000"/>
          </a:xfrm>
        </p:spPr>
        <p:txBody>
          <a:bodyPr/>
          <a:lstStyle/>
          <a:p>
            <a:pPr>
              <a:defRPr/>
            </a:pPr>
            <a:r>
              <a:rPr lang="en-US" sz="2800" b="1" dirty="0">
                <a:solidFill>
                  <a:srgbClr val="004D9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Balancing urgency and outcome</a:t>
            </a:r>
            <a:br>
              <a:rPr lang="en-US" sz="2800" b="1" dirty="0">
                <a:solidFill>
                  <a:srgbClr val="004D92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800" b="1" dirty="0">
                <a:solidFill>
                  <a:srgbClr val="004D9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“Transplant window“-concept</a:t>
            </a:r>
          </a:p>
        </p:txBody>
      </p:sp>
      <p:sp>
        <p:nvSpPr>
          <p:cNvPr id="26627" name="Rectangle 3"/>
          <p:cNvSpPr>
            <a:spLocks noChangeArrowheads="1"/>
          </p:cNvSpPr>
          <p:nvPr/>
        </p:nvSpPr>
        <p:spPr bwMode="auto">
          <a:xfrm>
            <a:off x="1128713" y="2182813"/>
            <a:ext cx="7207250" cy="3659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26628" name="Line 4"/>
          <p:cNvSpPr>
            <a:spLocks noChangeShapeType="1"/>
          </p:cNvSpPr>
          <p:nvPr/>
        </p:nvSpPr>
        <p:spPr bwMode="auto">
          <a:xfrm>
            <a:off x="1128713" y="5842000"/>
            <a:ext cx="7207250" cy="1588"/>
          </a:xfrm>
          <a:prstGeom prst="line">
            <a:avLst/>
          </a:prstGeom>
          <a:noFill/>
          <a:ln w="0">
            <a:solidFill>
              <a:srgbClr val="BFBFA7"/>
            </a:solidFill>
            <a:prstDash val="sysDot"/>
            <a:round/>
            <a:headEnd/>
            <a:tailEnd/>
          </a:ln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26629" name="Line 5"/>
          <p:cNvSpPr>
            <a:spLocks noChangeShapeType="1"/>
          </p:cNvSpPr>
          <p:nvPr/>
        </p:nvSpPr>
        <p:spPr bwMode="auto">
          <a:xfrm>
            <a:off x="1128713" y="5110163"/>
            <a:ext cx="7207250" cy="1587"/>
          </a:xfrm>
          <a:prstGeom prst="line">
            <a:avLst/>
          </a:prstGeom>
          <a:noFill/>
          <a:ln w="0">
            <a:solidFill>
              <a:srgbClr val="BFBFA7"/>
            </a:solidFill>
            <a:prstDash val="sysDot"/>
            <a:round/>
            <a:headEnd/>
            <a:tailEnd/>
          </a:ln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26630" name="Line 6"/>
          <p:cNvSpPr>
            <a:spLocks noChangeShapeType="1"/>
          </p:cNvSpPr>
          <p:nvPr/>
        </p:nvSpPr>
        <p:spPr bwMode="auto">
          <a:xfrm>
            <a:off x="1128713" y="4378325"/>
            <a:ext cx="7207250" cy="1588"/>
          </a:xfrm>
          <a:prstGeom prst="line">
            <a:avLst/>
          </a:prstGeom>
          <a:noFill/>
          <a:ln w="0">
            <a:solidFill>
              <a:srgbClr val="BFBFA7"/>
            </a:solidFill>
            <a:prstDash val="sysDot"/>
            <a:round/>
            <a:headEnd/>
            <a:tailEnd/>
          </a:ln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26631" name="Line 7"/>
          <p:cNvSpPr>
            <a:spLocks noChangeShapeType="1"/>
          </p:cNvSpPr>
          <p:nvPr/>
        </p:nvSpPr>
        <p:spPr bwMode="auto">
          <a:xfrm>
            <a:off x="1128713" y="3646488"/>
            <a:ext cx="7207250" cy="1587"/>
          </a:xfrm>
          <a:prstGeom prst="line">
            <a:avLst/>
          </a:prstGeom>
          <a:noFill/>
          <a:ln w="0">
            <a:solidFill>
              <a:srgbClr val="BFBFA7"/>
            </a:solidFill>
            <a:prstDash val="sysDot"/>
            <a:round/>
            <a:headEnd/>
            <a:tailEnd/>
          </a:ln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26632" name="Line 8"/>
          <p:cNvSpPr>
            <a:spLocks noChangeShapeType="1"/>
          </p:cNvSpPr>
          <p:nvPr/>
        </p:nvSpPr>
        <p:spPr bwMode="auto">
          <a:xfrm>
            <a:off x="1128713" y="2914650"/>
            <a:ext cx="7207250" cy="1588"/>
          </a:xfrm>
          <a:prstGeom prst="line">
            <a:avLst/>
          </a:prstGeom>
          <a:noFill/>
          <a:ln w="0">
            <a:solidFill>
              <a:srgbClr val="BFBFA7"/>
            </a:solidFill>
            <a:prstDash val="sysDot"/>
            <a:round/>
            <a:headEnd/>
            <a:tailEnd/>
          </a:ln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26633" name="Line 9"/>
          <p:cNvSpPr>
            <a:spLocks noChangeShapeType="1"/>
          </p:cNvSpPr>
          <p:nvPr/>
        </p:nvSpPr>
        <p:spPr bwMode="auto">
          <a:xfrm>
            <a:off x="1128713" y="2182813"/>
            <a:ext cx="7207250" cy="1587"/>
          </a:xfrm>
          <a:prstGeom prst="line">
            <a:avLst/>
          </a:prstGeom>
          <a:noFill/>
          <a:ln w="0">
            <a:solidFill>
              <a:srgbClr val="BFBFA7"/>
            </a:solidFill>
            <a:prstDash val="sysDot"/>
            <a:round/>
            <a:headEnd/>
            <a:tailEnd/>
          </a:ln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311754" name="Freeform 10"/>
          <p:cNvSpPr>
            <a:spLocks/>
          </p:cNvSpPr>
          <p:nvPr/>
        </p:nvSpPr>
        <p:spPr bwMode="auto">
          <a:xfrm>
            <a:off x="1128713" y="2427288"/>
            <a:ext cx="7207250" cy="2444750"/>
          </a:xfrm>
          <a:custGeom>
            <a:avLst/>
            <a:gdLst>
              <a:gd name="T0" fmla="*/ 1201561 w 13622"/>
              <a:gd name="T1" fmla="*/ 2439458 h 4620"/>
              <a:gd name="T2" fmla="*/ 1560283 w 13622"/>
              <a:gd name="T3" fmla="*/ 2441046 h 4620"/>
              <a:gd name="T4" fmla="*/ 1925355 w 13622"/>
              <a:gd name="T5" fmla="*/ 2444750 h 4620"/>
              <a:gd name="T6" fmla="*/ 2207889 w 13622"/>
              <a:gd name="T7" fmla="*/ 2443163 h 4620"/>
              <a:gd name="T8" fmla="*/ 2599944 w 13622"/>
              <a:gd name="T9" fmla="*/ 2436283 h 4620"/>
              <a:gd name="T10" fmla="*/ 2883535 w 13622"/>
              <a:gd name="T11" fmla="*/ 2434696 h 4620"/>
              <a:gd name="T12" fmla="*/ 3114218 w 13622"/>
              <a:gd name="T13" fmla="*/ 2429933 h 4620"/>
              <a:gd name="T14" fmla="*/ 3402571 w 13622"/>
              <a:gd name="T15" fmla="*/ 2409825 h 4620"/>
              <a:gd name="T16" fmla="*/ 3718437 w 13622"/>
              <a:gd name="T17" fmla="*/ 2379663 h 4620"/>
              <a:gd name="T18" fmla="*/ 3992505 w 13622"/>
              <a:gd name="T19" fmla="*/ 2357967 h 4620"/>
              <a:gd name="T20" fmla="*/ 4253875 w 13622"/>
              <a:gd name="T21" fmla="*/ 2335213 h 4620"/>
              <a:gd name="T22" fmla="*/ 4368159 w 13622"/>
              <a:gd name="T23" fmla="*/ 2318279 h 4620"/>
              <a:gd name="T24" fmla="*/ 4489850 w 13622"/>
              <a:gd name="T25" fmla="*/ 2292350 h 4620"/>
              <a:gd name="T26" fmla="*/ 4630587 w 13622"/>
              <a:gd name="T27" fmla="*/ 2252663 h 4620"/>
              <a:gd name="T28" fmla="*/ 4805187 w 13622"/>
              <a:gd name="T29" fmla="*/ 2195513 h 4620"/>
              <a:gd name="T30" fmla="*/ 5046451 w 13622"/>
              <a:gd name="T31" fmla="*/ 2108729 h 4620"/>
              <a:gd name="T32" fmla="*/ 5233749 w 13622"/>
              <a:gd name="T33" fmla="*/ 2032000 h 4620"/>
              <a:gd name="T34" fmla="*/ 5380306 w 13622"/>
              <a:gd name="T35" fmla="*/ 1958446 h 4620"/>
              <a:gd name="T36" fmla="*/ 5501997 w 13622"/>
              <a:gd name="T37" fmla="*/ 1884362 h 4620"/>
              <a:gd name="T38" fmla="*/ 5610460 w 13622"/>
              <a:gd name="T39" fmla="*/ 1802871 h 4620"/>
              <a:gd name="T40" fmla="*/ 5721569 w 13622"/>
              <a:gd name="T41" fmla="*/ 1709737 h 4620"/>
              <a:gd name="T42" fmla="*/ 5922093 w 13622"/>
              <a:gd name="T43" fmla="*/ 1534054 h 4620"/>
              <a:gd name="T44" fmla="*/ 6082407 w 13622"/>
              <a:gd name="T45" fmla="*/ 1398058 h 4620"/>
              <a:gd name="T46" fmla="*/ 6227907 w 13622"/>
              <a:gd name="T47" fmla="*/ 1266296 h 4620"/>
              <a:gd name="T48" fmla="*/ 6362824 w 13622"/>
              <a:gd name="T49" fmla="*/ 1134004 h 4620"/>
              <a:gd name="T50" fmla="*/ 6487160 w 13622"/>
              <a:gd name="T51" fmla="*/ 1003829 h 4620"/>
              <a:gd name="T52" fmla="*/ 6600914 w 13622"/>
              <a:gd name="T53" fmla="*/ 876829 h 4620"/>
              <a:gd name="T54" fmla="*/ 6752234 w 13622"/>
              <a:gd name="T55" fmla="*/ 693208 h 4620"/>
              <a:gd name="T56" fmla="*/ 6919426 w 13622"/>
              <a:gd name="T57" fmla="*/ 469900 h 4620"/>
              <a:gd name="T58" fmla="*/ 7046936 w 13622"/>
              <a:gd name="T59" fmla="*/ 278342 h 4620"/>
              <a:gd name="T60" fmla="*/ 7136881 w 13622"/>
              <a:gd name="T61" fmla="*/ 130175 h 4620"/>
              <a:gd name="T62" fmla="*/ 7207250 w 13622"/>
              <a:gd name="T63" fmla="*/ 0 h 4620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w 13622"/>
              <a:gd name="T97" fmla="*/ 0 h 4620"/>
              <a:gd name="T98" fmla="*/ 13622 w 13622"/>
              <a:gd name="T99" fmla="*/ 4620 h 4620"/>
            </a:gdLst>
            <a:ahLst/>
            <a:cxnLst>
              <a:cxn ang="T64">
                <a:pos x="T0" y="T1"/>
              </a:cxn>
              <a:cxn ang="T65">
                <a:pos x="T2" y="T3"/>
              </a:cxn>
              <a:cxn ang="T66">
                <a:pos x="T4" y="T5"/>
              </a:cxn>
              <a:cxn ang="T67">
                <a:pos x="T6" y="T7"/>
              </a:cxn>
              <a:cxn ang="T68">
                <a:pos x="T8" y="T9"/>
              </a:cxn>
              <a:cxn ang="T69">
                <a:pos x="T10" y="T11"/>
              </a:cxn>
              <a:cxn ang="T70">
                <a:pos x="T12" y="T13"/>
              </a:cxn>
              <a:cxn ang="T71">
                <a:pos x="T14" y="T15"/>
              </a:cxn>
              <a:cxn ang="T72">
                <a:pos x="T16" y="T17"/>
              </a:cxn>
              <a:cxn ang="T73">
                <a:pos x="T18" y="T19"/>
              </a:cxn>
              <a:cxn ang="T74">
                <a:pos x="T20" y="T21"/>
              </a:cxn>
              <a:cxn ang="T75">
                <a:pos x="T22" y="T23"/>
              </a:cxn>
              <a:cxn ang="T76">
                <a:pos x="T24" y="T25"/>
              </a:cxn>
              <a:cxn ang="T77">
                <a:pos x="T26" y="T27"/>
              </a:cxn>
              <a:cxn ang="T78">
                <a:pos x="T28" y="T29"/>
              </a:cxn>
              <a:cxn ang="T79">
                <a:pos x="T30" y="T31"/>
              </a:cxn>
              <a:cxn ang="T80">
                <a:pos x="T32" y="T33"/>
              </a:cxn>
              <a:cxn ang="T81">
                <a:pos x="T34" y="T35"/>
              </a:cxn>
              <a:cxn ang="T82">
                <a:pos x="T36" y="T37"/>
              </a:cxn>
              <a:cxn ang="T83">
                <a:pos x="T38" y="T39"/>
              </a:cxn>
              <a:cxn ang="T84">
                <a:pos x="T40" y="T41"/>
              </a:cxn>
              <a:cxn ang="T85">
                <a:pos x="T42" y="T43"/>
              </a:cxn>
              <a:cxn ang="T86">
                <a:pos x="T44" y="T45"/>
              </a:cxn>
              <a:cxn ang="T87">
                <a:pos x="T46" y="T47"/>
              </a:cxn>
              <a:cxn ang="T88">
                <a:pos x="T48" y="T49"/>
              </a:cxn>
              <a:cxn ang="T89">
                <a:pos x="T50" y="T51"/>
              </a:cxn>
              <a:cxn ang="T90">
                <a:pos x="T52" y="T53"/>
              </a:cxn>
              <a:cxn ang="T91">
                <a:pos x="T54" y="T55"/>
              </a:cxn>
              <a:cxn ang="T92">
                <a:pos x="T56" y="T57"/>
              </a:cxn>
              <a:cxn ang="T93">
                <a:pos x="T58" y="T59"/>
              </a:cxn>
              <a:cxn ang="T94">
                <a:pos x="T60" y="T61"/>
              </a:cxn>
              <a:cxn ang="T95">
                <a:pos x="T62" y="T63"/>
              </a:cxn>
            </a:cxnLst>
            <a:rect l="T96" t="T97" r="T98" b="T99"/>
            <a:pathLst>
              <a:path w="13622" h="4620">
                <a:moveTo>
                  <a:pt x="0" y="4610"/>
                </a:moveTo>
                <a:lnTo>
                  <a:pt x="2271" y="4610"/>
                </a:lnTo>
                <a:lnTo>
                  <a:pt x="2648" y="4611"/>
                </a:lnTo>
                <a:lnTo>
                  <a:pt x="2949" y="4613"/>
                </a:lnTo>
                <a:lnTo>
                  <a:pt x="3420" y="4619"/>
                </a:lnTo>
                <a:lnTo>
                  <a:pt x="3639" y="4620"/>
                </a:lnTo>
                <a:lnTo>
                  <a:pt x="3882" y="4620"/>
                </a:lnTo>
                <a:lnTo>
                  <a:pt x="4173" y="4617"/>
                </a:lnTo>
                <a:lnTo>
                  <a:pt x="4540" y="4610"/>
                </a:lnTo>
                <a:lnTo>
                  <a:pt x="4914" y="4604"/>
                </a:lnTo>
                <a:lnTo>
                  <a:pt x="5208" y="4602"/>
                </a:lnTo>
                <a:lnTo>
                  <a:pt x="5450" y="4601"/>
                </a:lnTo>
                <a:lnTo>
                  <a:pt x="5668" y="4599"/>
                </a:lnTo>
                <a:lnTo>
                  <a:pt x="5886" y="4592"/>
                </a:lnTo>
                <a:lnTo>
                  <a:pt x="6131" y="4578"/>
                </a:lnTo>
                <a:lnTo>
                  <a:pt x="6431" y="4554"/>
                </a:lnTo>
                <a:lnTo>
                  <a:pt x="6811" y="4518"/>
                </a:lnTo>
                <a:lnTo>
                  <a:pt x="7028" y="4497"/>
                </a:lnTo>
                <a:lnTo>
                  <a:pt x="7221" y="4480"/>
                </a:lnTo>
                <a:lnTo>
                  <a:pt x="7546" y="4456"/>
                </a:lnTo>
                <a:lnTo>
                  <a:pt x="7811" y="4436"/>
                </a:lnTo>
                <a:lnTo>
                  <a:pt x="8040" y="4413"/>
                </a:lnTo>
                <a:lnTo>
                  <a:pt x="8148" y="4399"/>
                </a:lnTo>
                <a:lnTo>
                  <a:pt x="8256" y="4381"/>
                </a:lnTo>
                <a:lnTo>
                  <a:pt x="8368" y="4358"/>
                </a:lnTo>
                <a:lnTo>
                  <a:pt x="8486" y="4332"/>
                </a:lnTo>
                <a:lnTo>
                  <a:pt x="8612" y="4297"/>
                </a:lnTo>
                <a:lnTo>
                  <a:pt x="8752" y="4257"/>
                </a:lnTo>
                <a:lnTo>
                  <a:pt x="8907" y="4208"/>
                </a:lnTo>
                <a:lnTo>
                  <a:pt x="9082" y="4149"/>
                </a:lnTo>
                <a:lnTo>
                  <a:pt x="9323" y="4064"/>
                </a:lnTo>
                <a:lnTo>
                  <a:pt x="9538" y="3985"/>
                </a:lnTo>
                <a:lnTo>
                  <a:pt x="9726" y="3910"/>
                </a:lnTo>
                <a:lnTo>
                  <a:pt x="9892" y="3840"/>
                </a:lnTo>
                <a:lnTo>
                  <a:pt x="10039" y="3769"/>
                </a:lnTo>
                <a:lnTo>
                  <a:pt x="10169" y="3701"/>
                </a:lnTo>
                <a:lnTo>
                  <a:pt x="10288" y="3632"/>
                </a:lnTo>
                <a:lnTo>
                  <a:pt x="10399" y="3561"/>
                </a:lnTo>
                <a:lnTo>
                  <a:pt x="10503" y="3486"/>
                </a:lnTo>
                <a:lnTo>
                  <a:pt x="10604" y="3407"/>
                </a:lnTo>
                <a:lnTo>
                  <a:pt x="10707" y="3323"/>
                </a:lnTo>
                <a:lnTo>
                  <a:pt x="10814" y="3231"/>
                </a:lnTo>
                <a:lnTo>
                  <a:pt x="11054" y="3021"/>
                </a:lnTo>
                <a:lnTo>
                  <a:pt x="11193" y="2899"/>
                </a:lnTo>
                <a:lnTo>
                  <a:pt x="11351" y="2766"/>
                </a:lnTo>
                <a:lnTo>
                  <a:pt x="11496" y="2642"/>
                </a:lnTo>
                <a:lnTo>
                  <a:pt x="11636" y="2517"/>
                </a:lnTo>
                <a:lnTo>
                  <a:pt x="11771" y="2393"/>
                </a:lnTo>
                <a:lnTo>
                  <a:pt x="11901" y="2267"/>
                </a:lnTo>
                <a:lnTo>
                  <a:pt x="12026" y="2143"/>
                </a:lnTo>
                <a:lnTo>
                  <a:pt x="12147" y="2020"/>
                </a:lnTo>
                <a:lnTo>
                  <a:pt x="12261" y="1897"/>
                </a:lnTo>
                <a:lnTo>
                  <a:pt x="12372" y="1777"/>
                </a:lnTo>
                <a:lnTo>
                  <a:pt x="12476" y="1657"/>
                </a:lnTo>
                <a:lnTo>
                  <a:pt x="12576" y="1540"/>
                </a:lnTo>
                <a:lnTo>
                  <a:pt x="12762" y="1310"/>
                </a:lnTo>
                <a:lnTo>
                  <a:pt x="12930" y="1092"/>
                </a:lnTo>
                <a:lnTo>
                  <a:pt x="13078" y="888"/>
                </a:lnTo>
                <a:lnTo>
                  <a:pt x="13207" y="699"/>
                </a:lnTo>
                <a:lnTo>
                  <a:pt x="13319" y="526"/>
                </a:lnTo>
                <a:lnTo>
                  <a:pt x="13413" y="376"/>
                </a:lnTo>
                <a:lnTo>
                  <a:pt x="13489" y="246"/>
                </a:lnTo>
                <a:lnTo>
                  <a:pt x="13588" y="65"/>
                </a:lnTo>
                <a:lnTo>
                  <a:pt x="13622" y="0"/>
                </a:lnTo>
              </a:path>
            </a:pathLst>
          </a:custGeom>
          <a:noFill/>
          <a:ln w="85725">
            <a:solidFill>
              <a:srgbClr val="E79758"/>
            </a:solidFill>
            <a:round/>
            <a:headEnd/>
            <a:tailEnd/>
          </a:ln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311755" name="Freeform 11"/>
          <p:cNvSpPr>
            <a:spLocks/>
          </p:cNvSpPr>
          <p:nvPr/>
        </p:nvSpPr>
        <p:spPr bwMode="auto">
          <a:xfrm>
            <a:off x="1128713" y="3159125"/>
            <a:ext cx="7207250" cy="2195513"/>
          </a:xfrm>
          <a:custGeom>
            <a:avLst/>
            <a:gdLst>
              <a:gd name="T0" fmla="*/ 0 w 13622"/>
              <a:gd name="T1" fmla="*/ 2195513 h 4150"/>
              <a:gd name="T2" fmla="*/ 361368 w 13622"/>
              <a:gd name="T3" fmla="*/ 2121976 h 4150"/>
              <a:gd name="T4" fmla="*/ 1201561 w 13622"/>
              <a:gd name="T5" fmla="*/ 1951096 h 4150"/>
              <a:gd name="T6" fmla="*/ 1405260 w 13622"/>
              <a:gd name="T7" fmla="*/ 1910889 h 4150"/>
              <a:gd name="T8" fmla="*/ 1568220 w 13622"/>
              <a:gd name="T9" fmla="*/ 1880734 h 4150"/>
              <a:gd name="T10" fmla="*/ 1702608 w 13622"/>
              <a:gd name="T11" fmla="*/ 1856928 h 4150"/>
              <a:gd name="T12" fmla="*/ 1821124 w 13622"/>
              <a:gd name="T13" fmla="*/ 1835766 h 4150"/>
              <a:gd name="T14" fmla="*/ 1936995 w 13622"/>
              <a:gd name="T15" fmla="*/ 1813546 h 4150"/>
              <a:gd name="T16" fmla="*/ 2063976 w 13622"/>
              <a:gd name="T17" fmla="*/ 1787623 h 4150"/>
              <a:gd name="T18" fmla="*/ 2214767 w 13622"/>
              <a:gd name="T19" fmla="*/ 1753236 h 4150"/>
              <a:gd name="T20" fmla="*/ 2402064 w 13622"/>
              <a:gd name="T21" fmla="*/ 1707209 h 4150"/>
              <a:gd name="T22" fmla="*/ 2602060 w 13622"/>
              <a:gd name="T23" fmla="*/ 1655893 h 4150"/>
              <a:gd name="T24" fmla="*/ 2761316 w 13622"/>
              <a:gd name="T25" fmla="*/ 1611453 h 4150"/>
              <a:gd name="T26" fmla="*/ 2892001 w 13622"/>
              <a:gd name="T27" fmla="*/ 1572305 h 4150"/>
              <a:gd name="T28" fmla="*/ 3008400 w 13622"/>
              <a:gd name="T29" fmla="*/ 1534743 h 4150"/>
              <a:gd name="T30" fmla="*/ 3124271 w 13622"/>
              <a:gd name="T31" fmla="*/ 1495594 h 4150"/>
              <a:gd name="T32" fmla="*/ 3253368 w 13622"/>
              <a:gd name="T33" fmla="*/ 1452742 h 4150"/>
              <a:gd name="T34" fmla="*/ 3408391 w 13622"/>
              <a:gd name="T35" fmla="*/ 1401954 h 4150"/>
              <a:gd name="T36" fmla="*/ 3603625 w 13622"/>
              <a:gd name="T37" fmla="*/ 1341643 h 4150"/>
              <a:gd name="T38" fmla="*/ 3804150 w 13622"/>
              <a:gd name="T39" fmla="*/ 1281333 h 4150"/>
              <a:gd name="T40" fmla="*/ 3963934 w 13622"/>
              <a:gd name="T41" fmla="*/ 1235836 h 4150"/>
              <a:gd name="T42" fmla="*/ 4096736 w 13622"/>
              <a:gd name="T43" fmla="*/ 1198274 h 4150"/>
              <a:gd name="T44" fmla="*/ 4215252 w 13622"/>
              <a:gd name="T45" fmla="*/ 1165473 h 4150"/>
              <a:gd name="T46" fmla="*/ 4331651 w 13622"/>
              <a:gd name="T47" fmla="*/ 1131615 h 4150"/>
              <a:gd name="T48" fmla="*/ 4460750 w 13622"/>
              <a:gd name="T49" fmla="*/ 1091937 h 4150"/>
              <a:gd name="T50" fmla="*/ 4613657 w 13622"/>
              <a:gd name="T51" fmla="*/ 1041678 h 4150"/>
              <a:gd name="T52" fmla="*/ 4805187 w 13622"/>
              <a:gd name="T53" fmla="*/ 975548 h 4150"/>
              <a:gd name="T54" fmla="*/ 5006241 w 13622"/>
              <a:gd name="T55" fmla="*/ 902541 h 4150"/>
              <a:gd name="T56" fmla="*/ 5164438 w 13622"/>
              <a:gd name="T57" fmla="*/ 842759 h 4150"/>
              <a:gd name="T58" fmla="*/ 5294594 w 13622"/>
              <a:gd name="T59" fmla="*/ 790914 h 4150"/>
              <a:gd name="T60" fmla="*/ 5409935 w 13622"/>
              <a:gd name="T61" fmla="*/ 741713 h 4150"/>
              <a:gd name="T62" fmla="*/ 5524748 w 13622"/>
              <a:gd name="T63" fmla="*/ 691454 h 4150"/>
              <a:gd name="T64" fmla="*/ 5652787 w 13622"/>
              <a:gd name="T65" fmla="*/ 635376 h 4150"/>
              <a:gd name="T66" fmla="*/ 5808339 w 13622"/>
              <a:gd name="T67" fmla="*/ 569246 h 4150"/>
              <a:gd name="T68" fmla="*/ 6005689 w 13622"/>
              <a:gd name="T69" fmla="*/ 487774 h 4150"/>
              <a:gd name="T70" fmla="*/ 7207250 w 13622"/>
              <a:gd name="T71" fmla="*/ 0 h 4150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w 13622"/>
              <a:gd name="T109" fmla="*/ 0 h 4150"/>
              <a:gd name="T110" fmla="*/ 13622 w 13622"/>
              <a:gd name="T111" fmla="*/ 4150 h 4150"/>
            </a:gdLst>
            <a:ahLst/>
            <a:cxnLst>
              <a:cxn ang="T72">
                <a:pos x="T0" y="T1"/>
              </a:cxn>
              <a:cxn ang="T73">
                <a:pos x="T2" y="T3"/>
              </a:cxn>
              <a:cxn ang="T74">
                <a:pos x="T4" y="T5"/>
              </a:cxn>
              <a:cxn ang="T75">
                <a:pos x="T6" y="T7"/>
              </a:cxn>
              <a:cxn ang="T76">
                <a:pos x="T8" y="T9"/>
              </a:cxn>
              <a:cxn ang="T77">
                <a:pos x="T10" y="T11"/>
              </a:cxn>
              <a:cxn ang="T78">
                <a:pos x="T12" y="T13"/>
              </a:cxn>
              <a:cxn ang="T79">
                <a:pos x="T14" y="T15"/>
              </a:cxn>
              <a:cxn ang="T80">
                <a:pos x="T16" y="T17"/>
              </a:cxn>
              <a:cxn ang="T81">
                <a:pos x="T18" y="T19"/>
              </a:cxn>
              <a:cxn ang="T82">
                <a:pos x="T20" y="T21"/>
              </a:cxn>
              <a:cxn ang="T83">
                <a:pos x="T22" y="T23"/>
              </a:cxn>
              <a:cxn ang="T84">
                <a:pos x="T24" y="T25"/>
              </a:cxn>
              <a:cxn ang="T85">
                <a:pos x="T26" y="T27"/>
              </a:cxn>
              <a:cxn ang="T86">
                <a:pos x="T28" y="T29"/>
              </a:cxn>
              <a:cxn ang="T87">
                <a:pos x="T30" y="T31"/>
              </a:cxn>
              <a:cxn ang="T88">
                <a:pos x="T32" y="T33"/>
              </a:cxn>
              <a:cxn ang="T89">
                <a:pos x="T34" y="T35"/>
              </a:cxn>
              <a:cxn ang="T90">
                <a:pos x="T36" y="T37"/>
              </a:cxn>
              <a:cxn ang="T91">
                <a:pos x="T38" y="T39"/>
              </a:cxn>
              <a:cxn ang="T92">
                <a:pos x="T40" y="T41"/>
              </a:cxn>
              <a:cxn ang="T93">
                <a:pos x="T42" y="T43"/>
              </a:cxn>
              <a:cxn ang="T94">
                <a:pos x="T44" y="T45"/>
              </a:cxn>
              <a:cxn ang="T95">
                <a:pos x="T46" y="T47"/>
              </a:cxn>
              <a:cxn ang="T96">
                <a:pos x="T48" y="T49"/>
              </a:cxn>
              <a:cxn ang="T97">
                <a:pos x="T50" y="T51"/>
              </a:cxn>
              <a:cxn ang="T98">
                <a:pos x="T52" y="T53"/>
              </a:cxn>
              <a:cxn ang="T99">
                <a:pos x="T54" y="T55"/>
              </a:cxn>
              <a:cxn ang="T100">
                <a:pos x="T56" y="T57"/>
              </a:cxn>
              <a:cxn ang="T101">
                <a:pos x="T58" y="T59"/>
              </a:cxn>
              <a:cxn ang="T102">
                <a:pos x="T60" y="T61"/>
              </a:cxn>
              <a:cxn ang="T103">
                <a:pos x="T62" y="T63"/>
              </a:cxn>
              <a:cxn ang="T104">
                <a:pos x="T64" y="T65"/>
              </a:cxn>
              <a:cxn ang="T105">
                <a:pos x="T66" y="T67"/>
              </a:cxn>
              <a:cxn ang="T106">
                <a:pos x="T68" y="T69"/>
              </a:cxn>
              <a:cxn ang="T107">
                <a:pos x="T70" y="T71"/>
              </a:cxn>
            </a:cxnLst>
            <a:rect l="T108" t="T109" r="T110" b="T111"/>
            <a:pathLst>
              <a:path w="13622" h="4150">
                <a:moveTo>
                  <a:pt x="0" y="4150"/>
                </a:moveTo>
                <a:lnTo>
                  <a:pt x="683" y="4011"/>
                </a:lnTo>
                <a:lnTo>
                  <a:pt x="2271" y="3688"/>
                </a:lnTo>
                <a:lnTo>
                  <a:pt x="2656" y="3612"/>
                </a:lnTo>
                <a:lnTo>
                  <a:pt x="2964" y="3555"/>
                </a:lnTo>
                <a:lnTo>
                  <a:pt x="3218" y="3510"/>
                </a:lnTo>
                <a:lnTo>
                  <a:pt x="3442" y="3470"/>
                </a:lnTo>
                <a:lnTo>
                  <a:pt x="3661" y="3428"/>
                </a:lnTo>
                <a:lnTo>
                  <a:pt x="3901" y="3379"/>
                </a:lnTo>
                <a:lnTo>
                  <a:pt x="4186" y="3314"/>
                </a:lnTo>
                <a:lnTo>
                  <a:pt x="4540" y="3227"/>
                </a:lnTo>
                <a:lnTo>
                  <a:pt x="4918" y="3130"/>
                </a:lnTo>
                <a:lnTo>
                  <a:pt x="5219" y="3046"/>
                </a:lnTo>
                <a:lnTo>
                  <a:pt x="5466" y="2972"/>
                </a:lnTo>
                <a:lnTo>
                  <a:pt x="5686" y="2901"/>
                </a:lnTo>
                <a:lnTo>
                  <a:pt x="5905" y="2827"/>
                </a:lnTo>
                <a:lnTo>
                  <a:pt x="6149" y="2746"/>
                </a:lnTo>
                <a:lnTo>
                  <a:pt x="6442" y="2650"/>
                </a:lnTo>
                <a:lnTo>
                  <a:pt x="6811" y="2536"/>
                </a:lnTo>
                <a:lnTo>
                  <a:pt x="7190" y="2422"/>
                </a:lnTo>
                <a:lnTo>
                  <a:pt x="7492" y="2336"/>
                </a:lnTo>
                <a:lnTo>
                  <a:pt x="7743" y="2265"/>
                </a:lnTo>
                <a:lnTo>
                  <a:pt x="7967" y="2203"/>
                </a:lnTo>
                <a:lnTo>
                  <a:pt x="8187" y="2139"/>
                </a:lnTo>
                <a:lnTo>
                  <a:pt x="8431" y="2064"/>
                </a:lnTo>
                <a:lnTo>
                  <a:pt x="8720" y="1969"/>
                </a:lnTo>
                <a:lnTo>
                  <a:pt x="9082" y="1844"/>
                </a:lnTo>
                <a:lnTo>
                  <a:pt x="9462" y="1706"/>
                </a:lnTo>
                <a:lnTo>
                  <a:pt x="9761" y="1593"/>
                </a:lnTo>
                <a:lnTo>
                  <a:pt x="10007" y="1495"/>
                </a:lnTo>
                <a:lnTo>
                  <a:pt x="10225" y="1402"/>
                </a:lnTo>
                <a:lnTo>
                  <a:pt x="10442" y="1307"/>
                </a:lnTo>
                <a:lnTo>
                  <a:pt x="10684" y="1201"/>
                </a:lnTo>
                <a:lnTo>
                  <a:pt x="10978" y="1076"/>
                </a:lnTo>
                <a:lnTo>
                  <a:pt x="11351" y="922"/>
                </a:lnTo>
                <a:lnTo>
                  <a:pt x="13622" y="0"/>
                </a:lnTo>
              </a:path>
            </a:pathLst>
          </a:custGeom>
          <a:noFill/>
          <a:ln w="85725">
            <a:solidFill>
              <a:srgbClr val="4C88F9"/>
            </a:solidFill>
            <a:round/>
            <a:headEnd/>
            <a:tailEnd/>
          </a:ln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26636" name="Line 12"/>
          <p:cNvSpPr>
            <a:spLocks noChangeShapeType="1"/>
          </p:cNvSpPr>
          <p:nvPr/>
        </p:nvSpPr>
        <p:spPr bwMode="auto">
          <a:xfrm>
            <a:off x="1128713" y="5842000"/>
            <a:ext cx="7207250" cy="1588"/>
          </a:xfrm>
          <a:prstGeom prst="line">
            <a:avLst/>
          </a:prstGeom>
          <a:noFill/>
          <a:ln w="11113">
            <a:solidFill>
              <a:srgbClr val="BFBFA7"/>
            </a:solidFill>
            <a:round/>
            <a:headEnd/>
            <a:tailEnd/>
          </a:ln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26637" name="Line 13"/>
          <p:cNvSpPr>
            <a:spLocks noChangeShapeType="1"/>
          </p:cNvSpPr>
          <p:nvPr/>
        </p:nvSpPr>
        <p:spPr bwMode="auto">
          <a:xfrm flipV="1">
            <a:off x="8335963" y="2182813"/>
            <a:ext cx="1587" cy="3659187"/>
          </a:xfrm>
          <a:prstGeom prst="line">
            <a:avLst/>
          </a:prstGeom>
          <a:noFill/>
          <a:ln w="11113">
            <a:solidFill>
              <a:srgbClr val="BFBFA7"/>
            </a:solidFill>
            <a:round/>
            <a:headEnd/>
            <a:tailEnd/>
          </a:ln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26638" name="Line 14"/>
          <p:cNvSpPr>
            <a:spLocks noChangeShapeType="1"/>
          </p:cNvSpPr>
          <p:nvPr/>
        </p:nvSpPr>
        <p:spPr bwMode="auto">
          <a:xfrm flipH="1">
            <a:off x="1128713" y="2182813"/>
            <a:ext cx="7207250" cy="1587"/>
          </a:xfrm>
          <a:prstGeom prst="line">
            <a:avLst/>
          </a:prstGeom>
          <a:noFill/>
          <a:ln w="11113">
            <a:solidFill>
              <a:srgbClr val="BFBFA7"/>
            </a:solidFill>
            <a:round/>
            <a:headEnd/>
            <a:tailEnd/>
          </a:ln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26639" name="Line 15"/>
          <p:cNvSpPr>
            <a:spLocks noChangeShapeType="1"/>
          </p:cNvSpPr>
          <p:nvPr/>
        </p:nvSpPr>
        <p:spPr bwMode="auto">
          <a:xfrm>
            <a:off x="1128713" y="2182813"/>
            <a:ext cx="1587" cy="3659187"/>
          </a:xfrm>
          <a:prstGeom prst="line">
            <a:avLst/>
          </a:prstGeom>
          <a:noFill/>
          <a:ln w="11113">
            <a:solidFill>
              <a:srgbClr val="BFBFA7"/>
            </a:solidFill>
            <a:round/>
            <a:headEnd/>
            <a:tailEnd/>
          </a:ln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26640" name="Rectangle 16"/>
          <p:cNvSpPr>
            <a:spLocks noChangeArrowheads="1"/>
          </p:cNvSpPr>
          <p:nvPr/>
        </p:nvSpPr>
        <p:spPr bwMode="auto">
          <a:xfrm>
            <a:off x="2582863" y="6111875"/>
            <a:ext cx="4395787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marL="0" marR="0" lvl="0" indent="0" defTabSz="9144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0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-&gt;   Increasing organ failure   -&gt;</a:t>
            </a:r>
            <a:r>
              <a:rPr kumimoji="0" lang="de-DE" sz="17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rPr>
              <a:t> </a:t>
            </a:r>
            <a:endParaRPr kumimoji="0" lang="de-DE" sz="1400" b="0" i="0" u="none" strike="noStrike" kern="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</a:endParaRPr>
          </a:p>
        </p:txBody>
      </p:sp>
      <p:sp>
        <p:nvSpPr>
          <p:cNvPr id="26641" name="Rectangle 17"/>
          <p:cNvSpPr>
            <a:spLocks noChangeArrowheads="1"/>
          </p:cNvSpPr>
          <p:nvPr/>
        </p:nvSpPr>
        <p:spPr bwMode="auto">
          <a:xfrm>
            <a:off x="1071563" y="1858963"/>
            <a:ext cx="1165225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marL="0" marR="0" lvl="0" indent="0" defTabSz="9144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0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Mortality</a:t>
            </a:r>
          </a:p>
        </p:txBody>
      </p:sp>
      <p:sp>
        <p:nvSpPr>
          <p:cNvPr id="26642" name="Rectangle 18"/>
          <p:cNvSpPr>
            <a:spLocks noChangeArrowheads="1"/>
          </p:cNvSpPr>
          <p:nvPr/>
        </p:nvSpPr>
        <p:spPr bwMode="auto">
          <a:xfrm>
            <a:off x="1277938" y="2333625"/>
            <a:ext cx="2097087" cy="588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26643" name="Rectangle 19"/>
          <p:cNvSpPr>
            <a:spLocks noChangeArrowheads="1"/>
          </p:cNvSpPr>
          <p:nvPr/>
        </p:nvSpPr>
        <p:spPr bwMode="auto">
          <a:xfrm>
            <a:off x="1282700" y="2338388"/>
            <a:ext cx="2087563" cy="579437"/>
          </a:xfrm>
          <a:prstGeom prst="rect">
            <a:avLst/>
          </a:prstGeom>
          <a:noFill/>
          <a:ln w="11113">
            <a:solidFill>
              <a:srgbClr val="BFBFA7"/>
            </a:solidFill>
            <a:miter lim="800000"/>
            <a:headEnd/>
            <a:tailEnd/>
          </a:ln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26644" name="Rectangle 20"/>
          <p:cNvSpPr>
            <a:spLocks noChangeArrowheads="1"/>
          </p:cNvSpPr>
          <p:nvPr/>
        </p:nvSpPr>
        <p:spPr bwMode="auto">
          <a:xfrm>
            <a:off x="1622425" y="2401888"/>
            <a:ext cx="1309688" cy="230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marL="0" marR="0" lvl="0" indent="0" defTabSz="9144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5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Med. Therapy</a:t>
            </a:r>
            <a:endParaRPr kumimoji="0" lang="de-DE" sz="14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26645" name="Rectangle 21"/>
          <p:cNvSpPr>
            <a:spLocks noChangeArrowheads="1"/>
          </p:cNvSpPr>
          <p:nvPr/>
        </p:nvSpPr>
        <p:spPr bwMode="auto">
          <a:xfrm>
            <a:off x="1622425" y="2671763"/>
            <a:ext cx="1531938" cy="230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marL="0" marR="0" lvl="0" indent="0" defTabSz="9144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5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Transplantation</a:t>
            </a:r>
            <a:endParaRPr kumimoji="0" lang="de-DE" sz="14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26646" name="Freeform 22"/>
          <p:cNvSpPr>
            <a:spLocks/>
          </p:cNvSpPr>
          <p:nvPr/>
        </p:nvSpPr>
        <p:spPr bwMode="auto">
          <a:xfrm>
            <a:off x="1338263" y="2481263"/>
            <a:ext cx="176212" cy="1587"/>
          </a:xfrm>
          <a:custGeom>
            <a:avLst/>
            <a:gdLst>
              <a:gd name="T0" fmla="*/ 0 w 334"/>
              <a:gd name="T1" fmla="*/ 0 h 1587"/>
              <a:gd name="T2" fmla="*/ 88106 w 334"/>
              <a:gd name="T3" fmla="*/ 0 h 1587"/>
              <a:gd name="T4" fmla="*/ 176212 w 334"/>
              <a:gd name="T5" fmla="*/ 0 h 1587"/>
              <a:gd name="T6" fmla="*/ 0 60000 65536"/>
              <a:gd name="T7" fmla="*/ 0 60000 65536"/>
              <a:gd name="T8" fmla="*/ 0 60000 65536"/>
              <a:gd name="T9" fmla="*/ 0 w 334"/>
              <a:gd name="T10" fmla="*/ 0 h 1587"/>
              <a:gd name="T11" fmla="*/ 334 w 334"/>
              <a:gd name="T12" fmla="*/ 1587 h 1587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334" h="1587">
                <a:moveTo>
                  <a:pt x="0" y="0"/>
                </a:moveTo>
                <a:lnTo>
                  <a:pt x="167" y="0"/>
                </a:lnTo>
                <a:lnTo>
                  <a:pt x="334" y="0"/>
                </a:lnTo>
              </a:path>
            </a:pathLst>
          </a:custGeom>
          <a:noFill/>
          <a:ln w="85725">
            <a:solidFill>
              <a:srgbClr val="4C88F9"/>
            </a:solidFill>
            <a:round/>
            <a:headEnd/>
            <a:tailEnd/>
          </a:ln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26647" name="Freeform 23"/>
          <p:cNvSpPr>
            <a:spLocks/>
          </p:cNvSpPr>
          <p:nvPr/>
        </p:nvSpPr>
        <p:spPr bwMode="auto">
          <a:xfrm>
            <a:off x="1338263" y="2774950"/>
            <a:ext cx="176212" cy="1588"/>
          </a:xfrm>
          <a:custGeom>
            <a:avLst/>
            <a:gdLst>
              <a:gd name="T0" fmla="*/ 0 w 334"/>
              <a:gd name="T1" fmla="*/ 0 h 1588"/>
              <a:gd name="T2" fmla="*/ 88106 w 334"/>
              <a:gd name="T3" fmla="*/ 0 h 1588"/>
              <a:gd name="T4" fmla="*/ 176212 w 334"/>
              <a:gd name="T5" fmla="*/ 0 h 1588"/>
              <a:gd name="T6" fmla="*/ 0 60000 65536"/>
              <a:gd name="T7" fmla="*/ 0 60000 65536"/>
              <a:gd name="T8" fmla="*/ 0 60000 65536"/>
              <a:gd name="T9" fmla="*/ 0 w 334"/>
              <a:gd name="T10" fmla="*/ 0 h 1588"/>
              <a:gd name="T11" fmla="*/ 334 w 334"/>
              <a:gd name="T12" fmla="*/ 1588 h 158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334" h="1588">
                <a:moveTo>
                  <a:pt x="0" y="0"/>
                </a:moveTo>
                <a:lnTo>
                  <a:pt x="167" y="0"/>
                </a:lnTo>
                <a:lnTo>
                  <a:pt x="334" y="0"/>
                </a:lnTo>
              </a:path>
            </a:pathLst>
          </a:custGeom>
          <a:noFill/>
          <a:ln w="85725">
            <a:solidFill>
              <a:srgbClr val="E79758"/>
            </a:solidFill>
            <a:round/>
            <a:headEnd/>
            <a:tailEnd/>
          </a:ln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311768" name="Freeform 24"/>
          <p:cNvSpPr>
            <a:spLocks/>
          </p:cNvSpPr>
          <p:nvPr/>
        </p:nvSpPr>
        <p:spPr bwMode="auto">
          <a:xfrm>
            <a:off x="1143000" y="4914900"/>
            <a:ext cx="1905000" cy="381000"/>
          </a:xfrm>
          <a:custGeom>
            <a:avLst/>
            <a:gdLst>
              <a:gd name="T0" fmla="*/ 0 w 1200"/>
              <a:gd name="T1" fmla="*/ 0 h 240"/>
              <a:gd name="T2" fmla="*/ 1905000 w 1200"/>
              <a:gd name="T3" fmla="*/ 0 h 240"/>
              <a:gd name="T4" fmla="*/ 1816100 w 1200"/>
              <a:gd name="T5" fmla="*/ 25400 h 240"/>
              <a:gd name="T6" fmla="*/ 1155700 w 1200"/>
              <a:gd name="T7" fmla="*/ 165100 h 240"/>
              <a:gd name="T8" fmla="*/ 165100 w 1200"/>
              <a:gd name="T9" fmla="*/ 355600 h 240"/>
              <a:gd name="T10" fmla="*/ 12700 w 1200"/>
              <a:gd name="T11" fmla="*/ 381000 h 240"/>
              <a:gd name="T12" fmla="*/ 0 w 1200"/>
              <a:gd name="T13" fmla="*/ 0 h 240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1200"/>
              <a:gd name="T22" fmla="*/ 0 h 240"/>
              <a:gd name="T23" fmla="*/ 1200 w 1200"/>
              <a:gd name="T24" fmla="*/ 240 h 240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1200" h="240">
                <a:moveTo>
                  <a:pt x="0" y="0"/>
                </a:moveTo>
                <a:lnTo>
                  <a:pt x="1200" y="0"/>
                </a:lnTo>
                <a:lnTo>
                  <a:pt x="1144" y="16"/>
                </a:lnTo>
                <a:lnTo>
                  <a:pt x="728" y="104"/>
                </a:lnTo>
                <a:lnTo>
                  <a:pt x="104" y="224"/>
                </a:lnTo>
                <a:lnTo>
                  <a:pt x="8" y="240"/>
                </a:lnTo>
                <a:lnTo>
                  <a:pt x="0" y="0"/>
                </a:lnTo>
                <a:close/>
              </a:path>
            </a:pathLst>
          </a:custGeom>
          <a:solidFill>
            <a:srgbClr val="FF3300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311769" name="Freeform 25"/>
          <p:cNvSpPr>
            <a:spLocks/>
          </p:cNvSpPr>
          <p:nvPr/>
        </p:nvSpPr>
        <p:spPr bwMode="auto">
          <a:xfrm>
            <a:off x="3784600" y="3543300"/>
            <a:ext cx="3657600" cy="1282700"/>
          </a:xfrm>
          <a:custGeom>
            <a:avLst/>
            <a:gdLst>
              <a:gd name="T0" fmla="*/ 152400 w 2304"/>
              <a:gd name="T1" fmla="*/ 1282700 h 808"/>
              <a:gd name="T2" fmla="*/ 711200 w 2304"/>
              <a:gd name="T3" fmla="*/ 1257300 h 808"/>
              <a:gd name="T4" fmla="*/ 1066800 w 2304"/>
              <a:gd name="T5" fmla="*/ 1193800 h 808"/>
              <a:gd name="T6" fmla="*/ 1371600 w 2304"/>
              <a:gd name="T7" fmla="*/ 1193800 h 808"/>
              <a:gd name="T8" fmla="*/ 1752600 w 2304"/>
              <a:gd name="T9" fmla="*/ 1143000 h 808"/>
              <a:gd name="T10" fmla="*/ 2019300 w 2304"/>
              <a:gd name="T11" fmla="*/ 1066800 h 808"/>
              <a:gd name="T12" fmla="*/ 2425700 w 2304"/>
              <a:gd name="T13" fmla="*/ 927100 h 808"/>
              <a:gd name="T14" fmla="*/ 2705100 w 2304"/>
              <a:gd name="T15" fmla="*/ 825500 h 808"/>
              <a:gd name="T16" fmla="*/ 2921000 w 2304"/>
              <a:gd name="T17" fmla="*/ 647700 h 808"/>
              <a:gd name="T18" fmla="*/ 3111499 w 2304"/>
              <a:gd name="T19" fmla="*/ 482600 h 808"/>
              <a:gd name="T20" fmla="*/ 3302000 w 2304"/>
              <a:gd name="T21" fmla="*/ 342900 h 808"/>
              <a:gd name="T22" fmla="*/ 3390900 w 2304"/>
              <a:gd name="T23" fmla="*/ 241300 h 808"/>
              <a:gd name="T24" fmla="*/ 3505200 w 2304"/>
              <a:gd name="T25" fmla="*/ 152400 h 808"/>
              <a:gd name="T26" fmla="*/ 3657600 w 2304"/>
              <a:gd name="T27" fmla="*/ 0 h 808"/>
              <a:gd name="T28" fmla="*/ 3276600 w 2304"/>
              <a:gd name="T29" fmla="*/ 165100 h 808"/>
              <a:gd name="T30" fmla="*/ 2895600 w 2304"/>
              <a:gd name="T31" fmla="*/ 342900 h 808"/>
              <a:gd name="T32" fmla="*/ 2273300 w 2304"/>
              <a:gd name="T33" fmla="*/ 596900 h 808"/>
              <a:gd name="T34" fmla="*/ 1651000 w 2304"/>
              <a:gd name="T35" fmla="*/ 800100 h 808"/>
              <a:gd name="T36" fmla="*/ 1066800 w 2304"/>
              <a:gd name="T37" fmla="*/ 965200 h 808"/>
              <a:gd name="T38" fmla="*/ 419100 w 2304"/>
              <a:gd name="T39" fmla="*/ 1168400 h 808"/>
              <a:gd name="T40" fmla="*/ 0 w 2304"/>
              <a:gd name="T41" fmla="*/ 1282700 h 808"/>
              <a:gd name="T42" fmla="*/ 152400 w 2304"/>
              <a:gd name="T43" fmla="*/ 1282700 h 808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w 2304"/>
              <a:gd name="T67" fmla="*/ 0 h 808"/>
              <a:gd name="T68" fmla="*/ 2304 w 2304"/>
              <a:gd name="T69" fmla="*/ 808 h 808"/>
            </a:gdLst>
            <a:ahLst/>
            <a:cxnLst>
              <a:cxn ang="T44">
                <a:pos x="T0" y="T1"/>
              </a:cxn>
              <a:cxn ang="T45">
                <a:pos x="T2" y="T3"/>
              </a:cxn>
              <a:cxn ang="T46">
                <a:pos x="T4" y="T5"/>
              </a:cxn>
              <a:cxn ang="T47">
                <a:pos x="T6" y="T7"/>
              </a:cxn>
              <a:cxn ang="T48">
                <a:pos x="T8" y="T9"/>
              </a:cxn>
              <a:cxn ang="T49">
                <a:pos x="T10" y="T11"/>
              </a:cxn>
              <a:cxn ang="T50">
                <a:pos x="T12" y="T13"/>
              </a:cxn>
              <a:cxn ang="T51">
                <a:pos x="T14" y="T15"/>
              </a:cxn>
              <a:cxn ang="T52">
                <a:pos x="T16" y="T17"/>
              </a:cxn>
              <a:cxn ang="T53">
                <a:pos x="T18" y="T19"/>
              </a:cxn>
              <a:cxn ang="T54">
                <a:pos x="T20" y="T21"/>
              </a:cxn>
              <a:cxn ang="T55">
                <a:pos x="T22" y="T23"/>
              </a:cxn>
              <a:cxn ang="T56">
                <a:pos x="T24" y="T25"/>
              </a:cxn>
              <a:cxn ang="T57">
                <a:pos x="T26" y="T27"/>
              </a:cxn>
              <a:cxn ang="T58">
                <a:pos x="T28" y="T29"/>
              </a:cxn>
              <a:cxn ang="T59">
                <a:pos x="T30" y="T31"/>
              </a:cxn>
              <a:cxn ang="T60">
                <a:pos x="T32" y="T33"/>
              </a:cxn>
              <a:cxn ang="T61">
                <a:pos x="T34" y="T35"/>
              </a:cxn>
              <a:cxn ang="T62">
                <a:pos x="T36" y="T37"/>
              </a:cxn>
              <a:cxn ang="T63">
                <a:pos x="T38" y="T39"/>
              </a:cxn>
              <a:cxn ang="T64">
                <a:pos x="T40" y="T41"/>
              </a:cxn>
              <a:cxn ang="T65">
                <a:pos x="T42" y="T43"/>
              </a:cxn>
            </a:cxnLst>
            <a:rect l="T66" t="T67" r="T68" b="T69"/>
            <a:pathLst>
              <a:path w="2304" h="808">
                <a:moveTo>
                  <a:pt x="96" y="808"/>
                </a:moveTo>
                <a:lnTo>
                  <a:pt x="448" y="792"/>
                </a:lnTo>
                <a:lnTo>
                  <a:pt x="672" y="752"/>
                </a:lnTo>
                <a:lnTo>
                  <a:pt x="864" y="752"/>
                </a:lnTo>
                <a:lnTo>
                  <a:pt x="1104" y="720"/>
                </a:lnTo>
                <a:lnTo>
                  <a:pt x="1272" y="672"/>
                </a:lnTo>
                <a:lnTo>
                  <a:pt x="1528" y="584"/>
                </a:lnTo>
                <a:lnTo>
                  <a:pt x="1704" y="520"/>
                </a:lnTo>
                <a:lnTo>
                  <a:pt x="1840" y="408"/>
                </a:lnTo>
                <a:lnTo>
                  <a:pt x="1960" y="304"/>
                </a:lnTo>
                <a:lnTo>
                  <a:pt x="2080" y="216"/>
                </a:lnTo>
                <a:lnTo>
                  <a:pt x="2136" y="152"/>
                </a:lnTo>
                <a:lnTo>
                  <a:pt x="2208" y="96"/>
                </a:lnTo>
                <a:lnTo>
                  <a:pt x="2304" y="0"/>
                </a:lnTo>
                <a:lnTo>
                  <a:pt x="2064" y="104"/>
                </a:lnTo>
                <a:lnTo>
                  <a:pt x="1824" y="216"/>
                </a:lnTo>
                <a:lnTo>
                  <a:pt x="1432" y="376"/>
                </a:lnTo>
                <a:lnTo>
                  <a:pt x="1040" y="504"/>
                </a:lnTo>
                <a:lnTo>
                  <a:pt x="672" y="608"/>
                </a:lnTo>
                <a:lnTo>
                  <a:pt x="264" y="736"/>
                </a:lnTo>
                <a:lnTo>
                  <a:pt x="0" y="808"/>
                </a:lnTo>
                <a:lnTo>
                  <a:pt x="96" y="808"/>
                </a:lnTo>
                <a:close/>
              </a:path>
            </a:pathLst>
          </a:custGeom>
          <a:solidFill>
            <a:srgbClr val="00CC00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311770" name="Freeform 26"/>
          <p:cNvSpPr>
            <a:spLocks/>
          </p:cNvSpPr>
          <p:nvPr/>
        </p:nvSpPr>
        <p:spPr bwMode="auto">
          <a:xfrm>
            <a:off x="7772400" y="2476500"/>
            <a:ext cx="546100" cy="876300"/>
          </a:xfrm>
          <a:custGeom>
            <a:avLst/>
            <a:gdLst>
              <a:gd name="T0" fmla="*/ 0 w 344"/>
              <a:gd name="T1" fmla="*/ 876300 h 552"/>
              <a:gd name="T2" fmla="*/ 139700 w 344"/>
              <a:gd name="T3" fmla="*/ 812800 h 552"/>
              <a:gd name="T4" fmla="*/ 342900 w 344"/>
              <a:gd name="T5" fmla="*/ 736600 h 552"/>
              <a:gd name="T6" fmla="*/ 546100 w 344"/>
              <a:gd name="T7" fmla="*/ 647700 h 552"/>
              <a:gd name="T8" fmla="*/ 546100 w 344"/>
              <a:gd name="T9" fmla="*/ 0 h 552"/>
              <a:gd name="T10" fmla="*/ 457200 w 344"/>
              <a:gd name="T11" fmla="*/ 215900 h 552"/>
              <a:gd name="T12" fmla="*/ 241300 w 344"/>
              <a:gd name="T13" fmla="*/ 533400 h 552"/>
              <a:gd name="T14" fmla="*/ 101600 w 344"/>
              <a:gd name="T15" fmla="*/ 723900 h 552"/>
              <a:gd name="T16" fmla="*/ 0 w 344"/>
              <a:gd name="T17" fmla="*/ 876300 h 552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344"/>
              <a:gd name="T28" fmla="*/ 0 h 552"/>
              <a:gd name="T29" fmla="*/ 344 w 344"/>
              <a:gd name="T30" fmla="*/ 552 h 552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344" h="552">
                <a:moveTo>
                  <a:pt x="0" y="552"/>
                </a:moveTo>
                <a:lnTo>
                  <a:pt x="88" y="512"/>
                </a:lnTo>
                <a:lnTo>
                  <a:pt x="216" y="464"/>
                </a:lnTo>
                <a:lnTo>
                  <a:pt x="344" y="408"/>
                </a:lnTo>
                <a:lnTo>
                  <a:pt x="344" y="0"/>
                </a:lnTo>
                <a:lnTo>
                  <a:pt x="288" y="136"/>
                </a:lnTo>
                <a:lnTo>
                  <a:pt x="152" y="336"/>
                </a:lnTo>
                <a:lnTo>
                  <a:pt x="64" y="456"/>
                </a:lnTo>
                <a:lnTo>
                  <a:pt x="0" y="552"/>
                </a:lnTo>
                <a:close/>
              </a:path>
            </a:pathLst>
          </a:custGeom>
          <a:solidFill>
            <a:srgbClr val="FF3300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311771" name="AutoShape 27"/>
          <p:cNvSpPr>
            <a:spLocks noChangeArrowheads="1"/>
          </p:cNvSpPr>
          <p:nvPr/>
        </p:nvSpPr>
        <p:spPr bwMode="auto">
          <a:xfrm>
            <a:off x="3683000" y="5181600"/>
            <a:ext cx="3873500" cy="533400"/>
          </a:xfrm>
          <a:prstGeom prst="diamond">
            <a:avLst/>
          </a:prstGeom>
          <a:gradFill rotWithShape="0">
            <a:gsLst>
              <a:gs pos="0">
                <a:srgbClr val="007600"/>
              </a:gs>
              <a:gs pos="50000">
                <a:srgbClr val="00FF00"/>
              </a:gs>
              <a:gs pos="100000">
                <a:srgbClr val="007600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benefit</a:t>
            </a:r>
          </a:p>
        </p:txBody>
      </p:sp>
      <p:sp>
        <p:nvSpPr>
          <p:cNvPr id="28" name="TextBox 27"/>
          <p:cNvSpPr txBox="1">
            <a:spLocks noChangeArrowheads="1"/>
          </p:cNvSpPr>
          <p:nvPr/>
        </p:nvSpPr>
        <p:spPr bwMode="auto">
          <a:xfrm>
            <a:off x="1143000" y="4286250"/>
            <a:ext cx="1855788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</a:rPr>
              <a:t>“too early”</a:t>
            </a:r>
          </a:p>
        </p:txBody>
      </p:sp>
      <p:sp>
        <p:nvSpPr>
          <p:cNvPr id="29" name="TextBox 28"/>
          <p:cNvSpPr txBox="1">
            <a:spLocks noChangeArrowheads="1"/>
          </p:cNvSpPr>
          <p:nvPr/>
        </p:nvSpPr>
        <p:spPr bwMode="auto">
          <a:xfrm>
            <a:off x="6929438" y="1785938"/>
            <a:ext cx="1673225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</a:rPr>
              <a:t>“too late”</a:t>
            </a:r>
          </a:p>
        </p:txBody>
      </p:sp>
      <p:sp>
        <p:nvSpPr>
          <p:cNvPr id="30" name="TextBox 29"/>
          <p:cNvSpPr txBox="1">
            <a:spLocks noChangeArrowheads="1"/>
          </p:cNvSpPr>
          <p:nvPr/>
        </p:nvSpPr>
        <p:spPr bwMode="auto">
          <a:xfrm>
            <a:off x="3214688" y="3143250"/>
            <a:ext cx="4251325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</a:rPr>
              <a:t>“Transplantation window”</a:t>
            </a:r>
          </a:p>
        </p:txBody>
      </p:sp>
      <p:sp>
        <p:nvSpPr>
          <p:cNvPr id="32" name="Rectangle 6"/>
          <p:cNvSpPr>
            <a:spLocks noChangeArrowheads="1"/>
          </p:cNvSpPr>
          <p:nvPr/>
        </p:nvSpPr>
        <p:spPr bwMode="auto">
          <a:xfrm flipV="1">
            <a:off x="-30800" y="1267743"/>
            <a:ext cx="9144000" cy="73025"/>
          </a:xfrm>
          <a:prstGeom prst="rect">
            <a:avLst/>
          </a:prstGeom>
          <a:gradFill rotWithShape="1">
            <a:gsLst>
              <a:gs pos="0">
                <a:srgbClr val="C0C0C0"/>
              </a:gs>
              <a:gs pos="100000">
                <a:srgbClr val="FFFFFF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rot="10800000" wrap="none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larendon Light"/>
            </a:endParaRPr>
          </a:p>
        </p:txBody>
      </p:sp>
      <p:pic>
        <p:nvPicPr>
          <p:cNvPr id="33" name="Grafik 32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2861" y="5846348"/>
            <a:ext cx="2364693" cy="10206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5825290"/>
      </p:ext>
    </p:extLst>
  </p:cSld>
  <p:clrMapOvr>
    <a:masterClrMapping/>
  </p:clrMapOvr>
  <p:transition>
    <p:cut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17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3117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17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3117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17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3117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17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3117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17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3117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17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13117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000"/>
                            </p:stCondLst>
                            <p:childTnLst>
                              <p:par>
                                <p:cTn id="3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4000"/>
                            </p:stCondLst>
                            <p:childTnLst>
                              <p:par>
                                <p:cTn id="3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0"/>
                            </p:stCondLst>
                            <p:childTnLst>
                              <p:par>
                                <p:cTn id="39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41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42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4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4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11754" grpId="0" animBg="1"/>
      <p:bldP spid="1311755" grpId="0" animBg="1"/>
      <p:bldP spid="1311768" grpId="0" animBg="1"/>
      <p:bldP spid="1311769" grpId="0" animBg="1"/>
      <p:bldP spid="1311770" grpId="0" animBg="1"/>
      <p:bldP spid="1311771" grpId="0" animBg="1"/>
      <p:bldP spid="28" grpId="0"/>
      <p:bldP spid="29" grpId="0"/>
      <p:bldP spid="30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el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/>
              <a:t>Requirements organ allocation system</a:t>
            </a:r>
          </a:p>
        </p:txBody>
      </p:sp>
      <p:sp>
        <p:nvSpPr>
          <p:cNvPr id="4" name="Rectangle 12"/>
          <p:cNvSpPr>
            <a:spLocks noChangeArrowheads="1"/>
          </p:cNvSpPr>
          <p:nvPr/>
        </p:nvSpPr>
        <p:spPr bwMode="auto">
          <a:xfrm>
            <a:off x="611188" y="5084763"/>
            <a:ext cx="8137525" cy="1081087"/>
          </a:xfrm>
          <a:prstGeom prst="rect">
            <a:avLst/>
          </a:prstGeom>
          <a:solidFill>
            <a:srgbClr val="92D05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lIns="89195" tIns="44602" rIns="89195" bIns="44602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pitchFamily="34" charset="0"/>
              <a:cs typeface="Arial" charset="0"/>
            </a:endParaRPr>
          </a:p>
        </p:txBody>
      </p:sp>
      <p:sp>
        <p:nvSpPr>
          <p:cNvPr id="5" name="Rectangle 11"/>
          <p:cNvSpPr>
            <a:spLocks noChangeArrowheads="1"/>
          </p:cNvSpPr>
          <p:nvPr/>
        </p:nvSpPr>
        <p:spPr bwMode="auto">
          <a:xfrm>
            <a:off x="611188" y="1557338"/>
            <a:ext cx="8137525" cy="3527425"/>
          </a:xfrm>
          <a:prstGeom prst="rect">
            <a:avLst/>
          </a:prstGeom>
          <a:solidFill>
            <a:srgbClr val="FFFF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lIns="89195" tIns="44602" rIns="89195" bIns="44602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pitchFamily="34" charset="0"/>
              <a:cs typeface="Arial" charset="0"/>
            </a:endParaRPr>
          </a:p>
        </p:txBody>
      </p:sp>
      <p:sp>
        <p:nvSpPr>
          <p:cNvPr id="6" name="Content Placeholder 2"/>
          <p:cNvSpPr txBox="1">
            <a:spLocks/>
          </p:cNvSpPr>
          <p:nvPr/>
        </p:nvSpPr>
        <p:spPr bwMode="auto">
          <a:xfrm>
            <a:off x="750400" y="1578591"/>
            <a:ext cx="7926056" cy="449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45720" rIns="91440" bIns="45720" numCol="1" anchor="t" anchorCtr="0" compatLnSpc="1">
            <a:prstTxWarp prst="textNoShape">
              <a:avLst/>
            </a:prstTxWarp>
            <a:normAutofit/>
          </a:bodyPr>
          <a:lstStyle>
            <a:lvl1pPr marL="342900" indent="-342900" algn="l" rtl="0" eaLnBrk="0" fontAlgn="base" hangingPunct="0">
              <a:spcBef>
                <a:spcPct val="40000"/>
              </a:spcBef>
              <a:spcAft>
                <a:spcPct val="0"/>
              </a:spcAft>
              <a:buClr>
                <a:schemeClr val="accent2"/>
              </a:buClr>
              <a:defRPr sz="20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  <a:lvl2pPr marL="195263" indent="-193675" algn="l" rtl="0" eaLnBrk="0" fontAlgn="base" hangingPunct="0">
              <a:spcBef>
                <a:spcPct val="4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000">
                <a:solidFill>
                  <a:schemeClr val="accent2"/>
                </a:solidFill>
                <a:latin typeface="+mn-lt"/>
              </a:defRPr>
            </a:lvl2pPr>
            <a:lvl3pPr marL="400050" indent="-203200" algn="l" rtl="0" eaLnBrk="0" fontAlgn="base" hangingPunct="0">
              <a:spcBef>
                <a:spcPct val="40000"/>
              </a:spcBef>
              <a:spcAft>
                <a:spcPct val="0"/>
              </a:spcAft>
              <a:buClr>
                <a:schemeClr val="accent2"/>
              </a:buClr>
              <a:buChar char="-"/>
              <a:defRPr sz="2000">
                <a:solidFill>
                  <a:schemeClr val="accent2"/>
                </a:solidFill>
                <a:latin typeface="+mn-lt"/>
              </a:defRPr>
            </a:lvl3pPr>
            <a:lvl4pPr marL="622300" indent="-184150" algn="l" rtl="0" eaLnBrk="0" fontAlgn="base" hangingPunct="0">
              <a:spcBef>
                <a:spcPct val="40000"/>
              </a:spcBef>
              <a:spcAft>
                <a:spcPct val="0"/>
              </a:spcAft>
              <a:buClr>
                <a:schemeClr val="accent2"/>
              </a:buClr>
              <a:buChar char="-"/>
              <a:defRPr sz="2000">
                <a:solidFill>
                  <a:schemeClr val="accent2"/>
                </a:solidFill>
                <a:latin typeface="+mn-lt"/>
              </a:defRPr>
            </a:lvl4pPr>
            <a:lvl5pPr marL="2936875" indent="-768350" algn="l" rtl="0" eaLnBrk="0" fontAlgn="base" hangingPunct="0">
              <a:lnSpc>
                <a:spcPct val="90000"/>
              </a:lnSpc>
              <a:spcBef>
                <a:spcPct val="25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5pPr>
            <a:lvl6pPr marL="3394075" indent="-768350" algn="l" rtl="0" fontAlgn="base">
              <a:lnSpc>
                <a:spcPct val="90000"/>
              </a:lnSpc>
              <a:spcBef>
                <a:spcPct val="25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6pPr>
            <a:lvl7pPr marL="3851275" indent="-768350" algn="l" rtl="0" fontAlgn="base">
              <a:lnSpc>
                <a:spcPct val="90000"/>
              </a:lnSpc>
              <a:spcBef>
                <a:spcPct val="25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7pPr>
            <a:lvl8pPr marL="4308475" indent="-768350" algn="l" rtl="0" fontAlgn="base">
              <a:lnSpc>
                <a:spcPct val="90000"/>
              </a:lnSpc>
              <a:spcBef>
                <a:spcPct val="25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8pPr>
            <a:lvl9pPr marL="4765675" indent="-768350" algn="l" rtl="0" fontAlgn="base">
              <a:lnSpc>
                <a:spcPct val="90000"/>
              </a:lnSpc>
              <a:spcBef>
                <a:spcPct val="25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 lvl="1">
              <a:buFont typeface="Arial" pitchFamily="34" charset="0"/>
              <a:buChar char="•"/>
              <a:defRPr/>
            </a:pPr>
            <a:r>
              <a:rPr lang="en-US" b="1" kern="0"/>
              <a:t>Objectivity</a:t>
            </a:r>
          </a:p>
          <a:p>
            <a:pPr lvl="2">
              <a:defRPr/>
            </a:pPr>
            <a:r>
              <a:rPr lang="en-US" kern="0"/>
              <a:t>Allocation is independent of subjective factors (procurement and allocation organization, transplant center)</a:t>
            </a:r>
          </a:p>
          <a:p>
            <a:pPr lvl="1">
              <a:buFont typeface="Arial" pitchFamily="34" charset="0"/>
              <a:buChar char="•"/>
              <a:defRPr/>
            </a:pPr>
            <a:r>
              <a:rPr lang="en-US" b="1" kern="0"/>
              <a:t>Reliability</a:t>
            </a:r>
          </a:p>
          <a:p>
            <a:pPr lvl="2">
              <a:defRPr/>
            </a:pPr>
            <a:r>
              <a:rPr lang="en-US" kern="0"/>
              <a:t>With same donor information and same waiting list information an identical matchlist is generated</a:t>
            </a:r>
          </a:p>
          <a:p>
            <a:pPr lvl="1">
              <a:buFont typeface="Arial" pitchFamily="34" charset="0"/>
              <a:buChar char="•"/>
              <a:defRPr/>
            </a:pPr>
            <a:r>
              <a:rPr lang="en-US" b="1" kern="0"/>
              <a:t>Transparency and accountability</a:t>
            </a:r>
          </a:p>
          <a:p>
            <a:pPr lvl="2">
              <a:defRPr/>
            </a:pPr>
            <a:r>
              <a:rPr lang="en-US" kern="0"/>
              <a:t>Every step in the allocation process is documented and can be explained</a:t>
            </a:r>
          </a:p>
          <a:p>
            <a:pPr lvl="1">
              <a:buFont typeface="Arial" pitchFamily="34" charset="0"/>
              <a:buChar char="•"/>
              <a:defRPr/>
            </a:pPr>
            <a:r>
              <a:rPr lang="en-US" b="1" kern="0"/>
              <a:t>Validity of allocation criteria</a:t>
            </a:r>
          </a:p>
          <a:p>
            <a:pPr lvl="2">
              <a:defRPr/>
            </a:pPr>
            <a:r>
              <a:rPr lang="en-US" kern="0"/>
              <a:t>Ethically acceptable, medically based</a:t>
            </a:r>
          </a:p>
          <a:p>
            <a:pPr lvl="1">
              <a:buFont typeface="Times" charset="0"/>
              <a:buChar char="•"/>
              <a:defRPr/>
            </a:pPr>
            <a:endParaRPr lang="en-US" kern="0"/>
          </a:p>
          <a:p>
            <a:pPr>
              <a:defRPr/>
            </a:pPr>
            <a:endParaRPr lang="en-US" kern="0" dirty="0"/>
          </a:p>
        </p:txBody>
      </p:sp>
      <p:sp>
        <p:nvSpPr>
          <p:cNvPr id="7" name="TextBox 14"/>
          <p:cNvSpPr txBox="1">
            <a:spLocks noChangeArrowheads="1"/>
          </p:cNvSpPr>
          <p:nvPr/>
        </p:nvSpPr>
        <p:spPr bwMode="auto">
          <a:xfrm rot="16200000">
            <a:off x="-1240764" y="2640684"/>
            <a:ext cx="3244497" cy="4594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89195" tIns="44602" rIns="89195" bIns="44602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2D3291"/>
                </a:solidFill>
                <a:effectLst/>
                <a:uLnTx/>
                <a:uFillTx/>
                <a:latin typeface="Tahoma" pitchFamily="34" charset="0"/>
                <a:cs typeface="Arial" charset="0"/>
              </a:rPr>
              <a:t>Allocation organization</a:t>
            </a:r>
          </a:p>
        </p:txBody>
      </p:sp>
      <p:sp>
        <p:nvSpPr>
          <p:cNvPr id="8" name="TextBox 15"/>
          <p:cNvSpPr txBox="1">
            <a:spLocks noChangeArrowheads="1"/>
          </p:cNvSpPr>
          <p:nvPr/>
        </p:nvSpPr>
        <p:spPr bwMode="auto">
          <a:xfrm rot="16200000">
            <a:off x="-261806" y="5243938"/>
            <a:ext cx="1188421" cy="4594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89195" tIns="44602" rIns="89195" bIns="44602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2D3291"/>
                </a:solidFill>
                <a:effectLst/>
                <a:uLnTx/>
                <a:uFillTx/>
                <a:latin typeface="Tahoma" pitchFamily="34" charset="0"/>
                <a:cs typeface="Arial" charset="0"/>
              </a:rPr>
              <a:t>Experts</a:t>
            </a:r>
          </a:p>
        </p:txBody>
      </p:sp>
    </p:spTree>
    <p:extLst>
      <p:ext uri="{BB962C8B-B14F-4D97-AF65-F5344CB8AC3E}">
        <p14:creationId xmlns:p14="http://schemas.microsoft.com/office/powerpoint/2010/main" val="2079278691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7" grpId="0"/>
      <p:bldP spid="8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/>
              <a:t>Basic </a:t>
            </a:r>
            <a:r>
              <a:rPr lang="en-US" sz="2800" dirty="0">
                <a:solidFill>
                  <a:srgbClr val="004D92"/>
                </a:solidFill>
              </a:rPr>
              <a:t>principles</a:t>
            </a:r>
            <a:r>
              <a:rPr lang="en-US" sz="2800" dirty="0"/>
              <a:t> of an organ allocation system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340768"/>
            <a:ext cx="8229600" cy="5184576"/>
          </a:xfrm>
        </p:spPr>
        <p:txBody>
          <a:bodyPr>
            <a:normAutofit fontScale="92500" lnSpcReduction="10000"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An organ allocation system should be transparent, objective and reliable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The allocation rules should have a solid ethical foundation and should be based on evidence-based medical criteria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Developing new allocation rules needs a stepwise approach, agreeing up and selecting</a:t>
            </a:r>
          </a:p>
          <a:p>
            <a:pPr lvl="3" indent="-342900">
              <a:buFont typeface="Arial" panose="020B0604020202020204" pitchFamily="34" charset="0"/>
              <a:buChar char="•"/>
            </a:pPr>
            <a:r>
              <a:rPr lang="en-US" sz="2400" dirty="0"/>
              <a:t>Allocation principles</a:t>
            </a:r>
          </a:p>
          <a:p>
            <a:pPr lvl="3" indent="-342900">
              <a:buFont typeface="Arial" panose="020B0604020202020204" pitchFamily="34" charset="0"/>
              <a:buChar char="•"/>
            </a:pPr>
            <a:r>
              <a:rPr lang="en-US" sz="2400" dirty="0"/>
              <a:t>Allocation factors</a:t>
            </a:r>
          </a:p>
          <a:p>
            <a:pPr lvl="3" indent="-342900">
              <a:buFont typeface="Arial" panose="020B0604020202020204" pitchFamily="34" charset="0"/>
              <a:buChar char="•"/>
            </a:pPr>
            <a:r>
              <a:rPr lang="en-US" sz="2400" dirty="0"/>
              <a:t>Selection of clinical indicators to reflect selected factors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Continuous monitoring of the allocation rules and their impact is essential to set the stage for future improvement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A transplant registry (ideally European-wide) is essential for developing, monitoring and improving allocation rules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825051543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Organ donation and transplantation in Europe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28624" y="1213297"/>
            <a:ext cx="8524875" cy="4952007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rgbClr val="D2D2D2"/>
                </a:solidFill>
              </a:rPr>
              <a:t>Incidence of end-stage organ failure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rgbClr val="D2D2D2"/>
                </a:solidFill>
              </a:rPr>
              <a:t>Access to the waiting list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rgbClr val="D2D2D2"/>
                </a:solidFill>
              </a:rPr>
              <a:t>Organ donation</a:t>
            </a:r>
          </a:p>
          <a:p>
            <a:pPr lvl="3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D2D2D2"/>
                </a:solidFill>
              </a:rPr>
              <a:t>Donation rates </a:t>
            </a:r>
          </a:p>
          <a:p>
            <a:pPr lvl="3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D2D2D2"/>
                </a:solidFill>
              </a:rPr>
              <a:t>Legal and formal framework</a:t>
            </a:r>
          </a:p>
          <a:p>
            <a:pPr lvl="3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D2D2D2"/>
                </a:solidFill>
              </a:rPr>
              <a:t>Deceased donation</a:t>
            </a:r>
          </a:p>
          <a:p>
            <a:pPr lvl="3">
              <a:buFont typeface="Wingdings" panose="05000000000000000000" pitchFamily="2" charset="2"/>
              <a:buChar char="Ø"/>
            </a:pPr>
            <a:r>
              <a:rPr lang="en-US" dirty="0">
                <a:solidFill>
                  <a:srgbClr val="D2D2D2"/>
                </a:solidFill>
              </a:rPr>
              <a:t>     </a:t>
            </a:r>
            <a:r>
              <a:rPr lang="en-US" sz="1800" dirty="0">
                <a:solidFill>
                  <a:srgbClr val="D2D2D2"/>
                </a:solidFill>
              </a:rPr>
              <a:t>Donation after brain death (DBD) / Donation after circulatory arrest (DCD)</a:t>
            </a:r>
          </a:p>
          <a:p>
            <a:pPr lvl="3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D2D2D2"/>
                </a:solidFill>
              </a:rPr>
              <a:t>Living donation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200" dirty="0"/>
              <a:t>Organ allocation</a:t>
            </a:r>
          </a:p>
          <a:p>
            <a:pPr lvl="3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D2D2D2"/>
                </a:solidFill>
              </a:rPr>
              <a:t>Allocation principles</a:t>
            </a:r>
          </a:p>
          <a:p>
            <a:pPr lvl="3">
              <a:buFont typeface="Arial" panose="020B0604020202020204" pitchFamily="34" charset="0"/>
              <a:buChar char="•"/>
            </a:pPr>
            <a:r>
              <a:rPr lang="en-US" dirty="0"/>
              <a:t>International Organ exchange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rgbClr val="D2D2D2"/>
                </a:solidFill>
              </a:rPr>
              <a:t>Organ transplantation</a:t>
            </a:r>
          </a:p>
          <a:p>
            <a:r>
              <a:rPr lang="de-DE" dirty="0">
                <a:solidFill>
                  <a:srgbClr val="D2D2D2"/>
                </a:solidFill>
              </a:rPr>
              <a:t>	</a:t>
            </a:r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696236" y="1088740"/>
            <a:ext cx="2364693" cy="10206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5774449"/>
      </p:ext>
    </p:extLst>
  </p:cSld>
  <p:clrMapOvr>
    <a:masterClrMapping/>
  </p:clrMapOvr>
  <p:transition>
    <p:fade/>
  </p:transition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8" name="Rectangle 1027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2800" b="1" dirty="0">
                <a:solidFill>
                  <a:srgbClr val="004D9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European Organ Exchange Organizations</a:t>
            </a:r>
          </a:p>
        </p:txBody>
      </p:sp>
      <p:sp>
        <p:nvSpPr>
          <p:cNvPr id="6147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0" y="6248400"/>
            <a:ext cx="2895600" cy="458788"/>
          </a:xfrm>
          <a:prstGeom prst="rect">
            <a:avLst/>
          </a:prstGeom>
          <a:noFill/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</a:defRPr>
            </a:lvl1pPr>
            <a:lvl2pPr marL="738393" indent="-283999" eaLnBrk="0" hangingPunct="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36004" indent="-227218" eaLnBrk="0" hangingPunct="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590393" indent="-227218" eaLnBrk="0" hangingPunct="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44818" indent="-227218" eaLnBrk="0" hangingPunct="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499193" indent="-227218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53609" indent="-227218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07993" indent="-227218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62401" indent="-227218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</a:rPr>
              <a:t>.</a:t>
            </a:r>
          </a:p>
        </p:txBody>
      </p:sp>
      <p:sp>
        <p:nvSpPr>
          <p:cNvPr id="6194" name="Freeform 1029"/>
          <p:cNvSpPr>
            <a:spLocks/>
          </p:cNvSpPr>
          <p:nvPr/>
        </p:nvSpPr>
        <p:spPr bwMode="auto">
          <a:xfrm>
            <a:off x="4140200" y="5083869"/>
            <a:ext cx="488190" cy="636789"/>
          </a:xfrm>
          <a:custGeom>
            <a:avLst/>
            <a:gdLst>
              <a:gd name="T0" fmla="*/ 167 w 540"/>
              <a:gd name="T1" fmla="*/ 0 h 768"/>
              <a:gd name="T2" fmla="*/ 183 w 540"/>
              <a:gd name="T3" fmla="*/ 32 h 768"/>
              <a:gd name="T4" fmla="*/ 199 w 540"/>
              <a:gd name="T5" fmla="*/ 33 h 768"/>
              <a:gd name="T6" fmla="*/ 242 w 540"/>
              <a:gd name="T7" fmla="*/ 39 h 768"/>
              <a:gd name="T8" fmla="*/ 263 w 540"/>
              <a:gd name="T9" fmla="*/ 49 h 768"/>
              <a:gd name="T10" fmla="*/ 282 w 540"/>
              <a:gd name="T11" fmla="*/ 77 h 768"/>
              <a:gd name="T12" fmla="*/ 286 w 540"/>
              <a:gd name="T13" fmla="*/ 89 h 768"/>
              <a:gd name="T14" fmla="*/ 234 w 540"/>
              <a:gd name="T15" fmla="*/ 109 h 768"/>
              <a:gd name="T16" fmla="*/ 219 w 540"/>
              <a:gd name="T17" fmla="*/ 145 h 768"/>
              <a:gd name="T18" fmla="*/ 204 w 540"/>
              <a:gd name="T19" fmla="*/ 178 h 768"/>
              <a:gd name="T20" fmla="*/ 194 w 540"/>
              <a:gd name="T21" fmla="*/ 203 h 768"/>
              <a:gd name="T22" fmla="*/ 170 w 540"/>
              <a:gd name="T23" fmla="*/ 197 h 768"/>
              <a:gd name="T24" fmla="*/ 165 w 540"/>
              <a:gd name="T25" fmla="*/ 223 h 768"/>
              <a:gd name="T26" fmla="*/ 168 w 540"/>
              <a:gd name="T27" fmla="*/ 248 h 768"/>
              <a:gd name="T28" fmla="*/ 147 w 540"/>
              <a:gd name="T29" fmla="*/ 271 h 768"/>
              <a:gd name="T30" fmla="*/ 143 w 540"/>
              <a:gd name="T31" fmla="*/ 306 h 768"/>
              <a:gd name="T32" fmla="*/ 147 w 540"/>
              <a:gd name="T33" fmla="*/ 326 h 768"/>
              <a:gd name="T34" fmla="*/ 110 w 540"/>
              <a:gd name="T35" fmla="*/ 344 h 768"/>
              <a:gd name="T36" fmla="*/ 109 w 540"/>
              <a:gd name="T37" fmla="*/ 374 h 768"/>
              <a:gd name="T38" fmla="*/ 56 w 540"/>
              <a:gd name="T39" fmla="*/ 377 h 768"/>
              <a:gd name="T40" fmla="*/ 18 w 540"/>
              <a:gd name="T41" fmla="*/ 351 h 768"/>
              <a:gd name="T42" fmla="*/ 0 w 540"/>
              <a:gd name="T43" fmla="*/ 341 h 768"/>
              <a:gd name="T44" fmla="*/ 21 w 540"/>
              <a:gd name="T45" fmla="*/ 313 h 768"/>
              <a:gd name="T46" fmla="*/ 45 w 540"/>
              <a:gd name="T47" fmla="*/ 271 h 768"/>
              <a:gd name="T48" fmla="*/ 42 w 540"/>
              <a:gd name="T49" fmla="*/ 249 h 768"/>
              <a:gd name="T50" fmla="*/ 28 w 540"/>
              <a:gd name="T51" fmla="*/ 235 h 768"/>
              <a:gd name="T52" fmla="*/ 49 w 540"/>
              <a:gd name="T53" fmla="*/ 218 h 768"/>
              <a:gd name="T54" fmla="*/ 21 w 540"/>
              <a:gd name="T55" fmla="*/ 222 h 768"/>
              <a:gd name="T56" fmla="*/ 28 w 540"/>
              <a:gd name="T57" fmla="*/ 196 h 768"/>
              <a:gd name="T58" fmla="*/ 39 w 540"/>
              <a:gd name="T59" fmla="*/ 173 h 768"/>
              <a:gd name="T60" fmla="*/ 49 w 540"/>
              <a:gd name="T61" fmla="*/ 161 h 768"/>
              <a:gd name="T62" fmla="*/ 78 w 540"/>
              <a:gd name="T63" fmla="*/ 145 h 768"/>
              <a:gd name="T64" fmla="*/ 115 w 540"/>
              <a:gd name="T65" fmla="*/ 100 h 768"/>
              <a:gd name="T66" fmla="*/ 130 w 540"/>
              <a:gd name="T67" fmla="*/ 68 h 768"/>
              <a:gd name="T68" fmla="*/ 140 w 540"/>
              <a:gd name="T69" fmla="*/ 33 h 768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</a:gdLst>
            <a:ahLst/>
            <a:cxnLst>
              <a:cxn ang="T70">
                <a:pos x="T0" y="T1"/>
              </a:cxn>
              <a:cxn ang="T71">
                <a:pos x="T2" y="T3"/>
              </a:cxn>
              <a:cxn ang="T72">
                <a:pos x="T4" y="T5"/>
              </a:cxn>
              <a:cxn ang="T73">
                <a:pos x="T6" y="T7"/>
              </a:cxn>
              <a:cxn ang="T74">
                <a:pos x="T8" y="T9"/>
              </a:cxn>
              <a:cxn ang="T75">
                <a:pos x="T10" y="T11"/>
              </a:cxn>
              <a:cxn ang="T76">
                <a:pos x="T12" y="T13"/>
              </a:cxn>
              <a:cxn ang="T77">
                <a:pos x="T14" y="T15"/>
              </a:cxn>
              <a:cxn ang="T78">
                <a:pos x="T16" y="T17"/>
              </a:cxn>
              <a:cxn ang="T79">
                <a:pos x="T18" y="T19"/>
              </a:cxn>
              <a:cxn ang="T80">
                <a:pos x="T20" y="T21"/>
              </a:cxn>
              <a:cxn ang="T81">
                <a:pos x="T22" y="T23"/>
              </a:cxn>
              <a:cxn ang="T82">
                <a:pos x="T24" y="T25"/>
              </a:cxn>
              <a:cxn ang="T83">
                <a:pos x="T26" y="T27"/>
              </a:cxn>
              <a:cxn ang="T84">
                <a:pos x="T28" y="T29"/>
              </a:cxn>
              <a:cxn ang="T85">
                <a:pos x="T30" y="T31"/>
              </a:cxn>
              <a:cxn ang="T86">
                <a:pos x="T32" y="T33"/>
              </a:cxn>
              <a:cxn ang="T87">
                <a:pos x="T34" y="T35"/>
              </a:cxn>
              <a:cxn ang="T88">
                <a:pos x="T36" y="T37"/>
              </a:cxn>
              <a:cxn ang="T89">
                <a:pos x="T38" y="T39"/>
              </a:cxn>
              <a:cxn ang="T90">
                <a:pos x="T40" y="T41"/>
              </a:cxn>
              <a:cxn ang="T91">
                <a:pos x="T42" y="T43"/>
              </a:cxn>
              <a:cxn ang="T92">
                <a:pos x="T44" y="T45"/>
              </a:cxn>
              <a:cxn ang="T93">
                <a:pos x="T46" y="T47"/>
              </a:cxn>
              <a:cxn ang="T94">
                <a:pos x="T48" y="T49"/>
              </a:cxn>
              <a:cxn ang="T95">
                <a:pos x="T50" y="T51"/>
              </a:cxn>
              <a:cxn ang="T96">
                <a:pos x="T52" y="T53"/>
              </a:cxn>
              <a:cxn ang="T97">
                <a:pos x="T54" y="T55"/>
              </a:cxn>
              <a:cxn ang="T98">
                <a:pos x="T56" y="T57"/>
              </a:cxn>
              <a:cxn ang="T99">
                <a:pos x="T58" y="T59"/>
              </a:cxn>
              <a:cxn ang="T100">
                <a:pos x="T60" y="T61"/>
              </a:cxn>
              <a:cxn ang="T101">
                <a:pos x="T62" y="T63"/>
              </a:cxn>
              <a:cxn ang="T102">
                <a:pos x="T64" y="T65"/>
              </a:cxn>
              <a:cxn ang="T103">
                <a:pos x="T66" y="T67"/>
              </a:cxn>
              <a:cxn ang="T104">
                <a:pos x="T68" y="T69"/>
              </a:cxn>
            </a:cxnLst>
            <a:rect l="0" t="0" r="r" b="b"/>
            <a:pathLst>
              <a:path w="540" h="768">
                <a:moveTo>
                  <a:pt x="274" y="7"/>
                </a:moveTo>
                <a:lnTo>
                  <a:pt x="312" y="0"/>
                </a:lnTo>
                <a:lnTo>
                  <a:pt x="339" y="30"/>
                </a:lnTo>
                <a:lnTo>
                  <a:pt x="342" y="65"/>
                </a:lnTo>
                <a:lnTo>
                  <a:pt x="353" y="73"/>
                </a:lnTo>
                <a:lnTo>
                  <a:pt x="372" y="67"/>
                </a:lnTo>
                <a:lnTo>
                  <a:pt x="434" y="92"/>
                </a:lnTo>
                <a:lnTo>
                  <a:pt x="452" y="80"/>
                </a:lnTo>
                <a:lnTo>
                  <a:pt x="476" y="78"/>
                </a:lnTo>
                <a:lnTo>
                  <a:pt x="492" y="99"/>
                </a:lnTo>
                <a:lnTo>
                  <a:pt x="506" y="134"/>
                </a:lnTo>
                <a:lnTo>
                  <a:pt x="526" y="157"/>
                </a:lnTo>
                <a:lnTo>
                  <a:pt x="540" y="170"/>
                </a:lnTo>
                <a:lnTo>
                  <a:pt x="535" y="182"/>
                </a:lnTo>
                <a:lnTo>
                  <a:pt x="489" y="194"/>
                </a:lnTo>
                <a:lnTo>
                  <a:pt x="438" y="223"/>
                </a:lnTo>
                <a:lnTo>
                  <a:pt x="439" y="270"/>
                </a:lnTo>
                <a:lnTo>
                  <a:pt x="409" y="295"/>
                </a:lnTo>
                <a:lnTo>
                  <a:pt x="385" y="316"/>
                </a:lnTo>
                <a:lnTo>
                  <a:pt x="381" y="362"/>
                </a:lnTo>
                <a:lnTo>
                  <a:pt x="381" y="392"/>
                </a:lnTo>
                <a:lnTo>
                  <a:pt x="362" y="413"/>
                </a:lnTo>
                <a:lnTo>
                  <a:pt x="346" y="392"/>
                </a:lnTo>
                <a:lnTo>
                  <a:pt x="318" y="401"/>
                </a:lnTo>
                <a:lnTo>
                  <a:pt x="314" y="415"/>
                </a:lnTo>
                <a:lnTo>
                  <a:pt x="309" y="454"/>
                </a:lnTo>
                <a:lnTo>
                  <a:pt x="319" y="468"/>
                </a:lnTo>
                <a:lnTo>
                  <a:pt x="314" y="505"/>
                </a:lnTo>
                <a:lnTo>
                  <a:pt x="296" y="522"/>
                </a:lnTo>
                <a:lnTo>
                  <a:pt x="274" y="552"/>
                </a:lnTo>
                <a:lnTo>
                  <a:pt x="263" y="577"/>
                </a:lnTo>
                <a:lnTo>
                  <a:pt x="268" y="623"/>
                </a:lnTo>
                <a:lnTo>
                  <a:pt x="288" y="650"/>
                </a:lnTo>
                <a:lnTo>
                  <a:pt x="275" y="665"/>
                </a:lnTo>
                <a:lnTo>
                  <a:pt x="224" y="681"/>
                </a:lnTo>
                <a:lnTo>
                  <a:pt x="205" y="701"/>
                </a:lnTo>
                <a:lnTo>
                  <a:pt x="203" y="722"/>
                </a:lnTo>
                <a:lnTo>
                  <a:pt x="203" y="761"/>
                </a:lnTo>
                <a:lnTo>
                  <a:pt x="145" y="761"/>
                </a:lnTo>
                <a:lnTo>
                  <a:pt x="104" y="768"/>
                </a:lnTo>
                <a:lnTo>
                  <a:pt x="58" y="715"/>
                </a:lnTo>
                <a:lnTo>
                  <a:pt x="34" y="715"/>
                </a:lnTo>
                <a:lnTo>
                  <a:pt x="12" y="715"/>
                </a:lnTo>
                <a:lnTo>
                  <a:pt x="0" y="695"/>
                </a:lnTo>
                <a:lnTo>
                  <a:pt x="12" y="676"/>
                </a:lnTo>
                <a:lnTo>
                  <a:pt x="39" y="637"/>
                </a:lnTo>
                <a:lnTo>
                  <a:pt x="53" y="598"/>
                </a:lnTo>
                <a:lnTo>
                  <a:pt x="85" y="552"/>
                </a:lnTo>
                <a:lnTo>
                  <a:pt x="92" y="526"/>
                </a:lnTo>
                <a:lnTo>
                  <a:pt x="78" y="507"/>
                </a:lnTo>
                <a:lnTo>
                  <a:pt x="58" y="489"/>
                </a:lnTo>
                <a:lnTo>
                  <a:pt x="53" y="478"/>
                </a:lnTo>
                <a:lnTo>
                  <a:pt x="78" y="471"/>
                </a:lnTo>
                <a:lnTo>
                  <a:pt x="92" y="445"/>
                </a:lnTo>
                <a:lnTo>
                  <a:pt x="65" y="438"/>
                </a:lnTo>
                <a:lnTo>
                  <a:pt x="39" y="452"/>
                </a:lnTo>
                <a:lnTo>
                  <a:pt x="39" y="418"/>
                </a:lnTo>
                <a:lnTo>
                  <a:pt x="53" y="399"/>
                </a:lnTo>
                <a:lnTo>
                  <a:pt x="65" y="380"/>
                </a:lnTo>
                <a:lnTo>
                  <a:pt x="72" y="353"/>
                </a:lnTo>
                <a:lnTo>
                  <a:pt x="78" y="334"/>
                </a:lnTo>
                <a:lnTo>
                  <a:pt x="92" y="328"/>
                </a:lnTo>
                <a:lnTo>
                  <a:pt x="111" y="341"/>
                </a:lnTo>
                <a:lnTo>
                  <a:pt x="145" y="295"/>
                </a:lnTo>
                <a:lnTo>
                  <a:pt x="164" y="263"/>
                </a:lnTo>
                <a:lnTo>
                  <a:pt x="215" y="203"/>
                </a:lnTo>
                <a:lnTo>
                  <a:pt x="215" y="178"/>
                </a:lnTo>
                <a:lnTo>
                  <a:pt x="242" y="138"/>
                </a:lnTo>
                <a:lnTo>
                  <a:pt x="249" y="92"/>
                </a:lnTo>
                <a:lnTo>
                  <a:pt x="261" y="67"/>
                </a:lnTo>
                <a:lnTo>
                  <a:pt x="274" y="7"/>
                </a:lnTo>
                <a:close/>
              </a:path>
            </a:pathLst>
          </a:custGeom>
          <a:solidFill>
            <a:srgbClr val="777777"/>
          </a:solidFill>
          <a:ln>
            <a:noFill/>
          </a:ln>
          <a:extLst>
            <a:ext uri="{91240B29-F687-4F45-9708-019B960494DF}">
              <a14:hiddenLine xmlns:a14="http://schemas.microsoft.com/office/drawing/2010/main" w="11113">
                <a:solidFill>
                  <a:srgbClr val="5F5F5F"/>
                </a:solidFill>
                <a:prstDash val="solid"/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22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6195" name="Freeform 1030"/>
          <p:cNvSpPr>
            <a:spLocks/>
          </p:cNvSpPr>
          <p:nvPr/>
        </p:nvSpPr>
        <p:spPr bwMode="auto">
          <a:xfrm>
            <a:off x="4322638" y="4882867"/>
            <a:ext cx="1290578" cy="1048928"/>
          </a:xfrm>
          <a:custGeom>
            <a:avLst/>
            <a:gdLst>
              <a:gd name="T0" fmla="*/ 35 w 1428"/>
              <a:gd name="T1" fmla="*/ 113 h 1266"/>
              <a:gd name="T2" fmla="*/ 59 w 1428"/>
              <a:gd name="T3" fmla="*/ 68 h 1266"/>
              <a:gd name="T4" fmla="*/ 53 w 1428"/>
              <a:gd name="T5" fmla="*/ 52 h 1266"/>
              <a:gd name="T6" fmla="*/ 42 w 1428"/>
              <a:gd name="T7" fmla="*/ 36 h 1266"/>
              <a:gd name="T8" fmla="*/ 84 w 1428"/>
              <a:gd name="T9" fmla="*/ 17 h 1266"/>
              <a:gd name="T10" fmla="*/ 115 w 1428"/>
              <a:gd name="T11" fmla="*/ 10 h 1266"/>
              <a:gd name="T12" fmla="*/ 147 w 1428"/>
              <a:gd name="T13" fmla="*/ 3 h 1266"/>
              <a:gd name="T14" fmla="*/ 210 w 1428"/>
              <a:gd name="T15" fmla="*/ 49 h 1266"/>
              <a:gd name="T16" fmla="*/ 254 w 1428"/>
              <a:gd name="T17" fmla="*/ 52 h 1266"/>
              <a:gd name="T18" fmla="*/ 376 w 1428"/>
              <a:gd name="T19" fmla="*/ 103 h 1266"/>
              <a:gd name="T20" fmla="*/ 427 w 1428"/>
              <a:gd name="T21" fmla="*/ 115 h 1266"/>
              <a:gd name="T22" fmla="*/ 463 w 1428"/>
              <a:gd name="T23" fmla="*/ 141 h 1266"/>
              <a:gd name="T24" fmla="*/ 499 w 1428"/>
              <a:gd name="T25" fmla="*/ 145 h 1266"/>
              <a:gd name="T26" fmla="*/ 499 w 1428"/>
              <a:gd name="T27" fmla="*/ 160 h 1266"/>
              <a:gd name="T28" fmla="*/ 554 w 1428"/>
              <a:gd name="T29" fmla="*/ 209 h 1266"/>
              <a:gd name="T30" fmla="*/ 600 w 1428"/>
              <a:gd name="T31" fmla="*/ 228 h 1266"/>
              <a:gd name="T32" fmla="*/ 669 w 1428"/>
              <a:gd name="T33" fmla="*/ 247 h 1266"/>
              <a:gd name="T34" fmla="*/ 684 w 1428"/>
              <a:gd name="T35" fmla="*/ 269 h 1266"/>
              <a:gd name="T36" fmla="*/ 711 w 1428"/>
              <a:gd name="T37" fmla="*/ 279 h 1266"/>
              <a:gd name="T38" fmla="*/ 739 w 1428"/>
              <a:gd name="T39" fmla="*/ 279 h 1266"/>
              <a:gd name="T40" fmla="*/ 757 w 1428"/>
              <a:gd name="T41" fmla="*/ 279 h 1266"/>
              <a:gd name="T42" fmla="*/ 764 w 1428"/>
              <a:gd name="T43" fmla="*/ 309 h 1266"/>
              <a:gd name="T44" fmla="*/ 698 w 1428"/>
              <a:gd name="T45" fmla="*/ 355 h 1266"/>
              <a:gd name="T46" fmla="*/ 603 w 1428"/>
              <a:gd name="T47" fmla="*/ 371 h 1266"/>
              <a:gd name="T48" fmla="*/ 579 w 1428"/>
              <a:gd name="T49" fmla="*/ 393 h 1266"/>
              <a:gd name="T50" fmla="*/ 551 w 1428"/>
              <a:gd name="T51" fmla="*/ 403 h 1266"/>
              <a:gd name="T52" fmla="*/ 522 w 1428"/>
              <a:gd name="T53" fmla="*/ 431 h 1266"/>
              <a:gd name="T54" fmla="*/ 491 w 1428"/>
              <a:gd name="T55" fmla="*/ 451 h 1266"/>
              <a:gd name="T56" fmla="*/ 501 w 1428"/>
              <a:gd name="T57" fmla="*/ 486 h 1266"/>
              <a:gd name="T58" fmla="*/ 505 w 1428"/>
              <a:gd name="T59" fmla="*/ 512 h 1266"/>
              <a:gd name="T60" fmla="*/ 487 w 1428"/>
              <a:gd name="T61" fmla="*/ 521 h 1266"/>
              <a:gd name="T62" fmla="*/ 439 w 1428"/>
              <a:gd name="T63" fmla="*/ 560 h 1266"/>
              <a:gd name="T64" fmla="*/ 421 w 1428"/>
              <a:gd name="T65" fmla="*/ 576 h 1266"/>
              <a:gd name="T66" fmla="*/ 390 w 1428"/>
              <a:gd name="T67" fmla="*/ 585 h 1266"/>
              <a:gd name="T68" fmla="*/ 358 w 1428"/>
              <a:gd name="T69" fmla="*/ 592 h 1266"/>
              <a:gd name="T70" fmla="*/ 341 w 1428"/>
              <a:gd name="T71" fmla="*/ 611 h 1266"/>
              <a:gd name="T72" fmla="*/ 312 w 1428"/>
              <a:gd name="T73" fmla="*/ 618 h 1266"/>
              <a:gd name="T74" fmla="*/ 257 w 1428"/>
              <a:gd name="T75" fmla="*/ 611 h 1266"/>
              <a:gd name="T76" fmla="*/ 171 w 1428"/>
              <a:gd name="T77" fmla="*/ 585 h 1266"/>
              <a:gd name="T78" fmla="*/ 129 w 1428"/>
              <a:gd name="T79" fmla="*/ 602 h 1266"/>
              <a:gd name="T80" fmla="*/ 90 w 1428"/>
              <a:gd name="T81" fmla="*/ 615 h 1266"/>
              <a:gd name="T82" fmla="*/ 42 w 1428"/>
              <a:gd name="T83" fmla="*/ 583 h 1266"/>
              <a:gd name="T84" fmla="*/ 25 w 1428"/>
              <a:gd name="T85" fmla="*/ 508 h 1266"/>
              <a:gd name="T86" fmla="*/ 0 w 1428"/>
              <a:gd name="T87" fmla="*/ 483 h 1266"/>
              <a:gd name="T88" fmla="*/ 10 w 1428"/>
              <a:gd name="T89" fmla="*/ 454 h 1266"/>
              <a:gd name="T90" fmla="*/ 45 w 1428"/>
              <a:gd name="T91" fmla="*/ 438 h 1266"/>
              <a:gd name="T92" fmla="*/ 31 w 1428"/>
              <a:gd name="T93" fmla="*/ 403 h 1266"/>
              <a:gd name="T94" fmla="*/ 63 w 1428"/>
              <a:gd name="T95" fmla="*/ 364 h 1266"/>
              <a:gd name="T96" fmla="*/ 56 w 1428"/>
              <a:gd name="T97" fmla="*/ 337 h 1266"/>
              <a:gd name="T98" fmla="*/ 66 w 1428"/>
              <a:gd name="T99" fmla="*/ 312 h 1266"/>
              <a:gd name="T100" fmla="*/ 84 w 1428"/>
              <a:gd name="T101" fmla="*/ 321 h 1266"/>
              <a:gd name="T102" fmla="*/ 98 w 1428"/>
              <a:gd name="T103" fmla="*/ 273 h 1266"/>
              <a:gd name="T104" fmla="*/ 126 w 1428"/>
              <a:gd name="T105" fmla="*/ 237 h 1266"/>
              <a:gd name="T106" fmla="*/ 154 w 1428"/>
              <a:gd name="T107" fmla="*/ 212 h 1266"/>
              <a:gd name="T108" fmla="*/ 182 w 1428"/>
              <a:gd name="T109" fmla="*/ 202 h 1266"/>
              <a:gd name="T110" fmla="*/ 150 w 1428"/>
              <a:gd name="T111" fmla="*/ 160 h 1266"/>
              <a:gd name="T112" fmla="*/ 123 w 1428"/>
              <a:gd name="T113" fmla="*/ 164 h 1266"/>
              <a:gd name="T114" fmla="*/ 88 w 1428"/>
              <a:gd name="T115" fmla="*/ 151 h 1266"/>
              <a:gd name="T116" fmla="*/ 74 w 1428"/>
              <a:gd name="T117" fmla="*/ 147 h 1266"/>
              <a:gd name="T118" fmla="*/ 63 w 1428"/>
              <a:gd name="T119" fmla="*/ 122 h 1266"/>
              <a:gd name="T120" fmla="*/ 39 w 1428"/>
              <a:gd name="T121" fmla="*/ 122 h 126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</a:gdLst>
            <a:ahLst/>
            <a:cxnLst>
              <a:cxn ang="T122">
                <a:pos x="T0" y="T1"/>
              </a:cxn>
              <a:cxn ang="T123">
                <a:pos x="T2" y="T3"/>
              </a:cxn>
              <a:cxn ang="T124">
                <a:pos x="T4" y="T5"/>
              </a:cxn>
              <a:cxn ang="T125">
                <a:pos x="T6" y="T7"/>
              </a:cxn>
              <a:cxn ang="T126">
                <a:pos x="T8" y="T9"/>
              </a:cxn>
              <a:cxn ang="T127">
                <a:pos x="T10" y="T11"/>
              </a:cxn>
              <a:cxn ang="T128">
                <a:pos x="T12" y="T13"/>
              </a:cxn>
              <a:cxn ang="T129">
                <a:pos x="T14" y="T15"/>
              </a:cxn>
              <a:cxn ang="T130">
                <a:pos x="T16" y="T17"/>
              </a:cxn>
              <a:cxn ang="T131">
                <a:pos x="T18" y="T19"/>
              </a:cxn>
              <a:cxn ang="T132">
                <a:pos x="T20" y="T21"/>
              </a:cxn>
              <a:cxn ang="T133">
                <a:pos x="T22" y="T23"/>
              </a:cxn>
              <a:cxn ang="T134">
                <a:pos x="T24" y="T25"/>
              </a:cxn>
              <a:cxn ang="T135">
                <a:pos x="T26" y="T27"/>
              </a:cxn>
              <a:cxn ang="T136">
                <a:pos x="T28" y="T29"/>
              </a:cxn>
              <a:cxn ang="T137">
                <a:pos x="T30" y="T31"/>
              </a:cxn>
              <a:cxn ang="T138">
                <a:pos x="T32" y="T33"/>
              </a:cxn>
              <a:cxn ang="T139">
                <a:pos x="T34" y="T35"/>
              </a:cxn>
              <a:cxn ang="T140">
                <a:pos x="T36" y="T37"/>
              </a:cxn>
              <a:cxn ang="T141">
                <a:pos x="T38" y="T39"/>
              </a:cxn>
              <a:cxn ang="T142">
                <a:pos x="T40" y="T41"/>
              </a:cxn>
              <a:cxn ang="T143">
                <a:pos x="T42" y="T43"/>
              </a:cxn>
              <a:cxn ang="T144">
                <a:pos x="T44" y="T45"/>
              </a:cxn>
              <a:cxn ang="T145">
                <a:pos x="T46" y="T47"/>
              </a:cxn>
              <a:cxn ang="T146">
                <a:pos x="T48" y="T49"/>
              </a:cxn>
              <a:cxn ang="T147">
                <a:pos x="T50" y="T51"/>
              </a:cxn>
              <a:cxn ang="T148">
                <a:pos x="T52" y="T53"/>
              </a:cxn>
              <a:cxn ang="T149">
                <a:pos x="T54" y="T55"/>
              </a:cxn>
              <a:cxn ang="T150">
                <a:pos x="T56" y="T57"/>
              </a:cxn>
              <a:cxn ang="T151">
                <a:pos x="T58" y="T59"/>
              </a:cxn>
              <a:cxn ang="T152">
                <a:pos x="T60" y="T61"/>
              </a:cxn>
              <a:cxn ang="T153">
                <a:pos x="T62" y="T63"/>
              </a:cxn>
              <a:cxn ang="T154">
                <a:pos x="T64" y="T65"/>
              </a:cxn>
              <a:cxn ang="T155">
                <a:pos x="T66" y="T67"/>
              </a:cxn>
              <a:cxn ang="T156">
                <a:pos x="T68" y="T69"/>
              </a:cxn>
              <a:cxn ang="T157">
                <a:pos x="T70" y="T71"/>
              </a:cxn>
              <a:cxn ang="T158">
                <a:pos x="T72" y="T73"/>
              </a:cxn>
              <a:cxn ang="T159">
                <a:pos x="T74" y="T75"/>
              </a:cxn>
              <a:cxn ang="T160">
                <a:pos x="T76" y="T77"/>
              </a:cxn>
              <a:cxn ang="T161">
                <a:pos x="T78" y="T79"/>
              </a:cxn>
              <a:cxn ang="T162">
                <a:pos x="T80" y="T81"/>
              </a:cxn>
              <a:cxn ang="T163">
                <a:pos x="T82" y="T83"/>
              </a:cxn>
              <a:cxn ang="T164">
                <a:pos x="T84" y="T85"/>
              </a:cxn>
              <a:cxn ang="T165">
                <a:pos x="T86" y="T87"/>
              </a:cxn>
              <a:cxn ang="T166">
                <a:pos x="T88" y="T89"/>
              </a:cxn>
              <a:cxn ang="T167">
                <a:pos x="T90" y="T91"/>
              </a:cxn>
              <a:cxn ang="T168">
                <a:pos x="T92" y="T93"/>
              </a:cxn>
              <a:cxn ang="T169">
                <a:pos x="T94" y="T95"/>
              </a:cxn>
              <a:cxn ang="T170">
                <a:pos x="T96" y="T97"/>
              </a:cxn>
              <a:cxn ang="T171">
                <a:pos x="T98" y="T99"/>
              </a:cxn>
              <a:cxn ang="T172">
                <a:pos x="T100" y="T101"/>
              </a:cxn>
              <a:cxn ang="T173">
                <a:pos x="T102" y="T103"/>
              </a:cxn>
              <a:cxn ang="T174">
                <a:pos x="T104" y="T105"/>
              </a:cxn>
              <a:cxn ang="T175">
                <a:pos x="T106" y="T107"/>
              </a:cxn>
              <a:cxn ang="T176">
                <a:pos x="T108" y="T109"/>
              </a:cxn>
              <a:cxn ang="T177">
                <a:pos x="T110" y="T111"/>
              </a:cxn>
              <a:cxn ang="T178">
                <a:pos x="T112" y="T113"/>
              </a:cxn>
              <a:cxn ang="T179">
                <a:pos x="T114" y="T115"/>
              </a:cxn>
              <a:cxn ang="T180">
                <a:pos x="T116" y="T117"/>
              </a:cxn>
              <a:cxn ang="T181">
                <a:pos x="T118" y="T119"/>
              </a:cxn>
              <a:cxn ang="T182">
                <a:pos x="T120" y="T121"/>
              </a:cxn>
            </a:cxnLst>
            <a:rect l="0" t="0" r="r" b="b"/>
            <a:pathLst>
              <a:path w="1428" h="1266">
                <a:moveTo>
                  <a:pt x="72" y="249"/>
                </a:moveTo>
                <a:lnTo>
                  <a:pt x="65" y="230"/>
                </a:lnTo>
                <a:lnTo>
                  <a:pt x="72" y="203"/>
                </a:lnTo>
                <a:lnTo>
                  <a:pt x="111" y="138"/>
                </a:lnTo>
                <a:lnTo>
                  <a:pt x="92" y="124"/>
                </a:lnTo>
                <a:lnTo>
                  <a:pt x="99" y="105"/>
                </a:lnTo>
                <a:lnTo>
                  <a:pt x="78" y="99"/>
                </a:lnTo>
                <a:lnTo>
                  <a:pt x="78" y="73"/>
                </a:lnTo>
                <a:lnTo>
                  <a:pt x="92" y="53"/>
                </a:lnTo>
                <a:lnTo>
                  <a:pt x="157" y="34"/>
                </a:lnTo>
                <a:lnTo>
                  <a:pt x="210" y="39"/>
                </a:lnTo>
                <a:lnTo>
                  <a:pt x="215" y="20"/>
                </a:lnTo>
                <a:lnTo>
                  <a:pt x="254" y="0"/>
                </a:lnTo>
                <a:lnTo>
                  <a:pt x="275" y="7"/>
                </a:lnTo>
                <a:lnTo>
                  <a:pt x="319" y="66"/>
                </a:lnTo>
                <a:lnTo>
                  <a:pt x="392" y="99"/>
                </a:lnTo>
                <a:lnTo>
                  <a:pt x="457" y="99"/>
                </a:lnTo>
                <a:lnTo>
                  <a:pt x="475" y="105"/>
                </a:lnTo>
                <a:lnTo>
                  <a:pt x="649" y="203"/>
                </a:lnTo>
                <a:lnTo>
                  <a:pt x="702" y="210"/>
                </a:lnTo>
                <a:lnTo>
                  <a:pt x="741" y="249"/>
                </a:lnTo>
                <a:lnTo>
                  <a:pt x="799" y="235"/>
                </a:lnTo>
                <a:lnTo>
                  <a:pt x="833" y="256"/>
                </a:lnTo>
                <a:lnTo>
                  <a:pt x="866" y="288"/>
                </a:lnTo>
                <a:lnTo>
                  <a:pt x="905" y="288"/>
                </a:lnTo>
                <a:lnTo>
                  <a:pt x="932" y="295"/>
                </a:lnTo>
                <a:lnTo>
                  <a:pt x="944" y="307"/>
                </a:lnTo>
                <a:lnTo>
                  <a:pt x="932" y="327"/>
                </a:lnTo>
                <a:lnTo>
                  <a:pt x="932" y="353"/>
                </a:lnTo>
                <a:lnTo>
                  <a:pt x="1036" y="426"/>
                </a:lnTo>
                <a:lnTo>
                  <a:pt x="1094" y="472"/>
                </a:lnTo>
                <a:lnTo>
                  <a:pt x="1121" y="465"/>
                </a:lnTo>
                <a:lnTo>
                  <a:pt x="1152" y="457"/>
                </a:lnTo>
                <a:lnTo>
                  <a:pt x="1251" y="503"/>
                </a:lnTo>
                <a:lnTo>
                  <a:pt x="1263" y="537"/>
                </a:lnTo>
                <a:lnTo>
                  <a:pt x="1278" y="549"/>
                </a:lnTo>
                <a:lnTo>
                  <a:pt x="1309" y="556"/>
                </a:lnTo>
                <a:lnTo>
                  <a:pt x="1329" y="569"/>
                </a:lnTo>
                <a:lnTo>
                  <a:pt x="1355" y="569"/>
                </a:lnTo>
                <a:lnTo>
                  <a:pt x="1382" y="569"/>
                </a:lnTo>
                <a:lnTo>
                  <a:pt x="1408" y="576"/>
                </a:lnTo>
                <a:lnTo>
                  <a:pt x="1415" y="569"/>
                </a:lnTo>
                <a:lnTo>
                  <a:pt x="1428" y="595"/>
                </a:lnTo>
                <a:lnTo>
                  <a:pt x="1428" y="629"/>
                </a:lnTo>
                <a:lnTo>
                  <a:pt x="1408" y="648"/>
                </a:lnTo>
                <a:lnTo>
                  <a:pt x="1304" y="724"/>
                </a:lnTo>
                <a:lnTo>
                  <a:pt x="1258" y="724"/>
                </a:lnTo>
                <a:lnTo>
                  <a:pt x="1128" y="756"/>
                </a:lnTo>
                <a:lnTo>
                  <a:pt x="1082" y="763"/>
                </a:lnTo>
                <a:lnTo>
                  <a:pt x="1082" y="802"/>
                </a:lnTo>
                <a:lnTo>
                  <a:pt x="1055" y="802"/>
                </a:lnTo>
                <a:lnTo>
                  <a:pt x="1029" y="821"/>
                </a:lnTo>
                <a:lnTo>
                  <a:pt x="1002" y="854"/>
                </a:lnTo>
                <a:lnTo>
                  <a:pt x="976" y="879"/>
                </a:lnTo>
                <a:lnTo>
                  <a:pt x="944" y="886"/>
                </a:lnTo>
                <a:lnTo>
                  <a:pt x="918" y="920"/>
                </a:lnTo>
                <a:lnTo>
                  <a:pt x="918" y="966"/>
                </a:lnTo>
                <a:lnTo>
                  <a:pt x="937" y="990"/>
                </a:lnTo>
                <a:lnTo>
                  <a:pt x="944" y="1010"/>
                </a:lnTo>
                <a:lnTo>
                  <a:pt x="944" y="1043"/>
                </a:lnTo>
                <a:lnTo>
                  <a:pt x="937" y="1056"/>
                </a:lnTo>
                <a:lnTo>
                  <a:pt x="911" y="1063"/>
                </a:lnTo>
                <a:lnTo>
                  <a:pt x="872" y="1096"/>
                </a:lnTo>
                <a:lnTo>
                  <a:pt x="821" y="1142"/>
                </a:lnTo>
                <a:lnTo>
                  <a:pt x="799" y="1162"/>
                </a:lnTo>
                <a:lnTo>
                  <a:pt x="787" y="1174"/>
                </a:lnTo>
                <a:lnTo>
                  <a:pt x="787" y="1193"/>
                </a:lnTo>
                <a:lnTo>
                  <a:pt x="729" y="1193"/>
                </a:lnTo>
                <a:lnTo>
                  <a:pt x="695" y="1200"/>
                </a:lnTo>
                <a:lnTo>
                  <a:pt x="669" y="1207"/>
                </a:lnTo>
                <a:lnTo>
                  <a:pt x="656" y="1220"/>
                </a:lnTo>
                <a:lnTo>
                  <a:pt x="637" y="1246"/>
                </a:lnTo>
                <a:lnTo>
                  <a:pt x="603" y="1259"/>
                </a:lnTo>
                <a:lnTo>
                  <a:pt x="584" y="1259"/>
                </a:lnTo>
                <a:lnTo>
                  <a:pt x="545" y="1253"/>
                </a:lnTo>
                <a:lnTo>
                  <a:pt x="480" y="1246"/>
                </a:lnTo>
                <a:lnTo>
                  <a:pt x="365" y="1200"/>
                </a:lnTo>
                <a:lnTo>
                  <a:pt x="319" y="1193"/>
                </a:lnTo>
                <a:lnTo>
                  <a:pt x="275" y="1207"/>
                </a:lnTo>
                <a:lnTo>
                  <a:pt x="242" y="1227"/>
                </a:lnTo>
                <a:lnTo>
                  <a:pt x="203" y="1232"/>
                </a:lnTo>
                <a:lnTo>
                  <a:pt x="169" y="1253"/>
                </a:lnTo>
                <a:lnTo>
                  <a:pt x="150" y="1266"/>
                </a:lnTo>
                <a:lnTo>
                  <a:pt x="78" y="1188"/>
                </a:lnTo>
                <a:lnTo>
                  <a:pt x="78" y="1077"/>
                </a:lnTo>
                <a:lnTo>
                  <a:pt x="46" y="1036"/>
                </a:lnTo>
                <a:lnTo>
                  <a:pt x="7" y="1004"/>
                </a:lnTo>
                <a:lnTo>
                  <a:pt x="0" y="985"/>
                </a:lnTo>
                <a:lnTo>
                  <a:pt x="0" y="944"/>
                </a:lnTo>
                <a:lnTo>
                  <a:pt x="19" y="925"/>
                </a:lnTo>
                <a:lnTo>
                  <a:pt x="72" y="906"/>
                </a:lnTo>
                <a:lnTo>
                  <a:pt x="85" y="893"/>
                </a:lnTo>
                <a:lnTo>
                  <a:pt x="65" y="867"/>
                </a:lnTo>
                <a:lnTo>
                  <a:pt x="58" y="821"/>
                </a:lnTo>
                <a:lnTo>
                  <a:pt x="78" y="782"/>
                </a:lnTo>
                <a:lnTo>
                  <a:pt x="118" y="743"/>
                </a:lnTo>
                <a:lnTo>
                  <a:pt x="118" y="713"/>
                </a:lnTo>
                <a:lnTo>
                  <a:pt x="104" y="687"/>
                </a:lnTo>
                <a:lnTo>
                  <a:pt x="118" y="641"/>
                </a:lnTo>
                <a:lnTo>
                  <a:pt x="123" y="636"/>
                </a:lnTo>
                <a:lnTo>
                  <a:pt x="143" y="636"/>
                </a:lnTo>
                <a:lnTo>
                  <a:pt x="157" y="655"/>
                </a:lnTo>
                <a:lnTo>
                  <a:pt x="176" y="629"/>
                </a:lnTo>
                <a:lnTo>
                  <a:pt x="183" y="556"/>
                </a:lnTo>
                <a:lnTo>
                  <a:pt x="235" y="510"/>
                </a:lnTo>
                <a:lnTo>
                  <a:pt x="235" y="484"/>
                </a:lnTo>
                <a:lnTo>
                  <a:pt x="235" y="465"/>
                </a:lnTo>
                <a:lnTo>
                  <a:pt x="288" y="433"/>
                </a:lnTo>
                <a:lnTo>
                  <a:pt x="326" y="426"/>
                </a:lnTo>
                <a:lnTo>
                  <a:pt x="341" y="412"/>
                </a:lnTo>
                <a:lnTo>
                  <a:pt x="307" y="380"/>
                </a:lnTo>
                <a:lnTo>
                  <a:pt x="281" y="327"/>
                </a:lnTo>
                <a:lnTo>
                  <a:pt x="268" y="315"/>
                </a:lnTo>
                <a:lnTo>
                  <a:pt x="229" y="334"/>
                </a:lnTo>
                <a:lnTo>
                  <a:pt x="203" y="322"/>
                </a:lnTo>
                <a:lnTo>
                  <a:pt x="164" y="307"/>
                </a:lnTo>
                <a:lnTo>
                  <a:pt x="150" y="315"/>
                </a:lnTo>
                <a:lnTo>
                  <a:pt x="138" y="300"/>
                </a:lnTo>
                <a:lnTo>
                  <a:pt x="138" y="276"/>
                </a:lnTo>
                <a:lnTo>
                  <a:pt x="118" y="249"/>
                </a:lnTo>
                <a:lnTo>
                  <a:pt x="104" y="242"/>
                </a:lnTo>
                <a:lnTo>
                  <a:pt x="72" y="249"/>
                </a:lnTo>
                <a:close/>
              </a:path>
            </a:pathLst>
          </a:custGeom>
          <a:solidFill>
            <a:srgbClr val="777777"/>
          </a:solidFill>
          <a:ln>
            <a:noFill/>
          </a:ln>
          <a:extLst>
            <a:ext uri="{91240B29-F687-4F45-9708-019B960494DF}">
              <a14:hiddenLine xmlns:a14="http://schemas.microsoft.com/office/drawing/2010/main" w="11113">
                <a:solidFill>
                  <a:srgbClr val="5F5F5F"/>
                </a:solidFill>
                <a:prstDash val="solid"/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22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6196" name="Freeform 1031"/>
          <p:cNvSpPr>
            <a:spLocks/>
          </p:cNvSpPr>
          <p:nvPr/>
        </p:nvSpPr>
        <p:spPr bwMode="auto">
          <a:xfrm>
            <a:off x="5305774" y="5752751"/>
            <a:ext cx="48988" cy="33782"/>
          </a:xfrm>
          <a:custGeom>
            <a:avLst/>
            <a:gdLst>
              <a:gd name="T0" fmla="*/ 29 w 55"/>
              <a:gd name="T1" fmla="*/ 0 h 39"/>
              <a:gd name="T2" fmla="*/ 15 w 55"/>
              <a:gd name="T3" fmla="*/ 0 h 39"/>
              <a:gd name="T4" fmla="*/ 0 w 55"/>
              <a:gd name="T5" fmla="*/ 14 h 39"/>
              <a:gd name="T6" fmla="*/ 7 w 55"/>
              <a:gd name="T7" fmla="*/ 20 h 39"/>
              <a:gd name="T8" fmla="*/ 22 w 55"/>
              <a:gd name="T9" fmla="*/ 20 h 39"/>
              <a:gd name="T10" fmla="*/ 29 w 55"/>
              <a:gd name="T11" fmla="*/ 0 h 39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55" h="39">
                <a:moveTo>
                  <a:pt x="55" y="0"/>
                </a:moveTo>
                <a:lnTo>
                  <a:pt x="28" y="0"/>
                </a:lnTo>
                <a:lnTo>
                  <a:pt x="0" y="27"/>
                </a:lnTo>
                <a:lnTo>
                  <a:pt x="14" y="39"/>
                </a:lnTo>
                <a:lnTo>
                  <a:pt x="41" y="39"/>
                </a:lnTo>
                <a:lnTo>
                  <a:pt x="55" y="0"/>
                </a:lnTo>
                <a:close/>
              </a:path>
            </a:pathLst>
          </a:custGeom>
          <a:solidFill>
            <a:srgbClr val="777777"/>
          </a:solidFill>
          <a:ln>
            <a:noFill/>
          </a:ln>
          <a:extLst>
            <a:ext uri="{91240B29-F687-4F45-9708-019B960494DF}">
              <a14:hiddenLine xmlns:a14="http://schemas.microsoft.com/office/drawing/2010/main" w="11113">
                <a:solidFill>
                  <a:srgbClr val="5F5F5F"/>
                </a:solidFill>
                <a:prstDash val="solid"/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22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6197" name="Freeform 1032"/>
          <p:cNvSpPr>
            <a:spLocks/>
          </p:cNvSpPr>
          <p:nvPr/>
        </p:nvSpPr>
        <p:spPr bwMode="auto">
          <a:xfrm>
            <a:off x="5449359" y="5671674"/>
            <a:ext cx="114868" cy="81077"/>
          </a:xfrm>
          <a:custGeom>
            <a:avLst/>
            <a:gdLst>
              <a:gd name="T0" fmla="*/ 50 w 125"/>
              <a:gd name="T1" fmla="*/ 0 h 98"/>
              <a:gd name="T2" fmla="*/ 43 w 125"/>
              <a:gd name="T3" fmla="*/ 6 h 98"/>
              <a:gd name="T4" fmla="*/ 14 w 125"/>
              <a:gd name="T5" fmla="*/ 9 h 98"/>
              <a:gd name="T6" fmla="*/ 0 w 125"/>
              <a:gd name="T7" fmla="*/ 25 h 98"/>
              <a:gd name="T8" fmla="*/ 21 w 125"/>
              <a:gd name="T9" fmla="*/ 39 h 98"/>
              <a:gd name="T10" fmla="*/ 33 w 125"/>
              <a:gd name="T11" fmla="*/ 48 h 98"/>
              <a:gd name="T12" fmla="*/ 54 w 125"/>
              <a:gd name="T13" fmla="*/ 45 h 98"/>
              <a:gd name="T14" fmla="*/ 68 w 125"/>
              <a:gd name="T15" fmla="*/ 39 h 98"/>
              <a:gd name="T16" fmla="*/ 64 w 125"/>
              <a:gd name="T17" fmla="*/ 25 h 98"/>
              <a:gd name="T18" fmla="*/ 54 w 125"/>
              <a:gd name="T19" fmla="*/ 16 h 98"/>
              <a:gd name="T20" fmla="*/ 50 w 125"/>
              <a:gd name="T21" fmla="*/ 0 h 98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125" h="98">
                <a:moveTo>
                  <a:pt x="92" y="0"/>
                </a:moveTo>
                <a:lnTo>
                  <a:pt x="79" y="12"/>
                </a:lnTo>
                <a:lnTo>
                  <a:pt x="26" y="19"/>
                </a:lnTo>
                <a:lnTo>
                  <a:pt x="0" y="52"/>
                </a:lnTo>
                <a:lnTo>
                  <a:pt x="39" y="79"/>
                </a:lnTo>
                <a:lnTo>
                  <a:pt x="60" y="98"/>
                </a:lnTo>
                <a:lnTo>
                  <a:pt x="99" y="91"/>
                </a:lnTo>
                <a:lnTo>
                  <a:pt x="125" y="79"/>
                </a:lnTo>
                <a:lnTo>
                  <a:pt x="118" y="52"/>
                </a:lnTo>
                <a:lnTo>
                  <a:pt x="99" y="33"/>
                </a:lnTo>
                <a:lnTo>
                  <a:pt x="92" y="0"/>
                </a:lnTo>
                <a:close/>
              </a:path>
            </a:pathLst>
          </a:custGeom>
          <a:solidFill>
            <a:srgbClr val="777777"/>
          </a:solidFill>
          <a:ln>
            <a:noFill/>
          </a:ln>
          <a:extLst>
            <a:ext uri="{91240B29-F687-4F45-9708-019B960494DF}">
              <a14:hiddenLine xmlns:a14="http://schemas.microsoft.com/office/drawing/2010/main" w="11113">
                <a:solidFill>
                  <a:srgbClr val="5F5F5F"/>
                </a:solidFill>
                <a:prstDash val="solid"/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22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6198" name="Freeform 1033"/>
          <p:cNvSpPr>
            <a:spLocks/>
          </p:cNvSpPr>
          <p:nvPr/>
        </p:nvSpPr>
        <p:spPr bwMode="auto">
          <a:xfrm>
            <a:off x="5626729" y="5676742"/>
            <a:ext cx="37163" cy="42227"/>
          </a:xfrm>
          <a:custGeom>
            <a:avLst/>
            <a:gdLst>
              <a:gd name="T0" fmla="*/ 14 w 40"/>
              <a:gd name="T1" fmla="*/ 0 h 51"/>
              <a:gd name="T2" fmla="*/ 0 w 40"/>
              <a:gd name="T3" fmla="*/ 6 h 51"/>
              <a:gd name="T4" fmla="*/ 12 w 40"/>
              <a:gd name="T5" fmla="*/ 15 h 51"/>
              <a:gd name="T6" fmla="*/ 22 w 40"/>
              <a:gd name="T7" fmla="*/ 25 h 51"/>
              <a:gd name="T8" fmla="*/ 14 w 40"/>
              <a:gd name="T9" fmla="*/ 0 h 51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40" h="51">
                <a:moveTo>
                  <a:pt x="26" y="0"/>
                </a:moveTo>
                <a:lnTo>
                  <a:pt x="0" y="12"/>
                </a:lnTo>
                <a:lnTo>
                  <a:pt x="21" y="31"/>
                </a:lnTo>
                <a:lnTo>
                  <a:pt x="40" y="51"/>
                </a:lnTo>
                <a:lnTo>
                  <a:pt x="26" y="0"/>
                </a:lnTo>
                <a:close/>
              </a:path>
            </a:pathLst>
          </a:custGeom>
          <a:solidFill>
            <a:srgbClr val="777777"/>
          </a:solidFill>
          <a:ln>
            <a:noFill/>
          </a:ln>
          <a:extLst>
            <a:ext uri="{91240B29-F687-4F45-9708-019B960494DF}">
              <a14:hiddenLine xmlns:a14="http://schemas.microsoft.com/office/drawing/2010/main" w="11113">
                <a:solidFill>
                  <a:srgbClr val="5F5F5F"/>
                </a:solidFill>
                <a:prstDash val="solid"/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22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6199" name="Freeform 1034"/>
          <p:cNvSpPr>
            <a:spLocks/>
          </p:cNvSpPr>
          <p:nvPr/>
        </p:nvSpPr>
        <p:spPr bwMode="auto">
          <a:xfrm>
            <a:off x="6094648" y="5632825"/>
            <a:ext cx="187505" cy="282079"/>
          </a:xfrm>
          <a:custGeom>
            <a:avLst/>
            <a:gdLst>
              <a:gd name="T0" fmla="*/ 66 w 208"/>
              <a:gd name="T1" fmla="*/ 0 h 340"/>
              <a:gd name="T2" fmla="*/ 49 w 208"/>
              <a:gd name="T3" fmla="*/ 9 h 340"/>
              <a:gd name="T4" fmla="*/ 35 w 208"/>
              <a:gd name="T5" fmla="*/ 19 h 340"/>
              <a:gd name="T6" fmla="*/ 21 w 208"/>
              <a:gd name="T7" fmla="*/ 23 h 340"/>
              <a:gd name="T8" fmla="*/ 0 w 208"/>
              <a:gd name="T9" fmla="*/ 19 h 340"/>
              <a:gd name="T10" fmla="*/ 4 w 208"/>
              <a:gd name="T11" fmla="*/ 39 h 340"/>
              <a:gd name="T12" fmla="*/ 14 w 208"/>
              <a:gd name="T13" fmla="*/ 51 h 340"/>
              <a:gd name="T14" fmla="*/ 10 w 208"/>
              <a:gd name="T15" fmla="*/ 84 h 340"/>
              <a:gd name="T16" fmla="*/ 10 w 208"/>
              <a:gd name="T17" fmla="*/ 100 h 340"/>
              <a:gd name="T18" fmla="*/ 14 w 208"/>
              <a:gd name="T19" fmla="*/ 112 h 340"/>
              <a:gd name="T20" fmla="*/ 4 w 208"/>
              <a:gd name="T21" fmla="*/ 139 h 340"/>
              <a:gd name="T22" fmla="*/ 6 w 208"/>
              <a:gd name="T23" fmla="*/ 158 h 340"/>
              <a:gd name="T24" fmla="*/ 21 w 208"/>
              <a:gd name="T25" fmla="*/ 167 h 340"/>
              <a:gd name="T26" fmla="*/ 41 w 208"/>
              <a:gd name="T27" fmla="*/ 154 h 340"/>
              <a:gd name="T28" fmla="*/ 49 w 208"/>
              <a:gd name="T29" fmla="*/ 151 h 340"/>
              <a:gd name="T30" fmla="*/ 69 w 208"/>
              <a:gd name="T31" fmla="*/ 154 h 340"/>
              <a:gd name="T32" fmla="*/ 84 w 208"/>
              <a:gd name="T33" fmla="*/ 141 h 340"/>
              <a:gd name="T34" fmla="*/ 84 w 208"/>
              <a:gd name="T35" fmla="*/ 128 h 340"/>
              <a:gd name="T36" fmla="*/ 101 w 208"/>
              <a:gd name="T37" fmla="*/ 103 h 340"/>
              <a:gd name="T38" fmla="*/ 107 w 208"/>
              <a:gd name="T39" fmla="*/ 86 h 340"/>
              <a:gd name="T40" fmla="*/ 101 w 208"/>
              <a:gd name="T41" fmla="*/ 71 h 340"/>
              <a:gd name="T42" fmla="*/ 111 w 208"/>
              <a:gd name="T43" fmla="*/ 51 h 340"/>
              <a:gd name="T44" fmla="*/ 105 w 208"/>
              <a:gd name="T45" fmla="*/ 23 h 340"/>
              <a:gd name="T46" fmla="*/ 101 w 208"/>
              <a:gd name="T47" fmla="*/ 6 h 340"/>
              <a:gd name="T48" fmla="*/ 66 w 208"/>
              <a:gd name="T49" fmla="*/ 0 h 340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</a:gdLst>
            <a:ahLst/>
            <a:cxnLst>
              <a:cxn ang="T50">
                <a:pos x="T0" y="T1"/>
              </a:cxn>
              <a:cxn ang="T51">
                <a:pos x="T2" y="T3"/>
              </a:cxn>
              <a:cxn ang="T52">
                <a:pos x="T4" y="T5"/>
              </a:cxn>
              <a:cxn ang="T53">
                <a:pos x="T6" y="T7"/>
              </a:cxn>
              <a:cxn ang="T54">
                <a:pos x="T8" y="T9"/>
              </a:cxn>
              <a:cxn ang="T55">
                <a:pos x="T10" y="T11"/>
              </a:cxn>
              <a:cxn ang="T56">
                <a:pos x="T12" y="T13"/>
              </a:cxn>
              <a:cxn ang="T57">
                <a:pos x="T14" y="T15"/>
              </a:cxn>
              <a:cxn ang="T58">
                <a:pos x="T16" y="T17"/>
              </a:cxn>
              <a:cxn ang="T59">
                <a:pos x="T18" y="T19"/>
              </a:cxn>
              <a:cxn ang="T60">
                <a:pos x="T20" y="T21"/>
              </a:cxn>
              <a:cxn ang="T61">
                <a:pos x="T22" y="T23"/>
              </a:cxn>
              <a:cxn ang="T62">
                <a:pos x="T24" y="T25"/>
              </a:cxn>
              <a:cxn ang="T63">
                <a:pos x="T26" y="T27"/>
              </a:cxn>
              <a:cxn ang="T64">
                <a:pos x="T28" y="T29"/>
              </a:cxn>
              <a:cxn ang="T65">
                <a:pos x="T30" y="T31"/>
              </a:cxn>
              <a:cxn ang="T66">
                <a:pos x="T32" y="T33"/>
              </a:cxn>
              <a:cxn ang="T67">
                <a:pos x="T34" y="T35"/>
              </a:cxn>
              <a:cxn ang="T68">
                <a:pos x="T36" y="T37"/>
              </a:cxn>
              <a:cxn ang="T69">
                <a:pos x="T38" y="T39"/>
              </a:cxn>
              <a:cxn ang="T70">
                <a:pos x="T40" y="T41"/>
              </a:cxn>
              <a:cxn ang="T71">
                <a:pos x="T42" y="T43"/>
              </a:cxn>
              <a:cxn ang="T72">
                <a:pos x="T44" y="T45"/>
              </a:cxn>
              <a:cxn ang="T73">
                <a:pos x="T46" y="T47"/>
              </a:cxn>
              <a:cxn ang="T74">
                <a:pos x="T48" y="T49"/>
              </a:cxn>
            </a:cxnLst>
            <a:rect l="0" t="0" r="r" b="b"/>
            <a:pathLst>
              <a:path w="208" h="340">
                <a:moveTo>
                  <a:pt x="123" y="0"/>
                </a:moveTo>
                <a:lnTo>
                  <a:pt x="92" y="19"/>
                </a:lnTo>
                <a:lnTo>
                  <a:pt x="65" y="38"/>
                </a:lnTo>
                <a:lnTo>
                  <a:pt x="39" y="46"/>
                </a:lnTo>
                <a:lnTo>
                  <a:pt x="0" y="38"/>
                </a:lnTo>
                <a:lnTo>
                  <a:pt x="7" y="79"/>
                </a:lnTo>
                <a:lnTo>
                  <a:pt x="26" y="104"/>
                </a:lnTo>
                <a:lnTo>
                  <a:pt x="19" y="171"/>
                </a:lnTo>
                <a:lnTo>
                  <a:pt x="19" y="203"/>
                </a:lnTo>
                <a:lnTo>
                  <a:pt x="26" y="229"/>
                </a:lnTo>
                <a:lnTo>
                  <a:pt x="7" y="282"/>
                </a:lnTo>
                <a:lnTo>
                  <a:pt x="12" y="321"/>
                </a:lnTo>
                <a:lnTo>
                  <a:pt x="39" y="340"/>
                </a:lnTo>
                <a:lnTo>
                  <a:pt x="77" y="314"/>
                </a:lnTo>
                <a:lnTo>
                  <a:pt x="92" y="307"/>
                </a:lnTo>
                <a:lnTo>
                  <a:pt x="130" y="314"/>
                </a:lnTo>
                <a:lnTo>
                  <a:pt x="157" y="287"/>
                </a:lnTo>
                <a:lnTo>
                  <a:pt x="157" y="261"/>
                </a:lnTo>
                <a:lnTo>
                  <a:pt x="189" y="210"/>
                </a:lnTo>
                <a:lnTo>
                  <a:pt x="201" y="176"/>
                </a:lnTo>
                <a:lnTo>
                  <a:pt x="189" y="144"/>
                </a:lnTo>
                <a:lnTo>
                  <a:pt x="208" y="104"/>
                </a:lnTo>
                <a:lnTo>
                  <a:pt x="196" y="46"/>
                </a:lnTo>
                <a:lnTo>
                  <a:pt x="189" y="12"/>
                </a:lnTo>
                <a:lnTo>
                  <a:pt x="123" y="0"/>
                </a:lnTo>
                <a:close/>
              </a:path>
            </a:pathLst>
          </a:custGeom>
          <a:solidFill>
            <a:srgbClr val="777777"/>
          </a:solidFill>
          <a:ln>
            <a:noFill/>
          </a:ln>
          <a:extLst>
            <a:ext uri="{91240B29-F687-4F45-9708-019B960494DF}">
              <a14:hiddenLine xmlns:a14="http://schemas.microsoft.com/office/drawing/2010/main" w="11113">
                <a:solidFill>
                  <a:srgbClr val="5F5F5F"/>
                </a:solidFill>
                <a:prstDash val="solid"/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22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6200" name="Freeform 1035"/>
          <p:cNvSpPr>
            <a:spLocks/>
          </p:cNvSpPr>
          <p:nvPr/>
        </p:nvSpPr>
        <p:spPr bwMode="auto">
          <a:xfrm>
            <a:off x="6532161" y="6073679"/>
            <a:ext cx="342915" cy="199313"/>
          </a:xfrm>
          <a:custGeom>
            <a:avLst/>
            <a:gdLst>
              <a:gd name="T0" fmla="*/ 193 w 381"/>
              <a:gd name="T1" fmla="*/ 0 h 240"/>
              <a:gd name="T2" fmla="*/ 203 w 381"/>
              <a:gd name="T3" fmla="*/ 9 h 240"/>
              <a:gd name="T4" fmla="*/ 197 w 381"/>
              <a:gd name="T5" fmla="*/ 19 h 240"/>
              <a:gd name="T6" fmla="*/ 189 w 381"/>
              <a:gd name="T7" fmla="*/ 34 h 240"/>
              <a:gd name="T8" fmla="*/ 179 w 381"/>
              <a:gd name="T9" fmla="*/ 44 h 240"/>
              <a:gd name="T10" fmla="*/ 183 w 381"/>
              <a:gd name="T11" fmla="*/ 74 h 240"/>
              <a:gd name="T12" fmla="*/ 189 w 381"/>
              <a:gd name="T13" fmla="*/ 95 h 240"/>
              <a:gd name="T14" fmla="*/ 171 w 381"/>
              <a:gd name="T15" fmla="*/ 105 h 240"/>
              <a:gd name="T16" fmla="*/ 168 w 381"/>
              <a:gd name="T17" fmla="*/ 115 h 240"/>
              <a:gd name="T18" fmla="*/ 155 w 381"/>
              <a:gd name="T19" fmla="*/ 118 h 240"/>
              <a:gd name="T20" fmla="*/ 134 w 381"/>
              <a:gd name="T21" fmla="*/ 99 h 240"/>
              <a:gd name="T22" fmla="*/ 119 w 381"/>
              <a:gd name="T23" fmla="*/ 99 h 240"/>
              <a:gd name="T24" fmla="*/ 108 w 381"/>
              <a:gd name="T25" fmla="*/ 83 h 240"/>
              <a:gd name="T26" fmla="*/ 87 w 381"/>
              <a:gd name="T27" fmla="*/ 74 h 240"/>
              <a:gd name="T28" fmla="*/ 74 w 381"/>
              <a:gd name="T29" fmla="*/ 70 h 240"/>
              <a:gd name="T30" fmla="*/ 59 w 381"/>
              <a:gd name="T31" fmla="*/ 64 h 240"/>
              <a:gd name="T32" fmla="*/ 45 w 381"/>
              <a:gd name="T33" fmla="*/ 54 h 240"/>
              <a:gd name="T34" fmla="*/ 21 w 381"/>
              <a:gd name="T35" fmla="*/ 38 h 240"/>
              <a:gd name="T36" fmla="*/ 11 w 381"/>
              <a:gd name="T37" fmla="*/ 34 h 240"/>
              <a:gd name="T38" fmla="*/ 0 w 381"/>
              <a:gd name="T39" fmla="*/ 25 h 240"/>
              <a:gd name="T40" fmla="*/ 0 w 381"/>
              <a:gd name="T41" fmla="*/ 13 h 240"/>
              <a:gd name="T42" fmla="*/ 4 w 381"/>
              <a:gd name="T43" fmla="*/ 3 h 240"/>
              <a:gd name="T44" fmla="*/ 25 w 381"/>
              <a:gd name="T45" fmla="*/ 6 h 240"/>
              <a:gd name="T46" fmla="*/ 56 w 381"/>
              <a:gd name="T47" fmla="*/ 6 h 240"/>
              <a:gd name="T48" fmla="*/ 63 w 381"/>
              <a:gd name="T49" fmla="*/ 16 h 240"/>
              <a:gd name="T50" fmla="*/ 98 w 381"/>
              <a:gd name="T51" fmla="*/ 16 h 240"/>
              <a:gd name="T52" fmla="*/ 123 w 381"/>
              <a:gd name="T53" fmla="*/ 16 h 240"/>
              <a:gd name="T54" fmla="*/ 155 w 381"/>
              <a:gd name="T55" fmla="*/ 9 h 240"/>
              <a:gd name="T56" fmla="*/ 193 w 381"/>
              <a:gd name="T57" fmla="*/ 0 h 240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</a:gdLst>
            <a:ahLst/>
            <a:cxnLst>
              <a:cxn ang="T58">
                <a:pos x="T0" y="T1"/>
              </a:cxn>
              <a:cxn ang="T59">
                <a:pos x="T2" y="T3"/>
              </a:cxn>
              <a:cxn ang="T60">
                <a:pos x="T4" y="T5"/>
              </a:cxn>
              <a:cxn ang="T61">
                <a:pos x="T6" y="T7"/>
              </a:cxn>
              <a:cxn ang="T62">
                <a:pos x="T8" y="T9"/>
              </a:cxn>
              <a:cxn ang="T63">
                <a:pos x="T10" y="T11"/>
              </a:cxn>
              <a:cxn ang="T64">
                <a:pos x="T12" y="T13"/>
              </a:cxn>
              <a:cxn ang="T65">
                <a:pos x="T14" y="T15"/>
              </a:cxn>
              <a:cxn ang="T66">
                <a:pos x="T16" y="T17"/>
              </a:cxn>
              <a:cxn ang="T67">
                <a:pos x="T18" y="T19"/>
              </a:cxn>
              <a:cxn ang="T68">
                <a:pos x="T20" y="T21"/>
              </a:cxn>
              <a:cxn ang="T69">
                <a:pos x="T22" y="T23"/>
              </a:cxn>
              <a:cxn ang="T70">
                <a:pos x="T24" y="T25"/>
              </a:cxn>
              <a:cxn ang="T71">
                <a:pos x="T26" y="T27"/>
              </a:cxn>
              <a:cxn ang="T72">
                <a:pos x="T28" y="T29"/>
              </a:cxn>
              <a:cxn ang="T73">
                <a:pos x="T30" y="T31"/>
              </a:cxn>
              <a:cxn ang="T74">
                <a:pos x="T32" y="T33"/>
              </a:cxn>
              <a:cxn ang="T75">
                <a:pos x="T34" y="T35"/>
              </a:cxn>
              <a:cxn ang="T76">
                <a:pos x="T36" y="T37"/>
              </a:cxn>
              <a:cxn ang="T77">
                <a:pos x="T38" y="T39"/>
              </a:cxn>
              <a:cxn ang="T78">
                <a:pos x="T40" y="T41"/>
              </a:cxn>
              <a:cxn ang="T79">
                <a:pos x="T42" y="T43"/>
              </a:cxn>
              <a:cxn ang="T80">
                <a:pos x="T44" y="T45"/>
              </a:cxn>
              <a:cxn ang="T81">
                <a:pos x="T46" y="T47"/>
              </a:cxn>
              <a:cxn ang="T82">
                <a:pos x="T48" y="T49"/>
              </a:cxn>
              <a:cxn ang="T83">
                <a:pos x="T50" y="T51"/>
              </a:cxn>
              <a:cxn ang="T84">
                <a:pos x="T52" y="T53"/>
              </a:cxn>
              <a:cxn ang="T85">
                <a:pos x="T54" y="T55"/>
              </a:cxn>
              <a:cxn ang="T86">
                <a:pos x="T56" y="T57"/>
              </a:cxn>
            </a:cxnLst>
            <a:rect l="0" t="0" r="r" b="b"/>
            <a:pathLst>
              <a:path w="381" h="240">
                <a:moveTo>
                  <a:pt x="362" y="0"/>
                </a:moveTo>
                <a:lnTo>
                  <a:pt x="381" y="19"/>
                </a:lnTo>
                <a:lnTo>
                  <a:pt x="369" y="39"/>
                </a:lnTo>
                <a:lnTo>
                  <a:pt x="355" y="70"/>
                </a:lnTo>
                <a:lnTo>
                  <a:pt x="336" y="90"/>
                </a:lnTo>
                <a:lnTo>
                  <a:pt x="343" y="150"/>
                </a:lnTo>
                <a:lnTo>
                  <a:pt x="355" y="194"/>
                </a:lnTo>
                <a:lnTo>
                  <a:pt x="321" y="213"/>
                </a:lnTo>
                <a:lnTo>
                  <a:pt x="316" y="233"/>
                </a:lnTo>
                <a:lnTo>
                  <a:pt x="290" y="240"/>
                </a:lnTo>
                <a:lnTo>
                  <a:pt x="251" y="201"/>
                </a:lnTo>
                <a:lnTo>
                  <a:pt x="224" y="201"/>
                </a:lnTo>
                <a:lnTo>
                  <a:pt x="203" y="169"/>
                </a:lnTo>
                <a:lnTo>
                  <a:pt x="164" y="150"/>
                </a:lnTo>
                <a:lnTo>
                  <a:pt x="138" y="143"/>
                </a:lnTo>
                <a:lnTo>
                  <a:pt x="111" y="130"/>
                </a:lnTo>
                <a:lnTo>
                  <a:pt x="85" y="109"/>
                </a:lnTo>
                <a:lnTo>
                  <a:pt x="39" y="77"/>
                </a:lnTo>
                <a:lnTo>
                  <a:pt x="20" y="70"/>
                </a:lnTo>
                <a:lnTo>
                  <a:pt x="0" y="51"/>
                </a:lnTo>
                <a:lnTo>
                  <a:pt x="0" y="26"/>
                </a:lnTo>
                <a:lnTo>
                  <a:pt x="7" y="7"/>
                </a:lnTo>
                <a:lnTo>
                  <a:pt x="46" y="12"/>
                </a:lnTo>
                <a:lnTo>
                  <a:pt x="106" y="12"/>
                </a:lnTo>
                <a:lnTo>
                  <a:pt x="119" y="32"/>
                </a:lnTo>
                <a:lnTo>
                  <a:pt x="184" y="32"/>
                </a:lnTo>
                <a:lnTo>
                  <a:pt x="230" y="32"/>
                </a:lnTo>
                <a:lnTo>
                  <a:pt x="290" y="19"/>
                </a:lnTo>
                <a:lnTo>
                  <a:pt x="362" y="0"/>
                </a:lnTo>
                <a:close/>
              </a:path>
            </a:pathLst>
          </a:custGeom>
          <a:solidFill>
            <a:srgbClr val="777777"/>
          </a:solidFill>
          <a:ln>
            <a:noFill/>
          </a:ln>
          <a:extLst>
            <a:ext uri="{91240B29-F687-4F45-9708-019B960494DF}">
              <a14:hiddenLine xmlns:a14="http://schemas.microsoft.com/office/drawing/2010/main" w="11113">
                <a:solidFill>
                  <a:srgbClr val="5F5F5F"/>
                </a:solidFill>
                <a:prstDash val="solid"/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22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6201" name="Freeform 1036"/>
          <p:cNvSpPr>
            <a:spLocks/>
          </p:cNvSpPr>
          <p:nvPr/>
        </p:nvSpPr>
        <p:spPr bwMode="auto">
          <a:xfrm>
            <a:off x="6052417" y="4916649"/>
            <a:ext cx="1172331" cy="1211081"/>
          </a:xfrm>
          <a:custGeom>
            <a:avLst/>
            <a:gdLst>
              <a:gd name="T0" fmla="*/ 531 w 1297"/>
              <a:gd name="T1" fmla="*/ 708 h 1463"/>
              <a:gd name="T2" fmla="*/ 573 w 1297"/>
              <a:gd name="T3" fmla="*/ 640 h 1463"/>
              <a:gd name="T4" fmla="*/ 591 w 1297"/>
              <a:gd name="T5" fmla="*/ 618 h 1463"/>
              <a:gd name="T6" fmla="*/ 577 w 1297"/>
              <a:gd name="T7" fmla="*/ 586 h 1463"/>
              <a:gd name="T8" fmla="*/ 560 w 1297"/>
              <a:gd name="T9" fmla="*/ 582 h 1463"/>
              <a:gd name="T10" fmla="*/ 573 w 1297"/>
              <a:gd name="T11" fmla="*/ 557 h 1463"/>
              <a:gd name="T12" fmla="*/ 595 w 1297"/>
              <a:gd name="T13" fmla="*/ 521 h 1463"/>
              <a:gd name="T14" fmla="*/ 661 w 1297"/>
              <a:gd name="T15" fmla="*/ 563 h 1463"/>
              <a:gd name="T16" fmla="*/ 688 w 1297"/>
              <a:gd name="T17" fmla="*/ 563 h 1463"/>
              <a:gd name="T18" fmla="*/ 668 w 1297"/>
              <a:gd name="T19" fmla="*/ 515 h 1463"/>
              <a:gd name="T20" fmla="*/ 647 w 1297"/>
              <a:gd name="T21" fmla="*/ 512 h 1463"/>
              <a:gd name="T22" fmla="*/ 573 w 1297"/>
              <a:gd name="T23" fmla="*/ 458 h 1463"/>
              <a:gd name="T24" fmla="*/ 528 w 1297"/>
              <a:gd name="T25" fmla="*/ 428 h 1463"/>
              <a:gd name="T26" fmla="*/ 531 w 1297"/>
              <a:gd name="T27" fmla="*/ 409 h 1463"/>
              <a:gd name="T28" fmla="*/ 462 w 1297"/>
              <a:gd name="T29" fmla="*/ 380 h 1463"/>
              <a:gd name="T30" fmla="*/ 431 w 1297"/>
              <a:gd name="T31" fmla="*/ 355 h 1463"/>
              <a:gd name="T32" fmla="*/ 357 w 1297"/>
              <a:gd name="T33" fmla="*/ 253 h 1463"/>
              <a:gd name="T34" fmla="*/ 342 w 1297"/>
              <a:gd name="T35" fmla="*/ 173 h 1463"/>
              <a:gd name="T36" fmla="*/ 322 w 1297"/>
              <a:gd name="T37" fmla="*/ 141 h 1463"/>
              <a:gd name="T38" fmla="*/ 382 w 1297"/>
              <a:gd name="T39" fmla="*/ 116 h 1463"/>
              <a:gd name="T40" fmla="*/ 409 w 1297"/>
              <a:gd name="T41" fmla="*/ 61 h 1463"/>
              <a:gd name="T42" fmla="*/ 347 w 1297"/>
              <a:gd name="T43" fmla="*/ 36 h 1463"/>
              <a:gd name="T44" fmla="*/ 336 w 1297"/>
              <a:gd name="T45" fmla="*/ 13 h 1463"/>
              <a:gd name="T46" fmla="*/ 248 w 1297"/>
              <a:gd name="T47" fmla="*/ 3 h 1463"/>
              <a:gd name="T48" fmla="*/ 207 w 1297"/>
              <a:gd name="T49" fmla="*/ 45 h 1463"/>
              <a:gd name="T50" fmla="*/ 171 w 1297"/>
              <a:gd name="T51" fmla="*/ 42 h 1463"/>
              <a:gd name="T52" fmla="*/ 126 w 1297"/>
              <a:gd name="T53" fmla="*/ 54 h 1463"/>
              <a:gd name="T54" fmla="*/ 109 w 1297"/>
              <a:gd name="T55" fmla="*/ 26 h 1463"/>
              <a:gd name="T56" fmla="*/ 84 w 1297"/>
              <a:gd name="T57" fmla="*/ 51 h 1463"/>
              <a:gd name="T58" fmla="*/ 21 w 1297"/>
              <a:gd name="T59" fmla="*/ 74 h 1463"/>
              <a:gd name="T60" fmla="*/ 6 w 1297"/>
              <a:gd name="T61" fmla="*/ 119 h 1463"/>
              <a:gd name="T62" fmla="*/ 0 w 1297"/>
              <a:gd name="T63" fmla="*/ 164 h 1463"/>
              <a:gd name="T64" fmla="*/ 28 w 1297"/>
              <a:gd name="T65" fmla="*/ 180 h 1463"/>
              <a:gd name="T66" fmla="*/ 49 w 1297"/>
              <a:gd name="T67" fmla="*/ 216 h 1463"/>
              <a:gd name="T68" fmla="*/ 115 w 1297"/>
              <a:gd name="T69" fmla="*/ 183 h 1463"/>
              <a:gd name="T70" fmla="*/ 178 w 1297"/>
              <a:gd name="T71" fmla="*/ 234 h 1463"/>
              <a:gd name="T72" fmla="*/ 207 w 1297"/>
              <a:gd name="T73" fmla="*/ 304 h 1463"/>
              <a:gd name="T74" fmla="*/ 255 w 1297"/>
              <a:gd name="T75" fmla="*/ 343 h 1463"/>
              <a:gd name="T76" fmla="*/ 318 w 1297"/>
              <a:gd name="T77" fmla="*/ 413 h 1463"/>
              <a:gd name="T78" fmla="*/ 416 w 1297"/>
              <a:gd name="T79" fmla="*/ 479 h 1463"/>
              <a:gd name="T80" fmla="*/ 447 w 1297"/>
              <a:gd name="T81" fmla="*/ 499 h 1463"/>
              <a:gd name="T82" fmla="*/ 472 w 1297"/>
              <a:gd name="T83" fmla="*/ 544 h 1463"/>
              <a:gd name="T84" fmla="*/ 511 w 1297"/>
              <a:gd name="T85" fmla="*/ 557 h 1463"/>
              <a:gd name="T86" fmla="*/ 525 w 1297"/>
              <a:gd name="T87" fmla="*/ 614 h 1463"/>
              <a:gd name="T88" fmla="*/ 514 w 1297"/>
              <a:gd name="T89" fmla="*/ 657 h 1463"/>
              <a:gd name="T90" fmla="*/ 503 w 1297"/>
              <a:gd name="T91" fmla="*/ 708 h 1463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</a:gdLst>
            <a:ahLst/>
            <a:cxnLst>
              <a:cxn ang="T92">
                <a:pos x="T0" y="T1"/>
              </a:cxn>
              <a:cxn ang="T93">
                <a:pos x="T2" y="T3"/>
              </a:cxn>
              <a:cxn ang="T94">
                <a:pos x="T4" y="T5"/>
              </a:cxn>
              <a:cxn ang="T95">
                <a:pos x="T6" y="T7"/>
              </a:cxn>
              <a:cxn ang="T96">
                <a:pos x="T8" y="T9"/>
              </a:cxn>
              <a:cxn ang="T97">
                <a:pos x="T10" y="T11"/>
              </a:cxn>
              <a:cxn ang="T98">
                <a:pos x="T12" y="T13"/>
              </a:cxn>
              <a:cxn ang="T99">
                <a:pos x="T14" y="T15"/>
              </a:cxn>
              <a:cxn ang="T100">
                <a:pos x="T16" y="T17"/>
              </a:cxn>
              <a:cxn ang="T101">
                <a:pos x="T18" y="T19"/>
              </a:cxn>
              <a:cxn ang="T102">
                <a:pos x="T20" y="T21"/>
              </a:cxn>
              <a:cxn ang="T103">
                <a:pos x="T22" y="T23"/>
              </a:cxn>
              <a:cxn ang="T104">
                <a:pos x="T24" y="T25"/>
              </a:cxn>
              <a:cxn ang="T105">
                <a:pos x="T26" y="T27"/>
              </a:cxn>
              <a:cxn ang="T106">
                <a:pos x="T28" y="T29"/>
              </a:cxn>
              <a:cxn ang="T107">
                <a:pos x="T30" y="T31"/>
              </a:cxn>
              <a:cxn ang="T108">
                <a:pos x="T32" y="T33"/>
              </a:cxn>
              <a:cxn ang="T109">
                <a:pos x="T34" y="T35"/>
              </a:cxn>
              <a:cxn ang="T110">
                <a:pos x="T36" y="T37"/>
              </a:cxn>
              <a:cxn ang="T111">
                <a:pos x="T38" y="T39"/>
              </a:cxn>
              <a:cxn ang="T112">
                <a:pos x="T40" y="T41"/>
              </a:cxn>
              <a:cxn ang="T113">
                <a:pos x="T42" y="T43"/>
              </a:cxn>
              <a:cxn ang="T114">
                <a:pos x="T44" y="T45"/>
              </a:cxn>
              <a:cxn ang="T115">
                <a:pos x="T46" y="T47"/>
              </a:cxn>
              <a:cxn ang="T116">
                <a:pos x="T48" y="T49"/>
              </a:cxn>
              <a:cxn ang="T117">
                <a:pos x="T50" y="T51"/>
              </a:cxn>
              <a:cxn ang="T118">
                <a:pos x="T52" y="T53"/>
              </a:cxn>
              <a:cxn ang="T119">
                <a:pos x="T54" y="T55"/>
              </a:cxn>
              <a:cxn ang="T120">
                <a:pos x="T56" y="T57"/>
              </a:cxn>
              <a:cxn ang="T121">
                <a:pos x="T58" y="T59"/>
              </a:cxn>
              <a:cxn ang="T122">
                <a:pos x="T60" y="T61"/>
              </a:cxn>
              <a:cxn ang="T123">
                <a:pos x="T62" y="T63"/>
              </a:cxn>
              <a:cxn ang="T124">
                <a:pos x="T64" y="T65"/>
              </a:cxn>
              <a:cxn ang="T125">
                <a:pos x="T66" y="T67"/>
              </a:cxn>
              <a:cxn ang="T126">
                <a:pos x="T68" y="T69"/>
              </a:cxn>
              <a:cxn ang="T127">
                <a:pos x="T70" y="T71"/>
              </a:cxn>
              <a:cxn ang="T128">
                <a:pos x="T72" y="T73"/>
              </a:cxn>
              <a:cxn ang="T129">
                <a:pos x="T74" y="T75"/>
              </a:cxn>
              <a:cxn ang="T130">
                <a:pos x="T76" y="T77"/>
              </a:cxn>
              <a:cxn ang="T131">
                <a:pos x="T78" y="T79"/>
              </a:cxn>
              <a:cxn ang="T132">
                <a:pos x="T80" y="T81"/>
              </a:cxn>
              <a:cxn ang="T133">
                <a:pos x="T82" y="T83"/>
              </a:cxn>
              <a:cxn ang="T134">
                <a:pos x="T84" y="T85"/>
              </a:cxn>
              <a:cxn ang="T135">
                <a:pos x="T86" y="T87"/>
              </a:cxn>
              <a:cxn ang="T136">
                <a:pos x="T88" y="T89"/>
              </a:cxn>
              <a:cxn ang="T137">
                <a:pos x="T90" y="T91"/>
              </a:cxn>
            </a:cxnLst>
            <a:rect l="0" t="0" r="r" b="b"/>
            <a:pathLst>
              <a:path w="1297" h="1463">
                <a:moveTo>
                  <a:pt x="940" y="1444"/>
                </a:moveTo>
                <a:lnTo>
                  <a:pt x="960" y="1463"/>
                </a:lnTo>
                <a:lnTo>
                  <a:pt x="993" y="1444"/>
                </a:lnTo>
                <a:lnTo>
                  <a:pt x="1032" y="1391"/>
                </a:lnTo>
                <a:lnTo>
                  <a:pt x="1052" y="1313"/>
                </a:lnTo>
                <a:lnTo>
                  <a:pt x="1071" y="1306"/>
                </a:lnTo>
                <a:lnTo>
                  <a:pt x="1085" y="1318"/>
                </a:lnTo>
                <a:lnTo>
                  <a:pt x="1112" y="1294"/>
                </a:lnTo>
                <a:lnTo>
                  <a:pt x="1105" y="1260"/>
                </a:lnTo>
                <a:lnTo>
                  <a:pt x="1117" y="1234"/>
                </a:lnTo>
                <a:lnTo>
                  <a:pt x="1112" y="1221"/>
                </a:lnTo>
                <a:lnTo>
                  <a:pt x="1078" y="1195"/>
                </a:lnTo>
                <a:lnTo>
                  <a:pt x="1066" y="1195"/>
                </a:lnTo>
                <a:lnTo>
                  <a:pt x="1071" y="1181"/>
                </a:lnTo>
                <a:lnTo>
                  <a:pt x="1046" y="1188"/>
                </a:lnTo>
                <a:lnTo>
                  <a:pt x="1032" y="1175"/>
                </a:lnTo>
                <a:lnTo>
                  <a:pt x="1032" y="1161"/>
                </a:lnTo>
                <a:lnTo>
                  <a:pt x="1071" y="1137"/>
                </a:lnTo>
                <a:lnTo>
                  <a:pt x="1090" y="1110"/>
                </a:lnTo>
                <a:lnTo>
                  <a:pt x="1090" y="1070"/>
                </a:lnTo>
                <a:lnTo>
                  <a:pt x="1112" y="1064"/>
                </a:lnTo>
                <a:lnTo>
                  <a:pt x="1177" y="1096"/>
                </a:lnTo>
                <a:lnTo>
                  <a:pt x="1202" y="1103"/>
                </a:lnTo>
                <a:lnTo>
                  <a:pt x="1235" y="1149"/>
                </a:lnTo>
                <a:lnTo>
                  <a:pt x="1248" y="1175"/>
                </a:lnTo>
                <a:lnTo>
                  <a:pt x="1267" y="1175"/>
                </a:lnTo>
                <a:lnTo>
                  <a:pt x="1286" y="1149"/>
                </a:lnTo>
                <a:lnTo>
                  <a:pt x="1297" y="1123"/>
                </a:lnTo>
                <a:lnTo>
                  <a:pt x="1274" y="1077"/>
                </a:lnTo>
                <a:lnTo>
                  <a:pt x="1248" y="1050"/>
                </a:lnTo>
                <a:lnTo>
                  <a:pt x="1223" y="1050"/>
                </a:lnTo>
                <a:lnTo>
                  <a:pt x="1223" y="1045"/>
                </a:lnTo>
                <a:lnTo>
                  <a:pt x="1209" y="1045"/>
                </a:lnTo>
                <a:lnTo>
                  <a:pt x="1143" y="978"/>
                </a:lnTo>
                <a:lnTo>
                  <a:pt x="1112" y="985"/>
                </a:lnTo>
                <a:lnTo>
                  <a:pt x="1071" y="934"/>
                </a:lnTo>
                <a:lnTo>
                  <a:pt x="1046" y="927"/>
                </a:lnTo>
                <a:lnTo>
                  <a:pt x="1006" y="888"/>
                </a:lnTo>
                <a:lnTo>
                  <a:pt x="986" y="874"/>
                </a:lnTo>
                <a:lnTo>
                  <a:pt x="1000" y="861"/>
                </a:lnTo>
                <a:lnTo>
                  <a:pt x="1020" y="854"/>
                </a:lnTo>
                <a:lnTo>
                  <a:pt x="993" y="835"/>
                </a:lnTo>
                <a:lnTo>
                  <a:pt x="960" y="847"/>
                </a:lnTo>
                <a:lnTo>
                  <a:pt x="935" y="835"/>
                </a:lnTo>
                <a:lnTo>
                  <a:pt x="863" y="775"/>
                </a:lnTo>
                <a:lnTo>
                  <a:pt x="856" y="750"/>
                </a:lnTo>
                <a:lnTo>
                  <a:pt x="829" y="743"/>
                </a:lnTo>
                <a:lnTo>
                  <a:pt x="805" y="724"/>
                </a:lnTo>
                <a:lnTo>
                  <a:pt x="738" y="583"/>
                </a:lnTo>
                <a:lnTo>
                  <a:pt x="718" y="563"/>
                </a:lnTo>
                <a:lnTo>
                  <a:pt x="667" y="517"/>
                </a:lnTo>
                <a:lnTo>
                  <a:pt x="607" y="426"/>
                </a:lnTo>
                <a:lnTo>
                  <a:pt x="607" y="373"/>
                </a:lnTo>
                <a:lnTo>
                  <a:pt x="640" y="353"/>
                </a:lnTo>
                <a:lnTo>
                  <a:pt x="640" y="327"/>
                </a:lnTo>
                <a:lnTo>
                  <a:pt x="614" y="302"/>
                </a:lnTo>
                <a:lnTo>
                  <a:pt x="602" y="288"/>
                </a:lnTo>
                <a:lnTo>
                  <a:pt x="607" y="268"/>
                </a:lnTo>
                <a:lnTo>
                  <a:pt x="633" y="256"/>
                </a:lnTo>
                <a:lnTo>
                  <a:pt x="713" y="237"/>
                </a:lnTo>
                <a:lnTo>
                  <a:pt x="745" y="216"/>
                </a:lnTo>
                <a:lnTo>
                  <a:pt x="771" y="191"/>
                </a:lnTo>
                <a:lnTo>
                  <a:pt x="764" y="124"/>
                </a:lnTo>
                <a:lnTo>
                  <a:pt x="771" y="99"/>
                </a:lnTo>
                <a:lnTo>
                  <a:pt x="732" y="92"/>
                </a:lnTo>
                <a:lnTo>
                  <a:pt x="648" y="73"/>
                </a:lnTo>
                <a:lnTo>
                  <a:pt x="633" y="53"/>
                </a:lnTo>
                <a:lnTo>
                  <a:pt x="628" y="46"/>
                </a:lnTo>
                <a:lnTo>
                  <a:pt x="628" y="27"/>
                </a:lnTo>
                <a:lnTo>
                  <a:pt x="621" y="7"/>
                </a:lnTo>
                <a:lnTo>
                  <a:pt x="575" y="0"/>
                </a:lnTo>
                <a:lnTo>
                  <a:pt x="464" y="7"/>
                </a:lnTo>
                <a:lnTo>
                  <a:pt x="452" y="34"/>
                </a:lnTo>
                <a:lnTo>
                  <a:pt x="411" y="39"/>
                </a:lnTo>
                <a:lnTo>
                  <a:pt x="386" y="92"/>
                </a:lnTo>
                <a:lnTo>
                  <a:pt x="386" y="111"/>
                </a:lnTo>
                <a:lnTo>
                  <a:pt x="360" y="92"/>
                </a:lnTo>
                <a:lnTo>
                  <a:pt x="319" y="85"/>
                </a:lnTo>
                <a:lnTo>
                  <a:pt x="295" y="99"/>
                </a:lnTo>
                <a:lnTo>
                  <a:pt x="275" y="138"/>
                </a:lnTo>
                <a:lnTo>
                  <a:pt x="235" y="111"/>
                </a:lnTo>
                <a:lnTo>
                  <a:pt x="242" y="73"/>
                </a:lnTo>
                <a:lnTo>
                  <a:pt x="229" y="46"/>
                </a:lnTo>
                <a:lnTo>
                  <a:pt x="203" y="53"/>
                </a:lnTo>
                <a:lnTo>
                  <a:pt x="196" y="85"/>
                </a:lnTo>
                <a:lnTo>
                  <a:pt x="176" y="104"/>
                </a:lnTo>
                <a:lnTo>
                  <a:pt x="157" y="104"/>
                </a:lnTo>
                <a:lnTo>
                  <a:pt x="65" y="92"/>
                </a:lnTo>
                <a:lnTo>
                  <a:pt x="33" y="118"/>
                </a:lnTo>
                <a:lnTo>
                  <a:pt x="39" y="150"/>
                </a:lnTo>
                <a:lnTo>
                  <a:pt x="46" y="177"/>
                </a:lnTo>
                <a:lnTo>
                  <a:pt x="0" y="216"/>
                </a:lnTo>
                <a:lnTo>
                  <a:pt x="12" y="242"/>
                </a:lnTo>
                <a:lnTo>
                  <a:pt x="26" y="256"/>
                </a:lnTo>
                <a:lnTo>
                  <a:pt x="0" y="288"/>
                </a:lnTo>
                <a:lnTo>
                  <a:pt x="0" y="334"/>
                </a:lnTo>
                <a:lnTo>
                  <a:pt x="12" y="353"/>
                </a:lnTo>
                <a:lnTo>
                  <a:pt x="39" y="353"/>
                </a:lnTo>
                <a:lnTo>
                  <a:pt x="53" y="367"/>
                </a:lnTo>
                <a:lnTo>
                  <a:pt x="65" y="399"/>
                </a:lnTo>
                <a:lnTo>
                  <a:pt x="65" y="433"/>
                </a:lnTo>
                <a:lnTo>
                  <a:pt x="92" y="440"/>
                </a:lnTo>
                <a:lnTo>
                  <a:pt x="111" y="433"/>
                </a:lnTo>
                <a:lnTo>
                  <a:pt x="183" y="360"/>
                </a:lnTo>
                <a:lnTo>
                  <a:pt x="215" y="373"/>
                </a:lnTo>
                <a:lnTo>
                  <a:pt x="280" y="406"/>
                </a:lnTo>
                <a:lnTo>
                  <a:pt x="326" y="440"/>
                </a:lnTo>
                <a:lnTo>
                  <a:pt x="333" y="478"/>
                </a:lnTo>
                <a:lnTo>
                  <a:pt x="360" y="505"/>
                </a:lnTo>
                <a:lnTo>
                  <a:pt x="372" y="551"/>
                </a:lnTo>
                <a:lnTo>
                  <a:pt x="386" y="621"/>
                </a:lnTo>
                <a:lnTo>
                  <a:pt x="406" y="655"/>
                </a:lnTo>
                <a:lnTo>
                  <a:pt x="430" y="681"/>
                </a:lnTo>
                <a:lnTo>
                  <a:pt x="476" y="699"/>
                </a:lnTo>
                <a:lnTo>
                  <a:pt x="517" y="763"/>
                </a:lnTo>
                <a:lnTo>
                  <a:pt x="556" y="815"/>
                </a:lnTo>
                <a:lnTo>
                  <a:pt x="595" y="842"/>
                </a:lnTo>
                <a:lnTo>
                  <a:pt x="667" y="927"/>
                </a:lnTo>
                <a:lnTo>
                  <a:pt x="718" y="927"/>
                </a:lnTo>
                <a:lnTo>
                  <a:pt x="778" y="978"/>
                </a:lnTo>
                <a:lnTo>
                  <a:pt x="778" y="1031"/>
                </a:lnTo>
                <a:lnTo>
                  <a:pt x="798" y="1045"/>
                </a:lnTo>
                <a:lnTo>
                  <a:pt x="836" y="1018"/>
                </a:lnTo>
                <a:lnTo>
                  <a:pt x="843" y="1045"/>
                </a:lnTo>
                <a:lnTo>
                  <a:pt x="843" y="1077"/>
                </a:lnTo>
                <a:lnTo>
                  <a:pt x="882" y="1110"/>
                </a:lnTo>
                <a:lnTo>
                  <a:pt x="895" y="1130"/>
                </a:lnTo>
                <a:lnTo>
                  <a:pt x="948" y="1115"/>
                </a:lnTo>
                <a:lnTo>
                  <a:pt x="955" y="1137"/>
                </a:lnTo>
                <a:lnTo>
                  <a:pt x="948" y="1181"/>
                </a:lnTo>
                <a:lnTo>
                  <a:pt x="974" y="1221"/>
                </a:lnTo>
                <a:lnTo>
                  <a:pt x="981" y="1253"/>
                </a:lnTo>
                <a:lnTo>
                  <a:pt x="993" y="1287"/>
                </a:lnTo>
                <a:lnTo>
                  <a:pt x="986" y="1313"/>
                </a:lnTo>
                <a:lnTo>
                  <a:pt x="960" y="1340"/>
                </a:lnTo>
                <a:lnTo>
                  <a:pt x="955" y="1371"/>
                </a:lnTo>
                <a:lnTo>
                  <a:pt x="935" y="1410"/>
                </a:lnTo>
                <a:lnTo>
                  <a:pt x="940" y="1444"/>
                </a:lnTo>
                <a:close/>
              </a:path>
            </a:pathLst>
          </a:custGeom>
          <a:solidFill>
            <a:srgbClr val="777777"/>
          </a:solidFill>
          <a:ln>
            <a:noFill/>
          </a:ln>
          <a:extLst>
            <a:ext uri="{91240B29-F687-4F45-9708-019B960494DF}">
              <a14:hiddenLine xmlns:a14="http://schemas.microsoft.com/office/drawing/2010/main" w="11113">
                <a:solidFill>
                  <a:srgbClr val="5F5F5F"/>
                </a:solidFill>
                <a:prstDash val="solid"/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22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6202" name="Freeform 1037"/>
          <p:cNvSpPr>
            <a:spLocks/>
          </p:cNvSpPr>
          <p:nvPr/>
        </p:nvSpPr>
        <p:spPr bwMode="auto">
          <a:xfrm>
            <a:off x="5994983" y="4744361"/>
            <a:ext cx="474676" cy="283768"/>
          </a:xfrm>
          <a:custGeom>
            <a:avLst/>
            <a:gdLst>
              <a:gd name="T0" fmla="*/ 148 w 524"/>
              <a:gd name="T1" fmla="*/ 32 h 342"/>
              <a:gd name="T2" fmla="*/ 134 w 524"/>
              <a:gd name="T3" fmla="*/ 21 h 342"/>
              <a:gd name="T4" fmla="*/ 136 w 524"/>
              <a:gd name="T5" fmla="*/ 16 h 342"/>
              <a:gd name="T6" fmla="*/ 127 w 524"/>
              <a:gd name="T7" fmla="*/ 9 h 342"/>
              <a:gd name="T8" fmla="*/ 120 w 524"/>
              <a:gd name="T9" fmla="*/ 0 h 342"/>
              <a:gd name="T10" fmla="*/ 111 w 524"/>
              <a:gd name="T11" fmla="*/ 9 h 342"/>
              <a:gd name="T12" fmla="*/ 105 w 524"/>
              <a:gd name="T13" fmla="*/ 6 h 342"/>
              <a:gd name="T14" fmla="*/ 95 w 524"/>
              <a:gd name="T15" fmla="*/ 15 h 342"/>
              <a:gd name="T16" fmla="*/ 95 w 524"/>
              <a:gd name="T17" fmla="*/ 19 h 342"/>
              <a:gd name="T18" fmla="*/ 83 w 524"/>
              <a:gd name="T19" fmla="*/ 24 h 342"/>
              <a:gd name="T20" fmla="*/ 51 w 524"/>
              <a:gd name="T21" fmla="*/ 47 h 342"/>
              <a:gd name="T22" fmla="*/ 43 w 524"/>
              <a:gd name="T23" fmla="*/ 56 h 342"/>
              <a:gd name="T24" fmla="*/ 43 w 524"/>
              <a:gd name="T25" fmla="*/ 67 h 342"/>
              <a:gd name="T26" fmla="*/ 32 w 524"/>
              <a:gd name="T27" fmla="*/ 71 h 342"/>
              <a:gd name="T28" fmla="*/ 9 w 524"/>
              <a:gd name="T29" fmla="*/ 93 h 342"/>
              <a:gd name="T30" fmla="*/ 9 w 524"/>
              <a:gd name="T31" fmla="*/ 101 h 342"/>
              <a:gd name="T32" fmla="*/ 0 w 524"/>
              <a:gd name="T33" fmla="*/ 111 h 342"/>
              <a:gd name="T34" fmla="*/ 4 w 524"/>
              <a:gd name="T35" fmla="*/ 122 h 342"/>
              <a:gd name="T36" fmla="*/ 14 w 524"/>
              <a:gd name="T37" fmla="*/ 116 h 342"/>
              <a:gd name="T38" fmla="*/ 25 w 524"/>
              <a:gd name="T39" fmla="*/ 106 h 342"/>
              <a:gd name="T40" fmla="*/ 41 w 524"/>
              <a:gd name="T41" fmla="*/ 103 h 342"/>
              <a:gd name="T42" fmla="*/ 51 w 524"/>
              <a:gd name="T43" fmla="*/ 106 h 342"/>
              <a:gd name="T44" fmla="*/ 55 w 524"/>
              <a:gd name="T45" fmla="*/ 122 h 342"/>
              <a:gd name="T46" fmla="*/ 53 w 524"/>
              <a:gd name="T47" fmla="*/ 134 h 342"/>
              <a:gd name="T48" fmla="*/ 60 w 524"/>
              <a:gd name="T49" fmla="*/ 141 h 342"/>
              <a:gd name="T50" fmla="*/ 68 w 524"/>
              <a:gd name="T51" fmla="*/ 146 h 342"/>
              <a:gd name="T52" fmla="*/ 86 w 524"/>
              <a:gd name="T53" fmla="*/ 148 h 342"/>
              <a:gd name="T54" fmla="*/ 125 w 524"/>
              <a:gd name="T55" fmla="*/ 152 h 342"/>
              <a:gd name="T56" fmla="*/ 134 w 524"/>
              <a:gd name="T57" fmla="*/ 148 h 342"/>
              <a:gd name="T58" fmla="*/ 139 w 524"/>
              <a:gd name="T59" fmla="*/ 141 h 342"/>
              <a:gd name="T60" fmla="*/ 143 w 524"/>
              <a:gd name="T61" fmla="*/ 126 h 342"/>
              <a:gd name="T62" fmla="*/ 157 w 524"/>
              <a:gd name="T63" fmla="*/ 126 h 342"/>
              <a:gd name="T64" fmla="*/ 162 w 524"/>
              <a:gd name="T65" fmla="*/ 135 h 342"/>
              <a:gd name="T66" fmla="*/ 162 w 524"/>
              <a:gd name="T67" fmla="*/ 157 h 342"/>
              <a:gd name="T68" fmla="*/ 180 w 524"/>
              <a:gd name="T69" fmla="*/ 168 h 342"/>
              <a:gd name="T70" fmla="*/ 193 w 524"/>
              <a:gd name="T71" fmla="*/ 149 h 342"/>
              <a:gd name="T72" fmla="*/ 208 w 524"/>
              <a:gd name="T73" fmla="*/ 143 h 342"/>
              <a:gd name="T74" fmla="*/ 224 w 524"/>
              <a:gd name="T75" fmla="*/ 144 h 342"/>
              <a:gd name="T76" fmla="*/ 236 w 524"/>
              <a:gd name="T77" fmla="*/ 151 h 342"/>
              <a:gd name="T78" fmla="*/ 241 w 524"/>
              <a:gd name="T79" fmla="*/ 156 h 342"/>
              <a:gd name="T80" fmla="*/ 245 w 524"/>
              <a:gd name="T81" fmla="*/ 140 h 342"/>
              <a:gd name="T82" fmla="*/ 254 w 524"/>
              <a:gd name="T83" fmla="*/ 120 h 342"/>
              <a:gd name="T84" fmla="*/ 275 w 524"/>
              <a:gd name="T85" fmla="*/ 117 h 342"/>
              <a:gd name="T86" fmla="*/ 281 w 524"/>
              <a:gd name="T87" fmla="*/ 105 h 342"/>
              <a:gd name="T88" fmla="*/ 275 w 524"/>
              <a:gd name="T89" fmla="*/ 94 h 342"/>
              <a:gd name="T90" fmla="*/ 265 w 524"/>
              <a:gd name="T91" fmla="*/ 90 h 342"/>
              <a:gd name="T92" fmla="*/ 239 w 524"/>
              <a:gd name="T93" fmla="*/ 85 h 342"/>
              <a:gd name="T94" fmla="*/ 238 w 524"/>
              <a:gd name="T95" fmla="*/ 74 h 342"/>
              <a:gd name="T96" fmla="*/ 238 w 524"/>
              <a:gd name="T97" fmla="*/ 60 h 342"/>
              <a:gd name="T98" fmla="*/ 238 w 524"/>
              <a:gd name="T99" fmla="*/ 51 h 342"/>
              <a:gd name="T100" fmla="*/ 221 w 524"/>
              <a:gd name="T101" fmla="*/ 43 h 342"/>
              <a:gd name="T102" fmla="*/ 213 w 524"/>
              <a:gd name="T103" fmla="*/ 47 h 342"/>
              <a:gd name="T104" fmla="*/ 199 w 524"/>
              <a:gd name="T105" fmla="*/ 37 h 342"/>
              <a:gd name="T106" fmla="*/ 197 w 524"/>
              <a:gd name="T107" fmla="*/ 30 h 342"/>
              <a:gd name="T108" fmla="*/ 191 w 524"/>
              <a:gd name="T109" fmla="*/ 23 h 342"/>
              <a:gd name="T110" fmla="*/ 191 w 524"/>
              <a:gd name="T111" fmla="*/ 19 h 342"/>
              <a:gd name="T112" fmla="*/ 176 w 524"/>
              <a:gd name="T113" fmla="*/ 15 h 342"/>
              <a:gd name="T114" fmla="*/ 171 w 524"/>
              <a:gd name="T115" fmla="*/ 21 h 342"/>
              <a:gd name="T116" fmla="*/ 160 w 524"/>
              <a:gd name="T117" fmla="*/ 28 h 342"/>
              <a:gd name="T118" fmla="*/ 148 w 524"/>
              <a:gd name="T119" fmla="*/ 32 h 342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</a:gdLst>
            <a:ahLst/>
            <a:cxnLst>
              <a:cxn ang="T120">
                <a:pos x="T0" y="T1"/>
              </a:cxn>
              <a:cxn ang="T121">
                <a:pos x="T2" y="T3"/>
              </a:cxn>
              <a:cxn ang="T122">
                <a:pos x="T4" y="T5"/>
              </a:cxn>
              <a:cxn ang="T123">
                <a:pos x="T6" y="T7"/>
              </a:cxn>
              <a:cxn ang="T124">
                <a:pos x="T8" y="T9"/>
              </a:cxn>
              <a:cxn ang="T125">
                <a:pos x="T10" y="T11"/>
              </a:cxn>
              <a:cxn ang="T126">
                <a:pos x="T12" y="T13"/>
              </a:cxn>
              <a:cxn ang="T127">
                <a:pos x="T14" y="T15"/>
              </a:cxn>
              <a:cxn ang="T128">
                <a:pos x="T16" y="T17"/>
              </a:cxn>
              <a:cxn ang="T129">
                <a:pos x="T18" y="T19"/>
              </a:cxn>
              <a:cxn ang="T130">
                <a:pos x="T20" y="T21"/>
              </a:cxn>
              <a:cxn ang="T131">
                <a:pos x="T22" y="T23"/>
              </a:cxn>
              <a:cxn ang="T132">
                <a:pos x="T24" y="T25"/>
              </a:cxn>
              <a:cxn ang="T133">
                <a:pos x="T26" y="T27"/>
              </a:cxn>
              <a:cxn ang="T134">
                <a:pos x="T28" y="T29"/>
              </a:cxn>
              <a:cxn ang="T135">
                <a:pos x="T30" y="T31"/>
              </a:cxn>
              <a:cxn ang="T136">
                <a:pos x="T32" y="T33"/>
              </a:cxn>
              <a:cxn ang="T137">
                <a:pos x="T34" y="T35"/>
              </a:cxn>
              <a:cxn ang="T138">
                <a:pos x="T36" y="T37"/>
              </a:cxn>
              <a:cxn ang="T139">
                <a:pos x="T38" y="T39"/>
              </a:cxn>
              <a:cxn ang="T140">
                <a:pos x="T40" y="T41"/>
              </a:cxn>
              <a:cxn ang="T141">
                <a:pos x="T42" y="T43"/>
              </a:cxn>
              <a:cxn ang="T142">
                <a:pos x="T44" y="T45"/>
              </a:cxn>
              <a:cxn ang="T143">
                <a:pos x="T46" y="T47"/>
              </a:cxn>
              <a:cxn ang="T144">
                <a:pos x="T48" y="T49"/>
              </a:cxn>
              <a:cxn ang="T145">
                <a:pos x="T50" y="T51"/>
              </a:cxn>
              <a:cxn ang="T146">
                <a:pos x="T52" y="T53"/>
              </a:cxn>
              <a:cxn ang="T147">
                <a:pos x="T54" y="T55"/>
              </a:cxn>
              <a:cxn ang="T148">
                <a:pos x="T56" y="T57"/>
              </a:cxn>
              <a:cxn ang="T149">
                <a:pos x="T58" y="T59"/>
              </a:cxn>
              <a:cxn ang="T150">
                <a:pos x="T60" y="T61"/>
              </a:cxn>
              <a:cxn ang="T151">
                <a:pos x="T62" y="T63"/>
              </a:cxn>
              <a:cxn ang="T152">
                <a:pos x="T64" y="T65"/>
              </a:cxn>
              <a:cxn ang="T153">
                <a:pos x="T66" y="T67"/>
              </a:cxn>
              <a:cxn ang="T154">
                <a:pos x="T68" y="T69"/>
              </a:cxn>
              <a:cxn ang="T155">
                <a:pos x="T70" y="T71"/>
              </a:cxn>
              <a:cxn ang="T156">
                <a:pos x="T72" y="T73"/>
              </a:cxn>
              <a:cxn ang="T157">
                <a:pos x="T74" y="T75"/>
              </a:cxn>
              <a:cxn ang="T158">
                <a:pos x="T76" y="T77"/>
              </a:cxn>
              <a:cxn ang="T159">
                <a:pos x="T78" y="T79"/>
              </a:cxn>
              <a:cxn ang="T160">
                <a:pos x="T80" y="T81"/>
              </a:cxn>
              <a:cxn ang="T161">
                <a:pos x="T82" y="T83"/>
              </a:cxn>
              <a:cxn ang="T162">
                <a:pos x="T84" y="T85"/>
              </a:cxn>
              <a:cxn ang="T163">
                <a:pos x="T86" y="T87"/>
              </a:cxn>
              <a:cxn ang="T164">
                <a:pos x="T88" y="T89"/>
              </a:cxn>
              <a:cxn ang="T165">
                <a:pos x="T90" y="T91"/>
              </a:cxn>
              <a:cxn ang="T166">
                <a:pos x="T92" y="T93"/>
              </a:cxn>
              <a:cxn ang="T167">
                <a:pos x="T94" y="T95"/>
              </a:cxn>
              <a:cxn ang="T168">
                <a:pos x="T96" y="T97"/>
              </a:cxn>
              <a:cxn ang="T169">
                <a:pos x="T98" y="T99"/>
              </a:cxn>
              <a:cxn ang="T170">
                <a:pos x="T100" y="T101"/>
              </a:cxn>
              <a:cxn ang="T171">
                <a:pos x="T102" y="T103"/>
              </a:cxn>
              <a:cxn ang="T172">
                <a:pos x="T104" y="T105"/>
              </a:cxn>
              <a:cxn ang="T173">
                <a:pos x="T106" y="T107"/>
              </a:cxn>
              <a:cxn ang="T174">
                <a:pos x="T108" y="T109"/>
              </a:cxn>
              <a:cxn ang="T175">
                <a:pos x="T110" y="T111"/>
              </a:cxn>
              <a:cxn ang="T176">
                <a:pos x="T112" y="T113"/>
              </a:cxn>
              <a:cxn ang="T177">
                <a:pos x="T114" y="T115"/>
              </a:cxn>
              <a:cxn ang="T178">
                <a:pos x="T116" y="T117"/>
              </a:cxn>
              <a:cxn ang="T179">
                <a:pos x="T118" y="T119"/>
              </a:cxn>
            </a:cxnLst>
            <a:rect l="0" t="0" r="r" b="b"/>
            <a:pathLst>
              <a:path w="524" h="342">
                <a:moveTo>
                  <a:pt x="276" y="65"/>
                </a:moveTo>
                <a:lnTo>
                  <a:pt x="249" y="42"/>
                </a:lnTo>
                <a:lnTo>
                  <a:pt x="253" y="33"/>
                </a:lnTo>
                <a:lnTo>
                  <a:pt x="237" y="19"/>
                </a:lnTo>
                <a:lnTo>
                  <a:pt x="223" y="0"/>
                </a:lnTo>
                <a:lnTo>
                  <a:pt x="207" y="19"/>
                </a:lnTo>
                <a:lnTo>
                  <a:pt x="196" y="12"/>
                </a:lnTo>
                <a:lnTo>
                  <a:pt x="177" y="30"/>
                </a:lnTo>
                <a:lnTo>
                  <a:pt x="177" y="39"/>
                </a:lnTo>
                <a:lnTo>
                  <a:pt x="154" y="49"/>
                </a:lnTo>
                <a:lnTo>
                  <a:pt x="96" y="95"/>
                </a:lnTo>
                <a:lnTo>
                  <a:pt x="80" y="114"/>
                </a:lnTo>
                <a:lnTo>
                  <a:pt x="80" y="137"/>
                </a:lnTo>
                <a:lnTo>
                  <a:pt x="59" y="144"/>
                </a:lnTo>
                <a:lnTo>
                  <a:pt x="16" y="190"/>
                </a:lnTo>
                <a:lnTo>
                  <a:pt x="16" y="206"/>
                </a:lnTo>
                <a:lnTo>
                  <a:pt x="0" y="226"/>
                </a:lnTo>
                <a:lnTo>
                  <a:pt x="7" y="249"/>
                </a:lnTo>
                <a:lnTo>
                  <a:pt x="27" y="236"/>
                </a:lnTo>
                <a:lnTo>
                  <a:pt x="46" y="215"/>
                </a:lnTo>
                <a:lnTo>
                  <a:pt x="76" y="210"/>
                </a:lnTo>
                <a:lnTo>
                  <a:pt x="96" y="215"/>
                </a:lnTo>
                <a:lnTo>
                  <a:pt x="103" y="249"/>
                </a:lnTo>
                <a:lnTo>
                  <a:pt x="99" y="272"/>
                </a:lnTo>
                <a:lnTo>
                  <a:pt x="112" y="287"/>
                </a:lnTo>
                <a:lnTo>
                  <a:pt x="127" y="298"/>
                </a:lnTo>
                <a:lnTo>
                  <a:pt x="161" y="302"/>
                </a:lnTo>
                <a:lnTo>
                  <a:pt x="233" y="310"/>
                </a:lnTo>
                <a:lnTo>
                  <a:pt x="249" y="302"/>
                </a:lnTo>
                <a:lnTo>
                  <a:pt x="260" y="287"/>
                </a:lnTo>
                <a:lnTo>
                  <a:pt x="267" y="257"/>
                </a:lnTo>
                <a:lnTo>
                  <a:pt x="293" y="256"/>
                </a:lnTo>
                <a:lnTo>
                  <a:pt x="302" y="275"/>
                </a:lnTo>
                <a:lnTo>
                  <a:pt x="302" y="319"/>
                </a:lnTo>
                <a:lnTo>
                  <a:pt x="336" y="342"/>
                </a:lnTo>
                <a:lnTo>
                  <a:pt x="360" y="303"/>
                </a:lnTo>
                <a:lnTo>
                  <a:pt x="387" y="291"/>
                </a:lnTo>
                <a:lnTo>
                  <a:pt x="417" y="294"/>
                </a:lnTo>
                <a:lnTo>
                  <a:pt x="440" y="307"/>
                </a:lnTo>
                <a:lnTo>
                  <a:pt x="449" y="317"/>
                </a:lnTo>
                <a:lnTo>
                  <a:pt x="456" y="284"/>
                </a:lnTo>
                <a:lnTo>
                  <a:pt x="473" y="245"/>
                </a:lnTo>
                <a:lnTo>
                  <a:pt x="512" y="238"/>
                </a:lnTo>
                <a:lnTo>
                  <a:pt x="524" y="213"/>
                </a:lnTo>
                <a:lnTo>
                  <a:pt x="512" y="192"/>
                </a:lnTo>
                <a:lnTo>
                  <a:pt x="494" y="183"/>
                </a:lnTo>
                <a:lnTo>
                  <a:pt x="445" y="174"/>
                </a:lnTo>
                <a:lnTo>
                  <a:pt x="443" y="150"/>
                </a:lnTo>
                <a:lnTo>
                  <a:pt x="443" y="123"/>
                </a:lnTo>
                <a:lnTo>
                  <a:pt x="443" y="104"/>
                </a:lnTo>
                <a:lnTo>
                  <a:pt x="413" y="88"/>
                </a:lnTo>
                <a:lnTo>
                  <a:pt x="397" y="95"/>
                </a:lnTo>
                <a:lnTo>
                  <a:pt x="371" y="76"/>
                </a:lnTo>
                <a:lnTo>
                  <a:pt x="367" y="62"/>
                </a:lnTo>
                <a:lnTo>
                  <a:pt x="357" y="46"/>
                </a:lnTo>
                <a:lnTo>
                  <a:pt x="357" y="39"/>
                </a:lnTo>
                <a:lnTo>
                  <a:pt x="329" y="30"/>
                </a:lnTo>
                <a:lnTo>
                  <a:pt x="318" y="42"/>
                </a:lnTo>
                <a:lnTo>
                  <a:pt x="299" y="56"/>
                </a:lnTo>
                <a:lnTo>
                  <a:pt x="276" y="65"/>
                </a:lnTo>
                <a:close/>
              </a:path>
            </a:pathLst>
          </a:custGeom>
          <a:solidFill>
            <a:srgbClr val="777777"/>
          </a:solidFill>
          <a:ln>
            <a:noFill/>
          </a:ln>
          <a:extLst>
            <a:ext uri="{91240B29-F687-4F45-9708-019B960494DF}">
              <a14:hiddenLine xmlns:a14="http://schemas.microsoft.com/office/drawing/2010/main" w="11113">
                <a:solidFill>
                  <a:srgbClr val="5F5F5F"/>
                </a:solidFill>
                <a:prstDash val="solid"/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22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6203" name="Freeform 1038"/>
          <p:cNvSpPr>
            <a:spLocks/>
          </p:cNvSpPr>
          <p:nvPr/>
        </p:nvSpPr>
        <p:spPr bwMode="auto">
          <a:xfrm>
            <a:off x="6376751" y="4712268"/>
            <a:ext cx="719615" cy="302348"/>
          </a:xfrm>
          <a:custGeom>
            <a:avLst/>
            <a:gdLst>
              <a:gd name="T0" fmla="*/ 18 w 798"/>
              <a:gd name="T1" fmla="*/ 63 h 363"/>
              <a:gd name="T2" fmla="*/ 34 w 798"/>
              <a:gd name="T3" fmla="*/ 72 h 363"/>
              <a:gd name="T4" fmla="*/ 60 w 798"/>
              <a:gd name="T5" fmla="*/ 70 h 363"/>
              <a:gd name="T6" fmla="*/ 83 w 798"/>
              <a:gd name="T7" fmla="*/ 68 h 363"/>
              <a:gd name="T8" fmla="*/ 112 w 798"/>
              <a:gd name="T9" fmla="*/ 76 h 363"/>
              <a:gd name="T10" fmla="*/ 130 w 798"/>
              <a:gd name="T11" fmla="*/ 74 h 363"/>
              <a:gd name="T12" fmla="*/ 162 w 798"/>
              <a:gd name="T13" fmla="*/ 71 h 363"/>
              <a:gd name="T14" fmla="*/ 197 w 798"/>
              <a:gd name="T15" fmla="*/ 87 h 363"/>
              <a:gd name="T16" fmla="*/ 214 w 798"/>
              <a:gd name="T17" fmla="*/ 71 h 363"/>
              <a:gd name="T18" fmla="*/ 200 w 798"/>
              <a:gd name="T19" fmla="*/ 35 h 363"/>
              <a:gd name="T20" fmla="*/ 258 w 798"/>
              <a:gd name="T21" fmla="*/ 4 h 363"/>
              <a:gd name="T22" fmla="*/ 274 w 798"/>
              <a:gd name="T23" fmla="*/ 17 h 363"/>
              <a:gd name="T24" fmla="*/ 317 w 798"/>
              <a:gd name="T25" fmla="*/ 1 h 363"/>
              <a:gd name="T26" fmla="*/ 363 w 798"/>
              <a:gd name="T27" fmla="*/ 15 h 363"/>
              <a:gd name="T28" fmla="*/ 392 w 798"/>
              <a:gd name="T29" fmla="*/ 7 h 363"/>
              <a:gd name="T30" fmla="*/ 416 w 798"/>
              <a:gd name="T31" fmla="*/ 45 h 363"/>
              <a:gd name="T32" fmla="*/ 423 w 798"/>
              <a:gd name="T33" fmla="*/ 72 h 363"/>
              <a:gd name="T34" fmla="*/ 404 w 798"/>
              <a:gd name="T35" fmla="*/ 87 h 363"/>
              <a:gd name="T36" fmla="*/ 406 w 798"/>
              <a:gd name="T37" fmla="*/ 105 h 363"/>
              <a:gd name="T38" fmla="*/ 399 w 798"/>
              <a:gd name="T39" fmla="*/ 129 h 363"/>
              <a:gd name="T40" fmla="*/ 377 w 798"/>
              <a:gd name="T41" fmla="*/ 149 h 363"/>
              <a:gd name="T42" fmla="*/ 358 w 798"/>
              <a:gd name="T43" fmla="*/ 164 h 363"/>
              <a:gd name="T44" fmla="*/ 311 w 798"/>
              <a:gd name="T45" fmla="*/ 167 h 363"/>
              <a:gd name="T46" fmla="*/ 272 w 798"/>
              <a:gd name="T47" fmla="*/ 179 h 363"/>
              <a:gd name="T48" fmla="*/ 208 w 798"/>
              <a:gd name="T49" fmla="*/ 167 h 363"/>
              <a:gd name="T50" fmla="*/ 145 w 798"/>
              <a:gd name="T51" fmla="*/ 143 h 363"/>
              <a:gd name="T52" fmla="*/ 141 w 798"/>
              <a:gd name="T53" fmla="*/ 123 h 363"/>
              <a:gd name="T54" fmla="*/ 101 w 798"/>
              <a:gd name="T55" fmla="*/ 121 h 363"/>
              <a:gd name="T56" fmla="*/ 49 w 798"/>
              <a:gd name="T57" fmla="*/ 115 h 363"/>
              <a:gd name="T58" fmla="*/ 27 w 798"/>
              <a:gd name="T59" fmla="*/ 107 h 363"/>
              <a:gd name="T60" fmla="*/ 12 w 798"/>
              <a:gd name="T61" fmla="*/ 91 h 363"/>
              <a:gd name="T62" fmla="*/ 0 w 798"/>
              <a:gd name="T63" fmla="*/ 65 h 363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</a:gdLst>
            <a:ahLst/>
            <a:cxnLst>
              <a:cxn ang="T64">
                <a:pos x="T0" y="T1"/>
              </a:cxn>
              <a:cxn ang="T65">
                <a:pos x="T2" y="T3"/>
              </a:cxn>
              <a:cxn ang="T66">
                <a:pos x="T4" y="T5"/>
              </a:cxn>
              <a:cxn ang="T67">
                <a:pos x="T6" y="T7"/>
              </a:cxn>
              <a:cxn ang="T68">
                <a:pos x="T8" y="T9"/>
              </a:cxn>
              <a:cxn ang="T69">
                <a:pos x="T10" y="T11"/>
              </a:cxn>
              <a:cxn ang="T70">
                <a:pos x="T12" y="T13"/>
              </a:cxn>
              <a:cxn ang="T71">
                <a:pos x="T14" y="T15"/>
              </a:cxn>
              <a:cxn ang="T72">
                <a:pos x="T16" y="T17"/>
              </a:cxn>
              <a:cxn ang="T73">
                <a:pos x="T18" y="T19"/>
              </a:cxn>
              <a:cxn ang="T74">
                <a:pos x="T20" y="T21"/>
              </a:cxn>
              <a:cxn ang="T75">
                <a:pos x="T22" y="T23"/>
              </a:cxn>
              <a:cxn ang="T76">
                <a:pos x="T24" y="T25"/>
              </a:cxn>
              <a:cxn ang="T77">
                <a:pos x="T26" y="T27"/>
              </a:cxn>
              <a:cxn ang="T78">
                <a:pos x="T28" y="T29"/>
              </a:cxn>
              <a:cxn ang="T79">
                <a:pos x="T30" y="T31"/>
              </a:cxn>
              <a:cxn ang="T80">
                <a:pos x="T32" y="T33"/>
              </a:cxn>
              <a:cxn ang="T81">
                <a:pos x="T34" y="T35"/>
              </a:cxn>
              <a:cxn ang="T82">
                <a:pos x="T36" y="T37"/>
              </a:cxn>
              <a:cxn ang="T83">
                <a:pos x="T38" y="T39"/>
              </a:cxn>
              <a:cxn ang="T84">
                <a:pos x="T40" y="T41"/>
              </a:cxn>
              <a:cxn ang="T85">
                <a:pos x="T42" y="T43"/>
              </a:cxn>
              <a:cxn ang="T86">
                <a:pos x="T44" y="T45"/>
              </a:cxn>
              <a:cxn ang="T87">
                <a:pos x="T46" y="T47"/>
              </a:cxn>
              <a:cxn ang="T88">
                <a:pos x="T48" y="T49"/>
              </a:cxn>
              <a:cxn ang="T89">
                <a:pos x="T50" y="T51"/>
              </a:cxn>
              <a:cxn ang="T90">
                <a:pos x="T52" y="T53"/>
              </a:cxn>
              <a:cxn ang="T91">
                <a:pos x="T54" y="T55"/>
              </a:cxn>
              <a:cxn ang="T92">
                <a:pos x="T56" y="T57"/>
              </a:cxn>
              <a:cxn ang="T93">
                <a:pos x="T58" y="T59"/>
              </a:cxn>
              <a:cxn ang="T94">
                <a:pos x="T60" y="T61"/>
              </a:cxn>
              <a:cxn ang="T95">
                <a:pos x="T62" y="T63"/>
              </a:cxn>
            </a:cxnLst>
            <a:rect l="0" t="0" r="r" b="b"/>
            <a:pathLst>
              <a:path w="798" h="363">
                <a:moveTo>
                  <a:pt x="0" y="131"/>
                </a:moveTo>
                <a:lnTo>
                  <a:pt x="34" y="127"/>
                </a:lnTo>
                <a:lnTo>
                  <a:pt x="46" y="123"/>
                </a:lnTo>
                <a:lnTo>
                  <a:pt x="64" y="145"/>
                </a:lnTo>
                <a:lnTo>
                  <a:pt x="85" y="138"/>
                </a:lnTo>
                <a:lnTo>
                  <a:pt x="112" y="141"/>
                </a:lnTo>
                <a:lnTo>
                  <a:pt x="127" y="153"/>
                </a:lnTo>
                <a:lnTo>
                  <a:pt x="156" y="138"/>
                </a:lnTo>
                <a:lnTo>
                  <a:pt x="193" y="139"/>
                </a:lnTo>
                <a:lnTo>
                  <a:pt x="209" y="155"/>
                </a:lnTo>
                <a:lnTo>
                  <a:pt x="232" y="161"/>
                </a:lnTo>
                <a:lnTo>
                  <a:pt x="244" y="150"/>
                </a:lnTo>
                <a:lnTo>
                  <a:pt x="284" y="143"/>
                </a:lnTo>
                <a:lnTo>
                  <a:pt x="304" y="143"/>
                </a:lnTo>
                <a:lnTo>
                  <a:pt x="334" y="153"/>
                </a:lnTo>
                <a:lnTo>
                  <a:pt x="369" y="176"/>
                </a:lnTo>
                <a:lnTo>
                  <a:pt x="396" y="166"/>
                </a:lnTo>
                <a:lnTo>
                  <a:pt x="401" y="143"/>
                </a:lnTo>
                <a:lnTo>
                  <a:pt x="383" y="113"/>
                </a:lnTo>
                <a:lnTo>
                  <a:pt x="374" y="71"/>
                </a:lnTo>
                <a:lnTo>
                  <a:pt x="464" y="9"/>
                </a:lnTo>
                <a:lnTo>
                  <a:pt x="484" y="9"/>
                </a:lnTo>
                <a:lnTo>
                  <a:pt x="487" y="30"/>
                </a:lnTo>
                <a:lnTo>
                  <a:pt x="514" y="35"/>
                </a:lnTo>
                <a:lnTo>
                  <a:pt x="570" y="28"/>
                </a:lnTo>
                <a:lnTo>
                  <a:pt x="593" y="3"/>
                </a:lnTo>
                <a:lnTo>
                  <a:pt x="664" y="0"/>
                </a:lnTo>
                <a:lnTo>
                  <a:pt x="680" y="30"/>
                </a:lnTo>
                <a:lnTo>
                  <a:pt x="708" y="30"/>
                </a:lnTo>
                <a:lnTo>
                  <a:pt x="734" y="14"/>
                </a:lnTo>
                <a:lnTo>
                  <a:pt x="779" y="42"/>
                </a:lnTo>
                <a:lnTo>
                  <a:pt x="779" y="92"/>
                </a:lnTo>
                <a:lnTo>
                  <a:pt x="798" y="113"/>
                </a:lnTo>
                <a:lnTo>
                  <a:pt x="793" y="145"/>
                </a:lnTo>
                <a:lnTo>
                  <a:pt x="779" y="176"/>
                </a:lnTo>
                <a:lnTo>
                  <a:pt x="756" y="176"/>
                </a:lnTo>
                <a:lnTo>
                  <a:pt x="747" y="185"/>
                </a:lnTo>
                <a:lnTo>
                  <a:pt x="761" y="212"/>
                </a:lnTo>
                <a:lnTo>
                  <a:pt x="761" y="238"/>
                </a:lnTo>
                <a:lnTo>
                  <a:pt x="747" y="261"/>
                </a:lnTo>
                <a:lnTo>
                  <a:pt x="708" y="281"/>
                </a:lnTo>
                <a:lnTo>
                  <a:pt x="706" y="303"/>
                </a:lnTo>
                <a:lnTo>
                  <a:pt x="706" y="326"/>
                </a:lnTo>
                <a:lnTo>
                  <a:pt x="671" y="333"/>
                </a:lnTo>
                <a:lnTo>
                  <a:pt x="611" y="330"/>
                </a:lnTo>
                <a:lnTo>
                  <a:pt x="583" y="339"/>
                </a:lnTo>
                <a:lnTo>
                  <a:pt x="532" y="339"/>
                </a:lnTo>
                <a:lnTo>
                  <a:pt x="510" y="363"/>
                </a:lnTo>
                <a:lnTo>
                  <a:pt x="429" y="337"/>
                </a:lnTo>
                <a:lnTo>
                  <a:pt x="389" y="339"/>
                </a:lnTo>
                <a:lnTo>
                  <a:pt x="286" y="316"/>
                </a:lnTo>
                <a:lnTo>
                  <a:pt x="272" y="291"/>
                </a:lnTo>
                <a:lnTo>
                  <a:pt x="272" y="265"/>
                </a:lnTo>
                <a:lnTo>
                  <a:pt x="265" y="249"/>
                </a:lnTo>
                <a:lnTo>
                  <a:pt x="253" y="242"/>
                </a:lnTo>
                <a:lnTo>
                  <a:pt x="189" y="245"/>
                </a:lnTo>
                <a:lnTo>
                  <a:pt x="101" y="254"/>
                </a:lnTo>
                <a:lnTo>
                  <a:pt x="92" y="233"/>
                </a:lnTo>
                <a:lnTo>
                  <a:pt x="76" y="226"/>
                </a:lnTo>
                <a:lnTo>
                  <a:pt x="50" y="217"/>
                </a:lnTo>
                <a:lnTo>
                  <a:pt x="23" y="210"/>
                </a:lnTo>
                <a:lnTo>
                  <a:pt x="23" y="185"/>
                </a:lnTo>
                <a:lnTo>
                  <a:pt x="23" y="150"/>
                </a:lnTo>
                <a:lnTo>
                  <a:pt x="0" y="131"/>
                </a:lnTo>
                <a:close/>
              </a:path>
            </a:pathLst>
          </a:custGeom>
          <a:solidFill>
            <a:srgbClr val="777777"/>
          </a:solidFill>
          <a:ln>
            <a:noFill/>
          </a:ln>
          <a:extLst>
            <a:ext uri="{91240B29-F687-4F45-9708-019B960494DF}">
              <a14:hiddenLine xmlns:a14="http://schemas.microsoft.com/office/drawing/2010/main" w="11113">
                <a:solidFill>
                  <a:srgbClr val="5F5F5F"/>
                </a:solidFill>
                <a:prstDash val="solid"/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22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6204" name="Freeform 1039"/>
          <p:cNvSpPr>
            <a:spLocks/>
          </p:cNvSpPr>
          <p:nvPr/>
        </p:nvSpPr>
        <p:spPr bwMode="auto">
          <a:xfrm>
            <a:off x="6721355" y="4985902"/>
            <a:ext cx="315887" cy="168910"/>
          </a:xfrm>
          <a:custGeom>
            <a:avLst/>
            <a:gdLst>
              <a:gd name="T0" fmla="*/ 16 w 350"/>
              <a:gd name="T1" fmla="*/ 55 h 203"/>
              <a:gd name="T2" fmla="*/ 35 w 350"/>
              <a:gd name="T3" fmla="*/ 72 h 203"/>
              <a:gd name="T4" fmla="*/ 29 w 350"/>
              <a:gd name="T5" fmla="*/ 81 h 203"/>
              <a:gd name="T6" fmla="*/ 21 w 350"/>
              <a:gd name="T7" fmla="*/ 87 h 203"/>
              <a:gd name="T8" fmla="*/ 11 w 350"/>
              <a:gd name="T9" fmla="*/ 89 h 203"/>
              <a:gd name="T10" fmla="*/ 0 w 350"/>
              <a:gd name="T11" fmla="*/ 91 h 203"/>
              <a:gd name="T12" fmla="*/ 19 w 350"/>
              <a:gd name="T13" fmla="*/ 99 h 203"/>
              <a:gd name="T14" fmla="*/ 27 w 350"/>
              <a:gd name="T15" fmla="*/ 100 h 203"/>
              <a:gd name="T16" fmla="*/ 50 w 350"/>
              <a:gd name="T17" fmla="*/ 87 h 203"/>
              <a:gd name="T18" fmla="*/ 102 w 350"/>
              <a:gd name="T19" fmla="*/ 99 h 203"/>
              <a:gd name="T20" fmla="*/ 136 w 350"/>
              <a:gd name="T21" fmla="*/ 65 h 203"/>
              <a:gd name="T22" fmla="*/ 143 w 350"/>
              <a:gd name="T23" fmla="*/ 50 h 203"/>
              <a:gd name="T24" fmla="*/ 149 w 350"/>
              <a:gd name="T25" fmla="*/ 45 h 203"/>
              <a:gd name="T26" fmla="*/ 168 w 350"/>
              <a:gd name="T27" fmla="*/ 47 h 203"/>
              <a:gd name="T28" fmla="*/ 187 w 350"/>
              <a:gd name="T29" fmla="*/ 26 h 203"/>
              <a:gd name="T30" fmla="*/ 185 w 350"/>
              <a:gd name="T31" fmla="*/ 13 h 203"/>
              <a:gd name="T32" fmla="*/ 172 w 350"/>
              <a:gd name="T33" fmla="*/ 0 h 203"/>
              <a:gd name="T34" fmla="*/ 163 w 350"/>
              <a:gd name="T35" fmla="*/ 2 h 203"/>
              <a:gd name="T36" fmla="*/ 154 w 350"/>
              <a:gd name="T37" fmla="*/ 4 h 203"/>
              <a:gd name="T38" fmla="*/ 137 w 350"/>
              <a:gd name="T39" fmla="*/ 1 h 203"/>
              <a:gd name="T40" fmla="*/ 120 w 350"/>
              <a:gd name="T41" fmla="*/ 2 h 203"/>
              <a:gd name="T42" fmla="*/ 103 w 350"/>
              <a:gd name="T43" fmla="*/ 6 h 203"/>
              <a:gd name="T44" fmla="*/ 80 w 350"/>
              <a:gd name="T45" fmla="*/ 4 h 203"/>
              <a:gd name="T46" fmla="*/ 69 w 350"/>
              <a:gd name="T47" fmla="*/ 17 h 203"/>
              <a:gd name="T48" fmla="*/ 29 w 350"/>
              <a:gd name="T49" fmla="*/ 6 h 203"/>
              <a:gd name="T50" fmla="*/ 14 w 350"/>
              <a:gd name="T51" fmla="*/ 6 h 203"/>
              <a:gd name="T52" fmla="*/ 14 w 350"/>
              <a:gd name="T53" fmla="*/ 28 h 203"/>
              <a:gd name="T54" fmla="*/ 16 w 350"/>
              <a:gd name="T55" fmla="*/ 55 h 203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</a:gdLst>
            <a:ahLst/>
            <a:cxnLst>
              <a:cxn ang="T56">
                <a:pos x="T0" y="T1"/>
              </a:cxn>
              <a:cxn ang="T57">
                <a:pos x="T2" y="T3"/>
              </a:cxn>
              <a:cxn ang="T58">
                <a:pos x="T4" y="T5"/>
              </a:cxn>
              <a:cxn ang="T59">
                <a:pos x="T6" y="T7"/>
              </a:cxn>
              <a:cxn ang="T60">
                <a:pos x="T8" y="T9"/>
              </a:cxn>
              <a:cxn ang="T61">
                <a:pos x="T10" y="T11"/>
              </a:cxn>
              <a:cxn ang="T62">
                <a:pos x="T12" y="T13"/>
              </a:cxn>
              <a:cxn ang="T63">
                <a:pos x="T14" y="T15"/>
              </a:cxn>
              <a:cxn ang="T64">
                <a:pos x="T16" y="T17"/>
              </a:cxn>
              <a:cxn ang="T65">
                <a:pos x="T18" y="T19"/>
              </a:cxn>
              <a:cxn ang="T66">
                <a:pos x="T20" y="T21"/>
              </a:cxn>
              <a:cxn ang="T67">
                <a:pos x="T22" y="T23"/>
              </a:cxn>
              <a:cxn ang="T68">
                <a:pos x="T24" y="T25"/>
              </a:cxn>
              <a:cxn ang="T69">
                <a:pos x="T26" y="T27"/>
              </a:cxn>
              <a:cxn ang="T70">
                <a:pos x="T28" y="T29"/>
              </a:cxn>
              <a:cxn ang="T71">
                <a:pos x="T30" y="T31"/>
              </a:cxn>
              <a:cxn ang="T72">
                <a:pos x="T32" y="T33"/>
              </a:cxn>
              <a:cxn ang="T73">
                <a:pos x="T34" y="T35"/>
              </a:cxn>
              <a:cxn ang="T74">
                <a:pos x="T36" y="T37"/>
              </a:cxn>
              <a:cxn ang="T75">
                <a:pos x="T38" y="T39"/>
              </a:cxn>
              <a:cxn ang="T76">
                <a:pos x="T40" y="T41"/>
              </a:cxn>
              <a:cxn ang="T77">
                <a:pos x="T42" y="T43"/>
              </a:cxn>
              <a:cxn ang="T78">
                <a:pos x="T44" y="T45"/>
              </a:cxn>
              <a:cxn ang="T79">
                <a:pos x="T46" y="T47"/>
              </a:cxn>
              <a:cxn ang="T80">
                <a:pos x="T48" y="T49"/>
              </a:cxn>
              <a:cxn ang="T81">
                <a:pos x="T50" y="T51"/>
              </a:cxn>
              <a:cxn ang="T82">
                <a:pos x="T52" y="T53"/>
              </a:cxn>
              <a:cxn ang="T83">
                <a:pos x="T54" y="T55"/>
              </a:cxn>
            </a:cxnLst>
            <a:rect l="0" t="0" r="r" b="b"/>
            <a:pathLst>
              <a:path w="350" h="203">
                <a:moveTo>
                  <a:pt x="30" y="111"/>
                </a:moveTo>
                <a:lnTo>
                  <a:pt x="66" y="147"/>
                </a:lnTo>
                <a:lnTo>
                  <a:pt x="55" y="164"/>
                </a:lnTo>
                <a:lnTo>
                  <a:pt x="39" y="177"/>
                </a:lnTo>
                <a:lnTo>
                  <a:pt x="20" y="180"/>
                </a:lnTo>
                <a:lnTo>
                  <a:pt x="0" y="184"/>
                </a:lnTo>
                <a:lnTo>
                  <a:pt x="36" y="200"/>
                </a:lnTo>
                <a:lnTo>
                  <a:pt x="50" y="203"/>
                </a:lnTo>
                <a:lnTo>
                  <a:pt x="94" y="177"/>
                </a:lnTo>
                <a:lnTo>
                  <a:pt x="191" y="201"/>
                </a:lnTo>
                <a:lnTo>
                  <a:pt x="254" y="131"/>
                </a:lnTo>
                <a:lnTo>
                  <a:pt x="267" y="101"/>
                </a:lnTo>
                <a:lnTo>
                  <a:pt x="279" y="92"/>
                </a:lnTo>
                <a:lnTo>
                  <a:pt x="314" y="95"/>
                </a:lnTo>
                <a:lnTo>
                  <a:pt x="350" y="53"/>
                </a:lnTo>
                <a:lnTo>
                  <a:pt x="346" y="27"/>
                </a:lnTo>
                <a:lnTo>
                  <a:pt x="321" y="0"/>
                </a:lnTo>
                <a:lnTo>
                  <a:pt x="306" y="4"/>
                </a:lnTo>
                <a:lnTo>
                  <a:pt x="288" y="9"/>
                </a:lnTo>
                <a:lnTo>
                  <a:pt x="256" y="2"/>
                </a:lnTo>
                <a:lnTo>
                  <a:pt x="224" y="4"/>
                </a:lnTo>
                <a:lnTo>
                  <a:pt x="193" y="13"/>
                </a:lnTo>
                <a:lnTo>
                  <a:pt x="149" y="9"/>
                </a:lnTo>
                <a:lnTo>
                  <a:pt x="129" y="35"/>
                </a:lnTo>
                <a:lnTo>
                  <a:pt x="55" y="13"/>
                </a:lnTo>
                <a:lnTo>
                  <a:pt x="27" y="13"/>
                </a:lnTo>
                <a:lnTo>
                  <a:pt x="27" y="57"/>
                </a:lnTo>
                <a:lnTo>
                  <a:pt x="30" y="111"/>
                </a:lnTo>
                <a:close/>
              </a:path>
            </a:pathLst>
          </a:custGeom>
          <a:solidFill>
            <a:srgbClr val="777777"/>
          </a:solidFill>
          <a:ln>
            <a:noFill/>
          </a:ln>
          <a:extLst>
            <a:ext uri="{91240B29-F687-4F45-9708-019B960494DF}">
              <a14:hiddenLine xmlns:a14="http://schemas.microsoft.com/office/drawing/2010/main" w="11113">
                <a:solidFill>
                  <a:srgbClr val="5F5F5F"/>
                </a:solidFill>
                <a:prstDash val="solid"/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22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6205" name="Freeform 1040"/>
          <p:cNvSpPr>
            <a:spLocks/>
          </p:cNvSpPr>
          <p:nvPr/>
        </p:nvSpPr>
        <p:spPr bwMode="auto">
          <a:xfrm>
            <a:off x="5836195" y="4225809"/>
            <a:ext cx="336158" cy="268566"/>
          </a:xfrm>
          <a:custGeom>
            <a:avLst/>
            <a:gdLst>
              <a:gd name="T0" fmla="*/ 0 w 370"/>
              <a:gd name="T1" fmla="*/ 29 h 327"/>
              <a:gd name="T2" fmla="*/ 5 w 370"/>
              <a:gd name="T3" fmla="*/ 22 h 327"/>
              <a:gd name="T4" fmla="*/ 3 w 370"/>
              <a:gd name="T5" fmla="*/ 15 h 327"/>
              <a:gd name="T6" fmla="*/ 33 w 370"/>
              <a:gd name="T7" fmla="*/ 0 h 327"/>
              <a:gd name="T8" fmla="*/ 36 w 370"/>
              <a:gd name="T9" fmla="*/ 5 h 327"/>
              <a:gd name="T10" fmla="*/ 58 w 370"/>
              <a:gd name="T11" fmla="*/ 2 h 327"/>
              <a:gd name="T12" fmla="*/ 75 w 370"/>
              <a:gd name="T13" fmla="*/ 3 h 327"/>
              <a:gd name="T14" fmla="*/ 68 w 370"/>
              <a:gd name="T15" fmla="*/ 10 h 327"/>
              <a:gd name="T16" fmla="*/ 72 w 370"/>
              <a:gd name="T17" fmla="*/ 21 h 327"/>
              <a:gd name="T18" fmla="*/ 86 w 370"/>
              <a:gd name="T19" fmla="*/ 25 h 327"/>
              <a:gd name="T20" fmla="*/ 101 w 370"/>
              <a:gd name="T21" fmla="*/ 24 h 327"/>
              <a:gd name="T22" fmla="*/ 112 w 370"/>
              <a:gd name="T23" fmla="*/ 17 h 327"/>
              <a:gd name="T24" fmla="*/ 131 w 370"/>
              <a:gd name="T25" fmla="*/ 15 h 327"/>
              <a:gd name="T26" fmla="*/ 137 w 370"/>
              <a:gd name="T27" fmla="*/ 21 h 327"/>
              <a:gd name="T28" fmla="*/ 148 w 370"/>
              <a:gd name="T29" fmla="*/ 28 h 327"/>
              <a:gd name="T30" fmla="*/ 164 w 370"/>
              <a:gd name="T31" fmla="*/ 29 h 327"/>
              <a:gd name="T32" fmla="*/ 161 w 370"/>
              <a:gd name="T33" fmla="*/ 40 h 327"/>
              <a:gd name="T34" fmla="*/ 162 w 370"/>
              <a:gd name="T35" fmla="*/ 65 h 327"/>
              <a:gd name="T36" fmla="*/ 165 w 370"/>
              <a:gd name="T37" fmla="*/ 79 h 327"/>
              <a:gd name="T38" fmla="*/ 183 w 370"/>
              <a:gd name="T39" fmla="*/ 77 h 327"/>
              <a:gd name="T40" fmla="*/ 189 w 370"/>
              <a:gd name="T41" fmla="*/ 88 h 327"/>
              <a:gd name="T42" fmla="*/ 190 w 370"/>
              <a:gd name="T43" fmla="*/ 96 h 327"/>
              <a:gd name="T44" fmla="*/ 199 w 370"/>
              <a:gd name="T45" fmla="*/ 108 h 327"/>
              <a:gd name="T46" fmla="*/ 188 w 370"/>
              <a:gd name="T47" fmla="*/ 117 h 327"/>
              <a:gd name="T48" fmla="*/ 177 w 370"/>
              <a:gd name="T49" fmla="*/ 124 h 327"/>
              <a:gd name="T50" fmla="*/ 166 w 370"/>
              <a:gd name="T51" fmla="*/ 124 h 327"/>
              <a:gd name="T52" fmla="*/ 153 w 370"/>
              <a:gd name="T53" fmla="*/ 127 h 327"/>
              <a:gd name="T54" fmla="*/ 153 w 370"/>
              <a:gd name="T55" fmla="*/ 140 h 327"/>
              <a:gd name="T56" fmla="*/ 147 w 370"/>
              <a:gd name="T57" fmla="*/ 149 h 327"/>
              <a:gd name="T58" fmla="*/ 133 w 370"/>
              <a:gd name="T59" fmla="*/ 159 h 327"/>
              <a:gd name="T60" fmla="*/ 109 w 370"/>
              <a:gd name="T61" fmla="*/ 142 h 327"/>
              <a:gd name="T62" fmla="*/ 102 w 370"/>
              <a:gd name="T63" fmla="*/ 128 h 327"/>
              <a:gd name="T64" fmla="*/ 81 w 370"/>
              <a:gd name="T65" fmla="*/ 124 h 327"/>
              <a:gd name="T66" fmla="*/ 73 w 370"/>
              <a:gd name="T67" fmla="*/ 105 h 327"/>
              <a:gd name="T68" fmla="*/ 58 w 370"/>
              <a:gd name="T69" fmla="*/ 94 h 327"/>
              <a:gd name="T70" fmla="*/ 52 w 370"/>
              <a:gd name="T71" fmla="*/ 80 h 327"/>
              <a:gd name="T72" fmla="*/ 40 w 370"/>
              <a:gd name="T73" fmla="*/ 66 h 327"/>
              <a:gd name="T74" fmla="*/ 31 w 370"/>
              <a:gd name="T75" fmla="*/ 53 h 327"/>
              <a:gd name="T76" fmla="*/ 15 w 370"/>
              <a:gd name="T77" fmla="*/ 42 h 327"/>
              <a:gd name="T78" fmla="*/ 0 w 370"/>
              <a:gd name="T79" fmla="*/ 29 h 327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</a:gdLst>
            <a:ahLst/>
            <a:cxnLst>
              <a:cxn ang="T80">
                <a:pos x="T0" y="T1"/>
              </a:cxn>
              <a:cxn ang="T81">
                <a:pos x="T2" y="T3"/>
              </a:cxn>
              <a:cxn ang="T82">
                <a:pos x="T4" y="T5"/>
              </a:cxn>
              <a:cxn ang="T83">
                <a:pos x="T6" y="T7"/>
              </a:cxn>
              <a:cxn ang="T84">
                <a:pos x="T8" y="T9"/>
              </a:cxn>
              <a:cxn ang="T85">
                <a:pos x="T10" y="T11"/>
              </a:cxn>
              <a:cxn ang="T86">
                <a:pos x="T12" y="T13"/>
              </a:cxn>
              <a:cxn ang="T87">
                <a:pos x="T14" y="T15"/>
              </a:cxn>
              <a:cxn ang="T88">
                <a:pos x="T16" y="T17"/>
              </a:cxn>
              <a:cxn ang="T89">
                <a:pos x="T18" y="T19"/>
              </a:cxn>
              <a:cxn ang="T90">
                <a:pos x="T20" y="T21"/>
              </a:cxn>
              <a:cxn ang="T91">
                <a:pos x="T22" y="T23"/>
              </a:cxn>
              <a:cxn ang="T92">
                <a:pos x="T24" y="T25"/>
              </a:cxn>
              <a:cxn ang="T93">
                <a:pos x="T26" y="T27"/>
              </a:cxn>
              <a:cxn ang="T94">
                <a:pos x="T28" y="T29"/>
              </a:cxn>
              <a:cxn ang="T95">
                <a:pos x="T30" y="T31"/>
              </a:cxn>
              <a:cxn ang="T96">
                <a:pos x="T32" y="T33"/>
              </a:cxn>
              <a:cxn ang="T97">
                <a:pos x="T34" y="T35"/>
              </a:cxn>
              <a:cxn ang="T98">
                <a:pos x="T36" y="T37"/>
              </a:cxn>
              <a:cxn ang="T99">
                <a:pos x="T38" y="T39"/>
              </a:cxn>
              <a:cxn ang="T100">
                <a:pos x="T40" y="T41"/>
              </a:cxn>
              <a:cxn ang="T101">
                <a:pos x="T42" y="T43"/>
              </a:cxn>
              <a:cxn ang="T102">
                <a:pos x="T44" y="T45"/>
              </a:cxn>
              <a:cxn ang="T103">
                <a:pos x="T46" y="T47"/>
              </a:cxn>
              <a:cxn ang="T104">
                <a:pos x="T48" y="T49"/>
              </a:cxn>
              <a:cxn ang="T105">
                <a:pos x="T50" y="T51"/>
              </a:cxn>
              <a:cxn ang="T106">
                <a:pos x="T52" y="T53"/>
              </a:cxn>
              <a:cxn ang="T107">
                <a:pos x="T54" y="T55"/>
              </a:cxn>
              <a:cxn ang="T108">
                <a:pos x="T56" y="T57"/>
              </a:cxn>
              <a:cxn ang="T109">
                <a:pos x="T58" y="T59"/>
              </a:cxn>
              <a:cxn ang="T110">
                <a:pos x="T60" y="T61"/>
              </a:cxn>
              <a:cxn ang="T111">
                <a:pos x="T62" y="T63"/>
              </a:cxn>
              <a:cxn ang="T112">
                <a:pos x="T64" y="T65"/>
              </a:cxn>
              <a:cxn ang="T113">
                <a:pos x="T66" y="T67"/>
              </a:cxn>
              <a:cxn ang="T114">
                <a:pos x="T68" y="T69"/>
              </a:cxn>
              <a:cxn ang="T115">
                <a:pos x="T70" y="T71"/>
              </a:cxn>
              <a:cxn ang="T116">
                <a:pos x="T72" y="T73"/>
              </a:cxn>
              <a:cxn ang="T117">
                <a:pos x="T74" y="T75"/>
              </a:cxn>
              <a:cxn ang="T118">
                <a:pos x="T76" y="T77"/>
              </a:cxn>
              <a:cxn ang="T119">
                <a:pos x="T78" y="T79"/>
              </a:cxn>
            </a:cxnLst>
            <a:rect l="0" t="0" r="r" b="b"/>
            <a:pathLst>
              <a:path w="370" h="327">
                <a:moveTo>
                  <a:pt x="0" y="59"/>
                </a:moveTo>
                <a:lnTo>
                  <a:pt x="9" y="46"/>
                </a:lnTo>
                <a:lnTo>
                  <a:pt x="5" y="30"/>
                </a:lnTo>
                <a:lnTo>
                  <a:pt x="62" y="0"/>
                </a:lnTo>
                <a:lnTo>
                  <a:pt x="67" y="11"/>
                </a:lnTo>
                <a:lnTo>
                  <a:pt x="108" y="4"/>
                </a:lnTo>
                <a:lnTo>
                  <a:pt x="139" y="6"/>
                </a:lnTo>
                <a:lnTo>
                  <a:pt x="127" y="21"/>
                </a:lnTo>
                <a:lnTo>
                  <a:pt x="134" y="43"/>
                </a:lnTo>
                <a:lnTo>
                  <a:pt x="160" y="51"/>
                </a:lnTo>
                <a:lnTo>
                  <a:pt x="187" y="50"/>
                </a:lnTo>
                <a:lnTo>
                  <a:pt x="208" y="34"/>
                </a:lnTo>
                <a:lnTo>
                  <a:pt x="243" y="30"/>
                </a:lnTo>
                <a:lnTo>
                  <a:pt x="254" y="44"/>
                </a:lnTo>
                <a:lnTo>
                  <a:pt x="275" y="57"/>
                </a:lnTo>
                <a:lnTo>
                  <a:pt x="305" y="59"/>
                </a:lnTo>
                <a:lnTo>
                  <a:pt x="300" y="83"/>
                </a:lnTo>
                <a:lnTo>
                  <a:pt x="302" y="133"/>
                </a:lnTo>
                <a:lnTo>
                  <a:pt x="307" y="163"/>
                </a:lnTo>
                <a:lnTo>
                  <a:pt x="340" y="159"/>
                </a:lnTo>
                <a:lnTo>
                  <a:pt x="351" y="180"/>
                </a:lnTo>
                <a:lnTo>
                  <a:pt x="353" y="198"/>
                </a:lnTo>
                <a:lnTo>
                  <a:pt x="370" y="223"/>
                </a:lnTo>
                <a:lnTo>
                  <a:pt x="349" y="240"/>
                </a:lnTo>
                <a:lnTo>
                  <a:pt x="330" y="254"/>
                </a:lnTo>
                <a:lnTo>
                  <a:pt x="309" y="254"/>
                </a:lnTo>
                <a:lnTo>
                  <a:pt x="284" y="261"/>
                </a:lnTo>
                <a:lnTo>
                  <a:pt x="284" y="288"/>
                </a:lnTo>
                <a:lnTo>
                  <a:pt x="273" y="306"/>
                </a:lnTo>
                <a:lnTo>
                  <a:pt x="247" y="327"/>
                </a:lnTo>
                <a:lnTo>
                  <a:pt x="203" y="293"/>
                </a:lnTo>
                <a:lnTo>
                  <a:pt x="190" y="263"/>
                </a:lnTo>
                <a:lnTo>
                  <a:pt x="150" y="254"/>
                </a:lnTo>
                <a:lnTo>
                  <a:pt x="136" y="216"/>
                </a:lnTo>
                <a:lnTo>
                  <a:pt x="108" y="193"/>
                </a:lnTo>
                <a:lnTo>
                  <a:pt x="97" y="164"/>
                </a:lnTo>
                <a:lnTo>
                  <a:pt x="74" y="136"/>
                </a:lnTo>
                <a:lnTo>
                  <a:pt x="58" y="108"/>
                </a:lnTo>
                <a:lnTo>
                  <a:pt x="28" y="87"/>
                </a:lnTo>
                <a:lnTo>
                  <a:pt x="0" y="59"/>
                </a:lnTo>
                <a:close/>
              </a:path>
            </a:pathLst>
          </a:custGeom>
          <a:solidFill>
            <a:srgbClr val="777777"/>
          </a:solidFill>
          <a:ln>
            <a:noFill/>
          </a:ln>
          <a:extLst>
            <a:ext uri="{91240B29-F687-4F45-9708-019B960494DF}">
              <a14:hiddenLine xmlns:a14="http://schemas.microsoft.com/office/drawing/2010/main" w="11113">
                <a:solidFill>
                  <a:srgbClr val="5F5F5F"/>
                </a:solidFill>
                <a:prstDash val="solid"/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22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6206" name="Freeform 1041"/>
          <p:cNvSpPr>
            <a:spLocks/>
          </p:cNvSpPr>
          <p:nvPr/>
        </p:nvSpPr>
        <p:spPr bwMode="auto">
          <a:xfrm>
            <a:off x="6064242" y="4436946"/>
            <a:ext cx="91219" cy="103035"/>
          </a:xfrm>
          <a:custGeom>
            <a:avLst/>
            <a:gdLst>
              <a:gd name="T0" fmla="*/ 39 w 101"/>
              <a:gd name="T1" fmla="*/ 61 h 126"/>
              <a:gd name="T2" fmla="*/ 42 w 101"/>
              <a:gd name="T3" fmla="*/ 41 h 126"/>
              <a:gd name="T4" fmla="*/ 54 w 101"/>
              <a:gd name="T5" fmla="*/ 33 h 126"/>
              <a:gd name="T6" fmla="*/ 54 w 101"/>
              <a:gd name="T7" fmla="*/ 24 h 126"/>
              <a:gd name="T8" fmla="*/ 47 w 101"/>
              <a:gd name="T9" fmla="*/ 17 h 126"/>
              <a:gd name="T10" fmla="*/ 41 w 101"/>
              <a:gd name="T11" fmla="*/ 8 h 126"/>
              <a:gd name="T12" fmla="*/ 37 w 101"/>
              <a:gd name="T13" fmla="*/ 0 h 126"/>
              <a:gd name="T14" fmla="*/ 25 w 101"/>
              <a:gd name="T15" fmla="*/ 0 h 126"/>
              <a:gd name="T16" fmla="*/ 16 w 101"/>
              <a:gd name="T17" fmla="*/ 3 h 126"/>
              <a:gd name="T18" fmla="*/ 16 w 101"/>
              <a:gd name="T19" fmla="*/ 16 h 126"/>
              <a:gd name="T20" fmla="*/ 9 w 101"/>
              <a:gd name="T21" fmla="*/ 28 h 126"/>
              <a:gd name="T22" fmla="*/ 0 w 101"/>
              <a:gd name="T23" fmla="*/ 31 h 126"/>
              <a:gd name="T24" fmla="*/ 4 w 101"/>
              <a:gd name="T25" fmla="*/ 40 h 126"/>
              <a:gd name="T26" fmla="*/ 15 w 101"/>
              <a:gd name="T27" fmla="*/ 43 h 126"/>
              <a:gd name="T28" fmla="*/ 27 w 101"/>
              <a:gd name="T29" fmla="*/ 46 h 126"/>
              <a:gd name="T30" fmla="*/ 33 w 101"/>
              <a:gd name="T31" fmla="*/ 51 h 126"/>
              <a:gd name="T32" fmla="*/ 39 w 101"/>
              <a:gd name="T33" fmla="*/ 61 h 12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101" h="126">
                <a:moveTo>
                  <a:pt x="73" y="126"/>
                </a:moveTo>
                <a:lnTo>
                  <a:pt x="78" y="85"/>
                </a:lnTo>
                <a:lnTo>
                  <a:pt x="101" y="69"/>
                </a:lnTo>
                <a:lnTo>
                  <a:pt x="101" y="50"/>
                </a:lnTo>
                <a:lnTo>
                  <a:pt x="88" y="36"/>
                </a:lnTo>
                <a:lnTo>
                  <a:pt x="76" y="16"/>
                </a:lnTo>
                <a:lnTo>
                  <a:pt x="69" y="0"/>
                </a:lnTo>
                <a:lnTo>
                  <a:pt x="46" y="0"/>
                </a:lnTo>
                <a:lnTo>
                  <a:pt x="30" y="7"/>
                </a:lnTo>
                <a:lnTo>
                  <a:pt x="30" y="34"/>
                </a:lnTo>
                <a:lnTo>
                  <a:pt x="16" y="57"/>
                </a:lnTo>
                <a:lnTo>
                  <a:pt x="0" y="64"/>
                </a:lnTo>
                <a:lnTo>
                  <a:pt x="7" y="83"/>
                </a:lnTo>
                <a:lnTo>
                  <a:pt x="28" y="89"/>
                </a:lnTo>
                <a:lnTo>
                  <a:pt x="50" y="94"/>
                </a:lnTo>
                <a:lnTo>
                  <a:pt x="62" y="106"/>
                </a:lnTo>
                <a:lnTo>
                  <a:pt x="73" y="126"/>
                </a:lnTo>
                <a:close/>
              </a:path>
            </a:pathLst>
          </a:custGeom>
          <a:solidFill>
            <a:srgbClr val="777777"/>
          </a:solidFill>
          <a:ln>
            <a:noFill/>
          </a:ln>
          <a:extLst>
            <a:ext uri="{91240B29-F687-4F45-9708-019B960494DF}">
              <a14:hiddenLine xmlns:a14="http://schemas.microsoft.com/office/drawing/2010/main" w="11113">
                <a:solidFill>
                  <a:srgbClr val="5F5F5F"/>
                </a:solidFill>
                <a:prstDash val="solid"/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22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6207" name="Freeform 1042"/>
          <p:cNvSpPr>
            <a:spLocks/>
          </p:cNvSpPr>
          <p:nvPr/>
        </p:nvSpPr>
        <p:spPr bwMode="auto">
          <a:xfrm>
            <a:off x="5952752" y="4028184"/>
            <a:ext cx="341226" cy="331063"/>
          </a:xfrm>
          <a:custGeom>
            <a:avLst/>
            <a:gdLst>
              <a:gd name="T0" fmla="*/ 84 w 377"/>
              <a:gd name="T1" fmla="*/ 5 h 401"/>
              <a:gd name="T2" fmla="*/ 63 w 377"/>
              <a:gd name="T3" fmla="*/ 28 h 401"/>
              <a:gd name="T4" fmla="*/ 63 w 377"/>
              <a:gd name="T5" fmla="*/ 35 h 401"/>
              <a:gd name="T6" fmla="*/ 51 w 377"/>
              <a:gd name="T7" fmla="*/ 46 h 401"/>
              <a:gd name="T8" fmla="*/ 53 w 377"/>
              <a:gd name="T9" fmla="*/ 49 h 401"/>
              <a:gd name="T10" fmla="*/ 49 w 377"/>
              <a:gd name="T11" fmla="*/ 57 h 401"/>
              <a:gd name="T12" fmla="*/ 37 w 377"/>
              <a:gd name="T13" fmla="*/ 68 h 401"/>
              <a:gd name="T14" fmla="*/ 25 w 377"/>
              <a:gd name="T15" fmla="*/ 81 h 401"/>
              <a:gd name="T16" fmla="*/ 20 w 377"/>
              <a:gd name="T17" fmla="*/ 88 h 401"/>
              <a:gd name="T18" fmla="*/ 25 w 377"/>
              <a:gd name="T19" fmla="*/ 94 h 401"/>
              <a:gd name="T20" fmla="*/ 21 w 377"/>
              <a:gd name="T21" fmla="*/ 104 h 401"/>
              <a:gd name="T22" fmla="*/ 14 w 377"/>
              <a:gd name="T23" fmla="*/ 111 h 401"/>
              <a:gd name="T24" fmla="*/ 9 w 377"/>
              <a:gd name="T25" fmla="*/ 115 h 401"/>
              <a:gd name="T26" fmla="*/ 0 w 377"/>
              <a:gd name="T27" fmla="*/ 124 h 401"/>
              <a:gd name="T28" fmla="*/ 1 w 377"/>
              <a:gd name="T29" fmla="*/ 134 h 401"/>
              <a:gd name="T30" fmla="*/ 10 w 377"/>
              <a:gd name="T31" fmla="*/ 139 h 401"/>
              <a:gd name="T32" fmla="*/ 33 w 377"/>
              <a:gd name="T33" fmla="*/ 139 h 401"/>
              <a:gd name="T34" fmla="*/ 46 w 377"/>
              <a:gd name="T35" fmla="*/ 132 h 401"/>
              <a:gd name="T36" fmla="*/ 59 w 377"/>
              <a:gd name="T37" fmla="*/ 131 h 401"/>
              <a:gd name="T38" fmla="*/ 70 w 377"/>
              <a:gd name="T39" fmla="*/ 139 h 401"/>
              <a:gd name="T40" fmla="*/ 80 w 377"/>
              <a:gd name="T41" fmla="*/ 143 h 401"/>
              <a:gd name="T42" fmla="*/ 94 w 377"/>
              <a:gd name="T43" fmla="*/ 145 h 401"/>
              <a:gd name="T44" fmla="*/ 91 w 377"/>
              <a:gd name="T45" fmla="*/ 160 h 401"/>
              <a:gd name="T46" fmla="*/ 95 w 377"/>
              <a:gd name="T47" fmla="*/ 196 h 401"/>
              <a:gd name="T48" fmla="*/ 108 w 377"/>
              <a:gd name="T49" fmla="*/ 195 h 401"/>
              <a:gd name="T50" fmla="*/ 115 w 377"/>
              <a:gd name="T51" fmla="*/ 194 h 401"/>
              <a:gd name="T52" fmla="*/ 118 w 377"/>
              <a:gd name="T53" fmla="*/ 184 h 401"/>
              <a:gd name="T54" fmla="*/ 120 w 377"/>
              <a:gd name="T55" fmla="*/ 162 h 401"/>
              <a:gd name="T56" fmla="*/ 129 w 377"/>
              <a:gd name="T57" fmla="*/ 151 h 401"/>
              <a:gd name="T58" fmla="*/ 129 w 377"/>
              <a:gd name="T59" fmla="*/ 132 h 401"/>
              <a:gd name="T60" fmla="*/ 137 w 377"/>
              <a:gd name="T61" fmla="*/ 121 h 401"/>
              <a:gd name="T62" fmla="*/ 152 w 377"/>
              <a:gd name="T63" fmla="*/ 115 h 401"/>
              <a:gd name="T64" fmla="*/ 182 w 377"/>
              <a:gd name="T65" fmla="*/ 85 h 401"/>
              <a:gd name="T66" fmla="*/ 185 w 377"/>
              <a:gd name="T67" fmla="*/ 72 h 401"/>
              <a:gd name="T68" fmla="*/ 181 w 377"/>
              <a:gd name="T69" fmla="*/ 51 h 401"/>
              <a:gd name="T70" fmla="*/ 199 w 377"/>
              <a:gd name="T71" fmla="*/ 37 h 401"/>
              <a:gd name="T72" fmla="*/ 202 w 377"/>
              <a:gd name="T73" fmla="*/ 14 h 401"/>
              <a:gd name="T74" fmla="*/ 189 w 377"/>
              <a:gd name="T75" fmla="*/ 3 h 401"/>
              <a:gd name="T76" fmla="*/ 181 w 377"/>
              <a:gd name="T77" fmla="*/ 2 h 401"/>
              <a:gd name="T78" fmla="*/ 164 w 377"/>
              <a:gd name="T79" fmla="*/ 0 h 401"/>
              <a:gd name="T80" fmla="*/ 129 w 377"/>
              <a:gd name="T81" fmla="*/ 0 h 401"/>
              <a:gd name="T82" fmla="*/ 119 w 377"/>
              <a:gd name="T83" fmla="*/ 8 h 401"/>
              <a:gd name="T84" fmla="*/ 110 w 377"/>
              <a:gd name="T85" fmla="*/ 17 h 401"/>
              <a:gd name="T86" fmla="*/ 113 w 377"/>
              <a:gd name="T87" fmla="*/ 26 h 401"/>
              <a:gd name="T88" fmla="*/ 125 w 377"/>
              <a:gd name="T89" fmla="*/ 34 h 401"/>
              <a:gd name="T90" fmla="*/ 133 w 377"/>
              <a:gd name="T91" fmla="*/ 43 h 401"/>
              <a:gd name="T92" fmla="*/ 133 w 377"/>
              <a:gd name="T93" fmla="*/ 56 h 401"/>
              <a:gd name="T94" fmla="*/ 119 w 377"/>
              <a:gd name="T95" fmla="*/ 65 h 401"/>
              <a:gd name="T96" fmla="*/ 105 w 377"/>
              <a:gd name="T97" fmla="*/ 68 h 401"/>
              <a:gd name="T98" fmla="*/ 94 w 377"/>
              <a:gd name="T99" fmla="*/ 70 h 401"/>
              <a:gd name="T100" fmla="*/ 89 w 377"/>
              <a:gd name="T101" fmla="*/ 62 h 401"/>
              <a:gd name="T102" fmla="*/ 86 w 377"/>
              <a:gd name="T103" fmla="*/ 51 h 401"/>
              <a:gd name="T104" fmla="*/ 93 w 377"/>
              <a:gd name="T105" fmla="*/ 42 h 401"/>
              <a:gd name="T106" fmla="*/ 91 w 377"/>
              <a:gd name="T107" fmla="*/ 30 h 401"/>
              <a:gd name="T108" fmla="*/ 89 w 377"/>
              <a:gd name="T109" fmla="*/ 19 h 401"/>
              <a:gd name="T110" fmla="*/ 84 w 377"/>
              <a:gd name="T111" fmla="*/ 5 h 401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</a:gdLst>
            <a:ahLst/>
            <a:cxnLst>
              <a:cxn ang="T112">
                <a:pos x="T0" y="T1"/>
              </a:cxn>
              <a:cxn ang="T113">
                <a:pos x="T2" y="T3"/>
              </a:cxn>
              <a:cxn ang="T114">
                <a:pos x="T4" y="T5"/>
              </a:cxn>
              <a:cxn ang="T115">
                <a:pos x="T6" y="T7"/>
              </a:cxn>
              <a:cxn ang="T116">
                <a:pos x="T8" y="T9"/>
              </a:cxn>
              <a:cxn ang="T117">
                <a:pos x="T10" y="T11"/>
              </a:cxn>
              <a:cxn ang="T118">
                <a:pos x="T12" y="T13"/>
              </a:cxn>
              <a:cxn ang="T119">
                <a:pos x="T14" y="T15"/>
              </a:cxn>
              <a:cxn ang="T120">
                <a:pos x="T16" y="T17"/>
              </a:cxn>
              <a:cxn ang="T121">
                <a:pos x="T18" y="T19"/>
              </a:cxn>
              <a:cxn ang="T122">
                <a:pos x="T20" y="T21"/>
              </a:cxn>
              <a:cxn ang="T123">
                <a:pos x="T22" y="T23"/>
              </a:cxn>
              <a:cxn ang="T124">
                <a:pos x="T24" y="T25"/>
              </a:cxn>
              <a:cxn ang="T125">
                <a:pos x="T26" y="T27"/>
              </a:cxn>
              <a:cxn ang="T126">
                <a:pos x="T28" y="T29"/>
              </a:cxn>
              <a:cxn ang="T127">
                <a:pos x="T30" y="T31"/>
              </a:cxn>
              <a:cxn ang="T128">
                <a:pos x="T32" y="T33"/>
              </a:cxn>
              <a:cxn ang="T129">
                <a:pos x="T34" y="T35"/>
              </a:cxn>
              <a:cxn ang="T130">
                <a:pos x="T36" y="T37"/>
              </a:cxn>
              <a:cxn ang="T131">
                <a:pos x="T38" y="T39"/>
              </a:cxn>
              <a:cxn ang="T132">
                <a:pos x="T40" y="T41"/>
              </a:cxn>
              <a:cxn ang="T133">
                <a:pos x="T42" y="T43"/>
              </a:cxn>
              <a:cxn ang="T134">
                <a:pos x="T44" y="T45"/>
              </a:cxn>
              <a:cxn ang="T135">
                <a:pos x="T46" y="T47"/>
              </a:cxn>
              <a:cxn ang="T136">
                <a:pos x="T48" y="T49"/>
              </a:cxn>
              <a:cxn ang="T137">
                <a:pos x="T50" y="T51"/>
              </a:cxn>
              <a:cxn ang="T138">
                <a:pos x="T52" y="T53"/>
              </a:cxn>
              <a:cxn ang="T139">
                <a:pos x="T54" y="T55"/>
              </a:cxn>
              <a:cxn ang="T140">
                <a:pos x="T56" y="T57"/>
              </a:cxn>
              <a:cxn ang="T141">
                <a:pos x="T58" y="T59"/>
              </a:cxn>
              <a:cxn ang="T142">
                <a:pos x="T60" y="T61"/>
              </a:cxn>
              <a:cxn ang="T143">
                <a:pos x="T62" y="T63"/>
              </a:cxn>
              <a:cxn ang="T144">
                <a:pos x="T64" y="T65"/>
              </a:cxn>
              <a:cxn ang="T145">
                <a:pos x="T66" y="T67"/>
              </a:cxn>
              <a:cxn ang="T146">
                <a:pos x="T68" y="T69"/>
              </a:cxn>
              <a:cxn ang="T147">
                <a:pos x="T70" y="T71"/>
              </a:cxn>
              <a:cxn ang="T148">
                <a:pos x="T72" y="T73"/>
              </a:cxn>
              <a:cxn ang="T149">
                <a:pos x="T74" y="T75"/>
              </a:cxn>
              <a:cxn ang="T150">
                <a:pos x="T76" y="T77"/>
              </a:cxn>
              <a:cxn ang="T151">
                <a:pos x="T78" y="T79"/>
              </a:cxn>
              <a:cxn ang="T152">
                <a:pos x="T80" y="T81"/>
              </a:cxn>
              <a:cxn ang="T153">
                <a:pos x="T82" y="T83"/>
              </a:cxn>
              <a:cxn ang="T154">
                <a:pos x="T84" y="T85"/>
              </a:cxn>
              <a:cxn ang="T155">
                <a:pos x="T86" y="T87"/>
              </a:cxn>
              <a:cxn ang="T156">
                <a:pos x="T88" y="T89"/>
              </a:cxn>
              <a:cxn ang="T157">
                <a:pos x="T90" y="T91"/>
              </a:cxn>
              <a:cxn ang="T158">
                <a:pos x="T92" y="T93"/>
              </a:cxn>
              <a:cxn ang="T159">
                <a:pos x="T94" y="T95"/>
              </a:cxn>
              <a:cxn ang="T160">
                <a:pos x="T96" y="T97"/>
              </a:cxn>
              <a:cxn ang="T161">
                <a:pos x="T98" y="T99"/>
              </a:cxn>
              <a:cxn ang="T162">
                <a:pos x="T100" y="T101"/>
              </a:cxn>
              <a:cxn ang="T163">
                <a:pos x="T102" y="T103"/>
              </a:cxn>
              <a:cxn ang="T164">
                <a:pos x="T104" y="T105"/>
              </a:cxn>
              <a:cxn ang="T165">
                <a:pos x="T106" y="T107"/>
              </a:cxn>
              <a:cxn ang="T166">
                <a:pos x="T108" y="T109"/>
              </a:cxn>
              <a:cxn ang="T167">
                <a:pos x="T110" y="T111"/>
              </a:cxn>
            </a:cxnLst>
            <a:rect l="0" t="0" r="r" b="b"/>
            <a:pathLst>
              <a:path w="377" h="401">
                <a:moveTo>
                  <a:pt x="157" y="11"/>
                </a:moveTo>
                <a:lnTo>
                  <a:pt x="118" y="58"/>
                </a:lnTo>
                <a:lnTo>
                  <a:pt x="118" y="72"/>
                </a:lnTo>
                <a:lnTo>
                  <a:pt x="95" y="95"/>
                </a:lnTo>
                <a:lnTo>
                  <a:pt x="99" y="101"/>
                </a:lnTo>
                <a:lnTo>
                  <a:pt x="91" y="117"/>
                </a:lnTo>
                <a:lnTo>
                  <a:pt x="69" y="139"/>
                </a:lnTo>
                <a:lnTo>
                  <a:pt x="46" y="166"/>
                </a:lnTo>
                <a:lnTo>
                  <a:pt x="37" y="180"/>
                </a:lnTo>
                <a:lnTo>
                  <a:pt x="46" y="192"/>
                </a:lnTo>
                <a:lnTo>
                  <a:pt x="39" y="212"/>
                </a:lnTo>
                <a:lnTo>
                  <a:pt x="26" y="228"/>
                </a:lnTo>
                <a:lnTo>
                  <a:pt x="16" y="235"/>
                </a:lnTo>
                <a:lnTo>
                  <a:pt x="0" y="254"/>
                </a:lnTo>
                <a:lnTo>
                  <a:pt x="1" y="274"/>
                </a:lnTo>
                <a:lnTo>
                  <a:pt x="19" y="284"/>
                </a:lnTo>
                <a:lnTo>
                  <a:pt x="61" y="284"/>
                </a:lnTo>
                <a:lnTo>
                  <a:pt x="86" y="270"/>
                </a:lnTo>
                <a:lnTo>
                  <a:pt x="111" y="267"/>
                </a:lnTo>
                <a:lnTo>
                  <a:pt x="130" y="284"/>
                </a:lnTo>
                <a:lnTo>
                  <a:pt x="150" y="293"/>
                </a:lnTo>
                <a:lnTo>
                  <a:pt x="176" y="297"/>
                </a:lnTo>
                <a:lnTo>
                  <a:pt x="169" y="327"/>
                </a:lnTo>
                <a:lnTo>
                  <a:pt x="178" y="401"/>
                </a:lnTo>
                <a:lnTo>
                  <a:pt x="201" y="399"/>
                </a:lnTo>
                <a:lnTo>
                  <a:pt x="215" y="397"/>
                </a:lnTo>
                <a:lnTo>
                  <a:pt x="220" y="376"/>
                </a:lnTo>
                <a:lnTo>
                  <a:pt x="224" y="332"/>
                </a:lnTo>
                <a:lnTo>
                  <a:pt x="241" y="309"/>
                </a:lnTo>
                <a:lnTo>
                  <a:pt x="241" y="270"/>
                </a:lnTo>
                <a:lnTo>
                  <a:pt x="256" y="247"/>
                </a:lnTo>
                <a:lnTo>
                  <a:pt x="284" y="235"/>
                </a:lnTo>
                <a:lnTo>
                  <a:pt x="339" y="173"/>
                </a:lnTo>
                <a:lnTo>
                  <a:pt x="346" y="147"/>
                </a:lnTo>
                <a:lnTo>
                  <a:pt x="337" y="104"/>
                </a:lnTo>
                <a:lnTo>
                  <a:pt x="372" y="76"/>
                </a:lnTo>
                <a:lnTo>
                  <a:pt x="377" y="28"/>
                </a:lnTo>
                <a:lnTo>
                  <a:pt x="353" y="7"/>
                </a:lnTo>
                <a:lnTo>
                  <a:pt x="337" y="4"/>
                </a:lnTo>
                <a:lnTo>
                  <a:pt x="307" y="0"/>
                </a:lnTo>
                <a:lnTo>
                  <a:pt x="241" y="0"/>
                </a:lnTo>
                <a:lnTo>
                  <a:pt x="222" y="16"/>
                </a:lnTo>
                <a:lnTo>
                  <a:pt x="206" y="35"/>
                </a:lnTo>
                <a:lnTo>
                  <a:pt x="210" y="53"/>
                </a:lnTo>
                <a:lnTo>
                  <a:pt x="233" y="69"/>
                </a:lnTo>
                <a:lnTo>
                  <a:pt x="249" y="88"/>
                </a:lnTo>
                <a:lnTo>
                  <a:pt x="249" y="115"/>
                </a:lnTo>
                <a:lnTo>
                  <a:pt x="222" y="134"/>
                </a:lnTo>
                <a:lnTo>
                  <a:pt x="196" y="139"/>
                </a:lnTo>
                <a:lnTo>
                  <a:pt x="176" y="143"/>
                </a:lnTo>
                <a:lnTo>
                  <a:pt x="167" y="127"/>
                </a:lnTo>
                <a:lnTo>
                  <a:pt x="160" y="104"/>
                </a:lnTo>
                <a:lnTo>
                  <a:pt x="173" y="85"/>
                </a:lnTo>
                <a:lnTo>
                  <a:pt x="169" y="62"/>
                </a:lnTo>
                <a:lnTo>
                  <a:pt x="167" y="39"/>
                </a:lnTo>
                <a:lnTo>
                  <a:pt x="157" y="11"/>
                </a:lnTo>
                <a:close/>
              </a:path>
            </a:pathLst>
          </a:custGeom>
          <a:solidFill>
            <a:srgbClr val="777777"/>
          </a:solidFill>
          <a:ln>
            <a:noFill/>
          </a:ln>
          <a:extLst>
            <a:ext uri="{91240B29-F687-4F45-9708-019B960494DF}">
              <a14:hiddenLine xmlns:a14="http://schemas.microsoft.com/office/drawing/2010/main" w="11113">
                <a:solidFill>
                  <a:srgbClr val="5F5F5F"/>
                </a:solidFill>
                <a:prstDash val="solid"/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22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grpSp>
        <p:nvGrpSpPr>
          <p:cNvPr id="6208" name="Group 1043"/>
          <p:cNvGrpSpPr>
            <a:grpSpLocks/>
          </p:cNvGrpSpPr>
          <p:nvPr/>
        </p:nvGrpSpPr>
        <p:grpSpPr bwMode="auto">
          <a:xfrm>
            <a:off x="6126744" y="3857586"/>
            <a:ext cx="814213" cy="998255"/>
            <a:chOff x="1915" y="2307"/>
            <a:chExt cx="450" cy="602"/>
          </a:xfrm>
        </p:grpSpPr>
        <p:sp>
          <p:nvSpPr>
            <p:cNvPr id="6408" name="Freeform 1044"/>
            <p:cNvSpPr>
              <a:spLocks/>
            </p:cNvSpPr>
            <p:nvPr/>
          </p:nvSpPr>
          <p:spPr bwMode="auto">
            <a:xfrm>
              <a:off x="2297" y="2364"/>
              <a:ext cx="21" cy="20"/>
            </a:xfrm>
            <a:custGeom>
              <a:avLst/>
              <a:gdLst>
                <a:gd name="T0" fmla="*/ 2 w 43"/>
                <a:gd name="T1" fmla="*/ 0 h 39"/>
                <a:gd name="T2" fmla="*/ 0 w 43"/>
                <a:gd name="T3" fmla="*/ 4 h 39"/>
                <a:gd name="T4" fmla="*/ 2 w 43"/>
                <a:gd name="T5" fmla="*/ 14 h 39"/>
                <a:gd name="T6" fmla="*/ 13 w 43"/>
                <a:gd name="T7" fmla="*/ 20 h 39"/>
                <a:gd name="T8" fmla="*/ 21 w 43"/>
                <a:gd name="T9" fmla="*/ 12 h 39"/>
                <a:gd name="T10" fmla="*/ 2 w 43"/>
                <a:gd name="T11" fmla="*/ 0 h 3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43" h="39">
                  <a:moveTo>
                    <a:pt x="4" y="0"/>
                  </a:moveTo>
                  <a:lnTo>
                    <a:pt x="0" y="7"/>
                  </a:lnTo>
                  <a:lnTo>
                    <a:pt x="4" y="27"/>
                  </a:lnTo>
                  <a:lnTo>
                    <a:pt x="27" y="39"/>
                  </a:lnTo>
                  <a:lnTo>
                    <a:pt x="43" y="23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77777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1113">
                  <a:solidFill>
                    <a:srgbClr val="5F5F5F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22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6409" name="Freeform 1045"/>
            <p:cNvSpPr>
              <a:spLocks/>
            </p:cNvSpPr>
            <p:nvPr/>
          </p:nvSpPr>
          <p:spPr bwMode="auto">
            <a:xfrm>
              <a:off x="1915" y="2307"/>
              <a:ext cx="450" cy="602"/>
            </a:xfrm>
            <a:custGeom>
              <a:avLst/>
              <a:gdLst>
                <a:gd name="T0" fmla="*/ 176 w 902"/>
                <a:gd name="T1" fmla="*/ 13 h 1205"/>
                <a:gd name="T2" fmla="*/ 182 w 902"/>
                <a:gd name="T3" fmla="*/ 42 h 1205"/>
                <a:gd name="T4" fmla="*/ 178 w 902"/>
                <a:gd name="T5" fmla="*/ 63 h 1205"/>
                <a:gd name="T6" fmla="*/ 203 w 902"/>
                <a:gd name="T7" fmla="*/ 94 h 1205"/>
                <a:gd name="T8" fmla="*/ 167 w 902"/>
                <a:gd name="T9" fmla="*/ 84 h 1205"/>
                <a:gd name="T10" fmla="*/ 138 w 902"/>
                <a:gd name="T11" fmla="*/ 107 h 1205"/>
                <a:gd name="T12" fmla="*/ 119 w 902"/>
                <a:gd name="T13" fmla="*/ 88 h 1205"/>
                <a:gd name="T14" fmla="*/ 83 w 902"/>
                <a:gd name="T15" fmla="*/ 107 h 1205"/>
                <a:gd name="T16" fmla="*/ 90 w 902"/>
                <a:gd name="T17" fmla="*/ 138 h 1205"/>
                <a:gd name="T18" fmla="*/ 71 w 902"/>
                <a:gd name="T19" fmla="*/ 155 h 1205"/>
                <a:gd name="T20" fmla="*/ 75 w 902"/>
                <a:gd name="T21" fmla="*/ 184 h 1205"/>
                <a:gd name="T22" fmla="*/ 50 w 902"/>
                <a:gd name="T23" fmla="*/ 215 h 1205"/>
                <a:gd name="T24" fmla="*/ 24 w 902"/>
                <a:gd name="T25" fmla="*/ 240 h 1205"/>
                <a:gd name="T26" fmla="*/ 17 w 902"/>
                <a:gd name="T27" fmla="*/ 287 h 1205"/>
                <a:gd name="T28" fmla="*/ 13 w 902"/>
                <a:gd name="T29" fmla="*/ 308 h 1205"/>
                <a:gd name="T30" fmla="*/ 2 w 902"/>
                <a:gd name="T31" fmla="*/ 352 h 1205"/>
                <a:gd name="T32" fmla="*/ 17 w 902"/>
                <a:gd name="T33" fmla="*/ 374 h 1205"/>
                <a:gd name="T34" fmla="*/ 0 w 902"/>
                <a:gd name="T35" fmla="*/ 401 h 1205"/>
                <a:gd name="T36" fmla="*/ 24 w 902"/>
                <a:gd name="T37" fmla="*/ 431 h 1205"/>
                <a:gd name="T38" fmla="*/ 70 w 902"/>
                <a:gd name="T39" fmla="*/ 437 h 1205"/>
                <a:gd name="T40" fmla="*/ 78 w 902"/>
                <a:gd name="T41" fmla="*/ 458 h 1205"/>
                <a:gd name="T42" fmla="*/ 57 w 902"/>
                <a:gd name="T43" fmla="*/ 487 h 1205"/>
                <a:gd name="T44" fmla="*/ 39 w 902"/>
                <a:gd name="T45" fmla="*/ 535 h 1205"/>
                <a:gd name="T46" fmla="*/ 63 w 902"/>
                <a:gd name="T47" fmla="*/ 564 h 1205"/>
                <a:gd name="T48" fmla="*/ 86 w 902"/>
                <a:gd name="T49" fmla="*/ 553 h 1205"/>
                <a:gd name="T50" fmla="*/ 109 w 902"/>
                <a:gd name="T51" fmla="*/ 562 h 1205"/>
                <a:gd name="T52" fmla="*/ 130 w 902"/>
                <a:gd name="T53" fmla="*/ 581 h 1205"/>
                <a:gd name="T54" fmla="*/ 173 w 902"/>
                <a:gd name="T55" fmla="*/ 587 h 1205"/>
                <a:gd name="T56" fmla="*/ 201 w 902"/>
                <a:gd name="T57" fmla="*/ 592 h 1205"/>
                <a:gd name="T58" fmla="*/ 243 w 902"/>
                <a:gd name="T59" fmla="*/ 592 h 1205"/>
                <a:gd name="T60" fmla="*/ 270 w 902"/>
                <a:gd name="T61" fmla="*/ 589 h 1205"/>
                <a:gd name="T62" fmla="*/ 300 w 902"/>
                <a:gd name="T63" fmla="*/ 589 h 1205"/>
                <a:gd name="T64" fmla="*/ 335 w 902"/>
                <a:gd name="T65" fmla="*/ 597 h 1205"/>
                <a:gd name="T66" fmla="*/ 328 w 902"/>
                <a:gd name="T67" fmla="*/ 571 h 1205"/>
                <a:gd name="T68" fmla="*/ 380 w 902"/>
                <a:gd name="T69" fmla="*/ 522 h 1205"/>
                <a:gd name="T70" fmla="*/ 354 w 902"/>
                <a:gd name="T71" fmla="*/ 499 h 1205"/>
                <a:gd name="T72" fmla="*/ 305 w 902"/>
                <a:gd name="T73" fmla="*/ 450 h 1205"/>
                <a:gd name="T74" fmla="*/ 292 w 902"/>
                <a:gd name="T75" fmla="*/ 406 h 1205"/>
                <a:gd name="T76" fmla="*/ 309 w 902"/>
                <a:gd name="T77" fmla="*/ 396 h 1205"/>
                <a:gd name="T78" fmla="*/ 407 w 902"/>
                <a:gd name="T79" fmla="*/ 352 h 1205"/>
                <a:gd name="T80" fmla="*/ 442 w 902"/>
                <a:gd name="T81" fmla="*/ 350 h 1205"/>
                <a:gd name="T82" fmla="*/ 450 w 902"/>
                <a:gd name="T83" fmla="*/ 320 h 1205"/>
                <a:gd name="T84" fmla="*/ 440 w 902"/>
                <a:gd name="T85" fmla="*/ 264 h 1205"/>
                <a:gd name="T86" fmla="*/ 433 w 902"/>
                <a:gd name="T87" fmla="*/ 225 h 1205"/>
                <a:gd name="T88" fmla="*/ 421 w 902"/>
                <a:gd name="T89" fmla="*/ 182 h 1205"/>
                <a:gd name="T90" fmla="*/ 403 w 902"/>
                <a:gd name="T91" fmla="*/ 114 h 1205"/>
                <a:gd name="T92" fmla="*/ 364 w 902"/>
                <a:gd name="T93" fmla="*/ 75 h 1205"/>
                <a:gd name="T94" fmla="*/ 333 w 902"/>
                <a:gd name="T95" fmla="*/ 73 h 1205"/>
                <a:gd name="T96" fmla="*/ 280 w 902"/>
                <a:gd name="T97" fmla="*/ 93 h 1205"/>
                <a:gd name="T98" fmla="*/ 275 w 902"/>
                <a:gd name="T99" fmla="*/ 76 h 1205"/>
                <a:gd name="T100" fmla="*/ 249 w 902"/>
                <a:gd name="T101" fmla="*/ 52 h 1205"/>
                <a:gd name="T102" fmla="*/ 228 w 902"/>
                <a:gd name="T103" fmla="*/ 13 h 1205"/>
                <a:gd name="T104" fmla="*/ 197 w 902"/>
                <a:gd name="T105" fmla="*/ 1 h 1205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0" t="0" r="r" b="b"/>
              <a:pathLst>
                <a:path w="902" h="1205">
                  <a:moveTo>
                    <a:pt x="372" y="0"/>
                  </a:moveTo>
                  <a:lnTo>
                    <a:pt x="353" y="12"/>
                  </a:lnTo>
                  <a:lnTo>
                    <a:pt x="353" y="26"/>
                  </a:lnTo>
                  <a:lnTo>
                    <a:pt x="357" y="38"/>
                  </a:lnTo>
                  <a:lnTo>
                    <a:pt x="360" y="58"/>
                  </a:lnTo>
                  <a:lnTo>
                    <a:pt x="364" y="84"/>
                  </a:lnTo>
                  <a:lnTo>
                    <a:pt x="353" y="95"/>
                  </a:lnTo>
                  <a:lnTo>
                    <a:pt x="353" y="111"/>
                  </a:lnTo>
                  <a:lnTo>
                    <a:pt x="357" y="127"/>
                  </a:lnTo>
                  <a:lnTo>
                    <a:pt x="383" y="150"/>
                  </a:lnTo>
                  <a:lnTo>
                    <a:pt x="399" y="153"/>
                  </a:lnTo>
                  <a:lnTo>
                    <a:pt x="406" y="188"/>
                  </a:lnTo>
                  <a:lnTo>
                    <a:pt x="369" y="180"/>
                  </a:lnTo>
                  <a:lnTo>
                    <a:pt x="349" y="160"/>
                  </a:lnTo>
                  <a:lnTo>
                    <a:pt x="334" y="169"/>
                  </a:lnTo>
                  <a:lnTo>
                    <a:pt x="304" y="206"/>
                  </a:lnTo>
                  <a:lnTo>
                    <a:pt x="291" y="218"/>
                  </a:lnTo>
                  <a:lnTo>
                    <a:pt x="277" y="215"/>
                  </a:lnTo>
                  <a:lnTo>
                    <a:pt x="275" y="199"/>
                  </a:lnTo>
                  <a:lnTo>
                    <a:pt x="265" y="187"/>
                  </a:lnTo>
                  <a:lnTo>
                    <a:pt x="238" y="176"/>
                  </a:lnTo>
                  <a:lnTo>
                    <a:pt x="199" y="176"/>
                  </a:lnTo>
                  <a:lnTo>
                    <a:pt x="187" y="192"/>
                  </a:lnTo>
                  <a:lnTo>
                    <a:pt x="166" y="215"/>
                  </a:lnTo>
                  <a:lnTo>
                    <a:pt x="184" y="231"/>
                  </a:lnTo>
                  <a:lnTo>
                    <a:pt x="184" y="261"/>
                  </a:lnTo>
                  <a:lnTo>
                    <a:pt x="180" y="277"/>
                  </a:lnTo>
                  <a:lnTo>
                    <a:pt x="173" y="291"/>
                  </a:lnTo>
                  <a:lnTo>
                    <a:pt x="150" y="307"/>
                  </a:lnTo>
                  <a:lnTo>
                    <a:pt x="143" y="310"/>
                  </a:lnTo>
                  <a:lnTo>
                    <a:pt x="147" y="333"/>
                  </a:lnTo>
                  <a:lnTo>
                    <a:pt x="157" y="349"/>
                  </a:lnTo>
                  <a:lnTo>
                    <a:pt x="150" y="368"/>
                  </a:lnTo>
                  <a:lnTo>
                    <a:pt x="134" y="391"/>
                  </a:lnTo>
                  <a:lnTo>
                    <a:pt x="115" y="414"/>
                  </a:lnTo>
                  <a:lnTo>
                    <a:pt x="101" y="430"/>
                  </a:lnTo>
                  <a:lnTo>
                    <a:pt x="78" y="448"/>
                  </a:lnTo>
                  <a:lnTo>
                    <a:pt x="62" y="453"/>
                  </a:lnTo>
                  <a:lnTo>
                    <a:pt x="49" y="480"/>
                  </a:lnTo>
                  <a:lnTo>
                    <a:pt x="46" y="518"/>
                  </a:lnTo>
                  <a:lnTo>
                    <a:pt x="34" y="541"/>
                  </a:lnTo>
                  <a:lnTo>
                    <a:pt x="34" y="575"/>
                  </a:lnTo>
                  <a:lnTo>
                    <a:pt x="19" y="591"/>
                  </a:lnTo>
                  <a:lnTo>
                    <a:pt x="16" y="601"/>
                  </a:lnTo>
                  <a:lnTo>
                    <a:pt x="27" y="617"/>
                  </a:lnTo>
                  <a:lnTo>
                    <a:pt x="34" y="644"/>
                  </a:lnTo>
                  <a:lnTo>
                    <a:pt x="49" y="667"/>
                  </a:lnTo>
                  <a:lnTo>
                    <a:pt x="4" y="705"/>
                  </a:lnTo>
                  <a:lnTo>
                    <a:pt x="12" y="728"/>
                  </a:lnTo>
                  <a:lnTo>
                    <a:pt x="30" y="744"/>
                  </a:lnTo>
                  <a:lnTo>
                    <a:pt x="34" y="748"/>
                  </a:lnTo>
                  <a:lnTo>
                    <a:pt x="34" y="764"/>
                  </a:lnTo>
                  <a:lnTo>
                    <a:pt x="11" y="780"/>
                  </a:lnTo>
                  <a:lnTo>
                    <a:pt x="0" y="803"/>
                  </a:lnTo>
                  <a:lnTo>
                    <a:pt x="11" y="833"/>
                  </a:lnTo>
                  <a:lnTo>
                    <a:pt x="23" y="852"/>
                  </a:lnTo>
                  <a:lnTo>
                    <a:pt x="49" y="863"/>
                  </a:lnTo>
                  <a:lnTo>
                    <a:pt x="81" y="868"/>
                  </a:lnTo>
                  <a:lnTo>
                    <a:pt x="115" y="871"/>
                  </a:lnTo>
                  <a:lnTo>
                    <a:pt x="141" y="875"/>
                  </a:lnTo>
                  <a:lnTo>
                    <a:pt x="161" y="889"/>
                  </a:lnTo>
                  <a:lnTo>
                    <a:pt x="180" y="905"/>
                  </a:lnTo>
                  <a:lnTo>
                    <a:pt x="157" y="917"/>
                  </a:lnTo>
                  <a:lnTo>
                    <a:pt x="138" y="937"/>
                  </a:lnTo>
                  <a:lnTo>
                    <a:pt x="118" y="953"/>
                  </a:lnTo>
                  <a:lnTo>
                    <a:pt x="115" y="974"/>
                  </a:lnTo>
                  <a:lnTo>
                    <a:pt x="104" y="1021"/>
                  </a:lnTo>
                  <a:lnTo>
                    <a:pt x="88" y="1051"/>
                  </a:lnTo>
                  <a:lnTo>
                    <a:pt x="78" y="1071"/>
                  </a:lnTo>
                  <a:lnTo>
                    <a:pt x="104" y="1106"/>
                  </a:lnTo>
                  <a:lnTo>
                    <a:pt x="111" y="1117"/>
                  </a:lnTo>
                  <a:lnTo>
                    <a:pt x="127" y="1129"/>
                  </a:lnTo>
                  <a:lnTo>
                    <a:pt x="143" y="1127"/>
                  </a:lnTo>
                  <a:lnTo>
                    <a:pt x="164" y="1117"/>
                  </a:lnTo>
                  <a:lnTo>
                    <a:pt x="173" y="1106"/>
                  </a:lnTo>
                  <a:lnTo>
                    <a:pt x="177" y="1101"/>
                  </a:lnTo>
                  <a:lnTo>
                    <a:pt x="207" y="1106"/>
                  </a:lnTo>
                  <a:lnTo>
                    <a:pt x="219" y="1124"/>
                  </a:lnTo>
                  <a:lnTo>
                    <a:pt x="229" y="1143"/>
                  </a:lnTo>
                  <a:lnTo>
                    <a:pt x="242" y="1159"/>
                  </a:lnTo>
                  <a:lnTo>
                    <a:pt x="261" y="1163"/>
                  </a:lnTo>
                  <a:lnTo>
                    <a:pt x="300" y="1159"/>
                  </a:lnTo>
                  <a:lnTo>
                    <a:pt x="319" y="1155"/>
                  </a:lnTo>
                  <a:lnTo>
                    <a:pt x="346" y="1175"/>
                  </a:lnTo>
                  <a:lnTo>
                    <a:pt x="365" y="1166"/>
                  </a:lnTo>
                  <a:lnTo>
                    <a:pt x="385" y="1171"/>
                  </a:lnTo>
                  <a:lnTo>
                    <a:pt x="402" y="1185"/>
                  </a:lnTo>
                  <a:lnTo>
                    <a:pt x="434" y="1171"/>
                  </a:lnTo>
                  <a:lnTo>
                    <a:pt x="464" y="1171"/>
                  </a:lnTo>
                  <a:lnTo>
                    <a:pt x="487" y="1185"/>
                  </a:lnTo>
                  <a:lnTo>
                    <a:pt x="503" y="1193"/>
                  </a:lnTo>
                  <a:lnTo>
                    <a:pt x="522" y="1178"/>
                  </a:lnTo>
                  <a:lnTo>
                    <a:pt x="542" y="1178"/>
                  </a:lnTo>
                  <a:lnTo>
                    <a:pt x="575" y="1171"/>
                  </a:lnTo>
                  <a:lnTo>
                    <a:pt x="598" y="1185"/>
                  </a:lnTo>
                  <a:lnTo>
                    <a:pt x="602" y="1178"/>
                  </a:lnTo>
                  <a:lnTo>
                    <a:pt x="627" y="1194"/>
                  </a:lnTo>
                  <a:lnTo>
                    <a:pt x="648" y="1205"/>
                  </a:lnTo>
                  <a:lnTo>
                    <a:pt x="672" y="1194"/>
                  </a:lnTo>
                  <a:lnTo>
                    <a:pt x="676" y="1178"/>
                  </a:lnTo>
                  <a:lnTo>
                    <a:pt x="660" y="1155"/>
                  </a:lnTo>
                  <a:lnTo>
                    <a:pt x="657" y="1143"/>
                  </a:lnTo>
                  <a:lnTo>
                    <a:pt x="648" y="1104"/>
                  </a:lnTo>
                  <a:lnTo>
                    <a:pt x="738" y="1044"/>
                  </a:lnTo>
                  <a:lnTo>
                    <a:pt x="761" y="1044"/>
                  </a:lnTo>
                  <a:lnTo>
                    <a:pt x="764" y="1035"/>
                  </a:lnTo>
                  <a:lnTo>
                    <a:pt x="732" y="1023"/>
                  </a:lnTo>
                  <a:lnTo>
                    <a:pt x="709" y="998"/>
                  </a:lnTo>
                  <a:lnTo>
                    <a:pt x="651" y="947"/>
                  </a:lnTo>
                  <a:lnTo>
                    <a:pt x="644" y="908"/>
                  </a:lnTo>
                  <a:lnTo>
                    <a:pt x="611" y="901"/>
                  </a:lnTo>
                  <a:lnTo>
                    <a:pt x="607" y="863"/>
                  </a:lnTo>
                  <a:lnTo>
                    <a:pt x="600" y="829"/>
                  </a:lnTo>
                  <a:lnTo>
                    <a:pt x="586" y="813"/>
                  </a:lnTo>
                  <a:lnTo>
                    <a:pt x="595" y="797"/>
                  </a:lnTo>
                  <a:lnTo>
                    <a:pt x="602" y="790"/>
                  </a:lnTo>
                  <a:lnTo>
                    <a:pt x="619" y="792"/>
                  </a:lnTo>
                  <a:lnTo>
                    <a:pt x="674" y="776"/>
                  </a:lnTo>
                  <a:lnTo>
                    <a:pt x="791" y="716"/>
                  </a:lnTo>
                  <a:lnTo>
                    <a:pt x="815" y="705"/>
                  </a:lnTo>
                  <a:lnTo>
                    <a:pt x="840" y="690"/>
                  </a:lnTo>
                  <a:lnTo>
                    <a:pt x="859" y="711"/>
                  </a:lnTo>
                  <a:lnTo>
                    <a:pt x="886" y="700"/>
                  </a:lnTo>
                  <a:lnTo>
                    <a:pt x="893" y="674"/>
                  </a:lnTo>
                  <a:lnTo>
                    <a:pt x="891" y="658"/>
                  </a:lnTo>
                  <a:lnTo>
                    <a:pt x="902" y="640"/>
                  </a:lnTo>
                  <a:lnTo>
                    <a:pt x="888" y="619"/>
                  </a:lnTo>
                  <a:lnTo>
                    <a:pt x="872" y="582"/>
                  </a:lnTo>
                  <a:lnTo>
                    <a:pt x="882" y="529"/>
                  </a:lnTo>
                  <a:lnTo>
                    <a:pt x="865" y="503"/>
                  </a:lnTo>
                  <a:lnTo>
                    <a:pt x="858" y="476"/>
                  </a:lnTo>
                  <a:lnTo>
                    <a:pt x="867" y="451"/>
                  </a:lnTo>
                  <a:lnTo>
                    <a:pt x="861" y="430"/>
                  </a:lnTo>
                  <a:lnTo>
                    <a:pt x="824" y="390"/>
                  </a:lnTo>
                  <a:lnTo>
                    <a:pt x="844" y="365"/>
                  </a:lnTo>
                  <a:lnTo>
                    <a:pt x="844" y="323"/>
                  </a:lnTo>
                  <a:lnTo>
                    <a:pt x="847" y="273"/>
                  </a:lnTo>
                  <a:lnTo>
                    <a:pt x="807" y="229"/>
                  </a:lnTo>
                  <a:lnTo>
                    <a:pt x="787" y="203"/>
                  </a:lnTo>
                  <a:lnTo>
                    <a:pt x="764" y="180"/>
                  </a:lnTo>
                  <a:lnTo>
                    <a:pt x="729" y="150"/>
                  </a:lnTo>
                  <a:lnTo>
                    <a:pt x="706" y="134"/>
                  </a:lnTo>
                  <a:lnTo>
                    <a:pt x="690" y="130"/>
                  </a:lnTo>
                  <a:lnTo>
                    <a:pt x="667" y="146"/>
                  </a:lnTo>
                  <a:lnTo>
                    <a:pt x="649" y="157"/>
                  </a:lnTo>
                  <a:lnTo>
                    <a:pt x="598" y="195"/>
                  </a:lnTo>
                  <a:lnTo>
                    <a:pt x="561" y="187"/>
                  </a:lnTo>
                  <a:lnTo>
                    <a:pt x="545" y="187"/>
                  </a:lnTo>
                  <a:lnTo>
                    <a:pt x="545" y="173"/>
                  </a:lnTo>
                  <a:lnTo>
                    <a:pt x="552" y="153"/>
                  </a:lnTo>
                  <a:lnTo>
                    <a:pt x="561" y="137"/>
                  </a:lnTo>
                  <a:lnTo>
                    <a:pt x="514" y="107"/>
                  </a:lnTo>
                  <a:lnTo>
                    <a:pt x="499" y="104"/>
                  </a:lnTo>
                  <a:lnTo>
                    <a:pt x="477" y="84"/>
                  </a:lnTo>
                  <a:lnTo>
                    <a:pt x="468" y="49"/>
                  </a:lnTo>
                  <a:lnTo>
                    <a:pt x="457" y="26"/>
                  </a:lnTo>
                  <a:lnTo>
                    <a:pt x="441" y="30"/>
                  </a:lnTo>
                  <a:lnTo>
                    <a:pt x="422" y="7"/>
                  </a:lnTo>
                  <a:lnTo>
                    <a:pt x="395" y="3"/>
                  </a:lnTo>
                  <a:lnTo>
                    <a:pt x="372" y="0"/>
                  </a:lnTo>
                  <a:close/>
                </a:path>
              </a:pathLst>
            </a:custGeom>
            <a:solidFill>
              <a:srgbClr val="77777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1113">
                  <a:solidFill>
                    <a:srgbClr val="5F5F5F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22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</p:grpSp>
      <p:sp>
        <p:nvSpPr>
          <p:cNvPr id="6209" name="Freeform 1046"/>
          <p:cNvSpPr>
            <a:spLocks/>
          </p:cNvSpPr>
          <p:nvPr/>
        </p:nvSpPr>
        <p:spPr bwMode="auto">
          <a:xfrm>
            <a:off x="6873387" y="3936973"/>
            <a:ext cx="875025" cy="755026"/>
          </a:xfrm>
          <a:custGeom>
            <a:avLst/>
            <a:gdLst>
              <a:gd name="T0" fmla="*/ 11 w 971"/>
              <a:gd name="T1" fmla="*/ 112 h 912"/>
              <a:gd name="T2" fmla="*/ 0 w 971"/>
              <a:gd name="T3" fmla="*/ 143 h 912"/>
              <a:gd name="T4" fmla="*/ 23 w 971"/>
              <a:gd name="T5" fmla="*/ 171 h 912"/>
              <a:gd name="T6" fmla="*/ 19 w 971"/>
              <a:gd name="T7" fmla="*/ 195 h 912"/>
              <a:gd name="T8" fmla="*/ 28 w 971"/>
              <a:gd name="T9" fmla="*/ 216 h 912"/>
              <a:gd name="T10" fmla="*/ 35 w 971"/>
              <a:gd name="T11" fmla="*/ 257 h 912"/>
              <a:gd name="T12" fmla="*/ 37 w 971"/>
              <a:gd name="T13" fmla="*/ 273 h 912"/>
              <a:gd name="T14" fmla="*/ 31 w 971"/>
              <a:gd name="T15" fmla="*/ 287 h 912"/>
              <a:gd name="T16" fmla="*/ 45 w 971"/>
              <a:gd name="T17" fmla="*/ 295 h 912"/>
              <a:gd name="T18" fmla="*/ 59 w 971"/>
              <a:gd name="T19" fmla="*/ 304 h 912"/>
              <a:gd name="T20" fmla="*/ 74 w 971"/>
              <a:gd name="T21" fmla="*/ 328 h 912"/>
              <a:gd name="T22" fmla="*/ 89 w 971"/>
              <a:gd name="T23" fmla="*/ 345 h 912"/>
              <a:gd name="T24" fmla="*/ 119 w 971"/>
              <a:gd name="T25" fmla="*/ 353 h 912"/>
              <a:gd name="T26" fmla="*/ 139 w 971"/>
              <a:gd name="T27" fmla="*/ 351 h 912"/>
              <a:gd name="T28" fmla="*/ 170 w 971"/>
              <a:gd name="T29" fmla="*/ 377 h 912"/>
              <a:gd name="T30" fmla="*/ 205 w 971"/>
              <a:gd name="T31" fmla="*/ 391 h 912"/>
              <a:gd name="T32" fmla="*/ 232 w 971"/>
              <a:gd name="T33" fmla="*/ 386 h 912"/>
              <a:gd name="T34" fmla="*/ 260 w 971"/>
              <a:gd name="T35" fmla="*/ 404 h 912"/>
              <a:gd name="T36" fmla="*/ 274 w 971"/>
              <a:gd name="T37" fmla="*/ 405 h 912"/>
              <a:gd name="T38" fmla="*/ 295 w 971"/>
              <a:gd name="T39" fmla="*/ 413 h 912"/>
              <a:gd name="T40" fmla="*/ 319 w 971"/>
              <a:gd name="T41" fmla="*/ 430 h 912"/>
              <a:gd name="T42" fmla="*/ 340 w 971"/>
              <a:gd name="T43" fmla="*/ 432 h 912"/>
              <a:gd name="T44" fmla="*/ 356 w 971"/>
              <a:gd name="T45" fmla="*/ 423 h 912"/>
              <a:gd name="T46" fmla="*/ 453 w 971"/>
              <a:gd name="T47" fmla="*/ 447 h 912"/>
              <a:gd name="T48" fmla="*/ 457 w 971"/>
              <a:gd name="T49" fmla="*/ 423 h 912"/>
              <a:gd name="T50" fmla="*/ 504 w 971"/>
              <a:gd name="T51" fmla="*/ 353 h 912"/>
              <a:gd name="T52" fmla="*/ 518 w 971"/>
              <a:gd name="T53" fmla="*/ 323 h 912"/>
              <a:gd name="T54" fmla="*/ 500 w 971"/>
              <a:gd name="T55" fmla="*/ 280 h 912"/>
              <a:gd name="T56" fmla="*/ 475 w 971"/>
              <a:gd name="T57" fmla="*/ 248 h 912"/>
              <a:gd name="T58" fmla="*/ 475 w 971"/>
              <a:gd name="T59" fmla="*/ 220 h 912"/>
              <a:gd name="T60" fmla="*/ 473 w 971"/>
              <a:gd name="T61" fmla="*/ 195 h 912"/>
              <a:gd name="T62" fmla="*/ 473 w 971"/>
              <a:gd name="T63" fmla="*/ 180 h 912"/>
              <a:gd name="T64" fmla="*/ 491 w 971"/>
              <a:gd name="T65" fmla="*/ 157 h 912"/>
              <a:gd name="T66" fmla="*/ 483 w 971"/>
              <a:gd name="T67" fmla="*/ 111 h 912"/>
              <a:gd name="T68" fmla="*/ 477 w 971"/>
              <a:gd name="T69" fmla="*/ 78 h 912"/>
              <a:gd name="T70" fmla="*/ 453 w 971"/>
              <a:gd name="T71" fmla="*/ 51 h 912"/>
              <a:gd name="T72" fmla="*/ 393 w 971"/>
              <a:gd name="T73" fmla="*/ 48 h 912"/>
              <a:gd name="T74" fmla="*/ 323 w 971"/>
              <a:gd name="T75" fmla="*/ 43 h 912"/>
              <a:gd name="T76" fmla="*/ 286 w 971"/>
              <a:gd name="T77" fmla="*/ 33 h 912"/>
              <a:gd name="T78" fmla="*/ 264 w 971"/>
              <a:gd name="T79" fmla="*/ 45 h 912"/>
              <a:gd name="T80" fmla="*/ 242 w 971"/>
              <a:gd name="T81" fmla="*/ 32 h 912"/>
              <a:gd name="T82" fmla="*/ 225 w 971"/>
              <a:gd name="T83" fmla="*/ 27 h 912"/>
              <a:gd name="T84" fmla="*/ 205 w 971"/>
              <a:gd name="T85" fmla="*/ 1 h 912"/>
              <a:gd name="T86" fmla="*/ 172 w 971"/>
              <a:gd name="T87" fmla="*/ 5 h 912"/>
              <a:gd name="T88" fmla="*/ 141 w 971"/>
              <a:gd name="T89" fmla="*/ 17 h 912"/>
              <a:gd name="T90" fmla="*/ 92 w 971"/>
              <a:gd name="T91" fmla="*/ 37 h 912"/>
              <a:gd name="T92" fmla="*/ 49 w 971"/>
              <a:gd name="T93" fmla="*/ 54 h 912"/>
              <a:gd name="T94" fmla="*/ 23 w 971"/>
              <a:gd name="T95" fmla="*/ 78 h 912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</a:gdLst>
            <a:ahLst/>
            <a:cxnLst>
              <a:cxn ang="T96">
                <a:pos x="T0" y="T1"/>
              </a:cxn>
              <a:cxn ang="T97">
                <a:pos x="T2" y="T3"/>
              </a:cxn>
              <a:cxn ang="T98">
                <a:pos x="T4" y="T5"/>
              </a:cxn>
              <a:cxn ang="T99">
                <a:pos x="T6" y="T7"/>
              </a:cxn>
              <a:cxn ang="T100">
                <a:pos x="T8" y="T9"/>
              </a:cxn>
              <a:cxn ang="T101">
                <a:pos x="T10" y="T11"/>
              </a:cxn>
              <a:cxn ang="T102">
                <a:pos x="T12" y="T13"/>
              </a:cxn>
              <a:cxn ang="T103">
                <a:pos x="T14" y="T15"/>
              </a:cxn>
              <a:cxn ang="T104">
                <a:pos x="T16" y="T17"/>
              </a:cxn>
              <a:cxn ang="T105">
                <a:pos x="T18" y="T19"/>
              </a:cxn>
              <a:cxn ang="T106">
                <a:pos x="T20" y="T21"/>
              </a:cxn>
              <a:cxn ang="T107">
                <a:pos x="T22" y="T23"/>
              </a:cxn>
              <a:cxn ang="T108">
                <a:pos x="T24" y="T25"/>
              </a:cxn>
              <a:cxn ang="T109">
                <a:pos x="T26" y="T27"/>
              </a:cxn>
              <a:cxn ang="T110">
                <a:pos x="T28" y="T29"/>
              </a:cxn>
              <a:cxn ang="T111">
                <a:pos x="T30" y="T31"/>
              </a:cxn>
              <a:cxn ang="T112">
                <a:pos x="T32" y="T33"/>
              </a:cxn>
              <a:cxn ang="T113">
                <a:pos x="T34" y="T35"/>
              </a:cxn>
              <a:cxn ang="T114">
                <a:pos x="T36" y="T37"/>
              </a:cxn>
              <a:cxn ang="T115">
                <a:pos x="T38" y="T39"/>
              </a:cxn>
              <a:cxn ang="T116">
                <a:pos x="T40" y="T41"/>
              </a:cxn>
              <a:cxn ang="T117">
                <a:pos x="T42" y="T43"/>
              </a:cxn>
              <a:cxn ang="T118">
                <a:pos x="T44" y="T45"/>
              </a:cxn>
              <a:cxn ang="T119">
                <a:pos x="T46" y="T47"/>
              </a:cxn>
              <a:cxn ang="T120">
                <a:pos x="T48" y="T49"/>
              </a:cxn>
              <a:cxn ang="T121">
                <a:pos x="T50" y="T51"/>
              </a:cxn>
              <a:cxn ang="T122">
                <a:pos x="T52" y="T53"/>
              </a:cxn>
              <a:cxn ang="T123">
                <a:pos x="T54" y="T55"/>
              </a:cxn>
              <a:cxn ang="T124">
                <a:pos x="T56" y="T57"/>
              </a:cxn>
              <a:cxn ang="T125">
                <a:pos x="T58" y="T59"/>
              </a:cxn>
              <a:cxn ang="T126">
                <a:pos x="T60" y="T61"/>
              </a:cxn>
              <a:cxn ang="T127">
                <a:pos x="T62" y="T63"/>
              </a:cxn>
              <a:cxn ang="T128">
                <a:pos x="T64" y="T65"/>
              </a:cxn>
              <a:cxn ang="T129">
                <a:pos x="T66" y="T67"/>
              </a:cxn>
              <a:cxn ang="T130">
                <a:pos x="T68" y="T69"/>
              </a:cxn>
              <a:cxn ang="T131">
                <a:pos x="T70" y="T71"/>
              </a:cxn>
              <a:cxn ang="T132">
                <a:pos x="T72" y="T73"/>
              </a:cxn>
              <a:cxn ang="T133">
                <a:pos x="T74" y="T75"/>
              </a:cxn>
              <a:cxn ang="T134">
                <a:pos x="T76" y="T77"/>
              </a:cxn>
              <a:cxn ang="T135">
                <a:pos x="T78" y="T79"/>
              </a:cxn>
              <a:cxn ang="T136">
                <a:pos x="T80" y="T81"/>
              </a:cxn>
              <a:cxn ang="T137">
                <a:pos x="T82" y="T83"/>
              </a:cxn>
              <a:cxn ang="T138">
                <a:pos x="T84" y="T85"/>
              </a:cxn>
              <a:cxn ang="T139">
                <a:pos x="T86" y="T87"/>
              </a:cxn>
              <a:cxn ang="T140">
                <a:pos x="T88" y="T89"/>
              </a:cxn>
              <a:cxn ang="T141">
                <a:pos x="T90" y="T91"/>
              </a:cxn>
              <a:cxn ang="T142">
                <a:pos x="T92" y="T93"/>
              </a:cxn>
              <a:cxn ang="T143">
                <a:pos x="T94" y="T95"/>
              </a:cxn>
            </a:cxnLst>
            <a:rect l="0" t="0" r="r" b="b"/>
            <a:pathLst>
              <a:path w="971" h="912">
                <a:moveTo>
                  <a:pt x="23" y="173"/>
                </a:moveTo>
                <a:lnTo>
                  <a:pt x="20" y="229"/>
                </a:lnTo>
                <a:lnTo>
                  <a:pt x="20" y="264"/>
                </a:lnTo>
                <a:lnTo>
                  <a:pt x="0" y="291"/>
                </a:lnTo>
                <a:lnTo>
                  <a:pt x="39" y="337"/>
                </a:lnTo>
                <a:lnTo>
                  <a:pt x="43" y="349"/>
                </a:lnTo>
                <a:lnTo>
                  <a:pt x="34" y="379"/>
                </a:lnTo>
                <a:lnTo>
                  <a:pt x="35" y="398"/>
                </a:lnTo>
                <a:lnTo>
                  <a:pt x="55" y="425"/>
                </a:lnTo>
                <a:lnTo>
                  <a:pt x="53" y="441"/>
                </a:lnTo>
                <a:lnTo>
                  <a:pt x="50" y="490"/>
                </a:lnTo>
                <a:lnTo>
                  <a:pt x="65" y="524"/>
                </a:lnTo>
                <a:lnTo>
                  <a:pt x="78" y="543"/>
                </a:lnTo>
                <a:lnTo>
                  <a:pt x="69" y="556"/>
                </a:lnTo>
                <a:lnTo>
                  <a:pt x="69" y="575"/>
                </a:lnTo>
                <a:lnTo>
                  <a:pt x="58" y="586"/>
                </a:lnTo>
                <a:lnTo>
                  <a:pt x="58" y="598"/>
                </a:lnTo>
                <a:lnTo>
                  <a:pt x="85" y="601"/>
                </a:lnTo>
                <a:lnTo>
                  <a:pt x="104" y="608"/>
                </a:lnTo>
                <a:lnTo>
                  <a:pt x="111" y="621"/>
                </a:lnTo>
                <a:lnTo>
                  <a:pt x="111" y="644"/>
                </a:lnTo>
                <a:lnTo>
                  <a:pt x="138" y="670"/>
                </a:lnTo>
                <a:lnTo>
                  <a:pt x="161" y="681"/>
                </a:lnTo>
                <a:lnTo>
                  <a:pt x="166" y="704"/>
                </a:lnTo>
                <a:lnTo>
                  <a:pt x="196" y="743"/>
                </a:lnTo>
                <a:lnTo>
                  <a:pt x="223" y="720"/>
                </a:lnTo>
                <a:lnTo>
                  <a:pt x="245" y="713"/>
                </a:lnTo>
                <a:lnTo>
                  <a:pt x="261" y="716"/>
                </a:lnTo>
                <a:lnTo>
                  <a:pt x="307" y="766"/>
                </a:lnTo>
                <a:lnTo>
                  <a:pt x="318" y="769"/>
                </a:lnTo>
                <a:lnTo>
                  <a:pt x="373" y="794"/>
                </a:lnTo>
                <a:lnTo>
                  <a:pt x="385" y="797"/>
                </a:lnTo>
                <a:lnTo>
                  <a:pt x="408" y="792"/>
                </a:lnTo>
                <a:lnTo>
                  <a:pt x="434" y="788"/>
                </a:lnTo>
                <a:lnTo>
                  <a:pt x="457" y="797"/>
                </a:lnTo>
                <a:lnTo>
                  <a:pt x="487" y="824"/>
                </a:lnTo>
                <a:lnTo>
                  <a:pt x="500" y="838"/>
                </a:lnTo>
                <a:lnTo>
                  <a:pt x="514" y="827"/>
                </a:lnTo>
                <a:lnTo>
                  <a:pt x="530" y="824"/>
                </a:lnTo>
                <a:lnTo>
                  <a:pt x="553" y="843"/>
                </a:lnTo>
                <a:lnTo>
                  <a:pt x="579" y="863"/>
                </a:lnTo>
                <a:lnTo>
                  <a:pt x="598" y="877"/>
                </a:lnTo>
                <a:lnTo>
                  <a:pt x="625" y="886"/>
                </a:lnTo>
                <a:lnTo>
                  <a:pt x="637" y="882"/>
                </a:lnTo>
                <a:lnTo>
                  <a:pt x="650" y="870"/>
                </a:lnTo>
                <a:lnTo>
                  <a:pt x="667" y="863"/>
                </a:lnTo>
                <a:lnTo>
                  <a:pt x="699" y="873"/>
                </a:lnTo>
                <a:lnTo>
                  <a:pt x="849" y="912"/>
                </a:lnTo>
                <a:lnTo>
                  <a:pt x="872" y="893"/>
                </a:lnTo>
                <a:lnTo>
                  <a:pt x="856" y="863"/>
                </a:lnTo>
                <a:lnTo>
                  <a:pt x="840" y="815"/>
                </a:lnTo>
                <a:lnTo>
                  <a:pt x="944" y="720"/>
                </a:lnTo>
                <a:lnTo>
                  <a:pt x="964" y="697"/>
                </a:lnTo>
                <a:lnTo>
                  <a:pt x="971" y="660"/>
                </a:lnTo>
                <a:lnTo>
                  <a:pt x="955" y="612"/>
                </a:lnTo>
                <a:lnTo>
                  <a:pt x="937" y="571"/>
                </a:lnTo>
                <a:lnTo>
                  <a:pt x="909" y="526"/>
                </a:lnTo>
                <a:lnTo>
                  <a:pt x="890" y="506"/>
                </a:lnTo>
                <a:lnTo>
                  <a:pt x="886" y="478"/>
                </a:lnTo>
                <a:lnTo>
                  <a:pt x="890" y="448"/>
                </a:lnTo>
                <a:lnTo>
                  <a:pt x="898" y="418"/>
                </a:lnTo>
                <a:lnTo>
                  <a:pt x="886" y="398"/>
                </a:lnTo>
                <a:lnTo>
                  <a:pt x="870" y="386"/>
                </a:lnTo>
                <a:lnTo>
                  <a:pt x="886" y="367"/>
                </a:lnTo>
                <a:lnTo>
                  <a:pt x="913" y="330"/>
                </a:lnTo>
                <a:lnTo>
                  <a:pt x="921" y="321"/>
                </a:lnTo>
                <a:lnTo>
                  <a:pt x="916" y="257"/>
                </a:lnTo>
                <a:lnTo>
                  <a:pt x="905" y="226"/>
                </a:lnTo>
                <a:lnTo>
                  <a:pt x="895" y="192"/>
                </a:lnTo>
                <a:lnTo>
                  <a:pt x="895" y="160"/>
                </a:lnTo>
                <a:lnTo>
                  <a:pt x="875" y="130"/>
                </a:lnTo>
                <a:lnTo>
                  <a:pt x="849" y="104"/>
                </a:lnTo>
                <a:lnTo>
                  <a:pt x="821" y="100"/>
                </a:lnTo>
                <a:lnTo>
                  <a:pt x="736" y="98"/>
                </a:lnTo>
                <a:lnTo>
                  <a:pt x="690" y="95"/>
                </a:lnTo>
                <a:lnTo>
                  <a:pt x="605" y="88"/>
                </a:lnTo>
                <a:lnTo>
                  <a:pt x="572" y="72"/>
                </a:lnTo>
                <a:lnTo>
                  <a:pt x="537" y="68"/>
                </a:lnTo>
                <a:lnTo>
                  <a:pt x="517" y="76"/>
                </a:lnTo>
                <a:lnTo>
                  <a:pt x="494" y="91"/>
                </a:lnTo>
                <a:lnTo>
                  <a:pt x="473" y="84"/>
                </a:lnTo>
                <a:lnTo>
                  <a:pt x="454" y="65"/>
                </a:lnTo>
                <a:lnTo>
                  <a:pt x="431" y="65"/>
                </a:lnTo>
                <a:lnTo>
                  <a:pt x="422" y="56"/>
                </a:lnTo>
                <a:lnTo>
                  <a:pt x="415" y="26"/>
                </a:lnTo>
                <a:lnTo>
                  <a:pt x="385" y="3"/>
                </a:lnTo>
                <a:lnTo>
                  <a:pt x="364" y="0"/>
                </a:lnTo>
                <a:lnTo>
                  <a:pt x="323" y="10"/>
                </a:lnTo>
                <a:lnTo>
                  <a:pt x="291" y="19"/>
                </a:lnTo>
                <a:lnTo>
                  <a:pt x="265" y="35"/>
                </a:lnTo>
                <a:lnTo>
                  <a:pt x="219" y="61"/>
                </a:lnTo>
                <a:lnTo>
                  <a:pt x="173" y="76"/>
                </a:lnTo>
                <a:lnTo>
                  <a:pt x="134" y="91"/>
                </a:lnTo>
                <a:lnTo>
                  <a:pt x="92" y="111"/>
                </a:lnTo>
                <a:lnTo>
                  <a:pt x="69" y="137"/>
                </a:lnTo>
                <a:lnTo>
                  <a:pt x="43" y="160"/>
                </a:lnTo>
                <a:lnTo>
                  <a:pt x="23" y="173"/>
                </a:lnTo>
                <a:close/>
              </a:path>
            </a:pathLst>
          </a:custGeom>
          <a:solidFill>
            <a:srgbClr val="777777"/>
          </a:solidFill>
          <a:ln>
            <a:noFill/>
          </a:ln>
          <a:extLst>
            <a:ext uri="{91240B29-F687-4F45-9708-019B960494DF}">
              <a14:hiddenLine xmlns:a14="http://schemas.microsoft.com/office/drawing/2010/main" w="11113">
                <a:solidFill>
                  <a:srgbClr val="5F5F5F"/>
                </a:solidFill>
                <a:prstDash val="solid"/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22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6210" name="Freeform 1047"/>
          <p:cNvSpPr>
            <a:spLocks/>
          </p:cNvSpPr>
          <p:nvPr/>
        </p:nvSpPr>
        <p:spPr bwMode="auto">
          <a:xfrm>
            <a:off x="6657164" y="4426811"/>
            <a:ext cx="641910" cy="320928"/>
          </a:xfrm>
          <a:custGeom>
            <a:avLst/>
            <a:gdLst>
              <a:gd name="T0" fmla="*/ 93 w 709"/>
              <a:gd name="T1" fmla="*/ 182 h 386"/>
              <a:gd name="T2" fmla="*/ 91 w 709"/>
              <a:gd name="T3" fmla="*/ 172 h 386"/>
              <a:gd name="T4" fmla="*/ 78 w 709"/>
              <a:gd name="T5" fmla="*/ 166 h 386"/>
              <a:gd name="T6" fmla="*/ 34 w 709"/>
              <a:gd name="T7" fmla="*/ 128 h 386"/>
              <a:gd name="T8" fmla="*/ 31 w 709"/>
              <a:gd name="T9" fmla="*/ 109 h 386"/>
              <a:gd name="T10" fmla="*/ 11 w 709"/>
              <a:gd name="T11" fmla="*/ 107 h 386"/>
              <a:gd name="T12" fmla="*/ 12 w 709"/>
              <a:gd name="T13" fmla="*/ 89 h 386"/>
              <a:gd name="T14" fmla="*/ 5 w 709"/>
              <a:gd name="T15" fmla="*/ 71 h 386"/>
              <a:gd name="T16" fmla="*/ 0 w 709"/>
              <a:gd name="T17" fmla="*/ 62 h 386"/>
              <a:gd name="T18" fmla="*/ 4 w 709"/>
              <a:gd name="T19" fmla="*/ 51 h 386"/>
              <a:gd name="T20" fmla="*/ 18 w 709"/>
              <a:gd name="T21" fmla="*/ 51 h 386"/>
              <a:gd name="T22" fmla="*/ 42 w 709"/>
              <a:gd name="T23" fmla="*/ 46 h 386"/>
              <a:gd name="T24" fmla="*/ 119 w 709"/>
              <a:gd name="T25" fmla="*/ 9 h 386"/>
              <a:gd name="T26" fmla="*/ 135 w 709"/>
              <a:gd name="T27" fmla="*/ 0 h 386"/>
              <a:gd name="T28" fmla="*/ 145 w 709"/>
              <a:gd name="T29" fmla="*/ 11 h 386"/>
              <a:gd name="T30" fmla="*/ 161 w 709"/>
              <a:gd name="T31" fmla="*/ 5 h 386"/>
              <a:gd name="T32" fmla="*/ 177 w 709"/>
              <a:gd name="T33" fmla="*/ 6 h 386"/>
              <a:gd name="T34" fmla="*/ 186 w 709"/>
              <a:gd name="T35" fmla="*/ 12 h 386"/>
              <a:gd name="T36" fmla="*/ 186 w 709"/>
              <a:gd name="T37" fmla="*/ 29 h 386"/>
              <a:gd name="T38" fmla="*/ 214 w 709"/>
              <a:gd name="T39" fmla="*/ 45 h 386"/>
              <a:gd name="T40" fmla="*/ 215 w 709"/>
              <a:gd name="T41" fmla="*/ 57 h 386"/>
              <a:gd name="T42" fmla="*/ 226 w 709"/>
              <a:gd name="T43" fmla="*/ 69 h 386"/>
              <a:gd name="T44" fmla="*/ 234 w 709"/>
              <a:gd name="T45" fmla="*/ 75 h 386"/>
              <a:gd name="T46" fmla="*/ 238 w 709"/>
              <a:gd name="T47" fmla="*/ 69 h 386"/>
              <a:gd name="T48" fmla="*/ 258 w 709"/>
              <a:gd name="T49" fmla="*/ 60 h 386"/>
              <a:gd name="T50" fmla="*/ 266 w 709"/>
              <a:gd name="T51" fmla="*/ 62 h 386"/>
              <a:gd name="T52" fmla="*/ 291 w 709"/>
              <a:gd name="T53" fmla="*/ 87 h 386"/>
              <a:gd name="T54" fmla="*/ 297 w 709"/>
              <a:gd name="T55" fmla="*/ 86 h 386"/>
              <a:gd name="T56" fmla="*/ 322 w 709"/>
              <a:gd name="T57" fmla="*/ 100 h 386"/>
              <a:gd name="T58" fmla="*/ 360 w 709"/>
              <a:gd name="T59" fmla="*/ 98 h 386"/>
              <a:gd name="T60" fmla="*/ 380 w 709"/>
              <a:gd name="T61" fmla="*/ 109 h 386"/>
              <a:gd name="T62" fmla="*/ 338 w 709"/>
              <a:gd name="T63" fmla="*/ 130 h 386"/>
              <a:gd name="T64" fmla="*/ 337 w 709"/>
              <a:gd name="T65" fmla="*/ 156 h 386"/>
              <a:gd name="T66" fmla="*/ 311 w 709"/>
              <a:gd name="T67" fmla="*/ 178 h 386"/>
              <a:gd name="T68" fmla="*/ 284 w 709"/>
              <a:gd name="T69" fmla="*/ 177 h 386"/>
              <a:gd name="T70" fmla="*/ 269 w 709"/>
              <a:gd name="T71" fmla="*/ 183 h 386"/>
              <a:gd name="T72" fmla="*/ 250 w 709"/>
              <a:gd name="T73" fmla="*/ 190 h 386"/>
              <a:gd name="T74" fmla="*/ 226 w 709"/>
              <a:gd name="T75" fmla="*/ 176 h 386"/>
              <a:gd name="T76" fmla="*/ 211 w 709"/>
              <a:gd name="T77" fmla="*/ 183 h 386"/>
              <a:gd name="T78" fmla="*/ 198 w 709"/>
              <a:gd name="T79" fmla="*/ 186 h 386"/>
              <a:gd name="T80" fmla="*/ 186 w 709"/>
              <a:gd name="T81" fmla="*/ 169 h 386"/>
              <a:gd name="T82" fmla="*/ 153 w 709"/>
              <a:gd name="T83" fmla="*/ 170 h 386"/>
              <a:gd name="T84" fmla="*/ 143 w 709"/>
              <a:gd name="T85" fmla="*/ 177 h 386"/>
              <a:gd name="T86" fmla="*/ 135 w 709"/>
              <a:gd name="T87" fmla="*/ 184 h 386"/>
              <a:gd name="T88" fmla="*/ 121 w 709"/>
              <a:gd name="T89" fmla="*/ 184 h 386"/>
              <a:gd name="T90" fmla="*/ 106 w 709"/>
              <a:gd name="T91" fmla="*/ 187 h 386"/>
              <a:gd name="T92" fmla="*/ 93 w 709"/>
              <a:gd name="T93" fmla="*/ 182 h 38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</a:gdLst>
            <a:ahLst/>
            <a:cxnLst>
              <a:cxn ang="T94">
                <a:pos x="T0" y="T1"/>
              </a:cxn>
              <a:cxn ang="T95">
                <a:pos x="T2" y="T3"/>
              </a:cxn>
              <a:cxn ang="T96">
                <a:pos x="T4" y="T5"/>
              </a:cxn>
              <a:cxn ang="T97">
                <a:pos x="T6" y="T7"/>
              </a:cxn>
              <a:cxn ang="T98">
                <a:pos x="T8" y="T9"/>
              </a:cxn>
              <a:cxn ang="T99">
                <a:pos x="T10" y="T11"/>
              </a:cxn>
              <a:cxn ang="T100">
                <a:pos x="T12" y="T13"/>
              </a:cxn>
              <a:cxn ang="T101">
                <a:pos x="T14" y="T15"/>
              </a:cxn>
              <a:cxn ang="T102">
                <a:pos x="T16" y="T17"/>
              </a:cxn>
              <a:cxn ang="T103">
                <a:pos x="T18" y="T19"/>
              </a:cxn>
              <a:cxn ang="T104">
                <a:pos x="T20" y="T21"/>
              </a:cxn>
              <a:cxn ang="T105">
                <a:pos x="T22" y="T23"/>
              </a:cxn>
              <a:cxn ang="T106">
                <a:pos x="T24" y="T25"/>
              </a:cxn>
              <a:cxn ang="T107">
                <a:pos x="T26" y="T27"/>
              </a:cxn>
              <a:cxn ang="T108">
                <a:pos x="T28" y="T29"/>
              </a:cxn>
              <a:cxn ang="T109">
                <a:pos x="T30" y="T31"/>
              </a:cxn>
              <a:cxn ang="T110">
                <a:pos x="T32" y="T33"/>
              </a:cxn>
              <a:cxn ang="T111">
                <a:pos x="T34" y="T35"/>
              </a:cxn>
              <a:cxn ang="T112">
                <a:pos x="T36" y="T37"/>
              </a:cxn>
              <a:cxn ang="T113">
                <a:pos x="T38" y="T39"/>
              </a:cxn>
              <a:cxn ang="T114">
                <a:pos x="T40" y="T41"/>
              </a:cxn>
              <a:cxn ang="T115">
                <a:pos x="T42" y="T43"/>
              </a:cxn>
              <a:cxn ang="T116">
                <a:pos x="T44" y="T45"/>
              </a:cxn>
              <a:cxn ang="T117">
                <a:pos x="T46" y="T47"/>
              </a:cxn>
              <a:cxn ang="T118">
                <a:pos x="T48" y="T49"/>
              </a:cxn>
              <a:cxn ang="T119">
                <a:pos x="T50" y="T51"/>
              </a:cxn>
              <a:cxn ang="T120">
                <a:pos x="T52" y="T53"/>
              </a:cxn>
              <a:cxn ang="T121">
                <a:pos x="T54" y="T55"/>
              </a:cxn>
              <a:cxn ang="T122">
                <a:pos x="T56" y="T57"/>
              </a:cxn>
              <a:cxn ang="T123">
                <a:pos x="T58" y="T59"/>
              </a:cxn>
              <a:cxn ang="T124">
                <a:pos x="T60" y="T61"/>
              </a:cxn>
              <a:cxn ang="T125">
                <a:pos x="T62" y="T63"/>
              </a:cxn>
              <a:cxn ang="T126">
                <a:pos x="T64" y="T65"/>
              </a:cxn>
              <a:cxn ang="T127">
                <a:pos x="T66" y="T67"/>
              </a:cxn>
              <a:cxn ang="T128">
                <a:pos x="T68" y="T69"/>
              </a:cxn>
              <a:cxn ang="T129">
                <a:pos x="T70" y="T71"/>
              </a:cxn>
              <a:cxn ang="T130">
                <a:pos x="T72" y="T73"/>
              </a:cxn>
              <a:cxn ang="T131">
                <a:pos x="T74" y="T75"/>
              </a:cxn>
              <a:cxn ang="T132">
                <a:pos x="T76" y="T77"/>
              </a:cxn>
              <a:cxn ang="T133">
                <a:pos x="T78" y="T79"/>
              </a:cxn>
              <a:cxn ang="T134">
                <a:pos x="T80" y="T81"/>
              </a:cxn>
              <a:cxn ang="T135">
                <a:pos x="T82" y="T83"/>
              </a:cxn>
              <a:cxn ang="T136">
                <a:pos x="T84" y="T85"/>
              </a:cxn>
              <a:cxn ang="T137">
                <a:pos x="T86" y="T87"/>
              </a:cxn>
              <a:cxn ang="T138">
                <a:pos x="T88" y="T89"/>
              </a:cxn>
              <a:cxn ang="T139">
                <a:pos x="T90" y="T91"/>
              </a:cxn>
              <a:cxn ang="T140">
                <a:pos x="T92" y="T93"/>
              </a:cxn>
            </a:cxnLst>
            <a:rect l="0" t="0" r="r" b="b"/>
            <a:pathLst>
              <a:path w="709" h="386">
                <a:moveTo>
                  <a:pt x="174" y="370"/>
                </a:moveTo>
                <a:lnTo>
                  <a:pt x="169" y="349"/>
                </a:lnTo>
                <a:lnTo>
                  <a:pt x="146" y="337"/>
                </a:lnTo>
                <a:lnTo>
                  <a:pt x="63" y="261"/>
                </a:lnTo>
                <a:lnTo>
                  <a:pt x="58" y="222"/>
                </a:lnTo>
                <a:lnTo>
                  <a:pt x="21" y="217"/>
                </a:lnTo>
                <a:lnTo>
                  <a:pt x="23" y="180"/>
                </a:lnTo>
                <a:lnTo>
                  <a:pt x="10" y="145"/>
                </a:lnTo>
                <a:lnTo>
                  <a:pt x="0" y="125"/>
                </a:lnTo>
                <a:lnTo>
                  <a:pt x="7" y="104"/>
                </a:lnTo>
                <a:lnTo>
                  <a:pt x="33" y="104"/>
                </a:lnTo>
                <a:lnTo>
                  <a:pt x="79" y="93"/>
                </a:lnTo>
                <a:lnTo>
                  <a:pt x="222" y="19"/>
                </a:lnTo>
                <a:lnTo>
                  <a:pt x="252" y="0"/>
                </a:lnTo>
                <a:lnTo>
                  <a:pt x="271" y="23"/>
                </a:lnTo>
                <a:lnTo>
                  <a:pt x="301" y="10"/>
                </a:lnTo>
                <a:lnTo>
                  <a:pt x="330" y="12"/>
                </a:lnTo>
                <a:lnTo>
                  <a:pt x="347" y="25"/>
                </a:lnTo>
                <a:lnTo>
                  <a:pt x="347" y="58"/>
                </a:lnTo>
                <a:lnTo>
                  <a:pt x="399" y="92"/>
                </a:lnTo>
                <a:lnTo>
                  <a:pt x="402" y="115"/>
                </a:lnTo>
                <a:lnTo>
                  <a:pt x="421" y="141"/>
                </a:lnTo>
                <a:lnTo>
                  <a:pt x="436" y="152"/>
                </a:lnTo>
                <a:lnTo>
                  <a:pt x="444" y="141"/>
                </a:lnTo>
                <a:lnTo>
                  <a:pt x="481" y="122"/>
                </a:lnTo>
                <a:lnTo>
                  <a:pt x="497" y="125"/>
                </a:lnTo>
                <a:lnTo>
                  <a:pt x="543" y="176"/>
                </a:lnTo>
                <a:lnTo>
                  <a:pt x="554" y="175"/>
                </a:lnTo>
                <a:lnTo>
                  <a:pt x="601" y="203"/>
                </a:lnTo>
                <a:lnTo>
                  <a:pt x="672" y="199"/>
                </a:lnTo>
                <a:lnTo>
                  <a:pt x="709" y="222"/>
                </a:lnTo>
                <a:lnTo>
                  <a:pt x="631" y="265"/>
                </a:lnTo>
                <a:lnTo>
                  <a:pt x="628" y="317"/>
                </a:lnTo>
                <a:lnTo>
                  <a:pt x="580" y="362"/>
                </a:lnTo>
                <a:lnTo>
                  <a:pt x="529" y="360"/>
                </a:lnTo>
                <a:lnTo>
                  <a:pt x="501" y="372"/>
                </a:lnTo>
                <a:lnTo>
                  <a:pt x="466" y="386"/>
                </a:lnTo>
                <a:lnTo>
                  <a:pt x="421" y="358"/>
                </a:lnTo>
                <a:lnTo>
                  <a:pt x="393" y="372"/>
                </a:lnTo>
                <a:lnTo>
                  <a:pt x="369" y="377"/>
                </a:lnTo>
                <a:lnTo>
                  <a:pt x="347" y="344"/>
                </a:lnTo>
                <a:lnTo>
                  <a:pt x="286" y="346"/>
                </a:lnTo>
                <a:lnTo>
                  <a:pt x="266" y="360"/>
                </a:lnTo>
                <a:lnTo>
                  <a:pt x="252" y="374"/>
                </a:lnTo>
                <a:lnTo>
                  <a:pt x="226" y="374"/>
                </a:lnTo>
                <a:lnTo>
                  <a:pt x="197" y="379"/>
                </a:lnTo>
                <a:lnTo>
                  <a:pt x="174" y="370"/>
                </a:lnTo>
                <a:close/>
              </a:path>
            </a:pathLst>
          </a:custGeom>
          <a:solidFill>
            <a:srgbClr val="777777"/>
          </a:solidFill>
          <a:ln>
            <a:noFill/>
          </a:ln>
          <a:extLst>
            <a:ext uri="{91240B29-F687-4F45-9708-019B960494DF}">
              <a14:hiddenLine xmlns:a14="http://schemas.microsoft.com/office/drawing/2010/main" w="11113">
                <a:solidFill>
                  <a:srgbClr val="5F5F5F"/>
                </a:solidFill>
                <a:prstDash val="solid"/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22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6211" name="Freeform 1048"/>
          <p:cNvSpPr>
            <a:spLocks/>
          </p:cNvSpPr>
          <p:nvPr/>
        </p:nvSpPr>
        <p:spPr bwMode="auto">
          <a:xfrm>
            <a:off x="7419011" y="6073679"/>
            <a:ext cx="37163" cy="37160"/>
          </a:xfrm>
          <a:custGeom>
            <a:avLst/>
            <a:gdLst>
              <a:gd name="T0" fmla="*/ 16 w 43"/>
              <a:gd name="T1" fmla="*/ 0 h 44"/>
              <a:gd name="T2" fmla="*/ 22 w 43"/>
              <a:gd name="T3" fmla="*/ 6 h 44"/>
              <a:gd name="T4" fmla="*/ 20 w 43"/>
              <a:gd name="T5" fmla="*/ 14 h 44"/>
              <a:gd name="T6" fmla="*/ 22 w 43"/>
              <a:gd name="T7" fmla="*/ 20 h 44"/>
              <a:gd name="T8" fmla="*/ 16 w 43"/>
              <a:gd name="T9" fmla="*/ 22 h 44"/>
              <a:gd name="T10" fmla="*/ 7 w 43"/>
              <a:gd name="T11" fmla="*/ 20 h 44"/>
              <a:gd name="T12" fmla="*/ 0 w 43"/>
              <a:gd name="T13" fmla="*/ 13 h 44"/>
              <a:gd name="T14" fmla="*/ 16 w 43"/>
              <a:gd name="T15" fmla="*/ 0 h 44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0" t="0" r="r" b="b"/>
            <a:pathLst>
              <a:path w="43" h="44">
                <a:moveTo>
                  <a:pt x="32" y="0"/>
                </a:moveTo>
                <a:lnTo>
                  <a:pt x="43" y="12"/>
                </a:lnTo>
                <a:lnTo>
                  <a:pt x="39" y="28"/>
                </a:lnTo>
                <a:lnTo>
                  <a:pt x="43" y="40"/>
                </a:lnTo>
                <a:lnTo>
                  <a:pt x="32" y="44"/>
                </a:lnTo>
                <a:lnTo>
                  <a:pt x="13" y="40"/>
                </a:lnTo>
                <a:lnTo>
                  <a:pt x="0" y="25"/>
                </a:lnTo>
                <a:lnTo>
                  <a:pt x="32" y="0"/>
                </a:lnTo>
                <a:close/>
              </a:path>
            </a:pathLst>
          </a:custGeom>
          <a:solidFill>
            <a:srgbClr val="777777"/>
          </a:solidFill>
          <a:ln>
            <a:noFill/>
          </a:ln>
          <a:extLst>
            <a:ext uri="{91240B29-F687-4F45-9708-019B960494DF}">
              <a14:hiddenLine xmlns:a14="http://schemas.microsoft.com/office/drawing/2010/main" w="11113">
                <a:solidFill>
                  <a:srgbClr val="5F5F5F"/>
                </a:solidFill>
                <a:prstDash val="solid"/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22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6212" name="Freeform 1049"/>
          <p:cNvSpPr>
            <a:spLocks/>
          </p:cNvSpPr>
          <p:nvPr/>
        </p:nvSpPr>
        <p:spPr bwMode="auto">
          <a:xfrm>
            <a:off x="7496716" y="6088881"/>
            <a:ext cx="293927" cy="236473"/>
          </a:xfrm>
          <a:custGeom>
            <a:avLst/>
            <a:gdLst>
              <a:gd name="T0" fmla="*/ 25 w 325"/>
              <a:gd name="T1" fmla="*/ 6 h 286"/>
              <a:gd name="T2" fmla="*/ 16 w 325"/>
              <a:gd name="T3" fmla="*/ 10 h 286"/>
              <a:gd name="T4" fmla="*/ 19 w 325"/>
              <a:gd name="T5" fmla="*/ 18 h 286"/>
              <a:gd name="T6" fmla="*/ 10 w 325"/>
              <a:gd name="T7" fmla="*/ 27 h 286"/>
              <a:gd name="T8" fmla="*/ 4 w 325"/>
              <a:gd name="T9" fmla="*/ 26 h 286"/>
              <a:gd name="T10" fmla="*/ 0 w 325"/>
              <a:gd name="T11" fmla="*/ 30 h 286"/>
              <a:gd name="T12" fmla="*/ 2 w 325"/>
              <a:gd name="T13" fmla="*/ 40 h 286"/>
              <a:gd name="T14" fmla="*/ 30 w 325"/>
              <a:gd name="T15" fmla="*/ 49 h 286"/>
              <a:gd name="T16" fmla="*/ 37 w 325"/>
              <a:gd name="T17" fmla="*/ 71 h 286"/>
              <a:gd name="T18" fmla="*/ 46 w 325"/>
              <a:gd name="T19" fmla="*/ 98 h 286"/>
              <a:gd name="T20" fmla="*/ 56 w 325"/>
              <a:gd name="T21" fmla="*/ 113 h 286"/>
              <a:gd name="T22" fmla="*/ 68 w 325"/>
              <a:gd name="T23" fmla="*/ 103 h 286"/>
              <a:gd name="T24" fmla="*/ 84 w 325"/>
              <a:gd name="T25" fmla="*/ 122 h 286"/>
              <a:gd name="T26" fmla="*/ 100 w 325"/>
              <a:gd name="T27" fmla="*/ 140 h 286"/>
              <a:gd name="T28" fmla="*/ 107 w 325"/>
              <a:gd name="T29" fmla="*/ 126 h 286"/>
              <a:gd name="T30" fmla="*/ 102 w 325"/>
              <a:gd name="T31" fmla="*/ 117 h 286"/>
              <a:gd name="T32" fmla="*/ 109 w 325"/>
              <a:gd name="T33" fmla="*/ 113 h 286"/>
              <a:gd name="T34" fmla="*/ 133 w 325"/>
              <a:gd name="T35" fmla="*/ 130 h 286"/>
              <a:gd name="T36" fmla="*/ 141 w 325"/>
              <a:gd name="T37" fmla="*/ 125 h 286"/>
              <a:gd name="T38" fmla="*/ 142 w 325"/>
              <a:gd name="T39" fmla="*/ 118 h 286"/>
              <a:gd name="T40" fmla="*/ 130 w 325"/>
              <a:gd name="T41" fmla="*/ 96 h 286"/>
              <a:gd name="T42" fmla="*/ 130 w 325"/>
              <a:gd name="T43" fmla="*/ 92 h 286"/>
              <a:gd name="T44" fmla="*/ 119 w 325"/>
              <a:gd name="T45" fmla="*/ 73 h 286"/>
              <a:gd name="T46" fmla="*/ 114 w 325"/>
              <a:gd name="T47" fmla="*/ 61 h 286"/>
              <a:gd name="T48" fmla="*/ 119 w 325"/>
              <a:gd name="T49" fmla="*/ 60 h 286"/>
              <a:gd name="T50" fmla="*/ 133 w 325"/>
              <a:gd name="T51" fmla="*/ 63 h 286"/>
              <a:gd name="T52" fmla="*/ 149 w 325"/>
              <a:gd name="T53" fmla="*/ 75 h 286"/>
              <a:gd name="T54" fmla="*/ 158 w 325"/>
              <a:gd name="T55" fmla="*/ 66 h 286"/>
              <a:gd name="T56" fmla="*/ 172 w 325"/>
              <a:gd name="T57" fmla="*/ 68 h 286"/>
              <a:gd name="T58" fmla="*/ 174 w 325"/>
              <a:gd name="T59" fmla="*/ 64 h 286"/>
              <a:gd name="T60" fmla="*/ 156 w 325"/>
              <a:gd name="T61" fmla="*/ 44 h 286"/>
              <a:gd name="T62" fmla="*/ 142 w 325"/>
              <a:gd name="T63" fmla="*/ 45 h 286"/>
              <a:gd name="T64" fmla="*/ 139 w 325"/>
              <a:gd name="T65" fmla="*/ 38 h 286"/>
              <a:gd name="T66" fmla="*/ 130 w 325"/>
              <a:gd name="T67" fmla="*/ 23 h 286"/>
              <a:gd name="T68" fmla="*/ 123 w 325"/>
              <a:gd name="T69" fmla="*/ 29 h 286"/>
              <a:gd name="T70" fmla="*/ 106 w 325"/>
              <a:gd name="T71" fmla="*/ 23 h 286"/>
              <a:gd name="T72" fmla="*/ 94 w 325"/>
              <a:gd name="T73" fmla="*/ 6 h 286"/>
              <a:gd name="T74" fmla="*/ 74 w 325"/>
              <a:gd name="T75" fmla="*/ 8 h 286"/>
              <a:gd name="T76" fmla="*/ 58 w 325"/>
              <a:gd name="T77" fmla="*/ 10 h 286"/>
              <a:gd name="T78" fmla="*/ 47 w 325"/>
              <a:gd name="T79" fmla="*/ 0 h 286"/>
              <a:gd name="T80" fmla="*/ 39 w 325"/>
              <a:gd name="T81" fmla="*/ 5 h 286"/>
              <a:gd name="T82" fmla="*/ 25 w 325"/>
              <a:gd name="T83" fmla="*/ 6 h 28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</a:gdLst>
            <a:ahLst/>
            <a:cxnLst>
              <a:cxn ang="T84">
                <a:pos x="T0" y="T1"/>
              </a:cxn>
              <a:cxn ang="T85">
                <a:pos x="T2" y="T3"/>
              </a:cxn>
              <a:cxn ang="T86">
                <a:pos x="T4" y="T5"/>
              </a:cxn>
              <a:cxn ang="T87">
                <a:pos x="T6" y="T7"/>
              </a:cxn>
              <a:cxn ang="T88">
                <a:pos x="T8" y="T9"/>
              </a:cxn>
              <a:cxn ang="T89">
                <a:pos x="T10" y="T11"/>
              </a:cxn>
              <a:cxn ang="T90">
                <a:pos x="T12" y="T13"/>
              </a:cxn>
              <a:cxn ang="T91">
                <a:pos x="T14" y="T15"/>
              </a:cxn>
              <a:cxn ang="T92">
                <a:pos x="T16" y="T17"/>
              </a:cxn>
              <a:cxn ang="T93">
                <a:pos x="T18" y="T19"/>
              </a:cxn>
              <a:cxn ang="T94">
                <a:pos x="T20" y="T21"/>
              </a:cxn>
              <a:cxn ang="T95">
                <a:pos x="T22" y="T23"/>
              </a:cxn>
              <a:cxn ang="T96">
                <a:pos x="T24" y="T25"/>
              </a:cxn>
              <a:cxn ang="T97">
                <a:pos x="T26" y="T27"/>
              </a:cxn>
              <a:cxn ang="T98">
                <a:pos x="T28" y="T29"/>
              </a:cxn>
              <a:cxn ang="T99">
                <a:pos x="T30" y="T31"/>
              </a:cxn>
              <a:cxn ang="T100">
                <a:pos x="T32" y="T33"/>
              </a:cxn>
              <a:cxn ang="T101">
                <a:pos x="T34" y="T35"/>
              </a:cxn>
              <a:cxn ang="T102">
                <a:pos x="T36" y="T37"/>
              </a:cxn>
              <a:cxn ang="T103">
                <a:pos x="T38" y="T39"/>
              </a:cxn>
              <a:cxn ang="T104">
                <a:pos x="T40" y="T41"/>
              </a:cxn>
              <a:cxn ang="T105">
                <a:pos x="T42" y="T43"/>
              </a:cxn>
              <a:cxn ang="T106">
                <a:pos x="T44" y="T45"/>
              </a:cxn>
              <a:cxn ang="T107">
                <a:pos x="T46" y="T47"/>
              </a:cxn>
              <a:cxn ang="T108">
                <a:pos x="T48" y="T49"/>
              </a:cxn>
              <a:cxn ang="T109">
                <a:pos x="T50" y="T51"/>
              </a:cxn>
              <a:cxn ang="T110">
                <a:pos x="T52" y="T53"/>
              </a:cxn>
              <a:cxn ang="T111">
                <a:pos x="T54" y="T55"/>
              </a:cxn>
              <a:cxn ang="T112">
                <a:pos x="T56" y="T57"/>
              </a:cxn>
              <a:cxn ang="T113">
                <a:pos x="T58" y="T59"/>
              </a:cxn>
              <a:cxn ang="T114">
                <a:pos x="T60" y="T61"/>
              </a:cxn>
              <a:cxn ang="T115">
                <a:pos x="T62" y="T63"/>
              </a:cxn>
              <a:cxn ang="T116">
                <a:pos x="T64" y="T65"/>
              </a:cxn>
              <a:cxn ang="T117">
                <a:pos x="T66" y="T67"/>
              </a:cxn>
              <a:cxn ang="T118">
                <a:pos x="T68" y="T69"/>
              </a:cxn>
              <a:cxn ang="T119">
                <a:pos x="T70" y="T71"/>
              </a:cxn>
              <a:cxn ang="T120">
                <a:pos x="T72" y="T73"/>
              </a:cxn>
              <a:cxn ang="T121">
                <a:pos x="T74" y="T75"/>
              </a:cxn>
              <a:cxn ang="T122">
                <a:pos x="T76" y="T77"/>
              </a:cxn>
              <a:cxn ang="T123">
                <a:pos x="T78" y="T79"/>
              </a:cxn>
              <a:cxn ang="T124">
                <a:pos x="T80" y="T81"/>
              </a:cxn>
              <a:cxn ang="T125">
                <a:pos x="T82" y="T83"/>
              </a:cxn>
            </a:cxnLst>
            <a:rect l="0" t="0" r="r" b="b"/>
            <a:pathLst>
              <a:path w="325" h="286">
                <a:moveTo>
                  <a:pt x="46" y="13"/>
                </a:moveTo>
                <a:lnTo>
                  <a:pt x="30" y="20"/>
                </a:lnTo>
                <a:lnTo>
                  <a:pt x="35" y="36"/>
                </a:lnTo>
                <a:lnTo>
                  <a:pt x="19" y="55"/>
                </a:lnTo>
                <a:lnTo>
                  <a:pt x="7" y="53"/>
                </a:lnTo>
                <a:lnTo>
                  <a:pt x="0" y="62"/>
                </a:lnTo>
                <a:lnTo>
                  <a:pt x="3" y="82"/>
                </a:lnTo>
                <a:lnTo>
                  <a:pt x="56" y="101"/>
                </a:lnTo>
                <a:lnTo>
                  <a:pt x="69" y="145"/>
                </a:lnTo>
                <a:lnTo>
                  <a:pt x="85" y="200"/>
                </a:lnTo>
                <a:lnTo>
                  <a:pt x="104" y="230"/>
                </a:lnTo>
                <a:lnTo>
                  <a:pt x="127" y="210"/>
                </a:lnTo>
                <a:lnTo>
                  <a:pt x="157" y="249"/>
                </a:lnTo>
                <a:lnTo>
                  <a:pt x="187" y="286"/>
                </a:lnTo>
                <a:lnTo>
                  <a:pt x="199" y="258"/>
                </a:lnTo>
                <a:lnTo>
                  <a:pt x="191" y="239"/>
                </a:lnTo>
                <a:lnTo>
                  <a:pt x="203" y="230"/>
                </a:lnTo>
                <a:lnTo>
                  <a:pt x="249" y="265"/>
                </a:lnTo>
                <a:lnTo>
                  <a:pt x="263" y="255"/>
                </a:lnTo>
                <a:lnTo>
                  <a:pt x="266" y="242"/>
                </a:lnTo>
                <a:lnTo>
                  <a:pt x="243" y="196"/>
                </a:lnTo>
                <a:lnTo>
                  <a:pt x="243" y="188"/>
                </a:lnTo>
                <a:lnTo>
                  <a:pt x="222" y="150"/>
                </a:lnTo>
                <a:lnTo>
                  <a:pt x="213" y="124"/>
                </a:lnTo>
                <a:lnTo>
                  <a:pt x="222" y="122"/>
                </a:lnTo>
                <a:lnTo>
                  <a:pt x="249" y="128"/>
                </a:lnTo>
                <a:lnTo>
                  <a:pt x="279" y="154"/>
                </a:lnTo>
                <a:lnTo>
                  <a:pt x="295" y="135"/>
                </a:lnTo>
                <a:lnTo>
                  <a:pt x="321" y="138"/>
                </a:lnTo>
                <a:lnTo>
                  <a:pt x="325" y="131"/>
                </a:lnTo>
                <a:lnTo>
                  <a:pt x="291" y="89"/>
                </a:lnTo>
                <a:lnTo>
                  <a:pt x="266" y="92"/>
                </a:lnTo>
                <a:lnTo>
                  <a:pt x="259" y="78"/>
                </a:lnTo>
                <a:lnTo>
                  <a:pt x="243" y="46"/>
                </a:lnTo>
                <a:lnTo>
                  <a:pt x="229" y="59"/>
                </a:lnTo>
                <a:lnTo>
                  <a:pt x="198" y="46"/>
                </a:lnTo>
                <a:lnTo>
                  <a:pt x="176" y="13"/>
                </a:lnTo>
                <a:lnTo>
                  <a:pt x="138" y="16"/>
                </a:lnTo>
                <a:lnTo>
                  <a:pt x="108" y="20"/>
                </a:lnTo>
                <a:lnTo>
                  <a:pt x="88" y="0"/>
                </a:lnTo>
                <a:lnTo>
                  <a:pt x="72" y="11"/>
                </a:lnTo>
                <a:lnTo>
                  <a:pt x="46" y="13"/>
                </a:lnTo>
                <a:close/>
              </a:path>
            </a:pathLst>
          </a:custGeom>
          <a:solidFill>
            <a:srgbClr val="777777"/>
          </a:solidFill>
          <a:ln>
            <a:noFill/>
          </a:ln>
          <a:extLst>
            <a:ext uri="{91240B29-F687-4F45-9708-019B960494DF}">
              <a14:hiddenLine xmlns:a14="http://schemas.microsoft.com/office/drawing/2010/main" w="11113">
                <a:solidFill>
                  <a:srgbClr val="5F5F5F"/>
                </a:solidFill>
                <a:prstDash val="solid"/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22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6213" name="Freeform 1050"/>
          <p:cNvSpPr>
            <a:spLocks/>
          </p:cNvSpPr>
          <p:nvPr/>
        </p:nvSpPr>
        <p:spPr bwMode="auto">
          <a:xfrm>
            <a:off x="7398740" y="5605800"/>
            <a:ext cx="682452" cy="565847"/>
          </a:xfrm>
          <a:custGeom>
            <a:avLst/>
            <a:gdLst>
              <a:gd name="T0" fmla="*/ 73 w 757"/>
              <a:gd name="T1" fmla="*/ 89 h 681"/>
              <a:gd name="T2" fmla="*/ 52 w 757"/>
              <a:gd name="T3" fmla="*/ 145 h 681"/>
              <a:gd name="T4" fmla="*/ 41 w 757"/>
              <a:gd name="T5" fmla="*/ 158 h 681"/>
              <a:gd name="T6" fmla="*/ 22 w 757"/>
              <a:gd name="T7" fmla="*/ 174 h 681"/>
              <a:gd name="T8" fmla="*/ 0 w 757"/>
              <a:gd name="T9" fmla="*/ 177 h 681"/>
              <a:gd name="T10" fmla="*/ 29 w 757"/>
              <a:gd name="T11" fmla="*/ 226 h 681"/>
              <a:gd name="T12" fmla="*/ 53 w 757"/>
              <a:gd name="T13" fmla="*/ 226 h 681"/>
              <a:gd name="T14" fmla="*/ 45 w 757"/>
              <a:gd name="T15" fmla="*/ 242 h 681"/>
              <a:gd name="T16" fmla="*/ 53 w 757"/>
              <a:gd name="T17" fmla="*/ 268 h 681"/>
              <a:gd name="T18" fmla="*/ 72 w 757"/>
              <a:gd name="T19" fmla="*/ 286 h 681"/>
              <a:gd name="T20" fmla="*/ 85 w 757"/>
              <a:gd name="T21" fmla="*/ 275 h 681"/>
              <a:gd name="T22" fmla="*/ 100 w 757"/>
              <a:gd name="T23" fmla="*/ 277 h 681"/>
              <a:gd name="T24" fmla="*/ 149 w 757"/>
              <a:gd name="T25" fmla="*/ 282 h 681"/>
              <a:gd name="T26" fmla="*/ 179 w 757"/>
              <a:gd name="T27" fmla="*/ 296 h 681"/>
              <a:gd name="T28" fmla="*/ 195 w 757"/>
              <a:gd name="T29" fmla="*/ 314 h 681"/>
              <a:gd name="T30" fmla="*/ 216 w 757"/>
              <a:gd name="T31" fmla="*/ 306 h 681"/>
              <a:gd name="T32" fmla="*/ 254 w 757"/>
              <a:gd name="T33" fmla="*/ 335 h 681"/>
              <a:gd name="T34" fmla="*/ 260 w 757"/>
              <a:gd name="T35" fmla="*/ 319 h 681"/>
              <a:gd name="T36" fmla="*/ 260 w 757"/>
              <a:gd name="T37" fmla="*/ 292 h 681"/>
              <a:gd name="T38" fmla="*/ 244 w 757"/>
              <a:gd name="T39" fmla="*/ 280 h 681"/>
              <a:gd name="T40" fmla="*/ 202 w 757"/>
              <a:gd name="T41" fmla="*/ 256 h 681"/>
              <a:gd name="T42" fmla="*/ 178 w 757"/>
              <a:gd name="T43" fmla="*/ 248 h 681"/>
              <a:gd name="T44" fmla="*/ 168 w 757"/>
              <a:gd name="T45" fmla="*/ 237 h 681"/>
              <a:gd name="T46" fmla="*/ 183 w 757"/>
              <a:gd name="T47" fmla="*/ 224 h 681"/>
              <a:gd name="T48" fmla="*/ 172 w 757"/>
              <a:gd name="T49" fmla="*/ 205 h 681"/>
              <a:gd name="T50" fmla="*/ 190 w 757"/>
              <a:gd name="T51" fmla="*/ 213 h 681"/>
              <a:gd name="T52" fmla="*/ 202 w 757"/>
              <a:gd name="T53" fmla="*/ 207 h 681"/>
              <a:gd name="T54" fmla="*/ 179 w 757"/>
              <a:gd name="T55" fmla="*/ 176 h 681"/>
              <a:gd name="T56" fmla="*/ 160 w 757"/>
              <a:gd name="T57" fmla="*/ 139 h 681"/>
              <a:gd name="T58" fmla="*/ 155 w 757"/>
              <a:gd name="T59" fmla="*/ 117 h 681"/>
              <a:gd name="T60" fmla="*/ 165 w 757"/>
              <a:gd name="T61" fmla="*/ 102 h 681"/>
              <a:gd name="T62" fmla="*/ 174 w 757"/>
              <a:gd name="T63" fmla="*/ 121 h 681"/>
              <a:gd name="T64" fmla="*/ 179 w 757"/>
              <a:gd name="T65" fmla="*/ 128 h 681"/>
              <a:gd name="T66" fmla="*/ 213 w 757"/>
              <a:gd name="T67" fmla="*/ 153 h 681"/>
              <a:gd name="T68" fmla="*/ 217 w 757"/>
              <a:gd name="T69" fmla="*/ 135 h 681"/>
              <a:gd name="T70" fmla="*/ 242 w 757"/>
              <a:gd name="T71" fmla="*/ 153 h 681"/>
              <a:gd name="T72" fmla="*/ 232 w 757"/>
              <a:gd name="T73" fmla="*/ 132 h 681"/>
              <a:gd name="T74" fmla="*/ 242 w 757"/>
              <a:gd name="T75" fmla="*/ 122 h 681"/>
              <a:gd name="T76" fmla="*/ 270 w 757"/>
              <a:gd name="T77" fmla="*/ 128 h 681"/>
              <a:gd name="T78" fmla="*/ 258 w 757"/>
              <a:gd name="T79" fmla="*/ 113 h 681"/>
              <a:gd name="T80" fmla="*/ 232 w 757"/>
              <a:gd name="T81" fmla="*/ 98 h 681"/>
              <a:gd name="T82" fmla="*/ 233 w 757"/>
              <a:gd name="T83" fmla="*/ 85 h 681"/>
              <a:gd name="T84" fmla="*/ 280 w 757"/>
              <a:gd name="T85" fmla="*/ 76 h 681"/>
              <a:gd name="T86" fmla="*/ 328 w 757"/>
              <a:gd name="T87" fmla="*/ 71 h 681"/>
              <a:gd name="T88" fmla="*/ 355 w 757"/>
              <a:gd name="T89" fmla="*/ 76 h 681"/>
              <a:gd name="T90" fmla="*/ 381 w 757"/>
              <a:gd name="T91" fmla="*/ 66 h 681"/>
              <a:gd name="T92" fmla="*/ 402 w 757"/>
              <a:gd name="T93" fmla="*/ 42 h 681"/>
              <a:gd name="T94" fmla="*/ 402 w 757"/>
              <a:gd name="T95" fmla="*/ 5 h 681"/>
              <a:gd name="T96" fmla="*/ 383 w 757"/>
              <a:gd name="T97" fmla="*/ 0 h 681"/>
              <a:gd name="T98" fmla="*/ 377 w 757"/>
              <a:gd name="T99" fmla="*/ 17 h 681"/>
              <a:gd name="T100" fmla="*/ 365 w 757"/>
              <a:gd name="T101" fmla="*/ 30 h 681"/>
              <a:gd name="T102" fmla="*/ 348 w 757"/>
              <a:gd name="T103" fmla="*/ 39 h 681"/>
              <a:gd name="T104" fmla="*/ 317 w 757"/>
              <a:gd name="T105" fmla="*/ 29 h 681"/>
              <a:gd name="T106" fmla="*/ 287 w 757"/>
              <a:gd name="T107" fmla="*/ 17 h 681"/>
              <a:gd name="T108" fmla="*/ 254 w 757"/>
              <a:gd name="T109" fmla="*/ 39 h 681"/>
              <a:gd name="T110" fmla="*/ 217 w 757"/>
              <a:gd name="T111" fmla="*/ 49 h 681"/>
              <a:gd name="T112" fmla="*/ 190 w 757"/>
              <a:gd name="T113" fmla="*/ 53 h 681"/>
              <a:gd name="T114" fmla="*/ 172 w 757"/>
              <a:gd name="T115" fmla="*/ 68 h 681"/>
              <a:gd name="T116" fmla="*/ 144 w 757"/>
              <a:gd name="T117" fmla="*/ 71 h 681"/>
              <a:gd name="T118" fmla="*/ 118 w 757"/>
              <a:gd name="T119" fmla="*/ 84 h 681"/>
              <a:gd name="T120" fmla="*/ 92 w 757"/>
              <a:gd name="T121" fmla="*/ 84 h 681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</a:gdLst>
            <a:ahLst/>
            <a:cxnLst>
              <a:cxn ang="T122">
                <a:pos x="T0" y="T1"/>
              </a:cxn>
              <a:cxn ang="T123">
                <a:pos x="T2" y="T3"/>
              </a:cxn>
              <a:cxn ang="T124">
                <a:pos x="T4" y="T5"/>
              </a:cxn>
              <a:cxn ang="T125">
                <a:pos x="T6" y="T7"/>
              </a:cxn>
              <a:cxn ang="T126">
                <a:pos x="T8" y="T9"/>
              </a:cxn>
              <a:cxn ang="T127">
                <a:pos x="T10" y="T11"/>
              </a:cxn>
              <a:cxn ang="T128">
                <a:pos x="T12" y="T13"/>
              </a:cxn>
              <a:cxn ang="T129">
                <a:pos x="T14" y="T15"/>
              </a:cxn>
              <a:cxn ang="T130">
                <a:pos x="T16" y="T17"/>
              </a:cxn>
              <a:cxn ang="T131">
                <a:pos x="T18" y="T19"/>
              </a:cxn>
              <a:cxn ang="T132">
                <a:pos x="T20" y="T21"/>
              </a:cxn>
              <a:cxn ang="T133">
                <a:pos x="T22" y="T23"/>
              </a:cxn>
              <a:cxn ang="T134">
                <a:pos x="T24" y="T25"/>
              </a:cxn>
              <a:cxn ang="T135">
                <a:pos x="T26" y="T27"/>
              </a:cxn>
              <a:cxn ang="T136">
                <a:pos x="T28" y="T29"/>
              </a:cxn>
              <a:cxn ang="T137">
                <a:pos x="T30" y="T31"/>
              </a:cxn>
              <a:cxn ang="T138">
                <a:pos x="T32" y="T33"/>
              </a:cxn>
              <a:cxn ang="T139">
                <a:pos x="T34" y="T35"/>
              </a:cxn>
              <a:cxn ang="T140">
                <a:pos x="T36" y="T37"/>
              </a:cxn>
              <a:cxn ang="T141">
                <a:pos x="T38" y="T39"/>
              </a:cxn>
              <a:cxn ang="T142">
                <a:pos x="T40" y="T41"/>
              </a:cxn>
              <a:cxn ang="T143">
                <a:pos x="T42" y="T43"/>
              </a:cxn>
              <a:cxn ang="T144">
                <a:pos x="T44" y="T45"/>
              </a:cxn>
              <a:cxn ang="T145">
                <a:pos x="T46" y="T47"/>
              </a:cxn>
              <a:cxn ang="T146">
                <a:pos x="T48" y="T49"/>
              </a:cxn>
              <a:cxn ang="T147">
                <a:pos x="T50" y="T51"/>
              </a:cxn>
              <a:cxn ang="T148">
                <a:pos x="T52" y="T53"/>
              </a:cxn>
              <a:cxn ang="T149">
                <a:pos x="T54" y="T55"/>
              </a:cxn>
              <a:cxn ang="T150">
                <a:pos x="T56" y="T57"/>
              </a:cxn>
              <a:cxn ang="T151">
                <a:pos x="T58" y="T59"/>
              </a:cxn>
              <a:cxn ang="T152">
                <a:pos x="T60" y="T61"/>
              </a:cxn>
              <a:cxn ang="T153">
                <a:pos x="T62" y="T63"/>
              </a:cxn>
              <a:cxn ang="T154">
                <a:pos x="T64" y="T65"/>
              </a:cxn>
              <a:cxn ang="T155">
                <a:pos x="T66" y="T67"/>
              </a:cxn>
              <a:cxn ang="T156">
                <a:pos x="T68" y="T69"/>
              </a:cxn>
              <a:cxn ang="T157">
                <a:pos x="T70" y="T71"/>
              </a:cxn>
              <a:cxn ang="T158">
                <a:pos x="T72" y="T73"/>
              </a:cxn>
              <a:cxn ang="T159">
                <a:pos x="T74" y="T75"/>
              </a:cxn>
              <a:cxn ang="T160">
                <a:pos x="T76" y="T77"/>
              </a:cxn>
              <a:cxn ang="T161">
                <a:pos x="T78" y="T79"/>
              </a:cxn>
              <a:cxn ang="T162">
                <a:pos x="T80" y="T81"/>
              </a:cxn>
              <a:cxn ang="T163">
                <a:pos x="T82" y="T83"/>
              </a:cxn>
              <a:cxn ang="T164">
                <a:pos x="T84" y="T85"/>
              </a:cxn>
              <a:cxn ang="T165">
                <a:pos x="T86" y="T87"/>
              </a:cxn>
              <a:cxn ang="T166">
                <a:pos x="T88" y="T89"/>
              </a:cxn>
              <a:cxn ang="T167">
                <a:pos x="T90" y="T91"/>
              </a:cxn>
              <a:cxn ang="T168">
                <a:pos x="T92" y="T93"/>
              </a:cxn>
              <a:cxn ang="T169">
                <a:pos x="T94" y="T95"/>
              </a:cxn>
              <a:cxn ang="T170">
                <a:pos x="T96" y="T97"/>
              </a:cxn>
              <a:cxn ang="T171">
                <a:pos x="T98" y="T99"/>
              </a:cxn>
              <a:cxn ang="T172">
                <a:pos x="T100" y="T101"/>
              </a:cxn>
              <a:cxn ang="T173">
                <a:pos x="T102" y="T103"/>
              </a:cxn>
              <a:cxn ang="T174">
                <a:pos x="T104" y="T105"/>
              </a:cxn>
              <a:cxn ang="T175">
                <a:pos x="T106" y="T107"/>
              </a:cxn>
              <a:cxn ang="T176">
                <a:pos x="T108" y="T109"/>
              </a:cxn>
              <a:cxn ang="T177">
                <a:pos x="T110" y="T111"/>
              </a:cxn>
              <a:cxn ang="T178">
                <a:pos x="T112" y="T113"/>
              </a:cxn>
              <a:cxn ang="T179">
                <a:pos x="T114" y="T115"/>
              </a:cxn>
              <a:cxn ang="T180">
                <a:pos x="T116" y="T117"/>
              </a:cxn>
              <a:cxn ang="T181">
                <a:pos x="T118" y="T119"/>
              </a:cxn>
              <a:cxn ang="T182">
                <a:pos x="T120" y="T121"/>
              </a:cxn>
            </a:cxnLst>
            <a:rect l="0" t="0" r="r" b="b"/>
            <a:pathLst>
              <a:path w="757" h="681">
                <a:moveTo>
                  <a:pt x="153" y="168"/>
                </a:moveTo>
                <a:lnTo>
                  <a:pt x="137" y="180"/>
                </a:lnTo>
                <a:lnTo>
                  <a:pt x="120" y="238"/>
                </a:lnTo>
                <a:lnTo>
                  <a:pt x="97" y="295"/>
                </a:lnTo>
                <a:lnTo>
                  <a:pt x="88" y="302"/>
                </a:lnTo>
                <a:lnTo>
                  <a:pt x="77" y="321"/>
                </a:lnTo>
                <a:lnTo>
                  <a:pt x="65" y="341"/>
                </a:lnTo>
                <a:lnTo>
                  <a:pt x="42" y="353"/>
                </a:lnTo>
                <a:lnTo>
                  <a:pt x="22" y="360"/>
                </a:lnTo>
                <a:lnTo>
                  <a:pt x="0" y="360"/>
                </a:lnTo>
                <a:lnTo>
                  <a:pt x="30" y="425"/>
                </a:lnTo>
                <a:lnTo>
                  <a:pt x="54" y="459"/>
                </a:lnTo>
                <a:lnTo>
                  <a:pt x="77" y="459"/>
                </a:lnTo>
                <a:lnTo>
                  <a:pt x="100" y="459"/>
                </a:lnTo>
                <a:lnTo>
                  <a:pt x="107" y="475"/>
                </a:lnTo>
                <a:lnTo>
                  <a:pt x="84" y="491"/>
                </a:lnTo>
                <a:lnTo>
                  <a:pt x="84" y="512"/>
                </a:lnTo>
                <a:lnTo>
                  <a:pt x="100" y="544"/>
                </a:lnTo>
                <a:lnTo>
                  <a:pt x="120" y="570"/>
                </a:lnTo>
                <a:lnTo>
                  <a:pt x="134" y="582"/>
                </a:lnTo>
                <a:lnTo>
                  <a:pt x="141" y="563"/>
                </a:lnTo>
                <a:lnTo>
                  <a:pt x="160" y="560"/>
                </a:lnTo>
                <a:lnTo>
                  <a:pt x="183" y="579"/>
                </a:lnTo>
                <a:lnTo>
                  <a:pt x="188" y="563"/>
                </a:lnTo>
                <a:lnTo>
                  <a:pt x="225" y="567"/>
                </a:lnTo>
                <a:lnTo>
                  <a:pt x="280" y="574"/>
                </a:lnTo>
                <a:lnTo>
                  <a:pt x="319" y="586"/>
                </a:lnTo>
                <a:lnTo>
                  <a:pt x="335" y="602"/>
                </a:lnTo>
                <a:lnTo>
                  <a:pt x="352" y="625"/>
                </a:lnTo>
                <a:lnTo>
                  <a:pt x="365" y="639"/>
                </a:lnTo>
                <a:lnTo>
                  <a:pt x="381" y="625"/>
                </a:lnTo>
                <a:lnTo>
                  <a:pt x="404" y="623"/>
                </a:lnTo>
                <a:lnTo>
                  <a:pt x="437" y="646"/>
                </a:lnTo>
                <a:lnTo>
                  <a:pt x="476" y="681"/>
                </a:lnTo>
                <a:lnTo>
                  <a:pt x="487" y="674"/>
                </a:lnTo>
                <a:lnTo>
                  <a:pt x="488" y="648"/>
                </a:lnTo>
                <a:lnTo>
                  <a:pt x="488" y="620"/>
                </a:lnTo>
                <a:lnTo>
                  <a:pt x="487" y="593"/>
                </a:lnTo>
                <a:lnTo>
                  <a:pt x="469" y="563"/>
                </a:lnTo>
                <a:lnTo>
                  <a:pt x="457" y="570"/>
                </a:lnTo>
                <a:lnTo>
                  <a:pt x="427" y="556"/>
                </a:lnTo>
                <a:lnTo>
                  <a:pt x="379" y="521"/>
                </a:lnTo>
                <a:lnTo>
                  <a:pt x="365" y="508"/>
                </a:lnTo>
                <a:lnTo>
                  <a:pt x="333" y="505"/>
                </a:lnTo>
                <a:lnTo>
                  <a:pt x="315" y="494"/>
                </a:lnTo>
                <a:lnTo>
                  <a:pt x="315" y="482"/>
                </a:lnTo>
                <a:lnTo>
                  <a:pt x="335" y="462"/>
                </a:lnTo>
                <a:lnTo>
                  <a:pt x="342" y="455"/>
                </a:lnTo>
                <a:lnTo>
                  <a:pt x="330" y="440"/>
                </a:lnTo>
                <a:lnTo>
                  <a:pt x="322" y="417"/>
                </a:lnTo>
                <a:lnTo>
                  <a:pt x="330" y="406"/>
                </a:lnTo>
                <a:lnTo>
                  <a:pt x="356" y="432"/>
                </a:lnTo>
                <a:lnTo>
                  <a:pt x="379" y="443"/>
                </a:lnTo>
                <a:lnTo>
                  <a:pt x="379" y="420"/>
                </a:lnTo>
                <a:lnTo>
                  <a:pt x="365" y="394"/>
                </a:lnTo>
                <a:lnTo>
                  <a:pt x="335" y="357"/>
                </a:lnTo>
                <a:lnTo>
                  <a:pt x="303" y="307"/>
                </a:lnTo>
                <a:lnTo>
                  <a:pt x="300" y="282"/>
                </a:lnTo>
                <a:lnTo>
                  <a:pt x="296" y="260"/>
                </a:lnTo>
                <a:lnTo>
                  <a:pt x="291" y="237"/>
                </a:lnTo>
                <a:lnTo>
                  <a:pt x="287" y="214"/>
                </a:lnTo>
                <a:lnTo>
                  <a:pt x="310" y="207"/>
                </a:lnTo>
                <a:lnTo>
                  <a:pt x="307" y="222"/>
                </a:lnTo>
                <a:lnTo>
                  <a:pt x="326" y="245"/>
                </a:lnTo>
                <a:lnTo>
                  <a:pt x="338" y="245"/>
                </a:lnTo>
                <a:lnTo>
                  <a:pt x="335" y="260"/>
                </a:lnTo>
                <a:lnTo>
                  <a:pt x="398" y="321"/>
                </a:lnTo>
                <a:lnTo>
                  <a:pt x="400" y="311"/>
                </a:lnTo>
                <a:lnTo>
                  <a:pt x="388" y="282"/>
                </a:lnTo>
                <a:lnTo>
                  <a:pt x="407" y="275"/>
                </a:lnTo>
                <a:lnTo>
                  <a:pt x="437" y="288"/>
                </a:lnTo>
                <a:lnTo>
                  <a:pt x="453" y="311"/>
                </a:lnTo>
                <a:lnTo>
                  <a:pt x="457" y="295"/>
                </a:lnTo>
                <a:lnTo>
                  <a:pt x="434" y="268"/>
                </a:lnTo>
                <a:lnTo>
                  <a:pt x="437" y="256"/>
                </a:lnTo>
                <a:lnTo>
                  <a:pt x="453" y="249"/>
                </a:lnTo>
                <a:lnTo>
                  <a:pt x="495" y="268"/>
                </a:lnTo>
                <a:lnTo>
                  <a:pt x="506" y="261"/>
                </a:lnTo>
                <a:lnTo>
                  <a:pt x="502" y="242"/>
                </a:lnTo>
                <a:lnTo>
                  <a:pt x="483" y="230"/>
                </a:lnTo>
                <a:lnTo>
                  <a:pt x="453" y="215"/>
                </a:lnTo>
                <a:lnTo>
                  <a:pt x="434" y="200"/>
                </a:lnTo>
                <a:lnTo>
                  <a:pt x="430" y="187"/>
                </a:lnTo>
                <a:lnTo>
                  <a:pt x="437" y="173"/>
                </a:lnTo>
                <a:lnTo>
                  <a:pt x="480" y="168"/>
                </a:lnTo>
                <a:lnTo>
                  <a:pt x="525" y="154"/>
                </a:lnTo>
                <a:lnTo>
                  <a:pt x="557" y="157"/>
                </a:lnTo>
                <a:lnTo>
                  <a:pt x="615" y="145"/>
                </a:lnTo>
                <a:lnTo>
                  <a:pt x="626" y="138"/>
                </a:lnTo>
                <a:lnTo>
                  <a:pt x="665" y="154"/>
                </a:lnTo>
                <a:lnTo>
                  <a:pt x="698" y="171"/>
                </a:lnTo>
                <a:lnTo>
                  <a:pt x="714" y="134"/>
                </a:lnTo>
                <a:lnTo>
                  <a:pt x="744" y="95"/>
                </a:lnTo>
                <a:lnTo>
                  <a:pt x="753" y="85"/>
                </a:lnTo>
                <a:lnTo>
                  <a:pt x="757" y="16"/>
                </a:lnTo>
                <a:lnTo>
                  <a:pt x="753" y="11"/>
                </a:lnTo>
                <a:lnTo>
                  <a:pt x="737" y="0"/>
                </a:lnTo>
                <a:lnTo>
                  <a:pt x="718" y="0"/>
                </a:lnTo>
                <a:lnTo>
                  <a:pt x="707" y="11"/>
                </a:lnTo>
                <a:lnTo>
                  <a:pt x="707" y="35"/>
                </a:lnTo>
                <a:lnTo>
                  <a:pt x="711" y="57"/>
                </a:lnTo>
                <a:lnTo>
                  <a:pt x="684" y="62"/>
                </a:lnTo>
                <a:lnTo>
                  <a:pt x="665" y="76"/>
                </a:lnTo>
                <a:lnTo>
                  <a:pt x="652" y="80"/>
                </a:lnTo>
                <a:lnTo>
                  <a:pt x="610" y="69"/>
                </a:lnTo>
                <a:lnTo>
                  <a:pt x="594" y="58"/>
                </a:lnTo>
                <a:lnTo>
                  <a:pt x="571" y="72"/>
                </a:lnTo>
                <a:lnTo>
                  <a:pt x="538" y="35"/>
                </a:lnTo>
                <a:lnTo>
                  <a:pt x="502" y="62"/>
                </a:lnTo>
                <a:lnTo>
                  <a:pt x="476" y="80"/>
                </a:lnTo>
                <a:lnTo>
                  <a:pt x="450" y="92"/>
                </a:lnTo>
                <a:lnTo>
                  <a:pt x="407" y="99"/>
                </a:lnTo>
                <a:lnTo>
                  <a:pt x="379" y="108"/>
                </a:lnTo>
                <a:lnTo>
                  <a:pt x="356" y="108"/>
                </a:lnTo>
                <a:lnTo>
                  <a:pt x="345" y="111"/>
                </a:lnTo>
                <a:lnTo>
                  <a:pt x="322" y="138"/>
                </a:lnTo>
                <a:lnTo>
                  <a:pt x="303" y="138"/>
                </a:lnTo>
                <a:lnTo>
                  <a:pt x="270" y="145"/>
                </a:lnTo>
                <a:lnTo>
                  <a:pt x="238" y="141"/>
                </a:lnTo>
                <a:lnTo>
                  <a:pt x="222" y="171"/>
                </a:lnTo>
                <a:lnTo>
                  <a:pt x="195" y="173"/>
                </a:lnTo>
                <a:lnTo>
                  <a:pt x="172" y="171"/>
                </a:lnTo>
                <a:lnTo>
                  <a:pt x="153" y="168"/>
                </a:lnTo>
                <a:close/>
              </a:path>
            </a:pathLst>
          </a:custGeom>
          <a:solidFill>
            <a:srgbClr val="777777"/>
          </a:solidFill>
          <a:ln>
            <a:noFill/>
          </a:ln>
          <a:extLst>
            <a:ext uri="{91240B29-F687-4F45-9708-019B960494DF}">
              <a14:hiddenLine xmlns:a14="http://schemas.microsoft.com/office/drawing/2010/main" w="11113">
                <a:solidFill>
                  <a:srgbClr val="5F5F5F"/>
                </a:solidFill>
                <a:prstDash val="solid"/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22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6214" name="Freeform 1051"/>
          <p:cNvSpPr>
            <a:spLocks/>
          </p:cNvSpPr>
          <p:nvPr/>
        </p:nvSpPr>
        <p:spPr bwMode="auto">
          <a:xfrm>
            <a:off x="7739966" y="5994292"/>
            <a:ext cx="167235" cy="128371"/>
          </a:xfrm>
          <a:custGeom>
            <a:avLst/>
            <a:gdLst>
              <a:gd name="T0" fmla="*/ 8 w 187"/>
              <a:gd name="T1" fmla="*/ 0 h 153"/>
              <a:gd name="T2" fmla="*/ 0 w 187"/>
              <a:gd name="T3" fmla="*/ 6 h 153"/>
              <a:gd name="T4" fmla="*/ 11 w 187"/>
              <a:gd name="T5" fmla="*/ 23 h 153"/>
              <a:gd name="T6" fmla="*/ 23 w 187"/>
              <a:gd name="T7" fmla="*/ 26 h 153"/>
              <a:gd name="T8" fmla="*/ 37 w 187"/>
              <a:gd name="T9" fmla="*/ 40 h 153"/>
              <a:gd name="T10" fmla="*/ 49 w 187"/>
              <a:gd name="T11" fmla="*/ 47 h 153"/>
              <a:gd name="T12" fmla="*/ 68 w 187"/>
              <a:gd name="T13" fmla="*/ 61 h 153"/>
              <a:gd name="T14" fmla="*/ 80 w 187"/>
              <a:gd name="T15" fmla="*/ 67 h 153"/>
              <a:gd name="T16" fmla="*/ 95 w 187"/>
              <a:gd name="T17" fmla="*/ 76 h 153"/>
              <a:gd name="T18" fmla="*/ 99 w 187"/>
              <a:gd name="T19" fmla="*/ 71 h 153"/>
              <a:gd name="T20" fmla="*/ 68 w 187"/>
              <a:gd name="T21" fmla="*/ 49 h 153"/>
              <a:gd name="T22" fmla="*/ 66 w 187"/>
              <a:gd name="T23" fmla="*/ 38 h 153"/>
              <a:gd name="T24" fmla="*/ 62 w 187"/>
              <a:gd name="T25" fmla="*/ 29 h 153"/>
              <a:gd name="T26" fmla="*/ 50 w 187"/>
              <a:gd name="T27" fmla="*/ 17 h 153"/>
              <a:gd name="T28" fmla="*/ 47 w 187"/>
              <a:gd name="T29" fmla="*/ 19 h 153"/>
              <a:gd name="T30" fmla="*/ 30 w 187"/>
              <a:gd name="T31" fmla="*/ 8 h 153"/>
              <a:gd name="T32" fmla="*/ 21 w 187"/>
              <a:gd name="T33" fmla="*/ 3 h 153"/>
              <a:gd name="T34" fmla="*/ 8 w 187"/>
              <a:gd name="T35" fmla="*/ 0 h 153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</a:gdLst>
            <a:ahLst/>
            <a:cxnLst>
              <a:cxn ang="T36">
                <a:pos x="T0" y="T1"/>
              </a:cxn>
              <a:cxn ang="T37">
                <a:pos x="T2" y="T3"/>
              </a:cxn>
              <a:cxn ang="T38">
                <a:pos x="T4" y="T5"/>
              </a:cxn>
              <a:cxn ang="T39">
                <a:pos x="T6" y="T7"/>
              </a:cxn>
              <a:cxn ang="T40">
                <a:pos x="T8" y="T9"/>
              </a:cxn>
              <a:cxn ang="T41">
                <a:pos x="T10" y="T11"/>
              </a:cxn>
              <a:cxn ang="T42">
                <a:pos x="T12" y="T13"/>
              </a:cxn>
              <a:cxn ang="T43">
                <a:pos x="T14" y="T15"/>
              </a:cxn>
              <a:cxn ang="T44">
                <a:pos x="T16" y="T17"/>
              </a:cxn>
              <a:cxn ang="T45">
                <a:pos x="T18" y="T19"/>
              </a:cxn>
              <a:cxn ang="T46">
                <a:pos x="T20" y="T21"/>
              </a:cxn>
              <a:cxn ang="T47">
                <a:pos x="T22" y="T23"/>
              </a:cxn>
              <a:cxn ang="T48">
                <a:pos x="T24" y="T25"/>
              </a:cxn>
              <a:cxn ang="T49">
                <a:pos x="T26" y="T27"/>
              </a:cxn>
              <a:cxn ang="T50">
                <a:pos x="T28" y="T29"/>
              </a:cxn>
              <a:cxn ang="T51">
                <a:pos x="T30" y="T31"/>
              </a:cxn>
              <a:cxn ang="T52">
                <a:pos x="T32" y="T33"/>
              </a:cxn>
              <a:cxn ang="T53">
                <a:pos x="T34" y="T35"/>
              </a:cxn>
            </a:cxnLst>
            <a:rect l="0" t="0" r="r" b="b"/>
            <a:pathLst>
              <a:path w="187" h="153">
                <a:moveTo>
                  <a:pt x="16" y="0"/>
                </a:moveTo>
                <a:lnTo>
                  <a:pt x="0" y="12"/>
                </a:lnTo>
                <a:lnTo>
                  <a:pt x="20" y="46"/>
                </a:lnTo>
                <a:lnTo>
                  <a:pt x="43" y="53"/>
                </a:lnTo>
                <a:lnTo>
                  <a:pt x="69" y="81"/>
                </a:lnTo>
                <a:lnTo>
                  <a:pt x="92" y="95"/>
                </a:lnTo>
                <a:lnTo>
                  <a:pt x="129" y="123"/>
                </a:lnTo>
                <a:lnTo>
                  <a:pt x="152" y="134"/>
                </a:lnTo>
                <a:lnTo>
                  <a:pt x="180" y="153"/>
                </a:lnTo>
                <a:lnTo>
                  <a:pt x="187" y="143"/>
                </a:lnTo>
                <a:lnTo>
                  <a:pt x="129" y="99"/>
                </a:lnTo>
                <a:lnTo>
                  <a:pt x="125" y="77"/>
                </a:lnTo>
                <a:lnTo>
                  <a:pt x="118" y="58"/>
                </a:lnTo>
                <a:lnTo>
                  <a:pt x="95" y="35"/>
                </a:lnTo>
                <a:lnTo>
                  <a:pt x="88" y="39"/>
                </a:lnTo>
                <a:lnTo>
                  <a:pt x="57" y="16"/>
                </a:lnTo>
                <a:lnTo>
                  <a:pt x="39" y="7"/>
                </a:lnTo>
                <a:lnTo>
                  <a:pt x="16" y="0"/>
                </a:lnTo>
                <a:close/>
              </a:path>
            </a:pathLst>
          </a:custGeom>
          <a:solidFill>
            <a:srgbClr val="777777"/>
          </a:solidFill>
          <a:ln>
            <a:noFill/>
          </a:ln>
          <a:extLst>
            <a:ext uri="{91240B29-F687-4F45-9708-019B960494DF}">
              <a14:hiddenLine xmlns:a14="http://schemas.microsoft.com/office/drawing/2010/main" w="11113">
                <a:solidFill>
                  <a:srgbClr val="5F5F5F"/>
                </a:solidFill>
                <a:prstDash val="solid"/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22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6215" name="Freeform 1052"/>
          <p:cNvSpPr>
            <a:spLocks/>
          </p:cNvSpPr>
          <p:nvPr/>
        </p:nvSpPr>
        <p:spPr bwMode="auto">
          <a:xfrm>
            <a:off x="7794021" y="6419944"/>
            <a:ext cx="317577" cy="77698"/>
          </a:xfrm>
          <a:custGeom>
            <a:avLst/>
            <a:gdLst>
              <a:gd name="T0" fmla="*/ 39 w 353"/>
              <a:gd name="T1" fmla="*/ 10 h 96"/>
              <a:gd name="T2" fmla="*/ 53 w 353"/>
              <a:gd name="T3" fmla="*/ 3 h 96"/>
              <a:gd name="T4" fmla="*/ 59 w 353"/>
              <a:gd name="T5" fmla="*/ 10 h 96"/>
              <a:gd name="T6" fmla="*/ 65 w 353"/>
              <a:gd name="T7" fmla="*/ 11 h 96"/>
              <a:gd name="T8" fmla="*/ 75 w 353"/>
              <a:gd name="T9" fmla="*/ 6 h 96"/>
              <a:gd name="T10" fmla="*/ 82 w 353"/>
              <a:gd name="T11" fmla="*/ 3 h 96"/>
              <a:gd name="T12" fmla="*/ 112 w 353"/>
              <a:gd name="T13" fmla="*/ 6 h 96"/>
              <a:gd name="T14" fmla="*/ 141 w 353"/>
              <a:gd name="T15" fmla="*/ 5 h 96"/>
              <a:gd name="T16" fmla="*/ 150 w 353"/>
              <a:gd name="T17" fmla="*/ 13 h 96"/>
              <a:gd name="T18" fmla="*/ 150 w 353"/>
              <a:gd name="T19" fmla="*/ 17 h 96"/>
              <a:gd name="T20" fmla="*/ 170 w 353"/>
              <a:gd name="T21" fmla="*/ 14 h 96"/>
              <a:gd name="T22" fmla="*/ 182 w 353"/>
              <a:gd name="T23" fmla="*/ 16 h 96"/>
              <a:gd name="T24" fmla="*/ 188 w 353"/>
              <a:gd name="T25" fmla="*/ 22 h 96"/>
              <a:gd name="T26" fmla="*/ 182 w 353"/>
              <a:gd name="T27" fmla="*/ 30 h 96"/>
              <a:gd name="T28" fmla="*/ 164 w 353"/>
              <a:gd name="T29" fmla="*/ 29 h 96"/>
              <a:gd name="T30" fmla="*/ 151 w 353"/>
              <a:gd name="T31" fmla="*/ 35 h 96"/>
              <a:gd name="T32" fmla="*/ 130 w 353"/>
              <a:gd name="T33" fmla="*/ 35 h 96"/>
              <a:gd name="T34" fmla="*/ 110 w 353"/>
              <a:gd name="T35" fmla="*/ 43 h 96"/>
              <a:gd name="T36" fmla="*/ 92 w 353"/>
              <a:gd name="T37" fmla="*/ 46 h 96"/>
              <a:gd name="T38" fmla="*/ 78 w 353"/>
              <a:gd name="T39" fmla="*/ 38 h 96"/>
              <a:gd name="T40" fmla="*/ 59 w 353"/>
              <a:gd name="T41" fmla="*/ 29 h 96"/>
              <a:gd name="T42" fmla="*/ 40 w 353"/>
              <a:gd name="T43" fmla="*/ 29 h 96"/>
              <a:gd name="T44" fmla="*/ 16 w 353"/>
              <a:gd name="T45" fmla="*/ 24 h 96"/>
              <a:gd name="T46" fmla="*/ 7 w 353"/>
              <a:gd name="T47" fmla="*/ 17 h 96"/>
              <a:gd name="T48" fmla="*/ 0 w 353"/>
              <a:gd name="T49" fmla="*/ 5 h 96"/>
              <a:gd name="T50" fmla="*/ 4 w 353"/>
              <a:gd name="T51" fmla="*/ 0 h 96"/>
              <a:gd name="T52" fmla="*/ 24 w 353"/>
              <a:gd name="T53" fmla="*/ 3 h 96"/>
              <a:gd name="T54" fmla="*/ 39 w 353"/>
              <a:gd name="T55" fmla="*/ 10 h 9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</a:gdLst>
            <a:ahLst/>
            <a:cxnLst>
              <a:cxn ang="T56">
                <a:pos x="T0" y="T1"/>
              </a:cxn>
              <a:cxn ang="T57">
                <a:pos x="T2" y="T3"/>
              </a:cxn>
              <a:cxn ang="T58">
                <a:pos x="T4" y="T5"/>
              </a:cxn>
              <a:cxn ang="T59">
                <a:pos x="T6" y="T7"/>
              </a:cxn>
              <a:cxn ang="T60">
                <a:pos x="T8" y="T9"/>
              </a:cxn>
              <a:cxn ang="T61">
                <a:pos x="T10" y="T11"/>
              </a:cxn>
              <a:cxn ang="T62">
                <a:pos x="T12" y="T13"/>
              </a:cxn>
              <a:cxn ang="T63">
                <a:pos x="T14" y="T15"/>
              </a:cxn>
              <a:cxn ang="T64">
                <a:pos x="T16" y="T17"/>
              </a:cxn>
              <a:cxn ang="T65">
                <a:pos x="T18" y="T19"/>
              </a:cxn>
              <a:cxn ang="T66">
                <a:pos x="T20" y="T21"/>
              </a:cxn>
              <a:cxn ang="T67">
                <a:pos x="T22" y="T23"/>
              </a:cxn>
              <a:cxn ang="T68">
                <a:pos x="T24" y="T25"/>
              </a:cxn>
              <a:cxn ang="T69">
                <a:pos x="T26" y="T27"/>
              </a:cxn>
              <a:cxn ang="T70">
                <a:pos x="T28" y="T29"/>
              </a:cxn>
              <a:cxn ang="T71">
                <a:pos x="T30" y="T31"/>
              </a:cxn>
              <a:cxn ang="T72">
                <a:pos x="T32" y="T33"/>
              </a:cxn>
              <a:cxn ang="T73">
                <a:pos x="T34" y="T35"/>
              </a:cxn>
              <a:cxn ang="T74">
                <a:pos x="T36" y="T37"/>
              </a:cxn>
              <a:cxn ang="T75">
                <a:pos x="T38" y="T39"/>
              </a:cxn>
              <a:cxn ang="T76">
                <a:pos x="T40" y="T41"/>
              </a:cxn>
              <a:cxn ang="T77">
                <a:pos x="T42" y="T43"/>
              </a:cxn>
              <a:cxn ang="T78">
                <a:pos x="T44" y="T45"/>
              </a:cxn>
              <a:cxn ang="T79">
                <a:pos x="T46" y="T47"/>
              </a:cxn>
              <a:cxn ang="T80">
                <a:pos x="T48" y="T49"/>
              </a:cxn>
              <a:cxn ang="T81">
                <a:pos x="T50" y="T51"/>
              </a:cxn>
              <a:cxn ang="T82">
                <a:pos x="T52" y="T53"/>
              </a:cxn>
              <a:cxn ang="T83">
                <a:pos x="T54" y="T55"/>
              </a:cxn>
            </a:cxnLst>
            <a:rect l="0" t="0" r="r" b="b"/>
            <a:pathLst>
              <a:path w="353" h="96">
                <a:moveTo>
                  <a:pt x="73" y="20"/>
                </a:moveTo>
                <a:lnTo>
                  <a:pt x="99" y="7"/>
                </a:lnTo>
                <a:lnTo>
                  <a:pt x="111" y="20"/>
                </a:lnTo>
                <a:lnTo>
                  <a:pt x="122" y="23"/>
                </a:lnTo>
                <a:lnTo>
                  <a:pt x="141" y="13"/>
                </a:lnTo>
                <a:lnTo>
                  <a:pt x="154" y="7"/>
                </a:lnTo>
                <a:lnTo>
                  <a:pt x="210" y="13"/>
                </a:lnTo>
                <a:lnTo>
                  <a:pt x="265" y="11"/>
                </a:lnTo>
                <a:lnTo>
                  <a:pt x="281" y="27"/>
                </a:lnTo>
                <a:lnTo>
                  <a:pt x="281" y="36"/>
                </a:lnTo>
                <a:lnTo>
                  <a:pt x="320" y="30"/>
                </a:lnTo>
                <a:lnTo>
                  <a:pt x="341" y="34"/>
                </a:lnTo>
                <a:lnTo>
                  <a:pt x="353" y="46"/>
                </a:lnTo>
                <a:lnTo>
                  <a:pt x="341" y="62"/>
                </a:lnTo>
                <a:lnTo>
                  <a:pt x="307" y="60"/>
                </a:lnTo>
                <a:lnTo>
                  <a:pt x="284" y="73"/>
                </a:lnTo>
                <a:lnTo>
                  <a:pt x="245" y="73"/>
                </a:lnTo>
                <a:lnTo>
                  <a:pt x="207" y="89"/>
                </a:lnTo>
                <a:lnTo>
                  <a:pt x="173" y="96"/>
                </a:lnTo>
                <a:lnTo>
                  <a:pt x="147" y="80"/>
                </a:lnTo>
                <a:lnTo>
                  <a:pt x="111" y="60"/>
                </a:lnTo>
                <a:lnTo>
                  <a:pt x="76" y="60"/>
                </a:lnTo>
                <a:lnTo>
                  <a:pt x="30" y="50"/>
                </a:lnTo>
                <a:lnTo>
                  <a:pt x="13" y="36"/>
                </a:lnTo>
                <a:lnTo>
                  <a:pt x="0" y="11"/>
                </a:lnTo>
                <a:lnTo>
                  <a:pt x="7" y="0"/>
                </a:lnTo>
                <a:lnTo>
                  <a:pt x="46" y="7"/>
                </a:lnTo>
                <a:lnTo>
                  <a:pt x="73" y="20"/>
                </a:lnTo>
                <a:close/>
              </a:path>
            </a:pathLst>
          </a:custGeom>
          <a:solidFill>
            <a:srgbClr val="777777"/>
          </a:solidFill>
          <a:ln>
            <a:noFill/>
          </a:ln>
          <a:extLst>
            <a:ext uri="{91240B29-F687-4F45-9708-019B960494DF}">
              <a14:hiddenLine xmlns:a14="http://schemas.microsoft.com/office/drawing/2010/main" w="11113">
                <a:solidFill>
                  <a:srgbClr val="5F5F5F"/>
                </a:solidFill>
                <a:prstDash val="solid"/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22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6216" name="Freeform 1053"/>
          <p:cNvSpPr>
            <a:spLocks/>
          </p:cNvSpPr>
          <p:nvPr/>
        </p:nvSpPr>
        <p:spPr bwMode="auto">
          <a:xfrm>
            <a:off x="7930850" y="5843962"/>
            <a:ext cx="47299" cy="42227"/>
          </a:xfrm>
          <a:custGeom>
            <a:avLst/>
            <a:gdLst>
              <a:gd name="T0" fmla="*/ 28 w 53"/>
              <a:gd name="T1" fmla="*/ 0 h 49"/>
              <a:gd name="T2" fmla="*/ 11 w 53"/>
              <a:gd name="T3" fmla="*/ 0 h 49"/>
              <a:gd name="T4" fmla="*/ 2 w 53"/>
              <a:gd name="T5" fmla="*/ 6 h 49"/>
              <a:gd name="T6" fmla="*/ 0 w 53"/>
              <a:gd name="T7" fmla="*/ 13 h 49"/>
              <a:gd name="T8" fmla="*/ 0 w 53"/>
              <a:gd name="T9" fmla="*/ 23 h 49"/>
              <a:gd name="T10" fmla="*/ 8 w 53"/>
              <a:gd name="T11" fmla="*/ 25 h 49"/>
              <a:gd name="T12" fmla="*/ 24 w 53"/>
              <a:gd name="T13" fmla="*/ 15 h 49"/>
              <a:gd name="T14" fmla="*/ 28 w 53"/>
              <a:gd name="T15" fmla="*/ 0 h 49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0" t="0" r="r" b="b"/>
            <a:pathLst>
              <a:path w="53" h="49">
                <a:moveTo>
                  <a:pt x="53" y="0"/>
                </a:moveTo>
                <a:lnTo>
                  <a:pt x="20" y="0"/>
                </a:lnTo>
                <a:lnTo>
                  <a:pt x="4" y="11"/>
                </a:lnTo>
                <a:lnTo>
                  <a:pt x="0" y="26"/>
                </a:lnTo>
                <a:lnTo>
                  <a:pt x="0" y="46"/>
                </a:lnTo>
                <a:lnTo>
                  <a:pt x="16" y="49"/>
                </a:lnTo>
                <a:lnTo>
                  <a:pt x="46" y="30"/>
                </a:lnTo>
                <a:lnTo>
                  <a:pt x="53" y="0"/>
                </a:lnTo>
                <a:close/>
              </a:path>
            </a:pathLst>
          </a:custGeom>
          <a:solidFill>
            <a:srgbClr val="777777"/>
          </a:solidFill>
          <a:ln>
            <a:noFill/>
          </a:ln>
          <a:extLst>
            <a:ext uri="{91240B29-F687-4F45-9708-019B960494DF}">
              <a14:hiddenLine xmlns:a14="http://schemas.microsoft.com/office/drawing/2010/main" w="11113">
                <a:solidFill>
                  <a:srgbClr val="5F5F5F"/>
                </a:solidFill>
                <a:prstDash val="solid"/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22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6217" name="Freeform 1054"/>
          <p:cNvSpPr>
            <a:spLocks/>
          </p:cNvSpPr>
          <p:nvPr/>
        </p:nvSpPr>
        <p:spPr bwMode="auto">
          <a:xfrm>
            <a:off x="8255183" y="6227387"/>
            <a:ext cx="65880" cy="32093"/>
          </a:xfrm>
          <a:custGeom>
            <a:avLst/>
            <a:gdLst>
              <a:gd name="T0" fmla="*/ 39 w 73"/>
              <a:gd name="T1" fmla="*/ 5 h 39"/>
              <a:gd name="T2" fmla="*/ 21 w 73"/>
              <a:gd name="T3" fmla="*/ 19 h 39"/>
              <a:gd name="T4" fmla="*/ 9 w 73"/>
              <a:gd name="T5" fmla="*/ 19 h 39"/>
              <a:gd name="T6" fmla="*/ 0 w 73"/>
              <a:gd name="T7" fmla="*/ 13 h 39"/>
              <a:gd name="T8" fmla="*/ 6 w 73"/>
              <a:gd name="T9" fmla="*/ 2 h 39"/>
              <a:gd name="T10" fmla="*/ 25 w 73"/>
              <a:gd name="T11" fmla="*/ 0 h 39"/>
              <a:gd name="T12" fmla="*/ 39 w 73"/>
              <a:gd name="T13" fmla="*/ 5 h 39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73" h="39">
                <a:moveTo>
                  <a:pt x="73" y="11"/>
                </a:moveTo>
                <a:lnTo>
                  <a:pt x="39" y="39"/>
                </a:lnTo>
                <a:lnTo>
                  <a:pt x="16" y="39"/>
                </a:lnTo>
                <a:lnTo>
                  <a:pt x="0" y="27"/>
                </a:lnTo>
                <a:lnTo>
                  <a:pt x="11" y="4"/>
                </a:lnTo>
                <a:lnTo>
                  <a:pt x="46" y="0"/>
                </a:lnTo>
                <a:lnTo>
                  <a:pt x="73" y="11"/>
                </a:lnTo>
                <a:close/>
              </a:path>
            </a:pathLst>
          </a:custGeom>
          <a:solidFill>
            <a:srgbClr val="777777"/>
          </a:solidFill>
          <a:ln>
            <a:noFill/>
          </a:ln>
          <a:extLst>
            <a:ext uri="{91240B29-F687-4F45-9708-019B960494DF}">
              <a14:hiddenLine xmlns:a14="http://schemas.microsoft.com/office/drawing/2010/main" w="11113">
                <a:solidFill>
                  <a:srgbClr val="5F5F5F"/>
                </a:solidFill>
                <a:prstDash val="solid"/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22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6218" name="Freeform 1055"/>
          <p:cNvSpPr>
            <a:spLocks/>
          </p:cNvSpPr>
          <p:nvPr/>
        </p:nvSpPr>
        <p:spPr bwMode="auto">
          <a:xfrm>
            <a:off x="8263629" y="6300018"/>
            <a:ext cx="67570" cy="48984"/>
          </a:xfrm>
          <a:custGeom>
            <a:avLst/>
            <a:gdLst>
              <a:gd name="T0" fmla="*/ 40 w 74"/>
              <a:gd name="T1" fmla="*/ 0 h 59"/>
              <a:gd name="T2" fmla="*/ 40 w 74"/>
              <a:gd name="T3" fmla="*/ 10 h 59"/>
              <a:gd name="T4" fmla="*/ 15 w 74"/>
              <a:gd name="T5" fmla="*/ 25 h 59"/>
              <a:gd name="T6" fmla="*/ 5 w 74"/>
              <a:gd name="T7" fmla="*/ 29 h 59"/>
              <a:gd name="T8" fmla="*/ 0 w 74"/>
              <a:gd name="T9" fmla="*/ 27 h 59"/>
              <a:gd name="T10" fmla="*/ 4 w 74"/>
              <a:gd name="T11" fmla="*/ 17 h 59"/>
              <a:gd name="T12" fmla="*/ 21 w 74"/>
              <a:gd name="T13" fmla="*/ 5 h 59"/>
              <a:gd name="T14" fmla="*/ 40 w 74"/>
              <a:gd name="T15" fmla="*/ 0 h 59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0" t="0" r="r" b="b"/>
            <a:pathLst>
              <a:path w="74" h="59">
                <a:moveTo>
                  <a:pt x="74" y="0"/>
                </a:moveTo>
                <a:lnTo>
                  <a:pt x="74" y="20"/>
                </a:lnTo>
                <a:lnTo>
                  <a:pt x="28" y="50"/>
                </a:lnTo>
                <a:lnTo>
                  <a:pt x="9" y="59"/>
                </a:lnTo>
                <a:lnTo>
                  <a:pt x="0" y="55"/>
                </a:lnTo>
                <a:lnTo>
                  <a:pt x="7" y="34"/>
                </a:lnTo>
                <a:lnTo>
                  <a:pt x="39" y="11"/>
                </a:lnTo>
                <a:lnTo>
                  <a:pt x="74" y="0"/>
                </a:lnTo>
                <a:close/>
              </a:path>
            </a:pathLst>
          </a:custGeom>
          <a:solidFill>
            <a:srgbClr val="777777"/>
          </a:solidFill>
          <a:ln>
            <a:noFill/>
          </a:ln>
          <a:extLst>
            <a:ext uri="{91240B29-F687-4F45-9708-019B960494DF}">
              <a14:hiddenLine xmlns:a14="http://schemas.microsoft.com/office/drawing/2010/main" w="11113">
                <a:solidFill>
                  <a:srgbClr val="5F5F5F"/>
                </a:solidFill>
                <a:prstDash val="solid"/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22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6219" name="Freeform 1056"/>
          <p:cNvSpPr>
            <a:spLocks/>
          </p:cNvSpPr>
          <p:nvPr/>
        </p:nvSpPr>
        <p:spPr bwMode="auto">
          <a:xfrm>
            <a:off x="8018690" y="5913215"/>
            <a:ext cx="82773" cy="54051"/>
          </a:xfrm>
          <a:custGeom>
            <a:avLst/>
            <a:gdLst>
              <a:gd name="T0" fmla="*/ 26 w 92"/>
              <a:gd name="T1" fmla="*/ 0 h 65"/>
              <a:gd name="T2" fmla="*/ 49 w 92"/>
              <a:gd name="T3" fmla="*/ 23 h 65"/>
              <a:gd name="T4" fmla="*/ 45 w 92"/>
              <a:gd name="T5" fmla="*/ 29 h 65"/>
              <a:gd name="T6" fmla="*/ 33 w 92"/>
              <a:gd name="T7" fmla="*/ 32 h 65"/>
              <a:gd name="T8" fmla="*/ 31 w 92"/>
              <a:gd name="T9" fmla="*/ 24 h 65"/>
              <a:gd name="T10" fmla="*/ 26 w 92"/>
              <a:gd name="T11" fmla="*/ 21 h 65"/>
              <a:gd name="T12" fmla="*/ 19 w 92"/>
              <a:gd name="T13" fmla="*/ 24 h 65"/>
              <a:gd name="T14" fmla="*/ 10 w 92"/>
              <a:gd name="T15" fmla="*/ 19 h 65"/>
              <a:gd name="T16" fmla="*/ 6 w 92"/>
              <a:gd name="T17" fmla="*/ 15 h 65"/>
              <a:gd name="T18" fmla="*/ 12 w 92"/>
              <a:gd name="T19" fmla="*/ 11 h 65"/>
              <a:gd name="T20" fmla="*/ 2 w 92"/>
              <a:gd name="T21" fmla="*/ 16 h 65"/>
              <a:gd name="T22" fmla="*/ 0 w 92"/>
              <a:gd name="T23" fmla="*/ 11 h 65"/>
              <a:gd name="T24" fmla="*/ 14 w 92"/>
              <a:gd name="T25" fmla="*/ 6 h 65"/>
              <a:gd name="T26" fmla="*/ 26 w 92"/>
              <a:gd name="T27" fmla="*/ 0 h 65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0" t="0" r="r" b="b"/>
            <a:pathLst>
              <a:path w="92" h="65">
                <a:moveTo>
                  <a:pt x="49" y="0"/>
                </a:moveTo>
                <a:lnTo>
                  <a:pt x="92" y="46"/>
                </a:lnTo>
                <a:lnTo>
                  <a:pt x="85" y="58"/>
                </a:lnTo>
                <a:lnTo>
                  <a:pt x="62" y="65"/>
                </a:lnTo>
                <a:lnTo>
                  <a:pt x="58" y="49"/>
                </a:lnTo>
                <a:lnTo>
                  <a:pt x="49" y="42"/>
                </a:lnTo>
                <a:lnTo>
                  <a:pt x="35" y="49"/>
                </a:lnTo>
                <a:lnTo>
                  <a:pt x="19" y="39"/>
                </a:lnTo>
                <a:lnTo>
                  <a:pt x="12" y="30"/>
                </a:lnTo>
                <a:lnTo>
                  <a:pt x="23" y="23"/>
                </a:lnTo>
                <a:lnTo>
                  <a:pt x="4" y="33"/>
                </a:lnTo>
                <a:lnTo>
                  <a:pt x="0" y="23"/>
                </a:lnTo>
                <a:lnTo>
                  <a:pt x="26" y="12"/>
                </a:lnTo>
                <a:lnTo>
                  <a:pt x="49" y="0"/>
                </a:lnTo>
                <a:close/>
              </a:path>
            </a:pathLst>
          </a:custGeom>
          <a:solidFill>
            <a:srgbClr val="777777"/>
          </a:solidFill>
          <a:ln>
            <a:noFill/>
          </a:ln>
          <a:extLst>
            <a:ext uri="{91240B29-F687-4F45-9708-019B960494DF}">
              <a14:hiddenLine xmlns:a14="http://schemas.microsoft.com/office/drawing/2010/main" w="11113">
                <a:solidFill>
                  <a:srgbClr val="5F5F5F"/>
                </a:solidFill>
                <a:prstDash val="solid"/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22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6220" name="Freeform 1057"/>
          <p:cNvSpPr>
            <a:spLocks/>
          </p:cNvSpPr>
          <p:nvPr/>
        </p:nvSpPr>
        <p:spPr bwMode="auto">
          <a:xfrm>
            <a:off x="6182489" y="5413243"/>
            <a:ext cx="108111" cy="177355"/>
          </a:xfrm>
          <a:custGeom>
            <a:avLst/>
            <a:gdLst>
              <a:gd name="T0" fmla="*/ 64 w 118"/>
              <a:gd name="T1" fmla="*/ 0 h 213"/>
              <a:gd name="T2" fmla="*/ 43 w 118"/>
              <a:gd name="T3" fmla="*/ 23 h 213"/>
              <a:gd name="T4" fmla="*/ 18 w 118"/>
              <a:gd name="T5" fmla="*/ 23 h 213"/>
              <a:gd name="T6" fmla="*/ 0 w 118"/>
              <a:gd name="T7" fmla="*/ 35 h 213"/>
              <a:gd name="T8" fmla="*/ 4 w 118"/>
              <a:gd name="T9" fmla="*/ 53 h 213"/>
              <a:gd name="T10" fmla="*/ 4 w 118"/>
              <a:gd name="T11" fmla="*/ 83 h 213"/>
              <a:gd name="T12" fmla="*/ 18 w 118"/>
              <a:gd name="T13" fmla="*/ 105 h 213"/>
              <a:gd name="T14" fmla="*/ 35 w 118"/>
              <a:gd name="T15" fmla="*/ 99 h 213"/>
              <a:gd name="T16" fmla="*/ 39 w 118"/>
              <a:gd name="T17" fmla="*/ 86 h 213"/>
              <a:gd name="T18" fmla="*/ 57 w 118"/>
              <a:gd name="T19" fmla="*/ 57 h 213"/>
              <a:gd name="T20" fmla="*/ 57 w 118"/>
              <a:gd name="T21" fmla="*/ 41 h 213"/>
              <a:gd name="T22" fmla="*/ 64 w 118"/>
              <a:gd name="T23" fmla="*/ 0 h 213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118" h="213">
                <a:moveTo>
                  <a:pt x="118" y="0"/>
                </a:moveTo>
                <a:lnTo>
                  <a:pt x="79" y="46"/>
                </a:lnTo>
                <a:lnTo>
                  <a:pt x="33" y="46"/>
                </a:lnTo>
                <a:lnTo>
                  <a:pt x="0" y="72"/>
                </a:lnTo>
                <a:lnTo>
                  <a:pt x="7" y="108"/>
                </a:lnTo>
                <a:lnTo>
                  <a:pt x="7" y="168"/>
                </a:lnTo>
                <a:lnTo>
                  <a:pt x="33" y="213"/>
                </a:lnTo>
                <a:lnTo>
                  <a:pt x="65" y="201"/>
                </a:lnTo>
                <a:lnTo>
                  <a:pt x="72" y="175"/>
                </a:lnTo>
                <a:lnTo>
                  <a:pt x="106" y="115"/>
                </a:lnTo>
                <a:lnTo>
                  <a:pt x="106" y="83"/>
                </a:lnTo>
                <a:lnTo>
                  <a:pt x="118" y="0"/>
                </a:lnTo>
                <a:close/>
              </a:path>
            </a:pathLst>
          </a:custGeom>
          <a:solidFill>
            <a:srgbClr val="777777"/>
          </a:solidFill>
          <a:ln>
            <a:noFill/>
          </a:ln>
          <a:extLst>
            <a:ext uri="{91240B29-F687-4F45-9708-019B960494DF}">
              <a14:hiddenLine xmlns:a14="http://schemas.microsoft.com/office/drawing/2010/main" w="11113">
                <a:solidFill>
                  <a:srgbClr val="5F5F5F"/>
                </a:solidFill>
                <a:prstDash val="solid"/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22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6221" name="Freeform 1058"/>
          <p:cNvSpPr>
            <a:spLocks/>
          </p:cNvSpPr>
          <p:nvPr/>
        </p:nvSpPr>
        <p:spPr bwMode="auto">
          <a:xfrm>
            <a:off x="5072659" y="4269725"/>
            <a:ext cx="1217940" cy="1089467"/>
          </a:xfrm>
          <a:custGeom>
            <a:avLst/>
            <a:gdLst>
              <a:gd name="T0" fmla="*/ 11 w 1345"/>
              <a:gd name="T1" fmla="*/ 126 h 1315"/>
              <a:gd name="T2" fmla="*/ 12 w 1345"/>
              <a:gd name="T3" fmla="*/ 151 h 1315"/>
              <a:gd name="T4" fmla="*/ 70 w 1345"/>
              <a:gd name="T5" fmla="*/ 191 h 1315"/>
              <a:gd name="T6" fmla="*/ 116 w 1345"/>
              <a:gd name="T7" fmla="*/ 216 h 1315"/>
              <a:gd name="T8" fmla="*/ 111 w 1345"/>
              <a:gd name="T9" fmla="*/ 250 h 1315"/>
              <a:gd name="T10" fmla="*/ 137 w 1345"/>
              <a:gd name="T11" fmla="*/ 301 h 1315"/>
              <a:gd name="T12" fmla="*/ 150 w 1345"/>
              <a:gd name="T13" fmla="*/ 371 h 1315"/>
              <a:gd name="T14" fmla="*/ 125 w 1345"/>
              <a:gd name="T15" fmla="*/ 371 h 1315"/>
              <a:gd name="T16" fmla="*/ 109 w 1345"/>
              <a:gd name="T17" fmla="*/ 406 h 1315"/>
              <a:gd name="T18" fmla="*/ 93 w 1345"/>
              <a:gd name="T19" fmla="*/ 441 h 1315"/>
              <a:gd name="T20" fmla="*/ 54 w 1345"/>
              <a:gd name="T21" fmla="*/ 504 h 1315"/>
              <a:gd name="T22" fmla="*/ 56 w 1345"/>
              <a:gd name="T23" fmla="*/ 534 h 1315"/>
              <a:gd name="T24" fmla="*/ 152 w 1345"/>
              <a:gd name="T25" fmla="*/ 592 h 1315"/>
              <a:gd name="T26" fmla="*/ 235 w 1345"/>
              <a:gd name="T27" fmla="*/ 628 h 1315"/>
              <a:gd name="T28" fmla="*/ 307 w 1345"/>
              <a:gd name="T29" fmla="*/ 645 h 1315"/>
              <a:gd name="T30" fmla="*/ 333 w 1345"/>
              <a:gd name="T31" fmla="*/ 595 h 1315"/>
              <a:gd name="T32" fmla="*/ 398 w 1345"/>
              <a:gd name="T33" fmla="*/ 574 h 1315"/>
              <a:gd name="T34" fmla="*/ 446 w 1345"/>
              <a:gd name="T35" fmla="*/ 596 h 1315"/>
              <a:gd name="T36" fmla="*/ 511 w 1345"/>
              <a:gd name="T37" fmla="*/ 628 h 1315"/>
              <a:gd name="T38" fmla="*/ 570 w 1345"/>
              <a:gd name="T39" fmla="*/ 615 h 1315"/>
              <a:gd name="T40" fmla="*/ 614 w 1345"/>
              <a:gd name="T41" fmla="*/ 573 h 1315"/>
              <a:gd name="T42" fmla="*/ 588 w 1345"/>
              <a:gd name="T43" fmla="*/ 555 h 1315"/>
              <a:gd name="T44" fmla="*/ 583 w 1345"/>
              <a:gd name="T45" fmla="*/ 496 h 1315"/>
              <a:gd name="T46" fmla="*/ 600 w 1345"/>
              <a:gd name="T47" fmla="*/ 441 h 1315"/>
              <a:gd name="T48" fmla="*/ 600 w 1345"/>
              <a:gd name="T49" fmla="*/ 391 h 1315"/>
              <a:gd name="T50" fmla="*/ 569 w 1345"/>
              <a:gd name="T51" fmla="*/ 393 h 1315"/>
              <a:gd name="T52" fmla="*/ 554 w 1345"/>
              <a:gd name="T53" fmla="*/ 386 h 1315"/>
              <a:gd name="T54" fmla="*/ 588 w 1345"/>
              <a:gd name="T55" fmla="*/ 350 h 1315"/>
              <a:gd name="T56" fmla="*/ 639 w 1345"/>
              <a:gd name="T57" fmla="*/ 305 h 1315"/>
              <a:gd name="T58" fmla="*/ 665 w 1345"/>
              <a:gd name="T59" fmla="*/ 283 h 1315"/>
              <a:gd name="T60" fmla="*/ 686 w 1345"/>
              <a:gd name="T61" fmla="*/ 239 h 1315"/>
              <a:gd name="T62" fmla="*/ 721 w 1345"/>
              <a:gd name="T63" fmla="*/ 203 h 1315"/>
              <a:gd name="T64" fmla="*/ 679 w 1345"/>
              <a:gd name="T65" fmla="*/ 184 h 1315"/>
              <a:gd name="T66" fmla="*/ 630 w 1345"/>
              <a:gd name="T67" fmla="*/ 169 h 1315"/>
              <a:gd name="T68" fmla="*/ 596 w 1345"/>
              <a:gd name="T69" fmla="*/ 141 h 1315"/>
              <a:gd name="T70" fmla="*/ 549 w 1345"/>
              <a:gd name="T71" fmla="*/ 103 h 1315"/>
              <a:gd name="T72" fmla="*/ 509 w 1345"/>
              <a:gd name="T73" fmla="*/ 66 h 1315"/>
              <a:gd name="T74" fmla="*/ 481 w 1345"/>
              <a:gd name="T75" fmla="*/ 26 h 1315"/>
              <a:gd name="T76" fmla="*/ 419 w 1345"/>
              <a:gd name="T77" fmla="*/ 2 h 1315"/>
              <a:gd name="T78" fmla="*/ 393 w 1345"/>
              <a:gd name="T79" fmla="*/ 30 h 1315"/>
              <a:gd name="T80" fmla="*/ 300 w 1345"/>
              <a:gd name="T81" fmla="*/ 76 h 1315"/>
              <a:gd name="T82" fmla="*/ 251 w 1345"/>
              <a:gd name="T83" fmla="*/ 90 h 1315"/>
              <a:gd name="T84" fmla="*/ 207 w 1345"/>
              <a:gd name="T85" fmla="*/ 68 h 1315"/>
              <a:gd name="T86" fmla="*/ 188 w 1345"/>
              <a:gd name="T87" fmla="*/ 49 h 1315"/>
              <a:gd name="T88" fmla="*/ 193 w 1345"/>
              <a:gd name="T89" fmla="*/ 72 h 1315"/>
              <a:gd name="T90" fmla="*/ 187 w 1345"/>
              <a:gd name="T91" fmla="*/ 98 h 1315"/>
              <a:gd name="T92" fmla="*/ 173 w 1345"/>
              <a:gd name="T93" fmla="*/ 119 h 1315"/>
              <a:gd name="T94" fmla="*/ 133 w 1345"/>
              <a:gd name="T95" fmla="*/ 109 h 1315"/>
              <a:gd name="T96" fmla="*/ 88 w 1345"/>
              <a:gd name="T97" fmla="*/ 83 h 1315"/>
              <a:gd name="T98" fmla="*/ 56 w 1345"/>
              <a:gd name="T99" fmla="*/ 94 h 1315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</a:gdLst>
            <a:ahLst/>
            <a:cxnLst>
              <a:cxn ang="T100">
                <a:pos x="T0" y="T1"/>
              </a:cxn>
              <a:cxn ang="T101">
                <a:pos x="T2" y="T3"/>
              </a:cxn>
              <a:cxn ang="T102">
                <a:pos x="T4" y="T5"/>
              </a:cxn>
              <a:cxn ang="T103">
                <a:pos x="T6" y="T7"/>
              </a:cxn>
              <a:cxn ang="T104">
                <a:pos x="T8" y="T9"/>
              </a:cxn>
              <a:cxn ang="T105">
                <a:pos x="T10" y="T11"/>
              </a:cxn>
              <a:cxn ang="T106">
                <a:pos x="T12" y="T13"/>
              </a:cxn>
              <a:cxn ang="T107">
                <a:pos x="T14" y="T15"/>
              </a:cxn>
              <a:cxn ang="T108">
                <a:pos x="T16" y="T17"/>
              </a:cxn>
              <a:cxn ang="T109">
                <a:pos x="T18" y="T19"/>
              </a:cxn>
              <a:cxn ang="T110">
                <a:pos x="T20" y="T21"/>
              </a:cxn>
              <a:cxn ang="T111">
                <a:pos x="T22" y="T23"/>
              </a:cxn>
              <a:cxn ang="T112">
                <a:pos x="T24" y="T25"/>
              </a:cxn>
              <a:cxn ang="T113">
                <a:pos x="T26" y="T27"/>
              </a:cxn>
              <a:cxn ang="T114">
                <a:pos x="T28" y="T29"/>
              </a:cxn>
              <a:cxn ang="T115">
                <a:pos x="T30" y="T31"/>
              </a:cxn>
              <a:cxn ang="T116">
                <a:pos x="T32" y="T33"/>
              </a:cxn>
              <a:cxn ang="T117">
                <a:pos x="T34" y="T35"/>
              </a:cxn>
              <a:cxn ang="T118">
                <a:pos x="T36" y="T37"/>
              </a:cxn>
              <a:cxn ang="T119">
                <a:pos x="T38" y="T39"/>
              </a:cxn>
              <a:cxn ang="T120">
                <a:pos x="T40" y="T41"/>
              </a:cxn>
              <a:cxn ang="T121">
                <a:pos x="T42" y="T43"/>
              </a:cxn>
              <a:cxn ang="T122">
                <a:pos x="T44" y="T45"/>
              </a:cxn>
              <a:cxn ang="T123">
                <a:pos x="T46" y="T47"/>
              </a:cxn>
              <a:cxn ang="T124">
                <a:pos x="T48" y="T49"/>
              </a:cxn>
              <a:cxn ang="T125">
                <a:pos x="T50" y="T51"/>
              </a:cxn>
              <a:cxn ang="T126">
                <a:pos x="T52" y="T53"/>
              </a:cxn>
              <a:cxn ang="T127">
                <a:pos x="T54" y="T55"/>
              </a:cxn>
              <a:cxn ang="T128">
                <a:pos x="T56" y="T57"/>
              </a:cxn>
              <a:cxn ang="T129">
                <a:pos x="T58" y="T59"/>
              </a:cxn>
              <a:cxn ang="T130">
                <a:pos x="T60" y="T61"/>
              </a:cxn>
              <a:cxn ang="T131">
                <a:pos x="T62" y="T63"/>
              </a:cxn>
              <a:cxn ang="T132">
                <a:pos x="T64" y="T65"/>
              </a:cxn>
              <a:cxn ang="T133">
                <a:pos x="T66" y="T67"/>
              </a:cxn>
              <a:cxn ang="T134">
                <a:pos x="T68" y="T69"/>
              </a:cxn>
              <a:cxn ang="T135">
                <a:pos x="T70" y="T71"/>
              </a:cxn>
              <a:cxn ang="T136">
                <a:pos x="T72" y="T73"/>
              </a:cxn>
              <a:cxn ang="T137">
                <a:pos x="T74" y="T75"/>
              </a:cxn>
              <a:cxn ang="T138">
                <a:pos x="T76" y="T77"/>
              </a:cxn>
              <a:cxn ang="T139">
                <a:pos x="T78" y="T79"/>
              </a:cxn>
              <a:cxn ang="T140">
                <a:pos x="T80" y="T81"/>
              </a:cxn>
              <a:cxn ang="T141">
                <a:pos x="T82" y="T83"/>
              </a:cxn>
              <a:cxn ang="T142">
                <a:pos x="T84" y="T85"/>
              </a:cxn>
              <a:cxn ang="T143">
                <a:pos x="T86" y="T87"/>
              </a:cxn>
              <a:cxn ang="T144">
                <a:pos x="T88" y="T89"/>
              </a:cxn>
              <a:cxn ang="T145">
                <a:pos x="T90" y="T91"/>
              </a:cxn>
              <a:cxn ang="T146">
                <a:pos x="T92" y="T93"/>
              </a:cxn>
              <a:cxn ang="T147">
                <a:pos x="T94" y="T95"/>
              </a:cxn>
              <a:cxn ang="T148">
                <a:pos x="T96" y="T97"/>
              </a:cxn>
              <a:cxn ang="T149">
                <a:pos x="T98" y="T99"/>
              </a:cxn>
            </a:cxnLst>
            <a:rect l="0" t="0" r="r" b="b"/>
            <a:pathLst>
              <a:path w="1345" h="1315">
                <a:moveTo>
                  <a:pt x="23" y="187"/>
                </a:moveTo>
                <a:lnTo>
                  <a:pt x="36" y="219"/>
                </a:lnTo>
                <a:lnTo>
                  <a:pt x="23" y="246"/>
                </a:lnTo>
                <a:lnTo>
                  <a:pt x="20" y="256"/>
                </a:lnTo>
                <a:lnTo>
                  <a:pt x="0" y="249"/>
                </a:lnTo>
                <a:lnTo>
                  <a:pt x="7" y="265"/>
                </a:lnTo>
                <a:lnTo>
                  <a:pt x="7" y="281"/>
                </a:lnTo>
                <a:lnTo>
                  <a:pt x="23" y="307"/>
                </a:lnTo>
                <a:lnTo>
                  <a:pt x="53" y="298"/>
                </a:lnTo>
                <a:lnTo>
                  <a:pt x="92" y="341"/>
                </a:lnTo>
                <a:lnTo>
                  <a:pt x="108" y="369"/>
                </a:lnTo>
                <a:lnTo>
                  <a:pt x="131" y="390"/>
                </a:lnTo>
                <a:lnTo>
                  <a:pt x="161" y="390"/>
                </a:lnTo>
                <a:lnTo>
                  <a:pt x="173" y="415"/>
                </a:lnTo>
                <a:lnTo>
                  <a:pt x="200" y="438"/>
                </a:lnTo>
                <a:lnTo>
                  <a:pt x="216" y="441"/>
                </a:lnTo>
                <a:lnTo>
                  <a:pt x="219" y="450"/>
                </a:lnTo>
                <a:lnTo>
                  <a:pt x="210" y="471"/>
                </a:lnTo>
                <a:lnTo>
                  <a:pt x="210" y="491"/>
                </a:lnTo>
                <a:lnTo>
                  <a:pt x="207" y="510"/>
                </a:lnTo>
                <a:lnTo>
                  <a:pt x="200" y="544"/>
                </a:lnTo>
                <a:lnTo>
                  <a:pt x="226" y="576"/>
                </a:lnTo>
                <a:lnTo>
                  <a:pt x="256" y="598"/>
                </a:lnTo>
                <a:lnTo>
                  <a:pt x="256" y="614"/>
                </a:lnTo>
                <a:lnTo>
                  <a:pt x="253" y="671"/>
                </a:lnTo>
                <a:lnTo>
                  <a:pt x="246" y="717"/>
                </a:lnTo>
                <a:lnTo>
                  <a:pt x="253" y="736"/>
                </a:lnTo>
                <a:lnTo>
                  <a:pt x="279" y="756"/>
                </a:lnTo>
                <a:lnTo>
                  <a:pt x="279" y="794"/>
                </a:lnTo>
                <a:lnTo>
                  <a:pt x="279" y="821"/>
                </a:lnTo>
                <a:lnTo>
                  <a:pt x="249" y="782"/>
                </a:lnTo>
                <a:lnTo>
                  <a:pt x="233" y="756"/>
                </a:lnTo>
                <a:lnTo>
                  <a:pt x="223" y="763"/>
                </a:lnTo>
                <a:lnTo>
                  <a:pt x="230" y="782"/>
                </a:lnTo>
                <a:lnTo>
                  <a:pt x="219" y="805"/>
                </a:lnTo>
                <a:lnTo>
                  <a:pt x="203" y="828"/>
                </a:lnTo>
                <a:lnTo>
                  <a:pt x="193" y="844"/>
                </a:lnTo>
                <a:lnTo>
                  <a:pt x="207" y="860"/>
                </a:lnTo>
                <a:lnTo>
                  <a:pt x="196" y="877"/>
                </a:lnTo>
                <a:lnTo>
                  <a:pt x="173" y="900"/>
                </a:lnTo>
                <a:lnTo>
                  <a:pt x="170" y="920"/>
                </a:lnTo>
                <a:lnTo>
                  <a:pt x="157" y="943"/>
                </a:lnTo>
                <a:lnTo>
                  <a:pt x="122" y="985"/>
                </a:lnTo>
                <a:lnTo>
                  <a:pt x="101" y="1027"/>
                </a:lnTo>
                <a:lnTo>
                  <a:pt x="101" y="1034"/>
                </a:lnTo>
                <a:lnTo>
                  <a:pt x="112" y="1047"/>
                </a:lnTo>
                <a:lnTo>
                  <a:pt x="99" y="1066"/>
                </a:lnTo>
                <a:lnTo>
                  <a:pt x="104" y="1089"/>
                </a:lnTo>
                <a:lnTo>
                  <a:pt x="124" y="1119"/>
                </a:lnTo>
                <a:lnTo>
                  <a:pt x="207" y="1165"/>
                </a:lnTo>
                <a:lnTo>
                  <a:pt x="265" y="1214"/>
                </a:lnTo>
                <a:lnTo>
                  <a:pt x="284" y="1207"/>
                </a:lnTo>
                <a:lnTo>
                  <a:pt x="314" y="1197"/>
                </a:lnTo>
                <a:lnTo>
                  <a:pt x="415" y="1239"/>
                </a:lnTo>
                <a:lnTo>
                  <a:pt x="429" y="1253"/>
                </a:lnTo>
                <a:lnTo>
                  <a:pt x="438" y="1280"/>
                </a:lnTo>
                <a:lnTo>
                  <a:pt x="456" y="1288"/>
                </a:lnTo>
                <a:lnTo>
                  <a:pt x="479" y="1292"/>
                </a:lnTo>
                <a:lnTo>
                  <a:pt x="514" y="1311"/>
                </a:lnTo>
                <a:lnTo>
                  <a:pt x="572" y="1315"/>
                </a:lnTo>
                <a:lnTo>
                  <a:pt x="590" y="1292"/>
                </a:lnTo>
                <a:lnTo>
                  <a:pt x="595" y="1266"/>
                </a:lnTo>
                <a:lnTo>
                  <a:pt x="595" y="1237"/>
                </a:lnTo>
                <a:lnTo>
                  <a:pt x="622" y="1214"/>
                </a:lnTo>
                <a:lnTo>
                  <a:pt x="671" y="1188"/>
                </a:lnTo>
                <a:lnTo>
                  <a:pt x="694" y="1184"/>
                </a:lnTo>
                <a:lnTo>
                  <a:pt x="720" y="1170"/>
                </a:lnTo>
                <a:lnTo>
                  <a:pt x="743" y="1170"/>
                </a:lnTo>
                <a:lnTo>
                  <a:pt x="770" y="1188"/>
                </a:lnTo>
                <a:lnTo>
                  <a:pt x="789" y="1211"/>
                </a:lnTo>
                <a:lnTo>
                  <a:pt x="812" y="1211"/>
                </a:lnTo>
                <a:lnTo>
                  <a:pt x="832" y="1216"/>
                </a:lnTo>
                <a:lnTo>
                  <a:pt x="870" y="1220"/>
                </a:lnTo>
                <a:lnTo>
                  <a:pt x="897" y="1253"/>
                </a:lnTo>
                <a:lnTo>
                  <a:pt x="920" y="1269"/>
                </a:lnTo>
                <a:lnTo>
                  <a:pt x="953" y="1280"/>
                </a:lnTo>
                <a:lnTo>
                  <a:pt x="982" y="1296"/>
                </a:lnTo>
                <a:lnTo>
                  <a:pt x="997" y="1299"/>
                </a:lnTo>
                <a:lnTo>
                  <a:pt x="1038" y="1258"/>
                </a:lnTo>
                <a:lnTo>
                  <a:pt x="1064" y="1253"/>
                </a:lnTo>
                <a:lnTo>
                  <a:pt x="1084" y="1237"/>
                </a:lnTo>
                <a:lnTo>
                  <a:pt x="1112" y="1216"/>
                </a:lnTo>
                <a:lnTo>
                  <a:pt x="1149" y="1214"/>
                </a:lnTo>
                <a:lnTo>
                  <a:pt x="1146" y="1168"/>
                </a:lnTo>
                <a:lnTo>
                  <a:pt x="1139" y="1154"/>
                </a:lnTo>
                <a:lnTo>
                  <a:pt x="1123" y="1131"/>
                </a:lnTo>
                <a:lnTo>
                  <a:pt x="1110" y="1135"/>
                </a:lnTo>
                <a:lnTo>
                  <a:pt x="1096" y="1131"/>
                </a:lnTo>
                <a:lnTo>
                  <a:pt x="1084" y="1112"/>
                </a:lnTo>
                <a:lnTo>
                  <a:pt x="1080" y="1066"/>
                </a:lnTo>
                <a:lnTo>
                  <a:pt x="1107" y="1036"/>
                </a:lnTo>
                <a:lnTo>
                  <a:pt x="1087" y="1011"/>
                </a:lnTo>
                <a:lnTo>
                  <a:pt x="1087" y="1001"/>
                </a:lnTo>
                <a:lnTo>
                  <a:pt x="1126" y="962"/>
                </a:lnTo>
                <a:lnTo>
                  <a:pt x="1126" y="948"/>
                </a:lnTo>
                <a:lnTo>
                  <a:pt x="1119" y="900"/>
                </a:lnTo>
                <a:lnTo>
                  <a:pt x="1142" y="877"/>
                </a:lnTo>
                <a:lnTo>
                  <a:pt x="1123" y="851"/>
                </a:lnTo>
                <a:lnTo>
                  <a:pt x="1123" y="831"/>
                </a:lnTo>
                <a:lnTo>
                  <a:pt x="1119" y="798"/>
                </a:lnTo>
                <a:lnTo>
                  <a:pt x="1110" y="789"/>
                </a:lnTo>
                <a:lnTo>
                  <a:pt x="1087" y="789"/>
                </a:lnTo>
                <a:lnTo>
                  <a:pt x="1066" y="794"/>
                </a:lnTo>
                <a:lnTo>
                  <a:pt x="1061" y="801"/>
                </a:lnTo>
                <a:lnTo>
                  <a:pt x="1047" y="814"/>
                </a:lnTo>
                <a:lnTo>
                  <a:pt x="1027" y="821"/>
                </a:lnTo>
                <a:lnTo>
                  <a:pt x="1020" y="801"/>
                </a:lnTo>
                <a:lnTo>
                  <a:pt x="1034" y="786"/>
                </a:lnTo>
                <a:lnTo>
                  <a:pt x="1042" y="771"/>
                </a:lnTo>
                <a:lnTo>
                  <a:pt x="1042" y="756"/>
                </a:lnTo>
                <a:lnTo>
                  <a:pt x="1077" y="720"/>
                </a:lnTo>
                <a:lnTo>
                  <a:pt x="1096" y="713"/>
                </a:lnTo>
                <a:lnTo>
                  <a:pt x="1100" y="687"/>
                </a:lnTo>
                <a:lnTo>
                  <a:pt x="1119" y="664"/>
                </a:lnTo>
                <a:lnTo>
                  <a:pt x="1176" y="621"/>
                </a:lnTo>
                <a:lnTo>
                  <a:pt x="1192" y="621"/>
                </a:lnTo>
                <a:lnTo>
                  <a:pt x="1199" y="606"/>
                </a:lnTo>
                <a:lnTo>
                  <a:pt x="1218" y="586"/>
                </a:lnTo>
                <a:lnTo>
                  <a:pt x="1234" y="586"/>
                </a:lnTo>
                <a:lnTo>
                  <a:pt x="1241" y="576"/>
                </a:lnTo>
                <a:lnTo>
                  <a:pt x="1250" y="568"/>
                </a:lnTo>
                <a:lnTo>
                  <a:pt x="1264" y="546"/>
                </a:lnTo>
                <a:lnTo>
                  <a:pt x="1276" y="510"/>
                </a:lnTo>
                <a:lnTo>
                  <a:pt x="1280" y="487"/>
                </a:lnTo>
                <a:lnTo>
                  <a:pt x="1280" y="468"/>
                </a:lnTo>
                <a:lnTo>
                  <a:pt x="1299" y="445"/>
                </a:lnTo>
                <a:lnTo>
                  <a:pt x="1329" y="429"/>
                </a:lnTo>
                <a:lnTo>
                  <a:pt x="1345" y="413"/>
                </a:lnTo>
                <a:lnTo>
                  <a:pt x="1345" y="406"/>
                </a:lnTo>
                <a:lnTo>
                  <a:pt x="1319" y="387"/>
                </a:lnTo>
                <a:lnTo>
                  <a:pt x="1306" y="380"/>
                </a:lnTo>
                <a:lnTo>
                  <a:pt x="1267" y="376"/>
                </a:lnTo>
                <a:lnTo>
                  <a:pt x="1223" y="369"/>
                </a:lnTo>
                <a:lnTo>
                  <a:pt x="1207" y="367"/>
                </a:lnTo>
                <a:lnTo>
                  <a:pt x="1192" y="360"/>
                </a:lnTo>
                <a:lnTo>
                  <a:pt x="1176" y="344"/>
                </a:lnTo>
                <a:lnTo>
                  <a:pt x="1162" y="318"/>
                </a:lnTo>
                <a:lnTo>
                  <a:pt x="1149" y="302"/>
                </a:lnTo>
                <a:lnTo>
                  <a:pt x="1132" y="295"/>
                </a:lnTo>
                <a:lnTo>
                  <a:pt x="1112" y="288"/>
                </a:lnTo>
                <a:lnTo>
                  <a:pt x="1103" y="284"/>
                </a:lnTo>
                <a:lnTo>
                  <a:pt x="1077" y="261"/>
                </a:lnTo>
                <a:lnTo>
                  <a:pt x="1043" y="235"/>
                </a:lnTo>
                <a:lnTo>
                  <a:pt x="1024" y="210"/>
                </a:lnTo>
                <a:lnTo>
                  <a:pt x="1001" y="203"/>
                </a:lnTo>
                <a:lnTo>
                  <a:pt x="989" y="193"/>
                </a:lnTo>
                <a:lnTo>
                  <a:pt x="978" y="168"/>
                </a:lnTo>
                <a:lnTo>
                  <a:pt x="950" y="134"/>
                </a:lnTo>
                <a:lnTo>
                  <a:pt x="943" y="111"/>
                </a:lnTo>
                <a:lnTo>
                  <a:pt x="920" y="88"/>
                </a:lnTo>
                <a:lnTo>
                  <a:pt x="909" y="69"/>
                </a:lnTo>
                <a:lnTo>
                  <a:pt x="897" y="53"/>
                </a:lnTo>
                <a:lnTo>
                  <a:pt x="874" y="36"/>
                </a:lnTo>
                <a:lnTo>
                  <a:pt x="851" y="11"/>
                </a:lnTo>
                <a:lnTo>
                  <a:pt x="832" y="0"/>
                </a:lnTo>
                <a:lnTo>
                  <a:pt x="782" y="4"/>
                </a:lnTo>
                <a:lnTo>
                  <a:pt x="763" y="4"/>
                </a:lnTo>
                <a:lnTo>
                  <a:pt x="736" y="23"/>
                </a:lnTo>
                <a:lnTo>
                  <a:pt x="752" y="39"/>
                </a:lnTo>
                <a:lnTo>
                  <a:pt x="733" y="62"/>
                </a:lnTo>
                <a:lnTo>
                  <a:pt x="683" y="124"/>
                </a:lnTo>
                <a:lnTo>
                  <a:pt x="659" y="138"/>
                </a:lnTo>
                <a:lnTo>
                  <a:pt x="590" y="145"/>
                </a:lnTo>
                <a:lnTo>
                  <a:pt x="560" y="154"/>
                </a:lnTo>
                <a:lnTo>
                  <a:pt x="544" y="170"/>
                </a:lnTo>
                <a:lnTo>
                  <a:pt x="537" y="184"/>
                </a:lnTo>
                <a:lnTo>
                  <a:pt x="510" y="177"/>
                </a:lnTo>
                <a:lnTo>
                  <a:pt x="468" y="184"/>
                </a:lnTo>
                <a:lnTo>
                  <a:pt x="442" y="180"/>
                </a:lnTo>
                <a:lnTo>
                  <a:pt x="419" y="164"/>
                </a:lnTo>
                <a:lnTo>
                  <a:pt x="403" y="145"/>
                </a:lnTo>
                <a:lnTo>
                  <a:pt x="387" y="138"/>
                </a:lnTo>
                <a:lnTo>
                  <a:pt x="399" y="122"/>
                </a:lnTo>
                <a:lnTo>
                  <a:pt x="380" y="104"/>
                </a:lnTo>
                <a:lnTo>
                  <a:pt x="364" y="101"/>
                </a:lnTo>
                <a:lnTo>
                  <a:pt x="350" y="99"/>
                </a:lnTo>
                <a:lnTo>
                  <a:pt x="348" y="104"/>
                </a:lnTo>
                <a:lnTo>
                  <a:pt x="360" y="118"/>
                </a:lnTo>
                <a:lnTo>
                  <a:pt x="353" y="127"/>
                </a:lnTo>
                <a:lnTo>
                  <a:pt x="360" y="147"/>
                </a:lnTo>
                <a:lnTo>
                  <a:pt x="364" y="170"/>
                </a:lnTo>
                <a:lnTo>
                  <a:pt x="364" y="187"/>
                </a:lnTo>
                <a:lnTo>
                  <a:pt x="360" y="191"/>
                </a:lnTo>
                <a:lnTo>
                  <a:pt x="348" y="200"/>
                </a:lnTo>
                <a:lnTo>
                  <a:pt x="344" y="216"/>
                </a:lnTo>
                <a:lnTo>
                  <a:pt x="344" y="233"/>
                </a:lnTo>
                <a:lnTo>
                  <a:pt x="341" y="246"/>
                </a:lnTo>
                <a:lnTo>
                  <a:pt x="322" y="242"/>
                </a:lnTo>
                <a:lnTo>
                  <a:pt x="299" y="230"/>
                </a:lnTo>
                <a:lnTo>
                  <a:pt x="284" y="242"/>
                </a:lnTo>
                <a:lnTo>
                  <a:pt x="262" y="226"/>
                </a:lnTo>
                <a:lnTo>
                  <a:pt x="249" y="223"/>
                </a:lnTo>
                <a:lnTo>
                  <a:pt x="233" y="235"/>
                </a:lnTo>
                <a:lnTo>
                  <a:pt x="219" y="233"/>
                </a:lnTo>
                <a:lnTo>
                  <a:pt x="219" y="223"/>
                </a:lnTo>
                <a:lnTo>
                  <a:pt x="164" y="170"/>
                </a:lnTo>
                <a:lnTo>
                  <a:pt x="150" y="168"/>
                </a:lnTo>
                <a:lnTo>
                  <a:pt x="142" y="177"/>
                </a:lnTo>
                <a:lnTo>
                  <a:pt x="119" y="187"/>
                </a:lnTo>
                <a:lnTo>
                  <a:pt x="104" y="191"/>
                </a:lnTo>
                <a:lnTo>
                  <a:pt x="89" y="173"/>
                </a:lnTo>
                <a:lnTo>
                  <a:pt x="50" y="173"/>
                </a:lnTo>
                <a:lnTo>
                  <a:pt x="23" y="187"/>
                </a:lnTo>
                <a:close/>
              </a:path>
            </a:pathLst>
          </a:custGeom>
          <a:solidFill>
            <a:srgbClr val="777777"/>
          </a:solidFill>
          <a:ln>
            <a:noFill/>
          </a:ln>
          <a:extLst>
            <a:ext uri="{91240B29-F687-4F45-9708-019B960494DF}">
              <a14:hiddenLine xmlns:a14="http://schemas.microsoft.com/office/drawing/2010/main" w="11113">
                <a:solidFill>
                  <a:srgbClr val="5F5F5F"/>
                </a:solidFill>
                <a:prstDash val="solid"/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22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6222" name="Freeform 1059"/>
          <p:cNvSpPr>
            <a:spLocks/>
          </p:cNvSpPr>
          <p:nvPr/>
        </p:nvSpPr>
        <p:spPr bwMode="auto">
          <a:xfrm>
            <a:off x="4788867" y="3507943"/>
            <a:ext cx="483122" cy="402005"/>
          </a:xfrm>
          <a:custGeom>
            <a:avLst/>
            <a:gdLst>
              <a:gd name="T0" fmla="*/ 102 w 535"/>
              <a:gd name="T1" fmla="*/ 99 h 487"/>
              <a:gd name="T2" fmla="*/ 100 w 535"/>
              <a:gd name="T3" fmla="*/ 120 h 487"/>
              <a:gd name="T4" fmla="*/ 81 w 535"/>
              <a:gd name="T5" fmla="*/ 116 h 487"/>
              <a:gd name="T6" fmla="*/ 59 w 535"/>
              <a:gd name="T7" fmla="*/ 144 h 487"/>
              <a:gd name="T8" fmla="*/ 31 w 535"/>
              <a:gd name="T9" fmla="*/ 165 h 487"/>
              <a:gd name="T10" fmla="*/ 12 w 535"/>
              <a:gd name="T11" fmla="*/ 168 h 487"/>
              <a:gd name="T12" fmla="*/ 6 w 535"/>
              <a:gd name="T13" fmla="*/ 173 h 487"/>
              <a:gd name="T14" fmla="*/ 11 w 535"/>
              <a:gd name="T15" fmla="*/ 190 h 487"/>
              <a:gd name="T16" fmla="*/ 4 w 535"/>
              <a:gd name="T17" fmla="*/ 210 h 487"/>
              <a:gd name="T18" fmla="*/ 16 w 535"/>
              <a:gd name="T19" fmla="*/ 210 h 487"/>
              <a:gd name="T20" fmla="*/ 28 w 535"/>
              <a:gd name="T21" fmla="*/ 210 h 487"/>
              <a:gd name="T22" fmla="*/ 23 w 535"/>
              <a:gd name="T23" fmla="*/ 225 h 487"/>
              <a:gd name="T24" fmla="*/ 51 w 535"/>
              <a:gd name="T25" fmla="*/ 230 h 487"/>
              <a:gd name="T26" fmla="*/ 75 w 535"/>
              <a:gd name="T27" fmla="*/ 238 h 487"/>
              <a:gd name="T28" fmla="*/ 102 w 535"/>
              <a:gd name="T29" fmla="*/ 225 h 487"/>
              <a:gd name="T30" fmla="*/ 175 w 535"/>
              <a:gd name="T31" fmla="*/ 230 h 487"/>
              <a:gd name="T32" fmla="*/ 214 w 535"/>
              <a:gd name="T33" fmla="*/ 208 h 487"/>
              <a:gd name="T34" fmla="*/ 235 w 535"/>
              <a:gd name="T35" fmla="*/ 190 h 487"/>
              <a:gd name="T36" fmla="*/ 253 w 535"/>
              <a:gd name="T37" fmla="*/ 168 h 487"/>
              <a:gd name="T38" fmla="*/ 261 w 535"/>
              <a:gd name="T39" fmla="*/ 116 h 487"/>
              <a:gd name="T40" fmla="*/ 272 w 535"/>
              <a:gd name="T41" fmla="*/ 92 h 487"/>
              <a:gd name="T42" fmla="*/ 258 w 535"/>
              <a:gd name="T43" fmla="*/ 65 h 487"/>
              <a:gd name="T44" fmla="*/ 237 w 535"/>
              <a:gd name="T45" fmla="*/ 60 h 487"/>
              <a:gd name="T46" fmla="*/ 227 w 535"/>
              <a:gd name="T47" fmla="*/ 35 h 487"/>
              <a:gd name="T48" fmla="*/ 256 w 535"/>
              <a:gd name="T49" fmla="*/ 0 h 487"/>
              <a:gd name="T50" fmla="*/ 211 w 535"/>
              <a:gd name="T51" fmla="*/ 3 h 487"/>
              <a:gd name="T52" fmla="*/ 190 w 535"/>
              <a:gd name="T53" fmla="*/ 16 h 487"/>
              <a:gd name="T54" fmla="*/ 170 w 535"/>
              <a:gd name="T55" fmla="*/ 19 h 487"/>
              <a:gd name="T56" fmla="*/ 192 w 535"/>
              <a:gd name="T57" fmla="*/ 38 h 487"/>
              <a:gd name="T58" fmla="*/ 149 w 535"/>
              <a:gd name="T59" fmla="*/ 43 h 487"/>
              <a:gd name="T60" fmla="*/ 107 w 535"/>
              <a:gd name="T61" fmla="*/ 27 h 487"/>
              <a:gd name="T62" fmla="*/ 95 w 535"/>
              <a:gd name="T63" fmla="*/ 46 h 487"/>
              <a:gd name="T64" fmla="*/ 94 w 535"/>
              <a:gd name="T65" fmla="*/ 58 h 487"/>
              <a:gd name="T66" fmla="*/ 82 w 535"/>
              <a:gd name="T67" fmla="*/ 77 h 487"/>
              <a:gd name="T68" fmla="*/ 68 w 535"/>
              <a:gd name="T69" fmla="*/ 96 h 487"/>
              <a:gd name="T70" fmla="*/ 84 w 535"/>
              <a:gd name="T71" fmla="*/ 108 h 487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</a:gdLst>
            <a:ahLst/>
            <a:cxnLst>
              <a:cxn ang="T72">
                <a:pos x="T0" y="T1"/>
              </a:cxn>
              <a:cxn ang="T73">
                <a:pos x="T2" y="T3"/>
              </a:cxn>
              <a:cxn ang="T74">
                <a:pos x="T4" y="T5"/>
              </a:cxn>
              <a:cxn ang="T75">
                <a:pos x="T6" y="T7"/>
              </a:cxn>
              <a:cxn ang="T76">
                <a:pos x="T8" y="T9"/>
              </a:cxn>
              <a:cxn ang="T77">
                <a:pos x="T10" y="T11"/>
              </a:cxn>
              <a:cxn ang="T78">
                <a:pos x="T12" y="T13"/>
              </a:cxn>
              <a:cxn ang="T79">
                <a:pos x="T14" y="T15"/>
              </a:cxn>
              <a:cxn ang="T80">
                <a:pos x="T16" y="T17"/>
              </a:cxn>
              <a:cxn ang="T81">
                <a:pos x="T18" y="T19"/>
              </a:cxn>
              <a:cxn ang="T82">
                <a:pos x="T20" y="T21"/>
              </a:cxn>
              <a:cxn ang="T83">
                <a:pos x="T22" y="T23"/>
              </a:cxn>
              <a:cxn ang="T84">
                <a:pos x="T24" y="T25"/>
              </a:cxn>
              <a:cxn ang="T85">
                <a:pos x="T26" y="T27"/>
              </a:cxn>
              <a:cxn ang="T86">
                <a:pos x="T28" y="T29"/>
              </a:cxn>
              <a:cxn ang="T87">
                <a:pos x="T30" y="T31"/>
              </a:cxn>
              <a:cxn ang="T88">
                <a:pos x="T32" y="T33"/>
              </a:cxn>
              <a:cxn ang="T89">
                <a:pos x="T34" y="T35"/>
              </a:cxn>
              <a:cxn ang="T90">
                <a:pos x="T36" y="T37"/>
              </a:cxn>
              <a:cxn ang="T91">
                <a:pos x="T38" y="T39"/>
              </a:cxn>
              <a:cxn ang="T92">
                <a:pos x="T40" y="T41"/>
              </a:cxn>
              <a:cxn ang="T93">
                <a:pos x="T42" y="T43"/>
              </a:cxn>
              <a:cxn ang="T94">
                <a:pos x="T44" y="T45"/>
              </a:cxn>
              <a:cxn ang="T95">
                <a:pos x="T46" y="T47"/>
              </a:cxn>
              <a:cxn ang="T96">
                <a:pos x="T48" y="T49"/>
              </a:cxn>
              <a:cxn ang="T97">
                <a:pos x="T50" y="T51"/>
              </a:cxn>
              <a:cxn ang="T98">
                <a:pos x="T52" y="T53"/>
              </a:cxn>
              <a:cxn ang="T99">
                <a:pos x="T54" y="T55"/>
              </a:cxn>
              <a:cxn ang="T100">
                <a:pos x="T56" y="T57"/>
              </a:cxn>
              <a:cxn ang="T101">
                <a:pos x="T58" y="T59"/>
              </a:cxn>
              <a:cxn ang="T102">
                <a:pos x="T60" y="T61"/>
              </a:cxn>
              <a:cxn ang="T103">
                <a:pos x="T62" y="T63"/>
              </a:cxn>
              <a:cxn ang="T104">
                <a:pos x="T64" y="T65"/>
              </a:cxn>
              <a:cxn ang="T105">
                <a:pos x="T66" y="T67"/>
              </a:cxn>
              <a:cxn ang="T106">
                <a:pos x="T68" y="T69"/>
              </a:cxn>
              <a:cxn ang="T107">
                <a:pos x="T70" y="T71"/>
              </a:cxn>
            </a:cxnLst>
            <a:rect l="0" t="0" r="r" b="b"/>
            <a:pathLst>
              <a:path w="535" h="487">
                <a:moveTo>
                  <a:pt x="198" y="183"/>
                </a:moveTo>
                <a:lnTo>
                  <a:pt x="191" y="203"/>
                </a:lnTo>
                <a:lnTo>
                  <a:pt x="198" y="229"/>
                </a:lnTo>
                <a:lnTo>
                  <a:pt x="187" y="245"/>
                </a:lnTo>
                <a:lnTo>
                  <a:pt x="171" y="235"/>
                </a:lnTo>
                <a:lnTo>
                  <a:pt x="152" y="238"/>
                </a:lnTo>
                <a:lnTo>
                  <a:pt x="152" y="257"/>
                </a:lnTo>
                <a:lnTo>
                  <a:pt x="111" y="295"/>
                </a:lnTo>
                <a:lnTo>
                  <a:pt x="88" y="303"/>
                </a:lnTo>
                <a:lnTo>
                  <a:pt x="58" y="337"/>
                </a:lnTo>
                <a:lnTo>
                  <a:pt x="39" y="346"/>
                </a:lnTo>
                <a:lnTo>
                  <a:pt x="23" y="344"/>
                </a:lnTo>
                <a:lnTo>
                  <a:pt x="16" y="349"/>
                </a:lnTo>
                <a:lnTo>
                  <a:pt x="11" y="355"/>
                </a:lnTo>
                <a:lnTo>
                  <a:pt x="20" y="365"/>
                </a:lnTo>
                <a:lnTo>
                  <a:pt x="20" y="388"/>
                </a:lnTo>
                <a:lnTo>
                  <a:pt x="0" y="409"/>
                </a:lnTo>
                <a:lnTo>
                  <a:pt x="7" y="430"/>
                </a:lnTo>
                <a:lnTo>
                  <a:pt x="30" y="430"/>
                </a:lnTo>
                <a:lnTo>
                  <a:pt x="39" y="415"/>
                </a:lnTo>
                <a:lnTo>
                  <a:pt x="53" y="429"/>
                </a:lnTo>
                <a:lnTo>
                  <a:pt x="36" y="441"/>
                </a:lnTo>
                <a:lnTo>
                  <a:pt x="43" y="460"/>
                </a:lnTo>
                <a:lnTo>
                  <a:pt x="53" y="464"/>
                </a:lnTo>
                <a:lnTo>
                  <a:pt x="96" y="471"/>
                </a:lnTo>
                <a:lnTo>
                  <a:pt x="103" y="475"/>
                </a:lnTo>
                <a:lnTo>
                  <a:pt x="141" y="487"/>
                </a:lnTo>
                <a:lnTo>
                  <a:pt x="157" y="480"/>
                </a:lnTo>
                <a:lnTo>
                  <a:pt x="191" y="460"/>
                </a:lnTo>
                <a:lnTo>
                  <a:pt x="240" y="471"/>
                </a:lnTo>
                <a:lnTo>
                  <a:pt x="328" y="471"/>
                </a:lnTo>
                <a:lnTo>
                  <a:pt x="378" y="460"/>
                </a:lnTo>
                <a:lnTo>
                  <a:pt x="401" y="425"/>
                </a:lnTo>
                <a:lnTo>
                  <a:pt x="431" y="409"/>
                </a:lnTo>
                <a:lnTo>
                  <a:pt x="440" y="388"/>
                </a:lnTo>
                <a:lnTo>
                  <a:pt x="450" y="360"/>
                </a:lnTo>
                <a:lnTo>
                  <a:pt x="473" y="344"/>
                </a:lnTo>
                <a:lnTo>
                  <a:pt x="493" y="295"/>
                </a:lnTo>
                <a:lnTo>
                  <a:pt x="489" y="238"/>
                </a:lnTo>
                <a:lnTo>
                  <a:pt x="535" y="212"/>
                </a:lnTo>
                <a:lnTo>
                  <a:pt x="508" y="189"/>
                </a:lnTo>
                <a:lnTo>
                  <a:pt x="500" y="150"/>
                </a:lnTo>
                <a:lnTo>
                  <a:pt x="482" y="134"/>
                </a:lnTo>
                <a:lnTo>
                  <a:pt x="463" y="134"/>
                </a:lnTo>
                <a:lnTo>
                  <a:pt x="443" y="123"/>
                </a:lnTo>
                <a:lnTo>
                  <a:pt x="408" y="81"/>
                </a:lnTo>
                <a:lnTo>
                  <a:pt x="424" y="72"/>
                </a:lnTo>
                <a:lnTo>
                  <a:pt x="486" y="16"/>
                </a:lnTo>
                <a:lnTo>
                  <a:pt x="478" y="0"/>
                </a:lnTo>
                <a:lnTo>
                  <a:pt x="459" y="3"/>
                </a:lnTo>
                <a:lnTo>
                  <a:pt x="394" y="7"/>
                </a:lnTo>
                <a:lnTo>
                  <a:pt x="371" y="23"/>
                </a:lnTo>
                <a:lnTo>
                  <a:pt x="355" y="33"/>
                </a:lnTo>
                <a:lnTo>
                  <a:pt x="332" y="30"/>
                </a:lnTo>
                <a:lnTo>
                  <a:pt x="318" y="39"/>
                </a:lnTo>
                <a:lnTo>
                  <a:pt x="328" y="56"/>
                </a:lnTo>
                <a:lnTo>
                  <a:pt x="360" y="77"/>
                </a:lnTo>
                <a:lnTo>
                  <a:pt x="337" y="81"/>
                </a:lnTo>
                <a:lnTo>
                  <a:pt x="279" y="88"/>
                </a:lnTo>
                <a:lnTo>
                  <a:pt x="240" y="72"/>
                </a:lnTo>
                <a:lnTo>
                  <a:pt x="200" y="56"/>
                </a:lnTo>
                <a:lnTo>
                  <a:pt x="187" y="65"/>
                </a:lnTo>
                <a:lnTo>
                  <a:pt x="177" y="95"/>
                </a:lnTo>
                <a:lnTo>
                  <a:pt x="180" y="111"/>
                </a:lnTo>
                <a:lnTo>
                  <a:pt x="175" y="118"/>
                </a:lnTo>
                <a:lnTo>
                  <a:pt x="152" y="127"/>
                </a:lnTo>
                <a:lnTo>
                  <a:pt x="154" y="157"/>
                </a:lnTo>
                <a:lnTo>
                  <a:pt x="152" y="164"/>
                </a:lnTo>
                <a:lnTo>
                  <a:pt x="127" y="196"/>
                </a:lnTo>
                <a:lnTo>
                  <a:pt x="148" y="226"/>
                </a:lnTo>
                <a:lnTo>
                  <a:pt x="157" y="222"/>
                </a:lnTo>
                <a:lnTo>
                  <a:pt x="198" y="183"/>
                </a:lnTo>
                <a:close/>
              </a:path>
            </a:pathLst>
          </a:custGeom>
          <a:solidFill>
            <a:srgbClr val="777777"/>
          </a:solidFill>
          <a:ln>
            <a:noFill/>
          </a:ln>
          <a:extLst>
            <a:ext uri="{91240B29-F687-4F45-9708-019B960494DF}">
              <a14:hiddenLine xmlns:a14="http://schemas.microsoft.com/office/drawing/2010/main" w="11113">
                <a:solidFill>
                  <a:srgbClr val="5F5F5F"/>
                </a:solidFill>
                <a:prstDash val="solid"/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22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grpSp>
        <p:nvGrpSpPr>
          <p:cNvPr id="6223" name="Group 1060"/>
          <p:cNvGrpSpPr>
            <a:grpSpLocks/>
          </p:cNvGrpSpPr>
          <p:nvPr/>
        </p:nvGrpSpPr>
        <p:grpSpPr bwMode="auto">
          <a:xfrm>
            <a:off x="5086173" y="3158300"/>
            <a:ext cx="719615" cy="1099601"/>
            <a:chOff x="1339" y="1885"/>
            <a:chExt cx="398" cy="664"/>
          </a:xfrm>
        </p:grpSpPr>
        <p:sp>
          <p:nvSpPr>
            <p:cNvPr id="6402" name="Freeform 1061"/>
            <p:cNvSpPr>
              <a:spLocks/>
            </p:cNvSpPr>
            <p:nvPr/>
          </p:nvSpPr>
          <p:spPr bwMode="auto">
            <a:xfrm>
              <a:off x="1339" y="1893"/>
              <a:ext cx="398" cy="656"/>
            </a:xfrm>
            <a:custGeom>
              <a:avLst/>
              <a:gdLst>
                <a:gd name="T0" fmla="*/ 130 w 796"/>
                <a:gd name="T1" fmla="*/ 453 h 1313"/>
                <a:gd name="T2" fmla="*/ 86 w 796"/>
                <a:gd name="T3" fmla="*/ 483 h 1313"/>
                <a:gd name="T4" fmla="*/ 75 w 796"/>
                <a:gd name="T5" fmla="*/ 511 h 1313"/>
                <a:gd name="T6" fmla="*/ 100 w 796"/>
                <a:gd name="T7" fmla="*/ 526 h 1313"/>
                <a:gd name="T8" fmla="*/ 121 w 796"/>
                <a:gd name="T9" fmla="*/ 535 h 1313"/>
                <a:gd name="T10" fmla="*/ 159 w 796"/>
                <a:gd name="T11" fmla="*/ 543 h 1313"/>
                <a:gd name="T12" fmla="*/ 135 w 796"/>
                <a:gd name="T13" fmla="*/ 573 h 1313"/>
                <a:gd name="T14" fmla="*/ 77 w 796"/>
                <a:gd name="T15" fmla="*/ 556 h 1313"/>
                <a:gd name="T16" fmla="*/ 37 w 796"/>
                <a:gd name="T17" fmla="*/ 591 h 1313"/>
                <a:gd name="T18" fmla="*/ 2 w 796"/>
                <a:gd name="T19" fmla="*/ 609 h 1313"/>
                <a:gd name="T20" fmla="*/ 20 w 796"/>
                <a:gd name="T21" fmla="*/ 624 h 1313"/>
                <a:gd name="T22" fmla="*/ 53 w 796"/>
                <a:gd name="T23" fmla="*/ 618 h 1313"/>
                <a:gd name="T24" fmla="*/ 98 w 796"/>
                <a:gd name="T25" fmla="*/ 637 h 1313"/>
                <a:gd name="T26" fmla="*/ 131 w 796"/>
                <a:gd name="T27" fmla="*/ 607 h 1313"/>
                <a:gd name="T28" fmla="*/ 161 w 796"/>
                <a:gd name="T29" fmla="*/ 625 h 1313"/>
                <a:gd name="T30" fmla="*/ 203 w 796"/>
                <a:gd name="T31" fmla="*/ 631 h 1313"/>
                <a:gd name="T32" fmla="*/ 234 w 796"/>
                <a:gd name="T33" fmla="*/ 629 h 1313"/>
                <a:gd name="T34" fmla="*/ 278 w 796"/>
                <a:gd name="T35" fmla="*/ 646 h 1313"/>
                <a:gd name="T36" fmla="*/ 315 w 796"/>
                <a:gd name="T37" fmla="*/ 650 h 1313"/>
                <a:gd name="T38" fmla="*/ 351 w 796"/>
                <a:gd name="T39" fmla="*/ 637 h 1313"/>
                <a:gd name="T40" fmla="*/ 336 w 796"/>
                <a:gd name="T41" fmla="*/ 607 h 1313"/>
                <a:gd name="T42" fmla="*/ 338 w 796"/>
                <a:gd name="T43" fmla="*/ 587 h 1313"/>
                <a:gd name="T44" fmla="*/ 385 w 796"/>
                <a:gd name="T45" fmla="*/ 556 h 1313"/>
                <a:gd name="T46" fmla="*/ 398 w 796"/>
                <a:gd name="T47" fmla="*/ 514 h 1313"/>
                <a:gd name="T48" fmla="*/ 364 w 796"/>
                <a:gd name="T49" fmla="*/ 491 h 1313"/>
                <a:gd name="T50" fmla="*/ 339 w 796"/>
                <a:gd name="T51" fmla="*/ 489 h 1313"/>
                <a:gd name="T52" fmla="*/ 347 w 796"/>
                <a:gd name="T53" fmla="*/ 449 h 1313"/>
                <a:gd name="T54" fmla="*/ 347 w 796"/>
                <a:gd name="T55" fmla="*/ 393 h 1313"/>
                <a:gd name="T56" fmla="*/ 312 w 796"/>
                <a:gd name="T57" fmla="*/ 330 h 1313"/>
                <a:gd name="T58" fmla="*/ 312 w 796"/>
                <a:gd name="T59" fmla="*/ 279 h 1313"/>
                <a:gd name="T60" fmla="*/ 300 w 796"/>
                <a:gd name="T61" fmla="*/ 240 h 1313"/>
                <a:gd name="T62" fmla="*/ 263 w 796"/>
                <a:gd name="T63" fmla="*/ 219 h 1313"/>
                <a:gd name="T64" fmla="*/ 259 w 796"/>
                <a:gd name="T65" fmla="*/ 203 h 1313"/>
                <a:gd name="T66" fmla="*/ 292 w 796"/>
                <a:gd name="T67" fmla="*/ 207 h 1313"/>
                <a:gd name="T68" fmla="*/ 343 w 796"/>
                <a:gd name="T69" fmla="*/ 145 h 1313"/>
                <a:gd name="T70" fmla="*/ 339 w 796"/>
                <a:gd name="T71" fmla="*/ 106 h 1313"/>
                <a:gd name="T72" fmla="*/ 292 w 796"/>
                <a:gd name="T73" fmla="*/ 86 h 1313"/>
                <a:gd name="T74" fmla="*/ 266 w 796"/>
                <a:gd name="T75" fmla="*/ 88 h 1313"/>
                <a:gd name="T76" fmla="*/ 280 w 796"/>
                <a:gd name="T77" fmla="*/ 63 h 1313"/>
                <a:gd name="T78" fmla="*/ 331 w 796"/>
                <a:gd name="T79" fmla="*/ 32 h 1313"/>
                <a:gd name="T80" fmla="*/ 299 w 796"/>
                <a:gd name="T81" fmla="*/ 11 h 1313"/>
                <a:gd name="T82" fmla="*/ 245 w 796"/>
                <a:gd name="T83" fmla="*/ 19 h 1313"/>
                <a:gd name="T84" fmla="*/ 220 w 796"/>
                <a:gd name="T85" fmla="*/ 42 h 1313"/>
                <a:gd name="T86" fmla="*/ 203 w 796"/>
                <a:gd name="T87" fmla="*/ 73 h 1313"/>
                <a:gd name="T88" fmla="*/ 161 w 796"/>
                <a:gd name="T89" fmla="*/ 126 h 1313"/>
                <a:gd name="T90" fmla="*/ 188 w 796"/>
                <a:gd name="T91" fmla="*/ 136 h 1313"/>
                <a:gd name="T92" fmla="*/ 150 w 796"/>
                <a:gd name="T93" fmla="*/ 203 h 1313"/>
                <a:gd name="T94" fmla="*/ 163 w 796"/>
                <a:gd name="T95" fmla="*/ 212 h 1313"/>
                <a:gd name="T96" fmla="*/ 188 w 796"/>
                <a:gd name="T97" fmla="*/ 226 h 1313"/>
                <a:gd name="T98" fmla="*/ 159 w 796"/>
                <a:gd name="T99" fmla="*/ 266 h 1313"/>
                <a:gd name="T100" fmla="*/ 199 w 796"/>
                <a:gd name="T101" fmla="*/ 292 h 1313"/>
                <a:gd name="T102" fmla="*/ 223 w 796"/>
                <a:gd name="T103" fmla="*/ 301 h 1313"/>
                <a:gd name="T104" fmla="*/ 215 w 796"/>
                <a:gd name="T105" fmla="*/ 357 h 1313"/>
                <a:gd name="T106" fmla="*/ 213 w 796"/>
                <a:gd name="T107" fmla="*/ 395 h 1313"/>
                <a:gd name="T108" fmla="*/ 195 w 796"/>
                <a:gd name="T109" fmla="*/ 413 h 1313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0" t="0" r="r" b="b"/>
              <a:pathLst>
                <a:path w="796" h="1313">
                  <a:moveTo>
                    <a:pt x="239" y="842"/>
                  </a:moveTo>
                  <a:lnTo>
                    <a:pt x="276" y="875"/>
                  </a:lnTo>
                  <a:lnTo>
                    <a:pt x="260" y="907"/>
                  </a:lnTo>
                  <a:lnTo>
                    <a:pt x="237" y="933"/>
                  </a:lnTo>
                  <a:lnTo>
                    <a:pt x="200" y="951"/>
                  </a:lnTo>
                  <a:lnTo>
                    <a:pt x="172" y="967"/>
                  </a:lnTo>
                  <a:lnTo>
                    <a:pt x="142" y="971"/>
                  </a:lnTo>
                  <a:lnTo>
                    <a:pt x="126" y="983"/>
                  </a:lnTo>
                  <a:lnTo>
                    <a:pt x="149" y="1022"/>
                  </a:lnTo>
                  <a:lnTo>
                    <a:pt x="184" y="1022"/>
                  </a:lnTo>
                  <a:lnTo>
                    <a:pt x="200" y="1025"/>
                  </a:lnTo>
                  <a:lnTo>
                    <a:pt x="200" y="1052"/>
                  </a:lnTo>
                  <a:lnTo>
                    <a:pt x="219" y="1052"/>
                  </a:lnTo>
                  <a:lnTo>
                    <a:pt x="233" y="1045"/>
                  </a:lnTo>
                  <a:lnTo>
                    <a:pt x="242" y="1071"/>
                  </a:lnTo>
                  <a:lnTo>
                    <a:pt x="262" y="1094"/>
                  </a:lnTo>
                  <a:lnTo>
                    <a:pt x="295" y="1094"/>
                  </a:lnTo>
                  <a:lnTo>
                    <a:pt x="318" y="1087"/>
                  </a:lnTo>
                  <a:lnTo>
                    <a:pt x="338" y="1094"/>
                  </a:lnTo>
                  <a:lnTo>
                    <a:pt x="288" y="1136"/>
                  </a:lnTo>
                  <a:lnTo>
                    <a:pt x="269" y="1147"/>
                  </a:lnTo>
                  <a:lnTo>
                    <a:pt x="242" y="1136"/>
                  </a:lnTo>
                  <a:lnTo>
                    <a:pt x="184" y="1113"/>
                  </a:lnTo>
                  <a:lnTo>
                    <a:pt x="154" y="1113"/>
                  </a:lnTo>
                  <a:lnTo>
                    <a:pt x="128" y="1136"/>
                  </a:lnTo>
                  <a:lnTo>
                    <a:pt x="92" y="1166"/>
                  </a:lnTo>
                  <a:lnTo>
                    <a:pt x="73" y="1182"/>
                  </a:lnTo>
                  <a:lnTo>
                    <a:pt x="50" y="1189"/>
                  </a:lnTo>
                  <a:lnTo>
                    <a:pt x="23" y="1202"/>
                  </a:lnTo>
                  <a:lnTo>
                    <a:pt x="4" y="1218"/>
                  </a:lnTo>
                  <a:lnTo>
                    <a:pt x="0" y="1228"/>
                  </a:lnTo>
                  <a:lnTo>
                    <a:pt x="23" y="1232"/>
                  </a:lnTo>
                  <a:lnTo>
                    <a:pt x="39" y="1248"/>
                  </a:lnTo>
                  <a:lnTo>
                    <a:pt x="62" y="1258"/>
                  </a:lnTo>
                  <a:lnTo>
                    <a:pt x="85" y="1248"/>
                  </a:lnTo>
                  <a:lnTo>
                    <a:pt x="105" y="1237"/>
                  </a:lnTo>
                  <a:lnTo>
                    <a:pt x="128" y="1241"/>
                  </a:lnTo>
                  <a:lnTo>
                    <a:pt x="161" y="1260"/>
                  </a:lnTo>
                  <a:lnTo>
                    <a:pt x="195" y="1274"/>
                  </a:lnTo>
                  <a:lnTo>
                    <a:pt x="216" y="1260"/>
                  </a:lnTo>
                  <a:lnTo>
                    <a:pt x="226" y="1235"/>
                  </a:lnTo>
                  <a:lnTo>
                    <a:pt x="262" y="1214"/>
                  </a:lnTo>
                  <a:lnTo>
                    <a:pt x="285" y="1214"/>
                  </a:lnTo>
                  <a:lnTo>
                    <a:pt x="306" y="1237"/>
                  </a:lnTo>
                  <a:lnTo>
                    <a:pt x="322" y="1251"/>
                  </a:lnTo>
                  <a:lnTo>
                    <a:pt x="348" y="1251"/>
                  </a:lnTo>
                  <a:lnTo>
                    <a:pt x="383" y="1255"/>
                  </a:lnTo>
                  <a:lnTo>
                    <a:pt x="406" y="1263"/>
                  </a:lnTo>
                  <a:lnTo>
                    <a:pt x="429" y="1248"/>
                  </a:lnTo>
                  <a:lnTo>
                    <a:pt x="449" y="1248"/>
                  </a:lnTo>
                  <a:lnTo>
                    <a:pt x="468" y="1258"/>
                  </a:lnTo>
                  <a:lnTo>
                    <a:pt x="491" y="1283"/>
                  </a:lnTo>
                  <a:lnTo>
                    <a:pt x="521" y="1286"/>
                  </a:lnTo>
                  <a:lnTo>
                    <a:pt x="555" y="1293"/>
                  </a:lnTo>
                  <a:lnTo>
                    <a:pt x="578" y="1306"/>
                  </a:lnTo>
                  <a:lnTo>
                    <a:pt x="606" y="1313"/>
                  </a:lnTo>
                  <a:lnTo>
                    <a:pt x="629" y="1301"/>
                  </a:lnTo>
                  <a:lnTo>
                    <a:pt x="659" y="1283"/>
                  </a:lnTo>
                  <a:lnTo>
                    <a:pt x="678" y="1279"/>
                  </a:lnTo>
                  <a:lnTo>
                    <a:pt x="701" y="1274"/>
                  </a:lnTo>
                  <a:lnTo>
                    <a:pt x="724" y="1255"/>
                  </a:lnTo>
                  <a:lnTo>
                    <a:pt x="708" y="1235"/>
                  </a:lnTo>
                  <a:lnTo>
                    <a:pt x="671" y="1214"/>
                  </a:lnTo>
                  <a:lnTo>
                    <a:pt x="659" y="1202"/>
                  </a:lnTo>
                  <a:lnTo>
                    <a:pt x="659" y="1189"/>
                  </a:lnTo>
                  <a:lnTo>
                    <a:pt x="675" y="1175"/>
                  </a:lnTo>
                  <a:lnTo>
                    <a:pt x="701" y="1172"/>
                  </a:lnTo>
                  <a:lnTo>
                    <a:pt x="728" y="1159"/>
                  </a:lnTo>
                  <a:lnTo>
                    <a:pt x="770" y="1113"/>
                  </a:lnTo>
                  <a:lnTo>
                    <a:pt x="789" y="1091"/>
                  </a:lnTo>
                  <a:lnTo>
                    <a:pt x="796" y="1052"/>
                  </a:lnTo>
                  <a:lnTo>
                    <a:pt x="796" y="1029"/>
                  </a:lnTo>
                  <a:lnTo>
                    <a:pt x="777" y="1013"/>
                  </a:lnTo>
                  <a:lnTo>
                    <a:pt x="750" y="993"/>
                  </a:lnTo>
                  <a:lnTo>
                    <a:pt x="728" y="983"/>
                  </a:lnTo>
                  <a:lnTo>
                    <a:pt x="701" y="986"/>
                  </a:lnTo>
                  <a:lnTo>
                    <a:pt x="685" y="995"/>
                  </a:lnTo>
                  <a:lnTo>
                    <a:pt x="678" y="979"/>
                  </a:lnTo>
                  <a:lnTo>
                    <a:pt x="692" y="953"/>
                  </a:lnTo>
                  <a:lnTo>
                    <a:pt x="698" y="933"/>
                  </a:lnTo>
                  <a:lnTo>
                    <a:pt x="694" y="898"/>
                  </a:lnTo>
                  <a:lnTo>
                    <a:pt x="692" y="849"/>
                  </a:lnTo>
                  <a:lnTo>
                    <a:pt x="701" y="810"/>
                  </a:lnTo>
                  <a:lnTo>
                    <a:pt x="694" y="787"/>
                  </a:lnTo>
                  <a:lnTo>
                    <a:pt x="678" y="761"/>
                  </a:lnTo>
                  <a:lnTo>
                    <a:pt x="639" y="692"/>
                  </a:lnTo>
                  <a:lnTo>
                    <a:pt x="623" y="660"/>
                  </a:lnTo>
                  <a:lnTo>
                    <a:pt x="616" y="621"/>
                  </a:lnTo>
                  <a:lnTo>
                    <a:pt x="613" y="598"/>
                  </a:lnTo>
                  <a:lnTo>
                    <a:pt x="623" y="559"/>
                  </a:lnTo>
                  <a:lnTo>
                    <a:pt x="623" y="529"/>
                  </a:lnTo>
                  <a:lnTo>
                    <a:pt x="616" y="496"/>
                  </a:lnTo>
                  <a:lnTo>
                    <a:pt x="600" y="480"/>
                  </a:lnTo>
                  <a:lnTo>
                    <a:pt x="570" y="450"/>
                  </a:lnTo>
                  <a:lnTo>
                    <a:pt x="548" y="441"/>
                  </a:lnTo>
                  <a:lnTo>
                    <a:pt x="525" y="438"/>
                  </a:lnTo>
                  <a:lnTo>
                    <a:pt x="509" y="434"/>
                  </a:lnTo>
                  <a:lnTo>
                    <a:pt x="509" y="418"/>
                  </a:lnTo>
                  <a:lnTo>
                    <a:pt x="518" y="406"/>
                  </a:lnTo>
                  <a:lnTo>
                    <a:pt x="544" y="402"/>
                  </a:lnTo>
                  <a:lnTo>
                    <a:pt x="567" y="411"/>
                  </a:lnTo>
                  <a:lnTo>
                    <a:pt x="583" y="415"/>
                  </a:lnTo>
                  <a:lnTo>
                    <a:pt x="593" y="399"/>
                  </a:lnTo>
                  <a:lnTo>
                    <a:pt x="590" y="379"/>
                  </a:lnTo>
                  <a:lnTo>
                    <a:pt x="685" y="291"/>
                  </a:lnTo>
                  <a:lnTo>
                    <a:pt x="701" y="272"/>
                  </a:lnTo>
                  <a:lnTo>
                    <a:pt x="701" y="231"/>
                  </a:lnTo>
                  <a:lnTo>
                    <a:pt x="678" y="212"/>
                  </a:lnTo>
                  <a:lnTo>
                    <a:pt x="652" y="208"/>
                  </a:lnTo>
                  <a:lnTo>
                    <a:pt x="629" y="173"/>
                  </a:lnTo>
                  <a:lnTo>
                    <a:pt x="583" y="173"/>
                  </a:lnTo>
                  <a:lnTo>
                    <a:pt x="540" y="180"/>
                  </a:lnTo>
                  <a:lnTo>
                    <a:pt x="532" y="176"/>
                  </a:lnTo>
                  <a:lnTo>
                    <a:pt x="521" y="161"/>
                  </a:lnTo>
                  <a:lnTo>
                    <a:pt x="540" y="146"/>
                  </a:lnTo>
                  <a:lnTo>
                    <a:pt x="560" y="127"/>
                  </a:lnTo>
                  <a:lnTo>
                    <a:pt x="600" y="92"/>
                  </a:lnTo>
                  <a:lnTo>
                    <a:pt x="632" y="88"/>
                  </a:lnTo>
                  <a:lnTo>
                    <a:pt x="662" y="65"/>
                  </a:lnTo>
                  <a:lnTo>
                    <a:pt x="692" y="42"/>
                  </a:lnTo>
                  <a:lnTo>
                    <a:pt x="625" y="26"/>
                  </a:lnTo>
                  <a:lnTo>
                    <a:pt x="597" y="23"/>
                  </a:lnTo>
                  <a:lnTo>
                    <a:pt x="563" y="19"/>
                  </a:lnTo>
                  <a:lnTo>
                    <a:pt x="525" y="0"/>
                  </a:lnTo>
                  <a:lnTo>
                    <a:pt x="489" y="39"/>
                  </a:lnTo>
                  <a:lnTo>
                    <a:pt x="491" y="58"/>
                  </a:lnTo>
                  <a:lnTo>
                    <a:pt x="472" y="65"/>
                  </a:lnTo>
                  <a:lnTo>
                    <a:pt x="440" y="85"/>
                  </a:lnTo>
                  <a:lnTo>
                    <a:pt x="410" y="95"/>
                  </a:lnTo>
                  <a:lnTo>
                    <a:pt x="410" y="123"/>
                  </a:lnTo>
                  <a:lnTo>
                    <a:pt x="406" y="146"/>
                  </a:lnTo>
                  <a:lnTo>
                    <a:pt x="380" y="183"/>
                  </a:lnTo>
                  <a:lnTo>
                    <a:pt x="338" y="229"/>
                  </a:lnTo>
                  <a:lnTo>
                    <a:pt x="322" y="252"/>
                  </a:lnTo>
                  <a:lnTo>
                    <a:pt x="330" y="268"/>
                  </a:lnTo>
                  <a:lnTo>
                    <a:pt x="375" y="265"/>
                  </a:lnTo>
                  <a:lnTo>
                    <a:pt x="376" y="273"/>
                  </a:lnTo>
                  <a:lnTo>
                    <a:pt x="376" y="291"/>
                  </a:lnTo>
                  <a:lnTo>
                    <a:pt x="318" y="365"/>
                  </a:lnTo>
                  <a:lnTo>
                    <a:pt x="299" y="406"/>
                  </a:lnTo>
                  <a:lnTo>
                    <a:pt x="285" y="441"/>
                  </a:lnTo>
                  <a:lnTo>
                    <a:pt x="299" y="457"/>
                  </a:lnTo>
                  <a:lnTo>
                    <a:pt x="325" y="425"/>
                  </a:lnTo>
                  <a:lnTo>
                    <a:pt x="352" y="388"/>
                  </a:lnTo>
                  <a:lnTo>
                    <a:pt x="371" y="399"/>
                  </a:lnTo>
                  <a:lnTo>
                    <a:pt x="375" y="453"/>
                  </a:lnTo>
                  <a:lnTo>
                    <a:pt x="376" y="491"/>
                  </a:lnTo>
                  <a:lnTo>
                    <a:pt x="341" y="510"/>
                  </a:lnTo>
                  <a:lnTo>
                    <a:pt x="318" y="533"/>
                  </a:lnTo>
                  <a:lnTo>
                    <a:pt x="311" y="552"/>
                  </a:lnTo>
                  <a:lnTo>
                    <a:pt x="357" y="591"/>
                  </a:lnTo>
                  <a:lnTo>
                    <a:pt x="398" y="584"/>
                  </a:lnTo>
                  <a:lnTo>
                    <a:pt x="406" y="607"/>
                  </a:lnTo>
                  <a:lnTo>
                    <a:pt x="449" y="581"/>
                  </a:lnTo>
                  <a:lnTo>
                    <a:pt x="445" y="602"/>
                  </a:lnTo>
                  <a:lnTo>
                    <a:pt x="410" y="644"/>
                  </a:lnTo>
                  <a:lnTo>
                    <a:pt x="426" y="690"/>
                  </a:lnTo>
                  <a:lnTo>
                    <a:pt x="429" y="715"/>
                  </a:lnTo>
                  <a:lnTo>
                    <a:pt x="466" y="718"/>
                  </a:lnTo>
                  <a:lnTo>
                    <a:pt x="468" y="741"/>
                  </a:lnTo>
                  <a:lnTo>
                    <a:pt x="426" y="791"/>
                  </a:lnTo>
                  <a:lnTo>
                    <a:pt x="410" y="783"/>
                  </a:lnTo>
                  <a:lnTo>
                    <a:pt x="394" y="799"/>
                  </a:lnTo>
                  <a:lnTo>
                    <a:pt x="390" y="826"/>
                  </a:lnTo>
                  <a:lnTo>
                    <a:pt x="348" y="803"/>
                  </a:lnTo>
                  <a:lnTo>
                    <a:pt x="239" y="842"/>
                  </a:lnTo>
                  <a:close/>
                </a:path>
              </a:pathLst>
            </a:custGeom>
            <a:solidFill>
              <a:srgbClr val="77777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1113">
                  <a:solidFill>
                    <a:srgbClr val="5F5F5F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22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6403" name="Freeform 1062"/>
            <p:cNvSpPr>
              <a:spLocks/>
            </p:cNvSpPr>
            <p:nvPr/>
          </p:nvSpPr>
          <p:spPr bwMode="auto">
            <a:xfrm>
              <a:off x="1483" y="2212"/>
              <a:ext cx="33" cy="23"/>
            </a:xfrm>
            <a:custGeom>
              <a:avLst/>
              <a:gdLst>
                <a:gd name="T0" fmla="*/ 17 w 65"/>
                <a:gd name="T1" fmla="*/ 0 h 48"/>
                <a:gd name="T2" fmla="*/ 31 w 65"/>
                <a:gd name="T3" fmla="*/ 2 h 48"/>
                <a:gd name="T4" fmla="*/ 33 w 65"/>
                <a:gd name="T5" fmla="*/ 10 h 48"/>
                <a:gd name="T6" fmla="*/ 18 w 65"/>
                <a:gd name="T7" fmla="*/ 20 h 48"/>
                <a:gd name="T8" fmla="*/ 2 w 65"/>
                <a:gd name="T9" fmla="*/ 23 h 48"/>
                <a:gd name="T10" fmla="*/ 0 w 65"/>
                <a:gd name="T11" fmla="*/ 12 h 48"/>
                <a:gd name="T12" fmla="*/ 17 w 65"/>
                <a:gd name="T13" fmla="*/ 0 h 4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65" h="48">
                  <a:moveTo>
                    <a:pt x="34" y="0"/>
                  </a:moveTo>
                  <a:lnTo>
                    <a:pt x="62" y="4"/>
                  </a:lnTo>
                  <a:lnTo>
                    <a:pt x="65" y="21"/>
                  </a:lnTo>
                  <a:lnTo>
                    <a:pt x="35" y="41"/>
                  </a:lnTo>
                  <a:lnTo>
                    <a:pt x="4" y="48"/>
                  </a:lnTo>
                  <a:lnTo>
                    <a:pt x="0" y="26"/>
                  </a:lnTo>
                  <a:lnTo>
                    <a:pt x="34" y="0"/>
                  </a:lnTo>
                  <a:close/>
                </a:path>
              </a:pathLst>
            </a:custGeom>
            <a:solidFill>
              <a:srgbClr val="77777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1113">
                  <a:solidFill>
                    <a:srgbClr val="5F5F5F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22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6404" name="Freeform 1063"/>
            <p:cNvSpPr>
              <a:spLocks/>
            </p:cNvSpPr>
            <p:nvPr/>
          </p:nvSpPr>
          <p:spPr bwMode="auto">
            <a:xfrm>
              <a:off x="1460" y="2057"/>
              <a:ext cx="33" cy="24"/>
            </a:xfrm>
            <a:custGeom>
              <a:avLst/>
              <a:gdLst>
                <a:gd name="T0" fmla="*/ 28 w 66"/>
                <a:gd name="T1" fmla="*/ 0 h 48"/>
                <a:gd name="T2" fmla="*/ 33 w 66"/>
                <a:gd name="T3" fmla="*/ 12 h 48"/>
                <a:gd name="T4" fmla="*/ 17 w 66"/>
                <a:gd name="T5" fmla="*/ 21 h 48"/>
                <a:gd name="T6" fmla="*/ 4 w 66"/>
                <a:gd name="T7" fmla="*/ 24 h 48"/>
                <a:gd name="T8" fmla="*/ 0 w 66"/>
                <a:gd name="T9" fmla="*/ 13 h 48"/>
                <a:gd name="T10" fmla="*/ 7 w 66"/>
                <a:gd name="T11" fmla="*/ 5 h 48"/>
                <a:gd name="T12" fmla="*/ 28 w 66"/>
                <a:gd name="T13" fmla="*/ 0 h 4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66" h="48">
                  <a:moveTo>
                    <a:pt x="55" y="0"/>
                  </a:moveTo>
                  <a:lnTo>
                    <a:pt x="66" y="23"/>
                  </a:lnTo>
                  <a:lnTo>
                    <a:pt x="34" y="41"/>
                  </a:lnTo>
                  <a:lnTo>
                    <a:pt x="7" y="48"/>
                  </a:lnTo>
                  <a:lnTo>
                    <a:pt x="0" y="25"/>
                  </a:lnTo>
                  <a:lnTo>
                    <a:pt x="13" y="9"/>
                  </a:lnTo>
                  <a:lnTo>
                    <a:pt x="55" y="0"/>
                  </a:lnTo>
                  <a:close/>
                </a:path>
              </a:pathLst>
            </a:custGeom>
            <a:solidFill>
              <a:srgbClr val="77777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1113">
                  <a:solidFill>
                    <a:srgbClr val="5F5F5F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22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6405" name="Freeform 1064"/>
            <p:cNvSpPr>
              <a:spLocks/>
            </p:cNvSpPr>
            <p:nvPr/>
          </p:nvSpPr>
          <p:spPr bwMode="auto">
            <a:xfrm>
              <a:off x="1508" y="1937"/>
              <a:ext cx="17" cy="46"/>
            </a:xfrm>
            <a:custGeom>
              <a:avLst/>
              <a:gdLst>
                <a:gd name="T0" fmla="*/ 7 w 35"/>
                <a:gd name="T1" fmla="*/ 46 h 92"/>
                <a:gd name="T2" fmla="*/ 17 w 35"/>
                <a:gd name="T3" fmla="*/ 35 h 92"/>
                <a:gd name="T4" fmla="*/ 14 w 35"/>
                <a:gd name="T5" fmla="*/ 20 h 92"/>
                <a:gd name="T6" fmla="*/ 11 w 35"/>
                <a:gd name="T7" fmla="*/ 12 h 92"/>
                <a:gd name="T8" fmla="*/ 7 w 35"/>
                <a:gd name="T9" fmla="*/ 0 h 92"/>
                <a:gd name="T10" fmla="*/ 0 w 35"/>
                <a:gd name="T11" fmla="*/ 6 h 92"/>
                <a:gd name="T12" fmla="*/ 4 w 35"/>
                <a:gd name="T13" fmla="*/ 22 h 92"/>
                <a:gd name="T14" fmla="*/ 7 w 35"/>
                <a:gd name="T15" fmla="*/ 46 h 92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35" h="92">
                  <a:moveTo>
                    <a:pt x="15" y="92"/>
                  </a:moveTo>
                  <a:lnTo>
                    <a:pt x="35" y="69"/>
                  </a:lnTo>
                  <a:lnTo>
                    <a:pt x="28" y="39"/>
                  </a:lnTo>
                  <a:lnTo>
                    <a:pt x="22" y="23"/>
                  </a:lnTo>
                  <a:lnTo>
                    <a:pt x="15" y="0"/>
                  </a:lnTo>
                  <a:lnTo>
                    <a:pt x="0" y="11"/>
                  </a:lnTo>
                  <a:lnTo>
                    <a:pt x="8" y="43"/>
                  </a:lnTo>
                  <a:lnTo>
                    <a:pt x="15" y="92"/>
                  </a:lnTo>
                  <a:close/>
                </a:path>
              </a:pathLst>
            </a:custGeom>
            <a:solidFill>
              <a:srgbClr val="77777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1113">
                  <a:solidFill>
                    <a:srgbClr val="5F5F5F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22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6406" name="Freeform 1065"/>
            <p:cNvSpPr>
              <a:spLocks/>
            </p:cNvSpPr>
            <p:nvPr/>
          </p:nvSpPr>
          <p:spPr bwMode="auto">
            <a:xfrm>
              <a:off x="1378" y="2116"/>
              <a:ext cx="86" cy="88"/>
            </a:xfrm>
            <a:custGeom>
              <a:avLst/>
              <a:gdLst>
                <a:gd name="T0" fmla="*/ 30 w 171"/>
                <a:gd name="T1" fmla="*/ 0 h 175"/>
                <a:gd name="T2" fmla="*/ 50 w 171"/>
                <a:gd name="T3" fmla="*/ 0 h 175"/>
                <a:gd name="T4" fmla="*/ 65 w 171"/>
                <a:gd name="T5" fmla="*/ 4 h 175"/>
                <a:gd name="T6" fmla="*/ 74 w 171"/>
                <a:gd name="T7" fmla="*/ 18 h 175"/>
                <a:gd name="T8" fmla="*/ 84 w 171"/>
                <a:gd name="T9" fmla="*/ 41 h 175"/>
                <a:gd name="T10" fmla="*/ 86 w 171"/>
                <a:gd name="T11" fmla="*/ 60 h 175"/>
                <a:gd name="T12" fmla="*/ 76 w 171"/>
                <a:gd name="T13" fmla="*/ 70 h 175"/>
                <a:gd name="T14" fmla="*/ 73 w 171"/>
                <a:gd name="T15" fmla="*/ 83 h 175"/>
                <a:gd name="T16" fmla="*/ 63 w 171"/>
                <a:gd name="T17" fmla="*/ 88 h 175"/>
                <a:gd name="T18" fmla="*/ 53 w 171"/>
                <a:gd name="T19" fmla="*/ 76 h 175"/>
                <a:gd name="T20" fmla="*/ 44 w 171"/>
                <a:gd name="T21" fmla="*/ 55 h 175"/>
                <a:gd name="T22" fmla="*/ 38 w 171"/>
                <a:gd name="T23" fmla="*/ 47 h 175"/>
                <a:gd name="T24" fmla="*/ 21 w 171"/>
                <a:gd name="T25" fmla="*/ 45 h 175"/>
                <a:gd name="T26" fmla="*/ 0 w 171"/>
                <a:gd name="T27" fmla="*/ 23 h 175"/>
                <a:gd name="T28" fmla="*/ 30 w 171"/>
                <a:gd name="T29" fmla="*/ 0 h 175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171" h="175">
                  <a:moveTo>
                    <a:pt x="60" y="0"/>
                  </a:moveTo>
                  <a:lnTo>
                    <a:pt x="99" y="0"/>
                  </a:lnTo>
                  <a:lnTo>
                    <a:pt x="129" y="7"/>
                  </a:lnTo>
                  <a:lnTo>
                    <a:pt x="148" y="36"/>
                  </a:lnTo>
                  <a:lnTo>
                    <a:pt x="168" y="82"/>
                  </a:lnTo>
                  <a:lnTo>
                    <a:pt x="171" y="120"/>
                  </a:lnTo>
                  <a:lnTo>
                    <a:pt x="152" y="140"/>
                  </a:lnTo>
                  <a:lnTo>
                    <a:pt x="145" y="166"/>
                  </a:lnTo>
                  <a:lnTo>
                    <a:pt x="125" y="175"/>
                  </a:lnTo>
                  <a:lnTo>
                    <a:pt x="106" y="152"/>
                  </a:lnTo>
                  <a:lnTo>
                    <a:pt x="88" y="110"/>
                  </a:lnTo>
                  <a:lnTo>
                    <a:pt x="76" y="94"/>
                  </a:lnTo>
                  <a:lnTo>
                    <a:pt x="42" y="90"/>
                  </a:lnTo>
                  <a:lnTo>
                    <a:pt x="0" y="46"/>
                  </a:lnTo>
                  <a:lnTo>
                    <a:pt x="60" y="0"/>
                  </a:lnTo>
                  <a:close/>
                </a:path>
              </a:pathLst>
            </a:custGeom>
            <a:solidFill>
              <a:srgbClr val="77777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1113">
                  <a:solidFill>
                    <a:srgbClr val="5F5F5F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22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6407" name="Freeform 1066"/>
            <p:cNvSpPr>
              <a:spLocks/>
            </p:cNvSpPr>
            <p:nvPr/>
          </p:nvSpPr>
          <p:spPr bwMode="auto">
            <a:xfrm>
              <a:off x="1504" y="1885"/>
              <a:ext cx="44" cy="33"/>
            </a:xfrm>
            <a:custGeom>
              <a:avLst/>
              <a:gdLst>
                <a:gd name="T0" fmla="*/ 39 w 89"/>
                <a:gd name="T1" fmla="*/ 0 h 65"/>
                <a:gd name="T2" fmla="*/ 44 w 89"/>
                <a:gd name="T3" fmla="*/ 8 h 65"/>
                <a:gd name="T4" fmla="*/ 27 w 89"/>
                <a:gd name="T5" fmla="*/ 18 h 65"/>
                <a:gd name="T6" fmla="*/ 11 w 89"/>
                <a:gd name="T7" fmla="*/ 33 h 65"/>
                <a:gd name="T8" fmla="*/ 2 w 89"/>
                <a:gd name="T9" fmla="*/ 29 h 65"/>
                <a:gd name="T10" fmla="*/ 0 w 89"/>
                <a:gd name="T11" fmla="*/ 12 h 65"/>
                <a:gd name="T12" fmla="*/ 0 w 89"/>
                <a:gd name="T13" fmla="*/ 6 h 65"/>
                <a:gd name="T14" fmla="*/ 26 w 89"/>
                <a:gd name="T15" fmla="*/ 0 h 65"/>
                <a:gd name="T16" fmla="*/ 39 w 89"/>
                <a:gd name="T17" fmla="*/ 0 h 65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89" h="65">
                  <a:moveTo>
                    <a:pt x="78" y="0"/>
                  </a:moveTo>
                  <a:lnTo>
                    <a:pt x="89" y="16"/>
                  </a:lnTo>
                  <a:lnTo>
                    <a:pt x="55" y="35"/>
                  </a:lnTo>
                  <a:lnTo>
                    <a:pt x="23" y="65"/>
                  </a:lnTo>
                  <a:lnTo>
                    <a:pt x="4" y="58"/>
                  </a:lnTo>
                  <a:lnTo>
                    <a:pt x="0" y="23"/>
                  </a:lnTo>
                  <a:lnTo>
                    <a:pt x="0" y="11"/>
                  </a:lnTo>
                  <a:lnTo>
                    <a:pt x="53" y="0"/>
                  </a:lnTo>
                  <a:lnTo>
                    <a:pt x="78" y="0"/>
                  </a:lnTo>
                  <a:close/>
                </a:path>
              </a:pathLst>
            </a:custGeom>
            <a:solidFill>
              <a:srgbClr val="77777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1113">
                  <a:solidFill>
                    <a:srgbClr val="5F5F5F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22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</p:grpSp>
      <p:grpSp>
        <p:nvGrpSpPr>
          <p:cNvPr id="6224" name="Group 1067"/>
          <p:cNvGrpSpPr>
            <a:grpSpLocks/>
          </p:cNvGrpSpPr>
          <p:nvPr/>
        </p:nvGrpSpPr>
        <p:grpSpPr bwMode="auto">
          <a:xfrm>
            <a:off x="6430806" y="3538347"/>
            <a:ext cx="550692" cy="395248"/>
            <a:chOff x="2083" y="2114"/>
            <a:chExt cx="304" cy="239"/>
          </a:xfrm>
        </p:grpSpPr>
        <p:sp>
          <p:nvSpPr>
            <p:cNvPr id="6396" name="Freeform 1068"/>
            <p:cNvSpPr>
              <a:spLocks/>
            </p:cNvSpPr>
            <p:nvPr/>
          </p:nvSpPr>
          <p:spPr bwMode="auto">
            <a:xfrm>
              <a:off x="2083" y="2162"/>
              <a:ext cx="128" cy="157"/>
            </a:xfrm>
            <a:custGeom>
              <a:avLst/>
              <a:gdLst>
                <a:gd name="T0" fmla="*/ 10 w 256"/>
                <a:gd name="T1" fmla="*/ 134 h 314"/>
                <a:gd name="T2" fmla="*/ 17 w 256"/>
                <a:gd name="T3" fmla="*/ 146 h 314"/>
                <a:gd name="T4" fmla="*/ 31 w 256"/>
                <a:gd name="T5" fmla="*/ 146 h 314"/>
                <a:gd name="T6" fmla="*/ 44 w 256"/>
                <a:gd name="T7" fmla="*/ 149 h 314"/>
                <a:gd name="T8" fmla="*/ 54 w 256"/>
                <a:gd name="T9" fmla="*/ 157 h 314"/>
                <a:gd name="T10" fmla="*/ 65 w 256"/>
                <a:gd name="T11" fmla="*/ 157 h 314"/>
                <a:gd name="T12" fmla="*/ 58 w 256"/>
                <a:gd name="T13" fmla="*/ 148 h 314"/>
                <a:gd name="T14" fmla="*/ 63 w 256"/>
                <a:gd name="T15" fmla="*/ 134 h 314"/>
                <a:gd name="T16" fmla="*/ 69 w 256"/>
                <a:gd name="T17" fmla="*/ 119 h 314"/>
                <a:gd name="T18" fmla="*/ 73 w 256"/>
                <a:gd name="T19" fmla="*/ 104 h 314"/>
                <a:gd name="T20" fmla="*/ 88 w 256"/>
                <a:gd name="T21" fmla="*/ 94 h 314"/>
                <a:gd name="T22" fmla="*/ 100 w 256"/>
                <a:gd name="T23" fmla="*/ 87 h 314"/>
                <a:gd name="T24" fmla="*/ 99 w 256"/>
                <a:gd name="T25" fmla="*/ 77 h 314"/>
                <a:gd name="T26" fmla="*/ 99 w 256"/>
                <a:gd name="T27" fmla="*/ 61 h 314"/>
                <a:gd name="T28" fmla="*/ 102 w 256"/>
                <a:gd name="T29" fmla="*/ 54 h 314"/>
                <a:gd name="T30" fmla="*/ 113 w 256"/>
                <a:gd name="T31" fmla="*/ 52 h 314"/>
                <a:gd name="T32" fmla="*/ 119 w 256"/>
                <a:gd name="T33" fmla="*/ 56 h 314"/>
                <a:gd name="T34" fmla="*/ 128 w 256"/>
                <a:gd name="T35" fmla="*/ 44 h 314"/>
                <a:gd name="T36" fmla="*/ 125 w 256"/>
                <a:gd name="T37" fmla="*/ 35 h 314"/>
                <a:gd name="T38" fmla="*/ 119 w 256"/>
                <a:gd name="T39" fmla="*/ 33 h 314"/>
                <a:gd name="T40" fmla="*/ 107 w 256"/>
                <a:gd name="T41" fmla="*/ 33 h 314"/>
                <a:gd name="T42" fmla="*/ 102 w 256"/>
                <a:gd name="T43" fmla="*/ 33 h 314"/>
                <a:gd name="T44" fmla="*/ 99 w 256"/>
                <a:gd name="T45" fmla="*/ 18 h 314"/>
                <a:gd name="T46" fmla="*/ 100 w 256"/>
                <a:gd name="T47" fmla="*/ 4 h 314"/>
                <a:gd name="T48" fmla="*/ 92 w 256"/>
                <a:gd name="T49" fmla="*/ 0 h 314"/>
                <a:gd name="T50" fmla="*/ 89 w 256"/>
                <a:gd name="T51" fmla="*/ 6 h 314"/>
                <a:gd name="T52" fmla="*/ 69 w 256"/>
                <a:gd name="T53" fmla="*/ 2 h 314"/>
                <a:gd name="T54" fmla="*/ 65 w 256"/>
                <a:gd name="T55" fmla="*/ 7 h 314"/>
                <a:gd name="T56" fmla="*/ 69 w 256"/>
                <a:gd name="T57" fmla="*/ 20 h 314"/>
                <a:gd name="T58" fmla="*/ 67 w 256"/>
                <a:gd name="T59" fmla="*/ 33 h 314"/>
                <a:gd name="T60" fmla="*/ 59 w 256"/>
                <a:gd name="T61" fmla="*/ 23 h 314"/>
                <a:gd name="T62" fmla="*/ 56 w 256"/>
                <a:gd name="T63" fmla="*/ 15 h 314"/>
                <a:gd name="T64" fmla="*/ 44 w 256"/>
                <a:gd name="T65" fmla="*/ 17 h 314"/>
                <a:gd name="T66" fmla="*/ 40 w 256"/>
                <a:gd name="T67" fmla="*/ 25 h 314"/>
                <a:gd name="T68" fmla="*/ 36 w 256"/>
                <a:gd name="T69" fmla="*/ 29 h 314"/>
                <a:gd name="T70" fmla="*/ 36 w 256"/>
                <a:gd name="T71" fmla="*/ 40 h 314"/>
                <a:gd name="T72" fmla="*/ 35 w 256"/>
                <a:gd name="T73" fmla="*/ 38 h 314"/>
                <a:gd name="T74" fmla="*/ 25 w 256"/>
                <a:gd name="T75" fmla="*/ 23 h 314"/>
                <a:gd name="T76" fmla="*/ 20 w 256"/>
                <a:gd name="T77" fmla="*/ 18 h 314"/>
                <a:gd name="T78" fmla="*/ 14 w 256"/>
                <a:gd name="T79" fmla="*/ 22 h 314"/>
                <a:gd name="T80" fmla="*/ 15 w 256"/>
                <a:gd name="T81" fmla="*/ 29 h 314"/>
                <a:gd name="T82" fmla="*/ 15 w 256"/>
                <a:gd name="T83" fmla="*/ 35 h 314"/>
                <a:gd name="T84" fmla="*/ 6 w 256"/>
                <a:gd name="T85" fmla="*/ 38 h 314"/>
                <a:gd name="T86" fmla="*/ 6 w 256"/>
                <a:gd name="T87" fmla="*/ 50 h 314"/>
                <a:gd name="T88" fmla="*/ 14 w 256"/>
                <a:gd name="T89" fmla="*/ 61 h 314"/>
                <a:gd name="T90" fmla="*/ 14 w 256"/>
                <a:gd name="T91" fmla="*/ 69 h 314"/>
                <a:gd name="T92" fmla="*/ 10 w 256"/>
                <a:gd name="T93" fmla="*/ 77 h 314"/>
                <a:gd name="T94" fmla="*/ 0 w 256"/>
                <a:gd name="T95" fmla="*/ 85 h 314"/>
                <a:gd name="T96" fmla="*/ 2 w 256"/>
                <a:gd name="T97" fmla="*/ 94 h 314"/>
                <a:gd name="T98" fmla="*/ 12 w 256"/>
                <a:gd name="T99" fmla="*/ 102 h 314"/>
                <a:gd name="T100" fmla="*/ 15 w 256"/>
                <a:gd name="T101" fmla="*/ 110 h 314"/>
                <a:gd name="T102" fmla="*/ 14 w 256"/>
                <a:gd name="T103" fmla="*/ 125 h 314"/>
                <a:gd name="T104" fmla="*/ 10 w 256"/>
                <a:gd name="T105" fmla="*/ 134 h 314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0" t="0" r="r" b="b"/>
              <a:pathLst>
                <a:path w="256" h="314">
                  <a:moveTo>
                    <a:pt x="20" y="268"/>
                  </a:moveTo>
                  <a:lnTo>
                    <a:pt x="34" y="291"/>
                  </a:lnTo>
                  <a:lnTo>
                    <a:pt x="62" y="291"/>
                  </a:lnTo>
                  <a:lnTo>
                    <a:pt x="88" y="298"/>
                  </a:lnTo>
                  <a:lnTo>
                    <a:pt x="108" y="314"/>
                  </a:lnTo>
                  <a:lnTo>
                    <a:pt x="129" y="314"/>
                  </a:lnTo>
                  <a:lnTo>
                    <a:pt x="115" y="295"/>
                  </a:lnTo>
                  <a:lnTo>
                    <a:pt x="125" y="268"/>
                  </a:lnTo>
                  <a:lnTo>
                    <a:pt x="138" y="238"/>
                  </a:lnTo>
                  <a:lnTo>
                    <a:pt x="145" y="207"/>
                  </a:lnTo>
                  <a:lnTo>
                    <a:pt x="175" y="187"/>
                  </a:lnTo>
                  <a:lnTo>
                    <a:pt x="200" y="173"/>
                  </a:lnTo>
                  <a:lnTo>
                    <a:pt x="198" y="154"/>
                  </a:lnTo>
                  <a:lnTo>
                    <a:pt x="198" y="122"/>
                  </a:lnTo>
                  <a:lnTo>
                    <a:pt x="203" y="108"/>
                  </a:lnTo>
                  <a:lnTo>
                    <a:pt x="226" y="104"/>
                  </a:lnTo>
                  <a:lnTo>
                    <a:pt x="237" y="111"/>
                  </a:lnTo>
                  <a:lnTo>
                    <a:pt x="256" y="88"/>
                  </a:lnTo>
                  <a:lnTo>
                    <a:pt x="249" y="69"/>
                  </a:lnTo>
                  <a:lnTo>
                    <a:pt x="237" y="65"/>
                  </a:lnTo>
                  <a:lnTo>
                    <a:pt x="214" y="65"/>
                  </a:lnTo>
                  <a:lnTo>
                    <a:pt x="203" y="65"/>
                  </a:lnTo>
                  <a:lnTo>
                    <a:pt x="198" y="35"/>
                  </a:lnTo>
                  <a:lnTo>
                    <a:pt x="200" y="7"/>
                  </a:lnTo>
                  <a:lnTo>
                    <a:pt x="184" y="0"/>
                  </a:lnTo>
                  <a:lnTo>
                    <a:pt x="177" y="11"/>
                  </a:lnTo>
                  <a:lnTo>
                    <a:pt x="138" y="4"/>
                  </a:lnTo>
                  <a:lnTo>
                    <a:pt x="129" y="13"/>
                  </a:lnTo>
                  <a:lnTo>
                    <a:pt x="138" y="39"/>
                  </a:lnTo>
                  <a:lnTo>
                    <a:pt x="134" y="65"/>
                  </a:lnTo>
                  <a:lnTo>
                    <a:pt x="118" y="46"/>
                  </a:lnTo>
                  <a:lnTo>
                    <a:pt x="111" y="30"/>
                  </a:lnTo>
                  <a:lnTo>
                    <a:pt x="88" y="34"/>
                  </a:lnTo>
                  <a:lnTo>
                    <a:pt x="80" y="50"/>
                  </a:lnTo>
                  <a:lnTo>
                    <a:pt x="72" y="57"/>
                  </a:lnTo>
                  <a:lnTo>
                    <a:pt x="72" y="80"/>
                  </a:lnTo>
                  <a:lnTo>
                    <a:pt x="69" y="76"/>
                  </a:lnTo>
                  <a:lnTo>
                    <a:pt x="50" y="46"/>
                  </a:lnTo>
                  <a:lnTo>
                    <a:pt x="39" y="35"/>
                  </a:lnTo>
                  <a:lnTo>
                    <a:pt x="27" y="43"/>
                  </a:lnTo>
                  <a:lnTo>
                    <a:pt x="30" y="58"/>
                  </a:lnTo>
                  <a:lnTo>
                    <a:pt x="30" y="69"/>
                  </a:lnTo>
                  <a:lnTo>
                    <a:pt x="12" y="76"/>
                  </a:lnTo>
                  <a:lnTo>
                    <a:pt x="12" y="99"/>
                  </a:lnTo>
                  <a:lnTo>
                    <a:pt x="27" y="122"/>
                  </a:lnTo>
                  <a:lnTo>
                    <a:pt x="27" y="138"/>
                  </a:lnTo>
                  <a:lnTo>
                    <a:pt x="20" y="154"/>
                  </a:lnTo>
                  <a:lnTo>
                    <a:pt x="0" y="170"/>
                  </a:lnTo>
                  <a:lnTo>
                    <a:pt x="4" y="187"/>
                  </a:lnTo>
                  <a:lnTo>
                    <a:pt x="23" y="203"/>
                  </a:lnTo>
                  <a:lnTo>
                    <a:pt x="30" y="219"/>
                  </a:lnTo>
                  <a:lnTo>
                    <a:pt x="27" y="249"/>
                  </a:lnTo>
                  <a:lnTo>
                    <a:pt x="20" y="268"/>
                  </a:lnTo>
                  <a:close/>
                </a:path>
              </a:pathLst>
            </a:custGeom>
            <a:solidFill>
              <a:srgbClr val="77777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1113">
                  <a:solidFill>
                    <a:srgbClr val="5F5F5F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22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6397" name="Freeform 1069"/>
            <p:cNvSpPr>
              <a:spLocks/>
            </p:cNvSpPr>
            <p:nvPr/>
          </p:nvSpPr>
          <p:spPr bwMode="auto">
            <a:xfrm>
              <a:off x="2110" y="2114"/>
              <a:ext cx="96" cy="60"/>
            </a:xfrm>
            <a:custGeom>
              <a:avLst/>
              <a:gdLst>
                <a:gd name="T0" fmla="*/ 0 w 192"/>
                <a:gd name="T1" fmla="*/ 59 h 120"/>
                <a:gd name="T2" fmla="*/ 8 w 192"/>
                <a:gd name="T3" fmla="*/ 60 h 120"/>
                <a:gd name="T4" fmla="*/ 18 w 192"/>
                <a:gd name="T5" fmla="*/ 53 h 120"/>
                <a:gd name="T6" fmla="*/ 28 w 192"/>
                <a:gd name="T7" fmla="*/ 42 h 120"/>
                <a:gd name="T8" fmla="*/ 54 w 192"/>
                <a:gd name="T9" fmla="*/ 42 h 120"/>
                <a:gd name="T10" fmla="*/ 77 w 192"/>
                <a:gd name="T11" fmla="*/ 37 h 120"/>
                <a:gd name="T12" fmla="*/ 90 w 192"/>
                <a:gd name="T13" fmla="*/ 27 h 120"/>
                <a:gd name="T14" fmla="*/ 95 w 192"/>
                <a:gd name="T15" fmla="*/ 14 h 120"/>
                <a:gd name="T16" fmla="*/ 96 w 192"/>
                <a:gd name="T17" fmla="*/ 0 h 120"/>
                <a:gd name="T18" fmla="*/ 79 w 192"/>
                <a:gd name="T19" fmla="*/ 8 h 120"/>
                <a:gd name="T20" fmla="*/ 46 w 192"/>
                <a:gd name="T21" fmla="*/ 23 h 120"/>
                <a:gd name="T22" fmla="*/ 37 w 192"/>
                <a:gd name="T23" fmla="*/ 25 h 120"/>
                <a:gd name="T24" fmla="*/ 28 w 192"/>
                <a:gd name="T25" fmla="*/ 32 h 120"/>
                <a:gd name="T26" fmla="*/ 8 w 192"/>
                <a:gd name="T27" fmla="*/ 36 h 120"/>
                <a:gd name="T28" fmla="*/ 0 w 192"/>
                <a:gd name="T29" fmla="*/ 40 h 120"/>
                <a:gd name="T30" fmla="*/ 0 w 192"/>
                <a:gd name="T31" fmla="*/ 59 h 120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192" h="120">
                  <a:moveTo>
                    <a:pt x="0" y="117"/>
                  </a:moveTo>
                  <a:lnTo>
                    <a:pt x="16" y="120"/>
                  </a:lnTo>
                  <a:lnTo>
                    <a:pt x="35" y="106"/>
                  </a:lnTo>
                  <a:lnTo>
                    <a:pt x="55" y="83"/>
                  </a:lnTo>
                  <a:lnTo>
                    <a:pt x="108" y="83"/>
                  </a:lnTo>
                  <a:lnTo>
                    <a:pt x="154" y="74"/>
                  </a:lnTo>
                  <a:lnTo>
                    <a:pt x="180" y="53"/>
                  </a:lnTo>
                  <a:lnTo>
                    <a:pt x="189" y="27"/>
                  </a:lnTo>
                  <a:lnTo>
                    <a:pt x="192" y="0"/>
                  </a:lnTo>
                  <a:lnTo>
                    <a:pt x="157" y="16"/>
                  </a:lnTo>
                  <a:lnTo>
                    <a:pt x="92" y="46"/>
                  </a:lnTo>
                  <a:lnTo>
                    <a:pt x="74" y="50"/>
                  </a:lnTo>
                  <a:lnTo>
                    <a:pt x="55" y="64"/>
                  </a:lnTo>
                  <a:lnTo>
                    <a:pt x="16" y="71"/>
                  </a:lnTo>
                  <a:lnTo>
                    <a:pt x="0" y="80"/>
                  </a:lnTo>
                  <a:lnTo>
                    <a:pt x="0" y="117"/>
                  </a:lnTo>
                  <a:close/>
                </a:path>
              </a:pathLst>
            </a:custGeom>
            <a:solidFill>
              <a:srgbClr val="77777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1113">
                  <a:solidFill>
                    <a:srgbClr val="5F5F5F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22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6398" name="Freeform 1070"/>
            <p:cNvSpPr>
              <a:spLocks/>
            </p:cNvSpPr>
            <p:nvPr/>
          </p:nvSpPr>
          <p:spPr bwMode="auto">
            <a:xfrm>
              <a:off x="2159" y="2261"/>
              <a:ext cx="41" cy="49"/>
            </a:xfrm>
            <a:custGeom>
              <a:avLst/>
              <a:gdLst>
                <a:gd name="T0" fmla="*/ 13 w 83"/>
                <a:gd name="T1" fmla="*/ 0 h 99"/>
                <a:gd name="T2" fmla="*/ 39 w 83"/>
                <a:gd name="T3" fmla="*/ 16 h 99"/>
                <a:gd name="T4" fmla="*/ 41 w 83"/>
                <a:gd name="T5" fmla="*/ 24 h 99"/>
                <a:gd name="T6" fmla="*/ 31 w 83"/>
                <a:gd name="T7" fmla="*/ 34 h 99"/>
                <a:gd name="T8" fmla="*/ 23 w 83"/>
                <a:gd name="T9" fmla="*/ 41 h 99"/>
                <a:gd name="T10" fmla="*/ 24 w 83"/>
                <a:gd name="T11" fmla="*/ 49 h 99"/>
                <a:gd name="T12" fmla="*/ 13 w 83"/>
                <a:gd name="T13" fmla="*/ 47 h 99"/>
                <a:gd name="T14" fmla="*/ 1 w 83"/>
                <a:gd name="T15" fmla="*/ 34 h 99"/>
                <a:gd name="T16" fmla="*/ 0 w 83"/>
                <a:gd name="T17" fmla="*/ 24 h 99"/>
                <a:gd name="T18" fmla="*/ 5 w 83"/>
                <a:gd name="T19" fmla="*/ 14 h 99"/>
                <a:gd name="T20" fmla="*/ 13 w 83"/>
                <a:gd name="T21" fmla="*/ 0 h 99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83" h="99">
                  <a:moveTo>
                    <a:pt x="26" y="0"/>
                  </a:moveTo>
                  <a:lnTo>
                    <a:pt x="79" y="33"/>
                  </a:lnTo>
                  <a:lnTo>
                    <a:pt x="83" y="49"/>
                  </a:lnTo>
                  <a:lnTo>
                    <a:pt x="63" y="69"/>
                  </a:lnTo>
                  <a:lnTo>
                    <a:pt x="46" y="83"/>
                  </a:lnTo>
                  <a:lnTo>
                    <a:pt x="49" y="99"/>
                  </a:lnTo>
                  <a:lnTo>
                    <a:pt x="26" y="95"/>
                  </a:lnTo>
                  <a:lnTo>
                    <a:pt x="3" y="69"/>
                  </a:lnTo>
                  <a:lnTo>
                    <a:pt x="0" y="49"/>
                  </a:lnTo>
                  <a:lnTo>
                    <a:pt x="10" y="28"/>
                  </a:lnTo>
                  <a:lnTo>
                    <a:pt x="26" y="0"/>
                  </a:lnTo>
                  <a:close/>
                </a:path>
              </a:pathLst>
            </a:custGeom>
            <a:solidFill>
              <a:srgbClr val="77777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1113">
                  <a:solidFill>
                    <a:srgbClr val="5F5F5F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22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6399" name="Freeform 1071"/>
            <p:cNvSpPr>
              <a:spLocks/>
            </p:cNvSpPr>
            <p:nvPr/>
          </p:nvSpPr>
          <p:spPr bwMode="auto">
            <a:xfrm>
              <a:off x="2211" y="2247"/>
              <a:ext cx="61" cy="72"/>
            </a:xfrm>
            <a:custGeom>
              <a:avLst/>
              <a:gdLst>
                <a:gd name="T0" fmla="*/ 58 w 122"/>
                <a:gd name="T1" fmla="*/ 0 h 144"/>
                <a:gd name="T2" fmla="*/ 61 w 122"/>
                <a:gd name="T3" fmla="*/ 4 h 144"/>
                <a:gd name="T4" fmla="*/ 58 w 122"/>
                <a:gd name="T5" fmla="*/ 8 h 144"/>
                <a:gd name="T6" fmla="*/ 61 w 122"/>
                <a:gd name="T7" fmla="*/ 16 h 144"/>
                <a:gd name="T8" fmla="*/ 57 w 122"/>
                <a:gd name="T9" fmla="*/ 26 h 144"/>
                <a:gd name="T10" fmla="*/ 48 w 122"/>
                <a:gd name="T11" fmla="*/ 32 h 144"/>
                <a:gd name="T12" fmla="*/ 51 w 122"/>
                <a:gd name="T13" fmla="*/ 40 h 144"/>
                <a:gd name="T14" fmla="*/ 48 w 122"/>
                <a:gd name="T15" fmla="*/ 47 h 144"/>
                <a:gd name="T16" fmla="*/ 51 w 122"/>
                <a:gd name="T17" fmla="*/ 55 h 144"/>
                <a:gd name="T18" fmla="*/ 40 w 122"/>
                <a:gd name="T19" fmla="*/ 72 h 144"/>
                <a:gd name="T20" fmla="*/ 14 w 122"/>
                <a:gd name="T21" fmla="*/ 55 h 144"/>
                <a:gd name="T22" fmla="*/ 0 w 122"/>
                <a:gd name="T23" fmla="*/ 45 h 144"/>
                <a:gd name="T24" fmla="*/ 8 w 122"/>
                <a:gd name="T25" fmla="*/ 40 h 144"/>
                <a:gd name="T26" fmla="*/ 8 w 122"/>
                <a:gd name="T27" fmla="*/ 28 h 144"/>
                <a:gd name="T28" fmla="*/ 24 w 122"/>
                <a:gd name="T29" fmla="*/ 19 h 144"/>
                <a:gd name="T30" fmla="*/ 32 w 122"/>
                <a:gd name="T31" fmla="*/ 23 h 144"/>
                <a:gd name="T32" fmla="*/ 40 w 122"/>
                <a:gd name="T33" fmla="*/ 19 h 144"/>
                <a:gd name="T34" fmla="*/ 53 w 122"/>
                <a:gd name="T35" fmla="*/ 10 h 144"/>
                <a:gd name="T36" fmla="*/ 58 w 122"/>
                <a:gd name="T37" fmla="*/ 0 h 144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0" t="0" r="r" b="b"/>
              <a:pathLst>
                <a:path w="122" h="144">
                  <a:moveTo>
                    <a:pt x="115" y="0"/>
                  </a:moveTo>
                  <a:lnTo>
                    <a:pt x="122" y="7"/>
                  </a:lnTo>
                  <a:lnTo>
                    <a:pt x="115" y="15"/>
                  </a:lnTo>
                  <a:lnTo>
                    <a:pt x="122" y="31"/>
                  </a:lnTo>
                  <a:lnTo>
                    <a:pt x="113" y="51"/>
                  </a:lnTo>
                  <a:lnTo>
                    <a:pt x="95" y="63"/>
                  </a:lnTo>
                  <a:lnTo>
                    <a:pt x="102" y="79"/>
                  </a:lnTo>
                  <a:lnTo>
                    <a:pt x="95" y="93"/>
                  </a:lnTo>
                  <a:lnTo>
                    <a:pt x="102" y="109"/>
                  </a:lnTo>
                  <a:lnTo>
                    <a:pt x="79" y="144"/>
                  </a:lnTo>
                  <a:lnTo>
                    <a:pt x="28" y="109"/>
                  </a:lnTo>
                  <a:lnTo>
                    <a:pt x="0" y="90"/>
                  </a:lnTo>
                  <a:lnTo>
                    <a:pt x="16" y="79"/>
                  </a:lnTo>
                  <a:lnTo>
                    <a:pt x="16" y="56"/>
                  </a:lnTo>
                  <a:lnTo>
                    <a:pt x="48" y="38"/>
                  </a:lnTo>
                  <a:lnTo>
                    <a:pt x="64" y="45"/>
                  </a:lnTo>
                  <a:lnTo>
                    <a:pt x="79" y="38"/>
                  </a:lnTo>
                  <a:lnTo>
                    <a:pt x="106" y="19"/>
                  </a:lnTo>
                  <a:lnTo>
                    <a:pt x="115" y="0"/>
                  </a:lnTo>
                  <a:close/>
                </a:path>
              </a:pathLst>
            </a:custGeom>
            <a:solidFill>
              <a:srgbClr val="77777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1113">
                  <a:solidFill>
                    <a:srgbClr val="5F5F5F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22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6400" name="Freeform 1072"/>
            <p:cNvSpPr>
              <a:spLocks/>
            </p:cNvSpPr>
            <p:nvPr/>
          </p:nvSpPr>
          <p:spPr bwMode="auto">
            <a:xfrm>
              <a:off x="2203" y="2322"/>
              <a:ext cx="25" cy="31"/>
            </a:xfrm>
            <a:custGeom>
              <a:avLst/>
              <a:gdLst>
                <a:gd name="T0" fmla="*/ 0 w 50"/>
                <a:gd name="T1" fmla="*/ 0 h 61"/>
                <a:gd name="T2" fmla="*/ 17 w 50"/>
                <a:gd name="T3" fmla="*/ 5 h 61"/>
                <a:gd name="T4" fmla="*/ 23 w 50"/>
                <a:gd name="T5" fmla="*/ 13 h 61"/>
                <a:gd name="T6" fmla="*/ 25 w 50"/>
                <a:gd name="T7" fmla="*/ 25 h 61"/>
                <a:gd name="T8" fmla="*/ 17 w 50"/>
                <a:gd name="T9" fmla="*/ 31 h 61"/>
                <a:gd name="T10" fmla="*/ 5 w 50"/>
                <a:gd name="T11" fmla="*/ 26 h 61"/>
                <a:gd name="T12" fmla="*/ 2 w 50"/>
                <a:gd name="T13" fmla="*/ 18 h 61"/>
                <a:gd name="T14" fmla="*/ 0 w 50"/>
                <a:gd name="T15" fmla="*/ 0 h 61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50" h="61">
                  <a:moveTo>
                    <a:pt x="0" y="0"/>
                  </a:moveTo>
                  <a:lnTo>
                    <a:pt x="34" y="10"/>
                  </a:lnTo>
                  <a:lnTo>
                    <a:pt x="46" y="26"/>
                  </a:lnTo>
                  <a:lnTo>
                    <a:pt x="50" y="49"/>
                  </a:lnTo>
                  <a:lnTo>
                    <a:pt x="34" y="61"/>
                  </a:lnTo>
                  <a:lnTo>
                    <a:pt x="9" y="51"/>
                  </a:lnTo>
                  <a:lnTo>
                    <a:pt x="4" y="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7777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1113">
                  <a:solidFill>
                    <a:srgbClr val="5F5F5F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22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6401" name="Freeform 1073"/>
            <p:cNvSpPr>
              <a:spLocks/>
            </p:cNvSpPr>
            <p:nvPr/>
          </p:nvSpPr>
          <p:spPr bwMode="auto">
            <a:xfrm>
              <a:off x="2372" y="2314"/>
              <a:ext cx="15" cy="25"/>
            </a:xfrm>
            <a:custGeom>
              <a:avLst/>
              <a:gdLst>
                <a:gd name="T0" fmla="*/ 5 w 28"/>
                <a:gd name="T1" fmla="*/ 0 h 51"/>
                <a:gd name="T2" fmla="*/ 0 w 28"/>
                <a:gd name="T3" fmla="*/ 4 h 51"/>
                <a:gd name="T4" fmla="*/ 0 w 28"/>
                <a:gd name="T5" fmla="*/ 17 h 51"/>
                <a:gd name="T6" fmla="*/ 10 w 28"/>
                <a:gd name="T7" fmla="*/ 25 h 51"/>
                <a:gd name="T8" fmla="*/ 15 w 28"/>
                <a:gd name="T9" fmla="*/ 14 h 51"/>
                <a:gd name="T10" fmla="*/ 5 w 28"/>
                <a:gd name="T11" fmla="*/ 0 h 5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8" h="51">
                  <a:moveTo>
                    <a:pt x="9" y="0"/>
                  </a:moveTo>
                  <a:lnTo>
                    <a:pt x="0" y="9"/>
                  </a:lnTo>
                  <a:lnTo>
                    <a:pt x="0" y="35"/>
                  </a:lnTo>
                  <a:lnTo>
                    <a:pt x="19" y="51"/>
                  </a:lnTo>
                  <a:lnTo>
                    <a:pt x="28" y="28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77777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1113">
                  <a:solidFill>
                    <a:srgbClr val="5F5F5F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22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</p:grpSp>
      <p:grpSp>
        <p:nvGrpSpPr>
          <p:cNvPr id="6225" name="Group 1074"/>
          <p:cNvGrpSpPr>
            <a:grpSpLocks/>
          </p:cNvGrpSpPr>
          <p:nvPr/>
        </p:nvGrpSpPr>
        <p:grpSpPr bwMode="auto">
          <a:xfrm>
            <a:off x="7353130" y="1984379"/>
            <a:ext cx="741575" cy="1317494"/>
            <a:chOff x="2593" y="1177"/>
            <a:chExt cx="410" cy="795"/>
          </a:xfrm>
        </p:grpSpPr>
        <p:grpSp>
          <p:nvGrpSpPr>
            <p:cNvPr id="6380" name="Group 1075"/>
            <p:cNvGrpSpPr>
              <a:grpSpLocks/>
            </p:cNvGrpSpPr>
            <p:nvPr/>
          </p:nvGrpSpPr>
          <p:grpSpPr bwMode="auto">
            <a:xfrm>
              <a:off x="2593" y="1177"/>
              <a:ext cx="410" cy="795"/>
              <a:chOff x="2593" y="1177"/>
              <a:chExt cx="410" cy="795"/>
            </a:xfrm>
          </p:grpSpPr>
          <p:sp>
            <p:nvSpPr>
              <p:cNvPr id="6394" name="Freeform 1076"/>
              <p:cNvSpPr>
                <a:spLocks/>
              </p:cNvSpPr>
              <p:nvPr/>
            </p:nvSpPr>
            <p:spPr bwMode="auto">
              <a:xfrm>
                <a:off x="2593" y="1923"/>
                <a:ext cx="25" cy="23"/>
              </a:xfrm>
              <a:custGeom>
                <a:avLst/>
                <a:gdLst>
                  <a:gd name="T0" fmla="*/ 21 w 50"/>
                  <a:gd name="T1" fmla="*/ 0 h 46"/>
                  <a:gd name="T2" fmla="*/ 12 w 50"/>
                  <a:gd name="T3" fmla="*/ 6 h 46"/>
                  <a:gd name="T4" fmla="*/ 0 w 50"/>
                  <a:gd name="T5" fmla="*/ 15 h 46"/>
                  <a:gd name="T6" fmla="*/ 2 w 50"/>
                  <a:gd name="T7" fmla="*/ 23 h 46"/>
                  <a:gd name="T8" fmla="*/ 8 w 50"/>
                  <a:gd name="T9" fmla="*/ 23 h 46"/>
                  <a:gd name="T10" fmla="*/ 25 w 50"/>
                  <a:gd name="T11" fmla="*/ 12 h 46"/>
                  <a:gd name="T12" fmla="*/ 21 w 50"/>
                  <a:gd name="T13" fmla="*/ 0 h 4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50" h="46">
                    <a:moveTo>
                      <a:pt x="42" y="0"/>
                    </a:moveTo>
                    <a:lnTo>
                      <a:pt x="23" y="11"/>
                    </a:lnTo>
                    <a:lnTo>
                      <a:pt x="0" y="30"/>
                    </a:lnTo>
                    <a:lnTo>
                      <a:pt x="4" y="46"/>
                    </a:lnTo>
                    <a:lnTo>
                      <a:pt x="16" y="46"/>
                    </a:lnTo>
                    <a:lnTo>
                      <a:pt x="50" y="23"/>
                    </a:lnTo>
                    <a:lnTo>
                      <a:pt x="42" y="0"/>
                    </a:lnTo>
                    <a:close/>
                  </a:path>
                </a:pathLst>
              </a:custGeom>
              <a:solidFill>
                <a:srgbClr val="77777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1113">
                    <a:solidFill>
                      <a:srgbClr val="5F5F5F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22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6395" name="Freeform 1077"/>
              <p:cNvSpPr>
                <a:spLocks/>
              </p:cNvSpPr>
              <p:nvPr/>
            </p:nvSpPr>
            <p:spPr bwMode="auto">
              <a:xfrm>
                <a:off x="2618" y="1177"/>
                <a:ext cx="385" cy="795"/>
              </a:xfrm>
              <a:custGeom>
                <a:avLst/>
                <a:gdLst>
                  <a:gd name="T0" fmla="*/ 105 w 771"/>
                  <a:gd name="T1" fmla="*/ 769 h 1590"/>
                  <a:gd name="T2" fmla="*/ 82 w 771"/>
                  <a:gd name="T3" fmla="*/ 749 h 1590"/>
                  <a:gd name="T4" fmla="*/ 52 w 771"/>
                  <a:gd name="T5" fmla="*/ 743 h 1590"/>
                  <a:gd name="T6" fmla="*/ 52 w 771"/>
                  <a:gd name="T7" fmla="*/ 681 h 1590"/>
                  <a:gd name="T8" fmla="*/ 38 w 771"/>
                  <a:gd name="T9" fmla="*/ 638 h 1590"/>
                  <a:gd name="T10" fmla="*/ 36 w 771"/>
                  <a:gd name="T11" fmla="*/ 606 h 1590"/>
                  <a:gd name="T12" fmla="*/ 26 w 771"/>
                  <a:gd name="T13" fmla="*/ 577 h 1590"/>
                  <a:gd name="T14" fmla="*/ 45 w 771"/>
                  <a:gd name="T15" fmla="*/ 548 h 1590"/>
                  <a:gd name="T16" fmla="*/ 55 w 771"/>
                  <a:gd name="T17" fmla="*/ 522 h 1590"/>
                  <a:gd name="T18" fmla="*/ 94 w 771"/>
                  <a:gd name="T19" fmla="*/ 489 h 1590"/>
                  <a:gd name="T20" fmla="*/ 120 w 771"/>
                  <a:gd name="T21" fmla="*/ 450 h 1590"/>
                  <a:gd name="T22" fmla="*/ 140 w 771"/>
                  <a:gd name="T23" fmla="*/ 418 h 1590"/>
                  <a:gd name="T24" fmla="*/ 157 w 771"/>
                  <a:gd name="T25" fmla="*/ 395 h 1590"/>
                  <a:gd name="T26" fmla="*/ 159 w 771"/>
                  <a:gd name="T27" fmla="*/ 372 h 1590"/>
                  <a:gd name="T28" fmla="*/ 153 w 771"/>
                  <a:gd name="T29" fmla="*/ 349 h 1590"/>
                  <a:gd name="T30" fmla="*/ 134 w 771"/>
                  <a:gd name="T31" fmla="*/ 339 h 1590"/>
                  <a:gd name="T32" fmla="*/ 105 w 771"/>
                  <a:gd name="T33" fmla="*/ 276 h 1590"/>
                  <a:gd name="T34" fmla="*/ 107 w 771"/>
                  <a:gd name="T35" fmla="*/ 224 h 1590"/>
                  <a:gd name="T36" fmla="*/ 94 w 771"/>
                  <a:gd name="T37" fmla="*/ 172 h 1590"/>
                  <a:gd name="T38" fmla="*/ 71 w 771"/>
                  <a:gd name="T39" fmla="*/ 139 h 1590"/>
                  <a:gd name="T40" fmla="*/ 26 w 771"/>
                  <a:gd name="T41" fmla="*/ 113 h 1590"/>
                  <a:gd name="T42" fmla="*/ 9 w 771"/>
                  <a:gd name="T43" fmla="*/ 87 h 1590"/>
                  <a:gd name="T44" fmla="*/ 13 w 771"/>
                  <a:gd name="T45" fmla="*/ 69 h 1590"/>
                  <a:gd name="T46" fmla="*/ 42 w 771"/>
                  <a:gd name="T47" fmla="*/ 84 h 1590"/>
                  <a:gd name="T48" fmla="*/ 94 w 771"/>
                  <a:gd name="T49" fmla="*/ 96 h 1590"/>
                  <a:gd name="T50" fmla="*/ 114 w 771"/>
                  <a:gd name="T51" fmla="*/ 110 h 1590"/>
                  <a:gd name="T52" fmla="*/ 140 w 771"/>
                  <a:gd name="T53" fmla="*/ 87 h 1590"/>
                  <a:gd name="T54" fmla="*/ 157 w 771"/>
                  <a:gd name="T55" fmla="*/ 69 h 1590"/>
                  <a:gd name="T56" fmla="*/ 153 w 771"/>
                  <a:gd name="T57" fmla="*/ 33 h 1590"/>
                  <a:gd name="T58" fmla="*/ 180 w 771"/>
                  <a:gd name="T59" fmla="*/ 17 h 1590"/>
                  <a:gd name="T60" fmla="*/ 215 w 771"/>
                  <a:gd name="T61" fmla="*/ 23 h 1590"/>
                  <a:gd name="T62" fmla="*/ 215 w 771"/>
                  <a:gd name="T63" fmla="*/ 52 h 1590"/>
                  <a:gd name="T64" fmla="*/ 186 w 771"/>
                  <a:gd name="T65" fmla="*/ 81 h 1590"/>
                  <a:gd name="T66" fmla="*/ 218 w 771"/>
                  <a:gd name="T67" fmla="*/ 75 h 1590"/>
                  <a:gd name="T68" fmla="*/ 222 w 771"/>
                  <a:gd name="T69" fmla="*/ 27 h 1590"/>
                  <a:gd name="T70" fmla="*/ 241 w 771"/>
                  <a:gd name="T71" fmla="*/ 56 h 1590"/>
                  <a:gd name="T72" fmla="*/ 235 w 771"/>
                  <a:gd name="T73" fmla="*/ 100 h 1590"/>
                  <a:gd name="T74" fmla="*/ 261 w 771"/>
                  <a:gd name="T75" fmla="*/ 139 h 1590"/>
                  <a:gd name="T76" fmla="*/ 277 w 771"/>
                  <a:gd name="T77" fmla="*/ 175 h 1590"/>
                  <a:gd name="T78" fmla="*/ 280 w 771"/>
                  <a:gd name="T79" fmla="*/ 231 h 1590"/>
                  <a:gd name="T80" fmla="*/ 307 w 771"/>
                  <a:gd name="T81" fmla="*/ 309 h 1590"/>
                  <a:gd name="T82" fmla="*/ 316 w 771"/>
                  <a:gd name="T83" fmla="*/ 395 h 1590"/>
                  <a:gd name="T84" fmla="*/ 330 w 771"/>
                  <a:gd name="T85" fmla="*/ 456 h 1590"/>
                  <a:gd name="T86" fmla="*/ 368 w 771"/>
                  <a:gd name="T87" fmla="*/ 499 h 1590"/>
                  <a:gd name="T88" fmla="*/ 385 w 771"/>
                  <a:gd name="T89" fmla="*/ 532 h 1590"/>
                  <a:gd name="T90" fmla="*/ 366 w 771"/>
                  <a:gd name="T91" fmla="*/ 598 h 1590"/>
                  <a:gd name="T92" fmla="*/ 356 w 771"/>
                  <a:gd name="T93" fmla="*/ 635 h 1590"/>
                  <a:gd name="T94" fmla="*/ 336 w 771"/>
                  <a:gd name="T95" fmla="*/ 655 h 1590"/>
                  <a:gd name="T96" fmla="*/ 287 w 771"/>
                  <a:gd name="T97" fmla="*/ 703 h 1590"/>
                  <a:gd name="T98" fmla="*/ 264 w 771"/>
                  <a:gd name="T99" fmla="*/ 726 h 1590"/>
                  <a:gd name="T100" fmla="*/ 235 w 771"/>
                  <a:gd name="T101" fmla="*/ 740 h 1590"/>
                  <a:gd name="T102" fmla="*/ 189 w 771"/>
                  <a:gd name="T103" fmla="*/ 753 h 1590"/>
                  <a:gd name="T104" fmla="*/ 143 w 771"/>
                  <a:gd name="T105" fmla="*/ 772 h 1590"/>
                  <a:gd name="T106" fmla="*/ 107 w 771"/>
                  <a:gd name="T107" fmla="*/ 795 h 1590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</a:gdLst>
                <a:ahLst/>
                <a:cxnLst>
                  <a:cxn ang="T108">
                    <a:pos x="T0" y="T1"/>
                  </a:cxn>
                  <a:cxn ang="T109">
                    <a:pos x="T2" y="T3"/>
                  </a:cxn>
                  <a:cxn ang="T110">
                    <a:pos x="T4" y="T5"/>
                  </a:cxn>
                  <a:cxn ang="T111">
                    <a:pos x="T6" y="T7"/>
                  </a:cxn>
                  <a:cxn ang="T112">
                    <a:pos x="T8" y="T9"/>
                  </a:cxn>
                  <a:cxn ang="T113">
                    <a:pos x="T10" y="T11"/>
                  </a:cxn>
                  <a:cxn ang="T114">
                    <a:pos x="T12" y="T13"/>
                  </a:cxn>
                  <a:cxn ang="T115">
                    <a:pos x="T14" y="T15"/>
                  </a:cxn>
                  <a:cxn ang="T116">
                    <a:pos x="T16" y="T17"/>
                  </a:cxn>
                  <a:cxn ang="T117">
                    <a:pos x="T18" y="T19"/>
                  </a:cxn>
                  <a:cxn ang="T118">
                    <a:pos x="T20" y="T21"/>
                  </a:cxn>
                  <a:cxn ang="T119">
                    <a:pos x="T22" y="T23"/>
                  </a:cxn>
                  <a:cxn ang="T120">
                    <a:pos x="T24" y="T25"/>
                  </a:cxn>
                  <a:cxn ang="T121">
                    <a:pos x="T26" y="T27"/>
                  </a:cxn>
                  <a:cxn ang="T122">
                    <a:pos x="T28" y="T29"/>
                  </a:cxn>
                  <a:cxn ang="T123">
                    <a:pos x="T30" y="T31"/>
                  </a:cxn>
                  <a:cxn ang="T124">
                    <a:pos x="T32" y="T33"/>
                  </a:cxn>
                  <a:cxn ang="T125">
                    <a:pos x="T34" y="T35"/>
                  </a:cxn>
                  <a:cxn ang="T126">
                    <a:pos x="T36" y="T37"/>
                  </a:cxn>
                  <a:cxn ang="T127">
                    <a:pos x="T38" y="T39"/>
                  </a:cxn>
                  <a:cxn ang="T128">
                    <a:pos x="T40" y="T41"/>
                  </a:cxn>
                  <a:cxn ang="T129">
                    <a:pos x="T42" y="T43"/>
                  </a:cxn>
                  <a:cxn ang="T130">
                    <a:pos x="T44" y="T45"/>
                  </a:cxn>
                  <a:cxn ang="T131">
                    <a:pos x="T46" y="T47"/>
                  </a:cxn>
                  <a:cxn ang="T132">
                    <a:pos x="T48" y="T49"/>
                  </a:cxn>
                  <a:cxn ang="T133">
                    <a:pos x="T50" y="T51"/>
                  </a:cxn>
                  <a:cxn ang="T134">
                    <a:pos x="T52" y="T53"/>
                  </a:cxn>
                  <a:cxn ang="T135">
                    <a:pos x="T54" y="T55"/>
                  </a:cxn>
                  <a:cxn ang="T136">
                    <a:pos x="T56" y="T57"/>
                  </a:cxn>
                  <a:cxn ang="T137">
                    <a:pos x="T58" y="T59"/>
                  </a:cxn>
                  <a:cxn ang="T138">
                    <a:pos x="T60" y="T61"/>
                  </a:cxn>
                  <a:cxn ang="T139">
                    <a:pos x="T62" y="T63"/>
                  </a:cxn>
                  <a:cxn ang="T140">
                    <a:pos x="T64" y="T65"/>
                  </a:cxn>
                  <a:cxn ang="T141">
                    <a:pos x="T66" y="T67"/>
                  </a:cxn>
                  <a:cxn ang="T142">
                    <a:pos x="T68" y="T69"/>
                  </a:cxn>
                  <a:cxn ang="T143">
                    <a:pos x="T70" y="T71"/>
                  </a:cxn>
                  <a:cxn ang="T144">
                    <a:pos x="T72" y="T73"/>
                  </a:cxn>
                  <a:cxn ang="T145">
                    <a:pos x="T74" y="T75"/>
                  </a:cxn>
                  <a:cxn ang="T146">
                    <a:pos x="T76" y="T77"/>
                  </a:cxn>
                  <a:cxn ang="T147">
                    <a:pos x="T78" y="T79"/>
                  </a:cxn>
                  <a:cxn ang="T148">
                    <a:pos x="T80" y="T81"/>
                  </a:cxn>
                  <a:cxn ang="T149">
                    <a:pos x="T82" y="T83"/>
                  </a:cxn>
                  <a:cxn ang="T150">
                    <a:pos x="T84" y="T85"/>
                  </a:cxn>
                  <a:cxn ang="T151">
                    <a:pos x="T86" y="T87"/>
                  </a:cxn>
                  <a:cxn ang="T152">
                    <a:pos x="T88" y="T89"/>
                  </a:cxn>
                  <a:cxn ang="T153">
                    <a:pos x="T90" y="T91"/>
                  </a:cxn>
                  <a:cxn ang="T154">
                    <a:pos x="T92" y="T93"/>
                  </a:cxn>
                  <a:cxn ang="T155">
                    <a:pos x="T94" y="T95"/>
                  </a:cxn>
                  <a:cxn ang="T156">
                    <a:pos x="T96" y="T97"/>
                  </a:cxn>
                  <a:cxn ang="T157">
                    <a:pos x="T98" y="T99"/>
                  </a:cxn>
                  <a:cxn ang="T158">
                    <a:pos x="T100" y="T101"/>
                  </a:cxn>
                  <a:cxn ang="T159">
                    <a:pos x="T102" y="T103"/>
                  </a:cxn>
                  <a:cxn ang="T160">
                    <a:pos x="T104" y="T105"/>
                  </a:cxn>
                  <a:cxn ang="T161">
                    <a:pos x="T106" y="T107"/>
                  </a:cxn>
                </a:cxnLst>
                <a:rect l="0" t="0" r="r" b="b"/>
                <a:pathLst>
                  <a:path w="771" h="1590">
                    <a:moveTo>
                      <a:pt x="215" y="1590"/>
                    </a:moveTo>
                    <a:lnTo>
                      <a:pt x="210" y="1537"/>
                    </a:lnTo>
                    <a:lnTo>
                      <a:pt x="183" y="1511"/>
                    </a:lnTo>
                    <a:lnTo>
                      <a:pt x="164" y="1498"/>
                    </a:lnTo>
                    <a:lnTo>
                      <a:pt x="130" y="1486"/>
                    </a:lnTo>
                    <a:lnTo>
                      <a:pt x="104" y="1486"/>
                    </a:lnTo>
                    <a:lnTo>
                      <a:pt x="91" y="1459"/>
                    </a:lnTo>
                    <a:lnTo>
                      <a:pt x="104" y="1361"/>
                    </a:lnTo>
                    <a:lnTo>
                      <a:pt x="98" y="1302"/>
                    </a:lnTo>
                    <a:lnTo>
                      <a:pt x="77" y="1276"/>
                    </a:lnTo>
                    <a:lnTo>
                      <a:pt x="65" y="1264"/>
                    </a:lnTo>
                    <a:lnTo>
                      <a:pt x="72" y="1211"/>
                    </a:lnTo>
                    <a:lnTo>
                      <a:pt x="65" y="1179"/>
                    </a:lnTo>
                    <a:lnTo>
                      <a:pt x="52" y="1154"/>
                    </a:lnTo>
                    <a:lnTo>
                      <a:pt x="72" y="1096"/>
                    </a:lnTo>
                    <a:lnTo>
                      <a:pt x="91" y="1096"/>
                    </a:lnTo>
                    <a:lnTo>
                      <a:pt x="104" y="1084"/>
                    </a:lnTo>
                    <a:lnTo>
                      <a:pt x="111" y="1043"/>
                    </a:lnTo>
                    <a:lnTo>
                      <a:pt x="150" y="1011"/>
                    </a:lnTo>
                    <a:lnTo>
                      <a:pt x="188" y="978"/>
                    </a:lnTo>
                    <a:lnTo>
                      <a:pt x="195" y="939"/>
                    </a:lnTo>
                    <a:lnTo>
                      <a:pt x="241" y="900"/>
                    </a:lnTo>
                    <a:lnTo>
                      <a:pt x="287" y="854"/>
                    </a:lnTo>
                    <a:lnTo>
                      <a:pt x="280" y="835"/>
                    </a:lnTo>
                    <a:lnTo>
                      <a:pt x="280" y="808"/>
                    </a:lnTo>
                    <a:lnTo>
                      <a:pt x="314" y="789"/>
                    </a:lnTo>
                    <a:lnTo>
                      <a:pt x="326" y="782"/>
                    </a:lnTo>
                    <a:lnTo>
                      <a:pt x="319" y="743"/>
                    </a:lnTo>
                    <a:lnTo>
                      <a:pt x="319" y="704"/>
                    </a:lnTo>
                    <a:lnTo>
                      <a:pt x="307" y="697"/>
                    </a:lnTo>
                    <a:lnTo>
                      <a:pt x="287" y="704"/>
                    </a:lnTo>
                    <a:lnTo>
                      <a:pt x="268" y="678"/>
                    </a:lnTo>
                    <a:lnTo>
                      <a:pt x="248" y="605"/>
                    </a:lnTo>
                    <a:lnTo>
                      <a:pt x="210" y="552"/>
                    </a:lnTo>
                    <a:lnTo>
                      <a:pt x="222" y="480"/>
                    </a:lnTo>
                    <a:lnTo>
                      <a:pt x="215" y="448"/>
                    </a:lnTo>
                    <a:lnTo>
                      <a:pt x="169" y="402"/>
                    </a:lnTo>
                    <a:lnTo>
                      <a:pt x="188" y="344"/>
                    </a:lnTo>
                    <a:lnTo>
                      <a:pt x="176" y="311"/>
                    </a:lnTo>
                    <a:lnTo>
                      <a:pt x="142" y="277"/>
                    </a:lnTo>
                    <a:lnTo>
                      <a:pt x="123" y="298"/>
                    </a:lnTo>
                    <a:lnTo>
                      <a:pt x="52" y="226"/>
                    </a:lnTo>
                    <a:lnTo>
                      <a:pt x="33" y="199"/>
                    </a:lnTo>
                    <a:lnTo>
                      <a:pt x="19" y="173"/>
                    </a:lnTo>
                    <a:lnTo>
                      <a:pt x="0" y="162"/>
                    </a:lnTo>
                    <a:lnTo>
                      <a:pt x="26" y="138"/>
                    </a:lnTo>
                    <a:lnTo>
                      <a:pt x="65" y="138"/>
                    </a:lnTo>
                    <a:lnTo>
                      <a:pt x="84" y="168"/>
                    </a:lnTo>
                    <a:lnTo>
                      <a:pt x="137" y="226"/>
                    </a:lnTo>
                    <a:lnTo>
                      <a:pt x="188" y="192"/>
                    </a:lnTo>
                    <a:lnTo>
                      <a:pt x="222" y="199"/>
                    </a:lnTo>
                    <a:lnTo>
                      <a:pt x="229" y="219"/>
                    </a:lnTo>
                    <a:lnTo>
                      <a:pt x="268" y="226"/>
                    </a:lnTo>
                    <a:lnTo>
                      <a:pt x="280" y="173"/>
                    </a:lnTo>
                    <a:lnTo>
                      <a:pt x="300" y="157"/>
                    </a:lnTo>
                    <a:lnTo>
                      <a:pt x="314" y="138"/>
                    </a:lnTo>
                    <a:lnTo>
                      <a:pt x="314" y="118"/>
                    </a:lnTo>
                    <a:lnTo>
                      <a:pt x="307" y="65"/>
                    </a:lnTo>
                    <a:lnTo>
                      <a:pt x="340" y="34"/>
                    </a:lnTo>
                    <a:lnTo>
                      <a:pt x="360" y="34"/>
                    </a:lnTo>
                    <a:lnTo>
                      <a:pt x="391" y="0"/>
                    </a:lnTo>
                    <a:lnTo>
                      <a:pt x="430" y="46"/>
                    </a:lnTo>
                    <a:lnTo>
                      <a:pt x="444" y="65"/>
                    </a:lnTo>
                    <a:lnTo>
                      <a:pt x="430" y="104"/>
                    </a:lnTo>
                    <a:lnTo>
                      <a:pt x="398" y="131"/>
                    </a:lnTo>
                    <a:lnTo>
                      <a:pt x="372" y="162"/>
                    </a:lnTo>
                    <a:lnTo>
                      <a:pt x="379" y="192"/>
                    </a:lnTo>
                    <a:lnTo>
                      <a:pt x="437" y="150"/>
                    </a:lnTo>
                    <a:lnTo>
                      <a:pt x="437" y="111"/>
                    </a:lnTo>
                    <a:lnTo>
                      <a:pt x="444" y="53"/>
                    </a:lnTo>
                    <a:lnTo>
                      <a:pt x="464" y="39"/>
                    </a:lnTo>
                    <a:lnTo>
                      <a:pt x="483" y="111"/>
                    </a:lnTo>
                    <a:lnTo>
                      <a:pt x="483" y="173"/>
                    </a:lnTo>
                    <a:lnTo>
                      <a:pt x="471" y="199"/>
                    </a:lnTo>
                    <a:lnTo>
                      <a:pt x="471" y="238"/>
                    </a:lnTo>
                    <a:lnTo>
                      <a:pt x="522" y="277"/>
                    </a:lnTo>
                    <a:lnTo>
                      <a:pt x="522" y="304"/>
                    </a:lnTo>
                    <a:lnTo>
                      <a:pt x="555" y="349"/>
                    </a:lnTo>
                    <a:lnTo>
                      <a:pt x="568" y="383"/>
                    </a:lnTo>
                    <a:lnTo>
                      <a:pt x="561" y="461"/>
                    </a:lnTo>
                    <a:lnTo>
                      <a:pt x="582" y="547"/>
                    </a:lnTo>
                    <a:lnTo>
                      <a:pt x="614" y="618"/>
                    </a:lnTo>
                    <a:lnTo>
                      <a:pt x="607" y="724"/>
                    </a:lnTo>
                    <a:lnTo>
                      <a:pt x="633" y="789"/>
                    </a:lnTo>
                    <a:lnTo>
                      <a:pt x="647" y="815"/>
                    </a:lnTo>
                    <a:lnTo>
                      <a:pt x="660" y="912"/>
                    </a:lnTo>
                    <a:lnTo>
                      <a:pt x="672" y="953"/>
                    </a:lnTo>
                    <a:lnTo>
                      <a:pt x="737" y="997"/>
                    </a:lnTo>
                    <a:lnTo>
                      <a:pt x="771" y="1038"/>
                    </a:lnTo>
                    <a:lnTo>
                      <a:pt x="771" y="1064"/>
                    </a:lnTo>
                    <a:lnTo>
                      <a:pt x="744" y="1184"/>
                    </a:lnTo>
                    <a:lnTo>
                      <a:pt x="732" y="1196"/>
                    </a:lnTo>
                    <a:lnTo>
                      <a:pt x="744" y="1223"/>
                    </a:lnTo>
                    <a:lnTo>
                      <a:pt x="712" y="1269"/>
                    </a:lnTo>
                    <a:lnTo>
                      <a:pt x="672" y="1288"/>
                    </a:lnTo>
                    <a:lnTo>
                      <a:pt x="672" y="1309"/>
                    </a:lnTo>
                    <a:lnTo>
                      <a:pt x="614" y="1387"/>
                    </a:lnTo>
                    <a:lnTo>
                      <a:pt x="575" y="1406"/>
                    </a:lnTo>
                    <a:lnTo>
                      <a:pt x="568" y="1452"/>
                    </a:lnTo>
                    <a:lnTo>
                      <a:pt x="529" y="1452"/>
                    </a:lnTo>
                    <a:lnTo>
                      <a:pt x="510" y="1466"/>
                    </a:lnTo>
                    <a:lnTo>
                      <a:pt x="471" y="1479"/>
                    </a:lnTo>
                    <a:lnTo>
                      <a:pt x="418" y="1472"/>
                    </a:lnTo>
                    <a:lnTo>
                      <a:pt x="379" y="1505"/>
                    </a:lnTo>
                    <a:lnTo>
                      <a:pt x="333" y="1532"/>
                    </a:lnTo>
                    <a:lnTo>
                      <a:pt x="287" y="1544"/>
                    </a:lnTo>
                    <a:lnTo>
                      <a:pt x="254" y="1571"/>
                    </a:lnTo>
                    <a:lnTo>
                      <a:pt x="215" y="1590"/>
                    </a:lnTo>
                    <a:close/>
                  </a:path>
                </a:pathLst>
              </a:custGeom>
              <a:solidFill>
                <a:srgbClr val="77777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1113">
                    <a:solidFill>
                      <a:srgbClr val="5F5F5F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22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</p:grpSp>
        <p:grpSp>
          <p:nvGrpSpPr>
            <p:cNvPr id="6381" name="Group 1078"/>
            <p:cNvGrpSpPr>
              <a:grpSpLocks/>
            </p:cNvGrpSpPr>
            <p:nvPr/>
          </p:nvGrpSpPr>
          <p:grpSpPr bwMode="auto">
            <a:xfrm>
              <a:off x="2730" y="1459"/>
              <a:ext cx="249" cy="405"/>
              <a:chOff x="2730" y="1459"/>
              <a:chExt cx="249" cy="405"/>
            </a:xfrm>
          </p:grpSpPr>
          <p:sp>
            <p:nvSpPr>
              <p:cNvPr id="6382" name="Freeform 1079"/>
              <p:cNvSpPr>
                <a:spLocks/>
              </p:cNvSpPr>
              <p:nvPr/>
            </p:nvSpPr>
            <p:spPr bwMode="auto">
              <a:xfrm>
                <a:off x="2870" y="1459"/>
                <a:ext cx="14" cy="19"/>
              </a:xfrm>
              <a:custGeom>
                <a:avLst/>
                <a:gdLst>
                  <a:gd name="T0" fmla="*/ 9 w 28"/>
                  <a:gd name="T1" fmla="*/ 1 h 39"/>
                  <a:gd name="T2" fmla="*/ 0 w 28"/>
                  <a:gd name="T3" fmla="*/ 0 h 39"/>
                  <a:gd name="T4" fmla="*/ 7 w 28"/>
                  <a:gd name="T5" fmla="*/ 19 h 39"/>
                  <a:gd name="T6" fmla="*/ 14 w 28"/>
                  <a:gd name="T7" fmla="*/ 15 h 39"/>
                  <a:gd name="T8" fmla="*/ 9 w 28"/>
                  <a:gd name="T9" fmla="*/ 1 h 3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8" h="39">
                    <a:moveTo>
                      <a:pt x="18" y="3"/>
                    </a:moveTo>
                    <a:lnTo>
                      <a:pt x="0" y="0"/>
                    </a:lnTo>
                    <a:lnTo>
                      <a:pt x="14" y="39"/>
                    </a:lnTo>
                    <a:lnTo>
                      <a:pt x="28" y="30"/>
                    </a:lnTo>
                    <a:lnTo>
                      <a:pt x="18" y="3"/>
                    </a:lnTo>
                    <a:close/>
                  </a:path>
                </a:pathLst>
              </a:custGeom>
              <a:solidFill>
                <a:srgbClr val="77777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1113">
                    <a:solidFill>
                      <a:srgbClr val="5F5F5F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22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6383" name="Freeform 1080"/>
              <p:cNvSpPr>
                <a:spLocks/>
              </p:cNvSpPr>
              <p:nvPr/>
            </p:nvSpPr>
            <p:spPr bwMode="auto">
              <a:xfrm>
                <a:off x="2897" y="1532"/>
                <a:ext cx="15" cy="40"/>
              </a:xfrm>
              <a:custGeom>
                <a:avLst/>
                <a:gdLst>
                  <a:gd name="T0" fmla="*/ 15 w 28"/>
                  <a:gd name="T1" fmla="*/ 0 h 80"/>
                  <a:gd name="T2" fmla="*/ 0 w 28"/>
                  <a:gd name="T3" fmla="*/ 8 h 80"/>
                  <a:gd name="T4" fmla="*/ 0 w 28"/>
                  <a:gd name="T5" fmla="*/ 40 h 80"/>
                  <a:gd name="T6" fmla="*/ 8 w 28"/>
                  <a:gd name="T7" fmla="*/ 25 h 80"/>
                  <a:gd name="T8" fmla="*/ 10 w 28"/>
                  <a:gd name="T9" fmla="*/ 8 h 80"/>
                  <a:gd name="T10" fmla="*/ 5 w 28"/>
                  <a:gd name="T11" fmla="*/ 7 h 80"/>
                  <a:gd name="T12" fmla="*/ 15 w 28"/>
                  <a:gd name="T13" fmla="*/ 0 h 8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28" h="80">
                    <a:moveTo>
                      <a:pt x="28" y="0"/>
                    </a:moveTo>
                    <a:lnTo>
                      <a:pt x="0" y="16"/>
                    </a:lnTo>
                    <a:lnTo>
                      <a:pt x="0" y="80"/>
                    </a:lnTo>
                    <a:lnTo>
                      <a:pt x="14" y="50"/>
                    </a:lnTo>
                    <a:lnTo>
                      <a:pt x="19" y="16"/>
                    </a:lnTo>
                    <a:lnTo>
                      <a:pt x="9" y="14"/>
                    </a:lnTo>
                    <a:lnTo>
                      <a:pt x="28" y="0"/>
                    </a:lnTo>
                    <a:close/>
                  </a:path>
                </a:pathLst>
              </a:custGeom>
              <a:solidFill>
                <a:srgbClr val="77777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1113">
                    <a:solidFill>
                      <a:srgbClr val="5F5F5F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22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6384" name="Freeform 1081"/>
              <p:cNvSpPr>
                <a:spLocks/>
              </p:cNvSpPr>
              <p:nvPr/>
            </p:nvSpPr>
            <p:spPr bwMode="auto">
              <a:xfrm>
                <a:off x="2920" y="1589"/>
                <a:ext cx="16" cy="23"/>
              </a:xfrm>
              <a:custGeom>
                <a:avLst/>
                <a:gdLst>
                  <a:gd name="T0" fmla="*/ 3 w 34"/>
                  <a:gd name="T1" fmla="*/ 0 h 46"/>
                  <a:gd name="T2" fmla="*/ 0 w 34"/>
                  <a:gd name="T3" fmla="*/ 6 h 46"/>
                  <a:gd name="T4" fmla="*/ 5 w 34"/>
                  <a:gd name="T5" fmla="*/ 23 h 46"/>
                  <a:gd name="T6" fmla="*/ 14 w 34"/>
                  <a:gd name="T7" fmla="*/ 18 h 46"/>
                  <a:gd name="T8" fmla="*/ 16 w 34"/>
                  <a:gd name="T9" fmla="*/ 10 h 46"/>
                  <a:gd name="T10" fmla="*/ 3 w 34"/>
                  <a:gd name="T11" fmla="*/ 0 h 4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34" h="46">
                    <a:moveTo>
                      <a:pt x="7" y="0"/>
                    </a:moveTo>
                    <a:lnTo>
                      <a:pt x="0" y="12"/>
                    </a:lnTo>
                    <a:lnTo>
                      <a:pt x="11" y="46"/>
                    </a:lnTo>
                    <a:lnTo>
                      <a:pt x="30" y="35"/>
                    </a:lnTo>
                    <a:lnTo>
                      <a:pt x="34" y="19"/>
                    </a:lnTo>
                    <a:lnTo>
                      <a:pt x="7" y="0"/>
                    </a:lnTo>
                    <a:close/>
                  </a:path>
                </a:pathLst>
              </a:custGeom>
              <a:solidFill>
                <a:srgbClr val="77777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1113">
                    <a:solidFill>
                      <a:srgbClr val="5F5F5F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22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6385" name="Freeform 1082"/>
              <p:cNvSpPr>
                <a:spLocks/>
              </p:cNvSpPr>
              <p:nvPr/>
            </p:nvSpPr>
            <p:spPr bwMode="auto">
              <a:xfrm>
                <a:off x="2828" y="1586"/>
                <a:ext cx="36" cy="34"/>
              </a:xfrm>
              <a:custGeom>
                <a:avLst/>
                <a:gdLst>
                  <a:gd name="T0" fmla="*/ 36 w 72"/>
                  <a:gd name="T1" fmla="*/ 15 h 69"/>
                  <a:gd name="T2" fmla="*/ 28 w 72"/>
                  <a:gd name="T3" fmla="*/ 15 h 69"/>
                  <a:gd name="T4" fmla="*/ 19 w 72"/>
                  <a:gd name="T5" fmla="*/ 0 h 69"/>
                  <a:gd name="T6" fmla="*/ 11 w 72"/>
                  <a:gd name="T7" fmla="*/ 9 h 69"/>
                  <a:gd name="T8" fmla="*/ 2 w 72"/>
                  <a:gd name="T9" fmla="*/ 6 h 69"/>
                  <a:gd name="T10" fmla="*/ 0 w 72"/>
                  <a:gd name="T11" fmla="*/ 15 h 69"/>
                  <a:gd name="T12" fmla="*/ 5 w 72"/>
                  <a:gd name="T13" fmla="*/ 21 h 69"/>
                  <a:gd name="T14" fmla="*/ 5 w 72"/>
                  <a:gd name="T15" fmla="*/ 28 h 69"/>
                  <a:gd name="T16" fmla="*/ 11 w 72"/>
                  <a:gd name="T17" fmla="*/ 34 h 69"/>
                  <a:gd name="T18" fmla="*/ 19 w 72"/>
                  <a:gd name="T19" fmla="*/ 29 h 69"/>
                  <a:gd name="T20" fmla="*/ 31 w 72"/>
                  <a:gd name="T21" fmla="*/ 32 h 69"/>
                  <a:gd name="T22" fmla="*/ 36 w 72"/>
                  <a:gd name="T23" fmla="*/ 15 h 69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72" h="69">
                    <a:moveTo>
                      <a:pt x="72" y="30"/>
                    </a:moveTo>
                    <a:lnTo>
                      <a:pt x="56" y="30"/>
                    </a:lnTo>
                    <a:lnTo>
                      <a:pt x="37" y="0"/>
                    </a:lnTo>
                    <a:lnTo>
                      <a:pt x="22" y="19"/>
                    </a:lnTo>
                    <a:lnTo>
                      <a:pt x="3" y="12"/>
                    </a:lnTo>
                    <a:lnTo>
                      <a:pt x="0" y="30"/>
                    </a:lnTo>
                    <a:lnTo>
                      <a:pt x="10" y="42"/>
                    </a:lnTo>
                    <a:lnTo>
                      <a:pt x="10" y="56"/>
                    </a:lnTo>
                    <a:lnTo>
                      <a:pt x="22" y="69"/>
                    </a:lnTo>
                    <a:lnTo>
                      <a:pt x="37" y="58"/>
                    </a:lnTo>
                    <a:lnTo>
                      <a:pt x="61" y="65"/>
                    </a:lnTo>
                    <a:lnTo>
                      <a:pt x="72" y="30"/>
                    </a:lnTo>
                    <a:close/>
                  </a:path>
                </a:pathLst>
              </a:custGeom>
              <a:solidFill>
                <a:srgbClr val="77777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1113">
                    <a:solidFill>
                      <a:srgbClr val="5F5F5F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22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6386" name="Freeform 1083"/>
              <p:cNvSpPr>
                <a:spLocks/>
              </p:cNvSpPr>
              <p:nvPr/>
            </p:nvSpPr>
            <p:spPr bwMode="auto">
              <a:xfrm>
                <a:off x="2912" y="1672"/>
                <a:ext cx="51" cy="35"/>
              </a:xfrm>
              <a:custGeom>
                <a:avLst/>
                <a:gdLst>
                  <a:gd name="T0" fmla="*/ 6 w 103"/>
                  <a:gd name="T1" fmla="*/ 0 h 71"/>
                  <a:gd name="T2" fmla="*/ 0 w 103"/>
                  <a:gd name="T3" fmla="*/ 3 h 71"/>
                  <a:gd name="T4" fmla="*/ 18 w 103"/>
                  <a:gd name="T5" fmla="*/ 21 h 71"/>
                  <a:gd name="T6" fmla="*/ 25 w 103"/>
                  <a:gd name="T7" fmla="*/ 21 h 71"/>
                  <a:gd name="T8" fmla="*/ 45 w 103"/>
                  <a:gd name="T9" fmla="*/ 35 h 71"/>
                  <a:gd name="T10" fmla="*/ 51 w 103"/>
                  <a:gd name="T11" fmla="*/ 29 h 71"/>
                  <a:gd name="T12" fmla="*/ 46 w 103"/>
                  <a:gd name="T13" fmla="*/ 14 h 71"/>
                  <a:gd name="T14" fmla="*/ 45 w 103"/>
                  <a:gd name="T15" fmla="*/ 6 h 71"/>
                  <a:gd name="T16" fmla="*/ 30 w 103"/>
                  <a:gd name="T17" fmla="*/ 6 h 71"/>
                  <a:gd name="T18" fmla="*/ 18 w 103"/>
                  <a:gd name="T19" fmla="*/ 0 h 71"/>
                  <a:gd name="T20" fmla="*/ 6 w 103"/>
                  <a:gd name="T21" fmla="*/ 0 h 71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103" h="71">
                    <a:moveTo>
                      <a:pt x="13" y="0"/>
                    </a:moveTo>
                    <a:lnTo>
                      <a:pt x="0" y="7"/>
                    </a:lnTo>
                    <a:lnTo>
                      <a:pt x="37" y="42"/>
                    </a:lnTo>
                    <a:lnTo>
                      <a:pt x="50" y="42"/>
                    </a:lnTo>
                    <a:lnTo>
                      <a:pt x="90" y="71"/>
                    </a:lnTo>
                    <a:lnTo>
                      <a:pt x="103" y="58"/>
                    </a:lnTo>
                    <a:lnTo>
                      <a:pt x="92" y="28"/>
                    </a:lnTo>
                    <a:lnTo>
                      <a:pt x="90" y="12"/>
                    </a:lnTo>
                    <a:lnTo>
                      <a:pt x="60" y="12"/>
                    </a:lnTo>
                    <a:lnTo>
                      <a:pt x="37" y="0"/>
                    </a:lnTo>
                    <a:lnTo>
                      <a:pt x="13" y="0"/>
                    </a:lnTo>
                    <a:close/>
                  </a:path>
                </a:pathLst>
              </a:custGeom>
              <a:solidFill>
                <a:srgbClr val="77777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1113">
                    <a:solidFill>
                      <a:srgbClr val="5F5F5F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22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6387" name="Freeform 1084"/>
              <p:cNvSpPr>
                <a:spLocks/>
              </p:cNvSpPr>
              <p:nvPr/>
            </p:nvSpPr>
            <p:spPr bwMode="auto">
              <a:xfrm>
                <a:off x="2804" y="1693"/>
                <a:ext cx="33" cy="52"/>
              </a:xfrm>
              <a:custGeom>
                <a:avLst/>
                <a:gdLst>
                  <a:gd name="T0" fmla="*/ 29 w 65"/>
                  <a:gd name="T1" fmla="*/ 0 h 105"/>
                  <a:gd name="T2" fmla="*/ 33 w 65"/>
                  <a:gd name="T3" fmla="*/ 10 h 105"/>
                  <a:gd name="T4" fmla="*/ 17 w 65"/>
                  <a:gd name="T5" fmla="*/ 34 h 105"/>
                  <a:gd name="T6" fmla="*/ 18 w 65"/>
                  <a:gd name="T7" fmla="*/ 42 h 105"/>
                  <a:gd name="T8" fmla="*/ 8 w 65"/>
                  <a:gd name="T9" fmla="*/ 52 h 105"/>
                  <a:gd name="T10" fmla="*/ 0 w 65"/>
                  <a:gd name="T11" fmla="*/ 44 h 105"/>
                  <a:gd name="T12" fmla="*/ 4 w 65"/>
                  <a:gd name="T13" fmla="*/ 37 h 105"/>
                  <a:gd name="T14" fmla="*/ 5 w 65"/>
                  <a:gd name="T15" fmla="*/ 21 h 105"/>
                  <a:gd name="T16" fmla="*/ 13 w 65"/>
                  <a:gd name="T17" fmla="*/ 11 h 105"/>
                  <a:gd name="T18" fmla="*/ 4 w 65"/>
                  <a:gd name="T19" fmla="*/ 3 h 105"/>
                  <a:gd name="T20" fmla="*/ 10 w 65"/>
                  <a:gd name="T21" fmla="*/ 0 h 105"/>
                  <a:gd name="T22" fmla="*/ 20 w 65"/>
                  <a:gd name="T23" fmla="*/ 5 h 105"/>
                  <a:gd name="T24" fmla="*/ 29 w 65"/>
                  <a:gd name="T25" fmla="*/ 0 h 105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65" h="105">
                    <a:moveTo>
                      <a:pt x="58" y="0"/>
                    </a:moveTo>
                    <a:lnTo>
                      <a:pt x="65" y="20"/>
                    </a:lnTo>
                    <a:lnTo>
                      <a:pt x="33" y="69"/>
                    </a:lnTo>
                    <a:lnTo>
                      <a:pt x="35" y="85"/>
                    </a:lnTo>
                    <a:lnTo>
                      <a:pt x="16" y="105"/>
                    </a:lnTo>
                    <a:lnTo>
                      <a:pt x="0" y="89"/>
                    </a:lnTo>
                    <a:lnTo>
                      <a:pt x="7" y="75"/>
                    </a:lnTo>
                    <a:lnTo>
                      <a:pt x="10" y="43"/>
                    </a:lnTo>
                    <a:lnTo>
                      <a:pt x="26" y="23"/>
                    </a:lnTo>
                    <a:lnTo>
                      <a:pt x="7" y="7"/>
                    </a:lnTo>
                    <a:lnTo>
                      <a:pt x="19" y="0"/>
                    </a:lnTo>
                    <a:lnTo>
                      <a:pt x="39" y="11"/>
                    </a:lnTo>
                    <a:lnTo>
                      <a:pt x="58" y="0"/>
                    </a:lnTo>
                    <a:close/>
                  </a:path>
                </a:pathLst>
              </a:custGeom>
              <a:solidFill>
                <a:srgbClr val="77777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1113">
                    <a:solidFill>
                      <a:srgbClr val="5F5F5F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22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6388" name="Freeform 1085"/>
              <p:cNvSpPr>
                <a:spLocks/>
              </p:cNvSpPr>
              <p:nvPr/>
            </p:nvSpPr>
            <p:spPr bwMode="auto">
              <a:xfrm>
                <a:off x="2820" y="1725"/>
                <a:ext cx="28" cy="48"/>
              </a:xfrm>
              <a:custGeom>
                <a:avLst/>
                <a:gdLst>
                  <a:gd name="T0" fmla="*/ 25 w 56"/>
                  <a:gd name="T1" fmla="*/ 0 h 95"/>
                  <a:gd name="T2" fmla="*/ 19 w 56"/>
                  <a:gd name="T3" fmla="*/ 0 h 95"/>
                  <a:gd name="T4" fmla="*/ 19 w 56"/>
                  <a:gd name="T5" fmla="*/ 4 h 95"/>
                  <a:gd name="T6" fmla="*/ 19 w 56"/>
                  <a:gd name="T7" fmla="*/ 6 h 95"/>
                  <a:gd name="T8" fmla="*/ 19 w 56"/>
                  <a:gd name="T9" fmla="*/ 10 h 95"/>
                  <a:gd name="T10" fmla="*/ 13 w 56"/>
                  <a:gd name="T11" fmla="*/ 19 h 95"/>
                  <a:gd name="T12" fmla="*/ 5 w 56"/>
                  <a:gd name="T13" fmla="*/ 27 h 95"/>
                  <a:gd name="T14" fmla="*/ 7 w 56"/>
                  <a:gd name="T15" fmla="*/ 33 h 95"/>
                  <a:gd name="T16" fmla="*/ 0 w 56"/>
                  <a:gd name="T17" fmla="*/ 42 h 95"/>
                  <a:gd name="T18" fmla="*/ 7 w 56"/>
                  <a:gd name="T19" fmla="*/ 48 h 95"/>
                  <a:gd name="T20" fmla="*/ 25 w 56"/>
                  <a:gd name="T21" fmla="*/ 23 h 95"/>
                  <a:gd name="T22" fmla="*/ 25 w 56"/>
                  <a:gd name="T23" fmla="*/ 17 h 95"/>
                  <a:gd name="T24" fmla="*/ 28 w 56"/>
                  <a:gd name="T25" fmla="*/ 10 h 95"/>
                  <a:gd name="T26" fmla="*/ 25 w 56"/>
                  <a:gd name="T27" fmla="*/ 0 h 95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0" t="0" r="r" b="b"/>
                <a:pathLst>
                  <a:path w="56" h="95">
                    <a:moveTo>
                      <a:pt x="49" y="0"/>
                    </a:moveTo>
                    <a:lnTo>
                      <a:pt x="37" y="0"/>
                    </a:lnTo>
                    <a:lnTo>
                      <a:pt x="37" y="7"/>
                    </a:lnTo>
                    <a:lnTo>
                      <a:pt x="37" y="12"/>
                    </a:lnTo>
                    <a:lnTo>
                      <a:pt x="37" y="19"/>
                    </a:lnTo>
                    <a:lnTo>
                      <a:pt x="26" y="37"/>
                    </a:lnTo>
                    <a:lnTo>
                      <a:pt x="10" y="53"/>
                    </a:lnTo>
                    <a:lnTo>
                      <a:pt x="14" y="65"/>
                    </a:lnTo>
                    <a:lnTo>
                      <a:pt x="0" y="84"/>
                    </a:lnTo>
                    <a:lnTo>
                      <a:pt x="14" y="95"/>
                    </a:lnTo>
                    <a:lnTo>
                      <a:pt x="49" y="46"/>
                    </a:lnTo>
                    <a:lnTo>
                      <a:pt x="49" y="33"/>
                    </a:lnTo>
                    <a:lnTo>
                      <a:pt x="56" y="19"/>
                    </a:lnTo>
                    <a:lnTo>
                      <a:pt x="49" y="0"/>
                    </a:lnTo>
                    <a:close/>
                  </a:path>
                </a:pathLst>
              </a:custGeom>
              <a:solidFill>
                <a:srgbClr val="77777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1113">
                    <a:solidFill>
                      <a:srgbClr val="5F5F5F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22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6389" name="Freeform 1086"/>
              <p:cNvSpPr>
                <a:spLocks/>
              </p:cNvSpPr>
              <p:nvPr/>
            </p:nvSpPr>
            <p:spPr bwMode="auto">
              <a:xfrm>
                <a:off x="2730" y="1784"/>
                <a:ext cx="39" cy="70"/>
              </a:xfrm>
              <a:custGeom>
                <a:avLst/>
                <a:gdLst>
                  <a:gd name="T0" fmla="*/ 26 w 77"/>
                  <a:gd name="T1" fmla="*/ 2 h 139"/>
                  <a:gd name="T2" fmla="*/ 22 w 77"/>
                  <a:gd name="T3" fmla="*/ 4 h 139"/>
                  <a:gd name="T4" fmla="*/ 15 w 77"/>
                  <a:gd name="T5" fmla="*/ 0 h 139"/>
                  <a:gd name="T6" fmla="*/ 4 w 77"/>
                  <a:gd name="T7" fmla="*/ 2 h 139"/>
                  <a:gd name="T8" fmla="*/ 4 w 77"/>
                  <a:gd name="T9" fmla="*/ 18 h 139"/>
                  <a:gd name="T10" fmla="*/ 10 w 77"/>
                  <a:gd name="T11" fmla="*/ 20 h 139"/>
                  <a:gd name="T12" fmla="*/ 10 w 77"/>
                  <a:gd name="T13" fmla="*/ 13 h 139"/>
                  <a:gd name="T14" fmla="*/ 20 w 77"/>
                  <a:gd name="T15" fmla="*/ 25 h 139"/>
                  <a:gd name="T16" fmla="*/ 17 w 77"/>
                  <a:gd name="T17" fmla="*/ 35 h 139"/>
                  <a:gd name="T18" fmla="*/ 9 w 77"/>
                  <a:gd name="T19" fmla="*/ 41 h 139"/>
                  <a:gd name="T20" fmla="*/ 5 w 77"/>
                  <a:gd name="T21" fmla="*/ 55 h 139"/>
                  <a:gd name="T22" fmla="*/ 0 w 77"/>
                  <a:gd name="T23" fmla="*/ 62 h 139"/>
                  <a:gd name="T24" fmla="*/ 7 w 77"/>
                  <a:gd name="T25" fmla="*/ 70 h 139"/>
                  <a:gd name="T26" fmla="*/ 27 w 77"/>
                  <a:gd name="T27" fmla="*/ 57 h 139"/>
                  <a:gd name="T28" fmla="*/ 20 w 77"/>
                  <a:gd name="T29" fmla="*/ 47 h 139"/>
                  <a:gd name="T30" fmla="*/ 26 w 77"/>
                  <a:gd name="T31" fmla="*/ 31 h 139"/>
                  <a:gd name="T32" fmla="*/ 37 w 77"/>
                  <a:gd name="T33" fmla="*/ 23 h 139"/>
                  <a:gd name="T34" fmla="*/ 39 w 77"/>
                  <a:gd name="T35" fmla="*/ 12 h 139"/>
                  <a:gd name="T36" fmla="*/ 26 w 77"/>
                  <a:gd name="T37" fmla="*/ 2 h 139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0" t="0" r="r" b="b"/>
                <a:pathLst>
                  <a:path w="77" h="139">
                    <a:moveTo>
                      <a:pt x="51" y="3"/>
                    </a:moveTo>
                    <a:lnTo>
                      <a:pt x="44" y="7"/>
                    </a:lnTo>
                    <a:lnTo>
                      <a:pt x="30" y="0"/>
                    </a:lnTo>
                    <a:lnTo>
                      <a:pt x="7" y="3"/>
                    </a:lnTo>
                    <a:lnTo>
                      <a:pt x="7" y="35"/>
                    </a:lnTo>
                    <a:lnTo>
                      <a:pt x="19" y="39"/>
                    </a:lnTo>
                    <a:lnTo>
                      <a:pt x="19" y="26"/>
                    </a:lnTo>
                    <a:lnTo>
                      <a:pt x="40" y="49"/>
                    </a:lnTo>
                    <a:lnTo>
                      <a:pt x="33" y="69"/>
                    </a:lnTo>
                    <a:lnTo>
                      <a:pt x="17" y="81"/>
                    </a:lnTo>
                    <a:lnTo>
                      <a:pt x="10" y="109"/>
                    </a:lnTo>
                    <a:lnTo>
                      <a:pt x="0" y="123"/>
                    </a:lnTo>
                    <a:lnTo>
                      <a:pt x="14" y="139"/>
                    </a:lnTo>
                    <a:lnTo>
                      <a:pt x="54" y="113"/>
                    </a:lnTo>
                    <a:lnTo>
                      <a:pt x="40" y="93"/>
                    </a:lnTo>
                    <a:lnTo>
                      <a:pt x="51" y="62"/>
                    </a:lnTo>
                    <a:lnTo>
                      <a:pt x="74" y="46"/>
                    </a:lnTo>
                    <a:lnTo>
                      <a:pt x="77" y="23"/>
                    </a:lnTo>
                    <a:lnTo>
                      <a:pt x="51" y="3"/>
                    </a:lnTo>
                    <a:close/>
                  </a:path>
                </a:pathLst>
              </a:custGeom>
              <a:solidFill>
                <a:srgbClr val="77777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1113">
                    <a:solidFill>
                      <a:srgbClr val="5F5F5F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22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6390" name="Freeform 1087"/>
              <p:cNvSpPr>
                <a:spLocks/>
              </p:cNvSpPr>
              <p:nvPr/>
            </p:nvSpPr>
            <p:spPr bwMode="auto">
              <a:xfrm>
                <a:off x="2753" y="1822"/>
                <a:ext cx="24" cy="42"/>
              </a:xfrm>
              <a:custGeom>
                <a:avLst/>
                <a:gdLst>
                  <a:gd name="T0" fmla="*/ 15 w 47"/>
                  <a:gd name="T1" fmla="*/ 0 h 83"/>
                  <a:gd name="T2" fmla="*/ 24 w 47"/>
                  <a:gd name="T3" fmla="*/ 10 h 83"/>
                  <a:gd name="T4" fmla="*/ 19 w 47"/>
                  <a:gd name="T5" fmla="*/ 20 h 83"/>
                  <a:gd name="T6" fmla="*/ 17 w 47"/>
                  <a:gd name="T7" fmla="*/ 30 h 83"/>
                  <a:gd name="T8" fmla="*/ 5 w 47"/>
                  <a:gd name="T9" fmla="*/ 42 h 83"/>
                  <a:gd name="T10" fmla="*/ 0 w 47"/>
                  <a:gd name="T11" fmla="*/ 34 h 83"/>
                  <a:gd name="T12" fmla="*/ 5 w 47"/>
                  <a:gd name="T13" fmla="*/ 19 h 83"/>
                  <a:gd name="T14" fmla="*/ 15 w 47"/>
                  <a:gd name="T15" fmla="*/ 0 h 8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47" h="83">
                    <a:moveTo>
                      <a:pt x="30" y="0"/>
                    </a:moveTo>
                    <a:lnTo>
                      <a:pt x="47" y="19"/>
                    </a:lnTo>
                    <a:lnTo>
                      <a:pt x="37" y="40"/>
                    </a:lnTo>
                    <a:lnTo>
                      <a:pt x="33" y="60"/>
                    </a:lnTo>
                    <a:lnTo>
                      <a:pt x="10" y="83"/>
                    </a:lnTo>
                    <a:lnTo>
                      <a:pt x="0" y="67"/>
                    </a:lnTo>
                    <a:lnTo>
                      <a:pt x="10" y="37"/>
                    </a:lnTo>
                    <a:lnTo>
                      <a:pt x="30" y="0"/>
                    </a:lnTo>
                    <a:close/>
                  </a:path>
                </a:pathLst>
              </a:custGeom>
              <a:solidFill>
                <a:srgbClr val="77777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1113">
                    <a:solidFill>
                      <a:srgbClr val="5F5F5F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22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6391" name="Freeform 1088"/>
              <p:cNvSpPr>
                <a:spLocks/>
              </p:cNvSpPr>
              <p:nvPr/>
            </p:nvSpPr>
            <p:spPr bwMode="auto">
              <a:xfrm>
                <a:off x="2795" y="1784"/>
                <a:ext cx="25" cy="62"/>
              </a:xfrm>
              <a:custGeom>
                <a:avLst/>
                <a:gdLst>
                  <a:gd name="T0" fmla="*/ 12 w 50"/>
                  <a:gd name="T1" fmla="*/ 0 h 123"/>
                  <a:gd name="T2" fmla="*/ 23 w 50"/>
                  <a:gd name="T3" fmla="*/ 12 h 123"/>
                  <a:gd name="T4" fmla="*/ 22 w 50"/>
                  <a:gd name="T5" fmla="*/ 20 h 123"/>
                  <a:gd name="T6" fmla="*/ 17 w 50"/>
                  <a:gd name="T7" fmla="*/ 26 h 123"/>
                  <a:gd name="T8" fmla="*/ 23 w 50"/>
                  <a:gd name="T9" fmla="*/ 43 h 123"/>
                  <a:gd name="T10" fmla="*/ 25 w 50"/>
                  <a:gd name="T11" fmla="*/ 50 h 123"/>
                  <a:gd name="T12" fmla="*/ 19 w 50"/>
                  <a:gd name="T13" fmla="*/ 60 h 123"/>
                  <a:gd name="T14" fmla="*/ 8 w 50"/>
                  <a:gd name="T15" fmla="*/ 62 h 123"/>
                  <a:gd name="T16" fmla="*/ 0 w 50"/>
                  <a:gd name="T17" fmla="*/ 49 h 123"/>
                  <a:gd name="T18" fmla="*/ 6 w 50"/>
                  <a:gd name="T19" fmla="*/ 37 h 123"/>
                  <a:gd name="T20" fmla="*/ 12 w 50"/>
                  <a:gd name="T21" fmla="*/ 26 h 123"/>
                  <a:gd name="T22" fmla="*/ 12 w 50"/>
                  <a:gd name="T23" fmla="*/ 13 h 123"/>
                  <a:gd name="T24" fmla="*/ 12 w 50"/>
                  <a:gd name="T25" fmla="*/ 0 h 123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50" h="123">
                    <a:moveTo>
                      <a:pt x="23" y="0"/>
                    </a:moveTo>
                    <a:lnTo>
                      <a:pt x="46" y="23"/>
                    </a:lnTo>
                    <a:lnTo>
                      <a:pt x="43" y="39"/>
                    </a:lnTo>
                    <a:lnTo>
                      <a:pt x="34" y="51"/>
                    </a:lnTo>
                    <a:lnTo>
                      <a:pt x="46" y="85"/>
                    </a:lnTo>
                    <a:lnTo>
                      <a:pt x="50" y="100"/>
                    </a:lnTo>
                    <a:lnTo>
                      <a:pt x="37" y="120"/>
                    </a:lnTo>
                    <a:lnTo>
                      <a:pt x="16" y="123"/>
                    </a:lnTo>
                    <a:lnTo>
                      <a:pt x="0" y="97"/>
                    </a:lnTo>
                    <a:lnTo>
                      <a:pt x="11" y="74"/>
                    </a:lnTo>
                    <a:lnTo>
                      <a:pt x="23" y="51"/>
                    </a:lnTo>
                    <a:lnTo>
                      <a:pt x="23" y="26"/>
                    </a:lnTo>
                    <a:lnTo>
                      <a:pt x="23" y="0"/>
                    </a:lnTo>
                    <a:close/>
                  </a:path>
                </a:pathLst>
              </a:custGeom>
              <a:solidFill>
                <a:srgbClr val="77777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1113">
                    <a:solidFill>
                      <a:srgbClr val="5F5F5F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22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6392" name="Freeform 1089"/>
              <p:cNvSpPr>
                <a:spLocks/>
              </p:cNvSpPr>
              <p:nvPr/>
            </p:nvSpPr>
            <p:spPr bwMode="auto">
              <a:xfrm>
                <a:off x="2845" y="1689"/>
                <a:ext cx="134" cy="175"/>
              </a:xfrm>
              <a:custGeom>
                <a:avLst/>
                <a:gdLst>
                  <a:gd name="T0" fmla="*/ 39 w 268"/>
                  <a:gd name="T1" fmla="*/ 2 h 350"/>
                  <a:gd name="T2" fmla="*/ 25 w 268"/>
                  <a:gd name="T3" fmla="*/ 17 h 350"/>
                  <a:gd name="T4" fmla="*/ 18 w 268"/>
                  <a:gd name="T5" fmla="*/ 7 h 350"/>
                  <a:gd name="T6" fmla="*/ 17 w 268"/>
                  <a:gd name="T7" fmla="*/ 0 h 350"/>
                  <a:gd name="T8" fmla="*/ 6 w 268"/>
                  <a:gd name="T9" fmla="*/ 2 h 350"/>
                  <a:gd name="T10" fmla="*/ 0 w 268"/>
                  <a:gd name="T11" fmla="*/ 14 h 350"/>
                  <a:gd name="T12" fmla="*/ 10 w 268"/>
                  <a:gd name="T13" fmla="*/ 28 h 350"/>
                  <a:gd name="T14" fmla="*/ 12 w 268"/>
                  <a:gd name="T15" fmla="*/ 45 h 350"/>
                  <a:gd name="T16" fmla="*/ 25 w 268"/>
                  <a:gd name="T17" fmla="*/ 66 h 350"/>
                  <a:gd name="T18" fmla="*/ 36 w 268"/>
                  <a:gd name="T19" fmla="*/ 75 h 350"/>
                  <a:gd name="T20" fmla="*/ 35 w 268"/>
                  <a:gd name="T21" fmla="*/ 82 h 350"/>
                  <a:gd name="T22" fmla="*/ 36 w 268"/>
                  <a:gd name="T23" fmla="*/ 87 h 350"/>
                  <a:gd name="T24" fmla="*/ 36 w 268"/>
                  <a:gd name="T25" fmla="*/ 95 h 350"/>
                  <a:gd name="T26" fmla="*/ 52 w 268"/>
                  <a:gd name="T27" fmla="*/ 95 h 350"/>
                  <a:gd name="T28" fmla="*/ 66 w 268"/>
                  <a:gd name="T29" fmla="*/ 112 h 350"/>
                  <a:gd name="T30" fmla="*/ 64 w 268"/>
                  <a:gd name="T31" fmla="*/ 114 h 350"/>
                  <a:gd name="T32" fmla="*/ 59 w 268"/>
                  <a:gd name="T33" fmla="*/ 126 h 350"/>
                  <a:gd name="T34" fmla="*/ 51 w 268"/>
                  <a:gd name="T35" fmla="*/ 125 h 350"/>
                  <a:gd name="T36" fmla="*/ 39 w 268"/>
                  <a:gd name="T37" fmla="*/ 123 h 350"/>
                  <a:gd name="T38" fmla="*/ 31 w 268"/>
                  <a:gd name="T39" fmla="*/ 129 h 350"/>
                  <a:gd name="T40" fmla="*/ 35 w 268"/>
                  <a:gd name="T41" fmla="*/ 142 h 350"/>
                  <a:gd name="T42" fmla="*/ 43 w 268"/>
                  <a:gd name="T43" fmla="*/ 160 h 350"/>
                  <a:gd name="T44" fmla="*/ 64 w 268"/>
                  <a:gd name="T45" fmla="*/ 175 h 350"/>
                  <a:gd name="T46" fmla="*/ 82 w 268"/>
                  <a:gd name="T47" fmla="*/ 162 h 350"/>
                  <a:gd name="T48" fmla="*/ 81 w 268"/>
                  <a:gd name="T49" fmla="*/ 149 h 350"/>
                  <a:gd name="T50" fmla="*/ 79 w 268"/>
                  <a:gd name="T51" fmla="*/ 139 h 350"/>
                  <a:gd name="T52" fmla="*/ 81 w 268"/>
                  <a:gd name="T53" fmla="*/ 127 h 350"/>
                  <a:gd name="T54" fmla="*/ 89 w 268"/>
                  <a:gd name="T55" fmla="*/ 129 h 350"/>
                  <a:gd name="T56" fmla="*/ 96 w 268"/>
                  <a:gd name="T57" fmla="*/ 120 h 350"/>
                  <a:gd name="T58" fmla="*/ 105 w 268"/>
                  <a:gd name="T59" fmla="*/ 118 h 350"/>
                  <a:gd name="T60" fmla="*/ 115 w 268"/>
                  <a:gd name="T61" fmla="*/ 105 h 350"/>
                  <a:gd name="T62" fmla="*/ 102 w 268"/>
                  <a:gd name="T63" fmla="*/ 92 h 350"/>
                  <a:gd name="T64" fmla="*/ 92 w 268"/>
                  <a:gd name="T65" fmla="*/ 102 h 350"/>
                  <a:gd name="T66" fmla="*/ 89 w 268"/>
                  <a:gd name="T67" fmla="*/ 105 h 350"/>
                  <a:gd name="T68" fmla="*/ 79 w 268"/>
                  <a:gd name="T69" fmla="*/ 93 h 350"/>
                  <a:gd name="T70" fmla="*/ 85 w 268"/>
                  <a:gd name="T71" fmla="*/ 85 h 350"/>
                  <a:gd name="T72" fmla="*/ 92 w 268"/>
                  <a:gd name="T73" fmla="*/ 92 h 350"/>
                  <a:gd name="T74" fmla="*/ 100 w 268"/>
                  <a:gd name="T75" fmla="*/ 82 h 350"/>
                  <a:gd name="T76" fmla="*/ 111 w 268"/>
                  <a:gd name="T77" fmla="*/ 81 h 350"/>
                  <a:gd name="T78" fmla="*/ 117 w 268"/>
                  <a:gd name="T79" fmla="*/ 95 h 350"/>
                  <a:gd name="T80" fmla="*/ 126 w 268"/>
                  <a:gd name="T81" fmla="*/ 98 h 350"/>
                  <a:gd name="T82" fmla="*/ 134 w 268"/>
                  <a:gd name="T83" fmla="*/ 89 h 350"/>
                  <a:gd name="T84" fmla="*/ 115 w 268"/>
                  <a:gd name="T85" fmla="*/ 69 h 350"/>
                  <a:gd name="T86" fmla="*/ 118 w 268"/>
                  <a:gd name="T87" fmla="*/ 61 h 350"/>
                  <a:gd name="T88" fmla="*/ 111 w 268"/>
                  <a:gd name="T89" fmla="*/ 60 h 350"/>
                  <a:gd name="T90" fmla="*/ 118 w 268"/>
                  <a:gd name="T91" fmla="*/ 45 h 350"/>
                  <a:gd name="T92" fmla="*/ 108 w 268"/>
                  <a:gd name="T93" fmla="*/ 46 h 350"/>
                  <a:gd name="T94" fmla="*/ 87 w 268"/>
                  <a:gd name="T95" fmla="*/ 54 h 350"/>
                  <a:gd name="T96" fmla="*/ 87 w 268"/>
                  <a:gd name="T97" fmla="*/ 72 h 350"/>
                  <a:gd name="T98" fmla="*/ 79 w 268"/>
                  <a:gd name="T99" fmla="*/ 67 h 350"/>
                  <a:gd name="T100" fmla="*/ 71 w 268"/>
                  <a:gd name="T101" fmla="*/ 74 h 350"/>
                  <a:gd name="T102" fmla="*/ 54 w 268"/>
                  <a:gd name="T103" fmla="*/ 71 h 350"/>
                  <a:gd name="T104" fmla="*/ 51 w 268"/>
                  <a:gd name="T105" fmla="*/ 60 h 350"/>
                  <a:gd name="T106" fmla="*/ 46 w 268"/>
                  <a:gd name="T107" fmla="*/ 46 h 350"/>
                  <a:gd name="T108" fmla="*/ 58 w 268"/>
                  <a:gd name="T109" fmla="*/ 56 h 350"/>
                  <a:gd name="T110" fmla="*/ 71 w 268"/>
                  <a:gd name="T111" fmla="*/ 50 h 350"/>
                  <a:gd name="T112" fmla="*/ 73 w 268"/>
                  <a:gd name="T113" fmla="*/ 46 h 350"/>
                  <a:gd name="T114" fmla="*/ 71 w 268"/>
                  <a:gd name="T115" fmla="*/ 37 h 350"/>
                  <a:gd name="T116" fmla="*/ 56 w 268"/>
                  <a:gd name="T117" fmla="*/ 28 h 350"/>
                  <a:gd name="T118" fmla="*/ 48 w 268"/>
                  <a:gd name="T119" fmla="*/ 25 h 350"/>
                  <a:gd name="T120" fmla="*/ 51 w 268"/>
                  <a:gd name="T121" fmla="*/ 15 h 350"/>
                  <a:gd name="T122" fmla="*/ 51 w 268"/>
                  <a:gd name="T123" fmla="*/ 6 h 350"/>
                  <a:gd name="T124" fmla="*/ 39 w 268"/>
                  <a:gd name="T125" fmla="*/ 2 h 350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60000 65536"/>
                  <a:gd name="T187" fmla="*/ 0 60000 65536"/>
                  <a:gd name="T188" fmla="*/ 0 60000 65536"/>
                </a:gdLst>
                <a:ahLst/>
                <a:cxnLst>
                  <a:cxn ang="T126">
                    <a:pos x="T0" y="T1"/>
                  </a:cxn>
                  <a:cxn ang="T127">
                    <a:pos x="T2" y="T3"/>
                  </a:cxn>
                  <a:cxn ang="T128">
                    <a:pos x="T4" y="T5"/>
                  </a:cxn>
                  <a:cxn ang="T129">
                    <a:pos x="T6" y="T7"/>
                  </a:cxn>
                  <a:cxn ang="T130">
                    <a:pos x="T8" y="T9"/>
                  </a:cxn>
                  <a:cxn ang="T131">
                    <a:pos x="T10" y="T11"/>
                  </a:cxn>
                  <a:cxn ang="T132">
                    <a:pos x="T12" y="T13"/>
                  </a:cxn>
                  <a:cxn ang="T133">
                    <a:pos x="T14" y="T15"/>
                  </a:cxn>
                  <a:cxn ang="T134">
                    <a:pos x="T16" y="T17"/>
                  </a:cxn>
                  <a:cxn ang="T135">
                    <a:pos x="T18" y="T19"/>
                  </a:cxn>
                  <a:cxn ang="T136">
                    <a:pos x="T20" y="T21"/>
                  </a:cxn>
                  <a:cxn ang="T137">
                    <a:pos x="T22" y="T23"/>
                  </a:cxn>
                  <a:cxn ang="T138">
                    <a:pos x="T24" y="T25"/>
                  </a:cxn>
                  <a:cxn ang="T139">
                    <a:pos x="T26" y="T27"/>
                  </a:cxn>
                  <a:cxn ang="T140">
                    <a:pos x="T28" y="T29"/>
                  </a:cxn>
                  <a:cxn ang="T141">
                    <a:pos x="T30" y="T31"/>
                  </a:cxn>
                  <a:cxn ang="T142">
                    <a:pos x="T32" y="T33"/>
                  </a:cxn>
                  <a:cxn ang="T143">
                    <a:pos x="T34" y="T35"/>
                  </a:cxn>
                  <a:cxn ang="T144">
                    <a:pos x="T36" y="T37"/>
                  </a:cxn>
                  <a:cxn ang="T145">
                    <a:pos x="T38" y="T39"/>
                  </a:cxn>
                  <a:cxn ang="T146">
                    <a:pos x="T40" y="T41"/>
                  </a:cxn>
                  <a:cxn ang="T147">
                    <a:pos x="T42" y="T43"/>
                  </a:cxn>
                  <a:cxn ang="T148">
                    <a:pos x="T44" y="T45"/>
                  </a:cxn>
                  <a:cxn ang="T149">
                    <a:pos x="T46" y="T47"/>
                  </a:cxn>
                  <a:cxn ang="T150">
                    <a:pos x="T48" y="T49"/>
                  </a:cxn>
                  <a:cxn ang="T151">
                    <a:pos x="T50" y="T51"/>
                  </a:cxn>
                  <a:cxn ang="T152">
                    <a:pos x="T52" y="T53"/>
                  </a:cxn>
                  <a:cxn ang="T153">
                    <a:pos x="T54" y="T55"/>
                  </a:cxn>
                  <a:cxn ang="T154">
                    <a:pos x="T56" y="T57"/>
                  </a:cxn>
                  <a:cxn ang="T155">
                    <a:pos x="T58" y="T59"/>
                  </a:cxn>
                  <a:cxn ang="T156">
                    <a:pos x="T60" y="T61"/>
                  </a:cxn>
                  <a:cxn ang="T157">
                    <a:pos x="T62" y="T63"/>
                  </a:cxn>
                  <a:cxn ang="T158">
                    <a:pos x="T64" y="T65"/>
                  </a:cxn>
                  <a:cxn ang="T159">
                    <a:pos x="T66" y="T67"/>
                  </a:cxn>
                  <a:cxn ang="T160">
                    <a:pos x="T68" y="T69"/>
                  </a:cxn>
                  <a:cxn ang="T161">
                    <a:pos x="T70" y="T71"/>
                  </a:cxn>
                  <a:cxn ang="T162">
                    <a:pos x="T72" y="T73"/>
                  </a:cxn>
                  <a:cxn ang="T163">
                    <a:pos x="T74" y="T75"/>
                  </a:cxn>
                  <a:cxn ang="T164">
                    <a:pos x="T76" y="T77"/>
                  </a:cxn>
                  <a:cxn ang="T165">
                    <a:pos x="T78" y="T79"/>
                  </a:cxn>
                  <a:cxn ang="T166">
                    <a:pos x="T80" y="T81"/>
                  </a:cxn>
                  <a:cxn ang="T167">
                    <a:pos x="T82" y="T83"/>
                  </a:cxn>
                  <a:cxn ang="T168">
                    <a:pos x="T84" y="T85"/>
                  </a:cxn>
                  <a:cxn ang="T169">
                    <a:pos x="T86" y="T87"/>
                  </a:cxn>
                  <a:cxn ang="T170">
                    <a:pos x="T88" y="T89"/>
                  </a:cxn>
                  <a:cxn ang="T171">
                    <a:pos x="T90" y="T91"/>
                  </a:cxn>
                  <a:cxn ang="T172">
                    <a:pos x="T92" y="T93"/>
                  </a:cxn>
                  <a:cxn ang="T173">
                    <a:pos x="T94" y="T95"/>
                  </a:cxn>
                  <a:cxn ang="T174">
                    <a:pos x="T96" y="T97"/>
                  </a:cxn>
                  <a:cxn ang="T175">
                    <a:pos x="T98" y="T99"/>
                  </a:cxn>
                  <a:cxn ang="T176">
                    <a:pos x="T100" y="T101"/>
                  </a:cxn>
                  <a:cxn ang="T177">
                    <a:pos x="T102" y="T103"/>
                  </a:cxn>
                  <a:cxn ang="T178">
                    <a:pos x="T104" y="T105"/>
                  </a:cxn>
                  <a:cxn ang="T179">
                    <a:pos x="T106" y="T107"/>
                  </a:cxn>
                  <a:cxn ang="T180">
                    <a:pos x="T108" y="T109"/>
                  </a:cxn>
                  <a:cxn ang="T181">
                    <a:pos x="T110" y="T111"/>
                  </a:cxn>
                  <a:cxn ang="T182">
                    <a:pos x="T112" y="T113"/>
                  </a:cxn>
                  <a:cxn ang="T183">
                    <a:pos x="T114" y="T115"/>
                  </a:cxn>
                  <a:cxn ang="T184">
                    <a:pos x="T116" y="T117"/>
                  </a:cxn>
                  <a:cxn ang="T185">
                    <a:pos x="T118" y="T119"/>
                  </a:cxn>
                  <a:cxn ang="T186">
                    <a:pos x="T120" y="T121"/>
                  </a:cxn>
                  <a:cxn ang="T187">
                    <a:pos x="T122" y="T123"/>
                  </a:cxn>
                  <a:cxn ang="T188">
                    <a:pos x="T124" y="T125"/>
                  </a:cxn>
                </a:cxnLst>
                <a:rect l="0" t="0" r="r" b="b"/>
                <a:pathLst>
                  <a:path w="268" h="350">
                    <a:moveTo>
                      <a:pt x="78" y="4"/>
                    </a:moveTo>
                    <a:lnTo>
                      <a:pt x="49" y="34"/>
                    </a:lnTo>
                    <a:lnTo>
                      <a:pt x="35" y="13"/>
                    </a:lnTo>
                    <a:lnTo>
                      <a:pt x="34" y="0"/>
                    </a:lnTo>
                    <a:lnTo>
                      <a:pt x="11" y="4"/>
                    </a:lnTo>
                    <a:lnTo>
                      <a:pt x="0" y="27"/>
                    </a:lnTo>
                    <a:lnTo>
                      <a:pt x="19" y="55"/>
                    </a:lnTo>
                    <a:lnTo>
                      <a:pt x="23" y="89"/>
                    </a:lnTo>
                    <a:lnTo>
                      <a:pt x="49" y="131"/>
                    </a:lnTo>
                    <a:lnTo>
                      <a:pt x="72" y="150"/>
                    </a:lnTo>
                    <a:lnTo>
                      <a:pt x="69" y="163"/>
                    </a:lnTo>
                    <a:lnTo>
                      <a:pt x="72" y="173"/>
                    </a:lnTo>
                    <a:lnTo>
                      <a:pt x="72" y="189"/>
                    </a:lnTo>
                    <a:lnTo>
                      <a:pt x="104" y="189"/>
                    </a:lnTo>
                    <a:lnTo>
                      <a:pt x="131" y="223"/>
                    </a:lnTo>
                    <a:lnTo>
                      <a:pt x="127" y="228"/>
                    </a:lnTo>
                    <a:lnTo>
                      <a:pt x="118" y="251"/>
                    </a:lnTo>
                    <a:lnTo>
                      <a:pt x="101" y="249"/>
                    </a:lnTo>
                    <a:lnTo>
                      <a:pt x="78" y="246"/>
                    </a:lnTo>
                    <a:lnTo>
                      <a:pt x="62" y="258"/>
                    </a:lnTo>
                    <a:lnTo>
                      <a:pt x="69" y="284"/>
                    </a:lnTo>
                    <a:lnTo>
                      <a:pt x="85" y="320"/>
                    </a:lnTo>
                    <a:lnTo>
                      <a:pt x="127" y="350"/>
                    </a:lnTo>
                    <a:lnTo>
                      <a:pt x="164" y="323"/>
                    </a:lnTo>
                    <a:lnTo>
                      <a:pt x="161" y="297"/>
                    </a:lnTo>
                    <a:lnTo>
                      <a:pt x="157" y="277"/>
                    </a:lnTo>
                    <a:lnTo>
                      <a:pt x="161" y="254"/>
                    </a:lnTo>
                    <a:lnTo>
                      <a:pt x="177" y="258"/>
                    </a:lnTo>
                    <a:lnTo>
                      <a:pt x="191" y="239"/>
                    </a:lnTo>
                    <a:lnTo>
                      <a:pt x="210" y="235"/>
                    </a:lnTo>
                    <a:lnTo>
                      <a:pt x="229" y="209"/>
                    </a:lnTo>
                    <a:lnTo>
                      <a:pt x="203" y="184"/>
                    </a:lnTo>
                    <a:lnTo>
                      <a:pt x="184" y="203"/>
                    </a:lnTo>
                    <a:lnTo>
                      <a:pt x="177" y="209"/>
                    </a:lnTo>
                    <a:lnTo>
                      <a:pt x="157" y="186"/>
                    </a:lnTo>
                    <a:lnTo>
                      <a:pt x="169" y="170"/>
                    </a:lnTo>
                    <a:lnTo>
                      <a:pt x="184" y="184"/>
                    </a:lnTo>
                    <a:lnTo>
                      <a:pt x="199" y="163"/>
                    </a:lnTo>
                    <a:lnTo>
                      <a:pt x="222" y="161"/>
                    </a:lnTo>
                    <a:lnTo>
                      <a:pt x="233" y="189"/>
                    </a:lnTo>
                    <a:lnTo>
                      <a:pt x="252" y="196"/>
                    </a:lnTo>
                    <a:lnTo>
                      <a:pt x="268" y="177"/>
                    </a:lnTo>
                    <a:lnTo>
                      <a:pt x="229" y="138"/>
                    </a:lnTo>
                    <a:lnTo>
                      <a:pt x="235" y="122"/>
                    </a:lnTo>
                    <a:lnTo>
                      <a:pt x="222" y="119"/>
                    </a:lnTo>
                    <a:lnTo>
                      <a:pt x="235" y="89"/>
                    </a:lnTo>
                    <a:lnTo>
                      <a:pt x="215" y="92"/>
                    </a:lnTo>
                    <a:lnTo>
                      <a:pt x="173" y="108"/>
                    </a:lnTo>
                    <a:lnTo>
                      <a:pt x="173" y="143"/>
                    </a:lnTo>
                    <a:lnTo>
                      <a:pt x="157" y="134"/>
                    </a:lnTo>
                    <a:lnTo>
                      <a:pt x="141" y="147"/>
                    </a:lnTo>
                    <a:lnTo>
                      <a:pt x="108" y="142"/>
                    </a:lnTo>
                    <a:lnTo>
                      <a:pt x="101" y="119"/>
                    </a:lnTo>
                    <a:lnTo>
                      <a:pt x="92" y="92"/>
                    </a:lnTo>
                    <a:lnTo>
                      <a:pt x="115" y="112"/>
                    </a:lnTo>
                    <a:lnTo>
                      <a:pt x="141" y="99"/>
                    </a:lnTo>
                    <a:lnTo>
                      <a:pt x="145" y="92"/>
                    </a:lnTo>
                    <a:lnTo>
                      <a:pt x="141" y="73"/>
                    </a:lnTo>
                    <a:lnTo>
                      <a:pt x="111" y="55"/>
                    </a:lnTo>
                    <a:lnTo>
                      <a:pt x="95" y="50"/>
                    </a:lnTo>
                    <a:lnTo>
                      <a:pt x="101" y="30"/>
                    </a:lnTo>
                    <a:lnTo>
                      <a:pt x="101" y="11"/>
                    </a:lnTo>
                    <a:lnTo>
                      <a:pt x="78" y="4"/>
                    </a:lnTo>
                    <a:close/>
                  </a:path>
                </a:pathLst>
              </a:custGeom>
              <a:solidFill>
                <a:srgbClr val="77777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1113">
                    <a:solidFill>
                      <a:srgbClr val="5F5F5F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22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6393" name="Freeform 1090"/>
              <p:cNvSpPr>
                <a:spLocks/>
              </p:cNvSpPr>
              <p:nvPr/>
            </p:nvSpPr>
            <p:spPr bwMode="auto">
              <a:xfrm>
                <a:off x="2826" y="1781"/>
                <a:ext cx="43" cy="44"/>
              </a:xfrm>
              <a:custGeom>
                <a:avLst/>
                <a:gdLst>
                  <a:gd name="T0" fmla="*/ 39 w 86"/>
                  <a:gd name="T1" fmla="*/ 0 h 88"/>
                  <a:gd name="T2" fmla="*/ 43 w 86"/>
                  <a:gd name="T3" fmla="*/ 5 h 88"/>
                  <a:gd name="T4" fmla="*/ 43 w 86"/>
                  <a:gd name="T5" fmla="*/ 15 h 88"/>
                  <a:gd name="T6" fmla="*/ 42 w 86"/>
                  <a:gd name="T7" fmla="*/ 23 h 88"/>
                  <a:gd name="T8" fmla="*/ 21 w 86"/>
                  <a:gd name="T9" fmla="*/ 38 h 88"/>
                  <a:gd name="T10" fmla="*/ 10 w 86"/>
                  <a:gd name="T11" fmla="*/ 44 h 88"/>
                  <a:gd name="T12" fmla="*/ 0 w 86"/>
                  <a:gd name="T13" fmla="*/ 35 h 88"/>
                  <a:gd name="T14" fmla="*/ 8 w 86"/>
                  <a:gd name="T15" fmla="*/ 21 h 88"/>
                  <a:gd name="T16" fmla="*/ 18 w 86"/>
                  <a:gd name="T17" fmla="*/ 15 h 88"/>
                  <a:gd name="T18" fmla="*/ 39 w 86"/>
                  <a:gd name="T19" fmla="*/ 0 h 88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86" h="88">
                    <a:moveTo>
                      <a:pt x="78" y="0"/>
                    </a:moveTo>
                    <a:lnTo>
                      <a:pt x="86" y="10"/>
                    </a:lnTo>
                    <a:lnTo>
                      <a:pt x="86" y="30"/>
                    </a:lnTo>
                    <a:lnTo>
                      <a:pt x="83" y="46"/>
                    </a:lnTo>
                    <a:lnTo>
                      <a:pt x="42" y="76"/>
                    </a:lnTo>
                    <a:lnTo>
                      <a:pt x="19" y="88"/>
                    </a:lnTo>
                    <a:lnTo>
                      <a:pt x="0" y="69"/>
                    </a:lnTo>
                    <a:lnTo>
                      <a:pt x="16" y="42"/>
                    </a:lnTo>
                    <a:lnTo>
                      <a:pt x="35" y="30"/>
                    </a:lnTo>
                    <a:lnTo>
                      <a:pt x="78" y="0"/>
                    </a:lnTo>
                    <a:close/>
                  </a:path>
                </a:pathLst>
              </a:custGeom>
              <a:solidFill>
                <a:srgbClr val="77777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1113">
                    <a:solidFill>
                      <a:srgbClr val="5F5F5F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22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</p:grpSp>
      </p:grpSp>
      <p:grpSp>
        <p:nvGrpSpPr>
          <p:cNvPr id="6226" name="Group 1091"/>
          <p:cNvGrpSpPr>
            <a:grpSpLocks/>
          </p:cNvGrpSpPr>
          <p:nvPr/>
        </p:nvGrpSpPr>
        <p:grpSpPr bwMode="auto">
          <a:xfrm>
            <a:off x="6736559" y="2122885"/>
            <a:ext cx="885161" cy="1734701"/>
            <a:chOff x="2252" y="1261"/>
            <a:chExt cx="489" cy="1046"/>
          </a:xfrm>
        </p:grpSpPr>
        <p:grpSp>
          <p:nvGrpSpPr>
            <p:cNvPr id="6369" name="Group 1092"/>
            <p:cNvGrpSpPr>
              <a:grpSpLocks/>
            </p:cNvGrpSpPr>
            <p:nvPr/>
          </p:nvGrpSpPr>
          <p:grpSpPr bwMode="auto">
            <a:xfrm>
              <a:off x="2252" y="1261"/>
              <a:ext cx="489" cy="1046"/>
              <a:chOff x="2252" y="1261"/>
              <a:chExt cx="489" cy="1046"/>
            </a:xfrm>
          </p:grpSpPr>
          <p:sp>
            <p:nvSpPr>
              <p:cNvPr id="6375" name="Freeform 1093"/>
              <p:cNvSpPr>
                <a:spLocks/>
              </p:cNvSpPr>
              <p:nvPr/>
            </p:nvSpPr>
            <p:spPr bwMode="auto">
              <a:xfrm>
                <a:off x="2447" y="2167"/>
                <a:ext cx="33" cy="81"/>
              </a:xfrm>
              <a:custGeom>
                <a:avLst/>
                <a:gdLst>
                  <a:gd name="T0" fmla="*/ 33 w 65"/>
                  <a:gd name="T1" fmla="*/ 0 h 162"/>
                  <a:gd name="T2" fmla="*/ 31 w 65"/>
                  <a:gd name="T3" fmla="*/ 28 h 162"/>
                  <a:gd name="T4" fmla="*/ 21 w 65"/>
                  <a:gd name="T5" fmla="*/ 49 h 162"/>
                  <a:gd name="T6" fmla="*/ 6 w 65"/>
                  <a:gd name="T7" fmla="*/ 62 h 162"/>
                  <a:gd name="T8" fmla="*/ 10 w 65"/>
                  <a:gd name="T9" fmla="*/ 76 h 162"/>
                  <a:gd name="T10" fmla="*/ 4 w 65"/>
                  <a:gd name="T11" fmla="*/ 81 h 162"/>
                  <a:gd name="T12" fmla="*/ 0 w 65"/>
                  <a:gd name="T13" fmla="*/ 64 h 162"/>
                  <a:gd name="T14" fmla="*/ 6 w 65"/>
                  <a:gd name="T15" fmla="*/ 51 h 162"/>
                  <a:gd name="T16" fmla="*/ 10 w 65"/>
                  <a:gd name="T17" fmla="*/ 36 h 162"/>
                  <a:gd name="T18" fmla="*/ 33 w 65"/>
                  <a:gd name="T19" fmla="*/ 0 h 162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65" h="162">
                    <a:moveTo>
                      <a:pt x="65" y="0"/>
                    </a:moveTo>
                    <a:lnTo>
                      <a:pt x="62" y="55"/>
                    </a:lnTo>
                    <a:lnTo>
                      <a:pt x="42" y="97"/>
                    </a:lnTo>
                    <a:lnTo>
                      <a:pt x="12" y="124"/>
                    </a:lnTo>
                    <a:lnTo>
                      <a:pt x="19" y="152"/>
                    </a:lnTo>
                    <a:lnTo>
                      <a:pt x="7" y="162"/>
                    </a:lnTo>
                    <a:lnTo>
                      <a:pt x="0" y="127"/>
                    </a:lnTo>
                    <a:lnTo>
                      <a:pt x="11" y="101"/>
                    </a:lnTo>
                    <a:lnTo>
                      <a:pt x="19" y="71"/>
                    </a:lnTo>
                    <a:lnTo>
                      <a:pt x="65" y="0"/>
                    </a:lnTo>
                    <a:close/>
                  </a:path>
                </a:pathLst>
              </a:custGeom>
              <a:solidFill>
                <a:srgbClr val="77777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1113">
                    <a:solidFill>
                      <a:srgbClr val="5F5F5F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22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6376" name="Freeform 1094"/>
              <p:cNvSpPr>
                <a:spLocks/>
              </p:cNvSpPr>
              <p:nvPr/>
            </p:nvSpPr>
            <p:spPr bwMode="auto">
              <a:xfrm>
                <a:off x="2520" y="2129"/>
                <a:ext cx="44" cy="64"/>
              </a:xfrm>
              <a:custGeom>
                <a:avLst/>
                <a:gdLst>
                  <a:gd name="T0" fmla="*/ 34 w 88"/>
                  <a:gd name="T1" fmla="*/ 0 h 129"/>
                  <a:gd name="T2" fmla="*/ 44 w 88"/>
                  <a:gd name="T3" fmla="*/ 0 h 129"/>
                  <a:gd name="T4" fmla="*/ 33 w 88"/>
                  <a:gd name="T5" fmla="*/ 13 h 129"/>
                  <a:gd name="T6" fmla="*/ 31 w 88"/>
                  <a:gd name="T7" fmla="*/ 23 h 129"/>
                  <a:gd name="T8" fmla="*/ 34 w 88"/>
                  <a:gd name="T9" fmla="*/ 36 h 129"/>
                  <a:gd name="T10" fmla="*/ 23 w 88"/>
                  <a:gd name="T11" fmla="*/ 49 h 129"/>
                  <a:gd name="T12" fmla="*/ 8 w 88"/>
                  <a:gd name="T13" fmla="*/ 64 h 129"/>
                  <a:gd name="T14" fmla="*/ 5 w 88"/>
                  <a:gd name="T15" fmla="*/ 49 h 129"/>
                  <a:gd name="T16" fmla="*/ 0 w 88"/>
                  <a:gd name="T17" fmla="*/ 43 h 129"/>
                  <a:gd name="T18" fmla="*/ 0 w 88"/>
                  <a:gd name="T19" fmla="*/ 32 h 129"/>
                  <a:gd name="T20" fmla="*/ 13 w 88"/>
                  <a:gd name="T21" fmla="*/ 19 h 129"/>
                  <a:gd name="T22" fmla="*/ 34 w 88"/>
                  <a:gd name="T23" fmla="*/ 0 h 129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88" h="129">
                    <a:moveTo>
                      <a:pt x="68" y="0"/>
                    </a:moveTo>
                    <a:lnTo>
                      <a:pt x="88" y="0"/>
                    </a:lnTo>
                    <a:lnTo>
                      <a:pt x="65" y="27"/>
                    </a:lnTo>
                    <a:lnTo>
                      <a:pt x="61" y="46"/>
                    </a:lnTo>
                    <a:lnTo>
                      <a:pt x="68" y="72"/>
                    </a:lnTo>
                    <a:lnTo>
                      <a:pt x="46" y="99"/>
                    </a:lnTo>
                    <a:lnTo>
                      <a:pt x="16" y="129"/>
                    </a:lnTo>
                    <a:lnTo>
                      <a:pt x="10" y="99"/>
                    </a:lnTo>
                    <a:lnTo>
                      <a:pt x="0" y="87"/>
                    </a:lnTo>
                    <a:lnTo>
                      <a:pt x="0" y="64"/>
                    </a:lnTo>
                    <a:lnTo>
                      <a:pt x="26" y="39"/>
                    </a:lnTo>
                    <a:lnTo>
                      <a:pt x="68" y="0"/>
                    </a:lnTo>
                    <a:close/>
                  </a:path>
                </a:pathLst>
              </a:custGeom>
              <a:solidFill>
                <a:srgbClr val="77777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1113">
                    <a:solidFill>
                      <a:srgbClr val="5F5F5F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22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grpSp>
            <p:nvGrpSpPr>
              <p:cNvPr id="6377" name="Group 1095"/>
              <p:cNvGrpSpPr>
                <a:grpSpLocks/>
              </p:cNvGrpSpPr>
              <p:nvPr/>
            </p:nvGrpSpPr>
            <p:grpSpPr bwMode="auto">
              <a:xfrm>
                <a:off x="2252" y="1261"/>
                <a:ext cx="489" cy="1046"/>
                <a:chOff x="2252" y="1261"/>
                <a:chExt cx="489" cy="1046"/>
              </a:xfrm>
            </p:grpSpPr>
            <p:sp>
              <p:nvSpPr>
                <p:cNvPr id="6378" name="Freeform 1096"/>
                <p:cNvSpPr>
                  <a:spLocks/>
                </p:cNvSpPr>
                <p:nvPr/>
              </p:nvSpPr>
              <p:spPr bwMode="auto">
                <a:xfrm>
                  <a:off x="2252" y="1261"/>
                  <a:ext cx="489" cy="1046"/>
                </a:xfrm>
                <a:custGeom>
                  <a:avLst/>
                  <a:gdLst>
                    <a:gd name="T0" fmla="*/ 384 w 978"/>
                    <a:gd name="T1" fmla="*/ 19 h 2092"/>
                    <a:gd name="T2" fmla="*/ 450 w 978"/>
                    <a:gd name="T3" fmla="*/ 65 h 2092"/>
                    <a:gd name="T4" fmla="*/ 456 w 978"/>
                    <a:gd name="T5" fmla="*/ 105 h 2092"/>
                    <a:gd name="T6" fmla="*/ 472 w 978"/>
                    <a:gd name="T7" fmla="*/ 140 h 2092"/>
                    <a:gd name="T8" fmla="*/ 470 w 978"/>
                    <a:gd name="T9" fmla="*/ 186 h 2092"/>
                    <a:gd name="T10" fmla="*/ 483 w 978"/>
                    <a:gd name="T11" fmla="*/ 218 h 2092"/>
                    <a:gd name="T12" fmla="*/ 479 w 978"/>
                    <a:gd name="T13" fmla="*/ 245 h 2092"/>
                    <a:gd name="T14" fmla="*/ 420 w 978"/>
                    <a:gd name="T15" fmla="*/ 251 h 2092"/>
                    <a:gd name="T16" fmla="*/ 395 w 978"/>
                    <a:gd name="T17" fmla="*/ 291 h 2092"/>
                    <a:gd name="T18" fmla="*/ 388 w 978"/>
                    <a:gd name="T19" fmla="*/ 320 h 2092"/>
                    <a:gd name="T20" fmla="*/ 391 w 978"/>
                    <a:gd name="T21" fmla="*/ 362 h 2092"/>
                    <a:gd name="T22" fmla="*/ 372 w 978"/>
                    <a:gd name="T23" fmla="*/ 402 h 2092"/>
                    <a:gd name="T24" fmla="*/ 316 w 978"/>
                    <a:gd name="T25" fmla="*/ 435 h 2092"/>
                    <a:gd name="T26" fmla="*/ 296 w 978"/>
                    <a:gd name="T27" fmla="*/ 454 h 2092"/>
                    <a:gd name="T28" fmla="*/ 270 w 978"/>
                    <a:gd name="T29" fmla="*/ 503 h 2092"/>
                    <a:gd name="T30" fmla="*/ 262 w 978"/>
                    <a:gd name="T31" fmla="*/ 540 h 2092"/>
                    <a:gd name="T32" fmla="*/ 239 w 978"/>
                    <a:gd name="T33" fmla="*/ 593 h 2092"/>
                    <a:gd name="T34" fmla="*/ 273 w 978"/>
                    <a:gd name="T35" fmla="*/ 662 h 2092"/>
                    <a:gd name="T36" fmla="*/ 299 w 978"/>
                    <a:gd name="T37" fmla="*/ 714 h 2092"/>
                    <a:gd name="T38" fmla="*/ 270 w 978"/>
                    <a:gd name="T39" fmla="*/ 734 h 2092"/>
                    <a:gd name="T40" fmla="*/ 246 w 978"/>
                    <a:gd name="T41" fmla="*/ 737 h 2092"/>
                    <a:gd name="T42" fmla="*/ 190 w 978"/>
                    <a:gd name="T43" fmla="*/ 741 h 2092"/>
                    <a:gd name="T44" fmla="*/ 242 w 978"/>
                    <a:gd name="T45" fmla="*/ 753 h 2092"/>
                    <a:gd name="T46" fmla="*/ 270 w 978"/>
                    <a:gd name="T47" fmla="*/ 770 h 2092"/>
                    <a:gd name="T48" fmla="*/ 252 w 978"/>
                    <a:gd name="T49" fmla="*/ 783 h 2092"/>
                    <a:gd name="T50" fmla="*/ 219 w 978"/>
                    <a:gd name="T51" fmla="*/ 812 h 2092"/>
                    <a:gd name="T52" fmla="*/ 209 w 978"/>
                    <a:gd name="T53" fmla="*/ 841 h 2092"/>
                    <a:gd name="T54" fmla="*/ 196 w 978"/>
                    <a:gd name="T55" fmla="*/ 910 h 2092"/>
                    <a:gd name="T56" fmla="*/ 180 w 978"/>
                    <a:gd name="T57" fmla="*/ 956 h 2092"/>
                    <a:gd name="T58" fmla="*/ 141 w 978"/>
                    <a:gd name="T59" fmla="*/ 992 h 2092"/>
                    <a:gd name="T60" fmla="*/ 102 w 978"/>
                    <a:gd name="T61" fmla="*/ 1005 h 2092"/>
                    <a:gd name="T62" fmla="*/ 95 w 978"/>
                    <a:gd name="T63" fmla="*/ 1036 h 2092"/>
                    <a:gd name="T64" fmla="*/ 56 w 978"/>
                    <a:gd name="T65" fmla="*/ 1046 h 2092"/>
                    <a:gd name="T66" fmla="*/ 39 w 978"/>
                    <a:gd name="T67" fmla="*/ 1029 h 2092"/>
                    <a:gd name="T68" fmla="*/ 23 w 978"/>
                    <a:gd name="T69" fmla="*/ 973 h 2092"/>
                    <a:gd name="T70" fmla="*/ 36 w 978"/>
                    <a:gd name="T71" fmla="*/ 960 h 2092"/>
                    <a:gd name="T72" fmla="*/ 39 w 978"/>
                    <a:gd name="T73" fmla="*/ 940 h 2092"/>
                    <a:gd name="T74" fmla="*/ 23 w 978"/>
                    <a:gd name="T75" fmla="*/ 887 h 2092"/>
                    <a:gd name="T76" fmla="*/ 10 w 978"/>
                    <a:gd name="T77" fmla="*/ 845 h 2092"/>
                    <a:gd name="T78" fmla="*/ 0 w 978"/>
                    <a:gd name="T79" fmla="*/ 780 h 2092"/>
                    <a:gd name="T80" fmla="*/ 17 w 978"/>
                    <a:gd name="T81" fmla="*/ 753 h 2092"/>
                    <a:gd name="T82" fmla="*/ 29 w 978"/>
                    <a:gd name="T83" fmla="*/ 688 h 2092"/>
                    <a:gd name="T84" fmla="*/ 62 w 978"/>
                    <a:gd name="T85" fmla="*/ 649 h 2092"/>
                    <a:gd name="T86" fmla="*/ 52 w 978"/>
                    <a:gd name="T87" fmla="*/ 580 h 2092"/>
                    <a:gd name="T88" fmla="*/ 66 w 978"/>
                    <a:gd name="T89" fmla="*/ 548 h 2092"/>
                    <a:gd name="T90" fmla="*/ 59 w 978"/>
                    <a:gd name="T91" fmla="*/ 490 h 2092"/>
                    <a:gd name="T92" fmla="*/ 73 w 978"/>
                    <a:gd name="T93" fmla="*/ 421 h 2092"/>
                    <a:gd name="T94" fmla="*/ 115 w 978"/>
                    <a:gd name="T95" fmla="*/ 375 h 2092"/>
                    <a:gd name="T96" fmla="*/ 154 w 978"/>
                    <a:gd name="T97" fmla="*/ 362 h 2092"/>
                    <a:gd name="T98" fmla="*/ 138 w 978"/>
                    <a:gd name="T99" fmla="*/ 320 h 2092"/>
                    <a:gd name="T100" fmla="*/ 154 w 978"/>
                    <a:gd name="T101" fmla="*/ 285 h 2092"/>
                    <a:gd name="T102" fmla="*/ 163 w 978"/>
                    <a:gd name="T103" fmla="*/ 232 h 2092"/>
                    <a:gd name="T104" fmla="*/ 207 w 978"/>
                    <a:gd name="T105" fmla="*/ 199 h 2092"/>
                    <a:gd name="T106" fmla="*/ 226 w 978"/>
                    <a:gd name="T107" fmla="*/ 157 h 2092"/>
                    <a:gd name="T108" fmla="*/ 257 w 978"/>
                    <a:gd name="T109" fmla="*/ 91 h 2092"/>
                    <a:gd name="T110" fmla="*/ 291 w 978"/>
                    <a:gd name="T111" fmla="*/ 61 h 2092"/>
                    <a:gd name="T112" fmla="*/ 324 w 978"/>
                    <a:gd name="T113" fmla="*/ 38 h 2092"/>
                    <a:gd name="T114" fmla="*/ 365 w 978"/>
                    <a:gd name="T115" fmla="*/ 0 h 2092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</a:gdLst>
                  <a:ahLst/>
                  <a:cxnLst>
                    <a:cxn ang="T116">
                      <a:pos x="T0" y="T1"/>
                    </a:cxn>
                    <a:cxn ang="T117">
                      <a:pos x="T2" y="T3"/>
                    </a:cxn>
                    <a:cxn ang="T118">
                      <a:pos x="T4" y="T5"/>
                    </a:cxn>
                    <a:cxn ang="T119">
                      <a:pos x="T6" y="T7"/>
                    </a:cxn>
                    <a:cxn ang="T120">
                      <a:pos x="T8" y="T9"/>
                    </a:cxn>
                    <a:cxn ang="T121">
                      <a:pos x="T10" y="T11"/>
                    </a:cxn>
                    <a:cxn ang="T122">
                      <a:pos x="T12" y="T13"/>
                    </a:cxn>
                    <a:cxn ang="T123">
                      <a:pos x="T14" y="T15"/>
                    </a:cxn>
                    <a:cxn ang="T124">
                      <a:pos x="T16" y="T17"/>
                    </a:cxn>
                    <a:cxn ang="T125">
                      <a:pos x="T18" y="T19"/>
                    </a:cxn>
                    <a:cxn ang="T126">
                      <a:pos x="T20" y="T21"/>
                    </a:cxn>
                    <a:cxn ang="T127">
                      <a:pos x="T22" y="T23"/>
                    </a:cxn>
                    <a:cxn ang="T128">
                      <a:pos x="T24" y="T25"/>
                    </a:cxn>
                    <a:cxn ang="T129">
                      <a:pos x="T26" y="T27"/>
                    </a:cxn>
                    <a:cxn ang="T130">
                      <a:pos x="T28" y="T29"/>
                    </a:cxn>
                    <a:cxn ang="T131">
                      <a:pos x="T30" y="T31"/>
                    </a:cxn>
                    <a:cxn ang="T132">
                      <a:pos x="T32" y="T33"/>
                    </a:cxn>
                    <a:cxn ang="T133">
                      <a:pos x="T34" y="T35"/>
                    </a:cxn>
                    <a:cxn ang="T134">
                      <a:pos x="T36" y="T37"/>
                    </a:cxn>
                    <a:cxn ang="T135">
                      <a:pos x="T38" y="T39"/>
                    </a:cxn>
                    <a:cxn ang="T136">
                      <a:pos x="T40" y="T41"/>
                    </a:cxn>
                    <a:cxn ang="T137">
                      <a:pos x="T42" y="T43"/>
                    </a:cxn>
                    <a:cxn ang="T138">
                      <a:pos x="T44" y="T45"/>
                    </a:cxn>
                    <a:cxn ang="T139">
                      <a:pos x="T46" y="T47"/>
                    </a:cxn>
                    <a:cxn ang="T140">
                      <a:pos x="T48" y="T49"/>
                    </a:cxn>
                    <a:cxn ang="T141">
                      <a:pos x="T50" y="T51"/>
                    </a:cxn>
                    <a:cxn ang="T142">
                      <a:pos x="T52" y="T53"/>
                    </a:cxn>
                    <a:cxn ang="T143">
                      <a:pos x="T54" y="T55"/>
                    </a:cxn>
                    <a:cxn ang="T144">
                      <a:pos x="T56" y="T57"/>
                    </a:cxn>
                    <a:cxn ang="T145">
                      <a:pos x="T58" y="T59"/>
                    </a:cxn>
                    <a:cxn ang="T146">
                      <a:pos x="T60" y="T61"/>
                    </a:cxn>
                    <a:cxn ang="T147">
                      <a:pos x="T62" y="T63"/>
                    </a:cxn>
                    <a:cxn ang="T148">
                      <a:pos x="T64" y="T65"/>
                    </a:cxn>
                    <a:cxn ang="T149">
                      <a:pos x="T66" y="T67"/>
                    </a:cxn>
                    <a:cxn ang="T150">
                      <a:pos x="T68" y="T69"/>
                    </a:cxn>
                    <a:cxn ang="T151">
                      <a:pos x="T70" y="T71"/>
                    </a:cxn>
                    <a:cxn ang="T152">
                      <a:pos x="T72" y="T73"/>
                    </a:cxn>
                    <a:cxn ang="T153">
                      <a:pos x="T74" y="T75"/>
                    </a:cxn>
                    <a:cxn ang="T154">
                      <a:pos x="T76" y="T77"/>
                    </a:cxn>
                    <a:cxn ang="T155">
                      <a:pos x="T78" y="T79"/>
                    </a:cxn>
                    <a:cxn ang="T156">
                      <a:pos x="T80" y="T81"/>
                    </a:cxn>
                    <a:cxn ang="T157">
                      <a:pos x="T82" y="T83"/>
                    </a:cxn>
                    <a:cxn ang="T158">
                      <a:pos x="T84" y="T85"/>
                    </a:cxn>
                    <a:cxn ang="T159">
                      <a:pos x="T86" y="T87"/>
                    </a:cxn>
                    <a:cxn ang="T160">
                      <a:pos x="T88" y="T89"/>
                    </a:cxn>
                    <a:cxn ang="T161">
                      <a:pos x="T90" y="T91"/>
                    </a:cxn>
                    <a:cxn ang="T162">
                      <a:pos x="T92" y="T93"/>
                    </a:cxn>
                    <a:cxn ang="T163">
                      <a:pos x="T94" y="T95"/>
                    </a:cxn>
                    <a:cxn ang="T164">
                      <a:pos x="T96" y="T97"/>
                    </a:cxn>
                    <a:cxn ang="T165">
                      <a:pos x="T98" y="T99"/>
                    </a:cxn>
                    <a:cxn ang="T166">
                      <a:pos x="T100" y="T101"/>
                    </a:cxn>
                    <a:cxn ang="T167">
                      <a:pos x="T102" y="T103"/>
                    </a:cxn>
                    <a:cxn ang="T168">
                      <a:pos x="T104" y="T105"/>
                    </a:cxn>
                    <a:cxn ang="T169">
                      <a:pos x="T106" y="T107"/>
                    </a:cxn>
                    <a:cxn ang="T170">
                      <a:pos x="T108" y="T109"/>
                    </a:cxn>
                    <a:cxn ang="T171">
                      <a:pos x="T110" y="T111"/>
                    </a:cxn>
                    <a:cxn ang="T172">
                      <a:pos x="T112" y="T113"/>
                    </a:cxn>
                    <a:cxn ang="T173">
                      <a:pos x="T114" y="T115"/>
                    </a:cxn>
                  </a:cxnLst>
                  <a:rect l="0" t="0" r="r" b="b"/>
                  <a:pathLst>
                    <a:path w="978" h="2092">
                      <a:moveTo>
                        <a:pt x="736" y="0"/>
                      </a:moveTo>
                      <a:lnTo>
                        <a:pt x="748" y="6"/>
                      </a:lnTo>
                      <a:lnTo>
                        <a:pt x="768" y="38"/>
                      </a:lnTo>
                      <a:lnTo>
                        <a:pt x="854" y="122"/>
                      </a:lnTo>
                      <a:lnTo>
                        <a:pt x="866" y="103"/>
                      </a:lnTo>
                      <a:lnTo>
                        <a:pt x="900" y="129"/>
                      </a:lnTo>
                      <a:lnTo>
                        <a:pt x="912" y="156"/>
                      </a:lnTo>
                      <a:lnTo>
                        <a:pt x="912" y="175"/>
                      </a:lnTo>
                      <a:lnTo>
                        <a:pt x="912" y="209"/>
                      </a:lnTo>
                      <a:lnTo>
                        <a:pt x="900" y="228"/>
                      </a:lnTo>
                      <a:lnTo>
                        <a:pt x="925" y="255"/>
                      </a:lnTo>
                      <a:lnTo>
                        <a:pt x="944" y="279"/>
                      </a:lnTo>
                      <a:lnTo>
                        <a:pt x="944" y="300"/>
                      </a:lnTo>
                      <a:lnTo>
                        <a:pt x="944" y="332"/>
                      </a:lnTo>
                      <a:lnTo>
                        <a:pt x="939" y="371"/>
                      </a:lnTo>
                      <a:lnTo>
                        <a:pt x="925" y="385"/>
                      </a:lnTo>
                      <a:lnTo>
                        <a:pt x="944" y="405"/>
                      </a:lnTo>
                      <a:lnTo>
                        <a:pt x="965" y="436"/>
                      </a:lnTo>
                      <a:lnTo>
                        <a:pt x="978" y="470"/>
                      </a:lnTo>
                      <a:lnTo>
                        <a:pt x="978" y="482"/>
                      </a:lnTo>
                      <a:lnTo>
                        <a:pt x="958" y="489"/>
                      </a:lnTo>
                      <a:lnTo>
                        <a:pt x="873" y="489"/>
                      </a:lnTo>
                      <a:lnTo>
                        <a:pt x="854" y="489"/>
                      </a:lnTo>
                      <a:lnTo>
                        <a:pt x="840" y="502"/>
                      </a:lnTo>
                      <a:lnTo>
                        <a:pt x="840" y="528"/>
                      </a:lnTo>
                      <a:lnTo>
                        <a:pt x="828" y="548"/>
                      </a:lnTo>
                      <a:lnTo>
                        <a:pt x="789" y="581"/>
                      </a:lnTo>
                      <a:lnTo>
                        <a:pt x="794" y="608"/>
                      </a:lnTo>
                      <a:lnTo>
                        <a:pt x="789" y="627"/>
                      </a:lnTo>
                      <a:lnTo>
                        <a:pt x="775" y="639"/>
                      </a:lnTo>
                      <a:lnTo>
                        <a:pt x="789" y="680"/>
                      </a:lnTo>
                      <a:lnTo>
                        <a:pt x="794" y="705"/>
                      </a:lnTo>
                      <a:lnTo>
                        <a:pt x="782" y="724"/>
                      </a:lnTo>
                      <a:lnTo>
                        <a:pt x="755" y="745"/>
                      </a:lnTo>
                      <a:lnTo>
                        <a:pt x="748" y="770"/>
                      </a:lnTo>
                      <a:lnTo>
                        <a:pt x="743" y="803"/>
                      </a:lnTo>
                      <a:lnTo>
                        <a:pt x="697" y="823"/>
                      </a:lnTo>
                      <a:lnTo>
                        <a:pt x="671" y="842"/>
                      </a:lnTo>
                      <a:lnTo>
                        <a:pt x="632" y="869"/>
                      </a:lnTo>
                      <a:lnTo>
                        <a:pt x="637" y="888"/>
                      </a:lnTo>
                      <a:lnTo>
                        <a:pt x="605" y="895"/>
                      </a:lnTo>
                      <a:lnTo>
                        <a:pt x="591" y="908"/>
                      </a:lnTo>
                      <a:lnTo>
                        <a:pt x="559" y="953"/>
                      </a:lnTo>
                      <a:lnTo>
                        <a:pt x="533" y="973"/>
                      </a:lnTo>
                      <a:lnTo>
                        <a:pt x="540" y="1006"/>
                      </a:lnTo>
                      <a:lnTo>
                        <a:pt x="524" y="1015"/>
                      </a:lnTo>
                      <a:lnTo>
                        <a:pt x="510" y="1029"/>
                      </a:lnTo>
                      <a:lnTo>
                        <a:pt x="524" y="1080"/>
                      </a:lnTo>
                      <a:lnTo>
                        <a:pt x="517" y="1114"/>
                      </a:lnTo>
                      <a:lnTo>
                        <a:pt x="483" y="1133"/>
                      </a:lnTo>
                      <a:lnTo>
                        <a:pt x="478" y="1186"/>
                      </a:lnTo>
                      <a:lnTo>
                        <a:pt x="483" y="1252"/>
                      </a:lnTo>
                      <a:lnTo>
                        <a:pt x="498" y="1283"/>
                      </a:lnTo>
                      <a:lnTo>
                        <a:pt x="545" y="1324"/>
                      </a:lnTo>
                      <a:lnTo>
                        <a:pt x="565" y="1363"/>
                      </a:lnTo>
                      <a:lnTo>
                        <a:pt x="586" y="1402"/>
                      </a:lnTo>
                      <a:lnTo>
                        <a:pt x="598" y="1428"/>
                      </a:lnTo>
                      <a:lnTo>
                        <a:pt x="586" y="1455"/>
                      </a:lnTo>
                      <a:lnTo>
                        <a:pt x="559" y="1474"/>
                      </a:lnTo>
                      <a:lnTo>
                        <a:pt x="540" y="1467"/>
                      </a:lnTo>
                      <a:lnTo>
                        <a:pt x="524" y="1447"/>
                      </a:lnTo>
                      <a:lnTo>
                        <a:pt x="498" y="1455"/>
                      </a:lnTo>
                      <a:lnTo>
                        <a:pt x="491" y="1474"/>
                      </a:lnTo>
                      <a:lnTo>
                        <a:pt x="452" y="1474"/>
                      </a:lnTo>
                      <a:lnTo>
                        <a:pt x="392" y="1467"/>
                      </a:lnTo>
                      <a:lnTo>
                        <a:pt x="379" y="1481"/>
                      </a:lnTo>
                      <a:lnTo>
                        <a:pt x="418" y="1500"/>
                      </a:lnTo>
                      <a:lnTo>
                        <a:pt x="471" y="1481"/>
                      </a:lnTo>
                      <a:lnTo>
                        <a:pt x="483" y="1506"/>
                      </a:lnTo>
                      <a:lnTo>
                        <a:pt x="524" y="1513"/>
                      </a:lnTo>
                      <a:lnTo>
                        <a:pt x="552" y="1525"/>
                      </a:lnTo>
                      <a:lnTo>
                        <a:pt x="540" y="1539"/>
                      </a:lnTo>
                      <a:lnTo>
                        <a:pt x="503" y="1532"/>
                      </a:lnTo>
                      <a:lnTo>
                        <a:pt x="498" y="1546"/>
                      </a:lnTo>
                      <a:lnTo>
                        <a:pt x="503" y="1566"/>
                      </a:lnTo>
                      <a:lnTo>
                        <a:pt x="483" y="1592"/>
                      </a:lnTo>
                      <a:lnTo>
                        <a:pt x="452" y="1617"/>
                      </a:lnTo>
                      <a:lnTo>
                        <a:pt x="438" y="1624"/>
                      </a:lnTo>
                      <a:lnTo>
                        <a:pt x="425" y="1631"/>
                      </a:lnTo>
                      <a:lnTo>
                        <a:pt x="432" y="1663"/>
                      </a:lnTo>
                      <a:lnTo>
                        <a:pt x="418" y="1682"/>
                      </a:lnTo>
                      <a:lnTo>
                        <a:pt x="399" y="1723"/>
                      </a:lnTo>
                      <a:lnTo>
                        <a:pt x="406" y="1762"/>
                      </a:lnTo>
                      <a:lnTo>
                        <a:pt x="392" y="1820"/>
                      </a:lnTo>
                      <a:lnTo>
                        <a:pt x="379" y="1846"/>
                      </a:lnTo>
                      <a:lnTo>
                        <a:pt x="379" y="1885"/>
                      </a:lnTo>
                      <a:lnTo>
                        <a:pt x="360" y="1912"/>
                      </a:lnTo>
                      <a:lnTo>
                        <a:pt x="333" y="1957"/>
                      </a:lnTo>
                      <a:lnTo>
                        <a:pt x="326" y="1991"/>
                      </a:lnTo>
                      <a:lnTo>
                        <a:pt x="281" y="1984"/>
                      </a:lnTo>
                      <a:lnTo>
                        <a:pt x="235" y="1984"/>
                      </a:lnTo>
                      <a:lnTo>
                        <a:pt x="229" y="2003"/>
                      </a:lnTo>
                      <a:lnTo>
                        <a:pt x="203" y="2010"/>
                      </a:lnTo>
                      <a:lnTo>
                        <a:pt x="189" y="2017"/>
                      </a:lnTo>
                      <a:lnTo>
                        <a:pt x="196" y="2039"/>
                      </a:lnTo>
                      <a:lnTo>
                        <a:pt x="189" y="2072"/>
                      </a:lnTo>
                      <a:lnTo>
                        <a:pt x="157" y="2092"/>
                      </a:lnTo>
                      <a:lnTo>
                        <a:pt x="138" y="2072"/>
                      </a:lnTo>
                      <a:lnTo>
                        <a:pt x="111" y="2092"/>
                      </a:lnTo>
                      <a:lnTo>
                        <a:pt x="78" y="2092"/>
                      </a:lnTo>
                      <a:lnTo>
                        <a:pt x="65" y="2072"/>
                      </a:lnTo>
                      <a:lnTo>
                        <a:pt x="78" y="2058"/>
                      </a:lnTo>
                      <a:lnTo>
                        <a:pt x="85" y="2023"/>
                      </a:lnTo>
                      <a:lnTo>
                        <a:pt x="58" y="1972"/>
                      </a:lnTo>
                      <a:lnTo>
                        <a:pt x="46" y="1945"/>
                      </a:lnTo>
                      <a:lnTo>
                        <a:pt x="53" y="1931"/>
                      </a:lnTo>
                      <a:lnTo>
                        <a:pt x="65" y="1931"/>
                      </a:lnTo>
                      <a:lnTo>
                        <a:pt x="72" y="1919"/>
                      </a:lnTo>
                      <a:lnTo>
                        <a:pt x="78" y="1905"/>
                      </a:lnTo>
                      <a:lnTo>
                        <a:pt x="85" y="1892"/>
                      </a:lnTo>
                      <a:lnTo>
                        <a:pt x="78" y="1880"/>
                      </a:lnTo>
                      <a:lnTo>
                        <a:pt x="65" y="1853"/>
                      </a:lnTo>
                      <a:lnTo>
                        <a:pt x="39" y="1815"/>
                      </a:lnTo>
                      <a:lnTo>
                        <a:pt x="46" y="1774"/>
                      </a:lnTo>
                      <a:lnTo>
                        <a:pt x="26" y="1742"/>
                      </a:lnTo>
                      <a:lnTo>
                        <a:pt x="7" y="1723"/>
                      </a:lnTo>
                      <a:lnTo>
                        <a:pt x="19" y="1689"/>
                      </a:lnTo>
                      <a:lnTo>
                        <a:pt x="33" y="1624"/>
                      </a:lnTo>
                      <a:lnTo>
                        <a:pt x="7" y="1592"/>
                      </a:lnTo>
                      <a:lnTo>
                        <a:pt x="0" y="1559"/>
                      </a:lnTo>
                      <a:lnTo>
                        <a:pt x="0" y="1539"/>
                      </a:lnTo>
                      <a:lnTo>
                        <a:pt x="12" y="1500"/>
                      </a:lnTo>
                      <a:lnTo>
                        <a:pt x="33" y="1506"/>
                      </a:lnTo>
                      <a:lnTo>
                        <a:pt x="53" y="1455"/>
                      </a:lnTo>
                      <a:lnTo>
                        <a:pt x="53" y="1395"/>
                      </a:lnTo>
                      <a:lnTo>
                        <a:pt x="58" y="1375"/>
                      </a:lnTo>
                      <a:lnTo>
                        <a:pt x="85" y="1356"/>
                      </a:lnTo>
                      <a:lnTo>
                        <a:pt x="123" y="1329"/>
                      </a:lnTo>
                      <a:lnTo>
                        <a:pt x="123" y="1297"/>
                      </a:lnTo>
                      <a:lnTo>
                        <a:pt x="118" y="1199"/>
                      </a:lnTo>
                      <a:lnTo>
                        <a:pt x="104" y="1186"/>
                      </a:lnTo>
                      <a:lnTo>
                        <a:pt x="104" y="1160"/>
                      </a:lnTo>
                      <a:lnTo>
                        <a:pt x="138" y="1146"/>
                      </a:lnTo>
                      <a:lnTo>
                        <a:pt x="150" y="1133"/>
                      </a:lnTo>
                      <a:lnTo>
                        <a:pt x="131" y="1095"/>
                      </a:lnTo>
                      <a:lnTo>
                        <a:pt x="104" y="1056"/>
                      </a:lnTo>
                      <a:lnTo>
                        <a:pt x="111" y="1012"/>
                      </a:lnTo>
                      <a:lnTo>
                        <a:pt x="118" y="980"/>
                      </a:lnTo>
                      <a:lnTo>
                        <a:pt x="145" y="922"/>
                      </a:lnTo>
                      <a:lnTo>
                        <a:pt x="145" y="895"/>
                      </a:lnTo>
                      <a:lnTo>
                        <a:pt x="145" y="842"/>
                      </a:lnTo>
                      <a:lnTo>
                        <a:pt x="164" y="796"/>
                      </a:lnTo>
                      <a:lnTo>
                        <a:pt x="196" y="770"/>
                      </a:lnTo>
                      <a:lnTo>
                        <a:pt x="229" y="750"/>
                      </a:lnTo>
                      <a:lnTo>
                        <a:pt x="261" y="758"/>
                      </a:lnTo>
                      <a:lnTo>
                        <a:pt x="295" y="770"/>
                      </a:lnTo>
                      <a:lnTo>
                        <a:pt x="307" y="724"/>
                      </a:lnTo>
                      <a:lnTo>
                        <a:pt x="295" y="685"/>
                      </a:lnTo>
                      <a:lnTo>
                        <a:pt x="281" y="659"/>
                      </a:lnTo>
                      <a:lnTo>
                        <a:pt x="275" y="639"/>
                      </a:lnTo>
                      <a:lnTo>
                        <a:pt x="281" y="620"/>
                      </a:lnTo>
                      <a:lnTo>
                        <a:pt x="302" y="613"/>
                      </a:lnTo>
                      <a:lnTo>
                        <a:pt x="307" y="569"/>
                      </a:lnTo>
                      <a:lnTo>
                        <a:pt x="321" y="528"/>
                      </a:lnTo>
                      <a:lnTo>
                        <a:pt x="326" y="496"/>
                      </a:lnTo>
                      <a:lnTo>
                        <a:pt x="326" y="463"/>
                      </a:lnTo>
                      <a:lnTo>
                        <a:pt x="346" y="431"/>
                      </a:lnTo>
                      <a:lnTo>
                        <a:pt x="386" y="405"/>
                      </a:lnTo>
                      <a:lnTo>
                        <a:pt x="413" y="398"/>
                      </a:lnTo>
                      <a:lnTo>
                        <a:pt x="413" y="366"/>
                      </a:lnTo>
                      <a:lnTo>
                        <a:pt x="425" y="345"/>
                      </a:lnTo>
                      <a:lnTo>
                        <a:pt x="452" y="313"/>
                      </a:lnTo>
                      <a:lnTo>
                        <a:pt x="478" y="293"/>
                      </a:lnTo>
                      <a:lnTo>
                        <a:pt x="464" y="237"/>
                      </a:lnTo>
                      <a:lnTo>
                        <a:pt x="513" y="182"/>
                      </a:lnTo>
                      <a:lnTo>
                        <a:pt x="524" y="159"/>
                      </a:lnTo>
                      <a:lnTo>
                        <a:pt x="559" y="152"/>
                      </a:lnTo>
                      <a:lnTo>
                        <a:pt x="582" y="122"/>
                      </a:lnTo>
                      <a:lnTo>
                        <a:pt x="582" y="103"/>
                      </a:lnTo>
                      <a:lnTo>
                        <a:pt x="605" y="80"/>
                      </a:lnTo>
                      <a:lnTo>
                        <a:pt x="648" y="75"/>
                      </a:lnTo>
                      <a:lnTo>
                        <a:pt x="697" y="75"/>
                      </a:lnTo>
                      <a:lnTo>
                        <a:pt x="736" y="38"/>
                      </a:lnTo>
                      <a:lnTo>
                        <a:pt x="729" y="0"/>
                      </a:lnTo>
                      <a:lnTo>
                        <a:pt x="736" y="0"/>
                      </a:lnTo>
                      <a:close/>
                    </a:path>
                  </a:pathLst>
                </a:custGeom>
                <a:solidFill>
                  <a:srgbClr val="777777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5F5F5F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de-DE" sz="22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6379" name="Freeform 1097"/>
                <p:cNvSpPr>
                  <a:spLocks/>
                </p:cNvSpPr>
                <p:nvPr/>
              </p:nvSpPr>
              <p:spPr bwMode="auto">
                <a:xfrm>
                  <a:off x="2252" y="1261"/>
                  <a:ext cx="489" cy="1046"/>
                </a:xfrm>
                <a:custGeom>
                  <a:avLst/>
                  <a:gdLst>
                    <a:gd name="T0" fmla="*/ 384 w 978"/>
                    <a:gd name="T1" fmla="*/ 19 h 2092"/>
                    <a:gd name="T2" fmla="*/ 450 w 978"/>
                    <a:gd name="T3" fmla="*/ 65 h 2092"/>
                    <a:gd name="T4" fmla="*/ 456 w 978"/>
                    <a:gd name="T5" fmla="*/ 105 h 2092"/>
                    <a:gd name="T6" fmla="*/ 472 w 978"/>
                    <a:gd name="T7" fmla="*/ 140 h 2092"/>
                    <a:gd name="T8" fmla="*/ 470 w 978"/>
                    <a:gd name="T9" fmla="*/ 186 h 2092"/>
                    <a:gd name="T10" fmla="*/ 483 w 978"/>
                    <a:gd name="T11" fmla="*/ 218 h 2092"/>
                    <a:gd name="T12" fmla="*/ 479 w 978"/>
                    <a:gd name="T13" fmla="*/ 245 h 2092"/>
                    <a:gd name="T14" fmla="*/ 420 w 978"/>
                    <a:gd name="T15" fmla="*/ 251 h 2092"/>
                    <a:gd name="T16" fmla="*/ 395 w 978"/>
                    <a:gd name="T17" fmla="*/ 291 h 2092"/>
                    <a:gd name="T18" fmla="*/ 388 w 978"/>
                    <a:gd name="T19" fmla="*/ 320 h 2092"/>
                    <a:gd name="T20" fmla="*/ 391 w 978"/>
                    <a:gd name="T21" fmla="*/ 362 h 2092"/>
                    <a:gd name="T22" fmla="*/ 372 w 978"/>
                    <a:gd name="T23" fmla="*/ 402 h 2092"/>
                    <a:gd name="T24" fmla="*/ 316 w 978"/>
                    <a:gd name="T25" fmla="*/ 435 h 2092"/>
                    <a:gd name="T26" fmla="*/ 296 w 978"/>
                    <a:gd name="T27" fmla="*/ 454 h 2092"/>
                    <a:gd name="T28" fmla="*/ 270 w 978"/>
                    <a:gd name="T29" fmla="*/ 503 h 2092"/>
                    <a:gd name="T30" fmla="*/ 262 w 978"/>
                    <a:gd name="T31" fmla="*/ 540 h 2092"/>
                    <a:gd name="T32" fmla="*/ 239 w 978"/>
                    <a:gd name="T33" fmla="*/ 593 h 2092"/>
                    <a:gd name="T34" fmla="*/ 273 w 978"/>
                    <a:gd name="T35" fmla="*/ 662 h 2092"/>
                    <a:gd name="T36" fmla="*/ 299 w 978"/>
                    <a:gd name="T37" fmla="*/ 714 h 2092"/>
                    <a:gd name="T38" fmla="*/ 270 w 978"/>
                    <a:gd name="T39" fmla="*/ 734 h 2092"/>
                    <a:gd name="T40" fmla="*/ 246 w 978"/>
                    <a:gd name="T41" fmla="*/ 737 h 2092"/>
                    <a:gd name="T42" fmla="*/ 190 w 978"/>
                    <a:gd name="T43" fmla="*/ 741 h 2092"/>
                    <a:gd name="T44" fmla="*/ 242 w 978"/>
                    <a:gd name="T45" fmla="*/ 753 h 2092"/>
                    <a:gd name="T46" fmla="*/ 270 w 978"/>
                    <a:gd name="T47" fmla="*/ 770 h 2092"/>
                    <a:gd name="T48" fmla="*/ 252 w 978"/>
                    <a:gd name="T49" fmla="*/ 783 h 2092"/>
                    <a:gd name="T50" fmla="*/ 219 w 978"/>
                    <a:gd name="T51" fmla="*/ 812 h 2092"/>
                    <a:gd name="T52" fmla="*/ 209 w 978"/>
                    <a:gd name="T53" fmla="*/ 841 h 2092"/>
                    <a:gd name="T54" fmla="*/ 196 w 978"/>
                    <a:gd name="T55" fmla="*/ 910 h 2092"/>
                    <a:gd name="T56" fmla="*/ 180 w 978"/>
                    <a:gd name="T57" fmla="*/ 956 h 2092"/>
                    <a:gd name="T58" fmla="*/ 141 w 978"/>
                    <a:gd name="T59" fmla="*/ 992 h 2092"/>
                    <a:gd name="T60" fmla="*/ 102 w 978"/>
                    <a:gd name="T61" fmla="*/ 1005 h 2092"/>
                    <a:gd name="T62" fmla="*/ 95 w 978"/>
                    <a:gd name="T63" fmla="*/ 1036 h 2092"/>
                    <a:gd name="T64" fmla="*/ 56 w 978"/>
                    <a:gd name="T65" fmla="*/ 1046 h 2092"/>
                    <a:gd name="T66" fmla="*/ 39 w 978"/>
                    <a:gd name="T67" fmla="*/ 1029 h 2092"/>
                    <a:gd name="T68" fmla="*/ 23 w 978"/>
                    <a:gd name="T69" fmla="*/ 973 h 2092"/>
                    <a:gd name="T70" fmla="*/ 36 w 978"/>
                    <a:gd name="T71" fmla="*/ 960 h 2092"/>
                    <a:gd name="T72" fmla="*/ 39 w 978"/>
                    <a:gd name="T73" fmla="*/ 940 h 2092"/>
                    <a:gd name="T74" fmla="*/ 23 w 978"/>
                    <a:gd name="T75" fmla="*/ 887 h 2092"/>
                    <a:gd name="T76" fmla="*/ 10 w 978"/>
                    <a:gd name="T77" fmla="*/ 845 h 2092"/>
                    <a:gd name="T78" fmla="*/ 0 w 978"/>
                    <a:gd name="T79" fmla="*/ 780 h 2092"/>
                    <a:gd name="T80" fmla="*/ 17 w 978"/>
                    <a:gd name="T81" fmla="*/ 753 h 2092"/>
                    <a:gd name="T82" fmla="*/ 29 w 978"/>
                    <a:gd name="T83" fmla="*/ 688 h 2092"/>
                    <a:gd name="T84" fmla="*/ 62 w 978"/>
                    <a:gd name="T85" fmla="*/ 649 h 2092"/>
                    <a:gd name="T86" fmla="*/ 52 w 978"/>
                    <a:gd name="T87" fmla="*/ 580 h 2092"/>
                    <a:gd name="T88" fmla="*/ 66 w 978"/>
                    <a:gd name="T89" fmla="*/ 548 h 2092"/>
                    <a:gd name="T90" fmla="*/ 59 w 978"/>
                    <a:gd name="T91" fmla="*/ 490 h 2092"/>
                    <a:gd name="T92" fmla="*/ 73 w 978"/>
                    <a:gd name="T93" fmla="*/ 421 h 2092"/>
                    <a:gd name="T94" fmla="*/ 115 w 978"/>
                    <a:gd name="T95" fmla="*/ 375 h 2092"/>
                    <a:gd name="T96" fmla="*/ 154 w 978"/>
                    <a:gd name="T97" fmla="*/ 362 h 2092"/>
                    <a:gd name="T98" fmla="*/ 138 w 978"/>
                    <a:gd name="T99" fmla="*/ 320 h 2092"/>
                    <a:gd name="T100" fmla="*/ 154 w 978"/>
                    <a:gd name="T101" fmla="*/ 285 h 2092"/>
                    <a:gd name="T102" fmla="*/ 163 w 978"/>
                    <a:gd name="T103" fmla="*/ 232 h 2092"/>
                    <a:gd name="T104" fmla="*/ 207 w 978"/>
                    <a:gd name="T105" fmla="*/ 199 h 2092"/>
                    <a:gd name="T106" fmla="*/ 226 w 978"/>
                    <a:gd name="T107" fmla="*/ 157 h 2092"/>
                    <a:gd name="T108" fmla="*/ 257 w 978"/>
                    <a:gd name="T109" fmla="*/ 91 h 2092"/>
                    <a:gd name="T110" fmla="*/ 291 w 978"/>
                    <a:gd name="T111" fmla="*/ 61 h 2092"/>
                    <a:gd name="T112" fmla="*/ 324 w 978"/>
                    <a:gd name="T113" fmla="*/ 38 h 2092"/>
                    <a:gd name="T114" fmla="*/ 365 w 978"/>
                    <a:gd name="T115" fmla="*/ 0 h 2092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</a:gdLst>
                  <a:ahLst/>
                  <a:cxnLst>
                    <a:cxn ang="T116">
                      <a:pos x="T0" y="T1"/>
                    </a:cxn>
                    <a:cxn ang="T117">
                      <a:pos x="T2" y="T3"/>
                    </a:cxn>
                    <a:cxn ang="T118">
                      <a:pos x="T4" y="T5"/>
                    </a:cxn>
                    <a:cxn ang="T119">
                      <a:pos x="T6" y="T7"/>
                    </a:cxn>
                    <a:cxn ang="T120">
                      <a:pos x="T8" y="T9"/>
                    </a:cxn>
                    <a:cxn ang="T121">
                      <a:pos x="T10" y="T11"/>
                    </a:cxn>
                    <a:cxn ang="T122">
                      <a:pos x="T12" y="T13"/>
                    </a:cxn>
                    <a:cxn ang="T123">
                      <a:pos x="T14" y="T15"/>
                    </a:cxn>
                    <a:cxn ang="T124">
                      <a:pos x="T16" y="T17"/>
                    </a:cxn>
                    <a:cxn ang="T125">
                      <a:pos x="T18" y="T19"/>
                    </a:cxn>
                    <a:cxn ang="T126">
                      <a:pos x="T20" y="T21"/>
                    </a:cxn>
                    <a:cxn ang="T127">
                      <a:pos x="T22" y="T23"/>
                    </a:cxn>
                    <a:cxn ang="T128">
                      <a:pos x="T24" y="T25"/>
                    </a:cxn>
                    <a:cxn ang="T129">
                      <a:pos x="T26" y="T27"/>
                    </a:cxn>
                    <a:cxn ang="T130">
                      <a:pos x="T28" y="T29"/>
                    </a:cxn>
                    <a:cxn ang="T131">
                      <a:pos x="T30" y="T31"/>
                    </a:cxn>
                    <a:cxn ang="T132">
                      <a:pos x="T32" y="T33"/>
                    </a:cxn>
                    <a:cxn ang="T133">
                      <a:pos x="T34" y="T35"/>
                    </a:cxn>
                    <a:cxn ang="T134">
                      <a:pos x="T36" y="T37"/>
                    </a:cxn>
                    <a:cxn ang="T135">
                      <a:pos x="T38" y="T39"/>
                    </a:cxn>
                    <a:cxn ang="T136">
                      <a:pos x="T40" y="T41"/>
                    </a:cxn>
                    <a:cxn ang="T137">
                      <a:pos x="T42" y="T43"/>
                    </a:cxn>
                    <a:cxn ang="T138">
                      <a:pos x="T44" y="T45"/>
                    </a:cxn>
                    <a:cxn ang="T139">
                      <a:pos x="T46" y="T47"/>
                    </a:cxn>
                    <a:cxn ang="T140">
                      <a:pos x="T48" y="T49"/>
                    </a:cxn>
                    <a:cxn ang="T141">
                      <a:pos x="T50" y="T51"/>
                    </a:cxn>
                    <a:cxn ang="T142">
                      <a:pos x="T52" y="T53"/>
                    </a:cxn>
                    <a:cxn ang="T143">
                      <a:pos x="T54" y="T55"/>
                    </a:cxn>
                    <a:cxn ang="T144">
                      <a:pos x="T56" y="T57"/>
                    </a:cxn>
                    <a:cxn ang="T145">
                      <a:pos x="T58" y="T59"/>
                    </a:cxn>
                    <a:cxn ang="T146">
                      <a:pos x="T60" y="T61"/>
                    </a:cxn>
                    <a:cxn ang="T147">
                      <a:pos x="T62" y="T63"/>
                    </a:cxn>
                    <a:cxn ang="T148">
                      <a:pos x="T64" y="T65"/>
                    </a:cxn>
                    <a:cxn ang="T149">
                      <a:pos x="T66" y="T67"/>
                    </a:cxn>
                    <a:cxn ang="T150">
                      <a:pos x="T68" y="T69"/>
                    </a:cxn>
                    <a:cxn ang="T151">
                      <a:pos x="T70" y="T71"/>
                    </a:cxn>
                    <a:cxn ang="T152">
                      <a:pos x="T72" y="T73"/>
                    </a:cxn>
                    <a:cxn ang="T153">
                      <a:pos x="T74" y="T75"/>
                    </a:cxn>
                    <a:cxn ang="T154">
                      <a:pos x="T76" y="T77"/>
                    </a:cxn>
                    <a:cxn ang="T155">
                      <a:pos x="T78" y="T79"/>
                    </a:cxn>
                    <a:cxn ang="T156">
                      <a:pos x="T80" y="T81"/>
                    </a:cxn>
                    <a:cxn ang="T157">
                      <a:pos x="T82" y="T83"/>
                    </a:cxn>
                    <a:cxn ang="T158">
                      <a:pos x="T84" y="T85"/>
                    </a:cxn>
                    <a:cxn ang="T159">
                      <a:pos x="T86" y="T87"/>
                    </a:cxn>
                    <a:cxn ang="T160">
                      <a:pos x="T88" y="T89"/>
                    </a:cxn>
                    <a:cxn ang="T161">
                      <a:pos x="T90" y="T91"/>
                    </a:cxn>
                    <a:cxn ang="T162">
                      <a:pos x="T92" y="T93"/>
                    </a:cxn>
                    <a:cxn ang="T163">
                      <a:pos x="T94" y="T95"/>
                    </a:cxn>
                    <a:cxn ang="T164">
                      <a:pos x="T96" y="T97"/>
                    </a:cxn>
                    <a:cxn ang="T165">
                      <a:pos x="T98" y="T99"/>
                    </a:cxn>
                    <a:cxn ang="T166">
                      <a:pos x="T100" y="T101"/>
                    </a:cxn>
                    <a:cxn ang="T167">
                      <a:pos x="T102" y="T103"/>
                    </a:cxn>
                    <a:cxn ang="T168">
                      <a:pos x="T104" y="T105"/>
                    </a:cxn>
                    <a:cxn ang="T169">
                      <a:pos x="T106" y="T107"/>
                    </a:cxn>
                    <a:cxn ang="T170">
                      <a:pos x="T108" y="T109"/>
                    </a:cxn>
                    <a:cxn ang="T171">
                      <a:pos x="T110" y="T111"/>
                    </a:cxn>
                    <a:cxn ang="T172">
                      <a:pos x="T112" y="T113"/>
                    </a:cxn>
                    <a:cxn ang="T173">
                      <a:pos x="T114" y="T115"/>
                    </a:cxn>
                  </a:cxnLst>
                  <a:rect l="0" t="0" r="r" b="b"/>
                  <a:pathLst>
                    <a:path w="978" h="2092">
                      <a:moveTo>
                        <a:pt x="736" y="0"/>
                      </a:moveTo>
                      <a:lnTo>
                        <a:pt x="748" y="6"/>
                      </a:lnTo>
                      <a:lnTo>
                        <a:pt x="768" y="38"/>
                      </a:lnTo>
                      <a:lnTo>
                        <a:pt x="854" y="122"/>
                      </a:lnTo>
                      <a:lnTo>
                        <a:pt x="866" y="103"/>
                      </a:lnTo>
                      <a:lnTo>
                        <a:pt x="900" y="129"/>
                      </a:lnTo>
                      <a:lnTo>
                        <a:pt x="912" y="156"/>
                      </a:lnTo>
                      <a:lnTo>
                        <a:pt x="912" y="175"/>
                      </a:lnTo>
                      <a:lnTo>
                        <a:pt x="912" y="209"/>
                      </a:lnTo>
                      <a:lnTo>
                        <a:pt x="900" y="228"/>
                      </a:lnTo>
                      <a:lnTo>
                        <a:pt x="925" y="255"/>
                      </a:lnTo>
                      <a:lnTo>
                        <a:pt x="944" y="279"/>
                      </a:lnTo>
                      <a:lnTo>
                        <a:pt x="944" y="300"/>
                      </a:lnTo>
                      <a:lnTo>
                        <a:pt x="944" y="332"/>
                      </a:lnTo>
                      <a:lnTo>
                        <a:pt x="939" y="371"/>
                      </a:lnTo>
                      <a:lnTo>
                        <a:pt x="925" y="385"/>
                      </a:lnTo>
                      <a:lnTo>
                        <a:pt x="944" y="405"/>
                      </a:lnTo>
                      <a:lnTo>
                        <a:pt x="965" y="436"/>
                      </a:lnTo>
                      <a:lnTo>
                        <a:pt x="978" y="470"/>
                      </a:lnTo>
                      <a:lnTo>
                        <a:pt x="978" y="482"/>
                      </a:lnTo>
                      <a:lnTo>
                        <a:pt x="958" y="489"/>
                      </a:lnTo>
                      <a:lnTo>
                        <a:pt x="873" y="489"/>
                      </a:lnTo>
                      <a:lnTo>
                        <a:pt x="854" y="489"/>
                      </a:lnTo>
                      <a:lnTo>
                        <a:pt x="840" y="502"/>
                      </a:lnTo>
                      <a:lnTo>
                        <a:pt x="840" y="528"/>
                      </a:lnTo>
                      <a:lnTo>
                        <a:pt x="828" y="548"/>
                      </a:lnTo>
                      <a:lnTo>
                        <a:pt x="789" y="581"/>
                      </a:lnTo>
                      <a:lnTo>
                        <a:pt x="794" y="608"/>
                      </a:lnTo>
                      <a:lnTo>
                        <a:pt x="789" y="627"/>
                      </a:lnTo>
                      <a:lnTo>
                        <a:pt x="775" y="639"/>
                      </a:lnTo>
                      <a:lnTo>
                        <a:pt x="789" y="680"/>
                      </a:lnTo>
                      <a:lnTo>
                        <a:pt x="794" y="705"/>
                      </a:lnTo>
                      <a:lnTo>
                        <a:pt x="782" y="724"/>
                      </a:lnTo>
                      <a:lnTo>
                        <a:pt x="755" y="745"/>
                      </a:lnTo>
                      <a:lnTo>
                        <a:pt x="748" y="770"/>
                      </a:lnTo>
                      <a:lnTo>
                        <a:pt x="743" y="803"/>
                      </a:lnTo>
                      <a:lnTo>
                        <a:pt x="697" y="823"/>
                      </a:lnTo>
                      <a:lnTo>
                        <a:pt x="671" y="842"/>
                      </a:lnTo>
                      <a:lnTo>
                        <a:pt x="632" y="869"/>
                      </a:lnTo>
                      <a:lnTo>
                        <a:pt x="637" y="888"/>
                      </a:lnTo>
                      <a:lnTo>
                        <a:pt x="605" y="895"/>
                      </a:lnTo>
                      <a:lnTo>
                        <a:pt x="591" y="908"/>
                      </a:lnTo>
                      <a:lnTo>
                        <a:pt x="559" y="953"/>
                      </a:lnTo>
                      <a:lnTo>
                        <a:pt x="533" y="973"/>
                      </a:lnTo>
                      <a:lnTo>
                        <a:pt x="540" y="1006"/>
                      </a:lnTo>
                      <a:lnTo>
                        <a:pt x="524" y="1015"/>
                      </a:lnTo>
                      <a:lnTo>
                        <a:pt x="510" y="1029"/>
                      </a:lnTo>
                      <a:lnTo>
                        <a:pt x="524" y="1080"/>
                      </a:lnTo>
                      <a:lnTo>
                        <a:pt x="517" y="1114"/>
                      </a:lnTo>
                      <a:lnTo>
                        <a:pt x="483" y="1133"/>
                      </a:lnTo>
                      <a:lnTo>
                        <a:pt x="478" y="1186"/>
                      </a:lnTo>
                      <a:lnTo>
                        <a:pt x="483" y="1252"/>
                      </a:lnTo>
                      <a:lnTo>
                        <a:pt x="498" y="1283"/>
                      </a:lnTo>
                      <a:lnTo>
                        <a:pt x="545" y="1324"/>
                      </a:lnTo>
                      <a:lnTo>
                        <a:pt x="565" y="1363"/>
                      </a:lnTo>
                      <a:lnTo>
                        <a:pt x="586" y="1402"/>
                      </a:lnTo>
                      <a:lnTo>
                        <a:pt x="598" y="1428"/>
                      </a:lnTo>
                      <a:lnTo>
                        <a:pt x="586" y="1455"/>
                      </a:lnTo>
                      <a:lnTo>
                        <a:pt x="559" y="1474"/>
                      </a:lnTo>
                      <a:lnTo>
                        <a:pt x="540" y="1467"/>
                      </a:lnTo>
                      <a:lnTo>
                        <a:pt x="524" y="1447"/>
                      </a:lnTo>
                      <a:lnTo>
                        <a:pt x="498" y="1455"/>
                      </a:lnTo>
                      <a:lnTo>
                        <a:pt x="491" y="1474"/>
                      </a:lnTo>
                      <a:lnTo>
                        <a:pt x="452" y="1474"/>
                      </a:lnTo>
                      <a:lnTo>
                        <a:pt x="392" y="1467"/>
                      </a:lnTo>
                      <a:lnTo>
                        <a:pt x="379" y="1481"/>
                      </a:lnTo>
                      <a:lnTo>
                        <a:pt x="418" y="1500"/>
                      </a:lnTo>
                      <a:lnTo>
                        <a:pt x="471" y="1481"/>
                      </a:lnTo>
                      <a:lnTo>
                        <a:pt x="483" y="1506"/>
                      </a:lnTo>
                      <a:lnTo>
                        <a:pt x="524" y="1513"/>
                      </a:lnTo>
                      <a:lnTo>
                        <a:pt x="552" y="1525"/>
                      </a:lnTo>
                      <a:lnTo>
                        <a:pt x="540" y="1539"/>
                      </a:lnTo>
                      <a:lnTo>
                        <a:pt x="503" y="1532"/>
                      </a:lnTo>
                      <a:lnTo>
                        <a:pt x="498" y="1546"/>
                      </a:lnTo>
                      <a:lnTo>
                        <a:pt x="503" y="1566"/>
                      </a:lnTo>
                      <a:lnTo>
                        <a:pt x="483" y="1592"/>
                      </a:lnTo>
                      <a:lnTo>
                        <a:pt x="452" y="1617"/>
                      </a:lnTo>
                      <a:lnTo>
                        <a:pt x="438" y="1624"/>
                      </a:lnTo>
                      <a:lnTo>
                        <a:pt x="425" y="1631"/>
                      </a:lnTo>
                      <a:lnTo>
                        <a:pt x="432" y="1663"/>
                      </a:lnTo>
                      <a:lnTo>
                        <a:pt x="418" y="1682"/>
                      </a:lnTo>
                      <a:lnTo>
                        <a:pt x="399" y="1723"/>
                      </a:lnTo>
                      <a:lnTo>
                        <a:pt x="406" y="1762"/>
                      </a:lnTo>
                      <a:lnTo>
                        <a:pt x="392" y="1820"/>
                      </a:lnTo>
                      <a:lnTo>
                        <a:pt x="379" y="1846"/>
                      </a:lnTo>
                      <a:lnTo>
                        <a:pt x="379" y="1885"/>
                      </a:lnTo>
                      <a:lnTo>
                        <a:pt x="360" y="1912"/>
                      </a:lnTo>
                      <a:lnTo>
                        <a:pt x="333" y="1957"/>
                      </a:lnTo>
                      <a:lnTo>
                        <a:pt x="326" y="1991"/>
                      </a:lnTo>
                      <a:lnTo>
                        <a:pt x="281" y="1984"/>
                      </a:lnTo>
                      <a:lnTo>
                        <a:pt x="235" y="1984"/>
                      </a:lnTo>
                      <a:lnTo>
                        <a:pt x="229" y="2003"/>
                      </a:lnTo>
                      <a:lnTo>
                        <a:pt x="203" y="2010"/>
                      </a:lnTo>
                      <a:lnTo>
                        <a:pt x="189" y="2017"/>
                      </a:lnTo>
                      <a:lnTo>
                        <a:pt x="196" y="2039"/>
                      </a:lnTo>
                      <a:lnTo>
                        <a:pt x="189" y="2072"/>
                      </a:lnTo>
                      <a:lnTo>
                        <a:pt x="157" y="2092"/>
                      </a:lnTo>
                      <a:lnTo>
                        <a:pt x="138" y="2072"/>
                      </a:lnTo>
                      <a:lnTo>
                        <a:pt x="111" y="2092"/>
                      </a:lnTo>
                      <a:lnTo>
                        <a:pt x="78" y="2092"/>
                      </a:lnTo>
                      <a:lnTo>
                        <a:pt x="65" y="2072"/>
                      </a:lnTo>
                      <a:lnTo>
                        <a:pt x="78" y="2058"/>
                      </a:lnTo>
                      <a:lnTo>
                        <a:pt x="85" y="2023"/>
                      </a:lnTo>
                      <a:lnTo>
                        <a:pt x="58" y="1972"/>
                      </a:lnTo>
                      <a:lnTo>
                        <a:pt x="46" y="1945"/>
                      </a:lnTo>
                      <a:lnTo>
                        <a:pt x="53" y="1931"/>
                      </a:lnTo>
                      <a:lnTo>
                        <a:pt x="65" y="1931"/>
                      </a:lnTo>
                      <a:lnTo>
                        <a:pt x="72" y="1919"/>
                      </a:lnTo>
                      <a:lnTo>
                        <a:pt x="78" y="1905"/>
                      </a:lnTo>
                      <a:lnTo>
                        <a:pt x="85" y="1892"/>
                      </a:lnTo>
                      <a:lnTo>
                        <a:pt x="78" y="1880"/>
                      </a:lnTo>
                      <a:lnTo>
                        <a:pt x="65" y="1853"/>
                      </a:lnTo>
                      <a:lnTo>
                        <a:pt x="39" y="1815"/>
                      </a:lnTo>
                      <a:lnTo>
                        <a:pt x="46" y="1774"/>
                      </a:lnTo>
                      <a:lnTo>
                        <a:pt x="26" y="1742"/>
                      </a:lnTo>
                      <a:lnTo>
                        <a:pt x="7" y="1723"/>
                      </a:lnTo>
                      <a:lnTo>
                        <a:pt x="19" y="1689"/>
                      </a:lnTo>
                      <a:lnTo>
                        <a:pt x="33" y="1624"/>
                      </a:lnTo>
                      <a:lnTo>
                        <a:pt x="7" y="1592"/>
                      </a:lnTo>
                      <a:lnTo>
                        <a:pt x="0" y="1559"/>
                      </a:lnTo>
                      <a:lnTo>
                        <a:pt x="0" y="1539"/>
                      </a:lnTo>
                      <a:lnTo>
                        <a:pt x="12" y="1500"/>
                      </a:lnTo>
                      <a:lnTo>
                        <a:pt x="33" y="1506"/>
                      </a:lnTo>
                      <a:lnTo>
                        <a:pt x="53" y="1455"/>
                      </a:lnTo>
                      <a:lnTo>
                        <a:pt x="53" y="1395"/>
                      </a:lnTo>
                      <a:lnTo>
                        <a:pt x="58" y="1375"/>
                      </a:lnTo>
                      <a:lnTo>
                        <a:pt x="85" y="1356"/>
                      </a:lnTo>
                      <a:lnTo>
                        <a:pt x="123" y="1329"/>
                      </a:lnTo>
                      <a:lnTo>
                        <a:pt x="123" y="1297"/>
                      </a:lnTo>
                      <a:lnTo>
                        <a:pt x="118" y="1199"/>
                      </a:lnTo>
                      <a:lnTo>
                        <a:pt x="104" y="1186"/>
                      </a:lnTo>
                      <a:lnTo>
                        <a:pt x="104" y="1160"/>
                      </a:lnTo>
                      <a:lnTo>
                        <a:pt x="138" y="1146"/>
                      </a:lnTo>
                      <a:lnTo>
                        <a:pt x="150" y="1133"/>
                      </a:lnTo>
                      <a:lnTo>
                        <a:pt x="131" y="1095"/>
                      </a:lnTo>
                      <a:lnTo>
                        <a:pt x="104" y="1056"/>
                      </a:lnTo>
                      <a:lnTo>
                        <a:pt x="111" y="1012"/>
                      </a:lnTo>
                      <a:lnTo>
                        <a:pt x="118" y="980"/>
                      </a:lnTo>
                      <a:lnTo>
                        <a:pt x="145" y="922"/>
                      </a:lnTo>
                      <a:lnTo>
                        <a:pt x="145" y="895"/>
                      </a:lnTo>
                      <a:lnTo>
                        <a:pt x="145" y="842"/>
                      </a:lnTo>
                      <a:lnTo>
                        <a:pt x="164" y="796"/>
                      </a:lnTo>
                      <a:lnTo>
                        <a:pt x="196" y="770"/>
                      </a:lnTo>
                      <a:lnTo>
                        <a:pt x="229" y="750"/>
                      </a:lnTo>
                      <a:lnTo>
                        <a:pt x="261" y="758"/>
                      </a:lnTo>
                      <a:lnTo>
                        <a:pt x="295" y="770"/>
                      </a:lnTo>
                      <a:lnTo>
                        <a:pt x="307" y="724"/>
                      </a:lnTo>
                      <a:lnTo>
                        <a:pt x="295" y="685"/>
                      </a:lnTo>
                      <a:lnTo>
                        <a:pt x="281" y="659"/>
                      </a:lnTo>
                      <a:lnTo>
                        <a:pt x="275" y="639"/>
                      </a:lnTo>
                      <a:lnTo>
                        <a:pt x="281" y="620"/>
                      </a:lnTo>
                      <a:lnTo>
                        <a:pt x="302" y="613"/>
                      </a:lnTo>
                      <a:lnTo>
                        <a:pt x="307" y="569"/>
                      </a:lnTo>
                      <a:lnTo>
                        <a:pt x="321" y="528"/>
                      </a:lnTo>
                      <a:lnTo>
                        <a:pt x="326" y="496"/>
                      </a:lnTo>
                      <a:lnTo>
                        <a:pt x="326" y="463"/>
                      </a:lnTo>
                      <a:lnTo>
                        <a:pt x="346" y="431"/>
                      </a:lnTo>
                      <a:lnTo>
                        <a:pt x="386" y="405"/>
                      </a:lnTo>
                      <a:lnTo>
                        <a:pt x="413" y="398"/>
                      </a:lnTo>
                      <a:lnTo>
                        <a:pt x="413" y="366"/>
                      </a:lnTo>
                      <a:lnTo>
                        <a:pt x="425" y="345"/>
                      </a:lnTo>
                      <a:lnTo>
                        <a:pt x="452" y="313"/>
                      </a:lnTo>
                      <a:lnTo>
                        <a:pt x="478" y="293"/>
                      </a:lnTo>
                      <a:lnTo>
                        <a:pt x="464" y="237"/>
                      </a:lnTo>
                      <a:lnTo>
                        <a:pt x="513" y="182"/>
                      </a:lnTo>
                      <a:lnTo>
                        <a:pt x="524" y="159"/>
                      </a:lnTo>
                      <a:lnTo>
                        <a:pt x="559" y="152"/>
                      </a:lnTo>
                      <a:lnTo>
                        <a:pt x="582" y="122"/>
                      </a:lnTo>
                      <a:lnTo>
                        <a:pt x="582" y="103"/>
                      </a:lnTo>
                      <a:lnTo>
                        <a:pt x="605" y="80"/>
                      </a:lnTo>
                      <a:lnTo>
                        <a:pt x="648" y="75"/>
                      </a:lnTo>
                      <a:lnTo>
                        <a:pt x="697" y="75"/>
                      </a:lnTo>
                      <a:lnTo>
                        <a:pt x="736" y="38"/>
                      </a:lnTo>
                      <a:lnTo>
                        <a:pt x="729" y="0"/>
                      </a:lnTo>
                    </a:path>
                  </a:pathLst>
                </a:custGeom>
                <a:solidFill>
                  <a:srgbClr val="777777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11113">
                      <a:solidFill>
                        <a:srgbClr val="5F5F5F"/>
                      </a:solidFill>
                      <a:prstDash val="solid"/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de-DE" sz="22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</p:grpSp>
        </p:grpSp>
        <p:grpSp>
          <p:nvGrpSpPr>
            <p:cNvPr id="6370" name="Group 1098"/>
            <p:cNvGrpSpPr>
              <a:grpSpLocks/>
            </p:cNvGrpSpPr>
            <p:nvPr/>
          </p:nvGrpSpPr>
          <p:grpSpPr bwMode="auto">
            <a:xfrm>
              <a:off x="2297" y="1994"/>
              <a:ext cx="112" cy="122"/>
              <a:chOff x="2297" y="1994"/>
              <a:chExt cx="112" cy="122"/>
            </a:xfrm>
          </p:grpSpPr>
          <p:grpSp>
            <p:nvGrpSpPr>
              <p:cNvPr id="6371" name="Group 1099"/>
              <p:cNvGrpSpPr>
                <a:grpSpLocks/>
              </p:cNvGrpSpPr>
              <p:nvPr/>
            </p:nvGrpSpPr>
            <p:grpSpPr bwMode="auto">
              <a:xfrm>
                <a:off x="2356" y="2031"/>
                <a:ext cx="53" cy="85"/>
                <a:chOff x="2356" y="2031"/>
                <a:chExt cx="53" cy="85"/>
              </a:xfrm>
            </p:grpSpPr>
            <p:sp>
              <p:nvSpPr>
                <p:cNvPr id="6373" name="Freeform 1100"/>
                <p:cNvSpPr>
                  <a:spLocks/>
                </p:cNvSpPr>
                <p:nvPr/>
              </p:nvSpPr>
              <p:spPr bwMode="auto">
                <a:xfrm>
                  <a:off x="2356" y="2031"/>
                  <a:ext cx="53" cy="85"/>
                </a:xfrm>
                <a:custGeom>
                  <a:avLst/>
                  <a:gdLst>
                    <a:gd name="T0" fmla="*/ 47 w 106"/>
                    <a:gd name="T1" fmla="*/ 0 h 171"/>
                    <a:gd name="T2" fmla="*/ 47 w 106"/>
                    <a:gd name="T3" fmla="*/ 15 h 171"/>
                    <a:gd name="T4" fmla="*/ 53 w 106"/>
                    <a:gd name="T5" fmla="*/ 28 h 171"/>
                    <a:gd name="T6" fmla="*/ 47 w 106"/>
                    <a:gd name="T7" fmla="*/ 43 h 171"/>
                    <a:gd name="T8" fmla="*/ 38 w 106"/>
                    <a:gd name="T9" fmla="*/ 55 h 171"/>
                    <a:gd name="T10" fmla="*/ 22 w 106"/>
                    <a:gd name="T11" fmla="*/ 70 h 171"/>
                    <a:gd name="T12" fmla="*/ 8 w 106"/>
                    <a:gd name="T13" fmla="*/ 85 h 171"/>
                    <a:gd name="T14" fmla="*/ 0 w 106"/>
                    <a:gd name="T15" fmla="*/ 70 h 171"/>
                    <a:gd name="T16" fmla="*/ 6 w 106"/>
                    <a:gd name="T17" fmla="*/ 64 h 171"/>
                    <a:gd name="T18" fmla="*/ 22 w 106"/>
                    <a:gd name="T19" fmla="*/ 48 h 171"/>
                    <a:gd name="T20" fmla="*/ 21 w 106"/>
                    <a:gd name="T21" fmla="*/ 38 h 171"/>
                    <a:gd name="T22" fmla="*/ 29 w 106"/>
                    <a:gd name="T23" fmla="*/ 25 h 171"/>
                    <a:gd name="T24" fmla="*/ 48 w 106"/>
                    <a:gd name="T25" fmla="*/ 8 h 171"/>
                    <a:gd name="T26" fmla="*/ 48 w 106"/>
                    <a:gd name="T27" fmla="*/ 13 h 171"/>
                    <a:gd name="T28" fmla="*/ 52 w 106"/>
                    <a:gd name="T29" fmla="*/ 21 h 171"/>
                    <a:gd name="T30" fmla="*/ 47 w 106"/>
                    <a:gd name="T31" fmla="*/ 0 h 171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</a:gdLst>
                  <a:ahLst/>
                  <a:cxnLst>
                    <a:cxn ang="T32">
                      <a:pos x="T0" y="T1"/>
                    </a:cxn>
                    <a:cxn ang="T33">
                      <a:pos x="T2" y="T3"/>
                    </a:cxn>
                    <a:cxn ang="T34">
                      <a:pos x="T4" y="T5"/>
                    </a:cxn>
                    <a:cxn ang="T35">
                      <a:pos x="T6" y="T7"/>
                    </a:cxn>
                    <a:cxn ang="T36">
                      <a:pos x="T8" y="T9"/>
                    </a:cxn>
                    <a:cxn ang="T37">
                      <a:pos x="T10" y="T11"/>
                    </a:cxn>
                    <a:cxn ang="T38">
                      <a:pos x="T12" y="T13"/>
                    </a:cxn>
                    <a:cxn ang="T39">
                      <a:pos x="T14" y="T15"/>
                    </a:cxn>
                    <a:cxn ang="T40">
                      <a:pos x="T16" y="T17"/>
                    </a:cxn>
                    <a:cxn ang="T41">
                      <a:pos x="T18" y="T19"/>
                    </a:cxn>
                    <a:cxn ang="T42">
                      <a:pos x="T20" y="T21"/>
                    </a:cxn>
                    <a:cxn ang="T43">
                      <a:pos x="T22" y="T23"/>
                    </a:cxn>
                    <a:cxn ang="T44">
                      <a:pos x="T24" y="T25"/>
                    </a:cxn>
                    <a:cxn ang="T45">
                      <a:pos x="T26" y="T27"/>
                    </a:cxn>
                    <a:cxn ang="T46">
                      <a:pos x="T28" y="T29"/>
                    </a:cxn>
                    <a:cxn ang="T47">
                      <a:pos x="T30" y="T31"/>
                    </a:cxn>
                  </a:cxnLst>
                  <a:rect l="0" t="0" r="r" b="b"/>
                  <a:pathLst>
                    <a:path w="106" h="171">
                      <a:moveTo>
                        <a:pt x="94" y="0"/>
                      </a:moveTo>
                      <a:lnTo>
                        <a:pt x="94" y="30"/>
                      </a:lnTo>
                      <a:lnTo>
                        <a:pt x="106" y="57"/>
                      </a:lnTo>
                      <a:lnTo>
                        <a:pt x="94" y="87"/>
                      </a:lnTo>
                      <a:lnTo>
                        <a:pt x="76" y="111"/>
                      </a:lnTo>
                      <a:lnTo>
                        <a:pt x="43" y="141"/>
                      </a:lnTo>
                      <a:lnTo>
                        <a:pt x="16" y="171"/>
                      </a:lnTo>
                      <a:lnTo>
                        <a:pt x="0" y="141"/>
                      </a:lnTo>
                      <a:lnTo>
                        <a:pt x="11" y="129"/>
                      </a:lnTo>
                      <a:lnTo>
                        <a:pt x="43" y="96"/>
                      </a:lnTo>
                      <a:lnTo>
                        <a:pt x="41" y="76"/>
                      </a:lnTo>
                      <a:lnTo>
                        <a:pt x="57" y="50"/>
                      </a:lnTo>
                      <a:lnTo>
                        <a:pt x="96" y="16"/>
                      </a:lnTo>
                      <a:lnTo>
                        <a:pt x="96" y="27"/>
                      </a:lnTo>
                      <a:lnTo>
                        <a:pt x="103" y="43"/>
                      </a:lnTo>
                      <a:lnTo>
                        <a:pt x="94" y="0"/>
                      </a:lnTo>
                      <a:close/>
                    </a:path>
                  </a:pathLst>
                </a:custGeom>
                <a:solidFill>
                  <a:srgbClr val="777777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5F5F5F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de-DE" sz="22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6374" name="Freeform 1101"/>
                <p:cNvSpPr>
                  <a:spLocks/>
                </p:cNvSpPr>
                <p:nvPr/>
              </p:nvSpPr>
              <p:spPr bwMode="auto">
                <a:xfrm>
                  <a:off x="2356" y="2031"/>
                  <a:ext cx="53" cy="85"/>
                </a:xfrm>
                <a:custGeom>
                  <a:avLst/>
                  <a:gdLst>
                    <a:gd name="T0" fmla="*/ 47 w 106"/>
                    <a:gd name="T1" fmla="*/ 0 h 171"/>
                    <a:gd name="T2" fmla="*/ 47 w 106"/>
                    <a:gd name="T3" fmla="*/ 15 h 171"/>
                    <a:gd name="T4" fmla="*/ 53 w 106"/>
                    <a:gd name="T5" fmla="*/ 28 h 171"/>
                    <a:gd name="T6" fmla="*/ 47 w 106"/>
                    <a:gd name="T7" fmla="*/ 43 h 171"/>
                    <a:gd name="T8" fmla="*/ 38 w 106"/>
                    <a:gd name="T9" fmla="*/ 55 h 171"/>
                    <a:gd name="T10" fmla="*/ 22 w 106"/>
                    <a:gd name="T11" fmla="*/ 70 h 171"/>
                    <a:gd name="T12" fmla="*/ 8 w 106"/>
                    <a:gd name="T13" fmla="*/ 85 h 171"/>
                    <a:gd name="T14" fmla="*/ 0 w 106"/>
                    <a:gd name="T15" fmla="*/ 70 h 171"/>
                    <a:gd name="T16" fmla="*/ 6 w 106"/>
                    <a:gd name="T17" fmla="*/ 64 h 171"/>
                    <a:gd name="T18" fmla="*/ 22 w 106"/>
                    <a:gd name="T19" fmla="*/ 48 h 171"/>
                    <a:gd name="T20" fmla="*/ 21 w 106"/>
                    <a:gd name="T21" fmla="*/ 38 h 171"/>
                    <a:gd name="T22" fmla="*/ 29 w 106"/>
                    <a:gd name="T23" fmla="*/ 25 h 171"/>
                    <a:gd name="T24" fmla="*/ 48 w 106"/>
                    <a:gd name="T25" fmla="*/ 8 h 171"/>
                    <a:gd name="T26" fmla="*/ 48 w 106"/>
                    <a:gd name="T27" fmla="*/ 13 h 171"/>
                    <a:gd name="T28" fmla="*/ 52 w 106"/>
                    <a:gd name="T29" fmla="*/ 21 h 171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</a:gdLst>
                  <a:ahLst/>
                  <a:cxnLst>
                    <a:cxn ang="T30">
                      <a:pos x="T0" y="T1"/>
                    </a:cxn>
                    <a:cxn ang="T31">
                      <a:pos x="T2" y="T3"/>
                    </a:cxn>
                    <a:cxn ang="T32">
                      <a:pos x="T4" y="T5"/>
                    </a:cxn>
                    <a:cxn ang="T33">
                      <a:pos x="T6" y="T7"/>
                    </a:cxn>
                    <a:cxn ang="T34">
                      <a:pos x="T8" y="T9"/>
                    </a:cxn>
                    <a:cxn ang="T35">
                      <a:pos x="T10" y="T11"/>
                    </a:cxn>
                    <a:cxn ang="T36">
                      <a:pos x="T12" y="T13"/>
                    </a:cxn>
                    <a:cxn ang="T37">
                      <a:pos x="T14" y="T15"/>
                    </a:cxn>
                    <a:cxn ang="T38">
                      <a:pos x="T16" y="T17"/>
                    </a:cxn>
                    <a:cxn ang="T39">
                      <a:pos x="T18" y="T19"/>
                    </a:cxn>
                    <a:cxn ang="T40">
                      <a:pos x="T20" y="T21"/>
                    </a:cxn>
                    <a:cxn ang="T41">
                      <a:pos x="T22" y="T23"/>
                    </a:cxn>
                    <a:cxn ang="T42">
                      <a:pos x="T24" y="T25"/>
                    </a:cxn>
                    <a:cxn ang="T43">
                      <a:pos x="T26" y="T27"/>
                    </a:cxn>
                    <a:cxn ang="T44">
                      <a:pos x="T28" y="T29"/>
                    </a:cxn>
                  </a:cxnLst>
                  <a:rect l="0" t="0" r="r" b="b"/>
                  <a:pathLst>
                    <a:path w="106" h="171">
                      <a:moveTo>
                        <a:pt x="94" y="0"/>
                      </a:moveTo>
                      <a:lnTo>
                        <a:pt x="94" y="30"/>
                      </a:lnTo>
                      <a:lnTo>
                        <a:pt x="106" y="57"/>
                      </a:lnTo>
                      <a:lnTo>
                        <a:pt x="94" y="87"/>
                      </a:lnTo>
                      <a:lnTo>
                        <a:pt x="76" y="111"/>
                      </a:lnTo>
                      <a:lnTo>
                        <a:pt x="43" y="141"/>
                      </a:lnTo>
                      <a:lnTo>
                        <a:pt x="16" y="171"/>
                      </a:lnTo>
                      <a:lnTo>
                        <a:pt x="0" y="141"/>
                      </a:lnTo>
                      <a:lnTo>
                        <a:pt x="11" y="129"/>
                      </a:lnTo>
                      <a:lnTo>
                        <a:pt x="43" y="96"/>
                      </a:lnTo>
                      <a:lnTo>
                        <a:pt x="41" y="76"/>
                      </a:lnTo>
                      <a:lnTo>
                        <a:pt x="57" y="50"/>
                      </a:lnTo>
                      <a:lnTo>
                        <a:pt x="96" y="16"/>
                      </a:lnTo>
                      <a:lnTo>
                        <a:pt x="96" y="27"/>
                      </a:lnTo>
                      <a:lnTo>
                        <a:pt x="103" y="43"/>
                      </a:lnTo>
                    </a:path>
                  </a:pathLst>
                </a:custGeom>
                <a:solidFill>
                  <a:srgbClr val="777777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11113">
                      <a:solidFill>
                        <a:srgbClr val="5F5F5F"/>
                      </a:solidFill>
                      <a:prstDash val="solid"/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de-DE" sz="22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</p:grpSp>
          <p:sp>
            <p:nvSpPr>
              <p:cNvPr id="6372" name="Freeform 1102"/>
              <p:cNvSpPr>
                <a:spLocks/>
              </p:cNvSpPr>
              <p:nvPr/>
            </p:nvSpPr>
            <p:spPr bwMode="auto">
              <a:xfrm>
                <a:off x="2297" y="1994"/>
                <a:ext cx="67" cy="69"/>
              </a:xfrm>
              <a:custGeom>
                <a:avLst/>
                <a:gdLst>
                  <a:gd name="T0" fmla="*/ 52 w 134"/>
                  <a:gd name="T1" fmla="*/ 0 h 138"/>
                  <a:gd name="T2" fmla="*/ 44 w 134"/>
                  <a:gd name="T3" fmla="*/ 10 h 138"/>
                  <a:gd name="T4" fmla="*/ 31 w 134"/>
                  <a:gd name="T5" fmla="*/ 8 h 138"/>
                  <a:gd name="T6" fmla="*/ 23 w 134"/>
                  <a:gd name="T7" fmla="*/ 6 h 138"/>
                  <a:gd name="T8" fmla="*/ 27 w 134"/>
                  <a:gd name="T9" fmla="*/ 18 h 138"/>
                  <a:gd name="T10" fmla="*/ 29 w 134"/>
                  <a:gd name="T11" fmla="*/ 27 h 138"/>
                  <a:gd name="T12" fmla="*/ 29 w 134"/>
                  <a:gd name="T13" fmla="*/ 33 h 138"/>
                  <a:gd name="T14" fmla="*/ 25 w 134"/>
                  <a:gd name="T15" fmla="*/ 35 h 138"/>
                  <a:gd name="T16" fmla="*/ 17 w 134"/>
                  <a:gd name="T17" fmla="*/ 31 h 138"/>
                  <a:gd name="T18" fmla="*/ 17 w 134"/>
                  <a:gd name="T19" fmla="*/ 27 h 138"/>
                  <a:gd name="T20" fmla="*/ 10 w 134"/>
                  <a:gd name="T21" fmla="*/ 27 h 138"/>
                  <a:gd name="T22" fmla="*/ 12 w 134"/>
                  <a:gd name="T23" fmla="*/ 35 h 138"/>
                  <a:gd name="T24" fmla="*/ 8 w 134"/>
                  <a:gd name="T25" fmla="*/ 43 h 138"/>
                  <a:gd name="T26" fmla="*/ 0 w 134"/>
                  <a:gd name="T27" fmla="*/ 54 h 138"/>
                  <a:gd name="T28" fmla="*/ 4 w 134"/>
                  <a:gd name="T29" fmla="*/ 64 h 138"/>
                  <a:gd name="T30" fmla="*/ 12 w 134"/>
                  <a:gd name="T31" fmla="*/ 69 h 138"/>
                  <a:gd name="T32" fmla="*/ 20 w 134"/>
                  <a:gd name="T33" fmla="*/ 64 h 138"/>
                  <a:gd name="T34" fmla="*/ 29 w 134"/>
                  <a:gd name="T35" fmla="*/ 58 h 138"/>
                  <a:gd name="T36" fmla="*/ 48 w 134"/>
                  <a:gd name="T37" fmla="*/ 52 h 138"/>
                  <a:gd name="T38" fmla="*/ 56 w 134"/>
                  <a:gd name="T39" fmla="*/ 54 h 138"/>
                  <a:gd name="T40" fmla="*/ 52 w 134"/>
                  <a:gd name="T41" fmla="*/ 43 h 138"/>
                  <a:gd name="T42" fmla="*/ 59 w 134"/>
                  <a:gd name="T43" fmla="*/ 36 h 138"/>
                  <a:gd name="T44" fmla="*/ 67 w 134"/>
                  <a:gd name="T45" fmla="*/ 25 h 138"/>
                  <a:gd name="T46" fmla="*/ 64 w 134"/>
                  <a:gd name="T47" fmla="*/ 18 h 138"/>
                  <a:gd name="T48" fmla="*/ 58 w 134"/>
                  <a:gd name="T49" fmla="*/ 10 h 138"/>
                  <a:gd name="T50" fmla="*/ 52 w 134"/>
                  <a:gd name="T51" fmla="*/ 0 h 138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0" t="0" r="r" b="b"/>
                <a:pathLst>
                  <a:path w="134" h="138">
                    <a:moveTo>
                      <a:pt x="104" y="0"/>
                    </a:moveTo>
                    <a:lnTo>
                      <a:pt x="88" y="19"/>
                    </a:lnTo>
                    <a:lnTo>
                      <a:pt x="62" y="16"/>
                    </a:lnTo>
                    <a:lnTo>
                      <a:pt x="46" y="12"/>
                    </a:lnTo>
                    <a:lnTo>
                      <a:pt x="53" y="35"/>
                    </a:lnTo>
                    <a:lnTo>
                      <a:pt x="57" y="53"/>
                    </a:lnTo>
                    <a:lnTo>
                      <a:pt x="58" y="65"/>
                    </a:lnTo>
                    <a:lnTo>
                      <a:pt x="50" y="69"/>
                    </a:lnTo>
                    <a:lnTo>
                      <a:pt x="34" y="62"/>
                    </a:lnTo>
                    <a:lnTo>
                      <a:pt x="34" y="53"/>
                    </a:lnTo>
                    <a:lnTo>
                      <a:pt x="20" y="53"/>
                    </a:lnTo>
                    <a:lnTo>
                      <a:pt x="23" y="69"/>
                    </a:lnTo>
                    <a:lnTo>
                      <a:pt x="16" y="85"/>
                    </a:lnTo>
                    <a:lnTo>
                      <a:pt x="0" y="108"/>
                    </a:lnTo>
                    <a:lnTo>
                      <a:pt x="7" y="127"/>
                    </a:lnTo>
                    <a:lnTo>
                      <a:pt x="23" y="138"/>
                    </a:lnTo>
                    <a:lnTo>
                      <a:pt x="39" y="127"/>
                    </a:lnTo>
                    <a:lnTo>
                      <a:pt x="58" y="115"/>
                    </a:lnTo>
                    <a:lnTo>
                      <a:pt x="95" y="104"/>
                    </a:lnTo>
                    <a:lnTo>
                      <a:pt x="111" y="108"/>
                    </a:lnTo>
                    <a:lnTo>
                      <a:pt x="104" y="85"/>
                    </a:lnTo>
                    <a:lnTo>
                      <a:pt x="118" y="72"/>
                    </a:lnTo>
                    <a:lnTo>
                      <a:pt x="134" y="49"/>
                    </a:lnTo>
                    <a:lnTo>
                      <a:pt x="127" y="35"/>
                    </a:lnTo>
                    <a:lnTo>
                      <a:pt x="115" y="19"/>
                    </a:lnTo>
                    <a:lnTo>
                      <a:pt x="104" y="0"/>
                    </a:lnTo>
                    <a:close/>
                  </a:path>
                </a:pathLst>
              </a:custGeom>
              <a:solidFill>
                <a:srgbClr val="77777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1113">
                    <a:solidFill>
                      <a:srgbClr val="5F5F5F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22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</p:grpSp>
      </p:grpSp>
      <p:grpSp>
        <p:nvGrpSpPr>
          <p:cNvPr id="6227" name="Group 1103"/>
          <p:cNvGrpSpPr>
            <a:grpSpLocks/>
          </p:cNvGrpSpPr>
          <p:nvPr/>
        </p:nvGrpSpPr>
        <p:grpSpPr bwMode="auto">
          <a:xfrm>
            <a:off x="6305803" y="1845873"/>
            <a:ext cx="1613222" cy="1619843"/>
            <a:chOff x="2014" y="1093"/>
            <a:chExt cx="891" cy="977"/>
          </a:xfrm>
        </p:grpSpPr>
        <p:grpSp>
          <p:nvGrpSpPr>
            <p:cNvPr id="6354" name="Group 1104"/>
            <p:cNvGrpSpPr>
              <a:grpSpLocks/>
            </p:cNvGrpSpPr>
            <p:nvPr/>
          </p:nvGrpSpPr>
          <p:grpSpPr bwMode="auto">
            <a:xfrm>
              <a:off x="2014" y="1093"/>
              <a:ext cx="891" cy="977"/>
              <a:chOff x="2014" y="1093"/>
              <a:chExt cx="891" cy="977"/>
            </a:xfrm>
          </p:grpSpPr>
          <p:sp>
            <p:nvSpPr>
              <p:cNvPr id="6366" name="Freeform 1105"/>
              <p:cNvSpPr>
                <a:spLocks/>
              </p:cNvSpPr>
              <p:nvPr/>
            </p:nvSpPr>
            <p:spPr bwMode="auto">
              <a:xfrm>
                <a:off x="2014" y="1093"/>
                <a:ext cx="891" cy="977"/>
              </a:xfrm>
              <a:custGeom>
                <a:avLst/>
                <a:gdLst>
                  <a:gd name="T0" fmla="*/ 262 w 1783"/>
                  <a:gd name="T1" fmla="*/ 892 h 1956"/>
                  <a:gd name="T2" fmla="*/ 297 w 1783"/>
                  <a:gd name="T3" fmla="*/ 837 h 1956"/>
                  <a:gd name="T4" fmla="*/ 288 w 1783"/>
                  <a:gd name="T5" fmla="*/ 761 h 1956"/>
                  <a:gd name="T6" fmla="*/ 295 w 1783"/>
                  <a:gd name="T7" fmla="*/ 696 h 1956"/>
                  <a:gd name="T8" fmla="*/ 311 w 1783"/>
                  <a:gd name="T9" fmla="*/ 606 h 1956"/>
                  <a:gd name="T10" fmla="*/ 356 w 1783"/>
                  <a:gd name="T11" fmla="*/ 544 h 1956"/>
                  <a:gd name="T12" fmla="*/ 379 w 1783"/>
                  <a:gd name="T13" fmla="*/ 494 h 1956"/>
                  <a:gd name="T14" fmla="*/ 396 w 1783"/>
                  <a:gd name="T15" fmla="*/ 446 h 1956"/>
                  <a:gd name="T16" fmla="*/ 445 w 1783"/>
                  <a:gd name="T17" fmla="*/ 364 h 1956"/>
                  <a:gd name="T18" fmla="*/ 471 w 1783"/>
                  <a:gd name="T19" fmla="*/ 299 h 1956"/>
                  <a:gd name="T20" fmla="*/ 531 w 1783"/>
                  <a:gd name="T21" fmla="*/ 234 h 1956"/>
                  <a:gd name="T22" fmla="*/ 581 w 1783"/>
                  <a:gd name="T23" fmla="*/ 211 h 1956"/>
                  <a:gd name="T24" fmla="*/ 613 w 1783"/>
                  <a:gd name="T25" fmla="*/ 153 h 1956"/>
                  <a:gd name="T26" fmla="*/ 692 w 1783"/>
                  <a:gd name="T27" fmla="*/ 184 h 1956"/>
                  <a:gd name="T28" fmla="*/ 734 w 1783"/>
                  <a:gd name="T29" fmla="*/ 194 h 1956"/>
                  <a:gd name="T30" fmla="*/ 757 w 1783"/>
                  <a:gd name="T31" fmla="*/ 117 h 1956"/>
                  <a:gd name="T32" fmla="*/ 822 w 1783"/>
                  <a:gd name="T33" fmla="*/ 111 h 1956"/>
                  <a:gd name="T34" fmla="*/ 845 w 1783"/>
                  <a:gd name="T35" fmla="*/ 140 h 1956"/>
                  <a:gd name="T36" fmla="*/ 865 w 1783"/>
                  <a:gd name="T37" fmla="*/ 101 h 1956"/>
                  <a:gd name="T38" fmla="*/ 888 w 1783"/>
                  <a:gd name="T39" fmla="*/ 56 h 1956"/>
                  <a:gd name="T40" fmla="*/ 845 w 1783"/>
                  <a:gd name="T41" fmla="*/ 17 h 1956"/>
                  <a:gd name="T42" fmla="*/ 806 w 1783"/>
                  <a:gd name="T43" fmla="*/ 19 h 1956"/>
                  <a:gd name="T44" fmla="*/ 784 w 1783"/>
                  <a:gd name="T45" fmla="*/ 17 h 1956"/>
                  <a:gd name="T46" fmla="*/ 751 w 1783"/>
                  <a:gd name="T47" fmla="*/ 39 h 1956"/>
                  <a:gd name="T48" fmla="*/ 738 w 1783"/>
                  <a:gd name="T49" fmla="*/ 26 h 1956"/>
                  <a:gd name="T50" fmla="*/ 688 w 1783"/>
                  <a:gd name="T51" fmla="*/ 85 h 1956"/>
                  <a:gd name="T52" fmla="*/ 640 w 1783"/>
                  <a:gd name="T53" fmla="*/ 101 h 1956"/>
                  <a:gd name="T54" fmla="*/ 587 w 1783"/>
                  <a:gd name="T55" fmla="*/ 117 h 1956"/>
                  <a:gd name="T56" fmla="*/ 525 w 1783"/>
                  <a:gd name="T57" fmla="*/ 131 h 1956"/>
                  <a:gd name="T58" fmla="*/ 518 w 1783"/>
                  <a:gd name="T59" fmla="*/ 178 h 1956"/>
                  <a:gd name="T60" fmla="*/ 512 w 1783"/>
                  <a:gd name="T61" fmla="*/ 221 h 1956"/>
                  <a:gd name="T62" fmla="*/ 461 w 1783"/>
                  <a:gd name="T63" fmla="*/ 230 h 1956"/>
                  <a:gd name="T64" fmla="*/ 445 w 1783"/>
                  <a:gd name="T65" fmla="*/ 266 h 1956"/>
                  <a:gd name="T66" fmla="*/ 406 w 1783"/>
                  <a:gd name="T67" fmla="*/ 318 h 1956"/>
                  <a:gd name="T68" fmla="*/ 366 w 1783"/>
                  <a:gd name="T69" fmla="*/ 384 h 1956"/>
                  <a:gd name="T70" fmla="*/ 334 w 1783"/>
                  <a:gd name="T71" fmla="*/ 450 h 1956"/>
                  <a:gd name="T72" fmla="*/ 314 w 1783"/>
                  <a:gd name="T73" fmla="*/ 489 h 1956"/>
                  <a:gd name="T74" fmla="*/ 251 w 1783"/>
                  <a:gd name="T75" fmla="*/ 544 h 1956"/>
                  <a:gd name="T76" fmla="*/ 288 w 1783"/>
                  <a:gd name="T77" fmla="*/ 550 h 1956"/>
                  <a:gd name="T78" fmla="*/ 232 w 1783"/>
                  <a:gd name="T79" fmla="*/ 561 h 1956"/>
                  <a:gd name="T80" fmla="*/ 180 w 1783"/>
                  <a:gd name="T81" fmla="*/ 593 h 1956"/>
                  <a:gd name="T82" fmla="*/ 136 w 1783"/>
                  <a:gd name="T83" fmla="*/ 596 h 1956"/>
                  <a:gd name="T84" fmla="*/ 100 w 1783"/>
                  <a:gd name="T85" fmla="*/ 621 h 1956"/>
                  <a:gd name="T86" fmla="*/ 77 w 1783"/>
                  <a:gd name="T87" fmla="*/ 645 h 1956"/>
                  <a:gd name="T88" fmla="*/ 31 w 1783"/>
                  <a:gd name="T89" fmla="*/ 674 h 1956"/>
                  <a:gd name="T90" fmla="*/ 18 w 1783"/>
                  <a:gd name="T91" fmla="*/ 782 h 1956"/>
                  <a:gd name="T92" fmla="*/ 36 w 1783"/>
                  <a:gd name="T93" fmla="*/ 807 h 1956"/>
                  <a:gd name="T94" fmla="*/ 18 w 1783"/>
                  <a:gd name="T95" fmla="*/ 854 h 1956"/>
                  <a:gd name="T96" fmla="*/ 29 w 1783"/>
                  <a:gd name="T97" fmla="*/ 883 h 1956"/>
                  <a:gd name="T98" fmla="*/ 0 w 1783"/>
                  <a:gd name="T99" fmla="*/ 906 h 1956"/>
                  <a:gd name="T100" fmla="*/ 75 w 1783"/>
                  <a:gd name="T101" fmla="*/ 977 h 1956"/>
                  <a:gd name="T102" fmla="*/ 184 w 1783"/>
                  <a:gd name="T103" fmla="*/ 897 h 1956"/>
                  <a:gd name="T104" fmla="*/ 224 w 1783"/>
                  <a:gd name="T105" fmla="*/ 851 h 1956"/>
                  <a:gd name="T106" fmla="*/ 232 w 1783"/>
                  <a:gd name="T107" fmla="*/ 920 h 195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</a:gdLst>
                <a:ahLst/>
                <a:cxnLst>
                  <a:cxn ang="T108">
                    <a:pos x="T0" y="T1"/>
                  </a:cxn>
                  <a:cxn ang="T109">
                    <a:pos x="T2" y="T3"/>
                  </a:cxn>
                  <a:cxn ang="T110">
                    <a:pos x="T4" y="T5"/>
                  </a:cxn>
                  <a:cxn ang="T111">
                    <a:pos x="T6" y="T7"/>
                  </a:cxn>
                  <a:cxn ang="T112">
                    <a:pos x="T8" y="T9"/>
                  </a:cxn>
                  <a:cxn ang="T113">
                    <a:pos x="T10" y="T11"/>
                  </a:cxn>
                  <a:cxn ang="T114">
                    <a:pos x="T12" y="T13"/>
                  </a:cxn>
                  <a:cxn ang="T115">
                    <a:pos x="T14" y="T15"/>
                  </a:cxn>
                  <a:cxn ang="T116">
                    <a:pos x="T16" y="T17"/>
                  </a:cxn>
                  <a:cxn ang="T117">
                    <a:pos x="T18" y="T19"/>
                  </a:cxn>
                  <a:cxn ang="T118">
                    <a:pos x="T20" y="T21"/>
                  </a:cxn>
                  <a:cxn ang="T119">
                    <a:pos x="T22" y="T23"/>
                  </a:cxn>
                  <a:cxn ang="T120">
                    <a:pos x="T24" y="T25"/>
                  </a:cxn>
                  <a:cxn ang="T121">
                    <a:pos x="T26" y="T27"/>
                  </a:cxn>
                  <a:cxn ang="T122">
                    <a:pos x="T28" y="T29"/>
                  </a:cxn>
                  <a:cxn ang="T123">
                    <a:pos x="T30" y="T31"/>
                  </a:cxn>
                  <a:cxn ang="T124">
                    <a:pos x="T32" y="T33"/>
                  </a:cxn>
                  <a:cxn ang="T125">
                    <a:pos x="T34" y="T35"/>
                  </a:cxn>
                  <a:cxn ang="T126">
                    <a:pos x="T36" y="T37"/>
                  </a:cxn>
                  <a:cxn ang="T127">
                    <a:pos x="T38" y="T39"/>
                  </a:cxn>
                  <a:cxn ang="T128">
                    <a:pos x="T40" y="T41"/>
                  </a:cxn>
                  <a:cxn ang="T129">
                    <a:pos x="T42" y="T43"/>
                  </a:cxn>
                  <a:cxn ang="T130">
                    <a:pos x="T44" y="T45"/>
                  </a:cxn>
                  <a:cxn ang="T131">
                    <a:pos x="T46" y="T47"/>
                  </a:cxn>
                  <a:cxn ang="T132">
                    <a:pos x="T48" y="T49"/>
                  </a:cxn>
                  <a:cxn ang="T133">
                    <a:pos x="T50" y="T51"/>
                  </a:cxn>
                  <a:cxn ang="T134">
                    <a:pos x="T52" y="T53"/>
                  </a:cxn>
                  <a:cxn ang="T135">
                    <a:pos x="T54" y="T55"/>
                  </a:cxn>
                  <a:cxn ang="T136">
                    <a:pos x="T56" y="T57"/>
                  </a:cxn>
                  <a:cxn ang="T137">
                    <a:pos x="T58" y="T59"/>
                  </a:cxn>
                  <a:cxn ang="T138">
                    <a:pos x="T60" y="T61"/>
                  </a:cxn>
                  <a:cxn ang="T139">
                    <a:pos x="T62" y="T63"/>
                  </a:cxn>
                  <a:cxn ang="T140">
                    <a:pos x="T64" y="T65"/>
                  </a:cxn>
                  <a:cxn ang="T141">
                    <a:pos x="T66" y="T67"/>
                  </a:cxn>
                  <a:cxn ang="T142">
                    <a:pos x="T68" y="T69"/>
                  </a:cxn>
                  <a:cxn ang="T143">
                    <a:pos x="T70" y="T71"/>
                  </a:cxn>
                  <a:cxn ang="T144">
                    <a:pos x="T72" y="T73"/>
                  </a:cxn>
                  <a:cxn ang="T145">
                    <a:pos x="T74" y="T75"/>
                  </a:cxn>
                  <a:cxn ang="T146">
                    <a:pos x="T76" y="T77"/>
                  </a:cxn>
                  <a:cxn ang="T147">
                    <a:pos x="T78" y="T79"/>
                  </a:cxn>
                  <a:cxn ang="T148">
                    <a:pos x="T80" y="T81"/>
                  </a:cxn>
                  <a:cxn ang="T149">
                    <a:pos x="T82" y="T83"/>
                  </a:cxn>
                  <a:cxn ang="T150">
                    <a:pos x="T84" y="T85"/>
                  </a:cxn>
                  <a:cxn ang="T151">
                    <a:pos x="T86" y="T87"/>
                  </a:cxn>
                  <a:cxn ang="T152">
                    <a:pos x="T88" y="T89"/>
                  </a:cxn>
                  <a:cxn ang="T153">
                    <a:pos x="T90" y="T91"/>
                  </a:cxn>
                  <a:cxn ang="T154">
                    <a:pos x="T92" y="T93"/>
                  </a:cxn>
                  <a:cxn ang="T155">
                    <a:pos x="T94" y="T95"/>
                  </a:cxn>
                  <a:cxn ang="T156">
                    <a:pos x="T96" y="T97"/>
                  </a:cxn>
                  <a:cxn ang="T157">
                    <a:pos x="T98" y="T99"/>
                  </a:cxn>
                  <a:cxn ang="T158">
                    <a:pos x="T100" y="T101"/>
                  </a:cxn>
                  <a:cxn ang="T159">
                    <a:pos x="T102" y="T103"/>
                  </a:cxn>
                  <a:cxn ang="T160">
                    <a:pos x="T104" y="T105"/>
                  </a:cxn>
                  <a:cxn ang="T161">
                    <a:pos x="T106" y="T107"/>
                  </a:cxn>
                </a:cxnLst>
                <a:rect l="0" t="0" r="r" b="b"/>
                <a:pathLst>
                  <a:path w="1783" h="1956">
                    <a:moveTo>
                      <a:pt x="479" y="1841"/>
                    </a:moveTo>
                    <a:lnTo>
                      <a:pt x="484" y="1837"/>
                    </a:lnTo>
                    <a:lnTo>
                      <a:pt x="503" y="1832"/>
                    </a:lnTo>
                    <a:lnTo>
                      <a:pt x="518" y="1811"/>
                    </a:lnTo>
                    <a:lnTo>
                      <a:pt x="525" y="1786"/>
                    </a:lnTo>
                    <a:lnTo>
                      <a:pt x="530" y="1772"/>
                    </a:lnTo>
                    <a:lnTo>
                      <a:pt x="525" y="1733"/>
                    </a:lnTo>
                    <a:lnTo>
                      <a:pt x="530" y="1707"/>
                    </a:lnTo>
                    <a:lnTo>
                      <a:pt x="549" y="1694"/>
                    </a:lnTo>
                    <a:lnTo>
                      <a:pt x="595" y="1675"/>
                    </a:lnTo>
                    <a:lnTo>
                      <a:pt x="602" y="1654"/>
                    </a:lnTo>
                    <a:lnTo>
                      <a:pt x="595" y="1589"/>
                    </a:lnTo>
                    <a:lnTo>
                      <a:pt x="590" y="1576"/>
                    </a:lnTo>
                    <a:lnTo>
                      <a:pt x="590" y="1537"/>
                    </a:lnTo>
                    <a:lnTo>
                      <a:pt x="576" y="1523"/>
                    </a:lnTo>
                    <a:lnTo>
                      <a:pt x="583" y="1492"/>
                    </a:lnTo>
                    <a:lnTo>
                      <a:pt x="595" y="1492"/>
                    </a:lnTo>
                    <a:lnTo>
                      <a:pt x="629" y="1472"/>
                    </a:lnTo>
                    <a:lnTo>
                      <a:pt x="602" y="1412"/>
                    </a:lnTo>
                    <a:lnTo>
                      <a:pt x="590" y="1393"/>
                    </a:lnTo>
                    <a:lnTo>
                      <a:pt x="590" y="1387"/>
                    </a:lnTo>
                    <a:lnTo>
                      <a:pt x="590" y="1338"/>
                    </a:lnTo>
                    <a:lnTo>
                      <a:pt x="609" y="1299"/>
                    </a:lnTo>
                    <a:lnTo>
                      <a:pt x="615" y="1259"/>
                    </a:lnTo>
                    <a:lnTo>
                      <a:pt x="622" y="1213"/>
                    </a:lnTo>
                    <a:lnTo>
                      <a:pt x="615" y="1174"/>
                    </a:lnTo>
                    <a:lnTo>
                      <a:pt x="629" y="1147"/>
                    </a:lnTo>
                    <a:lnTo>
                      <a:pt x="636" y="1128"/>
                    </a:lnTo>
                    <a:lnTo>
                      <a:pt x="675" y="1102"/>
                    </a:lnTo>
                    <a:lnTo>
                      <a:pt x="713" y="1089"/>
                    </a:lnTo>
                    <a:lnTo>
                      <a:pt x="747" y="1102"/>
                    </a:lnTo>
                    <a:lnTo>
                      <a:pt x="759" y="1109"/>
                    </a:lnTo>
                    <a:lnTo>
                      <a:pt x="779" y="1082"/>
                    </a:lnTo>
                    <a:lnTo>
                      <a:pt x="779" y="1050"/>
                    </a:lnTo>
                    <a:lnTo>
                      <a:pt x="759" y="990"/>
                    </a:lnTo>
                    <a:lnTo>
                      <a:pt x="752" y="966"/>
                    </a:lnTo>
                    <a:lnTo>
                      <a:pt x="759" y="952"/>
                    </a:lnTo>
                    <a:lnTo>
                      <a:pt x="772" y="952"/>
                    </a:lnTo>
                    <a:lnTo>
                      <a:pt x="786" y="932"/>
                    </a:lnTo>
                    <a:lnTo>
                      <a:pt x="793" y="893"/>
                    </a:lnTo>
                    <a:lnTo>
                      <a:pt x="798" y="840"/>
                    </a:lnTo>
                    <a:lnTo>
                      <a:pt x="805" y="789"/>
                    </a:lnTo>
                    <a:lnTo>
                      <a:pt x="825" y="768"/>
                    </a:lnTo>
                    <a:lnTo>
                      <a:pt x="863" y="743"/>
                    </a:lnTo>
                    <a:lnTo>
                      <a:pt x="890" y="729"/>
                    </a:lnTo>
                    <a:lnTo>
                      <a:pt x="897" y="690"/>
                    </a:lnTo>
                    <a:lnTo>
                      <a:pt x="909" y="664"/>
                    </a:lnTo>
                    <a:lnTo>
                      <a:pt x="943" y="637"/>
                    </a:lnTo>
                    <a:lnTo>
                      <a:pt x="950" y="618"/>
                    </a:lnTo>
                    <a:lnTo>
                      <a:pt x="943" y="599"/>
                    </a:lnTo>
                    <a:lnTo>
                      <a:pt x="943" y="572"/>
                    </a:lnTo>
                    <a:lnTo>
                      <a:pt x="969" y="553"/>
                    </a:lnTo>
                    <a:lnTo>
                      <a:pt x="1001" y="495"/>
                    </a:lnTo>
                    <a:lnTo>
                      <a:pt x="1024" y="500"/>
                    </a:lnTo>
                    <a:lnTo>
                      <a:pt x="1063" y="468"/>
                    </a:lnTo>
                    <a:lnTo>
                      <a:pt x="1058" y="442"/>
                    </a:lnTo>
                    <a:lnTo>
                      <a:pt x="1082" y="415"/>
                    </a:lnTo>
                    <a:lnTo>
                      <a:pt x="1096" y="422"/>
                    </a:lnTo>
                    <a:lnTo>
                      <a:pt x="1123" y="415"/>
                    </a:lnTo>
                    <a:lnTo>
                      <a:pt x="1162" y="422"/>
                    </a:lnTo>
                    <a:lnTo>
                      <a:pt x="1213" y="376"/>
                    </a:lnTo>
                    <a:lnTo>
                      <a:pt x="1208" y="350"/>
                    </a:lnTo>
                    <a:lnTo>
                      <a:pt x="1213" y="337"/>
                    </a:lnTo>
                    <a:lnTo>
                      <a:pt x="1200" y="332"/>
                    </a:lnTo>
                    <a:lnTo>
                      <a:pt x="1227" y="307"/>
                    </a:lnTo>
                    <a:lnTo>
                      <a:pt x="1266" y="302"/>
                    </a:lnTo>
                    <a:lnTo>
                      <a:pt x="1292" y="337"/>
                    </a:lnTo>
                    <a:lnTo>
                      <a:pt x="1338" y="389"/>
                    </a:lnTo>
                    <a:lnTo>
                      <a:pt x="1358" y="389"/>
                    </a:lnTo>
                    <a:lnTo>
                      <a:pt x="1384" y="369"/>
                    </a:lnTo>
                    <a:lnTo>
                      <a:pt x="1403" y="364"/>
                    </a:lnTo>
                    <a:lnTo>
                      <a:pt x="1416" y="369"/>
                    </a:lnTo>
                    <a:lnTo>
                      <a:pt x="1437" y="389"/>
                    </a:lnTo>
                    <a:lnTo>
                      <a:pt x="1462" y="396"/>
                    </a:lnTo>
                    <a:lnTo>
                      <a:pt x="1469" y="389"/>
                    </a:lnTo>
                    <a:lnTo>
                      <a:pt x="1481" y="364"/>
                    </a:lnTo>
                    <a:lnTo>
                      <a:pt x="1488" y="350"/>
                    </a:lnTo>
                    <a:lnTo>
                      <a:pt x="1515" y="307"/>
                    </a:lnTo>
                    <a:lnTo>
                      <a:pt x="1522" y="302"/>
                    </a:lnTo>
                    <a:lnTo>
                      <a:pt x="1515" y="235"/>
                    </a:lnTo>
                    <a:lnTo>
                      <a:pt x="1548" y="203"/>
                    </a:lnTo>
                    <a:lnTo>
                      <a:pt x="1560" y="210"/>
                    </a:lnTo>
                    <a:lnTo>
                      <a:pt x="1599" y="170"/>
                    </a:lnTo>
                    <a:lnTo>
                      <a:pt x="1633" y="210"/>
                    </a:lnTo>
                    <a:lnTo>
                      <a:pt x="1645" y="223"/>
                    </a:lnTo>
                    <a:lnTo>
                      <a:pt x="1665" y="216"/>
                    </a:lnTo>
                    <a:lnTo>
                      <a:pt x="1679" y="235"/>
                    </a:lnTo>
                    <a:lnTo>
                      <a:pt x="1679" y="249"/>
                    </a:lnTo>
                    <a:lnTo>
                      <a:pt x="1691" y="262"/>
                    </a:lnTo>
                    <a:lnTo>
                      <a:pt x="1691" y="281"/>
                    </a:lnTo>
                    <a:lnTo>
                      <a:pt x="1710" y="256"/>
                    </a:lnTo>
                    <a:lnTo>
                      <a:pt x="1744" y="230"/>
                    </a:lnTo>
                    <a:lnTo>
                      <a:pt x="1763" y="189"/>
                    </a:lnTo>
                    <a:lnTo>
                      <a:pt x="1749" y="184"/>
                    </a:lnTo>
                    <a:lnTo>
                      <a:pt x="1730" y="203"/>
                    </a:lnTo>
                    <a:lnTo>
                      <a:pt x="1725" y="170"/>
                    </a:lnTo>
                    <a:lnTo>
                      <a:pt x="1710" y="165"/>
                    </a:lnTo>
                    <a:lnTo>
                      <a:pt x="1705" y="145"/>
                    </a:lnTo>
                    <a:lnTo>
                      <a:pt x="1756" y="105"/>
                    </a:lnTo>
                    <a:lnTo>
                      <a:pt x="1776" y="112"/>
                    </a:lnTo>
                    <a:lnTo>
                      <a:pt x="1783" y="85"/>
                    </a:lnTo>
                    <a:lnTo>
                      <a:pt x="1770" y="78"/>
                    </a:lnTo>
                    <a:lnTo>
                      <a:pt x="1737" y="66"/>
                    </a:lnTo>
                    <a:lnTo>
                      <a:pt x="1718" y="59"/>
                    </a:lnTo>
                    <a:lnTo>
                      <a:pt x="1691" y="34"/>
                    </a:lnTo>
                    <a:lnTo>
                      <a:pt x="1665" y="27"/>
                    </a:lnTo>
                    <a:lnTo>
                      <a:pt x="1638" y="53"/>
                    </a:lnTo>
                    <a:lnTo>
                      <a:pt x="1626" y="73"/>
                    </a:lnTo>
                    <a:lnTo>
                      <a:pt x="1599" y="53"/>
                    </a:lnTo>
                    <a:lnTo>
                      <a:pt x="1613" y="39"/>
                    </a:lnTo>
                    <a:lnTo>
                      <a:pt x="1619" y="7"/>
                    </a:lnTo>
                    <a:lnTo>
                      <a:pt x="1613" y="0"/>
                    </a:lnTo>
                    <a:lnTo>
                      <a:pt x="1580" y="0"/>
                    </a:lnTo>
                    <a:lnTo>
                      <a:pt x="1573" y="13"/>
                    </a:lnTo>
                    <a:lnTo>
                      <a:pt x="1568" y="34"/>
                    </a:lnTo>
                    <a:lnTo>
                      <a:pt x="1573" y="53"/>
                    </a:lnTo>
                    <a:lnTo>
                      <a:pt x="1548" y="78"/>
                    </a:lnTo>
                    <a:lnTo>
                      <a:pt x="1527" y="39"/>
                    </a:lnTo>
                    <a:lnTo>
                      <a:pt x="1508" y="46"/>
                    </a:lnTo>
                    <a:lnTo>
                      <a:pt x="1502" y="78"/>
                    </a:lnTo>
                    <a:lnTo>
                      <a:pt x="1488" y="124"/>
                    </a:lnTo>
                    <a:lnTo>
                      <a:pt x="1456" y="157"/>
                    </a:lnTo>
                    <a:lnTo>
                      <a:pt x="1437" y="119"/>
                    </a:lnTo>
                    <a:lnTo>
                      <a:pt x="1469" y="92"/>
                    </a:lnTo>
                    <a:lnTo>
                      <a:pt x="1476" y="53"/>
                    </a:lnTo>
                    <a:lnTo>
                      <a:pt x="1456" y="53"/>
                    </a:lnTo>
                    <a:lnTo>
                      <a:pt x="1423" y="53"/>
                    </a:lnTo>
                    <a:lnTo>
                      <a:pt x="1396" y="92"/>
                    </a:lnTo>
                    <a:lnTo>
                      <a:pt x="1365" y="145"/>
                    </a:lnTo>
                    <a:lnTo>
                      <a:pt x="1377" y="170"/>
                    </a:lnTo>
                    <a:lnTo>
                      <a:pt x="1358" y="184"/>
                    </a:lnTo>
                    <a:lnTo>
                      <a:pt x="1331" y="165"/>
                    </a:lnTo>
                    <a:lnTo>
                      <a:pt x="1305" y="177"/>
                    </a:lnTo>
                    <a:lnTo>
                      <a:pt x="1312" y="203"/>
                    </a:lnTo>
                    <a:lnTo>
                      <a:pt x="1280" y="203"/>
                    </a:lnTo>
                    <a:lnTo>
                      <a:pt x="1259" y="210"/>
                    </a:lnTo>
                    <a:lnTo>
                      <a:pt x="1234" y="242"/>
                    </a:lnTo>
                    <a:lnTo>
                      <a:pt x="1200" y="235"/>
                    </a:lnTo>
                    <a:lnTo>
                      <a:pt x="1200" y="256"/>
                    </a:lnTo>
                    <a:lnTo>
                      <a:pt x="1174" y="235"/>
                    </a:lnTo>
                    <a:lnTo>
                      <a:pt x="1142" y="249"/>
                    </a:lnTo>
                    <a:lnTo>
                      <a:pt x="1135" y="276"/>
                    </a:lnTo>
                    <a:lnTo>
                      <a:pt x="1109" y="281"/>
                    </a:lnTo>
                    <a:lnTo>
                      <a:pt x="1089" y="256"/>
                    </a:lnTo>
                    <a:lnTo>
                      <a:pt x="1050" y="262"/>
                    </a:lnTo>
                    <a:lnTo>
                      <a:pt x="1012" y="276"/>
                    </a:lnTo>
                    <a:lnTo>
                      <a:pt x="1012" y="315"/>
                    </a:lnTo>
                    <a:lnTo>
                      <a:pt x="1036" y="322"/>
                    </a:lnTo>
                    <a:lnTo>
                      <a:pt x="1036" y="332"/>
                    </a:lnTo>
                    <a:lnTo>
                      <a:pt x="1036" y="357"/>
                    </a:lnTo>
                    <a:lnTo>
                      <a:pt x="1017" y="350"/>
                    </a:lnTo>
                    <a:lnTo>
                      <a:pt x="994" y="364"/>
                    </a:lnTo>
                    <a:lnTo>
                      <a:pt x="1001" y="389"/>
                    </a:lnTo>
                    <a:lnTo>
                      <a:pt x="1024" y="410"/>
                    </a:lnTo>
                    <a:lnTo>
                      <a:pt x="1024" y="442"/>
                    </a:lnTo>
                    <a:lnTo>
                      <a:pt x="1001" y="429"/>
                    </a:lnTo>
                    <a:lnTo>
                      <a:pt x="982" y="435"/>
                    </a:lnTo>
                    <a:lnTo>
                      <a:pt x="982" y="461"/>
                    </a:lnTo>
                    <a:lnTo>
                      <a:pt x="950" y="461"/>
                    </a:lnTo>
                    <a:lnTo>
                      <a:pt x="923" y="461"/>
                    </a:lnTo>
                    <a:lnTo>
                      <a:pt x="916" y="480"/>
                    </a:lnTo>
                    <a:lnTo>
                      <a:pt x="909" y="495"/>
                    </a:lnTo>
                    <a:lnTo>
                      <a:pt x="890" y="500"/>
                    </a:lnTo>
                    <a:lnTo>
                      <a:pt x="883" y="514"/>
                    </a:lnTo>
                    <a:lnTo>
                      <a:pt x="890" y="533"/>
                    </a:lnTo>
                    <a:lnTo>
                      <a:pt x="851" y="546"/>
                    </a:lnTo>
                    <a:lnTo>
                      <a:pt x="878" y="572"/>
                    </a:lnTo>
                    <a:lnTo>
                      <a:pt x="883" y="586"/>
                    </a:lnTo>
                    <a:lnTo>
                      <a:pt x="858" y="606"/>
                    </a:lnTo>
                    <a:lnTo>
                      <a:pt x="812" y="637"/>
                    </a:lnTo>
                    <a:lnTo>
                      <a:pt x="779" y="664"/>
                    </a:lnTo>
                    <a:lnTo>
                      <a:pt x="759" y="703"/>
                    </a:lnTo>
                    <a:lnTo>
                      <a:pt x="726" y="729"/>
                    </a:lnTo>
                    <a:lnTo>
                      <a:pt x="726" y="749"/>
                    </a:lnTo>
                    <a:lnTo>
                      <a:pt x="733" y="768"/>
                    </a:lnTo>
                    <a:lnTo>
                      <a:pt x="706" y="789"/>
                    </a:lnTo>
                    <a:lnTo>
                      <a:pt x="713" y="814"/>
                    </a:lnTo>
                    <a:lnTo>
                      <a:pt x="687" y="860"/>
                    </a:lnTo>
                    <a:lnTo>
                      <a:pt x="668" y="867"/>
                    </a:lnTo>
                    <a:lnTo>
                      <a:pt x="668" y="900"/>
                    </a:lnTo>
                    <a:lnTo>
                      <a:pt x="682" y="920"/>
                    </a:lnTo>
                    <a:lnTo>
                      <a:pt x="660" y="939"/>
                    </a:lnTo>
                    <a:lnTo>
                      <a:pt x="648" y="925"/>
                    </a:lnTo>
                    <a:lnTo>
                      <a:pt x="622" y="939"/>
                    </a:lnTo>
                    <a:lnTo>
                      <a:pt x="629" y="978"/>
                    </a:lnTo>
                    <a:lnTo>
                      <a:pt x="602" y="990"/>
                    </a:lnTo>
                    <a:lnTo>
                      <a:pt x="563" y="997"/>
                    </a:lnTo>
                    <a:lnTo>
                      <a:pt x="537" y="1031"/>
                    </a:lnTo>
                    <a:lnTo>
                      <a:pt x="530" y="1063"/>
                    </a:lnTo>
                    <a:lnTo>
                      <a:pt x="503" y="1089"/>
                    </a:lnTo>
                    <a:lnTo>
                      <a:pt x="503" y="1109"/>
                    </a:lnTo>
                    <a:lnTo>
                      <a:pt x="537" y="1082"/>
                    </a:lnTo>
                    <a:lnTo>
                      <a:pt x="576" y="1056"/>
                    </a:lnTo>
                    <a:lnTo>
                      <a:pt x="590" y="1063"/>
                    </a:lnTo>
                    <a:lnTo>
                      <a:pt x="576" y="1102"/>
                    </a:lnTo>
                    <a:lnTo>
                      <a:pt x="544" y="1123"/>
                    </a:lnTo>
                    <a:lnTo>
                      <a:pt x="510" y="1116"/>
                    </a:lnTo>
                    <a:lnTo>
                      <a:pt x="518" y="1142"/>
                    </a:lnTo>
                    <a:lnTo>
                      <a:pt x="472" y="1162"/>
                    </a:lnTo>
                    <a:lnTo>
                      <a:pt x="465" y="1123"/>
                    </a:lnTo>
                    <a:lnTo>
                      <a:pt x="445" y="1109"/>
                    </a:lnTo>
                    <a:lnTo>
                      <a:pt x="419" y="1147"/>
                    </a:lnTo>
                    <a:lnTo>
                      <a:pt x="392" y="1147"/>
                    </a:lnTo>
                    <a:lnTo>
                      <a:pt x="364" y="1155"/>
                    </a:lnTo>
                    <a:lnTo>
                      <a:pt x="360" y="1188"/>
                    </a:lnTo>
                    <a:lnTo>
                      <a:pt x="346" y="1193"/>
                    </a:lnTo>
                    <a:lnTo>
                      <a:pt x="346" y="1211"/>
                    </a:lnTo>
                    <a:lnTo>
                      <a:pt x="330" y="1204"/>
                    </a:lnTo>
                    <a:lnTo>
                      <a:pt x="308" y="1190"/>
                    </a:lnTo>
                    <a:lnTo>
                      <a:pt x="272" y="1193"/>
                    </a:lnTo>
                    <a:lnTo>
                      <a:pt x="272" y="1213"/>
                    </a:lnTo>
                    <a:lnTo>
                      <a:pt x="276" y="1230"/>
                    </a:lnTo>
                    <a:lnTo>
                      <a:pt x="262" y="1236"/>
                    </a:lnTo>
                    <a:lnTo>
                      <a:pt x="230" y="1220"/>
                    </a:lnTo>
                    <a:lnTo>
                      <a:pt x="200" y="1243"/>
                    </a:lnTo>
                    <a:lnTo>
                      <a:pt x="207" y="1262"/>
                    </a:lnTo>
                    <a:lnTo>
                      <a:pt x="203" y="1276"/>
                    </a:lnTo>
                    <a:lnTo>
                      <a:pt x="173" y="1262"/>
                    </a:lnTo>
                    <a:lnTo>
                      <a:pt x="165" y="1280"/>
                    </a:lnTo>
                    <a:lnTo>
                      <a:pt x="154" y="1292"/>
                    </a:lnTo>
                    <a:lnTo>
                      <a:pt x="119" y="1285"/>
                    </a:lnTo>
                    <a:lnTo>
                      <a:pt x="99" y="1289"/>
                    </a:lnTo>
                    <a:lnTo>
                      <a:pt x="96" y="1315"/>
                    </a:lnTo>
                    <a:lnTo>
                      <a:pt x="82" y="1322"/>
                    </a:lnTo>
                    <a:lnTo>
                      <a:pt x="62" y="1350"/>
                    </a:lnTo>
                    <a:lnTo>
                      <a:pt x="66" y="1387"/>
                    </a:lnTo>
                    <a:lnTo>
                      <a:pt x="59" y="1439"/>
                    </a:lnTo>
                    <a:lnTo>
                      <a:pt x="50" y="1492"/>
                    </a:lnTo>
                    <a:lnTo>
                      <a:pt x="43" y="1541"/>
                    </a:lnTo>
                    <a:lnTo>
                      <a:pt x="36" y="1566"/>
                    </a:lnTo>
                    <a:lnTo>
                      <a:pt x="53" y="1589"/>
                    </a:lnTo>
                    <a:lnTo>
                      <a:pt x="82" y="1569"/>
                    </a:lnTo>
                    <a:lnTo>
                      <a:pt x="101" y="1580"/>
                    </a:lnTo>
                    <a:lnTo>
                      <a:pt x="101" y="1599"/>
                    </a:lnTo>
                    <a:lnTo>
                      <a:pt x="73" y="1615"/>
                    </a:lnTo>
                    <a:lnTo>
                      <a:pt x="69" y="1649"/>
                    </a:lnTo>
                    <a:lnTo>
                      <a:pt x="62" y="1664"/>
                    </a:lnTo>
                    <a:lnTo>
                      <a:pt x="34" y="1661"/>
                    </a:lnTo>
                    <a:lnTo>
                      <a:pt x="23" y="1700"/>
                    </a:lnTo>
                    <a:lnTo>
                      <a:pt x="36" y="1710"/>
                    </a:lnTo>
                    <a:lnTo>
                      <a:pt x="62" y="1703"/>
                    </a:lnTo>
                    <a:lnTo>
                      <a:pt x="76" y="1721"/>
                    </a:lnTo>
                    <a:lnTo>
                      <a:pt x="78" y="1730"/>
                    </a:lnTo>
                    <a:lnTo>
                      <a:pt x="57" y="1744"/>
                    </a:lnTo>
                    <a:lnTo>
                      <a:pt x="59" y="1767"/>
                    </a:lnTo>
                    <a:lnTo>
                      <a:pt x="34" y="1772"/>
                    </a:lnTo>
                    <a:lnTo>
                      <a:pt x="16" y="1760"/>
                    </a:lnTo>
                    <a:lnTo>
                      <a:pt x="20" y="1792"/>
                    </a:lnTo>
                    <a:lnTo>
                      <a:pt x="16" y="1814"/>
                    </a:lnTo>
                    <a:lnTo>
                      <a:pt x="0" y="1814"/>
                    </a:lnTo>
                    <a:lnTo>
                      <a:pt x="39" y="1855"/>
                    </a:lnTo>
                    <a:lnTo>
                      <a:pt x="59" y="1878"/>
                    </a:lnTo>
                    <a:lnTo>
                      <a:pt x="69" y="1910"/>
                    </a:lnTo>
                    <a:lnTo>
                      <a:pt x="108" y="1933"/>
                    </a:lnTo>
                    <a:lnTo>
                      <a:pt x="150" y="1956"/>
                    </a:lnTo>
                    <a:lnTo>
                      <a:pt x="191" y="1956"/>
                    </a:lnTo>
                    <a:lnTo>
                      <a:pt x="249" y="1917"/>
                    </a:lnTo>
                    <a:lnTo>
                      <a:pt x="308" y="1874"/>
                    </a:lnTo>
                    <a:lnTo>
                      <a:pt x="360" y="1802"/>
                    </a:lnTo>
                    <a:lnTo>
                      <a:pt x="369" y="1795"/>
                    </a:lnTo>
                    <a:lnTo>
                      <a:pt x="383" y="1818"/>
                    </a:lnTo>
                    <a:lnTo>
                      <a:pt x="410" y="1802"/>
                    </a:lnTo>
                    <a:lnTo>
                      <a:pt x="419" y="1776"/>
                    </a:lnTo>
                    <a:lnTo>
                      <a:pt x="422" y="1744"/>
                    </a:lnTo>
                    <a:lnTo>
                      <a:pt x="449" y="1703"/>
                    </a:lnTo>
                    <a:lnTo>
                      <a:pt x="438" y="1749"/>
                    </a:lnTo>
                    <a:lnTo>
                      <a:pt x="452" y="1756"/>
                    </a:lnTo>
                    <a:lnTo>
                      <a:pt x="445" y="1776"/>
                    </a:lnTo>
                    <a:lnTo>
                      <a:pt x="452" y="1811"/>
                    </a:lnTo>
                    <a:lnTo>
                      <a:pt x="465" y="1841"/>
                    </a:lnTo>
                    <a:lnTo>
                      <a:pt x="480" y="1832"/>
                    </a:lnTo>
                    <a:lnTo>
                      <a:pt x="479" y="1841"/>
                    </a:lnTo>
                    <a:close/>
                  </a:path>
                </a:pathLst>
              </a:custGeom>
              <a:solidFill>
                <a:srgbClr val="77777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5F5F5F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22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6367" name="Freeform 1106"/>
              <p:cNvSpPr>
                <a:spLocks/>
              </p:cNvSpPr>
              <p:nvPr/>
            </p:nvSpPr>
            <p:spPr bwMode="auto">
              <a:xfrm>
                <a:off x="2014" y="1093"/>
                <a:ext cx="891" cy="977"/>
              </a:xfrm>
              <a:custGeom>
                <a:avLst/>
                <a:gdLst>
                  <a:gd name="T0" fmla="*/ 262 w 1783"/>
                  <a:gd name="T1" fmla="*/ 892 h 1956"/>
                  <a:gd name="T2" fmla="*/ 297 w 1783"/>
                  <a:gd name="T3" fmla="*/ 837 h 1956"/>
                  <a:gd name="T4" fmla="*/ 288 w 1783"/>
                  <a:gd name="T5" fmla="*/ 761 h 1956"/>
                  <a:gd name="T6" fmla="*/ 295 w 1783"/>
                  <a:gd name="T7" fmla="*/ 696 h 1956"/>
                  <a:gd name="T8" fmla="*/ 311 w 1783"/>
                  <a:gd name="T9" fmla="*/ 606 h 1956"/>
                  <a:gd name="T10" fmla="*/ 356 w 1783"/>
                  <a:gd name="T11" fmla="*/ 544 h 1956"/>
                  <a:gd name="T12" fmla="*/ 379 w 1783"/>
                  <a:gd name="T13" fmla="*/ 494 h 1956"/>
                  <a:gd name="T14" fmla="*/ 396 w 1783"/>
                  <a:gd name="T15" fmla="*/ 446 h 1956"/>
                  <a:gd name="T16" fmla="*/ 445 w 1783"/>
                  <a:gd name="T17" fmla="*/ 364 h 1956"/>
                  <a:gd name="T18" fmla="*/ 471 w 1783"/>
                  <a:gd name="T19" fmla="*/ 299 h 1956"/>
                  <a:gd name="T20" fmla="*/ 531 w 1783"/>
                  <a:gd name="T21" fmla="*/ 234 h 1956"/>
                  <a:gd name="T22" fmla="*/ 581 w 1783"/>
                  <a:gd name="T23" fmla="*/ 211 h 1956"/>
                  <a:gd name="T24" fmla="*/ 613 w 1783"/>
                  <a:gd name="T25" fmla="*/ 153 h 1956"/>
                  <a:gd name="T26" fmla="*/ 692 w 1783"/>
                  <a:gd name="T27" fmla="*/ 184 h 1956"/>
                  <a:gd name="T28" fmla="*/ 734 w 1783"/>
                  <a:gd name="T29" fmla="*/ 194 h 1956"/>
                  <a:gd name="T30" fmla="*/ 757 w 1783"/>
                  <a:gd name="T31" fmla="*/ 117 h 1956"/>
                  <a:gd name="T32" fmla="*/ 822 w 1783"/>
                  <a:gd name="T33" fmla="*/ 111 h 1956"/>
                  <a:gd name="T34" fmla="*/ 845 w 1783"/>
                  <a:gd name="T35" fmla="*/ 140 h 1956"/>
                  <a:gd name="T36" fmla="*/ 865 w 1783"/>
                  <a:gd name="T37" fmla="*/ 101 h 1956"/>
                  <a:gd name="T38" fmla="*/ 888 w 1783"/>
                  <a:gd name="T39" fmla="*/ 56 h 1956"/>
                  <a:gd name="T40" fmla="*/ 845 w 1783"/>
                  <a:gd name="T41" fmla="*/ 17 h 1956"/>
                  <a:gd name="T42" fmla="*/ 806 w 1783"/>
                  <a:gd name="T43" fmla="*/ 19 h 1956"/>
                  <a:gd name="T44" fmla="*/ 784 w 1783"/>
                  <a:gd name="T45" fmla="*/ 17 h 1956"/>
                  <a:gd name="T46" fmla="*/ 751 w 1783"/>
                  <a:gd name="T47" fmla="*/ 39 h 1956"/>
                  <a:gd name="T48" fmla="*/ 738 w 1783"/>
                  <a:gd name="T49" fmla="*/ 26 h 1956"/>
                  <a:gd name="T50" fmla="*/ 688 w 1783"/>
                  <a:gd name="T51" fmla="*/ 85 h 1956"/>
                  <a:gd name="T52" fmla="*/ 640 w 1783"/>
                  <a:gd name="T53" fmla="*/ 101 h 1956"/>
                  <a:gd name="T54" fmla="*/ 587 w 1783"/>
                  <a:gd name="T55" fmla="*/ 117 h 1956"/>
                  <a:gd name="T56" fmla="*/ 525 w 1783"/>
                  <a:gd name="T57" fmla="*/ 131 h 1956"/>
                  <a:gd name="T58" fmla="*/ 518 w 1783"/>
                  <a:gd name="T59" fmla="*/ 178 h 1956"/>
                  <a:gd name="T60" fmla="*/ 512 w 1783"/>
                  <a:gd name="T61" fmla="*/ 221 h 1956"/>
                  <a:gd name="T62" fmla="*/ 461 w 1783"/>
                  <a:gd name="T63" fmla="*/ 230 h 1956"/>
                  <a:gd name="T64" fmla="*/ 445 w 1783"/>
                  <a:gd name="T65" fmla="*/ 266 h 1956"/>
                  <a:gd name="T66" fmla="*/ 406 w 1783"/>
                  <a:gd name="T67" fmla="*/ 318 h 1956"/>
                  <a:gd name="T68" fmla="*/ 366 w 1783"/>
                  <a:gd name="T69" fmla="*/ 384 h 1956"/>
                  <a:gd name="T70" fmla="*/ 334 w 1783"/>
                  <a:gd name="T71" fmla="*/ 450 h 1956"/>
                  <a:gd name="T72" fmla="*/ 314 w 1783"/>
                  <a:gd name="T73" fmla="*/ 489 h 1956"/>
                  <a:gd name="T74" fmla="*/ 251 w 1783"/>
                  <a:gd name="T75" fmla="*/ 544 h 1956"/>
                  <a:gd name="T76" fmla="*/ 288 w 1783"/>
                  <a:gd name="T77" fmla="*/ 550 h 1956"/>
                  <a:gd name="T78" fmla="*/ 232 w 1783"/>
                  <a:gd name="T79" fmla="*/ 561 h 1956"/>
                  <a:gd name="T80" fmla="*/ 180 w 1783"/>
                  <a:gd name="T81" fmla="*/ 593 h 1956"/>
                  <a:gd name="T82" fmla="*/ 136 w 1783"/>
                  <a:gd name="T83" fmla="*/ 596 h 1956"/>
                  <a:gd name="T84" fmla="*/ 100 w 1783"/>
                  <a:gd name="T85" fmla="*/ 621 h 1956"/>
                  <a:gd name="T86" fmla="*/ 77 w 1783"/>
                  <a:gd name="T87" fmla="*/ 645 h 1956"/>
                  <a:gd name="T88" fmla="*/ 31 w 1783"/>
                  <a:gd name="T89" fmla="*/ 674 h 1956"/>
                  <a:gd name="T90" fmla="*/ 18 w 1783"/>
                  <a:gd name="T91" fmla="*/ 782 h 1956"/>
                  <a:gd name="T92" fmla="*/ 36 w 1783"/>
                  <a:gd name="T93" fmla="*/ 807 h 1956"/>
                  <a:gd name="T94" fmla="*/ 18 w 1783"/>
                  <a:gd name="T95" fmla="*/ 854 h 1956"/>
                  <a:gd name="T96" fmla="*/ 29 w 1783"/>
                  <a:gd name="T97" fmla="*/ 883 h 1956"/>
                  <a:gd name="T98" fmla="*/ 0 w 1783"/>
                  <a:gd name="T99" fmla="*/ 906 h 1956"/>
                  <a:gd name="T100" fmla="*/ 75 w 1783"/>
                  <a:gd name="T101" fmla="*/ 977 h 1956"/>
                  <a:gd name="T102" fmla="*/ 184 w 1783"/>
                  <a:gd name="T103" fmla="*/ 897 h 1956"/>
                  <a:gd name="T104" fmla="*/ 224 w 1783"/>
                  <a:gd name="T105" fmla="*/ 851 h 1956"/>
                  <a:gd name="T106" fmla="*/ 232 w 1783"/>
                  <a:gd name="T107" fmla="*/ 920 h 195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</a:gdLst>
                <a:ahLst/>
                <a:cxnLst>
                  <a:cxn ang="T108">
                    <a:pos x="T0" y="T1"/>
                  </a:cxn>
                  <a:cxn ang="T109">
                    <a:pos x="T2" y="T3"/>
                  </a:cxn>
                  <a:cxn ang="T110">
                    <a:pos x="T4" y="T5"/>
                  </a:cxn>
                  <a:cxn ang="T111">
                    <a:pos x="T6" y="T7"/>
                  </a:cxn>
                  <a:cxn ang="T112">
                    <a:pos x="T8" y="T9"/>
                  </a:cxn>
                  <a:cxn ang="T113">
                    <a:pos x="T10" y="T11"/>
                  </a:cxn>
                  <a:cxn ang="T114">
                    <a:pos x="T12" y="T13"/>
                  </a:cxn>
                  <a:cxn ang="T115">
                    <a:pos x="T14" y="T15"/>
                  </a:cxn>
                  <a:cxn ang="T116">
                    <a:pos x="T16" y="T17"/>
                  </a:cxn>
                  <a:cxn ang="T117">
                    <a:pos x="T18" y="T19"/>
                  </a:cxn>
                  <a:cxn ang="T118">
                    <a:pos x="T20" y="T21"/>
                  </a:cxn>
                  <a:cxn ang="T119">
                    <a:pos x="T22" y="T23"/>
                  </a:cxn>
                  <a:cxn ang="T120">
                    <a:pos x="T24" y="T25"/>
                  </a:cxn>
                  <a:cxn ang="T121">
                    <a:pos x="T26" y="T27"/>
                  </a:cxn>
                  <a:cxn ang="T122">
                    <a:pos x="T28" y="T29"/>
                  </a:cxn>
                  <a:cxn ang="T123">
                    <a:pos x="T30" y="T31"/>
                  </a:cxn>
                  <a:cxn ang="T124">
                    <a:pos x="T32" y="T33"/>
                  </a:cxn>
                  <a:cxn ang="T125">
                    <a:pos x="T34" y="T35"/>
                  </a:cxn>
                  <a:cxn ang="T126">
                    <a:pos x="T36" y="T37"/>
                  </a:cxn>
                  <a:cxn ang="T127">
                    <a:pos x="T38" y="T39"/>
                  </a:cxn>
                  <a:cxn ang="T128">
                    <a:pos x="T40" y="T41"/>
                  </a:cxn>
                  <a:cxn ang="T129">
                    <a:pos x="T42" y="T43"/>
                  </a:cxn>
                  <a:cxn ang="T130">
                    <a:pos x="T44" y="T45"/>
                  </a:cxn>
                  <a:cxn ang="T131">
                    <a:pos x="T46" y="T47"/>
                  </a:cxn>
                  <a:cxn ang="T132">
                    <a:pos x="T48" y="T49"/>
                  </a:cxn>
                  <a:cxn ang="T133">
                    <a:pos x="T50" y="T51"/>
                  </a:cxn>
                  <a:cxn ang="T134">
                    <a:pos x="T52" y="T53"/>
                  </a:cxn>
                  <a:cxn ang="T135">
                    <a:pos x="T54" y="T55"/>
                  </a:cxn>
                  <a:cxn ang="T136">
                    <a:pos x="T56" y="T57"/>
                  </a:cxn>
                  <a:cxn ang="T137">
                    <a:pos x="T58" y="T59"/>
                  </a:cxn>
                  <a:cxn ang="T138">
                    <a:pos x="T60" y="T61"/>
                  </a:cxn>
                  <a:cxn ang="T139">
                    <a:pos x="T62" y="T63"/>
                  </a:cxn>
                  <a:cxn ang="T140">
                    <a:pos x="T64" y="T65"/>
                  </a:cxn>
                  <a:cxn ang="T141">
                    <a:pos x="T66" y="T67"/>
                  </a:cxn>
                  <a:cxn ang="T142">
                    <a:pos x="T68" y="T69"/>
                  </a:cxn>
                  <a:cxn ang="T143">
                    <a:pos x="T70" y="T71"/>
                  </a:cxn>
                  <a:cxn ang="T144">
                    <a:pos x="T72" y="T73"/>
                  </a:cxn>
                  <a:cxn ang="T145">
                    <a:pos x="T74" y="T75"/>
                  </a:cxn>
                  <a:cxn ang="T146">
                    <a:pos x="T76" y="T77"/>
                  </a:cxn>
                  <a:cxn ang="T147">
                    <a:pos x="T78" y="T79"/>
                  </a:cxn>
                  <a:cxn ang="T148">
                    <a:pos x="T80" y="T81"/>
                  </a:cxn>
                  <a:cxn ang="T149">
                    <a:pos x="T82" y="T83"/>
                  </a:cxn>
                  <a:cxn ang="T150">
                    <a:pos x="T84" y="T85"/>
                  </a:cxn>
                  <a:cxn ang="T151">
                    <a:pos x="T86" y="T87"/>
                  </a:cxn>
                  <a:cxn ang="T152">
                    <a:pos x="T88" y="T89"/>
                  </a:cxn>
                  <a:cxn ang="T153">
                    <a:pos x="T90" y="T91"/>
                  </a:cxn>
                  <a:cxn ang="T154">
                    <a:pos x="T92" y="T93"/>
                  </a:cxn>
                  <a:cxn ang="T155">
                    <a:pos x="T94" y="T95"/>
                  </a:cxn>
                  <a:cxn ang="T156">
                    <a:pos x="T96" y="T97"/>
                  </a:cxn>
                  <a:cxn ang="T157">
                    <a:pos x="T98" y="T99"/>
                  </a:cxn>
                  <a:cxn ang="T158">
                    <a:pos x="T100" y="T101"/>
                  </a:cxn>
                  <a:cxn ang="T159">
                    <a:pos x="T102" y="T103"/>
                  </a:cxn>
                  <a:cxn ang="T160">
                    <a:pos x="T104" y="T105"/>
                  </a:cxn>
                  <a:cxn ang="T161">
                    <a:pos x="T106" y="T107"/>
                  </a:cxn>
                </a:cxnLst>
                <a:rect l="0" t="0" r="r" b="b"/>
                <a:pathLst>
                  <a:path w="1783" h="1956">
                    <a:moveTo>
                      <a:pt x="479" y="1841"/>
                    </a:moveTo>
                    <a:lnTo>
                      <a:pt x="484" y="1837"/>
                    </a:lnTo>
                    <a:lnTo>
                      <a:pt x="503" y="1832"/>
                    </a:lnTo>
                    <a:lnTo>
                      <a:pt x="518" y="1811"/>
                    </a:lnTo>
                    <a:lnTo>
                      <a:pt x="525" y="1786"/>
                    </a:lnTo>
                    <a:lnTo>
                      <a:pt x="530" y="1772"/>
                    </a:lnTo>
                    <a:lnTo>
                      <a:pt x="525" y="1733"/>
                    </a:lnTo>
                    <a:lnTo>
                      <a:pt x="530" y="1707"/>
                    </a:lnTo>
                    <a:lnTo>
                      <a:pt x="549" y="1694"/>
                    </a:lnTo>
                    <a:lnTo>
                      <a:pt x="595" y="1675"/>
                    </a:lnTo>
                    <a:lnTo>
                      <a:pt x="602" y="1654"/>
                    </a:lnTo>
                    <a:lnTo>
                      <a:pt x="595" y="1589"/>
                    </a:lnTo>
                    <a:lnTo>
                      <a:pt x="590" y="1576"/>
                    </a:lnTo>
                    <a:lnTo>
                      <a:pt x="590" y="1537"/>
                    </a:lnTo>
                    <a:lnTo>
                      <a:pt x="576" y="1523"/>
                    </a:lnTo>
                    <a:lnTo>
                      <a:pt x="583" y="1492"/>
                    </a:lnTo>
                    <a:lnTo>
                      <a:pt x="595" y="1492"/>
                    </a:lnTo>
                    <a:lnTo>
                      <a:pt x="629" y="1472"/>
                    </a:lnTo>
                    <a:lnTo>
                      <a:pt x="602" y="1412"/>
                    </a:lnTo>
                    <a:lnTo>
                      <a:pt x="590" y="1393"/>
                    </a:lnTo>
                    <a:lnTo>
                      <a:pt x="590" y="1387"/>
                    </a:lnTo>
                    <a:lnTo>
                      <a:pt x="590" y="1338"/>
                    </a:lnTo>
                    <a:lnTo>
                      <a:pt x="609" y="1299"/>
                    </a:lnTo>
                    <a:lnTo>
                      <a:pt x="615" y="1259"/>
                    </a:lnTo>
                    <a:lnTo>
                      <a:pt x="622" y="1213"/>
                    </a:lnTo>
                    <a:lnTo>
                      <a:pt x="615" y="1174"/>
                    </a:lnTo>
                    <a:lnTo>
                      <a:pt x="629" y="1147"/>
                    </a:lnTo>
                    <a:lnTo>
                      <a:pt x="636" y="1128"/>
                    </a:lnTo>
                    <a:lnTo>
                      <a:pt x="675" y="1102"/>
                    </a:lnTo>
                    <a:lnTo>
                      <a:pt x="713" y="1089"/>
                    </a:lnTo>
                    <a:lnTo>
                      <a:pt x="747" y="1102"/>
                    </a:lnTo>
                    <a:lnTo>
                      <a:pt x="759" y="1109"/>
                    </a:lnTo>
                    <a:lnTo>
                      <a:pt x="779" y="1082"/>
                    </a:lnTo>
                    <a:lnTo>
                      <a:pt x="779" y="1050"/>
                    </a:lnTo>
                    <a:lnTo>
                      <a:pt x="759" y="990"/>
                    </a:lnTo>
                    <a:lnTo>
                      <a:pt x="752" y="966"/>
                    </a:lnTo>
                    <a:lnTo>
                      <a:pt x="759" y="952"/>
                    </a:lnTo>
                    <a:lnTo>
                      <a:pt x="772" y="952"/>
                    </a:lnTo>
                    <a:lnTo>
                      <a:pt x="786" y="932"/>
                    </a:lnTo>
                    <a:lnTo>
                      <a:pt x="793" y="893"/>
                    </a:lnTo>
                    <a:lnTo>
                      <a:pt x="798" y="840"/>
                    </a:lnTo>
                    <a:lnTo>
                      <a:pt x="805" y="789"/>
                    </a:lnTo>
                    <a:lnTo>
                      <a:pt x="825" y="768"/>
                    </a:lnTo>
                    <a:lnTo>
                      <a:pt x="863" y="743"/>
                    </a:lnTo>
                    <a:lnTo>
                      <a:pt x="890" y="729"/>
                    </a:lnTo>
                    <a:lnTo>
                      <a:pt x="897" y="690"/>
                    </a:lnTo>
                    <a:lnTo>
                      <a:pt x="909" y="664"/>
                    </a:lnTo>
                    <a:lnTo>
                      <a:pt x="943" y="637"/>
                    </a:lnTo>
                    <a:lnTo>
                      <a:pt x="950" y="618"/>
                    </a:lnTo>
                    <a:lnTo>
                      <a:pt x="943" y="599"/>
                    </a:lnTo>
                    <a:lnTo>
                      <a:pt x="943" y="572"/>
                    </a:lnTo>
                    <a:lnTo>
                      <a:pt x="969" y="553"/>
                    </a:lnTo>
                    <a:lnTo>
                      <a:pt x="1001" y="495"/>
                    </a:lnTo>
                    <a:lnTo>
                      <a:pt x="1024" y="500"/>
                    </a:lnTo>
                    <a:lnTo>
                      <a:pt x="1063" y="468"/>
                    </a:lnTo>
                    <a:lnTo>
                      <a:pt x="1058" y="442"/>
                    </a:lnTo>
                    <a:lnTo>
                      <a:pt x="1082" y="415"/>
                    </a:lnTo>
                    <a:lnTo>
                      <a:pt x="1096" y="422"/>
                    </a:lnTo>
                    <a:lnTo>
                      <a:pt x="1123" y="415"/>
                    </a:lnTo>
                    <a:lnTo>
                      <a:pt x="1162" y="422"/>
                    </a:lnTo>
                    <a:lnTo>
                      <a:pt x="1213" y="376"/>
                    </a:lnTo>
                    <a:lnTo>
                      <a:pt x="1208" y="350"/>
                    </a:lnTo>
                    <a:lnTo>
                      <a:pt x="1213" y="337"/>
                    </a:lnTo>
                    <a:lnTo>
                      <a:pt x="1200" y="332"/>
                    </a:lnTo>
                    <a:lnTo>
                      <a:pt x="1227" y="307"/>
                    </a:lnTo>
                    <a:lnTo>
                      <a:pt x="1266" y="302"/>
                    </a:lnTo>
                    <a:lnTo>
                      <a:pt x="1292" y="337"/>
                    </a:lnTo>
                    <a:lnTo>
                      <a:pt x="1338" y="389"/>
                    </a:lnTo>
                    <a:lnTo>
                      <a:pt x="1358" y="389"/>
                    </a:lnTo>
                    <a:lnTo>
                      <a:pt x="1384" y="369"/>
                    </a:lnTo>
                    <a:lnTo>
                      <a:pt x="1403" y="364"/>
                    </a:lnTo>
                    <a:lnTo>
                      <a:pt x="1416" y="369"/>
                    </a:lnTo>
                    <a:lnTo>
                      <a:pt x="1437" y="389"/>
                    </a:lnTo>
                    <a:lnTo>
                      <a:pt x="1462" y="396"/>
                    </a:lnTo>
                    <a:lnTo>
                      <a:pt x="1469" y="389"/>
                    </a:lnTo>
                    <a:lnTo>
                      <a:pt x="1481" y="364"/>
                    </a:lnTo>
                    <a:lnTo>
                      <a:pt x="1488" y="350"/>
                    </a:lnTo>
                    <a:lnTo>
                      <a:pt x="1515" y="307"/>
                    </a:lnTo>
                    <a:lnTo>
                      <a:pt x="1522" y="302"/>
                    </a:lnTo>
                    <a:lnTo>
                      <a:pt x="1515" y="235"/>
                    </a:lnTo>
                    <a:lnTo>
                      <a:pt x="1548" y="203"/>
                    </a:lnTo>
                    <a:lnTo>
                      <a:pt x="1560" y="210"/>
                    </a:lnTo>
                    <a:lnTo>
                      <a:pt x="1599" y="170"/>
                    </a:lnTo>
                    <a:lnTo>
                      <a:pt x="1633" y="210"/>
                    </a:lnTo>
                    <a:lnTo>
                      <a:pt x="1645" y="223"/>
                    </a:lnTo>
                    <a:lnTo>
                      <a:pt x="1665" y="216"/>
                    </a:lnTo>
                    <a:lnTo>
                      <a:pt x="1679" y="235"/>
                    </a:lnTo>
                    <a:lnTo>
                      <a:pt x="1679" y="249"/>
                    </a:lnTo>
                    <a:lnTo>
                      <a:pt x="1691" y="262"/>
                    </a:lnTo>
                    <a:lnTo>
                      <a:pt x="1691" y="281"/>
                    </a:lnTo>
                    <a:lnTo>
                      <a:pt x="1710" y="256"/>
                    </a:lnTo>
                    <a:lnTo>
                      <a:pt x="1744" y="230"/>
                    </a:lnTo>
                    <a:lnTo>
                      <a:pt x="1763" y="189"/>
                    </a:lnTo>
                    <a:lnTo>
                      <a:pt x="1749" y="184"/>
                    </a:lnTo>
                    <a:lnTo>
                      <a:pt x="1730" y="203"/>
                    </a:lnTo>
                    <a:lnTo>
                      <a:pt x="1725" y="170"/>
                    </a:lnTo>
                    <a:lnTo>
                      <a:pt x="1710" y="165"/>
                    </a:lnTo>
                    <a:lnTo>
                      <a:pt x="1705" y="145"/>
                    </a:lnTo>
                    <a:lnTo>
                      <a:pt x="1756" y="105"/>
                    </a:lnTo>
                    <a:lnTo>
                      <a:pt x="1776" y="112"/>
                    </a:lnTo>
                    <a:lnTo>
                      <a:pt x="1783" y="85"/>
                    </a:lnTo>
                    <a:lnTo>
                      <a:pt x="1770" y="78"/>
                    </a:lnTo>
                    <a:lnTo>
                      <a:pt x="1737" y="66"/>
                    </a:lnTo>
                    <a:lnTo>
                      <a:pt x="1718" y="59"/>
                    </a:lnTo>
                    <a:lnTo>
                      <a:pt x="1691" y="34"/>
                    </a:lnTo>
                    <a:lnTo>
                      <a:pt x="1665" y="27"/>
                    </a:lnTo>
                    <a:lnTo>
                      <a:pt x="1638" y="53"/>
                    </a:lnTo>
                    <a:lnTo>
                      <a:pt x="1626" y="73"/>
                    </a:lnTo>
                    <a:lnTo>
                      <a:pt x="1599" y="53"/>
                    </a:lnTo>
                    <a:lnTo>
                      <a:pt x="1613" y="39"/>
                    </a:lnTo>
                    <a:lnTo>
                      <a:pt x="1619" y="7"/>
                    </a:lnTo>
                    <a:lnTo>
                      <a:pt x="1613" y="0"/>
                    </a:lnTo>
                    <a:lnTo>
                      <a:pt x="1580" y="0"/>
                    </a:lnTo>
                    <a:lnTo>
                      <a:pt x="1573" y="13"/>
                    </a:lnTo>
                    <a:lnTo>
                      <a:pt x="1568" y="34"/>
                    </a:lnTo>
                    <a:lnTo>
                      <a:pt x="1573" y="53"/>
                    </a:lnTo>
                    <a:lnTo>
                      <a:pt x="1548" y="78"/>
                    </a:lnTo>
                    <a:lnTo>
                      <a:pt x="1527" y="39"/>
                    </a:lnTo>
                    <a:lnTo>
                      <a:pt x="1508" y="46"/>
                    </a:lnTo>
                    <a:lnTo>
                      <a:pt x="1502" y="78"/>
                    </a:lnTo>
                    <a:lnTo>
                      <a:pt x="1488" y="124"/>
                    </a:lnTo>
                    <a:lnTo>
                      <a:pt x="1456" y="157"/>
                    </a:lnTo>
                    <a:lnTo>
                      <a:pt x="1437" y="119"/>
                    </a:lnTo>
                    <a:lnTo>
                      <a:pt x="1469" y="92"/>
                    </a:lnTo>
                    <a:lnTo>
                      <a:pt x="1476" y="53"/>
                    </a:lnTo>
                    <a:lnTo>
                      <a:pt x="1456" y="53"/>
                    </a:lnTo>
                    <a:lnTo>
                      <a:pt x="1423" y="53"/>
                    </a:lnTo>
                    <a:lnTo>
                      <a:pt x="1396" y="92"/>
                    </a:lnTo>
                    <a:lnTo>
                      <a:pt x="1365" y="145"/>
                    </a:lnTo>
                    <a:lnTo>
                      <a:pt x="1377" y="170"/>
                    </a:lnTo>
                    <a:lnTo>
                      <a:pt x="1358" y="184"/>
                    </a:lnTo>
                    <a:lnTo>
                      <a:pt x="1331" y="165"/>
                    </a:lnTo>
                    <a:lnTo>
                      <a:pt x="1305" y="177"/>
                    </a:lnTo>
                    <a:lnTo>
                      <a:pt x="1312" y="203"/>
                    </a:lnTo>
                    <a:lnTo>
                      <a:pt x="1280" y="203"/>
                    </a:lnTo>
                    <a:lnTo>
                      <a:pt x="1259" y="210"/>
                    </a:lnTo>
                    <a:lnTo>
                      <a:pt x="1234" y="242"/>
                    </a:lnTo>
                    <a:lnTo>
                      <a:pt x="1200" y="235"/>
                    </a:lnTo>
                    <a:lnTo>
                      <a:pt x="1200" y="256"/>
                    </a:lnTo>
                    <a:lnTo>
                      <a:pt x="1174" y="235"/>
                    </a:lnTo>
                    <a:lnTo>
                      <a:pt x="1142" y="249"/>
                    </a:lnTo>
                    <a:lnTo>
                      <a:pt x="1135" y="276"/>
                    </a:lnTo>
                    <a:lnTo>
                      <a:pt x="1109" y="281"/>
                    </a:lnTo>
                    <a:lnTo>
                      <a:pt x="1089" y="256"/>
                    </a:lnTo>
                    <a:lnTo>
                      <a:pt x="1050" y="262"/>
                    </a:lnTo>
                    <a:lnTo>
                      <a:pt x="1012" y="276"/>
                    </a:lnTo>
                    <a:lnTo>
                      <a:pt x="1012" y="315"/>
                    </a:lnTo>
                    <a:lnTo>
                      <a:pt x="1036" y="322"/>
                    </a:lnTo>
                    <a:lnTo>
                      <a:pt x="1036" y="332"/>
                    </a:lnTo>
                    <a:lnTo>
                      <a:pt x="1036" y="357"/>
                    </a:lnTo>
                    <a:lnTo>
                      <a:pt x="1017" y="350"/>
                    </a:lnTo>
                    <a:lnTo>
                      <a:pt x="994" y="364"/>
                    </a:lnTo>
                    <a:lnTo>
                      <a:pt x="1001" y="389"/>
                    </a:lnTo>
                    <a:lnTo>
                      <a:pt x="1024" y="410"/>
                    </a:lnTo>
                    <a:lnTo>
                      <a:pt x="1024" y="442"/>
                    </a:lnTo>
                    <a:lnTo>
                      <a:pt x="1001" y="429"/>
                    </a:lnTo>
                    <a:lnTo>
                      <a:pt x="982" y="435"/>
                    </a:lnTo>
                    <a:lnTo>
                      <a:pt x="982" y="461"/>
                    </a:lnTo>
                    <a:lnTo>
                      <a:pt x="950" y="461"/>
                    </a:lnTo>
                    <a:lnTo>
                      <a:pt x="923" y="461"/>
                    </a:lnTo>
                    <a:lnTo>
                      <a:pt x="916" y="480"/>
                    </a:lnTo>
                    <a:lnTo>
                      <a:pt x="909" y="495"/>
                    </a:lnTo>
                    <a:lnTo>
                      <a:pt x="890" y="500"/>
                    </a:lnTo>
                    <a:lnTo>
                      <a:pt x="883" y="514"/>
                    </a:lnTo>
                    <a:lnTo>
                      <a:pt x="890" y="533"/>
                    </a:lnTo>
                    <a:lnTo>
                      <a:pt x="851" y="546"/>
                    </a:lnTo>
                    <a:lnTo>
                      <a:pt x="878" y="572"/>
                    </a:lnTo>
                    <a:lnTo>
                      <a:pt x="883" y="586"/>
                    </a:lnTo>
                    <a:lnTo>
                      <a:pt x="858" y="606"/>
                    </a:lnTo>
                    <a:lnTo>
                      <a:pt x="812" y="637"/>
                    </a:lnTo>
                    <a:lnTo>
                      <a:pt x="779" y="664"/>
                    </a:lnTo>
                    <a:lnTo>
                      <a:pt x="759" y="703"/>
                    </a:lnTo>
                    <a:lnTo>
                      <a:pt x="726" y="729"/>
                    </a:lnTo>
                    <a:lnTo>
                      <a:pt x="726" y="749"/>
                    </a:lnTo>
                    <a:lnTo>
                      <a:pt x="733" y="768"/>
                    </a:lnTo>
                    <a:lnTo>
                      <a:pt x="706" y="789"/>
                    </a:lnTo>
                    <a:lnTo>
                      <a:pt x="713" y="814"/>
                    </a:lnTo>
                    <a:lnTo>
                      <a:pt x="687" y="860"/>
                    </a:lnTo>
                    <a:lnTo>
                      <a:pt x="668" y="867"/>
                    </a:lnTo>
                    <a:lnTo>
                      <a:pt x="668" y="900"/>
                    </a:lnTo>
                    <a:lnTo>
                      <a:pt x="682" y="920"/>
                    </a:lnTo>
                    <a:lnTo>
                      <a:pt x="660" y="939"/>
                    </a:lnTo>
                    <a:lnTo>
                      <a:pt x="648" y="925"/>
                    </a:lnTo>
                    <a:lnTo>
                      <a:pt x="622" y="939"/>
                    </a:lnTo>
                    <a:lnTo>
                      <a:pt x="629" y="978"/>
                    </a:lnTo>
                    <a:lnTo>
                      <a:pt x="602" y="990"/>
                    </a:lnTo>
                    <a:lnTo>
                      <a:pt x="563" y="997"/>
                    </a:lnTo>
                    <a:lnTo>
                      <a:pt x="537" y="1031"/>
                    </a:lnTo>
                    <a:lnTo>
                      <a:pt x="530" y="1063"/>
                    </a:lnTo>
                    <a:lnTo>
                      <a:pt x="503" y="1089"/>
                    </a:lnTo>
                    <a:lnTo>
                      <a:pt x="503" y="1109"/>
                    </a:lnTo>
                    <a:lnTo>
                      <a:pt x="537" y="1082"/>
                    </a:lnTo>
                    <a:lnTo>
                      <a:pt x="576" y="1056"/>
                    </a:lnTo>
                    <a:lnTo>
                      <a:pt x="590" y="1063"/>
                    </a:lnTo>
                    <a:lnTo>
                      <a:pt x="576" y="1102"/>
                    </a:lnTo>
                    <a:lnTo>
                      <a:pt x="544" y="1123"/>
                    </a:lnTo>
                    <a:lnTo>
                      <a:pt x="510" y="1116"/>
                    </a:lnTo>
                    <a:lnTo>
                      <a:pt x="518" y="1142"/>
                    </a:lnTo>
                    <a:lnTo>
                      <a:pt x="472" y="1162"/>
                    </a:lnTo>
                    <a:lnTo>
                      <a:pt x="465" y="1123"/>
                    </a:lnTo>
                    <a:lnTo>
                      <a:pt x="445" y="1109"/>
                    </a:lnTo>
                    <a:lnTo>
                      <a:pt x="419" y="1147"/>
                    </a:lnTo>
                    <a:lnTo>
                      <a:pt x="392" y="1147"/>
                    </a:lnTo>
                    <a:lnTo>
                      <a:pt x="364" y="1155"/>
                    </a:lnTo>
                    <a:lnTo>
                      <a:pt x="360" y="1188"/>
                    </a:lnTo>
                    <a:lnTo>
                      <a:pt x="346" y="1193"/>
                    </a:lnTo>
                    <a:lnTo>
                      <a:pt x="346" y="1211"/>
                    </a:lnTo>
                    <a:lnTo>
                      <a:pt x="330" y="1204"/>
                    </a:lnTo>
                    <a:lnTo>
                      <a:pt x="308" y="1190"/>
                    </a:lnTo>
                    <a:lnTo>
                      <a:pt x="272" y="1193"/>
                    </a:lnTo>
                    <a:lnTo>
                      <a:pt x="272" y="1213"/>
                    </a:lnTo>
                    <a:lnTo>
                      <a:pt x="276" y="1230"/>
                    </a:lnTo>
                    <a:lnTo>
                      <a:pt x="262" y="1236"/>
                    </a:lnTo>
                    <a:lnTo>
                      <a:pt x="230" y="1220"/>
                    </a:lnTo>
                    <a:lnTo>
                      <a:pt x="200" y="1243"/>
                    </a:lnTo>
                    <a:lnTo>
                      <a:pt x="207" y="1262"/>
                    </a:lnTo>
                    <a:lnTo>
                      <a:pt x="203" y="1276"/>
                    </a:lnTo>
                    <a:lnTo>
                      <a:pt x="173" y="1262"/>
                    </a:lnTo>
                    <a:lnTo>
                      <a:pt x="165" y="1280"/>
                    </a:lnTo>
                    <a:lnTo>
                      <a:pt x="154" y="1292"/>
                    </a:lnTo>
                    <a:lnTo>
                      <a:pt x="119" y="1285"/>
                    </a:lnTo>
                    <a:lnTo>
                      <a:pt x="99" y="1289"/>
                    </a:lnTo>
                    <a:lnTo>
                      <a:pt x="96" y="1315"/>
                    </a:lnTo>
                    <a:lnTo>
                      <a:pt x="82" y="1322"/>
                    </a:lnTo>
                    <a:lnTo>
                      <a:pt x="62" y="1350"/>
                    </a:lnTo>
                    <a:lnTo>
                      <a:pt x="66" y="1387"/>
                    </a:lnTo>
                    <a:lnTo>
                      <a:pt x="59" y="1439"/>
                    </a:lnTo>
                    <a:lnTo>
                      <a:pt x="50" y="1492"/>
                    </a:lnTo>
                    <a:lnTo>
                      <a:pt x="43" y="1541"/>
                    </a:lnTo>
                    <a:lnTo>
                      <a:pt x="36" y="1566"/>
                    </a:lnTo>
                    <a:lnTo>
                      <a:pt x="53" y="1589"/>
                    </a:lnTo>
                    <a:lnTo>
                      <a:pt x="82" y="1569"/>
                    </a:lnTo>
                    <a:lnTo>
                      <a:pt x="101" y="1580"/>
                    </a:lnTo>
                    <a:lnTo>
                      <a:pt x="101" y="1599"/>
                    </a:lnTo>
                    <a:lnTo>
                      <a:pt x="73" y="1615"/>
                    </a:lnTo>
                    <a:lnTo>
                      <a:pt x="69" y="1649"/>
                    </a:lnTo>
                    <a:lnTo>
                      <a:pt x="62" y="1664"/>
                    </a:lnTo>
                    <a:lnTo>
                      <a:pt x="34" y="1661"/>
                    </a:lnTo>
                    <a:lnTo>
                      <a:pt x="23" y="1700"/>
                    </a:lnTo>
                    <a:lnTo>
                      <a:pt x="36" y="1710"/>
                    </a:lnTo>
                    <a:lnTo>
                      <a:pt x="62" y="1703"/>
                    </a:lnTo>
                    <a:lnTo>
                      <a:pt x="76" y="1721"/>
                    </a:lnTo>
                    <a:lnTo>
                      <a:pt x="78" y="1730"/>
                    </a:lnTo>
                    <a:lnTo>
                      <a:pt x="57" y="1744"/>
                    </a:lnTo>
                    <a:lnTo>
                      <a:pt x="59" y="1767"/>
                    </a:lnTo>
                    <a:lnTo>
                      <a:pt x="34" y="1772"/>
                    </a:lnTo>
                    <a:lnTo>
                      <a:pt x="16" y="1760"/>
                    </a:lnTo>
                    <a:lnTo>
                      <a:pt x="20" y="1792"/>
                    </a:lnTo>
                    <a:lnTo>
                      <a:pt x="16" y="1814"/>
                    </a:lnTo>
                    <a:lnTo>
                      <a:pt x="0" y="1814"/>
                    </a:lnTo>
                    <a:lnTo>
                      <a:pt x="39" y="1855"/>
                    </a:lnTo>
                    <a:lnTo>
                      <a:pt x="59" y="1878"/>
                    </a:lnTo>
                    <a:lnTo>
                      <a:pt x="69" y="1910"/>
                    </a:lnTo>
                    <a:lnTo>
                      <a:pt x="108" y="1933"/>
                    </a:lnTo>
                    <a:lnTo>
                      <a:pt x="150" y="1956"/>
                    </a:lnTo>
                    <a:lnTo>
                      <a:pt x="191" y="1956"/>
                    </a:lnTo>
                    <a:lnTo>
                      <a:pt x="249" y="1917"/>
                    </a:lnTo>
                    <a:lnTo>
                      <a:pt x="308" y="1874"/>
                    </a:lnTo>
                    <a:lnTo>
                      <a:pt x="360" y="1802"/>
                    </a:lnTo>
                    <a:lnTo>
                      <a:pt x="369" y="1795"/>
                    </a:lnTo>
                    <a:lnTo>
                      <a:pt x="383" y="1818"/>
                    </a:lnTo>
                    <a:lnTo>
                      <a:pt x="410" y="1802"/>
                    </a:lnTo>
                    <a:lnTo>
                      <a:pt x="419" y="1776"/>
                    </a:lnTo>
                    <a:lnTo>
                      <a:pt x="422" y="1744"/>
                    </a:lnTo>
                    <a:lnTo>
                      <a:pt x="449" y="1703"/>
                    </a:lnTo>
                    <a:lnTo>
                      <a:pt x="438" y="1749"/>
                    </a:lnTo>
                    <a:lnTo>
                      <a:pt x="452" y="1756"/>
                    </a:lnTo>
                    <a:lnTo>
                      <a:pt x="445" y="1776"/>
                    </a:lnTo>
                    <a:lnTo>
                      <a:pt x="452" y="1811"/>
                    </a:lnTo>
                    <a:lnTo>
                      <a:pt x="465" y="1841"/>
                    </a:lnTo>
                    <a:lnTo>
                      <a:pt x="480" y="1832"/>
                    </a:lnTo>
                    <a:lnTo>
                      <a:pt x="479" y="1841"/>
                    </a:lnTo>
                    <a:close/>
                  </a:path>
                </a:pathLst>
              </a:custGeom>
              <a:solidFill>
                <a:srgbClr val="77777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5F5F5F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22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6368" name="Freeform 1107"/>
              <p:cNvSpPr>
                <a:spLocks/>
              </p:cNvSpPr>
              <p:nvPr/>
            </p:nvSpPr>
            <p:spPr bwMode="auto">
              <a:xfrm>
                <a:off x="2014" y="1093"/>
                <a:ext cx="891" cy="977"/>
              </a:xfrm>
              <a:custGeom>
                <a:avLst/>
                <a:gdLst>
                  <a:gd name="T0" fmla="*/ 262 w 1783"/>
                  <a:gd name="T1" fmla="*/ 892 h 1956"/>
                  <a:gd name="T2" fmla="*/ 297 w 1783"/>
                  <a:gd name="T3" fmla="*/ 837 h 1956"/>
                  <a:gd name="T4" fmla="*/ 288 w 1783"/>
                  <a:gd name="T5" fmla="*/ 761 h 1956"/>
                  <a:gd name="T6" fmla="*/ 295 w 1783"/>
                  <a:gd name="T7" fmla="*/ 696 h 1956"/>
                  <a:gd name="T8" fmla="*/ 311 w 1783"/>
                  <a:gd name="T9" fmla="*/ 606 h 1956"/>
                  <a:gd name="T10" fmla="*/ 356 w 1783"/>
                  <a:gd name="T11" fmla="*/ 544 h 1956"/>
                  <a:gd name="T12" fmla="*/ 379 w 1783"/>
                  <a:gd name="T13" fmla="*/ 494 h 1956"/>
                  <a:gd name="T14" fmla="*/ 396 w 1783"/>
                  <a:gd name="T15" fmla="*/ 446 h 1956"/>
                  <a:gd name="T16" fmla="*/ 445 w 1783"/>
                  <a:gd name="T17" fmla="*/ 364 h 1956"/>
                  <a:gd name="T18" fmla="*/ 471 w 1783"/>
                  <a:gd name="T19" fmla="*/ 299 h 1956"/>
                  <a:gd name="T20" fmla="*/ 531 w 1783"/>
                  <a:gd name="T21" fmla="*/ 234 h 1956"/>
                  <a:gd name="T22" fmla="*/ 581 w 1783"/>
                  <a:gd name="T23" fmla="*/ 211 h 1956"/>
                  <a:gd name="T24" fmla="*/ 613 w 1783"/>
                  <a:gd name="T25" fmla="*/ 153 h 1956"/>
                  <a:gd name="T26" fmla="*/ 692 w 1783"/>
                  <a:gd name="T27" fmla="*/ 184 h 1956"/>
                  <a:gd name="T28" fmla="*/ 734 w 1783"/>
                  <a:gd name="T29" fmla="*/ 194 h 1956"/>
                  <a:gd name="T30" fmla="*/ 757 w 1783"/>
                  <a:gd name="T31" fmla="*/ 117 h 1956"/>
                  <a:gd name="T32" fmla="*/ 822 w 1783"/>
                  <a:gd name="T33" fmla="*/ 111 h 1956"/>
                  <a:gd name="T34" fmla="*/ 845 w 1783"/>
                  <a:gd name="T35" fmla="*/ 140 h 1956"/>
                  <a:gd name="T36" fmla="*/ 865 w 1783"/>
                  <a:gd name="T37" fmla="*/ 101 h 1956"/>
                  <a:gd name="T38" fmla="*/ 888 w 1783"/>
                  <a:gd name="T39" fmla="*/ 56 h 1956"/>
                  <a:gd name="T40" fmla="*/ 845 w 1783"/>
                  <a:gd name="T41" fmla="*/ 17 h 1956"/>
                  <a:gd name="T42" fmla="*/ 806 w 1783"/>
                  <a:gd name="T43" fmla="*/ 19 h 1956"/>
                  <a:gd name="T44" fmla="*/ 784 w 1783"/>
                  <a:gd name="T45" fmla="*/ 17 h 1956"/>
                  <a:gd name="T46" fmla="*/ 751 w 1783"/>
                  <a:gd name="T47" fmla="*/ 39 h 1956"/>
                  <a:gd name="T48" fmla="*/ 738 w 1783"/>
                  <a:gd name="T49" fmla="*/ 26 h 1956"/>
                  <a:gd name="T50" fmla="*/ 688 w 1783"/>
                  <a:gd name="T51" fmla="*/ 85 h 1956"/>
                  <a:gd name="T52" fmla="*/ 640 w 1783"/>
                  <a:gd name="T53" fmla="*/ 101 h 1956"/>
                  <a:gd name="T54" fmla="*/ 587 w 1783"/>
                  <a:gd name="T55" fmla="*/ 117 h 1956"/>
                  <a:gd name="T56" fmla="*/ 525 w 1783"/>
                  <a:gd name="T57" fmla="*/ 131 h 1956"/>
                  <a:gd name="T58" fmla="*/ 518 w 1783"/>
                  <a:gd name="T59" fmla="*/ 178 h 1956"/>
                  <a:gd name="T60" fmla="*/ 512 w 1783"/>
                  <a:gd name="T61" fmla="*/ 221 h 1956"/>
                  <a:gd name="T62" fmla="*/ 461 w 1783"/>
                  <a:gd name="T63" fmla="*/ 230 h 1956"/>
                  <a:gd name="T64" fmla="*/ 445 w 1783"/>
                  <a:gd name="T65" fmla="*/ 266 h 1956"/>
                  <a:gd name="T66" fmla="*/ 406 w 1783"/>
                  <a:gd name="T67" fmla="*/ 318 h 1956"/>
                  <a:gd name="T68" fmla="*/ 366 w 1783"/>
                  <a:gd name="T69" fmla="*/ 384 h 1956"/>
                  <a:gd name="T70" fmla="*/ 334 w 1783"/>
                  <a:gd name="T71" fmla="*/ 450 h 1956"/>
                  <a:gd name="T72" fmla="*/ 314 w 1783"/>
                  <a:gd name="T73" fmla="*/ 489 h 1956"/>
                  <a:gd name="T74" fmla="*/ 251 w 1783"/>
                  <a:gd name="T75" fmla="*/ 544 h 1956"/>
                  <a:gd name="T76" fmla="*/ 288 w 1783"/>
                  <a:gd name="T77" fmla="*/ 550 h 1956"/>
                  <a:gd name="T78" fmla="*/ 232 w 1783"/>
                  <a:gd name="T79" fmla="*/ 561 h 1956"/>
                  <a:gd name="T80" fmla="*/ 180 w 1783"/>
                  <a:gd name="T81" fmla="*/ 593 h 1956"/>
                  <a:gd name="T82" fmla="*/ 136 w 1783"/>
                  <a:gd name="T83" fmla="*/ 596 h 1956"/>
                  <a:gd name="T84" fmla="*/ 100 w 1783"/>
                  <a:gd name="T85" fmla="*/ 621 h 1956"/>
                  <a:gd name="T86" fmla="*/ 77 w 1783"/>
                  <a:gd name="T87" fmla="*/ 645 h 1956"/>
                  <a:gd name="T88" fmla="*/ 31 w 1783"/>
                  <a:gd name="T89" fmla="*/ 674 h 1956"/>
                  <a:gd name="T90" fmla="*/ 18 w 1783"/>
                  <a:gd name="T91" fmla="*/ 782 h 1956"/>
                  <a:gd name="T92" fmla="*/ 36 w 1783"/>
                  <a:gd name="T93" fmla="*/ 807 h 1956"/>
                  <a:gd name="T94" fmla="*/ 18 w 1783"/>
                  <a:gd name="T95" fmla="*/ 854 h 1956"/>
                  <a:gd name="T96" fmla="*/ 29 w 1783"/>
                  <a:gd name="T97" fmla="*/ 883 h 1956"/>
                  <a:gd name="T98" fmla="*/ 0 w 1783"/>
                  <a:gd name="T99" fmla="*/ 906 h 1956"/>
                  <a:gd name="T100" fmla="*/ 75 w 1783"/>
                  <a:gd name="T101" fmla="*/ 977 h 1956"/>
                  <a:gd name="T102" fmla="*/ 184 w 1783"/>
                  <a:gd name="T103" fmla="*/ 897 h 1956"/>
                  <a:gd name="T104" fmla="*/ 224 w 1783"/>
                  <a:gd name="T105" fmla="*/ 851 h 1956"/>
                  <a:gd name="T106" fmla="*/ 232 w 1783"/>
                  <a:gd name="T107" fmla="*/ 920 h 195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</a:gdLst>
                <a:ahLst/>
                <a:cxnLst>
                  <a:cxn ang="T108">
                    <a:pos x="T0" y="T1"/>
                  </a:cxn>
                  <a:cxn ang="T109">
                    <a:pos x="T2" y="T3"/>
                  </a:cxn>
                  <a:cxn ang="T110">
                    <a:pos x="T4" y="T5"/>
                  </a:cxn>
                  <a:cxn ang="T111">
                    <a:pos x="T6" y="T7"/>
                  </a:cxn>
                  <a:cxn ang="T112">
                    <a:pos x="T8" y="T9"/>
                  </a:cxn>
                  <a:cxn ang="T113">
                    <a:pos x="T10" y="T11"/>
                  </a:cxn>
                  <a:cxn ang="T114">
                    <a:pos x="T12" y="T13"/>
                  </a:cxn>
                  <a:cxn ang="T115">
                    <a:pos x="T14" y="T15"/>
                  </a:cxn>
                  <a:cxn ang="T116">
                    <a:pos x="T16" y="T17"/>
                  </a:cxn>
                  <a:cxn ang="T117">
                    <a:pos x="T18" y="T19"/>
                  </a:cxn>
                  <a:cxn ang="T118">
                    <a:pos x="T20" y="T21"/>
                  </a:cxn>
                  <a:cxn ang="T119">
                    <a:pos x="T22" y="T23"/>
                  </a:cxn>
                  <a:cxn ang="T120">
                    <a:pos x="T24" y="T25"/>
                  </a:cxn>
                  <a:cxn ang="T121">
                    <a:pos x="T26" y="T27"/>
                  </a:cxn>
                  <a:cxn ang="T122">
                    <a:pos x="T28" y="T29"/>
                  </a:cxn>
                  <a:cxn ang="T123">
                    <a:pos x="T30" y="T31"/>
                  </a:cxn>
                  <a:cxn ang="T124">
                    <a:pos x="T32" y="T33"/>
                  </a:cxn>
                  <a:cxn ang="T125">
                    <a:pos x="T34" y="T35"/>
                  </a:cxn>
                  <a:cxn ang="T126">
                    <a:pos x="T36" y="T37"/>
                  </a:cxn>
                  <a:cxn ang="T127">
                    <a:pos x="T38" y="T39"/>
                  </a:cxn>
                  <a:cxn ang="T128">
                    <a:pos x="T40" y="T41"/>
                  </a:cxn>
                  <a:cxn ang="T129">
                    <a:pos x="T42" y="T43"/>
                  </a:cxn>
                  <a:cxn ang="T130">
                    <a:pos x="T44" y="T45"/>
                  </a:cxn>
                  <a:cxn ang="T131">
                    <a:pos x="T46" y="T47"/>
                  </a:cxn>
                  <a:cxn ang="T132">
                    <a:pos x="T48" y="T49"/>
                  </a:cxn>
                  <a:cxn ang="T133">
                    <a:pos x="T50" y="T51"/>
                  </a:cxn>
                  <a:cxn ang="T134">
                    <a:pos x="T52" y="T53"/>
                  </a:cxn>
                  <a:cxn ang="T135">
                    <a:pos x="T54" y="T55"/>
                  </a:cxn>
                  <a:cxn ang="T136">
                    <a:pos x="T56" y="T57"/>
                  </a:cxn>
                  <a:cxn ang="T137">
                    <a:pos x="T58" y="T59"/>
                  </a:cxn>
                  <a:cxn ang="T138">
                    <a:pos x="T60" y="T61"/>
                  </a:cxn>
                  <a:cxn ang="T139">
                    <a:pos x="T62" y="T63"/>
                  </a:cxn>
                  <a:cxn ang="T140">
                    <a:pos x="T64" y="T65"/>
                  </a:cxn>
                  <a:cxn ang="T141">
                    <a:pos x="T66" y="T67"/>
                  </a:cxn>
                  <a:cxn ang="T142">
                    <a:pos x="T68" y="T69"/>
                  </a:cxn>
                  <a:cxn ang="T143">
                    <a:pos x="T70" y="T71"/>
                  </a:cxn>
                  <a:cxn ang="T144">
                    <a:pos x="T72" y="T73"/>
                  </a:cxn>
                  <a:cxn ang="T145">
                    <a:pos x="T74" y="T75"/>
                  </a:cxn>
                  <a:cxn ang="T146">
                    <a:pos x="T76" y="T77"/>
                  </a:cxn>
                  <a:cxn ang="T147">
                    <a:pos x="T78" y="T79"/>
                  </a:cxn>
                  <a:cxn ang="T148">
                    <a:pos x="T80" y="T81"/>
                  </a:cxn>
                  <a:cxn ang="T149">
                    <a:pos x="T82" y="T83"/>
                  </a:cxn>
                  <a:cxn ang="T150">
                    <a:pos x="T84" y="T85"/>
                  </a:cxn>
                  <a:cxn ang="T151">
                    <a:pos x="T86" y="T87"/>
                  </a:cxn>
                  <a:cxn ang="T152">
                    <a:pos x="T88" y="T89"/>
                  </a:cxn>
                  <a:cxn ang="T153">
                    <a:pos x="T90" y="T91"/>
                  </a:cxn>
                  <a:cxn ang="T154">
                    <a:pos x="T92" y="T93"/>
                  </a:cxn>
                  <a:cxn ang="T155">
                    <a:pos x="T94" y="T95"/>
                  </a:cxn>
                  <a:cxn ang="T156">
                    <a:pos x="T96" y="T97"/>
                  </a:cxn>
                  <a:cxn ang="T157">
                    <a:pos x="T98" y="T99"/>
                  </a:cxn>
                  <a:cxn ang="T158">
                    <a:pos x="T100" y="T101"/>
                  </a:cxn>
                  <a:cxn ang="T159">
                    <a:pos x="T102" y="T103"/>
                  </a:cxn>
                  <a:cxn ang="T160">
                    <a:pos x="T104" y="T105"/>
                  </a:cxn>
                  <a:cxn ang="T161">
                    <a:pos x="T106" y="T107"/>
                  </a:cxn>
                </a:cxnLst>
                <a:rect l="0" t="0" r="r" b="b"/>
                <a:pathLst>
                  <a:path w="1783" h="1956">
                    <a:moveTo>
                      <a:pt x="479" y="1841"/>
                    </a:moveTo>
                    <a:lnTo>
                      <a:pt x="484" y="1837"/>
                    </a:lnTo>
                    <a:lnTo>
                      <a:pt x="503" y="1832"/>
                    </a:lnTo>
                    <a:lnTo>
                      <a:pt x="518" y="1811"/>
                    </a:lnTo>
                    <a:lnTo>
                      <a:pt x="525" y="1786"/>
                    </a:lnTo>
                    <a:lnTo>
                      <a:pt x="530" y="1772"/>
                    </a:lnTo>
                    <a:lnTo>
                      <a:pt x="525" y="1733"/>
                    </a:lnTo>
                    <a:lnTo>
                      <a:pt x="530" y="1707"/>
                    </a:lnTo>
                    <a:lnTo>
                      <a:pt x="549" y="1694"/>
                    </a:lnTo>
                    <a:lnTo>
                      <a:pt x="595" y="1675"/>
                    </a:lnTo>
                    <a:lnTo>
                      <a:pt x="602" y="1654"/>
                    </a:lnTo>
                    <a:lnTo>
                      <a:pt x="595" y="1589"/>
                    </a:lnTo>
                    <a:lnTo>
                      <a:pt x="590" y="1576"/>
                    </a:lnTo>
                    <a:lnTo>
                      <a:pt x="590" y="1537"/>
                    </a:lnTo>
                    <a:lnTo>
                      <a:pt x="576" y="1523"/>
                    </a:lnTo>
                    <a:lnTo>
                      <a:pt x="583" y="1492"/>
                    </a:lnTo>
                    <a:lnTo>
                      <a:pt x="595" y="1492"/>
                    </a:lnTo>
                    <a:lnTo>
                      <a:pt x="629" y="1472"/>
                    </a:lnTo>
                    <a:lnTo>
                      <a:pt x="602" y="1412"/>
                    </a:lnTo>
                    <a:lnTo>
                      <a:pt x="590" y="1393"/>
                    </a:lnTo>
                    <a:lnTo>
                      <a:pt x="590" y="1387"/>
                    </a:lnTo>
                    <a:lnTo>
                      <a:pt x="590" y="1338"/>
                    </a:lnTo>
                    <a:lnTo>
                      <a:pt x="609" y="1299"/>
                    </a:lnTo>
                    <a:lnTo>
                      <a:pt x="615" y="1259"/>
                    </a:lnTo>
                    <a:lnTo>
                      <a:pt x="622" y="1213"/>
                    </a:lnTo>
                    <a:lnTo>
                      <a:pt x="615" y="1174"/>
                    </a:lnTo>
                    <a:lnTo>
                      <a:pt x="629" y="1147"/>
                    </a:lnTo>
                    <a:lnTo>
                      <a:pt x="636" y="1128"/>
                    </a:lnTo>
                    <a:lnTo>
                      <a:pt x="675" y="1102"/>
                    </a:lnTo>
                    <a:lnTo>
                      <a:pt x="713" y="1089"/>
                    </a:lnTo>
                    <a:lnTo>
                      <a:pt x="747" y="1102"/>
                    </a:lnTo>
                    <a:lnTo>
                      <a:pt x="759" y="1109"/>
                    </a:lnTo>
                    <a:lnTo>
                      <a:pt x="779" y="1082"/>
                    </a:lnTo>
                    <a:lnTo>
                      <a:pt x="779" y="1050"/>
                    </a:lnTo>
                    <a:lnTo>
                      <a:pt x="759" y="990"/>
                    </a:lnTo>
                    <a:lnTo>
                      <a:pt x="752" y="966"/>
                    </a:lnTo>
                    <a:lnTo>
                      <a:pt x="759" y="952"/>
                    </a:lnTo>
                    <a:lnTo>
                      <a:pt x="772" y="952"/>
                    </a:lnTo>
                    <a:lnTo>
                      <a:pt x="786" y="932"/>
                    </a:lnTo>
                    <a:lnTo>
                      <a:pt x="793" y="893"/>
                    </a:lnTo>
                    <a:lnTo>
                      <a:pt x="798" y="840"/>
                    </a:lnTo>
                    <a:lnTo>
                      <a:pt x="805" y="789"/>
                    </a:lnTo>
                    <a:lnTo>
                      <a:pt x="825" y="768"/>
                    </a:lnTo>
                    <a:lnTo>
                      <a:pt x="863" y="743"/>
                    </a:lnTo>
                    <a:lnTo>
                      <a:pt x="890" y="729"/>
                    </a:lnTo>
                    <a:lnTo>
                      <a:pt x="897" y="690"/>
                    </a:lnTo>
                    <a:lnTo>
                      <a:pt x="909" y="664"/>
                    </a:lnTo>
                    <a:lnTo>
                      <a:pt x="943" y="637"/>
                    </a:lnTo>
                    <a:lnTo>
                      <a:pt x="950" y="618"/>
                    </a:lnTo>
                    <a:lnTo>
                      <a:pt x="943" y="599"/>
                    </a:lnTo>
                    <a:lnTo>
                      <a:pt x="943" y="572"/>
                    </a:lnTo>
                    <a:lnTo>
                      <a:pt x="969" y="553"/>
                    </a:lnTo>
                    <a:lnTo>
                      <a:pt x="1001" y="495"/>
                    </a:lnTo>
                    <a:lnTo>
                      <a:pt x="1024" y="500"/>
                    </a:lnTo>
                    <a:lnTo>
                      <a:pt x="1063" y="468"/>
                    </a:lnTo>
                    <a:lnTo>
                      <a:pt x="1058" y="442"/>
                    </a:lnTo>
                    <a:lnTo>
                      <a:pt x="1082" y="415"/>
                    </a:lnTo>
                    <a:lnTo>
                      <a:pt x="1096" y="422"/>
                    </a:lnTo>
                    <a:lnTo>
                      <a:pt x="1123" y="415"/>
                    </a:lnTo>
                    <a:lnTo>
                      <a:pt x="1162" y="422"/>
                    </a:lnTo>
                    <a:lnTo>
                      <a:pt x="1213" y="376"/>
                    </a:lnTo>
                    <a:lnTo>
                      <a:pt x="1208" y="350"/>
                    </a:lnTo>
                    <a:lnTo>
                      <a:pt x="1213" y="337"/>
                    </a:lnTo>
                    <a:lnTo>
                      <a:pt x="1200" y="332"/>
                    </a:lnTo>
                    <a:lnTo>
                      <a:pt x="1227" y="307"/>
                    </a:lnTo>
                    <a:lnTo>
                      <a:pt x="1266" y="302"/>
                    </a:lnTo>
                    <a:lnTo>
                      <a:pt x="1292" y="337"/>
                    </a:lnTo>
                    <a:lnTo>
                      <a:pt x="1338" y="389"/>
                    </a:lnTo>
                    <a:lnTo>
                      <a:pt x="1358" y="389"/>
                    </a:lnTo>
                    <a:lnTo>
                      <a:pt x="1384" y="369"/>
                    </a:lnTo>
                    <a:lnTo>
                      <a:pt x="1403" y="364"/>
                    </a:lnTo>
                    <a:lnTo>
                      <a:pt x="1416" y="369"/>
                    </a:lnTo>
                    <a:lnTo>
                      <a:pt x="1437" y="389"/>
                    </a:lnTo>
                    <a:lnTo>
                      <a:pt x="1462" y="396"/>
                    </a:lnTo>
                    <a:lnTo>
                      <a:pt x="1469" y="389"/>
                    </a:lnTo>
                    <a:lnTo>
                      <a:pt x="1481" y="364"/>
                    </a:lnTo>
                    <a:lnTo>
                      <a:pt x="1488" y="350"/>
                    </a:lnTo>
                    <a:lnTo>
                      <a:pt x="1515" y="307"/>
                    </a:lnTo>
                    <a:lnTo>
                      <a:pt x="1522" y="302"/>
                    </a:lnTo>
                    <a:lnTo>
                      <a:pt x="1515" y="235"/>
                    </a:lnTo>
                    <a:lnTo>
                      <a:pt x="1548" y="203"/>
                    </a:lnTo>
                    <a:lnTo>
                      <a:pt x="1560" y="210"/>
                    </a:lnTo>
                    <a:lnTo>
                      <a:pt x="1599" y="170"/>
                    </a:lnTo>
                    <a:lnTo>
                      <a:pt x="1633" y="210"/>
                    </a:lnTo>
                    <a:lnTo>
                      <a:pt x="1645" y="223"/>
                    </a:lnTo>
                    <a:lnTo>
                      <a:pt x="1665" y="216"/>
                    </a:lnTo>
                    <a:lnTo>
                      <a:pt x="1679" y="235"/>
                    </a:lnTo>
                    <a:lnTo>
                      <a:pt x="1679" y="249"/>
                    </a:lnTo>
                    <a:lnTo>
                      <a:pt x="1691" y="262"/>
                    </a:lnTo>
                    <a:lnTo>
                      <a:pt x="1691" y="281"/>
                    </a:lnTo>
                    <a:lnTo>
                      <a:pt x="1710" y="256"/>
                    </a:lnTo>
                    <a:lnTo>
                      <a:pt x="1744" y="230"/>
                    </a:lnTo>
                    <a:lnTo>
                      <a:pt x="1763" y="189"/>
                    </a:lnTo>
                    <a:lnTo>
                      <a:pt x="1749" y="184"/>
                    </a:lnTo>
                    <a:lnTo>
                      <a:pt x="1730" y="203"/>
                    </a:lnTo>
                    <a:lnTo>
                      <a:pt x="1725" y="170"/>
                    </a:lnTo>
                    <a:lnTo>
                      <a:pt x="1710" y="165"/>
                    </a:lnTo>
                    <a:lnTo>
                      <a:pt x="1705" y="145"/>
                    </a:lnTo>
                    <a:lnTo>
                      <a:pt x="1756" y="105"/>
                    </a:lnTo>
                    <a:lnTo>
                      <a:pt x="1776" y="112"/>
                    </a:lnTo>
                    <a:lnTo>
                      <a:pt x="1783" y="85"/>
                    </a:lnTo>
                    <a:lnTo>
                      <a:pt x="1770" y="78"/>
                    </a:lnTo>
                    <a:lnTo>
                      <a:pt x="1737" y="66"/>
                    </a:lnTo>
                    <a:lnTo>
                      <a:pt x="1718" y="59"/>
                    </a:lnTo>
                    <a:lnTo>
                      <a:pt x="1691" y="34"/>
                    </a:lnTo>
                    <a:lnTo>
                      <a:pt x="1665" y="27"/>
                    </a:lnTo>
                    <a:lnTo>
                      <a:pt x="1638" y="53"/>
                    </a:lnTo>
                    <a:lnTo>
                      <a:pt x="1626" y="73"/>
                    </a:lnTo>
                    <a:lnTo>
                      <a:pt x="1599" y="53"/>
                    </a:lnTo>
                    <a:lnTo>
                      <a:pt x="1613" y="39"/>
                    </a:lnTo>
                    <a:lnTo>
                      <a:pt x="1619" y="7"/>
                    </a:lnTo>
                    <a:lnTo>
                      <a:pt x="1613" y="0"/>
                    </a:lnTo>
                    <a:lnTo>
                      <a:pt x="1580" y="0"/>
                    </a:lnTo>
                    <a:lnTo>
                      <a:pt x="1573" y="13"/>
                    </a:lnTo>
                    <a:lnTo>
                      <a:pt x="1568" y="34"/>
                    </a:lnTo>
                    <a:lnTo>
                      <a:pt x="1573" y="53"/>
                    </a:lnTo>
                    <a:lnTo>
                      <a:pt x="1548" y="78"/>
                    </a:lnTo>
                    <a:lnTo>
                      <a:pt x="1527" y="39"/>
                    </a:lnTo>
                    <a:lnTo>
                      <a:pt x="1508" y="46"/>
                    </a:lnTo>
                    <a:lnTo>
                      <a:pt x="1502" y="78"/>
                    </a:lnTo>
                    <a:lnTo>
                      <a:pt x="1488" y="124"/>
                    </a:lnTo>
                    <a:lnTo>
                      <a:pt x="1456" y="157"/>
                    </a:lnTo>
                    <a:lnTo>
                      <a:pt x="1437" y="119"/>
                    </a:lnTo>
                    <a:lnTo>
                      <a:pt x="1469" y="92"/>
                    </a:lnTo>
                    <a:lnTo>
                      <a:pt x="1476" y="53"/>
                    </a:lnTo>
                    <a:lnTo>
                      <a:pt x="1456" y="53"/>
                    </a:lnTo>
                    <a:lnTo>
                      <a:pt x="1423" y="53"/>
                    </a:lnTo>
                    <a:lnTo>
                      <a:pt x="1396" y="92"/>
                    </a:lnTo>
                    <a:lnTo>
                      <a:pt x="1365" y="145"/>
                    </a:lnTo>
                    <a:lnTo>
                      <a:pt x="1377" y="170"/>
                    </a:lnTo>
                    <a:lnTo>
                      <a:pt x="1358" y="184"/>
                    </a:lnTo>
                    <a:lnTo>
                      <a:pt x="1331" y="165"/>
                    </a:lnTo>
                    <a:lnTo>
                      <a:pt x="1305" y="177"/>
                    </a:lnTo>
                    <a:lnTo>
                      <a:pt x="1312" y="203"/>
                    </a:lnTo>
                    <a:lnTo>
                      <a:pt x="1280" y="203"/>
                    </a:lnTo>
                    <a:lnTo>
                      <a:pt x="1259" y="210"/>
                    </a:lnTo>
                    <a:lnTo>
                      <a:pt x="1234" y="242"/>
                    </a:lnTo>
                    <a:lnTo>
                      <a:pt x="1200" y="235"/>
                    </a:lnTo>
                    <a:lnTo>
                      <a:pt x="1200" y="256"/>
                    </a:lnTo>
                    <a:lnTo>
                      <a:pt x="1174" y="235"/>
                    </a:lnTo>
                    <a:lnTo>
                      <a:pt x="1142" y="249"/>
                    </a:lnTo>
                    <a:lnTo>
                      <a:pt x="1135" y="276"/>
                    </a:lnTo>
                    <a:lnTo>
                      <a:pt x="1109" y="281"/>
                    </a:lnTo>
                    <a:lnTo>
                      <a:pt x="1089" y="256"/>
                    </a:lnTo>
                    <a:lnTo>
                      <a:pt x="1050" y="262"/>
                    </a:lnTo>
                    <a:lnTo>
                      <a:pt x="1012" y="276"/>
                    </a:lnTo>
                    <a:lnTo>
                      <a:pt x="1012" y="315"/>
                    </a:lnTo>
                    <a:lnTo>
                      <a:pt x="1036" y="322"/>
                    </a:lnTo>
                    <a:lnTo>
                      <a:pt x="1036" y="332"/>
                    </a:lnTo>
                    <a:lnTo>
                      <a:pt x="1036" y="357"/>
                    </a:lnTo>
                    <a:lnTo>
                      <a:pt x="1017" y="350"/>
                    </a:lnTo>
                    <a:lnTo>
                      <a:pt x="994" y="364"/>
                    </a:lnTo>
                    <a:lnTo>
                      <a:pt x="1001" y="389"/>
                    </a:lnTo>
                    <a:lnTo>
                      <a:pt x="1024" y="410"/>
                    </a:lnTo>
                    <a:lnTo>
                      <a:pt x="1024" y="442"/>
                    </a:lnTo>
                    <a:lnTo>
                      <a:pt x="1001" y="429"/>
                    </a:lnTo>
                    <a:lnTo>
                      <a:pt x="982" y="435"/>
                    </a:lnTo>
                    <a:lnTo>
                      <a:pt x="982" y="461"/>
                    </a:lnTo>
                    <a:lnTo>
                      <a:pt x="950" y="461"/>
                    </a:lnTo>
                    <a:lnTo>
                      <a:pt x="923" y="461"/>
                    </a:lnTo>
                    <a:lnTo>
                      <a:pt x="916" y="480"/>
                    </a:lnTo>
                    <a:lnTo>
                      <a:pt x="909" y="495"/>
                    </a:lnTo>
                    <a:lnTo>
                      <a:pt x="890" y="500"/>
                    </a:lnTo>
                    <a:lnTo>
                      <a:pt x="883" y="514"/>
                    </a:lnTo>
                    <a:lnTo>
                      <a:pt x="890" y="533"/>
                    </a:lnTo>
                    <a:lnTo>
                      <a:pt x="851" y="546"/>
                    </a:lnTo>
                    <a:lnTo>
                      <a:pt x="878" y="572"/>
                    </a:lnTo>
                    <a:lnTo>
                      <a:pt x="883" y="586"/>
                    </a:lnTo>
                    <a:lnTo>
                      <a:pt x="858" y="606"/>
                    </a:lnTo>
                    <a:lnTo>
                      <a:pt x="812" y="637"/>
                    </a:lnTo>
                    <a:lnTo>
                      <a:pt x="779" y="664"/>
                    </a:lnTo>
                    <a:lnTo>
                      <a:pt x="759" y="703"/>
                    </a:lnTo>
                    <a:lnTo>
                      <a:pt x="726" y="729"/>
                    </a:lnTo>
                    <a:lnTo>
                      <a:pt x="726" y="749"/>
                    </a:lnTo>
                    <a:lnTo>
                      <a:pt x="733" y="768"/>
                    </a:lnTo>
                    <a:lnTo>
                      <a:pt x="706" y="789"/>
                    </a:lnTo>
                    <a:lnTo>
                      <a:pt x="713" y="814"/>
                    </a:lnTo>
                    <a:lnTo>
                      <a:pt x="687" y="860"/>
                    </a:lnTo>
                    <a:lnTo>
                      <a:pt x="668" y="867"/>
                    </a:lnTo>
                    <a:lnTo>
                      <a:pt x="668" y="900"/>
                    </a:lnTo>
                    <a:lnTo>
                      <a:pt x="682" y="920"/>
                    </a:lnTo>
                    <a:lnTo>
                      <a:pt x="660" y="939"/>
                    </a:lnTo>
                    <a:lnTo>
                      <a:pt x="648" y="925"/>
                    </a:lnTo>
                    <a:lnTo>
                      <a:pt x="622" y="939"/>
                    </a:lnTo>
                    <a:lnTo>
                      <a:pt x="629" y="978"/>
                    </a:lnTo>
                    <a:lnTo>
                      <a:pt x="602" y="990"/>
                    </a:lnTo>
                    <a:lnTo>
                      <a:pt x="563" y="997"/>
                    </a:lnTo>
                    <a:lnTo>
                      <a:pt x="537" y="1031"/>
                    </a:lnTo>
                    <a:lnTo>
                      <a:pt x="530" y="1063"/>
                    </a:lnTo>
                    <a:lnTo>
                      <a:pt x="503" y="1089"/>
                    </a:lnTo>
                    <a:lnTo>
                      <a:pt x="503" y="1109"/>
                    </a:lnTo>
                    <a:lnTo>
                      <a:pt x="537" y="1082"/>
                    </a:lnTo>
                    <a:lnTo>
                      <a:pt x="576" y="1056"/>
                    </a:lnTo>
                    <a:lnTo>
                      <a:pt x="590" y="1063"/>
                    </a:lnTo>
                    <a:lnTo>
                      <a:pt x="576" y="1102"/>
                    </a:lnTo>
                    <a:lnTo>
                      <a:pt x="544" y="1123"/>
                    </a:lnTo>
                    <a:lnTo>
                      <a:pt x="510" y="1116"/>
                    </a:lnTo>
                    <a:lnTo>
                      <a:pt x="518" y="1142"/>
                    </a:lnTo>
                    <a:lnTo>
                      <a:pt x="472" y="1162"/>
                    </a:lnTo>
                    <a:lnTo>
                      <a:pt x="465" y="1123"/>
                    </a:lnTo>
                    <a:lnTo>
                      <a:pt x="445" y="1109"/>
                    </a:lnTo>
                    <a:lnTo>
                      <a:pt x="419" y="1147"/>
                    </a:lnTo>
                    <a:lnTo>
                      <a:pt x="392" y="1147"/>
                    </a:lnTo>
                    <a:lnTo>
                      <a:pt x="364" y="1155"/>
                    </a:lnTo>
                    <a:lnTo>
                      <a:pt x="360" y="1188"/>
                    </a:lnTo>
                    <a:lnTo>
                      <a:pt x="346" y="1193"/>
                    </a:lnTo>
                    <a:lnTo>
                      <a:pt x="346" y="1211"/>
                    </a:lnTo>
                    <a:lnTo>
                      <a:pt x="330" y="1204"/>
                    </a:lnTo>
                    <a:lnTo>
                      <a:pt x="308" y="1190"/>
                    </a:lnTo>
                    <a:lnTo>
                      <a:pt x="272" y="1193"/>
                    </a:lnTo>
                    <a:lnTo>
                      <a:pt x="272" y="1213"/>
                    </a:lnTo>
                    <a:lnTo>
                      <a:pt x="276" y="1230"/>
                    </a:lnTo>
                    <a:lnTo>
                      <a:pt x="262" y="1236"/>
                    </a:lnTo>
                    <a:lnTo>
                      <a:pt x="230" y="1220"/>
                    </a:lnTo>
                    <a:lnTo>
                      <a:pt x="200" y="1243"/>
                    </a:lnTo>
                    <a:lnTo>
                      <a:pt x="207" y="1262"/>
                    </a:lnTo>
                    <a:lnTo>
                      <a:pt x="203" y="1276"/>
                    </a:lnTo>
                    <a:lnTo>
                      <a:pt x="173" y="1262"/>
                    </a:lnTo>
                    <a:lnTo>
                      <a:pt x="165" y="1280"/>
                    </a:lnTo>
                    <a:lnTo>
                      <a:pt x="154" y="1292"/>
                    </a:lnTo>
                    <a:lnTo>
                      <a:pt x="119" y="1285"/>
                    </a:lnTo>
                    <a:lnTo>
                      <a:pt x="99" y="1289"/>
                    </a:lnTo>
                    <a:lnTo>
                      <a:pt x="96" y="1315"/>
                    </a:lnTo>
                    <a:lnTo>
                      <a:pt x="82" y="1322"/>
                    </a:lnTo>
                    <a:lnTo>
                      <a:pt x="62" y="1350"/>
                    </a:lnTo>
                    <a:lnTo>
                      <a:pt x="66" y="1387"/>
                    </a:lnTo>
                    <a:lnTo>
                      <a:pt x="59" y="1439"/>
                    </a:lnTo>
                    <a:lnTo>
                      <a:pt x="50" y="1492"/>
                    </a:lnTo>
                    <a:lnTo>
                      <a:pt x="43" y="1541"/>
                    </a:lnTo>
                    <a:lnTo>
                      <a:pt x="36" y="1566"/>
                    </a:lnTo>
                    <a:lnTo>
                      <a:pt x="53" y="1589"/>
                    </a:lnTo>
                    <a:lnTo>
                      <a:pt x="82" y="1569"/>
                    </a:lnTo>
                    <a:lnTo>
                      <a:pt x="101" y="1580"/>
                    </a:lnTo>
                    <a:lnTo>
                      <a:pt x="101" y="1599"/>
                    </a:lnTo>
                    <a:lnTo>
                      <a:pt x="73" y="1615"/>
                    </a:lnTo>
                    <a:lnTo>
                      <a:pt x="69" y="1649"/>
                    </a:lnTo>
                    <a:lnTo>
                      <a:pt x="62" y="1664"/>
                    </a:lnTo>
                    <a:lnTo>
                      <a:pt x="34" y="1661"/>
                    </a:lnTo>
                    <a:lnTo>
                      <a:pt x="23" y="1700"/>
                    </a:lnTo>
                    <a:lnTo>
                      <a:pt x="36" y="1710"/>
                    </a:lnTo>
                    <a:lnTo>
                      <a:pt x="62" y="1703"/>
                    </a:lnTo>
                    <a:lnTo>
                      <a:pt x="76" y="1721"/>
                    </a:lnTo>
                    <a:lnTo>
                      <a:pt x="78" y="1730"/>
                    </a:lnTo>
                    <a:lnTo>
                      <a:pt x="57" y="1744"/>
                    </a:lnTo>
                    <a:lnTo>
                      <a:pt x="59" y="1767"/>
                    </a:lnTo>
                    <a:lnTo>
                      <a:pt x="34" y="1772"/>
                    </a:lnTo>
                    <a:lnTo>
                      <a:pt x="16" y="1760"/>
                    </a:lnTo>
                    <a:lnTo>
                      <a:pt x="20" y="1792"/>
                    </a:lnTo>
                    <a:lnTo>
                      <a:pt x="16" y="1814"/>
                    </a:lnTo>
                    <a:lnTo>
                      <a:pt x="0" y="1814"/>
                    </a:lnTo>
                    <a:lnTo>
                      <a:pt x="39" y="1855"/>
                    </a:lnTo>
                    <a:lnTo>
                      <a:pt x="59" y="1878"/>
                    </a:lnTo>
                    <a:lnTo>
                      <a:pt x="69" y="1910"/>
                    </a:lnTo>
                    <a:lnTo>
                      <a:pt x="108" y="1933"/>
                    </a:lnTo>
                    <a:lnTo>
                      <a:pt x="150" y="1956"/>
                    </a:lnTo>
                    <a:lnTo>
                      <a:pt x="191" y="1956"/>
                    </a:lnTo>
                    <a:lnTo>
                      <a:pt x="249" y="1917"/>
                    </a:lnTo>
                    <a:lnTo>
                      <a:pt x="308" y="1874"/>
                    </a:lnTo>
                    <a:lnTo>
                      <a:pt x="360" y="1802"/>
                    </a:lnTo>
                    <a:lnTo>
                      <a:pt x="369" y="1795"/>
                    </a:lnTo>
                    <a:lnTo>
                      <a:pt x="383" y="1818"/>
                    </a:lnTo>
                    <a:lnTo>
                      <a:pt x="410" y="1802"/>
                    </a:lnTo>
                    <a:lnTo>
                      <a:pt x="419" y="1776"/>
                    </a:lnTo>
                    <a:lnTo>
                      <a:pt x="422" y="1744"/>
                    </a:lnTo>
                    <a:lnTo>
                      <a:pt x="449" y="1703"/>
                    </a:lnTo>
                    <a:lnTo>
                      <a:pt x="438" y="1749"/>
                    </a:lnTo>
                    <a:lnTo>
                      <a:pt x="452" y="1756"/>
                    </a:lnTo>
                    <a:lnTo>
                      <a:pt x="445" y="1776"/>
                    </a:lnTo>
                    <a:lnTo>
                      <a:pt x="452" y="1811"/>
                    </a:lnTo>
                    <a:lnTo>
                      <a:pt x="465" y="1841"/>
                    </a:lnTo>
                    <a:lnTo>
                      <a:pt x="480" y="1832"/>
                    </a:lnTo>
                  </a:path>
                </a:pathLst>
              </a:custGeom>
              <a:solidFill>
                <a:srgbClr val="77777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1113">
                    <a:solidFill>
                      <a:srgbClr val="5F5F5F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22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</p:grpSp>
        <p:grpSp>
          <p:nvGrpSpPr>
            <p:cNvPr id="6355" name="Group 1108"/>
            <p:cNvGrpSpPr>
              <a:grpSpLocks/>
            </p:cNvGrpSpPr>
            <p:nvPr/>
          </p:nvGrpSpPr>
          <p:grpSpPr bwMode="auto">
            <a:xfrm>
              <a:off x="2194" y="1093"/>
              <a:ext cx="565" cy="559"/>
              <a:chOff x="2194" y="1093"/>
              <a:chExt cx="565" cy="559"/>
            </a:xfrm>
          </p:grpSpPr>
          <p:sp>
            <p:nvSpPr>
              <p:cNvPr id="6356" name="Freeform 1109"/>
              <p:cNvSpPr>
                <a:spLocks/>
              </p:cNvSpPr>
              <p:nvPr/>
            </p:nvSpPr>
            <p:spPr bwMode="auto">
              <a:xfrm>
                <a:off x="2462" y="1263"/>
                <a:ext cx="26" cy="34"/>
              </a:xfrm>
              <a:custGeom>
                <a:avLst/>
                <a:gdLst>
                  <a:gd name="T0" fmla="*/ 26 w 53"/>
                  <a:gd name="T1" fmla="*/ 5 h 69"/>
                  <a:gd name="T2" fmla="*/ 24 w 53"/>
                  <a:gd name="T3" fmla="*/ 13 h 69"/>
                  <a:gd name="T4" fmla="*/ 26 w 53"/>
                  <a:gd name="T5" fmla="*/ 29 h 69"/>
                  <a:gd name="T6" fmla="*/ 8 w 53"/>
                  <a:gd name="T7" fmla="*/ 34 h 69"/>
                  <a:gd name="T8" fmla="*/ 0 w 53"/>
                  <a:gd name="T9" fmla="*/ 26 h 69"/>
                  <a:gd name="T10" fmla="*/ 0 w 53"/>
                  <a:gd name="T11" fmla="*/ 13 h 69"/>
                  <a:gd name="T12" fmla="*/ 5 w 53"/>
                  <a:gd name="T13" fmla="*/ 0 h 69"/>
                  <a:gd name="T14" fmla="*/ 26 w 53"/>
                  <a:gd name="T15" fmla="*/ 5 h 69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53" h="69">
                    <a:moveTo>
                      <a:pt x="53" y="11"/>
                    </a:moveTo>
                    <a:lnTo>
                      <a:pt x="48" y="26"/>
                    </a:lnTo>
                    <a:lnTo>
                      <a:pt x="53" y="58"/>
                    </a:lnTo>
                    <a:lnTo>
                      <a:pt x="16" y="69"/>
                    </a:lnTo>
                    <a:lnTo>
                      <a:pt x="0" y="53"/>
                    </a:lnTo>
                    <a:lnTo>
                      <a:pt x="0" y="26"/>
                    </a:lnTo>
                    <a:lnTo>
                      <a:pt x="11" y="0"/>
                    </a:lnTo>
                    <a:lnTo>
                      <a:pt x="53" y="11"/>
                    </a:lnTo>
                    <a:close/>
                  </a:path>
                </a:pathLst>
              </a:custGeom>
              <a:solidFill>
                <a:srgbClr val="77777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1113">
                    <a:solidFill>
                      <a:srgbClr val="5F5F5F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22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6357" name="Freeform 1110"/>
              <p:cNvSpPr>
                <a:spLocks/>
              </p:cNvSpPr>
              <p:nvPr/>
            </p:nvSpPr>
            <p:spPr bwMode="auto">
              <a:xfrm>
                <a:off x="2419" y="1287"/>
                <a:ext cx="24" cy="18"/>
              </a:xfrm>
              <a:custGeom>
                <a:avLst/>
                <a:gdLst>
                  <a:gd name="T0" fmla="*/ 22 w 48"/>
                  <a:gd name="T1" fmla="*/ 0 h 37"/>
                  <a:gd name="T2" fmla="*/ 24 w 48"/>
                  <a:gd name="T3" fmla="*/ 13 h 37"/>
                  <a:gd name="T4" fmla="*/ 6 w 48"/>
                  <a:gd name="T5" fmla="*/ 18 h 37"/>
                  <a:gd name="T6" fmla="*/ 0 w 48"/>
                  <a:gd name="T7" fmla="*/ 5 h 37"/>
                  <a:gd name="T8" fmla="*/ 22 w 48"/>
                  <a:gd name="T9" fmla="*/ 0 h 3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48" h="37">
                    <a:moveTo>
                      <a:pt x="43" y="0"/>
                    </a:moveTo>
                    <a:lnTo>
                      <a:pt x="48" y="26"/>
                    </a:lnTo>
                    <a:lnTo>
                      <a:pt x="11" y="37"/>
                    </a:lnTo>
                    <a:lnTo>
                      <a:pt x="0" y="10"/>
                    </a:lnTo>
                    <a:lnTo>
                      <a:pt x="43" y="0"/>
                    </a:lnTo>
                    <a:close/>
                  </a:path>
                </a:pathLst>
              </a:custGeom>
              <a:solidFill>
                <a:srgbClr val="77777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1113">
                    <a:solidFill>
                      <a:srgbClr val="5F5F5F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22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6358" name="Freeform 1111"/>
              <p:cNvSpPr>
                <a:spLocks/>
              </p:cNvSpPr>
              <p:nvPr/>
            </p:nvSpPr>
            <p:spPr bwMode="auto">
              <a:xfrm>
                <a:off x="2427" y="1249"/>
                <a:ext cx="29" cy="22"/>
              </a:xfrm>
              <a:custGeom>
                <a:avLst/>
                <a:gdLst>
                  <a:gd name="T0" fmla="*/ 0 w 59"/>
                  <a:gd name="T1" fmla="*/ 14 h 44"/>
                  <a:gd name="T2" fmla="*/ 21 w 59"/>
                  <a:gd name="T3" fmla="*/ 22 h 44"/>
                  <a:gd name="T4" fmla="*/ 29 w 59"/>
                  <a:gd name="T5" fmla="*/ 5 h 44"/>
                  <a:gd name="T6" fmla="*/ 16 w 59"/>
                  <a:gd name="T7" fmla="*/ 0 h 44"/>
                  <a:gd name="T8" fmla="*/ 8 w 59"/>
                  <a:gd name="T9" fmla="*/ 5 h 44"/>
                  <a:gd name="T10" fmla="*/ 0 w 59"/>
                  <a:gd name="T11" fmla="*/ 10 h 44"/>
                  <a:gd name="T12" fmla="*/ 0 w 59"/>
                  <a:gd name="T13" fmla="*/ 14 h 4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59" h="44">
                    <a:moveTo>
                      <a:pt x="0" y="28"/>
                    </a:moveTo>
                    <a:lnTo>
                      <a:pt x="43" y="44"/>
                    </a:lnTo>
                    <a:lnTo>
                      <a:pt x="59" y="10"/>
                    </a:lnTo>
                    <a:lnTo>
                      <a:pt x="32" y="0"/>
                    </a:lnTo>
                    <a:lnTo>
                      <a:pt x="16" y="10"/>
                    </a:lnTo>
                    <a:lnTo>
                      <a:pt x="0" y="19"/>
                    </a:lnTo>
                    <a:lnTo>
                      <a:pt x="0" y="28"/>
                    </a:lnTo>
                    <a:close/>
                  </a:path>
                </a:pathLst>
              </a:custGeom>
              <a:solidFill>
                <a:srgbClr val="77777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1113">
                    <a:solidFill>
                      <a:srgbClr val="5F5F5F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22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6359" name="Freeform 1112"/>
              <p:cNvSpPr>
                <a:spLocks/>
              </p:cNvSpPr>
              <p:nvPr/>
            </p:nvSpPr>
            <p:spPr bwMode="auto">
              <a:xfrm>
                <a:off x="2462" y="1229"/>
                <a:ext cx="21" cy="14"/>
              </a:xfrm>
              <a:custGeom>
                <a:avLst/>
                <a:gdLst>
                  <a:gd name="T0" fmla="*/ 0 w 43"/>
                  <a:gd name="T1" fmla="*/ 14 h 28"/>
                  <a:gd name="T2" fmla="*/ 16 w 43"/>
                  <a:gd name="T3" fmla="*/ 0 h 28"/>
                  <a:gd name="T4" fmla="*/ 21 w 43"/>
                  <a:gd name="T5" fmla="*/ 6 h 28"/>
                  <a:gd name="T6" fmla="*/ 0 w 43"/>
                  <a:gd name="T7" fmla="*/ 14 h 28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43" h="28">
                    <a:moveTo>
                      <a:pt x="0" y="28"/>
                    </a:moveTo>
                    <a:lnTo>
                      <a:pt x="32" y="0"/>
                    </a:lnTo>
                    <a:lnTo>
                      <a:pt x="43" y="11"/>
                    </a:lnTo>
                    <a:lnTo>
                      <a:pt x="0" y="28"/>
                    </a:lnTo>
                    <a:close/>
                  </a:path>
                </a:pathLst>
              </a:custGeom>
              <a:solidFill>
                <a:srgbClr val="77777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1113">
                    <a:solidFill>
                      <a:srgbClr val="5F5F5F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22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6360" name="Freeform 1113"/>
              <p:cNvSpPr>
                <a:spLocks/>
              </p:cNvSpPr>
              <p:nvPr/>
            </p:nvSpPr>
            <p:spPr bwMode="auto">
              <a:xfrm>
                <a:off x="2385" y="1295"/>
                <a:ext cx="16" cy="16"/>
              </a:xfrm>
              <a:custGeom>
                <a:avLst/>
                <a:gdLst>
                  <a:gd name="T0" fmla="*/ 13 w 31"/>
                  <a:gd name="T1" fmla="*/ 0 h 31"/>
                  <a:gd name="T2" fmla="*/ 16 w 31"/>
                  <a:gd name="T3" fmla="*/ 13 h 31"/>
                  <a:gd name="T4" fmla="*/ 0 w 31"/>
                  <a:gd name="T5" fmla="*/ 16 h 31"/>
                  <a:gd name="T6" fmla="*/ 13 w 31"/>
                  <a:gd name="T7" fmla="*/ 0 h 31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31" h="31">
                    <a:moveTo>
                      <a:pt x="26" y="0"/>
                    </a:moveTo>
                    <a:lnTo>
                      <a:pt x="31" y="26"/>
                    </a:lnTo>
                    <a:lnTo>
                      <a:pt x="0" y="31"/>
                    </a:lnTo>
                    <a:lnTo>
                      <a:pt x="26" y="0"/>
                    </a:lnTo>
                    <a:close/>
                  </a:path>
                </a:pathLst>
              </a:custGeom>
              <a:solidFill>
                <a:srgbClr val="77777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1113">
                    <a:solidFill>
                      <a:srgbClr val="5F5F5F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22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6361" name="Freeform 1114"/>
              <p:cNvSpPr>
                <a:spLocks/>
              </p:cNvSpPr>
              <p:nvPr/>
            </p:nvSpPr>
            <p:spPr bwMode="auto">
              <a:xfrm>
                <a:off x="2552" y="1185"/>
                <a:ext cx="30" cy="24"/>
              </a:xfrm>
              <a:custGeom>
                <a:avLst/>
                <a:gdLst>
                  <a:gd name="T0" fmla="*/ 13 w 58"/>
                  <a:gd name="T1" fmla="*/ 0 h 47"/>
                  <a:gd name="T2" fmla="*/ 0 w 58"/>
                  <a:gd name="T3" fmla="*/ 11 h 47"/>
                  <a:gd name="T4" fmla="*/ 19 w 58"/>
                  <a:gd name="T5" fmla="*/ 24 h 47"/>
                  <a:gd name="T6" fmla="*/ 30 w 58"/>
                  <a:gd name="T7" fmla="*/ 11 h 47"/>
                  <a:gd name="T8" fmla="*/ 13 w 58"/>
                  <a:gd name="T9" fmla="*/ 0 h 4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58" h="47">
                    <a:moveTo>
                      <a:pt x="26" y="0"/>
                    </a:moveTo>
                    <a:lnTo>
                      <a:pt x="0" y="21"/>
                    </a:lnTo>
                    <a:lnTo>
                      <a:pt x="37" y="47"/>
                    </a:lnTo>
                    <a:lnTo>
                      <a:pt x="58" y="21"/>
                    </a:lnTo>
                    <a:lnTo>
                      <a:pt x="26" y="0"/>
                    </a:lnTo>
                    <a:close/>
                  </a:path>
                </a:pathLst>
              </a:custGeom>
              <a:solidFill>
                <a:srgbClr val="77777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1113">
                    <a:solidFill>
                      <a:srgbClr val="5F5F5F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22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6362" name="Freeform 1115"/>
              <p:cNvSpPr>
                <a:spLocks/>
              </p:cNvSpPr>
              <p:nvPr/>
            </p:nvSpPr>
            <p:spPr bwMode="auto">
              <a:xfrm>
                <a:off x="2579" y="1164"/>
                <a:ext cx="29" cy="24"/>
              </a:xfrm>
              <a:custGeom>
                <a:avLst/>
                <a:gdLst>
                  <a:gd name="T0" fmla="*/ 0 w 58"/>
                  <a:gd name="T1" fmla="*/ 8 h 48"/>
                  <a:gd name="T2" fmla="*/ 13 w 58"/>
                  <a:gd name="T3" fmla="*/ 24 h 48"/>
                  <a:gd name="T4" fmla="*/ 29 w 58"/>
                  <a:gd name="T5" fmla="*/ 14 h 48"/>
                  <a:gd name="T6" fmla="*/ 16 w 58"/>
                  <a:gd name="T7" fmla="*/ 0 h 48"/>
                  <a:gd name="T8" fmla="*/ 0 w 58"/>
                  <a:gd name="T9" fmla="*/ 8 h 4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58" h="48">
                    <a:moveTo>
                      <a:pt x="0" y="16"/>
                    </a:moveTo>
                    <a:lnTo>
                      <a:pt x="26" y="48"/>
                    </a:lnTo>
                    <a:lnTo>
                      <a:pt x="58" y="27"/>
                    </a:lnTo>
                    <a:lnTo>
                      <a:pt x="32" y="0"/>
                    </a:lnTo>
                    <a:lnTo>
                      <a:pt x="0" y="16"/>
                    </a:lnTo>
                    <a:close/>
                  </a:path>
                </a:pathLst>
              </a:custGeom>
              <a:solidFill>
                <a:srgbClr val="77777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1113">
                    <a:solidFill>
                      <a:srgbClr val="5F5F5F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22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6363" name="Freeform 1116"/>
              <p:cNvSpPr>
                <a:spLocks/>
              </p:cNvSpPr>
              <p:nvPr/>
            </p:nvSpPr>
            <p:spPr bwMode="auto">
              <a:xfrm>
                <a:off x="2656" y="1119"/>
                <a:ext cx="42" cy="29"/>
              </a:xfrm>
              <a:custGeom>
                <a:avLst/>
                <a:gdLst>
                  <a:gd name="T0" fmla="*/ 18 w 85"/>
                  <a:gd name="T1" fmla="*/ 8 h 59"/>
                  <a:gd name="T2" fmla="*/ 26 w 85"/>
                  <a:gd name="T3" fmla="*/ 13 h 59"/>
                  <a:gd name="T4" fmla="*/ 42 w 85"/>
                  <a:gd name="T5" fmla="*/ 0 h 59"/>
                  <a:gd name="T6" fmla="*/ 34 w 85"/>
                  <a:gd name="T7" fmla="*/ 26 h 59"/>
                  <a:gd name="T8" fmla="*/ 18 w 85"/>
                  <a:gd name="T9" fmla="*/ 29 h 59"/>
                  <a:gd name="T10" fmla="*/ 0 w 85"/>
                  <a:gd name="T11" fmla="*/ 11 h 59"/>
                  <a:gd name="T12" fmla="*/ 18 w 85"/>
                  <a:gd name="T13" fmla="*/ 8 h 59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85" h="59">
                    <a:moveTo>
                      <a:pt x="37" y="16"/>
                    </a:moveTo>
                    <a:lnTo>
                      <a:pt x="53" y="27"/>
                    </a:lnTo>
                    <a:lnTo>
                      <a:pt x="85" y="0"/>
                    </a:lnTo>
                    <a:lnTo>
                      <a:pt x="69" y="53"/>
                    </a:lnTo>
                    <a:lnTo>
                      <a:pt x="37" y="59"/>
                    </a:lnTo>
                    <a:lnTo>
                      <a:pt x="0" y="22"/>
                    </a:lnTo>
                    <a:lnTo>
                      <a:pt x="37" y="16"/>
                    </a:lnTo>
                    <a:close/>
                  </a:path>
                </a:pathLst>
              </a:custGeom>
              <a:solidFill>
                <a:srgbClr val="77777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1113">
                    <a:solidFill>
                      <a:srgbClr val="5F5F5F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22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6364" name="Freeform 1117"/>
              <p:cNvSpPr>
                <a:spLocks/>
              </p:cNvSpPr>
              <p:nvPr/>
            </p:nvSpPr>
            <p:spPr bwMode="auto">
              <a:xfrm>
                <a:off x="2738" y="1093"/>
                <a:ext cx="21" cy="16"/>
              </a:xfrm>
              <a:custGeom>
                <a:avLst/>
                <a:gdLst>
                  <a:gd name="T0" fmla="*/ 11 w 42"/>
                  <a:gd name="T1" fmla="*/ 0 h 32"/>
                  <a:gd name="T2" fmla="*/ 19 w 42"/>
                  <a:gd name="T3" fmla="*/ 6 h 32"/>
                  <a:gd name="T4" fmla="*/ 21 w 42"/>
                  <a:gd name="T5" fmla="*/ 16 h 32"/>
                  <a:gd name="T6" fmla="*/ 0 w 42"/>
                  <a:gd name="T7" fmla="*/ 16 h 32"/>
                  <a:gd name="T8" fmla="*/ 11 w 42"/>
                  <a:gd name="T9" fmla="*/ 0 h 3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42" h="32">
                    <a:moveTo>
                      <a:pt x="21" y="0"/>
                    </a:moveTo>
                    <a:lnTo>
                      <a:pt x="37" y="11"/>
                    </a:lnTo>
                    <a:lnTo>
                      <a:pt x="42" y="32"/>
                    </a:lnTo>
                    <a:lnTo>
                      <a:pt x="0" y="32"/>
                    </a:lnTo>
                    <a:lnTo>
                      <a:pt x="21" y="0"/>
                    </a:lnTo>
                    <a:close/>
                  </a:path>
                </a:pathLst>
              </a:custGeom>
              <a:solidFill>
                <a:srgbClr val="77777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1113">
                    <a:solidFill>
                      <a:srgbClr val="5F5F5F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22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6365" name="Freeform 1118"/>
              <p:cNvSpPr>
                <a:spLocks/>
              </p:cNvSpPr>
              <p:nvPr/>
            </p:nvSpPr>
            <p:spPr bwMode="auto">
              <a:xfrm>
                <a:off x="2194" y="1634"/>
                <a:ext cx="32" cy="18"/>
              </a:xfrm>
              <a:custGeom>
                <a:avLst/>
                <a:gdLst>
                  <a:gd name="T0" fmla="*/ 32 w 64"/>
                  <a:gd name="T1" fmla="*/ 10 h 37"/>
                  <a:gd name="T2" fmla="*/ 8 w 64"/>
                  <a:gd name="T3" fmla="*/ 0 h 37"/>
                  <a:gd name="T4" fmla="*/ 0 w 64"/>
                  <a:gd name="T5" fmla="*/ 8 h 37"/>
                  <a:gd name="T6" fmla="*/ 3 w 64"/>
                  <a:gd name="T7" fmla="*/ 18 h 37"/>
                  <a:gd name="T8" fmla="*/ 32 w 64"/>
                  <a:gd name="T9" fmla="*/ 10 h 3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4" h="37">
                    <a:moveTo>
                      <a:pt x="64" y="21"/>
                    </a:moveTo>
                    <a:lnTo>
                      <a:pt x="16" y="0"/>
                    </a:lnTo>
                    <a:lnTo>
                      <a:pt x="0" y="16"/>
                    </a:lnTo>
                    <a:lnTo>
                      <a:pt x="6" y="37"/>
                    </a:lnTo>
                    <a:lnTo>
                      <a:pt x="64" y="21"/>
                    </a:lnTo>
                    <a:close/>
                  </a:path>
                </a:pathLst>
              </a:custGeom>
              <a:solidFill>
                <a:srgbClr val="77777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1113">
                    <a:solidFill>
                      <a:srgbClr val="5F5F5F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22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</p:grpSp>
      </p:grpSp>
      <p:sp>
        <p:nvSpPr>
          <p:cNvPr id="6228" name="Freeform 1119"/>
          <p:cNvSpPr>
            <a:spLocks/>
          </p:cNvSpPr>
          <p:nvPr/>
        </p:nvSpPr>
        <p:spPr bwMode="auto">
          <a:xfrm>
            <a:off x="7077785" y="4615990"/>
            <a:ext cx="560827" cy="228028"/>
          </a:xfrm>
          <a:custGeom>
            <a:avLst/>
            <a:gdLst>
              <a:gd name="T0" fmla="*/ 113 w 621"/>
              <a:gd name="T1" fmla="*/ 7 h 276"/>
              <a:gd name="T2" fmla="*/ 125 w 621"/>
              <a:gd name="T3" fmla="*/ 0 h 276"/>
              <a:gd name="T4" fmla="*/ 137 w 621"/>
              <a:gd name="T5" fmla="*/ 0 h 276"/>
              <a:gd name="T6" fmla="*/ 143 w 621"/>
              <a:gd name="T7" fmla="*/ 10 h 276"/>
              <a:gd name="T8" fmla="*/ 156 w 621"/>
              <a:gd name="T9" fmla="*/ 2 h 276"/>
              <a:gd name="T10" fmla="*/ 168 w 621"/>
              <a:gd name="T11" fmla="*/ 5 h 276"/>
              <a:gd name="T12" fmla="*/ 187 w 621"/>
              <a:gd name="T13" fmla="*/ 23 h 276"/>
              <a:gd name="T14" fmla="*/ 207 w 621"/>
              <a:gd name="T15" fmla="*/ 30 h 276"/>
              <a:gd name="T16" fmla="*/ 215 w 621"/>
              <a:gd name="T17" fmla="*/ 32 h 276"/>
              <a:gd name="T18" fmla="*/ 226 w 621"/>
              <a:gd name="T19" fmla="*/ 24 h 276"/>
              <a:gd name="T20" fmla="*/ 236 w 621"/>
              <a:gd name="T21" fmla="*/ 21 h 276"/>
              <a:gd name="T22" fmla="*/ 264 w 621"/>
              <a:gd name="T23" fmla="*/ 28 h 276"/>
              <a:gd name="T24" fmla="*/ 302 w 621"/>
              <a:gd name="T25" fmla="*/ 36 h 276"/>
              <a:gd name="T26" fmla="*/ 332 w 621"/>
              <a:gd name="T27" fmla="*/ 44 h 276"/>
              <a:gd name="T28" fmla="*/ 322 w 621"/>
              <a:gd name="T29" fmla="*/ 55 h 276"/>
              <a:gd name="T30" fmla="*/ 302 w 621"/>
              <a:gd name="T31" fmla="*/ 73 h 276"/>
              <a:gd name="T32" fmla="*/ 297 w 621"/>
              <a:gd name="T33" fmla="*/ 79 h 276"/>
              <a:gd name="T34" fmla="*/ 299 w 621"/>
              <a:gd name="T35" fmla="*/ 92 h 276"/>
              <a:gd name="T36" fmla="*/ 285 w 621"/>
              <a:gd name="T37" fmla="*/ 92 h 276"/>
              <a:gd name="T38" fmla="*/ 271 w 621"/>
              <a:gd name="T39" fmla="*/ 82 h 276"/>
              <a:gd name="T40" fmla="*/ 257 w 621"/>
              <a:gd name="T41" fmla="*/ 79 h 276"/>
              <a:gd name="T42" fmla="*/ 220 w 621"/>
              <a:gd name="T43" fmla="*/ 87 h 276"/>
              <a:gd name="T44" fmla="*/ 210 w 621"/>
              <a:gd name="T45" fmla="*/ 94 h 276"/>
              <a:gd name="T46" fmla="*/ 200 w 621"/>
              <a:gd name="T47" fmla="*/ 107 h 276"/>
              <a:gd name="T48" fmla="*/ 180 w 621"/>
              <a:gd name="T49" fmla="*/ 117 h 276"/>
              <a:gd name="T50" fmla="*/ 169 w 621"/>
              <a:gd name="T51" fmla="*/ 117 h 276"/>
              <a:gd name="T52" fmla="*/ 157 w 621"/>
              <a:gd name="T53" fmla="*/ 108 h 276"/>
              <a:gd name="T54" fmla="*/ 146 w 621"/>
              <a:gd name="T55" fmla="*/ 108 h 276"/>
              <a:gd name="T56" fmla="*/ 109 w 621"/>
              <a:gd name="T57" fmla="*/ 125 h 276"/>
              <a:gd name="T58" fmla="*/ 90 w 621"/>
              <a:gd name="T59" fmla="*/ 133 h 276"/>
              <a:gd name="T60" fmla="*/ 78 w 621"/>
              <a:gd name="T61" fmla="*/ 135 h 276"/>
              <a:gd name="T62" fmla="*/ 47 w 621"/>
              <a:gd name="T63" fmla="*/ 133 h 276"/>
              <a:gd name="T64" fmla="*/ 35 w 621"/>
              <a:gd name="T65" fmla="*/ 133 h 276"/>
              <a:gd name="T66" fmla="*/ 25 w 621"/>
              <a:gd name="T67" fmla="*/ 120 h 276"/>
              <a:gd name="T68" fmla="*/ 21 w 621"/>
              <a:gd name="T69" fmla="*/ 116 h 276"/>
              <a:gd name="T70" fmla="*/ 10 w 621"/>
              <a:gd name="T71" fmla="*/ 111 h 276"/>
              <a:gd name="T72" fmla="*/ 5 w 621"/>
              <a:gd name="T73" fmla="*/ 105 h 276"/>
              <a:gd name="T74" fmla="*/ 0 w 621"/>
              <a:gd name="T75" fmla="*/ 92 h 276"/>
              <a:gd name="T76" fmla="*/ 0 w 621"/>
              <a:gd name="T77" fmla="*/ 77 h 276"/>
              <a:gd name="T78" fmla="*/ 32 w 621"/>
              <a:gd name="T79" fmla="*/ 65 h 276"/>
              <a:gd name="T80" fmla="*/ 68 w 621"/>
              <a:gd name="T81" fmla="*/ 65 h 276"/>
              <a:gd name="T82" fmla="*/ 89 w 621"/>
              <a:gd name="T83" fmla="*/ 47 h 276"/>
              <a:gd name="T84" fmla="*/ 92 w 621"/>
              <a:gd name="T85" fmla="*/ 16 h 276"/>
              <a:gd name="T86" fmla="*/ 113 w 621"/>
              <a:gd name="T87" fmla="*/ 7 h 27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</a:gdLst>
            <a:ahLst/>
            <a:cxnLst>
              <a:cxn ang="T88">
                <a:pos x="T0" y="T1"/>
              </a:cxn>
              <a:cxn ang="T89">
                <a:pos x="T2" y="T3"/>
              </a:cxn>
              <a:cxn ang="T90">
                <a:pos x="T4" y="T5"/>
              </a:cxn>
              <a:cxn ang="T91">
                <a:pos x="T6" y="T7"/>
              </a:cxn>
              <a:cxn ang="T92">
                <a:pos x="T8" y="T9"/>
              </a:cxn>
              <a:cxn ang="T93">
                <a:pos x="T10" y="T11"/>
              </a:cxn>
              <a:cxn ang="T94">
                <a:pos x="T12" y="T13"/>
              </a:cxn>
              <a:cxn ang="T95">
                <a:pos x="T14" y="T15"/>
              </a:cxn>
              <a:cxn ang="T96">
                <a:pos x="T16" y="T17"/>
              </a:cxn>
              <a:cxn ang="T97">
                <a:pos x="T18" y="T19"/>
              </a:cxn>
              <a:cxn ang="T98">
                <a:pos x="T20" y="T21"/>
              </a:cxn>
              <a:cxn ang="T99">
                <a:pos x="T22" y="T23"/>
              </a:cxn>
              <a:cxn ang="T100">
                <a:pos x="T24" y="T25"/>
              </a:cxn>
              <a:cxn ang="T101">
                <a:pos x="T26" y="T27"/>
              </a:cxn>
              <a:cxn ang="T102">
                <a:pos x="T28" y="T29"/>
              </a:cxn>
              <a:cxn ang="T103">
                <a:pos x="T30" y="T31"/>
              </a:cxn>
              <a:cxn ang="T104">
                <a:pos x="T32" y="T33"/>
              </a:cxn>
              <a:cxn ang="T105">
                <a:pos x="T34" y="T35"/>
              </a:cxn>
              <a:cxn ang="T106">
                <a:pos x="T36" y="T37"/>
              </a:cxn>
              <a:cxn ang="T107">
                <a:pos x="T38" y="T39"/>
              </a:cxn>
              <a:cxn ang="T108">
                <a:pos x="T40" y="T41"/>
              </a:cxn>
              <a:cxn ang="T109">
                <a:pos x="T42" y="T43"/>
              </a:cxn>
              <a:cxn ang="T110">
                <a:pos x="T44" y="T45"/>
              </a:cxn>
              <a:cxn ang="T111">
                <a:pos x="T46" y="T47"/>
              </a:cxn>
              <a:cxn ang="T112">
                <a:pos x="T48" y="T49"/>
              </a:cxn>
              <a:cxn ang="T113">
                <a:pos x="T50" y="T51"/>
              </a:cxn>
              <a:cxn ang="T114">
                <a:pos x="T52" y="T53"/>
              </a:cxn>
              <a:cxn ang="T115">
                <a:pos x="T54" y="T55"/>
              </a:cxn>
              <a:cxn ang="T116">
                <a:pos x="T56" y="T57"/>
              </a:cxn>
              <a:cxn ang="T117">
                <a:pos x="T58" y="T59"/>
              </a:cxn>
              <a:cxn ang="T118">
                <a:pos x="T60" y="T61"/>
              </a:cxn>
              <a:cxn ang="T119">
                <a:pos x="T62" y="T63"/>
              </a:cxn>
              <a:cxn ang="T120">
                <a:pos x="T64" y="T65"/>
              </a:cxn>
              <a:cxn ang="T121">
                <a:pos x="T66" y="T67"/>
              </a:cxn>
              <a:cxn ang="T122">
                <a:pos x="T68" y="T69"/>
              </a:cxn>
              <a:cxn ang="T123">
                <a:pos x="T70" y="T71"/>
              </a:cxn>
              <a:cxn ang="T124">
                <a:pos x="T72" y="T73"/>
              </a:cxn>
              <a:cxn ang="T125">
                <a:pos x="T74" y="T75"/>
              </a:cxn>
              <a:cxn ang="T126">
                <a:pos x="T76" y="T77"/>
              </a:cxn>
              <a:cxn ang="T127">
                <a:pos x="T78" y="T79"/>
              </a:cxn>
              <a:cxn ang="T128">
                <a:pos x="T80" y="T81"/>
              </a:cxn>
              <a:cxn ang="T129">
                <a:pos x="T82" y="T83"/>
              </a:cxn>
              <a:cxn ang="T130">
                <a:pos x="T84" y="T85"/>
              </a:cxn>
              <a:cxn ang="T131">
                <a:pos x="T86" y="T87"/>
              </a:cxn>
            </a:cxnLst>
            <a:rect l="0" t="0" r="r" b="b"/>
            <a:pathLst>
              <a:path w="621" h="276">
                <a:moveTo>
                  <a:pt x="212" y="15"/>
                </a:moveTo>
                <a:lnTo>
                  <a:pt x="233" y="0"/>
                </a:lnTo>
                <a:lnTo>
                  <a:pt x="257" y="0"/>
                </a:lnTo>
                <a:lnTo>
                  <a:pt x="268" y="20"/>
                </a:lnTo>
                <a:lnTo>
                  <a:pt x="291" y="4"/>
                </a:lnTo>
                <a:lnTo>
                  <a:pt x="314" y="11"/>
                </a:lnTo>
                <a:lnTo>
                  <a:pt x="349" y="46"/>
                </a:lnTo>
                <a:lnTo>
                  <a:pt x="388" y="62"/>
                </a:lnTo>
                <a:lnTo>
                  <a:pt x="402" y="66"/>
                </a:lnTo>
                <a:lnTo>
                  <a:pt x="422" y="50"/>
                </a:lnTo>
                <a:lnTo>
                  <a:pt x="441" y="43"/>
                </a:lnTo>
                <a:lnTo>
                  <a:pt x="494" y="57"/>
                </a:lnTo>
                <a:lnTo>
                  <a:pt x="565" y="73"/>
                </a:lnTo>
                <a:lnTo>
                  <a:pt x="621" y="89"/>
                </a:lnTo>
                <a:lnTo>
                  <a:pt x="602" y="112"/>
                </a:lnTo>
                <a:lnTo>
                  <a:pt x="565" y="149"/>
                </a:lnTo>
                <a:lnTo>
                  <a:pt x="556" y="161"/>
                </a:lnTo>
                <a:lnTo>
                  <a:pt x="559" y="188"/>
                </a:lnTo>
                <a:lnTo>
                  <a:pt x="533" y="188"/>
                </a:lnTo>
                <a:lnTo>
                  <a:pt x="506" y="168"/>
                </a:lnTo>
                <a:lnTo>
                  <a:pt x="480" y="161"/>
                </a:lnTo>
                <a:lnTo>
                  <a:pt x="411" y="177"/>
                </a:lnTo>
                <a:lnTo>
                  <a:pt x="393" y="193"/>
                </a:lnTo>
                <a:lnTo>
                  <a:pt x="374" y="218"/>
                </a:lnTo>
                <a:lnTo>
                  <a:pt x="337" y="240"/>
                </a:lnTo>
                <a:lnTo>
                  <a:pt x="316" y="240"/>
                </a:lnTo>
                <a:lnTo>
                  <a:pt x="293" y="221"/>
                </a:lnTo>
                <a:lnTo>
                  <a:pt x="273" y="221"/>
                </a:lnTo>
                <a:lnTo>
                  <a:pt x="203" y="255"/>
                </a:lnTo>
                <a:lnTo>
                  <a:pt x="169" y="272"/>
                </a:lnTo>
                <a:lnTo>
                  <a:pt x="145" y="276"/>
                </a:lnTo>
                <a:lnTo>
                  <a:pt x="88" y="272"/>
                </a:lnTo>
                <a:lnTo>
                  <a:pt x="65" y="272"/>
                </a:lnTo>
                <a:lnTo>
                  <a:pt x="47" y="246"/>
                </a:lnTo>
                <a:lnTo>
                  <a:pt x="39" y="237"/>
                </a:lnTo>
                <a:lnTo>
                  <a:pt x="19" y="226"/>
                </a:lnTo>
                <a:lnTo>
                  <a:pt x="9" y="214"/>
                </a:lnTo>
                <a:lnTo>
                  <a:pt x="0" y="188"/>
                </a:lnTo>
                <a:lnTo>
                  <a:pt x="0" y="158"/>
                </a:lnTo>
                <a:lnTo>
                  <a:pt x="60" y="133"/>
                </a:lnTo>
                <a:lnTo>
                  <a:pt x="127" y="133"/>
                </a:lnTo>
                <a:lnTo>
                  <a:pt x="167" y="96"/>
                </a:lnTo>
                <a:lnTo>
                  <a:pt x="173" y="32"/>
                </a:lnTo>
                <a:lnTo>
                  <a:pt x="212" y="15"/>
                </a:lnTo>
                <a:close/>
              </a:path>
            </a:pathLst>
          </a:custGeom>
          <a:solidFill>
            <a:srgbClr val="777777"/>
          </a:solidFill>
          <a:ln>
            <a:noFill/>
          </a:ln>
          <a:extLst>
            <a:ext uri="{91240B29-F687-4F45-9708-019B960494DF}">
              <a14:hiddenLine xmlns:a14="http://schemas.microsoft.com/office/drawing/2010/main" w="11113">
                <a:solidFill>
                  <a:srgbClr val="5F5F5F"/>
                </a:solidFill>
                <a:prstDash val="solid"/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22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6229" name="Freeform 1120"/>
          <p:cNvSpPr>
            <a:spLocks/>
          </p:cNvSpPr>
          <p:nvPr/>
        </p:nvSpPr>
        <p:spPr bwMode="auto">
          <a:xfrm>
            <a:off x="7010215" y="4751117"/>
            <a:ext cx="670627" cy="371601"/>
          </a:xfrm>
          <a:custGeom>
            <a:avLst/>
            <a:gdLst>
              <a:gd name="T0" fmla="*/ 2 w 741"/>
              <a:gd name="T1" fmla="*/ 139 h 448"/>
              <a:gd name="T2" fmla="*/ 14 w 741"/>
              <a:gd name="T3" fmla="*/ 149 h 448"/>
              <a:gd name="T4" fmla="*/ 12 w 741"/>
              <a:gd name="T5" fmla="*/ 154 h 448"/>
              <a:gd name="T6" fmla="*/ 16 w 741"/>
              <a:gd name="T7" fmla="*/ 164 h 448"/>
              <a:gd name="T8" fmla="*/ 26 w 741"/>
              <a:gd name="T9" fmla="*/ 164 h 448"/>
              <a:gd name="T10" fmla="*/ 66 w 741"/>
              <a:gd name="T11" fmla="*/ 199 h 448"/>
              <a:gd name="T12" fmla="*/ 78 w 741"/>
              <a:gd name="T13" fmla="*/ 201 h 448"/>
              <a:gd name="T14" fmla="*/ 110 w 741"/>
              <a:gd name="T15" fmla="*/ 220 h 448"/>
              <a:gd name="T16" fmla="*/ 125 w 741"/>
              <a:gd name="T17" fmla="*/ 209 h 448"/>
              <a:gd name="T18" fmla="*/ 148 w 741"/>
              <a:gd name="T19" fmla="*/ 211 h 448"/>
              <a:gd name="T20" fmla="*/ 156 w 741"/>
              <a:gd name="T21" fmla="*/ 215 h 448"/>
              <a:gd name="T22" fmla="*/ 173 w 741"/>
              <a:gd name="T23" fmla="*/ 209 h 448"/>
              <a:gd name="T24" fmla="*/ 208 w 741"/>
              <a:gd name="T25" fmla="*/ 196 h 448"/>
              <a:gd name="T26" fmla="*/ 249 w 741"/>
              <a:gd name="T27" fmla="*/ 190 h 448"/>
              <a:gd name="T28" fmla="*/ 266 w 741"/>
              <a:gd name="T29" fmla="*/ 193 h 448"/>
              <a:gd name="T30" fmla="*/ 271 w 741"/>
              <a:gd name="T31" fmla="*/ 201 h 448"/>
              <a:gd name="T32" fmla="*/ 286 w 741"/>
              <a:gd name="T33" fmla="*/ 186 h 448"/>
              <a:gd name="T34" fmla="*/ 304 w 741"/>
              <a:gd name="T35" fmla="*/ 180 h 448"/>
              <a:gd name="T36" fmla="*/ 322 w 741"/>
              <a:gd name="T37" fmla="*/ 178 h 448"/>
              <a:gd name="T38" fmla="*/ 354 w 741"/>
              <a:gd name="T39" fmla="*/ 149 h 448"/>
              <a:gd name="T40" fmla="*/ 362 w 741"/>
              <a:gd name="T41" fmla="*/ 132 h 448"/>
              <a:gd name="T42" fmla="*/ 366 w 741"/>
              <a:gd name="T43" fmla="*/ 98 h 448"/>
              <a:gd name="T44" fmla="*/ 370 w 741"/>
              <a:gd name="T45" fmla="*/ 70 h 448"/>
              <a:gd name="T46" fmla="*/ 382 w 741"/>
              <a:gd name="T47" fmla="*/ 69 h 448"/>
              <a:gd name="T48" fmla="*/ 391 w 741"/>
              <a:gd name="T49" fmla="*/ 59 h 448"/>
              <a:gd name="T50" fmla="*/ 397 w 741"/>
              <a:gd name="T51" fmla="*/ 51 h 448"/>
              <a:gd name="T52" fmla="*/ 385 w 741"/>
              <a:gd name="T53" fmla="*/ 43 h 448"/>
              <a:gd name="T54" fmla="*/ 378 w 741"/>
              <a:gd name="T55" fmla="*/ 47 h 448"/>
              <a:gd name="T56" fmla="*/ 360 w 741"/>
              <a:gd name="T57" fmla="*/ 43 h 448"/>
              <a:gd name="T58" fmla="*/ 350 w 741"/>
              <a:gd name="T59" fmla="*/ 30 h 448"/>
              <a:gd name="T60" fmla="*/ 339 w 741"/>
              <a:gd name="T61" fmla="*/ 13 h 448"/>
              <a:gd name="T62" fmla="*/ 327 w 741"/>
              <a:gd name="T63" fmla="*/ 13 h 448"/>
              <a:gd name="T64" fmla="*/ 308 w 741"/>
              <a:gd name="T65" fmla="*/ 0 h 448"/>
              <a:gd name="T66" fmla="*/ 298 w 741"/>
              <a:gd name="T67" fmla="*/ 1 h 448"/>
              <a:gd name="T68" fmla="*/ 259 w 741"/>
              <a:gd name="T69" fmla="*/ 6 h 448"/>
              <a:gd name="T70" fmla="*/ 251 w 741"/>
              <a:gd name="T71" fmla="*/ 16 h 448"/>
              <a:gd name="T72" fmla="*/ 241 w 741"/>
              <a:gd name="T73" fmla="*/ 28 h 448"/>
              <a:gd name="T74" fmla="*/ 227 w 741"/>
              <a:gd name="T75" fmla="*/ 35 h 448"/>
              <a:gd name="T76" fmla="*/ 214 w 741"/>
              <a:gd name="T77" fmla="*/ 38 h 448"/>
              <a:gd name="T78" fmla="*/ 204 w 741"/>
              <a:gd name="T79" fmla="*/ 35 h 448"/>
              <a:gd name="T80" fmla="*/ 196 w 741"/>
              <a:gd name="T81" fmla="*/ 30 h 448"/>
              <a:gd name="T82" fmla="*/ 189 w 741"/>
              <a:gd name="T83" fmla="*/ 28 h 448"/>
              <a:gd name="T84" fmla="*/ 177 w 741"/>
              <a:gd name="T85" fmla="*/ 34 h 448"/>
              <a:gd name="T86" fmla="*/ 161 w 741"/>
              <a:gd name="T87" fmla="*/ 42 h 448"/>
              <a:gd name="T88" fmla="*/ 128 w 741"/>
              <a:gd name="T89" fmla="*/ 55 h 448"/>
              <a:gd name="T90" fmla="*/ 113 w 741"/>
              <a:gd name="T91" fmla="*/ 56 h 448"/>
              <a:gd name="T92" fmla="*/ 78 w 741"/>
              <a:gd name="T93" fmla="*/ 55 h 448"/>
              <a:gd name="T94" fmla="*/ 73 w 741"/>
              <a:gd name="T95" fmla="*/ 53 h 448"/>
              <a:gd name="T96" fmla="*/ 64 w 741"/>
              <a:gd name="T97" fmla="*/ 40 h 448"/>
              <a:gd name="T98" fmla="*/ 53 w 741"/>
              <a:gd name="T99" fmla="*/ 34 h 448"/>
              <a:gd name="T100" fmla="*/ 49 w 741"/>
              <a:gd name="T101" fmla="*/ 38 h 448"/>
              <a:gd name="T102" fmla="*/ 47 w 741"/>
              <a:gd name="T103" fmla="*/ 51 h 448"/>
              <a:gd name="T104" fmla="*/ 41 w 741"/>
              <a:gd name="T105" fmla="*/ 64 h 448"/>
              <a:gd name="T106" fmla="*/ 28 w 741"/>
              <a:gd name="T107" fmla="*/ 64 h 448"/>
              <a:gd name="T108" fmla="*/ 25 w 741"/>
              <a:gd name="T109" fmla="*/ 67 h 448"/>
              <a:gd name="T110" fmla="*/ 31 w 741"/>
              <a:gd name="T111" fmla="*/ 81 h 448"/>
              <a:gd name="T112" fmla="*/ 29 w 741"/>
              <a:gd name="T113" fmla="*/ 93 h 448"/>
              <a:gd name="T114" fmla="*/ 21 w 741"/>
              <a:gd name="T115" fmla="*/ 106 h 448"/>
              <a:gd name="T116" fmla="*/ 14 w 741"/>
              <a:gd name="T117" fmla="*/ 111 h 448"/>
              <a:gd name="T118" fmla="*/ 4 w 741"/>
              <a:gd name="T119" fmla="*/ 115 h 448"/>
              <a:gd name="T120" fmla="*/ 0 w 741"/>
              <a:gd name="T121" fmla="*/ 126 h 448"/>
              <a:gd name="T122" fmla="*/ 2 w 741"/>
              <a:gd name="T123" fmla="*/ 139 h 448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</a:gdLst>
            <a:ahLst/>
            <a:cxnLst>
              <a:cxn ang="T124">
                <a:pos x="T0" y="T1"/>
              </a:cxn>
              <a:cxn ang="T125">
                <a:pos x="T2" y="T3"/>
              </a:cxn>
              <a:cxn ang="T126">
                <a:pos x="T4" y="T5"/>
              </a:cxn>
              <a:cxn ang="T127">
                <a:pos x="T6" y="T7"/>
              </a:cxn>
              <a:cxn ang="T128">
                <a:pos x="T8" y="T9"/>
              </a:cxn>
              <a:cxn ang="T129">
                <a:pos x="T10" y="T11"/>
              </a:cxn>
              <a:cxn ang="T130">
                <a:pos x="T12" y="T13"/>
              </a:cxn>
              <a:cxn ang="T131">
                <a:pos x="T14" y="T15"/>
              </a:cxn>
              <a:cxn ang="T132">
                <a:pos x="T16" y="T17"/>
              </a:cxn>
              <a:cxn ang="T133">
                <a:pos x="T18" y="T19"/>
              </a:cxn>
              <a:cxn ang="T134">
                <a:pos x="T20" y="T21"/>
              </a:cxn>
              <a:cxn ang="T135">
                <a:pos x="T22" y="T23"/>
              </a:cxn>
              <a:cxn ang="T136">
                <a:pos x="T24" y="T25"/>
              </a:cxn>
              <a:cxn ang="T137">
                <a:pos x="T26" y="T27"/>
              </a:cxn>
              <a:cxn ang="T138">
                <a:pos x="T28" y="T29"/>
              </a:cxn>
              <a:cxn ang="T139">
                <a:pos x="T30" y="T31"/>
              </a:cxn>
              <a:cxn ang="T140">
                <a:pos x="T32" y="T33"/>
              </a:cxn>
              <a:cxn ang="T141">
                <a:pos x="T34" y="T35"/>
              </a:cxn>
              <a:cxn ang="T142">
                <a:pos x="T36" y="T37"/>
              </a:cxn>
              <a:cxn ang="T143">
                <a:pos x="T38" y="T39"/>
              </a:cxn>
              <a:cxn ang="T144">
                <a:pos x="T40" y="T41"/>
              </a:cxn>
              <a:cxn ang="T145">
                <a:pos x="T42" y="T43"/>
              </a:cxn>
              <a:cxn ang="T146">
                <a:pos x="T44" y="T45"/>
              </a:cxn>
              <a:cxn ang="T147">
                <a:pos x="T46" y="T47"/>
              </a:cxn>
              <a:cxn ang="T148">
                <a:pos x="T48" y="T49"/>
              </a:cxn>
              <a:cxn ang="T149">
                <a:pos x="T50" y="T51"/>
              </a:cxn>
              <a:cxn ang="T150">
                <a:pos x="T52" y="T53"/>
              </a:cxn>
              <a:cxn ang="T151">
                <a:pos x="T54" y="T55"/>
              </a:cxn>
              <a:cxn ang="T152">
                <a:pos x="T56" y="T57"/>
              </a:cxn>
              <a:cxn ang="T153">
                <a:pos x="T58" y="T59"/>
              </a:cxn>
              <a:cxn ang="T154">
                <a:pos x="T60" y="T61"/>
              </a:cxn>
              <a:cxn ang="T155">
                <a:pos x="T62" y="T63"/>
              </a:cxn>
              <a:cxn ang="T156">
                <a:pos x="T64" y="T65"/>
              </a:cxn>
              <a:cxn ang="T157">
                <a:pos x="T66" y="T67"/>
              </a:cxn>
              <a:cxn ang="T158">
                <a:pos x="T68" y="T69"/>
              </a:cxn>
              <a:cxn ang="T159">
                <a:pos x="T70" y="T71"/>
              </a:cxn>
              <a:cxn ang="T160">
                <a:pos x="T72" y="T73"/>
              </a:cxn>
              <a:cxn ang="T161">
                <a:pos x="T74" y="T75"/>
              </a:cxn>
              <a:cxn ang="T162">
                <a:pos x="T76" y="T77"/>
              </a:cxn>
              <a:cxn ang="T163">
                <a:pos x="T78" y="T79"/>
              </a:cxn>
              <a:cxn ang="T164">
                <a:pos x="T80" y="T81"/>
              </a:cxn>
              <a:cxn ang="T165">
                <a:pos x="T82" y="T83"/>
              </a:cxn>
              <a:cxn ang="T166">
                <a:pos x="T84" y="T85"/>
              </a:cxn>
              <a:cxn ang="T167">
                <a:pos x="T86" y="T87"/>
              </a:cxn>
              <a:cxn ang="T168">
                <a:pos x="T88" y="T89"/>
              </a:cxn>
              <a:cxn ang="T169">
                <a:pos x="T90" y="T91"/>
              </a:cxn>
              <a:cxn ang="T170">
                <a:pos x="T92" y="T93"/>
              </a:cxn>
              <a:cxn ang="T171">
                <a:pos x="T94" y="T95"/>
              </a:cxn>
              <a:cxn ang="T172">
                <a:pos x="T96" y="T97"/>
              </a:cxn>
              <a:cxn ang="T173">
                <a:pos x="T98" y="T99"/>
              </a:cxn>
              <a:cxn ang="T174">
                <a:pos x="T100" y="T101"/>
              </a:cxn>
              <a:cxn ang="T175">
                <a:pos x="T102" y="T103"/>
              </a:cxn>
              <a:cxn ang="T176">
                <a:pos x="T104" y="T105"/>
              </a:cxn>
              <a:cxn ang="T177">
                <a:pos x="T106" y="T107"/>
              </a:cxn>
              <a:cxn ang="T178">
                <a:pos x="T108" y="T109"/>
              </a:cxn>
              <a:cxn ang="T179">
                <a:pos x="T110" y="T111"/>
              </a:cxn>
              <a:cxn ang="T180">
                <a:pos x="T112" y="T113"/>
              </a:cxn>
              <a:cxn ang="T181">
                <a:pos x="T114" y="T115"/>
              </a:cxn>
              <a:cxn ang="T182">
                <a:pos x="T116" y="T117"/>
              </a:cxn>
              <a:cxn ang="T183">
                <a:pos x="T118" y="T119"/>
              </a:cxn>
              <a:cxn ang="T184">
                <a:pos x="T120" y="T121"/>
              </a:cxn>
              <a:cxn ang="T185">
                <a:pos x="T122" y="T123"/>
              </a:cxn>
            </a:cxnLst>
            <a:rect l="0" t="0" r="r" b="b"/>
            <a:pathLst>
              <a:path w="741" h="448">
                <a:moveTo>
                  <a:pt x="3" y="284"/>
                </a:moveTo>
                <a:lnTo>
                  <a:pt x="26" y="303"/>
                </a:lnTo>
                <a:lnTo>
                  <a:pt x="23" y="314"/>
                </a:lnTo>
                <a:lnTo>
                  <a:pt x="30" y="333"/>
                </a:lnTo>
                <a:lnTo>
                  <a:pt x="49" y="333"/>
                </a:lnTo>
                <a:lnTo>
                  <a:pt x="123" y="406"/>
                </a:lnTo>
                <a:lnTo>
                  <a:pt x="146" y="409"/>
                </a:lnTo>
                <a:lnTo>
                  <a:pt x="206" y="448"/>
                </a:lnTo>
                <a:lnTo>
                  <a:pt x="234" y="425"/>
                </a:lnTo>
                <a:lnTo>
                  <a:pt x="277" y="429"/>
                </a:lnTo>
                <a:lnTo>
                  <a:pt x="291" y="437"/>
                </a:lnTo>
                <a:lnTo>
                  <a:pt x="323" y="425"/>
                </a:lnTo>
                <a:lnTo>
                  <a:pt x="388" y="399"/>
                </a:lnTo>
                <a:lnTo>
                  <a:pt x="464" y="386"/>
                </a:lnTo>
                <a:lnTo>
                  <a:pt x="496" y="392"/>
                </a:lnTo>
                <a:lnTo>
                  <a:pt x="506" y="409"/>
                </a:lnTo>
                <a:lnTo>
                  <a:pt x="533" y="379"/>
                </a:lnTo>
                <a:lnTo>
                  <a:pt x="568" y="367"/>
                </a:lnTo>
                <a:lnTo>
                  <a:pt x="601" y="362"/>
                </a:lnTo>
                <a:lnTo>
                  <a:pt x="660" y="303"/>
                </a:lnTo>
                <a:lnTo>
                  <a:pt x="676" y="268"/>
                </a:lnTo>
                <a:lnTo>
                  <a:pt x="683" y="199"/>
                </a:lnTo>
                <a:lnTo>
                  <a:pt x="690" y="143"/>
                </a:lnTo>
                <a:lnTo>
                  <a:pt x="713" y="141"/>
                </a:lnTo>
                <a:lnTo>
                  <a:pt x="730" y="120"/>
                </a:lnTo>
                <a:lnTo>
                  <a:pt x="741" y="104"/>
                </a:lnTo>
                <a:lnTo>
                  <a:pt x="718" y="88"/>
                </a:lnTo>
                <a:lnTo>
                  <a:pt x="706" y="95"/>
                </a:lnTo>
                <a:lnTo>
                  <a:pt x="672" y="88"/>
                </a:lnTo>
                <a:lnTo>
                  <a:pt x="653" y="62"/>
                </a:lnTo>
                <a:lnTo>
                  <a:pt x="633" y="26"/>
                </a:lnTo>
                <a:lnTo>
                  <a:pt x="610" y="26"/>
                </a:lnTo>
                <a:lnTo>
                  <a:pt x="575" y="0"/>
                </a:lnTo>
                <a:lnTo>
                  <a:pt x="556" y="3"/>
                </a:lnTo>
                <a:lnTo>
                  <a:pt x="483" y="12"/>
                </a:lnTo>
                <a:lnTo>
                  <a:pt x="469" y="33"/>
                </a:lnTo>
                <a:lnTo>
                  <a:pt x="450" y="58"/>
                </a:lnTo>
                <a:lnTo>
                  <a:pt x="423" y="72"/>
                </a:lnTo>
                <a:lnTo>
                  <a:pt x="399" y="77"/>
                </a:lnTo>
                <a:lnTo>
                  <a:pt x="381" y="72"/>
                </a:lnTo>
                <a:lnTo>
                  <a:pt x="365" y="62"/>
                </a:lnTo>
                <a:lnTo>
                  <a:pt x="353" y="58"/>
                </a:lnTo>
                <a:lnTo>
                  <a:pt x="330" y="69"/>
                </a:lnTo>
                <a:lnTo>
                  <a:pt x="300" y="85"/>
                </a:lnTo>
                <a:lnTo>
                  <a:pt x="238" y="111"/>
                </a:lnTo>
                <a:lnTo>
                  <a:pt x="211" y="115"/>
                </a:lnTo>
                <a:lnTo>
                  <a:pt x="146" y="111"/>
                </a:lnTo>
                <a:lnTo>
                  <a:pt x="137" y="107"/>
                </a:lnTo>
                <a:lnTo>
                  <a:pt x="120" y="81"/>
                </a:lnTo>
                <a:lnTo>
                  <a:pt x="99" y="69"/>
                </a:lnTo>
                <a:lnTo>
                  <a:pt x="91" y="77"/>
                </a:lnTo>
                <a:lnTo>
                  <a:pt x="88" y="104"/>
                </a:lnTo>
                <a:lnTo>
                  <a:pt x="76" y="130"/>
                </a:lnTo>
                <a:lnTo>
                  <a:pt x="53" y="130"/>
                </a:lnTo>
                <a:lnTo>
                  <a:pt x="46" y="137"/>
                </a:lnTo>
                <a:lnTo>
                  <a:pt x="58" y="164"/>
                </a:lnTo>
                <a:lnTo>
                  <a:pt x="54" y="190"/>
                </a:lnTo>
                <a:lnTo>
                  <a:pt x="39" y="215"/>
                </a:lnTo>
                <a:lnTo>
                  <a:pt x="26" y="226"/>
                </a:lnTo>
                <a:lnTo>
                  <a:pt x="7" y="235"/>
                </a:lnTo>
                <a:lnTo>
                  <a:pt x="0" y="256"/>
                </a:lnTo>
                <a:lnTo>
                  <a:pt x="3" y="284"/>
                </a:lnTo>
                <a:close/>
              </a:path>
            </a:pathLst>
          </a:custGeom>
          <a:solidFill>
            <a:srgbClr val="777777"/>
          </a:solidFill>
          <a:ln>
            <a:noFill/>
          </a:ln>
          <a:extLst>
            <a:ext uri="{91240B29-F687-4F45-9708-019B960494DF}">
              <a14:hiddenLine xmlns:a14="http://schemas.microsoft.com/office/drawing/2010/main" w="11113">
                <a:solidFill>
                  <a:srgbClr val="5F5F5F"/>
                </a:solidFill>
                <a:prstDash val="solid"/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22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6230" name="Freeform 1121"/>
          <p:cNvSpPr>
            <a:spLocks/>
          </p:cNvSpPr>
          <p:nvPr/>
        </p:nvSpPr>
        <p:spPr bwMode="auto">
          <a:xfrm>
            <a:off x="7650436" y="5291628"/>
            <a:ext cx="609815" cy="410450"/>
          </a:xfrm>
          <a:custGeom>
            <a:avLst/>
            <a:gdLst>
              <a:gd name="T0" fmla="*/ 7 w 676"/>
              <a:gd name="T1" fmla="*/ 34 h 494"/>
              <a:gd name="T2" fmla="*/ 2 w 676"/>
              <a:gd name="T3" fmla="*/ 51 h 494"/>
              <a:gd name="T4" fmla="*/ 27 w 676"/>
              <a:gd name="T5" fmla="*/ 71 h 494"/>
              <a:gd name="T6" fmla="*/ 28 w 676"/>
              <a:gd name="T7" fmla="*/ 100 h 494"/>
              <a:gd name="T8" fmla="*/ 6 w 676"/>
              <a:gd name="T9" fmla="*/ 116 h 494"/>
              <a:gd name="T10" fmla="*/ 9 w 676"/>
              <a:gd name="T11" fmla="*/ 137 h 494"/>
              <a:gd name="T12" fmla="*/ 6 w 676"/>
              <a:gd name="T13" fmla="*/ 160 h 494"/>
              <a:gd name="T14" fmla="*/ 9 w 676"/>
              <a:gd name="T15" fmla="*/ 181 h 494"/>
              <a:gd name="T16" fmla="*/ 28 w 676"/>
              <a:gd name="T17" fmla="*/ 192 h 494"/>
              <a:gd name="T18" fmla="*/ 29 w 676"/>
              <a:gd name="T19" fmla="*/ 220 h 494"/>
              <a:gd name="T20" fmla="*/ 42 w 676"/>
              <a:gd name="T21" fmla="*/ 243 h 494"/>
              <a:gd name="T22" fmla="*/ 103 w 676"/>
              <a:gd name="T23" fmla="*/ 228 h 494"/>
              <a:gd name="T24" fmla="*/ 140 w 676"/>
              <a:gd name="T25" fmla="*/ 204 h 494"/>
              <a:gd name="T26" fmla="*/ 168 w 676"/>
              <a:gd name="T27" fmla="*/ 218 h 494"/>
              <a:gd name="T28" fmla="*/ 195 w 676"/>
              <a:gd name="T29" fmla="*/ 226 h 494"/>
              <a:gd name="T30" fmla="*/ 228 w 676"/>
              <a:gd name="T31" fmla="*/ 215 h 494"/>
              <a:gd name="T32" fmla="*/ 230 w 676"/>
              <a:gd name="T33" fmla="*/ 190 h 494"/>
              <a:gd name="T34" fmla="*/ 255 w 676"/>
              <a:gd name="T35" fmla="*/ 190 h 494"/>
              <a:gd name="T36" fmla="*/ 267 w 676"/>
              <a:gd name="T37" fmla="*/ 183 h 494"/>
              <a:gd name="T38" fmla="*/ 316 w 676"/>
              <a:gd name="T39" fmla="*/ 169 h 494"/>
              <a:gd name="T40" fmla="*/ 333 w 676"/>
              <a:gd name="T41" fmla="*/ 151 h 494"/>
              <a:gd name="T42" fmla="*/ 308 w 676"/>
              <a:gd name="T43" fmla="*/ 126 h 494"/>
              <a:gd name="T44" fmla="*/ 320 w 676"/>
              <a:gd name="T45" fmla="*/ 108 h 494"/>
              <a:gd name="T46" fmla="*/ 328 w 676"/>
              <a:gd name="T47" fmla="*/ 96 h 494"/>
              <a:gd name="T48" fmla="*/ 335 w 676"/>
              <a:gd name="T49" fmla="*/ 71 h 494"/>
              <a:gd name="T50" fmla="*/ 342 w 676"/>
              <a:gd name="T51" fmla="*/ 45 h 494"/>
              <a:gd name="T52" fmla="*/ 361 w 676"/>
              <a:gd name="T53" fmla="*/ 34 h 494"/>
              <a:gd name="T54" fmla="*/ 351 w 676"/>
              <a:gd name="T55" fmla="*/ 8 h 494"/>
              <a:gd name="T56" fmla="*/ 302 w 676"/>
              <a:gd name="T57" fmla="*/ 1 h 494"/>
              <a:gd name="T58" fmla="*/ 250 w 676"/>
              <a:gd name="T59" fmla="*/ 5 h 494"/>
              <a:gd name="T60" fmla="*/ 201 w 676"/>
              <a:gd name="T61" fmla="*/ 28 h 494"/>
              <a:gd name="T62" fmla="*/ 162 w 676"/>
              <a:gd name="T63" fmla="*/ 43 h 494"/>
              <a:gd name="T64" fmla="*/ 112 w 676"/>
              <a:gd name="T65" fmla="*/ 47 h 494"/>
              <a:gd name="T66" fmla="*/ 79 w 676"/>
              <a:gd name="T67" fmla="*/ 45 h 494"/>
              <a:gd name="T68" fmla="*/ 39 w 676"/>
              <a:gd name="T69" fmla="*/ 32 h 494"/>
              <a:gd name="T70" fmla="*/ 9 w 676"/>
              <a:gd name="T71" fmla="*/ 29 h 494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</a:gdLst>
            <a:ahLst/>
            <a:cxnLst>
              <a:cxn ang="T72">
                <a:pos x="T0" y="T1"/>
              </a:cxn>
              <a:cxn ang="T73">
                <a:pos x="T2" y="T3"/>
              </a:cxn>
              <a:cxn ang="T74">
                <a:pos x="T4" y="T5"/>
              </a:cxn>
              <a:cxn ang="T75">
                <a:pos x="T6" y="T7"/>
              </a:cxn>
              <a:cxn ang="T76">
                <a:pos x="T8" y="T9"/>
              </a:cxn>
              <a:cxn ang="T77">
                <a:pos x="T10" y="T11"/>
              </a:cxn>
              <a:cxn ang="T78">
                <a:pos x="T12" y="T13"/>
              </a:cxn>
              <a:cxn ang="T79">
                <a:pos x="T14" y="T15"/>
              </a:cxn>
              <a:cxn ang="T80">
                <a:pos x="T16" y="T17"/>
              </a:cxn>
              <a:cxn ang="T81">
                <a:pos x="T18" y="T19"/>
              </a:cxn>
              <a:cxn ang="T82">
                <a:pos x="T20" y="T21"/>
              </a:cxn>
              <a:cxn ang="T83">
                <a:pos x="T22" y="T23"/>
              </a:cxn>
              <a:cxn ang="T84">
                <a:pos x="T24" y="T25"/>
              </a:cxn>
              <a:cxn ang="T85">
                <a:pos x="T26" y="T27"/>
              </a:cxn>
              <a:cxn ang="T86">
                <a:pos x="T28" y="T29"/>
              </a:cxn>
              <a:cxn ang="T87">
                <a:pos x="T30" y="T31"/>
              </a:cxn>
              <a:cxn ang="T88">
                <a:pos x="T32" y="T33"/>
              </a:cxn>
              <a:cxn ang="T89">
                <a:pos x="T34" y="T35"/>
              </a:cxn>
              <a:cxn ang="T90">
                <a:pos x="T36" y="T37"/>
              </a:cxn>
              <a:cxn ang="T91">
                <a:pos x="T38" y="T39"/>
              </a:cxn>
              <a:cxn ang="T92">
                <a:pos x="T40" y="T41"/>
              </a:cxn>
              <a:cxn ang="T93">
                <a:pos x="T42" y="T43"/>
              </a:cxn>
              <a:cxn ang="T94">
                <a:pos x="T44" y="T45"/>
              </a:cxn>
              <a:cxn ang="T95">
                <a:pos x="T46" y="T47"/>
              </a:cxn>
              <a:cxn ang="T96">
                <a:pos x="T48" y="T49"/>
              </a:cxn>
              <a:cxn ang="T97">
                <a:pos x="T50" y="T51"/>
              </a:cxn>
              <a:cxn ang="T98">
                <a:pos x="T52" y="T53"/>
              </a:cxn>
              <a:cxn ang="T99">
                <a:pos x="T54" y="T55"/>
              </a:cxn>
              <a:cxn ang="T100">
                <a:pos x="T56" y="T57"/>
              </a:cxn>
              <a:cxn ang="T101">
                <a:pos x="T58" y="T59"/>
              </a:cxn>
              <a:cxn ang="T102">
                <a:pos x="T60" y="T61"/>
              </a:cxn>
              <a:cxn ang="T103">
                <a:pos x="T62" y="T63"/>
              </a:cxn>
              <a:cxn ang="T104">
                <a:pos x="T64" y="T65"/>
              </a:cxn>
              <a:cxn ang="T105">
                <a:pos x="T66" y="T67"/>
              </a:cxn>
              <a:cxn ang="T106">
                <a:pos x="T68" y="T69"/>
              </a:cxn>
              <a:cxn ang="T107">
                <a:pos x="T70" y="T71"/>
              </a:cxn>
            </a:cxnLst>
            <a:rect l="0" t="0" r="r" b="b"/>
            <a:pathLst>
              <a:path w="676" h="494">
                <a:moveTo>
                  <a:pt x="16" y="58"/>
                </a:moveTo>
                <a:lnTo>
                  <a:pt x="13" y="69"/>
                </a:lnTo>
                <a:lnTo>
                  <a:pt x="0" y="81"/>
                </a:lnTo>
                <a:lnTo>
                  <a:pt x="4" y="104"/>
                </a:lnTo>
                <a:lnTo>
                  <a:pt x="23" y="141"/>
                </a:lnTo>
                <a:lnTo>
                  <a:pt x="50" y="144"/>
                </a:lnTo>
                <a:lnTo>
                  <a:pt x="55" y="160"/>
                </a:lnTo>
                <a:lnTo>
                  <a:pt x="53" y="203"/>
                </a:lnTo>
                <a:lnTo>
                  <a:pt x="43" y="215"/>
                </a:lnTo>
                <a:lnTo>
                  <a:pt x="11" y="236"/>
                </a:lnTo>
                <a:lnTo>
                  <a:pt x="7" y="247"/>
                </a:lnTo>
                <a:lnTo>
                  <a:pt x="16" y="279"/>
                </a:lnTo>
                <a:lnTo>
                  <a:pt x="20" y="303"/>
                </a:lnTo>
                <a:lnTo>
                  <a:pt x="11" y="326"/>
                </a:lnTo>
                <a:lnTo>
                  <a:pt x="0" y="344"/>
                </a:lnTo>
                <a:lnTo>
                  <a:pt x="16" y="367"/>
                </a:lnTo>
                <a:lnTo>
                  <a:pt x="30" y="363"/>
                </a:lnTo>
                <a:lnTo>
                  <a:pt x="53" y="390"/>
                </a:lnTo>
                <a:lnTo>
                  <a:pt x="55" y="414"/>
                </a:lnTo>
                <a:lnTo>
                  <a:pt x="55" y="448"/>
                </a:lnTo>
                <a:lnTo>
                  <a:pt x="53" y="464"/>
                </a:lnTo>
                <a:lnTo>
                  <a:pt x="78" y="494"/>
                </a:lnTo>
                <a:lnTo>
                  <a:pt x="131" y="483"/>
                </a:lnTo>
                <a:lnTo>
                  <a:pt x="193" y="464"/>
                </a:lnTo>
                <a:lnTo>
                  <a:pt x="239" y="436"/>
                </a:lnTo>
                <a:lnTo>
                  <a:pt x="262" y="414"/>
                </a:lnTo>
                <a:lnTo>
                  <a:pt x="292" y="455"/>
                </a:lnTo>
                <a:lnTo>
                  <a:pt x="314" y="444"/>
                </a:lnTo>
                <a:lnTo>
                  <a:pt x="346" y="455"/>
                </a:lnTo>
                <a:lnTo>
                  <a:pt x="366" y="460"/>
                </a:lnTo>
                <a:lnTo>
                  <a:pt x="404" y="444"/>
                </a:lnTo>
                <a:lnTo>
                  <a:pt x="427" y="437"/>
                </a:lnTo>
                <a:lnTo>
                  <a:pt x="427" y="418"/>
                </a:lnTo>
                <a:lnTo>
                  <a:pt x="431" y="386"/>
                </a:lnTo>
                <a:lnTo>
                  <a:pt x="450" y="376"/>
                </a:lnTo>
                <a:lnTo>
                  <a:pt x="477" y="386"/>
                </a:lnTo>
                <a:lnTo>
                  <a:pt x="480" y="399"/>
                </a:lnTo>
                <a:lnTo>
                  <a:pt x="500" y="372"/>
                </a:lnTo>
                <a:lnTo>
                  <a:pt x="549" y="349"/>
                </a:lnTo>
                <a:lnTo>
                  <a:pt x="592" y="344"/>
                </a:lnTo>
                <a:lnTo>
                  <a:pt x="630" y="344"/>
                </a:lnTo>
                <a:lnTo>
                  <a:pt x="623" y="307"/>
                </a:lnTo>
                <a:lnTo>
                  <a:pt x="618" y="287"/>
                </a:lnTo>
                <a:lnTo>
                  <a:pt x="577" y="257"/>
                </a:lnTo>
                <a:lnTo>
                  <a:pt x="576" y="249"/>
                </a:lnTo>
                <a:lnTo>
                  <a:pt x="599" y="219"/>
                </a:lnTo>
                <a:lnTo>
                  <a:pt x="622" y="213"/>
                </a:lnTo>
                <a:lnTo>
                  <a:pt x="614" y="196"/>
                </a:lnTo>
                <a:lnTo>
                  <a:pt x="627" y="164"/>
                </a:lnTo>
                <a:lnTo>
                  <a:pt x="627" y="144"/>
                </a:lnTo>
                <a:lnTo>
                  <a:pt x="634" y="107"/>
                </a:lnTo>
                <a:lnTo>
                  <a:pt x="641" y="92"/>
                </a:lnTo>
                <a:lnTo>
                  <a:pt x="664" y="95"/>
                </a:lnTo>
                <a:lnTo>
                  <a:pt x="676" y="69"/>
                </a:lnTo>
                <a:lnTo>
                  <a:pt x="664" y="46"/>
                </a:lnTo>
                <a:lnTo>
                  <a:pt x="657" y="16"/>
                </a:lnTo>
                <a:lnTo>
                  <a:pt x="641" y="19"/>
                </a:lnTo>
                <a:lnTo>
                  <a:pt x="565" y="3"/>
                </a:lnTo>
                <a:lnTo>
                  <a:pt x="516" y="0"/>
                </a:lnTo>
                <a:lnTo>
                  <a:pt x="468" y="10"/>
                </a:lnTo>
                <a:lnTo>
                  <a:pt x="426" y="30"/>
                </a:lnTo>
                <a:lnTo>
                  <a:pt x="376" y="56"/>
                </a:lnTo>
                <a:lnTo>
                  <a:pt x="339" y="84"/>
                </a:lnTo>
                <a:lnTo>
                  <a:pt x="304" y="88"/>
                </a:lnTo>
                <a:lnTo>
                  <a:pt x="254" y="79"/>
                </a:lnTo>
                <a:lnTo>
                  <a:pt x="209" y="95"/>
                </a:lnTo>
                <a:lnTo>
                  <a:pt x="180" y="102"/>
                </a:lnTo>
                <a:lnTo>
                  <a:pt x="147" y="92"/>
                </a:lnTo>
                <a:lnTo>
                  <a:pt x="99" y="72"/>
                </a:lnTo>
                <a:lnTo>
                  <a:pt x="73" y="65"/>
                </a:lnTo>
                <a:lnTo>
                  <a:pt x="36" y="58"/>
                </a:lnTo>
                <a:lnTo>
                  <a:pt x="16" y="58"/>
                </a:lnTo>
                <a:close/>
              </a:path>
            </a:pathLst>
          </a:custGeom>
          <a:solidFill>
            <a:srgbClr val="777777"/>
          </a:solidFill>
          <a:ln>
            <a:noFill/>
          </a:ln>
          <a:extLst>
            <a:ext uri="{91240B29-F687-4F45-9708-019B960494DF}">
              <a14:hiddenLine xmlns:a14="http://schemas.microsoft.com/office/drawing/2010/main" w="11113">
                <a:solidFill>
                  <a:srgbClr val="5F5F5F"/>
                </a:solidFill>
                <a:prstDash val="solid"/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22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6231" name="Freeform 1122"/>
          <p:cNvSpPr>
            <a:spLocks/>
          </p:cNvSpPr>
          <p:nvPr/>
        </p:nvSpPr>
        <p:spPr bwMode="auto">
          <a:xfrm>
            <a:off x="7295696" y="5544992"/>
            <a:ext cx="238183" cy="363156"/>
          </a:xfrm>
          <a:custGeom>
            <a:avLst/>
            <a:gdLst>
              <a:gd name="T0" fmla="*/ 11 w 262"/>
              <a:gd name="T1" fmla="*/ 49 h 438"/>
              <a:gd name="T2" fmla="*/ 19 w 262"/>
              <a:gd name="T3" fmla="*/ 54 h 438"/>
              <a:gd name="T4" fmla="*/ 19 w 262"/>
              <a:gd name="T5" fmla="*/ 64 h 438"/>
              <a:gd name="T6" fmla="*/ 18 w 262"/>
              <a:gd name="T7" fmla="*/ 70 h 438"/>
              <a:gd name="T8" fmla="*/ 12 w 262"/>
              <a:gd name="T9" fmla="*/ 79 h 438"/>
              <a:gd name="T10" fmla="*/ 12 w 262"/>
              <a:gd name="T11" fmla="*/ 100 h 438"/>
              <a:gd name="T12" fmla="*/ 16 w 262"/>
              <a:gd name="T13" fmla="*/ 108 h 438"/>
              <a:gd name="T14" fmla="*/ 4 w 262"/>
              <a:gd name="T15" fmla="*/ 125 h 438"/>
              <a:gd name="T16" fmla="*/ 7 w 262"/>
              <a:gd name="T17" fmla="*/ 128 h 438"/>
              <a:gd name="T18" fmla="*/ 0 w 262"/>
              <a:gd name="T19" fmla="*/ 138 h 438"/>
              <a:gd name="T20" fmla="*/ 6 w 262"/>
              <a:gd name="T21" fmla="*/ 147 h 438"/>
              <a:gd name="T22" fmla="*/ 7 w 262"/>
              <a:gd name="T23" fmla="*/ 154 h 438"/>
              <a:gd name="T24" fmla="*/ 11 w 262"/>
              <a:gd name="T25" fmla="*/ 145 h 438"/>
              <a:gd name="T26" fmla="*/ 21 w 262"/>
              <a:gd name="T27" fmla="*/ 157 h 438"/>
              <a:gd name="T28" fmla="*/ 19 w 262"/>
              <a:gd name="T29" fmla="*/ 168 h 438"/>
              <a:gd name="T30" fmla="*/ 15 w 262"/>
              <a:gd name="T31" fmla="*/ 173 h 438"/>
              <a:gd name="T32" fmla="*/ 21 w 262"/>
              <a:gd name="T33" fmla="*/ 183 h 438"/>
              <a:gd name="T34" fmla="*/ 30 w 262"/>
              <a:gd name="T35" fmla="*/ 186 h 438"/>
              <a:gd name="T36" fmla="*/ 44 w 262"/>
              <a:gd name="T37" fmla="*/ 194 h 438"/>
              <a:gd name="T38" fmla="*/ 56 w 262"/>
              <a:gd name="T39" fmla="*/ 204 h 438"/>
              <a:gd name="T40" fmla="*/ 58 w 262"/>
              <a:gd name="T41" fmla="*/ 210 h 438"/>
              <a:gd name="T42" fmla="*/ 72 w 262"/>
              <a:gd name="T43" fmla="*/ 215 h 438"/>
              <a:gd name="T44" fmla="*/ 84 w 262"/>
              <a:gd name="T45" fmla="*/ 210 h 438"/>
              <a:gd name="T46" fmla="*/ 100 w 262"/>
              <a:gd name="T47" fmla="*/ 202 h 438"/>
              <a:gd name="T48" fmla="*/ 108 w 262"/>
              <a:gd name="T49" fmla="*/ 188 h 438"/>
              <a:gd name="T50" fmla="*/ 114 w 262"/>
              <a:gd name="T51" fmla="*/ 179 h 438"/>
              <a:gd name="T52" fmla="*/ 126 w 262"/>
              <a:gd name="T53" fmla="*/ 159 h 438"/>
              <a:gd name="T54" fmla="*/ 130 w 262"/>
              <a:gd name="T55" fmla="*/ 143 h 438"/>
              <a:gd name="T56" fmla="*/ 132 w 262"/>
              <a:gd name="T57" fmla="*/ 128 h 438"/>
              <a:gd name="T58" fmla="*/ 141 w 262"/>
              <a:gd name="T59" fmla="*/ 119 h 438"/>
              <a:gd name="T60" fmla="*/ 126 w 262"/>
              <a:gd name="T61" fmla="*/ 115 h 438"/>
              <a:gd name="T62" fmla="*/ 122 w 262"/>
              <a:gd name="T63" fmla="*/ 109 h 438"/>
              <a:gd name="T64" fmla="*/ 114 w 262"/>
              <a:gd name="T65" fmla="*/ 111 h 438"/>
              <a:gd name="T66" fmla="*/ 102 w 262"/>
              <a:gd name="T67" fmla="*/ 106 h 438"/>
              <a:gd name="T68" fmla="*/ 99 w 262"/>
              <a:gd name="T69" fmla="*/ 91 h 438"/>
              <a:gd name="T70" fmla="*/ 95 w 262"/>
              <a:gd name="T71" fmla="*/ 81 h 438"/>
              <a:gd name="T72" fmla="*/ 102 w 262"/>
              <a:gd name="T73" fmla="*/ 69 h 438"/>
              <a:gd name="T74" fmla="*/ 102 w 262"/>
              <a:gd name="T75" fmla="*/ 35 h 438"/>
              <a:gd name="T76" fmla="*/ 102 w 262"/>
              <a:gd name="T77" fmla="*/ 24 h 438"/>
              <a:gd name="T78" fmla="*/ 95 w 262"/>
              <a:gd name="T79" fmla="*/ 17 h 438"/>
              <a:gd name="T80" fmla="*/ 83 w 262"/>
              <a:gd name="T81" fmla="*/ 17 h 438"/>
              <a:gd name="T82" fmla="*/ 74 w 262"/>
              <a:gd name="T83" fmla="*/ 13 h 438"/>
              <a:gd name="T84" fmla="*/ 67 w 262"/>
              <a:gd name="T85" fmla="*/ 2 h 438"/>
              <a:gd name="T86" fmla="*/ 58 w 262"/>
              <a:gd name="T87" fmla="*/ 0 h 438"/>
              <a:gd name="T88" fmla="*/ 54 w 262"/>
              <a:gd name="T89" fmla="*/ 5 h 438"/>
              <a:gd name="T90" fmla="*/ 53 w 262"/>
              <a:gd name="T91" fmla="*/ 2 h 438"/>
              <a:gd name="T92" fmla="*/ 39 w 262"/>
              <a:gd name="T93" fmla="*/ 3 h 438"/>
              <a:gd name="T94" fmla="*/ 32 w 262"/>
              <a:gd name="T95" fmla="*/ 0 h 438"/>
              <a:gd name="T96" fmla="*/ 21 w 262"/>
              <a:gd name="T97" fmla="*/ 6 h 438"/>
              <a:gd name="T98" fmla="*/ 19 w 262"/>
              <a:gd name="T99" fmla="*/ 26 h 438"/>
              <a:gd name="T100" fmla="*/ 16 w 262"/>
              <a:gd name="T101" fmla="*/ 38 h 438"/>
              <a:gd name="T102" fmla="*/ 11 w 262"/>
              <a:gd name="T103" fmla="*/ 49 h 438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</a:gdLst>
            <a:ahLst/>
            <a:cxnLst>
              <a:cxn ang="T104">
                <a:pos x="T0" y="T1"/>
              </a:cxn>
              <a:cxn ang="T105">
                <a:pos x="T2" y="T3"/>
              </a:cxn>
              <a:cxn ang="T106">
                <a:pos x="T4" y="T5"/>
              </a:cxn>
              <a:cxn ang="T107">
                <a:pos x="T6" y="T7"/>
              </a:cxn>
              <a:cxn ang="T108">
                <a:pos x="T8" y="T9"/>
              </a:cxn>
              <a:cxn ang="T109">
                <a:pos x="T10" y="T11"/>
              </a:cxn>
              <a:cxn ang="T110">
                <a:pos x="T12" y="T13"/>
              </a:cxn>
              <a:cxn ang="T111">
                <a:pos x="T14" y="T15"/>
              </a:cxn>
              <a:cxn ang="T112">
                <a:pos x="T16" y="T17"/>
              </a:cxn>
              <a:cxn ang="T113">
                <a:pos x="T18" y="T19"/>
              </a:cxn>
              <a:cxn ang="T114">
                <a:pos x="T20" y="T21"/>
              </a:cxn>
              <a:cxn ang="T115">
                <a:pos x="T22" y="T23"/>
              </a:cxn>
              <a:cxn ang="T116">
                <a:pos x="T24" y="T25"/>
              </a:cxn>
              <a:cxn ang="T117">
                <a:pos x="T26" y="T27"/>
              </a:cxn>
              <a:cxn ang="T118">
                <a:pos x="T28" y="T29"/>
              </a:cxn>
              <a:cxn ang="T119">
                <a:pos x="T30" y="T31"/>
              </a:cxn>
              <a:cxn ang="T120">
                <a:pos x="T32" y="T33"/>
              </a:cxn>
              <a:cxn ang="T121">
                <a:pos x="T34" y="T35"/>
              </a:cxn>
              <a:cxn ang="T122">
                <a:pos x="T36" y="T37"/>
              </a:cxn>
              <a:cxn ang="T123">
                <a:pos x="T38" y="T39"/>
              </a:cxn>
              <a:cxn ang="T124">
                <a:pos x="T40" y="T41"/>
              </a:cxn>
              <a:cxn ang="T125">
                <a:pos x="T42" y="T43"/>
              </a:cxn>
              <a:cxn ang="T126">
                <a:pos x="T44" y="T45"/>
              </a:cxn>
              <a:cxn ang="T127">
                <a:pos x="T46" y="T47"/>
              </a:cxn>
              <a:cxn ang="T128">
                <a:pos x="T48" y="T49"/>
              </a:cxn>
              <a:cxn ang="T129">
                <a:pos x="T50" y="T51"/>
              </a:cxn>
              <a:cxn ang="T130">
                <a:pos x="T52" y="T53"/>
              </a:cxn>
              <a:cxn ang="T131">
                <a:pos x="T54" y="T55"/>
              </a:cxn>
              <a:cxn ang="T132">
                <a:pos x="T56" y="T57"/>
              </a:cxn>
              <a:cxn ang="T133">
                <a:pos x="T58" y="T59"/>
              </a:cxn>
              <a:cxn ang="T134">
                <a:pos x="T60" y="T61"/>
              </a:cxn>
              <a:cxn ang="T135">
                <a:pos x="T62" y="T63"/>
              </a:cxn>
              <a:cxn ang="T136">
                <a:pos x="T64" y="T65"/>
              </a:cxn>
              <a:cxn ang="T137">
                <a:pos x="T66" y="T67"/>
              </a:cxn>
              <a:cxn ang="T138">
                <a:pos x="T68" y="T69"/>
              </a:cxn>
              <a:cxn ang="T139">
                <a:pos x="T70" y="T71"/>
              </a:cxn>
              <a:cxn ang="T140">
                <a:pos x="T72" y="T73"/>
              </a:cxn>
              <a:cxn ang="T141">
                <a:pos x="T74" y="T75"/>
              </a:cxn>
              <a:cxn ang="T142">
                <a:pos x="T76" y="T77"/>
              </a:cxn>
              <a:cxn ang="T143">
                <a:pos x="T78" y="T79"/>
              </a:cxn>
              <a:cxn ang="T144">
                <a:pos x="T80" y="T81"/>
              </a:cxn>
              <a:cxn ang="T145">
                <a:pos x="T82" y="T83"/>
              </a:cxn>
              <a:cxn ang="T146">
                <a:pos x="T84" y="T85"/>
              </a:cxn>
              <a:cxn ang="T147">
                <a:pos x="T86" y="T87"/>
              </a:cxn>
              <a:cxn ang="T148">
                <a:pos x="T88" y="T89"/>
              </a:cxn>
              <a:cxn ang="T149">
                <a:pos x="T90" y="T91"/>
              </a:cxn>
              <a:cxn ang="T150">
                <a:pos x="T92" y="T93"/>
              </a:cxn>
              <a:cxn ang="T151">
                <a:pos x="T94" y="T95"/>
              </a:cxn>
              <a:cxn ang="T152">
                <a:pos x="T96" y="T97"/>
              </a:cxn>
              <a:cxn ang="T153">
                <a:pos x="T98" y="T99"/>
              </a:cxn>
              <a:cxn ang="T154">
                <a:pos x="T100" y="T101"/>
              </a:cxn>
              <a:cxn ang="T155">
                <a:pos x="T102" y="T103"/>
              </a:cxn>
            </a:cxnLst>
            <a:rect l="0" t="0" r="r" b="b"/>
            <a:pathLst>
              <a:path w="262" h="438">
                <a:moveTo>
                  <a:pt x="20" y="99"/>
                </a:moveTo>
                <a:lnTo>
                  <a:pt x="36" y="111"/>
                </a:lnTo>
                <a:lnTo>
                  <a:pt x="36" y="131"/>
                </a:lnTo>
                <a:lnTo>
                  <a:pt x="34" y="143"/>
                </a:lnTo>
                <a:lnTo>
                  <a:pt x="23" y="161"/>
                </a:lnTo>
                <a:lnTo>
                  <a:pt x="23" y="203"/>
                </a:lnTo>
                <a:lnTo>
                  <a:pt x="30" y="219"/>
                </a:lnTo>
                <a:lnTo>
                  <a:pt x="7" y="254"/>
                </a:lnTo>
                <a:lnTo>
                  <a:pt x="13" y="261"/>
                </a:lnTo>
                <a:lnTo>
                  <a:pt x="0" y="281"/>
                </a:lnTo>
                <a:lnTo>
                  <a:pt x="11" y="300"/>
                </a:lnTo>
                <a:lnTo>
                  <a:pt x="13" y="314"/>
                </a:lnTo>
                <a:lnTo>
                  <a:pt x="20" y="296"/>
                </a:lnTo>
                <a:lnTo>
                  <a:pt x="39" y="319"/>
                </a:lnTo>
                <a:lnTo>
                  <a:pt x="36" y="342"/>
                </a:lnTo>
                <a:lnTo>
                  <a:pt x="27" y="353"/>
                </a:lnTo>
                <a:lnTo>
                  <a:pt x="39" y="372"/>
                </a:lnTo>
                <a:lnTo>
                  <a:pt x="55" y="379"/>
                </a:lnTo>
                <a:lnTo>
                  <a:pt x="82" y="395"/>
                </a:lnTo>
                <a:lnTo>
                  <a:pt x="104" y="415"/>
                </a:lnTo>
                <a:lnTo>
                  <a:pt x="108" y="427"/>
                </a:lnTo>
                <a:lnTo>
                  <a:pt x="134" y="438"/>
                </a:lnTo>
                <a:lnTo>
                  <a:pt x="157" y="427"/>
                </a:lnTo>
                <a:lnTo>
                  <a:pt x="186" y="411"/>
                </a:lnTo>
                <a:lnTo>
                  <a:pt x="200" y="383"/>
                </a:lnTo>
                <a:lnTo>
                  <a:pt x="212" y="365"/>
                </a:lnTo>
                <a:lnTo>
                  <a:pt x="235" y="323"/>
                </a:lnTo>
                <a:lnTo>
                  <a:pt x="242" y="291"/>
                </a:lnTo>
                <a:lnTo>
                  <a:pt x="246" y="261"/>
                </a:lnTo>
                <a:lnTo>
                  <a:pt x="262" y="242"/>
                </a:lnTo>
                <a:lnTo>
                  <a:pt x="235" y="235"/>
                </a:lnTo>
                <a:lnTo>
                  <a:pt x="226" y="222"/>
                </a:lnTo>
                <a:lnTo>
                  <a:pt x="212" y="226"/>
                </a:lnTo>
                <a:lnTo>
                  <a:pt x="189" y="215"/>
                </a:lnTo>
                <a:lnTo>
                  <a:pt x="184" y="185"/>
                </a:lnTo>
                <a:lnTo>
                  <a:pt x="177" y="164"/>
                </a:lnTo>
                <a:lnTo>
                  <a:pt x="189" y="141"/>
                </a:lnTo>
                <a:lnTo>
                  <a:pt x="189" y="72"/>
                </a:lnTo>
                <a:lnTo>
                  <a:pt x="189" y="49"/>
                </a:lnTo>
                <a:lnTo>
                  <a:pt x="177" y="35"/>
                </a:lnTo>
                <a:lnTo>
                  <a:pt x="154" y="34"/>
                </a:lnTo>
                <a:lnTo>
                  <a:pt x="138" y="26"/>
                </a:lnTo>
                <a:lnTo>
                  <a:pt x="124" y="4"/>
                </a:lnTo>
                <a:lnTo>
                  <a:pt x="108" y="0"/>
                </a:lnTo>
                <a:lnTo>
                  <a:pt x="101" y="11"/>
                </a:lnTo>
                <a:lnTo>
                  <a:pt x="99" y="4"/>
                </a:lnTo>
                <a:lnTo>
                  <a:pt x="73" y="7"/>
                </a:lnTo>
                <a:lnTo>
                  <a:pt x="59" y="0"/>
                </a:lnTo>
                <a:lnTo>
                  <a:pt x="39" y="12"/>
                </a:lnTo>
                <a:lnTo>
                  <a:pt x="36" y="53"/>
                </a:lnTo>
                <a:lnTo>
                  <a:pt x="30" y="78"/>
                </a:lnTo>
                <a:lnTo>
                  <a:pt x="20" y="99"/>
                </a:lnTo>
                <a:close/>
              </a:path>
            </a:pathLst>
          </a:custGeom>
          <a:solidFill>
            <a:srgbClr val="777777"/>
          </a:solidFill>
          <a:ln>
            <a:noFill/>
          </a:ln>
          <a:extLst>
            <a:ext uri="{91240B29-F687-4F45-9708-019B960494DF}">
              <a14:hiddenLine xmlns:a14="http://schemas.microsoft.com/office/drawing/2010/main" w="11113">
                <a:solidFill>
                  <a:srgbClr val="5F5F5F"/>
                </a:solidFill>
                <a:prstDash val="solid"/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22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6232" name="Freeform 1123"/>
          <p:cNvSpPr>
            <a:spLocks/>
          </p:cNvSpPr>
          <p:nvPr/>
        </p:nvSpPr>
        <p:spPr bwMode="auto">
          <a:xfrm>
            <a:off x="7459552" y="3749484"/>
            <a:ext cx="459473" cy="325995"/>
          </a:xfrm>
          <a:custGeom>
            <a:avLst/>
            <a:gdLst>
              <a:gd name="T0" fmla="*/ 2 w 507"/>
              <a:gd name="T1" fmla="*/ 21 h 395"/>
              <a:gd name="T2" fmla="*/ 0 w 507"/>
              <a:gd name="T3" fmla="*/ 27 h 395"/>
              <a:gd name="T4" fmla="*/ 4 w 507"/>
              <a:gd name="T5" fmla="*/ 49 h 395"/>
              <a:gd name="T6" fmla="*/ 16 w 507"/>
              <a:gd name="T7" fmla="*/ 83 h 395"/>
              <a:gd name="T8" fmla="*/ 27 w 507"/>
              <a:gd name="T9" fmla="*/ 92 h 395"/>
              <a:gd name="T10" fmla="*/ 52 w 507"/>
              <a:gd name="T11" fmla="*/ 101 h 395"/>
              <a:gd name="T12" fmla="*/ 62 w 507"/>
              <a:gd name="T13" fmla="*/ 104 h 395"/>
              <a:gd name="T14" fmla="*/ 64 w 507"/>
              <a:gd name="T15" fmla="*/ 115 h 395"/>
              <a:gd name="T16" fmla="*/ 64 w 507"/>
              <a:gd name="T17" fmla="*/ 134 h 395"/>
              <a:gd name="T18" fmla="*/ 88 w 507"/>
              <a:gd name="T19" fmla="*/ 156 h 395"/>
              <a:gd name="T20" fmla="*/ 104 w 507"/>
              <a:gd name="T21" fmla="*/ 163 h 395"/>
              <a:gd name="T22" fmla="*/ 111 w 507"/>
              <a:gd name="T23" fmla="*/ 167 h 395"/>
              <a:gd name="T24" fmla="*/ 132 w 507"/>
              <a:gd name="T25" fmla="*/ 190 h 395"/>
              <a:gd name="T26" fmla="*/ 138 w 507"/>
              <a:gd name="T27" fmla="*/ 185 h 395"/>
              <a:gd name="T28" fmla="*/ 152 w 507"/>
              <a:gd name="T29" fmla="*/ 184 h 395"/>
              <a:gd name="T30" fmla="*/ 168 w 507"/>
              <a:gd name="T31" fmla="*/ 193 h 395"/>
              <a:gd name="T32" fmla="*/ 181 w 507"/>
              <a:gd name="T33" fmla="*/ 187 h 395"/>
              <a:gd name="T34" fmla="*/ 198 w 507"/>
              <a:gd name="T35" fmla="*/ 169 h 395"/>
              <a:gd name="T36" fmla="*/ 210 w 507"/>
              <a:gd name="T37" fmla="*/ 163 h 395"/>
              <a:gd name="T38" fmla="*/ 223 w 507"/>
              <a:gd name="T39" fmla="*/ 167 h 395"/>
              <a:gd name="T40" fmla="*/ 230 w 507"/>
              <a:gd name="T41" fmla="*/ 165 h 395"/>
              <a:gd name="T42" fmla="*/ 231 w 507"/>
              <a:gd name="T43" fmla="*/ 158 h 395"/>
              <a:gd name="T44" fmla="*/ 233 w 507"/>
              <a:gd name="T45" fmla="*/ 122 h 395"/>
              <a:gd name="T46" fmla="*/ 241 w 507"/>
              <a:gd name="T47" fmla="*/ 110 h 395"/>
              <a:gd name="T48" fmla="*/ 241 w 507"/>
              <a:gd name="T49" fmla="*/ 94 h 395"/>
              <a:gd name="T50" fmla="*/ 244 w 507"/>
              <a:gd name="T51" fmla="*/ 88 h 395"/>
              <a:gd name="T52" fmla="*/ 258 w 507"/>
              <a:gd name="T53" fmla="*/ 79 h 395"/>
              <a:gd name="T54" fmla="*/ 272 w 507"/>
              <a:gd name="T55" fmla="*/ 77 h 395"/>
              <a:gd name="T56" fmla="*/ 272 w 507"/>
              <a:gd name="T57" fmla="*/ 59 h 395"/>
              <a:gd name="T58" fmla="*/ 268 w 507"/>
              <a:gd name="T59" fmla="*/ 45 h 395"/>
              <a:gd name="T60" fmla="*/ 258 w 507"/>
              <a:gd name="T61" fmla="*/ 40 h 395"/>
              <a:gd name="T62" fmla="*/ 253 w 507"/>
              <a:gd name="T63" fmla="*/ 42 h 395"/>
              <a:gd name="T64" fmla="*/ 235 w 507"/>
              <a:gd name="T65" fmla="*/ 27 h 395"/>
              <a:gd name="T66" fmla="*/ 225 w 507"/>
              <a:gd name="T67" fmla="*/ 17 h 395"/>
              <a:gd name="T68" fmla="*/ 212 w 507"/>
              <a:gd name="T69" fmla="*/ 17 h 395"/>
              <a:gd name="T70" fmla="*/ 188 w 507"/>
              <a:gd name="T71" fmla="*/ 17 h 395"/>
              <a:gd name="T72" fmla="*/ 183 w 507"/>
              <a:gd name="T73" fmla="*/ 13 h 395"/>
              <a:gd name="T74" fmla="*/ 177 w 507"/>
              <a:gd name="T75" fmla="*/ 2 h 395"/>
              <a:gd name="T76" fmla="*/ 171 w 507"/>
              <a:gd name="T77" fmla="*/ 0 h 395"/>
              <a:gd name="T78" fmla="*/ 149 w 507"/>
              <a:gd name="T79" fmla="*/ 0 h 395"/>
              <a:gd name="T80" fmla="*/ 141 w 507"/>
              <a:gd name="T81" fmla="*/ 9 h 395"/>
              <a:gd name="T82" fmla="*/ 132 w 507"/>
              <a:gd name="T83" fmla="*/ 8 h 395"/>
              <a:gd name="T84" fmla="*/ 117 w 507"/>
              <a:gd name="T85" fmla="*/ 5 h 395"/>
              <a:gd name="T86" fmla="*/ 111 w 507"/>
              <a:gd name="T87" fmla="*/ 3 h 395"/>
              <a:gd name="T88" fmla="*/ 100 w 507"/>
              <a:gd name="T89" fmla="*/ 6 h 395"/>
              <a:gd name="T90" fmla="*/ 93 w 507"/>
              <a:gd name="T91" fmla="*/ 11 h 395"/>
              <a:gd name="T92" fmla="*/ 79 w 507"/>
              <a:gd name="T93" fmla="*/ 6 h 395"/>
              <a:gd name="T94" fmla="*/ 49 w 507"/>
              <a:gd name="T95" fmla="*/ 2 h 395"/>
              <a:gd name="T96" fmla="*/ 42 w 507"/>
              <a:gd name="T97" fmla="*/ 0 h 395"/>
              <a:gd name="T98" fmla="*/ 33 w 507"/>
              <a:gd name="T99" fmla="*/ 6 h 395"/>
              <a:gd name="T100" fmla="*/ 19 w 507"/>
              <a:gd name="T101" fmla="*/ 15 h 395"/>
              <a:gd name="T102" fmla="*/ 2 w 507"/>
              <a:gd name="T103" fmla="*/ 21 h 395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</a:gdLst>
            <a:ahLst/>
            <a:cxnLst>
              <a:cxn ang="T104">
                <a:pos x="T0" y="T1"/>
              </a:cxn>
              <a:cxn ang="T105">
                <a:pos x="T2" y="T3"/>
              </a:cxn>
              <a:cxn ang="T106">
                <a:pos x="T4" y="T5"/>
              </a:cxn>
              <a:cxn ang="T107">
                <a:pos x="T6" y="T7"/>
              </a:cxn>
              <a:cxn ang="T108">
                <a:pos x="T8" y="T9"/>
              </a:cxn>
              <a:cxn ang="T109">
                <a:pos x="T10" y="T11"/>
              </a:cxn>
              <a:cxn ang="T110">
                <a:pos x="T12" y="T13"/>
              </a:cxn>
              <a:cxn ang="T111">
                <a:pos x="T14" y="T15"/>
              </a:cxn>
              <a:cxn ang="T112">
                <a:pos x="T16" y="T17"/>
              </a:cxn>
              <a:cxn ang="T113">
                <a:pos x="T18" y="T19"/>
              </a:cxn>
              <a:cxn ang="T114">
                <a:pos x="T20" y="T21"/>
              </a:cxn>
              <a:cxn ang="T115">
                <a:pos x="T22" y="T23"/>
              </a:cxn>
              <a:cxn ang="T116">
                <a:pos x="T24" y="T25"/>
              </a:cxn>
              <a:cxn ang="T117">
                <a:pos x="T26" y="T27"/>
              </a:cxn>
              <a:cxn ang="T118">
                <a:pos x="T28" y="T29"/>
              </a:cxn>
              <a:cxn ang="T119">
                <a:pos x="T30" y="T31"/>
              </a:cxn>
              <a:cxn ang="T120">
                <a:pos x="T32" y="T33"/>
              </a:cxn>
              <a:cxn ang="T121">
                <a:pos x="T34" y="T35"/>
              </a:cxn>
              <a:cxn ang="T122">
                <a:pos x="T36" y="T37"/>
              </a:cxn>
              <a:cxn ang="T123">
                <a:pos x="T38" y="T39"/>
              </a:cxn>
              <a:cxn ang="T124">
                <a:pos x="T40" y="T41"/>
              </a:cxn>
              <a:cxn ang="T125">
                <a:pos x="T42" y="T43"/>
              </a:cxn>
              <a:cxn ang="T126">
                <a:pos x="T44" y="T45"/>
              </a:cxn>
              <a:cxn ang="T127">
                <a:pos x="T46" y="T47"/>
              </a:cxn>
              <a:cxn ang="T128">
                <a:pos x="T48" y="T49"/>
              </a:cxn>
              <a:cxn ang="T129">
                <a:pos x="T50" y="T51"/>
              </a:cxn>
              <a:cxn ang="T130">
                <a:pos x="T52" y="T53"/>
              </a:cxn>
              <a:cxn ang="T131">
                <a:pos x="T54" y="T55"/>
              </a:cxn>
              <a:cxn ang="T132">
                <a:pos x="T56" y="T57"/>
              </a:cxn>
              <a:cxn ang="T133">
                <a:pos x="T58" y="T59"/>
              </a:cxn>
              <a:cxn ang="T134">
                <a:pos x="T60" y="T61"/>
              </a:cxn>
              <a:cxn ang="T135">
                <a:pos x="T62" y="T63"/>
              </a:cxn>
              <a:cxn ang="T136">
                <a:pos x="T64" y="T65"/>
              </a:cxn>
              <a:cxn ang="T137">
                <a:pos x="T66" y="T67"/>
              </a:cxn>
              <a:cxn ang="T138">
                <a:pos x="T68" y="T69"/>
              </a:cxn>
              <a:cxn ang="T139">
                <a:pos x="T70" y="T71"/>
              </a:cxn>
              <a:cxn ang="T140">
                <a:pos x="T72" y="T73"/>
              </a:cxn>
              <a:cxn ang="T141">
                <a:pos x="T74" y="T75"/>
              </a:cxn>
              <a:cxn ang="T142">
                <a:pos x="T76" y="T77"/>
              </a:cxn>
              <a:cxn ang="T143">
                <a:pos x="T78" y="T79"/>
              </a:cxn>
              <a:cxn ang="T144">
                <a:pos x="T80" y="T81"/>
              </a:cxn>
              <a:cxn ang="T145">
                <a:pos x="T82" y="T83"/>
              </a:cxn>
              <a:cxn ang="T146">
                <a:pos x="T84" y="T85"/>
              </a:cxn>
              <a:cxn ang="T147">
                <a:pos x="T86" y="T87"/>
              </a:cxn>
              <a:cxn ang="T148">
                <a:pos x="T88" y="T89"/>
              </a:cxn>
              <a:cxn ang="T149">
                <a:pos x="T90" y="T91"/>
              </a:cxn>
              <a:cxn ang="T150">
                <a:pos x="T92" y="T93"/>
              </a:cxn>
              <a:cxn ang="T151">
                <a:pos x="T94" y="T95"/>
              </a:cxn>
              <a:cxn ang="T152">
                <a:pos x="T96" y="T97"/>
              </a:cxn>
              <a:cxn ang="T153">
                <a:pos x="T98" y="T99"/>
              </a:cxn>
              <a:cxn ang="T154">
                <a:pos x="T100" y="T101"/>
              </a:cxn>
              <a:cxn ang="T155">
                <a:pos x="T102" y="T103"/>
              </a:cxn>
            </a:cxnLst>
            <a:rect l="0" t="0" r="r" b="b"/>
            <a:pathLst>
              <a:path w="507" h="395">
                <a:moveTo>
                  <a:pt x="4" y="42"/>
                </a:moveTo>
                <a:lnTo>
                  <a:pt x="0" y="55"/>
                </a:lnTo>
                <a:lnTo>
                  <a:pt x="7" y="101"/>
                </a:lnTo>
                <a:lnTo>
                  <a:pt x="30" y="169"/>
                </a:lnTo>
                <a:lnTo>
                  <a:pt x="50" y="189"/>
                </a:lnTo>
                <a:lnTo>
                  <a:pt x="96" y="206"/>
                </a:lnTo>
                <a:lnTo>
                  <a:pt x="115" y="212"/>
                </a:lnTo>
                <a:lnTo>
                  <a:pt x="119" y="235"/>
                </a:lnTo>
                <a:lnTo>
                  <a:pt x="119" y="274"/>
                </a:lnTo>
                <a:lnTo>
                  <a:pt x="164" y="319"/>
                </a:lnTo>
                <a:lnTo>
                  <a:pt x="193" y="334"/>
                </a:lnTo>
                <a:lnTo>
                  <a:pt x="207" y="341"/>
                </a:lnTo>
                <a:lnTo>
                  <a:pt x="246" y="388"/>
                </a:lnTo>
                <a:lnTo>
                  <a:pt x="258" y="379"/>
                </a:lnTo>
                <a:lnTo>
                  <a:pt x="284" y="376"/>
                </a:lnTo>
                <a:lnTo>
                  <a:pt x="314" y="395"/>
                </a:lnTo>
                <a:lnTo>
                  <a:pt x="337" y="383"/>
                </a:lnTo>
                <a:lnTo>
                  <a:pt x="369" y="346"/>
                </a:lnTo>
                <a:lnTo>
                  <a:pt x="392" y="334"/>
                </a:lnTo>
                <a:lnTo>
                  <a:pt x="415" y="342"/>
                </a:lnTo>
                <a:lnTo>
                  <a:pt x="429" y="337"/>
                </a:lnTo>
                <a:lnTo>
                  <a:pt x="431" y="323"/>
                </a:lnTo>
                <a:lnTo>
                  <a:pt x="434" y="249"/>
                </a:lnTo>
                <a:lnTo>
                  <a:pt x="449" y="226"/>
                </a:lnTo>
                <a:lnTo>
                  <a:pt x="449" y="192"/>
                </a:lnTo>
                <a:lnTo>
                  <a:pt x="454" y="180"/>
                </a:lnTo>
                <a:lnTo>
                  <a:pt x="480" y="161"/>
                </a:lnTo>
                <a:lnTo>
                  <a:pt x="507" y="157"/>
                </a:lnTo>
                <a:lnTo>
                  <a:pt x="507" y="120"/>
                </a:lnTo>
                <a:lnTo>
                  <a:pt x="500" y="92"/>
                </a:lnTo>
                <a:lnTo>
                  <a:pt x="480" y="81"/>
                </a:lnTo>
                <a:lnTo>
                  <a:pt x="472" y="85"/>
                </a:lnTo>
                <a:lnTo>
                  <a:pt x="438" y="55"/>
                </a:lnTo>
                <a:lnTo>
                  <a:pt x="419" y="34"/>
                </a:lnTo>
                <a:lnTo>
                  <a:pt x="396" y="34"/>
                </a:lnTo>
                <a:lnTo>
                  <a:pt x="350" y="34"/>
                </a:lnTo>
                <a:lnTo>
                  <a:pt x="341" y="26"/>
                </a:lnTo>
                <a:lnTo>
                  <a:pt x="330" y="4"/>
                </a:lnTo>
                <a:lnTo>
                  <a:pt x="318" y="0"/>
                </a:lnTo>
                <a:lnTo>
                  <a:pt x="277" y="0"/>
                </a:lnTo>
                <a:lnTo>
                  <a:pt x="262" y="19"/>
                </a:lnTo>
                <a:lnTo>
                  <a:pt x="246" y="16"/>
                </a:lnTo>
                <a:lnTo>
                  <a:pt x="219" y="11"/>
                </a:lnTo>
                <a:lnTo>
                  <a:pt x="207" y="7"/>
                </a:lnTo>
                <a:lnTo>
                  <a:pt x="187" y="12"/>
                </a:lnTo>
                <a:lnTo>
                  <a:pt x="173" y="23"/>
                </a:lnTo>
                <a:lnTo>
                  <a:pt x="147" y="12"/>
                </a:lnTo>
                <a:lnTo>
                  <a:pt x="92" y="4"/>
                </a:lnTo>
                <a:lnTo>
                  <a:pt x="78" y="0"/>
                </a:lnTo>
                <a:lnTo>
                  <a:pt x="62" y="12"/>
                </a:lnTo>
                <a:lnTo>
                  <a:pt x="36" y="30"/>
                </a:lnTo>
                <a:lnTo>
                  <a:pt x="4" y="42"/>
                </a:lnTo>
                <a:close/>
              </a:path>
            </a:pathLst>
          </a:custGeom>
          <a:solidFill>
            <a:srgbClr val="777777"/>
          </a:solidFill>
          <a:ln>
            <a:noFill/>
          </a:ln>
          <a:extLst>
            <a:ext uri="{91240B29-F687-4F45-9708-019B960494DF}">
              <a14:hiddenLine xmlns:a14="http://schemas.microsoft.com/office/drawing/2010/main" w="11113">
                <a:solidFill>
                  <a:srgbClr val="5F5F5F"/>
                </a:solidFill>
                <a:prstDash val="solid"/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22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grpSp>
        <p:nvGrpSpPr>
          <p:cNvPr id="6233" name="Group 1124"/>
          <p:cNvGrpSpPr>
            <a:grpSpLocks/>
          </p:cNvGrpSpPr>
          <p:nvPr/>
        </p:nvGrpSpPr>
        <p:grpSpPr bwMode="auto">
          <a:xfrm>
            <a:off x="7496716" y="3303562"/>
            <a:ext cx="461162" cy="280390"/>
            <a:chOff x="2672" y="1973"/>
            <a:chExt cx="255" cy="169"/>
          </a:xfrm>
        </p:grpSpPr>
        <p:sp>
          <p:nvSpPr>
            <p:cNvPr id="6351" name="Freeform 1125"/>
            <p:cNvSpPr>
              <a:spLocks/>
            </p:cNvSpPr>
            <p:nvPr/>
          </p:nvSpPr>
          <p:spPr bwMode="auto">
            <a:xfrm>
              <a:off x="2683" y="2029"/>
              <a:ext cx="39" cy="33"/>
            </a:xfrm>
            <a:custGeom>
              <a:avLst/>
              <a:gdLst>
                <a:gd name="T0" fmla="*/ 23 w 78"/>
                <a:gd name="T1" fmla="*/ 0 h 65"/>
                <a:gd name="T2" fmla="*/ 6 w 78"/>
                <a:gd name="T3" fmla="*/ 12 h 65"/>
                <a:gd name="T4" fmla="*/ 0 w 78"/>
                <a:gd name="T5" fmla="*/ 18 h 65"/>
                <a:gd name="T6" fmla="*/ 12 w 78"/>
                <a:gd name="T7" fmla="*/ 21 h 65"/>
                <a:gd name="T8" fmla="*/ 21 w 78"/>
                <a:gd name="T9" fmla="*/ 33 h 65"/>
                <a:gd name="T10" fmla="*/ 29 w 78"/>
                <a:gd name="T11" fmla="*/ 25 h 65"/>
                <a:gd name="T12" fmla="*/ 39 w 78"/>
                <a:gd name="T13" fmla="*/ 18 h 65"/>
                <a:gd name="T14" fmla="*/ 31 w 78"/>
                <a:gd name="T15" fmla="*/ 10 h 65"/>
                <a:gd name="T16" fmla="*/ 23 w 78"/>
                <a:gd name="T17" fmla="*/ 0 h 65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78" h="65">
                  <a:moveTo>
                    <a:pt x="46" y="0"/>
                  </a:moveTo>
                  <a:lnTo>
                    <a:pt x="11" y="23"/>
                  </a:lnTo>
                  <a:lnTo>
                    <a:pt x="0" y="35"/>
                  </a:lnTo>
                  <a:lnTo>
                    <a:pt x="23" y="42"/>
                  </a:lnTo>
                  <a:lnTo>
                    <a:pt x="42" y="65"/>
                  </a:lnTo>
                  <a:lnTo>
                    <a:pt x="58" y="49"/>
                  </a:lnTo>
                  <a:lnTo>
                    <a:pt x="78" y="35"/>
                  </a:lnTo>
                  <a:lnTo>
                    <a:pt x="62" y="19"/>
                  </a:lnTo>
                  <a:lnTo>
                    <a:pt x="46" y="0"/>
                  </a:lnTo>
                  <a:close/>
                </a:path>
              </a:pathLst>
            </a:custGeom>
            <a:solidFill>
              <a:srgbClr val="77777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1113">
                  <a:solidFill>
                    <a:srgbClr val="5F5F5F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22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6352" name="Freeform 1126"/>
            <p:cNvSpPr>
              <a:spLocks/>
            </p:cNvSpPr>
            <p:nvPr/>
          </p:nvSpPr>
          <p:spPr bwMode="auto">
            <a:xfrm>
              <a:off x="2672" y="2067"/>
              <a:ext cx="57" cy="59"/>
            </a:xfrm>
            <a:custGeom>
              <a:avLst/>
              <a:gdLst>
                <a:gd name="T0" fmla="*/ 47 w 115"/>
                <a:gd name="T1" fmla="*/ 0 h 118"/>
                <a:gd name="T2" fmla="*/ 28 w 115"/>
                <a:gd name="T3" fmla="*/ 4 h 118"/>
                <a:gd name="T4" fmla="*/ 21 w 115"/>
                <a:gd name="T5" fmla="*/ 0 h 118"/>
                <a:gd name="T6" fmla="*/ 10 w 115"/>
                <a:gd name="T7" fmla="*/ 15 h 118"/>
                <a:gd name="T8" fmla="*/ 5 w 115"/>
                <a:gd name="T9" fmla="*/ 12 h 118"/>
                <a:gd name="T10" fmla="*/ 0 w 115"/>
                <a:gd name="T11" fmla="*/ 21 h 118"/>
                <a:gd name="T12" fmla="*/ 6 w 115"/>
                <a:gd name="T13" fmla="*/ 27 h 118"/>
                <a:gd name="T14" fmla="*/ 6 w 115"/>
                <a:gd name="T15" fmla="*/ 51 h 118"/>
                <a:gd name="T16" fmla="*/ 11 w 115"/>
                <a:gd name="T17" fmla="*/ 59 h 118"/>
                <a:gd name="T18" fmla="*/ 40 w 115"/>
                <a:gd name="T19" fmla="*/ 27 h 118"/>
                <a:gd name="T20" fmla="*/ 52 w 115"/>
                <a:gd name="T21" fmla="*/ 27 h 118"/>
                <a:gd name="T22" fmla="*/ 57 w 115"/>
                <a:gd name="T23" fmla="*/ 18 h 118"/>
                <a:gd name="T24" fmla="*/ 55 w 115"/>
                <a:gd name="T25" fmla="*/ 13 h 118"/>
                <a:gd name="T26" fmla="*/ 47 w 115"/>
                <a:gd name="T27" fmla="*/ 0 h 118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115" h="118">
                  <a:moveTo>
                    <a:pt x="95" y="0"/>
                  </a:moveTo>
                  <a:lnTo>
                    <a:pt x="57" y="7"/>
                  </a:lnTo>
                  <a:lnTo>
                    <a:pt x="43" y="0"/>
                  </a:lnTo>
                  <a:lnTo>
                    <a:pt x="20" y="30"/>
                  </a:lnTo>
                  <a:lnTo>
                    <a:pt x="11" y="23"/>
                  </a:lnTo>
                  <a:lnTo>
                    <a:pt x="0" y="42"/>
                  </a:lnTo>
                  <a:lnTo>
                    <a:pt x="13" y="53"/>
                  </a:lnTo>
                  <a:lnTo>
                    <a:pt x="13" y="102"/>
                  </a:lnTo>
                  <a:lnTo>
                    <a:pt x="23" y="118"/>
                  </a:lnTo>
                  <a:lnTo>
                    <a:pt x="81" y="53"/>
                  </a:lnTo>
                  <a:lnTo>
                    <a:pt x="104" y="53"/>
                  </a:lnTo>
                  <a:lnTo>
                    <a:pt x="115" y="35"/>
                  </a:lnTo>
                  <a:lnTo>
                    <a:pt x="111" y="26"/>
                  </a:lnTo>
                  <a:lnTo>
                    <a:pt x="95" y="0"/>
                  </a:lnTo>
                  <a:close/>
                </a:path>
              </a:pathLst>
            </a:custGeom>
            <a:solidFill>
              <a:srgbClr val="77777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1113">
                  <a:solidFill>
                    <a:srgbClr val="5F5F5F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22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6353" name="Freeform 1127"/>
            <p:cNvSpPr>
              <a:spLocks/>
            </p:cNvSpPr>
            <p:nvPr/>
          </p:nvSpPr>
          <p:spPr bwMode="auto">
            <a:xfrm>
              <a:off x="2738" y="1973"/>
              <a:ext cx="189" cy="169"/>
            </a:xfrm>
            <a:custGeom>
              <a:avLst/>
              <a:gdLst>
                <a:gd name="T0" fmla="*/ 183 w 377"/>
                <a:gd name="T1" fmla="*/ 159 h 337"/>
                <a:gd name="T2" fmla="*/ 181 w 377"/>
                <a:gd name="T3" fmla="*/ 149 h 337"/>
                <a:gd name="T4" fmla="*/ 187 w 377"/>
                <a:gd name="T5" fmla="*/ 140 h 337"/>
                <a:gd name="T6" fmla="*/ 187 w 377"/>
                <a:gd name="T7" fmla="*/ 128 h 337"/>
                <a:gd name="T8" fmla="*/ 174 w 377"/>
                <a:gd name="T9" fmla="*/ 118 h 337"/>
                <a:gd name="T10" fmla="*/ 169 w 377"/>
                <a:gd name="T11" fmla="*/ 113 h 337"/>
                <a:gd name="T12" fmla="*/ 166 w 377"/>
                <a:gd name="T13" fmla="*/ 96 h 337"/>
                <a:gd name="T14" fmla="*/ 158 w 377"/>
                <a:gd name="T15" fmla="*/ 82 h 337"/>
                <a:gd name="T16" fmla="*/ 149 w 377"/>
                <a:gd name="T17" fmla="*/ 71 h 337"/>
                <a:gd name="T18" fmla="*/ 149 w 377"/>
                <a:gd name="T19" fmla="*/ 61 h 337"/>
                <a:gd name="T20" fmla="*/ 154 w 377"/>
                <a:gd name="T21" fmla="*/ 54 h 337"/>
                <a:gd name="T22" fmla="*/ 176 w 377"/>
                <a:gd name="T23" fmla="*/ 56 h 337"/>
                <a:gd name="T24" fmla="*/ 184 w 377"/>
                <a:gd name="T25" fmla="*/ 46 h 337"/>
                <a:gd name="T26" fmla="*/ 189 w 377"/>
                <a:gd name="T27" fmla="*/ 21 h 337"/>
                <a:gd name="T28" fmla="*/ 187 w 377"/>
                <a:gd name="T29" fmla="*/ 13 h 337"/>
                <a:gd name="T30" fmla="*/ 177 w 377"/>
                <a:gd name="T31" fmla="*/ 11 h 337"/>
                <a:gd name="T32" fmla="*/ 160 w 377"/>
                <a:gd name="T33" fmla="*/ 13 h 337"/>
                <a:gd name="T34" fmla="*/ 135 w 377"/>
                <a:gd name="T35" fmla="*/ 13 h 337"/>
                <a:gd name="T36" fmla="*/ 116 w 377"/>
                <a:gd name="T37" fmla="*/ 5 h 337"/>
                <a:gd name="T38" fmla="*/ 103 w 377"/>
                <a:gd name="T39" fmla="*/ 2 h 337"/>
                <a:gd name="T40" fmla="*/ 92 w 377"/>
                <a:gd name="T41" fmla="*/ 0 h 337"/>
                <a:gd name="T42" fmla="*/ 80 w 377"/>
                <a:gd name="T43" fmla="*/ 15 h 337"/>
                <a:gd name="T44" fmla="*/ 67 w 377"/>
                <a:gd name="T45" fmla="*/ 25 h 337"/>
                <a:gd name="T46" fmla="*/ 48 w 377"/>
                <a:gd name="T47" fmla="*/ 23 h 337"/>
                <a:gd name="T48" fmla="*/ 36 w 377"/>
                <a:gd name="T49" fmla="*/ 31 h 337"/>
                <a:gd name="T50" fmla="*/ 18 w 377"/>
                <a:gd name="T51" fmla="*/ 49 h 337"/>
                <a:gd name="T52" fmla="*/ 4 w 377"/>
                <a:gd name="T53" fmla="*/ 61 h 337"/>
                <a:gd name="T54" fmla="*/ 0 w 377"/>
                <a:gd name="T55" fmla="*/ 69 h 337"/>
                <a:gd name="T56" fmla="*/ 8 w 377"/>
                <a:gd name="T57" fmla="*/ 84 h 337"/>
                <a:gd name="T58" fmla="*/ 17 w 377"/>
                <a:gd name="T59" fmla="*/ 103 h 337"/>
                <a:gd name="T60" fmla="*/ 26 w 377"/>
                <a:gd name="T61" fmla="*/ 115 h 337"/>
                <a:gd name="T62" fmla="*/ 36 w 377"/>
                <a:gd name="T63" fmla="*/ 111 h 337"/>
                <a:gd name="T64" fmla="*/ 53 w 377"/>
                <a:gd name="T65" fmla="*/ 105 h 337"/>
                <a:gd name="T66" fmla="*/ 51 w 377"/>
                <a:gd name="T67" fmla="*/ 121 h 337"/>
                <a:gd name="T68" fmla="*/ 46 w 377"/>
                <a:gd name="T69" fmla="*/ 140 h 337"/>
                <a:gd name="T70" fmla="*/ 48 w 377"/>
                <a:gd name="T71" fmla="*/ 144 h 337"/>
                <a:gd name="T72" fmla="*/ 56 w 377"/>
                <a:gd name="T73" fmla="*/ 144 h 337"/>
                <a:gd name="T74" fmla="*/ 67 w 377"/>
                <a:gd name="T75" fmla="*/ 140 h 337"/>
                <a:gd name="T76" fmla="*/ 92 w 377"/>
                <a:gd name="T77" fmla="*/ 143 h 337"/>
                <a:gd name="T78" fmla="*/ 99 w 377"/>
                <a:gd name="T79" fmla="*/ 152 h 337"/>
                <a:gd name="T80" fmla="*/ 113 w 377"/>
                <a:gd name="T81" fmla="*/ 157 h 337"/>
                <a:gd name="T82" fmla="*/ 124 w 377"/>
                <a:gd name="T83" fmla="*/ 169 h 337"/>
                <a:gd name="T84" fmla="*/ 132 w 377"/>
                <a:gd name="T85" fmla="*/ 167 h 337"/>
                <a:gd name="T86" fmla="*/ 147 w 377"/>
                <a:gd name="T87" fmla="*/ 159 h 337"/>
                <a:gd name="T88" fmla="*/ 162 w 377"/>
                <a:gd name="T89" fmla="*/ 157 h 337"/>
                <a:gd name="T90" fmla="*/ 183 w 377"/>
                <a:gd name="T91" fmla="*/ 159 h 337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0" t="0" r="r" b="b"/>
              <a:pathLst>
                <a:path w="377" h="337">
                  <a:moveTo>
                    <a:pt x="365" y="317"/>
                  </a:moveTo>
                  <a:lnTo>
                    <a:pt x="361" y="298"/>
                  </a:lnTo>
                  <a:lnTo>
                    <a:pt x="374" y="280"/>
                  </a:lnTo>
                  <a:lnTo>
                    <a:pt x="374" y="255"/>
                  </a:lnTo>
                  <a:lnTo>
                    <a:pt x="347" y="236"/>
                  </a:lnTo>
                  <a:lnTo>
                    <a:pt x="338" y="225"/>
                  </a:lnTo>
                  <a:lnTo>
                    <a:pt x="331" y="192"/>
                  </a:lnTo>
                  <a:lnTo>
                    <a:pt x="315" y="164"/>
                  </a:lnTo>
                  <a:lnTo>
                    <a:pt x="298" y="141"/>
                  </a:lnTo>
                  <a:lnTo>
                    <a:pt x="298" y="121"/>
                  </a:lnTo>
                  <a:lnTo>
                    <a:pt x="308" y="107"/>
                  </a:lnTo>
                  <a:lnTo>
                    <a:pt x="351" y="111"/>
                  </a:lnTo>
                  <a:lnTo>
                    <a:pt x="367" y="91"/>
                  </a:lnTo>
                  <a:lnTo>
                    <a:pt x="377" y="42"/>
                  </a:lnTo>
                  <a:lnTo>
                    <a:pt x="374" y="26"/>
                  </a:lnTo>
                  <a:lnTo>
                    <a:pt x="354" y="22"/>
                  </a:lnTo>
                  <a:lnTo>
                    <a:pt x="319" y="26"/>
                  </a:lnTo>
                  <a:lnTo>
                    <a:pt x="270" y="26"/>
                  </a:lnTo>
                  <a:lnTo>
                    <a:pt x="232" y="10"/>
                  </a:lnTo>
                  <a:lnTo>
                    <a:pt x="206" y="3"/>
                  </a:lnTo>
                  <a:lnTo>
                    <a:pt x="183" y="0"/>
                  </a:lnTo>
                  <a:lnTo>
                    <a:pt x="160" y="30"/>
                  </a:lnTo>
                  <a:lnTo>
                    <a:pt x="134" y="49"/>
                  </a:lnTo>
                  <a:lnTo>
                    <a:pt x="95" y="45"/>
                  </a:lnTo>
                  <a:lnTo>
                    <a:pt x="72" y="61"/>
                  </a:lnTo>
                  <a:lnTo>
                    <a:pt x="35" y="98"/>
                  </a:lnTo>
                  <a:lnTo>
                    <a:pt x="7" y="121"/>
                  </a:lnTo>
                  <a:lnTo>
                    <a:pt x="0" y="137"/>
                  </a:lnTo>
                  <a:lnTo>
                    <a:pt x="15" y="167"/>
                  </a:lnTo>
                  <a:lnTo>
                    <a:pt x="33" y="206"/>
                  </a:lnTo>
                  <a:lnTo>
                    <a:pt x="52" y="229"/>
                  </a:lnTo>
                  <a:lnTo>
                    <a:pt x="72" y="222"/>
                  </a:lnTo>
                  <a:lnTo>
                    <a:pt x="105" y="210"/>
                  </a:lnTo>
                  <a:lnTo>
                    <a:pt x="102" y="241"/>
                  </a:lnTo>
                  <a:lnTo>
                    <a:pt x="91" y="280"/>
                  </a:lnTo>
                  <a:lnTo>
                    <a:pt x="95" y="287"/>
                  </a:lnTo>
                  <a:lnTo>
                    <a:pt x="111" y="287"/>
                  </a:lnTo>
                  <a:lnTo>
                    <a:pt x="134" y="280"/>
                  </a:lnTo>
                  <a:lnTo>
                    <a:pt x="183" y="285"/>
                  </a:lnTo>
                  <a:lnTo>
                    <a:pt x="197" y="303"/>
                  </a:lnTo>
                  <a:lnTo>
                    <a:pt x="225" y="314"/>
                  </a:lnTo>
                  <a:lnTo>
                    <a:pt x="248" y="337"/>
                  </a:lnTo>
                  <a:lnTo>
                    <a:pt x="264" y="333"/>
                  </a:lnTo>
                  <a:lnTo>
                    <a:pt x="294" y="317"/>
                  </a:lnTo>
                  <a:lnTo>
                    <a:pt x="324" y="314"/>
                  </a:lnTo>
                  <a:lnTo>
                    <a:pt x="365" y="317"/>
                  </a:lnTo>
                  <a:close/>
                </a:path>
              </a:pathLst>
            </a:custGeom>
            <a:solidFill>
              <a:srgbClr val="77777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1113">
                  <a:solidFill>
                    <a:srgbClr val="5F5F5F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22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</p:grpSp>
      <p:sp>
        <p:nvSpPr>
          <p:cNvPr id="6234" name="Freeform 1128"/>
          <p:cNvSpPr>
            <a:spLocks/>
          </p:cNvSpPr>
          <p:nvPr/>
        </p:nvSpPr>
        <p:spPr bwMode="auto">
          <a:xfrm>
            <a:off x="6721355" y="5024751"/>
            <a:ext cx="579409" cy="520241"/>
          </a:xfrm>
          <a:custGeom>
            <a:avLst/>
            <a:gdLst>
              <a:gd name="T0" fmla="*/ 7 w 641"/>
              <a:gd name="T1" fmla="*/ 88 h 628"/>
              <a:gd name="T2" fmla="*/ 21 w 641"/>
              <a:gd name="T3" fmla="*/ 112 h 628"/>
              <a:gd name="T4" fmla="*/ 39 w 641"/>
              <a:gd name="T5" fmla="*/ 109 h 628"/>
              <a:gd name="T6" fmla="*/ 53 w 641"/>
              <a:gd name="T7" fmla="*/ 85 h 628"/>
              <a:gd name="T8" fmla="*/ 78 w 641"/>
              <a:gd name="T9" fmla="*/ 96 h 628"/>
              <a:gd name="T10" fmla="*/ 84 w 641"/>
              <a:gd name="T11" fmla="*/ 117 h 628"/>
              <a:gd name="T12" fmla="*/ 96 w 641"/>
              <a:gd name="T13" fmla="*/ 145 h 628"/>
              <a:gd name="T14" fmla="*/ 109 w 641"/>
              <a:gd name="T15" fmla="*/ 163 h 628"/>
              <a:gd name="T16" fmla="*/ 100 w 641"/>
              <a:gd name="T17" fmla="*/ 172 h 628"/>
              <a:gd name="T18" fmla="*/ 152 w 641"/>
              <a:gd name="T19" fmla="*/ 225 h 628"/>
              <a:gd name="T20" fmla="*/ 177 w 641"/>
              <a:gd name="T21" fmla="*/ 228 h 628"/>
              <a:gd name="T22" fmla="*/ 216 w 641"/>
              <a:gd name="T23" fmla="*/ 252 h 628"/>
              <a:gd name="T24" fmla="*/ 226 w 641"/>
              <a:gd name="T25" fmla="*/ 271 h 628"/>
              <a:gd name="T26" fmla="*/ 236 w 641"/>
              <a:gd name="T27" fmla="*/ 270 h 628"/>
              <a:gd name="T28" fmla="*/ 259 w 641"/>
              <a:gd name="T29" fmla="*/ 281 h 628"/>
              <a:gd name="T30" fmla="*/ 274 w 641"/>
              <a:gd name="T31" fmla="*/ 281 h 628"/>
              <a:gd name="T32" fmla="*/ 273 w 641"/>
              <a:gd name="T33" fmla="*/ 260 h 628"/>
              <a:gd name="T34" fmla="*/ 256 w 641"/>
              <a:gd name="T35" fmla="*/ 238 h 628"/>
              <a:gd name="T36" fmla="*/ 216 w 641"/>
              <a:gd name="T37" fmla="*/ 201 h 628"/>
              <a:gd name="T38" fmla="*/ 201 w 641"/>
              <a:gd name="T39" fmla="*/ 197 h 628"/>
              <a:gd name="T40" fmla="*/ 187 w 641"/>
              <a:gd name="T41" fmla="*/ 188 h 628"/>
              <a:gd name="T42" fmla="*/ 177 w 641"/>
              <a:gd name="T43" fmla="*/ 170 h 628"/>
              <a:gd name="T44" fmla="*/ 160 w 641"/>
              <a:gd name="T45" fmla="*/ 143 h 628"/>
              <a:gd name="T46" fmla="*/ 129 w 641"/>
              <a:gd name="T47" fmla="*/ 109 h 628"/>
              <a:gd name="T48" fmla="*/ 146 w 641"/>
              <a:gd name="T49" fmla="*/ 103 h 628"/>
              <a:gd name="T50" fmla="*/ 210 w 641"/>
              <a:gd name="T51" fmla="*/ 88 h 628"/>
              <a:gd name="T52" fmla="*/ 240 w 641"/>
              <a:gd name="T53" fmla="*/ 105 h 628"/>
              <a:gd name="T54" fmla="*/ 252 w 641"/>
              <a:gd name="T55" fmla="*/ 105 h 628"/>
              <a:gd name="T56" fmla="*/ 279 w 641"/>
              <a:gd name="T57" fmla="*/ 107 h 628"/>
              <a:gd name="T58" fmla="*/ 314 w 641"/>
              <a:gd name="T59" fmla="*/ 105 h 628"/>
              <a:gd name="T60" fmla="*/ 337 w 641"/>
              <a:gd name="T61" fmla="*/ 117 h 628"/>
              <a:gd name="T62" fmla="*/ 343 w 641"/>
              <a:gd name="T63" fmla="*/ 96 h 628"/>
              <a:gd name="T64" fmla="*/ 325 w 641"/>
              <a:gd name="T65" fmla="*/ 78 h 628"/>
              <a:gd name="T66" fmla="*/ 324 w 641"/>
              <a:gd name="T67" fmla="*/ 60 h 628"/>
              <a:gd name="T68" fmla="*/ 310 w 641"/>
              <a:gd name="T69" fmla="*/ 47 h 628"/>
              <a:gd name="T70" fmla="*/ 295 w 641"/>
              <a:gd name="T71" fmla="*/ 50 h 628"/>
              <a:gd name="T72" fmla="*/ 277 w 641"/>
              <a:gd name="T73" fmla="*/ 56 h 628"/>
              <a:gd name="T74" fmla="*/ 250 w 641"/>
              <a:gd name="T75" fmla="*/ 37 h 628"/>
              <a:gd name="T76" fmla="*/ 228 w 641"/>
              <a:gd name="T77" fmla="*/ 28 h 628"/>
              <a:gd name="T78" fmla="*/ 187 w 641"/>
              <a:gd name="T79" fmla="*/ 0 h 628"/>
              <a:gd name="T80" fmla="*/ 148 w 641"/>
              <a:gd name="T81" fmla="*/ 21 h 628"/>
              <a:gd name="T82" fmla="*/ 137 w 641"/>
              <a:gd name="T83" fmla="*/ 39 h 628"/>
              <a:gd name="T84" fmla="*/ 75 w 641"/>
              <a:gd name="T85" fmla="*/ 69 h 628"/>
              <a:gd name="T86" fmla="*/ 39 w 641"/>
              <a:gd name="T87" fmla="*/ 69 h 628"/>
              <a:gd name="T88" fmla="*/ 0 w 641"/>
              <a:gd name="T89" fmla="*/ 69 h 628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</a:gdLst>
            <a:ahLst/>
            <a:cxnLst>
              <a:cxn ang="T90">
                <a:pos x="T0" y="T1"/>
              </a:cxn>
              <a:cxn ang="T91">
                <a:pos x="T2" y="T3"/>
              </a:cxn>
              <a:cxn ang="T92">
                <a:pos x="T4" y="T5"/>
              </a:cxn>
              <a:cxn ang="T93">
                <a:pos x="T6" y="T7"/>
              </a:cxn>
              <a:cxn ang="T94">
                <a:pos x="T8" y="T9"/>
              </a:cxn>
              <a:cxn ang="T95">
                <a:pos x="T10" y="T11"/>
              </a:cxn>
              <a:cxn ang="T96">
                <a:pos x="T12" y="T13"/>
              </a:cxn>
              <a:cxn ang="T97">
                <a:pos x="T14" y="T15"/>
              </a:cxn>
              <a:cxn ang="T98">
                <a:pos x="T16" y="T17"/>
              </a:cxn>
              <a:cxn ang="T99">
                <a:pos x="T18" y="T19"/>
              </a:cxn>
              <a:cxn ang="T100">
                <a:pos x="T20" y="T21"/>
              </a:cxn>
              <a:cxn ang="T101">
                <a:pos x="T22" y="T23"/>
              </a:cxn>
              <a:cxn ang="T102">
                <a:pos x="T24" y="T25"/>
              </a:cxn>
              <a:cxn ang="T103">
                <a:pos x="T26" y="T27"/>
              </a:cxn>
              <a:cxn ang="T104">
                <a:pos x="T28" y="T29"/>
              </a:cxn>
              <a:cxn ang="T105">
                <a:pos x="T30" y="T31"/>
              </a:cxn>
              <a:cxn ang="T106">
                <a:pos x="T32" y="T33"/>
              </a:cxn>
              <a:cxn ang="T107">
                <a:pos x="T34" y="T35"/>
              </a:cxn>
              <a:cxn ang="T108">
                <a:pos x="T36" y="T37"/>
              </a:cxn>
              <a:cxn ang="T109">
                <a:pos x="T38" y="T39"/>
              </a:cxn>
              <a:cxn ang="T110">
                <a:pos x="T40" y="T41"/>
              </a:cxn>
              <a:cxn ang="T111">
                <a:pos x="T42" y="T43"/>
              </a:cxn>
              <a:cxn ang="T112">
                <a:pos x="T44" y="T45"/>
              </a:cxn>
              <a:cxn ang="T113">
                <a:pos x="T46" y="T47"/>
              </a:cxn>
              <a:cxn ang="T114">
                <a:pos x="T48" y="T49"/>
              </a:cxn>
              <a:cxn ang="T115">
                <a:pos x="T50" y="T51"/>
              </a:cxn>
              <a:cxn ang="T116">
                <a:pos x="T52" y="T53"/>
              </a:cxn>
              <a:cxn ang="T117">
                <a:pos x="T54" y="T55"/>
              </a:cxn>
              <a:cxn ang="T118">
                <a:pos x="T56" y="T57"/>
              </a:cxn>
              <a:cxn ang="T119">
                <a:pos x="T58" y="T59"/>
              </a:cxn>
              <a:cxn ang="T120">
                <a:pos x="T60" y="T61"/>
              </a:cxn>
              <a:cxn ang="T121">
                <a:pos x="T62" y="T63"/>
              </a:cxn>
              <a:cxn ang="T122">
                <a:pos x="T64" y="T65"/>
              </a:cxn>
              <a:cxn ang="T123">
                <a:pos x="T66" y="T67"/>
              </a:cxn>
              <a:cxn ang="T124">
                <a:pos x="T68" y="T69"/>
              </a:cxn>
              <a:cxn ang="T125">
                <a:pos x="T70" y="T71"/>
              </a:cxn>
              <a:cxn ang="T126">
                <a:pos x="T72" y="T73"/>
              </a:cxn>
              <a:cxn ang="T127">
                <a:pos x="T74" y="T75"/>
              </a:cxn>
              <a:cxn ang="T128">
                <a:pos x="T76" y="T77"/>
              </a:cxn>
              <a:cxn ang="T129">
                <a:pos x="T78" y="T79"/>
              </a:cxn>
              <a:cxn ang="T130">
                <a:pos x="T80" y="T81"/>
              </a:cxn>
              <a:cxn ang="T131">
                <a:pos x="T82" y="T83"/>
              </a:cxn>
              <a:cxn ang="T132">
                <a:pos x="T84" y="T85"/>
              </a:cxn>
              <a:cxn ang="T133">
                <a:pos x="T86" y="T87"/>
              </a:cxn>
              <a:cxn ang="T134">
                <a:pos x="T88" y="T89"/>
              </a:cxn>
            </a:cxnLst>
            <a:rect l="0" t="0" r="r" b="b"/>
            <a:pathLst>
              <a:path w="641" h="628">
                <a:moveTo>
                  <a:pt x="0" y="141"/>
                </a:moveTo>
                <a:lnTo>
                  <a:pt x="13" y="180"/>
                </a:lnTo>
                <a:lnTo>
                  <a:pt x="27" y="210"/>
                </a:lnTo>
                <a:lnTo>
                  <a:pt x="39" y="229"/>
                </a:lnTo>
                <a:lnTo>
                  <a:pt x="55" y="233"/>
                </a:lnTo>
                <a:lnTo>
                  <a:pt x="73" y="222"/>
                </a:lnTo>
                <a:lnTo>
                  <a:pt x="81" y="203"/>
                </a:lnTo>
                <a:lnTo>
                  <a:pt x="99" y="173"/>
                </a:lnTo>
                <a:lnTo>
                  <a:pt x="122" y="190"/>
                </a:lnTo>
                <a:lnTo>
                  <a:pt x="145" y="196"/>
                </a:lnTo>
                <a:lnTo>
                  <a:pt x="161" y="206"/>
                </a:lnTo>
                <a:lnTo>
                  <a:pt x="157" y="238"/>
                </a:lnTo>
                <a:lnTo>
                  <a:pt x="157" y="259"/>
                </a:lnTo>
                <a:lnTo>
                  <a:pt x="180" y="295"/>
                </a:lnTo>
                <a:lnTo>
                  <a:pt x="207" y="325"/>
                </a:lnTo>
                <a:lnTo>
                  <a:pt x="203" y="333"/>
                </a:lnTo>
                <a:lnTo>
                  <a:pt x="173" y="333"/>
                </a:lnTo>
                <a:lnTo>
                  <a:pt x="187" y="351"/>
                </a:lnTo>
                <a:lnTo>
                  <a:pt x="276" y="452"/>
                </a:lnTo>
                <a:lnTo>
                  <a:pt x="284" y="459"/>
                </a:lnTo>
                <a:lnTo>
                  <a:pt x="311" y="459"/>
                </a:lnTo>
                <a:lnTo>
                  <a:pt x="330" y="464"/>
                </a:lnTo>
                <a:lnTo>
                  <a:pt x="369" y="482"/>
                </a:lnTo>
                <a:lnTo>
                  <a:pt x="403" y="513"/>
                </a:lnTo>
                <a:lnTo>
                  <a:pt x="410" y="527"/>
                </a:lnTo>
                <a:lnTo>
                  <a:pt x="422" y="552"/>
                </a:lnTo>
                <a:lnTo>
                  <a:pt x="433" y="550"/>
                </a:lnTo>
                <a:lnTo>
                  <a:pt x="441" y="550"/>
                </a:lnTo>
                <a:lnTo>
                  <a:pt x="468" y="561"/>
                </a:lnTo>
                <a:lnTo>
                  <a:pt x="484" y="573"/>
                </a:lnTo>
                <a:lnTo>
                  <a:pt x="533" y="628"/>
                </a:lnTo>
                <a:lnTo>
                  <a:pt x="512" y="572"/>
                </a:lnTo>
                <a:lnTo>
                  <a:pt x="500" y="550"/>
                </a:lnTo>
                <a:lnTo>
                  <a:pt x="510" y="531"/>
                </a:lnTo>
                <a:lnTo>
                  <a:pt x="503" y="513"/>
                </a:lnTo>
                <a:lnTo>
                  <a:pt x="479" y="485"/>
                </a:lnTo>
                <a:lnTo>
                  <a:pt x="433" y="432"/>
                </a:lnTo>
                <a:lnTo>
                  <a:pt x="403" y="409"/>
                </a:lnTo>
                <a:lnTo>
                  <a:pt x="392" y="399"/>
                </a:lnTo>
                <a:lnTo>
                  <a:pt x="376" y="402"/>
                </a:lnTo>
                <a:lnTo>
                  <a:pt x="353" y="383"/>
                </a:lnTo>
                <a:lnTo>
                  <a:pt x="350" y="383"/>
                </a:lnTo>
                <a:lnTo>
                  <a:pt x="337" y="370"/>
                </a:lnTo>
                <a:lnTo>
                  <a:pt x="330" y="347"/>
                </a:lnTo>
                <a:lnTo>
                  <a:pt x="323" y="325"/>
                </a:lnTo>
                <a:lnTo>
                  <a:pt x="299" y="291"/>
                </a:lnTo>
                <a:lnTo>
                  <a:pt x="246" y="236"/>
                </a:lnTo>
                <a:lnTo>
                  <a:pt x="242" y="222"/>
                </a:lnTo>
                <a:lnTo>
                  <a:pt x="246" y="215"/>
                </a:lnTo>
                <a:lnTo>
                  <a:pt x="272" y="210"/>
                </a:lnTo>
                <a:lnTo>
                  <a:pt x="344" y="233"/>
                </a:lnTo>
                <a:lnTo>
                  <a:pt x="392" y="180"/>
                </a:lnTo>
                <a:lnTo>
                  <a:pt x="433" y="213"/>
                </a:lnTo>
                <a:lnTo>
                  <a:pt x="449" y="215"/>
                </a:lnTo>
                <a:lnTo>
                  <a:pt x="457" y="229"/>
                </a:lnTo>
                <a:lnTo>
                  <a:pt x="471" y="215"/>
                </a:lnTo>
                <a:lnTo>
                  <a:pt x="498" y="215"/>
                </a:lnTo>
                <a:lnTo>
                  <a:pt x="521" y="219"/>
                </a:lnTo>
                <a:lnTo>
                  <a:pt x="553" y="203"/>
                </a:lnTo>
                <a:lnTo>
                  <a:pt x="586" y="215"/>
                </a:lnTo>
                <a:lnTo>
                  <a:pt x="606" y="233"/>
                </a:lnTo>
                <a:lnTo>
                  <a:pt x="629" y="238"/>
                </a:lnTo>
                <a:lnTo>
                  <a:pt x="630" y="222"/>
                </a:lnTo>
                <a:lnTo>
                  <a:pt x="641" y="196"/>
                </a:lnTo>
                <a:lnTo>
                  <a:pt x="629" y="183"/>
                </a:lnTo>
                <a:lnTo>
                  <a:pt x="607" y="160"/>
                </a:lnTo>
                <a:lnTo>
                  <a:pt x="606" y="137"/>
                </a:lnTo>
                <a:lnTo>
                  <a:pt x="606" y="122"/>
                </a:lnTo>
                <a:lnTo>
                  <a:pt x="607" y="102"/>
                </a:lnTo>
                <a:lnTo>
                  <a:pt x="579" y="95"/>
                </a:lnTo>
                <a:lnTo>
                  <a:pt x="565" y="92"/>
                </a:lnTo>
                <a:lnTo>
                  <a:pt x="551" y="102"/>
                </a:lnTo>
                <a:lnTo>
                  <a:pt x="533" y="115"/>
                </a:lnTo>
                <a:lnTo>
                  <a:pt x="517" y="115"/>
                </a:lnTo>
                <a:lnTo>
                  <a:pt x="491" y="88"/>
                </a:lnTo>
                <a:lnTo>
                  <a:pt x="468" y="76"/>
                </a:lnTo>
                <a:lnTo>
                  <a:pt x="445" y="79"/>
                </a:lnTo>
                <a:lnTo>
                  <a:pt x="426" y="58"/>
                </a:lnTo>
                <a:lnTo>
                  <a:pt x="373" y="3"/>
                </a:lnTo>
                <a:lnTo>
                  <a:pt x="350" y="0"/>
                </a:lnTo>
                <a:lnTo>
                  <a:pt x="314" y="46"/>
                </a:lnTo>
                <a:lnTo>
                  <a:pt x="277" y="42"/>
                </a:lnTo>
                <a:lnTo>
                  <a:pt x="261" y="58"/>
                </a:lnTo>
                <a:lnTo>
                  <a:pt x="256" y="79"/>
                </a:lnTo>
                <a:lnTo>
                  <a:pt x="187" y="153"/>
                </a:lnTo>
                <a:lnTo>
                  <a:pt x="141" y="141"/>
                </a:lnTo>
                <a:lnTo>
                  <a:pt x="96" y="130"/>
                </a:lnTo>
                <a:lnTo>
                  <a:pt x="73" y="141"/>
                </a:lnTo>
                <a:lnTo>
                  <a:pt x="43" y="153"/>
                </a:lnTo>
                <a:lnTo>
                  <a:pt x="0" y="141"/>
                </a:lnTo>
                <a:close/>
              </a:path>
            </a:pathLst>
          </a:custGeom>
          <a:solidFill>
            <a:srgbClr val="777777"/>
          </a:solidFill>
          <a:ln>
            <a:noFill/>
          </a:ln>
          <a:extLst>
            <a:ext uri="{91240B29-F687-4F45-9708-019B960494DF}">
              <a14:hiddenLine xmlns:a14="http://schemas.microsoft.com/office/drawing/2010/main" w="11113">
                <a:solidFill>
                  <a:srgbClr val="5F5F5F"/>
                </a:solidFill>
                <a:prstDash val="solid"/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22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6235" name="Freeform 1129"/>
          <p:cNvSpPr>
            <a:spLocks/>
          </p:cNvSpPr>
          <p:nvPr/>
        </p:nvSpPr>
        <p:spPr bwMode="auto">
          <a:xfrm>
            <a:off x="7440971" y="3538347"/>
            <a:ext cx="591233" cy="280390"/>
          </a:xfrm>
          <a:custGeom>
            <a:avLst/>
            <a:gdLst>
              <a:gd name="T0" fmla="*/ 86 w 653"/>
              <a:gd name="T1" fmla="*/ 56 h 341"/>
              <a:gd name="T2" fmla="*/ 78 w 653"/>
              <a:gd name="T3" fmla="*/ 34 h 341"/>
              <a:gd name="T4" fmla="*/ 56 w 653"/>
              <a:gd name="T5" fmla="*/ 22 h 341"/>
              <a:gd name="T6" fmla="*/ 31 w 653"/>
              <a:gd name="T7" fmla="*/ 39 h 341"/>
              <a:gd name="T8" fmla="*/ 16 w 653"/>
              <a:gd name="T9" fmla="*/ 76 h 341"/>
              <a:gd name="T10" fmla="*/ 12 w 653"/>
              <a:gd name="T11" fmla="*/ 90 h 341"/>
              <a:gd name="T12" fmla="*/ 0 w 653"/>
              <a:gd name="T13" fmla="*/ 102 h 341"/>
              <a:gd name="T14" fmla="*/ 4 w 653"/>
              <a:gd name="T15" fmla="*/ 128 h 341"/>
              <a:gd name="T16" fmla="*/ 14 w 653"/>
              <a:gd name="T17" fmla="*/ 145 h 341"/>
              <a:gd name="T18" fmla="*/ 46 w 653"/>
              <a:gd name="T19" fmla="*/ 130 h 341"/>
              <a:gd name="T20" fmla="*/ 66 w 653"/>
              <a:gd name="T21" fmla="*/ 128 h 341"/>
              <a:gd name="T22" fmla="*/ 93 w 653"/>
              <a:gd name="T23" fmla="*/ 134 h 341"/>
              <a:gd name="T24" fmla="*/ 119 w 653"/>
              <a:gd name="T25" fmla="*/ 128 h 341"/>
              <a:gd name="T26" fmla="*/ 136 w 653"/>
              <a:gd name="T27" fmla="*/ 132 h 341"/>
              <a:gd name="T28" fmla="*/ 159 w 653"/>
              <a:gd name="T29" fmla="*/ 128 h 341"/>
              <a:gd name="T30" fmla="*/ 185 w 653"/>
              <a:gd name="T31" fmla="*/ 127 h 341"/>
              <a:gd name="T32" fmla="*/ 212 w 653"/>
              <a:gd name="T33" fmla="*/ 142 h 341"/>
              <a:gd name="T34" fmla="*/ 247 w 653"/>
              <a:gd name="T35" fmla="*/ 156 h 341"/>
              <a:gd name="T36" fmla="*/ 267 w 653"/>
              <a:gd name="T37" fmla="*/ 166 h 341"/>
              <a:gd name="T38" fmla="*/ 299 w 653"/>
              <a:gd name="T39" fmla="*/ 158 h 341"/>
              <a:gd name="T40" fmla="*/ 315 w 653"/>
              <a:gd name="T41" fmla="*/ 144 h 341"/>
              <a:gd name="T42" fmla="*/ 344 w 653"/>
              <a:gd name="T43" fmla="*/ 115 h 341"/>
              <a:gd name="T44" fmla="*/ 346 w 653"/>
              <a:gd name="T45" fmla="*/ 78 h 341"/>
              <a:gd name="T46" fmla="*/ 322 w 653"/>
              <a:gd name="T47" fmla="*/ 59 h 341"/>
              <a:gd name="T48" fmla="*/ 308 w 653"/>
              <a:gd name="T49" fmla="*/ 28 h 341"/>
              <a:gd name="T50" fmla="*/ 286 w 653"/>
              <a:gd name="T51" fmla="*/ 17 h 341"/>
              <a:gd name="T52" fmla="*/ 245 w 653"/>
              <a:gd name="T53" fmla="*/ 26 h 341"/>
              <a:gd name="T54" fmla="*/ 222 w 653"/>
              <a:gd name="T55" fmla="*/ 17 h 341"/>
              <a:gd name="T56" fmla="*/ 202 w 653"/>
              <a:gd name="T57" fmla="*/ 3 h 341"/>
              <a:gd name="T58" fmla="*/ 181 w 653"/>
              <a:gd name="T59" fmla="*/ 0 h 341"/>
              <a:gd name="T60" fmla="*/ 158 w 653"/>
              <a:gd name="T61" fmla="*/ 3 h 341"/>
              <a:gd name="T62" fmla="*/ 146 w 653"/>
              <a:gd name="T63" fmla="*/ 17 h 341"/>
              <a:gd name="T64" fmla="*/ 151 w 653"/>
              <a:gd name="T65" fmla="*/ 53 h 341"/>
              <a:gd name="T66" fmla="*/ 136 w 653"/>
              <a:gd name="T67" fmla="*/ 73 h 341"/>
              <a:gd name="T68" fmla="*/ 121 w 653"/>
              <a:gd name="T69" fmla="*/ 72 h 341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</a:gdLst>
            <a:ahLst/>
            <a:cxnLst>
              <a:cxn ang="T70">
                <a:pos x="T0" y="T1"/>
              </a:cxn>
              <a:cxn ang="T71">
                <a:pos x="T2" y="T3"/>
              </a:cxn>
              <a:cxn ang="T72">
                <a:pos x="T4" y="T5"/>
              </a:cxn>
              <a:cxn ang="T73">
                <a:pos x="T6" y="T7"/>
              </a:cxn>
              <a:cxn ang="T74">
                <a:pos x="T8" y="T9"/>
              </a:cxn>
              <a:cxn ang="T75">
                <a:pos x="T10" y="T11"/>
              </a:cxn>
              <a:cxn ang="T76">
                <a:pos x="T12" y="T13"/>
              </a:cxn>
              <a:cxn ang="T77">
                <a:pos x="T14" y="T15"/>
              </a:cxn>
              <a:cxn ang="T78">
                <a:pos x="T16" y="T17"/>
              </a:cxn>
              <a:cxn ang="T79">
                <a:pos x="T18" y="T19"/>
              </a:cxn>
              <a:cxn ang="T80">
                <a:pos x="T20" y="T21"/>
              </a:cxn>
              <a:cxn ang="T81">
                <a:pos x="T22" y="T23"/>
              </a:cxn>
              <a:cxn ang="T82">
                <a:pos x="T24" y="T25"/>
              </a:cxn>
              <a:cxn ang="T83">
                <a:pos x="T26" y="T27"/>
              </a:cxn>
              <a:cxn ang="T84">
                <a:pos x="T28" y="T29"/>
              </a:cxn>
              <a:cxn ang="T85">
                <a:pos x="T30" y="T31"/>
              </a:cxn>
              <a:cxn ang="T86">
                <a:pos x="T32" y="T33"/>
              </a:cxn>
              <a:cxn ang="T87">
                <a:pos x="T34" y="T35"/>
              </a:cxn>
              <a:cxn ang="T88">
                <a:pos x="T36" y="T37"/>
              </a:cxn>
              <a:cxn ang="T89">
                <a:pos x="T38" y="T39"/>
              </a:cxn>
              <a:cxn ang="T90">
                <a:pos x="T40" y="T41"/>
              </a:cxn>
              <a:cxn ang="T91">
                <a:pos x="T42" y="T43"/>
              </a:cxn>
              <a:cxn ang="T92">
                <a:pos x="T44" y="T45"/>
              </a:cxn>
              <a:cxn ang="T93">
                <a:pos x="T46" y="T47"/>
              </a:cxn>
              <a:cxn ang="T94">
                <a:pos x="T48" y="T49"/>
              </a:cxn>
              <a:cxn ang="T95">
                <a:pos x="T50" y="T51"/>
              </a:cxn>
              <a:cxn ang="T96">
                <a:pos x="T52" y="T53"/>
              </a:cxn>
              <a:cxn ang="T97">
                <a:pos x="T54" y="T55"/>
              </a:cxn>
              <a:cxn ang="T98">
                <a:pos x="T56" y="T57"/>
              </a:cxn>
              <a:cxn ang="T99">
                <a:pos x="T58" y="T59"/>
              </a:cxn>
              <a:cxn ang="T100">
                <a:pos x="T60" y="T61"/>
              </a:cxn>
              <a:cxn ang="T101">
                <a:pos x="T62" y="T63"/>
              </a:cxn>
              <a:cxn ang="T102">
                <a:pos x="T64" y="T65"/>
              </a:cxn>
              <a:cxn ang="T103">
                <a:pos x="T66" y="T67"/>
              </a:cxn>
              <a:cxn ang="T104">
                <a:pos x="T68" y="T69"/>
              </a:cxn>
            </a:cxnLst>
            <a:rect l="0" t="0" r="r" b="b"/>
            <a:pathLst>
              <a:path w="653" h="341">
                <a:moveTo>
                  <a:pt x="192" y="134"/>
                </a:moveTo>
                <a:lnTo>
                  <a:pt x="161" y="115"/>
                </a:lnTo>
                <a:lnTo>
                  <a:pt x="153" y="92"/>
                </a:lnTo>
                <a:lnTo>
                  <a:pt x="146" y="69"/>
                </a:lnTo>
                <a:lnTo>
                  <a:pt x="131" y="46"/>
                </a:lnTo>
                <a:lnTo>
                  <a:pt x="104" y="46"/>
                </a:lnTo>
                <a:lnTo>
                  <a:pt x="85" y="57"/>
                </a:lnTo>
                <a:lnTo>
                  <a:pt x="58" y="81"/>
                </a:lnTo>
                <a:lnTo>
                  <a:pt x="26" y="141"/>
                </a:lnTo>
                <a:lnTo>
                  <a:pt x="30" y="157"/>
                </a:lnTo>
                <a:lnTo>
                  <a:pt x="30" y="173"/>
                </a:lnTo>
                <a:lnTo>
                  <a:pt x="23" y="184"/>
                </a:lnTo>
                <a:lnTo>
                  <a:pt x="11" y="196"/>
                </a:lnTo>
                <a:lnTo>
                  <a:pt x="0" y="210"/>
                </a:lnTo>
                <a:lnTo>
                  <a:pt x="7" y="226"/>
                </a:lnTo>
                <a:lnTo>
                  <a:pt x="7" y="263"/>
                </a:lnTo>
                <a:lnTo>
                  <a:pt x="12" y="291"/>
                </a:lnTo>
                <a:lnTo>
                  <a:pt x="26" y="298"/>
                </a:lnTo>
                <a:lnTo>
                  <a:pt x="53" y="288"/>
                </a:lnTo>
                <a:lnTo>
                  <a:pt x="85" y="268"/>
                </a:lnTo>
                <a:lnTo>
                  <a:pt x="99" y="256"/>
                </a:lnTo>
                <a:lnTo>
                  <a:pt x="123" y="263"/>
                </a:lnTo>
                <a:lnTo>
                  <a:pt x="150" y="268"/>
                </a:lnTo>
                <a:lnTo>
                  <a:pt x="173" y="275"/>
                </a:lnTo>
                <a:lnTo>
                  <a:pt x="189" y="282"/>
                </a:lnTo>
                <a:lnTo>
                  <a:pt x="222" y="263"/>
                </a:lnTo>
                <a:lnTo>
                  <a:pt x="238" y="263"/>
                </a:lnTo>
                <a:lnTo>
                  <a:pt x="254" y="272"/>
                </a:lnTo>
                <a:lnTo>
                  <a:pt x="277" y="279"/>
                </a:lnTo>
                <a:lnTo>
                  <a:pt x="296" y="263"/>
                </a:lnTo>
                <a:lnTo>
                  <a:pt x="326" y="256"/>
                </a:lnTo>
                <a:lnTo>
                  <a:pt x="346" y="260"/>
                </a:lnTo>
                <a:lnTo>
                  <a:pt x="362" y="288"/>
                </a:lnTo>
                <a:lnTo>
                  <a:pt x="395" y="291"/>
                </a:lnTo>
                <a:lnTo>
                  <a:pt x="434" y="288"/>
                </a:lnTo>
                <a:lnTo>
                  <a:pt x="461" y="320"/>
                </a:lnTo>
                <a:lnTo>
                  <a:pt x="480" y="337"/>
                </a:lnTo>
                <a:lnTo>
                  <a:pt x="499" y="341"/>
                </a:lnTo>
                <a:lnTo>
                  <a:pt x="529" y="328"/>
                </a:lnTo>
                <a:lnTo>
                  <a:pt x="558" y="325"/>
                </a:lnTo>
                <a:lnTo>
                  <a:pt x="577" y="311"/>
                </a:lnTo>
                <a:lnTo>
                  <a:pt x="588" y="295"/>
                </a:lnTo>
                <a:lnTo>
                  <a:pt x="623" y="256"/>
                </a:lnTo>
                <a:lnTo>
                  <a:pt x="642" y="237"/>
                </a:lnTo>
                <a:lnTo>
                  <a:pt x="653" y="207"/>
                </a:lnTo>
                <a:lnTo>
                  <a:pt x="646" y="161"/>
                </a:lnTo>
                <a:lnTo>
                  <a:pt x="630" y="150"/>
                </a:lnTo>
                <a:lnTo>
                  <a:pt x="600" y="122"/>
                </a:lnTo>
                <a:lnTo>
                  <a:pt x="588" y="92"/>
                </a:lnTo>
                <a:lnTo>
                  <a:pt x="575" y="58"/>
                </a:lnTo>
                <a:lnTo>
                  <a:pt x="549" y="35"/>
                </a:lnTo>
                <a:lnTo>
                  <a:pt x="533" y="34"/>
                </a:lnTo>
                <a:lnTo>
                  <a:pt x="480" y="35"/>
                </a:lnTo>
                <a:lnTo>
                  <a:pt x="457" y="53"/>
                </a:lnTo>
                <a:lnTo>
                  <a:pt x="441" y="58"/>
                </a:lnTo>
                <a:lnTo>
                  <a:pt x="415" y="34"/>
                </a:lnTo>
                <a:lnTo>
                  <a:pt x="392" y="23"/>
                </a:lnTo>
                <a:lnTo>
                  <a:pt x="376" y="7"/>
                </a:lnTo>
                <a:lnTo>
                  <a:pt x="365" y="4"/>
                </a:lnTo>
                <a:lnTo>
                  <a:pt x="337" y="0"/>
                </a:lnTo>
                <a:lnTo>
                  <a:pt x="314" y="7"/>
                </a:lnTo>
                <a:lnTo>
                  <a:pt x="295" y="7"/>
                </a:lnTo>
                <a:lnTo>
                  <a:pt x="284" y="16"/>
                </a:lnTo>
                <a:lnTo>
                  <a:pt x="273" y="34"/>
                </a:lnTo>
                <a:lnTo>
                  <a:pt x="273" y="69"/>
                </a:lnTo>
                <a:lnTo>
                  <a:pt x="281" y="108"/>
                </a:lnTo>
                <a:lnTo>
                  <a:pt x="281" y="125"/>
                </a:lnTo>
                <a:lnTo>
                  <a:pt x="254" y="150"/>
                </a:lnTo>
                <a:lnTo>
                  <a:pt x="238" y="164"/>
                </a:lnTo>
                <a:lnTo>
                  <a:pt x="226" y="148"/>
                </a:lnTo>
                <a:lnTo>
                  <a:pt x="192" y="134"/>
                </a:lnTo>
                <a:close/>
              </a:path>
            </a:pathLst>
          </a:custGeom>
          <a:solidFill>
            <a:srgbClr val="777777"/>
          </a:solidFill>
          <a:ln>
            <a:noFill/>
          </a:ln>
          <a:extLst>
            <a:ext uri="{91240B29-F687-4F45-9708-019B960494DF}">
              <a14:hiddenLine xmlns:a14="http://schemas.microsoft.com/office/drawing/2010/main" w="11113">
                <a:solidFill>
                  <a:srgbClr val="5F5F5F"/>
                </a:solidFill>
                <a:prstDash val="solid"/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22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6236" name="Freeform 1130"/>
          <p:cNvSpPr>
            <a:spLocks/>
          </p:cNvSpPr>
          <p:nvPr/>
        </p:nvSpPr>
        <p:spPr bwMode="auto">
          <a:xfrm>
            <a:off x="6940956" y="5173391"/>
            <a:ext cx="378389" cy="320928"/>
          </a:xfrm>
          <a:custGeom>
            <a:avLst/>
            <a:gdLst>
              <a:gd name="T0" fmla="*/ 207 w 418"/>
              <a:gd name="T1" fmla="*/ 27 h 388"/>
              <a:gd name="T2" fmla="*/ 196 w 418"/>
              <a:gd name="T3" fmla="*/ 27 h 388"/>
              <a:gd name="T4" fmla="*/ 183 w 418"/>
              <a:gd name="T5" fmla="*/ 19 h 388"/>
              <a:gd name="T6" fmla="*/ 167 w 418"/>
              <a:gd name="T7" fmla="*/ 11 h 388"/>
              <a:gd name="T8" fmla="*/ 147 w 418"/>
              <a:gd name="T9" fmla="*/ 21 h 388"/>
              <a:gd name="T10" fmla="*/ 130 w 418"/>
              <a:gd name="T11" fmla="*/ 16 h 388"/>
              <a:gd name="T12" fmla="*/ 114 w 418"/>
              <a:gd name="T13" fmla="*/ 23 h 388"/>
              <a:gd name="T14" fmla="*/ 113 w 418"/>
              <a:gd name="T15" fmla="*/ 16 h 388"/>
              <a:gd name="T16" fmla="*/ 99 w 418"/>
              <a:gd name="T17" fmla="*/ 16 h 388"/>
              <a:gd name="T18" fmla="*/ 81 w 418"/>
              <a:gd name="T19" fmla="*/ 0 h 388"/>
              <a:gd name="T20" fmla="*/ 56 w 418"/>
              <a:gd name="T21" fmla="*/ 26 h 388"/>
              <a:gd name="T22" fmla="*/ 16 w 418"/>
              <a:gd name="T23" fmla="*/ 14 h 388"/>
              <a:gd name="T24" fmla="*/ 0 w 418"/>
              <a:gd name="T25" fmla="*/ 18 h 388"/>
              <a:gd name="T26" fmla="*/ 0 w 418"/>
              <a:gd name="T27" fmla="*/ 27 h 388"/>
              <a:gd name="T28" fmla="*/ 42 w 418"/>
              <a:gd name="T29" fmla="*/ 67 h 388"/>
              <a:gd name="T30" fmla="*/ 53 w 418"/>
              <a:gd name="T31" fmla="*/ 94 h 388"/>
              <a:gd name="T32" fmla="*/ 76 w 418"/>
              <a:gd name="T33" fmla="*/ 110 h 388"/>
              <a:gd name="T34" fmla="*/ 85 w 418"/>
              <a:gd name="T35" fmla="*/ 107 h 388"/>
              <a:gd name="T36" fmla="*/ 141 w 418"/>
              <a:gd name="T37" fmla="*/ 162 h 388"/>
              <a:gd name="T38" fmla="*/ 145 w 418"/>
              <a:gd name="T39" fmla="*/ 174 h 388"/>
              <a:gd name="T40" fmla="*/ 141 w 418"/>
              <a:gd name="T41" fmla="*/ 181 h 388"/>
              <a:gd name="T42" fmla="*/ 145 w 418"/>
              <a:gd name="T43" fmla="*/ 190 h 388"/>
              <a:gd name="T44" fmla="*/ 161 w 418"/>
              <a:gd name="T45" fmla="*/ 182 h 388"/>
              <a:gd name="T46" fmla="*/ 173 w 418"/>
              <a:gd name="T47" fmla="*/ 179 h 388"/>
              <a:gd name="T48" fmla="*/ 173 w 418"/>
              <a:gd name="T49" fmla="*/ 161 h 388"/>
              <a:gd name="T50" fmla="*/ 189 w 418"/>
              <a:gd name="T51" fmla="*/ 148 h 388"/>
              <a:gd name="T52" fmla="*/ 196 w 418"/>
              <a:gd name="T53" fmla="*/ 136 h 388"/>
              <a:gd name="T54" fmla="*/ 213 w 418"/>
              <a:gd name="T55" fmla="*/ 130 h 388"/>
              <a:gd name="T56" fmla="*/ 215 w 418"/>
              <a:gd name="T57" fmla="*/ 114 h 388"/>
              <a:gd name="T58" fmla="*/ 213 w 418"/>
              <a:gd name="T59" fmla="*/ 99 h 388"/>
              <a:gd name="T60" fmla="*/ 221 w 418"/>
              <a:gd name="T61" fmla="*/ 93 h 388"/>
              <a:gd name="T62" fmla="*/ 206 w 418"/>
              <a:gd name="T63" fmla="*/ 73 h 388"/>
              <a:gd name="T64" fmla="*/ 224 w 418"/>
              <a:gd name="T65" fmla="*/ 45 h 388"/>
              <a:gd name="T66" fmla="*/ 207 w 418"/>
              <a:gd name="T67" fmla="*/ 27 h 388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</a:gdLst>
            <a:ahLst/>
            <a:cxnLst>
              <a:cxn ang="T68">
                <a:pos x="T0" y="T1"/>
              </a:cxn>
              <a:cxn ang="T69">
                <a:pos x="T2" y="T3"/>
              </a:cxn>
              <a:cxn ang="T70">
                <a:pos x="T4" y="T5"/>
              </a:cxn>
              <a:cxn ang="T71">
                <a:pos x="T6" y="T7"/>
              </a:cxn>
              <a:cxn ang="T72">
                <a:pos x="T8" y="T9"/>
              </a:cxn>
              <a:cxn ang="T73">
                <a:pos x="T10" y="T11"/>
              </a:cxn>
              <a:cxn ang="T74">
                <a:pos x="T12" y="T13"/>
              </a:cxn>
              <a:cxn ang="T75">
                <a:pos x="T14" y="T15"/>
              </a:cxn>
              <a:cxn ang="T76">
                <a:pos x="T16" y="T17"/>
              </a:cxn>
              <a:cxn ang="T77">
                <a:pos x="T18" y="T19"/>
              </a:cxn>
              <a:cxn ang="T78">
                <a:pos x="T20" y="T21"/>
              </a:cxn>
              <a:cxn ang="T79">
                <a:pos x="T22" y="T23"/>
              </a:cxn>
              <a:cxn ang="T80">
                <a:pos x="T24" y="T25"/>
              </a:cxn>
              <a:cxn ang="T81">
                <a:pos x="T26" y="T27"/>
              </a:cxn>
              <a:cxn ang="T82">
                <a:pos x="T28" y="T29"/>
              </a:cxn>
              <a:cxn ang="T83">
                <a:pos x="T30" y="T31"/>
              </a:cxn>
              <a:cxn ang="T84">
                <a:pos x="T32" y="T33"/>
              </a:cxn>
              <a:cxn ang="T85">
                <a:pos x="T34" y="T35"/>
              </a:cxn>
              <a:cxn ang="T86">
                <a:pos x="T36" y="T37"/>
              </a:cxn>
              <a:cxn ang="T87">
                <a:pos x="T38" y="T39"/>
              </a:cxn>
              <a:cxn ang="T88">
                <a:pos x="T40" y="T41"/>
              </a:cxn>
              <a:cxn ang="T89">
                <a:pos x="T42" y="T43"/>
              </a:cxn>
              <a:cxn ang="T90">
                <a:pos x="T44" y="T45"/>
              </a:cxn>
              <a:cxn ang="T91">
                <a:pos x="T46" y="T47"/>
              </a:cxn>
              <a:cxn ang="T92">
                <a:pos x="T48" y="T49"/>
              </a:cxn>
              <a:cxn ang="T93">
                <a:pos x="T50" y="T51"/>
              </a:cxn>
              <a:cxn ang="T94">
                <a:pos x="T52" y="T53"/>
              </a:cxn>
              <a:cxn ang="T95">
                <a:pos x="T54" y="T55"/>
              </a:cxn>
              <a:cxn ang="T96">
                <a:pos x="T56" y="T57"/>
              </a:cxn>
              <a:cxn ang="T97">
                <a:pos x="T58" y="T59"/>
              </a:cxn>
              <a:cxn ang="T98">
                <a:pos x="T60" y="T61"/>
              </a:cxn>
              <a:cxn ang="T99">
                <a:pos x="T62" y="T63"/>
              </a:cxn>
              <a:cxn ang="T100">
                <a:pos x="T64" y="T65"/>
              </a:cxn>
              <a:cxn ang="T101">
                <a:pos x="T66" y="T67"/>
              </a:cxn>
            </a:cxnLst>
            <a:rect l="0" t="0" r="r" b="b"/>
            <a:pathLst>
              <a:path w="418" h="388">
                <a:moveTo>
                  <a:pt x="387" y="55"/>
                </a:moveTo>
                <a:lnTo>
                  <a:pt x="365" y="55"/>
                </a:lnTo>
                <a:lnTo>
                  <a:pt x="342" y="39"/>
                </a:lnTo>
                <a:lnTo>
                  <a:pt x="312" y="23"/>
                </a:lnTo>
                <a:lnTo>
                  <a:pt x="275" y="42"/>
                </a:lnTo>
                <a:lnTo>
                  <a:pt x="242" y="33"/>
                </a:lnTo>
                <a:lnTo>
                  <a:pt x="212" y="47"/>
                </a:lnTo>
                <a:lnTo>
                  <a:pt x="210" y="33"/>
                </a:lnTo>
                <a:lnTo>
                  <a:pt x="184" y="32"/>
                </a:lnTo>
                <a:lnTo>
                  <a:pt x="152" y="0"/>
                </a:lnTo>
                <a:lnTo>
                  <a:pt x="104" y="53"/>
                </a:lnTo>
                <a:lnTo>
                  <a:pt x="30" y="28"/>
                </a:lnTo>
                <a:lnTo>
                  <a:pt x="0" y="37"/>
                </a:lnTo>
                <a:lnTo>
                  <a:pt x="0" y="55"/>
                </a:lnTo>
                <a:lnTo>
                  <a:pt x="79" y="137"/>
                </a:lnTo>
                <a:lnTo>
                  <a:pt x="99" y="192"/>
                </a:lnTo>
                <a:lnTo>
                  <a:pt x="141" y="224"/>
                </a:lnTo>
                <a:lnTo>
                  <a:pt x="159" y="219"/>
                </a:lnTo>
                <a:lnTo>
                  <a:pt x="263" y="330"/>
                </a:lnTo>
                <a:lnTo>
                  <a:pt x="270" y="355"/>
                </a:lnTo>
                <a:lnTo>
                  <a:pt x="263" y="370"/>
                </a:lnTo>
                <a:lnTo>
                  <a:pt x="270" y="388"/>
                </a:lnTo>
                <a:lnTo>
                  <a:pt x="300" y="372"/>
                </a:lnTo>
                <a:lnTo>
                  <a:pt x="323" y="365"/>
                </a:lnTo>
                <a:lnTo>
                  <a:pt x="323" y="328"/>
                </a:lnTo>
                <a:lnTo>
                  <a:pt x="353" y="303"/>
                </a:lnTo>
                <a:lnTo>
                  <a:pt x="365" y="277"/>
                </a:lnTo>
                <a:lnTo>
                  <a:pt x="397" y="265"/>
                </a:lnTo>
                <a:lnTo>
                  <a:pt x="402" y="233"/>
                </a:lnTo>
                <a:lnTo>
                  <a:pt x="397" y="203"/>
                </a:lnTo>
                <a:lnTo>
                  <a:pt x="413" y="190"/>
                </a:lnTo>
                <a:lnTo>
                  <a:pt x="385" y="150"/>
                </a:lnTo>
                <a:lnTo>
                  <a:pt x="418" y="92"/>
                </a:lnTo>
                <a:lnTo>
                  <a:pt x="387" y="55"/>
                </a:lnTo>
                <a:close/>
              </a:path>
            </a:pathLst>
          </a:custGeom>
          <a:solidFill>
            <a:srgbClr val="777777"/>
          </a:solidFill>
          <a:ln>
            <a:noFill/>
          </a:ln>
          <a:extLst>
            <a:ext uri="{91240B29-F687-4F45-9708-019B960494DF}">
              <a14:hiddenLine xmlns:a14="http://schemas.microsoft.com/office/drawing/2010/main" w="11113">
                <a:solidFill>
                  <a:srgbClr val="5F5F5F"/>
                </a:solidFill>
                <a:prstDash val="solid"/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22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6237" name="Freeform 1131"/>
          <p:cNvSpPr>
            <a:spLocks/>
          </p:cNvSpPr>
          <p:nvPr/>
        </p:nvSpPr>
        <p:spPr bwMode="auto">
          <a:xfrm>
            <a:off x="7456174" y="5590598"/>
            <a:ext cx="260143" cy="162153"/>
          </a:xfrm>
          <a:custGeom>
            <a:avLst/>
            <a:gdLst>
              <a:gd name="T0" fmla="*/ 5 w 286"/>
              <a:gd name="T1" fmla="*/ 29 h 195"/>
              <a:gd name="T2" fmla="*/ 32 w 286"/>
              <a:gd name="T3" fmla="*/ 12 h 195"/>
              <a:gd name="T4" fmla="*/ 50 w 286"/>
              <a:gd name="T5" fmla="*/ 10 h 195"/>
              <a:gd name="T6" fmla="*/ 66 w 286"/>
              <a:gd name="T7" fmla="*/ 5 h 195"/>
              <a:gd name="T8" fmla="*/ 81 w 286"/>
              <a:gd name="T9" fmla="*/ 5 h 195"/>
              <a:gd name="T10" fmla="*/ 95 w 286"/>
              <a:gd name="T11" fmla="*/ 0 h 195"/>
              <a:gd name="T12" fmla="*/ 120 w 286"/>
              <a:gd name="T13" fmla="*/ 5 h 195"/>
              <a:gd name="T14" fmla="*/ 134 w 286"/>
              <a:gd name="T15" fmla="*/ 4 h 195"/>
              <a:gd name="T16" fmla="*/ 148 w 286"/>
              <a:gd name="T17" fmla="*/ 18 h 195"/>
              <a:gd name="T18" fmla="*/ 146 w 286"/>
              <a:gd name="T19" fmla="*/ 55 h 195"/>
              <a:gd name="T20" fmla="*/ 154 w 286"/>
              <a:gd name="T21" fmla="*/ 59 h 195"/>
              <a:gd name="T22" fmla="*/ 143 w 286"/>
              <a:gd name="T23" fmla="*/ 75 h 195"/>
              <a:gd name="T24" fmla="*/ 109 w 286"/>
              <a:gd name="T25" fmla="*/ 81 h 195"/>
              <a:gd name="T26" fmla="*/ 95 w 286"/>
              <a:gd name="T27" fmla="*/ 78 h 195"/>
              <a:gd name="T28" fmla="*/ 86 w 286"/>
              <a:gd name="T29" fmla="*/ 96 h 195"/>
              <a:gd name="T30" fmla="*/ 60 w 286"/>
              <a:gd name="T31" fmla="*/ 94 h 195"/>
              <a:gd name="T32" fmla="*/ 50 w 286"/>
              <a:gd name="T33" fmla="*/ 92 h 195"/>
              <a:gd name="T34" fmla="*/ 34 w 286"/>
              <a:gd name="T35" fmla="*/ 91 h 195"/>
              <a:gd name="T36" fmla="*/ 25 w 286"/>
              <a:gd name="T37" fmla="*/ 83 h 195"/>
              <a:gd name="T38" fmla="*/ 20 w 286"/>
              <a:gd name="T39" fmla="*/ 85 h 195"/>
              <a:gd name="T40" fmla="*/ 9 w 286"/>
              <a:gd name="T41" fmla="*/ 78 h 195"/>
              <a:gd name="T42" fmla="*/ 0 w 286"/>
              <a:gd name="T43" fmla="*/ 55 h 195"/>
              <a:gd name="T44" fmla="*/ 6 w 286"/>
              <a:gd name="T45" fmla="*/ 44 h 195"/>
              <a:gd name="T46" fmla="*/ 5 w 286"/>
              <a:gd name="T47" fmla="*/ 29 h 195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</a:gdLst>
            <a:ahLst/>
            <a:cxnLst>
              <a:cxn ang="T48">
                <a:pos x="T0" y="T1"/>
              </a:cxn>
              <a:cxn ang="T49">
                <a:pos x="T2" y="T3"/>
              </a:cxn>
              <a:cxn ang="T50">
                <a:pos x="T4" y="T5"/>
              </a:cxn>
              <a:cxn ang="T51">
                <a:pos x="T6" y="T7"/>
              </a:cxn>
              <a:cxn ang="T52">
                <a:pos x="T8" y="T9"/>
              </a:cxn>
              <a:cxn ang="T53">
                <a:pos x="T10" y="T11"/>
              </a:cxn>
              <a:cxn ang="T54">
                <a:pos x="T12" y="T13"/>
              </a:cxn>
              <a:cxn ang="T55">
                <a:pos x="T14" y="T15"/>
              </a:cxn>
              <a:cxn ang="T56">
                <a:pos x="T16" y="T17"/>
              </a:cxn>
              <a:cxn ang="T57">
                <a:pos x="T18" y="T19"/>
              </a:cxn>
              <a:cxn ang="T58">
                <a:pos x="T20" y="T21"/>
              </a:cxn>
              <a:cxn ang="T59">
                <a:pos x="T22" y="T23"/>
              </a:cxn>
              <a:cxn ang="T60">
                <a:pos x="T24" y="T25"/>
              </a:cxn>
              <a:cxn ang="T61">
                <a:pos x="T26" y="T27"/>
              </a:cxn>
              <a:cxn ang="T62">
                <a:pos x="T28" y="T29"/>
              </a:cxn>
              <a:cxn ang="T63">
                <a:pos x="T30" y="T31"/>
              </a:cxn>
              <a:cxn ang="T64">
                <a:pos x="T32" y="T33"/>
              </a:cxn>
              <a:cxn ang="T65">
                <a:pos x="T34" y="T35"/>
              </a:cxn>
              <a:cxn ang="T66">
                <a:pos x="T36" y="T37"/>
              </a:cxn>
              <a:cxn ang="T67">
                <a:pos x="T38" y="T39"/>
              </a:cxn>
              <a:cxn ang="T68">
                <a:pos x="T40" y="T41"/>
              </a:cxn>
              <a:cxn ang="T69">
                <a:pos x="T42" y="T43"/>
              </a:cxn>
              <a:cxn ang="T70">
                <a:pos x="T44" y="T45"/>
              </a:cxn>
              <a:cxn ang="T71">
                <a:pos x="T46" y="T47"/>
              </a:cxn>
            </a:cxnLst>
            <a:rect l="0" t="0" r="r" b="b"/>
            <a:pathLst>
              <a:path w="286" h="195">
                <a:moveTo>
                  <a:pt x="10" y="59"/>
                </a:moveTo>
                <a:lnTo>
                  <a:pt x="60" y="25"/>
                </a:lnTo>
                <a:lnTo>
                  <a:pt x="92" y="20"/>
                </a:lnTo>
                <a:lnTo>
                  <a:pt x="123" y="11"/>
                </a:lnTo>
                <a:lnTo>
                  <a:pt x="150" y="11"/>
                </a:lnTo>
                <a:lnTo>
                  <a:pt x="176" y="0"/>
                </a:lnTo>
                <a:lnTo>
                  <a:pt x="222" y="11"/>
                </a:lnTo>
                <a:lnTo>
                  <a:pt x="249" y="9"/>
                </a:lnTo>
                <a:lnTo>
                  <a:pt x="275" y="36"/>
                </a:lnTo>
                <a:lnTo>
                  <a:pt x="272" y="112"/>
                </a:lnTo>
                <a:lnTo>
                  <a:pt x="286" y="120"/>
                </a:lnTo>
                <a:lnTo>
                  <a:pt x="266" y="152"/>
                </a:lnTo>
                <a:lnTo>
                  <a:pt x="203" y="165"/>
                </a:lnTo>
                <a:lnTo>
                  <a:pt x="176" y="158"/>
                </a:lnTo>
                <a:lnTo>
                  <a:pt x="159" y="195"/>
                </a:lnTo>
                <a:lnTo>
                  <a:pt x="111" y="191"/>
                </a:lnTo>
                <a:lnTo>
                  <a:pt x="92" y="186"/>
                </a:lnTo>
                <a:lnTo>
                  <a:pt x="63" y="184"/>
                </a:lnTo>
                <a:lnTo>
                  <a:pt x="47" y="168"/>
                </a:lnTo>
                <a:lnTo>
                  <a:pt x="37" y="173"/>
                </a:lnTo>
                <a:lnTo>
                  <a:pt x="16" y="158"/>
                </a:lnTo>
                <a:lnTo>
                  <a:pt x="0" y="112"/>
                </a:lnTo>
                <a:lnTo>
                  <a:pt x="12" y="89"/>
                </a:lnTo>
                <a:lnTo>
                  <a:pt x="10" y="59"/>
                </a:lnTo>
                <a:close/>
              </a:path>
            </a:pathLst>
          </a:custGeom>
          <a:solidFill>
            <a:srgbClr val="777777"/>
          </a:solidFill>
          <a:ln>
            <a:noFill/>
          </a:ln>
          <a:extLst>
            <a:ext uri="{91240B29-F687-4F45-9708-019B960494DF}">
              <a14:hiddenLine xmlns:a14="http://schemas.microsoft.com/office/drawing/2010/main" w="11113">
                <a:solidFill>
                  <a:srgbClr val="5F5F5F"/>
                </a:solidFill>
                <a:prstDash val="solid"/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22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6238" name="Freeform 1132"/>
          <p:cNvSpPr>
            <a:spLocks/>
          </p:cNvSpPr>
          <p:nvPr/>
        </p:nvSpPr>
        <p:spPr bwMode="auto">
          <a:xfrm>
            <a:off x="7180828" y="5072045"/>
            <a:ext cx="520285" cy="565847"/>
          </a:xfrm>
          <a:custGeom>
            <a:avLst/>
            <a:gdLst>
              <a:gd name="T0" fmla="*/ 113 w 577"/>
              <a:gd name="T1" fmla="*/ 2 h 683"/>
              <a:gd name="T2" fmla="*/ 158 w 577"/>
              <a:gd name="T3" fmla="*/ 1 h 683"/>
              <a:gd name="T4" fmla="*/ 169 w 577"/>
              <a:gd name="T5" fmla="*/ 10 h 683"/>
              <a:gd name="T6" fmla="*/ 176 w 577"/>
              <a:gd name="T7" fmla="*/ 18 h 683"/>
              <a:gd name="T8" fmla="*/ 184 w 577"/>
              <a:gd name="T9" fmla="*/ 50 h 683"/>
              <a:gd name="T10" fmla="*/ 210 w 577"/>
              <a:gd name="T11" fmla="*/ 57 h 683"/>
              <a:gd name="T12" fmla="*/ 221 w 577"/>
              <a:gd name="T13" fmla="*/ 102 h 683"/>
              <a:gd name="T14" fmla="*/ 237 w 577"/>
              <a:gd name="T15" fmla="*/ 114 h 683"/>
              <a:gd name="T16" fmla="*/ 265 w 577"/>
              <a:gd name="T17" fmla="*/ 110 h 683"/>
              <a:gd name="T18" fmla="*/ 285 w 577"/>
              <a:gd name="T19" fmla="*/ 135 h 683"/>
              <a:gd name="T20" fmla="*/ 283 w 577"/>
              <a:gd name="T21" fmla="*/ 156 h 683"/>
              <a:gd name="T22" fmla="*/ 280 w 577"/>
              <a:gd name="T23" fmla="*/ 167 h 683"/>
              <a:gd name="T24" fmla="*/ 288 w 577"/>
              <a:gd name="T25" fmla="*/ 198 h 683"/>
              <a:gd name="T26" fmla="*/ 308 w 577"/>
              <a:gd name="T27" fmla="*/ 211 h 683"/>
              <a:gd name="T28" fmla="*/ 280 w 577"/>
              <a:gd name="T29" fmla="*/ 250 h 683"/>
              <a:gd name="T30" fmla="*/ 278 w 577"/>
              <a:gd name="T31" fmla="*/ 297 h 683"/>
              <a:gd name="T32" fmla="*/ 255 w 577"/>
              <a:gd name="T33" fmla="*/ 307 h 683"/>
              <a:gd name="T34" fmla="*/ 227 w 577"/>
              <a:gd name="T35" fmla="*/ 312 h 683"/>
              <a:gd name="T36" fmla="*/ 193 w 577"/>
              <a:gd name="T37" fmla="*/ 319 h 683"/>
              <a:gd name="T38" fmla="*/ 168 w 577"/>
              <a:gd name="T39" fmla="*/ 305 h 683"/>
              <a:gd name="T40" fmla="*/ 144 w 577"/>
              <a:gd name="T41" fmla="*/ 294 h 683"/>
              <a:gd name="T42" fmla="*/ 127 w 577"/>
              <a:gd name="T43" fmla="*/ 281 h 683"/>
              <a:gd name="T44" fmla="*/ 99 w 577"/>
              <a:gd name="T45" fmla="*/ 281 h 683"/>
              <a:gd name="T46" fmla="*/ 85 w 577"/>
              <a:gd name="T47" fmla="*/ 310 h 683"/>
              <a:gd name="T48" fmla="*/ 12 w 577"/>
              <a:gd name="T49" fmla="*/ 276 h 683"/>
              <a:gd name="T50" fmla="*/ 17 w 577"/>
              <a:gd name="T51" fmla="*/ 245 h 683"/>
              <a:gd name="T52" fmla="*/ 31 w 577"/>
              <a:gd name="T53" fmla="*/ 219 h 683"/>
              <a:gd name="T54" fmla="*/ 52 w 577"/>
              <a:gd name="T55" fmla="*/ 197 h 683"/>
              <a:gd name="T56" fmla="*/ 70 w 577"/>
              <a:gd name="T57" fmla="*/ 175 h 683"/>
              <a:gd name="T58" fmla="*/ 79 w 577"/>
              <a:gd name="T59" fmla="*/ 153 h 683"/>
              <a:gd name="T60" fmla="*/ 80 w 577"/>
              <a:gd name="T61" fmla="*/ 106 h 683"/>
              <a:gd name="T62" fmla="*/ 68 w 577"/>
              <a:gd name="T63" fmla="*/ 68 h 683"/>
              <a:gd name="T64" fmla="*/ 52 w 577"/>
              <a:gd name="T65" fmla="*/ 24 h 683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0" t="0" r="r" b="b"/>
            <a:pathLst>
              <a:path w="577" h="683">
                <a:moveTo>
                  <a:pt x="97" y="48"/>
                </a:moveTo>
                <a:lnTo>
                  <a:pt x="211" y="5"/>
                </a:lnTo>
                <a:lnTo>
                  <a:pt x="264" y="0"/>
                </a:lnTo>
                <a:lnTo>
                  <a:pt x="296" y="2"/>
                </a:lnTo>
                <a:lnTo>
                  <a:pt x="308" y="11"/>
                </a:lnTo>
                <a:lnTo>
                  <a:pt x="317" y="21"/>
                </a:lnTo>
                <a:lnTo>
                  <a:pt x="319" y="34"/>
                </a:lnTo>
                <a:lnTo>
                  <a:pt x="330" y="37"/>
                </a:lnTo>
                <a:lnTo>
                  <a:pt x="344" y="64"/>
                </a:lnTo>
                <a:lnTo>
                  <a:pt x="345" y="102"/>
                </a:lnTo>
                <a:lnTo>
                  <a:pt x="360" y="117"/>
                </a:lnTo>
                <a:lnTo>
                  <a:pt x="393" y="117"/>
                </a:lnTo>
                <a:lnTo>
                  <a:pt x="414" y="171"/>
                </a:lnTo>
                <a:lnTo>
                  <a:pt x="414" y="208"/>
                </a:lnTo>
                <a:lnTo>
                  <a:pt x="428" y="233"/>
                </a:lnTo>
                <a:lnTo>
                  <a:pt x="444" y="233"/>
                </a:lnTo>
                <a:lnTo>
                  <a:pt x="478" y="208"/>
                </a:lnTo>
                <a:lnTo>
                  <a:pt x="497" y="224"/>
                </a:lnTo>
                <a:lnTo>
                  <a:pt x="499" y="256"/>
                </a:lnTo>
                <a:lnTo>
                  <a:pt x="534" y="275"/>
                </a:lnTo>
                <a:lnTo>
                  <a:pt x="529" y="309"/>
                </a:lnTo>
                <a:lnTo>
                  <a:pt x="531" y="318"/>
                </a:lnTo>
                <a:lnTo>
                  <a:pt x="536" y="323"/>
                </a:lnTo>
                <a:lnTo>
                  <a:pt x="524" y="341"/>
                </a:lnTo>
                <a:lnTo>
                  <a:pt x="520" y="362"/>
                </a:lnTo>
                <a:lnTo>
                  <a:pt x="540" y="404"/>
                </a:lnTo>
                <a:lnTo>
                  <a:pt x="568" y="409"/>
                </a:lnTo>
                <a:lnTo>
                  <a:pt x="577" y="431"/>
                </a:lnTo>
                <a:lnTo>
                  <a:pt x="568" y="473"/>
                </a:lnTo>
                <a:lnTo>
                  <a:pt x="525" y="510"/>
                </a:lnTo>
                <a:lnTo>
                  <a:pt x="536" y="577"/>
                </a:lnTo>
                <a:lnTo>
                  <a:pt x="520" y="605"/>
                </a:lnTo>
                <a:lnTo>
                  <a:pt x="531" y="637"/>
                </a:lnTo>
                <a:lnTo>
                  <a:pt x="478" y="626"/>
                </a:lnTo>
                <a:lnTo>
                  <a:pt x="451" y="637"/>
                </a:lnTo>
                <a:lnTo>
                  <a:pt x="425" y="637"/>
                </a:lnTo>
                <a:lnTo>
                  <a:pt x="393" y="646"/>
                </a:lnTo>
                <a:lnTo>
                  <a:pt x="361" y="651"/>
                </a:lnTo>
                <a:lnTo>
                  <a:pt x="312" y="683"/>
                </a:lnTo>
                <a:lnTo>
                  <a:pt x="314" y="621"/>
                </a:lnTo>
                <a:lnTo>
                  <a:pt x="303" y="605"/>
                </a:lnTo>
                <a:lnTo>
                  <a:pt x="270" y="600"/>
                </a:lnTo>
                <a:lnTo>
                  <a:pt x="259" y="574"/>
                </a:lnTo>
                <a:lnTo>
                  <a:pt x="238" y="572"/>
                </a:lnTo>
                <a:lnTo>
                  <a:pt x="229" y="579"/>
                </a:lnTo>
                <a:lnTo>
                  <a:pt x="185" y="572"/>
                </a:lnTo>
                <a:lnTo>
                  <a:pt x="169" y="584"/>
                </a:lnTo>
                <a:lnTo>
                  <a:pt x="160" y="632"/>
                </a:lnTo>
                <a:lnTo>
                  <a:pt x="142" y="669"/>
                </a:lnTo>
                <a:lnTo>
                  <a:pt x="22" y="563"/>
                </a:lnTo>
                <a:lnTo>
                  <a:pt x="0" y="514"/>
                </a:lnTo>
                <a:lnTo>
                  <a:pt x="31" y="499"/>
                </a:lnTo>
                <a:lnTo>
                  <a:pt x="58" y="487"/>
                </a:lnTo>
                <a:lnTo>
                  <a:pt x="58" y="447"/>
                </a:lnTo>
                <a:lnTo>
                  <a:pt x="84" y="431"/>
                </a:lnTo>
                <a:lnTo>
                  <a:pt x="97" y="402"/>
                </a:lnTo>
                <a:lnTo>
                  <a:pt x="127" y="383"/>
                </a:lnTo>
                <a:lnTo>
                  <a:pt x="132" y="357"/>
                </a:lnTo>
                <a:lnTo>
                  <a:pt x="128" y="328"/>
                </a:lnTo>
                <a:lnTo>
                  <a:pt x="148" y="312"/>
                </a:lnTo>
                <a:lnTo>
                  <a:pt x="121" y="272"/>
                </a:lnTo>
                <a:lnTo>
                  <a:pt x="150" y="217"/>
                </a:lnTo>
                <a:lnTo>
                  <a:pt x="118" y="180"/>
                </a:lnTo>
                <a:lnTo>
                  <a:pt x="127" y="139"/>
                </a:lnTo>
                <a:lnTo>
                  <a:pt x="97" y="102"/>
                </a:lnTo>
                <a:lnTo>
                  <a:pt x="97" y="48"/>
                </a:lnTo>
                <a:close/>
              </a:path>
            </a:pathLst>
          </a:custGeom>
          <a:solidFill>
            <a:srgbClr val="777777"/>
          </a:solidFill>
          <a:ln>
            <a:noFill/>
          </a:ln>
          <a:extLst>
            <a:ext uri="{91240B29-F687-4F45-9708-019B960494DF}">
              <a14:hiddenLine xmlns:a14="http://schemas.microsoft.com/office/drawing/2010/main" w="11113">
                <a:solidFill>
                  <a:srgbClr val="5F5F5F"/>
                </a:solidFill>
                <a:prstDash val="solid"/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22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6239" name="Freeform 1133"/>
          <p:cNvSpPr>
            <a:spLocks/>
          </p:cNvSpPr>
          <p:nvPr/>
        </p:nvSpPr>
        <p:spPr bwMode="auto">
          <a:xfrm>
            <a:off x="4140200" y="5011238"/>
            <a:ext cx="488190" cy="636789"/>
          </a:xfrm>
          <a:custGeom>
            <a:avLst/>
            <a:gdLst>
              <a:gd name="T0" fmla="*/ 167 w 540"/>
              <a:gd name="T1" fmla="*/ 0 h 768"/>
              <a:gd name="T2" fmla="*/ 183 w 540"/>
              <a:gd name="T3" fmla="*/ 32 h 768"/>
              <a:gd name="T4" fmla="*/ 199 w 540"/>
              <a:gd name="T5" fmla="*/ 33 h 768"/>
              <a:gd name="T6" fmla="*/ 242 w 540"/>
              <a:gd name="T7" fmla="*/ 39 h 768"/>
              <a:gd name="T8" fmla="*/ 263 w 540"/>
              <a:gd name="T9" fmla="*/ 49 h 768"/>
              <a:gd name="T10" fmla="*/ 282 w 540"/>
              <a:gd name="T11" fmla="*/ 77 h 768"/>
              <a:gd name="T12" fmla="*/ 286 w 540"/>
              <a:gd name="T13" fmla="*/ 89 h 768"/>
              <a:gd name="T14" fmla="*/ 234 w 540"/>
              <a:gd name="T15" fmla="*/ 109 h 768"/>
              <a:gd name="T16" fmla="*/ 219 w 540"/>
              <a:gd name="T17" fmla="*/ 145 h 768"/>
              <a:gd name="T18" fmla="*/ 204 w 540"/>
              <a:gd name="T19" fmla="*/ 178 h 768"/>
              <a:gd name="T20" fmla="*/ 194 w 540"/>
              <a:gd name="T21" fmla="*/ 203 h 768"/>
              <a:gd name="T22" fmla="*/ 170 w 540"/>
              <a:gd name="T23" fmla="*/ 197 h 768"/>
              <a:gd name="T24" fmla="*/ 165 w 540"/>
              <a:gd name="T25" fmla="*/ 223 h 768"/>
              <a:gd name="T26" fmla="*/ 168 w 540"/>
              <a:gd name="T27" fmla="*/ 248 h 768"/>
              <a:gd name="T28" fmla="*/ 147 w 540"/>
              <a:gd name="T29" fmla="*/ 271 h 768"/>
              <a:gd name="T30" fmla="*/ 143 w 540"/>
              <a:gd name="T31" fmla="*/ 306 h 768"/>
              <a:gd name="T32" fmla="*/ 147 w 540"/>
              <a:gd name="T33" fmla="*/ 326 h 768"/>
              <a:gd name="T34" fmla="*/ 110 w 540"/>
              <a:gd name="T35" fmla="*/ 344 h 768"/>
              <a:gd name="T36" fmla="*/ 109 w 540"/>
              <a:gd name="T37" fmla="*/ 374 h 768"/>
              <a:gd name="T38" fmla="*/ 56 w 540"/>
              <a:gd name="T39" fmla="*/ 377 h 768"/>
              <a:gd name="T40" fmla="*/ 18 w 540"/>
              <a:gd name="T41" fmla="*/ 351 h 768"/>
              <a:gd name="T42" fmla="*/ 0 w 540"/>
              <a:gd name="T43" fmla="*/ 341 h 768"/>
              <a:gd name="T44" fmla="*/ 21 w 540"/>
              <a:gd name="T45" fmla="*/ 313 h 768"/>
              <a:gd name="T46" fmla="*/ 45 w 540"/>
              <a:gd name="T47" fmla="*/ 271 h 768"/>
              <a:gd name="T48" fmla="*/ 42 w 540"/>
              <a:gd name="T49" fmla="*/ 249 h 768"/>
              <a:gd name="T50" fmla="*/ 28 w 540"/>
              <a:gd name="T51" fmla="*/ 235 h 768"/>
              <a:gd name="T52" fmla="*/ 49 w 540"/>
              <a:gd name="T53" fmla="*/ 218 h 768"/>
              <a:gd name="T54" fmla="*/ 21 w 540"/>
              <a:gd name="T55" fmla="*/ 222 h 768"/>
              <a:gd name="T56" fmla="*/ 28 w 540"/>
              <a:gd name="T57" fmla="*/ 196 h 768"/>
              <a:gd name="T58" fmla="*/ 39 w 540"/>
              <a:gd name="T59" fmla="*/ 173 h 768"/>
              <a:gd name="T60" fmla="*/ 49 w 540"/>
              <a:gd name="T61" fmla="*/ 161 h 768"/>
              <a:gd name="T62" fmla="*/ 78 w 540"/>
              <a:gd name="T63" fmla="*/ 145 h 768"/>
              <a:gd name="T64" fmla="*/ 115 w 540"/>
              <a:gd name="T65" fmla="*/ 100 h 768"/>
              <a:gd name="T66" fmla="*/ 130 w 540"/>
              <a:gd name="T67" fmla="*/ 68 h 768"/>
              <a:gd name="T68" fmla="*/ 140 w 540"/>
              <a:gd name="T69" fmla="*/ 33 h 768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</a:gdLst>
            <a:ahLst/>
            <a:cxnLst>
              <a:cxn ang="T70">
                <a:pos x="T0" y="T1"/>
              </a:cxn>
              <a:cxn ang="T71">
                <a:pos x="T2" y="T3"/>
              </a:cxn>
              <a:cxn ang="T72">
                <a:pos x="T4" y="T5"/>
              </a:cxn>
              <a:cxn ang="T73">
                <a:pos x="T6" y="T7"/>
              </a:cxn>
              <a:cxn ang="T74">
                <a:pos x="T8" y="T9"/>
              </a:cxn>
              <a:cxn ang="T75">
                <a:pos x="T10" y="T11"/>
              </a:cxn>
              <a:cxn ang="T76">
                <a:pos x="T12" y="T13"/>
              </a:cxn>
              <a:cxn ang="T77">
                <a:pos x="T14" y="T15"/>
              </a:cxn>
              <a:cxn ang="T78">
                <a:pos x="T16" y="T17"/>
              </a:cxn>
              <a:cxn ang="T79">
                <a:pos x="T18" y="T19"/>
              </a:cxn>
              <a:cxn ang="T80">
                <a:pos x="T20" y="T21"/>
              </a:cxn>
              <a:cxn ang="T81">
                <a:pos x="T22" y="T23"/>
              </a:cxn>
              <a:cxn ang="T82">
                <a:pos x="T24" y="T25"/>
              </a:cxn>
              <a:cxn ang="T83">
                <a:pos x="T26" y="T27"/>
              </a:cxn>
              <a:cxn ang="T84">
                <a:pos x="T28" y="T29"/>
              </a:cxn>
              <a:cxn ang="T85">
                <a:pos x="T30" y="T31"/>
              </a:cxn>
              <a:cxn ang="T86">
                <a:pos x="T32" y="T33"/>
              </a:cxn>
              <a:cxn ang="T87">
                <a:pos x="T34" y="T35"/>
              </a:cxn>
              <a:cxn ang="T88">
                <a:pos x="T36" y="T37"/>
              </a:cxn>
              <a:cxn ang="T89">
                <a:pos x="T38" y="T39"/>
              </a:cxn>
              <a:cxn ang="T90">
                <a:pos x="T40" y="T41"/>
              </a:cxn>
              <a:cxn ang="T91">
                <a:pos x="T42" y="T43"/>
              </a:cxn>
              <a:cxn ang="T92">
                <a:pos x="T44" y="T45"/>
              </a:cxn>
              <a:cxn ang="T93">
                <a:pos x="T46" y="T47"/>
              </a:cxn>
              <a:cxn ang="T94">
                <a:pos x="T48" y="T49"/>
              </a:cxn>
              <a:cxn ang="T95">
                <a:pos x="T50" y="T51"/>
              </a:cxn>
              <a:cxn ang="T96">
                <a:pos x="T52" y="T53"/>
              </a:cxn>
              <a:cxn ang="T97">
                <a:pos x="T54" y="T55"/>
              </a:cxn>
              <a:cxn ang="T98">
                <a:pos x="T56" y="T57"/>
              </a:cxn>
              <a:cxn ang="T99">
                <a:pos x="T58" y="T59"/>
              </a:cxn>
              <a:cxn ang="T100">
                <a:pos x="T60" y="T61"/>
              </a:cxn>
              <a:cxn ang="T101">
                <a:pos x="T62" y="T63"/>
              </a:cxn>
              <a:cxn ang="T102">
                <a:pos x="T64" y="T65"/>
              </a:cxn>
              <a:cxn ang="T103">
                <a:pos x="T66" y="T67"/>
              </a:cxn>
              <a:cxn ang="T104">
                <a:pos x="T68" y="T69"/>
              </a:cxn>
            </a:cxnLst>
            <a:rect l="0" t="0" r="r" b="b"/>
            <a:pathLst>
              <a:path w="540" h="768">
                <a:moveTo>
                  <a:pt x="274" y="7"/>
                </a:moveTo>
                <a:lnTo>
                  <a:pt x="312" y="0"/>
                </a:lnTo>
                <a:lnTo>
                  <a:pt x="339" y="30"/>
                </a:lnTo>
                <a:lnTo>
                  <a:pt x="342" y="65"/>
                </a:lnTo>
                <a:lnTo>
                  <a:pt x="353" y="73"/>
                </a:lnTo>
                <a:lnTo>
                  <a:pt x="372" y="67"/>
                </a:lnTo>
                <a:lnTo>
                  <a:pt x="434" y="92"/>
                </a:lnTo>
                <a:lnTo>
                  <a:pt x="452" y="80"/>
                </a:lnTo>
                <a:lnTo>
                  <a:pt x="476" y="78"/>
                </a:lnTo>
                <a:lnTo>
                  <a:pt x="492" y="99"/>
                </a:lnTo>
                <a:lnTo>
                  <a:pt x="506" y="134"/>
                </a:lnTo>
                <a:lnTo>
                  <a:pt x="526" y="157"/>
                </a:lnTo>
                <a:lnTo>
                  <a:pt x="540" y="170"/>
                </a:lnTo>
                <a:lnTo>
                  <a:pt x="535" y="182"/>
                </a:lnTo>
                <a:lnTo>
                  <a:pt x="489" y="194"/>
                </a:lnTo>
                <a:lnTo>
                  <a:pt x="438" y="223"/>
                </a:lnTo>
                <a:lnTo>
                  <a:pt x="439" y="270"/>
                </a:lnTo>
                <a:lnTo>
                  <a:pt x="409" y="295"/>
                </a:lnTo>
                <a:lnTo>
                  <a:pt x="385" y="316"/>
                </a:lnTo>
                <a:lnTo>
                  <a:pt x="381" y="362"/>
                </a:lnTo>
                <a:lnTo>
                  <a:pt x="381" y="392"/>
                </a:lnTo>
                <a:lnTo>
                  <a:pt x="362" y="413"/>
                </a:lnTo>
                <a:lnTo>
                  <a:pt x="346" y="392"/>
                </a:lnTo>
                <a:lnTo>
                  <a:pt x="318" y="401"/>
                </a:lnTo>
                <a:lnTo>
                  <a:pt x="314" y="415"/>
                </a:lnTo>
                <a:lnTo>
                  <a:pt x="309" y="454"/>
                </a:lnTo>
                <a:lnTo>
                  <a:pt x="319" y="468"/>
                </a:lnTo>
                <a:lnTo>
                  <a:pt x="314" y="505"/>
                </a:lnTo>
                <a:lnTo>
                  <a:pt x="296" y="522"/>
                </a:lnTo>
                <a:lnTo>
                  <a:pt x="274" y="552"/>
                </a:lnTo>
                <a:lnTo>
                  <a:pt x="263" y="577"/>
                </a:lnTo>
                <a:lnTo>
                  <a:pt x="268" y="623"/>
                </a:lnTo>
                <a:lnTo>
                  <a:pt x="288" y="650"/>
                </a:lnTo>
                <a:lnTo>
                  <a:pt x="275" y="665"/>
                </a:lnTo>
                <a:lnTo>
                  <a:pt x="224" y="681"/>
                </a:lnTo>
                <a:lnTo>
                  <a:pt x="205" y="701"/>
                </a:lnTo>
                <a:lnTo>
                  <a:pt x="203" y="722"/>
                </a:lnTo>
                <a:lnTo>
                  <a:pt x="203" y="761"/>
                </a:lnTo>
                <a:lnTo>
                  <a:pt x="145" y="761"/>
                </a:lnTo>
                <a:lnTo>
                  <a:pt x="104" y="768"/>
                </a:lnTo>
                <a:lnTo>
                  <a:pt x="58" y="715"/>
                </a:lnTo>
                <a:lnTo>
                  <a:pt x="34" y="715"/>
                </a:lnTo>
                <a:lnTo>
                  <a:pt x="12" y="715"/>
                </a:lnTo>
                <a:lnTo>
                  <a:pt x="0" y="695"/>
                </a:lnTo>
                <a:lnTo>
                  <a:pt x="12" y="676"/>
                </a:lnTo>
                <a:lnTo>
                  <a:pt x="39" y="637"/>
                </a:lnTo>
                <a:lnTo>
                  <a:pt x="53" y="598"/>
                </a:lnTo>
                <a:lnTo>
                  <a:pt x="85" y="552"/>
                </a:lnTo>
                <a:lnTo>
                  <a:pt x="92" y="526"/>
                </a:lnTo>
                <a:lnTo>
                  <a:pt x="78" y="507"/>
                </a:lnTo>
                <a:lnTo>
                  <a:pt x="58" y="489"/>
                </a:lnTo>
                <a:lnTo>
                  <a:pt x="53" y="478"/>
                </a:lnTo>
                <a:lnTo>
                  <a:pt x="78" y="471"/>
                </a:lnTo>
                <a:lnTo>
                  <a:pt x="92" y="445"/>
                </a:lnTo>
                <a:lnTo>
                  <a:pt x="65" y="438"/>
                </a:lnTo>
                <a:lnTo>
                  <a:pt x="39" y="452"/>
                </a:lnTo>
                <a:lnTo>
                  <a:pt x="39" y="418"/>
                </a:lnTo>
                <a:lnTo>
                  <a:pt x="53" y="399"/>
                </a:lnTo>
                <a:lnTo>
                  <a:pt x="65" y="380"/>
                </a:lnTo>
                <a:lnTo>
                  <a:pt x="72" y="353"/>
                </a:lnTo>
                <a:lnTo>
                  <a:pt x="78" y="334"/>
                </a:lnTo>
                <a:lnTo>
                  <a:pt x="92" y="328"/>
                </a:lnTo>
                <a:lnTo>
                  <a:pt x="111" y="341"/>
                </a:lnTo>
                <a:lnTo>
                  <a:pt x="145" y="295"/>
                </a:lnTo>
                <a:lnTo>
                  <a:pt x="164" y="263"/>
                </a:lnTo>
                <a:lnTo>
                  <a:pt x="215" y="203"/>
                </a:lnTo>
                <a:lnTo>
                  <a:pt x="215" y="178"/>
                </a:lnTo>
                <a:lnTo>
                  <a:pt x="242" y="138"/>
                </a:lnTo>
                <a:lnTo>
                  <a:pt x="249" y="92"/>
                </a:lnTo>
                <a:lnTo>
                  <a:pt x="261" y="67"/>
                </a:lnTo>
                <a:lnTo>
                  <a:pt x="274" y="7"/>
                </a:lnTo>
                <a:close/>
              </a:path>
            </a:pathLst>
          </a:custGeom>
          <a:solidFill>
            <a:srgbClr val="FFFF99"/>
          </a:solidFill>
          <a:ln w="11113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22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grpSp>
        <p:nvGrpSpPr>
          <p:cNvPr id="6240" name="Group 1134"/>
          <p:cNvGrpSpPr>
            <a:grpSpLocks/>
          </p:cNvGrpSpPr>
          <p:nvPr/>
        </p:nvGrpSpPr>
        <p:grpSpPr bwMode="auto">
          <a:xfrm>
            <a:off x="4322638" y="4810236"/>
            <a:ext cx="1341255" cy="1048928"/>
            <a:chOff x="917" y="2926"/>
            <a:chExt cx="742" cy="633"/>
          </a:xfrm>
        </p:grpSpPr>
        <p:sp>
          <p:nvSpPr>
            <p:cNvPr id="6347" name="Freeform 1135"/>
            <p:cNvSpPr>
              <a:spLocks/>
            </p:cNvSpPr>
            <p:nvPr/>
          </p:nvSpPr>
          <p:spPr bwMode="auto">
            <a:xfrm>
              <a:off x="917" y="2926"/>
              <a:ext cx="714" cy="633"/>
            </a:xfrm>
            <a:custGeom>
              <a:avLst/>
              <a:gdLst>
                <a:gd name="T0" fmla="*/ 33 w 1428"/>
                <a:gd name="T1" fmla="*/ 115 h 1266"/>
                <a:gd name="T2" fmla="*/ 56 w 1428"/>
                <a:gd name="T3" fmla="*/ 69 h 1266"/>
                <a:gd name="T4" fmla="*/ 50 w 1428"/>
                <a:gd name="T5" fmla="*/ 53 h 1266"/>
                <a:gd name="T6" fmla="*/ 39 w 1428"/>
                <a:gd name="T7" fmla="*/ 37 h 1266"/>
                <a:gd name="T8" fmla="*/ 79 w 1428"/>
                <a:gd name="T9" fmla="*/ 17 h 1266"/>
                <a:gd name="T10" fmla="*/ 108 w 1428"/>
                <a:gd name="T11" fmla="*/ 10 h 1266"/>
                <a:gd name="T12" fmla="*/ 138 w 1428"/>
                <a:gd name="T13" fmla="*/ 4 h 1266"/>
                <a:gd name="T14" fmla="*/ 196 w 1428"/>
                <a:gd name="T15" fmla="*/ 50 h 1266"/>
                <a:gd name="T16" fmla="*/ 238 w 1428"/>
                <a:gd name="T17" fmla="*/ 53 h 1266"/>
                <a:gd name="T18" fmla="*/ 351 w 1428"/>
                <a:gd name="T19" fmla="*/ 105 h 1266"/>
                <a:gd name="T20" fmla="*/ 400 w 1428"/>
                <a:gd name="T21" fmla="*/ 118 h 1266"/>
                <a:gd name="T22" fmla="*/ 433 w 1428"/>
                <a:gd name="T23" fmla="*/ 144 h 1266"/>
                <a:gd name="T24" fmla="*/ 466 w 1428"/>
                <a:gd name="T25" fmla="*/ 148 h 1266"/>
                <a:gd name="T26" fmla="*/ 466 w 1428"/>
                <a:gd name="T27" fmla="*/ 164 h 1266"/>
                <a:gd name="T28" fmla="*/ 518 w 1428"/>
                <a:gd name="T29" fmla="*/ 213 h 1266"/>
                <a:gd name="T30" fmla="*/ 561 w 1428"/>
                <a:gd name="T31" fmla="*/ 233 h 1266"/>
                <a:gd name="T32" fmla="*/ 626 w 1428"/>
                <a:gd name="T33" fmla="*/ 252 h 1266"/>
                <a:gd name="T34" fmla="*/ 639 w 1428"/>
                <a:gd name="T35" fmla="*/ 275 h 1266"/>
                <a:gd name="T36" fmla="*/ 665 w 1428"/>
                <a:gd name="T37" fmla="*/ 285 h 1266"/>
                <a:gd name="T38" fmla="*/ 691 w 1428"/>
                <a:gd name="T39" fmla="*/ 285 h 1266"/>
                <a:gd name="T40" fmla="*/ 708 w 1428"/>
                <a:gd name="T41" fmla="*/ 285 h 1266"/>
                <a:gd name="T42" fmla="*/ 714 w 1428"/>
                <a:gd name="T43" fmla="*/ 315 h 1266"/>
                <a:gd name="T44" fmla="*/ 652 w 1428"/>
                <a:gd name="T45" fmla="*/ 362 h 1266"/>
                <a:gd name="T46" fmla="*/ 564 w 1428"/>
                <a:gd name="T47" fmla="*/ 378 h 1266"/>
                <a:gd name="T48" fmla="*/ 541 w 1428"/>
                <a:gd name="T49" fmla="*/ 401 h 1266"/>
                <a:gd name="T50" fmla="*/ 515 w 1428"/>
                <a:gd name="T51" fmla="*/ 411 h 1266"/>
                <a:gd name="T52" fmla="*/ 488 w 1428"/>
                <a:gd name="T53" fmla="*/ 440 h 1266"/>
                <a:gd name="T54" fmla="*/ 459 w 1428"/>
                <a:gd name="T55" fmla="*/ 460 h 1266"/>
                <a:gd name="T56" fmla="*/ 469 w 1428"/>
                <a:gd name="T57" fmla="*/ 495 h 1266"/>
                <a:gd name="T58" fmla="*/ 472 w 1428"/>
                <a:gd name="T59" fmla="*/ 522 h 1266"/>
                <a:gd name="T60" fmla="*/ 456 w 1428"/>
                <a:gd name="T61" fmla="*/ 532 h 1266"/>
                <a:gd name="T62" fmla="*/ 411 w 1428"/>
                <a:gd name="T63" fmla="*/ 571 h 1266"/>
                <a:gd name="T64" fmla="*/ 394 w 1428"/>
                <a:gd name="T65" fmla="*/ 587 h 1266"/>
                <a:gd name="T66" fmla="*/ 365 w 1428"/>
                <a:gd name="T67" fmla="*/ 597 h 1266"/>
                <a:gd name="T68" fmla="*/ 335 w 1428"/>
                <a:gd name="T69" fmla="*/ 604 h 1266"/>
                <a:gd name="T70" fmla="*/ 319 w 1428"/>
                <a:gd name="T71" fmla="*/ 623 h 1266"/>
                <a:gd name="T72" fmla="*/ 292 w 1428"/>
                <a:gd name="T73" fmla="*/ 630 h 1266"/>
                <a:gd name="T74" fmla="*/ 240 w 1428"/>
                <a:gd name="T75" fmla="*/ 623 h 1266"/>
                <a:gd name="T76" fmla="*/ 160 w 1428"/>
                <a:gd name="T77" fmla="*/ 597 h 1266"/>
                <a:gd name="T78" fmla="*/ 121 w 1428"/>
                <a:gd name="T79" fmla="*/ 614 h 1266"/>
                <a:gd name="T80" fmla="*/ 85 w 1428"/>
                <a:gd name="T81" fmla="*/ 627 h 1266"/>
                <a:gd name="T82" fmla="*/ 39 w 1428"/>
                <a:gd name="T83" fmla="*/ 594 h 1266"/>
                <a:gd name="T84" fmla="*/ 23 w 1428"/>
                <a:gd name="T85" fmla="*/ 518 h 1266"/>
                <a:gd name="T86" fmla="*/ 0 w 1428"/>
                <a:gd name="T87" fmla="*/ 493 h 1266"/>
                <a:gd name="T88" fmla="*/ 10 w 1428"/>
                <a:gd name="T89" fmla="*/ 463 h 1266"/>
                <a:gd name="T90" fmla="*/ 43 w 1428"/>
                <a:gd name="T91" fmla="*/ 447 h 1266"/>
                <a:gd name="T92" fmla="*/ 29 w 1428"/>
                <a:gd name="T93" fmla="*/ 411 h 1266"/>
                <a:gd name="T94" fmla="*/ 59 w 1428"/>
                <a:gd name="T95" fmla="*/ 372 h 1266"/>
                <a:gd name="T96" fmla="*/ 52 w 1428"/>
                <a:gd name="T97" fmla="*/ 344 h 1266"/>
                <a:gd name="T98" fmla="*/ 62 w 1428"/>
                <a:gd name="T99" fmla="*/ 318 h 1266"/>
                <a:gd name="T100" fmla="*/ 79 w 1428"/>
                <a:gd name="T101" fmla="*/ 328 h 1266"/>
                <a:gd name="T102" fmla="*/ 92 w 1428"/>
                <a:gd name="T103" fmla="*/ 278 h 1266"/>
                <a:gd name="T104" fmla="*/ 118 w 1428"/>
                <a:gd name="T105" fmla="*/ 242 h 1266"/>
                <a:gd name="T106" fmla="*/ 144 w 1428"/>
                <a:gd name="T107" fmla="*/ 217 h 1266"/>
                <a:gd name="T108" fmla="*/ 171 w 1428"/>
                <a:gd name="T109" fmla="*/ 206 h 1266"/>
                <a:gd name="T110" fmla="*/ 141 w 1428"/>
                <a:gd name="T111" fmla="*/ 164 h 1266"/>
                <a:gd name="T112" fmla="*/ 115 w 1428"/>
                <a:gd name="T113" fmla="*/ 167 h 1266"/>
                <a:gd name="T114" fmla="*/ 82 w 1428"/>
                <a:gd name="T115" fmla="*/ 154 h 1266"/>
                <a:gd name="T116" fmla="*/ 69 w 1428"/>
                <a:gd name="T117" fmla="*/ 150 h 1266"/>
                <a:gd name="T118" fmla="*/ 59 w 1428"/>
                <a:gd name="T119" fmla="*/ 125 h 1266"/>
                <a:gd name="T120" fmla="*/ 36 w 1428"/>
                <a:gd name="T121" fmla="*/ 125 h 126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0" t="0" r="r" b="b"/>
              <a:pathLst>
                <a:path w="1428" h="1266">
                  <a:moveTo>
                    <a:pt x="72" y="249"/>
                  </a:moveTo>
                  <a:lnTo>
                    <a:pt x="65" y="230"/>
                  </a:lnTo>
                  <a:lnTo>
                    <a:pt x="72" y="203"/>
                  </a:lnTo>
                  <a:lnTo>
                    <a:pt x="111" y="138"/>
                  </a:lnTo>
                  <a:lnTo>
                    <a:pt x="92" y="124"/>
                  </a:lnTo>
                  <a:lnTo>
                    <a:pt x="99" y="105"/>
                  </a:lnTo>
                  <a:lnTo>
                    <a:pt x="78" y="99"/>
                  </a:lnTo>
                  <a:lnTo>
                    <a:pt x="78" y="73"/>
                  </a:lnTo>
                  <a:lnTo>
                    <a:pt x="92" y="53"/>
                  </a:lnTo>
                  <a:lnTo>
                    <a:pt x="157" y="34"/>
                  </a:lnTo>
                  <a:lnTo>
                    <a:pt x="210" y="39"/>
                  </a:lnTo>
                  <a:lnTo>
                    <a:pt x="215" y="20"/>
                  </a:lnTo>
                  <a:lnTo>
                    <a:pt x="254" y="0"/>
                  </a:lnTo>
                  <a:lnTo>
                    <a:pt x="275" y="7"/>
                  </a:lnTo>
                  <a:lnTo>
                    <a:pt x="319" y="66"/>
                  </a:lnTo>
                  <a:lnTo>
                    <a:pt x="392" y="99"/>
                  </a:lnTo>
                  <a:lnTo>
                    <a:pt x="457" y="99"/>
                  </a:lnTo>
                  <a:lnTo>
                    <a:pt x="475" y="105"/>
                  </a:lnTo>
                  <a:lnTo>
                    <a:pt x="649" y="203"/>
                  </a:lnTo>
                  <a:lnTo>
                    <a:pt x="702" y="210"/>
                  </a:lnTo>
                  <a:lnTo>
                    <a:pt x="741" y="249"/>
                  </a:lnTo>
                  <a:lnTo>
                    <a:pt x="799" y="235"/>
                  </a:lnTo>
                  <a:lnTo>
                    <a:pt x="833" y="256"/>
                  </a:lnTo>
                  <a:lnTo>
                    <a:pt x="866" y="288"/>
                  </a:lnTo>
                  <a:lnTo>
                    <a:pt x="905" y="288"/>
                  </a:lnTo>
                  <a:lnTo>
                    <a:pt x="932" y="295"/>
                  </a:lnTo>
                  <a:lnTo>
                    <a:pt x="944" y="307"/>
                  </a:lnTo>
                  <a:lnTo>
                    <a:pt x="932" y="327"/>
                  </a:lnTo>
                  <a:lnTo>
                    <a:pt x="932" y="353"/>
                  </a:lnTo>
                  <a:lnTo>
                    <a:pt x="1036" y="426"/>
                  </a:lnTo>
                  <a:lnTo>
                    <a:pt x="1094" y="472"/>
                  </a:lnTo>
                  <a:lnTo>
                    <a:pt x="1121" y="465"/>
                  </a:lnTo>
                  <a:lnTo>
                    <a:pt x="1152" y="457"/>
                  </a:lnTo>
                  <a:lnTo>
                    <a:pt x="1251" y="503"/>
                  </a:lnTo>
                  <a:lnTo>
                    <a:pt x="1263" y="537"/>
                  </a:lnTo>
                  <a:lnTo>
                    <a:pt x="1278" y="549"/>
                  </a:lnTo>
                  <a:lnTo>
                    <a:pt x="1309" y="556"/>
                  </a:lnTo>
                  <a:lnTo>
                    <a:pt x="1329" y="569"/>
                  </a:lnTo>
                  <a:lnTo>
                    <a:pt x="1355" y="569"/>
                  </a:lnTo>
                  <a:lnTo>
                    <a:pt x="1382" y="569"/>
                  </a:lnTo>
                  <a:lnTo>
                    <a:pt x="1408" y="576"/>
                  </a:lnTo>
                  <a:lnTo>
                    <a:pt x="1415" y="569"/>
                  </a:lnTo>
                  <a:lnTo>
                    <a:pt x="1428" y="595"/>
                  </a:lnTo>
                  <a:lnTo>
                    <a:pt x="1428" y="629"/>
                  </a:lnTo>
                  <a:lnTo>
                    <a:pt x="1408" y="648"/>
                  </a:lnTo>
                  <a:lnTo>
                    <a:pt x="1304" y="724"/>
                  </a:lnTo>
                  <a:lnTo>
                    <a:pt x="1258" y="724"/>
                  </a:lnTo>
                  <a:lnTo>
                    <a:pt x="1128" y="756"/>
                  </a:lnTo>
                  <a:lnTo>
                    <a:pt x="1082" y="763"/>
                  </a:lnTo>
                  <a:lnTo>
                    <a:pt x="1082" y="802"/>
                  </a:lnTo>
                  <a:lnTo>
                    <a:pt x="1055" y="802"/>
                  </a:lnTo>
                  <a:lnTo>
                    <a:pt x="1029" y="821"/>
                  </a:lnTo>
                  <a:lnTo>
                    <a:pt x="1002" y="854"/>
                  </a:lnTo>
                  <a:lnTo>
                    <a:pt x="976" y="879"/>
                  </a:lnTo>
                  <a:lnTo>
                    <a:pt x="944" y="886"/>
                  </a:lnTo>
                  <a:lnTo>
                    <a:pt x="918" y="920"/>
                  </a:lnTo>
                  <a:lnTo>
                    <a:pt x="918" y="966"/>
                  </a:lnTo>
                  <a:lnTo>
                    <a:pt x="937" y="990"/>
                  </a:lnTo>
                  <a:lnTo>
                    <a:pt x="944" y="1010"/>
                  </a:lnTo>
                  <a:lnTo>
                    <a:pt x="944" y="1043"/>
                  </a:lnTo>
                  <a:lnTo>
                    <a:pt x="937" y="1056"/>
                  </a:lnTo>
                  <a:lnTo>
                    <a:pt x="911" y="1063"/>
                  </a:lnTo>
                  <a:lnTo>
                    <a:pt x="872" y="1096"/>
                  </a:lnTo>
                  <a:lnTo>
                    <a:pt x="821" y="1142"/>
                  </a:lnTo>
                  <a:lnTo>
                    <a:pt x="799" y="1162"/>
                  </a:lnTo>
                  <a:lnTo>
                    <a:pt x="787" y="1174"/>
                  </a:lnTo>
                  <a:lnTo>
                    <a:pt x="787" y="1193"/>
                  </a:lnTo>
                  <a:lnTo>
                    <a:pt x="729" y="1193"/>
                  </a:lnTo>
                  <a:lnTo>
                    <a:pt x="695" y="1200"/>
                  </a:lnTo>
                  <a:lnTo>
                    <a:pt x="669" y="1207"/>
                  </a:lnTo>
                  <a:lnTo>
                    <a:pt x="656" y="1220"/>
                  </a:lnTo>
                  <a:lnTo>
                    <a:pt x="637" y="1246"/>
                  </a:lnTo>
                  <a:lnTo>
                    <a:pt x="603" y="1259"/>
                  </a:lnTo>
                  <a:lnTo>
                    <a:pt x="584" y="1259"/>
                  </a:lnTo>
                  <a:lnTo>
                    <a:pt x="545" y="1253"/>
                  </a:lnTo>
                  <a:lnTo>
                    <a:pt x="480" y="1246"/>
                  </a:lnTo>
                  <a:lnTo>
                    <a:pt x="365" y="1200"/>
                  </a:lnTo>
                  <a:lnTo>
                    <a:pt x="319" y="1193"/>
                  </a:lnTo>
                  <a:lnTo>
                    <a:pt x="275" y="1207"/>
                  </a:lnTo>
                  <a:lnTo>
                    <a:pt x="242" y="1227"/>
                  </a:lnTo>
                  <a:lnTo>
                    <a:pt x="203" y="1232"/>
                  </a:lnTo>
                  <a:lnTo>
                    <a:pt x="169" y="1253"/>
                  </a:lnTo>
                  <a:lnTo>
                    <a:pt x="150" y="1266"/>
                  </a:lnTo>
                  <a:lnTo>
                    <a:pt x="78" y="1188"/>
                  </a:lnTo>
                  <a:lnTo>
                    <a:pt x="78" y="1077"/>
                  </a:lnTo>
                  <a:lnTo>
                    <a:pt x="46" y="1036"/>
                  </a:lnTo>
                  <a:lnTo>
                    <a:pt x="7" y="1004"/>
                  </a:lnTo>
                  <a:lnTo>
                    <a:pt x="0" y="985"/>
                  </a:lnTo>
                  <a:lnTo>
                    <a:pt x="0" y="944"/>
                  </a:lnTo>
                  <a:lnTo>
                    <a:pt x="19" y="925"/>
                  </a:lnTo>
                  <a:lnTo>
                    <a:pt x="72" y="906"/>
                  </a:lnTo>
                  <a:lnTo>
                    <a:pt x="85" y="893"/>
                  </a:lnTo>
                  <a:lnTo>
                    <a:pt x="65" y="867"/>
                  </a:lnTo>
                  <a:lnTo>
                    <a:pt x="58" y="821"/>
                  </a:lnTo>
                  <a:lnTo>
                    <a:pt x="78" y="782"/>
                  </a:lnTo>
                  <a:lnTo>
                    <a:pt x="118" y="743"/>
                  </a:lnTo>
                  <a:lnTo>
                    <a:pt x="118" y="713"/>
                  </a:lnTo>
                  <a:lnTo>
                    <a:pt x="104" y="687"/>
                  </a:lnTo>
                  <a:lnTo>
                    <a:pt x="118" y="641"/>
                  </a:lnTo>
                  <a:lnTo>
                    <a:pt x="123" y="636"/>
                  </a:lnTo>
                  <a:lnTo>
                    <a:pt x="143" y="636"/>
                  </a:lnTo>
                  <a:lnTo>
                    <a:pt x="157" y="655"/>
                  </a:lnTo>
                  <a:lnTo>
                    <a:pt x="176" y="629"/>
                  </a:lnTo>
                  <a:lnTo>
                    <a:pt x="183" y="556"/>
                  </a:lnTo>
                  <a:lnTo>
                    <a:pt x="235" y="510"/>
                  </a:lnTo>
                  <a:lnTo>
                    <a:pt x="235" y="484"/>
                  </a:lnTo>
                  <a:lnTo>
                    <a:pt x="235" y="465"/>
                  </a:lnTo>
                  <a:lnTo>
                    <a:pt x="288" y="433"/>
                  </a:lnTo>
                  <a:lnTo>
                    <a:pt x="326" y="426"/>
                  </a:lnTo>
                  <a:lnTo>
                    <a:pt x="341" y="412"/>
                  </a:lnTo>
                  <a:lnTo>
                    <a:pt x="307" y="380"/>
                  </a:lnTo>
                  <a:lnTo>
                    <a:pt x="281" y="327"/>
                  </a:lnTo>
                  <a:lnTo>
                    <a:pt x="268" y="315"/>
                  </a:lnTo>
                  <a:lnTo>
                    <a:pt x="229" y="334"/>
                  </a:lnTo>
                  <a:lnTo>
                    <a:pt x="203" y="322"/>
                  </a:lnTo>
                  <a:lnTo>
                    <a:pt x="164" y="307"/>
                  </a:lnTo>
                  <a:lnTo>
                    <a:pt x="150" y="315"/>
                  </a:lnTo>
                  <a:lnTo>
                    <a:pt x="138" y="300"/>
                  </a:lnTo>
                  <a:lnTo>
                    <a:pt x="138" y="276"/>
                  </a:lnTo>
                  <a:lnTo>
                    <a:pt x="118" y="249"/>
                  </a:lnTo>
                  <a:lnTo>
                    <a:pt x="104" y="242"/>
                  </a:lnTo>
                  <a:lnTo>
                    <a:pt x="72" y="249"/>
                  </a:lnTo>
                  <a:close/>
                </a:path>
              </a:pathLst>
            </a:custGeom>
            <a:solidFill>
              <a:srgbClr val="FFCC66"/>
            </a:solidFill>
            <a:ln w="11113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22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6348" name="Freeform 1136"/>
            <p:cNvSpPr>
              <a:spLocks/>
            </p:cNvSpPr>
            <p:nvPr/>
          </p:nvSpPr>
          <p:spPr bwMode="auto">
            <a:xfrm>
              <a:off x="1461" y="3451"/>
              <a:ext cx="27" cy="20"/>
            </a:xfrm>
            <a:custGeom>
              <a:avLst/>
              <a:gdLst>
                <a:gd name="T0" fmla="*/ 27 w 55"/>
                <a:gd name="T1" fmla="*/ 0 h 39"/>
                <a:gd name="T2" fmla="*/ 14 w 55"/>
                <a:gd name="T3" fmla="*/ 0 h 39"/>
                <a:gd name="T4" fmla="*/ 0 w 55"/>
                <a:gd name="T5" fmla="*/ 14 h 39"/>
                <a:gd name="T6" fmla="*/ 7 w 55"/>
                <a:gd name="T7" fmla="*/ 20 h 39"/>
                <a:gd name="T8" fmla="*/ 20 w 55"/>
                <a:gd name="T9" fmla="*/ 20 h 39"/>
                <a:gd name="T10" fmla="*/ 27 w 55"/>
                <a:gd name="T11" fmla="*/ 0 h 3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5" h="39">
                  <a:moveTo>
                    <a:pt x="55" y="0"/>
                  </a:moveTo>
                  <a:lnTo>
                    <a:pt x="28" y="0"/>
                  </a:lnTo>
                  <a:lnTo>
                    <a:pt x="0" y="27"/>
                  </a:lnTo>
                  <a:lnTo>
                    <a:pt x="14" y="39"/>
                  </a:lnTo>
                  <a:lnTo>
                    <a:pt x="41" y="39"/>
                  </a:lnTo>
                  <a:lnTo>
                    <a:pt x="55" y="0"/>
                  </a:lnTo>
                  <a:close/>
                </a:path>
              </a:pathLst>
            </a:custGeom>
            <a:solidFill>
              <a:srgbClr val="FFCC66"/>
            </a:solidFill>
            <a:ln w="11113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22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6349" name="Freeform 1137"/>
            <p:cNvSpPr>
              <a:spLocks/>
            </p:cNvSpPr>
            <p:nvPr/>
          </p:nvSpPr>
          <p:spPr bwMode="auto">
            <a:xfrm>
              <a:off x="1540" y="3402"/>
              <a:ext cx="63" cy="49"/>
            </a:xfrm>
            <a:custGeom>
              <a:avLst/>
              <a:gdLst>
                <a:gd name="T0" fmla="*/ 46 w 125"/>
                <a:gd name="T1" fmla="*/ 0 h 98"/>
                <a:gd name="T2" fmla="*/ 40 w 125"/>
                <a:gd name="T3" fmla="*/ 6 h 98"/>
                <a:gd name="T4" fmla="*/ 13 w 125"/>
                <a:gd name="T5" fmla="*/ 10 h 98"/>
                <a:gd name="T6" fmla="*/ 0 w 125"/>
                <a:gd name="T7" fmla="*/ 26 h 98"/>
                <a:gd name="T8" fmla="*/ 20 w 125"/>
                <a:gd name="T9" fmla="*/ 40 h 98"/>
                <a:gd name="T10" fmla="*/ 30 w 125"/>
                <a:gd name="T11" fmla="*/ 49 h 98"/>
                <a:gd name="T12" fmla="*/ 50 w 125"/>
                <a:gd name="T13" fmla="*/ 46 h 98"/>
                <a:gd name="T14" fmla="*/ 63 w 125"/>
                <a:gd name="T15" fmla="*/ 40 h 98"/>
                <a:gd name="T16" fmla="*/ 59 w 125"/>
                <a:gd name="T17" fmla="*/ 26 h 98"/>
                <a:gd name="T18" fmla="*/ 50 w 125"/>
                <a:gd name="T19" fmla="*/ 17 h 98"/>
                <a:gd name="T20" fmla="*/ 46 w 125"/>
                <a:gd name="T21" fmla="*/ 0 h 98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125" h="98">
                  <a:moveTo>
                    <a:pt x="92" y="0"/>
                  </a:moveTo>
                  <a:lnTo>
                    <a:pt x="79" y="12"/>
                  </a:lnTo>
                  <a:lnTo>
                    <a:pt x="26" y="19"/>
                  </a:lnTo>
                  <a:lnTo>
                    <a:pt x="0" y="52"/>
                  </a:lnTo>
                  <a:lnTo>
                    <a:pt x="39" y="79"/>
                  </a:lnTo>
                  <a:lnTo>
                    <a:pt x="60" y="98"/>
                  </a:lnTo>
                  <a:lnTo>
                    <a:pt x="99" y="91"/>
                  </a:lnTo>
                  <a:lnTo>
                    <a:pt x="125" y="79"/>
                  </a:lnTo>
                  <a:lnTo>
                    <a:pt x="118" y="52"/>
                  </a:lnTo>
                  <a:lnTo>
                    <a:pt x="99" y="33"/>
                  </a:lnTo>
                  <a:lnTo>
                    <a:pt x="92" y="0"/>
                  </a:lnTo>
                  <a:close/>
                </a:path>
              </a:pathLst>
            </a:custGeom>
            <a:solidFill>
              <a:srgbClr val="FFCC66"/>
            </a:solidFill>
            <a:ln w="11113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22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6350" name="Freeform 1138"/>
            <p:cNvSpPr>
              <a:spLocks/>
            </p:cNvSpPr>
            <p:nvPr/>
          </p:nvSpPr>
          <p:spPr bwMode="auto">
            <a:xfrm>
              <a:off x="1638" y="3405"/>
              <a:ext cx="21" cy="26"/>
            </a:xfrm>
            <a:custGeom>
              <a:avLst/>
              <a:gdLst>
                <a:gd name="T0" fmla="*/ 14 w 40"/>
                <a:gd name="T1" fmla="*/ 0 h 51"/>
                <a:gd name="T2" fmla="*/ 0 w 40"/>
                <a:gd name="T3" fmla="*/ 6 h 51"/>
                <a:gd name="T4" fmla="*/ 11 w 40"/>
                <a:gd name="T5" fmla="*/ 16 h 51"/>
                <a:gd name="T6" fmla="*/ 21 w 40"/>
                <a:gd name="T7" fmla="*/ 26 h 51"/>
                <a:gd name="T8" fmla="*/ 14 w 40"/>
                <a:gd name="T9" fmla="*/ 0 h 5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0" h="51">
                  <a:moveTo>
                    <a:pt x="26" y="0"/>
                  </a:moveTo>
                  <a:lnTo>
                    <a:pt x="0" y="12"/>
                  </a:lnTo>
                  <a:lnTo>
                    <a:pt x="21" y="31"/>
                  </a:lnTo>
                  <a:lnTo>
                    <a:pt x="40" y="51"/>
                  </a:lnTo>
                  <a:lnTo>
                    <a:pt x="26" y="0"/>
                  </a:lnTo>
                  <a:close/>
                </a:path>
              </a:pathLst>
            </a:custGeom>
            <a:solidFill>
              <a:srgbClr val="FFCC66"/>
            </a:solidFill>
            <a:ln w="11113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22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</p:grpSp>
      <p:grpSp>
        <p:nvGrpSpPr>
          <p:cNvPr id="6241" name="Group 1139"/>
          <p:cNvGrpSpPr>
            <a:grpSpLocks/>
          </p:cNvGrpSpPr>
          <p:nvPr/>
        </p:nvGrpSpPr>
        <p:grpSpPr bwMode="auto">
          <a:xfrm>
            <a:off x="6052417" y="4844018"/>
            <a:ext cx="1172331" cy="1356344"/>
            <a:chOff x="1874" y="2946"/>
            <a:chExt cx="648" cy="818"/>
          </a:xfrm>
        </p:grpSpPr>
        <p:sp>
          <p:nvSpPr>
            <p:cNvPr id="6344" name="Freeform 1140"/>
            <p:cNvSpPr>
              <a:spLocks/>
            </p:cNvSpPr>
            <p:nvPr/>
          </p:nvSpPr>
          <p:spPr bwMode="auto">
            <a:xfrm>
              <a:off x="1897" y="3379"/>
              <a:ext cx="104" cy="170"/>
            </a:xfrm>
            <a:custGeom>
              <a:avLst/>
              <a:gdLst>
                <a:gd name="T0" fmla="*/ 62 w 208"/>
                <a:gd name="T1" fmla="*/ 0 h 340"/>
                <a:gd name="T2" fmla="*/ 46 w 208"/>
                <a:gd name="T3" fmla="*/ 10 h 340"/>
                <a:gd name="T4" fmla="*/ 33 w 208"/>
                <a:gd name="T5" fmla="*/ 19 h 340"/>
                <a:gd name="T6" fmla="*/ 20 w 208"/>
                <a:gd name="T7" fmla="*/ 23 h 340"/>
                <a:gd name="T8" fmla="*/ 0 w 208"/>
                <a:gd name="T9" fmla="*/ 19 h 340"/>
                <a:gd name="T10" fmla="*/ 4 w 208"/>
                <a:gd name="T11" fmla="*/ 40 h 340"/>
                <a:gd name="T12" fmla="*/ 13 w 208"/>
                <a:gd name="T13" fmla="*/ 52 h 340"/>
                <a:gd name="T14" fmla="*/ 10 w 208"/>
                <a:gd name="T15" fmla="*/ 86 h 340"/>
                <a:gd name="T16" fmla="*/ 10 w 208"/>
                <a:gd name="T17" fmla="*/ 102 h 340"/>
                <a:gd name="T18" fmla="*/ 13 w 208"/>
                <a:gd name="T19" fmla="*/ 115 h 340"/>
                <a:gd name="T20" fmla="*/ 4 w 208"/>
                <a:gd name="T21" fmla="*/ 141 h 340"/>
                <a:gd name="T22" fmla="*/ 6 w 208"/>
                <a:gd name="T23" fmla="*/ 161 h 340"/>
                <a:gd name="T24" fmla="*/ 20 w 208"/>
                <a:gd name="T25" fmla="*/ 170 h 340"/>
                <a:gd name="T26" fmla="*/ 39 w 208"/>
                <a:gd name="T27" fmla="*/ 157 h 340"/>
                <a:gd name="T28" fmla="*/ 46 w 208"/>
                <a:gd name="T29" fmla="*/ 154 h 340"/>
                <a:gd name="T30" fmla="*/ 65 w 208"/>
                <a:gd name="T31" fmla="*/ 157 h 340"/>
                <a:gd name="T32" fmla="*/ 79 w 208"/>
                <a:gd name="T33" fmla="*/ 144 h 340"/>
                <a:gd name="T34" fmla="*/ 79 w 208"/>
                <a:gd name="T35" fmla="*/ 131 h 340"/>
                <a:gd name="T36" fmla="*/ 95 w 208"/>
                <a:gd name="T37" fmla="*/ 105 h 340"/>
                <a:gd name="T38" fmla="*/ 101 w 208"/>
                <a:gd name="T39" fmla="*/ 88 h 340"/>
                <a:gd name="T40" fmla="*/ 95 w 208"/>
                <a:gd name="T41" fmla="*/ 72 h 340"/>
                <a:gd name="T42" fmla="*/ 104 w 208"/>
                <a:gd name="T43" fmla="*/ 52 h 340"/>
                <a:gd name="T44" fmla="*/ 98 w 208"/>
                <a:gd name="T45" fmla="*/ 23 h 340"/>
                <a:gd name="T46" fmla="*/ 95 w 208"/>
                <a:gd name="T47" fmla="*/ 6 h 340"/>
                <a:gd name="T48" fmla="*/ 62 w 208"/>
                <a:gd name="T49" fmla="*/ 0 h 340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208" h="340">
                  <a:moveTo>
                    <a:pt x="123" y="0"/>
                  </a:moveTo>
                  <a:lnTo>
                    <a:pt x="92" y="19"/>
                  </a:lnTo>
                  <a:lnTo>
                    <a:pt x="65" y="38"/>
                  </a:lnTo>
                  <a:lnTo>
                    <a:pt x="39" y="46"/>
                  </a:lnTo>
                  <a:lnTo>
                    <a:pt x="0" y="38"/>
                  </a:lnTo>
                  <a:lnTo>
                    <a:pt x="7" y="79"/>
                  </a:lnTo>
                  <a:lnTo>
                    <a:pt x="26" y="104"/>
                  </a:lnTo>
                  <a:lnTo>
                    <a:pt x="19" y="171"/>
                  </a:lnTo>
                  <a:lnTo>
                    <a:pt x="19" y="203"/>
                  </a:lnTo>
                  <a:lnTo>
                    <a:pt x="26" y="229"/>
                  </a:lnTo>
                  <a:lnTo>
                    <a:pt x="7" y="282"/>
                  </a:lnTo>
                  <a:lnTo>
                    <a:pt x="12" y="321"/>
                  </a:lnTo>
                  <a:lnTo>
                    <a:pt x="39" y="340"/>
                  </a:lnTo>
                  <a:lnTo>
                    <a:pt x="77" y="314"/>
                  </a:lnTo>
                  <a:lnTo>
                    <a:pt x="92" y="307"/>
                  </a:lnTo>
                  <a:lnTo>
                    <a:pt x="130" y="314"/>
                  </a:lnTo>
                  <a:lnTo>
                    <a:pt x="157" y="287"/>
                  </a:lnTo>
                  <a:lnTo>
                    <a:pt x="157" y="261"/>
                  </a:lnTo>
                  <a:lnTo>
                    <a:pt x="189" y="210"/>
                  </a:lnTo>
                  <a:lnTo>
                    <a:pt x="201" y="176"/>
                  </a:lnTo>
                  <a:lnTo>
                    <a:pt x="189" y="144"/>
                  </a:lnTo>
                  <a:lnTo>
                    <a:pt x="208" y="104"/>
                  </a:lnTo>
                  <a:lnTo>
                    <a:pt x="196" y="46"/>
                  </a:lnTo>
                  <a:lnTo>
                    <a:pt x="189" y="12"/>
                  </a:lnTo>
                  <a:lnTo>
                    <a:pt x="123" y="0"/>
                  </a:lnTo>
                  <a:close/>
                </a:path>
              </a:pathLst>
            </a:custGeom>
            <a:solidFill>
              <a:srgbClr val="00CC99"/>
            </a:solidFill>
            <a:ln w="11113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22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6345" name="Freeform 1141"/>
            <p:cNvSpPr>
              <a:spLocks/>
            </p:cNvSpPr>
            <p:nvPr/>
          </p:nvSpPr>
          <p:spPr bwMode="auto">
            <a:xfrm>
              <a:off x="2139" y="3644"/>
              <a:ext cx="190" cy="120"/>
            </a:xfrm>
            <a:custGeom>
              <a:avLst/>
              <a:gdLst>
                <a:gd name="T0" fmla="*/ 181 w 381"/>
                <a:gd name="T1" fmla="*/ 0 h 240"/>
                <a:gd name="T2" fmla="*/ 190 w 381"/>
                <a:gd name="T3" fmla="*/ 10 h 240"/>
                <a:gd name="T4" fmla="*/ 184 w 381"/>
                <a:gd name="T5" fmla="*/ 20 h 240"/>
                <a:gd name="T6" fmla="*/ 177 w 381"/>
                <a:gd name="T7" fmla="*/ 35 h 240"/>
                <a:gd name="T8" fmla="*/ 168 w 381"/>
                <a:gd name="T9" fmla="*/ 45 h 240"/>
                <a:gd name="T10" fmla="*/ 171 w 381"/>
                <a:gd name="T11" fmla="*/ 75 h 240"/>
                <a:gd name="T12" fmla="*/ 177 w 381"/>
                <a:gd name="T13" fmla="*/ 97 h 240"/>
                <a:gd name="T14" fmla="*/ 160 w 381"/>
                <a:gd name="T15" fmla="*/ 107 h 240"/>
                <a:gd name="T16" fmla="*/ 158 w 381"/>
                <a:gd name="T17" fmla="*/ 117 h 240"/>
                <a:gd name="T18" fmla="*/ 145 w 381"/>
                <a:gd name="T19" fmla="*/ 120 h 240"/>
                <a:gd name="T20" fmla="*/ 125 w 381"/>
                <a:gd name="T21" fmla="*/ 101 h 240"/>
                <a:gd name="T22" fmla="*/ 112 w 381"/>
                <a:gd name="T23" fmla="*/ 101 h 240"/>
                <a:gd name="T24" fmla="*/ 101 w 381"/>
                <a:gd name="T25" fmla="*/ 85 h 240"/>
                <a:gd name="T26" fmla="*/ 82 w 381"/>
                <a:gd name="T27" fmla="*/ 75 h 240"/>
                <a:gd name="T28" fmla="*/ 69 w 381"/>
                <a:gd name="T29" fmla="*/ 72 h 240"/>
                <a:gd name="T30" fmla="*/ 55 w 381"/>
                <a:gd name="T31" fmla="*/ 65 h 240"/>
                <a:gd name="T32" fmla="*/ 42 w 381"/>
                <a:gd name="T33" fmla="*/ 55 h 240"/>
                <a:gd name="T34" fmla="*/ 19 w 381"/>
                <a:gd name="T35" fmla="*/ 39 h 240"/>
                <a:gd name="T36" fmla="*/ 10 w 381"/>
                <a:gd name="T37" fmla="*/ 35 h 240"/>
                <a:gd name="T38" fmla="*/ 0 w 381"/>
                <a:gd name="T39" fmla="*/ 26 h 240"/>
                <a:gd name="T40" fmla="*/ 0 w 381"/>
                <a:gd name="T41" fmla="*/ 13 h 240"/>
                <a:gd name="T42" fmla="*/ 3 w 381"/>
                <a:gd name="T43" fmla="*/ 4 h 240"/>
                <a:gd name="T44" fmla="*/ 23 w 381"/>
                <a:gd name="T45" fmla="*/ 6 h 240"/>
                <a:gd name="T46" fmla="*/ 53 w 381"/>
                <a:gd name="T47" fmla="*/ 6 h 240"/>
                <a:gd name="T48" fmla="*/ 59 w 381"/>
                <a:gd name="T49" fmla="*/ 16 h 240"/>
                <a:gd name="T50" fmla="*/ 92 w 381"/>
                <a:gd name="T51" fmla="*/ 16 h 240"/>
                <a:gd name="T52" fmla="*/ 115 w 381"/>
                <a:gd name="T53" fmla="*/ 16 h 240"/>
                <a:gd name="T54" fmla="*/ 145 w 381"/>
                <a:gd name="T55" fmla="*/ 10 h 240"/>
                <a:gd name="T56" fmla="*/ 181 w 381"/>
                <a:gd name="T57" fmla="*/ 0 h 24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381" h="240">
                  <a:moveTo>
                    <a:pt x="362" y="0"/>
                  </a:moveTo>
                  <a:lnTo>
                    <a:pt x="381" y="19"/>
                  </a:lnTo>
                  <a:lnTo>
                    <a:pt x="369" y="39"/>
                  </a:lnTo>
                  <a:lnTo>
                    <a:pt x="355" y="70"/>
                  </a:lnTo>
                  <a:lnTo>
                    <a:pt x="336" y="90"/>
                  </a:lnTo>
                  <a:lnTo>
                    <a:pt x="343" y="150"/>
                  </a:lnTo>
                  <a:lnTo>
                    <a:pt x="355" y="194"/>
                  </a:lnTo>
                  <a:lnTo>
                    <a:pt x="321" y="213"/>
                  </a:lnTo>
                  <a:lnTo>
                    <a:pt x="316" y="233"/>
                  </a:lnTo>
                  <a:lnTo>
                    <a:pt x="290" y="240"/>
                  </a:lnTo>
                  <a:lnTo>
                    <a:pt x="251" y="201"/>
                  </a:lnTo>
                  <a:lnTo>
                    <a:pt x="224" y="201"/>
                  </a:lnTo>
                  <a:lnTo>
                    <a:pt x="203" y="169"/>
                  </a:lnTo>
                  <a:lnTo>
                    <a:pt x="164" y="150"/>
                  </a:lnTo>
                  <a:lnTo>
                    <a:pt x="138" y="143"/>
                  </a:lnTo>
                  <a:lnTo>
                    <a:pt x="111" y="130"/>
                  </a:lnTo>
                  <a:lnTo>
                    <a:pt x="85" y="109"/>
                  </a:lnTo>
                  <a:lnTo>
                    <a:pt x="39" y="77"/>
                  </a:lnTo>
                  <a:lnTo>
                    <a:pt x="20" y="70"/>
                  </a:lnTo>
                  <a:lnTo>
                    <a:pt x="0" y="51"/>
                  </a:lnTo>
                  <a:lnTo>
                    <a:pt x="0" y="26"/>
                  </a:lnTo>
                  <a:lnTo>
                    <a:pt x="7" y="7"/>
                  </a:lnTo>
                  <a:lnTo>
                    <a:pt x="46" y="12"/>
                  </a:lnTo>
                  <a:lnTo>
                    <a:pt x="106" y="12"/>
                  </a:lnTo>
                  <a:lnTo>
                    <a:pt x="119" y="32"/>
                  </a:lnTo>
                  <a:lnTo>
                    <a:pt x="184" y="32"/>
                  </a:lnTo>
                  <a:lnTo>
                    <a:pt x="230" y="32"/>
                  </a:lnTo>
                  <a:lnTo>
                    <a:pt x="290" y="19"/>
                  </a:lnTo>
                  <a:lnTo>
                    <a:pt x="362" y="0"/>
                  </a:lnTo>
                  <a:close/>
                </a:path>
              </a:pathLst>
            </a:custGeom>
            <a:solidFill>
              <a:srgbClr val="00CC99"/>
            </a:solidFill>
            <a:ln w="11113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22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6346" name="Freeform 1142"/>
            <p:cNvSpPr>
              <a:spLocks/>
            </p:cNvSpPr>
            <p:nvPr/>
          </p:nvSpPr>
          <p:spPr bwMode="auto">
            <a:xfrm>
              <a:off x="1874" y="2946"/>
              <a:ext cx="648" cy="731"/>
            </a:xfrm>
            <a:custGeom>
              <a:avLst/>
              <a:gdLst>
                <a:gd name="T0" fmla="*/ 496 w 1297"/>
                <a:gd name="T1" fmla="*/ 722 h 1463"/>
                <a:gd name="T2" fmla="*/ 535 w 1297"/>
                <a:gd name="T3" fmla="*/ 653 h 1463"/>
                <a:gd name="T4" fmla="*/ 552 w 1297"/>
                <a:gd name="T5" fmla="*/ 630 h 1463"/>
                <a:gd name="T6" fmla="*/ 539 w 1297"/>
                <a:gd name="T7" fmla="*/ 597 h 1463"/>
                <a:gd name="T8" fmla="*/ 523 w 1297"/>
                <a:gd name="T9" fmla="*/ 594 h 1463"/>
                <a:gd name="T10" fmla="*/ 535 w 1297"/>
                <a:gd name="T11" fmla="*/ 568 h 1463"/>
                <a:gd name="T12" fmla="*/ 556 w 1297"/>
                <a:gd name="T13" fmla="*/ 532 h 1463"/>
                <a:gd name="T14" fmla="*/ 617 w 1297"/>
                <a:gd name="T15" fmla="*/ 574 h 1463"/>
                <a:gd name="T16" fmla="*/ 643 w 1297"/>
                <a:gd name="T17" fmla="*/ 574 h 1463"/>
                <a:gd name="T18" fmla="*/ 624 w 1297"/>
                <a:gd name="T19" fmla="*/ 525 h 1463"/>
                <a:gd name="T20" fmla="*/ 604 w 1297"/>
                <a:gd name="T21" fmla="*/ 522 h 1463"/>
                <a:gd name="T22" fmla="*/ 535 w 1297"/>
                <a:gd name="T23" fmla="*/ 467 h 1463"/>
                <a:gd name="T24" fmla="*/ 493 w 1297"/>
                <a:gd name="T25" fmla="*/ 437 h 1463"/>
                <a:gd name="T26" fmla="*/ 496 w 1297"/>
                <a:gd name="T27" fmla="*/ 417 h 1463"/>
                <a:gd name="T28" fmla="*/ 431 w 1297"/>
                <a:gd name="T29" fmla="*/ 387 h 1463"/>
                <a:gd name="T30" fmla="*/ 402 w 1297"/>
                <a:gd name="T31" fmla="*/ 362 h 1463"/>
                <a:gd name="T32" fmla="*/ 333 w 1297"/>
                <a:gd name="T33" fmla="*/ 258 h 1463"/>
                <a:gd name="T34" fmla="*/ 320 w 1297"/>
                <a:gd name="T35" fmla="*/ 176 h 1463"/>
                <a:gd name="T36" fmla="*/ 301 w 1297"/>
                <a:gd name="T37" fmla="*/ 144 h 1463"/>
                <a:gd name="T38" fmla="*/ 356 w 1297"/>
                <a:gd name="T39" fmla="*/ 118 h 1463"/>
                <a:gd name="T40" fmla="*/ 382 w 1297"/>
                <a:gd name="T41" fmla="*/ 62 h 1463"/>
                <a:gd name="T42" fmla="*/ 324 w 1297"/>
                <a:gd name="T43" fmla="*/ 36 h 1463"/>
                <a:gd name="T44" fmla="*/ 314 w 1297"/>
                <a:gd name="T45" fmla="*/ 13 h 1463"/>
                <a:gd name="T46" fmla="*/ 232 w 1297"/>
                <a:gd name="T47" fmla="*/ 3 h 1463"/>
                <a:gd name="T48" fmla="*/ 193 w 1297"/>
                <a:gd name="T49" fmla="*/ 46 h 1463"/>
                <a:gd name="T50" fmla="*/ 159 w 1297"/>
                <a:gd name="T51" fmla="*/ 42 h 1463"/>
                <a:gd name="T52" fmla="*/ 117 w 1297"/>
                <a:gd name="T53" fmla="*/ 55 h 1463"/>
                <a:gd name="T54" fmla="*/ 101 w 1297"/>
                <a:gd name="T55" fmla="*/ 26 h 1463"/>
                <a:gd name="T56" fmla="*/ 78 w 1297"/>
                <a:gd name="T57" fmla="*/ 52 h 1463"/>
                <a:gd name="T58" fmla="*/ 19 w 1297"/>
                <a:gd name="T59" fmla="*/ 75 h 1463"/>
                <a:gd name="T60" fmla="*/ 6 w 1297"/>
                <a:gd name="T61" fmla="*/ 121 h 1463"/>
                <a:gd name="T62" fmla="*/ 0 w 1297"/>
                <a:gd name="T63" fmla="*/ 167 h 1463"/>
                <a:gd name="T64" fmla="*/ 26 w 1297"/>
                <a:gd name="T65" fmla="*/ 183 h 1463"/>
                <a:gd name="T66" fmla="*/ 46 w 1297"/>
                <a:gd name="T67" fmla="*/ 220 h 1463"/>
                <a:gd name="T68" fmla="*/ 107 w 1297"/>
                <a:gd name="T69" fmla="*/ 186 h 1463"/>
                <a:gd name="T70" fmla="*/ 166 w 1297"/>
                <a:gd name="T71" fmla="*/ 239 h 1463"/>
                <a:gd name="T72" fmla="*/ 193 w 1297"/>
                <a:gd name="T73" fmla="*/ 310 h 1463"/>
                <a:gd name="T74" fmla="*/ 238 w 1297"/>
                <a:gd name="T75" fmla="*/ 349 h 1463"/>
                <a:gd name="T76" fmla="*/ 297 w 1297"/>
                <a:gd name="T77" fmla="*/ 421 h 1463"/>
                <a:gd name="T78" fmla="*/ 389 w 1297"/>
                <a:gd name="T79" fmla="*/ 489 h 1463"/>
                <a:gd name="T80" fmla="*/ 418 w 1297"/>
                <a:gd name="T81" fmla="*/ 509 h 1463"/>
                <a:gd name="T82" fmla="*/ 441 w 1297"/>
                <a:gd name="T83" fmla="*/ 555 h 1463"/>
                <a:gd name="T84" fmla="*/ 477 w 1297"/>
                <a:gd name="T85" fmla="*/ 568 h 1463"/>
                <a:gd name="T86" fmla="*/ 490 w 1297"/>
                <a:gd name="T87" fmla="*/ 626 h 1463"/>
                <a:gd name="T88" fmla="*/ 480 w 1297"/>
                <a:gd name="T89" fmla="*/ 670 h 1463"/>
                <a:gd name="T90" fmla="*/ 470 w 1297"/>
                <a:gd name="T91" fmla="*/ 722 h 1463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0" t="0" r="r" b="b"/>
              <a:pathLst>
                <a:path w="1297" h="1463">
                  <a:moveTo>
                    <a:pt x="940" y="1444"/>
                  </a:moveTo>
                  <a:lnTo>
                    <a:pt x="960" y="1463"/>
                  </a:lnTo>
                  <a:lnTo>
                    <a:pt x="993" y="1444"/>
                  </a:lnTo>
                  <a:lnTo>
                    <a:pt x="1032" y="1391"/>
                  </a:lnTo>
                  <a:lnTo>
                    <a:pt x="1052" y="1313"/>
                  </a:lnTo>
                  <a:lnTo>
                    <a:pt x="1071" y="1306"/>
                  </a:lnTo>
                  <a:lnTo>
                    <a:pt x="1085" y="1318"/>
                  </a:lnTo>
                  <a:lnTo>
                    <a:pt x="1112" y="1294"/>
                  </a:lnTo>
                  <a:lnTo>
                    <a:pt x="1105" y="1260"/>
                  </a:lnTo>
                  <a:lnTo>
                    <a:pt x="1117" y="1234"/>
                  </a:lnTo>
                  <a:lnTo>
                    <a:pt x="1112" y="1221"/>
                  </a:lnTo>
                  <a:lnTo>
                    <a:pt x="1078" y="1195"/>
                  </a:lnTo>
                  <a:lnTo>
                    <a:pt x="1066" y="1195"/>
                  </a:lnTo>
                  <a:lnTo>
                    <a:pt x="1071" y="1181"/>
                  </a:lnTo>
                  <a:lnTo>
                    <a:pt x="1046" y="1188"/>
                  </a:lnTo>
                  <a:lnTo>
                    <a:pt x="1032" y="1175"/>
                  </a:lnTo>
                  <a:lnTo>
                    <a:pt x="1032" y="1161"/>
                  </a:lnTo>
                  <a:lnTo>
                    <a:pt x="1071" y="1137"/>
                  </a:lnTo>
                  <a:lnTo>
                    <a:pt x="1090" y="1110"/>
                  </a:lnTo>
                  <a:lnTo>
                    <a:pt x="1090" y="1070"/>
                  </a:lnTo>
                  <a:lnTo>
                    <a:pt x="1112" y="1064"/>
                  </a:lnTo>
                  <a:lnTo>
                    <a:pt x="1177" y="1096"/>
                  </a:lnTo>
                  <a:lnTo>
                    <a:pt x="1202" y="1103"/>
                  </a:lnTo>
                  <a:lnTo>
                    <a:pt x="1235" y="1149"/>
                  </a:lnTo>
                  <a:lnTo>
                    <a:pt x="1248" y="1175"/>
                  </a:lnTo>
                  <a:lnTo>
                    <a:pt x="1267" y="1175"/>
                  </a:lnTo>
                  <a:lnTo>
                    <a:pt x="1286" y="1149"/>
                  </a:lnTo>
                  <a:lnTo>
                    <a:pt x="1297" y="1123"/>
                  </a:lnTo>
                  <a:lnTo>
                    <a:pt x="1274" y="1077"/>
                  </a:lnTo>
                  <a:lnTo>
                    <a:pt x="1248" y="1050"/>
                  </a:lnTo>
                  <a:lnTo>
                    <a:pt x="1223" y="1050"/>
                  </a:lnTo>
                  <a:lnTo>
                    <a:pt x="1223" y="1045"/>
                  </a:lnTo>
                  <a:lnTo>
                    <a:pt x="1209" y="1045"/>
                  </a:lnTo>
                  <a:lnTo>
                    <a:pt x="1143" y="978"/>
                  </a:lnTo>
                  <a:lnTo>
                    <a:pt x="1112" y="985"/>
                  </a:lnTo>
                  <a:lnTo>
                    <a:pt x="1071" y="934"/>
                  </a:lnTo>
                  <a:lnTo>
                    <a:pt x="1046" y="927"/>
                  </a:lnTo>
                  <a:lnTo>
                    <a:pt x="1006" y="888"/>
                  </a:lnTo>
                  <a:lnTo>
                    <a:pt x="986" y="874"/>
                  </a:lnTo>
                  <a:lnTo>
                    <a:pt x="1000" y="861"/>
                  </a:lnTo>
                  <a:lnTo>
                    <a:pt x="1020" y="854"/>
                  </a:lnTo>
                  <a:lnTo>
                    <a:pt x="993" y="835"/>
                  </a:lnTo>
                  <a:lnTo>
                    <a:pt x="960" y="847"/>
                  </a:lnTo>
                  <a:lnTo>
                    <a:pt x="935" y="835"/>
                  </a:lnTo>
                  <a:lnTo>
                    <a:pt x="863" y="775"/>
                  </a:lnTo>
                  <a:lnTo>
                    <a:pt x="856" y="750"/>
                  </a:lnTo>
                  <a:lnTo>
                    <a:pt x="829" y="743"/>
                  </a:lnTo>
                  <a:lnTo>
                    <a:pt x="805" y="724"/>
                  </a:lnTo>
                  <a:lnTo>
                    <a:pt x="738" y="583"/>
                  </a:lnTo>
                  <a:lnTo>
                    <a:pt x="718" y="563"/>
                  </a:lnTo>
                  <a:lnTo>
                    <a:pt x="667" y="517"/>
                  </a:lnTo>
                  <a:lnTo>
                    <a:pt x="607" y="426"/>
                  </a:lnTo>
                  <a:lnTo>
                    <a:pt x="607" y="373"/>
                  </a:lnTo>
                  <a:lnTo>
                    <a:pt x="640" y="353"/>
                  </a:lnTo>
                  <a:lnTo>
                    <a:pt x="640" y="327"/>
                  </a:lnTo>
                  <a:lnTo>
                    <a:pt x="614" y="302"/>
                  </a:lnTo>
                  <a:lnTo>
                    <a:pt x="602" y="288"/>
                  </a:lnTo>
                  <a:lnTo>
                    <a:pt x="607" y="268"/>
                  </a:lnTo>
                  <a:lnTo>
                    <a:pt x="633" y="256"/>
                  </a:lnTo>
                  <a:lnTo>
                    <a:pt x="713" y="237"/>
                  </a:lnTo>
                  <a:lnTo>
                    <a:pt x="745" y="216"/>
                  </a:lnTo>
                  <a:lnTo>
                    <a:pt x="771" y="191"/>
                  </a:lnTo>
                  <a:lnTo>
                    <a:pt x="764" y="124"/>
                  </a:lnTo>
                  <a:lnTo>
                    <a:pt x="771" y="99"/>
                  </a:lnTo>
                  <a:lnTo>
                    <a:pt x="732" y="92"/>
                  </a:lnTo>
                  <a:lnTo>
                    <a:pt x="648" y="73"/>
                  </a:lnTo>
                  <a:lnTo>
                    <a:pt x="633" y="53"/>
                  </a:lnTo>
                  <a:lnTo>
                    <a:pt x="628" y="46"/>
                  </a:lnTo>
                  <a:lnTo>
                    <a:pt x="628" y="27"/>
                  </a:lnTo>
                  <a:lnTo>
                    <a:pt x="621" y="7"/>
                  </a:lnTo>
                  <a:lnTo>
                    <a:pt x="575" y="0"/>
                  </a:lnTo>
                  <a:lnTo>
                    <a:pt x="464" y="7"/>
                  </a:lnTo>
                  <a:lnTo>
                    <a:pt x="452" y="34"/>
                  </a:lnTo>
                  <a:lnTo>
                    <a:pt x="411" y="39"/>
                  </a:lnTo>
                  <a:lnTo>
                    <a:pt x="386" y="92"/>
                  </a:lnTo>
                  <a:lnTo>
                    <a:pt x="386" y="111"/>
                  </a:lnTo>
                  <a:lnTo>
                    <a:pt x="360" y="92"/>
                  </a:lnTo>
                  <a:lnTo>
                    <a:pt x="319" y="85"/>
                  </a:lnTo>
                  <a:lnTo>
                    <a:pt x="295" y="99"/>
                  </a:lnTo>
                  <a:lnTo>
                    <a:pt x="275" y="138"/>
                  </a:lnTo>
                  <a:lnTo>
                    <a:pt x="235" y="111"/>
                  </a:lnTo>
                  <a:lnTo>
                    <a:pt x="242" y="73"/>
                  </a:lnTo>
                  <a:lnTo>
                    <a:pt x="229" y="46"/>
                  </a:lnTo>
                  <a:lnTo>
                    <a:pt x="203" y="53"/>
                  </a:lnTo>
                  <a:lnTo>
                    <a:pt x="196" y="85"/>
                  </a:lnTo>
                  <a:lnTo>
                    <a:pt x="176" y="104"/>
                  </a:lnTo>
                  <a:lnTo>
                    <a:pt x="157" y="104"/>
                  </a:lnTo>
                  <a:lnTo>
                    <a:pt x="65" y="92"/>
                  </a:lnTo>
                  <a:lnTo>
                    <a:pt x="33" y="118"/>
                  </a:lnTo>
                  <a:lnTo>
                    <a:pt x="39" y="150"/>
                  </a:lnTo>
                  <a:lnTo>
                    <a:pt x="46" y="177"/>
                  </a:lnTo>
                  <a:lnTo>
                    <a:pt x="0" y="216"/>
                  </a:lnTo>
                  <a:lnTo>
                    <a:pt x="12" y="242"/>
                  </a:lnTo>
                  <a:lnTo>
                    <a:pt x="26" y="256"/>
                  </a:lnTo>
                  <a:lnTo>
                    <a:pt x="0" y="288"/>
                  </a:lnTo>
                  <a:lnTo>
                    <a:pt x="0" y="334"/>
                  </a:lnTo>
                  <a:lnTo>
                    <a:pt x="12" y="353"/>
                  </a:lnTo>
                  <a:lnTo>
                    <a:pt x="39" y="353"/>
                  </a:lnTo>
                  <a:lnTo>
                    <a:pt x="53" y="367"/>
                  </a:lnTo>
                  <a:lnTo>
                    <a:pt x="65" y="399"/>
                  </a:lnTo>
                  <a:lnTo>
                    <a:pt x="65" y="433"/>
                  </a:lnTo>
                  <a:lnTo>
                    <a:pt x="92" y="440"/>
                  </a:lnTo>
                  <a:lnTo>
                    <a:pt x="111" y="433"/>
                  </a:lnTo>
                  <a:lnTo>
                    <a:pt x="183" y="360"/>
                  </a:lnTo>
                  <a:lnTo>
                    <a:pt x="215" y="373"/>
                  </a:lnTo>
                  <a:lnTo>
                    <a:pt x="280" y="406"/>
                  </a:lnTo>
                  <a:lnTo>
                    <a:pt x="326" y="440"/>
                  </a:lnTo>
                  <a:lnTo>
                    <a:pt x="333" y="478"/>
                  </a:lnTo>
                  <a:lnTo>
                    <a:pt x="360" y="505"/>
                  </a:lnTo>
                  <a:lnTo>
                    <a:pt x="372" y="551"/>
                  </a:lnTo>
                  <a:lnTo>
                    <a:pt x="386" y="621"/>
                  </a:lnTo>
                  <a:lnTo>
                    <a:pt x="406" y="655"/>
                  </a:lnTo>
                  <a:lnTo>
                    <a:pt x="430" y="681"/>
                  </a:lnTo>
                  <a:lnTo>
                    <a:pt x="476" y="699"/>
                  </a:lnTo>
                  <a:lnTo>
                    <a:pt x="517" y="763"/>
                  </a:lnTo>
                  <a:lnTo>
                    <a:pt x="556" y="815"/>
                  </a:lnTo>
                  <a:lnTo>
                    <a:pt x="595" y="842"/>
                  </a:lnTo>
                  <a:lnTo>
                    <a:pt x="667" y="927"/>
                  </a:lnTo>
                  <a:lnTo>
                    <a:pt x="718" y="927"/>
                  </a:lnTo>
                  <a:lnTo>
                    <a:pt x="778" y="978"/>
                  </a:lnTo>
                  <a:lnTo>
                    <a:pt x="778" y="1031"/>
                  </a:lnTo>
                  <a:lnTo>
                    <a:pt x="798" y="1045"/>
                  </a:lnTo>
                  <a:lnTo>
                    <a:pt x="836" y="1018"/>
                  </a:lnTo>
                  <a:lnTo>
                    <a:pt x="843" y="1045"/>
                  </a:lnTo>
                  <a:lnTo>
                    <a:pt x="843" y="1077"/>
                  </a:lnTo>
                  <a:lnTo>
                    <a:pt x="882" y="1110"/>
                  </a:lnTo>
                  <a:lnTo>
                    <a:pt x="895" y="1130"/>
                  </a:lnTo>
                  <a:lnTo>
                    <a:pt x="948" y="1115"/>
                  </a:lnTo>
                  <a:lnTo>
                    <a:pt x="955" y="1137"/>
                  </a:lnTo>
                  <a:lnTo>
                    <a:pt x="948" y="1181"/>
                  </a:lnTo>
                  <a:lnTo>
                    <a:pt x="974" y="1221"/>
                  </a:lnTo>
                  <a:lnTo>
                    <a:pt x="981" y="1253"/>
                  </a:lnTo>
                  <a:lnTo>
                    <a:pt x="993" y="1287"/>
                  </a:lnTo>
                  <a:lnTo>
                    <a:pt x="986" y="1313"/>
                  </a:lnTo>
                  <a:lnTo>
                    <a:pt x="960" y="1340"/>
                  </a:lnTo>
                  <a:lnTo>
                    <a:pt x="955" y="1371"/>
                  </a:lnTo>
                  <a:lnTo>
                    <a:pt x="935" y="1410"/>
                  </a:lnTo>
                  <a:lnTo>
                    <a:pt x="940" y="1444"/>
                  </a:lnTo>
                  <a:close/>
                </a:path>
              </a:pathLst>
            </a:custGeom>
            <a:solidFill>
              <a:srgbClr val="00CC99"/>
            </a:solidFill>
            <a:ln w="11113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22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</p:grpSp>
      <p:sp>
        <p:nvSpPr>
          <p:cNvPr id="6242" name="Freeform 1143"/>
          <p:cNvSpPr>
            <a:spLocks/>
          </p:cNvSpPr>
          <p:nvPr/>
        </p:nvSpPr>
        <p:spPr bwMode="auto">
          <a:xfrm>
            <a:off x="5994983" y="4671730"/>
            <a:ext cx="474676" cy="285457"/>
          </a:xfrm>
          <a:custGeom>
            <a:avLst/>
            <a:gdLst>
              <a:gd name="T0" fmla="*/ 148 w 524"/>
              <a:gd name="T1" fmla="*/ 32 h 342"/>
              <a:gd name="T2" fmla="*/ 134 w 524"/>
              <a:gd name="T3" fmla="*/ 21 h 342"/>
              <a:gd name="T4" fmla="*/ 136 w 524"/>
              <a:gd name="T5" fmla="*/ 16 h 342"/>
              <a:gd name="T6" fmla="*/ 127 w 524"/>
              <a:gd name="T7" fmla="*/ 9 h 342"/>
              <a:gd name="T8" fmla="*/ 120 w 524"/>
              <a:gd name="T9" fmla="*/ 0 h 342"/>
              <a:gd name="T10" fmla="*/ 111 w 524"/>
              <a:gd name="T11" fmla="*/ 9 h 342"/>
              <a:gd name="T12" fmla="*/ 105 w 524"/>
              <a:gd name="T13" fmla="*/ 6 h 342"/>
              <a:gd name="T14" fmla="*/ 95 w 524"/>
              <a:gd name="T15" fmla="*/ 15 h 342"/>
              <a:gd name="T16" fmla="*/ 95 w 524"/>
              <a:gd name="T17" fmla="*/ 19 h 342"/>
              <a:gd name="T18" fmla="*/ 83 w 524"/>
              <a:gd name="T19" fmla="*/ 24 h 342"/>
              <a:gd name="T20" fmla="*/ 51 w 524"/>
              <a:gd name="T21" fmla="*/ 47 h 342"/>
              <a:gd name="T22" fmla="*/ 43 w 524"/>
              <a:gd name="T23" fmla="*/ 56 h 342"/>
              <a:gd name="T24" fmla="*/ 43 w 524"/>
              <a:gd name="T25" fmla="*/ 68 h 342"/>
              <a:gd name="T26" fmla="*/ 32 w 524"/>
              <a:gd name="T27" fmla="*/ 71 h 342"/>
              <a:gd name="T28" fmla="*/ 9 w 524"/>
              <a:gd name="T29" fmla="*/ 94 h 342"/>
              <a:gd name="T30" fmla="*/ 9 w 524"/>
              <a:gd name="T31" fmla="*/ 102 h 342"/>
              <a:gd name="T32" fmla="*/ 0 w 524"/>
              <a:gd name="T33" fmla="*/ 112 h 342"/>
              <a:gd name="T34" fmla="*/ 4 w 524"/>
              <a:gd name="T35" fmla="*/ 123 h 342"/>
              <a:gd name="T36" fmla="*/ 14 w 524"/>
              <a:gd name="T37" fmla="*/ 117 h 342"/>
              <a:gd name="T38" fmla="*/ 25 w 524"/>
              <a:gd name="T39" fmla="*/ 106 h 342"/>
              <a:gd name="T40" fmla="*/ 41 w 524"/>
              <a:gd name="T41" fmla="*/ 104 h 342"/>
              <a:gd name="T42" fmla="*/ 51 w 524"/>
              <a:gd name="T43" fmla="*/ 106 h 342"/>
              <a:gd name="T44" fmla="*/ 55 w 524"/>
              <a:gd name="T45" fmla="*/ 123 h 342"/>
              <a:gd name="T46" fmla="*/ 53 w 524"/>
              <a:gd name="T47" fmla="*/ 134 h 342"/>
              <a:gd name="T48" fmla="*/ 60 w 524"/>
              <a:gd name="T49" fmla="*/ 142 h 342"/>
              <a:gd name="T50" fmla="*/ 68 w 524"/>
              <a:gd name="T51" fmla="*/ 147 h 342"/>
              <a:gd name="T52" fmla="*/ 86 w 524"/>
              <a:gd name="T53" fmla="*/ 149 h 342"/>
              <a:gd name="T54" fmla="*/ 125 w 524"/>
              <a:gd name="T55" fmla="*/ 153 h 342"/>
              <a:gd name="T56" fmla="*/ 134 w 524"/>
              <a:gd name="T57" fmla="*/ 149 h 342"/>
              <a:gd name="T58" fmla="*/ 139 w 524"/>
              <a:gd name="T59" fmla="*/ 142 h 342"/>
              <a:gd name="T60" fmla="*/ 143 w 524"/>
              <a:gd name="T61" fmla="*/ 127 h 342"/>
              <a:gd name="T62" fmla="*/ 157 w 524"/>
              <a:gd name="T63" fmla="*/ 127 h 342"/>
              <a:gd name="T64" fmla="*/ 162 w 524"/>
              <a:gd name="T65" fmla="*/ 136 h 342"/>
              <a:gd name="T66" fmla="*/ 162 w 524"/>
              <a:gd name="T67" fmla="*/ 158 h 342"/>
              <a:gd name="T68" fmla="*/ 180 w 524"/>
              <a:gd name="T69" fmla="*/ 169 h 342"/>
              <a:gd name="T70" fmla="*/ 193 w 524"/>
              <a:gd name="T71" fmla="*/ 150 h 342"/>
              <a:gd name="T72" fmla="*/ 208 w 524"/>
              <a:gd name="T73" fmla="*/ 144 h 342"/>
              <a:gd name="T74" fmla="*/ 224 w 524"/>
              <a:gd name="T75" fmla="*/ 145 h 342"/>
              <a:gd name="T76" fmla="*/ 236 w 524"/>
              <a:gd name="T77" fmla="*/ 152 h 342"/>
              <a:gd name="T78" fmla="*/ 241 w 524"/>
              <a:gd name="T79" fmla="*/ 157 h 342"/>
              <a:gd name="T80" fmla="*/ 245 w 524"/>
              <a:gd name="T81" fmla="*/ 140 h 342"/>
              <a:gd name="T82" fmla="*/ 254 w 524"/>
              <a:gd name="T83" fmla="*/ 121 h 342"/>
              <a:gd name="T84" fmla="*/ 275 w 524"/>
              <a:gd name="T85" fmla="*/ 118 h 342"/>
              <a:gd name="T86" fmla="*/ 281 w 524"/>
              <a:gd name="T87" fmla="*/ 105 h 342"/>
              <a:gd name="T88" fmla="*/ 275 w 524"/>
              <a:gd name="T89" fmla="*/ 95 h 342"/>
              <a:gd name="T90" fmla="*/ 265 w 524"/>
              <a:gd name="T91" fmla="*/ 90 h 342"/>
              <a:gd name="T92" fmla="*/ 239 w 524"/>
              <a:gd name="T93" fmla="*/ 86 h 342"/>
              <a:gd name="T94" fmla="*/ 238 w 524"/>
              <a:gd name="T95" fmla="*/ 74 h 342"/>
              <a:gd name="T96" fmla="*/ 238 w 524"/>
              <a:gd name="T97" fmla="*/ 61 h 342"/>
              <a:gd name="T98" fmla="*/ 238 w 524"/>
              <a:gd name="T99" fmla="*/ 51 h 342"/>
              <a:gd name="T100" fmla="*/ 221 w 524"/>
              <a:gd name="T101" fmla="*/ 43 h 342"/>
              <a:gd name="T102" fmla="*/ 213 w 524"/>
              <a:gd name="T103" fmla="*/ 47 h 342"/>
              <a:gd name="T104" fmla="*/ 199 w 524"/>
              <a:gd name="T105" fmla="*/ 38 h 342"/>
              <a:gd name="T106" fmla="*/ 197 w 524"/>
              <a:gd name="T107" fmla="*/ 31 h 342"/>
              <a:gd name="T108" fmla="*/ 191 w 524"/>
              <a:gd name="T109" fmla="*/ 23 h 342"/>
              <a:gd name="T110" fmla="*/ 191 w 524"/>
              <a:gd name="T111" fmla="*/ 19 h 342"/>
              <a:gd name="T112" fmla="*/ 176 w 524"/>
              <a:gd name="T113" fmla="*/ 15 h 342"/>
              <a:gd name="T114" fmla="*/ 171 w 524"/>
              <a:gd name="T115" fmla="*/ 21 h 342"/>
              <a:gd name="T116" fmla="*/ 160 w 524"/>
              <a:gd name="T117" fmla="*/ 28 h 342"/>
              <a:gd name="T118" fmla="*/ 148 w 524"/>
              <a:gd name="T119" fmla="*/ 32 h 342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</a:gdLst>
            <a:ahLst/>
            <a:cxnLst>
              <a:cxn ang="T120">
                <a:pos x="T0" y="T1"/>
              </a:cxn>
              <a:cxn ang="T121">
                <a:pos x="T2" y="T3"/>
              </a:cxn>
              <a:cxn ang="T122">
                <a:pos x="T4" y="T5"/>
              </a:cxn>
              <a:cxn ang="T123">
                <a:pos x="T6" y="T7"/>
              </a:cxn>
              <a:cxn ang="T124">
                <a:pos x="T8" y="T9"/>
              </a:cxn>
              <a:cxn ang="T125">
                <a:pos x="T10" y="T11"/>
              </a:cxn>
              <a:cxn ang="T126">
                <a:pos x="T12" y="T13"/>
              </a:cxn>
              <a:cxn ang="T127">
                <a:pos x="T14" y="T15"/>
              </a:cxn>
              <a:cxn ang="T128">
                <a:pos x="T16" y="T17"/>
              </a:cxn>
              <a:cxn ang="T129">
                <a:pos x="T18" y="T19"/>
              </a:cxn>
              <a:cxn ang="T130">
                <a:pos x="T20" y="T21"/>
              </a:cxn>
              <a:cxn ang="T131">
                <a:pos x="T22" y="T23"/>
              </a:cxn>
              <a:cxn ang="T132">
                <a:pos x="T24" y="T25"/>
              </a:cxn>
              <a:cxn ang="T133">
                <a:pos x="T26" y="T27"/>
              </a:cxn>
              <a:cxn ang="T134">
                <a:pos x="T28" y="T29"/>
              </a:cxn>
              <a:cxn ang="T135">
                <a:pos x="T30" y="T31"/>
              </a:cxn>
              <a:cxn ang="T136">
                <a:pos x="T32" y="T33"/>
              </a:cxn>
              <a:cxn ang="T137">
                <a:pos x="T34" y="T35"/>
              </a:cxn>
              <a:cxn ang="T138">
                <a:pos x="T36" y="T37"/>
              </a:cxn>
              <a:cxn ang="T139">
                <a:pos x="T38" y="T39"/>
              </a:cxn>
              <a:cxn ang="T140">
                <a:pos x="T40" y="T41"/>
              </a:cxn>
              <a:cxn ang="T141">
                <a:pos x="T42" y="T43"/>
              </a:cxn>
              <a:cxn ang="T142">
                <a:pos x="T44" y="T45"/>
              </a:cxn>
              <a:cxn ang="T143">
                <a:pos x="T46" y="T47"/>
              </a:cxn>
              <a:cxn ang="T144">
                <a:pos x="T48" y="T49"/>
              </a:cxn>
              <a:cxn ang="T145">
                <a:pos x="T50" y="T51"/>
              </a:cxn>
              <a:cxn ang="T146">
                <a:pos x="T52" y="T53"/>
              </a:cxn>
              <a:cxn ang="T147">
                <a:pos x="T54" y="T55"/>
              </a:cxn>
              <a:cxn ang="T148">
                <a:pos x="T56" y="T57"/>
              </a:cxn>
              <a:cxn ang="T149">
                <a:pos x="T58" y="T59"/>
              </a:cxn>
              <a:cxn ang="T150">
                <a:pos x="T60" y="T61"/>
              </a:cxn>
              <a:cxn ang="T151">
                <a:pos x="T62" y="T63"/>
              </a:cxn>
              <a:cxn ang="T152">
                <a:pos x="T64" y="T65"/>
              </a:cxn>
              <a:cxn ang="T153">
                <a:pos x="T66" y="T67"/>
              </a:cxn>
              <a:cxn ang="T154">
                <a:pos x="T68" y="T69"/>
              </a:cxn>
              <a:cxn ang="T155">
                <a:pos x="T70" y="T71"/>
              </a:cxn>
              <a:cxn ang="T156">
                <a:pos x="T72" y="T73"/>
              </a:cxn>
              <a:cxn ang="T157">
                <a:pos x="T74" y="T75"/>
              </a:cxn>
              <a:cxn ang="T158">
                <a:pos x="T76" y="T77"/>
              </a:cxn>
              <a:cxn ang="T159">
                <a:pos x="T78" y="T79"/>
              </a:cxn>
              <a:cxn ang="T160">
                <a:pos x="T80" y="T81"/>
              </a:cxn>
              <a:cxn ang="T161">
                <a:pos x="T82" y="T83"/>
              </a:cxn>
              <a:cxn ang="T162">
                <a:pos x="T84" y="T85"/>
              </a:cxn>
              <a:cxn ang="T163">
                <a:pos x="T86" y="T87"/>
              </a:cxn>
              <a:cxn ang="T164">
                <a:pos x="T88" y="T89"/>
              </a:cxn>
              <a:cxn ang="T165">
                <a:pos x="T90" y="T91"/>
              </a:cxn>
              <a:cxn ang="T166">
                <a:pos x="T92" y="T93"/>
              </a:cxn>
              <a:cxn ang="T167">
                <a:pos x="T94" y="T95"/>
              </a:cxn>
              <a:cxn ang="T168">
                <a:pos x="T96" y="T97"/>
              </a:cxn>
              <a:cxn ang="T169">
                <a:pos x="T98" y="T99"/>
              </a:cxn>
              <a:cxn ang="T170">
                <a:pos x="T100" y="T101"/>
              </a:cxn>
              <a:cxn ang="T171">
                <a:pos x="T102" y="T103"/>
              </a:cxn>
              <a:cxn ang="T172">
                <a:pos x="T104" y="T105"/>
              </a:cxn>
              <a:cxn ang="T173">
                <a:pos x="T106" y="T107"/>
              </a:cxn>
              <a:cxn ang="T174">
                <a:pos x="T108" y="T109"/>
              </a:cxn>
              <a:cxn ang="T175">
                <a:pos x="T110" y="T111"/>
              </a:cxn>
              <a:cxn ang="T176">
                <a:pos x="T112" y="T113"/>
              </a:cxn>
              <a:cxn ang="T177">
                <a:pos x="T114" y="T115"/>
              </a:cxn>
              <a:cxn ang="T178">
                <a:pos x="T116" y="T117"/>
              </a:cxn>
              <a:cxn ang="T179">
                <a:pos x="T118" y="T119"/>
              </a:cxn>
            </a:cxnLst>
            <a:rect l="0" t="0" r="r" b="b"/>
            <a:pathLst>
              <a:path w="524" h="342">
                <a:moveTo>
                  <a:pt x="276" y="65"/>
                </a:moveTo>
                <a:lnTo>
                  <a:pt x="249" y="42"/>
                </a:lnTo>
                <a:lnTo>
                  <a:pt x="253" y="33"/>
                </a:lnTo>
                <a:lnTo>
                  <a:pt x="237" y="19"/>
                </a:lnTo>
                <a:lnTo>
                  <a:pt x="223" y="0"/>
                </a:lnTo>
                <a:lnTo>
                  <a:pt x="207" y="19"/>
                </a:lnTo>
                <a:lnTo>
                  <a:pt x="196" y="12"/>
                </a:lnTo>
                <a:lnTo>
                  <a:pt x="177" y="30"/>
                </a:lnTo>
                <a:lnTo>
                  <a:pt x="177" y="39"/>
                </a:lnTo>
                <a:lnTo>
                  <a:pt x="154" y="49"/>
                </a:lnTo>
                <a:lnTo>
                  <a:pt x="96" y="95"/>
                </a:lnTo>
                <a:lnTo>
                  <a:pt x="80" y="114"/>
                </a:lnTo>
                <a:lnTo>
                  <a:pt x="80" y="137"/>
                </a:lnTo>
                <a:lnTo>
                  <a:pt x="59" y="144"/>
                </a:lnTo>
                <a:lnTo>
                  <a:pt x="16" y="190"/>
                </a:lnTo>
                <a:lnTo>
                  <a:pt x="16" y="206"/>
                </a:lnTo>
                <a:lnTo>
                  <a:pt x="0" y="226"/>
                </a:lnTo>
                <a:lnTo>
                  <a:pt x="7" y="249"/>
                </a:lnTo>
                <a:lnTo>
                  <a:pt x="27" y="236"/>
                </a:lnTo>
                <a:lnTo>
                  <a:pt x="46" y="215"/>
                </a:lnTo>
                <a:lnTo>
                  <a:pt x="76" y="210"/>
                </a:lnTo>
                <a:lnTo>
                  <a:pt x="96" y="215"/>
                </a:lnTo>
                <a:lnTo>
                  <a:pt x="103" y="249"/>
                </a:lnTo>
                <a:lnTo>
                  <a:pt x="99" y="272"/>
                </a:lnTo>
                <a:lnTo>
                  <a:pt x="112" y="287"/>
                </a:lnTo>
                <a:lnTo>
                  <a:pt x="127" y="298"/>
                </a:lnTo>
                <a:lnTo>
                  <a:pt x="161" y="302"/>
                </a:lnTo>
                <a:lnTo>
                  <a:pt x="233" y="310"/>
                </a:lnTo>
                <a:lnTo>
                  <a:pt x="249" y="302"/>
                </a:lnTo>
                <a:lnTo>
                  <a:pt x="260" y="287"/>
                </a:lnTo>
                <a:lnTo>
                  <a:pt x="267" y="257"/>
                </a:lnTo>
                <a:lnTo>
                  <a:pt x="293" y="256"/>
                </a:lnTo>
                <a:lnTo>
                  <a:pt x="302" y="275"/>
                </a:lnTo>
                <a:lnTo>
                  <a:pt x="302" y="319"/>
                </a:lnTo>
                <a:lnTo>
                  <a:pt x="336" y="342"/>
                </a:lnTo>
                <a:lnTo>
                  <a:pt x="360" y="303"/>
                </a:lnTo>
                <a:lnTo>
                  <a:pt x="387" y="291"/>
                </a:lnTo>
                <a:lnTo>
                  <a:pt x="417" y="294"/>
                </a:lnTo>
                <a:lnTo>
                  <a:pt x="440" y="307"/>
                </a:lnTo>
                <a:lnTo>
                  <a:pt x="449" y="317"/>
                </a:lnTo>
                <a:lnTo>
                  <a:pt x="456" y="284"/>
                </a:lnTo>
                <a:lnTo>
                  <a:pt x="473" y="245"/>
                </a:lnTo>
                <a:lnTo>
                  <a:pt x="512" y="238"/>
                </a:lnTo>
                <a:lnTo>
                  <a:pt x="524" y="213"/>
                </a:lnTo>
                <a:lnTo>
                  <a:pt x="512" y="192"/>
                </a:lnTo>
                <a:lnTo>
                  <a:pt x="494" y="183"/>
                </a:lnTo>
                <a:lnTo>
                  <a:pt x="445" y="174"/>
                </a:lnTo>
                <a:lnTo>
                  <a:pt x="443" y="150"/>
                </a:lnTo>
                <a:lnTo>
                  <a:pt x="443" y="123"/>
                </a:lnTo>
                <a:lnTo>
                  <a:pt x="443" y="104"/>
                </a:lnTo>
                <a:lnTo>
                  <a:pt x="413" y="88"/>
                </a:lnTo>
                <a:lnTo>
                  <a:pt x="397" y="95"/>
                </a:lnTo>
                <a:lnTo>
                  <a:pt x="371" y="76"/>
                </a:lnTo>
                <a:lnTo>
                  <a:pt x="367" y="62"/>
                </a:lnTo>
                <a:lnTo>
                  <a:pt x="357" y="46"/>
                </a:lnTo>
                <a:lnTo>
                  <a:pt x="357" y="39"/>
                </a:lnTo>
                <a:lnTo>
                  <a:pt x="329" y="30"/>
                </a:lnTo>
                <a:lnTo>
                  <a:pt x="318" y="42"/>
                </a:lnTo>
                <a:lnTo>
                  <a:pt x="299" y="56"/>
                </a:lnTo>
                <a:lnTo>
                  <a:pt x="276" y="65"/>
                </a:lnTo>
                <a:close/>
              </a:path>
            </a:pathLst>
          </a:custGeom>
          <a:solidFill>
            <a:srgbClr val="00FF00"/>
          </a:solidFill>
          <a:ln w="11113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22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6243" name="Freeform 1144"/>
          <p:cNvSpPr>
            <a:spLocks/>
          </p:cNvSpPr>
          <p:nvPr/>
        </p:nvSpPr>
        <p:spPr bwMode="auto">
          <a:xfrm>
            <a:off x="6873387" y="3864342"/>
            <a:ext cx="875025" cy="756715"/>
          </a:xfrm>
          <a:custGeom>
            <a:avLst/>
            <a:gdLst>
              <a:gd name="T0" fmla="*/ 11 w 971"/>
              <a:gd name="T1" fmla="*/ 112 h 912"/>
              <a:gd name="T2" fmla="*/ 0 w 971"/>
              <a:gd name="T3" fmla="*/ 143 h 912"/>
              <a:gd name="T4" fmla="*/ 23 w 971"/>
              <a:gd name="T5" fmla="*/ 171 h 912"/>
              <a:gd name="T6" fmla="*/ 19 w 971"/>
              <a:gd name="T7" fmla="*/ 196 h 912"/>
              <a:gd name="T8" fmla="*/ 28 w 971"/>
              <a:gd name="T9" fmla="*/ 217 h 912"/>
              <a:gd name="T10" fmla="*/ 35 w 971"/>
              <a:gd name="T11" fmla="*/ 257 h 912"/>
              <a:gd name="T12" fmla="*/ 37 w 971"/>
              <a:gd name="T13" fmla="*/ 273 h 912"/>
              <a:gd name="T14" fmla="*/ 31 w 971"/>
              <a:gd name="T15" fmla="*/ 288 h 912"/>
              <a:gd name="T16" fmla="*/ 45 w 971"/>
              <a:gd name="T17" fmla="*/ 295 h 912"/>
              <a:gd name="T18" fmla="*/ 59 w 971"/>
              <a:gd name="T19" fmla="*/ 305 h 912"/>
              <a:gd name="T20" fmla="*/ 74 w 971"/>
              <a:gd name="T21" fmla="*/ 329 h 912"/>
              <a:gd name="T22" fmla="*/ 89 w 971"/>
              <a:gd name="T23" fmla="*/ 346 h 912"/>
              <a:gd name="T24" fmla="*/ 119 w 971"/>
              <a:gd name="T25" fmla="*/ 354 h 912"/>
              <a:gd name="T26" fmla="*/ 139 w 971"/>
              <a:gd name="T27" fmla="*/ 352 h 912"/>
              <a:gd name="T28" fmla="*/ 170 w 971"/>
              <a:gd name="T29" fmla="*/ 378 h 912"/>
              <a:gd name="T30" fmla="*/ 205 w 971"/>
              <a:gd name="T31" fmla="*/ 392 h 912"/>
              <a:gd name="T32" fmla="*/ 232 w 971"/>
              <a:gd name="T33" fmla="*/ 387 h 912"/>
              <a:gd name="T34" fmla="*/ 260 w 971"/>
              <a:gd name="T35" fmla="*/ 405 h 912"/>
              <a:gd name="T36" fmla="*/ 274 w 971"/>
              <a:gd name="T37" fmla="*/ 406 h 912"/>
              <a:gd name="T38" fmla="*/ 295 w 971"/>
              <a:gd name="T39" fmla="*/ 414 h 912"/>
              <a:gd name="T40" fmla="*/ 319 w 971"/>
              <a:gd name="T41" fmla="*/ 431 h 912"/>
              <a:gd name="T42" fmla="*/ 340 w 971"/>
              <a:gd name="T43" fmla="*/ 433 h 912"/>
              <a:gd name="T44" fmla="*/ 356 w 971"/>
              <a:gd name="T45" fmla="*/ 424 h 912"/>
              <a:gd name="T46" fmla="*/ 453 w 971"/>
              <a:gd name="T47" fmla="*/ 448 h 912"/>
              <a:gd name="T48" fmla="*/ 457 w 971"/>
              <a:gd name="T49" fmla="*/ 424 h 912"/>
              <a:gd name="T50" fmla="*/ 504 w 971"/>
              <a:gd name="T51" fmla="*/ 354 h 912"/>
              <a:gd name="T52" fmla="*/ 518 w 971"/>
              <a:gd name="T53" fmla="*/ 324 h 912"/>
              <a:gd name="T54" fmla="*/ 500 w 971"/>
              <a:gd name="T55" fmla="*/ 280 h 912"/>
              <a:gd name="T56" fmla="*/ 475 w 971"/>
              <a:gd name="T57" fmla="*/ 249 h 912"/>
              <a:gd name="T58" fmla="*/ 475 w 971"/>
              <a:gd name="T59" fmla="*/ 220 h 912"/>
              <a:gd name="T60" fmla="*/ 473 w 971"/>
              <a:gd name="T61" fmla="*/ 196 h 912"/>
              <a:gd name="T62" fmla="*/ 473 w 971"/>
              <a:gd name="T63" fmla="*/ 180 h 912"/>
              <a:gd name="T64" fmla="*/ 491 w 971"/>
              <a:gd name="T65" fmla="*/ 158 h 912"/>
              <a:gd name="T66" fmla="*/ 483 w 971"/>
              <a:gd name="T67" fmla="*/ 111 h 912"/>
              <a:gd name="T68" fmla="*/ 477 w 971"/>
              <a:gd name="T69" fmla="*/ 79 h 912"/>
              <a:gd name="T70" fmla="*/ 453 w 971"/>
              <a:gd name="T71" fmla="*/ 51 h 912"/>
              <a:gd name="T72" fmla="*/ 393 w 971"/>
              <a:gd name="T73" fmla="*/ 48 h 912"/>
              <a:gd name="T74" fmla="*/ 323 w 971"/>
              <a:gd name="T75" fmla="*/ 43 h 912"/>
              <a:gd name="T76" fmla="*/ 286 w 971"/>
              <a:gd name="T77" fmla="*/ 33 h 912"/>
              <a:gd name="T78" fmla="*/ 264 w 971"/>
              <a:gd name="T79" fmla="*/ 45 h 912"/>
              <a:gd name="T80" fmla="*/ 242 w 971"/>
              <a:gd name="T81" fmla="*/ 32 h 912"/>
              <a:gd name="T82" fmla="*/ 225 w 971"/>
              <a:gd name="T83" fmla="*/ 28 h 912"/>
              <a:gd name="T84" fmla="*/ 205 w 971"/>
              <a:gd name="T85" fmla="*/ 1 h 912"/>
              <a:gd name="T86" fmla="*/ 172 w 971"/>
              <a:gd name="T87" fmla="*/ 5 h 912"/>
              <a:gd name="T88" fmla="*/ 141 w 971"/>
              <a:gd name="T89" fmla="*/ 17 h 912"/>
              <a:gd name="T90" fmla="*/ 92 w 971"/>
              <a:gd name="T91" fmla="*/ 37 h 912"/>
              <a:gd name="T92" fmla="*/ 49 w 971"/>
              <a:gd name="T93" fmla="*/ 55 h 912"/>
              <a:gd name="T94" fmla="*/ 23 w 971"/>
              <a:gd name="T95" fmla="*/ 79 h 912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</a:gdLst>
            <a:ahLst/>
            <a:cxnLst>
              <a:cxn ang="T96">
                <a:pos x="T0" y="T1"/>
              </a:cxn>
              <a:cxn ang="T97">
                <a:pos x="T2" y="T3"/>
              </a:cxn>
              <a:cxn ang="T98">
                <a:pos x="T4" y="T5"/>
              </a:cxn>
              <a:cxn ang="T99">
                <a:pos x="T6" y="T7"/>
              </a:cxn>
              <a:cxn ang="T100">
                <a:pos x="T8" y="T9"/>
              </a:cxn>
              <a:cxn ang="T101">
                <a:pos x="T10" y="T11"/>
              </a:cxn>
              <a:cxn ang="T102">
                <a:pos x="T12" y="T13"/>
              </a:cxn>
              <a:cxn ang="T103">
                <a:pos x="T14" y="T15"/>
              </a:cxn>
              <a:cxn ang="T104">
                <a:pos x="T16" y="T17"/>
              </a:cxn>
              <a:cxn ang="T105">
                <a:pos x="T18" y="T19"/>
              </a:cxn>
              <a:cxn ang="T106">
                <a:pos x="T20" y="T21"/>
              </a:cxn>
              <a:cxn ang="T107">
                <a:pos x="T22" y="T23"/>
              </a:cxn>
              <a:cxn ang="T108">
                <a:pos x="T24" y="T25"/>
              </a:cxn>
              <a:cxn ang="T109">
                <a:pos x="T26" y="T27"/>
              </a:cxn>
              <a:cxn ang="T110">
                <a:pos x="T28" y="T29"/>
              </a:cxn>
              <a:cxn ang="T111">
                <a:pos x="T30" y="T31"/>
              </a:cxn>
              <a:cxn ang="T112">
                <a:pos x="T32" y="T33"/>
              </a:cxn>
              <a:cxn ang="T113">
                <a:pos x="T34" y="T35"/>
              </a:cxn>
              <a:cxn ang="T114">
                <a:pos x="T36" y="T37"/>
              </a:cxn>
              <a:cxn ang="T115">
                <a:pos x="T38" y="T39"/>
              </a:cxn>
              <a:cxn ang="T116">
                <a:pos x="T40" y="T41"/>
              </a:cxn>
              <a:cxn ang="T117">
                <a:pos x="T42" y="T43"/>
              </a:cxn>
              <a:cxn ang="T118">
                <a:pos x="T44" y="T45"/>
              </a:cxn>
              <a:cxn ang="T119">
                <a:pos x="T46" y="T47"/>
              </a:cxn>
              <a:cxn ang="T120">
                <a:pos x="T48" y="T49"/>
              </a:cxn>
              <a:cxn ang="T121">
                <a:pos x="T50" y="T51"/>
              </a:cxn>
              <a:cxn ang="T122">
                <a:pos x="T52" y="T53"/>
              </a:cxn>
              <a:cxn ang="T123">
                <a:pos x="T54" y="T55"/>
              </a:cxn>
              <a:cxn ang="T124">
                <a:pos x="T56" y="T57"/>
              </a:cxn>
              <a:cxn ang="T125">
                <a:pos x="T58" y="T59"/>
              </a:cxn>
              <a:cxn ang="T126">
                <a:pos x="T60" y="T61"/>
              </a:cxn>
              <a:cxn ang="T127">
                <a:pos x="T62" y="T63"/>
              </a:cxn>
              <a:cxn ang="T128">
                <a:pos x="T64" y="T65"/>
              </a:cxn>
              <a:cxn ang="T129">
                <a:pos x="T66" y="T67"/>
              </a:cxn>
              <a:cxn ang="T130">
                <a:pos x="T68" y="T69"/>
              </a:cxn>
              <a:cxn ang="T131">
                <a:pos x="T70" y="T71"/>
              </a:cxn>
              <a:cxn ang="T132">
                <a:pos x="T72" y="T73"/>
              </a:cxn>
              <a:cxn ang="T133">
                <a:pos x="T74" y="T75"/>
              </a:cxn>
              <a:cxn ang="T134">
                <a:pos x="T76" y="T77"/>
              </a:cxn>
              <a:cxn ang="T135">
                <a:pos x="T78" y="T79"/>
              </a:cxn>
              <a:cxn ang="T136">
                <a:pos x="T80" y="T81"/>
              </a:cxn>
              <a:cxn ang="T137">
                <a:pos x="T82" y="T83"/>
              </a:cxn>
              <a:cxn ang="T138">
                <a:pos x="T84" y="T85"/>
              </a:cxn>
              <a:cxn ang="T139">
                <a:pos x="T86" y="T87"/>
              </a:cxn>
              <a:cxn ang="T140">
                <a:pos x="T88" y="T89"/>
              </a:cxn>
              <a:cxn ang="T141">
                <a:pos x="T90" y="T91"/>
              </a:cxn>
              <a:cxn ang="T142">
                <a:pos x="T92" y="T93"/>
              </a:cxn>
              <a:cxn ang="T143">
                <a:pos x="T94" y="T95"/>
              </a:cxn>
            </a:cxnLst>
            <a:rect l="0" t="0" r="r" b="b"/>
            <a:pathLst>
              <a:path w="971" h="912">
                <a:moveTo>
                  <a:pt x="23" y="173"/>
                </a:moveTo>
                <a:lnTo>
                  <a:pt x="20" y="229"/>
                </a:lnTo>
                <a:lnTo>
                  <a:pt x="20" y="264"/>
                </a:lnTo>
                <a:lnTo>
                  <a:pt x="0" y="291"/>
                </a:lnTo>
                <a:lnTo>
                  <a:pt x="39" y="337"/>
                </a:lnTo>
                <a:lnTo>
                  <a:pt x="43" y="349"/>
                </a:lnTo>
                <a:lnTo>
                  <a:pt x="34" y="379"/>
                </a:lnTo>
                <a:lnTo>
                  <a:pt x="35" y="398"/>
                </a:lnTo>
                <a:lnTo>
                  <a:pt x="55" y="425"/>
                </a:lnTo>
                <a:lnTo>
                  <a:pt x="53" y="441"/>
                </a:lnTo>
                <a:lnTo>
                  <a:pt x="50" y="490"/>
                </a:lnTo>
                <a:lnTo>
                  <a:pt x="65" y="524"/>
                </a:lnTo>
                <a:lnTo>
                  <a:pt x="78" y="543"/>
                </a:lnTo>
                <a:lnTo>
                  <a:pt x="69" y="556"/>
                </a:lnTo>
                <a:lnTo>
                  <a:pt x="69" y="575"/>
                </a:lnTo>
                <a:lnTo>
                  <a:pt x="58" y="586"/>
                </a:lnTo>
                <a:lnTo>
                  <a:pt x="58" y="598"/>
                </a:lnTo>
                <a:lnTo>
                  <a:pt x="85" y="601"/>
                </a:lnTo>
                <a:lnTo>
                  <a:pt x="104" y="608"/>
                </a:lnTo>
                <a:lnTo>
                  <a:pt x="111" y="621"/>
                </a:lnTo>
                <a:lnTo>
                  <a:pt x="111" y="644"/>
                </a:lnTo>
                <a:lnTo>
                  <a:pt x="138" y="670"/>
                </a:lnTo>
                <a:lnTo>
                  <a:pt x="161" y="681"/>
                </a:lnTo>
                <a:lnTo>
                  <a:pt x="166" y="704"/>
                </a:lnTo>
                <a:lnTo>
                  <a:pt x="196" y="743"/>
                </a:lnTo>
                <a:lnTo>
                  <a:pt x="223" y="720"/>
                </a:lnTo>
                <a:lnTo>
                  <a:pt x="245" y="713"/>
                </a:lnTo>
                <a:lnTo>
                  <a:pt x="261" y="716"/>
                </a:lnTo>
                <a:lnTo>
                  <a:pt x="307" y="766"/>
                </a:lnTo>
                <a:lnTo>
                  <a:pt x="318" y="769"/>
                </a:lnTo>
                <a:lnTo>
                  <a:pt x="373" y="794"/>
                </a:lnTo>
                <a:lnTo>
                  <a:pt x="385" y="797"/>
                </a:lnTo>
                <a:lnTo>
                  <a:pt x="408" y="792"/>
                </a:lnTo>
                <a:lnTo>
                  <a:pt x="434" y="788"/>
                </a:lnTo>
                <a:lnTo>
                  <a:pt x="457" y="797"/>
                </a:lnTo>
                <a:lnTo>
                  <a:pt x="487" y="824"/>
                </a:lnTo>
                <a:lnTo>
                  <a:pt x="500" y="838"/>
                </a:lnTo>
                <a:lnTo>
                  <a:pt x="514" y="827"/>
                </a:lnTo>
                <a:lnTo>
                  <a:pt x="530" y="824"/>
                </a:lnTo>
                <a:lnTo>
                  <a:pt x="553" y="843"/>
                </a:lnTo>
                <a:lnTo>
                  <a:pt x="579" y="863"/>
                </a:lnTo>
                <a:lnTo>
                  <a:pt x="598" y="877"/>
                </a:lnTo>
                <a:lnTo>
                  <a:pt x="625" y="886"/>
                </a:lnTo>
                <a:lnTo>
                  <a:pt x="637" y="882"/>
                </a:lnTo>
                <a:lnTo>
                  <a:pt x="650" y="870"/>
                </a:lnTo>
                <a:lnTo>
                  <a:pt x="667" y="863"/>
                </a:lnTo>
                <a:lnTo>
                  <a:pt x="699" y="873"/>
                </a:lnTo>
                <a:lnTo>
                  <a:pt x="849" y="912"/>
                </a:lnTo>
                <a:lnTo>
                  <a:pt x="872" y="893"/>
                </a:lnTo>
                <a:lnTo>
                  <a:pt x="856" y="863"/>
                </a:lnTo>
                <a:lnTo>
                  <a:pt x="840" y="815"/>
                </a:lnTo>
                <a:lnTo>
                  <a:pt x="944" y="720"/>
                </a:lnTo>
                <a:lnTo>
                  <a:pt x="964" y="697"/>
                </a:lnTo>
                <a:lnTo>
                  <a:pt x="971" y="660"/>
                </a:lnTo>
                <a:lnTo>
                  <a:pt x="955" y="612"/>
                </a:lnTo>
                <a:lnTo>
                  <a:pt x="937" y="571"/>
                </a:lnTo>
                <a:lnTo>
                  <a:pt x="909" y="526"/>
                </a:lnTo>
                <a:lnTo>
                  <a:pt x="890" y="506"/>
                </a:lnTo>
                <a:lnTo>
                  <a:pt x="886" y="478"/>
                </a:lnTo>
                <a:lnTo>
                  <a:pt x="890" y="448"/>
                </a:lnTo>
                <a:lnTo>
                  <a:pt x="898" y="418"/>
                </a:lnTo>
                <a:lnTo>
                  <a:pt x="886" y="398"/>
                </a:lnTo>
                <a:lnTo>
                  <a:pt x="870" y="386"/>
                </a:lnTo>
                <a:lnTo>
                  <a:pt x="886" y="367"/>
                </a:lnTo>
                <a:lnTo>
                  <a:pt x="913" y="330"/>
                </a:lnTo>
                <a:lnTo>
                  <a:pt x="921" y="321"/>
                </a:lnTo>
                <a:lnTo>
                  <a:pt x="916" y="257"/>
                </a:lnTo>
                <a:lnTo>
                  <a:pt x="905" y="226"/>
                </a:lnTo>
                <a:lnTo>
                  <a:pt x="895" y="192"/>
                </a:lnTo>
                <a:lnTo>
                  <a:pt x="895" y="160"/>
                </a:lnTo>
                <a:lnTo>
                  <a:pt x="875" y="130"/>
                </a:lnTo>
                <a:lnTo>
                  <a:pt x="849" y="104"/>
                </a:lnTo>
                <a:lnTo>
                  <a:pt x="821" y="100"/>
                </a:lnTo>
                <a:lnTo>
                  <a:pt x="736" y="98"/>
                </a:lnTo>
                <a:lnTo>
                  <a:pt x="690" y="95"/>
                </a:lnTo>
                <a:lnTo>
                  <a:pt x="605" y="88"/>
                </a:lnTo>
                <a:lnTo>
                  <a:pt x="572" y="72"/>
                </a:lnTo>
                <a:lnTo>
                  <a:pt x="537" y="68"/>
                </a:lnTo>
                <a:lnTo>
                  <a:pt x="517" y="76"/>
                </a:lnTo>
                <a:lnTo>
                  <a:pt x="494" y="91"/>
                </a:lnTo>
                <a:lnTo>
                  <a:pt x="473" y="84"/>
                </a:lnTo>
                <a:lnTo>
                  <a:pt x="454" y="65"/>
                </a:lnTo>
                <a:lnTo>
                  <a:pt x="431" y="65"/>
                </a:lnTo>
                <a:lnTo>
                  <a:pt x="422" y="56"/>
                </a:lnTo>
                <a:lnTo>
                  <a:pt x="415" y="26"/>
                </a:lnTo>
                <a:lnTo>
                  <a:pt x="385" y="3"/>
                </a:lnTo>
                <a:lnTo>
                  <a:pt x="364" y="0"/>
                </a:lnTo>
                <a:lnTo>
                  <a:pt x="323" y="10"/>
                </a:lnTo>
                <a:lnTo>
                  <a:pt x="291" y="19"/>
                </a:lnTo>
                <a:lnTo>
                  <a:pt x="265" y="35"/>
                </a:lnTo>
                <a:lnTo>
                  <a:pt x="219" y="61"/>
                </a:lnTo>
                <a:lnTo>
                  <a:pt x="173" y="76"/>
                </a:lnTo>
                <a:lnTo>
                  <a:pt x="134" y="91"/>
                </a:lnTo>
                <a:lnTo>
                  <a:pt x="92" y="111"/>
                </a:lnTo>
                <a:lnTo>
                  <a:pt x="69" y="137"/>
                </a:lnTo>
                <a:lnTo>
                  <a:pt x="43" y="160"/>
                </a:lnTo>
                <a:lnTo>
                  <a:pt x="23" y="173"/>
                </a:lnTo>
                <a:close/>
              </a:path>
            </a:pathLst>
          </a:custGeom>
          <a:solidFill>
            <a:srgbClr val="CC66FF"/>
          </a:solidFill>
          <a:ln w="11113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22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6244" name="Freeform 1145"/>
          <p:cNvSpPr>
            <a:spLocks/>
          </p:cNvSpPr>
          <p:nvPr/>
        </p:nvSpPr>
        <p:spPr bwMode="auto">
          <a:xfrm>
            <a:off x="6657164" y="4354180"/>
            <a:ext cx="641910" cy="320928"/>
          </a:xfrm>
          <a:custGeom>
            <a:avLst/>
            <a:gdLst>
              <a:gd name="T0" fmla="*/ 93 w 709"/>
              <a:gd name="T1" fmla="*/ 182 h 386"/>
              <a:gd name="T2" fmla="*/ 91 w 709"/>
              <a:gd name="T3" fmla="*/ 172 h 386"/>
              <a:gd name="T4" fmla="*/ 78 w 709"/>
              <a:gd name="T5" fmla="*/ 166 h 386"/>
              <a:gd name="T6" fmla="*/ 34 w 709"/>
              <a:gd name="T7" fmla="*/ 128 h 386"/>
              <a:gd name="T8" fmla="*/ 31 w 709"/>
              <a:gd name="T9" fmla="*/ 109 h 386"/>
              <a:gd name="T10" fmla="*/ 11 w 709"/>
              <a:gd name="T11" fmla="*/ 107 h 386"/>
              <a:gd name="T12" fmla="*/ 12 w 709"/>
              <a:gd name="T13" fmla="*/ 89 h 386"/>
              <a:gd name="T14" fmla="*/ 5 w 709"/>
              <a:gd name="T15" fmla="*/ 71 h 386"/>
              <a:gd name="T16" fmla="*/ 0 w 709"/>
              <a:gd name="T17" fmla="*/ 62 h 386"/>
              <a:gd name="T18" fmla="*/ 4 w 709"/>
              <a:gd name="T19" fmla="*/ 51 h 386"/>
              <a:gd name="T20" fmla="*/ 18 w 709"/>
              <a:gd name="T21" fmla="*/ 51 h 386"/>
              <a:gd name="T22" fmla="*/ 42 w 709"/>
              <a:gd name="T23" fmla="*/ 46 h 386"/>
              <a:gd name="T24" fmla="*/ 119 w 709"/>
              <a:gd name="T25" fmla="*/ 9 h 386"/>
              <a:gd name="T26" fmla="*/ 135 w 709"/>
              <a:gd name="T27" fmla="*/ 0 h 386"/>
              <a:gd name="T28" fmla="*/ 145 w 709"/>
              <a:gd name="T29" fmla="*/ 11 h 386"/>
              <a:gd name="T30" fmla="*/ 161 w 709"/>
              <a:gd name="T31" fmla="*/ 5 h 386"/>
              <a:gd name="T32" fmla="*/ 177 w 709"/>
              <a:gd name="T33" fmla="*/ 6 h 386"/>
              <a:gd name="T34" fmla="*/ 186 w 709"/>
              <a:gd name="T35" fmla="*/ 12 h 386"/>
              <a:gd name="T36" fmla="*/ 186 w 709"/>
              <a:gd name="T37" fmla="*/ 29 h 386"/>
              <a:gd name="T38" fmla="*/ 214 w 709"/>
              <a:gd name="T39" fmla="*/ 45 h 386"/>
              <a:gd name="T40" fmla="*/ 215 w 709"/>
              <a:gd name="T41" fmla="*/ 57 h 386"/>
              <a:gd name="T42" fmla="*/ 226 w 709"/>
              <a:gd name="T43" fmla="*/ 69 h 386"/>
              <a:gd name="T44" fmla="*/ 234 w 709"/>
              <a:gd name="T45" fmla="*/ 75 h 386"/>
              <a:gd name="T46" fmla="*/ 238 w 709"/>
              <a:gd name="T47" fmla="*/ 69 h 386"/>
              <a:gd name="T48" fmla="*/ 258 w 709"/>
              <a:gd name="T49" fmla="*/ 60 h 386"/>
              <a:gd name="T50" fmla="*/ 266 w 709"/>
              <a:gd name="T51" fmla="*/ 62 h 386"/>
              <a:gd name="T52" fmla="*/ 291 w 709"/>
              <a:gd name="T53" fmla="*/ 87 h 386"/>
              <a:gd name="T54" fmla="*/ 297 w 709"/>
              <a:gd name="T55" fmla="*/ 86 h 386"/>
              <a:gd name="T56" fmla="*/ 322 w 709"/>
              <a:gd name="T57" fmla="*/ 100 h 386"/>
              <a:gd name="T58" fmla="*/ 360 w 709"/>
              <a:gd name="T59" fmla="*/ 98 h 386"/>
              <a:gd name="T60" fmla="*/ 380 w 709"/>
              <a:gd name="T61" fmla="*/ 109 h 386"/>
              <a:gd name="T62" fmla="*/ 338 w 709"/>
              <a:gd name="T63" fmla="*/ 130 h 386"/>
              <a:gd name="T64" fmla="*/ 337 w 709"/>
              <a:gd name="T65" fmla="*/ 156 h 386"/>
              <a:gd name="T66" fmla="*/ 311 w 709"/>
              <a:gd name="T67" fmla="*/ 178 h 386"/>
              <a:gd name="T68" fmla="*/ 284 w 709"/>
              <a:gd name="T69" fmla="*/ 177 h 386"/>
              <a:gd name="T70" fmla="*/ 269 w 709"/>
              <a:gd name="T71" fmla="*/ 183 h 386"/>
              <a:gd name="T72" fmla="*/ 250 w 709"/>
              <a:gd name="T73" fmla="*/ 190 h 386"/>
              <a:gd name="T74" fmla="*/ 226 w 709"/>
              <a:gd name="T75" fmla="*/ 176 h 386"/>
              <a:gd name="T76" fmla="*/ 211 w 709"/>
              <a:gd name="T77" fmla="*/ 183 h 386"/>
              <a:gd name="T78" fmla="*/ 198 w 709"/>
              <a:gd name="T79" fmla="*/ 186 h 386"/>
              <a:gd name="T80" fmla="*/ 186 w 709"/>
              <a:gd name="T81" fmla="*/ 169 h 386"/>
              <a:gd name="T82" fmla="*/ 153 w 709"/>
              <a:gd name="T83" fmla="*/ 170 h 386"/>
              <a:gd name="T84" fmla="*/ 143 w 709"/>
              <a:gd name="T85" fmla="*/ 177 h 386"/>
              <a:gd name="T86" fmla="*/ 135 w 709"/>
              <a:gd name="T87" fmla="*/ 184 h 386"/>
              <a:gd name="T88" fmla="*/ 121 w 709"/>
              <a:gd name="T89" fmla="*/ 184 h 386"/>
              <a:gd name="T90" fmla="*/ 106 w 709"/>
              <a:gd name="T91" fmla="*/ 187 h 386"/>
              <a:gd name="T92" fmla="*/ 93 w 709"/>
              <a:gd name="T93" fmla="*/ 182 h 38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</a:gdLst>
            <a:ahLst/>
            <a:cxnLst>
              <a:cxn ang="T94">
                <a:pos x="T0" y="T1"/>
              </a:cxn>
              <a:cxn ang="T95">
                <a:pos x="T2" y="T3"/>
              </a:cxn>
              <a:cxn ang="T96">
                <a:pos x="T4" y="T5"/>
              </a:cxn>
              <a:cxn ang="T97">
                <a:pos x="T6" y="T7"/>
              </a:cxn>
              <a:cxn ang="T98">
                <a:pos x="T8" y="T9"/>
              </a:cxn>
              <a:cxn ang="T99">
                <a:pos x="T10" y="T11"/>
              </a:cxn>
              <a:cxn ang="T100">
                <a:pos x="T12" y="T13"/>
              </a:cxn>
              <a:cxn ang="T101">
                <a:pos x="T14" y="T15"/>
              </a:cxn>
              <a:cxn ang="T102">
                <a:pos x="T16" y="T17"/>
              </a:cxn>
              <a:cxn ang="T103">
                <a:pos x="T18" y="T19"/>
              </a:cxn>
              <a:cxn ang="T104">
                <a:pos x="T20" y="T21"/>
              </a:cxn>
              <a:cxn ang="T105">
                <a:pos x="T22" y="T23"/>
              </a:cxn>
              <a:cxn ang="T106">
                <a:pos x="T24" y="T25"/>
              </a:cxn>
              <a:cxn ang="T107">
                <a:pos x="T26" y="T27"/>
              </a:cxn>
              <a:cxn ang="T108">
                <a:pos x="T28" y="T29"/>
              </a:cxn>
              <a:cxn ang="T109">
                <a:pos x="T30" y="T31"/>
              </a:cxn>
              <a:cxn ang="T110">
                <a:pos x="T32" y="T33"/>
              </a:cxn>
              <a:cxn ang="T111">
                <a:pos x="T34" y="T35"/>
              </a:cxn>
              <a:cxn ang="T112">
                <a:pos x="T36" y="T37"/>
              </a:cxn>
              <a:cxn ang="T113">
                <a:pos x="T38" y="T39"/>
              </a:cxn>
              <a:cxn ang="T114">
                <a:pos x="T40" y="T41"/>
              </a:cxn>
              <a:cxn ang="T115">
                <a:pos x="T42" y="T43"/>
              </a:cxn>
              <a:cxn ang="T116">
                <a:pos x="T44" y="T45"/>
              </a:cxn>
              <a:cxn ang="T117">
                <a:pos x="T46" y="T47"/>
              </a:cxn>
              <a:cxn ang="T118">
                <a:pos x="T48" y="T49"/>
              </a:cxn>
              <a:cxn ang="T119">
                <a:pos x="T50" y="T51"/>
              </a:cxn>
              <a:cxn ang="T120">
                <a:pos x="T52" y="T53"/>
              </a:cxn>
              <a:cxn ang="T121">
                <a:pos x="T54" y="T55"/>
              </a:cxn>
              <a:cxn ang="T122">
                <a:pos x="T56" y="T57"/>
              </a:cxn>
              <a:cxn ang="T123">
                <a:pos x="T58" y="T59"/>
              </a:cxn>
              <a:cxn ang="T124">
                <a:pos x="T60" y="T61"/>
              </a:cxn>
              <a:cxn ang="T125">
                <a:pos x="T62" y="T63"/>
              </a:cxn>
              <a:cxn ang="T126">
                <a:pos x="T64" y="T65"/>
              </a:cxn>
              <a:cxn ang="T127">
                <a:pos x="T66" y="T67"/>
              </a:cxn>
              <a:cxn ang="T128">
                <a:pos x="T68" y="T69"/>
              </a:cxn>
              <a:cxn ang="T129">
                <a:pos x="T70" y="T71"/>
              </a:cxn>
              <a:cxn ang="T130">
                <a:pos x="T72" y="T73"/>
              </a:cxn>
              <a:cxn ang="T131">
                <a:pos x="T74" y="T75"/>
              </a:cxn>
              <a:cxn ang="T132">
                <a:pos x="T76" y="T77"/>
              </a:cxn>
              <a:cxn ang="T133">
                <a:pos x="T78" y="T79"/>
              </a:cxn>
              <a:cxn ang="T134">
                <a:pos x="T80" y="T81"/>
              </a:cxn>
              <a:cxn ang="T135">
                <a:pos x="T82" y="T83"/>
              </a:cxn>
              <a:cxn ang="T136">
                <a:pos x="T84" y="T85"/>
              </a:cxn>
              <a:cxn ang="T137">
                <a:pos x="T86" y="T87"/>
              </a:cxn>
              <a:cxn ang="T138">
                <a:pos x="T88" y="T89"/>
              </a:cxn>
              <a:cxn ang="T139">
                <a:pos x="T90" y="T91"/>
              </a:cxn>
              <a:cxn ang="T140">
                <a:pos x="T92" y="T93"/>
              </a:cxn>
            </a:cxnLst>
            <a:rect l="0" t="0" r="r" b="b"/>
            <a:pathLst>
              <a:path w="709" h="386">
                <a:moveTo>
                  <a:pt x="174" y="370"/>
                </a:moveTo>
                <a:lnTo>
                  <a:pt x="169" y="349"/>
                </a:lnTo>
                <a:lnTo>
                  <a:pt x="146" y="337"/>
                </a:lnTo>
                <a:lnTo>
                  <a:pt x="63" y="261"/>
                </a:lnTo>
                <a:lnTo>
                  <a:pt x="58" y="222"/>
                </a:lnTo>
                <a:lnTo>
                  <a:pt x="21" y="217"/>
                </a:lnTo>
                <a:lnTo>
                  <a:pt x="23" y="180"/>
                </a:lnTo>
                <a:lnTo>
                  <a:pt x="10" y="145"/>
                </a:lnTo>
                <a:lnTo>
                  <a:pt x="0" y="125"/>
                </a:lnTo>
                <a:lnTo>
                  <a:pt x="7" y="104"/>
                </a:lnTo>
                <a:lnTo>
                  <a:pt x="33" y="104"/>
                </a:lnTo>
                <a:lnTo>
                  <a:pt x="79" y="93"/>
                </a:lnTo>
                <a:lnTo>
                  <a:pt x="222" y="19"/>
                </a:lnTo>
                <a:lnTo>
                  <a:pt x="252" y="0"/>
                </a:lnTo>
                <a:lnTo>
                  <a:pt x="271" y="23"/>
                </a:lnTo>
                <a:lnTo>
                  <a:pt x="301" y="10"/>
                </a:lnTo>
                <a:lnTo>
                  <a:pt x="330" y="12"/>
                </a:lnTo>
                <a:lnTo>
                  <a:pt x="347" y="25"/>
                </a:lnTo>
                <a:lnTo>
                  <a:pt x="347" y="58"/>
                </a:lnTo>
                <a:lnTo>
                  <a:pt x="399" y="92"/>
                </a:lnTo>
                <a:lnTo>
                  <a:pt x="402" y="115"/>
                </a:lnTo>
                <a:lnTo>
                  <a:pt x="421" y="141"/>
                </a:lnTo>
                <a:lnTo>
                  <a:pt x="436" y="152"/>
                </a:lnTo>
                <a:lnTo>
                  <a:pt x="444" y="141"/>
                </a:lnTo>
                <a:lnTo>
                  <a:pt x="481" y="122"/>
                </a:lnTo>
                <a:lnTo>
                  <a:pt x="497" y="125"/>
                </a:lnTo>
                <a:lnTo>
                  <a:pt x="543" y="176"/>
                </a:lnTo>
                <a:lnTo>
                  <a:pt x="554" y="175"/>
                </a:lnTo>
                <a:lnTo>
                  <a:pt x="601" y="203"/>
                </a:lnTo>
                <a:lnTo>
                  <a:pt x="672" y="199"/>
                </a:lnTo>
                <a:lnTo>
                  <a:pt x="709" y="222"/>
                </a:lnTo>
                <a:lnTo>
                  <a:pt x="631" y="265"/>
                </a:lnTo>
                <a:lnTo>
                  <a:pt x="628" y="317"/>
                </a:lnTo>
                <a:lnTo>
                  <a:pt x="580" y="362"/>
                </a:lnTo>
                <a:lnTo>
                  <a:pt x="529" y="360"/>
                </a:lnTo>
                <a:lnTo>
                  <a:pt x="501" y="372"/>
                </a:lnTo>
                <a:lnTo>
                  <a:pt x="466" y="386"/>
                </a:lnTo>
                <a:lnTo>
                  <a:pt x="421" y="358"/>
                </a:lnTo>
                <a:lnTo>
                  <a:pt x="393" y="372"/>
                </a:lnTo>
                <a:lnTo>
                  <a:pt x="369" y="377"/>
                </a:lnTo>
                <a:lnTo>
                  <a:pt x="347" y="344"/>
                </a:lnTo>
                <a:lnTo>
                  <a:pt x="286" y="346"/>
                </a:lnTo>
                <a:lnTo>
                  <a:pt x="266" y="360"/>
                </a:lnTo>
                <a:lnTo>
                  <a:pt x="252" y="374"/>
                </a:lnTo>
                <a:lnTo>
                  <a:pt x="226" y="374"/>
                </a:lnTo>
                <a:lnTo>
                  <a:pt x="197" y="379"/>
                </a:lnTo>
                <a:lnTo>
                  <a:pt x="174" y="370"/>
                </a:lnTo>
                <a:close/>
              </a:path>
            </a:pathLst>
          </a:custGeom>
          <a:solidFill>
            <a:srgbClr val="00FF99"/>
          </a:solidFill>
          <a:ln w="11176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22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grpSp>
        <p:nvGrpSpPr>
          <p:cNvPr id="6245" name="Group 1146"/>
          <p:cNvGrpSpPr>
            <a:grpSpLocks/>
          </p:cNvGrpSpPr>
          <p:nvPr/>
        </p:nvGrpSpPr>
        <p:grpSpPr bwMode="auto">
          <a:xfrm>
            <a:off x="7398740" y="5534858"/>
            <a:ext cx="932459" cy="890153"/>
            <a:chOff x="2618" y="3362"/>
            <a:chExt cx="516" cy="538"/>
          </a:xfrm>
        </p:grpSpPr>
        <p:sp>
          <p:nvSpPr>
            <p:cNvPr id="6335" name="Freeform 1147"/>
            <p:cNvSpPr>
              <a:spLocks/>
            </p:cNvSpPr>
            <p:nvPr/>
          </p:nvSpPr>
          <p:spPr bwMode="auto">
            <a:xfrm>
              <a:off x="2629" y="3644"/>
              <a:ext cx="21" cy="22"/>
            </a:xfrm>
            <a:custGeom>
              <a:avLst/>
              <a:gdLst>
                <a:gd name="T0" fmla="*/ 16 w 43"/>
                <a:gd name="T1" fmla="*/ 0 h 44"/>
                <a:gd name="T2" fmla="*/ 21 w 43"/>
                <a:gd name="T3" fmla="*/ 6 h 44"/>
                <a:gd name="T4" fmla="*/ 19 w 43"/>
                <a:gd name="T5" fmla="*/ 14 h 44"/>
                <a:gd name="T6" fmla="*/ 21 w 43"/>
                <a:gd name="T7" fmla="*/ 20 h 44"/>
                <a:gd name="T8" fmla="*/ 16 w 43"/>
                <a:gd name="T9" fmla="*/ 22 h 44"/>
                <a:gd name="T10" fmla="*/ 6 w 43"/>
                <a:gd name="T11" fmla="*/ 20 h 44"/>
                <a:gd name="T12" fmla="*/ 0 w 43"/>
                <a:gd name="T13" fmla="*/ 13 h 44"/>
                <a:gd name="T14" fmla="*/ 16 w 43"/>
                <a:gd name="T15" fmla="*/ 0 h 4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43" h="44">
                  <a:moveTo>
                    <a:pt x="32" y="0"/>
                  </a:moveTo>
                  <a:lnTo>
                    <a:pt x="43" y="12"/>
                  </a:lnTo>
                  <a:lnTo>
                    <a:pt x="39" y="28"/>
                  </a:lnTo>
                  <a:lnTo>
                    <a:pt x="43" y="40"/>
                  </a:lnTo>
                  <a:lnTo>
                    <a:pt x="32" y="44"/>
                  </a:lnTo>
                  <a:lnTo>
                    <a:pt x="13" y="40"/>
                  </a:lnTo>
                  <a:lnTo>
                    <a:pt x="0" y="25"/>
                  </a:lnTo>
                  <a:lnTo>
                    <a:pt x="32" y="0"/>
                  </a:lnTo>
                  <a:close/>
                </a:path>
              </a:pathLst>
            </a:custGeom>
            <a:solidFill>
              <a:srgbClr val="CCFF33"/>
            </a:solidFill>
            <a:ln w="11113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22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6336" name="Freeform 1148"/>
            <p:cNvSpPr>
              <a:spLocks/>
            </p:cNvSpPr>
            <p:nvPr/>
          </p:nvSpPr>
          <p:spPr bwMode="auto">
            <a:xfrm>
              <a:off x="2672" y="3653"/>
              <a:ext cx="163" cy="143"/>
            </a:xfrm>
            <a:custGeom>
              <a:avLst/>
              <a:gdLst>
                <a:gd name="T0" fmla="*/ 23 w 325"/>
                <a:gd name="T1" fmla="*/ 7 h 286"/>
                <a:gd name="T2" fmla="*/ 15 w 325"/>
                <a:gd name="T3" fmla="*/ 10 h 286"/>
                <a:gd name="T4" fmla="*/ 18 w 325"/>
                <a:gd name="T5" fmla="*/ 18 h 286"/>
                <a:gd name="T6" fmla="*/ 10 w 325"/>
                <a:gd name="T7" fmla="*/ 28 h 286"/>
                <a:gd name="T8" fmla="*/ 4 w 325"/>
                <a:gd name="T9" fmla="*/ 27 h 286"/>
                <a:gd name="T10" fmla="*/ 0 w 325"/>
                <a:gd name="T11" fmla="*/ 31 h 286"/>
                <a:gd name="T12" fmla="*/ 2 w 325"/>
                <a:gd name="T13" fmla="*/ 41 h 286"/>
                <a:gd name="T14" fmla="*/ 28 w 325"/>
                <a:gd name="T15" fmla="*/ 51 h 286"/>
                <a:gd name="T16" fmla="*/ 35 w 325"/>
                <a:gd name="T17" fmla="*/ 73 h 286"/>
                <a:gd name="T18" fmla="*/ 43 w 325"/>
                <a:gd name="T19" fmla="*/ 100 h 286"/>
                <a:gd name="T20" fmla="*/ 52 w 325"/>
                <a:gd name="T21" fmla="*/ 115 h 286"/>
                <a:gd name="T22" fmla="*/ 64 w 325"/>
                <a:gd name="T23" fmla="*/ 105 h 286"/>
                <a:gd name="T24" fmla="*/ 79 w 325"/>
                <a:gd name="T25" fmla="*/ 125 h 286"/>
                <a:gd name="T26" fmla="*/ 94 w 325"/>
                <a:gd name="T27" fmla="*/ 143 h 286"/>
                <a:gd name="T28" fmla="*/ 100 w 325"/>
                <a:gd name="T29" fmla="*/ 129 h 286"/>
                <a:gd name="T30" fmla="*/ 96 w 325"/>
                <a:gd name="T31" fmla="*/ 120 h 286"/>
                <a:gd name="T32" fmla="*/ 102 w 325"/>
                <a:gd name="T33" fmla="*/ 115 h 286"/>
                <a:gd name="T34" fmla="*/ 125 w 325"/>
                <a:gd name="T35" fmla="*/ 133 h 286"/>
                <a:gd name="T36" fmla="*/ 132 w 325"/>
                <a:gd name="T37" fmla="*/ 128 h 286"/>
                <a:gd name="T38" fmla="*/ 133 w 325"/>
                <a:gd name="T39" fmla="*/ 121 h 286"/>
                <a:gd name="T40" fmla="*/ 122 w 325"/>
                <a:gd name="T41" fmla="*/ 98 h 286"/>
                <a:gd name="T42" fmla="*/ 122 w 325"/>
                <a:gd name="T43" fmla="*/ 94 h 286"/>
                <a:gd name="T44" fmla="*/ 111 w 325"/>
                <a:gd name="T45" fmla="*/ 75 h 286"/>
                <a:gd name="T46" fmla="*/ 107 w 325"/>
                <a:gd name="T47" fmla="*/ 62 h 286"/>
                <a:gd name="T48" fmla="*/ 111 w 325"/>
                <a:gd name="T49" fmla="*/ 61 h 286"/>
                <a:gd name="T50" fmla="*/ 125 w 325"/>
                <a:gd name="T51" fmla="*/ 64 h 286"/>
                <a:gd name="T52" fmla="*/ 140 w 325"/>
                <a:gd name="T53" fmla="*/ 77 h 286"/>
                <a:gd name="T54" fmla="*/ 148 w 325"/>
                <a:gd name="T55" fmla="*/ 68 h 286"/>
                <a:gd name="T56" fmla="*/ 161 w 325"/>
                <a:gd name="T57" fmla="*/ 69 h 286"/>
                <a:gd name="T58" fmla="*/ 163 w 325"/>
                <a:gd name="T59" fmla="*/ 66 h 286"/>
                <a:gd name="T60" fmla="*/ 146 w 325"/>
                <a:gd name="T61" fmla="*/ 45 h 286"/>
                <a:gd name="T62" fmla="*/ 133 w 325"/>
                <a:gd name="T63" fmla="*/ 46 h 286"/>
                <a:gd name="T64" fmla="*/ 130 w 325"/>
                <a:gd name="T65" fmla="*/ 39 h 286"/>
                <a:gd name="T66" fmla="*/ 122 w 325"/>
                <a:gd name="T67" fmla="*/ 23 h 286"/>
                <a:gd name="T68" fmla="*/ 115 w 325"/>
                <a:gd name="T69" fmla="*/ 30 h 286"/>
                <a:gd name="T70" fmla="*/ 99 w 325"/>
                <a:gd name="T71" fmla="*/ 23 h 286"/>
                <a:gd name="T72" fmla="*/ 88 w 325"/>
                <a:gd name="T73" fmla="*/ 7 h 286"/>
                <a:gd name="T74" fmla="*/ 69 w 325"/>
                <a:gd name="T75" fmla="*/ 8 h 286"/>
                <a:gd name="T76" fmla="*/ 54 w 325"/>
                <a:gd name="T77" fmla="*/ 10 h 286"/>
                <a:gd name="T78" fmla="*/ 44 w 325"/>
                <a:gd name="T79" fmla="*/ 0 h 286"/>
                <a:gd name="T80" fmla="*/ 36 w 325"/>
                <a:gd name="T81" fmla="*/ 6 h 286"/>
                <a:gd name="T82" fmla="*/ 23 w 325"/>
                <a:gd name="T83" fmla="*/ 7 h 28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0" t="0" r="r" b="b"/>
              <a:pathLst>
                <a:path w="325" h="286">
                  <a:moveTo>
                    <a:pt x="46" y="13"/>
                  </a:moveTo>
                  <a:lnTo>
                    <a:pt x="30" y="20"/>
                  </a:lnTo>
                  <a:lnTo>
                    <a:pt x="35" y="36"/>
                  </a:lnTo>
                  <a:lnTo>
                    <a:pt x="19" y="55"/>
                  </a:lnTo>
                  <a:lnTo>
                    <a:pt x="7" y="53"/>
                  </a:lnTo>
                  <a:lnTo>
                    <a:pt x="0" y="62"/>
                  </a:lnTo>
                  <a:lnTo>
                    <a:pt x="3" y="82"/>
                  </a:lnTo>
                  <a:lnTo>
                    <a:pt x="56" y="101"/>
                  </a:lnTo>
                  <a:lnTo>
                    <a:pt x="69" y="145"/>
                  </a:lnTo>
                  <a:lnTo>
                    <a:pt x="85" y="200"/>
                  </a:lnTo>
                  <a:lnTo>
                    <a:pt x="104" y="230"/>
                  </a:lnTo>
                  <a:lnTo>
                    <a:pt x="127" y="210"/>
                  </a:lnTo>
                  <a:lnTo>
                    <a:pt x="157" y="249"/>
                  </a:lnTo>
                  <a:lnTo>
                    <a:pt x="187" y="286"/>
                  </a:lnTo>
                  <a:lnTo>
                    <a:pt x="199" y="258"/>
                  </a:lnTo>
                  <a:lnTo>
                    <a:pt x="191" y="239"/>
                  </a:lnTo>
                  <a:lnTo>
                    <a:pt x="203" y="230"/>
                  </a:lnTo>
                  <a:lnTo>
                    <a:pt x="249" y="265"/>
                  </a:lnTo>
                  <a:lnTo>
                    <a:pt x="263" y="255"/>
                  </a:lnTo>
                  <a:lnTo>
                    <a:pt x="266" y="242"/>
                  </a:lnTo>
                  <a:lnTo>
                    <a:pt x="243" y="196"/>
                  </a:lnTo>
                  <a:lnTo>
                    <a:pt x="243" y="188"/>
                  </a:lnTo>
                  <a:lnTo>
                    <a:pt x="222" y="150"/>
                  </a:lnTo>
                  <a:lnTo>
                    <a:pt x="213" y="124"/>
                  </a:lnTo>
                  <a:lnTo>
                    <a:pt x="222" y="122"/>
                  </a:lnTo>
                  <a:lnTo>
                    <a:pt x="249" y="128"/>
                  </a:lnTo>
                  <a:lnTo>
                    <a:pt x="279" y="154"/>
                  </a:lnTo>
                  <a:lnTo>
                    <a:pt x="295" y="135"/>
                  </a:lnTo>
                  <a:lnTo>
                    <a:pt x="321" y="138"/>
                  </a:lnTo>
                  <a:lnTo>
                    <a:pt x="325" y="131"/>
                  </a:lnTo>
                  <a:lnTo>
                    <a:pt x="291" y="89"/>
                  </a:lnTo>
                  <a:lnTo>
                    <a:pt x="266" y="92"/>
                  </a:lnTo>
                  <a:lnTo>
                    <a:pt x="259" y="78"/>
                  </a:lnTo>
                  <a:lnTo>
                    <a:pt x="243" y="46"/>
                  </a:lnTo>
                  <a:lnTo>
                    <a:pt x="229" y="59"/>
                  </a:lnTo>
                  <a:lnTo>
                    <a:pt x="198" y="46"/>
                  </a:lnTo>
                  <a:lnTo>
                    <a:pt x="176" y="13"/>
                  </a:lnTo>
                  <a:lnTo>
                    <a:pt x="138" y="16"/>
                  </a:lnTo>
                  <a:lnTo>
                    <a:pt x="108" y="20"/>
                  </a:lnTo>
                  <a:lnTo>
                    <a:pt x="88" y="0"/>
                  </a:lnTo>
                  <a:lnTo>
                    <a:pt x="72" y="11"/>
                  </a:lnTo>
                  <a:lnTo>
                    <a:pt x="46" y="13"/>
                  </a:lnTo>
                  <a:close/>
                </a:path>
              </a:pathLst>
            </a:custGeom>
            <a:solidFill>
              <a:srgbClr val="CCFF33"/>
            </a:solidFill>
            <a:ln w="11113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22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6337" name="Freeform 1149"/>
            <p:cNvSpPr>
              <a:spLocks/>
            </p:cNvSpPr>
            <p:nvPr/>
          </p:nvSpPr>
          <p:spPr bwMode="auto">
            <a:xfrm>
              <a:off x="2618" y="3362"/>
              <a:ext cx="378" cy="341"/>
            </a:xfrm>
            <a:custGeom>
              <a:avLst/>
              <a:gdLst>
                <a:gd name="T0" fmla="*/ 68 w 757"/>
                <a:gd name="T1" fmla="*/ 90 h 681"/>
                <a:gd name="T2" fmla="*/ 48 w 757"/>
                <a:gd name="T3" fmla="*/ 148 h 681"/>
                <a:gd name="T4" fmla="*/ 38 w 757"/>
                <a:gd name="T5" fmla="*/ 161 h 681"/>
                <a:gd name="T6" fmla="*/ 21 w 757"/>
                <a:gd name="T7" fmla="*/ 177 h 681"/>
                <a:gd name="T8" fmla="*/ 0 w 757"/>
                <a:gd name="T9" fmla="*/ 180 h 681"/>
                <a:gd name="T10" fmla="*/ 27 w 757"/>
                <a:gd name="T11" fmla="*/ 230 h 681"/>
                <a:gd name="T12" fmla="*/ 50 w 757"/>
                <a:gd name="T13" fmla="*/ 230 h 681"/>
                <a:gd name="T14" fmla="*/ 42 w 757"/>
                <a:gd name="T15" fmla="*/ 246 h 681"/>
                <a:gd name="T16" fmla="*/ 50 w 757"/>
                <a:gd name="T17" fmla="*/ 272 h 681"/>
                <a:gd name="T18" fmla="*/ 67 w 757"/>
                <a:gd name="T19" fmla="*/ 291 h 681"/>
                <a:gd name="T20" fmla="*/ 80 w 757"/>
                <a:gd name="T21" fmla="*/ 280 h 681"/>
                <a:gd name="T22" fmla="*/ 94 w 757"/>
                <a:gd name="T23" fmla="*/ 282 h 681"/>
                <a:gd name="T24" fmla="*/ 140 w 757"/>
                <a:gd name="T25" fmla="*/ 287 h 681"/>
                <a:gd name="T26" fmla="*/ 167 w 757"/>
                <a:gd name="T27" fmla="*/ 301 h 681"/>
                <a:gd name="T28" fmla="*/ 182 w 757"/>
                <a:gd name="T29" fmla="*/ 320 h 681"/>
                <a:gd name="T30" fmla="*/ 202 w 757"/>
                <a:gd name="T31" fmla="*/ 312 h 681"/>
                <a:gd name="T32" fmla="*/ 238 w 757"/>
                <a:gd name="T33" fmla="*/ 341 h 681"/>
                <a:gd name="T34" fmla="*/ 244 w 757"/>
                <a:gd name="T35" fmla="*/ 324 h 681"/>
                <a:gd name="T36" fmla="*/ 243 w 757"/>
                <a:gd name="T37" fmla="*/ 297 h 681"/>
                <a:gd name="T38" fmla="*/ 228 w 757"/>
                <a:gd name="T39" fmla="*/ 285 h 681"/>
                <a:gd name="T40" fmla="*/ 189 w 757"/>
                <a:gd name="T41" fmla="*/ 261 h 681"/>
                <a:gd name="T42" fmla="*/ 166 w 757"/>
                <a:gd name="T43" fmla="*/ 253 h 681"/>
                <a:gd name="T44" fmla="*/ 157 w 757"/>
                <a:gd name="T45" fmla="*/ 241 h 681"/>
                <a:gd name="T46" fmla="*/ 171 w 757"/>
                <a:gd name="T47" fmla="*/ 228 h 681"/>
                <a:gd name="T48" fmla="*/ 161 w 757"/>
                <a:gd name="T49" fmla="*/ 209 h 681"/>
                <a:gd name="T50" fmla="*/ 178 w 757"/>
                <a:gd name="T51" fmla="*/ 216 h 681"/>
                <a:gd name="T52" fmla="*/ 189 w 757"/>
                <a:gd name="T53" fmla="*/ 210 h 681"/>
                <a:gd name="T54" fmla="*/ 167 w 757"/>
                <a:gd name="T55" fmla="*/ 179 h 681"/>
                <a:gd name="T56" fmla="*/ 150 w 757"/>
                <a:gd name="T57" fmla="*/ 141 h 681"/>
                <a:gd name="T58" fmla="*/ 145 w 757"/>
                <a:gd name="T59" fmla="*/ 119 h 681"/>
                <a:gd name="T60" fmla="*/ 155 w 757"/>
                <a:gd name="T61" fmla="*/ 104 h 681"/>
                <a:gd name="T62" fmla="*/ 163 w 757"/>
                <a:gd name="T63" fmla="*/ 123 h 681"/>
                <a:gd name="T64" fmla="*/ 167 w 757"/>
                <a:gd name="T65" fmla="*/ 130 h 681"/>
                <a:gd name="T66" fmla="*/ 200 w 757"/>
                <a:gd name="T67" fmla="*/ 156 h 681"/>
                <a:gd name="T68" fmla="*/ 203 w 757"/>
                <a:gd name="T69" fmla="*/ 138 h 681"/>
                <a:gd name="T70" fmla="*/ 226 w 757"/>
                <a:gd name="T71" fmla="*/ 156 h 681"/>
                <a:gd name="T72" fmla="*/ 217 w 757"/>
                <a:gd name="T73" fmla="*/ 134 h 681"/>
                <a:gd name="T74" fmla="*/ 226 w 757"/>
                <a:gd name="T75" fmla="*/ 125 h 681"/>
                <a:gd name="T76" fmla="*/ 253 w 757"/>
                <a:gd name="T77" fmla="*/ 131 h 681"/>
                <a:gd name="T78" fmla="*/ 241 w 757"/>
                <a:gd name="T79" fmla="*/ 115 h 681"/>
                <a:gd name="T80" fmla="*/ 217 w 757"/>
                <a:gd name="T81" fmla="*/ 100 h 681"/>
                <a:gd name="T82" fmla="*/ 218 w 757"/>
                <a:gd name="T83" fmla="*/ 87 h 681"/>
                <a:gd name="T84" fmla="*/ 262 w 757"/>
                <a:gd name="T85" fmla="*/ 77 h 681"/>
                <a:gd name="T86" fmla="*/ 307 w 757"/>
                <a:gd name="T87" fmla="*/ 73 h 681"/>
                <a:gd name="T88" fmla="*/ 332 w 757"/>
                <a:gd name="T89" fmla="*/ 77 h 681"/>
                <a:gd name="T90" fmla="*/ 357 w 757"/>
                <a:gd name="T91" fmla="*/ 67 h 681"/>
                <a:gd name="T92" fmla="*/ 376 w 757"/>
                <a:gd name="T93" fmla="*/ 43 h 681"/>
                <a:gd name="T94" fmla="*/ 376 w 757"/>
                <a:gd name="T95" fmla="*/ 6 h 681"/>
                <a:gd name="T96" fmla="*/ 359 w 757"/>
                <a:gd name="T97" fmla="*/ 0 h 681"/>
                <a:gd name="T98" fmla="*/ 353 w 757"/>
                <a:gd name="T99" fmla="*/ 18 h 681"/>
                <a:gd name="T100" fmla="*/ 342 w 757"/>
                <a:gd name="T101" fmla="*/ 31 h 681"/>
                <a:gd name="T102" fmla="*/ 326 w 757"/>
                <a:gd name="T103" fmla="*/ 40 h 681"/>
                <a:gd name="T104" fmla="*/ 297 w 757"/>
                <a:gd name="T105" fmla="*/ 29 h 681"/>
                <a:gd name="T106" fmla="*/ 269 w 757"/>
                <a:gd name="T107" fmla="*/ 18 h 681"/>
                <a:gd name="T108" fmla="*/ 238 w 757"/>
                <a:gd name="T109" fmla="*/ 40 h 681"/>
                <a:gd name="T110" fmla="*/ 203 w 757"/>
                <a:gd name="T111" fmla="*/ 50 h 681"/>
                <a:gd name="T112" fmla="*/ 178 w 757"/>
                <a:gd name="T113" fmla="*/ 54 h 681"/>
                <a:gd name="T114" fmla="*/ 161 w 757"/>
                <a:gd name="T115" fmla="*/ 69 h 681"/>
                <a:gd name="T116" fmla="*/ 135 w 757"/>
                <a:gd name="T117" fmla="*/ 73 h 681"/>
                <a:gd name="T118" fmla="*/ 111 w 757"/>
                <a:gd name="T119" fmla="*/ 86 h 681"/>
                <a:gd name="T120" fmla="*/ 86 w 757"/>
                <a:gd name="T121" fmla="*/ 86 h 681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0" t="0" r="r" b="b"/>
              <a:pathLst>
                <a:path w="757" h="681">
                  <a:moveTo>
                    <a:pt x="153" y="168"/>
                  </a:moveTo>
                  <a:lnTo>
                    <a:pt x="137" y="180"/>
                  </a:lnTo>
                  <a:lnTo>
                    <a:pt x="120" y="238"/>
                  </a:lnTo>
                  <a:lnTo>
                    <a:pt x="97" y="295"/>
                  </a:lnTo>
                  <a:lnTo>
                    <a:pt x="88" y="302"/>
                  </a:lnTo>
                  <a:lnTo>
                    <a:pt x="77" y="321"/>
                  </a:lnTo>
                  <a:lnTo>
                    <a:pt x="65" y="341"/>
                  </a:lnTo>
                  <a:lnTo>
                    <a:pt x="42" y="353"/>
                  </a:lnTo>
                  <a:lnTo>
                    <a:pt x="22" y="360"/>
                  </a:lnTo>
                  <a:lnTo>
                    <a:pt x="0" y="360"/>
                  </a:lnTo>
                  <a:lnTo>
                    <a:pt x="30" y="425"/>
                  </a:lnTo>
                  <a:lnTo>
                    <a:pt x="54" y="459"/>
                  </a:lnTo>
                  <a:lnTo>
                    <a:pt x="77" y="459"/>
                  </a:lnTo>
                  <a:lnTo>
                    <a:pt x="100" y="459"/>
                  </a:lnTo>
                  <a:lnTo>
                    <a:pt x="107" y="475"/>
                  </a:lnTo>
                  <a:lnTo>
                    <a:pt x="84" y="491"/>
                  </a:lnTo>
                  <a:lnTo>
                    <a:pt x="84" y="512"/>
                  </a:lnTo>
                  <a:lnTo>
                    <a:pt x="100" y="544"/>
                  </a:lnTo>
                  <a:lnTo>
                    <a:pt x="120" y="570"/>
                  </a:lnTo>
                  <a:lnTo>
                    <a:pt x="134" y="582"/>
                  </a:lnTo>
                  <a:lnTo>
                    <a:pt x="141" y="563"/>
                  </a:lnTo>
                  <a:lnTo>
                    <a:pt x="160" y="560"/>
                  </a:lnTo>
                  <a:lnTo>
                    <a:pt x="183" y="579"/>
                  </a:lnTo>
                  <a:lnTo>
                    <a:pt x="188" y="563"/>
                  </a:lnTo>
                  <a:lnTo>
                    <a:pt x="225" y="567"/>
                  </a:lnTo>
                  <a:lnTo>
                    <a:pt x="280" y="574"/>
                  </a:lnTo>
                  <a:lnTo>
                    <a:pt x="319" y="586"/>
                  </a:lnTo>
                  <a:lnTo>
                    <a:pt x="335" y="602"/>
                  </a:lnTo>
                  <a:lnTo>
                    <a:pt x="352" y="625"/>
                  </a:lnTo>
                  <a:lnTo>
                    <a:pt x="365" y="639"/>
                  </a:lnTo>
                  <a:lnTo>
                    <a:pt x="381" y="625"/>
                  </a:lnTo>
                  <a:lnTo>
                    <a:pt x="404" y="623"/>
                  </a:lnTo>
                  <a:lnTo>
                    <a:pt x="437" y="646"/>
                  </a:lnTo>
                  <a:lnTo>
                    <a:pt x="476" y="681"/>
                  </a:lnTo>
                  <a:lnTo>
                    <a:pt x="487" y="674"/>
                  </a:lnTo>
                  <a:lnTo>
                    <a:pt x="488" y="648"/>
                  </a:lnTo>
                  <a:lnTo>
                    <a:pt x="488" y="620"/>
                  </a:lnTo>
                  <a:lnTo>
                    <a:pt x="487" y="593"/>
                  </a:lnTo>
                  <a:lnTo>
                    <a:pt x="469" y="563"/>
                  </a:lnTo>
                  <a:lnTo>
                    <a:pt x="457" y="570"/>
                  </a:lnTo>
                  <a:lnTo>
                    <a:pt x="427" y="556"/>
                  </a:lnTo>
                  <a:lnTo>
                    <a:pt x="379" y="521"/>
                  </a:lnTo>
                  <a:lnTo>
                    <a:pt x="365" y="508"/>
                  </a:lnTo>
                  <a:lnTo>
                    <a:pt x="333" y="505"/>
                  </a:lnTo>
                  <a:lnTo>
                    <a:pt x="315" y="494"/>
                  </a:lnTo>
                  <a:lnTo>
                    <a:pt x="315" y="482"/>
                  </a:lnTo>
                  <a:lnTo>
                    <a:pt x="335" y="462"/>
                  </a:lnTo>
                  <a:lnTo>
                    <a:pt x="342" y="455"/>
                  </a:lnTo>
                  <a:lnTo>
                    <a:pt x="330" y="440"/>
                  </a:lnTo>
                  <a:lnTo>
                    <a:pt x="322" y="417"/>
                  </a:lnTo>
                  <a:lnTo>
                    <a:pt x="330" y="406"/>
                  </a:lnTo>
                  <a:lnTo>
                    <a:pt x="356" y="432"/>
                  </a:lnTo>
                  <a:lnTo>
                    <a:pt x="379" y="443"/>
                  </a:lnTo>
                  <a:lnTo>
                    <a:pt x="379" y="420"/>
                  </a:lnTo>
                  <a:lnTo>
                    <a:pt x="365" y="394"/>
                  </a:lnTo>
                  <a:lnTo>
                    <a:pt x="335" y="357"/>
                  </a:lnTo>
                  <a:lnTo>
                    <a:pt x="303" y="307"/>
                  </a:lnTo>
                  <a:lnTo>
                    <a:pt x="300" y="282"/>
                  </a:lnTo>
                  <a:lnTo>
                    <a:pt x="296" y="260"/>
                  </a:lnTo>
                  <a:lnTo>
                    <a:pt x="291" y="237"/>
                  </a:lnTo>
                  <a:lnTo>
                    <a:pt x="287" y="214"/>
                  </a:lnTo>
                  <a:lnTo>
                    <a:pt x="310" y="207"/>
                  </a:lnTo>
                  <a:lnTo>
                    <a:pt x="307" y="222"/>
                  </a:lnTo>
                  <a:lnTo>
                    <a:pt x="326" y="245"/>
                  </a:lnTo>
                  <a:lnTo>
                    <a:pt x="338" y="245"/>
                  </a:lnTo>
                  <a:lnTo>
                    <a:pt x="335" y="260"/>
                  </a:lnTo>
                  <a:lnTo>
                    <a:pt x="398" y="321"/>
                  </a:lnTo>
                  <a:lnTo>
                    <a:pt x="400" y="311"/>
                  </a:lnTo>
                  <a:lnTo>
                    <a:pt x="388" y="282"/>
                  </a:lnTo>
                  <a:lnTo>
                    <a:pt x="407" y="275"/>
                  </a:lnTo>
                  <a:lnTo>
                    <a:pt x="437" y="288"/>
                  </a:lnTo>
                  <a:lnTo>
                    <a:pt x="453" y="311"/>
                  </a:lnTo>
                  <a:lnTo>
                    <a:pt x="457" y="295"/>
                  </a:lnTo>
                  <a:lnTo>
                    <a:pt x="434" y="268"/>
                  </a:lnTo>
                  <a:lnTo>
                    <a:pt x="437" y="256"/>
                  </a:lnTo>
                  <a:lnTo>
                    <a:pt x="453" y="249"/>
                  </a:lnTo>
                  <a:lnTo>
                    <a:pt x="495" y="268"/>
                  </a:lnTo>
                  <a:lnTo>
                    <a:pt x="506" y="261"/>
                  </a:lnTo>
                  <a:lnTo>
                    <a:pt x="502" y="242"/>
                  </a:lnTo>
                  <a:lnTo>
                    <a:pt x="483" y="230"/>
                  </a:lnTo>
                  <a:lnTo>
                    <a:pt x="453" y="215"/>
                  </a:lnTo>
                  <a:lnTo>
                    <a:pt x="434" y="200"/>
                  </a:lnTo>
                  <a:lnTo>
                    <a:pt x="430" y="187"/>
                  </a:lnTo>
                  <a:lnTo>
                    <a:pt x="437" y="173"/>
                  </a:lnTo>
                  <a:lnTo>
                    <a:pt x="480" y="168"/>
                  </a:lnTo>
                  <a:lnTo>
                    <a:pt x="525" y="154"/>
                  </a:lnTo>
                  <a:lnTo>
                    <a:pt x="557" y="157"/>
                  </a:lnTo>
                  <a:lnTo>
                    <a:pt x="615" y="145"/>
                  </a:lnTo>
                  <a:lnTo>
                    <a:pt x="626" y="138"/>
                  </a:lnTo>
                  <a:lnTo>
                    <a:pt x="665" y="154"/>
                  </a:lnTo>
                  <a:lnTo>
                    <a:pt x="698" y="171"/>
                  </a:lnTo>
                  <a:lnTo>
                    <a:pt x="714" y="134"/>
                  </a:lnTo>
                  <a:lnTo>
                    <a:pt x="744" y="95"/>
                  </a:lnTo>
                  <a:lnTo>
                    <a:pt x="753" y="85"/>
                  </a:lnTo>
                  <a:lnTo>
                    <a:pt x="757" y="16"/>
                  </a:lnTo>
                  <a:lnTo>
                    <a:pt x="753" y="11"/>
                  </a:lnTo>
                  <a:lnTo>
                    <a:pt x="737" y="0"/>
                  </a:lnTo>
                  <a:lnTo>
                    <a:pt x="718" y="0"/>
                  </a:lnTo>
                  <a:lnTo>
                    <a:pt x="707" y="11"/>
                  </a:lnTo>
                  <a:lnTo>
                    <a:pt x="707" y="35"/>
                  </a:lnTo>
                  <a:lnTo>
                    <a:pt x="711" y="57"/>
                  </a:lnTo>
                  <a:lnTo>
                    <a:pt x="684" y="62"/>
                  </a:lnTo>
                  <a:lnTo>
                    <a:pt x="665" y="76"/>
                  </a:lnTo>
                  <a:lnTo>
                    <a:pt x="652" y="80"/>
                  </a:lnTo>
                  <a:lnTo>
                    <a:pt x="610" y="69"/>
                  </a:lnTo>
                  <a:lnTo>
                    <a:pt x="594" y="58"/>
                  </a:lnTo>
                  <a:lnTo>
                    <a:pt x="571" y="72"/>
                  </a:lnTo>
                  <a:lnTo>
                    <a:pt x="538" y="35"/>
                  </a:lnTo>
                  <a:lnTo>
                    <a:pt x="502" y="62"/>
                  </a:lnTo>
                  <a:lnTo>
                    <a:pt x="476" y="80"/>
                  </a:lnTo>
                  <a:lnTo>
                    <a:pt x="450" y="92"/>
                  </a:lnTo>
                  <a:lnTo>
                    <a:pt x="407" y="99"/>
                  </a:lnTo>
                  <a:lnTo>
                    <a:pt x="379" y="108"/>
                  </a:lnTo>
                  <a:lnTo>
                    <a:pt x="356" y="108"/>
                  </a:lnTo>
                  <a:lnTo>
                    <a:pt x="345" y="111"/>
                  </a:lnTo>
                  <a:lnTo>
                    <a:pt x="322" y="138"/>
                  </a:lnTo>
                  <a:lnTo>
                    <a:pt x="303" y="138"/>
                  </a:lnTo>
                  <a:lnTo>
                    <a:pt x="270" y="145"/>
                  </a:lnTo>
                  <a:lnTo>
                    <a:pt x="238" y="141"/>
                  </a:lnTo>
                  <a:lnTo>
                    <a:pt x="222" y="171"/>
                  </a:lnTo>
                  <a:lnTo>
                    <a:pt x="195" y="173"/>
                  </a:lnTo>
                  <a:lnTo>
                    <a:pt x="172" y="171"/>
                  </a:lnTo>
                  <a:lnTo>
                    <a:pt x="153" y="168"/>
                  </a:lnTo>
                  <a:close/>
                </a:path>
              </a:pathLst>
            </a:custGeom>
            <a:solidFill>
              <a:srgbClr val="CCFF33"/>
            </a:solidFill>
            <a:ln w="11113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22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6338" name="Freeform 1150"/>
            <p:cNvSpPr>
              <a:spLocks/>
            </p:cNvSpPr>
            <p:nvPr/>
          </p:nvSpPr>
          <p:spPr bwMode="auto">
            <a:xfrm>
              <a:off x="2807" y="3596"/>
              <a:ext cx="93" cy="77"/>
            </a:xfrm>
            <a:custGeom>
              <a:avLst/>
              <a:gdLst>
                <a:gd name="T0" fmla="*/ 8 w 187"/>
                <a:gd name="T1" fmla="*/ 0 h 153"/>
                <a:gd name="T2" fmla="*/ 0 w 187"/>
                <a:gd name="T3" fmla="*/ 6 h 153"/>
                <a:gd name="T4" fmla="*/ 10 w 187"/>
                <a:gd name="T5" fmla="*/ 23 h 153"/>
                <a:gd name="T6" fmla="*/ 21 w 187"/>
                <a:gd name="T7" fmla="*/ 27 h 153"/>
                <a:gd name="T8" fmla="*/ 34 w 187"/>
                <a:gd name="T9" fmla="*/ 41 h 153"/>
                <a:gd name="T10" fmla="*/ 46 w 187"/>
                <a:gd name="T11" fmla="*/ 48 h 153"/>
                <a:gd name="T12" fmla="*/ 64 w 187"/>
                <a:gd name="T13" fmla="*/ 62 h 153"/>
                <a:gd name="T14" fmla="*/ 76 w 187"/>
                <a:gd name="T15" fmla="*/ 67 h 153"/>
                <a:gd name="T16" fmla="*/ 90 w 187"/>
                <a:gd name="T17" fmla="*/ 77 h 153"/>
                <a:gd name="T18" fmla="*/ 93 w 187"/>
                <a:gd name="T19" fmla="*/ 72 h 153"/>
                <a:gd name="T20" fmla="*/ 64 w 187"/>
                <a:gd name="T21" fmla="*/ 50 h 153"/>
                <a:gd name="T22" fmla="*/ 62 w 187"/>
                <a:gd name="T23" fmla="*/ 39 h 153"/>
                <a:gd name="T24" fmla="*/ 59 w 187"/>
                <a:gd name="T25" fmla="*/ 29 h 153"/>
                <a:gd name="T26" fmla="*/ 47 w 187"/>
                <a:gd name="T27" fmla="*/ 18 h 153"/>
                <a:gd name="T28" fmla="*/ 44 w 187"/>
                <a:gd name="T29" fmla="*/ 20 h 153"/>
                <a:gd name="T30" fmla="*/ 28 w 187"/>
                <a:gd name="T31" fmla="*/ 8 h 153"/>
                <a:gd name="T32" fmla="*/ 19 w 187"/>
                <a:gd name="T33" fmla="*/ 4 h 153"/>
                <a:gd name="T34" fmla="*/ 8 w 187"/>
                <a:gd name="T35" fmla="*/ 0 h 153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187" h="153">
                  <a:moveTo>
                    <a:pt x="16" y="0"/>
                  </a:moveTo>
                  <a:lnTo>
                    <a:pt x="0" y="12"/>
                  </a:lnTo>
                  <a:lnTo>
                    <a:pt x="20" y="46"/>
                  </a:lnTo>
                  <a:lnTo>
                    <a:pt x="43" y="53"/>
                  </a:lnTo>
                  <a:lnTo>
                    <a:pt x="69" y="81"/>
                  </a:lnTo>
                  <a:lnTo>
                    <a:pt x="92" y="95"/>
                  </a:lnTo>
                  <a:lnTo>
                    <a:pt x="129" y="123"/>
                  </a:lnTo>
                  <a:lnTo>
                    <a:pt x="152" y="134"/>
                  </a:lnTo>
                  <a:lnTo>
                    <a:pt x="180" y="153"/>
                  </a:lnTo>
                  <a:lnTo>
                    <a:pt x="187" y="143"/>
                  </a:lnTo>
                  <a:lnTo>
                    <a:pt x="129" y="99"/>
                  </a:lnTo>
                  <a:lnTo>
                    <a:pt x="125" y="77"/>
                  </a:lnTo>
                  <a:lnTo>
                    <a:pt x="118" y="58"/>
                  </a:lnTo>
                  <a:lnTo>
                    <a:pt x="95" y="35"/>
                  </a:lnTo>
                  <a:lnTo>
                    <a:pt x="88" y="39"/>
                  </a:lnTo>
                  <a:lnTo>
                    <a:pt x="57" y="16"/>
                  </a:lnTo>
                  <a:lnTo>
                    <a:pt x="39" y="7"/>
                  </a:lnTo>
                  <a:lnTo>
                    <a:pt x="16" y="0"/>
                  </a:lnTo>
                  <a:close/>
                </a:path>
              </a:pathLst>
            </a:custGeom>
            <a:solidFill>
              <a:srgbClr val="CCFF33"/>
            </a:solidFill>
            <a:ln w="11113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22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6339" name="Freeform 1151"/>
            <p:cNvSpPr>
              <a:spLocks/>
            </p:cNvSpPr>
            <p:nvPr/>
          </p:nvSpPr>
          <p:spPr bwMode="auto">
            <a:xfrm>
              <a:off x="2837" y="3853"/>
              <a:ext cx="176" cy="47"/>
            </a:xfrm>
            <a:custGeom>
              <a:avLst/>
              <a:gdLst>
                <a:gd name="T0" fmla="*/ 36 w 353"/>
                <a:gd name="T1" fmla="*/ 10 h 96"/>
                <a:gd name="T2" fmla="*/ 49 w 353"/>
                <a:gd name="T3" fmla="*/ 3 h 96"/>
                <a:gd name="T4" fmla="*/ 55 w 353"/>
                <a:gd name="T5" fmla="*/ 10 h 96"/>
                <a:gd name="T6" fmla="*/ 61 w 353"/>
                <a:gd name="T7" fmla="*/ 11 h 96"/>
                <a:gd name="T8" fmla="*/ 70 w 353"/>
                <a:gd name="T9" fmla="*/ 6 h 96"/>
                <a:gd name="T10" fmla="*/ 77 w 353"/>
                <a:gd name="T11" fmla="*/ 3 h 96"/>
                <a:gd name="T12" fmla="*/ 105 w 353"/>
                <a:gd name="T13" fmla="*/ 6 h 96"/>
                <a:gd name="T14" fmla="*/ 132 w 353"/>
                <a:gd name="T15" fmla="*/ 5 h 96"/>
                <a:gd name="T16" fmla="*/ 140 w 353"/>
                <a:gd name="T17" fmla="*/ 13 h 96"/>
                <a:gd name="T18" fmla="*/ 140 w 353"/>
                <a:gd name="T19" fmla="*/ 18 h 96"/>
                <a:gd name="T20" fmla="*/ 160 w 353"/>
                <a:gd name="T21" fmla="*/ 15 h 96"/>
                <a:gd name="T22" fmla="*/ 170 w 353"/>
                <a:gd name="T23" fmla="*/ 17 h 96"/>
                <a:gd name="T24" fmla="*/ 176 w 353"/>
                <a:gd name="T25" fmla="*/ 23 h 96"/>
                <a:gd name="T26" fmla="*/ 170 w 353"/>
                <a:gd name="T27" fmla="*/ 30 h 96"/>
                <a:gd name="T28" fmla="*/ 153 w 353"/>
                <a:gd name="T29" fmla="*/ 29 h 96"/>
                <a:gd name="T30" fmla="*/ 142 w 353"/>
                <a:gd name="T31" fmla="*/ 36 h 96"/>
                <a:gd name="T32" fmla="*/ 122 w 353"/>
                <a:gd name="T33" fmla="*/ 36 h 96"/>
                <a:gd name="T34" fmla="*/ 103 w 353"/>
                <a:gd name="T35" fmla="*/ 44 h 96"/>
                <a:gd name="T36" fmla="*/ 86 w 353"/>
                <a:gd name="T37" fmla="*/ 47 h 96"/>
                <a:gd name="T38" fmla="*/ 73 w 353"/>
                <a:gd name="T39" fmla="*/ 39 h 96"/>
                <a:gd name="T40" fmla="*/ 55 w 353"/>
                <a:gd name="T41" fmla="*/ 29 h 96"/>
                <a:gd name="T42" fmla="*/ 38 w 353"/>
                <a:gd name="T43" fmla="*/ 29 h 96"/>
                <a:gd name="T44" fmla="*/ 15 w 353"/>
                <a:gd name="T45" fmla="*/ 24 h 96"/>
                <a:gd name="T46" fmla="*/ 6 w 353"/>
                <a:gd name="T47" fmla="*/ 18 h 96"/>
                <a:gd name="T48" fmla="*/ 0 w 353"/>
                <a:gd name="T49" fmla="*/ 5 h 96"/>
                <a:gd name="T50" fmla="*/ 3 w 353"/>
                <a:gd name="T51" fmla="*/ 0 h 96"/>
                <a:gd name="T52" fmla="*/ 23 w 353"/>
                <a:gd name="T53" fmla="*/ 3 h 96"/>
                <a:gd name="T54" fmla="*/ 36 w 353"/>
                <a:gd name="T55" fmla="*/ 10 h 9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0" t="0" r="r" b="b"/>
              <a:pathLst>
                <a:path w="353" h="96">
                  <a:moveTo>
                    <a:pt x="73" y="20"/>
                  </a:moveTo>
                  <a:lnTo>
                    <a:pt x="99" y="7"/>
                  </a:lnTo>
                  <a:lnTo>
                    <a:pt x="111" y="20"/>
                  </a:lnTo>
                  <a:lnTo>
                    <a:pt x="122" y="23"/>
                  </a:lnTo>
                  <a:lnTo>
                    <a:pt x="141" y="13"/>
                  </a:lnTo>
                  <a:lnTo>
                    <a:pt x="154" y="7"/>
                  </a:lnTo>
                  <a:lnTo>
                    <a:pt x="210" y="13"/>
                  </a:lnTo>
                  <a:lnTo>
                    <a:pt x="265" y="11"/>
                  </a:lnTo>
                  <a:lnTo>
                    <a:pt x="281" y="27"/>
                  </a:lnTo>
                  <a:lnTo>
                    <a:pt x="281" y="36"/>
                  </a:lnTo>
                  <a:lnTo>
                    <a:pt x="320" y="30"/>
                  </a:lnTo>
                  <a:lnTo>
                    <a:pt x="341" y="34"/>
                  </a:lnTo>
                  <a:lnTo>
                    <a:pt x="353" y="46"/>
                  </a:lnTo>
                  <a:lnTo>
                    <a:pt x="341" y="62"/>
                  </a:lnTo>
                  <a:lnTo>
                    <a:pt x="307" y="60"/>
                  </a:lnTo>
                  <a:lnTo>
                    <a:pt x="284" y="73"/>
                  </a:lnTo>
                  <a:lnTo>
                    <a:pt x="245" y="73"/>
                  </a:lnTo>
                  <a:lnTo>
                    <a:pt x="207" y="89"/>
                  </a:lnTo>
                  <a:lnTo>
                    <a:pt x="173" y="96"/>
                  </a:lnTo>
                  <a:lnTo>
                    <a:pt x="147" y="80"/>
                  </a:lnTo>
                  <a:lnTo>
                    <a:pt x="111" y="60"/>
                  </a:lnTo>
                  <a:lnTo>
                    <a:pt x="76" y="60"/>
                  </a:lnTo>
                  <a:lnTo>
                    <a:pt x="30" y="50"/>
                  </a:lnTo>
                  <a:lnTo>
                    <a:pt x="13" y="36"/>
                  </a:lnTo>
                  <a:lnTo>
                    <a:pt x="0" y="11"/>
                  </a:lnTo>
                  <a:lnTo>
                    <a:pt x="7" y="0"/>
                  </a:lnTo>
                  <a:lnTo>
                    <a:pt x="46" y="7"/>
                  </a:lnTo>
                  <a:lnTo>
                    <a:pt x="73" y="20"/>
                  </a:lnTo>
                  <a:close/>
                </a:path>
              </a:pathLst>
            </a:custGeom>
            <a:solidFill>
              <a:srgbClr val="CCFF33"/>
            </a:solidFill>
            <a:ln w="11113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22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6340" name="Freeform 1152"/>
            <p:cNvSpPr>
              <a:spLocks/>
            </p:cNvSpPr>
            <p:nvPr/>
          </p:nvSpPr>
          <p:spPr bwMode="auto">
            <a:xfrm>
              <a:off x="2912" y="3505"/>
              <a:ext cx="26" cy="25"/>
            </a:xfrm>
            <a:custGeom>
              <a:avLst/>
              <a:gdLst>
                <a:gd name="T0" fmla="*/ 26 w 53"/>
                <a:gd name="T1" fmla="*/ 0 h 49"/>
                <a:gd name="T2" fmla="*/ 10 w 53"/>
                <a:gd name="T3" fmla="*/ 0 h 49"/>
                <a:gd name="T4" fmla="*/ 2 w 53"/>
                <a:gd name="T5" fmla="*/ 6 h 49"/>
                <a:gd name="T6" fmla="*/ 0 w 53"/>
                <a:gd name="T7" fmla="*/ 13 h 49"/>
                <a:gd name="T8" fmla="*/ 0 w 53"/>
                <a:gd name="T9" fmla="*/ 23 h 49"/>
                <a:gd name="T10" fmla="*/ 8 w 53"/>
                <a:gd name="T11" fmla="*/ 25 h 49"/>
                <a:gd name="T12" fmla="*/ 23 w 53"/>
                <a:gd name="T13" fmla="*/ 15 h 49"/>
                <a:gd name="T14" fmla="*/ 26 w 53"/>
                <a:gd name="T15" fmla="*/ 0 h 49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53" h="49">
                  <a:moveTo>
                    <a:pt x="53" y="0"/>
                  </a:moveTo>
                  <a:lnTo>
                    <a:pt x="20" y="0"/>
                  </a:lnTo>
                  <a:lnTo>
                    <a:pt x="4" y="11"/>
                  </a:lnTo>
                  <a:lnTo>
                    <a:pt x="0" y="26"/>
                  </a:lnTo>
                  <a:lnTo>
                    <a:pt x="0" y="46"/>
                  </a:lnTo>
                  <a:lnTo>
                    <a:pt x="16" y="49"/>
                  </a:lnTo>
                  <a:lnTo>
                    <a:pt x="46" y="30"/>
                  </a:lnTo>
                  <a:lnTo>
                    <a:pt x="53" y="0"/>
                  </a:lnTo>
                  <a:close/>
                </a:path>
              </a:pathLst>
            </a:custGeom>
            <a:solidFill>
              <a:srgbClr val="CCFF33"/>
            </a:solidFill>
            <a:ln w="11113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22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6341" name="Freeform 1153"/>
            <p:cNvSpPr>
              <a:spLocks/>
            </p:cNvSpPr>
            <p:nvPr/>
          </p:nvSpPr>
          <p:spPr bwMode="auto">
            <a:xfrm>
              <a:off x="3092" y="3737"/>
              <a:ext cx="36" cy="19"/>
            </a:xfrm>
            <a:custGeom>
              <a:avLst/>
              <a:gdLst>
                <a:gd name="T0" fmla="*/ 36 w 73"/>
                <a:gd name="T1" fmla="*/ 5 h 39"/>
                <a:gd name="T2" fmla="*/ 19 w 73"/>
                <a:gd name="T3" fmla="*/ 19 h 39"/>
                <a:gd name="T4" fmla="*/ 8 w 73"/>
                <a:gd name="T5" fmla="*/ 19 h 39"/>
                <a:gd name="T6" fmla="*/ 0 w 73"/>
                <a:gd name="T7" fmla="*/ 13 h 39"/>
                <a:gd name="T8" fmla="*/ 5 w 73"/>
                <a:gd name="T9" fmla="*/ 2 h 39"/>
                <a:gd name="T10" fmla="*/ 23 w 73"/>
                <a:gd name="T11" fmla="*/ 0 h 39"/>
                <a:gd name="T12" fmla="*/ 36 w 73"/>
                <a:gd name="T13" fmla="*/ 5 h 3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73" h="39">
                  <a:moveTo>
                    <a:pt x="73" y="11"/>
                  </a:moveTo>
                  <a:lnTo>
                    <a:pt x="39" y="39"/>
                  </a:lnTo>
                  <a:lnTo>
                    <a:pt x="16" y="39"/>
                  </a:lnTo>
                  <a:lnTo>
                    <a:pt x="0" y="27"/>
                  </a:lnTo>
                  <a:lnTo>
                    <a:pt x="11" y="4"/>
                  </a:lnTo>
                  <a:lnTo>
                    <a:pt x="46" y="0"/>
                  </a:lnTo>
                  <a:lnTo>
                    <a:pt x="73" y="11"/>
                  </a:lnTo>
                  <a:close/>
                </a:path>
              </a:pathLst>
            </a:custGeom>
            <a:solidFill>
              <a:srgbClr val="CCFF33"/>
            </a:solidFill>
            <a:ln w="11113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22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6342" name="Freeform 1154"/>
            <p:cNvSpPr>
              <a:spLocks/>
            </p:cNvSpPr>
            <p:nvPr/>
          </p:nvSpPr>
          <p:spPr bwMode="auto">
            <a:xfrm>
              <a:off x="3097" y="3781"/>
              <a:ext cx="37" cy="29"/>
            </a:xfrm>
            <a:custGeom>
              <a:avLst/>
              <a:gdLst>
                <a:gd name="T0" fmla="*/ 37 w 74"/>
                <a:gd name="T1" fmla="*/ 0 h 59"/>
                <a:gd name="T2" fmla="*/ 37 w 74"/>
                <a:gd name="T3" fmla="*/ 10 h 59"/>
                <a:gd name="T4" fmla="*/ 14 w 74"/>
                <a:gd name="T5" fmla="*/ 25 h 59"/>
                <a:gd name="T6" fmla="*/ 5 w 74"/>
                <a:gd name="T7" fmla="*/ 29 h 59"/>
                <a:gd name="T8" fmla="*/ 0 w 74"/>
                <a:gd name="T9" fmla="*/ 27 h 59"/>
                <a:gd name="T10" fmla="*/ 4 w 74"/>
                <a:gd name="T11" fmla="*/ 17 h 59"/>
                <a:gd name="T12" fmla="*/ 20 w 74"/>
                <a:gd name="T13" fmla="*/ 5 h 59"/>
                <a:gd name="T14" fmla="*/ 37 w 74"/>
                <a:gd name="T15" fmla="*/ 0 h 59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74" h="59">
                  <a:moveTo>
                    <a:pt x="74" y="0"/>
                  </a:moveTo>
                  <a:lnTo>
                    <a:pt x="74" y="20"/>
                  </a:lnTo>
                  <a:lnTo>
                    <a:pt x="28" y="50"/>
                  </a:lnTo>
                  <a:lnTo>
                    <a:pt x="9" y="59"/>
                  </a:lnTo>
                  <a:lnTo>
                    <a:pt x="0" y="55"/>
                  </a:lnTo>
                  <a:lnTo>
                    <a:pt x="7" y="34"/>
                  </a:lnTo>
                  <a:lnTo>
                    <a:pt x="39" y="11"/>
                  </a:lnTo>
                  <a:lnTo>
                    <a:pt x="74" y="0"/>
                  </a:lnTo>
                  <a:close/>
                </a:path>
              </a:pathLst>
            </a:custGeom>
            <a:solidFill>
              <a:srgbClr val="CCFF33"/>
            </a:solidFill>
            <a:ln w="11113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22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6343" name="Freeform 1155"/>
            <p:cNvSpPr>
              <a:spLocks/>
            </p:cNvSpPr>
            <p:nvPr/>
          </p:nvSpPr>
          <p:spPr bwMode="auto">
            <a:xfrm>
              <a:off x="2961" y="3547"/>
              <a:ext cx="46" cy="33"/>
            </a:xfrm>
            <a:custGeom>
              <a:avLst/>
              <a:gdLst>
                <a:gd name="T0" fmla="*/ 25 w 92"/>
                <a:gd name="T1" fmla="*/ 0 h 65"/>
                <a:gd name="T2" fmla="*/ 46 w 92"/>
                <a:gd name="T3" fmla="*/ 23 h 65"/>
                <a:gd name="T4" fmla="*/ 43 w 92"/>
                <a:gd name="T5" fmla="*/ 29 h 65"/>
                <a:gd name="T6" fmla="*/ 31 w 92"/>
                <a:gd name="T7" fmla="*/ 33 h 65"/>
                <a:gd name="T8" fmla="*/ 29 w 92"/>
                <a:gd name="T9" fmla="*/ 25 h 65"/>
                <a:gd name="T10" fmla="*/ 25 w 92"/>
                <a:gd name="T11" fmla="*/ 21 h 65"/>
                <a:gd name="T12" fmla="*/ 18 w 92"/>
                <a:gd name="T13" fmla="*/ 25 h 65"/>
                <a:gd name="T14" fmla="*/ 10 w 92"/>
                <a:gd name="T15" fmla="*/ 20 h 65"/>
                <a:gd name="T16" fmla="*/ 6 w 92"/>
                <a:gd name="T17" fmla="*/ 15 h 65"/>
                <a:gd name="T18" fmla="*/ 12 w 92"/>
                <a:gd name="T19" fmla="*/ 12 h 65"/>
                <a:gd name="T20" fmla="*/ 2 w 92"/>
                <a:gd name="T21" fmla="*/ 17 h 65"/>
                <a:gd name="T22" fmla="*/ 0 w 92"/>
                <a:gd name="T23" fmla="*/ 12 h 65"/>
                <a:gd name="T24" fmla="*/ 13 w 92"/>
                <a:gd name="T25" fmla="*/ 6 h 65"/>
                <a:gd name="T26" fmla="*/ 25 w 92"/>
                <a:gd name="T27" fmla="*/ 0 h 65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92" h="65">
                  <a:moveTo>
                    <a:pt x="49" y="0"/>
                  </a:moveTo>
                  <a:lnTo>
                    <a:pt x="92" y="46"/>
                  </a:lnTo>
                  <a:lnTo>
                    <a:pt x="85" y="58"/>
                  </a:lnTo>
                  <a:lnTo>
                    <a:pt x="62" y="65"/>
                  </a:lnTo>
                  <a:lnTo>
                    <a:pt x="58" y="49"/>
                  </a:lnTo>
                  <a:lnTo>
                    <a:pt x="49" y="42"/>
                  </a:lnTo>
                  <a:lnTo>
                    <a:pt x="35" y="49"/>
                  </a:lnTo>
                  <a:lnTo>
                    <a:pt x="19" y="39"/>
                  </a:lnTo>
                  <a:lnTo>
                    <a:pt x="12" y="30"/>
                  </a:lnTo>
                  <a:lnTo>
                    <a:pt x="23" y="23"/>
                  </a:lnTo>
                  <a:lnTo>
                    <a:pt x="4" y="33"/>
                  </a:lnTo>
                  <a:lnTo>
                    <a:pt x="0" y="23"/>
                  </a:lnTo>
                  <a:lnTo>
                    <a:pt x="26" y="12"/>
                  </a:lnTo>
                  <a:lnTo>
                    <a:pt x="49" y="0"/>
                  </a:lnTo>
                  <a:close/>
                </a:path>
              </a:pathLst>
            </a:custGeom>
            <a:solidFill>
              <a:srgbClr val="CCFF33"/>
            </a:solidFill>
            <a:ln w="11113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22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</p:grpSp>
      <p:grpSp>
        <p:nvGrpSpPr>
          <p:cNvPr id="6246" name="Group 1156"/>
          <p:cNvGrpSpPr>
            <a:grpSpLocks/>
          </p:cNvGrpSpPr>
          <p:nvPr/>
        </p:nvGrpSpPr>
        <p:grpSpPr bwMode="auto">
          <a:xfrm>
            <a:off x="5072659" y="4198783"/>
            <a:ext cx="1217940" cy="1320873"/>
            <a:chOff x="1332" y="2556"/>
            <a:chExt cx="673" cy="797"/>
          </a:xfrm>
        </p:grpSpPr>
        <p:sp>
          <p:nvSpPr>
            <p:cNvPr id="6333" name="Freeform 1157"/>
            <p:cNvSpPr>
              <a:spLocks/>
            </p:cNvSpPr>
            <p:nvPr/>
          </p:nvSpPr>
          <p:spPr bwMode="auto">
            <a:xfrm>
              <a:off x="1945" y="3246"/>
              <a:ext cx="60" cy="107"/>
            </a:xfrm>
            <a:custGeom>
              <a:avLst/>
              <a:gdLst>
                <a:gd name="T0" fmla="*/ 60 w 118"/>
                <a:gd name="T1" fmla="*/ 0 h 213"/>
                <a:gd name="T2" fmla="*/ 40 w 118"/>
                <a:gd name="T3" fmla="*/ 23 h 213"/>
                <a:gd name="T4" fmla="*/ 17 w 118"/>
                <a:gd name="T5" fmla="*/ 23 h 213"/>
                <a:gd name="T6" fmla="*/ 0 w 118"/>
                <a:gd name="T7" fmla="*/ 36 h 213"/>
                <a:gd name="T8" fmla="*/ 4 w 118"/>
                <a:gd name="T9" fmla="*/ 54 h 213"/>
                <a:gd name="T10" fmla="*/ 4 w 118"/>
                <a:gd name="T11" fmla="*/ 84 h 213"/>
                <a:gd name="T12" fmla="*/ 17 w 118"/>
                <a:gd name="T13" fmla="*/ 107 h 213"/>
                <a:gd name="T14" fmla="*/ 33 w 118"/>
                <a:gd name="T15" fmla="*/ 101 h 213"/>
                <a:gd name="T16" fmla="*/ 37 w 118"/>
                <a:gd name="T17" fmla="*/ 88 h 213"/>
                <a:gd name="T18" fmla="*/ 54 w 118"/>
                <a:gd name="T19" fmla="*/ 58 h 213"/>
                <a:gd name="T20" fmla="*/ 54 w 118"/>
                <a:gd name="T21" fmla="*/ 42 h 213"/>
                <a:gd name="T22" fmla="*/ 60 w 118"/>
                <a:gd name="T23" fmla="*/ 0 h 213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118" h="213">
                  <a:moveTo>
                    <a:pt x="118" y="0"/>
                  </a:moveTo>
                  <a:lnTo>
                    <a:pt x="79" y="46"/>
                  </a:lnTo>
                  <a:lnTo>
                    <a:pt x="33" y="46"/>
                  </a:lnTo>
                  <a:lnTo>
                    <a:pt x="0" y="72"/>
                  </a:lnTo>
                  <a:lnTo>
                    <a:pt x="7" y="108"/>
                  </a:lnTo>
                  <a:lnTo>
                    <a:pt x="7" y="168"/>
                  </a:lnTo>
                  <a:lnTo>
                    <a:pt x="33" y="213"/>
                  </a:lnTo>
                  <a:lnTo>
                    <a:pt x="65" y="201"/>
                  </a:lnTo>
                  <a:lnTo>
                    <a:pt x="72" y="175"/>
                  </a:lnTo>
                  <a:lnTo>
                    <a:pt x="106" y="115"/>
                  </a:lnTo>
                  <a:lnTo>
                    <a:pt x="106" y="83"/>
                  </a:lnTo>
                  <a:lnTo>
                    <a:pt x="118" y="0"/>
                  </a:lnTo>
                  <a:close/>
                </a:path>
              </a:pathLst>
            </a:custGeom>
            <a:solidFill>
              <a:srgbClr val="FF99FF"/>
            </a:solidFill>
            <a:ln w="6350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22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6334" name="Freeform 1158"/>
            <p:cNvSpPr>
              <a:spLocks/>
            </p:cNvSpPr>
            <p:nvPr/>
          </p:nvSpPr>
          <p:spPr bwMode="auto">
            <a:xfrm>
              <a:off x="1332" y="2556"/>
              <a:ext cx="673" cy="657"/>
            </a:xfrm>
            <a:custGeom>
              <a:avLst/>
              <a:gdLst>
                <a:gd name="T0" fmla="*/ 10 w 1345"/>
                <a:gd name="T1" fmla="*/ 128 h 1315"/>
                <a:gd name="T2" fmla="*/ 12 w 1345"/>
                <a:gd name="T3" fmla="*/ 153 h 1315"/>
                <a:gd name="T4" fmla="*/ 66 w 1345"/>
                <a:gd name="T5" fmla="*/ 195 h 1315"/>
                <a:gd name="T6" fmla="*/ 108 w 1345"/>
                <a:gd name="T7" fmla="*/ 220 h 1315"/>
                <a:gd name="T8" fmla="*/ 104 w 1345"/>
                <a:gd name="T9" fmla="*/ 255 h 1315"/>
                <a:gd name="T10" fmla="*/ 128 w 1345"/>
                <a:gd name="T11" fmla="*/ 307 h 1315"/>
                <a:gd name="T12" fmla="*/ 140 w 1345"/>
                <a:gd name="T13" fmla="*/ 378 h 1315"/>
                <a:gd name="T14" fmla="*/ 117 w 1345"/>
                <a:gd name="T15" fmla="*/ 378 h 1315"/>
                <a:gd name="T16" fmla="*/ 102 w 1345"/>
                <a:gd name="T17" fmla="*/ 414 h 1315"/>
                <a:gd name="T18" fmla="*/ 87 w 1345"/>
                <a:gd name="T19" fmla="*/ 450 h 1315"/>
                <a:gd name="T20" fmla="*/ 51 w 1345"/>
                <a:gd name="T21" fmla="*/ 513 h 1315"/>
                <a:gd name="T22" fmla="*/ 52 w 1345"/>
                <a:gd name="T23" fmla="*/ 544 h 1315"/>
                <a:gd name="T24" fmla="*/ 142 w 1345"/>
                <a:gd name="T25" fmla="*/ 603 h 1315"/>
                <a:gd name="T26" fmla="*/ 219 w 1345"/>
                <a:gd name="T27" fmla="*/ 640 h 1315"/>
                <a:gd name="T28" fmla="*/ 286 w 1345"/>
                <a:gd name="T29" fmla="*/ 657 h 1315"/>
                <a:gd name="T30" fmla="*/ 311 w 1345"/>
                <a:gd name="T31" fmla="*/ 607 h 1315"/>
                <a:gd name="T32" fmla="*/ 372 w 1345"/>
                <a:gd name="T33" fmla="*/ 585 h 1315"/>
                <a:gd name="T34" fmla="*/ 416 w 1345"/>
                <a:gd name="T35" fmla="*/ 608 h 1315"/>
                <a:gd name="T36" fmla="*/ 477 w 1345"/>
                <a:gd name="T37" fmla="*/ 640 h 1315"/>
                <a:gd name="T38" fmla="*/ 532 w 1345"/>
                <a:gd name="T39" fmla="*/ 626 h 1315"/>
                <a:gd name="T40" fmla="*/ 573 w 1345"/>
                <a:gd name="T41" fmla="*/ 584 h 1315"/>
                <a:gd name="T42" fmla="*/ 548 w 1345"/>
                <a:gd name="T43" fmla="*/ 565 h 1315"/>
                <a:gd name="T44" fmla="*/ 544 w 1345"/>
                <a:gd name="T45" fmla="*/ 505 h 1315"/>
                <a:gd name="T46" fmla="*/ 560 w 1345"/>
                <a:gd name="T47" fmla="*/ 450 h 1315"/>
                <a:gd name="T48" fmla="*/ 560 w 1345"/>
                <a:gd name="T49" fmla="*/ 399 h 1315"/>
                <a:gd name="T50" fmla="*/ 531 w 1345"/>
                <a:gd name="T51" fmla="*/ 400 h 1315"/>
                <a:gd name="T52" fmla="*/ 517 w 1345"/>
                <a:gd name="T53" fmla="*/ 393 h 1315"/>
                <a:gd name="T54" fmla="*/ 548 w 1345"/>
                <a:gd name="T55" fmla="*/ 356 h 1315"/>
                <a:gd name="T56" fmla="*/ 596 w 1345"/>
                <a:gd name="T57" fmla="*/ 310 h 1315"/>
                <a:gd name="T58" fmla="*/ 621 w 1345"/>
                <a:gd name="T59" fmla="*/ 288 h 1315"/>
                <a:gd name="T60" fmla="*/ 640 w 1345"/>
                <a:gd name="T61" fmla="*/ 243 h 1315"/>
                <a:gd name="T62" fmla="*/ 673 w 1345"/>
                <a:gd name="T63" fmla="*/ 206 h 1315"/>
                <a:gd name="T64" fmla="*/ 634 w 1345"/>
                <a:gd name="T65" fmla="*/ 188 h 1315"/>
                <a:gd name="T66" fmla="*/ 588 w 1345"/>
                <a:gd name="T67" fmla="*/ 172 h 1315"/>
                <a:gd name="T68" fmla="*/ 556 w 1345"/>
                <a:gd name="T69" fmla="*/ 144 h 1315"/>
                <a:gd name="T70" fmla="*/ 512 w 1345"/>
                <a:gd name="T71" fmla="*/ 105 h 1315"/>
                <a:gd name="T72" fmla="*/ 475 w 1345"/>
                <a:gd name="T73" fmla="*/ 67 h 1315"/>
                <a:gd name="T74" fmla="*/ 449 w 1345"/>
                <a:gd name="T75" fmla="*/ 26 h 1315"/>
                <a:gd name="T76" fmla="*/ 391 w 1345"/>
                <a:gd name="T77" fmla="*/ 2 h 1315"/>
                <a:gd name="T78" fmla="*/ 367 w 1345"/>
                <a:gd name="T79" fmla="*/ 31 h 1315"/>
                <a:gd name="T80" fmla="*/ 280 w 1345"/>
                <a:gd name="T81" fmla="*/ 77 h 1315"/>
                <a:gd name="T82" fmla="*/ 234 w 1345"/>
                <a:gd name="T83" fmla="*/ 92 h 1315"/>
                <a:gd name="T84" fmla="*/ 194 w 1345"/>
                <a:gd name="T85" fmla="*/ 69 h 1315"/>
                <a:gd name="T86" fmla="*/ 175 w 1345"/>
                <a:gd name="T87" fmla="*/ 49 h 1315"/>
                <a:gd name="T88" fmla="*/ 180 w 1345"/>
                <a:gd name="T89" fmla="*/ 73 h 1315"/>
                <a:gd name="T90" fmla="*/ 174 w 1345"/>
                <a:gd name="T91" fmla="*/ 100 h 1315"/>
                <a:gd name="T92" fmla="*/ 161 w 1345"/>
                <a:gd name="T93" fmla="*/ 121 h 1315"/>
                <a:gd name="T94" fmla="*/ 125 w 1345"/>
                <a:gd name="T95" fmla="*/ 111 h 1315"/>
                <a:gd name="T96" fmla="*/ 82 w 1345"/>
                <a:gd name="T97" fmla="*/ 85 h 1315"/>
                <a:gd name="T98" fmla="*/ 52 w 1345"/>
                <a:gd name="T99" fmla="*/ 95 h 1315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0" t="0" r="r" b="b"/>
              <a:pathLst>
                <a:path w="1345" h="1315">
                  <a:moveTo>
                    <a:pt x="23" y="187"/>
                  </a:moveTo>
                  <a:lnTo>
                    <a:pt x="36" y="219"/>
                  </a:lnTo>
                  <a:lnTo>
                    <a:pt x="23" y="246"/>
                  </a:lnTo>
                  <a:lnTo>
                    <a:pt x="20" y="256"/>
                  </a:lnTo>
                  <a:lnTo>
                    <a:pt x="0" y="249"/>
                  </a:lnTo>
                  <a:lnTo>
                    <a:pt x="7" y="265"/>
                  </a:lnTo>
                  <a:lnTo>
                    <a:pt x="7" y="281"/>
                  </a:lnTo>
                  <a:lnTo>
                    <a:pt x="23" y="307"/>
                  </a:lnTo>
                  <a:lnTo>
                    <a:pt x="53" y="298"/>
                  </a:lnTo>
                  <a:lnTo>
                    <a:pt x="92" y="341"/>
                  </a:lnTo>
                  <a:lnTo>
                    <a:pt x="108" y="369"/>
                  </a:lnTo>
                  <a:lnTo>
                    <a:pt x="131" y="390"/>
                  </a:lnTo>
                  <a:lnTo>
                    <a:pt x="161" y="390"/>
                  </a:lnTo>
                  <a:lnTo>
                    <a:pt x="173" y="415"/>
                  </a:lnTo>
                  <a:lnTo>
                    <a:pt x="200" y="438"/>
                  </a:lnTo>
                  <a:lnTo>
                    <a:pt x="216" y="441"/>
                  </a:lnTo>
                  <a:lnTo>
                    <a:pt x="219" y="450"/>
                  </a:lnTo>
                  <a:lnTo>
                    <a:pt x="210" y="471"/>
                  </a:lnTo>
                  <a:lnTo>
                    <a:pt x="210" y="491"/>
                  </a:lnTo>
                  <a:lnTo>
                    <a:pt x="207" y="510"/>
                  </a:lnTo>
                  <a:lnTo>
                    <a:pt x="200" y="544"/>
                  </a:lnTo>
                  <a:lnTo>
                    <a:pt x="226" y="576"/>
                  </a:lnTo>
                  <a:lnTo>
                    <a:pt x="256" y="598"/>
                  </a:lnTo>
                  <a:lnTo>
                    <a:pt x="256" y="614"/>
                  </a:lnTo>
                  <a:lnTo>
                    <a:pt x="253" y="671"/>
                  </a:lnTo>
                  <a:lnTo>
                    <a:pt x="246" y="717"/>
                  </a:lnTo>
                  <a:lnTo>
                    <a:pt x="253" y="736"/>
                  </a:lnTo>
                  <a:lnTo>
                    <a:pt x="279" y="756"/>
                  </a:lnTo>
                  <a:lnTo>
                    <a:pt x="279" y="794"/>
                  </a:lnTo>
                  <a:lnTo>
                    <a:pt x="279" y="821"/>
                  </a:lnTo>
                  <a:lnTo>
                    <a:pt x="249" y="782"/>
                  </a:lnTo>
                  <a:lnTo>
                    <a:pt x="233" y="756"/>
                  </a:lnTo>
                  <a:lnTo>
                    <a:pt x="223" y="763"/>
                  </a:lnTo>
                  <a:lnTo>
                    <a:pt x="230" y="782"/>
                  </a:lnTo>
                  <a:lnTo>
                    <a:pt x="219" y="805"/>
                  </a:lnTo>
                  <a:lnTo>
                    <a:pt x="203" y="828"/>
                  </a:lnTo>
                  <a:lnTo>
                    <a:pt x="193" y="844"/>
                  </a:lnTo>
                  <a:lnTo>
                    <a:pt x="207" y="860"/>
                  </a:lnTo>
                  <a:lnTo>
                    <a:pt x="196" y="877"/>
                  </a:lnTo>
                  <a:lnTo>
                    <a:pt x="173" y="900"/>
                  </a:lnTo>
                  <a:lnTo>
                    <a:pt x="170" y="920"/>
                  </a:lnTo>
                  <a:lnTo>
                    <a:pt x="157" y="943"/>
                  </a:lnTo>
                  <a:lnTo>
                    <a:pt x="122" y="985"/>
                  </a:lnTo>
                  <a:lnTo>
                    <a:pt x="101" y="1027"/>
                  </a:lnTo>
                  <a:lnTo>
                    <a:pt x="101" y="1034"/>
                  </a:lnTo>
                  <a:lnTo>
                    <a:pt x="112" y="1047"/>
                  </a:lnTo>
                  <a:lnTo>
                    <a:pt x="99" y="1066"/>
                  </a:lnTo>
                  <a:lnTo>
                    <a:pt x="104" y="1089"/>
                  </a:lnTo>
                  <a:lnTo>
                    <a:pt x="124" y="1119"/>
                  </a:lnTo>
                  <a:lnTo>
                    <a:pt x="207" y="1165"/>
                  </a:lnTo>
                  <a:lnTo>
                    <a:pt x="265" y="1214"/>
                  </a:lnTo>
                  <a:lnTo>
                    <a:pt x="284" y="1207"/>
                  </a:lnTo>
                  <a:lnTo>
                    <a:pt x="314" y="1197"/>
                  </a:lnTo>
                  <a:lnTo>
                    <a:pt x="415" y="1239"/>
                  </a:lnTo>
                  <a:lnTo>
                    <a:pt x="429" y="1253"/>
                  </a:lnTo>
                  <a:lnTo>
                    <a:pt x="438" y="1280"/>
                  </a:lnTo>
                  <a:lnTo>
                    <a:pt x="456" y="1288"/>
                  </a:lnTo>
                  <a:lnTo>
                    <a:pt x="479" y="1292"/>
                  </a:lnTo>
                  <a:lnTo>
                    <a:pt x="514" y="1311"/>
                  </a:lnTo>
                  <a:lnTo>
                    <a:pt x="572" y="1315"/>
                  </a:lnTo>
                  <a:lnTo>
                    <a:pt x="590" y="1292"/>
                  </a:lnTo>
                  <a:lnTo>
                    <a:pt x="595" y="1266"/>
                  </a:lnTo>
                  <a:lnTo>
                    <a:pt x="595" y="1237"/>
                  </a:lnTo>
                  <a:lnTo>
                    <a:pt x="622" y="1214"/>
                  </a:lnTo>
                  <a:lnTo>
                    <a:pt x="671" y="1188"/>
                  </a:lnTo>
                  <a:lnTo>
                    <a:pt x="694" y="1184"/>
                  </a:lnTo>
                  <a:lnTo>
                    <a:pt x="720" y="1170"/>
                  </a:lnTo>
                  <a:lnTo>
                    <a:pt x="743" y="1170"/>
                  </a:lnTo>
                  <a:lnTo>
                    <a:pt x="770" y="1188"/>
                  </a:lnTo>
                  <a:lnTo>
                    <a:pt x="789" y="1211"/>
                  </a:lnTo>
                  <a:lnTo>
                    <a:pt x="812" y="1211"/>
                  </a:lnTo>
                  <a:lnTo>
                    <a:pt x="832" y="1216"/>
                  </a:lnTo>
                  <a:lnTo>
                    <a:pt x="870" y="1220"/>
                  </a:lnTo>
                  <a:lnTo>
                    <a:pt x="897" y="1253"/>
                  </a:lnTo>
                  <a:lnTo>
                    <a:pt x="920" y="1269"/>
                  </a:lnTo>
                  <a:lnTo>
                    <a:pt x="953" y="1280"/>
                  </a:lnTo>
                  <a:lnTo>
                    <a:pt x="982" y="1296"/>
                  </a:lnTo>
                  <a:lnTo>
                    <a:pt x="997" y="1299"/>
                  </a:lnTo>
                  <a:lnTo>
                    <a:pt x="1038" y="1258"/>
                  </a:lnTo>
                  <a:lnTo>
                    <a:pt x="1064" y="1253"/>
                  </a:lnTo>
                  <a:lnTo>
                    <a:pt x="1084" y="1237"/>
                  </a:lnTo>
                  <a:lnTo>
                    <a:pt x="1112" y="1216"/>
                  </a:lnTo>
                  <a:lnTo>
                    <a:pt x="1149" y="1214"/>
                  </a:lnTo>
                  <a:lnTo>
                    <a:pt x="1146" y="1168"/>
                  </a:lnTo>
                  <a:lnTo>
                    <a:pt x="1139" y="1154"/>
                  </a:lnTo>
                  <a:lnTo>
                    <a:pt x="1123" y="1131"/>
                  </a:lnTo>
                  <a:lnTo>
                    <a:pt x="1110" y="1135"/>
                  </a:lnTo>
                  <a:lnTo>
                    <a:pt x="1096" y="1131"/>
                  </a:lnTo>
                  <a:lnTo>
                    <a:pt x="1084" y="1112"/>
                  </a:lnTo>
                  <a:lnTo>
                    <a:pt x="1080" y="1066"/>
                  </a:lnTo>
                  <a:lnTo>
                    <a:pt x="1107" y="1036"/>
                  </a:lnTo>
                  <a:lnTo>
                    <a:pt x="1087" y="1011"/>
                  </a:lnTo>
                  <a:lnTo>
                    <a:pt x="1087" y="1001"/>
                  </a:lnTo>
                  <a:lnTo>
                    <a:pt x="1126" y="962"/>
                  </a:lnTo>
                  <a:lnTo>
                    <a:pt x="1126" y="948"/>
                  </a:lnTo>
                  <a:lnTo>
                    <a:pt x="1119" y="900"/>
                  </a:lnTo>
                  <a:lnTo>
                    <a:pt x="1142" y="877"/>
                  </a:lnTo>
                  <a:lnTo>
                    <a:pt x="1123" y="851"/>
                  </a:lnTo>
                  <a:lnTo>
                    <a:pt x="1123" y="831"/>
                  </a:lnTo>
                  <a:lnTo>
                    <a:pt x="1119" y="798"/>
                  </a:lnTo>
                  <a:lnTo>
                    <a:pt x="1110" y="789"/>
                  </a:lnTo>
                  <a:lnTo>
                    <a:pt x="1087" y="789"/>
                  </a:lnTo>
                  <a:lnTo>
                    <a:pt x="1066" y="794"/>
                  </a:lnTo>
                  <a:lnTo>
                    <a:pt x="1061" y="801"/>
                  </a:lnTo>
                  <a:lnTo>
                    <a:pt x="1047" y="814"/>
                  </a:lnTo>
                  <a:lnTo>
                    <a:pt x="1027" y="821"/>
                  </a:lnTo>
                  <a:lnTo>
                    <a:pt x="1020" y="801"/>
                  </a:lnTo>
                  <a:lnTo>
                    <a:pt x="1034" y="786"/>
                  </a:lnTo>
                  <a:lnTo>
                    <a:pt x="1042" y="771"/>
                  </a:lnTo>
                  <a:lnTo>
                    <a:pt x="1042" y="756"/>
                  </a:lnTo>
                  <a:lnTo>
                    <a:pt x="1077" y="720"/>
                  </a:lnTo>
                  <a:lnTo>
                    <a:pt x="1096" y="713"/>
                  </a:lnTo>
                  <a:lnTo>
                    <a:pt x="1100" y="687"/>
                  </a:lnTo>
                  <a:lnTo>
                    <a:pt x="1119" y="664"/>
                  </a:lnTo>
                  <a:lnTo>
                    <a:pt x="1176" y="621"/>
                  </a:lnTo>
                  <a:lnTo>
                    <a:pt x="1192" y="621"/>
                  </a:lnTo>
                  <a:lnTo>
                    <a:pt x="1199" y="606"/>
                  </a:lnTo>
                  <a:lnTo>
                    <a:pt x="1218" y="586"/>
                  </a:lnTo>
                  <a:lnTo>
                    <a:pt x="1234" y="586"/>
                  </a:lnTo>
                  <a:lnTo>
                    <a:pt x="1241" y="576"/>
                  </a:lnTo>
                  <a:lnTo>
                    <a:pt x="1250" y="568"/>
                  </a:lnTo>
                  <a:lnTo>
                    <a:pt x="1264" y="546"/>
                  </a:lnTo>
                  <a:lnTo>
                    <a:pt x="1276" y="510"/>
                  </a:lnTo>
                  <a:lnTo>
                    <a:pt x="1280" y="487"/>
                  </a:lnTo>
                  <a:lnTo>
                    <a:pt x="1280" y="468"/>
                  </a:lnTo>
                  <a:lnTo>
                    <a:pt x="1299" y="445"/>
                  </a:lnTo>
                  <a:lnTo>
                    <a:pt x="1329" y="429"/>
                  </a:lnTo>
                  <a:lnTo>
                    <a:pt x="1345" y="413"/>
                  </a:lnTo>
                  <a:lnTo>
                    <a:pt x="1345" y="406"/>
                  </a:lnTo>
                  <a:lnTo>
                    <a:pt x="1319" y="387"/>
                  </a:lnTo>
                  <a:lnTo>
                    <a:pt x="1306" y="380"/>
                  </a:lnTo>
                  <a:lnTo>
                    <a:pt x="1267" y="376"/>
                  </a:lnTo>
                  <a:lnTo>
                    <a:pt x="1223" y="369"/>
                  </a:lnTo>
                  <a:lnTo>
                    <a:pt x="1207" y="367"/>
                  </a:lnTo>
                  <a:lnTo>
                    <a:pt x="1192" y="360"/>
                  </a:lnTo>
                  <a:lnTo>
                    <a:pt x="1176" y="344"/>
                  </a:lnTo>
                  <a:lnTo>
                    <a:pt x="1162" y="318"/>
                  </a:lnTo>
                  <a:lnTo>
                    <a:pt x="1149" y="302"/>
                  </a:lnTo>
                  <a:lnTo>
                    <a:pt x="1132" y="295"/>
                  </a:lnTo>
                  <a:lnTo>
                    <a:pt x="1112" y="288"/>
                  </a:lnTo>
                  <a:lnTo>
                    <a:pt x="1103" y="284"/>
                  </a:lnTo>
                  <a:lnTo>
                    <a:pt x="1077" y="261"/>
                  </a:lnTo>
                  <a:lnTo>
                    <a:pt x="1043" y="235"/>
                  </a:lnTo>
                  <a:lnTo>
                    <a:pt x="1024" y="210"/>
                  </a:lnTo>
                  <a:lnTo>
                    <a:pt x="1001" y="203"/>
                  </a:lnTo>
                  <a:lnTo>
                    <a:pt x="989" y="193"/>
                  </a:lnTo>
                  <a:lnTo>
                    <a:pt x="978" y="168"/>
                  </a:lnTo>
                  <a:lnTo>
                    <a:pt x="950" y="134"/>
                  </a:lnTo>
                  <a:lnTo>
                    <a:pt x="943" y="111"/>
                  </a:lnTo>
                  <a:lnTo>
                    <a:pt x="920" y="88"/>
                  </a:lnTo>
                  <a:lnTo>
                    <a:pt x="909" y="69"/>
                  </a:lnTo>
                  <a:lnTo>
                    <a:pt x="897" y="53"/>
                  </a:lnTo>
                  <a:lnTo>
                    <a:pt x="874" y="36"/>
                  </a:lnTo>
                  <a:lnTo>
                    <a:pt x="851" y="11"/>
                  </a:lnTo>
                  <a:lnTo>
                    <a:pt x="832" y="0"/>
                  </a:lnTo>
                  <a:lnTo>
                    <a:pt x="782" y="4"/>
                  </a:lnTo>
                  <a:lnTo>
                    <a:pt x="763" y="4"/>
                  </a:lnTo>
                  <a:lnTo>
                    <a:pt x="736" y="23"/>
                  </a:lnTo>
                  <a:lnTo>
                    <a:pt x="752" y="39"/>
                  </a:lnTo>
                  <a:lnTo>
                    <a:pt x="733" y="62"/>
                  </a:lnTo>
                  <a:lnTo>
                    <a:pt x="683" y="124"/>
                  </a:lnTo>
                  <a:lnTo>
                    <a:pt x="659" y="138"/>
                  </a:lnTo>
                  <a:lnTo>
                    <a:pt x="590" y="145"/>
                  </a:lnTo>
                  <a:lnTo>
                    <a:pt x="560" y="154"/>
                  </a:lnTo>
                  <a:lnTo>
                    <a:pt x="544" y="170"/>
                  </a:lnTo>
                  <a:lnTo>
                    <a:pt x="537" y="184"/>
                  </a:lnTo>
                  <a:lnTo>
                    <a:pt x="510" y="177"/>
                  </a:lnTo>
                  <a:lnTo>
                    <a:pt x="468" y="184"/>
                  </a:lnTo>
                  <a:lnTo>
                    <a:pt x="442" y="180"/>
                  </a:lnTo>
                  <a:lnTo>
                    <a:pt x="419" y="164"/>
                  </a:lnTo>
                  <a:lnTo>
                    <a:pt x="403" y="145"/>
                  </a:lnTo>
                  <a:lnTo>
                    <a:pt x="387" y="138"/>
                  </a:lnTo>
                  <a:lnTo>
                    <a:pt x="399" y="122"/>
                  </a:lnTo>
                  <a:lnTo>
                    <a:pt x="380" y="104"/>
                  </a:lnTo>
                  <a:lnTo>
                    <a:pt x="364" y="101"/>
                  </a:lnTo>
                  <a:lnTo>
                    <a:pt x="350" y="99"/>
                  </a:lnTo>
                  <a:lnTo>
                    <a:pt x="348" y="104"/>
                  </a:lnTo>
                  <a:lnTo>
                    <a:pt x="360" y="118"/>
                  </a:lnTo>
                  <a:lnTo>
                    <a:pt x="353" y="127"/>
                  </a:lnTo>
                  <a:lnTo>
                    <a:pt x="360" y="147"/>
                  </a:lnTo>
                  <a:lnTo>
                    <a:pt x="364" y="170"/>
                  </a:lnTo>
                  <a:lnTo>
                    <a:pt x="364" y="187"/>
                  </a:lnTo>
                  <a:lnTo>
                    <a:pt x="360" y="191"/>
                  </a:lnTo>
                  <a:lnTo>
                    <a:pt x="348" y="200"/>
                  </a:lnTo>
                  <a:lnTo>
                    <a:pt x="344" y="216"/>
                  </a:lnTo>
                  <a:lnTo>
                    <a:pt x="344" y="233"/>
                  </a:lnTo>
                  <a:lnTo>
                    <a:pt x="341" y="246"/>
                  </a:lnTo>
                  <a:lnTo>
                    <a:pt x="322" y="242"/>
                  </a:lnTo>
                  <a:lnTo>
                    <a:pt x="299" y="230"/>
                  </a:lnTo>
                  <a:lnTo>
                    <a:pt x="284" y="242"/>
                  </a:lnTo>
                  <a:lnTo>
                    <a:pt x="262" y="226"/>
                  </a:lnTo>
                  <a:lnTo>
                    <a:pt x="249" y="223"/>
                  </a:lnTo>
                  <a:lnTo>
                    <a:pt x="233" y="235"/>
                  </a:lnTo>
                  <a:lnTo>
                    <a:pt x="219" y="233"/>
                  </a:lnTo>
                  <a:lnTo>
                    <a:pt x="219" y="223"/>
                  </a:lnTo>
                  <a:lnTo>
                    <a:pt x="164" y="170"/>
                  </a:lnTo>
                  <a:lnTo>
                    <a:pt x="150" y="168"/>
                  </a:lnTo>
                  <a:lnTo>
                    <a:pt x="142" y="177"/>
                  </a:lnTo>
                  <a:lnTo>
                    <a:pt x="119" y="187"/>
                  </a:lnTo>
                  <a:lnTo>
                    <a:pt x="104" y="191"/>
                  </a:lnTo>
                  <a:lnTo>
                    <a:pt x="89" y="173"/>
                  </a:lnTo>
                  <a:lnTo>
                    <a:pt x="50" y="173"/>
                  </a:lnTo>
                  <a:lnTo>
                    <a:pt x="23" y="187"/>
                  </a:lnTo>
                  <a:close/>
                </a:path>
              </a:pathLst>
            </a:custGeom>
            <a:solidFill>
              <a:srgbClr val="FF99FF"/>
            </a:solidFill>
            <a:ln w="6350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22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</p:grpSp>
      <p:grpSp>
        <p:nvGrpSpPr>
          <p:cNvPr id="6247" name="Group 1159"/>
          <p:cNvGrpSpPr>
            <a:grpSpLocks/>
          </p:cNvGrpSpPr>
          <p:nvPr/>
        </p:nvGrpSpPr>
        <p:grpSpPr bwMode="auto">
          <a:xfrm>
            <a:off x="4788867" y="3085669"/>
            <a:ext cx="1016921" cy="1099601"/>
            <a:chOff x="1578" y="1446"/>
            <a:chExt cx="667" cy="730"/>
          </a:xfrm>
        </p:grpSpPr>
        <p:sp>
          <p:nvSpPr>
            <p:cNvPr id="6325" name="Freeform 1160"/>
            <p:cNvSpPr>
              <a:spLocks/>
            </p:cNvSpPr>
            <p:nvPr/>
          </p:nvSpPr>
          <p:spPr bwMode="auto">
            <a:xfrm>
              <a:off x="1578" y="1678"/>
              <a:ext cx="317" cy="267"/>
            </a:xfrm>
            <a:custGeom>
              <a:avLst/>
              <a:gdLst>
                <a:gd name="T0" fmla="*/ 113 w 535"/>
                <a:gd name="T1" fmla="*/ 111 h 487"/>
                <a:gd name="T2" fmla="*/ 111 w 535"/>
                <a:gd name="T3" fmla="*/ 134 h 487"/>
                <a:gd name="T4" fmla="*/ 90 w 535"/>
                <a:gd name="T5" fmla="*/ 130 h 487"/>
                <a:gd name="T6" fmla="*/ 66 w 535"/>
                <a:gd name="T7" fmla="*/ 162 h 487"/>
                <a:gd name="T8" fmla="*/ 34 w 535"/>
                <a:gd name="T9" fmla="*/ 185 h 487"/>
                <a:gd name="T10" fmla="*/ 14 w 535"/>
                <a:gd name="T11" fmla="*/ 189 h 487"/>
                <a:gd name="T12" fmla="*/ 7 w 535"/>
                <a:gd name="T13" fmla="*/ 195 h 487"/>
                <a:gd name="T14" fmla="*/ 12 w 535"/>
                <a:gd name="T15" fmla="*/ 213 h 487"/>
                <a:gd name="T16" fmla="*/ 4 w 535"/>
                <a:gd name="T17" fmla="*/ 236 h 487"/>
                <a:gd name="T18" fmla="*/ 18 w 535"/>
                <a:gd name="T19" fmla="*/ 236 h 487"/>
                <a:gd name="T20" fmla="*/ 31 w 535"/>
                <a:gd name="T21" fmla="*/ 235 h 487"/>
                <a:gd name="T22" fmla="*/ 25 w 535"/>
                <a:gd name="T23" fmla="*/ 252 h 487"/>
                <a:gd name="T24" fmla="*/ 57 w 535"/>
                <a:gd name="T25" fmla="*/ 258 h 487"/>
                <a:gd name="T26" fmla="*/ 84 w 535"/>
                <a:gd name="T27" fmla="*/ 267 h 487"/>
                <a:gd name="T28" fmla="*/ 113 w 535"/>
                <a:gd name="T29" fmla="*/ 252 h 487"/>
                <a:gd name="T30" fmla="*/ 194 w 535"/>
                <a:gd name="T31" fmla="*/ 258 h 487"/>
                <a:gd name="T32" fmla="*/ 238 w 535"/>
                <a:gd name="T33" fmla="*/ 233 h 487"/>
                <a:gd name="T34" fmla="*/ 261 w 535"/>
                <a:gd name="T35" fmla="*/ 213 h 487"/>
                <a:gd name="T36" fmla="*/ 280 w 535"/>
                <a:gd name="T37" fmla="*/ 189 h 487"/>
                <a:gd name="T38" fmla="*/ 290 w 535"/>
                <a:gd name="T39" fmla="*/ 130 h 487"/>
                <a:gd name="T40" fmla="*/ 301 w 535"/>
                <a:gd name="T41" fmla="*/ 104 h 487"/>
                <a:gd name="T42" fmla="*/ 286 w 535"/>
                <a:gd name="T43" fmla="*/ 73 h 487"/>
                <a:gd name="T44" fmla="*/ 262 w 535"/>
                <a:gd name="T45" fmla="*/ 67 h 487"/>
                <a:gd name="T46" fmla="*/ 251 w 535"/>
                <a:gd name="T47" fmla="*/ 39 h 487"/>
                <a:gd name="T48" fmla="*/ 283 w 535"/>
                <a:gd name="T49" fmla="*/ 0 h 487"/>
                <a:gd name="T50" fmla="*/ 233 w 535"/>
                <a:gd name="T51" fmla="*/ 4 h 487"/>
                <a:gd name="T52" fmla="*/ 210 w 535"/>
                <a:gd name="T53" fmla="*/ 18 h 487"/>
                <a:gd name="T54" fmla="*/ 188 w 535"/>
                <a:gd name="T55" fmla="*/ 21 h 487"/>
                <a:gd name="T56" fmla="*/ 213 w 535"/>
                <a:gd name="T57" fmla="*/ 42 h 487"/>
                <a:gd name="T58" fmla="*/ 165 w 535"/>
                <a:gd name="T59" fmla="*/ 48 h 487"/>
                <a:gd name="T60" fmla="*/ 119 w 535"/>
                <a:gd name="T61" fmla="*/ 31 h 487"/>
                <a:gd name="T62" fmla="*/ 105 w 535"/>
                <a:gd name="T63" fmla="*/ 52 h 487"/>
                <a:gd name="T64" fmla="*/ 104 w 535"/>
                <a:gd name="T65" fmla="*/ 65 h 487"/>
                <a:gd name="T66" fmla="*/ 91 w 535"/>
                <a:gd name="T67" fmla="*/ 86 h 487"/>
                <a:gd name="T68" fmla="*/ 75 w 535"/>
                <a:gd name="T69" fmla="*/ 107 h 487"/>
                <a:gd name="T70" fmla="*/ 93 w 535"/>
                <a:gd name="T71" fmla="*/ 122 h 487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535" h="487">
                  <a:moveTo>
                    <a:pt x="198" y="183"/>
                  </a:moveTo>
                  <a:lnTo>
                    <a:pt x="191" y="203"/>
                  </a:lnTo>
                  <a:lnTo>
                    <a:pt x="198" y="229"/>
                  </a:lnTo>
                  <a:lnTo>
                    <a:pt x="187" y="245"/>
                  </a:lnTo>
                  <a:lnTo>
                    <a:pt x="171" y="235"/>
                  </a:lnTo>
                  <a:lnTo>
                    <a:pt x="152" y="238"/>
                  </a:lnTo>
                  <a:lnTo>
                    <a:pt x="152" y="257"/>
                  </a:lnTo>
                  <a:lnTo>
                    <a:pt x="111" y="295"/>
                  </a:lnTo>
                  <a:lnTo>
                    <a:pt x="88" y="303"/>
                  </a:lnTo>
                  <a:lnTo>
                    <a:pt x="58" y="337"/>
                  </a:lnTo>
                  <a:lnTo>
                    <a:pt x="39" y="346"/>
                  </a:lnTo>
                  <a:lnTo>
                    <a:pt x="23" y="344"/>
                  </a:lnTo>
                  <a:lnTo>
                    <a:pt x="16" y="349"/>
                  </a:lnTo>
                  <a:lnTo>
                    <a:pt x="11" y="355"/>
                  </a:lnTo>
                  <a:lnTo>
                    <a:pt x="20" y="365"/>
                  </a:lnTo>
                  <a:lnTo>
                    <a:pt x="20" y="388"/>
                  </a:lnTo>
                  <a:lnTo>
                    <a:pt x="0" y="409"/>
                  </a:lnTo>
                  <a:lnTo>
                    <a:pt x="7" y="430"/>
                  </a:lnTo>
                  <a:lnTo>
                    <a:pt x="30" y="430"/>
                  </a:lnTo>
                  <a:lnTo>
                    <a:pt x="39" y="415"/>
                  </a:lnTo>
                  <a:lnTo>
                    <a:pt x="53" y="429"/>
                  </a:lnTo>
                  <a:lnTo>
                    <a:pt x="36" y="441"/>
                  </a:lnTo>
                  <a:lnTo>
                    <a:pt x="43" y="460"/>
                  </a:lnTo>
                  <a:lnTo>
                    <a:pt x="53" y="464"/>
                  </a:lnTo>
                  <a:lnTo>
                    <a:pt x="96" y="471"/>
                  </a:lnTo>
                  <a:lnTo>
                    <a:pt x="103" y="475"/>
                  </a:lnTo>
                  <a:lnTo>
                    <a:pt x="141" y="487"/>
                  </a:lnTo>
                  <a:lnTo>
                    <a:pt x="157" y="480"/>
                  </a:lnTo>
                  <a:lnTo>
                    <a:pt x="191" y="460"/>
                  </a:lnTo>
                  <a:lnTo>
                    <a:pt x="240" y="471"/>
                  </a:lnTo>
                  <a:lnTo>
                    <a:pt x="328" y="471"/>
                  </a:lnTo>
                  <a:lnTo>
                    <a:pt x="378" y="460"/>
                  </a:lnTo>
                  <a:lnTo>
                    <a:pt x="401" y="425"/>
                  </a:lnTo>
                  <a:lnTo>
                    <a:pt x="431" y="409"/>
                  </a:lnTo>
                  <a:lnTo>
                    <a:pt x="440" y="388"/>
                  </a:lnTo>
                  <a:lnTo>
                    <a:pt x="450" y="360"/>
                  </a:lnTo>
                  <a:lnTo>
                    <a:pt x="473" y="344"/>
                  </a:lnTo>
                  <a:lnTo>
                    <a:pt x="493" y="295"/>
                  </a:lnTo>
                  <a:lnTo>
                    <a:pt x="489" y="238"/>
                  </a:lnTo>
                  <a:lnTo>
                    <a:pt x="535" y="212"/>
                  </a:lnTo>
                  <a:lnTo>
                    <a:pt x="508" y="189"/>
                  </a:lnTo>
                  <a:lnTo>
                    <a:pt x="500" y="150"/>
                  </a:lnTo>
                  <a:lnTo>
                    <a:pt x="482" y="134"/>
                  </a:lnTo>
                  <a:lnTo>
                    <a:pt x="463" y="134"/>
                  </a:lnTo>
                  <a:lnTo>
                    <a:pt x="443" y="123"/>
                  </a:lnTo>
                  <a:lnTo>
                    <a:pt x="408" y="81"/>
                  </a:lnTo>
                  <a:lnTo>
                    <a:pt x="424" y="72"/>
                  </a:lnTo>
                  <a:lnTo>
                    <a:pt x="486" y="16"/>
                  </a:lnTo>
                  <a:lnTo>
                    <a:pt x="478" y="0"/>
                  </a:lnTo>
                  <a:lnTo>
                    <a:pt x="459" y="3"/>
                  </a:lnTo>
                  <a:lnTo>
                    <a:pt x="394" y="7"/>
                  </a:lnTo>
                  <a:lnTo>
                    <a:pt x="371" y="23"/>
                  </a:lnTo>
                  <a:lnTo>
                    <a:pt x="355" y="33"/>
                  </a:lnTo>
                  <a:lnTo>
                    <a:pt x="332" y="30"/>
                  </a:lnTo>
                  <a:lnTo>
                    <a:pt x="318" y="39"/>
                  </a:lnTo>
                  <a:lnTo>
                    <a:pt x="328" y="56"/>
                  </a:lnTo>
                  <a:lnTo>
                    <a:pt x="360" y="77"/>
                  </a:lnTo>
                  <a:lnTo>
                    <a:pt x="337" y="81"/>
                  </a:lnTo>
                  <a:lnTo>
                    <a:pt x="279" y="88"/>
                  </a:lnTo>
                  <a:lnTo>
                    <a:pt x="240" y="72"/>
                  </a:lnTo>
                  <a:lnTo>
                    <a:pt x="200" y="56"/>
                  </a:lnTo>
                  <a:lnTo>
                    <a:pt x="187" y="65"/>
                  </a:lnTo>
                  <a:lnTo>
                    <a:pt x="177" y="95"/>
                  </a:lnTo>
                  <a:lnTo>
                    <a:pt x="180" y="111"/>
                  </a:lnTo>
                  <a:lnTo>
                    <a:pt x="175" y="118"/>
                  </a:lnTo>
                  <a:lnTo>
                    <a:pt x="152" y="127"/>
                  </a:lnTo>
                  <a:lnTo>
                    <a:pt x="154" y="157"/>
                  </a:lnTo>
                  <a:lnTo>
                    <a:pt x="152" y="164"/>
                  </a:lnTo>
                  <a:lnTo>
                    <a:pt x="127" y="196"/>
                  </a:lnTo>
                  <a:lnTo>
                    <a:pt x="148" y="226"/>
                  </a:lnTo>
                  <a:lnTo>
                    <a:pt x="157" y="222"/>
                  </a:lnTo>
                  <a:lnTo>
                    <a:pt x="198" y="183"/>
                  </a:lnTo>
                  <a:close/>
                </a:path>
              </a:pathLst>
            </a:custGeom>
            <a:solidFill>
              <a:srgbClr val="0099CC"/>
            </a:solidFill>
            <a:ln w="11113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22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grpSp>
          <p:nvGrpSpPr>
            <p:cNvPr id="6326" name="Group 1161"/>
            <p:cNvGrpSpPr>
              <a:grpSpLocks/>
            </p:cNvGrpSpPr>
            <p:nvPr/>
          </p:nvGrpSpPr>
          <p:grpSpPr bwMode="auto">
            <a:xfrm>
              <a:off x="1773" y="1446"/>
              <a:ext cx="472" cy="730"/>
              <a:chOff x="1339" y="1885"/>
              <a:chExt cx="398" cy="664"/>
            </a:xfrm>
          </p:grpSpPr>
          <p:sp>
            <p:nvSpPr>
              <p:cNvPr id="6327" name="Freeform 1162"/>
              <p:cNvSpPr>
                <a:spLocks/>
              </p:cNvSpPr>
              <p:nvPr/>
            </p:nvSpPr>
            <p:spPr bwMode="auto">
              <a:xfrm>
                <a:off x="1339" y="1893"/>
                <a:ext cx="398" cy="656"/>
              </a:xfrm>
              <a:custGeom>
                <a:avLst/>
                <a:gdLst>
                  <a:gd name="T0" fmla="*/ 130 w 796"/>
                  <a:gd name="T1" fmla="*/ 453 h 1313"/>
                  <a:gd name="T2" fmla="*/ 86 w 796"/>
                  <a:gd name="T3" fmla="*/ 483 h 1313"/>
                  <a:gd name="T4" fmla="*/ 75 w 796"/>
                  <a:gd name="T5" fmla="*/ 511 h 1313"/>
                  <a:gd name="T6" fmla="*/ 100 w 796"/>
                  <a:gd name="T7" fmla="*/ 526 h 1313"/>
                  <a:gd name="T8" fmla="*/ 121 w 796"/>
                  <a:gd name="T9" fmla="*/ 535 h 1313"/>
                  <a:gd name="T10" fmla="*/ 159 w 796"/>
                  <a:gd name="T11" fmla="*/ 543 h 1313"/>
                  <a:gd name="T12" fmla="*/ 135 w 796"/>
                  <a:gd name="T13" fmla="*/ 573 h 1313"/>
                  <a:gd name="T14" fmla="*/ 77 w 796"/>
                  <a:gd name="T15" fmla="*/ 556 h 1313"/>
                  <a:gd name="T16" fmla="*/ 37 w 796"/>
                  <a:gd name="T17" fmla="*/ 591 h 1313"/>
                  <a:gd name="T18" fmla="*/ 2 w 796"/>
                  <a:gd name="T19" fmla="*/ 609 h 1313"/>
                  <a:gd name="T20" fmla="*/ 20 w 796"/>
                  <a:gd name="T21" fmla="*/ 624 h 1313"/>
                  <a:gd name="T22" fmla="*/ 53 w 796"/>
                  <a:gd name="T23" fmla="*/ 618 h 1313"/>
                  <a:gd name="T24" fmla="*/ 98 w 796"/>
                  <a:gd name="T25" fmla="*/ 637 h 1313"/>
                  <a:gd name="T26" fmla="*/ 131 w 796"/>
                  <a:gd name="T27" fmla="*/ 607 h 1313"/>
                  <a:gd name="T28" fmla="*/ 161 w 796"/>
                  <a:gd name="T29" fmla="*/ 625 h 1313"/>
                  <a:gd name="T30" fmla="*/ 203 w 796"/>
                  <a:gd name="T31" fmla="*/ 631 h 1313"/>
                  <a:gd name="T32" fmla="*/ 234 w 796"/>
                  <a:gd name="T33" fmla="*/ 629 h 1313"/>
                  <a:gd name="T34" fmla="*/ 278 w 796"/>
                  <a:gd name="T35" fmla="*/ 646 h 1313"/>
                  <a:gd name="T36" fmla="*/ 315 w 796"/>
                  <a:gd name="T37" fmla="*/ 650 h 1313"/>
                  <a:gd name="T38" fmla="*/ 351 w 796"/>
                  <a:gd name="T39" fmla="*/ 637 h 1313"/>
                  <a:gd name="T40" fmla="*/ 336 w 796"/>
                  <a:gd name="T41" fmla="*/ 607 h 1313"/>
                  <a:gd name="T42" fmla="*/ 338 w 796"/>
                  <a:gd name="T43" fmla="*/ 587 h 1313"/>
                  <a:gd name="T44" fmla="*/ 385 w 796"/>
                  <a:gd name="T45" fmla="*/ 556 h 1313"/>
                  <a:gd name="T46" fmla="*/ 398 w 796"/>
                  <a:gd name="T47" fmla="*/ 514 h 1313"/>
                  <a:gd name="T48" fmla="*/ 364 w 796"/>
                  <a:gd name="T49" fmla="*/ 491 h 1313"/>
                  <a:gd name="T50" fmla="*/ 339 w 796"/>
                  <a:gd name="T51" fmla="*/ 489 h 1313"/>
                  <a:gd name="T52" fmla="*/ 347 w 796"/>
                  <a:gd name="T53" fmla="*/ 449 h 1313"/>
                  <a:gd name="T54" fmla="*/ 347 w 796"/>
                  <a:gd name="T55" fmla="*/ 393 h 1313"/>
                  <a:gd name="T56" fmla="*/ 312 w 796"/>
                  <a:gd name="T57" fmla="*/ 330 h 1313"/>
                  <a:gd name="T58" fmla="*/ 312 w 796"/>
                  <a:gd name="T59" fmla="*/ 279 h 1313"/>
                  <a:gd name="T60" fmla="*/ 300 w 796"/>
                  <a:gd name="T61" fmla="*/ 240 h 1313"/>
                  <a:gd name="T62" fmla="*/ 263 w 796"/>
                  <a:gd name="T63" fmla="*/ 219 h 1313"/>
                  <a:gd name="T64" fmla="*/ 259 w 796"/>
                  <a:gd name="T65" fmla="*/ 203 h 1313"/>
                  <a:gd name="T66" fmla="*/ 292 w 796"/>
                  <a:gd name="T67" fmla="*/ 207 h 1313"/>
                  <a:gd name="T68" fmla="*/ 343 w 796"/>
                  <a:gd name="T69" fmla="*/ 145 h 1313"/>
                  <a:gd name="T70" fmla="*/ 339 w 796"/>
                  <a:gd name="T71" fmla="*/ 106 h 1313"/>
                  <a:gd name="T72" fmla="*/ 292 w 796"/>
                  <a:gd name="T73" fmla="*/ 86 h 1313"/>
                  <a:gd name="T74" fmla="*/ 266 w 796"/>
                  <a:gd name="T75" fmla="*/ 88 h 1313"/>
                  <a:gd name="T76" fmla="*/ 280 w 796"/>
                  <a:gd name="T77" fmla="*/ 63 h 1313"/>
                  <a:gd name="T78" fmla="*/ 331 w 796"/>
                  <a:gd name="T79" fmla="*/ 32 h 1313"/>
                  <a:gd name="T80" fmla="*/ 299 w 796"/>
                  <a:gd name="T81" fmla="*/ 11 h 1313"/>
                  <a:gd name="T82" fmla="*/ 245 w 796"/>
                  <a:gd name="T83" fmla="*/ 19 h 1313"/>
                  <a:gd name="T84" fmla="*/ 220 w 796"/>
                  <a:gd name="T85" fmla="*/ 42 h 1313"/>
                  <a:gd name="T86" fmla="*/ 203 w 796"/>
                  <a:gd name="T87" fmla="*/ 73 h 1313"/>
                  <a:gd name="T88" fmla="*/ 161 w 796"/>
                  <a:gd name="T89" fmla="*/ 126 h 1313"/>
                  <a:gd name="T90" fmla="*/ 188 w 796"/>
                  <a:gd name="T91" fmla="*/ 136 h 1313"/>
                  <a:gd name="T92" fmla="*/ 150 w 796"/>
                  <a:gd name="T93" fmla="*/ 203 h 1313"/>
                  <a:gd name="T94" fmla="*/ 163 w 796"/>
                  <a:gd name="T95" fmla="*/ 212 h 1313"/>
                  <a:gd name="T96" fmla="*/ 188 w 796"/>
                  <a:gd name="T97" fmla="*/ 226 h 1313"/>
                  <a:gd name="T98" fmla="*/ 159 w 796"/>
                  <a:gd name="T99" fmla="*/ 266 h 1313"/>
                  <a:gd name="T100" fmla="*/ 199 w 796"/>
                  <a:gd name="T101" fmla="*/ 292 h 1313"/>
                  <a:gd name="T102" fmla="*/ 223 w 796"/>
                  <a:gd name="T103" fmla="*/ 301 h 1313"/>
                  <a:gd name="T104" fmla="*/ 215 w 796"/>
                  <a:gd name="T105" fmla="*/ 357 h 1313"/>
                  <a:gd name="T106" fmla="*/ 213 w 796"/>
                  <a:gd name="T107" fmla="*/ 395 h 1313"/>
                  <a:gd name="T108" fmla="*/ 195 w 796"/>
                  <a:gd name="T109" fmla="*/ 413 h 1313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</a:gdLst>
                <a:ahLst/>
                <a:cxnLst>
                  <a:cxn ang="T110">
                    <a:pos x="T0" y="T1"/>
                  </a:cxn>
                  <a:cxn ang="T111">
                    <a:pos x="T2" y="T3"/>
                  </a:cxn>
                  <a:cxn ang="T112">
                    <a:pos x="T4" y="T5"/>
                  </a:cxn>
                  <a:cxn ang="T113">
                    <a:pos x="T6" y="T7"/>
                  </a:cxn>
                  <a:cxn ang="T114">
                    <a:pos x="T8" y="T9"/>
                  </a:cxn>
                  <a:cxn ang="T115">
                    <a:pos x="T10" y="T11"/>
                  </a:cxn>
                  <a:cxn ang="T116">
                    <a:pos x="T12" y="T13"/>
                  </a:cxn>
                  <a:cxn ang="T117">
                    <a:pos x="T14" y="T15"/>
                  </a:cxn>
                  <a:cxn ang="T118">
                    <a:pos x="T16" y="T17"/>
                  </a:cxn>
                  <a:cxn ang="T119">
                    <a:pos x="T18" y="T19"/>
                  </a:cxn>
                  <a:cxn ang="T120">
                    <a:pos x="T20" y="T21"/>
                  </a:cxn>
                  <a:cxn ang="T121">
                    <a:pos x="T22" y="T23"/>
                  </a:cxn>
                  <a:cxn ang="T122">
                    <a:pos x="T24" y="T25"/>
                  </a:cxn>
                  <a:cxn ang="T123">
                    <a:pos x="T26" y="T27"/>
                  </a:cxn>
                  <a:cxn ang="T124">
                    <a:pos x="T28" y="T29"/>
                  </a:cxn>
                  <a:cxn ang="T125">
                    <a:pos x="T30" y="T31"/>
                  </a:cxn>
                  <a:cxn ang="T126">
                    <a:pos x="T32" y="T33"/>
                  </a:cxn>
                  <a:cxn ang="T127">
                    <a:pos x="T34" y="T35"/>
                  </a:cxn>
                  <a:cxn ang="T128">
                    <a:pos x="T36" y="T37"/>
                  </a:cxn>
                  <a:cxn ang="T129">
                    <a:pos x="T38" y="T39"/>
                  </a:cxn>
                  <a:cxn ang="T130">
                    <a:pos x="T40" y="T41"/>
                  </a:cxn>
                  <a:cxn ang="T131">
                    <a:pos x="T42" y="T43"/>
                  </a:cxn>
                  <a:cxn ang="T132">
                    <a:pos x="T44" y="T45"/>
                  </a:cxn>
                  <a:cxn ang="T133">
                    <a:pos x="T46" y="T47"/>
                  </a:cxn>
                  <a:cxn ang="T134">
                    <a:pos x="T48" y="T49"/>
                  </a:cxn>
                  <a:cxn ang="T135">
                    <a:pos x="T50" y="T51"/>
                  </a:cxn>
                  <a:cxn ang="T136">
                    <a:pos x="T52" y="T53"/>
                  </a:cxn>
                  <a:cxn ang="T137">
                    <a:pos x="T54" y="T55"/>
                  </a:cxn>
                  <a:cxn ang="T138">
                    <a:pos x="T56" y="T57"/>
                  </a:cxn>
                  <a:cxn ang="T139">
                    <a:pos x="T58" y="T59"/>
                  </a:cxn>
                  <a:cxn ang="T140">
                    <a:pos x="T60" y="T61"/>
                  </a:cxn>
                  <a:cxn ang="T141">
                    <a:pos x="T62" y="T63"/>
                  </a:cxn>
                  <a:cxn ang="T142">
                    <a:pos x="T64" y="T65"/>
                  </a:cxn>
                  <a:cxn ang="T143">
                    <a:pos x="T66" y="T67"/>
                  </a:cxn>
                  <a:cxn ang="T144">
                    <a:pos x="T68" y="T69"/>
                  </a:cxn>
                  <a:cxn ang="T145">
                    <a:pos x="T70" y="T71"/>
                  </a:cxn>
                  <a:cxn ang="T146">
                    <a:pos x="T72" y="T73"/>
                  </a:cxn>
                  <a:cxn ang="T147">
                    <a:pos x="T74" y="T75"/>
                  </a:cxn>
                  <a:cxn ang="T148">
                    <a:pos x="T76" y="T77"/>
                  </a:cxn>
                  <a:cxn ang="T149">
                    <a:pos x="T78" y="T79"/>
                  </a:cxn>
                  <a:cxn ang="T150">
                    <a:pos x="T80" y="T81"/>
                  </a:cxn>
                  <a:cxn ang="T151">
                    <a:pos x="T82" y="T83"/>
                  </a:cxn>
                  <a:cxn ang="T152">
                    <a:pos x="T84" y="T85"/>
                  </a:cxn>
                  <a:cxn ang="T153">
                    <a:pos x="T86" y="T87"/>
                  </a:cxn>
                  <a:cxn ang="T154">
                    <a:pos x="T88" y="T89"/>
                  </a:cxn>
                  <a:cxn ang="T155">
                    <a:pos x="T90" y="T91"/>
                  </a:cxn>
                  <a:cxn ang="T156">
                    <a:pos x="T92" y="T93"/>
                  </a:cxn>
                  <a:cxn ang="T157">
                    <a:pos x="T94" y="T95"/>
                  </a:cxn>
                  <a:cxn ang="T158">
                    <a:pos x="T96" y="T97"/>
                  </a:cxn>
                  <a:cxn ang="T159">
                    <a:pos x="T98" y="T99"/>
                  </a:cxn>
                  <a:cxn ang="T160">
                    <a:pos x="T100" y="T101"/>
                  </a:cxn>
                  <a:cxn ang="T161">
                    <a:pos x="T102" y="T103"/>
                  </a:cxn>
                  <a:cxn ang="T162">
                    <a:pos x="T104" y="T105"/>
                  </a:cxn>
                  <a:cxn ang="T163">
                    <a:pos x="T106" y="T107"/>
                  </a:cxn>
                  <a:cxn ang="T164">
                    <a:pos x="T108" y="T109"/>
                  </a:cxn>
                </a:cxnLst>
                <a:rect l="0" t="0" r="r" b="b"/>
                <a:pathLst>
                  <a:path w="796" h="1313">
                    <a:moveTo>
                      <a:pt x="239" y="842"/>
                    </a:moveTo>
                    <a:lnTo>
                      <a:pt x="276" y="875"/>
                    </a:lnTo>
                    <a:lnTo>
                      <a:pt x="260" y="907"/>
                    </a:lnTo>
                    <a:lnTo>
                      <a:pt x="237" y="933"/>
                    </a:lnTo>
                    <a:lnTo>
                      <a:pt x="200" y="951"/>
                    </a:lnTo>
                    <a:lnTo>
                      <a:pt x="172" y="967"/>
                    </a:lnTo>
                    <a:lnTo>
                      <a:pt x="142" y="971"/>
                    </a:lnTo>
                    <a:lnTo>
                      <a:pt x="126" y="983"/>
                    </a:lnTo>
                    <a:lnTo>
                      <a:pt x="149" y="1022"/>
                    </a:lnTo>
                    <a:lnTo>
                      <a:pt x="184" y="1022"/>
                    </a:lnTo>
                    <a:lnTo>
                      <a:pt x="200" y="1025"/>
                    </a:lnTo>
                    <a:lnTo>
                      <a:pt x="200" y="1052"/>
                    </a:lnTo>
                    <a:lnTo>
                      <a:pt x="219" y="1052"/>
                    </a:lnTo>
                    <a:lnTo>
                      <a:pt x="233" y="1045"/>
                    </a:lnTo>
                    <a:lnTo>
                      <a:pt x="242" y="1071"/>
                    </a:lnTo>
                    <a:lnTo>
                      <a:pt x="262" y="1094"/>
                    </a:lnTo>
                    <a:lnTo>
                      <a:pt x="295" y="1094"/>
                    </a:lnTo>
                    <a:lnTo>
                      <a:pt x="318" y="1087"/>
                    </a:lnTo>
                    <a:lnTo>
                      <a:pt x="338" y="1094"/>
                    </a:lnTo>
                    <a:lnTo>
                      <a:pt x="288" y="1136"/>
                    </a:lnTo>
                    <a:lnTo>
                      <a:pt x="269" y="1147"/>
                    </a:lnTo>
                    <a:lnTo>
                      <a:pt x="242" y="1136"/>
                    </a:lnTo>
                    <a:lnTo>
                      <a:pt x="184" y="1113"/>
                    </a:lnTo>
                    <a:lnTo>
                      <a:pt x="154" y="1113"/>
                    </a:lnTo>
                    <a:lnTo>
                      <a:pt x="128" y="1136"/>
                    </a:lnTo>
                    <a:lnTo>
                      <a:pt x="92" y="1166"/>
                    </a:lnTo>
                    <a:lnTo>
                      <a:pt x="73" y="1182"/>
                    </a:lnTo>
                    <a:lnTo>
                      <a:pt x="50" y="1189"/>
                    </a:lnTo>
                    <a:lnTo>
                      <a:pt x="23" y="1202"/>
                    </a:lnTo>
                    <a:lnTo>
                      <a:pt x="4" y="1218"/>
                    </a:lnTo>
                    <a:lnTo>
                      <a:pt x="0" y="1228"/>
                    </a:lnTo>
                    <a:lnTo>
                      <a:pt x="23" y="1232"/>
                    </a:lnTo>
                    <a:lnTo>
                      <a:pt x="39" y="1248"/>
                    </a:lnTo>
                    <a:lnTo>
                      <a:pt x="62" y="1258"/>
                    </a:lnTo>
                    <a:lnTo>
                      <a:pt x="85" y="1248"/>
                    </a:lnTo>
                    <a:lnTo>
                      <a:pt x="105" y="1237"/>
                    </a:lnTo>
                    <a:lnTo>
                      <a:pt x="128" y="1241"/>
                    </a:lnTo>
                    <a:lnTo>
                      <a:pt x="161" y="1260"/>
                    </a:lnTo>
                    <a:lnTo>
                      <a:pt x="195" y="1274"/>
                    </a:lnTo>
                    <a:lnTo>
                      <a:pt x="216" y="1260"/>
                    </a:lnTo>
                    <a:lnTo>
                      <a:pt x="226" y="1235"/>
                    </a:lnTo>
                    <a:lnTo>
                      <a:pt x="262" y="1214"/>
                    </a:lnTo>
                    <a:lnTo>
                      <a:pt x="285" y="1214"/>
                    </a:lnTo>
                    <a:lnTo>
                      <a:pt x="306" y="1237"/>
                    </a:lnTo>
                    <a:lnTo>
                      <a:pt x="322" y="1251"/>
                    </a:lnTo>
                    <a:lnTo>
                      <a:pt x="348" y="1251"/>
                    </a:lnTo>
                    <a:lnTo>
                      <a:pt x="383" y="1255"/>
                    </a:lnTo>
                    <a:lnTo>
                      <a:pt x="406" y="1263"/>
                    </a:lnTo>
                    <a:lnTo>
                      <a:pt x="429" y="1248"/>
                    </a:lnTo>
                    <a:lnTo>
                      <a:pt x="449" y="1248"/>
                    </a:lnTo>
                    <a:lnTo>
                      <a:pt x="468" y="1258"/>
                    </a:lnTo>
                    <a:lnTo>
                      <a:pt x="491" y="1283"/>
                    </a:lnTo>
                    <a:lnTo>
                      <a:pt x="521" y="1286"/>
                    </a:lnTo>
                    <a:lnTo>
                      <a:pt x="555" y="1293"/>
                    </a:lnTo>
                    <a:lnTo>
                      <a:pt x="578" y="1306"/>
                    </a:lnTo>
                    <a:lnTo>
                      <a:pt x="606" y="1313"/>
                    </a:lnTo>
                    <a:lnTo>
                      <a:pt x="629" y="1301"/>
                    </a:lnTo>
                    <a:lnTo>
                      <a:pt x="659" y="1283"/>
                    </a:lnTo>
                    <a:lnTo>
                      <a:pt x="678" y="1279"/>
                    </a:lnTo>
                    <a:lnTo>
                      <a:pt x="701" y="1274"/>
                    </a:lnTo>
                    <a:lnTo>
                      <a:pt x="724" y="1255"/>
                    </a:lnTo>
                    <a:lnTo>
                      <a:pt x="708" y="1235"/>
                    </a:lnTo>
                    <a:lnTo>
                      <a:pt x="671" y="1214"/>
                    </a:lnTo>
                    <a:lnTo>
                      <a:pt x="659" y="1202"/>
                    </a:lnTo>
                    <a:lnTo>
                      <a:pt x="659" y="1189"/>
                    </a:lnTo>
                    <a:lnTo>
                      <a:pt x="675" y="1175"/>
                    </a:lnTo>
                    <a:lnTo>
                      <a:pt x="701" y="1172"/>
                    </a:lnTo>
                    <a:lnTo>
                      <a:pt x="728" y="1159"/>
                    </a:lnTo>
                    <a:lnTo>
                      <a:pt x="770" y="1113"/>
                    </a:lnTo>
                    <a:lnTo>
                      <a:pt x="789" y="1091"/>
                    </a:lnTo>
                    <a:lnTo>
                      <a:pt x="796" y="1052"/>
                    </a:lnTo>
                    <a:lnTo>
                      <a:pt x="796" y="1029"/>
                    </a:lnTo>
                    <a:lnTo>
                      <a:pt x="777" y="1013"/>
                    </a:lnTo>
                    <a:lnTo>
                      <a:pt x="750" y="993"/>
                    </a:lnTo>
                    <a:lnTo>
                      <a:pt x="728" y="983"/>
                    </a:lnTo>
                    <a:lnTo>
                      <a:pt x="701" y="986"/>
                    </a:lnTo>
                    <a:lnTo>
                      <a:pt x="685" y="995"/>
                    </a:lnTo>
                    <a:lnTo>
                      <a:pt x="678" y="979"/>
                    </a:lnTo>
                    <a:lnTo>
                      <a:pt x="692" y="953"/>
                    </a:lnTo>
                    <a:lnTo>
                      <a:pt x="698" y="933"/>
                    </a:lnTo>
                    <a:lnTo>
                      <a:pt x="694" y="898"/>
                    </a:lnTo>
                    <a:lnTo>
                      <a:pt x="692" y="849"/>
                    </a:lnTo>
                    <a:lnTo>
                      <a:pt x="701" y="810"/>
                    </a:lnTo>
                    <a:lnTo>
                      <a:pt x="694" y="787"/>
                    </a:lnTo>
                    <a:lnTo>
                      <a:pt x="678" y="761"/>
                    </a:lnTo>
                    <a:lnTo>
                      <a:pt x="639" y="692"/>
                    </a:lnTo>
                    <a:lnTo>
                      <a:pt x="623" y="660"/>
                    </a:lnTo>
                    <a:lnTo>
                      <a:pt x="616" y="621"/>
                    </a:lnTo>
                    <a:lnTo>
                      <a:pt x="613" y="598"/>
                    </a:lnTo>
                    <a:lnTo>
                      <a:pt x="623" y="559"/>
                    </a:lnTo>
                    <a:lnTo>
                      <a:pt x="623" y="529"/>
                    </a:lnTo>
                    <a:lnTo>
                      <a:pt x="616" y="496"/>
                    </a:lnTo>
                    <a:lnTo>
                      <a:pt x="600" y="480"/>
                    </a:lnTo>
                    <a:lnTo>
                      <a:pt x="570" y="450"/>
                    </a:lnTo>
                    <a:lnTo>
                      <a:pt x="548" y="441"/>
                    </a:lnTo>
                    <a:lnTo>
                      <a:pt x="525" y="438"/>
                    </a:lnTo>
                    <a:lnTo>
                      <a:pt x="509" y="434"/>
                    </a:lnTo>
                    <a:lnTo>
                      <a:pt x="509" y="418"/>
                    </a:lnTo>
                    <a:lnTo>
                      <a:pt x="518" y="406"/>
                    </a:lnTo>
                    <a:lnTo>
                      <a:pt x="544" y="402"/>
                    </a:lnTo>
                    <a:lnTo>
                      <a:pt x="567" y="411"/>
                    </a:lnTo>
                    <a:lnTo>
                      <a:pt x="583" y="415"/>
                    </a:lnTo>
                    <a:lnTo>
                      <a:pt x="593" y="399"/>
                    </a:lnTo>
                    <a:lnTo>
                      <a:pt x="590" y="379"/>
                    </a:lnTo>
                    <a:lnTo>
                      <a:pt x="685" y="291"/>
                    </a:lnTo>
                    <a:lnTo>
                      <a:pt x="701" y="272"/>
                    </a:lnTo>
                    <a:lnTo>
                      <a:pt x="701" y="231"/>
                    </a:lnTo>
                    <a:lnTo>
                      <a:pt x="678" y="212"/>
                    </a:lnTo>
                    <a:lnTo>
                      <a:pt x="652" y="208"/>
                    </a:lnTo>
                    <a:lnTo>
                      <a:pt x="629" y="173"/>
                    </a:lnTo>
                    <a:lnTo>
                      <a:pt x="583" y="173"/>
                    </a:lnTo>
                    <a:lnTo>
                      <a:pt x="540" y="180"/>
                    </a:lnTo>
                    <a:lnTo>
                      <a:pt x="532" y="176"/>
                    </a:lnTo>
                    <a:lnTo>
                      <a:pt x="521" y="161"/>
                    </a:lnTo>
                    <a:lnTo>
                      <a:pt x="540" y="146"/>
                    </a:lnTo>
                    <a:lnTo>
                      <a:pt x="560" y="127"/>
                    </a:lnTo>
                    <a:lnTo>
                      <a:pt x="600" y="92"/>
                    </a:lnTo>
                    <a:lnTo>
                      <a:pt x="632" y="88"/>
                    </a:lnTo>
                    <a:lnTo>
                      <a:pt x="662" y="65"/>
                    </a:lnTo>
                    <a:lnTo>
                      <a:pt x="692" y="42"/>
                    </a:lnTo>
                    <a:lnTo>
                      <a:pt x="625" y="26"/>
                    </a:lnTo>
                    <a:lnTo>
                      <a:pt x="597" y="23"/>
                    </a:lnTo>
                    <a:lnTo>
                      <a:pt x="563" y="19"/>
                    </a:lnTo>
                    <a:lnTo>
                      <a:pt x="525" y="0"/>
                    </a:lnTo>
                    <a:lnTo>
                      <a:pt x="489" y="39"/>
                    </a:lnTo>
                    <a:lnTo>
                      <a:pt x="491" y="58"/>
                    </a:lnTo>
                    <a:lnTo>
                      <a:pt x="472" y="65"/>
                    </a:lnTo>
                    <a:lnTo>
                      <a:pt x="440" y="85"/>
                    </a:lnTo>
                    <a:lnTo>
                      <a:pt x="410" y="95"/>
                    </a:lnTo>
                    <a:lnTo>
                      <a:pt x="410" y="123"/>
                    </a:lnTo>
                    <a:lnTo>
                      <a:pt x="406" y="146"/>
                    </a:lnTo>
                    <a:lnTo>
                      <a:pt x="380" y="183"/>
                    </a:lnTo>
                    <a:lnTo>
                      <a:pt x="338" y="229"/>
                    </a:lnTo>
                    <a:lnTo>
                      <a:pt x="322" y="252"/>
                    </a:lnTo>
                    <a:lnTo>
                      <a:pt x="330" y="268"/>
                    </a:lnTo>
                    <a:lnTo>
                      <a:pt x="375" y="265"/>
                    </a:lnTo>
                    <a:lnTo>
                      <a:pt x="376" y="273"/>
                    </a:lnTo>
                    <a:lnTo>
                      <a:pt x="376" y="291"/>
                    </a:lnTo>
                    <a:lnTo>
                      <a:pt x="318" y="365"/>
                    </a:lnTo>
                    <a:lnTo>
                      <a:pt x="299" y="406"/>
                    </a:lnTo>
                    <a:lnTo>
                      <a:pt x="285" y="441"/>
                    </a:lnTo>
                    <a:lnTo>
                      <a:pt x="299" y="457"/>
                    </a:lnTo>
                    <a:lnTo>
                      <a:pt x="325" y="425"/>
                    </a:lnTo>
                    <a:lnTo>
                      <a:pt x="352" y="388"/>
                    </a:lnTo>
                    <a:lnTo>
                      <a:pt x="371" y="399"/>
                    </a:lnTo>
                    <a:lnTo>
                      <a:pt x="375" y="453"/>
                    </a:lnTo>
                    <a:lnTo>
                      <a:pt x="376" y="491"/>
                    </a:lnTo>
                    <a:lnTo>
                      <a:pt x="341" y="510"/>
                    </a:lnTo>
                    <a:lnTo>
                      <a:pt x="318" y="533"/>
                    </a:lnTo>
                    <a:lnTo>
                      <a:pt x="311" y="552"/>
                    </a:lnTo>
                    <a:lnTo>
                      <a:pt x="357" y="591"/>
                    </a:lnTo>
                    <a:lnTo>
                      <a:pt x="398" y="584"/>
                    </a:lnTo>
                    <a:lnTo>
                      <a:pt x="406" y="607"/>
                    </a:lnTo>
                    <a:lnTo>
                      <a:pt x="449" y="581"/>
                    </a:lnTo>
                    <a:lnTo>
                      <a:pt x="445" y="602"/>
                    </a:lnTo>
                    <a:lnTo>
                      <a:pt x="410" y="644"/>
                    </a:lnTo>
                    <a:lnTo>
                      <a:pt x="426" y="690"/>
                    </a:lnTo>
                    <a:lnTo>
                      <a:pt x="429" y="715"/>
                    </a:lnTo>
                    <a:lnTo>
                      <a:pt x="466" y="718"/>
                    </a:lnTo>
                    <a:lnTo>
                      <a:pt x="468" y="741"/>
                    </a:lnTo>
                    <a:lnTo>
                      <a:pt x="426" y="791"/>
                    </a:lnTo>
                    <a:lnTo>
                      <a:pt x="410" y="783"/>
                    </a:lnTo>
                    <a:lnTo>
                      <a:pt x="394" y="799"/>
                    </a:lnTo>
                    <a:lnTo>
                      <a:pt x="390" y="826"/>
                    </a:lnTo>
                    <a:lnTo>
                      <a:pt x="348" y="803"/>
                    </a:lnTo>
                    <a:lnTo>
                      <a:pt x="239" y="842"/>
                    </a:lnTo>
                    <a:close/>
                  </a:path>
                </a:pathLst>
              </a:custGeom>
              <a:solidFill>
                <a:srgbClr val="0099CC"/>
              </a:solidFill>
              <a:ln w="11113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22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6328" name="Freeform 1163"/>
              <p:cNvSpPr>
                <a:spLocks/>
              </p:cNvSpPr>
              <p:nvPr/>
            </p:nvSpPr>
            <p:spPr bwMode="auto">
              <a:xfrm>
                <a:off x="1483" y="2212"/>
                <a:ext cx="33" cy="23"/>
              </a:xfrm>
              <a:custGeom>
                <a:avLst/>
                <a:gdLst>
                  <a:gd name="T0" fmla="*/ 17 w 65"/>
                  <a:gd name="T1" fmla="*/ 0 h 48"/>
                  <a:gd name="T2" fmla="*/ 31 w 65"/>
                  <a:gd name="T3" fmla="*/ 2 h 48"/>
                  <a:gd name="T4" fmla="*/ 33 w 65"/>
                  <a:gd name="T5" fmla="*/ 10 h 48"/>
                  <a:gd name="T6" fmla="*/ 18 w 65"/>
                  <a:gd name="T7" fmla="*/ 20 h 48"/>
                  <a:gd name="T8" fmla="*/ 2 w 65"/>
                  <a:gd name="T9" fmla="*/ 23 h 48"/>
                  <a:gd name="T10" fmla="*/ 0 w 65"/>
                  <a:gd name="T11" fmla="*/ 12 h 48"/>
                  <a:gd name="T12" fmla="*/ 17 w 65"/>
                  <a:gd name="T13" fmla="*/ 0 h 4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65" h="48">
                    <a:moveTo>
                      <a:pt x="34" y="0"/>
                    </a:moveTo>
                    <a:lnTo>
                      <a:pt x="62" y="4"/>
                    </a:lnTo>
                    <a:lnTo>
                      <a:pt x="65" y="21"/>
                    </a:lnTo>
                    <a:lnTo>
                      <a:pt x="35" y="41"/>
                    </a:lnTo>
                    <a:lnTo>
                      <a:pt x="4" y="48"/>
                    </a:lnTo>
                    <a:lnTo>
                      <a:pt x="0" y="26"/>
                    </a:lnTo>
                    <a:lnTo>
                      <a:pt x="34" y="0"/>
                    </a:lnTo>
                    <a:close/>
                  </a:path>
                </a:pathLst>
              </a:custGeom>
              <a:solidFill>
                <a:srgbClr val="0099CC"/>
              </a:solidFill>
              <a:ln w="11113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22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6329" name="Freeform 1164"/>
              <p:cNvSpPr>
                <a:spLocks/>
              </p:cNvSpPr>
              <p:nvPr/>
            </p:nvSpPr>
            <p:spPr bwMode="auto">
              <a:xfrm>
                <a:off x="1460" y="2057"/>
                <a:ext cx="33" cy="24"/>
              </a:xfrm>
              <a:custGeom>
                <a:avLst/>
                <a:gdLst>
                  <a:gd name="T0" fmla="*/ 28 w 66"/>
                  <a:gd name="T1" fmla="*/ 0 h 48"/>
                  <a:gd name="T2" fmla="*/ 33 w 66"/>
                  <a:gd name="T3" fmla="*/ 12 h 48"/>
                  <a:gd name="T4" fmla="*/ 17 w 66"/>
                  <a:gd name="T5" fmla="*/ 21 h 48"/>
                  <a:gd name="T6" fmla="*/ 4 w 66"/>
                  <a:gd name="T7" fmla="*/ 24 h 48"/>
                  <a:gd name="T8" fmla="*/ 0 w 66"/>
                  <a:gd name="T9" fmla="*/ 13 h 48"/>
                  <a:gd name="T10" fmla="*/ 7 w 66"/>
                  <a:gd name="T11" fmla="*/ 5 h 48"/>
                  <a:gd name="T12" fmla="*/ 28 w 66"/>
                  <a:gd name="T13" fmla="*/ 0 h 4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66" h="48">
                    <a:moveTo>
                      <a:pt x="55" y="0"/>
                    </a:moveTo>
                    <a:lnTo>
                      <a:pt x="66" y="23"/>
                    </a:lnTo>
                    <a:lnTo>
                      <a:pt x="34" y="41"/>
                    </a:lnTo>
                    <a:lnTo>
                      <a:pt x="7" y="48"/>
                    </a:lnTo>
                    <a:lnTo>
                      <a:pt x="0" y="25"/>
                    </a:lnTo>
                    <a:lnTo>
                      <a:pt x="13" y="9"/>
                    </a:lnTo>
                    <a:lnTo>
                      <a:pt x="55" y="0"/>
                    </a:lnTo>
                    <a:close/>
                  </a:path>
                </a:pathLst>
              </a:custGeom>
              <a:solidFill>
                <a:srgbClr val="0099CC"/>
              </a:solidFill>
              <a:ln w="11113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22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6330" name="Freeform 1165"/>
              <p:cNvSpPr>
                <a:spLocks/>
              </p:cNvSpPr>
              <p:nvPr/>
            </p:nvSpPr>
            <p:spPr bwMode="auto">
              <a:xfrm>
                <a:off x="1508" y="1937"/>
                <a:ext cx="17" cy="46"/>
              </a:xfrm>
              <a:custGeom>
                <a:avLst/>
                <a:gdLst>
                  <a:gd name="T0" fmla="*/ 7 w 35"/>
                  <a:gd name="T1" fmla="*/ 46 h 92"/>
                  <a:gd name="T2" fmla="*/ 17 w 35"/>
                  <a:gd name="T3" fmla="*/ 35 h 92"/>
                  <a:gd name="T4" fmla="*/ 14 w 35"/>
                  <a:gd name="T5" fmla="*/ 20 h 92"/>
                  <a:gd name="T6" fmla="*/ 11 w 35"/>
                  <a:gd name="T7" fmla="*/ 12 h 92"/>
                  <a:gd name="T8" fmla="*/ 7 w 35"/>
                  <a:gd name="T9" fmla="*/ 0 h 92"/>
                  <a:gd name="T10" fmla="*/ 0 w 35"/>
                  <a:gd name="T11" fmla="*/ 6 h 92"/>
                  <a:gd name="T12" fmla="*/ 4 w 35"/>
                  <a:gd name="T13" fmla="*/ 22 h 92"/>
                  <a:gd name="T14" fmla="*/ 7 w 35"/>
                  <a:gd name="T15" fmla="*/ 46 h 92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35" h="92">
                    <a:moveTo>
                      <a:pt x="15" y="92"/>
                    </a:moveTo>
                    <a:lnTo>
                      <a:pt x="35" y="69"/>
                    </a:lnTo>
                    <a:lnTo>
                      <a:pt x="28" y="39"/>
                    </a:lnTo>
                    <a:lnTo>
                      <a:pt x="22" y="23"/>
                    </a:lnTo>
                    <a:lnTo>
                      <a:pt x="15" y="0"/>
                    </a:lnTo>
                    <a:lnTo>
                      <a:pt x="0" y="11"/>
                    </a:lnTo>
                    <a:lnTo>
                      <a:pt x="8" y="43"/>
                    </a:lnTo>
                    <a:lnTo>
                      <a:pt x="15" y="92"/>
                    </a:lnTo>
                    <a:close/>
                  </a:path>
                </a:pathLst>
              </a:custGeom>
              <a:solidFill>
                <a:srgbClr val="0099CC"/>
              </a:solidFill>
              <a:ln w="11113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22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6331" name="Freeform 1166"/>
              <p:cNvSpPr>
                <a:spLocks/>
              </p:cNvSpPr>
              <p:nvPr/>
            </p:nvSpPr>
            <p:spPr bwMode="auto">
              <a:xfrm>
                <a:off x="1378" y="2116"/>
                <a:ext cx="86" cy="88"/>
              </a:xfrm>
              <a:custGeom>
                <a:avLst/>
                <a:gdLst>
                  <a:gd name="T0" fmla="*/ 30 w 171"/>
                  <a:gd name="T1" fmla="*/ 0 h 175"/>
                  <a:gd name="T2" fmla="*/ 50 w 171"/>
                  <a:gd name="T3" fmla="*/ 0 h 175"/>
                  <a:gd name="T4" fmla="*/ 65 w 171"/>
                  <a:gd name="T5" fmla="*/ 4 h 175"/>
                  <a:gd name="T6" fmla="*/ 74 w 171"/>
                  <a:gd name="T7" fmla="*/ 18 h 175"/>
                  <a:gd name="T8" fmla="*/ 84 w 171"/>
                  <a:gd name="T9" fmla="*/ 41 h 175"/>
                  <a:gd name="T10" fmla="*/ 86 w 171"/>
                  <a:gd name="T11" fmla="*/ 60 h 175"/>
                  <a:gd name="T12" fmla="*/ 76 w 171"/>
                  <a:gd name="T13" fmla="*/ 70 h 175"/>
                  <a:gd name="T14" fmla="*/ 73 w 171"/>
                  <a:gd name="T15" fmla="*/ 83 h 175"/>
                  <a:gd name="T16" fmla="*/ 63 w 171"/>
                  <a:gd name="T17" fmla="*/ 88 h 175"/>
                  <a:gd name="T18" fmla="*/ 53 w 171"/>
                  <a:gd name="T19" fmla="*/ 76 h 175"/>
                  <a:gd name="T20" fmla="*/ 44 w 171"/>
                  <a:gd name="T21" fmla="*/ 55 h 175"/>
                  <a:gd name="T22" fmla="*/ 38 w 171"/>
                  <a:gd name="T23" fmla="*/ 47 h 175"/>
                  <a:gd name="T24" fmla="*/ 21 w 171"/>
                  <a:gd name="T25" fmla="*/ 45 h 175"/>
                  <a:gd name="T26" fmla="*/ 0 w 171"/>
                  <a:gd name="T27" fmla="*/ 23 h 175"/>
                  <a:gd name="T28" fmla="*/ 30 w 171"/>
                  <a:gd name="T29" fmla="*/ 0 h 175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0" t="0" r="r" b="b"/>
                <a:pathLst>
                  <a:path w="171" h="175">
                    <a:moveTo>
                      <a:pt x="60" y="0"/>
                    </a:moveTo>
                    <a:lnTo>
                      <a:pt x="99" y="0"/>
                    </a:lnTo>
                    <a:lnTo>
                      <a:pt x="129" y="7"/>
                    </a:lnTo>
                    <a:lnTo>
                      <a:pt x="148" y="36"/>
                    </a:lnTo>
                    <a:lnTo>
                      <a:pt x="168" y="82"/>
                    </a:lnTo>
                    <a:lnTo>
                      <a:pt x="171" y="120"/>
                    </a:lnTo>
                    <a:lnTo>
                      <a:pt x="152" y="140"/>
                    </a:lnTo>
                    <a:lnTo>
                      <a:pt x="145" y="166"/>
                    </a:lnTo>
                    <a:lnTo>
                      <a:pt x="125" y="175"/>
                    </a:lnTo>
                    <a:lnTo>
                      <a:pt x="106" y="152"/>
                    </a:lnTo>
                    <a:lnTo>
                      <a:pt x="88" y="110"/>
                    </a:lnTo>
                    <a:lnTo>
                      <a:pt x="76" y="94"/>
                    </a:lnTo>
                    <a:lnTo>
                      <a:pt x="42" y="90"/>
                    </a:lnTo>
                    <a:lnTo>
                      <a:pt x="0" y="46"/>
                    </a:lnTo>
                    <a:lnTo>
                      <a:pt x="60" y="0"/>
                    </a:lnTo>
                    <a:close/>
                  </a:path>
                </a:pathLst>
              </a:custGeom>
              <a:solidFill>
                <a:srgbClr val="0099CC"/>
              </a:solidFill>
              <a:ln w="11113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22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6332" name="Freeform 1167"/>
              <p:cNvSpPr>
                <a:spLocks/>
              </p:cNvSpPr>
              <p:nvPr/>
            </p:nvSpPr>
            <p:spPr bwMode="auto">
              <a:xfrm>
                <a:off x="1504" y="1885"/>
                <a:ext cx="44" cy="33"/>
              </a:xfrm>
              <a:custGeom>
                <a:avLst/>
                <a:gdLst>
                  <a:gd name="T0" fmla="*/ 39 w 89"/>
                  <a:gd name="T1" fmla="*/ 0 h 65"/>
                  <a:gd name="T2" fmla="*/ 44 w 89"/>
                  <a:gd name="T3" fmla="*/ 8 h 65"/>
                  <a:gd name="T4" fmla="*/ 27 w 89"/>
                  <a:gd name="T5" fmla="*/ 18 h 65"/>
                  <a:gd name="T6" fmla="*/ 11 w 89"/>
                  <a:gd name="T7" fmla="*/ 33 h 65"/>
                  <a:gd name="T8" fmla="*/ 2 w 89"/>
                  <a:gd name="T9" fmla="*/ 29 h 65"/>
                  <a:gd name="T10" fmla="*/ 0 w 89"/>
                  <a:gd name="T11" fmla="*/ 12 h 65"/>
                  <a:gd name="T12" fmla="*/ 0 w 89"/>
                  <a:gd name="T13" fmla="*/ 6 h 65"/>
                  <a:gd name="T14" fmla="*/ 26 w 89"/>
                  <a:gd name="T15" fmla="*/ 0 h 65"/>
                  <a:gd name="T16" fmla="*/ 39 w 89"/>
                  <a:gd name="T17" fmla="*/ 0 h 65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89" h="65">
                    <a:moveTo>
                      <a:pt x="78" y="0"/>
                    </a:moveTo>
                    <a:lnTo>
                      <a:pt x="89" y="16"/>
                    </a:lnTo>
                    <a:lnTo>
                      <a:pt x="55" y="35"/>
                    </a:lnTo>
                    <a:lnTo>
                      <a:pt x="23" y="65"/>
                    </a:lnTo>
                    <a:lnTo>
                      <a:pt x="4" y="58"/>
                    </a:lnTo>
                    <a:lnTo>
                      <a:pt x="0" y="23"/>
                    </a:lnTo>
                    <a:lnTo>
                      <a:pt x="0" y="11"/>
                    </a:lnTo>
                    <a:lnTo>
                      <a:pt x="53" y="0"/>
                    </a:lnTo>
                    <a:lnTo>
                      <a:pt x="78" y="0"/>
                    </a:lnTo>
                    <a:close/>
                  </a:path>
                </a:pathLst>
              </a:custGeom>
              <a:solidFill>
                <a:srgbClr val="0099CC"/>
              </a:solidFill>
              <a:ln w="11113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22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</p:grpSp>
      </p:grpSp>
      <p:grpSp>
        <p:nvGrpSpPr>
          <p:cNvPr id="6248" name="Group 1168"/>
          <p:cNvGrpSpPr>
            <a:grpSpLocks/>
          </p:cNvGrpSpPr>
          <p:nvPr/>
        </p:nvGrpSpPr>
        <p:grpSpPr bwMode="auto">
          <a:xfrm>
            <a:off x="6305803" y="1773242"/>
            <a:ext cx="1788903" cy="2087722"/>
            <a:chOff x="2573" y="576"/>
            <a:chExt cx="1174" cy="1385"/>
          </a:xfrm>
        </p:grpSpPr>
        <p:grpSp>
          <p:nvGrpSpPr>
            <p:cNvPr id="6273" name="Group 1169"/>
            <p:cNvGrpSpPr>
              <a:grpSpLocks/>
            </p:cNvGrpSpPr>
            <p:nvPr/>
          </p:nvGrpSpPr>
          <p:grpSpPr bwMode="auto">
            <a:xfrm>
              <a:off x="2655" y="1698"/>
              <a:ext cx="361" cy="263"/>
              <a:chOff x="2083" y="2114"/>
              <a:chExt cx="304" cy="239"/>
            </a:xfrm>
          </p:grpSpPr>
          <p:sp>
            <p:nvSpPr>
              <p:cNvPr id="6319" name="Freeform 1170"/>
              <p:cNvSpPr>
                <a:spLocks/>
              </p:cNvSpPr>
              <p:nvPr/>
            </p:nvSpPr>
            <p:spPr bwMode="auto">
              <a:xfrm>
                <a:off x="2083" y="2162"/>
                <a:ext cx="128" cy="157"/>
              </a:xfrm>
              <a:custGeom>
                <a:avLst/>
                <a:gdLst>
                  <a:gd name="T0" fmla="*/ 10 w 256"/>
                  <a:gd name="T1" fmla="*/ 134 h 314"/>
                  <a:gd name="T2" fmla="*/ 17 w 256"/>
                  <a:gd name="T3" fmla="*/ 146 h 314"/>
                  <a:gd name="T4" fmla="*/ 31 w 256"/>
                  <a:gd name="T5" fmla="*/ 146 h 314"/>
                  <a:gd name="T6" fmla="*/ 44 w 256"/>
                  <a:gd name="T7" fmla="*/ 149 h 314"/>
                  <a:gd name="T8" fmla="*/ 54 w 256"/>
                  <a:gd name="T9" fmla="*/ 157 h 314"/>
                  <a:gd name="T10" fmla="*/ 65 w 256"/>
                  <a:gd name="T11" fmla="*/ 157 h 314"/>
                  <a:gd name="T12" fmla="*/ 58 w 256"/>
                  <a:gd name="T13" fmla="*/ 148 h 314"/>
                  <a:gd name="T14" fmla="*/ 63 w 256"/>
                  <a:gd name="T15" fmla="*/ 134 h 314"/>
                  <a:gd name="T16" fmla="*/ 69 w 256"/>
                  <a:gd name="T17" fmla="*/ 119 h 314"/>
                  <a:gd name="T18" fmla="*/ 73 w 256"/>
                  <a:gd name="T19" fmla="*/ 104 h 314"/>
                  <a:gd name="T20" fmla="*/ 88 w 256"/>
                  <a:gd name="T21" fmla="*/ 94 h 314"/>
                  <a:gd name="T22" fmla="*/ 100 w 256"/>
                  <a:gd name="T23" fmla="*/ 87 h 314"/>
                  <a:gd name="T24" fmla="*/ 99 w 256"/>
                  <a:gd name="T25" fmla="*/ 77 h 314"/>
                  <a:gd name="T26" fmla="*/ 99 w 256"/>
                  <a:gd name="T27" fmla="*/ 61 h 314"/>
                  <a:gd name="T28" fmla="*/ 102 w 256"/>
                  <a:gd name="T29" fmla="*/ 54 h 314"/>
                  <a:gd name="T30" fmla="*/ 113 w 256"/>
                  <a:gd name="T31" fmla="*/ 52 h 314"/>
                  <a:gd name="T32" fmla="*/ 119 w 256"/>
                  <a:gd name="T33" fmla="*/ 56 h 314"/>
                  <a:gd name="T34" fmla="*/ 128 w 256"/>
                  <a:gd name="T35" fmla="*/ 44 h 314"/>
                  <a:gd name="T36" fmla="*/ 125 w 256"/>
                  <a:gd name="T37" fmla="*/ 35 h 314"/>
                  <a:gd name="T38" fmla="*/ 119 w 256"/>
                  <a:gd name="T39" fmla="*/ 33 h 314"/>
                  <a:gd name="T40" fmla="*/ 107 w 256"/>
                  <a:gd name="T41" fmla="*/ 33 h 314"/>
                  <a:gd name="T42" fmla="*/ 102 w 256"/>
                  <a:gd name="T43" fmla="*/ 33 h 314"/>
                  <a:gd name="T44" fmla="*/ 99 w 256"/>
                  <a:gd name="T45" fmla="*/ 18 h 314"/>
                  <a:gd name="T46" fmla="*/ 100 w 256"/>
                  <a:gd name="T47" fmla="*/ 4 h 314"/>
                  <a:gd name="T48" fmla="*/ 92 w 256"/>
                  <a:gd name="T49" fmla="*/ 0 h 314"/>
                  <a:gd name="T50" fmla="*/ 89 w 256"/>
                  <a:gd name="T51" fmla="*/ 6 h 314"/>
                  <a:gd name="T52" fmla="*/ 69 w 256"/>
                  <a:gd name="T53" fmla="*/ 2 h 314"/>
                  <a:gd name="T54" fmla="*/ 65 w 256"/>
                  <a:gd name="T55" fmla="*/ 7 h 314"/>
                  <a:gd name="T56" fmla="*/ 69 w 256"/>
                  <a:gd name="T57" fmla="*/ 20 h 314"/>
                  <a:gd name="T58" fmla="*/ 67 w 256"/>
                  <a:gd name="T59" fmla="*/ 33 h 314"/>
                  <a:gd name="T60" fmla="*/ 59 w 256"/>
                  <a:gd name="T61" fmla="*/ 23 h 314"/>
                  <a:gd name="T62" fmla="*/ 56 w 256"/>
                  <a:gd name="T63" fmla="*/ 15 h 314"/>
                  <a:gd name="T64" fmla="*/ 44 w 256"/>
                  <a:gd name="T65" fmla="*/ 17 h 314"/>
                  <a:gd name="T66" fmla="*/ 40 w 256"/>
                  <a:gd name="T67" fmla="*/ 25 h 314"/>
                  <a:gd name="T68" fmla="*/ 36 w 256"/>
                  <a:gd name="T69" fmla="*/ 29 h 314"/>
                  <a:gd name="T70" fmla="*/ 36 w 256"/>
                  <a:gd name="T71" fmla="*/ 40 h 314"/>
                  <a:gd name="T72" fmla="*/ 35 w 256"/>
                  <a:gd name="T73" fmla="*/ 38 h 314"/>
                  <a:gd name="T74" fmla="*/ 25 w 256"/>
                  <a:gd name="T75" fmla="*/ 23 h 314"/>
                  <a:gd name="T76" fmla="*/ 20 w 256"/>
                  <a:gd name="T77" fmla="*/ 18 h 314"/>
                  <a:gd name="T78" fmla="*/ 14 w 256"/>
                  <a:gd name="T79" fmla="*/ 22 h 314"/>
                  <a:gd name="T80" fmla="*/ 15 w 256"/>
                  <a:gd name="T81" fmla="*/ 29 h 314"/>
                  <a:gd name="T82" fmla="*/ 15 w 256"/>
                  <a:gd name="T83" fmla="*/ 35 h 314"/>
                  <a:gd name="T84" fmla="*/ 6 w 256"/>
                  <a:gd name="T85" fmla="*/ 38 h 314"/>
                  <a:gd name="T86" fmla="*/ 6 w 256"/>
                  <a:gd name="T87" fmla="*/ 50 h 314"/>
                  <a:gd name="T88" fmla="*/ 14 w 256"/>
                  <a:gd name="T89" fmla="*/ 61 h 314"/>
                  <a:gd name="T90" fmla="*/ 14 w 256"/>
                  <a:gd name="T91" fmla="*/ 69 h 314"/>
                  <a:gd name="T92" fmla="*/ 10 w 256"/>
                  <a:gd name="T93" fmla="*/ 77 h 314"/>
                  <a:gd name="T94" fmla="*/ 0 w 256"/>
                  <a:gd name="T95" fmla="*/ 85 h 314"/>
                  <a:gd name="T96" fmla="*/ 2 w 256"/>
                  <a:gd name="T97" fmla="*/ 94 h 314"/>
                  <a:gd name="T98" fmla="*/ 12 w 256"/>
                  <a:gd name="T99" fmla="*/ 102 h 314"/>
                  <a:gd name="T100" fmla="*/ 15 w 256"/>
                  <a:gd name="T101" fmla="*/ 110 h 314"/>
                  <a:gd name="T102" fmla="*/ 14 w 256"/>
                  <a:gd name="T103" fmla="*/ 125 h 314"/>
                  <a:gd name="T104" fmla="*/ 10 w 256"/>
                  <a:gd name="T105" fmla="*/ 134 h 314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</a:gdLst>
                <a:ahLst/>
                <a:cxnLst>
                  <a:cxn ang="T106">
                    <a:pos x="T0" y="T1"/>
                  </a:cxn>
                  <a:cxn ang="T107">
                    <a:pos x="T2" y="T3"/>
                  </a:cxn>
                  <a:cxn ang="T108">
                    <a:pos x="T4" y="T5"/>
                  </a:cxn>
                  <a:cxn ang="T109">
                    <a:pos x="T6" y="T7"/>
                  </a:cxn>
                  <a:cxn ang="T110">
                    <a:pos x="T8" y="T9"/>
                  </a:cxn>
                  <a:cxn ang="T111">
                    <a:pos x="T10" y="T11"/>
                  </a:cxn>
                  <a:cxn ang="T112">
                    <a:pos x="T12" y="T13"/>
                  </a:cxn>
                  <a:cxn ang="T113">
                    <a:pos x="T14" y="T15"/>
                  </a:cxn>
                  <a:cxn ang="T114">
                    <a:pos x="T16" y="T17"/>
                  </a:cxn>
                  <a:cxn ang="T115">
                    <a:pos x="T18" y="T19"/>
                  </a:cxn>
                  <a:cxn ang="T116">
                    <a:pos x="T20" y="T21"/>
                  </a:cxn>
                  <a:cxn ang="T117">
                    <a:pos x="T22" y="T23"/>
                  </a:cxn>
                  <a:cxn ang="T118">
                    <a:pos x="T24" y="T25"/>
                  </a:cxn>
                  <a:cxn ang="T119">
                    <a:pos x="T26" y="T27"/>
                  </a:cxn>
                  <a:cxn ang="T120">
                    <a:pos x="T28" y="T29"/>
                  </a:cxn>
                  <a:cxn ang="T121">
                    <a:pos x="T30" y="T31"/>
                  </a:cxn>
                  <a:cxn ang="T122">
                    <a:pos x="T32" y="T33"/>
                  </a:cxn>
                  <a:cxn ang="T123">
                    <a:pos x="T34" y="T35"/>
                  </a:cxn>
                  <a:cxn ang="T124">
                    <a:pos x="T36" y="T37"/>
                  </a:cxn>
                  <a:cxn ang="T125">
                    <a:pos x="T38" y="T39"/>
                  </a:cxn>
                  <a:cxn ang="T126">
                    <a:pos x="T40" y="T41"/>
                  </a:cxn>
                  <a:cxn ang="T127">
                    <a:pos x="T42" y="T43"/>
                  </a:cxn>
                  <a:cxn ang="T128">
                    <a:pos x="T44" y="T45"/>
                  </a:cxn>
                  <a:cxn ang="T129">
                    <a:pos x="T46" y="T47"/>
                  </a:cxn>
                  <a:cxn ang="T130">
                    <a:pos x="T48" y="T49"/>
                  </a:cxn>
                  <a:cxn ang="T131">
                    <a:pos x="T50" y="T51"/>
                  </a:cxn>
                  <a:cxn ang="T132">
                    <a:pos x="T52" y="T53"/>
                  </a:cxn>
                  <a:cxn ang="T133">
                    <a:pos x="T54" y="T55"/>
                  </a:cxn>
                  <a:cxn ang="T134">
                    <a:pos x="T56" y="T57"/>
                  </a:cxn>
                  <a:cxn ang="T135">
                    <a:pos x="T58" y="T59"/>
                  </a:cxn>
                  <a:cxn ang="T136">
                    <a:pos x="T60" y="T61"/>
                  </a:cxn>
                  <a:cxn ang="T137">
                    <a:pos x="T62" y="T63"/>
                  </a:cxn>
                  <a:cxn ang="T138">
                    <a:pos x="T64" y="T65"/>
                  </a:cxn>
                  <a:cxn ang="T139">
                    <a:pos x="T66" y="T67"/>
                  </a:cxn>
                  <a:cxn ang="T140">
                    <a:pos x="T68" y="T69"/>
                  </a:cxn>
                  <a:cxn ang="T141">
                    <a:pos x="T70" y="T71"/>
                  </a:cxn>
                  <a:cxn ang="T142">
                    <a:pos x="T72" y="T73"/>
                  </a:cxn>
                  <a:cxn ang="T143">
                    <a:pos x="T74" y="T75"/>
                  </a:cxn>
                  <a:cxn ang="T144">
                    <a:pos x="T76" y="T77"/>
                  </a:cxn>
                  <a:cxn ang="T145">
                    <a:pos x="T78" y="T79"/>
                  </a:cxn>
                  <a:cxn ang="T146">
                    <a:pos x="T80" y="T81"/>
                  </a:cxn>
                  <a:cxn ang="T147">
                    <a:pos x="T82" y="T83"/>
                  </a:cxn>
                  <a:cxn ang="T148">
                    <a:pos x="T84" y="T85"/>
                  </a:cxn>
                  <a:cxn ang="T149">
                    <a:pos x="T86" y="T87"/>
                  </a:cxn>
                  <a:cxn ang="T150">
                    <a:pos x="T88" y="T89"/>
                  </a:cxn>
                  <a:cxn ang="T151">
                    <a:pos x="T90" y="T91"/>
                  </a:cxn>
                  <a:cxn ang="T152">
                    <a:pos x="T92" y="T93"/>
                  </a:cxn>
                  <a:cxn ang="T153">
                    <a:pos x="T94" y="T95"/>
                  </a:cxn>
                  <a:cxn ang="T154">
                    <a:pos x="T96" y="T97"/>
                  </a:cxn>
                  <a:cxn ang="T155">
                    <a:pos x="T98" y="T99"/>
                  </a:cxn>
                  <a:cxn ang="T156">
                    <a:pos x="T100" y="T101"/>
                  </a:cxn>
                  <a:cxn ang="T157">
                    <a:pos x="T102" y="T103"/>
                  </a:cxn>
                  <a:cxn ang="T158">
                    <a:pos x="T104" y="T105"/>
                  </a:cxn>
                </a:cxnLst>
                <a:rect l="0" t="0" r="r" b="b"/>
                <a:pathLst>
                  <a:path w="256" h="314">
                    <a:moveTo>
                      <a:pt x="20" y="268"/>
                    </a:moveTo>
                    <a:lnTo>
                      <a:pt x="34" y="291"/>
                    </a:lnTo>
                    <a:lnTo>
                      <a:pt x="62" y="291"/>
                    </a:lnTo>
                    <a:lnTo>
                      <a:pt x="88" y="298"/>
                    </a:lnTo>
                    <a:lnTo>
                      <a:pt x="108" y="314"/>
                    </a:lnTo>
                    <a:lnTo>
                      <a:pt x="129" y="314"/>
                    </a:lnTo>
                    <a:lnTo>
                      <a:pt x="115" y="295"/>
                    </a:lnTo>
                    <a:lnTo>
                      <a:pt x="125" y="268"/>
                    </a:lnTo>
                    <a:lnTo>
                      <a:pt x="138" y="238"/>
                    </a:lnTo>
                    <a:lnTo>
                      <a:pt x="145" y="207"/>
                    </a:lnTo>
                    <a:lnTo>
                      <a:pt x="175" y="187"/>
                    </a:lnTo>
                    <a:lnTo>
                      <a:pt x="200" y="173"/>
                    </a:lnTo>
                    <a:lnTo>
                      <a:pt x="198" y="154"/>
                    </a:lnTo>
                    <a:lnTo>
                      <a:pt x="198" y="122"/>
                    </a:lnTo>
                    <a:lnTo>
                      <a:pt x="203" y="108"/>
                    </a:lnTo>
                    <a:lnTo>
                      <a:pt x="226" y="104"/>
                    </a:lnTo>
                    <a:lnTo>
                      <a:pt x="237" y="111"/>
                    </a:lnTo>
                    <a:lnTo>
                      <a:pt x="256" y="88"/>
                    </a:lnTo>
                    <a:lnTo>
                      <a:pt x="249" y="69"/>
                    </a:lnTo>
                    <a:lnTo>
                      <a:pt x="237" y="65"/>
                    </a:lnTo>
                    <a:lnTo>
                      <a:pt x="214" y="65"/>
                    </a:lnTo>
                    <a:lnTo>
                      <a:pt x="203" y="65"/>
                    </a:lnTo>
                    <a:lnTo>
                      <a:pt x="198" y="35"/>
                    </a:lnTo>
                    <a:lnTo>
                      <a:pt x="200" y="7"/>
                    </a:lnTo>
                    <a:lnTo>
                      <a:pt x="184" y="0"/>
                    </a:lnTo>
                    <a:lnTo>
                      <a:pt x="177" y="11"/>
                    </a:lnTo>
                    <a:lnTo>
                      <a:pt x="138" y="4"/>
                    </a:lnTo>
                    <a:lnTo>
                      <a:pt x="129" y="13"/>
                    </a:lnTo>
                    <a:lnTo>
                      <a:pt x="138" y="39"/>
                    </a:lnTo>
                    <a:lnTo>
                      <a:pt x="134" y="65"/>
                    </a:lnTo>
                    <a:lnTo>
                      <a:pt x="118" y="46"/>
                    </a:lnTo>
                    <a:lnTo>
                      <a:pt x="111" y="30"/>
                    </a:lnTo>
                    <a:lnTo>
                      <a:pt x="88" y="34"/>
                    </a:lnTo>
                    <a:lnTo>
                      <a:pt x="80" y="50"/>
                    </a:lnTo>
                    <a:lnTo>
                      <a:pt x="72" y="57"/>
                    </a:lnTo>
                    <a:lnTo>
                      <a:pt x="72" y="80"/>
                    </a:lnTo>
                    <a:lnTo>
                      <a:pt x="69" y="76"/>
                    </a:lnTo>
                    <a:lnTo>
                      <a:pt x="50" y="46"/>
                    </a:lnTo>
                    <a:lnTo>
                      <a:pt x="39" y="35"/>
                    </a:lnTo>
                    <a:lnTo>
                      <a:pt x="27" y="43"/>
                    </a:lnTo>
                    <a:lnTo>
                      <a:pt x="30" y="58"/>
                    </a:lnTo>
                    <a:lnTo>
                      <a:pt x="30" y="69"/>
                    </a:lnTo>
                    <a:lnTo>
                      <a:pt x="12" y="76"/>
                    </a:lnTo>
                    <a:lnTo>
                      <a:pt x="12" y="99"/>
                    </a:lnTo>
                    <a:lnTo>
                      <a:pt x="27" y="122"/>
                    </a:lnTo>
                    <a:lnTo>
                      <a:pt x="27" y="138"/>
                    </a:lnTo>
                    <a:lnTo>
                      <a:pt x="20" y="154"/>
                    </a:lnTo>
                    <a:lnTo>
                      <a:pt x="0" y="170"/>
                    </a:lnTo>
                    <a:lnTo>
                      <a:pt x="4" y="187"/>
                    </a:lnTo>
                    <a:lnTo>
                      <a:pt x="23" y="203"/>
                    </a:lnTo>
                    <a:lnTo>
                      <a:pt x="30" y="219"/>
                    </a:lnTo>
                    <a:lnTo>
                      <a:pt x="27" y="249"/>
                    </a:lnTo>
                    <a:lnTo>
                      <a:pt x="20" y="268"/>
                    </a:lnTo>
                    <a:close/>
                  </a:path>
                </a:pathLst>
              </a:custGeom>
              <a:solidFill>
                <a:srgbClr val="0066FF"/>
              </a:solidFill>
              <a:ln w="12700" cmpd="sng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22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6320" name="Freeform 1171"/>
              <p:cNvSpPr>
                <a:spLocks/>
              </p:cNvSpPr>
              <p:nvPr/>
            </p:nvSpPr>
            <p:spPr bwMode="auto">
              <a:xfrm>
                <a:off x="2110" y="2114"/>
                <a:ext cx="96" cy="60"/>
              </a:xfrm>
              <a:custGeom>
                <a:avLst/>
                <a:gdLst>
                  <a:gd name="T0" fmla="*/ 0 w 192"/>
                  <a:gd name="T1" fmla="*/ 59 h 120"/>
                  <a:gd name="T2" fmla="*/ 8 w 192"/>
                  <a:gd name="T3" fmla="*/ 60 h 120"/>
                  <a:gd name="T4" fmla="*/ 18 w 192"/>
                  <a:gd name="T5" fmla="*/ 53 h 120"/>
                  <a:gd name="T6" fmla="*/ 28 w 192"/>
                  <a:gd name="T7" fmla="*/ 42 h 120"/>
                  <a:gd name="T8" fmla="*/ 54 w 192"/>
                  <a:gd name="T9" fmla="*/ 42 h 120"/>
                  <a:gd name="T10" fmla="*/ 77 w 192"/>
                  <a:gd name="T11" fmla="*/ 37 h 120"/>
                  <a:gd name="T12" fmla="*/ 90 w 192"/>
                  <a:gd name="T13" fmla="*/ 27 h 120"/>
                  <a:gd name="T14" fmla="*/ 95 w 192"/>
                  <a:gd name="T15" fmla="*/ 14 h 120"/>
                  <a:gd name="T16" fmla="*/ 96 w 192"/>
                  <a:gd name="T17" fmla="*/ 0 h 120"/>
                  <a:gd name="T18" fmla="*/ 79 w 192"/>
                  <a:gd name="T19" fmla="*/ 8 h 120"/>
                  <a:gd name="T20" fmla="*/ 46 w 192"/>
                  <a:gd name="T21" fmla="*/ 23 h 120"/>
                  <a:gd name="T22" fmla="*/ 37 w 192"/>
                  <a:gd name="T23" fmla="*/ 25 h 120"/>
                  <a:gd name="T24" fmla="*/ 28 w 192"/>
                  <a:gd name="T25" fmla="*/ 32 h 120"/>
                  <a:gd name="T26" fmla="*/ 8 w 192"/>
                  <a:gd name="T27" fmla="*/ 36 h 120"/>
                  <a:gd name="T28" fmla="*/ 0 w 192"/>
                  <a:gd name="T29" fmla="*/ 40 h 120"/>
                  <a:gd name="T30" fmla="*/ 0 w 192"/>
                  <a:gd name="T31" fmla="*/ 59 h 120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0" t="0" r="r" b="b"/>
                <a:pathLst>
                  <a:path w="192" h="120">
                    <a:moveTo>
                      <a:pt x="0" y="117"/>
                    </a:moveTo>
                    <a:lnTo>
                      <a:pt x="16" y="120"/>
                    </a:lnTo>
                    <a:lnTo>
                      <a:pt x="35" y="106"/>
                    </a:lnTo>
                    <a:lnTo>
                      <a:pt x="55" y="83"/>
                    </a:lnTo>
                    <a:lnTo>
                      <a:pt x="108" y="83"/>
                    </a:lnTo>
                    <a:lnTo>
                      <a:pt x="154" y="74"/>
                    </a:lnTo>
                    <a:lnTo>
                      <a:pt x="180" y="53"/>
                    </a:lnTo>
                    <a:lnTo>
                      <a:pt x="189" y="27"/>
                    </a:lnTo>
                    <a:lnTo>
                      <a:pt x="192" y="0"/>
                    </a:lnTo>
                    <a:lnTo>
                      <a:pt x="157" y="16"/>
                    </a:lnTo>
                    <a:lnTo>
                      <a:pt x="92" y="46"/>
                    </a:lnTo>
                    <a:lnTo>
                      <a:pt x="74" y="50"/>
                    </a:lnTo>
                    <a:lnTo>
                      <a:pt x="55" y="64"/>
                    </a:lnTo>
                    <a:lnTo>
                      <a:pt x="16" y="71"/>
                    </a:lnTo>
                    <a:lnTo>
                      <a:pt x="0" y="80"/>
                    </a:lnTo>
                    <a:lnTo>
                      <a:pt x="0" y="117"/>
                    </a:lnTo>
                    <a:close/>
                  </a:path>
                </a:pathLst>
              </a:custGeom>
              <a:solidFill>
                <a:srgbClr val="0066FF"/>
              </a:solidFill>
              <a:ln w="12700" cmpd="sng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22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6321" name="Freeform 1172"/>
              <p:cNvSpPr>
                <a:spLocks/>
              </p:cNvSpPr>
              <p:nvPr/>
            </p:nvSpPr>
            <p:spPr bwMode="auto">
              <a:xfrm>
                <a:off x="2159" y="2261"/>
                <a:ext cx="41" cy="49"/>
              </a:xfrm>
              <a:custGeom>
                <a:avLst/>
                <a:gdLst>
                  <a:gd name="T0" fmla="*/ 13 w 83"/>
                  <a:gd name="T1" fmla="*/ 0 h 99"/>
                  <a:gd name="T2" fmla="*/ 39 w 83"/>
                  <a:gd name="T3" fmla="*/ 16 h 99"/>
                  <a:gd name="T4" fmla="*/ 41 w 83"/>
                  <a:gd name="T5" fmla="*/ 24 h 99"/>
                  <a:gd name="T6" fmla="*/ 31 w 83"/>
                  <a:gd name="T7" fmla="*/ 34 h 99"/>
                  <a:gd name="T8" fmla="*/ 23 w 83"/>
                  <a:gd name="T9" fmla="*/ 41 h 99"/>
                  <a:gd name="T10" fmla="*/ 24 w 83"/>
                  <a:gd name="T11" fmla="*/ 49 h 99"/>
                  <a:gd name="T12" fmla="*/ 13 w 83"/>
                  <a:gd name="T13" fmla="*/ 47 h 99"/>
                  <a:gd name="T14" fmla="*/ 1 w 83"/>
                  <a:gd name="T15" fmla="*/ 34 h 99"/>
                  <a:gd name="T16" fmla="*/ 0 w 83"/>
                  <a:gd name="T17" fmla="*/ 24 h 99"/>
                  <a:gd name="T18" fmla="*/ 5 w 83"/>
                  <a:gd name="T19" fmla="*/ 14 h 99"/>
                  <a:gd name="T20" fmla="*/ 13 w 83"/>
                  <a:gd name="T21" fmla="*/ 0 h 99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83" h="99">
                    <a:moveTo>
                      <a:pt x="26" y="0"/>
                    </a:moveTo>
                    <a:lnTo>
                      <a:pt x="79" y="33"/>
                    </a:lnTo>
                    <a:lnTo>
                      <a:pt x="83" y="49"/>
                    </a:lnTo>
                    <a:lnTo>
                      <a:pt x="63" y="69"/>
                    </a:lnTo>
                    <a:lnTo>
                      <a:pt x="46" y="83"/>
                    </a:lnTo>
                    <a:lnTo>
                      <a:pt x="49" y="99"/>
                    </a:lnTo>
                    <a:lnTo>
                      <a:pt x="26" y="95"/>
                    </a:lnTo>
                    <a:lnTo>
                      <a:pt x="3" y="69"/>
                    </a:lnTo>
                    <a:lnTo>
                      <a:pt x="0" y="49"/>
                    </a:lnTo>
                    <a:lnTo>
                      <a:pt x="10" y="28"/>
                    </a:lnTo>
                    <a:lnTo>
                      <a:pt x="26" y="0"/>
                    </a:lnTo>
                    <a:close/>
                  </a:path>
                </a:pathLst>
              </a:custGeom>
              <a:solidFill>
                <a:srgbClr val="0066FF"/>
              </a:solidFill>
              <a:ln w="12700" cmpd="sng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22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6322" name="Freeform 1173"/>
              <p:cNvSpPr>
                <a:spLocks/>
              </p:cNvSpPr>
              <p:nvPr/>
            </p:nvSpPr>
            <p:spPr bwMode="auto">
              <a:xfrm>
                <a:off x="2211" y="2247"/>
                <a:ext cx="61" cy="72"/>
              </a:xfrm>
              <a:custGeom>
                <a:avLst/>
                <a:gdLst>
                  <a:gd name="T0" fmla="*/ 58 w 122"/>
                  <a:gd name="T1" fmla="*/ 0 h 144"/>
                  <a:gd name="T2" fmla="*/ 61 w 122"/>
                  <a:gd name="T3" fmla="*/ 4 h 144"/>
                  <a:gd name="T4" fmla="*/ 58 w 122"/>
                  <a:gd name="T5" fmla="*/ 8 h 144"/>
                  <a:gd name="T6" fmla="*/ 61 w 122"/>
                  <a:gd name="T7" fmla="*/ 16 h 144"/>
                  <a:gd name="T8" fmla="*/ 57 w 122"/>
                  <a:gd name="T9" fmla="*/ 26 h 144"/>
                  <a:gd name="T10" fmla="*/ 48 w 122"/>
                  <a:gd name="T11" fmla="*/ 32 h 144"/>
                  <a:gd name="T12" fmla="*/ 51 w 122"/>
                  <a:gd name="T13" fmla="*/ 40 h 144"/>
                  <a:gd name="T14" fmla="*/ 48 w 122"/>
                  <a:gd name="T15" fmla="*/ 47 h 144"/>
                  <a:gd name="T16" fmla="*/ 51 w 122"/>
                  <a:gd name="T17" fmla="*/ 55 h 144"/>
                  <a:gd name="T18" fmla="*/ 40 w 122"/>
                  <a:gd name="T19" fmla="*/ 72 h 144"/>
                  <a:gd name="T20" fmla="*/ 14 w 122"/>
                  <a:gd name="T21" fmla="*/ 55 h 144"/>
                  <a:gd name="T22" fmla="*/ 0 w 122"/>
                  <a:gd name="T23" fmla="*/ 45 h 144"/>
                  <a:gd name="T24" fmla="*/ 8 w 122"/>
                  <a:gd name="T25" fmla="*/ 40 h 144"/>
                  <a:gd name="T26" fmla="*/ 8 w 122"/>
                  <a:gd name="T27" fmla="*/ 28 h 144"/>
                  <a:gd name="T28" fmla="*/ 24 w 122"/>
                  <a:gd name="T29" fmla="*/ 19 h 144"/>
                  <a:gd name="T30" fmla="*/ 32 w 122"/>
                  <a:gd name="T31" fmla="*/ 23 h 144"/>
                  <a:gd name="T32" fmla="*/ 40 w 122"/>
                  <a:gd name="T33" fmla="*/ 19 h 144"/>
                  <a:gd name="T34" fmla="*/ 53 w 122"/>
                  <a:gd name="T35" fmla="*/ 10 h 144"/>
                  <a:gd name="T36" fmla="*/ 58 w 122"/>
                  <a:gd name="T37" fmla="*/ 0 h 144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0" t="0" r="r" b="b"/>
                <a:pathLst>
                  <a:path w="122" h="144">
                    <a:moveTo>
                      <a:pt x="115" y="0"/>
                    </a:moveTo>
                    <a:lnTo>
                      <a:pt x="122" y="7"/>
                    </a:lnTo>
                    <a:lnTo>
                      <a:pt x="115" y="15"/>
                    </a:lnTo>
                    <a:lnTo>
                      <a:pt x="122" y="31"/>
                    </a:lnTo>
                    <a:lnTo>
                      <a:pt x="113" y="51"/>
                    </a:lnTo>
                    <a:lnTo>
                      <a:pt x="95" y="63"/>
                    </a:lnTo>
                    <a:lnTo>
                      <a:pt x="102" y="79"/>
                    </a:lnTo>
                    <a:lnTo>
                      <a:pt x="95" y="93"/>
                    </a:lnTo>
                    <a:lnTo>
                      <a:pt x="102" y="109"/>
                    </a:lnTo>
                    <a:lnTo>
                      <a:pt x="79" y="144"/>
                    </a:lnTo>
                    <a:lnTo>
                      <a:pt x="28" y="109"/>
                    </a:lnTo>
                    <a:lnTo>
                      <a:pt x="0" y="90"/>
                    </a:lnTo>
                    <a:lnTo>
                      <a:pt x="16" y="79"/>
                    </a:lnTo>
                    <a:lnTo>
                      <a:pt x="16" y="56"/>
                    </a:lnTo>
                    <a:lnTo>
                      <a:pt x="48" y="38"/>
                    </a:lnTo>
                    <a:lnTo>
                      <a:pt x="64" y="45"/>
                    </a:lnTo>
                    <a:lnTo>
                      <a:pt x="79" y="38"/>
                    </a:lnTo>
                    <a:lnTo>
                      <a:pt x="106" y="19"/>
                    </a:lnTo>
                    <a:lnTo>
                      <a:pt x="115" y="0"/>
                    </a:lnTo>
                    <a:close/>
                  </a:path>
                </a:pathLst>
              </a:custGeom>
              <a:solidFill>
                <a:srgbClr val="0066FF"/>
              </a:solidFill>
              <a:ln w="12700" cmpd="sng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22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6323" name="Freeform 1174"/>
              <p:cNvSpPr>
                <a:spLocks/>
              </p:cNvSpPr>
              <p:nvPr/>
            </p:nvSpPr>
            <p:spPr bwMode="auto">
              <a:xfrm>
                <a:off x="2203" y="2322"/>
                <a:ext cx="25" cy="31"/>
              </a:xfrm>
              <a:custGeom>
                <a:avLst/>
                <a:gdLst>
                  <a:gd name="T0" fmla="*/ 0 w 50"/>
                  <a:gd name="T1" fmla="*/ 0 h 61"/>
                  <a:gd name="T2" fmla="*/ 17 w 50"/>
                  <a:gd name="T3" fmla="*/ 5 h 61"/>
                  <a:gd name="T4" fmla="*/ 23 w 50"/>
                  <a:gd name="T5" fmla="*/ 13 h 61"/>
                  <a:gd name="T6" fmla="*/ 25 w 50"/>
                  <a:gd name="T7" fmla="*/ 25 h 61"/>
                  <a:gd name="T8" fmla="*/ 17 w 50"/>
                  <a:gd name="T9" fmla="*/ 31 h 61"/>
                  <a:gd name="T10" fmla="*/ 5 w 50"/>
                  <a:gd name="T11" fmla="*/ 26 h 61"/>
                  <a:gd name="T12" fmla="*/ 2 w 50"/>
                  <a:gd name="T13" fmla="*/ 18 h 61"/>
                  <a:gd name="T14" fmla="*/ 0 w 50"/>
                  <a:gd name="T15" fmla="*/ 0 h 61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50" h="61">
                    <a:moveTo>
                      <a:pt x="0" y="0"/>
                    </a:moveTo>
                    <a:lnTo>
                      <a:pt x="34" y="10"/>
                    </a:lnTo>
                    <a:lnTo>
                      <a:pt x="46" y="26"/>
                    </a:lnTo>
                    <a:lnTo>
                      <a:pt x="50" y="49"/>
                    </a:lnTo>
                    <a:lnTo>
                      <a:pt x="34" y="61"/>
                    </a:lnTo>
                    <a:lnTo>
                      <a:pt x="9" y="51"/>
                    </a:lnTo>
                    <a:lnTo>
                      <a:pt x="4" y="3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6FF"/>
              </a:solidFill>
              <a:ln w="12700" cmpd="sng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22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6324" name="Freeform 1175"/>
              <p:cNvSpPr>
                <a:spLocks/>
              </p:cNvSpPr>
              <p:nvPr/>
            </p:nvSpPr>
            <p:spPr bwMode="auto">
              <a:xfrm>
                <a:off x="2372" y="2314"/>
                <a:ext cx="15" cy="25"/>
              </a:xfrm>
              <a:custGeom>
                <a:avLst/>
                <a:gdLst>
                  <a:gd name="T0" fmla="*/ 5 w 28"/>
                  <a:gd name="T1" fmla="*/ 0 h 51"/>
                  <a:gd name="T2" fmla="*/ 0 w 28"/>
                  <a:gd name="T3" fmla="*/ 4 h 51"/>
                  <a:gd name="T4" fmla="*/ 0 w 28"/>
                  <a:gd name="T5" fmla="*/ 17 h 51"/>
                  <a:gd name="T6" fmla="*/ 10 w 28"/>
                  <a:gd name="T7" fmla="*/ 25 h 51"/>
                  <a:gd name="T8" fmla="*/ 15 w 28"/>
                  <a:gd name="T9" fmla="*/ 14 h 51"/>
                  <a:gd name="T10" fmla="*/ 5 w 28"/>
                  <a:gd name="T11" fmla="*/ 0 h 5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28" h="51">
                    <a:moveTo>
                      <a:pt x="9" y="0"/>
                    </a:moveTo>
                    <a:lnTo>
                      <a:pt x="0" y="9"/>
                    </a:lnTo>
                    <a:lnTo>
                      <a:pt x="0" y="35"/>
                    </a:lnTo>
                    <a:lnTo>
                      <a:pt x="19" y="51"/>
                    </a:lnTo>
                    <a:lnTo>
                      <a:pt x="28" y="28"/>
                    </a:lnTo>
                    <a:lnTo>
                      <a:pt x="9" y="0"/>
                    </a:lnTo>
                    <a:close/>
                  </a:path>
                </a:pathLst>
              </a:custGeom>
              <a:solidFill>
                <a:srgbClr val="0066FF"/>
              </a:solidFill>
              <a:ln w="12700" cmpd="sng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22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</p:grpSp>
        <p:grpSp>
          <p:nvGrpSpPr>
            <p:cNvPr id="6274" name="Group 1176"/>
            <p:cNvGrpSpPr>
              <a:grpSpLocks/>
            </p:cNvGrpSpPr>
            <p:nvPr/>
          </p:nvGrpSpPr>
          <p:grpSpPr bwMode="auto">
            <a:xfrm>
              <a:off x="3260" y="668"/>
              <a:ext cx="487" cy="874"/>
              <a:chOff x="2593" y="1177"/>
              <a:chExt cx="410" cy="795"/>
            </a:xfrm>
          </p:grpSpPr>
          <p:grpSp>
            <p:nvGrpSpPr>
              <p:cNvPr id="6303" name="Group 1177"/>
              <p:cNvGrpSpPr>
                <a:grpSpLocks/>
              </p:cNvGrpSpPr>
              <p:nvPr/>
            </p:nvGrpSpPr>
            <p:grpSpPr bwMode="auto">
              <a:xfrm>
                <a:off x="2593" y="1177"/>
                <a:ext cx="410" cy="795"/>
                <a:chOff x="2593" y="1177"/>
                <a:chExt cx="410" cy="795"/>
              </a:xfrm>
            </p:grpSpPr>
            <p:sp>
              <p:nvSpPr>
                <p:cNvPr id="6317" name="Freeform 1178"/>
                <p:cNvSpPr>
                  <a:spLocks/>
                </p:cNvSpPr>
                <p:nvPr/>
              </p:nvSpPr>
              <p:spPr bwMode="auto">
                <a:xfrm>
                  <a:off x="2593" y="1923"/>
                  <a:ext cx="25" cy="23"/>
                </a:xfrm>
                <a:custGeom>
                  <a:avLst/>
                  <a:gdLst>
                    <a:gd name="T0" fmla="*/ 21 w 50"/>
                    <a:gd name="T1" fmla="*/ 0 h 46"/>
                    <a:gd name="T2" fmla="*/ 12 w 50"/>
                    <a:gd name="T3" fmla="*/ 6 h 46"/>
                    <a:gd name="T4" fmla="*/ 0 w 50"/>
                    <a:gd name="T5" fmla="*/ 15 h 46"/>
                    <a:gd name="T6" fmla="*/ 2 w 50"/>
                    <a:gd name="T7" fmla="*/ 23 h 46"/>
                    <a:gd name="T8" fmla="*/ 8 w 50"/>
                    <a:gd name="T9" fmla="*/ 23 h 46"/>
                    <a:gd name="T10" fmla="*/ 25 w 50"/>
                    <a:gd name="T11" fmla="*/ 12 h 46"/>
                    <a:gd name="T12" fmla="*/ 21 w 50"/>
                    <a:gd name="T13" fmla="*/ 0 h 4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0" t="0" r="r" b="b"/>
                  <a:pathLst>
                    <a:path w="50" h="46">
                      <a:moveTo>
                        <a:pt x="42" y="0"/>
                      </a:moveTo>
                      <a:lnTo>
                        <a:pt x="23" y="11"/>
                      </a:lnTo>
                      <a:lnTo>
                        <a:pt x="0" y="30"/>
                      </a:lnTo>
                      <a:lnTo>
                        <a:pt x="4" y="46"/>
                      </a:lnTo>
                      <a:lnTo>
                        <a:pt x="16" y="46"/>
                      </a:lnTo>
                      <a:lnTo>
                        <a:pt x="50" y="23"/>
                      </a:lnTo>
                      <a:lnTo>
                        <a:pt x="42" y="0"/>
                      </a:lnTo>
                      <a:close/>
                    </a:path>
                  </a:pathLst>
                </a:custGeom>
                <a:solidFill>
                  <a:srgbClr val="0066FF"/>
                </a:solidFill>
                <a:ln w="12700" cmpd="sng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de-DE" sz="22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6318" name="Freeform 1179"/>
                <p:cNvSpPr>
                  <a:spLocks/>
                </p:cNvSpPr>
                <p:nvPr/>
              </p:nvSpPr>
              <p:spPr bwMode="auto">
                <a:xfrm>
                  <a:off x="2618" y="1177"/>
                  <a:ext cx="385" cy="795"/>
                </a:xfrm>
                <a:custGeom>
                  <a:avLst/>
                  <a:gdLst>
                    <a:gd name="T0" fmla="*/ 105 w 771"/>
                    <a:gd name="T1" fmla="*/ 769 h 1590"/>
                    <a:gd name="T2" fmla="*/ 82 w 771"/>
                    <a:gd name="T3" fmla="*/ 749 h 1590"/>
                    <a:gd name="T4" fmla="*/ 52 w 771"/>
                    <a:gd name="T5" fmla="*/ 743 h 1590"/>
                    <a:gd name="T6" fmla="*/ 52 w 771"/>
                    <a:gd name="T7" fmla="*/ 681 h 1590"/>
                    <a:gd name="T8" fmla="*/ 38 w 771"/>
                    <a:gd name="T9" fmla="*/ 638 h 1590"/>
                    <a:gd name="T10" fmla="*/ 36 w 771"/>
                    <a:gd name="T11" fmla="*/ 606 h 1590"/>
                    <a:gd name="T12" fmla="*/ 26 w 771"/>
                    <a:gd name="T13" fmla="*/ 577 h 1590"/>
                    <a:gd name="T14" fmla="*/ 45 w 771"/>
                    <a:gd name="T15" fmla="*/ 548 h 1590"/>
                    <a:gd name="T16" fmla="*/ 55 w 771"/>
                    <a:gd name="T17" fmla="*/ 522 h 1590"/>
                    <a:gd name="T18" fmla="*/ 94 w 771"/>
                    <a:gd name="T19" fmla="*/ 489 h 1590"/>
                    <a:gd name="T20" fmla="*/ 120 w 771"/>
                    <a:gd name="T21" fmla="*/ 450 h 1590"/>
                    <a:gd name="T22" fmla="*/ 140 w 771"/>
                    <a:gd name="T23" fmla="*/ 418 h 1590"/>
                    <a:gd name="T24" fmla="*/ 157 w 771"/>
                    <a:gd name="T25" fmla="*/ 395 h 1590"/>
                    <a:gd name="T26" fmla="*/ 159 w 771"/>
                    <a:gd name="T27" fmla="*/ 372 h 1590"/>
                    <a:gd name="T28" fmla="*/ 153 w 771"/>
                    <a:gd name="T29" fmla="*/ 349 h 1590"/>
                    <a:gd name="T30" fmla="*/ 134 w 771"/>
                    <a:gd name="T31" fmla="*/ 339 h 1590"/>
                    <a:gd name="T32" fmla="*/ 105 w 771"/>
                    <a:gd name="T33" fmla="*/ 276 h 1590"/>
                    <a:gd name="T34" fmla="*/ 107 w 771"/>
                    <a:gd name="T35" fmla="*/ 224 h 1590"/>
                    <a:gd name="T36" fmla="*/ 94 w 771"/>
                    <a:gd name="T37" fmla="*/ 172 h 1590"/>
                    <a:gd name="T38" fmla="*/ 71 w 771"/>
                    <a:gd name="T39" fmla="*/ 139 h 1590"/>
                    <a:gd name="T40" fmla="*/ 26 w 771"/>
                    <a:gd name="T41" fmla="*/ 113 h 1590"/>
                    <a:gd name="T42" fmla="*/ 9 w 771"/>
                    <a:gd name="T43" fmla="*/ 87 h 1590"/>
                    <a:gd name="T44" fmla="*/ 13 w 771"/>
                    <a:gd name="T45" fmla="*/ 69 h 1590"/>
                    <a:gd name="T46" fmla="*/ 42 w 771"/>
                    <a:gd name="T47" fmla="*/ 84 h 1590"/>
                    <a:gd name="T48" fmla="*/ 94 w 771"/>
                    <a:gd name="T49" fmla="*/ 96 h 1590"/>
                    <a:gd name="T50" fmla="*/ 114 w 771"/>
                    <a:gd name="T51" fmla="*/ 110 h 1590"/>
                    <a:gd name="T52" fmla="*/ 140 w 771"/>
                    <a:gd name="T53" fmla="*/ 87 h 1590"/>
                    <a:gd name="T54" fmla="*/ 157 w 771"/>
                    <a:gd name="T55" fmla="*/ 69 h 1590"/>
                    <a:gd name="T56" fmla="*/ 153 w 771"/>
                    <a:gd name="T57" fmla="*/ 33 h 1590"/>
                    <a:gd name="T58" fmla="*/ 180 w 771"/>
                    <a:gd name="T59" fmla="*/ 17 h 1590"/>
                    <a:gd name="T60" fmla="*/ 215 w 771"/>
                    <a:gd name="T61" fmla="*/ 23 h 1590"/>
                    <a:gd name="T62" fmla="*/ 215 w 771"/>
                    <a:gd name="T63" fmla="*/ 52 h 1590"/>
                    <a:gd name="T64" fmla="*/ 186 w 771"/>
                    <a:gd name="T65" fmla="*/ 81 h 1590"/>
                    <a:gd name="T66" fmla="*/ 218 w 771"/>
                    <a:gd name="T67" fmla="*/ 75 h 1590"/>
                    <a:gd name="T68" fmla="*/ 222 w 771"/>
                    <a:gd name="T69" fmla="*/ 27 h 1590"/>
                    <a:gd name="T70" fmla="*/ 241 w 771"/>
                    <a:gd name="T71" fmla="*/ 56 h 1590"/>
                    <a:gd name="T72" fmla="*/ 235 w 771"/>
                    <a:gd name="T73" fmla="*/ 100 h 1590"/>
                    <a:gd name="T74" fmla="*/ 261 w 771"/>
                    <a:gd name="T75" fmla="*/ 139 h 1590"/>
                    <a:gd name="T76" fmla="*/ 277 w 771"/>
                    <a:gd name="T77" fmla="*/ 175 h 1590"/>
                    <a:gd name="T78" fmla="*/ 280 w 771"/>
                    <a:gd name="T79" fmla="*/ 231 h 1590"/>
                    <a:gd name="T80" fmla="*/ 307 w 771"/>
                    <a:gd name="T81" fmla="*/ 309 h 1590"/>
                    <a:gd name="T82" fmla="*/ 316 w 771"/>
                    <a:gd name="T83" fmla="*/ 395 h 1590"/>
                    <a:gd name="T84" fmla="*/ 330 w 771"/>
                    <a:gd name="T85" fmla="*/ 456 h 1590"/>
                    <a:gd name="T86" fmla="*/ 368 w 771"/>
                    <a:gd name="T87" fmla="*/ 499 h 1590"/>
                    <a:gd name="T88" fmla="*/ 385 w 771"/>
                    <a:gd name="T89" fmla="*/ 532 h 1590"/>
                    <a:gd name="T90" fmla="*/ 366 w 771"/>
                    <a:gd name="T91" fmla="*/ 598 h 1590"/>
                    <a:gd name="T92" fmla="*/ 356 w 771"/>
                    <a:gd name="T93" fmla="*/ 635 h 1590"/>
                    <a:gd name="T94" fmla="*/ 336 w 771"/>
                    <a:gd name="T95" fmla="*/ 655 h 1590"/>
                    <a:gd name="T96" fmla="*/ 287 w 771"/>
                    <a:gd name="T97" fmla="*/ 703 h 1590"/>
                    <a:gd name="T98" fmla="*/ 264 w 771"/>
                    <a:gd name="T99" fmla="*/ 726 h 1590"/>
                    <a:gd name="T100" fmla="*/ 235 w 771"/>
                    <a:gd name="T101" fmla="*/ 740 h 1590"/>
                    <a:gd name="T102" fmla="*/ 189 w 771"/>
                    <a:gd name="T103" fmla="*/ 753 h 1590"/>
                    <a:gd name="T104" fmla="*/ 143 w 771"/>
                    <a:gd name="T105" fmla="*/ 772 h 1590"/>
                    <a:gd name="T106" fmla="*/ 107 w 771"/>
                    <a:gd name="T107" fmla="*/ 795 h 1590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</a:gdLst>
                  <a:ahLst/>
                  <a:cxnLst>
                    <a:cxn ang="T108">
                      <a:pos x="T0" y="T1"/>
                    </a:cxn>
                    <a:cxn ang="T109">
                      <a:pos x="T2" y="T3"/>
                    </a:cxn>
                    <a:cxn ang="T110">
                      <a:pos x="T4" y="T5"/>
                    </a:cxn>
                    <a:cxn ang="T111">
                      <a:pos x="T6" y="T7"/>
                    </a:cxn>
                    <a:cxn ang="T112">
                      <a:pos x="T8" y="T9"/>
                    </a:cxn>
                    <a:cxn ang="T113">
                      <a:pos x="T10" y="T11"/>
                    </a:cxn>
                    <a:cxn ang="T114">
                      <a:pos x="T12" y="T13"/>
                    </a:cxn>
                    <a:cxn ang="T115">
                      <a:pos x="T14" y="T15"/>
                    </a:cxn>
                    <a:cxn ang="T116">
                      <a:pos x="T16" y="T17"/>
                    </a:cxn>
                    <a:cxn ang="T117">
                      <a:pos x="T18" y="T19"/>
                    </a:cxn>
                    <a:cxn ang="T118">
                      <a:pos x="T20" y="T21"/>
                    </a:cxn>
                    <a:cxn ang="T119">
                      <a:pos x="T22" y="T23"/>
                    </a:cxn>
                    <a:cxn ang="T120">
                      <a:pos x="T24" y="T25"/>
                    </a:cxn>
                    <a:cxn ang="T121">
                      <a:pos x="T26" y="T27"/>
                    </a:cxn>
                    <a:cxn ang="T122">
                      <a:pos x="T28" y="T29"/>
                    </a:cxn>
                    <a:cxn ang="T123">
                      <a:pos x="T30" y="T31"/>
                    </a:cxn>
                    <a:cxn ang="T124">
                      <a:pos x="T32" y="T33"/>
                    </a:cxn>
                    <a:cxn ang="T125">
                      <a:pos x="T34" y="T35"/>
                    </a:cxn>
                    <a:cxn ang="T126">
                      <a:pos x="T36" y="T37"/>
                    </a:cxn>
                    <a:cxn ang="T127">
                      <a:pos x="T38" y="T39"/>
                    </a:cxn>
                    <a:cxn ang="T128">
                      <a:pos x="T40" y="T41"/>
                    </a:cxn>
                    <a:cxn ang="T129">
                      <a:pos x="T42" y="T43"/>
                    </a:cxn>
                    <a:cxn ang="T130">
                      <a:pos x="T44" y="T45"/>
                    </a:cxn>
                    <a:cxn ang="T131">
                      <a:pos x="T46" y="T47"/>
                    </a:cxn>
                    <a:cxn ang="T132">
                      <a:pos x="T48" y="T49"/>
                    </a:cxn>
                    <a:cxn ang="T133">
                      <a:pos x="T50" y="T51"/>
                    </a:cxn>
                    <a:cxn ang="T134">
                      <a:pos x="T52" y="T53"/>
                    </a:cxn>
                    <a:cxn ang="T135">
                      <a:pos x="T54" y="T55"/>
                    </a:cxn>
                    <a:cxn ang="T136">
                      <a:pos x="T56" y="T57"/>
                    </a:cxn>
                    <a:cxn ang="T137">
                      <a:pos x="T58" y="T59"/>
                    </a:cxn>
                    <a:cxn ang="T138">
                      <a:pos x="T60" y="T61"/>
                    </a:cxn>
                    <a:cxn ang="T139">
                      <a:pos x="T62" y="T63"/>
                    </a:cxn>
                    <a:cxn ang="T140">
                      <a:pos x="T64" y="T65"/>
                    </a:cxn>
                    <a:cxn ang="T141">
                      <a:pos x="T66" y="T67"/>
                    </a:cxn>
                    <a:cxn ang="T142">
                      <a:pos x="T68" y="T69"/>
                    </a:cxn>
                    <a:cxn ang="T143">
                      <a:pos x="T70" y="T71"/>
                    </a:cxn>
                    <a:cxn ang="T144">
                      <a:pos x="T72" y="T73"/>
                    </a:cxn>
                    <a:cxn ang="T145">
                      <a:pos x="T74" y="T75"/>
                    </a:cxn>
                    <a:cxn ang="T146">
                      <a:pos x="T76" y="T77"/>
                    </a:cxn>
                    <a:cxn ang="T147">
                      <a:pos x="T78" y="T79"/>
                    </a:cxn>
                    <a:cxn ang="T148">
                      <a:pos x="T80" y="T81"/>
                    </a:cxn>
                    <a:cxn ang="T149">
                      <a:pos x="T82" y="T83"/>
                    </a:cxn>
                    <a:cxn ang="T150">
                      <a:pos x="T84" y="T85"/>
                    </a:cxn>
                    <a:cxn ang="T151">
                      <a:pos x="T86" y="T87"/>
                    </a:cxn>
                    <a:cxn ang="T152">
                      <a:pos x="T88" y="T89"/>
                    </a:cxn>
                    <a:cxn ang="T153">
                      <a:pos x="T90" y="T91"/>
                    </a:cxn>
                    <a:cxn ang="T154">
                      <a:pos x="T92" y="T93"/>
                    </a:cxn>
                    <a:cxn ang="T155">
                      <a:pos x="T94" y="T95"/>
                    </a:cxn>
                    <a:cxn ang="T156">
                      <a:pos x="T96" y="T97"/>
                    </a:cxn>
                    <a:cxn ang="T157">
                      <a:pos x="T98" y="T99"/>
                    </a:cxn>
                    <a:cxn ang="T158">
                      <a:pos x="T100" y="T101"/>
                    </a:cxn>
                    <a:cxn ang="T159">
                      <a:pos x="T102" y="T103"/>
                    </a:cxn>
                    <a:cxn ang="T160">
                      <a:pos x="T104" y="T105"/>
                    </a:cxn>
                    <a:cxn ang="T161">
                      <a:pos x="T106" y="T107"/>
                    </a:cxn>
                  </a:cxnLst>
                  <a:rect l="0" t="0" r="r" b="b"/>
                  <a:pathLst>
                    <a:path w="771" h="1590">
                      <a:moveTo>
                        <a:pt x="215" y="1590"/>
                      </a:moveTo>
                      <a:lnTo>
                        <a:pt x="210" y="1537"/>
                      </a:lnTo>
                      <a:lnTo>
                        <a:pt x="183" y="1511"/>
                      </a:lnTo>
                      <a:lnTo>
                        <a:pt x="164" y="1498"/>
                      </a:lnTo>
                      <a:lnTo>
                        <a:pt x="130" y="1486"/>
                      </a:lnTo>
                      <a:lnTo>
                        <a:pt x="104" y="1486"/>
                      </a:lnTo>
                      <a:lnTo>
                        <a:pt x="91" y="1459"/>
                      </a:lnTo>
                      <a:lnTo>
                        <a:pt x="104" y="1361"/>
                      </a:lnTo>
                      <a:lnTo>
                        <a:pt x="98" y="1302"/>
                      </a:lnTo>
                      <a:lnTo>
                        <a:pt x="77" y="1276"/>
                      </a:lnTo>
                      <a:lnTo>
                        <a:pt x="65" y="1264"/>
                      </a:lnTo>
                      <a:lnTo>
                        <a:pt x="72" y="1211"/>
                      </a:lnTo>
                      <a:lnTo>
                        <a:pt x="65" y="1179"/>
                      </a:lnTo>
                      <a:lnTo>
                        <a:pt x="52" y="1154"/>
                      </a:lnTo>
                      <a:lnTo>
                        <a:pt x="72" y="1096"/>
                      </a:lnTo>
                      <a:lnTo>
                        <a:pt x="91" y="1096"/>
                      </a:lnTo>
                      <a:lnTo>
                        <a:pt x="104" y="1084"/>
                      </a:lnTo>
                      <a:lnTo>
                        <a:pt x="111" y="1043"/>
                      </a:lnTo>
                      <a:lnTo>
                        <a:pt x="150" y="1011"/>
                      </a:lnTo>
                      <a:lnTo>
                        <a:pt x="188" y="978"/>
                      </a:lnTo>
                      <a:lnTo>
                        <a:pt x="195" y="939"/>
                      </a:lnTo>
                      <a:lnTo>
                        <a:pt x="241" y="900"/>
                      </a:lnTo>
                      <a:lnTo>
                        <a:pt x="287" y="854"/>
                      </a:lnTo>
                      <a:lnTo>
                        <a:pt x="280" y="835"/>
                      </a:lnTo>
                      <a:lnTo>
                        <a:pt x="280" y="808"/>
                      </a:lnTo>
                      <a:lnTo>
                        <a:pt x="314" y="789"/>
                      </a:lnTo>
                      <a:lnTo>
                        <a:pt x="326" y="782"/>
                      </a:lnTo>
                      <a:lnTo>
                        <a:pt x="319" y="743"/>
                      </a:lnTo>
                      <a:lnTo>
                        <a:pt x="319" y="704"/>
                      </a:lnTo>
                      <a:lnTo>
                        <a:pt x="307" y="697"/>
                      </a:lnTo>
                      <a:lnTo>
                        <a:pt x="287" y="704"/>
                      </a:lnTo>
                      <a:lnTo>
                        <a:pt x="268" y="678"/>
                      </a:lnTo>
                      <a:lnTo>
                        <a:pt x="248" y="605"/>
                      </a:lnTo>
                      <a:lnTo>
                        <a:pt x="210" y="552"/>
                      </a:lnTo>
                      <a:lnTo>
                        <a:pt x="222" y="480"/>
                      </a:lnTo>
                      <a:lnTo>
                        <a:pt x="215" y="448"/>
                      </a:lnTo>
                      <a:lnTo>
                        <a:pt x="169" y="402"/>
                      </a:lnTo>
                      <a:lnTo>
                        <a:pt x="188" y="344"/>
                      </a:lnTo>
                      <a:lnTo>
                        <a:pt x="176" y="311"/>
                      </a:lnTo>
                      <a:lnTo>
                        <a:pt x="142" y="277"/>
                      </a:lnTo>
                      <a:lnTo>
                        <a:pt x="123" y="298"/>
                      </a:lnTo>
                      <a:lnTo>
                        <a:pt x="52" y="226"/>
                      </a:lnTo>
                      <a:lnTo>
                        <a:pt x="33" y="199"/>
                      </a:lnTo>
                      <a:lnTo>
                        <a:pt x="19" y="173"/>
                      </a:lnTo>
                      <a:lnTo>
                        <a:pt x="0" y="162"/>
                      </a:lnTo>
                      <a:lnTo>
                        <a:pt x="26" y="138"/>
                      </a:lnTo>
                      <a:lnTo>
                        <a:pt x="65" y="138"/>
                      </a:lnTo>
                      <a:lnTo>
                        <a:pt x="84" y="168"/>
                      </a:lnTo>
                      <a:lnTo>
                        <a:pt x="137" y="226"/>
                      </a:lnTo>
                      <a:lnTo>
                        <a:pt x="188" y="192"/>
                      </a:lnTo>
                      <a:lnTo>
                        <a:pt x="222" y="199"/>
                      </a:lnTo>
                      <a:lnTo>
                        <a:pt x="229" y="219"/>
                      </a:lnTo>
                      <a:lnTo>
                        <a:pt x="268" y="226"/>
                      </a:lnTo>
                      <a:lnTo>
                        <a:pt x="280" y="173"/>
                      </a:lnTo>
                      <a:lnTo>
                        <a:pt x="300" y="157"/>
                      </a:lnTo>
                      <a:lnTo>
                        <a:pt x="314" y="138"/>
                      </a:lnTo>
                      <a:lnTo>
                        <a:pt x="314" y="118"/>
                      </a:lnTo>
                      <a:lnTo>
                        <a:pt x="307" y="65"/>
                      </a:lnTo>
                      <a:lnTo>
                        <a:pt x="340" y="34"/>
                      </a:lnTo>
                      <a:lnTo>
                        <a:pt x="360" y="34"/>
                      </a:lnTo>
                      <a:lnTo>
                        <a:pt x="391" y="0"/>
                      </a:lnTo>
                      <a:lnTo>
                        <a:pt x="430" y="46"/>
                      </a:lnTo>
                      <a:lnTo>
                        <a:pt x="444" y="65"/>
                      </a:lnTo>
                      <a:lnTo>
                        <a:pt x="430" y="104"/>
                      </a:lnTo>
                      <a:lnTo>
                        <a:pt x="398" y="131"/>
                      </a:lnTo>
                      <a:lnTo>
                        <a:pt x="372" y="162"/>
                      </a:lnTo>
                      <a:lnTo>
                        <a:pt x="379" y="192"/>
                      </a:lnTo>
                      <a:lnTo>
                        <a:pt x="437" y="150"/>
                      </a:lnTo>
                      <a:lnTo>
                        <a:pt x="437" y="111"/>
                      </a:lnTo>
                      <a:lnTo>
                        <a:pt x="444" y="53"/>
                      </a:lnTo>
                      <a:lnTo>
                        <a:pt x="464" y="39"/>
                      </a:lnTo>
                      <a:lnTo>
                        <a:pt x="483" y="111"/>
                      </a:lnTo>
                      <a:lnTo>
                        <a:pt x="483" y="173"/>
                      </a:lnTo>
                      <a:lnTo>
                        <a:pt x="471" y="199"/>
                      </a:lnTo>
                      <a:lnTo>
                        <a:pt x="471" y="238"/>
                      </a:lnTo>
                      <a:lnTo>
                        <a:pt x="522" y="277"/>
                      </a:lnTo>
                      <a:lnTo>
                        <a:pt x="522" y="304"/>
                      </a:lnTo>
                      <a:lnTo>
                        <a:pt x="555" y="349"/>
                      </a:lnTo>
                      <a:lnTo>
                        <a:pt x="568" y="383"/>
                      </a:lnTo>
                      <a:lnTo>
                        <a:pt x="561" y="461"/>
                      </a:lnTo>
                      <a:lnTo>
                        <a:pt x="582" y="547"/>
                      </a:lnTo>
                      <a:lnTo>
                        <a:pt x="614" y="618"/>
                      </a:lnTo>
                      <a:lnTo>
                        <a:pt x="607" y="724"/>
                      </a:lnTo>
                      <a:lnTo>
                        <a:pt x="633" y="789"/>
                      </a:lnTo>
                      <a:lnTo>
                        <a:pt x="647" y="815"/>
                      </a:lnTo>
                      <a:lnTo>
                        <a:pt x="660" y="912"/>
                      </a:lnTo>
                      <a:lnTo>
                        <a:pt x="672" y="953"/>
                      </a:lnTo>
                      <a:lnTo>
                        <a:pt x="737" y="997"/>
                      </a:lnTo>
                      <a:lnTo>
                        <a:pt x="771" y="1038"/>
                      </a:lnTo>
                      <a:lnTo>
                        <a:pt x="771" y="1064"/>
                      </a:lnTo>
                      <a:lnTo>
                        <a:pt x="744" y="1184"/>
                      </a:lnTo>
                      <a:lnTo>
                        <a:pt x="732" y="1196"/>
                      </a:lnTo>
                      <a:lnTo>
                        <a:pt x="744" y="1223"/>
                      </a:lnTo>
                      <a:lnTo>
                        <a:pt x="712" y="1269"/>
                      </a:lnTo>
                      <a:lnTo>
                        <a:pt x="672" y="1288"/>
                      </a:lnTo>
                      <a:lnTo>
                        <a:pt x="672" y="1309"/>
                      </a:lnTo>
                      <a:lnTo>
                        <a:pt x="614" y="1387"/>
                      </a:lnTo>
                      <a:lnTo>
                        <a:pt x="575" y="1406"/>
                      </a:lnTo>
                      <a:lnTo>
                        <a:pt x="568" y="1452"/>
                      </a:lnTo>
                      <a:lnTo>
                        <a:pt x="529" y="1452"/>
                      </a:lnTo>
                      <a:lnTo>
                        <a:pt x="510" y="1466"/>
                      </a:lnTo>
                      <a:lnTo>
                        <a:pt x="471" y="1479"/>
                      </a:lnTo>
                      <a:lnTo>
                        <a:pt x="418" y="1472"/>
                      </a:lnTo>
                      <a:lnTo>
                        <a:pt x="379" y="1505"/>
                      </a:lnTo>
                      <a:lnTo>
                        <a:pt x="333" y="1532"/>
                      </a:lnTo>
                      <a:lnTo>
                        <a:pt x="287" y="1544"/>
                      </a:lnTo>
                      <a:lnTo>
                        <a:pt x="254" y="1571"/>
                      </a:lnTo>
                      <a:lnTo>
                        <a:pt x="215" y="1590"/>
                      </a:lnTo>
                      <a:close/>
                    </a:path>
                  </a:pathLst>
                </a:custGeom>
                <a:solidFill>
                  <a:srgbClr val="0066FF"/>
                </a:solidFill>
                <a:ln w="12700" cmpd="sng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de-DE" sz="22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</p:grpSp>
          <p:grpSp>
            <p:nvGrpSpPr>
              <p:cNvPr id="6304" name="Group 1180"/>
              <p:cNvGrpSpPr>
                <a:grpSpLocks/>
              </p:cNvGrpSpPr>
              <p:nvPr/>
            </p:nvGrpSpPr>
            <p:grpSpPr bwMode="auto">
              <a:xfrm>
                <a:off x="2730" y="1459"/>
                <a:ext cx="249" cy="405"/>
                <a:chOff x="2730" y="1459"/>
                <a:chExt cx="249" cy="405"/>
              </a:xfrm>
            </p:grpSpPr>
            <p:sp>
              <p:nvSpPr>
                <p:cNvPr id="6305" name="Freeform 1181"/>
                <p:cNvSpPr>
                  <a:spLocks/>
                </p:cNvSpPr>
                <p:nvPr/>
              </p:nvSpPr>
              <p:spPr bwMode="auto">
                <a:xfrm>
                  <a:off x="2870" y="1459"/>
                  <a:ext cx="14" cy="19"/>
                </a:xfrm>
                <a:custGeom>
                  <a:avLst/>
                  <a:gdLst>
                    <a:gd name="T0" fmla="*/ 9 w 28"/>
                    <a:gd name="T1" fmla="*/ 1 h 39"/>
                    <a:gd name="T2" fmla="*/ 0 w 28"/>
                    <a:gd name="T3" fmla="*/ 0 h 39"/>
                    <a:gd name="T4" fmla="*/ 7 w 28"/>
                    <a:gd name="T5" fmla="*/ 19 h 39"/>
                    <a:gd name="T6" fmla="*/ 14 w 28"/>
                    <a:gd name="T7" fmla="*/ 15 h 39"/>
                    <a:gd name="T8" fmla="*/ 9 w 28"/>
                    <a:gd name="T9" fmla="*/ 1 h 39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28" h="39">
                      <a:moveTo>
                        <a:pt x="18" y="3"/>
                      </a:moveTo>
                      <a:lnTo>
                        <a:pt x="0" y="0"/>
                      </a:lnTo>
                      <a:lnTo>
                        <a:pt x="14" y="39"/>
                      </a:lnTo>
                      <a:lnTo>
                        <a:pt x="28" y="30"/>
                      </a:lnTo>
                      <a:lnTo>
                        <a:pt x="18" y="3"/>
                      </a:lnTo>
                      <a:close/>
                    </a:path>
                  </a:pathLst>
                </a:custGeom>
                <a:solidFill>
                  <a:srgbClr val="0066FF"/>
                </a:solidFill>
                <a:ln w="12700" cmpd="sng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de-DE" sz="22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6306" name="Freeform 1182"/>
                <p:cNvSpPr>
                  <a:spLocks/>
                </p:cNvSpPr>
                <p:nvPr/>
              </p:nvSpPr>
              <p:spPr bwMode="auto">
                <a:xfrm>
                  <a:off x="2897" y="1532"/>
                  <a:ext cx="15" cy="40"/>
                </a:xfrm>
                <a:custGeom>
                  <a:avLst/>
                  <a:gdLst>
                    <a:gd name="T0" fmla="*/ 15 w 28"/>
                    <a:gd name="T1" fmla="*/ 0 h 80"/>
                    <a:gd name="T2" fmla="*/ 0 w 28"/>
                    <a:gd name="T3" fmla="*/ 8 h 80"/>
                    <a:gd name="T4" fmla="*/ 0 w 28"/>
                    <a:gd name="T5" fmla="*/ 40 h 80"/>
                    <a:gd name="T6" fmla="*/ 8 w 28"/>
                    <a:gd name="T7" fmla="*/ 25 h 80"/>
                    <a:gd name="T8" fmla="*/ 10 w 28"/>
                    <a:gd name="T9" fmla="*/ 8 h 80"/>
                    <a:gd name="T10" fmla="*/ 5 w 28"/>
                    <a:gd name="T11" fmla="*/ 7 h 80"/>
                    <a:gd name="T12" fmla="*/ 15 w 28"/>
                    <a:gd name="T13" fmla="*/ 0 h 80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0" t="0" r="r" b="b"/>
                  <a:pathLst>
                    <a:path w="28" h="80">
                      <a:moveTo>
                        <a:pt x="28" y="0"/>
                      </a:moveTo>
                      <a:lnTo>
                        <a:pt x="0" y="16"/>
                      </a:lnTo>
                      <a:lnTo>
                        <a:pt x="0" y="80"/>
                      </a:lnTo>
                      <a:lnTo>
                        <a:pt x="14" y="50"/>
                      </a:lnTo>
                      <a:lnTo>
                        <a:pt x="19" y="16"/>
                      </a:lnTo>
                      <a:lnTo>
                        <a:pt x="9" y="14"/>
                      </a:lnTo>
                      <a:lnTo>
                        <a:pt x="28" y="0"/>
                      </a:lnTo>
                      <a:close/>
                    </a:path>
                  </a:pathLst>
                </a:custGeom>
                <a:solidFill>
                  <a:srgbClr val="0066FF"/>
                </a:solidFill>
                <a:ln w="12700" cmpd="sng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de-DE" sz="22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6307" name="Freeform 1183"/>
                <p:cNvSpPr>
                  <a:spLocks/>
                </p:cNvSpPr>
                <p:nvPr/>
              </p:nvSpPr>
              <p:spPr bwMode="auto">
                <a:xfrm>
                  <a:off x="2920" y="1589"/>
                  <a:ext cx="16" cy="23"/>
                </a:xfrm>
                <a:custGeom>
                  <a:avLst/>
                  <a:gdLst>
                    <a:gd name="T0" fmla="*/ 3 w 34"/>
                    <a:gd name="T1" fmla="*/ 0 h 46"/>
                    <a:gd name="T2" fmla="*/ 0 w 34"/>
                    <a:gd name="T3" fmla="*/ 6 h 46"/>
                    <a:gd name="T4" fmla="*/ 5 w 34"/>
                    <a:gd name="T5" fmla="*/ 23 h 46"/>
                    <a:gd name="T6" fmla="*/ 14 w 34"/>
                    <a:gd name="T7" fmla="*/ 18 h 46"/>
                    <a:gd name="T8" fmla="*/ 16 w 34"/>
                    <a:gd name="T9" fmla="*/ 10 h 46"/>
                    <a:gd name="T10" fmla="*/ 3 w 34"/>
                    <a:gd name="T11" fmla="*/ 0 h 46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0" t="0" r="r" b="b"/>
                  <a:pathLst>
                    <a:path w="34" h="46">
                      <a:moveTo>
                        <a:pt x="7" y="0"/>
                      </a:moveTo>
                      <a:lnTo>
                        <a:pt x="0" y="12"/>
                      </a:lnTo>
                      <a:lnTo>
                        <a:pt x="11" y="46"/>
                      </a:lnTo>
                      <a:lnTo>
                        <a:pt x="30" y="35"/>
                      </a:lnTo>
                      <a:lnTo>
                        <a:pt x="34" y="19"/>
                      </a:lnTo>
                      <a:lnTo>
                        <a:pt x="7" y="0"/>
                      </a:lnTo>
                      <a:close/>
                    </a:path>
                  </a:pathLst>
                </a:custGeom>
                <a:solidFill>
                  <a:srgbClr val="0066FF"/>
                </a:solidFill>
                <a:ln w="12700" cmpd="sng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de-DE" sz="22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6308" name="Freeform 1184"/>
                <p:cNvSpPr>
                  <a:spLocks/>
                </p:cNvSpPr>
                <p:nvPr/>
              </p:nvSpPr>
              <p:spPr bwMode="auto">
                <a:xfrm>
                  <a:off x="2828" y="1586"/>
                  <a:ext cx="36" cy="34"/>
                </a:xfrm>
                <a:custGeom>
                  <a:avLst/>
                  <a:gdLst>
                    <a:gd name="T0" fmla="*/ 36 w 72"/>
                    <a:gd name="T1" fmla="*/ 15 h 69"/>
                    <a:gd name="T2" fmla="*/ 28 w 72"/>
                    <a:gd name="T3" fmla="*/ 15 h 69"/>
                    <a:gd name="T4" fmla="*/ 19 w 72"/>
                    <a:gd name="T5" fmla="*/ 0 h 69"/>
                    <a:gd name="T6" fmla="*/ 11 w 72"/>
                    <a:gd name="T7" fmla="*/ 9 h 69"/>
                    <a:gd name="T8" fmla="*/ 2 w 72"/>
                    <a:gd name="T9" fmla="*/ 6 h 69"/>
                    <a:gd name="T10" fmla="*/ 0 w 72"/>
                    <a:gd name="T11" fmla="*/ 15 h 69"/>
                    <a:gd name="T12" fmla="*/ 5 w 72"/>
                    <a:gd name="T13" fmla="*/ 21 h 69"/>
                    <a:gd name="T14" fmla="*/ 5 w 72"/>
                    <a:gd name="T15" fmla="*/ 28 h 69"/>
                    <a:gd name="T16" fmla="*/ 11 w 72"/>
                    <a:gd name="T17" fmla="*/ 34 h 69"/>
                    <a:gd name="T18" fmla="*/ 19 w 72"/>
                    <a:gd name="T19" fmla="*/ 29 h 69"/>
                    <a:gd name="T20" fmla="*/ 31 w 72"/>
                    <a:gd name="T21" fmla="*/ 32 h 69"/>
                    <a:gd name="T22" fmla="*/ 36 w 72"/>
                    <a:gd name="T23" fmla="*/ 15 h 69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</a:gdLst>
                  <a:ahLst/>
                  <a:cxnLst>
                    <a:cxn ang="T24">
                      <a:pos x="T0" y="T1"/>
                    </a:cxn>
                    <a:cxn ang="T25">
                      <a:pos x="T2" y="T3"/>
                    </a:cxn>
                    <a:cxn ang="T26">
                      <a:pos x="T4" y="T5"/>
                    </a:cxn>
                    <a:cxn ang="T27">
                      <a:pos x="T6" y="T7"/>
                    </a:cxn>
                    <a:cxn ang="T28">
                      <a:pos x="T8" y="T9"/>
                    </a:cxn>
                    <a:cxn ang="T29">
                      <a:pos x="T10" y="T11"/>
                    </a:cxn>
                    <a:cxn ang="T30">
                      <a:pos x="T12" y="T13"/>
                    </a:cxn>
                    <a:cxn ang="T31">
                      <a:pos x="T14" y="T15"/>
                    </a:cxn>
                    <a:cxn ang="T32">
                      <a:pos x="T16" y="T17"/>
                    </a:cxn>
                    <a:cxn ang="T33">
                      <a:pos x="T18" y="T19"/>
                    </a:cxn>
                    <a:cxn ang="T34">
                      <a:pos x="T20" y="T21"/>
                    </a:cxn>
                    <a:cxn ang="T35">
                      <a:pos x="T22" y="T23"/>
                    </a:cxn>
                  </a:cxnLst>
                  <a:rect l="0" t="0" r="r" b="b"/>
                  <a:pathLst>
                    <a:path w="72" h="69">
                      <a:moveTo>
                        <a:pt x="72" y="30"/>
                      </a:moveTo>
                      <a:lnTo>
                        <a:pt x="56" y="30"/>
                      </a:lnTo>
                      <a:lnTo>
                        <a:pt x="37" y="0"/>
                      </a:lnTo>
                      <a:lnTo>
                        <a:pt x="22" y="19"/>
                      </a:lnTo>
                      <a:lnTo>
                        <a:pt x="3" y="12"/>
                      </a:lnTo>
                      <a:lnTo>
                        <a:pt x="0" y="30"/>
                      </a:lnTo>
                      <a:lnTo>
                        <a:pt x="10" y="42"/>
                      </a:lnTo>
                      <a:lnTo>
                        <a:pt x="10" y="56"/>
                      </a:lnTo>
                      <a:lnTo>
                        <a:pt x="22" y="69"/>
                      </a:lnTo>
                      <a:lnTo>
                        <a:pt x="37" y="58"/>
                      </a:lnTo>
                      <a:lnTo>
                        <a:pt x="61" y="65"/>
                      </a:lnTo>
                      <a:lnTo>
                        <a:pt x="72" y="30"/>
                      </a:lnTo>
                      <a:close/>
                    </a:path>
                  </a:pathLst>
                </a:custGeom>
                <a:solidFill>
                  <a:srgbClr val="0066FF"/>
                </a:solidFill>
                <a:ln w="12700" cmpd="sng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de-DE" sz="22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6309" name="Freeform 1185"/>
                <p:cNvSpPr>
                  <a:spLocks/>
                </p:cNvSpPr>
                <p:nvPr/>
              </p:nvSpPr>
              <p:spPr bwMode="auto">
                <a:xfrm>
                  <a:off x="2912" y="1672"/>
                  <a:ext cx="51" cy="35"/>
                </a:xfrm>
                <a:custGeom>
                  <a:avLst/>
                  <a:gdLst>
                    <a:gd name="T0" fmla="*/ 6 w 103"/>
                    <a:gd name="T1" fmla="*/ 0 h 71"/>
                    <a:gd name="T2" fmla="*/ 0 w 103"/>
                    <a:gd name="T3" fmla="*/ 3 h 71"/>
                    <a:gd name="T4" fmla="*/ 18 w 103"/>
                    <a:gd name="T5" fmla="*/ 21 h 71"/>
                    <a:gd name="T6" fmla="*/ 25 w 103"/>
                    <a:gd name="T7" fmla="*/ 21 h 71"/>
                    <a:gd name="T8" fmla="*/ 45 w 103"/>
                    <a:gd name="T9" fmla="*/ 35 h 71"/>
                    <a:gd name="T10" fmla="*/ 51 w 103"/>
                    <a:gd name="T11" fmla="*/ 29 h 71"/>
                    <a:gd name="T12" fmla="*/ 46 w 103"/>
                    <a:gd name="T13" fmla="*/ 14 h 71"/>
                    <a:gd name="T14" fmla="*/ 45 w 103"/>
                    <a:gd name="T15" fmla="*/ 6 h 71"/>
                    <a:gd name="T16" fmla="*/ 30 w 103"/>
                    <a:gd name="T17" fmla="*/ 6 h 71"/>
                    <a:gd name="T18" fmla="*/ 18 w 103"/>
                    <a:gd name="T19" fmla="*/ 0 h 71"/>
                    <a:gd name="T20" fmla="*/ 6 w 103"/>
                    <a:gd name="T21" fmla="*/ 0 h 71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0" t="0" r="r" b="b"/>
                  <a:pathLst>
                    <a:path w="103" h="71">
                      <a:moveTo>
                        <a:pt x="13" y="0"/>
                      </a:moveTo>
                      <a:lnTo>
                        <a:pt x="0" y="7"/>
                      </a:lnTo>
                      <a:lnTo>
                        <a:pt x="37" y="42"/>
                      </a:lnTo>
                      <a:lnTo>
                        <a:pt x="50" y="42"/>
                      </a:lnTo>
                      <a:lnTo>
                        <a:pt x="90" y="71"/>
                      </a:lnTo>
                      <a:lnTo>
                        <a:pt x="103" y="58"/>
                      </a:lnTo>
                      <a:lnTo>
                        <a:pt x="92" y="28"/>
                      </a:lnTo>
                      <a:lnTo>
                        <a:pt x="90" y="12"/>
                      </a:lnTo>
                      <a:lnTo>
                        <a:pt x="60" y="12"/>
                      </a:lnTo>
                      <a:lnTo>
                        <a:pt x="37" y="0"/>
                      </a:lnTo>
                      <a:lnTo>
                        <a:pt x="13" y="0"/>
                      </a:lnTo>
                      <a:close/>
                    </a:path>
                  </a:pathLst>
                </a:custGeom>
                <a:solidFill>
                  <a:srgbClr val="0066FF"/>
                </a:solidFill>
                <a:ln w="12700" cmpd="sng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de-DE" sz="22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6310" name="Freeform 1186"/>
                <p:cNvSpPr>
                  <a:spLocks/>
                </p:cNvSpPr>
                <p:nvPr/>
              </p:nvSpPr>
              <p:spPr bwMode="auto">
                <a:xfrm>
                  <a:off x="2804" y="1693"/>
                  <a:ext cx="33" cy="52"/>
                </a:xfrm>
                <a:custGeom>
                  <a:avLst/>
                  <a:gdLst>
                    <a:gd name="T0" fmla="*/ 29 w 65"/>
                    <a:gd name="T1" fmla="*/ 0 h 105"/>
                    <a:gd name="T2" fmla="*/ 33 w 65"/>
                    <a:gd name="T3" fmla="*/ 10 h 105"/>
                    <a:gd name="T4" fmla="*/ 17 w 65"/>
                    <a:gd name="T5" fmla="*/ 34 h 105"/>
                    <a:gd name="T6" fmla="*/ 18 w 65"/>
                    <a:gd name="T7" fmla="*/ 42 h 105"/>
                    <a:gd name="T8" fmla="*/ 8 w 65"/>
                    <a:gd name="T9" fmla="*/ 52 h 105"/>
                    <a:gd name="T10" fmla="*/ 0 w 65"/>
                    <a:gd name="T11" fmla="*/ 44 h 105"/>
                    <a:gd name="T12" fmla="*/ 4 w 65"/>
                    <a:gd name="T13" fmla="*/ 37 h 105"/>
                    <a:gd name="T14" fmla="*/ 5 w 65"/>
                    <a:gd name="T15" fmla="*/ 21 h 105"/>
                    <a:gd name="T16" fmla="*/ 13 w 65"/>
                    <a:gd name="T17" fmla="*/ 11 h 105"/>
                    <a:gd name="T18" fmla="*/ 4 w 65"/>
                    <a:gd name="T19" fmla="*/ 3 h 105"/>
                    <a:gd name="T20" fmla="*/ 10 w 65"/>
                    <a:gd name="T21" fmla="*/ 0 h 105"/>
                    <a:gd name="T22" fmla="*/ 20 w 65"/>
                    <a:gd name="T23" fmla="*/ 5 h 105"/>
                    <a:gd name="T24" fmla="*/ 29 w 65"/>
                    <a:gd name="T25" fmla="*/ 0 h 105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</a:gdLst>
                  <a:ahLst/>
                  <a:cxnLst>
                    <a:cxn ang="T26">
                      <a:pos x="T0" y="T1"/>
                    </a:cxn>
                    <a:cxn ang="T27">
                      <a:pos x="T2" y="T3"/>
                    </a:cxn>
                    <a:cxn ang="T28">
                      <a:pos x="T4" y="T5"/>
                    </a:cxn>
                    <a:cxn ang="T29">
                      <a:pos x="T6" y="T7"/>
                    </a:cxn>
                    <a:cxn ang="T30">
                      <a:pos x="T8" y="T9"/>
                    </a:cxn>
                    <a:cxn ang="T31">
                      <a:pos x="T10" y="T11"/>
                    </a:cxn>
                    <a:cxn ang="T32">
                      <a:pos x="T12" y="T13"/>
                    </a:cxn>
                    <a:cxn ang="T33">
                      <a:pos x="T14" y="T15"/>
                    </a:cxn>
                    <a:cxn ang="T34">
                      <a:pos x="T16" y="T17"/>
                    </a:cxn>
                    <a:cxn ang="T35">
                      <a:pos x="T18" y="T19"/>
                    </a:cxn>
                    <a:cxn ang="T36">
                      <a:pos x="T20" y="T21"/>
                    </a:cxn>
                    <a:cxn ang="T37">
                      <a:pos x="T22" y="T23"/>
                    </a:cxn>
                    <a:cxn ang="T38">
                      <a:pos x="T24" y="T25"/>
                    </a:cxn>
                  </a:cxnLst>
                  <a:rect l="0" t="0" r="r" b="b"/>
                  <a:pathLst>
                    <a:path w="65" h="105">
                      <a:moveTo>
                        <a:pt x="58" y="0"/>
                      </a:moveTo>
                      <a:lnTo>
                        <a:pt x="65" y="20"/>
                      </a:lnTo>
                      <a:lnTo>
                        <a:pt x="33" y="69"/>
                      </a:lnTo>
                      <a:lnTo>
                        <a:pt x="35" y="85"/>
                      </a:lnTo>
                      <a:lnTo>
                        <a:pt x="16" y="105"/>
                      </a:lnTo>
                      <a:lnTo>
                        <a:pt x="0" y="89"/>
                      </a:lnTo>
                      <a:lnTo>
                        <a:pt x="7" y="75"/>
                      </a:lnTo>
                      <a:lnTo>
                        <a:pt x="10" y="43"/>
                      </a:lnTo>
                      <a:lnTo>
                        <a:pt x="26" y="23"/>
                      </a:lnTo>
                      <a:lnTo>
                        <a:pt x="7" y="7"/>
                      </a:lnTo>
                      <a:lnTo>
                        <a:pt x="19" y="0"/>
                      </a:lnTo>
                      <a:lnTo>
                        <a:pt x="39" y="11"/>
                      </a:lnTo>
                      <a:lnTo>
                        <a:pt x="58" y="0"/>
                      </a:lnTo>
                      <a:close/>
                    </a:path>
                  </a:pathLst>
                </a:custGeom>
                <a:solidFill>
                  <a:srgbClr val="0066FF"/>
                </a:solidFill>
                <a:ln w="12700" cmpd="sng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de-DE" sz="22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6311" name="Freeform 1187"/>
                <p:cNvSpPr>
                  <a:spLocks/>
                </p:cNvSpPr>
                <p:nvPr/>
              </p:nvSpPr>
              <p:spPr bwMode="auto">
                <a:xfrm>
                  <a:off x="2820" y="1725"/>
                  <a:ext cx="28" cy="48"/>
                </a:xfrm>
                <a:custGeom>
                  <a:avLst/>
                  <a:gdLst>
                    <a:gd name="T0" fmla="*/ 25 w 56"/>
                    <a:gd name="T1" fmla="*/ 0 h 95"/>
                    <a:gd name="T2" fmla="*/ 19 w 56"/>
                    <a:gd name="T3" fmla="*/ 0 h 95"/>
                    <a:gd name="T4" fmla="*/ 19 w 56"/>
                    <a:gd name="T5" fmla="*/ 4 h 95"/>
                    <a:gd name="T6" fmla="*/ 19 w 56"/>
                    <a:gd name="T7" fmla="*/ 6 h 95"/>
                    <a:gd name="T8" fmla="*/ 19 w 56"/>
                    <a:gd name="T9" fmla="*/ 10 h 95"/>
                    <a:gd name="T10" fmla="*/ 13 w 56"/>
                    <a:gd name="T11" fmla="*/ 19 h 95"/>
                    <a:gd name="T12" fmla="*/ 5 w 56"/>
                    <a:gd name="T13" fmla="*/ 27 h 95"/>
                    <a:gd name="T14" fmla="*/ 7 w 56"/>
                    <a:gd name="T15" fmla="*/ 33 h 95"/>
                    <a:gd name="T16" fmla="*/ 0 w 56"/>
                    <a:gd name="T17" fmla="*/ 42 h 95"/>
                    <a:gd name="T18" fmla="*/ 7 w 56"/>
                    <a:gd name="T19" fmla="*/ 48 h 95"/>
                    <a:gd name="T20" fmla="*/ 25 w 56"/>
                    <a:gd name="T21" fmla="*/ 23 h 95"/>
                    <a:gd name="T22" fmla="*/ 25 w 56"/>
                    <a:gd name="T23" fmla="*/ 17 h 95"/>
                    <a:gd name="T24" fmla="*/ 28 w 56"/>
                    <a:gd name="T25" fmla="*/ 10 h 95"/>
                    <a:gd name="T26" fmla="*/ 25 w 56"/>
                    <a:gd name="T27" fmla="*/ 0 h 95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</a:gdLst>
                  <a:ahLst/>
                  <a:cxnLst>
                    <a:cxn ang="T28">
                      <a:pos x="T0" y="T1"/>
                    </a:cxn>
                    <a:cxn ang="T29">
                      <a:pos x="T2" y="T3"/>
                    </a:cxn>
                    <a:cxn ang="T30">
                      <a:pos x="T4" y="T5"/>
                    </a:cxn>
                    <a:cxn ang="T31">
                      <a:pos x="T6" y="T7"/>
                    </a:cxn>
                    <a:cxn ang="T32">
                      <a:pos x="T8" y="T9"/>
                    </a:cxn>
                    <a:cxn ang="T33">
                      <a:pos x="T10" y="T11"/>
                    </a:cxn>
                    <a:cxn ang="T34">
                      <a:pos x="T12" y="T13"/>
                    </a:cxn>
                    <a:cxn ang="T35">
                      <a:pos x="T14" y="T15"/>
                    </a:cxn>
                    <a:cxn ang="T36">
                      <a:pos x="T16" y="T17"/>
                    </a:cxn>
                    <a:cxn ang="T37">
                      <a:pos x="T18" y="T19"/>
                    </a:cxn>
                    <a:cxn ang="T38">
                      <a:pos x="T20" y="T21"/>
                    </a:cxn>
                    <a:cxn ang="T39">
                      <a:pos x="T22" y="T23"/>
                    </a:cxn>
                    <a:cxn ang="T40">
                      <a:pos x="T24" y="T25"/>
                    </a:cxn>
                    <a:cxn ang="T41">
                      <a:pos x="T26" y="T27"/>
                    </a:cxn>
                  </a:cxnLst>
                  <a:rect l="0" t="0" r="r" b="b"/>
                  <a:pathLst>
                    <a:path w="56" h="95">
                      <a:moveTo>
                        <a:pt x="49" y="0"/>
                      </a:moveTo>
                      <a:lnTo>
                        <a:pt x="37" y="0"/>
                      </a:lnTo>
                      <a:lnTo>
                        <a:pt x="37" y="7"/>
                      </a:lnTo>
                      <a:lnTo>
                        <a:pt x="37" y="12"/>
                      </a:lnTo>
                      <a:lnTo>
                        <a:pt x="37" y="19"/>
                      </a:lnTo>
                      <a:lnTo>
                        <a:pt x="26" y="37"/>
                      </a:lnTo>
                      <a:lnTo>
                        <a:pt x="10" y="53"/>
                      </a:lnTo>
                      <a:lnTo>
                        <a:pt x="14" y="65"/>
                      </a:lnTo>
                      <a:lnTo>
                        <a:pt x="0" y="84"/>
                      </a:lnTo>
                      <a:lnTo>
                        <a:pt x="14" y="95"/>
                      </a:lnTo>
                      <a:lnTo>
                        <a:pt x="49" y="46"/>
                      </a:lnTo>
                      <a:lnTo>
                        <a:pt x="49" y="33"/>
                      </a:lnTo>
                      <a:lnTo>
                        <a:pt x="56" y="19"/>
                      </a:lnTo>
                      <a:lnTo>
                        <a:pt x="49" y="0"/>
                      </a:lnTo>
                      <a:close/>
                    </a:path>
                  </a:pathLst>
                </a:custGeom>
                <a:solidFill>
                  <a:srgbClr val="0066FF"/>
                </a:solidFill>
                <a:ln w="12700" cmpd="sng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de-DE" sz="22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6312" name="Freeform 1188"/>
                <p:cNvSpPr>
                  <a:spLocks/>
                </p:cNvSpPr>
                <p:nvPr/>
              </p:nvSpPr>
              <p:spPr bwMode="auto">
                <a:xfrm>
                  <a:off x="2730" y="1784"/>
                  <a:ext cx="39" cy="70"/>
                </a:xfrm>
                <a:custGeom>
                  <a:avLst/>
                  <a:gdLst>
                    <a:gd name="T0" fmla="*/ 26 w 77"/>
                    <a:gd name="T1" fmla="*/ 2 h 139"/>
                    <a:gd name="T2" fmla="*/ 22 w 77"/>
                    <a:gd name="T3" fmla="*/ 4 h 139"/>
                    <a:gd name="T4" fmla="*/ 15 w 77"/>
                    <a:gd name="T5" fmla="*/ 0 h 139"/>
                    <a:gd name="T6" fmla="*/ 4 w 77"/>
                    <a:gd name="T7" fmla="*/ 2 h 139"/>
                    <a:gd name="T8" fmla="*/ 4 w 77"/>
                    <a:gd name="T9" fmla="*/ 18 h 139"/>
                    <a:gd name="T10" fmla="*/ 10 w 77"/>
                    <a:gd name="T11" fmla="*/ 20 h 139"/>
                    <a:gd name="T12" fmla="*/ 10 w 77"/>
                    <a:gd name="T13" fmla="*/ 13 h 139"/>
                    <a:gd name="T14" fmla="*/ 20 w 77"/>
                    <a:gd name="T15" fmla="*/ 25 h 139"/>
                    <a:gd name="T16" fmla="*/ 17 w 77"/>
                    <a:gd name="T17" fmla="*/ 35 h 139"/>
                    <a:gd name="T18" fmla="*/ 9 w 77"/>
                    <a:gd name="T19" fmla="*/ 41 h 139"/>
                    <a:gd name="T20" fmla="*/ 5 w 77"/>
                    <a:gd name="T21" fmla="*/ 55 h 139"/>
                    <a:gd name="T22" fmla="*/ 0 w 77"/>
                    <a:gd name="T23" fmla="*/ 62 h 139"/>
                    <a:gd name="T24" fmla="*/ 7 w 77"/>
                    <a:gd name="T25" fmla="*/ 70 h 139"/>
                    <a:gd name="T26" fmla="*/ 27 w 77"/>
                    <a:gd name="T27" fmla="*/ 57 h 139"/>
                    <a:gd name="T28" fmla="*/ 20 w 77"/>
                    <a:gd name="T29" fmla="*/ 47 h 139"/>
                    <a:gd name="T30" fmla="*/ 26 w 77"/>
                    <a:gd name="T31" fmla="*/ 31 h 139"/>
                    <a:gd name="T32" fmla="*/ 37 w 77"/>
                    <a:gd name="T33" fmla="*/ 23 h 139"/>
                    <a:gd name="T34" fmla="*/ 39 w 77"/>
                    <a:gd name="T35" fmla="*/ 12 h 139"/>
                    <a:gd name="T36" fmla="*/ 26 w 77"/>
                    <a:gd name="T37" fmla="*/ 2 h 139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</a:gdLst>
                  <a:ahLst/>
                  <a:cxnLst>
                    <a:cxn ang="T38">
                      <a:pos x="T0" y="T1"/>
                    </a:cxn>
                    <a:cxn ang="T39">
                      <a:pos x="T2" y="T3"/>
                    </a:cxn>
                    <a:cxn ang="T40">
                      <a:pos x="T4" y="T5"/>
                    </a:cxn>
                    <a:cxn ang="T41">
                      <a:pos x="T6" y="T7"/>
                    </a:cxn>
                    <a:cxn ang="T42">
                      <a:pos x="T8" y="T9"/>
                    </a:cxn>
                    <a:cxn ang="T43">
                      <a:pos x="T10" y="T11"/>
                    </a:cxn>
                    <a:cxn ang="T44">
                      <a:pos x="T12" y="T13"/>
                    </a:cxn>
                    <a:cxn ang="T45">
                      <a:pos x="T14" y="T15"/>
                    </a:cxn>
                    <a:cxn ang="T46">
                      <a:pos x="T16" y="T17"/>
                    </a:cxn>
                    <a:cxn ang="T47">
                      <a:pos x="T18" y="T19"/>
                    </a:cxn>
                    <a:cxn ang="T48">
                      <a:pos x="T20" y="T21"/>
                    </a:cxn>
                    <a:cxn ang="T49">
                      <a:pos x="T22" y="T23"/>
                    </a:cxn>
                    <a:cxn ang="T50">
                      <a:pos x="T24" y="T25"/>
                    </a:cxn>
                    <a:cxn ang="T51">
                      <a:pos x="T26" y="T27"/>
                    </a:cxn>
                    <a:cxn ang="T52">
                      <a:pos x="T28" y="T29"/>
                    </a:cxn>
                    <a:cxn ang="T53">
                      <a:pos x="T30" y="T31"/>
                    </a:cxn>
                    <a:cxn ang="T54">
                      <a:pos x="T32" y="T33"/>
                    </a:cxn>
                    <a:cxn ang="T55">
                      <a:pos x="T34" y="T35"/>
                    </a:cxn>
                    <a:cxn ang="T56">
                      <a:pos x="T36" y="T37"/>
                    </a:cxn>
                  </a:cxnLst>
                  <a:rect l="0" t="0" r="r" b="b"/>
                  <a:pathLst>
                    <a:path w="77" h="139">
                      <a:moveTo>
                        <a:pt x="51" y="3"/>
                      </a:moveTo>
                      <a:lnTo>
                        <a:pt x="44" y="7"/>
                      </a:lnTo>
                      <a:lnTo>
                        <a:pt x="30" y="0"/>
                      </a:lnTo>
                      <a:lnTo>
                        <a:pt x="7" y="3"/>
                      </a:lnTo>
                      <a:lnTo>
                        <a:pt x="7" y="35"/>
                      </a:lnTo>
                      <a:lnTo>
                        <a:pt x="19" y="39"/>
                      </a:lnTo>
                      <a:lnTo>
                        <a:pt x="19" y="26"/>
                      </a:lnTo>
                      <a:lnTo>
                        <a:pt x="40" y="49"/>
                      </a:lnTo>
                      <a:lnTo>
                        <a:pt x="33" y="69"/>
                      </a:lnTo>
                      <a:lnTo>
                        <a:pt x="17" y="81"/>
                      </a:lnTo>
                      <a:lnTo>
                        <a:pt x="10" y="109"/>
                      </a:lnTo>
                      <a:lnTo>
                        <a:pt x="0" y="123"/>
                      </a:lnTo>
                      <a:lnTo>
                        <a:pt x="14" y="139"/>
                      </a:lnTo>
                      <a:lnTo>
                        <a:pt x="54" y="113"/>
                      </a:lnTo>
                      <a:lnTo>
                        <a:pt x="40" y="93"/>
                      </a:lnTo>
                      <a:lnTo>
                        <a:pt x="51" y="62"/>
                      </a:lnTo>
                      <a:lnTo>
                        <a:pt x="74" y="46"/>
                      </a:lnTo>
                      <a:lnTo>
                        <a:pt x="77" y="23"/>
                      </a:lnTo>
                      <a:lnTo>
                        <a:pt x="51" y="3"/>
                      </a:lnTo>
                      <a:close/>
                    </a:path>
                  </a:pathLst>
                </a:custGeom>
                <a:solidFill>
                  <a:srgbClr val="0066FF"/>
                </a:solidFill>
                <a:ln w="12700" cmpd="sng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de-DE" sz="22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6313" name="Freeform 1189"/>
                <p:cNvSpPr>
                  <a:spLocks/>
                </p:cNvSpPr>
                <p:nvPr/>
              </p:nvSpPr>
              <p:spPr bwMode="auto">
                <a:xfrm>
                  <a:off x="2753" y="1822"/>
                  <a:ext cx="24" cy="42"/>
                </a:xfrm>
                <a:custGeom>
                  <a:avLst/>
                  <a:gdLst>
                    <a:gd name="T0" fmla="*/ 15 w 47"/>
                    <a:gd name="T1" fmla="*/ 0 h 83"/>
                    <a:gd name="T2" fmla="*/ 24 w 47"/>
                    <a:gd name="T3" fmla="*/ 10 h 83"/>
                    <a:gd name="T4" fmla="*/ 19 w 47"/>
                    <a:gd name="T5" fmla="*/ 20 h 83"/>
                    <a:gd name="T6" fmla="*/ 17 w 47"/>
                    <a:gd name="T7" fmla="*/ 30 h 83"/>
                    <a:gd name="T8" fmla="*/ 5 w 47"/>
                    <a:gd name="T9" fmla="*/ 42 h 83"/>
                    <a:gd name="T10" fmla="*/ 0 w 47"/>
                    <a:gd name="T11" fmla="*/ 34 h 83"/>
                    <a:gd name="T12" fmla="*/ 5 w 47"/>
                    <a:gd name="T13" fmla="*/ 19 h 83"/>
                    <a:gd name="T14" fmla="*/ 15 w 47"/>
                    <a:gd name="T15" fmla="*/ 0 h 83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0" t="0" r="r" b="b"/>
                  <a:pathLst>
                    <a:path w="47" h="83">
                      <a:moveTo>
                        <a:pt x="30" y="0"/>
                      </a:moveTo>
                      <a:lnTo>
                        <a:pt x="47" y="19"/>
                      </a:lnTo>
                      <a:lnTo>
                        <a:pt x="37" y="40"/>
                      </a:lnTo>
                      <a:lnTo>
                        <a:pt x="33" y="60"/>
                      </a:lnTo>
                      <a:lnTo>
                        <a:pt x="10" y="83"/>
                      </a:lnTo>
                      <a:lnTo>
                        <a:pt x="0" y="67"/>
                      </a:lnTo>
                      <a:lnTo>
                        <a:pt x="10" y="37"/>
                      </a:lnTo>
                      <a:lnTo>
                        <a:pt x="30" y="0"/>
                      </a:lnTo>
                      <a:close/>
                    </a:path>
                  </a:pathLst>
                </a:custGeom>
                <a:solidFill>
                  <a:srgbClr val="0066FF"/>
                </a:solidFill>
                <a:ln w="12700" cmpd="sng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de-DE" sz="22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6314" name="Freeform 1190"/>
                <p:cNvSpPr>
                  <a:spLocks/>
                </p:cNvSpPr>
                <p:nvPr/>
              </p:nvSpPr>
              <p:spPr bwMode="auto">
                <a:xfrm>
                  <a:off x="2795" y="1784"/>
                  <a:ext cx="25" cy="62"/>
                </a:xfrm>
                <a:custGeom>
                  <a:avLst/>
                  <a:gdLst>
                    <a:gd name="T0" fmla="*/ 12 w 50"/>
                    <a:gd name="T1" fmla="*/ 0 h 123"/>
                    <a:gd name="T2" fmla="*/ 23 w 50"/>
                    <a:gd name="T3" fmla="*/ 12 h 123"/>
                    <a:gd name="T4" fmla="*/ 22 w 50"/>
                    <a:gd name="T5" fmla="*/ 20 h 123"/>
                    <a:gd name="T6" fmla="*/ 17 w 50"/>
                    <a:gd name="T7" fmla="*/ 26 h 123"/>
                    <a:gd name="T8" fmla="*/ 23 w 50"/>
                    <a:gd name="T9" fmla="*/ 43 h 123"/>
                    <a:gd name="T10" fmla="*/ 25 w 50"/>
                    <a:gd name="T11" fmla="*/ 50 h 123"/>
                    <a:gd name="T12" fmla="*/ 19 w 50"/>
                    <a:gd name="T13" fmla="*/ 60 h 123"/>
                    <a:gd name="T14" fmla="*/ 8 w 50"/>
                    <a:gd name="T15" fmla="*/ 62 h 123"/>
                    <a:gd name="T16" fmla="*/ 0 w 50"/>
                    <a:gd name="T17" fmla="*/ 49 h 123"/>
                    <a:gd name="T18" fmla="*/ 6 w 50"/>
                    <a:gd name="T19" fmla="*/ 37 h 123"/>
                    <a:gd name="T20" fmla="*/ 12 w 50"/>
                    <a:gd name="T21" fmla="*/ 26 h 123"/>
                    <a:gd name="T22" fmla="*/ 12 w 50"/>
                    <a:gd name="T23" fmla="*/ 13 h 123"/>
                    <a:gd name="T24" fmla="*/ 12 w 50"/>
                    <a:gd name="T25" fmla="*/ 0 h 123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</a:gdLst>
                  <a:ahLst/>
                  <a:cxnLst>
                    <a:cxn ang="T26">
                      <a:pos x="T0" y="T1"/>
                    </a:cxn>
                    <a:cxn ang="T27">
                      <a:pos x="T2" y="T3"/>
                    </a:cxn>
                    <a:cxn ang="T28">
                      <a:pos x="T4" y="T5"/>
                    </a:cxn>
                    <a:cxn ang="T29">
                      <a:pos x="T6" y="T7"/>
                    </a:cxn>
                    <a:cxn ang="T30">
                      <a:pos x="T8" y="T9"/>
                    </a:cxn>
                    <a:cxn ang="T31">
                      <a:pos x="T10" y="T11"/>
                    </a:cxn>
                    <a:cxn ang="T32">
                      <a:pos x="T12" y="T13"/>
                    </a:cxn>
                    <a:cxn ang="T33">
                      <a:pos x="T14" y="T15"/>
                    </a:cxn>
                    <a:cxn ang="T34">
                      <a:pos x="T16" y="T17"/>
                    </a:cxn>
                    <a:cxn ang="T35">
                      <a:pos x="T18" y="T19"/>
                    </a:cxn>
                    <a:cxn ang="T36">
                      <a:pos x="T20" y="T21"/>
                    </a:cxn>
                    <a:cxn ang="T37">
                      <a:pos x="T22" y="T23"/>
                    </a:cxn>
                    <a:cxn ang="T38">
                      <a:pos x="T24" y="T25"/>
                    </a:cxn>
                  </a:cxnLst>
                  <a:rect l="0" t="0" r="r" b="b"/>
                  <a:pathLst>
                    <a:path w="50" h="123">
                      <a:moveTo>
                        <a:pt x="23" y="0"/>
                      </a:moveTo>
                      <a:lnTo>
                        <a:pt x="46" y="23"/>
                      </a:lnTo>
                      <a:lnTo>
                        <a:pt x="43" y="39"/>
                      </a:lnTo>
                      <a:lnTo>
                        <a:pt x="34" y="51"/>
                      </a:lnTo>
                      <a:lnTo>
                        <a:pt x="46" y="85"/>
                      </a:lnTo>
                      <a:lnTo>
                        <a:pt x="50" y="100"/>
                      </a:lnTo>
                      <a:lnTo>
                        <a:pt x="37" y="120"/>
                      </a:lnTo>
                      <a:lnTo>
                        <a:pt x="16" y="123"/>
                      </a:lnTo>
                      <a:lnTo>
                        <a:pt x="0" y="97"/>
                      </a:lnTo>
                      <a:lnTo>
                        <a:pt x="11" y="74"/>
                      </a:lnTo>
                      <a:lnTo>
                        <a:pt x="23" y="51"/>
                      </a:lnTo>
                      <a:lnTo>
                        <a:pt x="23" y="26"/>
                      </a:lnTo>
                      <a:lnTo>
                        <a:pt x="23" y="0"/>
                      </a:lnTo>
                      <a:close/>
                    </a:path>
                  </a:pathLst>
                </a:custGeom>
                <a:solidFill>
                  <a:srgbClr val="0066FF"/>
                </a:solidFill>
                <a:ln w="12700" cmpd="sng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de-DE" sz="22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6315" name="Freeform 1191"/>
                <p:cNvSpPr>
                  <a:spLocks/>
                </p:cNvSpPr>
                <p:nvPr/>
              </p:nvSpPr>
              <p:spPr bwMode="auto">
                <a:xfrm>
                  <a:off x="2845" y="1689"/>
                  <a:ext cx="134" cy="175"/>
                </a:xfrm>
                <a:custGeom>
                  <a:avLst/>
                  <a:gdLst>
                    <a:gd name="T0" fmla="*/ 39 w 268"/>
                    <a:gd name="T1" fmla="*/ 2 h 350"/>
                    <a:gd name="T2" fmla="*/ 25 w 268"/>
                    <a:gd name="T3" fmla="*/ 17 h 350"/>
                    <a:gd name="T4" fmla="*/ 18 w 268"/>
                    <a:gd name="T5" fmla="*/ 7 h 350"/>
                    <a:gd name="T6" fmla="*/ 17 w 268"/>
                    <a:gd name="T7" fmla="*/ 0 h 350"/>
                    <a:gd name="T8" fmla="*/ 6 w 268"/>
                    <a:gd name="T9" fmla="*/ 2 h 350"/>
                    <a:gd name="T10" fmla="*/ 0 w 268"/>
                    <a:gd name="T11" fmla="*/ 14 h 350"/>
                    <a:gd name="T12" fmla="*/ 10 w 268"/>
                    <a:gd name="T13" fmla="*/ 28 h 350"/>
                    <a:gd name="T14" fmla="*/ 12 w 268"/>
                    <a:gd name="T15" fmla="*/ 45 h 350"/>
                    <a:gd name="T16" fmla="*/ 25 w 268"/>
                    <a:gd name="T17" fmla="*/ 66 h 350"/>
                    <a:gd name="T18" fmla="*/ 36 w 268"/>
                    <a:gd name="T19" fmla="*/ 75 h 350"/>
                    <a:gd name="T20" fmla="*/ 35 w 268"/>
                    <a:gd name="T21" fmla="*/ 82 h 350"/>
                    <a:gd name="T22" fmla="*/ 36 w 268"/>
                    <a:gd name="T23" fmla="*/ 87 h 350"/>
                    <a:gd name="T24" fmla="*/ 36 w 268"/>
                    <a:gd name="T25" fmla="*/ 95 h 350"/>
                    <a:gd name="T26" fmla="*/ 52 w 268"/>
                    <a:gd name="T27" fmla="*/ 95 h 350"/>
                    <a:gd name="T28" fmla="*/ 66 w 268"/>
                    <a:gd name="T29" fmla="*/ 112 h 350"/>
                    <a:gd name="T30" fmla="*/ 64 w 268"/>
                    <a:gd name="T31" fmla="*/ 114 h 350"/>
                    <a:gd name="T32" fmla="*/ 59 w 268"/>
                    <a:gd name="T33" fmla="*/ 126 h 350"/>
                    <a:gd name="T34" fmla="*/ 51 w 268"/>
                    <a:gd name="T35" fmla="*/ 125 h 350"/>
                    <a:gd name="T36" fmla="*/ 39 w 268"/>
                    <a:gd name="T37" fmla="*/ 123 h 350"/>
                    <a:gd name="T38" fmla="*/ 31 w 268"/>
                    <a:gd name="T39" fmla="*/ 129 h 350"/>
                    <a:gd name="T40" fmla="*/ 35 w 268"/>
                    <a:gd name="T41" fmla="*/ 142 h 350"/>
                    <a:gd name="T42" fmla="*/ 43 w 268"/>
                    <a:gd name="T43" fmla="*/ 160 h 350"/>
                    <a:gd name="T44" fmla="*/ 64 w 268"/>
                    <a:gd name="T45" fmla="*/ 175 h 350"/>
                    <a:gd name="T46" fmla="*/ 82 w 268"/>
                    <a:gd name="T47" fmla="*/ 162 h 350"/>
                    <a:gd name="T48" fmla="*/ 81 w 268"/>
                    <a:gd name="T49" fmla="*/ 149 h 350"/>
                    <a:gd name="T50" fmla="*/ 79 w 268"/>
                    <a:gd name="T51" fmla="*/ 139 h 350"/>
                    <a:gd name="T52" fmla="*/ 81 w 268"/>
                    <a:gd name="T53" fmla="*/ 127 h 350"/>
                    <a:gd name="T54" fmla="*/ 89 w 268"/>
                    <a:gd name="T55" fmla="*/ 129 h 350"/>
                    <a:gd name="T56" fmla="*/ 96 w 268"/>
                    <a:gd name="T57" fmla="*/ 120 h 350"/>
                    <a:gd name="T58" fmla="*/ 105 w 268"/>
                    <a:gd name="T59" fmla="*/ 118 h 350"/>
                    <a:gd name="T60" fmla="*/ 115 w 268"/>
                    <a:gd name="T61" fmla="*/ 105 h 350"/>
                    <a:gd name="T62" fmla="*/ 102 w 268"/>
                    <a:gd name="T63" fmla="*/ 92 h 350"/>
                    <a:gd name="T64" fmla="*/ 92 w 268"/>
                    <a:gd name="T65" fmla="*/ 102 h 350"/>
                    <a:gd name="T66" fmla="*/ 89 w 268"/>
                    <a:gd name="T67" fmla="*/ 105 h 350"/>
                    <a:gd name="T68" fmla="*/ 79 w 268"/>
                    <a:gd name="T69" fmla="*/ 93 h 350"/>
                    <a:gd name="T70" fmla="*/ 85 w 268"/>
                    <a:gd name="T71" fmla="*/ 85 h 350"/>
                    <a:gd name="T72" fmla="*/ 92 w 268"/>
                    <a:gd name="T73" fmla="*/ 92 h 350"/>
                    <a:gd name="T74" fmla="*/ 100 w 268"/>
                    <a:gd name="T75" fmla="*/ 82 h 350"/>
                    <a:gd name="T76" fmla="*/ 111 w 268"/>
                    <a:gd name="T77" fmla="*/ 81 h 350"/>
                    <a:gd name="T78" fmla="*/ 117 w 268"/>
                    <a:gd name="T79" fmla="*/ 95 h 350"/>
                    <a:gd name="T80" fmla="*/ 126 w 268"/>
                    <a:gd name="T81" fmla="*/ 98 h 350"/>
                    <a:gd name="T82" fmla="*/ 134 w 268"/>
                    <a:gd name="T83" fmla="*/ 89 h 350"/>
                    <a:gd name="T84" fmla="*/ 115 w 268"/>
                    <a:gd name="T85" fmla="*/ 69 h 350"/>
                    <a:gd name="T86" fmla="*/ 118 w 268"/>
                    <a:gd name="T87" fmla="*/ 61 h 350"/>
                    <a:gd name="T88" fmla="*/ 111 w 268"/>
                    <a:gd name="T89" fmla="*/ 60 h 350"/>
                    <a:gd name="T90" fmla="*/ 118 w 268"/>
                    <a:gd name="T91" fmla="*/ 45 h 350"/>
                    <a:gd name="T92" fmla="*/ 108 w 268"/>
                    <a:gd name="T93" fmla="*/ 46 h 350"/>
                    <a:gd name="T94" fmla="*/ 87 w 268"/>
                    <a:gd name="T95" fmla="*/ 54 h 350"/>
                    <a:gd name="T96" fmla="*/ 87 w 268"/>
                    <a:gd name="T97" fmla="*/ 72 h 350"/>
                    <a:gd name="T98" fmla="*/ 79 w 268"/>
                    <a:gd name="T99" fmla="*/ 67 h 350"/>
                    <a:gd name="T100" fmla="*/ 71 w 268"/>
                    <a:gd name="T101" fmla="*/ 74 h 350"/>
                    <a:gd name="T102" fmla="*/ 54 w 268"/>
                    <a:gd name="T103" fmla="*/ 71 h 350"/>
                    <a:gd name="T104" fmla="*/ 51 w 268"/>
                    <a:gd name="T105" fmla="*/ 60 h 350"/>
                    <a:gd name="T106" fmla="*/ 46 w 268"/>
                    <a:gd name="T107" fmla="*/ 46 h 350"/>
                    <a:gd name="T108" fmla="*/ 58 w 268"/>
                    <a:gd name="T109" fmla="*/ 56 h 350"/>
                    <a:gd name="T110" fmla="*/ 71 w 268"/>
                    <a:gd name="T111" fmla="*/ 50 h 350"/>
                    <a:gd name="T112" fmla="*/ 73 w 268"/>
                    <a:gd name="T113" fmla="*/ 46 h 350"/>
                    <a:gd name="T114" fmla="*/ 71 w 268"/>
                    <a:gd name="T115" fmla="*/ 37 h 350"/>
                    <a:gd name="T116" fmla="*/ 56 w 268"/>
                    <a:gd name="T117" fmla="*/ 28 h 350"/>
                    <a:gd name="T118" fmla="*/ 48 w 268"/>
                    <a:gd name="T119" fmla="*/ 25 h 350"/>
                    <a:gd name="T120" fmla="*/ 51 w 268"/>
                    <a:gd name="T121" fmla="*/ 15 h 350"/>
                    <a:gd name="T122" fmla="*/ 51 w 268"/>
                    <a:gd name="T123" fmla="*/ 6 h 350"/>
                    <a:gd name="T124" fmla="*/ 39 w 268"/>
                    <a:gd name="T125" fmla="*/ 2 h 350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60000 65536"/>
                    <a:gd name="T178" fmla="*/ 0 60000 65536"/>
                    <a:gd name="T179" fmla="*/ 0 60000 65536"/>
                    <a:gd name="T180" fmla="*/ 0 60000 65536"/>
                    <a:gd name="T181" fmla="*/ 0 60000 65536"/>
                    <a:gd name="T182" fmla="*/ 0 60000 65536"/>
                    <a:gd name="T183" fmla="*/ 0 60000 65536"/>
                    <a:gd name="T184" fmla="*/ 0 60000 65536"/>
                    <a:gd name="T185" fmla="*/ 0 60000 65536"/>
                    <a:gd name="T186" fmla="*/ 0 60000 65536"/>
                    <a:gd name="T187" fmla="*/ 0 60000 65536"/>
                    <a:gd name="T188" fmla="*/ 0 60000 65536"/>
                  </a:gdLst>
                  <a:ahLst/>
                  <a:cxnLst>
                    <a:cxn ang="T126">
                      <a:pos x="T0" y="T1"/>
                    </a:cxn>
                    <a:cxn ang="T127">
                      <a:pos x="T2" y="T3"/>
                    </a:cxn>
                    <a:cxn ang="T128">
                      <a:pos x="T4" y="T5"/>
                    </a:cxn>
                    <a:cxn ang="T129">
                      <a:pos x="T6" y="T7"/>
                    </a:cxn>
                    <a:cxn ang="T130">
                      <a:pos x="T8" y="T9"/>
                    </a:cxn>
                    <a:cxn ang="T131">
                      <a:pos x="T10" y="T11"/>
                    </a:cxn>
                    <a:cxn ang="T132">
                      <a:pos x="T12" y="T13"/>
                    </a:cxn>
                    <a:cxn ang="T133">
                      <a:pos x="T14" y="T15"/>
                    </a:cxn>
                    <a:cxn ang="T134">
                      <a:pos x="T16" y="T17"/>
                    </a:cxn>
                    <a:cxn ang="T135">
                      <a:pos x="T18" y="T19"/>
                    </a:cxn>
                    <a:cxn ang="T136">
                      <a:pos x="T20" y="T21"/>
                    </a:cxn>
                    <a:cxn ang="T137">
                      <a:pos x="T22" y="T23"/>
                    </a:cxn>
                    <a:cxn ang="T138">
                      <a:pos x="T24" y="T25"/>
                    </a:cxn>
                    <a:cxn ang="T139">
                      <a:pos x="T26" y="T27"/>
                    </a:cxn>
                    <a:cxn ang="T140">
                      <a:pos x="T28" y="T29"/>
                    </a:cxn>
                    <a:cxn ang="T141">
                      <a:pos x="T30" y="T31"/>
                    </a:cxn>
                    <a:cxn ang="T142">
                      <a:pos x="T32" y="T33"/>
                    </a:cxn>
                    <a:cxn ang="T143">
                      <a:pos x="T34" y="T35"/>
                    </a:cxn>
                    <a:cxn ang="T144">
                      <a:pos x="T36" y="T37"/>
                    </a:cxn>
                    <a:cxn ang="T145">
                      <a:pos x="T38" y="T39"/>
                    </a:cxn>
                    <a:cxn ang="T146">
                      <a:pos x="T40" y="T41"/>
                    </a:cxn>
                    <a:cxn ang="T147">
                      <a:pos x="T42" y="T43"/>
                    </a:cxn>
                    <a:cxn ang="T148">
                      <a:pos x="T44" y="T45"/>
                    </a:cxn>
                    <a:cxn ang="T149">
                      <a:pos x="T46" y="T47"/>
                    </a:cxn>
                    <a:cxn ang="T150">
                      <a:pos x="T48" y="T49"/>
                    </a:cxn>
                    <a:cxn ang="T151">
                      <a:pos x="T50" y="T51"/>
                    </a:cxn>
                    <a:cxn ang="T152">
                      <a:pos x="T52" y="T53"/>
                    </a:cxn>
                    <a:cxn ang="T153">
                      <a:pos x="T54" y="T55"/>
                    </a:cxn>
                    <a:cxn ang="T154">
                      <a:pos x="T56" y="T57"/>
                    </a:cxn>
                    <a:cxn ang="T155">
                      <a:pos x="T58" y="T59"/>
                    </a:cxn>
                    <a:cxn ang="T156">
                      <a:pos x="T60" y="T61"/>
                    </a:cxn>
                    <a:cxn ang="T157">
                      <a:pos x="T62" y="T63"/>
                    </a:cxn>
                    <a:cxn ang="T158">
                      <a:pos x="T64" y="T65"/>
                    </a:cxn>
                    <a:cxn ang="T159">
                      <a:pos x="T66" y="T67"/>
                    </a:cxn>
                    <a:cxn ang="T160">
                      <a:pos x="T68" y="T69"/>
                    </a:cxn>
                    <a:cxn ang="T161">
                      <a:pos x="T70" y="T71"/>
                    </a:cxn>
                    <a:cxn ang="T162">
                      <a:pos x="T72" y="T73"/>
                    </a:cxn>
                    <a:cxn ang="T163">
                      <a:pos x="T74" y="T75"/>
                    </a:cxn>
                    <a:cxn ang="T164">
                      <a:pos x="T76" y="T77"/>
                    </a:cxn>
                    <a:cxn ang="T165">
                      <a:pos x="T78" y="T79"/>
                    </a:cxn>
                    <a:cxn ang="T166">
                      <a:pos x="T80" y="T81"/>
                    </a:cxn>
                    <a:cxn ang="T167">
                      <a:pos x="T82" y="T83"/>
                    </a:cxn>
                    <a:cxn ang="T168">
                      <a:pos x="T84" y="T85"/>
                    </a:cxn>
                    <a:cxn ang="T169">
                      <a:pos x="T86" y="T87"/>
                    </a:cxn>
                    <a:cxn ang="T170">
                      <a:pos x="T88" y="T89"/>
                    </a:cxn>
                    <a:cxn ang="T171">
                      <a:pos x="T90" y="T91"/>
                    </a:cxn>
                    <a:cxn ang="T172">
                      <a:pos x="T92" y="T93"/>
                    </a:cxn>
                    <a:cxn ang="T173">
                      <a:pos x="T94" y="T95"/>
                    </a:cxn>
                    <a:cxn ang="T174">
                      <a:pos x="T96" y="T97"/>
                    </a:cxn>
                    <a:cxn ang="T175">
                      <a:pos x="T98" y="T99"/>
                    </a:cxn>
                    <a:cxn ang="T176">
                      <a:pos x="T100" y="T101"/>
                    </a:cxn>
                    <a:cxn ang="T177">
                      <a:pos x="T102" y="T103"/>
                    </a:cxn>
                    <a:cxn ang="T178">
                      <a:pos x="T104" y="T105"/>
                    </a:cxn>
                    <a:cxn ang="T179">
                      <a:pos x="T106" y="T107"/>
                    </a:cxn>
                    <a:cxn ang="T180">
                      <a:pos x="T108" y="T109"/>
                    </a:cxn>
                    <a:cxn ang="T181">
                      <a:pos x="T110" y="T111"/>
                    </a:cxn>
                    <a:cxn ang="T182">
                      <a:pos x="T112" y="T113"/>
                    </a:cxn>
                    <a:cxn ang="T183">
                      <a:pos x="T114" y="T115"/>
                    </a:cxn>
                    <a:cxn ang="T184">
                      <a:pos x="T116" y="T117"/>
                    </a:cxn>
                    <a:cxn ang="T185">
                      <a:pos x="T118" y="T119"/>
                    </a:cxn>
                    <a:cxn ang="T186">
                      <a:pos x="T120" y="T121"/>
                    </a:cxn>
                    <a:cxn ang="T187">
                      <a:pos x="T122" y="T123"/>
                    </a:cxn>
                    <a:cxn ang="T188">
                      <a:pos x="T124" y="T125"/>
                    </a:cxn>
                  </a:cxnLst>
                  <a:rect l="0" t="0" r="r" b="b"/>
                  <a:pathLst>
                    <a:path w="268" h="350">
                      <a:moveTo>
                        <a:pt x="78" y="4"/>
                      </a:moveTo>
                      <a:lnTo>
                        <a:pt x="49" y="34"/>
                      </a:lnTo>
                      <a:lnTo>
                        <a:pt x="35" y="13"/>
                      </a:lnTo>
                      <a:lnTo>
                        <a:pt x="34" y="0"/>
                      </a:lnTo>
                      <a:lnTo>
                        <a:pt x="11" y="4"/>
                      </a:lnTo>
                      <a:lnTo>
                        <a:pt x="0" y="27"/>
                      </a:lnTo>
                      <a:lnTo>
                        <a:pt x="19" y="55"/>
                      </a:lnTo>
                      <a:lnTo>
                        <a:pt x="23" y="89"/>
                      </a:lnTo>
                      <a:lnTo>
                        <a:pt x="49" y="131"/>
                      </a:lnTo>
                      <a:lnTo>
                        <a:pt x="72" y="150"/>
                      </a:lnTo>
                      <a:lnTo>
                        <a:pt x="69" y="163"/>
                      </a:lnTo>
                      <a:lnTo>
                        <a:pt x="72" y="173"/>
                      </a:lnTo>
                      <a:lnTo>
                        <a:pt x="72" y="189"/>
                      </a:lnTo>
                      <a:lnTo>
                        <a:pt x="104" y="189"/>
                      </a:lnTo>
                      <a:lnTo>
                        <a:pt x="131" y="223"/>
                      </a:lnTo>
                      <a:lnTo>
                        <a:pt x="127" y="228"/>
                      </a:lnTo>
                      <a:lnTo>
                        <a:pt x="118" y="251"/>
                      </a:lnTo>
                      <a:lnTo>
                        <a:pt x="101" y="249"/>
                      </a:lnTo>
                      <a:lnTo>
                        <a:pt x="78" y="246"/>
                      </a:lnTo>
                      <a:lnTo>
                        <a:pt x="62" y="258"/>
                      </a:lnTo>
                      <a:lnTo>
                        <a:pt x="69" y="284"/>
                      </a:lnTo>
                      <a:lnTo>
                        <a:pt x="85" y="320"/>
                      </a:lnTo>
                      <a:lnTo>
                        <a:pt x="127" y="350"/>
                      </a:lnTo>
                      <a:lnTo>
                        <a:pt x="164" y="323"/>
                      </a:lnTo>
                      <a:lnTo>
                        <a:pt x="161" y="297"/>
                      </a:lnTo>
                      <a:lnTo>
                        <a:pt x="157" y="277"/>
                      </a:lnTo>
                      <a:lnTo>
                        <a:pt x="161" y="254"/>
                      </a:lnTo>
                      <a:lnTo>
                        <a:pt x="177" y="258"/>
                      </a:lnTo>
                      <a:lnTo>
                        <a:pt x="191" y="239"/>
                      </a:lnTo>
                      <a:lnTo>
                        <a:pt x="210" y="235"/>
                      </a:lnTo>
                      <a:lnTo>
                        <a:pt x="229" y="209"/>
                      </a:lnTo>
                      <a:lnTo>
                        <a:pt x="203" y="184"/>
                      </a:lnTo>
                      <a:lnTo>
                        <a:pt x="184" y="203"/>
                      </a:lnTo>
                      <a:lnTo>
                        <a:pt x="177" y="209"/>
                      </a:lnTo>
                      <a:lnTo>
                        <a:pt x="157" y="186"/>
                      </a:lnTo>
                      <a:lnTo>
                        <a:pt x="169" y="170"/>
                      </a:lnTo>
                      <a:lnTo>
                        <a:pt x="184" y="184"/>
                      </a:lnTo>
                      <a:lnTo>
                        <a:pt x="199" y="163"/>
                      </a:lnTo>
                      <a:lnTo>
                        <a:pt x="222" y="161"/>
                      </a:lnTo>
                      <a:lnTo>
                        <a:pt x="233" y="189"/>
                      </a:lnTo>
                      <a:lnTo>
                        <a:pt x="252" y="196"/>
                      </a:lnTo>
                      <a:lnTo>
                        <a:pt x="268" y="177"/>
                      </a:lnTo>
                      <a:lnTo>
                        <a:pt x="229" y="138"/>
                      </a:lnTo>
                      <a:lnTo>
                        <a:pt x="235" y="122"/>
                      </a:lnTo>
                      <a:lnTo>
                        <a:pt x="222" y="119"/>
                      </a:lnTo>
                      <a:lnTo>
                        <a:pt x="235" y="89"/>
                      </a:lnTo>
                      <a:lnTo>
                        <a:pt x="215" y="92"/>
                      </a:lnTo>
                      <a:lnTo>
                        <a:pt x="173" y="108"/>
                      </a:lnTo>
                      <a:lnTo>
                        <a:pt x="173" y="143"/>
                      </a:lnTo>
                      <a:lnTo>
                        <a:pt x="157" y="134"/>
                      </a:lnTo>
                      <a:lnTo>
                        <a:pt x="141" y="147"/>
                      </a:lnTo>
                      <a:lnTo>
                        <a:pt x="108" y="142"/>
                      </a:lnTo>
                      <a:lnTo>
                        <a:pt x="101" y="119"/>
                      </a:lnTo>
                      <a:lnTo>
                        <a:pt x="92" y="92"/>
                      </a:lnTo>
                      <a:lnTo>
                        <a:pt x="115" y="112"/>
                      </a:lnTo>
                      <a:lnTo>
                        <a:pt x="141" y="99"/>
                      </a:lnTo>
                      <a:lnTo>
                        <a:pt x="145" y="92"/>
                      </a:lnTo>
                      <a:lnTo>
                        <a:pt x="141" y="73"/>
                      </a:lnTo>
                      <a:lnTo>
                        <a:pt x="111" y="55"/>
                      </a:lnTo>
                      <a:lnTo>
                        <a:pt x="95" y="50"/>
                      </a:lnTo>
                      <a:lnTo>
                        <a:pt x="101" y="30"/>
                      </a:lnTo>
                      <a:lnTo>
                        <a:pt x="101" y="11"/>
                      </a:lnTo>
                      <a:lnTo>
                        <a:pt x="78" y="4"/>
                      </a:lnTo>
                      <a:close/>
                    </a:path>
                  </a:pathLst>
                </a:custGeom>
                <a:solidFill>
                  <a:srgbClr val="0066FF"/>
                </a:solidFill>
                <a:ln w="12700" cmpd="sng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de-DE" sz="22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6316" name="Freeform 1192"/>
                <p:cNvSpPr>
                  <a:spLocks/>
                </p:cNvSpPr>
                <p:nvPr/>
              </p:nvSpPr>
              <p:spPr bwMode="auto">
                <a:xfrm>
                  <a:off x="2826" y="1781"/>
                  <a:ext cx="43" cy="44"/>
                </a:xfrm>
                <a:custGeom>
                  <a:avLst/>
                  <a:gdLst>
                    <a:gd name="T0" fmla="*/ 39 w 86"/>
                    <a:gd name="T1" fmla="*/ 0 h 88"/>
                    <a:gd name="T2" fmla="*/ 43 w 86"/>
                    <a:gd name="T3" fmla="*/ 5 h 88"/>
                    <a:gd name="T4" fmla="*/ 43 w 86"/>
                    <a:gd name="T5" fmla="*/ 15 h 88"/>
                    <a:gd name="T6" fmla="*/ 42 w 86"/>
                    <a:gd name="T7" fmla="*/ 23 h 88"/>
                    <a:gd name="T8" fmla="*/ 21 w 86"/>
                    <a:gd name="T9" fmla="*/ 38 h 88"/>
                    <a:gd name="T10" fmla="*/ 10 w 86"/>
                    <a:gd name="T11" fmla="*/ 44 h 88"/>
                    <a:gd name="T12" fmla="*/ 0 w 86"/>
                    <a:gd name="T13" fmla="*/ 35 h 88"/>
                    <a:gd name="T14" fmla="*/ 8 w 86"/>
                    <a:gd name="T15" fmla="*/ 21 h 88"/>
                    <a:gd name="T16" fmla="*/ 18 w 86"/>
                    <a:gd name="T17" fmla="*/ 15 h 88"/>
                    <a:gd name="T18" fmla="*/ 39 w 86"/>
                    <a:gd name="T19" fmla="*/ 0 h 88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0" t="0" r="r" b="b"/>
                  <a:pathLst>
                    <a:path w="86" h="88">
                      <a:moveTo>
                        <a:pt x="78" y="0"/>
                      </a:moveTo>
                      <a:lnTo>
                        <a:pt x="86" y="10"/>
                      </a:lnTo>
                      <a:lnTo>
                        <a:pt x="86" y="30"/>
                      </a:lnTo>
                      <a:lnTo>
                        <a:pt x="83" y="46"/>
                      </a:lnTo>
                      <a:lnTo>
                        <a:pt x="42" y="76"/>
                      </a:lnTo>
                      <a:lnTo>
                        <a:pt x="19" y="88"/>
                      </a:lnTo>
                      <a:lnTo>
                        <a:pt x="0" y="69"/>
                      </a:lnTo>
                      <a:lnTo>
                        <a:pt x="16" y="42"/>
                      </a:lnTo>
                      <a:lnTo>
                        <a:pt x="35" y="30"/>
                      </a:lnTo>
                      <a:lnTo>
                        <a:pt x="78" y="0"/>
                      </a:lnTo>
                      <a:close/>
                    </a:path>
                  </a:pathLst>
                </a:custGeom>
                <a:solidFill>
                  <a:srgbClr val="0066FF"/>
                </a:solidFill>
                <a:ln w="12700" cmpd="sng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de-DE" sz="22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</p:grpSp>
        </p:grpSp>
        <p:grpSp>
          <p:nvGrpSpPr>
            <p:cNvPr id="6275" name="Group 1193"/>
            <p:cNvGrpSpPr>
              <a:grpSpLocks/>
            </p:cNvGrpSpPr>
            <p:nvPr/>
          </p:nvGrpSpPr>
          <p:grpSpPr bwMode="auto">
            <a:xfrm>
              <a:off x="2856" y="760"/>
              <a:ext cx="580" cy="1150"/>
              <a:chOff x="2252" y="1261"/>
              <a:chExt cx="489" cy="1046"/>
            </a:xfrm>
          </p:grpSpPr>
          <p:grpSp>
            <p:nvGrpSpPr>
              <p:cNvPr id="6292" name="Group 1194"/>
              <p:cNvGrpSpPr>
                <a:grpSpLocks/>
              </p:cNvGrpSpPr>
              <p:nvPr/>
            </p:nvGrpSpPr>
            <p:grpSpPr bwMode="auto">
              <a:xfrm>
                <a:off x="2252" y="1261"/>
                <a:ext cx="489" cy="1046"/>
                <a:chOff x="2252" y="1261"/>
                <a:chExt cx="489" cy="1046"/>
              </a:xfrm>
            </p:grpSpPr>
            <p:sp>
              <p:nvSpPr>
                <p:cNvPr id="6298" name="Freeform 1195"/>
                <p:cNvSpPr>
                  <a:spLocks/>
                </p:cNvSpPr>
                <p:nvPr/>
              </p:nvSpPr>
              <p:spPr bwMode="auto">
                <a:xfrm>
                  <a:off x="2447" y="2167"/>
                  <a:ext cx="33" cy="81"/>
                </a:xfrm>
                <a:custGeom>
                  <a:avLst/>
                  <a:gdLst>
                    <a:gd name="T0" fmla="*/ 33 w 65"/>
                    <a:gd name="T1" fmla="*/ 0 h 162"/>
                    <a:gd name="T2" fmla="*/ 31 w 65"/>
                    <a:gd name="T3" fmla="*/ 28 h 162"/>
                    <a:gd name="T4" fmla="*/ 21 w 65"/>
                    <a:gd name="T5" fmla="*/ 49 h 162"/>
                    <a:gd name="T6" fmla="*/ 6 w 65"/>
                    <a:gd name="T7" fmla="*/ 62 h 162"/>
                    <a:gd name="T8" fmla="*/ 10 w 65"/>
                    <a:gd name="T9" fmla="*/ 76 h 162"/>
                    <a:gd name="T10" fmla="*/ 4 w 65"/>
                    <a:gd name="T11" fmla="*/ 81 h 162"/>
                    <a:gd name="T12" fmla="*/ 0 w 65"/>
                    <a:gd name="T13" fmla="*/ 64 h 162"/>
                    <a:gd name="T14" fmla="*/ 6 w 65"/>
                    <a:gd name="T15" fmla="*/ 51 h 162"/>
                    <a:gd name="T16" fmla="*/ 10 w 65"/>
                    <a:gd name="T17" fmla="*/ 36 h 162"/>
                    <a:gd name="T18" fmla="*/ 33 w 65"/>
                    <a:gd name="T19" fmla="*/ 0 h 162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0" t="0" r="r" b="b"/>
                  <a:pathLst>
                    <a:path w="65" h="162">
                      <a:moveTo>
                        <a:pt x="65" y="0"/>
                      </a:moveTo>
                      <a:lnTo>
                        <a:pt x="62" y="55"/>
                      </a:lnTo>
                      <a:lnTo>
                        <a:pt x="42" y="97"/>
                      </a:lnTo>
                      <a:lnTo>
                        <a:pt x="12" y="124"/>
                      </a:lnTo>
                      <a:lnTo>
                        <a:pt x="19" y="152"/>
                      </a:lnTo>
                      <a:lnTo>
                        <a:pt x="7" y="162"/>
                      </a:lnTo>
                      <a:lnTo>
                        <a:pt x="0" y="127"/>
                      </a:lnTo>
                      <a:lnTo>
                        <a:pt x="11" y="101"/>
                      </a:lnTo>
                      <a:lnTo>
                        <a:pt x="19" y="71"/>
                      </a:lnTo>
                      <a:lnTo>
                        <a:pt x="65" y="0"/>
                      </a:lnTo>
                      <a:close/>
                    </a:path>
                  </a:pathLst>
                </a:custGeom>
                <a:solidFill>
                  <a:srgbClr val="0066FF"/>
                </a:solidFill>
                <a:ln w="12700" cmpd="sng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de-DE" sz="22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6299" name="Freeform 1196"/>
                <p:cNvSpPr>
                  <a:spLocks/>
                </p:cNvSpPr>
                <p:nvPr/>
              </p:nvSpPr>
              <p:spPr bwMode="auto">
                <a:xfrm>
                  <a:off x="2520" y="2129"/>
                  <a:ext cx="44" cy="64"/>
                </a:xfrm>
                <a:custGeom>
                  <a:avLst/>
                  <a:gdLst>
                    <a:gd name="T0" fmla="*/ 34 w 88"/>
                    <a:gd name="T1" fmla="*/ 0 h 129"/>
                    <a:gd name="T2" fmla="*/ 44 w 88"/>
                    <a:gd name="T3" fmla="*/ 0 h 129"/>
                    <a:gd name="T4" fmla="*/ 33 w 88"/>
                    <a:gd name="T5" fmla="*/ 13 h 129"/>
                    <a:gd name="T6" fmla="*/ 31 w 88"/>
                    <a:gd name="T7" fmla="*/ 23 h 129"/>
                    <a:gd name="T8" fmla="*/ 34 w 88"/>
                    <a:gd name="T9" fmla="*/ 36 h 129"/>
                    <a:gd name="T10" fmla="*/ 23 w 88"/>
                    <a:gd name="T11" fmla="*/ 49 h 129"/>
                    <a:gd name="T12" fmla="*/ 8 w 88"/>
                    <a:gd name="T13" fmla="*/ 64 h 129"/>
                    <a:gd name="T14" fmla="*/ 5 w 88"/>
                    <a:gd name="T15" fmla="*/ 49 h 129"/>
                    <a:gd name="T16" fmla="*/ 0 w 88"/>
                    <a:gd name="T17" fmla="*/ 43 h 129"/>
                    <a:gd name="T18" fmla="*/ 0 w 88"/>
                    <a:gd name="T19" fmla="*/ 32 h 129"/>
                    <a:gd name="T20" fmla="*/ 13 w 88"/>
                    <a:gd name="T21" fmla="*/ 19 h 129"/>
                    <a:gd name="T22" fmla="*/ 34 w 88"/>
                    <a:gd name="T23" fmla="*/ 0 h 129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</a:gdLst>
                  <a:ahLst/>
                  <a:cxnLst>
                    <a:cxn ang="T24">
                      <a:pos x="T0" y="T1"/>
                    </a:cxn>
                    <a:cxn ang="T25">
                      <a:pos x="T2" y="T3"/>
                    </a:cxn>
                    <a:cxn ang="T26">
                      <a:pos x="T4" y="T5"/>
                    </a:cxn>
                    <a:cxn ang="T27">
                      <a:pos x="T6" y="T7"/>
                    </a:cxn>
                    <a:cxn ang="T28">
                      <a:pos x="T8" y="T9"/>
                    </a:cxn>
                    <a:cxn ang="T29">
                      <a:pos x="T10" y="T11"/>
                    </a:cxn>
                    <a:cxn ang="T30">
                      <a:pos x="T12" y="T13"/>
                    </a:cxn>
                    <a:cxn ang="T31">
                      <a:pos x="T14" y="T15"/>
                    </a:cxn>
                    <a:cxn ang="T32">
                      <a:pos x="T16" y="T17"/>
                    </a:cxn>
                    <a:cxn ang="T33">
                      <a:pos x="T18" y="T19"/>
                    </a:cxn>
                    <a:cxn ang="T34">
                      <a:pos x="T20" y="T21"/>
                    </a:cxn>
                    <a:cxn ang="T35">
                      <a:pos x="T22" y="T23"/>
                    </a:cxn>
                  </a:cxnLst>
                  <a:rect l="0" t="0" r="r" b="b"/>
                  <a:pathLst>
                    <a:path w="88" h="129">
                      <a:moveTo>
                        <a:pt x="68" y="0"/>
                      </a:moveTo>
                      <a:lnTo>
                        <a:pt x="88" y="0"/>
                      </a:lnTo>
                      <a:lnTo>
                        <a:pt x="65" y="27"/>
                      </a:lnTo>
                      <a:lnTo>
                        <a:pt x="61" y="46"/>
                      </a:lnTo>
                      <a:lnTo>
                        <a:pt x="68" y="72"/>
                      </a:lnTo>
                      <a:lnTo>
                        <a:pt x="46" y="99"/>
                      </a:lnTo>
                      <a:lnTo>
                        <a:pt x="16" y="129"/>
                      </a:lnTo>
                      <a:lnTo>
                        <a:pt x="10" y="99"/>
                      </a:lnTo>
                      <a:lnTo>
                        <a:pt x="0" y="87"/>
                      </a:lnTo>
                      <a:lnTo>
                        <a:pt x="0" y="64"/>
                      </a:lnTo>
                      <a:lnTo>
                        <a:pt x="26" y="39"/>
                      </a:lnTo>
                      <a:lnTo>
                        <a:pt x="68" y="0"/>
                      </a:lnTo>
                      <a:close/>
                    </a:path>
                  </a:pathLst>
                </a:custGeom>
                <a:solidFill>
                  <a:srgbClr val="0066FF"/>
                </a:solidFill>
                <a:ln w="12700" cmpd="sng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de-DE" sz="22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grpSp>
              <p:nvGrpSpPr>
                <p:cNvPr id="6300" name="Group 1197"/>
                <p:cNvGrpSpPr>
                  <a:grpSpLocks/>
                </p:cNvGrpSpPr>
                <p:nvPr/>
              </p:nvGrpSpPr>
              <p:grpSpPr bwMode="auto">
                <a:xfrm>
                  <a:off x="2252" y="1261"/>
                  <a:ext cx="489" cy="1046"/>
                  <a:chOff x="2252" y="1261"/>
                  <a:chExt cx="489" cy="1046"/>
                </a:xfrm>
              </p:grpSpPr>
              <p:sp>
                <p:nvSpPr>
                  <p:cNvPr id="6301" name="Freeform 1198"/>
                  <p:cNvSpPr>
                    <a:spLocks/>
                  </p:cNvSpPr>
                  <p:nvPr/>
                </p:nvSpPr>
                <p:spPr bwMode="auto">
                  <a:xfrm>
                    <a:off x="2252" y="1261"/>
                    <a:ext cx="489" cy="1046"/>
                  </a:xfrm>
                  <a:custGeom>
                    <a:avLst/>
                    <a:gdLst>
                      <a:gd name="T0" fmla="*/ 384 w 978"/>
                      <a:gd name="T1" fmla="*/ 19 h 2092"/>
                      <a:gd name="T2" fmla="*/ 450 w 978"/>
                      <a:gd name="T3" fmla="*/ 65 h 2092"/>
                      <a:gd name="T4" fmla="*/ 456 w 978"/>
                      <a:gd name="T5" fmla="*/ 105 h 2092"/>
                      <a:gd name="T6" fmla="*/ 472 w 978"/>
                      <a:gd name="T7" fmla="*/ 140 h 2092"/>
                      <a:gd name="T8" fmla="*/ 470 w 978"/>
                      <a:gd name="T9" fmla="*/ 186 h 2092"/>
                      <a:gd name="T10" fmla="*/ 483 w 978"/>
                      <a:gd name="T11" fmla="*/ 218 h 2092"/>
                      <a:gd name="T12" fmla="*/ 479 w 978"/>
                      <a:gd name="T13" fmla="*/ 245 h 2092"/>
                      <a:gd name="T14" fmla="*/ 420 w 978"/>
                      <a:gd name="T15" fmla="*/ 251 h 2092"/>
                      <a:gd name="T16" fmla="*/ 395 w 978"/>
                      <a:gd name="T17" fmla="*/ 291 h 2092"/>
                      <a:gd name="T18" fmla="*/ 388 w 978"/>
                      <a:gd name="T19" fmla="*/ 320 h 2092"/>
                      <a:gd name="T20" fmla="*/ 391 w 978"/>
                      <a:gd name="T21" fmla="*/ 362 h 2092"/>
                      <a:gd name="T22" fmla="*/ 372 w 978"/>
                      <a:gd name="T23" fmla="*/ 402 h 2092"/>
                      <a:gd name="T24" fmla="*/ 316 w 978"/>
                      <a:gd name="T25" fmla="*/ 435 h 2092"/>
                      <a:gd name="T26" fmla="*/ 296 w 978"/>
                      <a:gd name="T27" fmla="*/ 454 h 2092"/>
                      <a:gd name="T28" fmla="*/ 270 w 978"/>
                      <a:gd name="T29" fmla="*/ 503 h 2092"/>
                      <a:gd name="T30" fmla="*/ 262 w 978"/>
                      <a:gd name="T31" fmla="*/ 540 h 2092"/>
                      <a:gd name="T32" fmla="*/ 239 w 978"/>
                      <a:gd name="T33" fmla="*/ 593 h 2092"/>
                      <a:gd name="T34" fmla="*/ 273 w 978"/>
                      <a:gd name="T35" fmla="*/ 662 h 2092"/>
                      <a:gd name="T36" fmla="*/ 299 w 978"/>
                      <a:gd name="T37" fmla="*/ 714 h 2092"/>
                      <a:gd name="T38" fmla="*/ 270 w 978"/>
                      <a:gd name="T39" fmla="*/ 734 h 2092"/>
                      <a:gd name="T40" fmla="*/ 246 w 978"/>
                      <a:gd name="T41" fmla="*/ 737 h 2092"/>
                      <a:gd name="T42" fmla="*/ 190 w 978"/>
                      <a:gd name="T43" fmla="*/ 741 h 2092"/>
                      <a:gd name="T44" fmla="*/ 242 w 978"/>
                      <a:gd name="T45" fmla="*/ 753 h 2092"/>
                      <a:gd name="T46" fmla="*/ 270 w 978"/>
                      <a:gd name="T47" fmla="*/ 770 h 2092"/>
                      <a:gd name="T48" fmla="*/ 252 w 978"/>
                      <a:gd name="T49" fmla="*/ 783 h 2092"/>
                      <a:gd name="T50" fmla="*/ 219 w 978"/>
                      <a:gd name="T51" fmla="*/ 812 h 2092"/>
                      <a:gd name="T52" fmla="*/ 209 w 978"/>
                      <a:gd name="T53" fmla="*/ 841 h 2092"/>
                      <a:gd name="T54" fmla="*/ 196 w 978"/>
                      <a:gd name="T55" fmla="*/ 910 h 2092"/>
                      <a:gd name="T56" fmla="*/ 180 w 978"/>
                      <a:gd name="T57" fmla="*/ 956 h 2092"/>
                      <a:gd name="T58" fmla="*/ 141 w 978"/>
                      <a:gd name="T59" fmla="*/ 992 h 2092"/>
                      <a:gd name="T60" fmla="*/ 102 w 978"/>
                      <a:gd name="T61" fmla="*/ 1005 h 2092"/>
                      <a:gd name="T62" fmla="*/ 95 w 978"/>
                      <a:gd name="T63" fmla="*/ 1036 h 2092"/>
                      <a:gd name="T64" fmla="*/ 56 w 978"/>
                      <a:gd name="T65" fmla="*/ 1046 h 2092"/>
                      <a:gd name="T66" fmla="*/ 39 w 978"/>
                      <a:gd name="T67" fmla="*/ 1029 h 2092"/>
                      <a:gd name="T68" fmla="*/ 23 w 978"/>
                      <a:gd name="T69" fmla="*/ 973 h 2092"/>
                      <a:gd name="T70" fmla="*/ 36 w 978"/>
                      <a:gd name="T71" fmla="*/ 960 h 2092"/>
                      <a:gd name="T72" fmla="*/ 39 w 978"/>
                      <a:gd name="T73" fmla="*/ 940 h 2092"/>
                      <a:gd name="T74" fmla="*/ 23 w 978"/>
                      <a:gd name="T75" fmla="*/ 887 h 2092"/>
                      <a:gd name="T76" fmla="*/ 10 w 978"/>
                      <a:gd name="T77" fmla="*/ 845 h 2092"/>
                      <a:gd name="T78" fmla="*/ 0 w 978"/>
                      <a:gd name="T79" fmla="*/ 780 h 2092"/>
                      <a:gd name="T80" fmla="*/ 17 w 978"/>
                      <a:gd name="T81" fmla="*/ 753 h 2092"/>
                      <a:gd name="T82" fmla="*/ 29 w 978"/>
                      <a:gd name="T83" fmla="*/ 688 h 2092"/>
                      <a:gd name="T84" fmla="*/ 62 w 978"/>
                      <a:gd name="T85" fmla="*/ 649 h 2092"/>
                      <a:gd name="T86" fmla="*/ 52 w 978"/>
                      <a:gd name="T87" fmla="*/ 580 h 2092"/>
                      <a:gd name="T88" fmla="*/ 66 w 978"/>
                      <a:gd name="T89" fmla="*/ 548 h 2092"/>
                      <a:gd name="T90" fmla="*/ 59 w 978"/>
                      <a:gd name="T91" fmla="*/ 490 h 2092"/>
                      <a:gd name="T92" fmla="*/ 73 w 978"/>
                      <a:gd name="T93" fmla="*/ 421 h 2092"/>
                      <a:gd name="T94" fmla="*/ 115 w 978"/>
                      <a:gd name="T95" fmla="*/ 375 h 2092"/>
                      <a:gd name="T96" fmla="*/ 154 w 978"/>
                      <a:gd name="T97" fmla="*/ 362 h 2092"/>
                      <a:gd name="T98" fmla="*/ 138 w 978"/>
                      <a:gd name="T99" fmla="*/ 320 h 2092"/>
                      <a:gd name="T100" fmla="*/ 154 w 978"/>
                      <a:gd name="T101" fmla="*/ 285 h 2092"/>
                      <a:gd name="T102" fmla="*/ 163 w 978"/>
                      <a:gd name="T103" fmla="*/ 232 h 2092"/>
                      <a:gd name="T104" fmla="*/ 207 w 978"/>
                      <a:gd name="T105" fmla="*/ 199 h 2092"/>
                      <a:gd name="T106" fmla="*/ 226 w 978"/>
                      <a:gd name="T107" fmla="*/ 157 h 2092"/>
                      <a:gd name="T108" fmla="*/ 257 w 978"/>
                      <a:gd name="T109" fmla="*/ 91 h 2092"/>
                      <a:gd name="T110" fmla="*/ 291 w 978"/>
                      <a:gd name="T111" fmla="*/ 61 h 2092"/>
                      <a:gd name="T112" fmla="*/ 324 w 978"/>
                      <a:gd name="T113" fmla="*/ 38 h 2092"/>
                      <a:gd name="T114" fmla="*/ 365 w 978"/>
                      <a:gd name="T115" fmla="*/ 0 h 2092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60000 65536"/>
                      <a:gd name="T142" fmla="*/ 0 60000 65536"/>
                      <a:gd name="T143" fmla="*/ 0 60000 65536"/>
                      <a:gd name="T144" fmla="*/ 0 60000 65536"/>
                      <a:gd name="T145" fmla="*/ 0 60000 65536"/>
                      <a:gd name="T146" fmla="*/ 0 60000 65536"/>
                      <a:gd name="T147" fmla="*/ 0 60000 65536"/>
                      <a:gd name="T148" fmla="*/ 0 60000 65536"/>
                      <a:gd name="T149" fmla="*/ 0 60000 65536"/>
                      <a:gd name="T150" fmla="*/ 0 60000 65536"/>
                      <a:gd name="T151" fmla="*/ 0 60000 65536"/>
                      <a:gd name="T152" fmla="*/ 0 60000 65536"/>
                      <a:gd name="T153" fmla="*/ 0 60000 65536"/>
                      <a:gd name="T154" fmla="*/ 0 60000 65536"/>
                      <a:gd name="T155" fmla="*/ 0 60000 65536"/>
                      <a:gd name="T156" fmla="*/ 0 60000 65536"/>
                      <a:gd name="T157" fmla="*/ 0 60000 65536"/>
                      <a:gd name="T158" fmla="*/ 0 60000 65536"/>
                      <a:gd name="T159" fmla="*/ 0 60000 65536"/>
                      <a:gd name="T160" fmla="*/ 0 60000 65536"/>
                      <a:gd name="T161" fmla="*/ 0 60000 65536"/>
                      <a:gd name="T162" fmla="*/ 0 60000 65536"/>
                      <a:gd name="T163" fmla="*/ 0 60000 65536"/>
                      <a:gd name="T164" fmla="*/ 0 60000 65536"/>
                      <a:gd name="T165" fmla="*/ 0 60000 65536"/>
                      <a:gd name="T166" fmla="*/ 0 60000 65536"/>
                      <a:gd name="T167" fmla="*/ 0 60000 65536"/>
                      <a:gd name="T168" fmla="*/ 0 60000 65536"/>
                      <a:gd name="T169" fmla="*/ 0 60000 65536"/>
                      <a:gd name="T170" fmla="*/ 0 60000 65536"/>
                      <a:gd name="T171" fmla="*/ 0 60000 65536"/>
                      <a:gd name="T172" fmla="*/ 0 60000 65536"/>
                      <a:gd name="T173" fmla="*/ 0 60000 65536"/>
                    </a:gdLst>
                    <a:ahLst/>
                    <a:cxnLst>
                      <a:cxn ang="T116">
                        <a:pos x="T0" y="T1"/>
                      </a:cxn>
                      <a:cxn ang="T117">
                        <a:pos x="T2" y="T3"/>
                      </a:cxn>
                      <a:cxn ang="T118">
                        <a:pos x="T4" y="T5"/>
                      </a:cxn>
                      <a:cxn ang="T119">
                        <a:pos x="T6" y="T7"/>
                      </a:cxn>
                      <a:cxn ang="T120">
                        <a:pos x="T8" y="T9"/>
                      </a:cxn>
                      <a:cxn ang="T121">
                        <a:pos x="T10" y="T11"/>
                      </a:cxn>
                      <a:cxn ang="T122">
                        <a:pos x="T12" y="T13"/>
                      </a:cxn>
                      <a:cxn ang="T123">
                        <a:pos x="T14" y="T15"/>
                      </a:cxn>
                      <a:cxn ang="T124">
                        <a:pos x="T16" y="T17"/>
                      </a:cxn>
                      <a:cxn ang="T125">
                        <a:pos x="T18" y="T19"/>
                      </a:cxn>
                      <a:cxn ang="T126">
                        <a:pos x="T20" y="T21"/>
                      </a:cxn>
                      <a:cxn ang="T127">
                        <a:pos x="T22" y="T23"/>
                      </a:cxn>
                      <a:cxn ang="T128">
                        <a:pos x="T24" y="T25"/>
                      </a:cxn>
                      <a:cxn ang="T129">
                        <a:pos x="T26" y="T27"/>
                      </a:cxn>
                      <a:cxn ang="T130">
                        <a:pos x="T28" y="T29"/>
                      </a:cxn>
                      <a:cxn ang="T131">
                        <a:pos x="T30" y="T31"/>
                      </a:cxn>
                      <a:cxn ang="T132">
                        <a:pos x="T32" y="T33"/>
                      </a:cxn>
                      <a:cxn ang="T133">
                        <a:pos x="T34" y="T35"/>
                      </a:cxn>
                      <a:cxn ang="T134">
                        <a:pos x="T36" y="T37"/>
                      </a:cxn>
                      <a:cxn ang="T135">
                        <a:pos x="T38" y="T39"/>
                      </a:cxn>
                      <a:cxn ang="T136">
                        <a:pos x="T40" y="T41"/>
                      </a:cxn>
                      <a:cxn ang="T137">
                        <a:pos x="T42" y="T43"/>
                      </a:cxn>
                      <a:cxn ang="T138">
                        <a:pos x="T44" y="T45"/>
                      </a:cxn>
                      <a:cxn ang="T139">
                        <a:pos x="T46" y="T47"/>
                      </a:cxn>
                      <a:cxn ang="T140">
                        <a:pos x="T48" y="T49"/>
                      </a:cxn>
                      <a:cxn ang="T141">
                        <a:pos x="T50" y="T51"/>
                      </a:cxn>
                      <a:cxn ang="T142">
                        <a:pos x="T52" y="T53"/>
                      </a:cxn>
                      <a:cxn ang="T143">
                        <a:pos x="T54" y="T55"/>
                      </a:cxn>
                      <a:cxn ang="T144">
                        <a:pos x="T56" y="T57"/>
                      </a:cxn>
                      <a:cxn ang="T145">
                        <a:pos x="T58" y="T59"/>
                      </a:cxn>
                      <a:cxn ang="T146">
                        <a:pos x="T60" y="T61"/>
                      </a:cxn>
                      <a:cxn ang="T147">
                        <a:pos x="T62" y="T63"/>
                      </a:cxn>
                      <a:cxn ang="T148">
                        <a:pos x="T64" y="T65"/>
                      </a:cxn>
                      <a:cxn ang="T149">
                        <a:pos x="T66" y="T67"/>
                      </a:cxn>
                      <a:cxn ang="T150">
                        <a:pos x="T68" y="T69"/>
                      </a:cxn>
                      <a:cxn ang="T151">
                        <a:pos x="T70" y="T71"/>
                      </a:cxn>
                      <a:cxn ang="T152">
                        <a:pos x="T72" y="T73"/>
                      </a:cxn>
                      <a:cxn ang="T153">
                        <a:pos x="T74" y="T75"/>
                      </a:cxn>
                      <a:cxn ang="T154">
                        <a:pos x="T76" y="T77"/>
                      </a:cxn>
                      <a:cxn ang="T155">
                        <a:pos x="T78" y="T79"/>
                      </a:cxn>
                      <a:cxn ang="T156">
                        <a:pos x="T80" y="T81"/>
                      </a:cxn>
                      <a:cxn ang="T157">
                        <a:pos x="T82" y="T83"/>
                      </a:cxn>
                      <a:cxn ang="T158">
                        <a:pos x="T84" y="T85"/>
                      </a:cxn>
                      <a:cxn ang="T159">
                        <a:pos x="T86" y="T87"/>
                      </a:cxn>
                      <a:cxn ang="T160">
                        <a:pos x="T88" y="T89"/>
                      </a:cxn>
                      <a:cxn ang="T161">
                        <a:pos x="T90" y="T91"/>
                      </a:cxn>
                      <a:cxn ang="T162">
                        <a:pos x="T92" y="T93"/>
                      </a:cxn>
                      <a:cxn ang="T163">
                        <a:pos x="T94" y="T95"/>
                      </a:cxn>
                      <a:cxn ang="T164">
                        <a:pos x="T96" y="T97"/>
                      </a:cxn>
                      <a:cxn ang="T165">
                        <a:pos x="T98" y="T99"/>
                      </a:cxn>
                      <a:cxn ang="T166">
                        <a:pos x="T100" y="T101"/>
                      </a:cxn>
                      <a:cxn ang="T167">
                        <a:pos x="T102" y="T103"/>
                      </a:cxn>
                      <a:cxn ang="T168">
                        <a:pos x="T104" y="T105"/>
                      </a:cxn>
                      <a:cxn ang="T169">
                        <a:pos x="T106" y="T107"/>
                      </a:cxn>
                      <a:cxn ang="T170">
                        <a:pos x="T108" y="T109"/>
                      </a:cxn>
                      <a:cxn ang="T171">
                        <a:pos x="T110" y="T111"/>
                      </a:cxn>
                      <a:cxn ang="T172">
                        <a:pos x="T112" y="T113"/>
                      </a:cxn>
                      <a:cxn ang="T173">
                        <a:pos x="T114" y="T115"/>
                      </a:cxn>
                    </a:cxnLst>
                    <a:rect l="0" t="0" r="r" b="b"/>
                    <a:pathLst>
                      <a:path w="978" h="2092">
                        <a:moveTo>
                          <a:pt x="736" y="0"/>
                        </a:moveTo>
                        <a:lnTo>
                          <a:pt x="748" y="6"/>
                        </a:lnTo>
                        <a:lnTo>
                          <a:pt x="768" y="38"/>
                        </a:lnTo>
                        <a:lnTo>
                          <a:pt x="854" y="122"/>
                        </a:lnTo>
                        <a:lnTo>
                          <a:pt x="866" y="103"/>
                        </a:lnTo>
                        <a:lnTo>
                          <a:pt x="900" y="129"/>
                        </a:lnTo>
                        <a:lnTo>
                          <a:pt x="912" y="156"/>
                        </a:lnTo>
                        <a:lnTo>
                          <a:pt x="912" y="175"/>
                        </a:lnTo>
                        <a:lnTo>
                          <a:pt x="912" y="209"/>
                        </a:lnTo>
                        <a:lnTo>
                          <a:pt x="900" y="228"/>
                        </a:lnTo>
                        <a:lnTo>
                          <a:pt x="925" y="255"/>
                        </a:lnTo>
                        <a:lnTo>
                          <a:pt x="944" y="279"/>
                        </a:lnTo>
                        <a:lnTo>
                          <a:pt x="944" y="300"/>
                        </a:lnTo>
                        <a:lnTo>
                          <a:pt x="944" y="332"/>
                        </a:lnTo>
                        <a:lnTo>
                          <a:pt x="939" y="371"/>
                        </a:lnTo>
                        <a:lnTo>
                          <a:pt x="925" y="385"/>
                        </a:lnTo>
                        <a:lnTo>
                          <a:pt x="944" y="405"/>
                        </a:lnTo>
                        <a:lnTo>
                          <a:pt x="965" y="436"/>
                        </a:lnTo>
                        <a:lnTo>
                          <a:pt x="978" y="470"/>
                        </a:lnTo>
                        <a:lnTo>
                          <a:pt x="978" y="482"/>
                        </a:lnTo>
                        <a:lnTo>
                          <a:pt x="958" y="489"/>
                        </a:lnTo>
                        <a:lnTo>
                          <a:pt x="873" y="489"/>
                        </a:lnTo>
                        <a:lnTo>
                          <a:pt x="854" y="489"/>
                        </a:lnTo>
                        <a:lnTo>
                          <a:pt x="840" y="502"/>
                        </a:lnTo>
                        <a:lnTo>
                          <a:pt x="840" y="528"/>
                        </a:lnTo>
                        <a:lnTo>
                          <a:pt x="828" y="548"/>
                        </a:lnTo>
                        <a:lnTo>
                          <a:pt x="789" y="581"/>
                        </a:lnTo>
                        <a:lnTo>
                          <a:pt x="794" y="608"/>
                        </a:lnTo>
                        <a:lnTo>
                          <a:pt x="789" y="627"/>
                        </a:lnTo>
                        <a:lnTo>
                          <a:pt x="775" y="639"/>
                        </a:lnTo>
                        <a:lnTo>
                          <a:pt x="789" y="680"/>
                        </a:lnTo>
                        <a:lnTo>
                          <a:pt x="794" y="705"/>
                        </a:lnTo>
                        <a:lnTo>
                          <a:pt x="782" y="724"/>
                        </a:lnTo>
                        <a:lnTo>
                          <a:pt x="755" y="745"/>
                        </a:lnTo>
                        <a:lnTo>
                          <a:pt x="748" y="770"/>
                        </a:lnTo>
                        <a:lnTo>
                          <a:pt x="743" y="803"/>
                        </a:lnTo>
                        <a:lnTo>
                          <a:pt x="697" y="823"/>
                        </a:lnTo>
                        <a:lnTo>
                          <a:pt x="671" y="842"/>
                        </a:lnTo>
                        <a:lnTo>
                          <a:pt x="632" y="869"/>
                        </a:lnTo>
                        <a:lnTo>
                          <a:pt x="637" y="888"/>
                        </a:lnTo>
                        <a:lnTo>
                          <a:pt x="605" y="895"/>
                        </a:lnTo>
                        <a:lnTo>
                          <a:pt x="591" y="908"/>
                        </a:lnTo>
                        <a:lnTo>
                          <a:pt x="559" y="953"/>
                        </a:lnTo>
                        <a:lnTo>
                          <a:pt x="533" y="973"/>
                        </a:lnTo>
                        <a:lnTo>
                          <a:pt x="540" y="1006"/>
                        </a:lnTo>
                        <a:lnTo>
                          <a:pt x="524" y="1015"/>
                        </a:lnTo>
                        <a:lnTo>
                          <a:pt x="510" y="1029"/>
                        </a:lnTo>
                        <a:lnTo>
                          <a:pt x="524" y="1080"/>
                        </a:lnTo>
                        <a:lnTo>
                          <a:pt x="517" y="1114"/>
                        </a:lnTo>
                        <a:lnTo>
                          <a:pt x="483" y="1133"/>
                        </a:lnTo>
                        <a:lnTo>
                          <a:pt x="478" y="1186"/>
                        </a:lnTo>
                        <a:lnTo>
                          <a:pt x="483" y="1252"/>
                        </a:lnTo>
                        <a:lnTo>
                          <a:pt x="498" y="1283"/>
                        </a:lnTo>
                        <a:lnTo>
                          <a:pt x="545" y="1324"/>
                        </a:lnTo>
                        <a:lnTo>
                          <a:pt x="565" y="1363"/>
                        </a:lnTo>
                        <a:lnTo>
                          <a:pt x="586" y="1402"/>
                        </a:lnTo>
                        <a:lnTo>
                          <a:pt x="598" y="1428"/>
                        </a:lnTo>
                        <a:lnTo>
                          <a:pt x="586" y="1455"/>
                        </a:lnTo>
                        <a:lnTo>
                          <a:pt x="559" y="1474"/>
                        </a:lnTo>
                        <a:lnTo>
                          <a:pt x="540" y="1467"/>
                        </a:lnTo>
                        <a:lnTo>
                          <a:pt x="524" y="1447"/>
                        </a:lnTo>
                        <a:lnTo>
                          <a:pt x="498" y="1455"/>
                        </a:lnTo>
                        <a:lnTo>
                          <a:pt x="491" y="1474"/>
                        </a:lnTo>
                        <a:lnTo>
                          <a:pt x="452" y="1474"/>
                        </a:lnTo>
                        <a:lnTo>
                          <a:pt x="392" y="1467"/>
                        </a:lnTo>
                        <a:lnTo>
                          <a:pt x="379" y="1481"/>
                        </a:lnTo>
                        <a:lnTo>
                          <a:pt x="418" y="1500"/>
                        </a:lnTo>
                        <a:lnTo>
                          <a:pt x="471" y="1481"/>
                        </a:lnTo>
                        <a:lnTo>
                          <a:pt x="483" y="1506"/>
                        </a:lnTo>
                        <a:lnTo>
                          <a:pt x="524" y="1513"/>
                        </a:lnTo>
                        <a:lnTo>
                          <a:pt x="552" y="1525"/>
                        </a:lnTo>
                        <a:lnTo>
                          <a:pt x="540" y="1539"/>
                        </a:lnTo>
                        <a:lnTo>
                          <a:pt x="503" y="1532"/>
                        </a:lnTo>
                        <a:lnTo>
                          <a:pt x="498" y="1546"/>
                        </a:lnTo>
                        <a:lnTo>
                          <a:pt x="503" y="1566"/>
                        </a:lnTo>
                        <a:lnTo>
                          <a:pt x="483" y="1592"/>
                        </a:lnTo>
                        <a:lnTo>
                          <a:pt x="452" y="1617"/>
                        </a:lnTo>
                        <a:lnTo>
                          <a:pt x="438" y="1624"/>
                        </a:lnTo>
                        <a:lnTo>
                          <a:pt x="425" y="1631"/>
                        </a:lnTo>
                        <a:lnTo>
                          <a:pt x="432" y="1663"/>
                        </a:lnTo>
                        <a:lnTo>
                          <a:pt x="418" y="1682"/>
                        </a:lnTo>
                        <a:lnTo>
                          <a:pt x="399" y="1723"/>
                        </a:lnTo>
                        <a:lnTo>
                          <a:pt x="406" y="1762"/>
                        </a:lnTo>
                        <a:lnTo>
                          <a:pt x="392" y="1820"/>
                        </a:lnTo>
                        <a:lnTo>
                          <a:pt x="379" y="1846"/>
                        </a:lnTo>
                        <a:lnTo>
                          <a:pt x="379" y="1885"/>
                        </a:lnTo>
                        <a:lnTo>
                          <a:pt x="360" y="1912"/>
                        </a:lnTo>
                        <a:lnTo>
                          <a:pt x="333" y="1957"/>
                        </a:lnTo>
                        <a:lnTo>
                          <a:pt x="326" y="1991"/>
                        </a:lnTo>
                        <a:lnTo>
                          <a:pt x="281" y="1984"/>
                        </a:lnTo>
                        <a:lnTo>
                          <a:pt x="235" y="1984"/>
                        </a:lnTo>
                        <a:lnTo>
                          <a:pt x="229" y="2003"/>
                        </a:lnTo>
                        <a:lnTo>
                          <a:pt x="203" y="2010"/>
                        </a:lnTo>
                        <a:lnTo>
                          <a:pt x="189" y="2017"/>
                        </a:lnTo>
                        <a:lnTo>
                          <a:pt x="196" y="2039"/>
                        </a:lnTo>
                        <a:lnTo>
                          <a:pt x="189" y="2072"/>
                        </a:lnTo>
                        <a:lnTo>
                          <a:pt x="157" y="2092"/>
                        </a:lnTo>
                        <a:lnTo>
                          <a:pt x="138" y="2072"/>
                        </a:lnTo>
                        <a:lnTo>
                          <a:pt x="111" y="2092"/>
                        </a:lnTo>
                        <a:lnTo>
                          <a:pt x="78" y="2092"/>
                        </a:lnTo>
                        <a:lnTo>
                          <a:pt x="65" y="2072"/>
                        </a:lnTo>
                        <a:lnTo>
                          <a:pt x="78" y="2058"/>
                        </a:lnTo>
                        <a:lnTo>
                          <a:pt x="85" y="2023"/>
                        </a:lnTo>
                        <a:lnTo>
                          <a:pt x="58" y="1972"/>
                        </a:lnTo>
                        <a:lnTo>
                          <a:pt x="46" y="1945"/>
                        </a:lnTo>
                        <a:lnTo>
                          <a:pt x="53" y="1931"/>
                        </a:lnTo>
                        <a:lnTo>
                          <a:pt x="65" y="1931"/>
                        </a:lnTo>
                        <a:lnTo>
                          <a:pt x="72" y="1919"/>
                        </a:lnTo>
                        <a:lnTo>
                          <a:pt x="78" y="1905"/>
                        </a:lnTo>
                        <a:lnTo>
                          <a:pt x="85" y="1892"/>
                        </a:lnTo>
                        <a:lnTo>
                          <a:pt x="78" y="1880"/>
                        </a:lnTo>
                        <a:lnTo>
                          <a:pt x="65" y="1853"/>
                        </a:lnTo>
                        <a:lnTo>
                          <a:pt x="39" y="1815"/>
                        </a:lnTo>
                        <a:lnTo>
                          <a:pt x="46" y="1774"/>
                        </a:lnTo>
                        <a:lnTo>
                          <a:pt x="26" y="1742"/>
                        </a:lnTo>
                        <a:lnTo>
                          <a:pt x="7" y="1723"/>
                        </a:lnTo>
                        <a:lnTo>
                          <a:pt x="19" y="1689"/>
                        </a:lnTo>
                        <a:lnTo>
                          <a:pt x="33" y="1624"/>
                        </a:lnTo>
                        <a:lnTo>
                          <a:pt x="7" y="1592"/>
                        </a:lnTo>
                        <a:lnTo>
                          <a:pt x="0" y="1559"/>
                        </a:lnTo>
                        <a:lnTo>
                          <a:pt x="0" y="1539"/>
                        </a:lnTo>
                        <a:lnTo>
                          <a:pt x="12" y="1500"/>
                        </a:lnTo>
                        <a:lnTo>
                          <a:pt x="33" y="1506"/>
                        </a:lnTo>
                        <a:lnTo>
                          <a:pt x="53" y="1455"/>
                        </a:lnTo>
                        <a:lnTo>
                          <a:pt x="53" y="1395"/>
                        </a:lnTo>
                        <a:lnTo>
                          <a:pt x="58" y="1375"/>
                        </a:lnTo>
                        <a:lnTo>
                          <a:pt x="85" y="1356"/>
                        </a:lnTo>
                        <a:lnTo>
                          <a:pt x="123" y="1329"/>
                        </a:lnTo>
                        <a:lnTo>
                          <a:pt x="123" y="1297"/>
                        </a:lnTo>
                        <a:lnTo>
                          <a:pt x="118" y="1199"/>
                        </a:lnTo>
                        <a:lnTo>
                          <a:pt x="104" y="1186"/>
                        </a:lnTo>
                        <a:lnTo>
                          <a:pt x="104" y="1160"/>
                        </a:lnTo>
                        <a:lnTo>
                          <a:pt x="138" y="1146"/>
                        </a:lnTo>
                        <a:lnTo>
                          <a:pt x="150" y="1133"/>
                        </a:lnTo>
                        <a:lnTo>
                          <a:pt x="131" y="1095"/>
                        </a:lnTo>
                        <a:lnTo>
                          <a:pt x="104" y="1056"/>
                        </a:lnTo>
                        <a:lnTo>
                          <a:pt x="111" y="1012"/>
                        </a:lnTo>
                        <a:lnTo>
                          <a:pt x="118" y="980"/>
                        </a:lnTo>
                        <a:lnTo>
                          <a:pt x="145" y="922"/>
                        </a:lnTo>
                        <a:lnTo>
                          <a:pt x="145" y="895"/>
                        </a:lnTo>
                        <a:lnTo>
                          <a:pt x="145" y="842"/>
                        </a:lnTo>
                        <a:lnTo>
                          <a:pt x="164" y="796"/>
                        </a:lnTo>
                        <a:lnTo>
                          <a:pt x="196" y="770"/>
                        </a:lnTo>
                        <a:lnTo>
                          <a:pt x="229" y="750"/>
                        </a:lnTo>
                        <a:lnTo>
                          <a:pt x="261" y="758"/>
                        </a:lnTo>
                        <a:lnTo>
                          <a:pt x="295" y="770"/>
                        </a:lnTo>
                        <a:lnTo>
                          <a:pt x="307" y="724"/>
                        </a:lnTo>
                        <a:lnTo>
                          <a:pt x="295" y="685"/>
                        </a:lnTo>
                        <a:lnTo>
                          <a:pt x="281" y="659"/>
                        </a:lnTo>
                        <a:lnTo>
                          <a:pt x="275" y="639"/>
                        </a:lnTo>
                        <a:lnTo>
                          <a:pt x="281" y="620"/>
                        </a:lnTo>
                        <a:lnTo>
                          <a:pt x="302" y="613"/>
                        </a:lnTo>
                        <a:lnTo>
                          <a:pt x="307" y="569"/>
                        </a:lnTo>
                        <a:lnTo>
                          <a:pt x="321" y="528"/>
                        </a:lnTo>
                        <a:lnTo>
                          <a:pt x="326" y="496"/>
                        </a:lnTo>
                        <a:lnTo>
                          <a:pt x="326" y="463"/>
                        </a:lnTo>
                        <a:lnTo>
                          <a:pt x="346" y="431"/>
                        </a:lnTo>
                        <a:lnTo>
                          <a:pt x="386" y="405"/>
                        </a:lnTo>
                        <a:lnTo>
                          <a:pt x="413" y="398"/>
                        </a:lnTo>
                        <a:lnTo>
                          <a:pt x="413" y="366"/>
                        </a:lnTo>
                        <a:lnTo>
                          <a:pt x="425" y="345"/>
                        </a:lnTo>
                        <a:lnTo>
                          <a:pt x="452" y="313"/>
                        </a:lnTo>
                        <a:lnTo>
                          <a:pt x="478" y="293"/>
                        </a:lnTo>
                        <a:lnTo>
                          <a:pt x="464" y="237"/>
                        </a:lnTo>
                        <a:lnTo>
                          <a:pt x="513" y="182"/>
                        </a:lnTo>
                        <a:lnTo>
                          <a:pt x="524" y="159"/>
                        </a:lnTo>
                        <a:lnTo>
                          <a:pt x="559" y="152"/>
                        </a:lnTo>
                        <a:lnTo>
                          <a:pt x="582" y="122"/>
                        </a:lnTo>
                        <a:lnTo>
                          <a:pt x="582" y="103"/>
                        </a:lnTo>
                        <a:lnTo>
                          <a:pt x="605" y="80"/>
                        </a:lnTo>
                        <a:lnTo>
                          <a:pt x="648" y="75"/>
                        </a:lnTo>
                        <a:lnTo>
                          <a:pt x="697" y="75"/>
                        </a:lnTo>
                        <a:lnTo>
                          <a:pt x="736" y="38"/>
                        </a:lnTo>
                        <a:lnTo>
                          <a:pt x="729" y="0"/>
                        </a:lnTo>
                        <a:lnTo>
                          <a:pt x="736" y="0"/>
                        </a:lnTo>
                        <a:close/>
                      </a:path>
                    </a:pathLst>
                  </a:custGeom>
                  <a:solidFill>
                    <a:srgbClr val="0066FF"/>
                  </a:solidFill>
                  <a:ln w="12700" cmpd="sng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de-DE" sz="2200" b="0" i="0" u="none" strike="noStrike" kern="0" cap="none" spc="0" normalizeH="0" baseline="0" noProof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</a:endParaRPr>
                  </a:p>
                </p:txBody>
              </p:sp>
              <p:sp>
                <p:nvSpPr>
                  <p:cNvPr id="6302" name="Freeform 1199"/>
                  <p:cNvSpPr>
                    <a:spLocks/>
                  </p:cNvSpPr>
                  <p:nvPr/>
                </p:nvSpPr>
                <p:spPr bwMode="auto">
                  <a:xfrm>
                    <a:off x="2252" y="1261"/>
                    <a:ext cx="489" cy="1046"/>
                  </a:xfrm>
                  <a:custGeom>
                    <a:avLst/>
                    <a:gdLst>
                      <a:gd name="T0" fmla="*/ 384 w 978"/>
                      <a:gd name="T1" fmla="*/ 19 h 2092"/>
                      <a:gd name="T2" fmla="*/ 450 w 978"/>
                      <a:gd name="T3" fmla="*/ 65 h 2092"/>
                      <a:gd name="T4" fmla="*/ 456 w 978"/>
                      <a:gd name="T5" fmla="*/ 105 h 2092"/>
                      <a:gd name="T6" fmla="*/ 472 w 978"/>
                      <a:gd name="T7" fmla="*/ 140 h 2092"/>
                      <a:gd name="T8" fmla="*/ 470 w 978"/>
                      <a:gd name="T9" fmla="*/ 186 h 2092"/>
                      <a:gd name="T10" fmla="*/ 483 w 978"/>
                      <a:gd name="T11" fmla="*/ 218 h 2092"/>
                      <a:gd name="T12" fmla="*/ 479 w 978"/>
                      <a:gd name="T13" fmla="*/ 245 h 2092"/>
                      <a:gd name="T14" fmla="*/ 420 w 978"/>
                      <a:gd name="T15" fmla="*/ 251 h 2092"/>
                      <a:gd name="T16" fmla="*/ 395 w 978"/>
                      <a:gd name="T17" fmla="*/ 291 h 2092"/>
                      <a:gd name="T18" fmla="*/ 388 w 978"/>
                      <a:gd name="T19" fmla="*/ 320 h 2092"/>
                      <a:gd name="T20" fmla="*/ 391 w 978"/>
                      <a:gd name="T21" fmla="*/ 362 h 2092"/>
                      <a:gd name="T22" fmla="*/ 372 w 978"/>
                      <a:gd name="T23" fmla="*/ 402 h 2092"/>
                      <a:gd name="T24" fmla="*/ 316 w 978"/>
                      <a:gd name="T25" fmla="*/ 435 h 2092"/>
                      <a:gd name="T26" fmla="*/ 296 w 978"/>
                      <a:gd name="T27" fmla="*/ 454 h 2092"/>
                      <a:gd name="T28" fmla="*/ 270 w 978"/>
                      <a:gd name="T29" fmla="*/ 503 h 2092"/>
                      <a:gd name="T30" fmla="*/ 262 w 978"/>
                      <a:gd name="T31" fmla="*/ 540 h 2092"/>
                      <a:gd name="T32" fmla="*/ 239 w 978"/>
                      <a:gd name="T33" fmla="*/ 593 h 2092"/>
                      <a:gd name="T34" fmla="*/ 273 w 978"/>
                      <a:gd name="T35" fmla="*/ 662 h 2092"/>
                      <a:gd name="T36" fmla="*/ 299 w 978"/>
                      <a:gd name="T37" fmla="*/ 714 h 2092"/>
                      <a:gd name="T38" fmla="*/ 270 w 978"/>
                      <a:gd name="T39" fmla="*/ 734 h 2092"/>
                      <a:gd name="T40" fmla="*/ 246 w 978"/>
                      <a:gd name="T41" fmla="*/ 737 h 2092"/>
                      <a:gd name="T42" fmla="*/ 190 w 978"/>
                      <a:gd name="T43" fmla="*/ 741 h 2092"/>
                      <a:gd name="T44" fmla="*/ 242 w 978"/>
                      <a:gd name="T45" fmla="*/ 753 h 2092"/>
                      <a:gd name="T46" fmla="*/ 270 w 978"/>
                      <a:gd name="T47" fmla="*/ 770 h 2092"/>
                      <a:gd name="T48" fmla="*/ 252 w 978"/>
                      <a:gd name="T49" fmla="*/ 783 h 2092"/>
                      <a:gd name="T50" fmla="*/ 219 w 978"/>
                      <a:gd name="T51" fmla="*/ 812 h 2092"/>
                      <a:gd name="T52" fmla="*/ 209 w 978"/>
                      <a:gd name="T53" fmla="*/ 841 h 2092"/>
                      <a:gd name="T54" fmla="*/ 196 w 978"/>
                      <a:gd name="T55" fmla="*/ 910 h 2092"/>
                      <a:gd name="T56" fmla="*/ 180 w 978"/>
                      <a:gd name="T57" fmla="*/ 956 h 2092"/>
                      <a:gd name="T58" fmla="*/ 141 w 978"/>
                      <a:gd name="T59" fmla="*/ 992 h 2092"/>
                      <a:gd name="T60" fmla="*/ 102 w 978"/>
                      <a:gd name="T61" fmla="*/ 1005 h 2092"/>
                      <a:gd name="T62" fmla="*/ 95 w 978"/>
                      <a:gd name="T63" fmla="*/ 1036 h 2092"/>
                      <a:gd name="T64" fmla="*/ 56 w 978"/>
                      <a:gd name="T65" fmla="*/ 1046 h 2092"/>
                      <a:gd name="T66" fmla="*/ 39 w 978"/>
                      <a:gd name="T67" fmla="*/ 1029 h 2092"/>
                      <a:gd name="T68" fmla="*/ 23 w 978"/>
                      <a:gd name="T69" fmla="*/ 973 h 2092"/>
                      <a:gd name="T70" fmla="*/ 36 w 978"/>
                      <a:gd name="T71" fmla="*/ 960 h 2092"/>
                      <a:gd name="T72" fmla="*/ 39 w 978"/>
                      <a:gd name="T73" fmla="*/ 940 h 2092"/>
                      <a:gd name="T74" fmla="*/ 23 w 978"/>
                      <a:gd name="T75" fmla="*/ 887 h 2092"/>
                      <a:gd name="T76" fmla="*/ 10 w 978"/>
                      <a:gd name="T77" fmla="*/ 845 h 2092"/>
                      <a:gd name="T78" fmla="*/ 0 w 978"/>
                      <a:gd name="T79" fmla="*/ 780 h 2092"/>
                      <a:gd name="T80" fmla="*/ 17 w 978"/>
                      <a:gd name="T81" fmla="*/ 753 h 2092"/>
                      <a:gd name="T82" fmla="*/ 29 w 978"/>
                      <a:gd name="T83" fmla="*/ 688 h 2092"/>
                      <a:gd name="T84" fmla="*/ 62 w 978"/>
                      <a:gd name="T85" fmla="*/ 649 h 2092"/>
                      <a:gd name="T86" fmla="*/ 52 w 978"/>
                      <a:gd name="T87" fmla="*/ 580 h 2092"/>
                      <a:gd name="T88" fmla="*/ 66 w 978"/>
                      <a:gd name="T89" fmla="*/ 548 h 2092"/>
                      <a:gd name="T90" fmla="*/ 59 w 978"/>
                      <a:gd name="T91" fmla="*/ 490 h 2092"/>
                      <a:gd name="T92" fmla="*/ 73 w 978"/>
                      <a:gd name="T93" fmla="*/ 421 h 2092"/>
                      <a:gd name="T94" fmla="*/ 115 w 978"/>
                      <a:gd name="T95" fmla="*/ 375 h 2092"/>
                      <a:gd name="T96" fmla="*/ 154 w 978"/>
                      <a:gd name="T97" fmla="*/ 362 h 2092"/>
                      <a:gd name="T98" fmla="*/ 138 w 978"/>
                      <a:gd name="T99" fmla="*/ 320 h 2092"/>
                      <a:gd name="T100" fmla="*/ 154 w 978"/>
                      <a:gd name="T101" fmla="*/ 285 h 2092"/>
                      <a:gd name="T102" fmla="*/ 163 w 978"/>
                      <a:gd name="T103" fmla="*/ 232 h 2092"/>
                      <a:gd name="T104" fmla="*/ 207 w 978"/>
                      <a:gd name="T105" fmla="*/ 199 h 2092"/>
                      <a:gd name="T106" fmla="*/ 226 w 978"/>
                      <a:gd name="T107" fmla="*/ 157 h 2092"/>
                      <a:gd name="T108" fmla="*/ 257 w 978"/>
                      <a:gd name="T109" fmla="*/ 91 h 2092"/>
                      <a:gd name="T110" fmla="*/ 291 w 978"/>
                      <a:gd name="T111" fmla="*/ 61 h 2092"/>
                      <a:gd name="T112" fmla="*/ 324 w 978"/>
                      <a:gd name="T113" fmla="*/ 38 h 2092"/>
                      <a:gd name="T114" fmla="*/ 365 w 978"/>
                      <a:gd name="T115" fmla="*/ 0 h 2092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60000 65536"/>
                      <a:gd name="T142" fmla="*/ 0 60000 65536"/>
                      <a:gd name="T143" fmla="*/ 0 60000 65536"/>
                      <a:gd name="T144" fmla="*/ 0 60000 65536"/>
                      <a:gd name="T145" fmla="*/ 0 60000 65536"/>
                      <a:gd name="T146" fmla="*/ 0 60000 65536"/>
                      <a:gd name="T147" fmla="*/ 0 60000 65536"/>
                      <a:gd name="T148" fmla="*/ 0 60000 65536"/>
                      <a:gd name="T149" fmla="*/ 0 60000 65536"/>
                      <a:gd name="T150" fmla="*/ 0 60000 65536"/>
                      <a:gd name="T151" fmla="*/ 0 60000 65536"/>
                      <a:gd name="T152" fmla="*/ 0 60000 65536"/>
                      <a:gd name="T153" fmla="*/ 0 60000 65536"/>
                      <a:gd name="T154" fmla="*/ 0 60000 65536"/>
                      <a:gd name="T155" fmla="*/ 0 60000 65536"/>
                      <a:gd name="T156" fmla="*/ 0 60000 65536"/>
                      <a:gd name="T157" fmla="*/ 0 60000 65536"/>
                      <a:gd name="T158" fmla="*/ 0 60000 65536"/>
                      <a:gd name="T159" fmla="*/ 0 60000 65536"/>
                      <a:gd name="T160" fmla="*/ 0 60000 65536"/>
                      <a:gd name="T161" fmla="*/ 0 60000 65536"/>
                      <a:gd name="T162" fmla="*/ 0 60000 65536"/>
                      <a:gd name="T163" fmla="*/ 0 60000 65536"/>
                      <a:gd name="T164" fmla="*/ 0 60000 65536"/>
                      <a:gd name="T165" fmla="*/ 0 60000 65536"/>
                      <a:gd name="T166" fmla="*/ 0 60000 65536"/>
                      <a:gd name="T167" fmla="*/ 0 60000 65536"/>
                      <a:gd name="T168" fmla="*/ 0 60000 65536"/>
                      <a:gd name="T169" fmla="*/ 0 60000 65536"/>
                      <a:gd name="T170" fmla="*/ 0 60000 65536"/>
                      <a:gd name="T171" fmla="*/ 0 60000 65536"/>
                      <a:gd name="T172" fmla="*/ 0 60000 65536"/>
                      <a:gd name="T173" fmla="*/ 0 60000 65536"/>
                    </a:gdLst>
                    <a:ahLst/>
                    <a:cxnLst>
                      <a:cxn ang="T116">
                        <a:pos x="T0" y="T1"/>
                      </a:cxn>
                      <a:cxn ang="T117">
                        <a:pos x="T2" y="T3"/>
                      </a:cxn>
                      <a:cxn ang="T118">
                        <a:pos x="T4" y="T5"/>
                      </a:cxn>
                      <a:cxn ang="T119">
                        <a:pos x="T6" y="T7"/>
                      </a:cxn>
                      <a:cxn ang="T120">
                        <a:pos x="T8" y="T9"/>
                      </a:cxn>
                      <a:cxn ang="T121">
                        <a:pos x="T10" y="T11"/>
                      </a:cxn>
                      <a:cxn ang="T122">
                        <a:pos x="T12" y="T13"/>
                      </a:cxn>
                      <a:cxn ang="T123">
                        <a:pos x="T14" y="T15"/>
                      </a:cxn>
                      <a:cxn ang="T124">
                        <a:pos x="T16" y="T17"/>
                      </a:cxn>
                      <a:cxn ang="T125">
                        <a:pos x="T18" y="T19"/>
                      </a:cxn>
                      <a:cxn ang="T126">
                        <a:pos x="T20" y="T21"/>
                      </a:cxn>
                      <a:cxn ang="T127">
                        <a:pos x="T22" y="T23"/>
                      </a:cxn>
                      <a:cxn ang="T128">
                        <a:pos x="T24" y="T25"/>
                      </a:cxn>
                      <a:cxn ang="T129">
                        <a:pos x="T26" y="T27"/>
                      </a:cxn>
                      <a:cxn ang="T130">
                        <a:pos x="T28" y="T29"/>
                      </a:cxn>
                      <a:cxn ang="T131">
                        <a:pos x="T30" y="T31"/>
                      </a:cxn>
                      <a:cxn ang="T132">
                        <a:pos x="T32" y="T33"/>
                      </a:cxn>
                      <a:cxn ang="T133">
                        <a:pos x="T34" y="T35"/>
                      </a:cxn>
                      <a:cxn ang="T134">
                        <a:pos x="T36" y="T37"/>
                      </a:cxn>
                      <a:cxn ang="T135">
                        <a:pos x="T38" y="T39"/>
                      </a:cxn>
                      <a:cxn ang="T136">
                        <a:pos x="T40" y="T41"/>
                      </a:cxn>
                      <a:cxn ang="T137">
                        <a:pos x="T42" y="T43"/>
                      </a:cxn>
                      <a:cxn ang="T138">
                        <a:pos x="T44" y="T45"/>
                      </a:cxn>
                      <a:cxn ang="T139">
                        <a:pos x="T46" y="T47"/>
                      </a:cxn>
                      <a:cxn ang="T140">
                        <a:pos x="T48" y="T49"/>
                      </a:cxn>
                      <a:cxn ang="T141">
                        <a:pos x="T50" y="T51"/>
                      </a:cxn>
                      <a:cxn ang="T142">
                        <a:pos x="T52" y="T53"/>
                      </a:cxn>
                      <a:cxn ang="T143">
                        <a:pos x="T54" y="T55"/>
                      </a:cxn>
                      <a:cxn ang="T144">
                        <a:pos x="T56" y="T57"/>
                      </a:cxn>
                      <a:cxn ang="T145">
                        <a:pos x="T58" y="T59"/>
                      </a:cxn>
                      <a:cxn ang="T146">
                        <a:pos x="T60" y="T61"/>
                      </a:cxn>
                      <a:cxn ang="T147">
                        <a:pos x="T62" y="T63"/>
                      </a:cxn>
                      <a:cxn ang="T148">
                        <a:pos x="T64" y="T65"/>
                      </a:cxn>
                      <a:cxn ang="T149">
                        <a:pos x="T66" y="T67"/>
                      </a:cxn>
                      <a:cxn ang="T150">
                        <a:pos x="T68" y="T69"/>
                      </a:cxn>
                      <a:cxn ang="T151">
                        <a:pos x="T70" y="T71"/>
                      </a:cxn>
                      <a:cxn ang="T152">
                        <a:pos x="T72" y="T73"/>
                      </a:cxn>
                      <a:cxn ang="T153">
                        <a:pos x="T74" y="T75"/>
                      </a:cxn>
                      <a:cxn ang="T154">
                        <a:pos x="T76" y="T77"/>
                      </a:cxn>
                      <a:cxn ang="T155">
                        <a:pos x="T78" y="T79"/>
                      </a:cxn>
                      <a:cxn ang="T156">
                        <a:pos x="T80" y="T81"/>
                      </a:cxn>
                      <a:cxn ang="T157">
                        <a:pos x="T82" y="T83"/>
                      </a:cxn>
                      <a:cxn ang="T158">
                        <a:pos x="T84" y="T85"/>
                      </a:cxn>
                      <a:cxn ang="T159">
                        <a:pos x="T86" y="T87"/>
                      </a:cxn>
                      <a:cxn ang="T160">
                        <a:pos x="T88" y="T89"/>
                      </a:cxn>
                      <a:cxn ang="T161">
                        <a:pos x="T90" y="T91"/>
                      </a:cxn>
                      <a:cxn ang="T162">
                        <a:pos x="T92" y="T93"/>
                      </a:cxn>
                      <a:cxn ang="T163">
                        <a:pos x="T94" y="T95"/>
                      </a:cxn>
                      <a:cxn ang="T164">
                        <a:pos x="T96" y="T97"/>
                      </a:cxn>
                      <a:cxn ang="T165">
                        <a:pos x="T98" y="T99"/>
                      </a:cxn>
                      <a:cxn ang="T166">
                        <a:pos x="T100" y="T101"/>
                      </a:cxn>
                      <a:cxn ang="T167">
                        <a:pos x="T102" y="T103"/>
                      </a:cxn>
                      <a:cxn ang="T168">
                        <a:pos x="T104" y="T105"/>
                      </a:cxn>
                      <a:cxn ang="T169">
                        <a:pos x="T106" y="T107"/>
                      </a:cxn>
                      <a:cxn ang="T170">
                        <a:pos x="T108" y="T109"/>
                      </a:cxn>
                      <a:cxn ang="T171">
                        <a:pos x="T110" y="T111"/>
                      </a:cxn>
                      <a:cxn ang="T172">
                        <a:pos x="T112" y="T113"/>
                      </a:cxn>
                      <a:cxn ang="T173">
                        <a:pos x="T114" y="T115"/>
                      </a:cxn>
                    </a:cxnLst>
                    <a:rect l="0" t="0" r="r" b="b"/>
                    <a:pathLst>
                      <a:path w="978" h="2092">
                        <a:moveTo>
                          <a:pt x="736" y="0"/>
                        </a:moveTo>
                        <a:lnTo>
                          <a:pt x="748" y="6"/>
                        </a:lnTo>
                        <a:lnTo>
                          <a:pt x="768" y="38"/>
                        </a:lnTo>
                        <a:lnTo>
                          <a:pt x="854" y="122"/>
                        </a:lnTo>
                        <a:lnTo>
                          <a:pt x="866" y="103"/>
                        </a:lnTo>
                        <a:lnTo>
                          <a:pt x="900" y="129"/>
                        </a:lnTo>
                        <a:lnTo>
                          <a:pt x="912" y="156"/>
                        </a:lnTo>
                        <a:lnTo>
                          <a:pt x="912" y="175"/>
                        </a:lnTo>
                        <a:lnTo>
                          <a:pt x="912" y="209"/>
                        </a:lnTo>
                        <a:lnTo>
                          <a:pt x="900" y="228"/>
                        </a:lnTo>
                        <a:lnTo>
                          <a:pt x="925" y="255"/>
                        </a:lnTo>
                        <a:lnTo>
                          <a:pt x="944" y="279"/>
                        </a:lnTo>
                        <a:lnTo>
                          <a:pt x="944" y="300"/>
                        </a:lnTo>
                        <a:lnTo>
                          <a:pt x="944" y="332"/>
                        </a:lnTo>
                        <a:lnTo>
                          <a:pt x="939" y="371"/>
                        </a:lnTo>
                        <a:lnTo>
                          <a:pt x="925" y="385"/>
                        </a:lnTo>
                        <a:lnTo>
                          <a:pt x="944" y="405"/>
                        </a:lnTo>
                        <a:lnTo>
                          <a:pt x="965" y="436"/>
                        </a:lnTo>
                        <a:lnTo>
                          <a:pt x="978" y="470"/>
                        </a:lnTo>
                        <a:lnTo>
                          <a:pt x="978" y="482"/>
                        </a:lnTo>
                        <a:lnTo>
                          <a:pt x="958" y="489"/>
                        </a:lnTo>
                        <a:lnTo>
                          <a:pt x="873" y="489"/>
                        </a:lnTo>
                        <a:lnTo>
                          <a:pt x="854" y="489"/>
                        </a:lnTo>
                        <a:lnTo>
                          <a:pt x="840" y="502"/>
                        </a:lnTo>
                        <a:lnTo>
                          <a:pt x="840" y="528"/>
                        </a:lnTo>
                        <a:lnTo>
                          <a:pt x="828" y="548"/>
                        </a:lnTo>
                        <a:lnTo>
                          <a:pt x="789" y="581"/>
                        </a:lnTo>
                        <a:lnTo>
                          <a:pt x="794" y="608"/>
                        </a:lnTo>
                        <a:lnTo>
                          <a:pt x="789" y="627"/>
                        </a:lnTo>
                        <a:lnTo>
                          <a:pt x="775" y="639"/>
                        </a:lnTo>
                        <a:lnTo>
                          <a:pt x="789" y="680"/>
                        </a:lnTo>
                        <a:lnTo>
                          <a:pt x="794" y="705"/>
                        </a:lnTo>
                        <a:lnTo>
                          <a:pt x="782" y="724"/>
                        </a:lnTo>
                        <a:lnTo>
                          <a:pt x="755" y="745"/>
                        </a:lnTo>
                        <a:lnTo>
                          <a:pt x="748" y="770"/>
                        </a:lnTo>
                        <a:lnTo>
                          <a:pt x="743" y="803"/>
                        </a:lnTo>
                        <a:lnTo>
                          <a:pt x="697" y="823"/>
                        </a:lnTo>
                        <a:lnTo>
                          <a:pt x="671" y="842"/>
                        </a:lnTo>
                        <a:lnTo>
                          <a:pt x="632" y="869"/>
                        </a:lnTo>
                        <a:lnTo>
                          <a:pt x="637" y="888"/>
                        </a:lnTo>
                        <a:lnTo>
                          <a:pt x="605" y="895"/>
                        </a:lnTo>
                        <a:lnTo>
                          <a:pt x="591" y="908"/>
                        </a:lnTo>
                        <a:lnTo>
                          <a:pt x="559" y="953"/>
                        </a:lnTo>
                        <a:lnTo>
                          <a:pt x="533" y="973"/>
                        </a:lnTo>
                        <a:lnTo>
                          <a:pt x="540" y="1006"/>
                        </a:lnTo>
                        <a:lnTo>
                          <a:pt x="524" y="1015"/>
                        </a:lnTo>
                        <a:lnTo>
                          <a:pt x="510" y="1029"/>
                        </a:lnTo>
                        <a:lnTo>
                          <a:pt x="524" y="1080"/>
                        </a:lnTo>
                        <a:lnTo>
                          <a:pt x="517" y="1114"/>
                        </a:lnTo>
                        <a:lnTo>
                          <a:pt x="483" y="1133"/>
                        </a:lnTo>
                        <a:lnTo>
                          <a:pt x="478" y="1186"/>
                        </a:lnTo>
                        <a:lnTo>
                          <a:pt x="483" y="1252"/>
                        </a:lnTo>
                        <a:lnTo>
                          <a:pt x="498" y="1283"/>
                        </a:lnTo>
                        <a:lnTo>
                          <a:pt x="545" y="1324"/>
                        </a:lnTo>
                        <a:lnTo>
                          <a:pt x="565" y="1363"/>
                        </a:lnTo>
                        <a:lnTo>
                          <a:pt x="586" y="1402"/>
                        </a:lnTo>
                        <a:lnTo>
                          <a:pt x="598" y="1428"/>
                        </a:lnTo>
                        <a:lnTo>
                          <a:pt x="586" y="1455"/>
                        </a:lnTo>
                        <a:lnTo>
                          <a:pt x="559" y="1474"/>
                        </a:lnTo>
                        <a:lnTo>
                          <a:pt x="540" y="1467"/>
                        </a:lnTo>
                        <a:lnTo>
                          <a:pt x="524" y="1447"/>
                        </a:lnTo>
                        <a:lnTo>
                          <a:pt x="498" y="1455"/>
                        </a:lnTo>
                        <a:lnTo>
                          <a:pt x="491" y="1474"/>
                        </a:lnTo>
                        <a:lnTo>
                          <a:pt x="452" y="1474"/>
                        </a:lnTo>
                        <a:lnTo>
                          <a:pt x="392" y="1467"/>
                        </a:lnTo>
                        <a:lnTo>
                          <a:pt x="379" y="1481"/>
                        </a:lnTo>
                        <a:lnTo>
                          <a:pt x="418" y="1500"/>
                        </a:lnTo>
                        <a:lnTo>
                          <a:pt x="471" y="1481"/>
                        </a:lnTo>
                        <a:lnTo>
                          <a:pt x="483" y="1506"/>
                        </a:lnTo>
                        <a:lnTo>
                          <a:pt x="524" y="1513"/>
                        </a:lnTo>
                        <a:lnTo>
                          <a:pt x="552" y="1525"/>
                        </a:lnTo>
                        <a:lnTo>
                          <a:pt x="540" y="1539"/>
                        </a:lnTo>
                        <a:lnTo>
                          <a:pt x="503" y="1532"/>
                        </a:lnTo>
                        <a:lnTo>
                          <a:pt x="498" y="1546"/>
                        </a:lnTo>
                        <a:lnTo>
                          <a:pt x="503" y="1566"/>
                        </a:lnTo>
                        <a:lnTo>
                          <a:pt x="483" y="1592"/>
                        </a:lnTo>
                        <a:lnTo>
                          <a:pt x="452" y="1617"/>
                        </a:lnTo>
                        <a:lnTo>
                          <a:pt x="438" y="1624"/>
                        </a:lnTo>
                        <a:lnTo>
                          <a:pt x="425" y="1631"/>
                        </a:lnTo>
                        <a:lnTo>
                          <a:pt x="432" y="1663"/>
                        </a:lnTo>
                        <a:lnTo>
                          <a:pt x="418" y="1682"/>
                        </a:lnTo>
                        <a:lnTo>
                          <a:pt x="399" y="1723"/>
                        </a:lnTo>
                        <a:lnTo>
                          <a:pt x="406" y="1762"/>
                        </a:lnTo>
                        <a:lnTo>
                          <a:pt x="392" y="1820"/>
                        </a:lnTo>
                        <a:lnTo>
                          <a:pt x="379" y="1846"/>
                        </a:lnTo>
                        <a:lnTo>
                          <a:pt x="379" y="1885"/>
                        </a:lnTo>
                        <a:lnTo>
                          <a:pt x="360" y="1912"/>
                        </a:lnTo>
                        <a:lnTo>
                          <a:pt x="333" y="1957"/>
                        </a:lnTo>
                        <a:lnTo>
                          <a:pt x="326" y="1991"/>
                        </a:lnTo>
                        <a:lnTo>
                          <a:pt x="281" y="1984"/>
                        </a:lnTo>
                        <a:lnTo>
                          <a:pt x="235" y="1984"/>
                        </a:lnTo>
                        <a:lnTo>
                          <a:pt x="229" y="2003"/>
                        </a:lnTo>
                        <a:lnTo>
                          <a:pt x="203" y="2010"/>
                        </a:lnTo>
                        <a:lnTo>
                          <a:pt x="189" y="2017"/>
                        </a:lnTo>
                        <a:lnTo>
                          <a:pt x="196" y="2039"/>
                        </a:lnTo>
                        <a:lnTo>
                          <a:pt x="189" y="2072"/>
                        </a:lnTo>
                        <a:lnTo>
                          <a:pt x="157" y="2092"/>
                        </a:lnTo>
                        <a:lnTo>
                          <a:pt x="138" y="2072"/>
                        </a:lnTo>
                        <a:lnTo>
                          <a:pt x="111" y="2092"/>
                        </a:lnTo>
                        <a:lnTo>
                          <a:pt x="78" y="2092"/>
                        </a:lnTo>
                        <a:lnTo>
                          <a:pt x="65" y="2072"/>
                        </a:lnTo>
                        <a:lnTo>
                          <a:pt x="78" y="2058"/>
                        </a:lnTo>
                        <a:lnTo>
                          <a:pt x="85" y="2023"/>
                        </a:lnTo>
                        <a:lnTo>
                          <a:pt x="58" y="1972"/>
                        </a:lnTo>
                        <a:lnTo>
                          <a:pt x="46" y="1945"/>
                        </a:lnTo>
                        <a:lnTo>
                          <a:pt x="53" y="1931"/>
                        </a:lnTo>
                        <a:lnTo>
                          <a:pt x="65" y="1931"/>
                        </a:lnTo>
                        <a:lnTo>
                          <a:pt x="72" y="1919"/>
                        </a:lnTo>
                        <a:lnTo>
                          <a:pt x="78" y="1905"/>
                        </a:lnTo>
                        <a:lnTo>
                          <a:pt x="85" y="1892"/>
                        </a:lnTo>
                        <a:lnTo>
                          <a:pt x="78" y="1880"/>
                        </a:lnTo>
                        <a:lnTo>
                          <a:pt x="65" y="1853"/>
                        </a:lnTo>
                        <a:lnTo>
                          <a:pt x="39" y="1815"/>
                        </a:lnTo>
                        <a:lnTo>
                          <a:pt x="46" y="1774"/>
                        </a:lnTo>
                        <a:lnTo>
                          <a:pt x="26" y="1742"/>
                        </a:lnTo>
                        <a:lnTo>
                          <a:pt x="7" y="1723"/>
                        </a:lnTo>
                        <a:lnTo>
                          <a:pt x="19" y="1689"/>
                        </a:lnTo>
                        <a:lnTo>
                          <a:pt x="33" y="1624"/>
                        </a:lnTo>
                        <a:lnTo>
                          <a:pt x="7" y="1592"/>
                        </a:lnTo>
                        <a:lnTo>
                          <a:pt x="0" y="1559"/>
                        </a:lnTo>
                        <a:lnTo>
                          <a:pt x="0" y="1539"/>
                        </a:lnTo>
                        <a:lnTo>
                          <a:pt x="12" y="1500"/>
                        </a:lnTo>
                        <a:lnTo>
                          <a:pt x="33" y="1506"/>
                        </a:lnTo>
                        <a:lnTo>
                          <a:pt x="53" y="1455"/>
                        </a:lnTo>
                        <a:lnTo>
                          <a:pt x="53" y="1395"/>
                        </a:lnTo>
                        <a:lnTo>
                          <a:pt x="58" y="1375"/>
                        </a:lnTo>
                        <a:lnTo>
                          <a:pt x="85" y="1356"/>
                        </a:lnTo>
                        <a:lnTo>
                          <a:pt x="123" y="1329"/>
                        </a:lnTo>
                        <a:lnTo>
                          <a:pt x="123" y="1297"/>
                        </a:lnTo>
                        <a:lnTo>
                          <a:pt x="118" y="1199"/>
                        </a:lnTo>
                        <a:lnTo>
                          <a:pt x="104" y="1186"/>
                        </a:lnTo>
                        <a:lnTo>
                          <a:pt x="104" y="1160"/>
                        </a:lnTo>
                        <a:lnTo>
                          <a:pt x="138" y="1146"/>
                        </a:lnTo>
                        <a:lnTo>
                          <a:pt x="150" y="1133"/>
                        </a:lnTo>
                        <a:lnTo>
                          <a:pt x="131" y="1095"/>
                        </a:lnTo>
                        <a:lnTo>
                          <a:pt x="104" y="1056"/>
                        </a:lnTo>
                        <a:lnTo>
                          <a:pt x="111" y="1012"/>
                        </a:lnTo>
                        <a:lnTo>
                          <a:pt x="118" y="980"/>
                        </a:lnTo>
                        <a:lnTo>
                          <a:pt x="145" y="922"/>
                        </a:lnTo>
                        <a:lnTo>
                          <a:pt x="145" y="895"/>
                        </a:lnTo>
                        <a:lnTo>
                          <a:pt x="145" y="842"/>
                        </a:lnTo>
                        <a:lnTo>
                          <a:pt x="164" y="796"/>
                        </a:lnTo>
                        <a:lnTo>
                          <a:pt x="196" y="770"/>
                        </a:lnTo>
                        <a:lnTo>
                          <a:pt x="229" y="750"/>
                        </a:lnTo>
                        <a:lnTo>
                          <a:pt x="261" y="758"/>
                        </a:lnTo>
                        <a:lnTo>
                          <a:pt x="295" y="770"/>
                        </a:lnTo>
                        <a:lnTo>
                          <a:pt x="307" y="724"/>
                        </a:lnTo>
                        <a:lnTo>
                          <a:pt x="295" y="685"/>
                        </a:lnTo>
                        <a:lnTo>
                          <a:pt x="281" y="659"/>
                        </a:lnTo>
                        <a:lnTo>
                          <a:pt x="275" y="639"/>
                        </a:lnTo>
                        <a:lnTo>
                          <a:pt x="281" y="620"/>
                        </a:lnTo>
                        <a:lnTo>
                          <a:pt x="302" y="613"/>
                        </a:lnTo>
                        <a:lnTo>
                          <a:pt x="307" y="569"/>
                        </a:lnTo>
                        <a:lnTo>
                          <a:pt x="321" y="528"/>
                        </a:lnTo>
                        <a:lnTo>
                          <a:pt x="326" y="496"/>
                        </a:lnTo>
                        <a:lnTo>
                          <a:pt x="326" y="463"/>
                        </a:lnTo>
                        <a:lnTo>
                          <a:pt x="346" y="431"/>
                        </a:lnTo>
                        <a:lnTo>
                          <a:pt x="386" y="405"/>
                        </a:lnTo>
                        <a:lnTo>
                          <a:pt x="413" y="398"/>
                        </a:lnTo>
                        <a:lnTo>
                          <a:pt x="413" y="366"/>
                        </a:lnTo>
                        <a:lnTo>
                          <a:pt x="425" y="345"/>
                        </a:lnTo>
                        <a:lnTo>
                          <a:pt x="452" y="313"/>
                        </a:lnTo>
                        <a:lnTo>
                          <a:pt x="478" y="293"/>
                        </a:lnTo>
                        <a:lnTo>
                          <a:pt x="464" y="237"/>
                        </a:lnTo>
                        <a:lnTo>
                          <a:pt x="513" y="182"/>
                        </a:lnTo>
                        <a:lnTo>
                          <a:pt x="524" y="159"/>
                        </a:lnTo>
                        <a:lnTo>
                          <a:pt x="559" y="152"/>
                        </a:lnTo>
                        <a:lnTo>
                          <a:pt x="582" y="122"/>
                        </a:lnTo>
                        <a:lnTo>
                          <a:pt x="582" y="103"/>
                        </a:lnTo>
                        <a:lnTo>
                          <a:pt x="605" y="80"/>
                        </a:lnTo>
                        <a:lnTo>
                          <a:pt x="648" y="75"/>
                        </a:lnTo>
                        <a:lnTo>
                          <a:pt x="697" y="75"/>
                        </a:lnTo>
                        <a:lnTo>
                          <a:pt x="736" y="38"/>
                        </a:lnTo>
                        <a:lnTo>
                          <a:pt x="729" y="0"/>
                        </a:lnTo>
                      </a:path>
                    </a:pathLst>
                  </a:custGeom>
                  <a:solidFill>
                    <a:srgbClr val="0066FF"/>
                  </a:solidFill>
                  <a:ln w="12700" cmpd="sng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de-DE" sz="2200" b="0" i="0" u="none" strike="noStrike" kern="0" cap="none" spc="0" normalizeH="0" baseline="0" noProof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</a:endParaRPr>
                  </a:p>
                </p:txBody>
              </p:sp>
            </p:grpSp>
          </p:grpSp>
          <p:grpSp>
            <p:nvGrpSpPr>
              <p:cNvPr id="6293" name="Group 1200"/>
              <p:cNvGrpSpPr>
                <a:grpSpLocks/>
              </p:cNvGrpSpPr>
              <p:nvPr/>
            </p:nvGrpSpPr>
            <p:grpSpPr bwMode="auto">
              <a:xfrm>
                <a:off x="2297" y="1994"/>
                <a:ext cx="112" cy="122"/>
                <a:chOff x="2297" y="1994"/>
                <a:chExt cx="112" cy="122"/>
              </a:xfrm>
            </p:grpSpPr>
            <p:grpSp>
              <p:nvGrpSpPr>
                <p:cNvPr id="6294" name="Group 1201"/>
                <p:cNvGrpSpPr>
                  <a:grpSpLocks/>
                </p:cNvGrpSpPr>
                <p:nvPr/>
              </p:nvGrpSpPr>
              <p:grpSpPr bwMode="auto">
                <a:xfrm>
                  <a:off x="2356" y="2031"/>
                  <a:ext cx="53" cy="85"/>
                  <a:chOff x="2356" y="2031"/>
                  <a:chExt cx="53" cy="85"/>
                </a:xfrm>
              </p:grpSpPr>
              <p:sp>
                <p:nvSpPr>
                  <p:cNvPr id="6296" name="Freeform 1202"/>
                  <p:cNvSpPr>
                    <a:spLocks/>
                  </p:cNvSpPr>
                  <p:nvPr/>
                </p:nvSpPr>
                <p:spPr bwMode="auto">
                  <a:xfrm>
                    <a:off x="2356" y="2031"/>
                    <a:ext cx="53" cy="85"/>
                  </a:xfrm>
                  <a:custGeom>
                    <a:avLst/>
                    <a:gdLst>
                      <a:gd name="T0" fmla="*/ 47 w 106"/>
                      <a:gd name="T1" fmla="*/ 0 h 171"/>
                      <a:gd name="T2" fmla="*/ 47 w 106"/>
                      <a:gd name="T3" fmla="*/ 15 h 171"/>
                      <a:gd name="T4" fmla="*/ 53 w 106"/>
                      <a:gd name="T5" fmla="*/ 28 h 171"/>
                      <a:gd name="T6" fmla="*/ 47 w 106"/>
                      <a:gd name="T7" fmla="*/ 43 h 171"/>
                      <a:gd name="T8" fmla="*/ 38 w 106"/>
                      <a:gd name="T9" fmla="*/ 55 h 171"/>
                      <a:gd name="T10" fmla="*/ 22 w 106"/>
                      <a:gd name="T11" fmla="*/ 70 h 171"/>
                      <a:gd name="T12" fmla="*/ 8 w 106"/>
                      <a:gd name="T13" fmla="*/ 85 h 171"/>
                      <a:gd name="T14" fmla="*/ 0 w 106"/>
                      <a:gd name="T15" fmla="*/ 70 h 171"/>
                      <a:gd name="T16" fmla="*/ 6 w 106"/>
                      <a:gd name="T17" fmla="*/ 64 h 171"/>
                      <a:gd name="T18" fmla="*/ 22 w 106"/>
                      <a:gd name="T19" fmla="*/ 48 h 171"/>
                      <a:gd name="T20" fmla="*/ 21 w 106"/>
                      <a:gd name="T21" fmla="*/ 38 h 171"/>
                      <a:gd name="T22" fmla="*/ 29 w 106"/>
                      <a:gd name="T23" fmla="*/ 25 h 171"/>
                      <a:gd name="T24" fmla="*/ 48 w 106"/>
                      <a:gd name="T25" fmla="*/ 8 h 171"/>
                      <a:gd name="T26" fmla="*/ 48 w 106"/>
                      <a:gd name="T27" fmla="*/ 13 h 171"/>
                      <a:gd name="T28" fmla="*/ 52 w 106"/>
                      <a:gd name="T29" fmla="*/ 21 h 171"/>
                      <a:gd name="T30" fmla="*/ 47 w 106"/>
                      <a:gd name="T31" fmla="*/ 0 h 171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60000 65536"/>
                      <a:gd name="T37" fmla="*/ 0 60000 65536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</a:gdLst>
                    <a:ahLst/>
                    <a:cxnLst>
                      <a:cxn ang="T32">
                        <a:pos x="T0" y="T1"/>
                      </a:cxn>
                      <a:cxn ang="T33">
                        <a:pos x="T2" y="T3"/>
                      </a:cxn>
                      <a:cxn ang="T34">
                        <a:pos x="T4" y="T5"/>
                      </a:cxn>
                      <a:cxn ang="T35">
                        <a:pos x="T6" y="T7"/>
                      </a:cxn>
                      <a:cxn ang="T36">
                        <a:pos x="T8" y="T9"/>
                      </a:cxn>
                      <a:cxn ang="T37">
                        <a:pos x="T10" y="T11"/>
                      </a:cxn>
                      <a:cxn ang="T38">
                        <a:pos x="T12" y="T13"/>
                      </a:cxn>
                      <a:cxn ang="T39">
                        <a:pos x="T14" y="T15"/>
                      </a:cxn>
                      <a:cxn ang="T40">
                        <a:pos x="T16" y="T17"/>
                      </a:cxn>
                      <a:cxn ang="T41">
                        <a:pos x="T18" y="T19"/>
                      </a:cxn>
                      <a:cxn ang="T42">
                        <a:pos x="T20" y="T21"/>
                      </a:cxn>
                      <a:cxn ang="T43">
                        <a:pos x="T22" y="T23"/>
                      </a:cxn>
                      <a:cxn ang="T44">
                        <a:pos x="T24" y="T25"/>
                      </a:cxn>
                      <a:cxn ang="T45">
                        <a:pos x="T26" y="T27"/>
                      </a:cxn>
                      <a:cxn ang="T46">
                        <a:pos x="T28" y="T29"/>
                      </a:cxn>
                      <a:cxn ang="T47">
                        <a:pos x="T30" y="T31"/>
                      </a:cxn>
                    </a:cxnLst>
                    <a:rect l="0" t="0" r="r" b="b"/>
                    <a:pathLst>
                      <a:path w="106" h="171">
                        <a:moveTo>
                          <a:pt x="94" y="0"/>
                        </a:moveTo>
                        <a:lnTo>
                          <a:pt x="94" y="30"/>
                        </a:lnTo>
                        <a:lnTo>
                          <a:pt x="106" y="57"/>
                        </a:lnTo>
                        <a:lnTo>
                          <a:pt x="94" y="87"/>
                        </a:lnTo>
                        <a:lnTo>
                          <a:pt x="76" y="111"/>
                        </a:lnTo>
                        <a:lnTo>
                          <a:pt x="43" y="141"/>
                        </a:lnTo>
                        <a:lnTo>
                          <a:pt x="16" y="171"/>
                        </a:lnTo>
                        <a:lnTo>
                          <a:pt x="0" y="141"/>
                        </a:lnTo>
                        <a:lnTo>
                          <a:pt x="11" y="129"/>
                        </a:lnTo>
                        <a:lnTo>
                          <a:pt x="43" y="96"/>
                        </a:lnTo>
                        <a:lnTo>
                          <a:pt x="41" y="76"/>
                        </a:lnTo>
                        <a:lnTo>
                          <a:pt x="57" y="50"/>
                        </a:lnTo>
                        <a:lnTo>
                          <a:pt x="96" y="16"/>
                        </a:lnTo>
                        <a:lnTo>
                          <a:pt x="96" y="27"/>
                        </a:lnTo>
                        <a:lnTo>
                          <a:pt x="103" y="43"/>
                        </a:lnTo>
                        <a:lnTo>
                          <a:pt x="94" y="0"/>
                        </a:lnTo>
                        <a:close/>
                      </a:path>
                    </a:pathLst>
                  </a:custGeom>
                  <a:solidFill>
                    <a:srgbClr val="0066FF"/>
                  </a:solidFill>
                  <a:ln w="12700" cmpd="sng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de-DE" sz="2200" b="0" i="0" u="none" strike="noStrike" kern="0" cap="none" spc="0" normalizeH="0" baseline="0" noProof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</a:endParaRPr>
                  </a:p>
                </p:txBody>
              </p:sp>
              <p:sp>
                <p:nvSpPr>
                  <p:cNvPr id="6297" name="Freeform 1203"/>
                  <p:cNvSpPr>
                    <a:spLocks/>
                  </p:cNvSpPr>
                  <p:nvPr/>
                </p:nvSpPr>
                <p:spPr bwMode="auto">
                  <a:xfrm>
                    <a:off x="2356" y="2031"/>
                    <a:ext cx="53" cy="85"/>
                  </a:xfrm>
                  <a:custGeom>
                    <a:avLst/>
                    <a:gdLst>
                      <a:gd name="T0" fmla="*/ 47 w 106"/>
                      <a:gd name="T1" fmla="*/ 0 h 171"/>
                      <a:gd name="T2" fmla="*/ 47 w 106"/>
                      <a:gd name="T3" fmla="*/ 15 h 171"/>
                      <a:gd name="T4" fmla="*/ 53 w 106"/>
                      <a:gd name="T5" fmla="*/ 28 h 171"/>
                      <a:gd name="T6" fmla="*/ 47 w 106"/>
                      <a:gd name="T7" fmla="*/ 43 h 171"/>
                      <a:gd name="T8" fmla="*/ 38 w 106"/>
                      <a:gd name="T9" fmla="*/ 55 h 171"/>
                      <a:gd name="T10" fmla="*/ 22 w 106"/>
                      <a:gd name="T11" fmla="*/ 70 h 171"/>
                      <a:gd name="T12" fmla="*/ 8 w 106"/>
                      <a:gd name="T13" fmla="*/ 85 h 171"/>
                      <a:gd name="T14" fmla="*/ 0 w 106"/>
                      <a:gd name="T15" fmla="*/ 70 h 171"/>
                      <a:gd name="T16" fmla="*/ 6 w 106"/>
                      <a:gd name="T17" fmla="*/ 64 h 171"/>
                      <a:gd name="T18" fmla="*/ 22 w 106"/>
                      <a:gd name="T19" fmla="*/ 48 h 171"/>
                      <a:gd name="T20" fmla="*/ 21 w 106"/>
                      <a:gd name="T21" fmla="*/ 38 h 171"/>
                      <a:gd name="T22" fmla="*/ 29 w 106"/>
                      <a:gd name="T23" fmla="*/ 25 h 171"/>
                      <a:gd name="T24" fmla="*/ 48 w 106"/>
                      <a:gd name="T25" fmla="*/ 8 h 171"/>
                      <a:gd name="T26" fmla="*/ 48 w 106"/>
                      <a:gd name="T27" fmla="*/ 13 h 171"/>
                      <a:gd name="T28" fmla="*/ 52 w 106"/>
                      <a:gd name="T29" fmla="*/ 21 h 171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60000 65536"/>
                      <a:gd name="T37" fmla="*/ 0 60000 65536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</a:gdLst>
                    <a:ahLst/>
                    <a:cxnLst>
                      <a:cxn ang="T30">
                        <a:pos x="T0" y="T1"/>
                      </a:cxn>
                      <a:cxn ang="T31">
                        <a:pos x="T2" y="T3"/>
                      </a:cxn>
                      <a:cxn ang="T32">
                        <a:pos x="T4" y="T5"/>
                      </a:cxn>
                      <a:cxn ang="T33">
                        <a:pos x="T6" y="T7"/>
                      </a:cxn>
                      <a:cxn ang="T34">
                        <a:pos x="T8" y="T9"/>
                      </a:cxn>
                      <a:cxn ang="T35">
                        <a:pos x="T10" y="T11"/>
                      </a:cxn>
                      <a:cxn ang="T36">
                        <a:pos x="T12" y="T13"/>
                      </a:cxn>
                      <a:cxn ang="T37">
                        <a:pos x="T14" y="T15"/>
                      </a:cxn>
                      <a:cxn ang="T38">
                        <a:pos x="T16" y="T17"/>
                      </a:cxn>
                      <a:cxn ang="T39">
                        <a:pos x="T18" y="T19"/>
                      </a:cxn>
                      <a:cxn ang="T40">
                        <a:pos x="T20" y="T21"/>
                      </a:cxn>
                      <a:cxn ang="T41">
                        <a:pos x="T22" y="T23"/>
                      </a:cxn>
                      <a:cxn ang="T42">
                        <a:pos x="T24" y="T25"/>
                      </a:cxn>
                      <a:cxn ang="T43">
                        <a:pos x="T26" y="T27"/>
                      </a:cxn>
                      <a:cxn ang="T44">
                        <a:pos x="T28" y="T29"/>
                      </a:cxn>
                    </a:cxnLst>
                    <a:rect l="0" t="0" r="r" b="b"/>
                    <a:pathLst>
                      <a:path w="106" h="171">
                        <a:moveTo>
                          <a:pt x="94" y="0"/>
                        </a:moveTo>
                        <a:lnTo>
                          <a:pt x="94" y="30"/>
                        </a:lnTo>
                        <a:lnTo>
                          <a:pt x="106" y="57"/>
                        </a:lnTo>
                        <a:lnTo>
                          <a:pt x="94" y="87"/>
                        </a:lnTo>
                        <a:lnTo>
                          <a:pt x="76" y="111"/>
                        </a:lnTo>
                        <a:lnTo>
                          <a:pt x="43" y="141"/>
                        </a:lnTo>
                        <a:lnTo>
                          <a:pt x="16" y="171"/>
                        </a:lnTo>
                        <a:lnTo>
                          <a:pt x="0" y="141"/>
                        </a:lnTo>
                        <a:lnTo>
                          <a:pt x="11" y="129"/>
                        </a:lnTo>
                        <a:lnTo>
                          <a:pt x="43" y="96"/>
                        </a:lnTo>
                        <a:lnTo>
                          <a:pt x="41" y="76"/>
                        </a:lnTo>
                        <a:lnTo>
                          <a:pt x="57" y="50"/>
                        </a:lnTo>
                        <a:lnTo>
                          <a:pt x="96" y="16"/>
                        </a:lnTo>
                        <a:lnTo>
                          <a:pt x="96" y="27"/>
                        </a:lnTo>
                        <a:lnTo>
                          <a:pt x="103" y="43"/>
                        </a:lnTo>
                      </a:path>
                    </a:pathLst>
                  </a:custGeom>
                  <a:solidFill>
                    <a:srgbClr val="0066FF"/>
                  </a:solidFill>
                  <a:ln w="12700" cmpd="sng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de-DE" sz="2200" b="0" i="0" u="none" strike="noStrike" kern="0" cap="none" spc="0" normalizeH="0" baseline="0" noProof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</a:endParaRPr>
                  </a:p>
                </p:txBody>
              </p:sp>
            </p:grpSp>
            <p:sp>
              <p:nvSpPr>
                <p:cNvPr id="6295" name="Freeform 1204"/>
                <p:cNvSpPr>
                  <a:spLocks/>
                </p:cNvSpPr>
                <p:nvPr/>
              </p:nvSpPr>
              <p:spPr bwMode="auto">
                <a:xfrm>
                  <a:off x="2297" y="1994"/>
                  <a:ext cx="67" cy="69"/>
                </a:xfrm>
                <a:custGeom>
                  <a:avLst/>
                  <a:gdLst>
                    <a:gd name="T0" fmla="*/ 52 w 134"/>
                    <a:gd name="T1" fmla="*/ 0 h 138"/>
                    <a:gd name="T2" fmla="*/ 44 w 134"/>
                    <a:gd name="T3" fmla="*/ 10 h 138"/>
                    <a:gd name="T4" fmla="*/ 31 w 134"/>
                    <a:gd name="T5" fmla="*/ 8 h 138"/>
                    <a:gd name="T6" fmla="*/ 23 w 134"/>
                    <a:gd name="T7" fmla="*/ 6 h 138"/>
                    <a:gd name="T8" fmla="*/ 27 w 134"/>
                    <a:gd name="T9" fmla="*/ 18 h 138"/>
                    <a:gd name="T10" fmla="*/ 29 w 134"/>
                    <a:gd name="T11" fmla="*/ 27 h 138"/>
                    <a:gd name="T12" fmla="*/ 29 w 134"/>
                    <a:gd name="T13" fmla="*/ 33 h 138"/>
                    <a:gd name="T14" fmla="*/ 25 w 134"/>
                    <a:gd name="T15" fmla="*/ 35 h 138"/>
                    <a:gd name="T16" fmla="*/ 17 w 134"/>
                    <a:gd name="T17" fmla="*/ 31 h 138"/>
                    <a:gd name="T18" fmla="*/ 17 w 134"/>
                    <a:gd name="T19" fmla="*/ 27 h 138"/>
                    <a:gd name="T20" fmla="*/ 10 w 134"/>
                    <a:gd name="T21" fmla="*/ 27 h 138"/>
                    <a:gd name="T22" fmla="*/ 12 w 134"/>
                    <a:gd name="T23" fmla="*/ 35 h 138"/>
                    <a:gd name="T24" fmla="*/ 8 w 134"/>
                    <a:gd name="T25" fmla="*/ 43 h 138"/>
                    <a:gd name="T26" fmla="*/ 0 w 134"/>
                    <a:gd name="T27" fmla="*/ 54 h 138"/>
                    <a:gd name="T28" fmla="*/ 4 w 134"/>
                    <a:gd name="T29" fmla="*/ 64 h 138"/>
                    <a:gd name="T30" fmla="*/ 12 w 134"/>
                    <a:gd name="T31" fmla="*/ 69 h 138"/>
                    <a:gd name="T32" fmla="*/ 20 w 134"/>
                    <a:gd name="T33" fmla="*/ 64 h 138"/>
                    <a:gd name="T34" fmla="*/ 29 w 134"/>
                    <a:gd name="T35" fmla="*/ 58 h 138"/>
                    <a:gd name="T36" fmla="*/ 48 w 134"/>
                    <a:gd name="T37" fmla="*/ 52 h 138"/>
                    <a:gd name="T38" fmla="*/ 56 w 134"/>
                    <a:gd name="T39" fmla="*/ 54 h 138"/>
                    <a:gd name="T40" fmla="*/ 52 w 134"/>
                    <a:gd name="T41" fmla="*/ 43 h 138"/>
                    <a:gd name="T42" fmla="*/ 59 w 134"/>
                    <a:gd name="T43" fmla="*/ 36 h 138"/>
                    <a:gd name="T44" fmla="*/ 67 w 134"/>
                    <a:gd name="T45" fmla="*/ 25 h 138"/>
                    <a:gd name="T46" fmla="*/ 64 w 134"/>
                    <a:gd name="T47" fmla="*/ 18 h 138"/>
                    <a:gd name="T48" fmla="*/ 58 w 134"/>
                    <a:gd name="T49" fmla="*/ 10 h 138"/>
                    <a:gd name="T50" fmla="*/ 52 w 134"/>
                    <a:gd name="T51" fmla="*/ 0 h 138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</a:gdLst>
                  <a:ahLst/>
                  <a:cxnLst>
                    <a:cxn ang="T52">
                      <a:pos x="T0" y="T1"/>
                    </a:cxn>
                    <a:cxn ang="T53">
                      <a:pos x="T2" y="T3"/>
                    </a:cxn>
                    <a:cxn ang="T54">
                      <a:pos x="T4" y="T5"/>
                    </a:cxn>
                    <a:cxn ang="T55">
                      <a:pos x="T6" y="T7"/>
                    </a:cxn>
                    <a:cxn ang="T56">
                      <a:pos x="T8" y="T9"/>
                    </a:cxn>
                    <a:cxn ang="T57">
                      <a:pos x="T10" y="T11"/>
                    </a:cxn>
                    <a:cxn ang="T58">
                      <a:pos x="T12" y="T13"/>
                    </a:cxn>
                    <a:cxn ang="T59">
                      <a:pos x="T14" y="T15"/>
                    </a:cxn>
                    <a:cxn ang="T60">
                      <a:pos x="T16" y="T17"/>
                    </a:cxn>
                    <a:cxn ang="T61">
                      <a:pos x="T18" y="T19"/>
                    </a:cxn>
                    <a:cxn ang="T62">
                      <a:pos x="T20" y="T21"/>
                    </a:cxn>
                    <a:cxn ang="T63">
                      <a:pos x="T22" y="T23"/>
                    </a:cxn>
                    <a:cxn ang="T64">
                      <a:pos x="T24" y="T25"/>
                    </a:cxn>
                    <a:cxn ang="T65">
                      <a:pos x="T26" y="T27"/>
                    </a:cxn>
                    <a:cxn ang="T66">
                      <a:pos x="T28" y="T29"/>
                    </a:cxn>
                    <a:cxn ang="T67">
                      <a:pos x="T30" y="T31"/>
                    </a:cxn>
                    <a:cxn ang="T68">
                      <a:pos x="T32" y="T33"/>
                    </a:cxn>
                    <a:cxn ang="T69">
                      <a:pos x="T34" y="T35"/>
                    </a:cxn>
                    <a:cxn ang="T70">
                      <a:pos x="T36" y="T37"/>
                    </a:cxn>
                    <a:cxn ang="T71">
                      <a:pos x="T38" y="T39"/>
                    </a:cxn>
                    <a:cxn ang="T72">
                      <a:pos x="T40" y="T41"/>
                    </a:cxn>
                    <a:cxn ang="T73">
                      <a:pos x="T42" y="T43"/>
                    </a:cxn>
                    <a:cxn ang="T74">
                      <a:pos x="T44" y="T45"/>
                    </a:cxn>
                    <a:cxn ang="T75">
                      <a:pos x="T46" y="T47"/>
                    </a:cxn>
                    <a:cxn ang="T76">
                      <a:pos x="T48" y="T49"/>
                    </a:cxn>
                    <a:cxn ang="T77">
                      <a:pos x="T50" y="T51"/>
                    </a:cxn>
                  </a:cxnLst>
                  <a:rect l="0" t="0" r="r" b="b"/>
                  <a:pathLst>
                    <a:path w="134" h="138">
                      <a:moveTo>
                        <a:pt x="104" y="0"/>
                      </a:moveTo>
                      <a:lnTo>
                        <a:pt x="88" y="19"/>
                      </a:lnTo>
                      <a:lnTo>
                        <a:pt x="62" y="16"/>
                      </a:lnTo>
                      <a:lnTo>
                        <a:pt x="46" y="12"/>
                      </a:lnTo>
                      <a:lnTo>
                        <a:pt x="53" y="35"/>
                      </a:lnTo>
                      <a:lnTo>
                        <a:pt x="57" y="53"/>
                      </a:lnTo>
                      <a:lnTo>
                        <a:pt x="58" y="65"/>
                      </a:lnTo>
                      <a:lnTo>
                        <a:pt x="50" y="69"/>
                      </a:lnTo>
                      <a:lnTo>
                        <a:pt x="34" y="62"/>
                      </a:lnTo>
                      <a:lnTo>
                        <a:pt x="34" y="53"/>
                      </a:lnTo>
                      <a:lnTo>
                        <a:pt x="20" y="53"/>
                      </a:lnTo>
                      <a:lnTo>
                        <a:pt x="23" y="69"/>
                      </a:lnTo>
                      <a:lnTo>
                        <a:pt x="16" y="85"/>
                      </a:lnTo>
                      <a:lnTo>
                        <a:pt x="0" y="108"/>
                      </a:lnTo>
                      <a:lnTo>
                        <a:pt x="7" y="127"/>
                      </a:lnTo>
                      <a:lnTo>
                        <a:pt x="23" y="138"/>
                      </a:lnTo>
                      <a:lnTo>
                        <a:pt x="39" y="127"/>
                      </a:lnTo>
                      <a:lnTo>
                        <a:pt x="58" y="115"/>
                      </a:lnTo>
                      <a:lnTo>
                        <a:pt x="95" y="104"/>
                      </a:lnTo>
                      <a:lnTo>
                        <a:pt x="111" y="108"/>
                      </a:lnTo>
                      <a:lnTo>
                        <a:pt x="104" y="85"/>
                      </a:lnTo>
                      <a:lnTo>
                        <a:pt x="118" y="72"/>
                      </a:lnTo>
                      <a:lnTo>
                        <a:pt x="134" y="49"/>
                      </a:lnTo>
                      <a:lnTo>
                        <a:pt x="127" y="35"/>
                      </a:lnTo>
                      <a:lnTo>
                        <a:pt x="115" y="19"/>
                      </a:lnTo>
                      <a:lnTo>
                        <a:pt x="104" y="0"/>
                      </a:lnTo>
                      <a:close/>
                    </a:path>
                  </a:pathLst>
                </a:custGeom>
                <a:solidFill>
                  <a:srgbClr val="0066FF"/>
                </a:solidFill>
                <a:ln w="12700" cmpd="sng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de-DE" sz="22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</p:grpSp>
        </p:grpSp>
        <p:grpSp>
          <p:nvGrpSpPr>
            <p:cNvPr id="6276" name="Group 1205"/>
            <p:cNvGrpSpPr>
              <a:grpSpLocks/>
            </p:cNvGrpSpPr>
            <p:nvPr/>
          </p:nvGrpSpPr>
          <p:grpSpPr bwMode="auto">
            <a:xfrm>
              <a:off x="2573" y="576"/>
              <a:ext cx="1058" cy="1074"/>
              <a:chOff x="2014" y="1093"/>
              <a:chExt cx="891" cy="977"/>
            </a:xfrm>
          </p:grpSpPr>
          <p:grpSp>
            <p:nvGrpSpPr>
              <p:cNvPr id="6277" name="Group 1206"/>
              <p:cNvGrpSpPr>
                <a:grpSpLocks/>
              </p:cNvGrpSpPr>
              <p:nvPr/>
            </p:nvGrpSpPr>
            <p:grpSpPr bwMode="auto">
              <a:xfrm>
                <a:off x="2014" y="1093"/>
                <a:ext cx="891" cy="977"/>
                <a:chOff x="2014" y="1093"/>
                <a:chExt cx="891" cy="977"/>
              </a:xfrm>
            </p:grpSpPr>
            <p:sp>
              <p:nvSpPr>
                <p:cNvPr id="6289" name="Freeform 1207"/>
                <p:cNvSpPr>
                  <a:spLocks/>
                </p:cNvSpPr>
                <p:nvPr/>
              </p:nvSpPr>
              <p:spPr bwMode="auto">
                <a:xfrm>
                  <a:off x="2014" y="1093"/>
                  <a:ext cx="891" cy="977"/>
                </a:xfrm>
                <a:custGeom>
                  <a:avLst/>
                  <a:gdLst>
                    <a:gd name="T0" fmla="*/ 262 w 1783"/>
                    <a:gd name="T1" fmla="*/ 892 h 1956"/>
                    <a:gd name="T2" fmla="*/ 297 w 1783"/>
                    <a:gd name="T3" fmla="*/ 837 h 1956"/>
                    <a:gd name="T4" fmla="*/ 288 w 1783"/>
                    <a:gd name="T5" fmla="*/ 761 h 1956"/>
                    <a:gd name="T6" fmla="*/ 295 w 1783"/>
                    <a:gd name="T7" fmla="*/ 696 h 1956"/>
                    <a:gd name="T8" fmla="*/ 311 w 1783"/>
                    <a:gd name="T9" fmla="*/ 606 h 1956"/>
                    <a:gd name="T10" fmla="*/ 356 w 1783"/>
                    <a:gd name="T11" fmla="*/ 544 h 1956"/>
                    <a:gd name="T12" fmla="*/ 379 w 1783"/>
                    <a:gd name="T13" fmla="*/ 494 h 1956"/>
                    <a:gd name="T14" fmla="*/ 396 w 1783"/>
                    <a:gd name="T15" fmla="*/ 446 h 1956"/>
                    <a:gd name="T16" fmla="*/ 445 w 1783"/>
                    <a:gd name="T17" fmla="*/ 364 h 1956"/>
                    <a:gd name="T18" fmla="*/ 471 w 1783"/>
                    <a:gd name="T19" fmla="*/ 299 h 1956"/>
                    <a:gd name="T20" fmla="*/ 531 w 1783"/>
                    <a:gd name="T21" fmla="*/ 234 h 1956"/>
                    <a:gd name="T22" fmla="*/ 581 w 1783"/>
                    <a:gd name="T23" fmla="*/ 211 h 1956"/>
                    <a:gd name="T24" fmla="*/ 613 w 1783"/>
                    <a:gd name="T25" fmla="*/ 153 h 1956"/>
                    <a:gd name="T26" fmla="*/ 692 w 1783"/>
                    <a:gd name="T27" fmla="*/ 184 h 1956"/>
                    <a:gd name="T28" fmla="*/ 734 w 1783"/>
                    <a:gd name="T29" fmla="*/ 194 h 1956"/>
                    <a:gd name="T30" fmla="*/ 757 w 1783"/>
                    <a:gd name="T31" fmla="*/ 117 h 1956"/>
                    <a:gd name="T32" fmla="*/ 822 w 1783"/>
                    <a:gd name="T33" fmla="*/ 111 h 1956"/>
                    <a:gd name="T34" fmla="*/ 845 w 1783"/>
                    <a:gd name="T35" fmla="*/ 140 h 1956"/>
                    <a:gd name="T36" fmla="*/ 865 w 1783"/>
                    <a:gd name="T37" fmla="*/ 101 h 1956"/>
                    <a:gd name="T38" fmla="*/ 888 w 1783"/>
                    <a:gd name="T39" fmla="*/ 56 h 1956"/>
                    <a:gd name="T40" fmla="*/ 845 w 1783"/>
                    <a:gd name="T41" fmla="*/ 17 h 1956"/>
                    <a:gd name="T42" fmla="*/ 806 w 1783"/>
                    <a:gd name="T43" fmla="*/ 19 h 1956"/>
                    <a:gd name="T44" fmla="*/ 784 w 1783"/>
                    <a:gd name="T45" fmla="*/ 17 h 1956"/>
                    <a:gd name="T46" fmla="*/ 751 w 1783"/>
                    <a:gd name="T47" fmla="*/ 39 h 1956"/>
                    <a:gd name="T48" fmla="*/ 738 w 1783"/>
                    <a:gd name="T49" fmla="*/ 26 h 1956"/>
                    <a:gd name="T50" fmla="*/ 688 w 1783"/>
                    <a:gd name="T51" fmla="*/ 85 h 1956"/>
                    <a:gd name="T52" fmla="*/ 640 w 1783"/>
                    <a:gd name="T53" fmla="*/ 101 h 1956"/>
                    <a:gd name="T54" fmla="*/ 587 w 1783"/>
                    <a:gd name="T55" fmla="*/ 117 h 1956"/>
                    <a:gd name="T56" fmla="*/ 525 w 1783"/>
                    <a:gd name="T57" fmla="*/ 131 h 1956"/>
                    <a:gd name="T58" fmla="*/ 518 w 1783"/>
                    <a:gd name="T59" fmla="*/ 178 h 1956"/>
                    <a:gd name="T60" fmla="*/ 512 w 1783"/>
                    <a:gd name="T61" fmla="*/ 221 h 1956"/>
                    <a:gd name="T62" fmla="*/ 461 w 1783"/>
                    <a:gd name="T63" fmla="*/ 230 h 1956"/>
                    <a:gd name="T64" fmla="*/ 445 w 1783"/>
                    <a:gd name="T65" fmla="*/ 266 h 1956"/>
                    <a:gd name="T66" fmla="*/ 406 w 1783"/>
                    <a:gd name="T67" fmla="*/ 318 h 1956"/>
                    <a:gd name="T68" fmla="*/ 366 w 1783"/>
                    <a:gd name="T69" fmla="*/ 384 h 1956"/>
                    <a:gd name="T70" fmla="*/ 334 w 1783"/>
                    <a:gd name="T71" fmla="*/ 450 h 1956"/>
                    <a:gd name="T72" fmla="*/ 314 w 1783"/>
                    <a:gd name="T73" fmla="*/ 489 h 1956"/>
                    <a:gd name="T74" fmla="*/ 251 w 1783"/>
                    <a:gd name="T75" fmla="*/ 544 h 1956"/>
                    <a:gd name="T76" fmla="*/ 288 w 1783"/>
                    <a:gd name="T77" fmla="*/ 550 h 1956"/>
                    <a:gd name="T78" fmla="*/ 232 w 1783"/>
                    <a:gd name="T79" fmla="*/ 561 h 1956"/>
                    <a:gd name="T80" fmla="*/ 180 w 1783"/>
                    <a:gd name="T81" fmla="*/ 593 h 1956"/>
                    <a:gd name="T82" fmla="*/ 136 w 1783"/>
                    <a:gd name="T83" fmla="*/ 596 h 1956"/>
                    <a:gd name="T84" fmla="*/ 100 w 1783"/>
                    <a:gd name="T85" fmla="*/ 621 h 1956"/>
                    <a:gd name="T86" fmla="*/ 77 w 1783"/>
                    <a:gd name="T87" fmla="*/ 645 h 1956"/>
                    <a:gd name="T88" fmla="*/ 31 w 1783"/>
                    <a:gd name="T89" fmla="*/ 674 h 1956"/>
                    <a:gd name="T90" fmla="*/ 18 w 1783"/>
                    <a:gd name="T91" fmla="*/ 782 h 1956"/>
                    <a:gd name="T92" fmla="*/ 36 w 1783"/>
                    <a:gd name="T93" fmla="*/ 807 h 1956"/>
                    <a:gd name="T94" fmla="*/ 18 w 1783"/>
                    <a:gd name="T95" fmla="*/ 854 h 1956"/>
                    <a:gd name="T96" fmla="*/ 29 w 1783"/>
                    <a:gd name="T97" fmla="*/ 883 h 1956"/>
                    <a:gd name="T98" fmla="*/ 0 w 1783"/>
                    <a:gd name="T99" fmla="*/ 906 h 1956"/>
                    <a:gd name="T100" fmla="*/ 75 w 1783"/>
                    <a:gd name="T101" fmla="*/ 977 h 1956"/>
                    <a:gd name="T102" fmla="*/ 184 w 1783"/>
                    <a:gd name="T103" fmla="*/ 897 h 1956"/>
                    <a:gd name="T104" fmla="*/ 224 w 1783"/>
                    <a:gd name="T105" fmla="*/ 851 h 1956"/>
                    <a:gd name="T106" fmla="*/ 232 w 1783"/>
                    <a:gd name="T107" fmla="*/ 920 h 195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</a:gdLst>
                  <a:ahLst/>
                  <a:cxnLst>
                    <a:cxn ang="T108">
                      <a:pos x="T0" y="T1"/>
                    </a:cxn>
                    <a:cxn ang="T109">
                      <a:pos x="T2" y="T3"/>
                    </a:cxn>
                    <a:cxn ang="T110">
                      <a:pos x="T4" y="T5"/>
                    </a:cxn>
                    <a:cxn ang="T111">
                      <a:pos x="T6" y="T7"/>
                    </a:cxn>
                    <a:cxn ang="T112">
                      <a:pos x="T8" y="T9"/>
                    </a:cxn>
                    <a:cxn ang="T113">
                      <a:pos x="T10" y="T11"/>
                    </a:cxn>
                    <a:cxn ang="T114">
                      <a:pos x="T12" y="T13"/>
                    </a:cxn>
                    <a:cxn ang="T115">
                      <a:pos x="T14" y="T15"/>
                    </a:cxn>
                    <a:cxn ang="T116">
                      <a:pos x="T16" y="T17"/>
                    </a:cxn>
                    <a:cxn ang="T117">
                      <a:pos x="T18" y="T19"/>
                    </a:cxn>
                    <a:cxn ang="T118">
                      <a:pos x="T20" y="T21"/>
                    </a:cxn>
                    <a:cxn ang="T119">
                      <a:pos x="T22" y="T23"/>
                    </a:cxn>
                    <a:cxn ang="T120">
                      <a:pos x="T24" y="T25"/>
                    </a:cxn>
                    <a:cxn ang="T121">
                      <a:pos x="T26" y="T27"/>
                    </a:cxn>
                    <a:cxn ang="T122">
                      <a:pos x="T28" y="T29"/>
                    </a:cxn>
                    <a:cxn ang="T123">
                      <a:pos x="T30" y="T31"/>
                    </a:cxn>
                    <a:cxn ang="T124">
                      <a:pos x="T32" y="T33"/>
                    </a:cxn>
                    <a:cxn ang="T125">
                      <a:pos x="T34" y="T35"/>
                    </a:cxn>
                    <a:cxn ang="T126">
                      <a:pos x="T36" y="T37"/>
                    </a:cxn>
                    <a:cxn ang="T127">
                      <a:pos x="T38" y="T39"/>
                    </a:cxn>
                    <a:cxn ang="T128">
                      <a:pos x="T40" y="T41"/>
                    </a:cxn>
                    <a:cxn ang="T129">
                      <a:pos x="T42" y="T43"/>
                    </a:cxn>
                    <a:cxn ang="T130">
                      <a:pos x="T44" y="T45"/>
                    </a:cxn>
                    <a:cxn ang="T131">
                      <a:pos x="T46" y="T47"/>
                    </a:cxn>
                    <a:cxn ang="T132">
                      <a:pos x="T48" y="T49"/>
                    </a:cxn>
                    <a:cxn ang="T133">
                      <a:pos x="T50" y="T51"/>
                    </a:cxn>
                    <a:cxn ang="T134">
                      <a:pos x="T52" y="T53"/>
                    </a:cxn>
                    <a:cxn ang="T135">
                      <a:pos x="T54" y="T55"/>
                    </a:cxn>
                    <a:cxn ang="T136">
                      <a:pos x="T56" y="T57"/>
                    </a:cxn>
                    <a:cxn ang="T137">
                      <a:pos x="T58" y="T59"/>
                    </a:cxn>
                    <a:cxn ang="T138">
                      <a:pos x="T60" y="T61"/>
                    </a:cxn>
                    <a:cxn ang="T139">
                      <a:pos x="T62" y="T63"/>
                    </a:cxn>
                    <a:cxn ang="T140">
                      <a:pos x="T64" y="T65"/>
                    </a:cxn>
                    <a:cxn ang="T141">
                      <a:pos x="T66" y="T67"/>
                    </a:cxn>
                    <a:cxn ang="T142">
                      <a:pos x="T68" y="T69"/>
                    </a:cxn>
                    <a:cxn ang="T143">
                      <a:pos x="T70" y="T71"/>
                    </a:cxn>
                    <a:cxn ang="T144">
                      <a:pos x="T72" y="T73"/>
                    </a:cxn>
                    <a:cxn ang="T145">
                      <a:pos x="T74" y="T75"/>
                    </a:cxn>
                    <a:cxn ang="T146">
                      <a:pos x="T76" y="T77"/>
                    </a:cxn>
                    <a:cxn ang="T147">
                      <a:pos x="T78" y="T79"/>
                    </a:cxn>
                    <a:cxn ang="T148">
                      <a:pos x="T80" y="T81"/>
                    </a:cxn>
                    <a:cxn ang="T149">
                      <a:pos x="T82" y="T83"/>
                    </a:cxn>
                    <a:cxn ang="T150">
                      <a:pos x="T84" y="T85"/>
                    </a:cxn>
                    <a:cxn ang="T151">
                      <a:pos x="T86" y="T87"/>
                    </a:cxn>
                    <a:cxn ang="T152">
                      <a:pos x="T88" y="T89"/>
                    </a:cxn>
                    <a:cxn ang="T153">
                      <a:pos x="T90" y="T91"/>
                    </a:cxn>
                    <a:cxn ang="T154">
                      <a:pos x="T92" y="T93"/>
                    </a:cxn>
                    <a:cxn ang="T155">
                      <a:pos x="T94" y="T95"/>
                    </a:cxn>
                    <a:cxn ang="T156">
                      <a:pos x="T96" y="T97"/>
                    </a:cxn>
                    <a:cxn ang="T157">
                      <a:pos x="T98" y="T99"/>
                    </a:cxn>
                    <a:cxn ang="T158">
                      <a:pos x="T100" y="T101"/>
                    </a:cxn>
                    <a:cxn ang="T159">
                      <a:pos x="T102" y="T103"/>
                    </a:cxn>
                    <a:cxn ang="T160">
                      <a:pos x="T104" y="T105"/>
                    </a:cxn>
                    <a:cxn ang="T161">
                      <a:pos x="T106" y="T107"/>
                    </a:cxn>
                  </a:cxnLst>
                  <a:rect l="0" t="0" r="r" b="b"/>
                  <a:pathLst>
                    <a:path w="1783" h="1956">
                      <a:moveTo>
                        <a:pt x="479" y="1841"/>
                      </a:moveTo>
                      <a:lnTo>
                        <a:pt x="484" y="1837"/>
                      </a:lnTo>
                      <a:lnTo>
                        <a:pt x="503" y="1832"/>
                      </a:lnTo>
                      <a:lnTo>
                        <a:pt x="518" y="1811"/>
                      </a:lnTo>
                      <a:lnTo>
                        <a:pt x="525" y="1786"/>
                      </a:lnTo>
                      <a:lnTo>
                        <a:pt x="530" y="1772"/>
                      </a:lnTo>
                      <a:lnTo>
                        <a:pt x="525" y="1733"/>
                      </a:lnTo>
                      <a:lnTo>
                        <a:pt x="530" y="1707"/>
                      </a:lnTo>
                      <a:lnTo>
                        <a:pt x="549" y="1694"/>
                      </a:lnTo>
                      <a:lnTo>
                        <a:pt x="595" y="1675"/>
                      </a:lnTo>
                      <a:lnTo>
                        <a:pt x="602" y="1654"/>
                      </a:lnTo>
                      <a:lnTo>
                        <a:pt x="595" y="1589"/>
                      </a:lnTo>
                      <a:lnTo>
                        <a:pt x="590" y="1576"/>
                      </a:lnTo>
                      <a:lnTo>
                        <a:pt x="590" y="1537"/>
                      </a:lnTo>
                      <a:lnTo>
                        <a:pt x="576" y="1523"/>
                      </a:lnTo>
                      <a:lnTo>
                        <a:pt x="583" y="1492"/>
                      </a:lnTo>
                      <a:lnTo>
                        <a:pt x="595" y="1492"/>
                      </a:lnTo>
                      <a:lnTo>
                        <a:pt x="629" y="1472"/>
                      </a:lnTo>
                      <a:lnTo>
                        <a:pt x="602" y="1412"/>
                      </a:lnTo>
                      <a:lnTo>
                        <a:pt x="590" y="1393"/>
                      </a:lnTo>
                      <a:lnTo>
                        <a:pt x="590" y="1387"/>
                      </a:lnTo>
                      <a:lnTo>
                        <a:pt x="590" y="1338"/>
                      </a:lnTo>
                      <a:lnTo>
                        <a:pt x="609" y="1299"/>
                      </a:lnTo>
                      <a:lnTo>
                        <a:pt x="615" y="1259"/>
                      </a:lnTo>
                      <a:lnTo>
                        <a:pt x="622" y="1213"/>
                      </a:lnTo>
                      <a:lnTo>
                        <a:pt x="615" y="1174"/>
                      </a:lnTo>
                      <a:lnTo>
                        <a:pt x="629" y="1147"/>
                      </a:lnTo>
                      <a:lnTo>
                        <a:pt x="636" y="1128"/>
                      </a:lnTo>
                      <a:lnTo>
                        <a:pt x="675" y="1102"/>
                      </a:lnTo>
                      <a:lnTo>
                        <a:pt x="713" y="1089"/>
                      </a:lnTo>
                      <a:lnTo>
                        <a:pt x="747" y="1102"/>
                      </a:lnTo>
                      <a:lnTo>
                        <a:pt x="759" y="1109"/>
                      </a:lnTo>
                      <a:lnTo>
                        <a:pt x="779" y="1082"/>
                      </a:lnTo>
                      <a:lnTo>
                        <a:pt x="779" y="1050"/>
                      </a:lnTo>
                      <a:lnTo>
                        <a:pt x="759" y="990"/>
                      </a:lnTo>
                      <a:lnTo>
                        <a:pt x="752" y="966"/>
                      </a:lnTo>
                      <a:lnTo>
                        <a:pt x="759" y="952"/>
                      </a:lnTo>
                      <a:lnTo>
                        <a:pt x="772" y="952"/>
                      </a:lnTo>
                      <a:lnTo>
                        <a:pt x="786" y="932"/>
                      </a:lnTo>
                      <a:lnTo>
                        <a:pt x="793" y="893"/>
                      </a:lnTo>
                      <a:lnTo>
                        <a:pt x="798" y="840"/>
                      </a:lnTo>
                      <a:lnTo>
                        <a:pt x="805" y="789"/>
                      </a:lnTo>
                      <a:lnTo>
                        <a:pt x="825" y="768"/>
                      </a:lnTo>
                      <a:lnTo>
                        <a:pt x="863" y="743"/>
                      </a:lnTo>
                      <a:lnTo>
                        <a:pt x="890" y="729"/>
                      </a:lnTo>
                      <a:lnTo>
                        <a:pt x="897" y="690"/>
                      </a:lnTo>
                      <a:lnTo>
                        <a:pt x="909" y="664"/>
                      </a:lnTo>
                      <a:lnTo>
                        <a:pt x="943" y="637"/>
                      </a:lnTo>
                      <a:lnTo>
                        <a:pt x="950" y="618"/>
                      </a:lnTo>
                      <a:lnTo>
                        <a:pt x="943" y="599"/>
                      </a:lnTo>
                      <a:lnTo>
                        <a:pt x="943" y="572"/>
                      </a:lnTo>
                      <a:lnTo>
                        <a:pt x="969" y="553"/>
                      </a:lnTo>
                      <a:lnTo>
                        <a:pt x="1001" y="495"/>
                      </a:lnTo>
                      <a:lnTo>
                        <a:pt x="1024" y="500"/>
                      </a:lnTo>
                      <a:lnTo>
                        <a:pt x="1063" y="468"/>
                      </a:lnTo>
                      <a:lnTo>
                        <a:pt x="1058" y="442"/>
                      </a:lnTo>
                      <a:lnTo>
                        <a:pt x="1082" y="415"/>
                      </a:lnTo>
                      <a:lnTo>
                        <a:pt x="1096" y="422"/>
                      </a:lnTo>
                      <a:lnTo>
                        <a:pt x="1123" y="415"/>
                      </a:lnTo>
                      <a:lnTo>
                        <a:pt x="1162" y="422"/>
                      </a:lnTo>
                      <a:lnTo>
                        <a:pt x="1213" y="376"/>
                      </a:lnTo>
                      <a:lnTo>
                        <a:pt x="1208" y="350"/>
                      </a:lnTo>
                      <a:lnTo>
                        <a:pt x="1213" y="337"/>
                      </a:lnTo>
                      <a:lnTo>
                        <a:pt x="1200" y="332"/>
                      </a:lnTo>
                      <a:lnTo>
                        <a:pt x="1227" y="307"/>
                      </a:lnTo>
                      <a:lnTo>
                        <a:pt x="1266" y="302"/>
                      </a:lnTo>
                      <a:lnTo>
                        <a:pt x="1292" y="337"/>
                      </a:lnTo>
                      <a:lnTo>
                        <a:pt x="1338" y="389"/>
                      </a:lnTo>
                      <a:lnTo>
                        <a:pt x="1358" y="389"/>
                      </a:lnTo>
                      <a:lnTo>
                        <a:pt x="1384" y="369"/>
                      </a:lnTo>
                      <a:lnTo>
                        <a:pt x="1403" y="364"/>
                      </a:lnTo>
                      <a:lnTo>
                        <a:pt x="1416" y="369"/>
                      </a:lnTo>
                      <a:lnTo>
                        <a:pt x="1437" y="389"/>
                      </a:lnTo>
                      <a:lnTo>
                        <a:pt x="1462" y="396"/>
                      </a:lnTo>
                      <a:lnTo>
                        <a:pt x="1469" y="389"/>
                      </a:lnTo>
                      <a:lnTo>
                        <a:pt x="1481" y="364"/>
                      </a:lnTo>
                      <a:lnTo>
                        <a:pt x="1488" y="350"/>
                      </a:lnTo>
                      <a:lnTo>
                        <a:pt x="1515" y="307"/>
                      </a:lnTo>
                      <a:lnTo>
                        <a:pt x="1522" y="302"/>
                      </a:lnTo>
                      <a:lnTo>
                        <a:pt x="1515" y="235"/>
                      </a:lnTo>
                      <a:lnTo>
                        <a:pt x="1548" y="203"/>
                      </a:lnTo>
                      <a:lnTo>
                        <a:pt x="1560" y="210"/>
                      </a:lnTo>
                      <a:lnTo>
                        <a:pt x="1599" y="170"/>
                      </a:lnTo>
                      <a:lnTo>
                        <a:pt x="1633" y="210"/>
                      </a:lnTo>
                      <a:lnTo>
                        <a:pt x="1645" y="223"/>
                      </a:lnTo>
                      <a:lnTo>
                        <a:pt x="1665" y="216"/>
                      </a:lnTo>
                      <a:lnTo>
                        <a:pt x="1679" y="235"/>
                      </a:lnTo>
                      <a:lnTo>
                        <a:pt x="1679" y="249"/>
                      </a:lnTo>
                      <a:lnTo>
                        <a:pt x="1691" y="262"/>
                      </a:lnTo>
                      <a:lnTo>
                        <a:pt x="1691" y="281"/>
                      </a:lnTo>
                      <a:lnTo>
                        <a:pt x="1710" y="256"/>
                      </a:lnTo>
                      <a:lnTo>
                        <a:pt x="1744" y="230"/>
                      </a:lnTo>
                      <a:lnTo>
                        <a:pt x="1763" y="189"/>
                      </a:lnTo>
                      <a:lnTo>
                        <a:pt x="1749" y="184"/>
                      </a:lnTo>
                      <a:lnTo>
                        <a:pt x="1730" y="203"/>
                      </a:lnTo>
                      <a:lnTo>
                        <a:pt x="1725" y="170"/>
                      </a:lnTo>
                      <a:lnTo>
                        <a:pt x="1710" y="165"/>
                      </a:lnTo>
                      <a:lnTo>
                        <a:pt x="1705" y="145"/>
                      </a:lnTo>
                      <a:lnTo>
                        <a:pt x="1756" y="105"/>
                      </a:lnTo>
                      <a:lnTo>
                        <a:pt x="1776" y="112"/>
                      </a:lnTo>
                      <a:lnTo>
                        <a:pt x="1783" y="85"/>
                      </a:lnTo>
                      <a:lnTo>
                        <a:pt x="1770" y="78"/>
                      </a:lnTo>
                      <a:lnTo>
                        <a:pt x="1737" y="66"/>
                      </a:lnTo>
                      <a:lnTo>
                        <a:pt x="1718" y="59"/>
                      </a:lnTo>
                      <a:lnTo>
                        <a:pt x="1691" y="34"/>
                      </a:lnTo>
                      <a:lnTo>
                        <a:pt x="1665" y="27"/>
                      </a:lnTo>
                      <a:lnTo>
                        <a:pt x="1638" y="53"/>
                      </a:lnTo>
                      <a:lnTo>
                        <a:pt x="1626" y="73"/>
                      </a:lnTo>
                      <a:lnTo>
                        <a:pt x="1599" y="53"/>
                      </a:lnTo>
                      <a:lnTo>
                        <a:pt x="1613" y="39"/>
                      </a:lnTo>
                      <a:lnTo>
                        <a:pt x="1619" y="7"/>
                      </a:lnTo>
                      <a:lnTo>
                        <a:pt x="1613" y="0"/>
                      </a:lnTo>
                      <a:lnTo>
                        <a:pt x="1580" y="0"/>
                      </a:lnTo>
                      <a:lnTo>
                        <a:pt x="1573" y="13"/>
                      </a:lnTo>
                      <a:lnTo>
                        <a:pt x="1568" y="34"/>
                      </a:lnTo>
                      <a:lnTo>
                        <a:pt x="1573" y="53"/>
                      </a:lnTo>
                      <a:lnTo>
                        <a:pt x="1548" y="78"/>
                      </a:lnTo>
                      <a:lnTo>
                        <a:pt x="1527" y="39"/>
                      </a:lnTo>
                      <a:lnTo>
                        <a:pt x="1508" y="46"/>
                      </a:lnTo>
                      <a:lnTo>
                        <a:pt x="1502" y="78"/>
                      </a:lnTo>
                      <a:lnTo>
                        <a:pt x="1488" y="124"/>
                      </a:lnTo>
                      <a:lnTo>
                        <a:pt x="1456" y="157"/>
                      </a:lnTo>
                      <a:lnTo>
                        <a:pt x="1437" y="119"/>
                      </a:lnTo>
                      <a:lnTo>
                        <a:pt x="1469" y="92"/>
                      </a:lnTo>
                      <a:lnTo>
                        <a:pt x="1476" y="53"/>
                      </a:lnTo>
                      <a:lnTo>
                        <a:pt x="1456" y="53"/>
                      </a:lnTo>
                      <a:lnTo>
                        <a:pt x="1423" y="53"/>
                      </a:lnTo>
                      <a:lnTo>
                        <a:pt x="1396" y="92"/>
                      </a:lnTo>
                      <a:lnTo>
                        <a:pt x="1365" y="145"/>
                      </a:lnTo>
                      <a:lnTo>
                        <a:pt x="1377" y="170"/>
                      </a:lnTo>
                      <a:lnTo>
                        <a:pt x="1358" y="184"/>
                      </a:lnTo>
                      <a:lnTo>
                        <a:pt x="1331" y="165"/>
                      </a:lnTo>
                      <a:lnTo>
                        <a:pt x="1305" y="177"/>
                      </a:lnTo>
                      <a:lnTo>
                        <a:pt x="1312" y="203"/>
                      </a:lnTo>
                      <a:lnTo>
                        <a:pt x="1280" y="203"/>
                      </a:lnTo>
                      <a:lnTo>
                        <a:pt x="1259" y="210"/>
                      </a:lnTo>
                      <a:lnTo>
                        <a:pt x="1234" y="242"/>
                      </a:lnTo>
                      <a:lnTo>
                        <a:pt x="1200" y="235"/>
                      </a:lnTo>
                      <a:lnTo>
                        <a:pt x="1200" y="256"/>
                      </a:lnTo>
                      <a:lnTo>
                        <a:pt x="1174" y="235"/>
                      </a:lnTo>
                      <a:lnTo>
                        <a:pt x="1142" y="249"/>
                      </a:lnTo>
                      <a:lnTo>
                        <a:pt x="1135" y="276"/>
                      </a:lnTo>
                      <a:lnTo>
                        <a:pt x="1109" y="281"/>
                      </a:lnTo>
                      <a:lnTo>
                        <a:pt x="1089" y="256"/>
                      </a:lnTo>
                      <a:lnTo>
                        <a:pt x="1050" y="262"/>
                      </a:lnTo>
                      <a:lnTo>
                        <a:pt x="1012" y="276"/>
                      </a:lnTo>
                      <a:lnTo>
                        <a:pt x="1012" y="315"/>
                      </a:lnTo>
                      <a:lnTo>
                        <a:pt x="1036" y="322"/>
                      </a:lnTo>
                      <a:lnTo>
                        <a:pt x="1036" y="332"/>
                      </a:lnTo>
                      <a:lnTo>
                        <a:pt x="1036" y="357"/>
                      </a:lnTo>
                      <a:lnTo>
                        <a:pt x="1017" y="350"/>
                      </a:lnTo>
                      <a:lnTo>
                        <a:pt x="994" y="364"/>
                      </a:lnTo>
                      <a:lnTo>
                        <a:pt x="1001" y="389"/>
                      </a:lnTo>
                      <a:lnTo>
                        <a:pt x="1024" y="410"/>
                      </a:lnTo>
                      <a:lnTo>
                        <a:pt x="1024" y="442"/>
                      </a:lnTo>
                      <a:lnTo>
                        <a:pt x="1001" y="429"/>
                      </a:lnTo>
                      <a:lnTo>
                        <a:pt x="982" y="435"/>
                      </a:lnTo>
                      <a:lnTo>
                        <a:pt x="982" y="461"/>
                      </a:lnTo>
                      <a:lnTo>
                        <a:pt x="950" y="461"/>
                      </a:lnTo>
                      <a:lnTo>
                        <a:pt x="923" y="461"/>
                      </a:lnTo>
                      <a:lnTo>
                        <a:pt x="916" y="480"/>
                      </a:lnTo>
                      <a:lnTo>
                        <a:pt x="909" y="495"/>
                      </a:lnTo>
                      <a:lnTo>
                        <a:pt x="890" y="500"/>
                      </a:lnTo>
                      <a:lnTo>
                        <a:pt x="883" y="514"/>
                      </a:lnTo>
                      <a:lnTo>
                        <a:pt x="890" y="533"/>
                      </a:lnTo>
                      <a:lnTo>
                        <a:pt x="851" y="546"/>
                      </a:lnTo>
                      <a:lnTo>
                        <a:pt x="878" y="572"/>
                      </a:lnTo>
                      <a:lnTo>
                        <a:pt x="883" y="586"/>
                      </a:lnTo>
                      <a:lnTo>
                        <a:pt x="858" y="606"/>
                      </a:lnTo>
                      <a:lnTo>
                        <a:pt x="812" y="637"/>
                      </a:lnTo>
                      <a:lnTo>
                        <a:pt x="779" y="664"/>
                      </a:lnTo>
                      <a:lnTo>
                        <a:pt x="759" y="703"/>
                      </a:lnTo>
                      <a:lnTo>
                        <a:pt x="726" y="729"/>
                      </a:lnTo>
                      <a:lnTo>
                        <a:pt x="726" y="749"/>
                      </a:lnTo>
                      <a:lnTo>
                        <a:pt x="733" y="768"/>
                      </a:lnTo>
                      <a:lnTo>
                        <a:pt x="706" y="789"/>
                      </a:lnTo>
                      <a:lnTo>
                        <a:pt x="713" y="814"/>
                      </a:lnTo>
                      <a:lnTo>
                        <a:pt x="687" y="860"/>
                      </a:lnTo>
                      <a:lnTo>
                        <a:pt x="668" y="867"/>
                      </a:lnTo>
                      <a:lnTo>
                        <a:pt x="668" y="900"/>
                      </a:lnTo>
                      <a:lnTo>
                        <a:pt x="682" y="920"/>
                      </a:lnTo>
                      <a:lnTo>
                        <a:pt x="660" y="939"/>
                      </a:lnTo>
                      <a:lnTo>
                        <a:pt x="648" y="925"/>
                      </a:lnTo>
                      <a:lnTo>
                        <a:pt x="622" y="939"/>
                      </a:lnTo>
                      <a:lnTo>
                        <a:pt x="629" y="978"/>
                      </a:lnTo>
                      <a:lnTo>
                        <a:pt x="602" y="990"/>
                      </a:lnTo>
                      <a:lnTo>
                        <a:pt x="563" y="997"/>
                      </a:lnTo>
                      <a:lnTo>
                        <a:pt x="537" y="1031"/>
                      </a:lnTo>
                      <a:lnTo>
                        <a:pt x="530" y="1063"/>
                      </a:lnTo>
                      <a:lnTo>
                        <a:pt x="503" y="1089"/>
                      </a:lnTo>
                      <a:lnTo>
                        <a:pt x="503" y="1109"/>
                      </a:lnTo>
                      <a:lnTo>
                        <a:pt x="537" y="1082"/>
                      </a:lnTo>
                      <a:lnTo>
                        <a:pt x="576" y="1056"/>
                      </a:lnTo>
                      <a:lnTo>
                        <a:pt x="590" y="1063"/>
                      </a:lnTo>
                      <a:lnTo>
                        <a:pt x="576" y="1102"/>
                      </a:lnTo>
                      <a:lnTo>
                        <a:pt x="544" y="1123"/>
                      </a:lnTo>
                      <a:lnTo>
                        <a:pt x="510" y="1116"/>
                      </a:lnTo>
                      <a:lnTo>
                        <a:pt x="518" y="1142"/>
                      </a:lnTo>
                      <a:lnTo>
                        <a:pt x="472" y="1162"/>
                      </a:lnTo>
                      <a:lnTo>
                        <a:pt x="465" y="1123"/>
                      </a:lnTo>
                      <a:lnTo>
                        <a:pt x="445" y="1109"/>
                      </a:lnTo>
                      <a:lnTo>
                        <a:pt x="419" y="1147"/>
                      </a:lnTo>
                      <a:lnTo>
                        <a:pt x="392" y="1147"/>
                      </a:lnTo>
                      <a:lnTo>
                        <a:pt x="364" y="1155"/>
                      </a:lnTo>
                      <a:lnTo>
                        <a:pt x="360" y="1188"/>
                      </a:lnTo>
                      <a:lnTo>
                        <a:pt x="346" y="1193"/>
                      </a:lnTo>
                      <a:lnTo>
                        <a:pt x="346" y="1211"/>
                      </a:lnTo>
                      <a:lnTo>
                        <a:pt x="330" y="1204"/>
                      </a:lnTo>
                      <a:lnTo>
                        <a:pt x="308" y="1190"/>
                      </a:lnTo>
                      <a:lnTo>
                        <a:pt x="272" y="1193"/>
                      </a:lnTo>
                      <a:lnTo>
                        <a:pt x="272" y="1213"/>
                      </a:lnTo>
                      <a:lnTo>
                        <a:pt x="276" y="1230"/>
                      </a:lnTo>
                      <a:lnTo>
                        <a:pt x="262" y="1236"/>
                      </a:lnTo>
                      <a:lnTo>
                        <a:pt x="230" y="1220"/>
                      </a:lnTo>
                      <a:lnTo>
                        <a:pt x="200" y="1243"/>
                      </a:lnTo>
                      <a:lnTo>
                        <a:pt x="207" y="1262"/>
                      </a:lnTo>
                      <a:lnTo>
                        <a:pt x="203" y="1276"/>
                      </a:lnTo>
                      <a:lnTo>
                        <a:pt x="173" y="1262"/>
                      </a:lnTo>
                      <a:lnTo>
                        <a:pt x="165" y="1280"/>
                      </a:lnTo>
                      <a:lnTo>
                        <a:pt x="154" y="1292"/>
                      </a:lnTo>
                      <a:lnTo>
                        <a:pt x="119" y="1285"/>
                      </a:lnTo>
                      <a:lnTo>
                        <a:pt x="99" y="1289"/>
                      </a:lnTo>
                      <a:lnTo>
                        <a:pt x="96" y="1315"/>
                      </a:lnTo>
                      <a:lnTo>
                        <a:pt x="82" y="1322"/>
                      </a:lnTo>
                      <a:lnTo>
                        <a:pt x="62" y="1350"/>
                      </a:lnTo>
                      <a:lnTo>
                        <a:pt x="66" y="1387"/>
                      </a:lnTo>
                      <a:lnTo>
                        <a:pt x="59" y="1439"/>
                      </a:lnTo>
                      <a:lnTo>
                        <a:pt x="50" y="1492"/>
                      </a:lnTo>
                      <a:lnTo>
                        <a:pt x="43" y="1541"/>
                      </a:lnTo>
                      <a:lnTo>
                        <a:pt x="36" y="1566"/>
                      </a:lnTo>
                      <a:lnTo>
                        <a:pt x="53" y="1589"/>
                      </a:lnTo>
                      <a:lnTo>
                        <a:pt x="82" y="1569"/>
                      </a:lnTo>
                      <a:lnTo>
                        <a:pt x="101" y="1580"/>
                      </a:lnTo>
                      <a:lnTo>
                        <a:pt x="101" y="1599"/>
                      </a:lnTo>
                      <a:lnTo>
                        <a:pt x="73" y="1615"/>
                      </a:lnTo>
                      <a:lnTo>
                        <a:pt x="69" y="1649"/>
                      </a:lnTo>
                      <a:lnTo>
                        <a:pt x="62" y="1664"/>
                      </a:lnTo>
                      <a:lnTo>
                        <a:pt x="34" y="1661"/>
                      </a:lnTo>
                      <a:lnTo>
                        <a:pt x="23" y="1700"/>
                      </a:lnTo>
                      <a:lnTo>
                        <a:pt x="36" y="1710"/>
                      </a:lnTo>
                      <a:lnTo>
                        <a:pt x="62" y="1703"/>
                      </a:lnTo>
                      <a:lnTo>
                        <a:pt x="76" y="1721"/>
                      </a:lnTo>
                      <a:lnTo>
                        <a:pt x="78" y="1730"/>
                      </a:lnTo>
                      <a:lnTo>
                        <a:pt x="57" y="1744"/>
                      </a:lnTo>
                      <a:lnTo>
                        <a:pt x="59" y="1767"/>
                      </a:lnTo>
                      <a:lnTo>
                        <a:pt x="34" y="1772"/>
                      </a:lnTo>
                      <a:lnTo>
                        <a:pt x="16" y="1760"/>
                      </a:lnTo>
                      <a:lnTo>
                        <a:pt x="20" y="1792"/>
                      </a:lnTo>
                      <a:lnTo>
                        <a:pt x="16" y="1814"/>
                      </a:lnTo>
                      <a:lnTo>
                        <a:pt x="0" y="1814"/>
                      </a:lnTo>
                      <a:lnTo>
                        <a:pt x="39" y="1855"/>
                      </a:lnTo>
                      <a:lnTo>
                        <a:pt x="59" y="1878"/>
                      </a:lnTo>
                      <a:lnTo>
                        <a:pt x="69" y="1910"/>
                      </a:lnTo>
                      <a:lnTo>
                        <a:pt x="108" y="1933"/>
                      </a:lnTo>
                      <a:lnTo>
                        <a:pt x="150" y="1956"/>
                      </a:lnTo>
                      <a:lnTo>
                        <a:pt x="191" y="1956"/>
                      </a:lnTo>
                      <a:lnTo>
                        <a:pt x="249" y="1917"/>
                      </a:lnTo>
                      <a:lnTo>
                        <a:pt x="308" y="1874"/>
                      </a:lnTo>
                      <a:lnTo>
                        <a:pt x="360" y="1802"/>
                      </a:lnTo>
                      <a:lnTo>
                        <a:pt x="369" y="1795"/>
                      </a:lnTo>
                      <a:lnTo>
                        <a:pt x="383" y="1818"/>
                      </a:lnTo>
                      <a:lnTo>
                        <a:pt x="410" y="1802"/>
                      </a:lnTo>
                      <a:lnTo>
                        <a:pt x="419" y="1776"/>
                      </a:lnTo>
                      <a:lnTo>
                        <a:pt x="422" y="1744"/>
                      </a:lnTo>
                      <a:lnTo>
                        <a:pt x="449" y="1703"/>
                      </a:lnTo>
                      <a:lnTo>
                        <a:pt x="438" y="1749"/>
                      </a:lnTo>
                      <a:lnTo>
                        <a:pt x="452" y="1756"/>
                      </a:lnTo>
                      <a:lnTo>
                        <a:pt x="445" y="1776"/>
                      </a:lnTo>
                      <a:lnTo>
                        <a:pt x="452" y="1811"/>
                      </a:lnTo>
                      <a:lnTo>
                        <a:pt x="465" y="1841"/>
                      </a:lnTo>
                      <a:lnTo>
                        <a:pt x="480" y="1832"/>
                      </a:lnTo>
                      <a:lnTo>
                        <a:pt x="479" y="1841"/>
                      </a:lnTo>
                      <a:close/>
                    </a:path>
                  </a:pathLst>
                </a:custGeom>
                <a:solidFill>
                  <a:srgbClr val="0066FF"/>
                </a:solidFill>
                <a:ln w="12700" cmpd="sng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de-DE" sz="22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6290" name="Freeform 1208"/>
                <p:cNvSpPr>
                  <a:spLocks/>
                </p:cNvSpPr>
                <p:nvPr/>
              </p:nvSpPr>
              <p:spPr bwMode="auto">
                <a:xfrm>
                  <a:off x="2014" y="1093"/>
                  <a:ext cx="891" cy="977"/>
                </a:xfrm>
                <a:custGeom>
                  <a:avLst/>
                  <a:gdLst>
                    <a:gd name="T0" fmla="*/ 262 w 1783"/>
                    <a:gd name="T1" fmla="*/ 892 h 1956"/>
                    <a:gd name="T2" fmla="*/ 297 w 1783"/>
                    <a:gd name="T3" fmla="*/ 837 h 1956"/>
                    <a:gd name="T4" fmla="*/ 288 w 1783"/>
                    <a:gd name="T5" fmla="*/ 761 h 1956"/>
                    <a:gd name="T6" fmla="*/ 295 w 1783"/>
                    <a:gd name="T7" fmla="*/ 696 h 1956"/>
                    <a:gd name="T8" fmla="*/ 311 w 1783"/>
                    <a:gd name="T9" fmla="*/ 606 h 1956"/>
                    <a:gd name="T10" fmla="*/ 356 w 1783"/>
                    <a:gd name="T11" fmla="*/ 544 h 1956"/>
                    <a:gd name="T12" fmla="*/ 379 w 1783"/>
                    <a:gd name="T13" fmla="*/ 494 h 1956"/>
                    <a:gd name="T14" fmla="*/ 396 w 1783"/>
                    <a:gd name="T15" fmla="*/ 446 h 1956"/>
                    <a:gd name="T16" fmla="*/ 445 w 1783"/>
                    <a:gd name="T17" fmla="*/ 364 h 1956"/>
                    <a:gd name="T18" fmla="*/ 471 w 1783"/>
                    <a:gd name="T19" fmla="*/ 299 h 1956"/>
                    <a:gd name="T20" fmla="*/ 531 w 1783"/>
                    <a:gd name="T21" fmla="*/ 234 h 1956"/>
                    <a:gd name="T22" fmla="*/ 581 w 1783"/>
                    <a:gd name="T23" fmla="*/ 211 h 1956"/>
                    <a:gd name="T24" fmla="*/ 613 w 1783"/>
                    <a:gd name="T25" fmla="*/ 153 h 1956"/>
                    <a:gd name="T26" fmla="*/ 692 w 1783"/>
                    <a:gd name="T27" fmla="*/ 184 h 1956"/>
                    <a:gd name="T28" fmla="*/ 734 w 1783"/>
                    <a:gd name="T29" fmla="*/ 194 h 1956"/>
                    <a:gd name="T30" fmla="*/ 757 w 1783"/>
                    <a:gd name="T31" fmla="*/ 117 h 1956"/>
                    <a:gd name="T32" fmla="*/ 822 w 1783"/>
                    <a:gd name="T33" fmla="*/ 111 h 1956"/>
                    <a:gd name="T34" fmla="*/ 845 w 1783"/>
                    <a:gd name="T35" fmla="*/ 140 h 1956"/>
                    <a:gd name="T36" fmla="*/ 865 w 1783"/>
                    <a:gd name="T37" fmla="*/ 101 h 1956"/>
                    <a:gd name="T38" fmla="*/ 888 w 1783"/>
                    <a:gd name="T39" fmla="*/ 56 h 1956"/>
                    <a:gd name="T40" fmla="*/ 845 w 1783"/>
                    <a:gd name="T41" fmla="*/ 17 h 1956"/>
                    <a:gd name="T42" fmla="*/ 806 w 1783"/>
                    <a:gd name="T43" fmla="*/ 19 h 1956"/>
                    <a:gd name="T44" fmla="*/ 784 w 1783"/>
                    <a:gd name="T45" fmla="*/ 17 h 1956"/>
                    <a:gd name="T46" fmla="*/ 751 w 1783"/>
                    <a:gd name="T47" fmla="*/ 39 h 1956"/>
                    <a:gd name="T48" fmla="*/ 738 w 1783"/>
                    <a:gd name="T49" fmla="*/ 26 h 1956"/>
                    <a:gd name="T50" fmla="*/ 688 w 1783"/>
                    <a:gd name="T51" fmla="*/ 85 h 1956"/>
                    <a:gd name="T52" fmla="*/ 640 w 1783"/>
                    <a:gd name="T53" fmla="*/ 101 h 1956"/>
                    <a:gd name="T54" fmla="*/ 587 w 1783"/>
                    <a:gd name="T55" fmla="*/ 117 h 1956"/>
                    <a:gd name="T56" fmla="*/ 525 w 1783"/>
                    <a:gd name="T57" fmla="*/ 131 h 1956"/>
                    <a:gd name="T58" fmla="*/ 518 w 1783"/>
                    <a:gd name="T59" fmla="*/ 178 h 1956"/>
                    <a:gd name="T60" fmla="*/ 512 w 1783"/>
                    <a:gd name="T61" fmla="*/ 221 h 1956"/>
                    <a:gd name="T62" fmla="*/ 461 w 1783"/>
                    <a:gd name="T63" fmla="*/ 230 h 1956"/>
                    <a:gd name="T64" fmla="*/ 445 w 1783"/>
                    <a:gd name="T65" fmla="*/ 266 h 1956"/>
                    <a:gd name="T66" fmla="*/ 406 w 1783"/>
                    <a:gd name="T67" fmla="*/ 318 h 1956"/>
                    <a:gd name="T68" fmla="*/ 366 w 1783"/>
                    <a:gd name="T69" fmla="*/ 384 h 1956"/>
                    <a:gd name="T70" fmla="*/ 334 w 1783"/>
                    <a:gd name="T71" fmla="*/ 450 h 1956"/>
                    <a:gd name="T72" fmla="*/ 314 w 1783"/>
                    <a:gd name="T73" fmla="*/ 489 h 1956"/>
                    <a:gd name="T74" fmla="*/ 251 w 1783"/>
                    <a:gd name="T75" fmla="*/ 544 h 1956"/>
                    <a:gd name="T76" fmla="*/ 288 w 1783"/>
                    <a:gd name="T77" fmla="*/ 550 h 1956"/>
                    <a:gd name="T78" fmla="*/ 232 w 1783"/>
                    <a:gd name="T79" fmla="*/ 561 h 1956"/>
                    <a:gd name="T80" fmla="*/ 180 w 1783"/>
                    <a:gd name="T81" fmla="*/ 593 h 1956"/>
                    <a:gd name="T82" fmla="*/ 136 w 1783"/>
                    <a:gd name="T83" fmla="*/ 596 h 1956"/>
                    <a:gd name="T84" fmla="*/ 100 w 1783"/>
                    <a:gd name="T85" fmla="*/ 621 h 1956"/>
                    <a:gd name="T86" fmla="*/ 77 w 1783"/>
                    <a:gd name="T87" fmla="*/ 645 h 1956"/>
                    <a:gd name="T88" fmla="*/ 31 w 1783"/>
                    <a:gd name="T89" fmla="*/ 674 h 1956"/>
                    <a:gd name="T90" fmla="*/ 18 w 1783"/>
                    <a:gd name="T91" fmla="*/ 782 h 1956"/>
                    <a:gd name="T92" fmla="*/ 36 w 1783"/>
                    <a:gd name="T93" fmla="*/ 807 h 1956"/>
                    <a:gd name="T94" fmla="*/ 18 w 1783"/>
                    <a:gd name="T95" fmla="*/ 854 h 1956"/>
                    <a:gd name="T96" fmla="*/ 29 w 1783"/>
                    <a:gd name="T97" fmla="*/ 883 h 1956"/>
                    <a:gd name="T98" fmla="*/ 0 w 1783"/>
                    <a:gd name="T99" fmla="*/ 906 h 1956"/>
                    <a:gd name="T100" fmla="*/ 75 w 1783"/>
                    <a:gd name="T101" fmla="*/ 977 h 1956"/>
                    <a:gd name="T102" fmla="*/ 184 w 1783"/>
                    <a:gd name="T103" fmla="*/ 897 h 1956"/>
                    <a:gd name="T104" fmla="*/ 224 w 1783"/>
                    <a:gd name="T105" fmla="*/ 851 h 1956"/>
                    <a:gd name="T106" fmla="*/ 232 w 1783"/>
                    <a:gd name="T107" fmla="*/ 920 h 195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</a:gdLst>
                  <a:ahLst/>
                  <a:cxnLst>
                    <a:cxn ang="T108">
                      <a:pos x="T0" y="T1"/>
                    </a:cxn>
                    <a:cxn ang="T109">
                      <a:pos x="T2" y="T3"/>
                    </a:cxn>
                    <a:cxn ang="T110">
                      <a:pos x="T4" y="T5"/>
                    </a:cxn>
                    <a:cxn ang="T111">
                      <a:pos x="T6" y="T7"/>
                    </a:cxn>
                    <a:cxn ang="T112">
                      <a:pos x="T8" y="T9"/>
                    </a:cxn>
                    <a:cxn ang="T113">
                      <a:pos x="T10" y="T11"/>
                    </a:cxn>
                    <a:cxn ang="T114">
                      <a:pos x="T12" y="T13"/>
                    </a:cxn>
                    <a:cxn ang="T115">
                      <a:pos x="T14" y="T15"/>
                    </a:cxn>
                    <a:cxn ang="T116">
                      <a:pos x="T16" y="T17"/>
                    </a:cxn>
                    <a:cxn ang="T117">
                      <a:pos x="T18" y="T19"/>
                    </a:cxn>
                    <a:cxn ang="T118">
                      <a:pos x="T20" y="T21"/>
                    </a:cxn>
                    <a:cxn ang="T119">
                      <a:pos x="T22" y="T23"/>
                    </a:cxn>
                    <a:cxn ang="T120">
                      <a:pos x="T24" y="T25"/>
                    </a:cxn>
                    <a:cxn ang="T121">
                      <a:pos x="T26" y="T27"/>
                    </a:cxn>
                    <a:cxn ang="T122">
                      <a:pos x="T28" y="T29"/>
                    </a:cxn>
                    <a:cxn ang="T123">
                      <a:pos x="T30" y="T31"/>
                    </a:cxn>
                    <a:cxn ang="T124">
                      <a:pos x="T32" y="T33"/>
                    </a:cxn>
                    <a:cxn ang="T125">
                      <a:pos x="T34" y="T35"/>
                    </a:cxn>
                    <a:cxn ang="T126">
                      <a:pos x="T36" y="T37"/>
                    </a:cxn>
                    <a:cxn ang="T127">
                      <a:pos x="T38" y="T39"/>
                    </a:cxn>
                    <a:cxn ang="T128">
                      <a:pos x="T40" y="T41"/>
                    </a:cxn>
                    <a:cxn ang="T129">
                      <a:pos x="T42" y="T43"/>
                    </a:cxn>
                    <a:cxn ang="T130">
                      <a:pos x="T44" y="T45"/>
                    </a:cxn>
                    <a:cxn ang="T131">
                      <a:pos x="T46" y="T47"/>
                    </a:cxn>
                    <a:cxn ang="T132">
                      <a:pos x="T48" y="T49"/>
                    </a:cxn>
                    <a:cxn ang="T133">
                      <a:pos x="T50" y="T51"/>
                    </a:cxn>
                    <a:cxn ang="T134">
                      <a:pos x="T52" y="T53"/>
                    </a:cxn>
                    <a:cxn ang="T135">
                      <a:pos x="T54" y="T55"/>
                    </a:cxn>
                    <a:cxn ang="T136">
                      <a:pos x="T56" y="T57"/>
                    </a:cxn>
                    <a:cxn ang="T137">
                      <a:pos x="T58" y="T59"/>
                    </a:cxn>
                    <a:cxn ang="T138">
                      <a:pos x="T60" y="T61"/>
                    </a:cxn>
                    <a:cxn ang="T139">
                      <a:pos x="T62" y="T63"/>
                    </a:cxn>
                    <a:cxn ang="T140">
                      <a:pos x="T64" y="T65"/>
                    </a:cxn>
                    <a:cxn ang="T141">
                      <a:pos x="T66" y="T67"/>
                    </a:cxn>
                    <a:cxn ang="T142">
                      <a:pos x="T68" y="T69"/>
                    </a:cxn>
                    <a:cxn ang="T143">
                      <a:pos x="T70" y="T71"/>
                    </a:cxn>
                    <a:cxn ang="T144">
                      <a:pos x="T72" y="T73"/>
                    </a:cxn>
                    <a:cxn ang="T145">
                      <a:pos x="T74" y="T75"/>
                    </a:cxn>
                    <a:cxn ang="T146">
                      <a:pos x="T76" y="T77"/>
                    </a:cxn>
                    <a:cxn ang="T147">
                      <a:pos x="T78" y="T79"/>
                    </a:cxn>
                    <a:cxn ang="T148">
                      <a:pos x="T80" y="T81"/>
                    </a:cxn>
                    <a:cxn ang="T149">
                      <a:pos x="T82" y="T83"/>
                    </a:cxn>
                    <a:cxn ang="T150">
                      <a:pos x="T84" y="T85"/>
                    </a:cxn>
                    <a:cxn ang="T151">
                      <a:pos x="T86" y="T87"/>
                    </a:cxn>
                    <a:cxn ang="T152">
                      <a:pos x="T88" y="T89"/>
                    </a:cxn>
                    <a:cxn ang="T153">
                      <a:pos x="T90" y="T91"/>
                    </a:cxn>
                    <a:cxn ang="T154">
                      <a:pos x="T92" y="T93"/>
                    </a:cxn>
                    <a:cxn ang="T155">
                      <a:pos x="T94" y="T95"/>
                    </a:cxn>
                    <a:cxn ang="T156">
                      <a:pos x="T96" y="T97"/>
                    </a:cxn>
                    <a:cxn ang="T157">
                      <a:pos x="T98" y="T99"/>
                    </a:cxn>
                    <a:cxn ang="T158">
                      <a:pos x="T100" y="T101"/>
                    </a:cxn>
                    <a:cxn ang="T159">
                      <a:pos x="T102" y="T103"/>
                    </a:cxn>
                    <a:cxn ang="T160">
                      <a:pos x="T104" y="T105"/>
                    </a:cxn>
                    <a:cxn ang="T161">
                      <a:pos x="T106" y="T107"/>
                    </a:cxn>
                  </a:cxnLst>
                  <a:rect l="0" t="0" r="r" b="b"/>
                  <a:pathLst>
                    <a:path w="1783" h="1956">
                      <a:moveTo>
                        <a:pt x="479" y="1841"/>
                      </a:moveTo>
                      <a:lnTo>
                        <a:pt x="484" y="1837"/>
                      </a:lnTo>
                      <a:lnTo>
                        <a:pt x="503" y="1832"/>
                      </a:lnTo>
                      <a:lnTo>
                        <a:pt x="518" y="1811"/>
                      </a:lnTo>
                      <a:lnTo>
                        <a:pt x="525" y="1786"/>
                      </a:lnTo>
                      <a:lnTo>
                        <a:pt x="530" y="1772"/>
                      </a:lnTo>
                      <a:lnTo>
                        <a:pt x="525" y="1733"/>
                      </a:lnTo>
                      <a:lnTo>
                        <a:pt x="530" y="1707"/>
                      </a:lnTo>
                      <a:lnTo>
                        <a:pt x="549" y="1694"/>
                      </a:lnTo>
                      <a:lnTo>
                        <a:pt x="595" y="1675"/>
                      </a:lnTo>
                      <a:lnTo>
                        <a:pt x="602" y="1654"/>
                      </a:lnTo>
                      <a:lnTo>
                        <a:pt x="595" y="1589"/>
                      </a:lnTo>
                      <a:lnTo>
                        <a:pt x="590" y="1576"/>
                      </a:lnTo>
                      <a:lnTo>
                        <a:pt x="590" y="1537"/>
                      </a:lnTo>
                      <a:lnTo>
                        <a:pt x="576" y="1523"/>
                      </a:lnTo>
                      <a:lnTo>
                        <a:pt x="583" y="1492"/>
                      </a:lnTo>
                      <a:lnTo>
                        <a:pt x="595" y="1492"/>
                      </a:lnTo>
                      <a:lnTo>
                        <a:pt x="629" y="1472"/>
                      </a:lnTo>
                      <a:lnTo>
                        <a:pt x="602" y="1412"/>
                      </a:lnTo>
                      <a:lnTo>
                        <a:pt x="590" y="1393"/>
                      </a:lnTo>
                      <a:lnTo>
                        <a:pt x="590" y="1387"/>
                      </a:lnTo>
                      <a:lnTo>
                        <a:pt x="590" y="1338"/>
                      </a:lnTo>
                      <a:lnTo>
                        <a:pt x="609" y="1299"/>
                      </a:lnTo>
                      <a:lnTo>
                        <a:pt x="615" y="1259"/>
                      </a:lnTo>
                      <a:lnTo>
                        <a:pt x="622" y="1213"/>
                      </a:lnTo>
                      <a:lnTo>
                        <a:pt x="615" y="1174"/>
                      </a:lnTo>
                      <a:lnTo>
                        <a:pt x="629" y="1147"/>
                      </a:lnTo>
                      <a:lnTo>
                        <a:pt x="636" y="1128"/>
                      </a:lnTo>
                      <a:lnTo>
                        <a:pt x="675" y="1102"/>
                      </a:lnTo>
                      <a:lnTo>
                        <a:pt x="713" y="1089"/>
                      </a:lnTo>
                      <a:lnTo>
                        <a:pt x="747" y="1102"/>
                      </a:lnTo>
                      <a:lnTo>
                        <a:pt x="759" y="1109"/>
                      </a:lnTo>
                      <a:lnTo>
                        <a:pt x="779" y="1082"/>
                      </a:lnTo>
                      <a:lnTo>
                        <a:pt x="779" y="1050"/>
                      </a:lnTo>
                      <a:lnTo>
                        <a:pt x="759" y="990"/>
                      </a:lnTo>
                      <a:lnTo>
                        <a:pt x="752" y="966"/>
                      </a:lnTo>
                      <a:lnTo>
                        <a:pt x="759" y="952"/>
                      </a:lnTo>
                      <a:lnTo>
                        <a:pt x="772" y="952"/>
                      </a:lnTo>
                      <a:lnTo>
                        <a:pt x="786" y="932"/>
                      </a:lnTo>
                      <a:lnTo>
                        <a:pt x="793" y="893"/>
                      </a:lnTo>
                      <a:lnTo>
                        <a:pt x="798" y="840"/>
                      </a:lnTo>
                      <a:lnTo>
                        <a:pt x="805" y="789"/>
                      </a:lnTo>
                      <a:lnTo>
                        <a:pt x="825" y="768"/>
                      </a:lnTo>
                      <a:lnTo>
                        <a:pt x="863" y="743"/>
                      </a:lnTo>
                      <a:lnTo>
                        <a:pt x="890" y="729"/>
                      </a:lnTo>
                      <a:lnTo>
                        <a:pt x="897" y="690"/>
                      </a:lnTo>
                      <a:lnTo>
                        <a:pt x="909" y="664"/>
                      </a:lnTo>
                      <a:lnTo>
                        <a:pt x="943" y="637"/>
                      </a:lnTo>
                      <a:lnTo>
                        <a:pt x="950" y="618"/>
                      </a:lnTo>
                      <a:lnTo>
                        <a:pt x="943" y="599"/>
                      </a:lnTo>
                      <a:lnTo>
                        <a:pt x="943" y="572"/>
                      </a:lnTo>
                      <a:lnTo>
                        <a:pt x="969" y="553"/>
                      </a:lnTo>
                      <a:lnTo>
                        <a:pt x="1001" y="495"/>
                      </a:lnTo>
                      <a:lnTo>
                        <a:pt x="1024" y="500"/>
                      </a:lnTo>
                      <a:lnTo>
                        <a:pt x="1063" y="468"/>
                      </a:lnTo>
                      <a:lnTo>
                        <a:pt x="1058" y="442"/>
                      </a:lnTo>
                      <a:lnTo>
                        <a:pt x="1082" y="415"/>
                      </a:lnTo>
                      <a:lnTo>
                        <a:pt x="1096" y="422"/>
                      </a:lnTo>
                      <a:lnTo>
                        <a:pt x="1123" y="415"/>
                      </a:lnTo>
                      <a:lnTo>
                        <a:pt x="1162" y="422"/>
                      </a:lnTo>
                      <a:lnTo>
                        <a:pt x="1213" y="376"/>
                      </a:lnTo>
                      <a:lnTo>
                        <a:pt x="1208" y="350"/>
                      </a:lnTo>
                      <a:lnTo>
                        <a:pt x="1213" y="337"/>
                      </a:lnTo>
                      <a:lnTo>
                        <a:pt x="1200" y="332"/>
                      </a:lnTo>
                      <a:lnTo>
                        <a:pt x="1227" y="307"/>
                      </a:lnTo>
                      <a:lnTo>
                        <a:pt x="1266" y="302"/>
                      </a:lnTo>
                      <a:lnTo>
                        <a:pt x="1292" y="337"/>
                      </a:lnTo>
                      <a:lnTo>
                        <a:pt x="1338" y="389"/>
                      </a:lnTo>
                      <a:lnTo>
                        <a:pt x="1358" y="389"/>
                      </a:lnTo>
                      <a:lnTo>
                        <a:pt x="1384" y="369"/>
                      </a:lnTo>
                      <a:lnTo>
                        <a:pt x="1403" y="364"/>
                      </a:lnTo>
                      <a:lnTo>
                        <a:pt x="1416" y="369"/>
                      </a:lnTo>
                      <a:lnTo>
                        <a:pt x="1437" y="389"/>
                      </a:lnTo>
                      <a:lnTo>
                        <a:pt x="1462" y="396"/>
                      </a:lnTo>
                      <a:lnTo>
                        <a:pt x="1469" y="389"/>
                      </a:lnTo>
                      <a:lnTo>
                        <a:pt x="1481" y="364"/>
                      </a:lnTo>
                      <a:lnTo>
                        <a:pt x="1488" y="350"/>
                      </a:lnTo>
                      <a:lnTo>
                        <a:pt x="1515" y="307"/>
                      </a:lnTo>
                      <a:lnTo>
                        <a:pt x="1522" y="302"/>
                      </a:lnTo>
                      <a:lnTo>
                        <a:pt x="1515" y="235"/>
                      </a:lnTo>
                      <a:lnTo>
                        <a:pt x="1548" y="203"/>
                      </a:lnTo>
                      <a:lnTo>
                        <a:pt x="1560" y="210"/>
                      </a:lnTo>
                      <a:lnTo>
                        <a:pt x="1599" y="170"/>
                      </a:lnTo>
                      <a:lnTo>
                        <a:pt x="1633" y="210"/>
                      </a:lnTo>
                      <a:lnTo>
                        <a:pt x="1645" y="223"/>
                      </a:lnTo>
                      <a:lnTo>
                        <a:pt x="1665" y="216"/>
                      </a:lnTo>
                      <a:lnTo>
                        <a:pt x="1679" y="235"/>
                      </a:lnTo>
                      <a:lnTo>
                        <a:pt x="1679" y="249"/>
                      </a:lnTo>
                      <a:lnTo>
                        <a:pt x="1691" y="262"/>
                      </a:lnTo>
                      <a:lnTo>
                        <a:pt x="1691" y="281"/>
                      </a:lnTo>
                      <a:lnTo>
                        <a:pt x="1710" y="256"/>
                      </a:lnTo>
                      <a:lnTo>
                        <a:pt x="1744" y="230"/>
                      </a:lnTo>
                      <a:lnTo>
                        <a:pt x="1763" y="189"/>
                      </a:lnTo>
                      <a:lnTo>
                        <a:pt x="1749" y="184"/>
                      </a:lnTo>
                      <a:lnTo>
                        <a:pt x="1730" y="203"/>
                      </a:lnTo>
                      <a:lnTo>
                        <a:pt x="1725" y="170"/>
                      </a:lnTo>
                      <a:lnTo>
                        <a:pt x="1710" y="165"/>
                      </a:lnTo>
                      <a:lnTo>
                        <a:pt x="1705" y="145"/>
                      </a:lnTo>
                      <a:lnTo>
                        <a:pt x="1756" y="105"/>
                      </a:lnTo>
                      <a:lnTo>
                        <a:pt x="1776" y="112"/>
                      </a:lnTo>
                      <a:lnTo>
                        <a:pt x="1783" y="85"/>
                      </a:lnTo>
                      <a:lnTo>
                        <a:pt x="1770" y="78"/>
                      </a:lnTo>
                      <a:lnTo>
                        <a:pt x="1737" y="66"/>
                      </a:lnTo>
                      <a:lnTo>
                        <a:pt x="1718" y="59"/>
                      </a:lnTo>
                      <a:lnTo>
                        <a:pt x="1691" y="34"/>
                      </a:lnTo>
                      <a:lnTo>
                        <a:pt x="1665" y="27"/>
                      </a:lnTo>
                      <a:lnTo>
                        <a:pt x="1638" y="53"/>
                      </a:lnTo>
                      <a:lnTo>
                        <a:pt x="1626" y="73"/>
                      </a:lnTo>
                      <a:lnTo>
                        <a:pt x="1599" y="53"/>
                      </a:lnTo>
                      <a:lnTo>
                        <a:pt x="1613" y="39"/>
                      </a:lnTo>
                      <a:lnTo>
                        <a:pt x="1619" y="7"/>
                      </a:lnTo>
                      <a:lnTo>
                        <a:pt x="1613" y="0"/>
                      </a:lnTo>
                      <a:lnTo>
                        <a:pt x="1580" y="0"/>
                      </a:lnTo>
                      <a:lnTo>
                        <a:pt x="1573" y="13"/>
                      </a:lnTo>
                      <a:lnTo>
                        <a:pt x="1568" y="34"/>
                      </a:lnTo>
                      <a:lnTo>
                        <a:pt x="1573" y="53"/>
                      </a:lnTo>
                      <a:lnTo>
                        <a:pt x="1548" y="78"/>
                      </a:lnTo>
                      <a:lnTo>
                        <a:pt x="1527" y="39"/>
                      </a:lnTo>
                      <a:lnTo>
                        <a:pt x="1508" y="46"/>
                      </a:lnTo>
                      <a:lnTo>
                        <a:pt x="1502" y="78"/>
                      </a:lnTo>
                      <a:lnTo>
                        <a:pt x="1488" y="124"/>
                      </a:lnTo>
                      <a:lnTo>
                        <a:pt x="1456" y="157"/>
                      </a:lnTo>
                      <a:lnTo>
                        <a:pt x="1437" y="119"/>
                      </a:lnTo>
                      <a:lnTo>
                        <a:pt x="1469" y="92"/>
                      </a:lnTo>
                      <a:lnTo>
                        <a:pt x="1476" y="53"/>
                      </a:lnTo>
                      <a:lnTo>
                        <a:pt x="1456" y="53"/>
                      </a:lnTo>
                      <a:lnTo>
                        <a:pt x="1423" y="53"/>
                      </a:lnTo>
                      <a:lnTo>
                        <a:pt x="1396" y="92"/>
                      </a:lnTo>
                      <a:lnTo>
                        <a:pt x="1365" y="145"/>
                      </a:lnTo>
                      <a:lnTo>
                        <a:pt x="1377" y="170"/>
                      </a:lnTo>
                      <a:lnTo>
                        <a:pt x="1358" y="184"/>
                      </a:lnTo>
                      <a:lnTo>
                        <a:pt x="1331" y="165"/>
                      </a:lnTo>
                      <a:lnTo>
                        <a:pt x="1305" y="177"/>
                      </a:lnTo>
                      <a:lnTo>
                        <a:pt x="1312" y="203"/>
                      </a:lnTo>
                      <a:lnTo>
                        <a:pt x="1280" y="203"/>
                      </a:lnTo>
                      <a:lnTo>
                        <a:pt x="1259" y="210"/>
                      </a:lnTo>
                      <a:lnTo>
                        <a:pt x="1234" y="242"/>
                      </a:lnTo>
                      <a:lnTo>
                        <a:pt x="1200" y="235"/>
                      </a:lnTo>
                      <a:lnTo>
                        <a:pt x="1200" y="256"/>
                      </a:lnTo>
                      <a:lnTo>
                        <a:pt x="1174" y="235"/>
                      </a:lnTo>
                      <a:lnTo>
                        <a:pt x="1142" y="249"/>
                      </a:lnTo>
                      <a:lnTo>
                        <a:pt x="1135" y="276"/>
                      </a:lnTo>
                      <a:lnTo>
                        <a:pt x="1109" y="281"/>
                      </a:lnTo>
                      <a:lnTo>
                        <a:pt x="1089" y="256"/>
                      </a:lnTo>
                      <a:lnTo>
                        <a:pt x="1050" y="262"/>
                      </a:lnTo>
                      <a:lnTo>
                        <a:pt x="1012" y="276"/>
                      </a:lnTo>
                      <a:lnTo>
                        <a:pt x="1012" y="315"/>
                      </a:lnTo>
                      <a:lnTo>
                        <a:pt x="1036" y="322"/>
                      </a:lnTo>
                      <a:lnTo>
                        <a:pt x="1036" y="332"/>
                      </a:lnTo>
                      <a:lnTo>
                        <a:pt x="1036" y="357"/>
                      </a:lnTo>
                      <a:lnTo>
                        <a:pt x="1017" y="350"/>
                      </a:lnTo>
                      <a:lnTo>
                        <a:pt x="994" y="364"/>
                      </a:lnTo>
                      <a:lnTo>
                        <a:pt x="1001" y="389"/>
                      </a:lnTo>
                      <a:lnTo>
                        <a:pt x="1024" y="410"/>
                      </a:lnTo>
                      <a:lnTo>
                        <a:pt x="1024" y="442"/>
                      </a:lnTo>
                      <a:lnTo>
                        <a:pt x="1001" y="429"/>
                      </a:lnTo>
                      <a:lnTo>
                        <a:pt x="982" y="435"/>
                      </a:lnTo>
                      <a:lnTo>
                        <a:pt x="982" y="461"/>
                      </a:lnTo>
                      <a:lnTo>
                        <a:pt x="950" y="461"/>
                      </a:lnTo>
                      <a:lnTo>
                        <a:pt x="923" y="461"/>
                      </a:lnTo>
                      <a:lnTo>
                        <a:pt x="916" y="480"/>
                      </a:lnTo>
                      <a:lnTo>
                        <a:pt x="909" y="495"/>
                      </a:lnTo>
                      <a:lnTo>
                        <a:pt x="890" y="500"/>
                      </a:lnTo>
                      <a:lnTo>
                        <a:pt x="883" y="514"/>
                      </a:lnTo>
                      <a:lnTo>
                        <a:pt x="890" y="533"/>
                      </a:lnTo>
                      <a:lnTo>
                        <a:pt x="851" y="546"/>
                      </a:lnTo>
                      <a:lnTo>
                        <a:pt x="878" y="572"/>
                      </a:lnTo>
                      <a:lnTo>
                        <a:pt x="883" y="586"/>
                      </a:lnTo>
                      <a:lnTo>
                        <a:pt x="858" y="606"/>
                      </a:lnTo>
                      <a:lnTo>
                        <a:pt x="812" y="637"/>
                      </a:lnTo>
                      <a:lnTo>
                        <a:pt x="779" y="664"/>
                      </a:lnTo>
                      <a:lnTo>
                        <a:pt x="759" y="703"/>
                      </a:lnTo>
                      <a:lnTo>
                        <a:pt x="726" y="729"/>
                      </a:lnTo>
                      <a:lnTo>
                        <a:pt x="726" y="749"/>
                      </a:lnTo>
                      <a:lnTo>
                        <a:pt x="733" y="768"/>
                      </a:lnTo>
                      <a:lnTo>
                        <a:pt x="706" y="789"/>
                      </a:lnTo>
                      <a:lnTo>
                        <a:pt x="713" y="814"/>
                      </a:lnTo>
                      <a:lnTo>
                        <a:pt x="687" y="860"/>
                      </a:lnTo>
                      <a:lnTo>
                        <a:pt x="668" y="867"/>
                      </a:lnTo>
                      <a:lnTo>
                        <a:pt x="668" y="900"/>
                      </a:lnTo>
                      <a:lnTo>
                        <a:pt x="682" y="920"/>
                      </a:lnTo>
                      <a:lnTo>
                        <a:pt x="660" y="939"/>
                      </a:lnTo>
                      <a:lnTo>
                        <a:pt x="648" y="925"/>
                      </a:lnTo>
                      <a:lnTo>
                        <a:pt x="622" y="939"/>
                      </a:lnTo>
                      <a:lnTo>
                        <a:pt x="629" y="978"/>
                      </a:lnTo>
                      <a:lnTo>
                        <a:pt x="602" y="990"/>
                      </a:lnTo>
                      <a:lnTo>
                        <a:pt x="563" y="997"/>
                      </a:lnTo>
                      <a:lnTo>
                        <a:pt x="537" y="1031"/>
                      </a:lnTo>
                      <a:lnTo>
                        <a:pt x="530" y="1063"/>
                      </a:lnTo>
                      <a:lnTo>
                        <a:pt x="503" y="1089"/>
                      </a:lnTo>
                      <a:lnTo>
                        <a:pt x="503" y="1109"/>
                      </a:lnTo>
                      <a:lnTo>
                        <a:pt x="537" y="1082"/>
                      </a:lnTo>
                      <a:lnTo>
                        <a:pt x="576" y="1056"/>
                      </a:lnTo>
                      <a:lnTo>
                        <a:pt x="590" y="1063"/>
                      </a:lnTo>
                      <a:lnTo>
                        <a:pt x="576" y="1102"/>
                      </a:lnTo>
                      <a:lnTo>
                        <a:pt x="544" y="1123"/>
                      </a:lnTo>
                      <a:lnTo>
                        <a:pt x="510" y="1116"/>
                      </a:lnTo>
                      <a:lnTo>
                        <a:pt x="518" y="1142"/>
                      </a:lnTo>
                      <a:lnTo>
                        <a:pt x="472" y="1162"/>
                      </a:lnTo>
                      <a:lnTo>
                        <a:pt x="465" y="1123"/>
                      </a:lnTo>
                      <a:lnTo>
                        <a:pt x="445" y="1109"/>
                      </a:lnTo>
                      <a:lnTo>
                        <a:pt x="419" y="1147"/>
                      </a:lnTo>
                      <a:lnTo>
                        <a:pt x="392" y="1147"/>
                      </a:lnTo>
                      <a:lnTo>
                        <a:pt x="364" y="1155"/>
                      </a:lnTo>
                      <a:lnTo>
                        <a:pt x="360" y="1188"/>
                      </a:lnTo>
                      <a:lnTo>
                        <a:pt x="346" y="1193"/>
                      </a:lnTo>
                      <a:lnTo>
                        <a:pt x="346" y="1211"/>
                      </a:lnTo>
                      <a:lnTo>
                        <a:pt x="330" y="1204"/>
                      </a:lnTo>
                      <a:lnTo>
                        <a:pt x="308" y="1190"/>
                      </a:lnTo>
                      <a:lnTo>
                        <a:pt x="272" y="1193"/>
                      </a:lnTo>
                      <a:lnTo>
                        <a:pt x="272" y="1213"/>
                      </a:lnTo>
                      <a:lnTo>
                        <a:pt x="276" y="1230"/>
                      </a:lnTo>
                      <a:lnTo>
                        <a:pt x="262" y="1236"/>
                      </a:lnTo>
                      <a:lnTo>
                        <a:pt x="230" y="1220"/>
                      </a:lnTo>
                      <a:lnTo>
                        <a:pt x="200" y="1243"/>
                      </a:lnTo>
                      <a:lnTo>
                        <a:pt x="207" y="1262"/>
                      </a:lnTo>
                      <a:lnTo>
                        <a:pt x="203" y="1276"/>
                      </a:lnTo>
                      <a:lnTo>
                        <a:pt x="173" y="1262"/>
                      </a:lnTo>
                      <a:lnTo>
                        <a:pt x="165" y="1280"/>
                      </a:lnTo>
                      <a:lnTo>
                        <a:pt x="154" y="1292"/>
                      </a:lnTo>
                      <a:lnTo>
                        <a:pt x="119" y="1285"/>
                      </a:lnTo>
                      <a:lnTo>
                        <a:pt x="99" y="1289"/>
                      </a:lnTo>
                      <a:lnTo>
                        <a:pt x="96" y="1315"/>
                      </a:lnTo>
                      <a:lnTo>
                        <a:pt x="82" y="1322"/>
                      </a:lnTo>
                      <a:lnTo>
                        <a:pt x="62" y="1350"/>
                      </a:lnTo>
                      <a:lnTo>
                        <a:pt x="66" y="1387"/>
                      </a:lnTo>
                      <a:lnTo>
                        <a:pt x="59" y="1439"/>
                      </a:lnTo>
                      <a:lnTo>
                        <a:pt x="50" y="1492"/>
                      </a:lnTo>
                      <a:lnTo>
                        <a:pt x="43" y="1541"/>
                      </a:lnTo>
                      <a:lnTo>
                        <a:pt x="36" y="1566"/>
                      </a:lnTo>
                      <a:lnTo>
                        <a:pt x="53" y="1589"/>
                      </a:lnTo>
                      <a:lnTo>
                        <a:pt x="82" y="1569"/>
                      </a:lnTo>
                      <a:lnTo>
                        <a:pt x="101" y="1580"/>
                      </a:lnTo>
                      <a:lnTo>
                        <a:pt x="101" y="1599"/>
                      </a:lnTo>
                      <a:lnTo>
                        <a:pt x="73" y="1615"/>
                      </a:lnTo>
                      <a:lnTo>
                        <a:pt x="69" y="1649"/>
                      </a:lnTo>
                      <a:lnTo>
                        <a:pt x="62" y="1664"/>
                      </a:lnTo>
                      <a:lnTo>
                        <a:pt x="34" y="1661"/>
                      </a:lnTo>
                      <a:lnTo>
                        <a:pt x="23" y="1700"/>
                      </a:lnTo>
                      <a:lnTo>
                        <a:pt x="36" y="1710"/>
                      </a:lnTo>
                      <a:lnTo>
                        <a:pt x="62" y="1703"/>
                      </a:lnTo>
                      <a:lnTo>
                        <a:pt x="76" y="1721"/>
                      </a:lnTo>
                      <a:lnTo>
                        <a:pt x="78" y="1730"/>
                      </a:lnTo>
                      <a:lnTo>
                        <a:pt x="57" y="1744"/>
                      </a:lnTo>
                      <a:lnTo>
                        <a:pt x="59" y="1767"/>
                      </a:lnTo>
                      <a:lnTo>
                        <a:pt x="34" y="1772"/>
                      </a:lnTo>
                      <a:lnTo>
                        <a:pt x="16" y="1760"/>
                      </a:lnTo>
                      <a:lnTo>
                        <a:pt x="20" y="1792"/>
                      </a:lnTo>
                      <a:lnTo>
                        <a:pt x="16" y="1814"/>
                      </a:lnTo>
                      <a:lnTo>
                        <a:pt x="0" y="1814"/>
                      </a:lnTo>
                      <a:lnTo>
                        <a:pt x="39" y="1855"/>
                      </a:lnTo>
                      <a:lnTo>
                        <a:pt x="59" y="1878"/>
                      </a:lnTo>
                      <a:lnTo>
                        <a:pt x="69" y="1910"/>
                      </a:lnTo>
                      <a:lnTo>
                        <a:pt x="108" y="1933"/>
                      </a:lnTo>
                      <a:lnTo>
                        <a:pt x="150" y="1956"/>
                      </a:lnTo>
                      <a:lnTo>
                        <a:pt x="191" y="1956"/>
                      </a:lnTo>
                      <a:lnTo>
                        <a:pt x="249" y="1917"/>
                      </a:lnTo>
                      <a:lnTo>
                        <a:pt x="308" y="1874"/>
                      </a:lnTo>
                      <a:lnTo>
                        <a:pt x="360" y="1802"/>
                      </a:lnTo>
                      <a:lnTo>
                        <a:pt x="369" y="1795"/>
                      </a:lnTo>
                      <a:lnTo>
                        <a:pt x="383" y="1818"/>
                      </a:lnTo>
                      <a:lnTo>
                        <a:pt x="410" y="1802"/>
                      </a:lnTo>
                      <a:lnTo>
                        <a:pt x="419" y="1776"/>
                      </a:lnTo>
                      <a:lnTo>
                        <a:pt x="422" y="1744"/>
                      </a:lnTo>
                      <a:lnTo>
                        <a:pt x="449" y="1703"/>
                      </a:lnTo>
                      <a:lnTo>
                        <a:pt x="438" y="1749"/>
                      </a:lnTo>
                      <a:lnTo>
                        <a:pt x="452" y="1756"/>
                      </a:lnTo>
                      <a:lnTo>
                        <a:pt x="445" y="1776"/>
                      </a:lnTo>
                      <a:lnTo>
                        <a:pt x="452" y="1811"/>
                      </a:lnTo>
                      <a:lnTo>
                        <a:pt x="465" y="1841"/>
                      </a:lnTo>
                      <a:lnTo>
                        <a:pt x="480" y="1832"/>
                      </a:lnTo>
                      <a:lnTo>
                        <a:pt x="479" y="1841"/>
                      </a:lnTo>
                      <a:close/>
                    </a:path>
                  </a:pathLst>
                </a:custGeom>
                <a:solidFill>
                  <a:srgbClr val="0066FF"/>
                </a:solidFill>
                <a:ln w="12700" cmpd="sng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de-DE" sz="22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6291" name="Freeform 1209"/>
                <p:cNvSpPr>
                  <a:spLocks/>
                </p:cNvSpPr>
                <p:nvPr/>
              </p:nvSpPr>
              <p:spPr bwMode="auto">
                <a:xfrm>
                  <a:off x="2014" y="1093"/>
                  <a:ext cx="891" cy="977"/>
                </a:xfrm>
                <a:custGeom>
                  <a:avLst/>
                  <a:gdLst>
                    <a:gd name="T0" fmla="*/ 262 w 1783"/>
                    <a:gd name="T1" fmla="*/ 892 h 1956"/>
                    <a:gd name="T2" fmla="*/ 297 w 1783"/>
                    <a:gd name="T3" fmla="*/ 837 h 1956"/>
                    <a:gd name="T4" fmla="*/ 288 w 1783"/>
                    <a:gd name="T5" fmla="*/ 761 h 1956"/>
                    <a:gd name="T6" fmla="*/ 295 w 1783"/>
                    <a:gd name="T7" fmla="*/ 696 h 1956"/>
                    <a:gd name="T8" fmla="*/ 311 w 1783"/>
                    <a:gd name="T9" fmla="*/ 606 h 1956"/>
                    <a:gd name="T10" fmla="*/ 356 w 1783"/>
                    <a:gd name="T11" fmla="*/ 544 h 1956"/>
                    <a:gd name="T12" fmla="*/ 379 w 1783"/>
                    <a:gd name="T13" fmla="*/ 494 h 1956"/>
                    <a:gd name="T14" fmla="*/ 396 w 1783"/>
                    <a:gd name="T15" fmla="*/ 446 h 1956"/>
                    <a:gd name="T16" fmla="*/ 445 w 1783"/>
                    <a:gd name="T17" fmla="*/ 364 h 1956"/>
                    <a:gd name="T18" fmla="*/ 471 w 1783"/>
                    <a:gd name="T19" fmla="*/ 299 h 1956"/>
                    <a:gd name="T20" fmla="*/ 531 w 1783"/>
                    <a:gd name="T21" fmla="*/ 234 h 1956"/>
                    <a:gd name="T22" fmla="*/ 581 w 1783"/>
                    <a:gd name="T23" fmla="*/ 211 h 1956"/>
                    <a:gd name="T24" fmla="*/ 613 w 1783"/>
                    <a:gd name="T25" fmla="*/ 153 h 1956"/>
                    <a:gd name="T26" fmla="*/ 692 w 1783"/>
                    <a:gd name="T27" fmla="*/ 184 h 1956"/>
                    <a:gd name="T28" fmla="*/ 734 w 1783"/>
                    <a:gd name="T29" fmla="*/ 194 h 1956"/>
                    <a:gd name="T30" fmla="*/ 757 w 1783"/>
                    <a:gd name="T31" fmla="*/ 117 h 1956"/>
                    <a:gd name="T32" fmla="*/ 822 w 1783"/>
                    <a:gd name="T33" fmla="*/ 111 h 1956"/>
                    <a:gd name="T34" fmla="*/ 845 w 1783"/>
                    <a:gd name="T35" fmla="*/ 140 h 1956"/>
                    <a:gd name="T36" fmla="*/ 865 w 1783"/>
                    <a:gd name="T37" fmla="*/ 101 h 1956"/>
                    <a:gd name="T38" fmla="*/ 888 w 1783"/>
                    <a:gd name="T39" fmla="*/ 56 h 1956"/>
                    <a:gd name="T40" fmla="*/ 845 w 1783"/>
                    <a:gd name="T41" fmla="*/ 17 h 1956"/>
                    <a:gd name="T42" fmla="*/ 806 w 1783"/>
                    <a:gd name="T43" fmla="*/ 19 h 1956"/>
                    <a:gd name="T44" fmla="*/ 784 w 1783"/>
                    <a:gd name="T45" fmla="*/ 17 h 1956"/>
                    <a:gd name="T46" fmla="*/ 751 w 1783"/>
                    <a:gd name="T47" fmla="*/ 39 h 1956"/>
                    <a:gd name="T48" fmla="*/ 738 w 1783"/>
                    <a:gd name="T49" fmla="*/ 26 h 1956"/>
                    <a:gd name="T50" fmla="*/ 688 w 1783"/>
                    <a:gd name="T51" fmla="*/ 85 h 1956"/>
                    <a:gd name="T52" fmla="*/ 640 w 1783"/>
                    <a:gd name="T53" fmla="*/ 101 h 1956"/>
                    <a:gd name="T54" fmla="*/ 587 w 1783"/>
                    <a:gd name="T55" fmla="*/ 117 h 1956"/>
                    <a:gd name="T56" fmla="*/ 525 w 1783"/>
                    <a:gd name="T57" fmla="*/ 131 h 1956"/>
                    <a:gd name="T58" fmla="*/ 518 w 1783"/>
                    <a:gd name="T59" fmla="*/ 178 h 1956"/>
                    <a:gd name="T60" fmla="*/ 512 w 1783"/>
                    <a:gd name="T61" fmla="*/ 221 h 1956"/>
                    <a:gd name="T62" fmla="*/ 461 w 1783"/>
                    <a:gd name="T63" fmla="*/ 230 h 1956"/>
                    <a:gd name="T64" fmla="*/ 445 w 1783"/>
                    <a:gd name="T65" fmla="*/ 266 h 1956"/>
                    <a:gd name="T66" fmla="*/ 406 w 1783"/>
                    <a:gd name="T67" fmla="*/ 318 h 1956"/>
                    <a:gd name="T68" fmla="*/ 366 w 1783"/>
                    <a:gd name="T69" fmla="*/ 384 h 1956"/>
                    <a:gd name="T70" fmla="*/ 334 w 1783"/>
                    <a:gd name="T71" fmla="*/ 450 h 1956"/>
                    <a:gd name="T72" fmla="*/ 314 w 1783"/>
                    <a:gd name="T73" fmla="*/ 489 h 1956"/>
                    <a:gd name="T74" fmla="*/ 251 w 1783"/>
                    <a:gd name="T75" fmla="*/ 544 h 1956"/>
                    <a:gd name="T76" fmla="*/ 288 w 1783"/>
                    <a:gd name="T77" fmla="*/ 550 h 1956"/>
                    <a:gd name="T78" fmla="*/ 232 w 1783"/>
                    <a:gd name="T79" fmla="*/ 561 h 1956"/>
                    <a:gd name="T80" fmla="*/ 180 w 1783"/>
                    <a:gd name="T81" fmla="*/ 593 h 1956"/>
                    <a:gd name="T82" fmla="*/ 136 w 1783"/>
                    <a:gd name="T83" fmla="*/ 596 h 1956"/>
                    <a:gd name="T84" fmla="*/ 100 w 1783"/>
                    <a:gd name="T85" fmla="*/ 621 h 1956"/>
                    <a:gd name="T86" fmla="*/ 77 w 1783"/>
                    <a:gd name="T87" fmla="*/ 645 h 1956"/>
                    <a:gd name="T88" fmla="*/ 31 w 1783"/>
                    <a:gd name="T89" fmla="*/ 674 h 1956"/>
                    <a:gd name="T90" fmla="*/ 18 w 1783"/>
                    <a:gd name="T91" fmla="*/ 782 h 1956"/>
                    <a:gd name="T92" fmla="*/ 36 w 1783"/>
                    <a:gd name="T93" fmla="*/ 807 h 1956"/>
                    <a:gd name="T94" fmla="*/ 18 w 1783"/>
                    <a:gd name="T95" fmla="*/ 854 h 1956"/>
                    <a:gd name="T96" fmla="*/ 29 w 1783"/>
                    <a:gd name="T97" fmla="*/ 883 h 1956"/>
                    <a:gd name="T98" fmla="*/ 0 w 1783"/>
                    <a:gd name="T99" fmla="*/ 906 h 1956"/>
                    <a:gd name="T100" fmla="*/ 75 w 1783"/>
                    <a:gd name="T101" fmla="*/ 977 h 1956"/>
                    <a:gd name="T102" fmla="*/ 184 w 1783"/>
                    <a:gd name="T103" fmla="*/ 897 h 1956"/>
                    <a:gd name="T104" fmla="*/ 224 w 1783"/>
                    <a:gd name="T105" fmla="*/ 851 h 1956"/>
                    <a:gd name="T106" fmla="*/ 232 w 1783"/>
                    <a:gd name="T107" fmla="*/ 920 h 195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</a:gdLst>
                  <a:ahLst/>
                  <a:cxnLst>
                    <a:cxn ang="T108">
                      <a:pos x="T0" y="T1"/>
                    </a:cxn>
                    <a:cxn ang="T109">
                      <a:pos x="T2" y="T3"/>
                    </a:cxn>
                    <a:cxn ang="T110">
                      <a:pos x="T4" y="T5"/>
                    </a:cxn>
                    <a:cxn ang="T111">
                      <a:pos x="T6" y="T7"/>
                    </a:cxn>
                    <a:cxn ang="T112">
                      <a:pos x="T8" y="T9"/>
                    </a:cxn>
                    <a:cxn ang="T113">
                      <a:pos x="T10" y="T11"/>
                    </a:cxn>
                    <a:cxn ang="T114">
                      <a:pos x="T12" y="T13"/>
                    </a:cxn>
                    <a:cxn ang="T115">
                      <a:pos x="T14" y="T15"/>
                    </a:cxn>
                    <a:cxn ang="T116">
                      <a:pos x="T16" y="T17"/>
                    </a:cxn>
                    <a:cxn ang="T117">
                      <a:pos x="T18" y="T19"/>
                    </a:cxn>
                    <a:cxn ang="T118">
                      <a:pos x="T20" y="T21"/>
                    </a:cxn>
                    <a:cxn ang="T119">
                      <a:pos x="T22" y="T23"/>
                    </a:cxn>
                    <a:cxn ang="T120">
                      <a:pos x="T24" y="T25"/>
                    </a:cxn>
                    <a:cxn ang="T121">
                      <a:pos x="T26" y="T27"/>
                    </a:cxn>
                    <a:cxn ang="T122">
                      <a:pos x="T28" y="T29"/>
                    </a:cxn>
                    <a:cxn ang="T123">
                      <a:pos x="T30" y="T31"/>
                    </a:cxn>
                    <a:cxn ang="T124">
                      <a:pos x="T32" y="T33"/>
                    </a:cxn>
                    <a:cxn ang="T125">
                      <a:pos x="T34" y="T35"/>
                    </a:cxn>
                    <a:cxn ang="T126">
                      <a:pos x="T36" y="T37"/>
                    </a:cxn>
                    <a:cxn ang="T127">
                      <a:pos x="T38" y="T39"/>
                    </a:cxn>
                    <a:cxn ang="T128">
                      <a:pos x="T40" y="T41"/>
                    </a:cxn>
                    <a:cxn ang="T129">
                      <a:pos x="T42" y="T43"/>
                    </a:cxn>
                    <a:cxn ang="T130">
                      <a:pos x="T44" y="T45"/>
                    </a:cxn>
                    <a:cxn ang="T131">
                      <a:pos x="T46" y="T47"/>
                    </a:cxn>
                    <a:cxn ang="T132">
                      <a:pos x="T48" y="T49"/>
                    </a:cxn>
                    <a:cxn ang="T133">
                      <a:pos x="T50" y="T51"/>
                    </a:cxn>
                    <a:cxn ang="T134">
                      <a:pos x="T52" y="T53"/>
                    </a:cxn>
                    <a:cxn ang="T135">
                      <a:pos x="T54" y="T55"/>
                    </a:cxn>
                    <a:cxn ang="T136">
                      <a:pos x="T56" y="T57"/>
                    </a:cxn>
                    <a:cxn ang="T137">
                      <a:pos x="T58" y="T59"/>
                    </a:cxn>
                    <a:cxn ang="T138">
                      <a:pos x="T60" y="T61"/>
                    </a:cxn>
                    <a:cxn ang="T139">
                      <a:pos x="T62" y="T63"/>
                    </a:cxn>
                    <a:cxn ang="T140">
                      <a:pos x="T64" y="T65"/>
                    </a:cxn>
                    <a:cxn ang="T141">
                      <a:pos x="T66" y="T67"/>
                    </a:cxn>
                    <a:cxn ang="T142">
                      <a:pos x="T68" y="T69"/>
                    </a:cxn>
                    <a:cxn ang="T143">
                      <a:pos x="T70" y="T71"/>
                    </a:cxn>
                    <a:cxn ang="T144">
                      <a:pos x="T72" y="T73"/>
                    </a:cxn>
                    <a:cxn ang="T145">
                      <a:pos x="T74" y="T75"/>
                    </a:cxn>
                    <a:cxn ang="T146">
                      <a:pos x="T76" y="T77"/>
                    </a:cxn>
                    <a:cxn ang="T147">
                      <a:pos x="T78" y="T79"/>
                    </a:cxn>
                    <a:cxn ang="T148">
                      <a:pos x="T80" y="T81"/>
                    </a:cxn>
                    <a:cxn ang="T149">
                      <a:pos x="T82" y="T83"/>
                    </a:cxn>
                    <a:cxn ang="T150">
                      <a:pos x="T84" y="T85"/>
                    </a:cxn>
                    <a:cxn ang="T151">
                      <a:pos x="T86" y="T87"/>
                    </a:cxn>
                    <a:cxn ang="T152">
                      <a:pos x="T88" y="T89"/>
                    </a:cxn>
                    <a:cxn ang="T153">
                      <a:pos x="T90" y="T91"/>
                    </a:cxn>
                    <a:cxn ang="T154">
                      <a:pos x="T92" y="T93"/>
                    </a:cxn>
                    <a:cxn ang="T155">
                      <a:pos x="T94" y="T95"/>
                    </a:cxn>
                    <a:cxn ang="T156">
                      <a:pos x="T96" y="T97"/>
                    </a:cxn>
                    <a:cxn ang="T157">
                      <a:pos x="T98" y="T99"/>
                    </a:cxn>
                    <a:cxn ang="T158">
                      <a:pos x="T100" y="T101"/>
                    </a:cxn>
                    <a:cxn ang="T159">
                      <a:pos x="T102" y="T103"/>
                    </a:cxn>
                    <a:cxn ang="T160">
                      <a:pos x="T104" y="T105"/>
                    </a:cxn>
                    <a:cxn ang="T161">
                      <a:pos x="T106" y="T107"/>
                    </a:cxn>
                  </a:cxnLst>
                  <a:rect l="0" t="0" r="r" b="b"/>
                  <a:pathLst>
                    <a:path w="1783" h="1956">
                      <a:moveTo>
                        <a:pt x="479" y="1841"/>
                      </a:moveTo>
                      <a:lnTo>
                        <a:pt x="484" y="1837"/>
                      </a:lnTo>
                      <a:lnTo>
                        <a:pt x="503" y="1832"/>
                      </a:lnTo>
                      <a:lnTo>
                        <a:pt x="518" y="1811"/>
                      </a:lnTo>
                      <a:lnTo>
                        <a:pt x="525" y="1786"/>
                      </a:lnTo>
                      <a:lnTo>
                        <a:pt x="530" y="1772"/>
                      </a:lnTo>
                      <a:lnTo>
                        <a:pt x="525" y="1733"/>
                      </a:lnTo>
                      <a:lnTo>
                        <a:pt x="530" y="1707"/>
                      </a:lnTo>
                      <a:lnTo>
                        <a:pt x="549" y="1694"/>
                      </a:lnTo>
                      <a:lnTo>
                        <a:pt x="595" y="1675"/>
                      </a:lnTo>
                      <a:lnTo>
                        <a:pt x="602" y="1654"/>
                      </a:lnTo>
                      <a:lnTo>
                        <a:pt x="595" y="1589"/>
                      </a:lnTo>
                      <a:lnTo>
                        <a:pt x="590" y="1576"/>
                      </a:lnTo>
                      <a:lnTo>
                        <a:pt x="590" y="1537"/>
                      </a:lnTo>
                      <a:lnTo>
                        <a:pt x="576" y="1523"/>
                      </a:lnTo>
                      <a:lnTo>
                        <a:pt x="583" y="1492"/>
                      </a:lnTo>
                      <a:lnTo>
                        <a:pt x="595" y="1492"/>
                      </a:lnTo>
                      <a:lnTo>
                        <a:pt x="629" y="1472"/>
                      </a:lnTo>
                      <a:lnTo>
                        <a:pt x="602" y="1412"/>
                      </a:lnTo>
                      <a:lnTo>
                        <a:pt x="590" y="1393"/>
                      </a:lnTo>
                      <a:lnTo>
                        <a:pt x="590" y="1387"/>
                      </a:lnTo>
                      <a:lnTo>
                        <a:pt x="590" y="1338"/>
                      </a:lnTo>
                      <a:lnTo>
                        <a:pt x="609" y="1299"/>
                      </a:lnTo>
                      <a:lnTo>
                        <a:pt x="615" y="1259"/>
                      </a:lnTo>
                      <a:lnTo>
                        <a:pt x="622" y="1213"/>
                      </a:lnTo>
                      <a:lnTo>
                        <a:pt x="615" y="1174"/>
                      </a:lnTo>
                      <a:lnTo>
                        <a:pt x="629" y="1147"/>
                      </a:lnTo>
                      <a:lnTo>
                        <a:pt x="636" y="1128"/>
                      </a:lnTo>
                      <a:lnTo>
                        <a:pt x="675" y="1102"/>
                      </a:lnTo>
                      <a:lnTo>
                        <a:pt x="713" y="1089"/>
                      </a:lnTo>
                      <a:lnTo>
                        <a:pt x="747" y="1102"/>
                      </a:lnTo>
                      <a:lnTo>
                        <a:pt x="759" y="1109"/>
                      </a:lnTo>
                      <a:lnTo>
                        <a:pt x="779" y="1082"/>
                      </a:lnTo>
                      <a:lnTo>
                        <a:pt x="779" y="1050"/>
                      </a:lnTo>
                      <a:lnTo>
                        <a:pt x="759" y="990"/>
                      </a:lnTo>
                      <a:lnTo>
                        <a:pt x="752" y="966"/>
                      </a:lnTo>
                      <a:lnTo>
                        <a:pt x="759" y="952"/>
                      </a:lnTo>
                      <a:lnTo>
                        <a:pt x="772" y="952"/>
                      </a:lnTo>
                      <a:lnTo>
                        <a:pt x="786" y="932"/>
                      </a:lnTo>
                      <a:lnTo>
                        <a:pt x="793" y="893"/>
                      </a:lnTo>
                      <a:lnTo>
                        <a:pt x="798" y="840"/>
                      </a:lnTo>
                      <a:lnTo>
                        <a:pt x="805" y="789"/>
                      </a:lnTo>
                      <a:lnTo>
                        <a:pt x="825" y="768"/>
                      </a:lnTo>
                      <a:lnTo>
                        <a:pt x="863" y="743"/>
                      </a:lnTo>
                      <a:lnTo>
                        <a:pt x="890" y="729"/>
                      </a:lnTo>
                      <a:lnTo>
                        <a:pt x="897" y="690"/>
                      </a:lnTo>
                      <a:lnTo>
                        <a:pt x="909" y="664"/>
                      </a:lnTo>
                      <a:lnTo>
                        <a:pt x="943" y="637"/>
                      </a:lnTo>
                      <a:lnTo>
                        <a:pt x="950" y="618"/>
                      </a:lnTo>
                      <a:lnTo>
                        <a:pt x="943" y="599"/>
                      </a:lnTo>
                      <a:lnTo>
                        <a:pt x="943" y="572"/>
                      </a:lnTo>
                      <a:lnTo>
                        <a:pt x="969" y="553"/>
                      </a:lnTo>
                      <a:lnTo>
                        <a:pt x="1001" y="495"/>
                      </a:lnTo>
                      <a:lnTo>
                        <a:pt x="1024" y="500"/>
                      </a:lnTo>
                      <a:lnTo>
                        <a:pt x="1063" y="468"/>
                      </a:lnTo>
                      <a:lnTo>
                        <a:pt x="1058" y="442"/>
                      </a:lnTo>
                      <a:lnTo>
                        <a:pt x="1082" y="415"/>
                      </a:lnTo>
                      <a:lnTo>
                        <a:pt x="1096" y="422"/>
                      </a:lnTo>
                      <a:lnTo>
                        <a:pt x="1123" y="415"/>
                      </a:lnTo>
                      <a:lnTo>
                        <a:pt x="1162" y="422"/>
                      </a:lnTo>
                      <a:lnTo>
                        <a:pt x="1213" y="376"/>
                      </a:lnTo>
                      <a:lnTo>
                        <a:pt x="1208" y="350"/>
                      </a:lnTo>
                      <a:lnTo>
                        <a:pt x="1213" y="337"/>
                      </a:lnTo>
                      <a:lnTo>
                        <a:pt x="1200" y="332"/>
                      </a:lnTo>
                      <a:lnTo>
                        <a:pt x="1227" y="307"/>
                      </a:lnTo>
                      <a:lnTo>
                        <a:pt x="1266" y="302"/>
                      </a:lnTo>
                      <a:lnTo>
                        <a:pt x="1292" y="337"/>
                      </a:lnTo>
                      <a:lnTo>
                        <a:pt x="1338" y="389"/>
                      </a:lnTo>
                      <a:lnTo>
                        <a:pt x="1358" y="389"/>
                      </a:lnTo>
                      <a:lnTo>
                        <a:pt x="1384" y="369"/>
                      </a:lnTo>
                      <a:lnTo>
                        <a:pt x="1403" y="364"/>
                      </a:lnTo>
                      <a:lnTo>
                        <a:pt x="1416" y="369"/>
                      </a:lnTo>
                      <a:lnTo>
                        <a:pt x="1437" y="389"/>
                      </a:lnTo>
                      <a:lnTo>
                        <a:pt x="1462" y="396"/>
                      </a:lnTo>
                      <a:lnTo>
                        <a:pt x="1469" y="389"/>
                      </a:lnTo>
                      <a:lnTo>
                        <a:pt x="1481" y="364"/>
                      </a:lnTo>
                      <a:lnTo>
                        <a:pt x="1488" y="350"/>
                      </a:lnTo>
                      <a:lnTo>
                        <a:pt x="1515" y="307"/>
                      </a:lnTo>
                      <a:lnTo>
                        <a:pt x="1522" y="302"/>
                      </a:lnTo>
                      <a:lnTo>
                        <a:pt x="1515" y="235"/>
                      </a:lnTo>
                      <a:lnTo>
                        <a:pt x="1548" y="203"/>
                      </a:lnTo>
                      <a:lnTo>
                        <a:pt x="1560" y="210"/>
                      </a:lnTo>
                      <a:lnTo>
                        <a:pt x="1599" y="170"/>
                      </a:lnTo>
                      <a:lnTo>
                        <a:pt x="1633" y="210"/>
                      </a:lnTo>
                      <a:lnTo>
                        <a:pt x="1645" y="223"/>
                      </a:lnTo>
                      <a:lnTo>
                        <a:pt x="1665" y="216"/>
                      </a:lnTo>
                      <a:lnTo>
                        <a:pt x="1679" y="235"/>
                      </a:lnTo>
                      <a:lnTo>
                        <a:pt x="1679" y="249"/>
                      </a:lnTo>
                      <a:lnTo>
                        <a:pt x="1691" y="262"/>
                      </a:lnTo>
                      <a:lnTo>
                        <a:pt x="1691" y="281"/>
                      </a:lnTo>
                      <a:lnTo>
                        <a:pt x="1710" y="256"/>
                      </a:lnTo>
                      <a:lnTo>
                        <a:pt x="1744" y="230"/>
                      </a:lnTo>
                      <a:lnTo>
                        <a:pt x="1763" y="189"/>
                      </a:lnTo>
                      <a:lnTo>
                        <a:pt x="1749" y="184"/>
                      </a:lnTo>
                      <a:lnTo>
                        <a:pt x="1730" y="203"/>
                      </a:lnTo>
                      <a:lnTo>
                        <a:pt x="1725" y="170"/>
                      </a:lnTo>
                      <a:lnTo>
                        <a:pt x="1710" y="165"/>
                      </a:lnTo>
                      <a:lnTo>
                        <a:pt x="1705" y="145"/>
                      </a:lnTo>
                      <a:lnTo>
                        <a:pt x="1756" y="105"/>
                      </a:lnTo>
                      <a:lnTo>
                        <a:pt x="1776" y="112"/>
                      </a:lnTo>
                      <a:lnTo>
                        <a:pt x="1783" y="85"/>
                      </a:lnTo>
                      <a:lnTo>
                        <a:pt x="1770" y="78"/>
                      </a:lnTo>
                      <a:lnTo>
                        <a:pt x="1737" y="66"/>
                      </a:lnTo>
                      <a:lnTo>
                        <a:pt x="1718" y="59"/>
                      </a:lnTo>
                      <a:lnTo>
                        <a:pt x="1691" y="34"/>
                      </a:lnTo>
                      <a:lnTo>
                        <a:pt x="1665" y="27"/>
                      </a:lnTo>
                      <a:lnTo>
                        <a:pt x="1638" y="53"/>
                      </a:lnTo>
                      <a:lnTo>
                        <a:pt x="1626" y="73"/>
                      </a:lnTo>
                      <a:lnTo>
                        <a:pt x="1599" y="53"/>
                      </a:lnTo>
                      <a:lnTo>
                        <a:pt x="1613" y="39"/>
                      </a:lnTo>
                      <a:lnTo>
                        <a:pt x="1619" y="7"/>
                      </a:lnTo>
                      <a:lnTo>
                        <a:pt x="1613" y="0"/>
                      </a:lnTo>
                      <a:lnTo>
                        <a:pt x="1580" y="0"/>
                      </a:lnTo>
                      <a:lnTo>
                        <a:pt x="1573" y="13"/>
                      </a:lnTo>
                      <a:lnTo>
                        <a:pt x="1568" y="34"/>
                      </a:lnTo>
                      <a:lnTo>
                        <a:pt x="1573" y="53"/>
                      </a:lnTo>
                      <a:lnTo>
                        <a:pt x="1548" y="78"/>
                      </a:lnTo>
                      <a:lnTo>
                        <a:pt x="1527" y="39"/>
                      </a:lnTo>
                      <a:lnTo>
                        <a:pt x="1508" y="46"/>
                      </a:lnTo>
                      <a:lnTo>
                        <a:pt x="1502" y="78"/>
                      </a:lnTo>
                      <a:lnTo>
                        <a:pt x="1488" y="124"/>
                      </a:lnTo>
                      <a:lnTo>
                        <a:pt x="1456" y="157"/>
                      </a:lnTo>
                      <a:lnTo>
                        <a:pt x="1437" y="119"/>
                      </a:lnTo>
                      <a:lnTo>
                        <a:pt x="1469" y="92"/>
                      </a:lnTo>
                      <a:lnTo>
                        <a:pt x="1476" y="53"/>
                      </a:lnTo>
                      <a:lnTo>
                        <a:pt x="1456" y="53"/>
                      </a:lnTo>
                      <a:lnTo>
                        <a:pt x="1423" y="53"/>
                      </a:lnTo>
                      <a:lnTo>
                        <a:pt x="1396" y="92"/>
                      </a:lnTo>
                      <a:lnTo>
                        <a:pt x="1365" y="145"/>
                      </a:lnTo>
                      <a:lnTo>
                        <a:pt x="1377" y="170"/>
                      </a:lnTo>
                      <a:lnTo>
                        <a:pt x="1358" y="184"/>
                      </a:lnTo>
                      <a:lnTo>
                        <a:pt x="1331" y="165"/>
                      </a:lnTo>
                      <a:lnTo>
                        <a:pt x="1305" y="177"/>
                      </a:lnTo>
                      <a:lnTo>
                        <a:pt x="1312" y="203"/>
                      </a:lnTo>
                      <a:lnTo>
                        <a:pt x="1280" y="203"/>
                      </a:lnTo>
                      <a:lnTo>
                        <a:pt x="1259" y="210"/>
                      </a:lnTo>
                      <a:lnTo>
                        <a:pt x="1234" y="242"/>
                      </a:lnTo>
                      <a:lnTo>
                        <a:pt x="1200" y="235"/>
                      </a:lnTo>
                      <a:lnTo>
                        <a:pt x="1200" y="256"/>
                      </a:lnTo>
                      <a:lnTo>
                        <a:pt x="1174" y="235"/>
                      </a:lnTo>
                      <a:lnTo>
                        <a:pt x="1142" y="249"/>
                      </a:lnTo>
                      <a:lnTo>
                        <a:pt x="1135" y="276"/>
                      </a:lnTo>
                      <a:lnTo>
                        <a:pt x="1109" y="281"/>
                      </a:lnTo>
                      <a:lnTo>
                        <a:pt x="1089" y="256"/>
                      </a:lnTo>
                      <a:lnTo>
                        <a:pt x="1050" y="262"/>
                      </a:lnTo>
                      <a:lnTo>
                        <a:pt x="1012" y="276"/>
                      </a:lnTo>
                      <a:lnTo>
                        <a:pt x="1012" y="315"/>
                      </a:lnTo>
                      <a:lnTo>
                        <a:pt x="1036" y="322"/>
                      </a:lnTo>
                      <a:lnTo>
                        <a:pt x="1036" y="332"/>
                      </a:lnTo>
                      <a:lnTo>
                        <a:pt x="1036" y="357"/>
                      </a:lnTo>
                      <a:lnTo>
                        <a:pt x="1017" y="350"/>
                      </a:lnTo>
                      <a:lnTo>
                        <a:pt x="994" y="364"/>
                      </a:lnTo>
                      <a:lnTo>
                        <a:pt x="1001" y="389"/>
                      </a:lnTo>
                      <a:lnTo>
                        <a:pt x="1024" y="410"/>
                      </a:lnTo>
                      <a:lnTo>
                        <a:pt x="1024" y="442"/>
                      </a:lnTo>
                      <a:lnTo>
                        <a:pt x="1001" y="429"/>
                      </a:lnTo>
                      <a:lnTo>
                        <a:pt x="982" y="435"/>
                      </a:lnTo>
                      <a:lnTo>
                        <a:pt x="982" y="461"/>
                      </a:lnTo>
                      <a:lnTo>
                        <a:pt x="950" y="461"/>
                      </a:lnTo>
                      <a:lnTo>
                        <a:pt x="923" y="461"/>
                      </a:lnTo>
                      <a:lnTo>
                        <a:pt x="916" y="480"/>
                      </a:lnTo>
                      <a:lnTo>
                        <a:pt x="909" y="495"/>
                      </a:lnTo>
                      <a:lnTo>
                        <a:pt x="890" y="500"/>
                      </a:lnTo>
                      <a:lnTo>
                        <a:pt x="883" y="514"/>
                      </a:lnTo>
                      <a:lnTo>
                        <a:pt x="890" y="533"/>
                      </a:lnTo>
                      <a:lnTo>
                        <a:pt x="851" y="546"/>
                      </a:lnTo>
                      <a:lnTo>
                        <a:pt x="878" y="572"/>
                      </a:lnTo>
                      <a:lnTo>
                        <a:pt x="883" y="586"/>
                      </a:lnTo>
                      <a:lnTo>
                        <a:pt x="858" y="606"/>
                      </a:lnTo>
                      <a:lnTo>
                        <a:pt x="812" y="637"/>
                      </a:lnTo>
                      <a:lnTo>
                        <a:pt x="779" y="664"/>
                      </a:lnTo>
                      <a:lnTo>
                        <a:pt x="759" y="703"/>
                      </a:lnTo>
                      <a:lnTo>
                        <a:pt x="726" y="729"/>
                      </a:lnTo>
                      <a:lnTo>
                        <a:pt x="726" y="749"/>
                      </a:lnTo>
                      <a:lnTo>
                        <a:pt x="733" y="768"/>
                      </a:lnTo>
                      <a:lnTo>
                        <a:pt x="706" y="789"/>
                      </a:lnTo>
                      <a:lnTo>
                        <a:pt x="713" y="814"/>
                      </a:lnTo>
                      <a:lnTo>
                        <a:pt x="687" y="860"/>
                      </a:lnTo>
                      <a:lnTo>
                        <a:pt x="668" y="867"/>
                      </a:lnTo>
                      <a:lnTo>
                        <a:pt x="668" y="900"/>
                      </a:lnTo>
                      <a:lnTo>
                        <a:pt x="682" y="920"/>
                      </a:lnTo>
                      <a:lnTo>
                        <a:pt x="660" y="939"/>
                      </a:lnTo>
                      <a:lnTo>
                        <a:pt x="648" y="925"/>
                      </a:lnTo>
                      <a:lnTo>
                        <a:pt x="622" y="939"/>
                      </a:lnTo>
                      <a:lnTo>
                        <a:pt x="629" y="978"/>
                      </a:lnTo>
                      <a:lnTo>
                        <a:pt x="602" y="990"/>
                      </a:lnTo>
                      <a:lnTo>
                        <a:pt x="563" y="997"/>
                      </a:lnTo>
                      <a:lnTo>
                        <a:pt x="537" y="1031"/>
                      </a:lnTo>
                      <a:lnTo>
                        <a:pt x="530" y="1063"/>
                      </a:lnTo>
                      <a:lnTo>
                        <a:pt x="503" y="1089"/>
                      </a:lnTo>
                      <a:lnTo>
                        <a:pt x="503" y="1109"/>
                      </a:lnTo>
                      <a:lnTo>
                        <a:pt x="537" y="1082"/>
                      </a:lnTo>
                      <a:lnTo>
                        <a:pt x="576" y="1056"/>
                      </a:lnTo>
                      <a:lnTo>
                        <a:pt x="590" y="1063"/>
                      </a:lnTo>
                      <a:lnTo>
                        <a:pt x="576" y="1102"/>
                      </a:lnTo>
                      <a:lnTo>
                        <a:pt x="544" y="1123"/>
                      </a:lnTo>
                      <a:lnTo>
                        <a:pt x="510" y="1116"/>
                      </a:lnTo>
                      <a:lnTo>
                        <a:pt x="518" y="1142"/>
                      </a:lnTo>
                      <a:lnTo>
                        <a:pt x="472" y="1162"/>
                      </a:lnTo>
                      <a:lnTo>
                        <a:pt x="465" y="1123"/>
                      </a:lnTo>
                      <a:lnTo>
                        <a:pt x="445" y="1109"/>
                      </a:lnTo>
                      <a:lnTo>
                        <a:pt x="419" y="1147"/>
                      </a:lnTo>
                      <a:lnTo>
                        <a:pt x="392" y="1147"/>
                      </a:lnTo>
                      <a:lnTo>
                        <a:pt x="364" y="1155"/>
                      </a:lnTo>
                      <a:lnTo>
                        <a:pt x="360" y="1188"/>
                      </a:lnTo>
                      <a:lnTo>
                        <a:pt x="346" y="1193"/>
                      </a:lnTo>
                      <a:lnTo>
                        <a:pt x="346" y="1211"/>
                      </a:lnTo>
                      <a:lnTo>
                        <a:pt x="330" y="1204"/>
                      </a:lnTo>
                      <a:lnTo>
                        <a:pt x="308" y="1190"/>
                      </a:lnTo>
                      <a:lnTo>
                        <a:pt x="272" y="1193"/>
                      </a:lnTo>
                      <a:lnTo>
                        <a:pt x="272" y="1213"/>
                      </a:lnTo>
                      <a:lnTo>
                        <a:pt x="276" y="1230"/>
                      </a:lnTo>
                      <a:lnTo>
                        <a:pt x="262" y="1236"/>
                      </a:lnTo>
                      <a:lnTo>
                        <a:pt x="230" y="1220"/>
                      </a:lnTo>
                      <a:lnTo>
                        <a:pt x="200" y="1243"/>
                      </a:lnTo>
                      <a:lnTo>
                        <a:pt x="207" y="1262"/>
                      </a:lnTo>
                      <a:lnTo>
                        <a:pt x="203" y="1276"/>
                      </a:lnTo>
                      <a:lnTo>
                        <a:pt x="173" y="1262"/>
                      </a:lnTo>
                      <a:lnTo>
                        <a:pt x="165" y="1280"/>
                      </a:lnTo>
                      <a:lnTo>
                        <a:pt x="154" y="1292"/>
                      </a:lnTo>
                      <a:lnTo>
                        <a:pt x="119" y="1285"/>
                      </a:lnTo>
                      <a:lnTo>
                        <a:pt x="99" y="1289"/>
                      </a:lnTo>
                      <a:lnTo>
                        <a:pt x="96" y="1315"/>
                      </a:lnTo>
                      <a:lnTo>
                        <a:pt x="82" y="1322"/>
                      </a:lnTo>
                      <a:lnTo>
                        <a:pt x="62" y="1350"/>
                      </a:lnTo>
                      <a:lnTo>
                        <a:pt x="66" y="1387"/>
                      </a:lnTo>
                      <a:lnTo>
                        <a:pt x="59" y="1439"/>
                      </a:lnTo>
                      <a:lnTo>
                        <a:pt x="50" y="1492"/>
                      </a:lnTo>
                      <a:lnTo>
                        <a:pt x="43" y="1541"/>
                      </a:lnTo>
                      <a:lnTo>
                        <a:pt x="36" y="1566"/>
                      </a:lnTo>
                      <a:lnTo>
                        <a:pt x="53" y="1589"/>
                      </a:lnTo>
                      <a:lnTo>
                        <a:pt x="82" y="1569"/>
                      </a:lnTo>
                      <a:lnTo>
                        <a:pt x="101" y="1580"/>
                      </a:lnTo>
                      <a:lnTo>
                        <a:pt x="101" y="1599"/>
                      </a:lnTo>
                      <a:lnTo>
                        <a:pt x="73" y="1615"/>
                      </a:lnTo>
                      <a:lnTo>
                        <a:pt x="69" y="1649"/>
                      </a:lnTo>
                      <a:lnTo>
                        <a:pt x="62" y="1664"/>
                      </a:lnTo>
                      <a:lnTo>
                        <a:pt x="34" y="1661"/>
                      </a:lnTo>
                      <a:lnTo>
                        <a:pt x="23" y="1700"/>
                      </a:lnTo>
                      <a:lnTo>
                        <a:pt x="36" y="1710"/>
                      </a:lnTo>
                      <a:lnTo>
                        <a:pt x="62" y="1703"/>
                      </a:lnTo>
                      <a:lnTo>
                        <a:pt x="76" y="1721"/>
                      </a:lnTo>
                      <a:lnTo>
                        <a:pt x="78" y="1730"/>
                      </a:lnTo>
                      <a:lnTo>
                        <a:pt x="57" y="1744"/>
                      </a:lnTo>
                      <a:lnTo>
                        <a:pt x="59" y="1767"/>
                      </a:lnTo>
                      <a:lnTo>
                        <a:pt x="34" y="1772"/>
                      </a:lnTo>
                      <a:lnTo>
                        <a:pt x="16" y="1760"/>
                      </a:lnTo>
                      <a:lnTo>
                        <a:pt x="20" y="1792"/>
                      </a:lnTo>
                      <a:lnTo>
                        <a:pt x="16" y="1814"/>
                      </a:lnTo>
                      <a:lnTo>
                        <a:pt x="0" y="1814"/>
                      </a:lnTo>
                      <a:lnTo>
                        <a:pt x="39" y="1855"/>
                      </a:lnTo>
                      <a:lnTo>
                        <a:pt x="59" y="1878"/>
                      </a:lnTo>
                      <a:lnTo>
                        <a:pt x="69" y="1910"/>
                      </a:lnTo>
                      <a:lnTo>
                        <a:pt x="108" y="1933"/>
                      </a:lnTo>
                      <a:lnTo>
                        <a:pt x="150" y="1956"/>
                      </a:lnTo>
                      <a:lnTo>
                        <a:pt x="191" y="1956"/>
                      </a:lnTo>
                      <a:lnTo>
                        <a:pt x="249" y="1917"/>
                      </a:lnTo>
                      <a:lnTo>
                        <a:pt x="308" y="1874"/>
                      </a:lnTo>
                      <a:lnTo>
                        <a:pt x="360" y="1802"/>
                      </a:lnTo>
                      <a:lnTo>
                        <a:pt x="369" y="1795"/>
                      </a:lnTo>
                      <a:lnTo>
                        <a:pt x="383" y="1818"/>
                      </a:lnTo>
                      <a:lnTo>
                        <a:pt x="410" y="1802"/>
                      </a:lnTo>
                      <a:lnTo>
                        <a:pt x="419" y="1776"/>
                      </a:lnTo>
                      <a:lnTo>
                        <a:pt x="422" y="1744"/>
                      </a:lnTo>
                      <a:lnTo>
                        <a:pt x="449" y="1703"/>
                      </a:lnTo>
                      <a:lnTo>
                        <a:pt x="438" y="1749"/>
                      </a:lnTo>
                      <a:lnTo>
                        <a:pt x="452" y="1756"/>
                      </a:lnTo>
                      <a:lnTo>
                        <a:pt x="445" y="1776"/>
                      </a:lnTo>
                      <a:lnTo>
                        <a:pt x="452" y="1811"/>
                      </a:lnTo>
                      <a:lnTo>
                        <a:pt x="465" y="1841"/>
                      </a:lnTo>
                      <a:lnTo>
                        <a:pt x="480" y="1832"/>
                      </a:lnTo>
                    </a:path>
                  </a:pathLst>
                </a:custGeom>
                <a:solidFill>
                  <a:srgbClr val="0066FF"/>
                </a:solidFill>
                <a:ln w="12700" cmpd="sng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de-DE" sz="22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</p:grpSp>
          <p:grpSp>
            <p:nvGrpSpPr>
              <p:cNvPr id="6278" name="Group 1210"/>
              <p:cNvGrpSpPr>
                <a:grpSpLocks/>
              </p:cNvGrpSpPr>
              <p:nvPr/>
            </p:nvGrpSpPr>
            <p:grpSpPr bwMode="auto">
              <a:xfrm>
                <a:off x="2194" y="1093"/>
                <a:ext cx="565" cy="559"/>
                <a:chOff x="2194" y="1093"/>
                <a:chExt cx="565" cy="559"/>
              </a:xfrm>
            </p:grpSpPr>
            <p:sp>
              <p:nvSpPr>
                <p:cNvPr id="6279" name="Freeform 1211"/>
                <p:cNvSpPr>
                  <a:spLocks/>
                </p:cNvSpPr>
                <p:nvPr/>
              </p:nvSpPr>
              <p:spPr bwMode="auto">
                <a:xfrm>
                  <a:off x="2462" y="1263"/>
                  <a:ext cx="26" cy="34"/>
                </a:xfrm>
                <a:custGeom>
                  <a:avLst/>
                  <a:gdLst>
                    <a:gd name="T0" fmla="*/ 26 w 53"/>
                    <a:gd name="T1" fmla="*/ 5 h 69"/>
                    <a:gd name="T2" fmla="*/ 24 w 53"/>
                    <a:gd name="T3" fmla="*/ 13 h 69"/>
                    <a:gd name="T4" fmla="*/ 26 w 53"/>
                    <a:gd name="T5" fmla="*/ 29 h 69"/>
                    <a:gd name="T6" fmla="*/ 8 w 53"/>
                    <a:gd name="T7" fmla="*/ 34 h 69"/>
                    <a:gd name="T8" fmla="*/ 0 w 53"/>
                    <a:gd name="T9" fmla="*/ 26 h 69"/>
                    <a:gd name="T10" fmla="*/ 0 w 53"/>
                    <a:gd name="T11" fmla="*/ 13 h 69"/>
                    <a:gd name="T12" fmla="*/ 5 w 53"/>
                    <a:gd name="T13" fmla="*/ 0 h 69"/>
                    <a:gd name="T14" fmla="*/ 26 w 53"/>
                    <a:gd name="T15" fmla="*/ 5 h 69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0" t="0" r="r" b="b"/>
                  <a:pathLst>
                    <a:path w="53" h="69">
                      <a:moveTo>
                        <a:pt x="53" y="11"/>
                      </a:moveTo>
                      <a:lnTo>
                        <a:pt x="48" y="26"/>
                      </a:lnTo>
                      <a:lnTo>
                        <a:pt x="53" y="58"/>
                      </a:lnTo>
                      <a:lnTo>
                        <a:pt x="16" y="69"/>
                      </a:lnTo>
                      <a:lnTo>
                        <a:pt x="0" y="53"/>
                      </a:lnTo>
                      <a:lnTo>
                        <a:pt x="0" y="26"/>
                      </a:lnTo>
                      <a:lnTo>
                        <a:pt x="11" y="0"/>
                      </a:lnTo>
                      <a:lnTo>
                        <a:pt x="53" y="11"/>
                      </a:lnTo>
                      <a:close/>
                    </a:path>
                  </a:pathLst>
                </a:custGeom>
                <a:solidFill>
                  <a:srgbClr val="0066FF"/>
                </a:solidFill>
                <a:ln w="12700" cmpd="sng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de-DE" sz="22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6280" name="Freeform 1212"/>
                <p:cNvSpPr>
                  <a:spLocks/>
                </p:cNvSpPr>
                <p:nvPr/>
              </p:nvSpPr>
              <p:spPr bwMode="auto">
                <a:xfrm>
                  <a:off x="2419" y="1287"/>
                  <a:ext cx="24" cy="18"/>
                </a:xfrm>
                <a:custGeom>
                  <a:avLst/>
                  <a:gdLst>
                    <a:gd name="T0" fmla="*/ 22 w 48"/>
                    <a:gd name="T1" fmla="*/ 0 h 37"/>
                    <a:gd name="T2" fmla="*/ 24 w 48"/>
                    <a:gd name="T3" fmla="*/ 13 h 37"/>
                    <a:gd name="T4" fmla="*/ 6 w 48"/>
                    <a:gd name="T5" fmla="*/ 18 h 37"/>
                    <a:gd name="T6" fmla="*/ 0 w 48"/>
                    <a:gd name="T7" fmla="*/ 5 h 37"/>
                    <a:gd name="T8" fmla="*/ 22 w 48"/>
                    <a:gd name="T9" fmla="*/ 0 h 3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48" h="37">
                      <a:moveTo>
                        <a:pt x="43" y="0"/>
                      </a:moveTo>
                      <a:lnTo>
                        <a:pt x="48" y="26"/>
                      </a:lnTo>
                      <a:lnTo>
                        <a:pt x="11" y="37"/>
                      </a:lnTo>
                      <a:lnTo>
                        <a:pt x="0" y="10"/>
                      </a:lnTo>
                      <a:lnTo>
                        <a:pt x="43" y="0"/>
                      </a:lnTo>
                      <a:close/>
                    </a:path>
                  </a:pathLst>
                </a:custGeom>
                <a:solidFill>
                  <a:srgbClr val="0066FF"/>
                </a:solidFill>
                <a:ln w="12700" cmpd="sng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de-DE" sz="22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6281" name="Freeform 1213"/>
                <p:cNvSpPr>
                  <a:spLocks/>
                </p:cNvSpPr>
                <p:nvPr/>
              </p:nvSpPr>
              <p:spPr bwMode="auto">
                <a:xfrm>
                  <a:off x="2427" y="1249"/>
                  <a:ext cx="29" cy="22"/>
                </a:xfrm>
                <a:custGeom>
                  <a:avLst/>
                  <a:gdLst>
                    <a:gd name="T0" fmla="*/ 0 w 59"/>
                    <a:gd name="T1" fmla="*/ 14 h 44"/>
                    <a:gd name="T2" fmla="*/ 21 w 59"/>
                    <a:gd name="T3" fmla="*/ 22 h 44"/>
                    <a:gd name="T4" fmla="*/ 29 w 59"/>
                    <a:gd name="T5" fmla="*/ 5 h 44"/>
                    <a:gd name="T6" fmla="*/ 16 w 59"/>
                    <a:gd name="T7" fmla="*/ 0 h 44"/>
                    <a:gd name="T8" fmla="*/ 8 w 59"/>
                    <a:gd name="T9" fmla="*/ 5 h 44"/>
                    <a:gd name="T10" fmla="*/ 0 w 59"/>
                    <a:gd name="T11" fmla="*/ 10 h 44"/>
                    <a:gd name="T12" fmla="*/ 0 w 59"/>
                    <a:gd name="T13" fmla="*/ 14 h 44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0" t="0" r="r" b="b"/>
                  <a:pathLst>
                    <a:path w="59" h="44">
                      <a:moveTo>
                        <a:pt x="0" y="28"/>
                      </a:moveTo>
                      <a:lnTo>
                        <a:pt x="43" y="44"/>
                      </a:lnTo>
                      <a:lnTo>
                        <a:pt x="59" y="10"/>
                      </a:lnTo>
                      <a:lnTo>
                        <a:pt x="32" y="0"/>
                      </a:lnTo>
                      <a:lnTo>
                        <a:pt x="16" y="10"/>
                      </a:lnTo>
                      <a:lnTo>
                        <a:pt x="0" y="19"/>
                      </a:lnTo>
                      <a:lnTo>
                        <a:pt x="0" y="28"/>
                      </a:lnTo>
                      <a:close/>
                    </a:path>
                  </a:pathLst>
                </a:custGeom>
                <a:solidFill>
                  <a:srgbClr val="0066FF"/>
                </a:solidFill>
                <a:ln w="12700" cmpd="sng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de-DE" sz="22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6282" name="Freeform 1214"/>
                <p:cNvSpPr>
                  <a:spLocks/>
                </p:cNvSpPr>
                <p:nvPr/>
              </p:nvSpPr>
              <p:spPr bwMode="auto">
                <a:xfrm>
                  <a:off x="2462" y="1229"/>
                  <a:ext cx="21" cy="14"/>
                </a:xfrm>
                <a:custGeom>
                  <a:avLst/>
                  <a:gdLst>
                    <a:gd name="T0" fmla="*/ 0 w 43"/>
                    <a:gd name="T1" fmla="*/ 14 h 28"/>
                    <a:gd name="T2" fmla="*/ 16 w 43"/>
                    <a:gd name="T3" fmla="*/ 0 h 28"/>
                    <a:gd name="T4" fmla="*/ 21 w 43"/>
                    <a:gd name="T5" fmla="*/ 6 h 28"/>
                    <a:gd name="T6" fmla="*/ 0 w 43"/>
                    <a:gd name="T7" fmla="*/ 14 h 28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43" h="28">
                      <a:moveTo>
                        <a:pt x="0" y="28"/>
                      </a:moveTo>
                      <a:lnTo>
                        <a:pt x="32" y="0"/>
                      </a:lnTo>
                      <a:lnTo>
                        <a:pt x="43" y="11"/>
                      </a:lnTo>
                      <a:lnTo>
                        <a:pt x="0" y="28"/>
                      </a:lnTo>
                      <a:close/>
                    </a:path>
                  </a:pathLst>
                </a:custGeom>
                <a:solidFill>
                  <a:srgbClr val="0066FF"/>
                </a:solidFill>
                <a:ln w="12700" cmpd="sng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de-DE" sz="22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6283" name="Freeform 1215"/>
                <p:cNvSpPr>
                  <a:spLocks/>
                </p:cNvSpPr>
                <p:nvPr/>
              </p:nvSpPr>
              <p:spPr bwMode="auto">
                <a:xfrm>
                  <a:off x="2385" y="1295"/>
                  <a:ext cx="16" cy="16"/>
                </a:xfrm>
                <a:custGeom>
                  <a:avLst/>
                  <a:gdLst>
                    <a:gd name="T0" fmla="*/ 13 w 31"/>
                    <a:gd name="T1" fmla="*/ 0 h 31"/>
                    <a:gd name="T2" fmla="*/ 16 w 31"/>
                    <a:gd name="T3" fmla="*/ 13 h 31"/>
                    <a:gd name="T4" fmla="*/ 0 w 31"/>
                    <a:gd name="T5" fmla="*/ 16 h 31"/>
                    <a:gd name="T6" fmla="*/ 13 w 31"/>
                    <a:gd name="T7" fmla="*/ 0 h 31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31" h="31">
                      <a:moveTo>
                        <a:pt x="26" y="0"/>
                      </a:moveTo>
                      <a:lnTo>
                        <a:pt x="31" y="26"/>
                      </a:lnTo>
                      <a:lnTo>
                        <a:pt x="0" y="31"/>
                      </a:lnTo>
                      <a:lnTo>
                        <a:pt x="26" y="0"/>
                      </a:lnTo>
                      <a:close/>
                    </a:path>
                  </a:pathLst>
                </a:custGeom>
                <a:solidFill>
                  <a:srgbClr val="0066FF"/>
                </a:solidFill>
                <a:ln w="12700" cmpd="sng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de-DE" sz="22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6284" name="Freeform 1216"/>
                <p:cNvSpPr>
                  <a:spLocks/>
                </p:cNvSpPr>
                <p:nvPr/>
              </p:nvSpPr>
              <p:spPr bwMode="auto">
                <a:xfrm>
                  <a:off x="2552" y="1185"/>
                  <a:ext cx="30" cy="24"/>
                </a:xfrm>
                <a:custGeom>
                  <a:avLst/>
                  <a:gdLst>
                    <a:gd name="T0" fmla="*/ 13 w 58"/>
                    <a:gd name="T1" fmla="*/ 0 h 47"/>
                    <a:gd name="T2" fmla="*/ 0 w 58"/>
                    <a:gd name="T3" fmla="*/ 11 h 47"/>
                    <a:gd name="T4" fmla="*/ 19 w 58"/>
                    <a:gd name="T5" fmla="*/ 24 h 47"/>
                    <a:gd name="T6" fmla="*/ 30 w 58"/>
                    <a:gd name="T7" fmla="*/ 11 h 47"/>
                    <a:gd name="T8" fmla="*/ 13 w 58"/>
                    <a:gd name="T9" fmla="*/ 0 h 4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58" h="47">
                      <a:moveTo>
                        <a:pt x="26" y="0"/>
                      </a:moveTo>
                      <a:lnTo>
                        <a:pt x="0" y="21"/>
                      </a:lnTo>
                      <a:lnTo>
                        <a:pt x="37" y="47"/>
                      </a:lnTo>
                      <a:lnTo>
                        <a:pt x="58" y="21"/>
                      </a:lnTo>
                      <a:lnTo>
                        <a:pt x="26" y="0"/>
                      </a:lnTo>
                      <a:close/>
                    </a:path>
                  </a:pathLst>
                </a:custGeom>
                <a:solidFill>
                  <a:srgbClr val="0066FF"/>
                </a:solidFill>
                <a:ln w="12700" cmpd="sng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de-DE" sz="22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6285" name="Freeform 1217"/>
                <p:cNvSpPr>
                  <a:spLocks/>
                </p:cNvSpPr>
                <p:nvPr/>
              </p:nvSpPr>
              <p:spPr bwMode="auto">
                <a:xfrm>
                  <a:off x="2579" y="1164"/>
                  <a:ext cx="29" cy="24"/>
                </a:xfrm>
                <a:custGeom>
                  <a:avLst/>
                  <a:gdLst>
                    <a:gd name="T0" fmla="*/ 0 w 58"/>
                    <a:gd name="T1" fmla="*/ 8 h 48"/>
                    <a:gd name="T2" fmla="*/ 13 w 58"/>
                    <a:gd name="T3" fmla="*/ 24 h 48"/>
                    <a:gd name="T4" fmla="*/ 29 w 58"/>
                    <a:gd name="T5" fmla="*/ 14 h 48"/>
                    <a:gd name="T6" fmla="*/ 16 w 58"/>
                    <a:gd name="T7" fmla="*/ 0 h 48"/>
                    <a:gd name="T8" fmla="*/ 0 w 58"/>
                    <a:gd name="T9" fmla="*/ 8 h 4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58" h="48">
                      <a:moveTo>
                        <a:pt x="0" y="16"/>
                      </a:moveTo>
                      <a:lnTo>
                        <a:pt x="26" y="48"/>
                      </a:lnTo>
                      <a:lnTo>
                        <a:pt x="58" y="27"/>
                      </a:lnTo>
                      <a:lnTo>
                        <a:pt x="32" y="0"/>
                      </a:lnTo>
                      <a:lnTo>
                        <a:pt x="0" y="16"/>
                      </a:lnTo>
                      <a:close/>
                    </a:path>
                  </a:pathLst>
                </a:custGeom>
                <a:solidFill>
                  <a:srgbClr val="0066FF"/>
                </a:solidFill>
                <a:ln w="12700" cmpd="sng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de-DE" sz="22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6286" name="Freeform 1218"/>
                <p:cNvSpPr>
                  <a:spLocks/>
                </p:cNvSpPr>
                <p:nvPr/>
              </p:nvSpPr>
              <p:spPr bwMode="auto">
                <a:xfrm>
                  <a:off x="2656" y="1119"/>
                  <a:ext cx="42" cy="29"/>
                </a:xfrm>
                <a:custGeom>
                  <a:avLst/>
                  <a:gdLst>
                    <a:gd name="T0" fmla="*/ 18 w 85"/>
                    <a:gd name="T1" fmla="*/ 8 h 59"/>
                    <a:gd name="T2" fmla="*/ 26 w 85"/>
                    <a:gd name="T3" fmla="*/ 13 h 59"/>
                    <a:gd name="T4" fmla="*/ 42 w 85"/>
                    <a:gd name="T5" fmla="*/ 0 h 59"/>
                    <a:gd name="T6" fmla="*/ 34 w 85"/>
                    <a:gd name="T7" fmla="*/ 26 h 59"/>
                    <a:gd name="T8" fmla="*/ 18 w 85"/>
                    <a:gd name="T9" fmla="*/ 29 h 59"/>
                    <a:gd name="T10" fmla="*/ 0 w 85"/>
                    <a:gd name="T11" fmla="*/ 11 h 59"/>
                    <a:gd name="T12" fmla="*/ 18 w 85"/>
                    <a:gd name="T13" fmla="*/ 8 h 59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0" t="0" r="r" b="b"/>
                  <a:pathLst>
                    <a:path w="85" h="59">
                      <a:moveTo>
                        <a:pt x="37" y="16"/>
                      </a:moveTo>
                      <a:lnTo>
                        <a:pt x="53" y="27"/>
                      </a:lnTo>
                      <a:lnTo>
                        <a:pt x="85" y="0"/>
                      </a:lnTo>
                      <a:lnTo>
                        <a:pt x="69" y="53"/>
                      </a:lnTo>
                      <a:lnTo>
                        <a:pt x="37" y="59"/>
                      </a:lnTo>
                      <a:lnTo>
                        <a:pt x="0" y="22"/>
                      </a:lnTo>
                      <a:lnTo>
                        <a:pt x="37" y="16"/>
                      </a:lnTo>
                      <a:close/>
                    </a:path>
                  </a:pathLst>
                </a:custGeom>
                <a:solidFill>
                  <a:srgbClr val="0066FF"/>
                </a:solidFill>
                <a:ln w="12700" cmpd="sng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de-DE" sz="22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6287" name="Freeform 1219"/>
                <p:cNvSpPr>
                  <a:spLocks/>
                </p:cNvSpPr>
                <p:nvPr/>
              </p:nvSpPr>
              <p:spPr bwMode="auto">
                <a:xfrm>
                  <a:off x="2738" y="1093"/>
                  <a:ext cx="21" cy="16"/>
                </a:xfrm>
                <a:custGeom>
                  <a:avLst/>
                  <a:gdLst>
                    <a:gd name="T0" fmla="*/ 11 w 42"/>
                    <a:gd name="T1" fmla="*/ 0 h 32"/>
                    <a:gd name="T2" fmla="*/ 19 w 42"/>
                    <a:gd name="T3" fmla="*/ 6 h 32"/>
                    <a:gd name="T4" fmla="*/ 21 w 42"/>
                    <a:gd name="T5" fmla="*/ 16 h 32"/>
                    <a:gd name="T6" fmla="*/ 0 w 42"/>
                    <a:gd name="T7" fmla="*/ 16 h 32"/>
                    <a:gd name="T8" fmla="*/ 11 w 42"/>
                    <a:gd name="T9" fmla="*/ 0 h 32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42" h="32">
                      <a:moveTo>
                        <a:pt x="21" y="0"/>
                      </a:moveTo>
                      <a:lnTo>
                        <a:pt x="37" y="11"/>
                      </a:lnTo>
                      <a:lnTo>
                        <a:pt x="42" y="32"/>
                      </a:lnTo>
                      <a:lnTo>
                        <a:pt x="0" y="32"/>
                      </a:lnTo>
                      <a:lnTo>
                        <a:pt x="21" y="0"/>
                      </a:lnTo>
                      <a:close/>
                    </a:path>
                  </a:pathLst>
                </a:custGeom>
                <a:solidFill>
                  <a:srgbClr val="0066FF"/>
                </a:solidFill>
                <a:ln w="12700" cmpd="sng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de-DE" sz="22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6288" name="Freeform 1220"/>
                <p:cNvSpPr>
                  <a:spLocks/>
                </p:cNvSpPr>
                <p:nvPr/>
              </p:nvSpPr>
              <p:spPr bwMode="auto">
                <a:xfrm>
                  <a:off x="2194" y="1634"/>
                  <a:ext cx="32" cy="18"/>
                </a:xfrm>
                <a:custGeom>
                  <a:avLst/>
                  <a:gdLst>
                    <a:gd name="T0" fmla="*/ 32 w 64"/>
                    <a:gd name="T1" fmla="*/ 10 h 37"/>
                    <a:gd name="T2" fmla="*/ 8 w 64"/>
                    <a:gd name="T3" fmla="*/ 0 h 37"/>
                    <a:gd name="T4" fmla="*/ 0 w 64"/>
                    <a:gd name="T5" fmla="*/ 8 h 37"/>
                    <a:gd name="T6" fmla="*/ 3 w 64"/>
                    <a:gd name="T7" fmla="*/ 18 h 37"/>
                    <a:gd name="T8" fmla="*/ 32 w 64"/>
                    <a:gd name="T9" fmla="*/ 10 h 3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64" h="37">
                      <a:moveTo>
                        <a:pt x="64" y="21"/>
                      </a:moveTo>
                      <a:lnTo>
                        <a:pt x="16" y="0"/>
                      </a:lnTo>
                      <a:lnTo>
                        <a:pt x="0" y="16"/>
                      </a:lnTo>
                      <a:lnTo>
                        <a:pt x="6" y="37"/>
                      </a:lnTo>
                      <a:lnTo>
                        <a:pt x="64" y="21"/>
                      </a:lnTo>
                      <a:close/>
                    </a:path>
                  </a:pathLst>
                </a:custGeom>
                <a:solidFill>
                  <a:srgbClr val="0066FF"/>
                </a:solidFill>
                <a:ln w="12700" cmpd="sng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de-DE" sz="22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</p:grpSp>
        </p:grpSp>
      </p:grpSp>
      <p:sp>
        <p:nvSpPr>
          <p:cNvPr id="6249" name="Freeform 1221"/>
          <p:cNvSpPr>
            <a:spLocks/>
          </p:cNvSpPr>
          <p:nvPr/>
        </p:nvSpPr>
        <p:spPr bwMode="auto">
          <a:xfrm>
            <a:off x="7065960" y="4516333"/>
            <a:ext cx="562516" cy="228028"/>
          </a:xfrm>
          <a:custGeom>
            <a:avLst/>
            <a:gdLst>
              <a:gd name="T0" fmla="*/ 114 w 621"/>
              <a:gd name="T1" fmla="*/ 7 h 276"/>
              <a:gd name="T2" fmla="*/ 125 w 621"/>
              <a:gd name="T3" fmla="*/ 0 h 276"/>
              <a:gd name="T4" fmla="*/ 138 w 621"/>
              <a:gd name="T5" fmla="*/ 0 h 276"/>
              <a:gd name="T6" fmla="*/ 144 w 621"/>
              <a:gd name="T7" fmla="*/ 10 h 276"/>
              <a:gd name="T8" fmla="*/ 156 w 621"/>
              <a:gd name="T9" fmla="*/ 2 h 276"/>
              <a:gd name="T10" fmla="*/ 168 w 621"/>
              <a:gd name="T11" fmla="*/ 5 h 276"/>
              <a:gd name="T12" fmla="*/ 187 w 621"/>
              <a:gd name="T13" fmla="*/ 23 h 276"/>
              <a:gd name="T14" fmla="*/ 208 w 621"/>
              <a:gd name="T15" fmla="*/ 30 h 276"/>
              <a:gd name="T16" fmla="*/ 216 w 621"/>
              <a:gd name="T17" fmla="*/ 32 h 276"/>
              <a:gd name="T18" fmla="*/ 226 w 621"/>
              <a:gd name="T19" fmla="*/ 24 h 276"/>
              <a:gd name="T20" fmla="*/ 236 w 621"/>
              <a:gd name="T21" fmla="*/ 21 h 276"/>
              <a:gd name="T22" fmla="*/ 265 w 621"/>
              <a:gd name="T23" fmla="*/ 28 h 276"/>
              <a:gd name="T24" fmla="*/ 303 w 621"/>
              <a:gd name="T25" fmla="*/ 36 h 276"/>
              <a:gd name="T26" fmla="*/ 333 w 621"/>
              <a:gd name="T27" fmla="*/ 44 h 276"/>
              <a:gd name="T28" fmla="*/ 323 w 621"/>
              <a:gd name="T29" fmla="*/ 55 h 276"/>
              <a:gd name="T30" fmla="*/ 303 w 621"/>
              <a:gd name="T31" fmla="*/ 73 h 276"/>
              <a:gd name="T32" fmla="*/ 298 w 621"/>
              <a:gd name="T33" fmla="*/ 79 h 276"/>
              <a:gd name="T34" fmla="*/ 300 w 621"/>
              <a:gd name="T35" fmla="*/ 92 h 276"/>
              <a:gd name="T36" fmla="*/ 286 w 621"/>
              <a:gd name="T37" fmla="*/ 92 h 276"/>
              <a:gd name="T38" fmla="*/ 271 w 621"/>
              <a:gd name="T39" fmla="*/ 82 h 276"/>
              <a:gd name="T40" fmla="*/ 257 w 621"/>
              <a:gd name="T41" fmla="*/ 79 h 276"/>
              <a:gd name="T42" fmla="*/ 220 w 621"/>
              <a:gd name="T43" fmla="*/ 87 h 276"/>
              <a:gd name="T44" fmla="*/ 211 w 621"/>
              <a:gd name="T45" fmla="*/ 94 h 276"/>
              <a:gd name="T46" fmla="*/ 201 w 621"/>
              <a:gd name="T47" fmla="*/ 107 h 276"/>
              <a:gd name="T48" fmla="*/ 181 w 621"/>
              <a:gd name="T49" fmla="*/ 117 h 276"/>
              <a:gd name="T50" fmla="*/ 169 w 621"/>
              <a:gd name="T51" fmla="*/ 117 h 276"/>
              <a:gd name="T52" fmla="*/ 157 w 621"/>
              <a:gd name="T53" fmla="*/ 108 h 276"/>
              <a:gd name="T54" fmla="*/ 146 w 621"/>
              <a:gd name="T55" fmla="*/ 108 h 276"/>
              <a:gd name="T56" fmla="*/ 109 w 621"/>
              <a:gd name="T57" fmla="*/ 125 h 276"/>
              <a:gd name="T58" fmla="*/ 91 w 621"/>
              <a:gd name="T59" fmla="*/ 133 h 276"/>
              <a:gd name="T60" fmla="*/ 78 w 621"/>
              <a:gd name="T61" fmla="*/ 135 h 276"/>
              <a:gd name="T62" fmla="*/ 47 w 621"/>
              <a:gd name="T63" fmla="*/ 133 h 276"/>
              <a:gd name="T64" fmla="*/ 35 w 621"/>
              <a:gd name="T65" fmla="*/ 133 h 276"/>
              <a:gd name="T66" fmla="*/ 25 w 621"/>
              <a:gd name="T67" fmla="*/ 120 h 276"/>
              <a:gd name="T68" fmla="*/ 21 w 621"/>
              <a:gd name="T69" fmla="*/ 116 h 276"/>
              <a:gd name="T70" fmla="*/ 10 w 621"/>
              <a:gd name="T71" fmla="*/ 111 h 276"/>
              <a:gd name="T72" fmla="*/ 5 w 621"/>
              <a:gd name="T73" fmla="*/ 105 h 276"/>
              <a:gd name="T74" fmla="*/ 0 w 621"/>
              <a:gd name="T75" fmla="*/ 92 h 276"/>
              <a:gd name="T76" fmla="*/ 0 w 621"/>
              <a:gd name="T77" fmla="*/ 77 h 276"/>
              <a:gd name="T78" fmla="*/ 32 w 621"/>
              <a:gd name="T79" fmla="*/ 65 h 276"/>
              <a:gd name="T80" fmla="*/ 68 w 621"/>
              <a:gd name="T81" fmla="*/ 65 h 276"/>
              <a:gd name="T82" fmla="*/ 90 w 621"/>
              <a:gd name="T83" fmla="*/ 47 h 276"/>
              <a:gd name="T84" fmla="*/ 93 w 621"/>
              <a:gd name="T85" fmla="*/ 16 h 276"/>
              <a:gd name="T86" fmla="*/ 114 w 621"/>
              <a:gd name="T87" fmla="*/ 7 h 27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</a:gdLst>
            <a:ahLst/>
            <a:cxnLst>
              <a:cxn ang="T88">
                <a:pos x="T0" y="T1"/>
              </a:cxn>
              <a:cxn ang="T89">
                <a:pos x="T2" y="T3"/>
              </a:cxn>
              <a:cxn ang="T90">
                <a:pos x="T4" y="T5"/>
              </a:cxn>
              <a:cxn ang="T91">
                <a:pos x="T6" y="T7"/>
              </a:cxn>
              <a:cxn ang="T92">
                <a:pos x="T8" y="T9"/>
              </a:cxn>
              <a:cxn ang="T93">
                <a:pos x="T10" y="T11"/>
              </a:cxn>
              <a:cxn ang="T94">
                <a:pos x="T12" y="T13"/>
              </a:cxn>
              <a:cxn ang="T95">
                <a:pos x="T14" y="T15"/>
              </a:cxn>
              <a:cxn ang="T96">
                <a:pos x="T16" y="T17"/>
              </a:cxn>
              <a:cxn ang="T97">
                <a:pos x="T18" y="T19"/>
              </a:cxn>
              <a:cxn ang="T98">
                <a:pos x="T20" y="T21"/>
              </a:cxn>
              <a:cxn ang="T99">
                <a:pos x="T22" y="T23"/>
              </a:cxn>
              <a:cxn ang="T100">
                <a:pos x="T24" y="T25"/>
              </a:cxn>
              <a:cxn ang="T101">
                <a:pos x="T26" y="T27"/>
              </a:cxn>
              <a:cxn ang="T102">
                <a:pos x="T28" y="T29"/>
              </a:cxn>
              <a:cxn ang="T103">
                <a:pos x="T30" y="T31"/>
              </a:cxn>
              <a:cxn ang="T104">
                <a:pos x="T32" y="T33"/>
              </a:cxn>
              <a:cxn ang="T105">
                <a:pos x="T34" y="T35"/>
              </a:cxn>
              <a:cxn ang="T106">
                <a:pos x="T36" y="T37"/>
              </a:cxn>
              <a:cxn ang="T107">
                <a:pos x="T38" y="T39"/>
              </a:cxn>
              <a:cxn ang="T108">
                <a:pos x="T40" y="T41"/>
              </a:cxn>
              <a:cxn ang="T109">
                <a:pos x="T42" y="T43"/>
              </a:cxn>
              <a:cxn ang="T110">
                <a:pos x="T44" y="T45"/>
              </a:cxn>
              <a:cxn ang="T111">
                <a:pos x="T46" y="T47"/>
              </a:cxn>
              <a:cxn ang="T112">
                <a:pos x="T48" y="T49"/>
              </a:cxn>
              <a:cxn ang="T113">
                <a:pos x="T50" y="T51"/>
              </a:cxn>
              <a:cxn ang="T114">
                <a:pos x="T52" y="T53"/>
              </a:cxn>
              <a:cxn ang="T115">
                <a:pos x="T54" y="T55"/>
              </a:cxn>
              <a:cxn ang="T116">
                <a:pos x="T56" y="T57"/>
              </a:cxn>
              <a:cxn ang="T117">
                <a:pos x="T58" y="T59"/>
              </a:cxn>
              <a:cxn ang="T118">
                <a:pos x="T60" y="T61"/>
              </a:cxn>
              <a:cxn ang="T119">
                <a:pos x="T62" y="T63"/>
              </a:cxn>
              <a:cxn ang="T120">
                <a:pos x="T64" y="T65"/>
              </a:cxn>
              <a:cxn ang="T121">
                <a:pos x="T66" y="T67"/>
              </a:cxn>
              <a:cxn ang="T122">
                <a:pos x="T68" y="T69"/>
              </a:cxn>
              <a:cxn ang="T123">
                <a:pos x="T70" y="T71"/>
              </a:cxn>
              <a:cxn ang="T124">
                <a:pos x="T72" y="T73"/>
              </a:cxn>
              <a:cxn ang="T125">
                <a:pos x="T74" y="T75"/>
              </a:cxn>
              <a:cxn ang="T126">
                <a:pos x="T76" y="T77"/>
              </a:cxn>
              <a:cxn ang="T127">
                <a:pos x="T78" y="T79"/>
              </a:cxn>
              <a:cxn ang="T128">
                <a:pos x="T80" y="T81"/>
              </a:cxn>
              <a:cxn ang="T129">
                <a:pos x="T82" y="T83"/>
              </a:cxn>
              <a:cxn ang="T130">
                <a:pos x="T84" y="T85"/>
              </a:cxn>
              <a:cxn ang="T131">
                <a:pos x="T86" y="T87"/>
              </a:cxn>
            </a:cxnLst>
            <a:rect l="0" t="0" r="r" b="b"/>
            <a:pathLst>
              <a:path w="621" h="276">
                <a:moveTo>
                  <a:pt x="212" y="15"/>
                </a:moveTo>
                <a:lnTo>
                  <a:pt x="233" y="0"/>
                </a:lnTo>
                <a:lnTo>
                  <a:pt x="257" y="0"/>
                </a:lnTo>
                <a:lnTo>
                  <a:pt x="268" y="20"/>
                </a:lnTo>
                <a:lnTo>
                  <a:pt x="291" y="4"/>
                </a:lnTo>
                <a:lnTo>
                  <a:pt x="314" y="11"/>
                </a:lnTo>
                <a:lnTo>
                  <a:pt x="349" y="46"/>
                </a:lnTo>
                <a:lnTo>
                  <a:pt x="388" y="62"/>
                </a:lnTo>
                <a:lnTo>
                  <a:pt x="402" y="66"/>
                </a:lnTo>
                <a:lnTo>
                  <a:pt x="422" y="50"/>
                </a:lnTo>
                <a:lnTo>
                  <a:pt x="441" y="43"/>
                </a:lnTo>
                <a:lnTo>
                  <a:pt x="494" y="57"/>
                </a:lnTo>
                <a:lnTo>
                  <a:pt x="565" y="73"/>
                </a:lnTo>
                <a:lnTo>
                  <a:pt x="621" y="89"/>
                </a:lnTo>
                <a:lnTo>
                  <a:pt x="602" y="112"/>
                </a:lnTo>
                <a:lnTo>
                  <a:pt x="565" y="149"/>
                </a:lnTo>
                <a:lnTo>
                  <a:pt x="556" y="161"/>
                </a:lnTo>
                <a:lnTo>
                  <a:pt x="559" y="188"/>
                </a:lnTo>
                <a:lnTo>
                  <a:pt x="533" y="188"/>
                </a:lnTo>
                <a:lnTo>
                  <a:pt x="506" y="168"/>
                </a:lnTo>
                <a:lnTo>
                  <a:pt x="480" y="161"/>
                </a:lnTo>
                <a:lnTo>
                  <a:pt x="411" y="177"/>
                </a:lnTo>
                <a:lnTo>
                  <a:pt x="393" y="193"/>
                </a:lnTo>
                <a:lnTo>
                  <a:pt x="374" y="218"/>
                </a:lnTo>
                <a:lnTo>
                  <a:pt x="337" y="240"/>
                </a:lnTo>
                <a:lnTo>
                  <a:pt x="316" y="240"/>
                </a:lnTo>
                <a:lnTo>
                  <a:pt x="293" y="221"/>
                </a:lnTo>
                <a:lnTo>
                  <a:pt x="273" y="221"/>
                </a:lnTo>
                <a:lnTo>
                  <a:pt x="203" y="255"/>
                </a:lnTo>
                <a:lnTo>
                  <a:pt x="169" y="272"/>
                </a:lnTo>
                <a:lnTo>
                  <a:pt x="145" y="276"/>
                </a:lnTo>
                <a:lnTo>
                  <a:pt x="88" y="272"/>
                </a:lnTo>
                <a:lnTo>
                  <a:pt x="65" y="272"/>
                </a:lnTo>
                <a:lnTo>
                  <a:pt x="47" y="246"/>
                </a:lnTo>
                <a:lnTo>
                  <a:pt x="39" y="237"/>
                </a:lnTo>
                <a:lnTo>
                  <a:pt x="19" y="226"/>
                </a:lnTo>
                <a:lnTo>
                  <a:pt x="9" y="214"/>
                </a:lnTo>
                <a:lnTo>
                  <a:pt x="0" y="188"/>
                </a:lnTo>
                <a:lnTo>
                  <a:pt x="0" y="158"/>
                </a:lnTo>
                <a:lnTo>
                  <a:pt x="60" y="133"/>
                </a:lnTo>
                <a:lnTo>
                  <a:pt x="127" y="133"/>
                </a:lnTo>
                <a:lnTo>
                  <a:pt x="167" y="96"/>
                </a:lnTo>
                <a:lnTo>
                  <a:pt x="173" y="32"/>
                </a:lnTo>
                <a:lnTo>
                  <a:pt x="212" y="15"/>
                </a:lnTo>
                <a:close/>
              </a:path>
            </a:pathLst>
          </a:custGeom>
          <a:solidFill>
            <a:srgbClr val="B2B2B2"/>
          </a:solidFill>
          <a:ln w="11176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22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6250" name="Freeform 1222"/>
          <p:cNvSpPr>
            <a:spLocks/>
          </p:cNvSpPr>
          <p:nvPr/>
        </p:nvSpPr>
        <p:spPr bwMode="auto">
          <a:xfrm>
            <a:off x="7010215" y="4595721"/>
            <a:ext cx="641910" cy="506729"/>
          </a:xfrm>
          <a:custGeom>
            <a:avLst/>
            <a:gdLst>
              <a:gd name="T0" fmla="*/ 2 w 741"/>
              <a:gd name="T1" fmla="*/ 190 h 448"/>
              <a:gd name="T2" fmla="*/ 13 w 741"/>
              <a:gd name="T3" fmla="*/ 203 h 448"/>
              <a:gd name="T4" fmla="*/ 12 w 741"/>
              <a:gd name="T5" fmla="*/ 210 h 448"/>
              <a:gd name="T6" fmla="*/ 15 w 741"/>
              <a:gd name="T7" fmla="*/ 223 h 448"/>
              <a:gd name="T8" fmla="*/ 25 w 741"/>
              <a:gd name="T9" fmla="*/ 223 h 448"/>
              <a:gd name="T10" fmla="*/ 63 w 741"/>
              <a:gd name="T11" fmla="*/ 272 h 448"/>
              <a:gd name="T12" fmla="*/ 75 w 741"/>
              <a:gd name="T13" fmla="*/ 274 h 448"/>
              <a:gd name="T14" fmla="*/ 106 w 741"/>
              <a:gd name="T15" fmla="*/ 300 h 448"/>
              <a:gd name="T16" fmla="*/ 120 w 741"/>
              <a:gd name="T17" fmla="*/ 285 h 448"/>
              <a:gd name="T18" fmla="*/ 142 w 741"/>
              <a:gd name="T19" fmla="*/ 287 h 448"/>
              <a:gd name="T20" fmla="*/ 149 w 741"/>
              <a:gd name="T21" fmla="*/ 293 h 448"/>
              <a:gd name="T22" fmla="*/ 166 w 741"/>
              <a:gd name="T23" fmla="*/ 285 h 448"/>
              <a:gd name="T24" fmla="*/ 199 w 741"/>
              <a:gd name="T25" fmla="*/ 267 h 448"/>
              <a:gd name="T26" fmla="*/ 238 w 741"/>
              <a:gd name="T27" fmla="*/ 258 h 448"/>
              <a:gd name="T28" fmla="*/ 254 w 741"/>
              <a:gd name="T29" fmla="*/ 263 h 448"/>
              <a:gd name="T30" fmla="*/ 259 w 741"/>
              <a:gd name="T31" fmla="*/ 274 h 448"/>
              <a:gd name="T32" fmla="*/ 273 w 741"/>
              <a:gd name="T33" fmla="*/ 254 h 448"/>
              <a:gd name="T34" fmla="*/ 291 w 741"/>
              <a:gd name="T35" fmla="*/ 246 h 448"/>
              <a:gd name="T36" fmla="*/ 308 w 741"/>
              <a:gd name="T37" fmla="*/ 242 h 448"/>
              <a:gd name="T38" fmla="*/ 338 w 741"/>
              <a:gd name="T39" fmla="*/ 203 h 448"/>
              <a:gd name="T40" fmla="*/ 347 w 741"/>
              <a:gd name="T41" fmla="*/ 179 h 448"/>
              <a:gd name="T42" fmla="*/ 350 w 741"/>
              <a:gd name="T43" fmla="*/ 133 h 448"/>
              <a:gd name="T44" fmla="*/ 354 w 741"/>
              <a:gd name="T45" fmla="*/ 96 h 448"/>
              <a:gd name="T46" fmla="*/ 366 w 741"/>
              <a:gd name="T47" fmla="*/ 94 h 448"/>
              <a:gd name="T48" fmla="*/ 374 w 741"/>
              <a:gd name="T49" fmla="*/ 80 h 448"/>
              <a:gd name="T50" fmla="*/ 380 w 741"/>
              <a:gd name="T51" fmla="*/ 70 h 448"/>
              <a:gd name="T52" fmla="*/ 368 w 741"/>
              <a:gd name="T53" fmla="*/ 59 h 448"/>
              <a:gd name="T54" fmla="*/ 362 w 741"/>
              <a:gd name="T55" fmla="*/ 64 h 448"/>
              <a:gd name="T56" fmla="*/ 345 w 741"/>
              <a:gd name="T57" fmla="*/ 59 h 448"/>
              <a:gd name="T58" fmla="*/ 335 w 741"/>
              <a:gd name="T59" fmla="*/ 42 h 448"/>
              <a:gd name="T60" fmla="*/ 325 w 741"/>
              <a:gd name="T61" fmla="*/ 17 h 448"/>
              <a:gd name="T62" fmla="*/ 313 w 741"/>
              <a:gd name="T63" fmla="*/ 17 h 448"/>
              <a:gd name="T64" fmla="*/ 295 w 741"/>
              <a:gd name="T65" fmla="*/ 0 h 448"/>
              <a:gd name="T66" fmla="*/ 285 w 741"/>
              <a:gd name="T67" fmla="*/ 2 h 448"/>
              <a:gd name="T68" fmla="*/ 248 w 741"/>
              <a:gd name="T69" fmla="*/ 8 h 448"/>
              <a:gd name="T70" fmla="*/ 241 w 741"/>
              <a:gd name="T71" fmla="*/ 22 h 448"/>
              <a:gd name="T72" fmla="*/ 231 w 741"/>
              <a:gd name="T73" fmla="*/ 39 h 448"/>
              <a:gd name="T74" fmla="*/ 217 w 741"/>
              <a:gd name="T75" fmla="*/ 48 h 448"/>
              <a:gd name="T76" fmla="*/ 205 w 741"/>
              <a:gd name="T77" fmla="*/ 52 h 448"/>
              <a:gd name="T78" fmla="*/ 195 w 741"/>
              <a:gd name="T79" fmla="*/ 48 h 448"/>
              <a:gd name="T80" fmla="*/ 187 w 741"/>
              <a:gd name="T81" fmla="*/ 42 h 448"/>
              <a:gd name="T82" fmla="*/ 181 w 741"/>
              <a:gd name="T83" fmla="*/ 39 h 448"/>
              <a:gd name="T84" fmla="*/ 169 w 741"/>
              <a:gd name="T85" fmla="*/ 46 h 448"/>
              <a:gd name="T86" fmla="*/ 154 w 741"/>
              <a:gd name="T87" fmla="*/ 57 h 448"/>
              <a:gd name="T88" fmla="*/ 122 w 741"/>
              <a:gd name="T89" fmla="*/ 74 h 448"/>
              <a:gd name="T90" fmla="*/ 108 w 741"/>
              <a:gd name="T91" fmla="*/ 77 h 448"/>
              <a:gd name="T92" fmla="*/ 75 w 741"/>
              <a:gd name="T93" fmla="*/ 74 h 448"/>
              <a:gd name="T94" fmla="*/ 70 w 741"/>
              <a:gd name="T95" fmla="*/ 72 h 448"/>
              <a:gd name="T96" fmla="*/ 62 w 741"/>
              <a:gd name="T97" fmla="*/ 54 h 448"/>
              <a:gd name="T98" fmla="*/ 51 w 741"/>
              <a:gd name="T99" fmla="*/ 46 h 448"/>
              <a:gd name="T100" fmla="*/ 47 w 741"/>
              <a:gd name="T101" fmla="*/ 52 h 448"/>
              <a:gd name="T102" fmla="*/ 45 w 741"/>
              <a:gd name="T103" fmla="*/ 70 h 448"/>
              <a:gd name="T104" fmla="*/ 39 w 741"/>
              <a:gd name="T105" fmla="*/ 87 h 448"/>
              <a:gd name="T106" fmla="*/ 27 w 741"/>
              <a:gd name="T107" fmla="*/ 87 h 448"/>
              <a:gd name="T108" fmla="*/ 24 w 741"/>
              <a:gd name="T109" fmla="*/ 92 h 448"/>
              <a:gd name="T110" fmla="*/ 30 w 741"/>
              <a:gd name="T111" fmla="*/ 110 h 448"/>
              <a:gd name="T112" fmla="*/ 28 w 741"/>
              <a:gd name="T113" fmla="*/ 127 h 448"/>
              <a:gd name="T114" fmla="*/ 20 w 741"/>
              <a:gd name="T115" fmla="*/ 144 h 448"/>
              <a:gd name="T116" fmla="*/ 13 w 741"/>
              <a:gd name="T117" fmla="*/ 151 h 448"/>
              <a:gd name="T118" fmla="*/ 4 w 741"/>
              <a:gd name="T119" fmla="*/ 157 h 448"/>
              <a:gd name="T120" fmla="*/ 0 w 741"/>
              <a:gd name="T121" fmla="*/ 171 h 448"/>
              <a:gd name="T122" fmla="*/ 2 w 741"/>
              <a:gd name="T123" fmla="*/ 190 h 448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</a:gdLst>
            <a:ahLst/>
            <a:cxnLst>
              <a:cxn ang="T124">
                <a:pos x="T0" y="T1"/>
              </a:cxn>
              <a:cxn ang="T125">
                <a:pos x="T2" y="T3"/>
              </a:cxn>
              <a:cxn ang="T126">
                <a:pos x="T4" y="T5"/>
              </a:cxn>
              <a:cxn ang="T127">
                <a:pos x="T6" y="T7"/>
              </a:cxn>
              <a:cxn ang="T128">
                <a:pos x="T8" y="T9"/>
              </a:cxn>
              <a:cxn ang="T129">
                <a:pos x="T10" y="T11"/>
              </a:cxn>
              <a:cxn ang="T130">
                <a:pos x="T12" y="T13"/>
              </a:cxn>
              <a:cxn ang="T131">
                <a:pos x="T14" y="T15"/>
              </a:cxn>
              <a:cxn ang="T132">
                <a:pos x="T16" y="T17"/>
              </a:cxn>
              <a:cxn ang="T133">
                <a:pos x="T18" y="T19"/>
              </a:cxn>
              <a:cxn ang="T134">
                <a:pos x="T20" y="T21"/>
              </a:cxn>
              <a:cxn ang="T135">
                <a:pos x="T22" y="T23"/>
              </a:cxn>
              <a:cxn ang="T136">
                <a:pos x="T24" y="T25"/>
              </a:cxn>
              <a:cxn ang="T137">
                <a:pos x="T26" y="T27"/>
              </a:cxn>
              <a:cxn ang="T138">
                <a:pos x="T28" y="T29"/>
              </a:cxn>
              <a:cxn ang="T139">
                <a:pos x="T30" y="T31"/>
              </a:cxn>
              <a:cxn ang="T140">
                <a:pos x="T32" y="T33"/>
              </a:cxn>
              <a:cxn ang="T141">
                <a:pos x="T34" y="T35"/>
              </a:cxn>
              <a:cxn ang="T142">
                <a:pos x="T36" y="T37"/>
              </a:cxn>
              <a:cxn ang="T143">
                <a:pos x="T38" y="T39"/>
              </a:cxn>
              <a:cxn ang="T144">
                <a:pos x="T40" y="T41"/>
              </a:cxn>
              <a:cxn ang="T145">
                <a:pos x="T42" y="T43"/>
              </a:cxn>
              <a:cxn ang="T146">
                <a:pos x="T44" y="T45"/>
              </a:cxn>
              <a:cxn ang="T147">
                <a:pos x="T46" y="T47"/>
              </a:cxn>
              <a:cxn ang="T148">
                <a:pos x="T48" y="T49"/>
              </a:cxn>
              <a:cxn ang="T149">
                <a:pos x="T50" y="T51"/>
              </a:cxn>
              <a:cxn ang="T150">
                <a:pos x="T52" y="T53"/>
              </a:cxn>
              <a:cxn ang="T151">
                <a:pos x="T54" y="T55"/>
              </a:cxn>
              <a:cxn ang="T152">
                <a:pos x="T56" y="T57"/>
              </a:cxn>
              <a:cxn ang="T153">
                <a:pos x="T58" y="T59"/>
              </a:cxn>
              <a:cxn ang="T154">
                <a:pos x="T60" y="T61"/>
              </a:cxn>
              <a:cxn ang="T155">
                <a:pos x="T62" y="T63"/>
              </a:cxn>
              <a:cxn ang="T156">
                <a:pos x="T64" y="T65"/>
              </a:cxn>
              <a:cxn ang="T157">
                <a:pos x="T66" y="T67"/>
              </a:cxn>
              <a:cxn ang="T158">
                <a:pos x="T68" y="T69"/>
              </a:cxn>
              <a:cxn ang="T159">
                <a:pos x="T70" y="T71"/>
              </a:cxn>
              <a:cxn ang="T160">
                <a:pos x="T72" y="T73"/>
              </a:cxn>
              <a:cxn ang="T161">
                <a:pos x="T74" y="T75"/>
              </a:cxn>
              <a:cxn ang="T162">
                <a:pos x="T76" y="T77"/>
              </a:cxn>
              <a:cxn ang="T163">
                <a:pos x="T78" y="T79"/>
              </a:cxn>
              <a:cxn ang="T164">
                <a:pos x="T80" y="T81"/>
              </a:cxn>
              <a:cxn ang="T165">
                <a:pos x="T82" y="T83"/>
              </a:cxn>
              <a:cxn ang="T166">
                <a:pos x="T84" y="T85"/>
              </a:cxn>
              <a:cxn ang="T167">
                <a:pos x="T86" y="T87"/>
              </a:cxn>
              <a:cxn ang="T168">
                <a:pos x="T88" y="T89"/>
              </a:cxn>
              <a:cxn ang="T169">
                <a:pos x="T90" y="T91"/>
              </a:cxn>
              <a:cxn ang="T170">
                <a:pos x="T92" y="T93"/>
              </a:cxn>
              <a:cxn ang="T171">
                <a:pos x="T94" y="T95"/>
              </a:cxn>
              <a:cxn ang="T172">
                <a:pos x="T96" y="T97"/>
              </a:cxn>
              <a:cxn ang="T173">
                <a:pos x="T98" y="T99"/>
              </a:cxn>
              <a:cxn ang="T174">
                <a:pos x="T100" y="T101"/>
              </a:cxn>
              <a:cxn ang="T175">
                <a:pos x="T102" y="T103"/>
              </a:cxn>
              <a:cxn ang="T176">
                <a:pos x="T104" y="T105"/>
              </a:cxn>
              <a:cxn ang="T177">
                <a:pos x="T106" y="T107"/>
              </a:cxn>
              <a:cxn ang="T178">
                <a:pos x="T108" y="T109"/>
              </a:cxn>
              <a:cxn ang="T179">
                <a:pos x="T110" y="T111"/>
              </a:cxn>
              <a:cxn ang="T180">
                <a:pos x="T112" y="T113"/>
              </a:cxn>
              <a:cxn ang="T181">
                <a:pos x="T114" y="T115"/>
              </a:cxn>
              <a:cxn ang="T182">
                <a:pos x="T116" y="T117"/>
              </a:cxn>
              <a:cxn ang="T183">
                <a:pos x="T118" y="T119"/>
              </a:cxn>
              <a:cxn ang="T184">
                <a:pos x="T120" y="T121"/>
              </a:cxn>
              <a:cxn ang="T185">
                <a:pos x="T122" y="T123"/>
              </a:cxn>
            </a:cxnLst>
            <a:rect l="0" t="0" r="r" b="b"/>
            <a:pathLst>
              <a:path w="741" h="448">
                <a:moveTo>
                  <a:pt x="3" y="284"/>
                </a:moveTo>
                <a:lnTo>
                  <a:pt x="26" y="303"/>
                </a:lnTo>
                <a:lnTo>
                  <a:pt x="23" y="314"/>
                </a:lnTo>
                <a:lnTo>
                  <a:pt x="30" y="333"/>
                </a:lnTo>
                <a:lnTo>
                  <a:pt x="49" y="333"/>
                </a:lnTo>
                <a:lnTo>
                  <a:pt x="123" y="406"/>
                </a:lnTo>
                <a:lnTo>
                  <a:pt x="146" y="409"/>
                </a:lnTo>
                <a:lnTo>
                  <a:pt x="206" y="448"/>
                </a:lnTo>
                <a:lnTo>
                  <a:pt x="234" y="425"/>
                </a:lnTo>
                <a:lnTo>
                  <a:pt x="277" y="429"/>
                </a:lnTo>
                <a:lnTo>
                  <a:pt x="291" y="437"/>
                </a:lnTo>
                <a:lnTo>
                  <a:pt x="323" y="425"/>
                </a:lnTo>
                <a:lnTo>
                  <a:pt x="388" y="399"/>
                </a:lnTo>
                <a:lnTo>
                  <a:pt x="464" y="386"/>
                </a:lnTo>
                <a:lnTo>
                  <a:pt x="496" y="392"/>
                </a:lnTo>
                <a:lnTo>
                  <a:pt x="506" y="409"/>
                </a:lnTo>
                <a:lnTo>
                  <a:pt x="533" y="379"/>
                </a:lnTo>
                <a:lnTo>
                  <a:pt x="568" y="367"/>
                </a:lnTo>
                <a:lnTo>
                  <a:pt x="601" y="362"/>
                </a:lnTo>
                <a:lnTo>
                  <a:pt x="660" y="303"/>
                </a:lnTo>
                <a:lnTo>
                  <a:pt x="676" y="268"/>
                </a:lnTo>
                <a:lnTo>
                  <a:pt x="683" y="199"/>
                </a:lnTo>
                <a:lnTo>
                  <a:pt x="690" y="143"/>
                </a:lnTo>
                <a:lnTo>
                  <a:pt x="713" y="141"/>
                </a:lnTo>
                <a:lnTo>
                  <a:pt x="730" y="120"/>
                </a:lnTo>
                <a:lnTo>
                  <a:pt x="741" y="104"/>
                </a:lnTo>
                <a:lnTo>
                  <a:pt x="718" y="88"/>
                </a:lnTo>
                <a:lnTo>
                  <a:pt x="706" y="95"/>
                </a:lnTo>
                <a:lnTo>
                  <a:pt x="672" y="88"/>
                </a:lnTo>
                <a:lnTo>
                  <a:pt x="653" y="62"/>
                </a:lnTo>
                <a:lnTo>
                  <a:pt x="633" y="26"/>
                </a:lnTo>
                <a:lnTo>
                  <a:pt x="610" y="26"/>
                </a:lnTo>
                <a:lnTo>
                  <a:pt x="575" y="0"/>
                </a:lnTo>
                <a:lnTo>
                  <a:pt x="556" y="3"/>
                </a:lnTo>
                <a:lnTo>
                  <a:pt x="483" y="12"/>
                </a:lnTo>
                <a:lnTo>
                  <a:pt x="469" y="33"/>
                </a:lnTo>
                <a:lnTo>
                  <a:pt x="450" y="58"/>
                </a:lnTo>
                <a:lnTo>
                  <a:pt x="423" y="72"/>
                </a:lnTo>
                <a:lnTo>
                  <a:pt x="399" y="77"/>
                </a:lnTo>
                <a:lnTo>
                  <a:pt x="381" y="72"/>
                </a:lnTo>
                <a:lnTo>
                  <a:pt x="365" y="62"/>
                </a:lnTo>
                <a:lnTo>
                  <a:pt x="353" y="58"/>
                </a:lnTo>
                <a:lnTo>
                  <a:pt x="330" y="69"/>
                </a:lnTo>
                <a:lnTo>
                  <a:pt x="300" y="85"/>
                </a:lnTo>
                <a:lnTo>
                  <a:pt x="238" y="111"/>
                </a:lnTo>
                <a:lnTo>
                  <a:pt x="211" y="115"/>
                </a:lnTo>
                <a:lnTo>
                  <a:pt x="146" y="111"/>
                </a:lnTo>
                <a:lnTo>
                  <a:pt x="137" y="107"/>
                </a:lnTo>
                <a:lnTo>
                  <a:pt x="120" y="81"/>
                </a:lnTo>
                <a:lnTo>
                  <a:pt x="99" y="69"/>
                </a:lnTo>
                <a:lnTo>
                  <a:pt x="91" y="77"/>
                </a:lnTo>
                <a:lnTo>
                  <a:pt x="88" y="104"/>
                </a:lnTo>
                <a:lnTo>
                  <a:pt x="76" y="130"/>
                </a:lnTo>
                <a:lnTo>
                  <a:pt x="53" y="130"/>
                </a:lnTo>
                <a:lnTo>
                  <a:pt x="46" y="137"/>
                </a:lnTo>
                <a:lnTo>
                  <a:pt x="58" y="164"/>
                </a:lnTo>
                <a:lnTo>
                  <a:pt x="54" y="190"/>
                </a:lnTo>
                <a:lnTo>
                  <a:pt x="39" y="215"/>
                </a:lnTo>
                <a:lnTo>
                  <a:pt x="26" y="226"/>
                </a:lnTo>
                <a:lnTo>
                  <a:pt x="7" y="235"/>
                </a:lnTo>
                <a:lnTo>
                  <a:pt x="0" y="256"/>
                </a:lnTo>
                <a:lnTo>
                  <a:pt x="3" y="284"/>
                </a:lnTo>
                <a:close/>
              </a:path>
            </a:pathLst>
          </a:custGeom>
          <a:solidFill>
            <a:srgbClr val="FF0000"/>
          </a:solidFill>
          <a:ln w="11113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22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6251" name="Freeform 1223"/>
          <p:cNvSpPr>
            <a:spLocks/>
          </p:cNvSpPr>
          <p:nvPr/>
        </p:nvSpPr>
        <p:spPr bwMode="auto">
          <a:xfrm>
            <a:off x="7650436" y="5218997"/>
            <a:ext cx="609815" cy="410450"/>
          </a:xfrm>
          <a:custGeom>
            <a:avLst/>
            <a:gdLst>
              <a:gd name="T0" fmla="*/ 7 w 676"/>
              <a:gd name="T1" fmla="*/ 34 h 494"/>
              <a:gd name="T2" fmla="*/ 2 w 676"/>
              <a:gd name="T3" fmla="*/ 51 h 494"/>
              <a:gd name="T4" fmla="*/ 27 w 676"/>
              <a:gd name="T5" fmla="*/ 71 h 494"/>
              <a:gd name="T6" fmla="*/ 28 w 676"/>
              <a:gd name="T7" fmla="*/ 100 h 494"/>
              <a:gd name="T8" fmla="*/ 6 w 676"/>
              <a:gd name="T9" fmla="*/ 116 h 494"/>
              <a:gd name="T10" fmla="*/ 9 w 676"/>
              <a:gd name="T11" fmla="*/ 137 h 494"/>
              <a:gd name="T12" fmla="*/ 6 w 676"/>
              <a:gd name="T13" fmla="*/ 160 h 494"/>
              <a:gd name="T14" fmla="*/ 9 w 676"/>
              <a:gd name="T15" fmla="*/ 181 h 494"/>
              <a:gd name="T16" fmla="*/ 28 w 676"/>
              <a:gd name="T17" fmla="*/ 192 h 494"/>
              <a:gd name="T18" fmla="*/ 29 w 676"/>
              <a:gd name="T19" fmla="*/ 220 h 494"/>
              <a:gd name="T20" fmla="*/ 42 w 676"/>
              <a:gd name="T21" fmla="*/ 243 h 494"/>
              <a:gd name="T22" fmla="*/ 103 w 676"/>
              <a:gd name="T23" fmla="*/ 228 h 494"/>
              <a:gd name="T24" fmla="*/ 140 w 676"/>
              <a:gd name="T25" fmla="*/ 204 h 494"/>
              <a:gd name="T26" fmla="*/ 168 w 676"/>
              <a:gd name="T27" fmla="*/ 218 h 494"/>
              <a:gd name="T28" fmla="*/ 195 w 676"/>
              <a:gd name="T29" fmla="*/ 226 h 494"/>
              <a:gd name="T30" fmla="*/ 228 w 676"/>
              <a:gd name="T31" fmla="*/ 215 h 494"/>
              <a:gd name="T32" fmla="*/ 230 w 676"/>
              <a:gd name="T33" fmla="*/ 190 h 494"/>
              <a:gd name="T34" fmla="*/ 255 w 676"/>
              <a:gd name="T35" fmla="*/ 190 h 494"/>
              <a:gd name="T36" fmla="*/ 267 w 676"/>
              <a:gd name="T37" fmla="*/ 183 h 494"/>
              <a:gd name="T38" fmla="*/ 316 w 676"/>
              <a:gd name="T39" fmla="*/ 169 h 494"/>
              <a:gd name="T40" fmla="*/ 333 w 676"/>
              <a:gd name="T41" fmla="*/ 151 h 494"/>
              <a:gd name="T42" fmla="*/ 308 w 676"/>
              <a:gd name="T43" fmla="*/ 126 h 494"/>
              <a:gd name="T44" fmla="*/ 320 w 676"/>
              <a:gd name="T45" fmla="*/ 108 h 494"/>
              <a:gd name="T46" fmla="*/ 328 w 676"/>
              <a:gd name="T47" fmla="*/ 96 h 494"/>
              <a:gd name="T48" fmla="*/ 335 w 676"/>
              <a:gd name="T49" fmla="*/ 71 h 494"/>
              <a:gd name="T50" fmla="*/ 342 w 676"/>
              <a:gd name="T51" fmla="*/ 45 h 494"/>
              <a:gd name="T52" fmla="*/ 361 w 676"/>
              <a:gd name="T53" fmla="*/ 34 h 494"/>
              <a:gd name="T54" fmla="*/ 351 w 676"/>
              <a:gd name="T55" fmla="*/ 8 h 494"/>
              <a:gd name="T56" fmla="*/ 302 w 676"/>
              <a:gd name="T57" fmla="*/ 1 h 494"/>
              <a:gd name="T58" fmla="*/ 250 w 676"/>
              <a:gd name="T59" fmla="*/ 5 h 494"/>
              <a:gd name="T60" fmla="*/ 201 w 676"/>
              <a:gd name="T61" fmla="*/ 28 h 494"/>
              <a:gd name="T62" fmla="*/ 162 w 676"/>
              <a:gd name="T63" fmla="*/ 43 h 494"/>
              <a:gd name="T64" fmla="*/ 112 w 676"/>
              <a:gd name="T65" fmla="*/ 47 h 494"/>
              <a:gd name="T66" fmla="*/ 79 w 676"/>
              <a:gd name="T67" fmla="*/ 45 h 494"/>
              <a:gd name="T68" fmla="*/ 39 w 676"/>
              <a:gd name="T69" fmla="*/ 32 h 494"/>
              <a:gd name="T70" fmla="*/ 9 w 676"/>
              <a:gd name="T71" fmla="*/ 29 h 494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</a:gdLst>
            <a:ahLst/>
            <a:cxnLst>
              <a:cxn ang="T72">
                <a:pos x="T0" y="T1"/>
              </a:cxn>
              <a:cxn ang="T73">
                <a:pos x="T2" y="T3"/>
              </a:cxn>
              <a:cxn ang="T74">
                <a:pos x="T4" y="T5"/>
              </a:cxn>
              <a:cxn ang="T75">
                <a:pos x="T6" y="T7"/>
              </a:cxn>
              <a:cxn ang="T76">
                <a:pos x="T8" y="T9"/>
              </a:cxn>
              <a:cxn ang="T77">
                <a:pos x="T10" y="T11"/>
              </a:cxn>
              <a:cxn ang="T78">
                <a:pos x="T12" y="T13"/>
              </a:cxn>
              <a:cxn ang="T79">
                <a:pos x="T14" y="T15"/>
              </a:cxn>
              <a:cxn ang="T80">
                <a:pos x="T16" y="T17"/>
              </a:cxn>
              <a:cxn ang="T81">
                <a:pos x="T18" y="T19"/>
              </a:cxn>
              <a:cxn ang="T82">
                <a:pos x="T20" y="T21"/>
              </a:cxn>
              <a:cxn ang="T83">
                <a:pos x="T22" y="T23"/>
              </a:cxn>
              <a:cxn ang="T84">
                <a:pos x="T24" y="T25"/>
              </a:cxn>
              <a:cxn ang="T85">
                <a:pos x="T26" y="T27"/>
              </a:cxn>
              <a:cxn ang="T86">
                <a:pos x="T28" y="T29"/>
              </a:cxn>
              <a:cxn ang="T87">
                <a:pos x="T30" y="T31"/>
              </a:cxn>
              <a:cxn ang="T88">
                <a:pos x="T32" y="T33"/>
              </a:cxn>
              <a:cxn ang="T89">
                <a:pos x="T34" y="T35"/>
              </a:cxn>
              <a:cxn ang="T90">
                <a:pos x="T36" y="T37"/>
              </a:cxn>
              <a:cxn ang="T91">
                <a:pos x="T38" y="T39"/>
              </a:cxn>
              <a:cxn ang="T92">
                <a:pos x="T40" y="T41"/>
              </a:cxn>
              <a:cxn ang="T93">
                <a:pos x="T42" y="T43"/>
              </a:cxn>
              <a:cxn ang="T94">
                <a:pos x="T44" y="T45"/>
              </a:cxn>
              <a:cxn ang="T95">
                <a:pos x="T46" y="T47"/>
              </a:cxn>
              <a:cxn ang="T96">
                <a:pos x="T48" y="T49"/>
              </a:cxn>
              <a:cxn ang="T97">
                <a:pos x="T50" y="T51"/>
              </a:cxn>
              <a:cxn ang="T98">
                <a:pos x="T52" y="T53"/>
              </a:cxn>
              <a:cxn ang="T99">
                <a:pos x="T54" y="T55"/>
              </a:cxn>
              <a:cxn ang="T100">
                <a:pos x="T56" y="T57"/>
              </a:cxn>
              <a:cxn ang="T101">
                <a:pos x="T58" y="T59"/>
              </a:cxn>
              <a:cxn ang="T102">
                <a:pos x="T60" y="T61"/>
              </a:cxn>
              <a:cxn ang="T103">
                <a:pos x="T62" y="T63"/>
              </a:cxn>
              <a:cxn ang="T104">
                <a:pos x="T64" y="T65"/>
              </a:cxn>
              <a:cxn ang="T105">
                <a:pos x="T66" y="T67"/>
              </a:cxn>
              <a:cxn ang="T106">
                <a:pos x="T68" y="T69"/>
              </a:cxn>
              <a:cxn ang="T107">
                <a:pos x="T70" y="T71"/>
              </a:cxn>
            </a:cxnLst>
            <a:rect l="0" t="0" r="r" b="b"/>
            <a:pathLst>
              <a:path w="676" h="494">
                <a:moveTo>
                  <a:pt x="16" y="58"/>
                </a:moveTo>
                <a:lnTo>
                  <a:pt x="13" y="69"/>
                </a:lnTo>
                <a:lnTo>
                  <a:pt x="0" y="81"/>
                </a:lnTo>
                <a:lnTo>
                  <a:pt x="4" y="104"/>
                </a:lnTo>
                <a:lnTo>
                  <a:pt x="23" y="141"/>
                </a:lnTo>
                <a:lnTo>
                  <a:pt x="50" y="144"/>
                </a:lnTo>
                <a:lnTo>
                  <a:pt x="55" y="160"/>
                </a:lnTo>
                <a:lnTo>
                  <a:pt x="53" y="203"/>
                </a:lnTo>
                <a:lnTo>
                  <a:pt x="43" y="215"/>
                </a:lnTo>
                <a:lnTo>
                  <a:pt x="11" y="236"/>
                </a:lnTo>
                <a:lnTo>
                  <a:pt x="7" y="247"/>
                </a:lnTo>
                <a:lnTo>
                  <a:pt x="16" y="279"/>
                </a:lnTo>
                <a:lnTo>
                  <a:pt x="20" y="303"/>
                </a:lnTo>
                <a:lnTo>
                  <a:pt x="11" y="326"/>
                </a:lnTo>
                <a:lnTo>
                  <a:pt x="0" y="344"/>
                </a:lnTo>
                <a:lnTo>
                  <a:pt x="16" y="367"/>
                </a:lnTo>
                <a:lnTo>
                  <a:pt x="30" y="363"/>
                </a:lnTo>
                <a:lnTo>
                  <a:pt x="53" y="390"/>
                </a:lnTo>
                <a:lnTo>
                  <a:pt x="55" y="414"/>
                </a:lnTo>
                <a:lnTo>
                  <a:pt x="55" y="448"/>
                </a:lnTo>
                <a:lnTo>
                  <a:pt x="53" y="464"/>
                </a:lnTo>
                <a:lnTo>
                  <a:pt x="78" y="494"/>
                </a:lnTo>
                <a:lnTo>
                  <a:pt x="131" y="483"/>
                </a:lnTo>
                <a:lnTo>
                  <a:pt x="193" y="464"/>
                </a:lnTo>
                <a:lnTo>
                  <a:pt x="239" y="436"/>
                </a:lnTo>
                <a:lnTo>
                  <a:pt x="262" y="414"/>
                </a:lnTo>
                <a:lnTo>
                  <a:pt x="292" y="455"/>
                </a:lnTo>
                <a:lnTo>
                  <a:pt x="314" y="444"/>
                </a:lnTo>
                <a:lnTo>
                  <a:pt x="346" y="455"/>
                </a:lnTo>
                <a:lnTo>
                  <a:pt x="366" y="460"/>
                </a:lnTo>
                <a:lnTo>
                  <a:pt x="404" y="444"/>
                </a:lnTo>
                <a:lnTo>
                  <a:pt x="427" y="437"/>
                </a:lnTo>
                <a:lnTo>
                  <a:pt x="427" y="418"/>
                </a:lnTo>
                <a:lnTo>
                  <a:pt x="431" y="386"/>
                </a:lnTo>
                <a:lnTo>
                  <a:pt x="450" y="376"/>
                </a:lnTo>
                <a:lnTo>
                  <a:pt x="477" y="386"/>
                </a:lnTo>
                <a:lnTo>
                  <a:pt x="480" y="399"/>
                </a:lnTo>
                <a:lnTo>
                  <a:pt x="500" y="372"/>
                </a:lnTo>
                <a:lnTo>
                  <a:pt x="549" y="349"/>
                </a:lnTo>
                <a:lnTo>
                  <a:pt x="592" y="344"/>
                </a:lnTo>
                <a:lnTo>
                  <a:pt x="630" y="344"/>
                </a:lnTo>
                <a:lnTo>
                  <a:pt x="623" y="307"/>
                </a:lnTo>
                <a:lnTo>
                  <a:pt x="618" y="287"/>
                </a:lnTo>
                <a:lnTo>
                  <a:pt x="577" y="257"/>
                </a:lnTo>
                <a:lnTo>
                  <a:pt x="576" y="249"/>
                </a:lnTo>
                <a:lnTo>
                  <a:pt x="599" y="219"/>
                </a:lnTo>
                <a:lnTo>
                  <a:pt x="622" y="213"/>
                </a:lnTo>
                <a:lnTo>
                  <a:pt x="614" y="196"/>
                </a:lnTo>
                <a:lnTo>
                  <a:pt x="627" y="164"/>
                </a:lnTo>
                <a:lnTo>
                  <a:pt x="627" y="144"/>
                </a:lnTo>
                <a:lnTo>
                  <a:pt x="634" y="107"/>
                </a:lnTo>
                <a:lnTo>
                  <a:pt x="641" y="92"/>
                </a:lnTo>
                <a:lnTo>
                  <a:pt x="664" y="95"/>
                </a:lnTo>
                <a:lnTo>
                  <a:pt x="676" y="69"/>
                </a:lnTo>
                <a:lnTo>
                  <a:pt x="664" y="46"/>
                </a:lnTo>
                <a:lnTo>
                  <a:pt x="657" y="16"/>
                </a:lnTo>
                <a:lnTo>
                  <a:pt x="641" y="19"/>
                </a:lnTo>
                <a:lnTo>
                  <a:pt x="565" y="3"/>
                </a:lnTo>
                <a:lnTo>
                  <a:pt x="516" y="0"/>
                </a:lnTo>
                <a:lnTo>
                  <a:pt x="468" y="10"/>
                </a:lnTo>
                <a:lnTo>
                  <a:pt x="426" y="30"/>
                </a:lnTo>
                <a:lnTo>
                  <a:pt x="376" y="56"/>
                </a:lnTo>
                <a:lnTo>
                  <a:pt x="339" y="84"/>
                </a:lnTo>
                <a:lnTo>
                  <a:pt x="304" y="88"/>
                </a:lnTo>
                <a:lnTo>
                  <a:pt x="254" y="79"/>
                </a:lnTo>
                <a:lnTo>
                  <a:pt x="209" y="95"/>
                </a:lnTo>
                <a:lnTo>
                  <a:pt x="180" y="102"/>
                </a:lnTo>
                <a:lnTo>
                  <a:pt x="147" y="92"/>
                </a:lnTo>
                <a:lnTo>
                  <a:pt x="99" y="72"/>
                </a:lnTo>
                <a:lnTo>
                  <a:pt x="73" y="65"/>
                </a:lnTo>
                <a:lnTo>
                  <a:pt x="36" y="58"/>
                </a:lnTo>
                <a:lnTo>
                  <a:pt x="16" y="58"/>
                </a:lnTo>
                <a:close/>
              </a:path>
            </a:pathLst>
          </a:custGeom>
          <a:solidFill>
            <a:srgbClr val="CCCC00"/>
          </a:solidFill>
          <a:ln w="11113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22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6252" name="Freeform 1224"/>
          <p:cNvSpPr>
            <a:spLocks/>
          </p:cNvSpPr>
          <p:nvPr/>
        </p:nvSpPr>
        <p:spPr bwMode="auto">
          <a:xfrm>
            <a:off x="7295696" y="5472361"/>
            <a:ext cx="238183" cy="363156"/>
          </a:xfrm>
          <a:custGeom>
            <a:avLst/>
            <a:gdLst>
              <a:gd name="T0" fmla="*/ 11 w 262"/>
              <a:gd name="T1" fmla="*/ 49 h 438"/>
              <a:gd name="T2" fmla="*/ 19 w 262"/>
              <a:gd name="T3" fmla="*/ 54 h 438"/>
              <a:gd name="T4" fmla="*/ 19 w 262"/>
              <a:gd name="T5" fmla="*/ 64 h 438"/>
              <a:gd name="T6" fmla="*/ 18 w 262"/>
              <a:gd name="T7" fmla="*/ 70 h 438"/>
              <a:gd name="T8" fmla="*/ 12 w 262"/>
              <a:gd name="T9" fmla="*/ 79 h 438"/>
              <a:gd name="T10" fmla="*/ 12 w 262"/>
              <a:gd name="T11" fmla="*/ 100 h 438"/>
              <a:gd name="T12" fmla="*/ 16 w 262"/>
              <a:gd name="T13" fmla="*/ 108 h 438"/>
              <a:gd name="T14" fmla="*/ 4 w 262"/>
              <a:gd name="T15" fmla="*/ 125 h 438"/>
              <a:gd name="T16" fmla="*/ 7 w 262"/>
              <a:gd name="T17" fmla="*/ 128 h 438"/>
              <a:gd name="T18" fmla="*/ 0 w 262"/>
              <a:gd name="T19" fmla="*/ 138 h 438"/>
              <a:gd name="T20" fmla="*/ 6 w 262"/>
              <a:gd name="T21" fmla="*/ 147 h 438"/>
              <a:gd name="T22" fmla="*/ 7 w 262"/>
              <a:gd name="T23" fmla="*/ 154 h 438"/>
              <a:gd name="T24" fmla="*/ 11 w 262"/>
              <a:gd name="T25" fmla="*/ 145 h 438"/>
              <a:gd name="T26" fmla="*/ 21 w 262"/>
              <a:gd name="T27" fmla="*/ 157 h 438"/>
              <a:gd name="T28" fmla="*/ 19 w 262"/>
              <a:gd name="T29" fmla="*/ 168 h 438"/>
              <a:gd name="T30" fmla="*/ 15 w 262"/>
              <a:gd name="T31" fmla="*/ 173 h 438"/>
              <a:gd name="T32" fmla="*/ 21 w 262"/>
              <a:gd name="T33" fmla="*/ 183 h 438"/>
              <a:gd name="T34" fmla="*/ 30 w 262"/>
              <a:gd name="T35" fmla="*/ 186 h 438"/>
              <a:gd name="T36" fmla="*/ 44 w 262"/>
              <a:gd name="T37" fmla="*/ 194 h 438"/>
              <a:gd name="T38" fmla="*/ 56 w 262"/>
              <a:gd name="T39" fmla="*/ 204 h 438"/>
              <a:gd name="T40" fmla="*/ 58 w 262"/>
              <a:gd name="T41" fmla="*/ 210 h 438"/>
              <a:gd name="T42" fmla="*/ 72 w 262"/>
              <a:gd name="T43" fmla="*/ 215 h 438"/>
              <a:gd name="T44" fmla="*/ 84 w 262"/>
              <a:gd name="T45" fmla="*/ 210 h 438"/>
              <a:gd name="T46" fmla="*/ 100 w 262"/>
              <a:gd name="T47" fmla="*/ 202 h 438"/>
              <a:gd name="T48" fmla="*/ 108 w 262"/>
              <a:gd name="T49" fmla="*/ 188 h 438"/>
              <a:gd name="T50" fmla="*/ 114 w 262"/>
              <a:gd name="T51" fmla="*/ 179 h 438"/>
              <a:gd name="T52" fmla="*/ 126 w 262"/>
              <a:gd name="T53" fmla="*/ 159 h 438"/>
              <a:gd name="T54" fmla="*/ 130 w 262"/>
              <a:gd name="T55" fmla="*/ 143 h 438"/>
              <a:gd name="T56" fmla="*/ 132 w 262"/>
              <a:gd name="T57" fmla="*/ 128 h 438"/>
              <a:gd name="T58" fmla="*/ 141 w 262"/>
              <a:gd name="T59" fmla="*/ 119 h 438"/>
              <a:gd name="T60" fmla="*/ 126 w 262"/>
              <a:gd name="T61" fmla="*/ 115 h 438"/>
              <a:gd name="T62" fmla="*/ 122 w 262"/>
              <a:gd name="T63" fmla="*/ 109 h 438"/>
              <a:gd name="T64" fmla="*/ 114 w 262"/>
              <a:gd name="T65" fmla="*/ 111 h 438"/>
              <a:gd name="T66" fmla="*/ 102 w 262"/>
              <a:gd name="T67" fmla="*/ 106 h 438"/>
              <a:gd name="T68" fmla="*/ 99 w 262"/>
              <a:gd name="T69" fmla="*/ 91 h 438"/>
              <a:gd name="T70" fmla="*/ 95 w 262"/>
              <a:gd name="T71" fmla="*/ 81 h 438"/>
              <a:gd name="T72" fmla="*/ 102 w 262"/>
              <a:gd name="T73" fmla="*/ 69 h 438"/>
              <a:gd name="T74" fmla="*/ 102 w 262"/>
              <a:gd name="T75" fmla="*/ 35 h 438"/>
              <a:gd name="T76" fmla="*/ 102 w 262"/>
              <a:gd name="T77" fmla="*/ 24 h 438"/>
              <a:gd name="T78" fmla="*/ 95 w 262"/>
              <a:gd name="T79" fmla="*/ 17 h 438"/>
              <a:gd name="T80" fmla="*/ 83 w 262"/>
              <a:gd name="T81" fmla="*/ 17 h 438"/>
              <a:gd name="T82" fmla="*/ 74 w 262"/>
              <a:gd name="T83" fmla="*/ 13 h 438"/>
              <a:gd name="T84" fmla="*/ 67 w 262"/>
              <a:gd name="T85" fmla="*/ 2 h 438"/>
              <a:gd name="T86" fmla="*/ 58 w 262"/>
              <a:gd name="T87" fmla="*/ 0 h 438"/>
              <a:gd name="T88" fmla="*/ 54 w 262"/>
              <a:gd name="T89" fmla="*/ 5 h 438"/>
              <a:gd name="T90" fmla="*/ 53 w 262"/>
              <a:gd name="T91" fmla="*/ 2 h 438"/>
              <a:gd name="T92" fmla="*/ 39 w 262"/>
              <a:gd name="T93" fmla="*/ 3 h 438"/>
              <a:gd name="T94" fmla="*/ 32 w 262"/>
              <a:gd name="T95" fmla="*/ 0 h 438"/>
              <a:gd name="T96" fmla="*/ 21 w 262"/>
              <a:gd name="T97" fmla="*/ 6 h 438"/>
              <a:gd name="T98" fmla="*/ 19 w 262"/>
              <a:gd name="T99" fmla="*/ 26 h 438"/>
              <a:gd name="T100" fmla="*/ 16 w 262"/>
              <a:gd name="T101" fmla="*/ 38 h 438"/>
              <a:gd name="T102" fmla="*/ 11 w 262"/>
              <a:gd name="T103" fmla="*/ 49 h 438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</a:gdLst>
            <a:ahLst/>
            <a:cxnLst>
              <a:cxn ang="T104">
                <a:pos x="T0" y="T1"/>
              </a:cxn>
              <a:cxn ang="T105">
                <a:pos x="T2" y="T3"/>
              </a:cxn>
              <a:cxn ang="T106">
                <a:pos x="T4" y="T5"/>
              </a:cxn>
              <a:cxn ang="T107">
                <a:pos x="T6" y="T7"/>
              </a:cxn>
              <a:cxn ang="T108">
                <a:pos x="T8" y="T9"/>
              </a:cxn>
              <a:cxn ang="T109">
                <a:pos x="T10" y="T11"/>
              </a:cxn>
              <a:cxn ang="T110">
                <a:pos x="T12" y="T13"/>
              </a:cxn>
              <a:cxn ang="T111">
                <a:pos x="T14" y="T15"/>
              </a:cxn>
              <a:cxn ang="T112">
                <a:pos x="T16" y="T17"/>
              </a:cxn>
              <a:cxn ang="T113">
                <a:pos x="T18" y="T19"/>
              </a:cxn>
              <a:cxn ang="T114">
                <a:pos x="T20" y="T21"/>
              </a:cxn>
              <a:cxn ang="T115">
                <a:pos x="T22" y="T23"/>
              </a:cxn>
              <a:cxn ang="T116">
                <a:pos x="T24" y="T25"/>
              </a:cxn>
              <a:cxn ang="T117">
                <a:pos x="T26" y="T27"/>
              </a:cxn>
              <a:cxn ang="T118">
                <a:pos x="T28" y="T29"/>
              </a:cxn>
              <a:cxn ang="T119">
                <a:pos x="T30" y="T31"/>
              </a:cxn>
              <a:cxn ang="T120">
                <a:pos x="T32" y="T33"/>
              </a:cxn>
              <a:cxn ang="T121">
                <a:pos x="T34" y="T35"/>
              </a:cxn>
              <a:cxn ang="T122">
                <a:pos x="T36" y="T37"/>
              </a:cxn>
              <a:cxn ang="T123">
                <a:pos x="T38" y="T39"/>
              </a:cxn>
              <a:cxn ang="T124">
                <a:pos x="T40" y="T41"/>
              </a:cxn>
              <a:cxn ang="T125">
                <a:pos x="T42" y="T43"/>
              </a:cxn>
              <a:cxn ang="T126">
                <a:pos x="T44" y="T45"/>
              </a:cxn>
              <a:cxn ang="T127">
                <a:pos x="T46" y="T47"/>
              </a:cxn>
              <a:cxn ang="T128">
                <a:pos x="T48" y="T49"/>
              </a:cxn>
              <a:cxn ang="T129">
                <a:pos x="T50" y="T51"/>
              </a:cxn>
              <a:cxn ang="T130">
                <a:pos x="T52" y="T53"/>
              </a:cxn>
              <a:cxn ang="T131">
                <a:pos x="T54" y="T55"/>
              </a:cxn>
              <a:cxn ang="T132">
                <a:pos x="T56" y="T57"/>
              </a:cxn>
              <a:cxn ang="T133">
                <a:pos x="T58" y="T59"/>
              </a:cxn>
              <a:cxn ang="T134">
                <a:pos x="T60" y="T61"/>
              </a:cxn>
              <a:cxn ang="T135">
                <a:pos x="T62" y="T63"/>
              </a:cxn>
              <a:cxn ang="T136">
                <a:pos x="T64" y="T65"/>
              </a:cxn>
              <a:cxn ang="T137">
                <a:pos x="T66" y="T67"/>
              </a:cxn>
              <a:cxn ang="T138">
                <a:pos x="T68" y="T69"/>
              </a:cxn>
              <a:cxn ang="T139">
                <a:pos x="T70" y="T71"/>
              </a:cxn>
              <a:cxn ang="T140">
                <a:pos x="T72" y="T73"/>
              </a:cxn>
              <a:cxn ang="T141">
                <a:pos x="T74" y="T75"/>
              </a:cxn>
              <a:cxn ang="T142">
                <a:pos x="T76" y="T77"/>
              </a:cxn>
              <a:cxn ang="T143">
                <a:pos x="T78" y="T79"/>
              </a:cxn>
              <a:cxn ang="T144">
                <a:pos x="T80" y="T81"/>
              </a:cxn>
              <a:cxn ang="T145">
                <a:pos x="T82" y="T83"/>
              </a:cxn>
              <a:cxn ang="T146">
                <a:pos x="T84" y="T85"/>
              </a:cxn>
              <a:cxn ang="T147">
                <a:pos x="T86" y="T87"/>
              </a:cxn>
              <a:cxn ang="T148">
                <a:pos x="T88" y="T89"/>
              </a:cxn>
              <a:cxn ang="T149">
                <a:pos x="T90" y="T91"/>
              </a:cxn>
              <a:cxn ang="T150">
                <a:pos x="T92" y="T93"/>
              </a:cxn>
              <a:cxn ang="T151">
                <a:pos x="T94" y="T95"/>
              </a:cxn>
              <a:cxn ang="T152">
                <a:pos x="T96" y="T97"/>
              </a:cxn>
              <a:cxn ang="T153">
                <a:pos x="T98" y="T99"/>
              </a:cxn>
              <a:cxn ang="T154">
                <a:pos x="T100" y="T101"/>
              </a:cxn>
              <a:cxn ang="T155">
                <a:pos x="T102" y="T103"/>
              </a:cxn>
            </a:cxnLst>
            <a:rect l="0" t="0" r="r" b="b"/>
            <a:pathLst>
              <a:path w="262" h="438">
                <a:moveTo>
                  <a:pt x="20" y="99"/>
                </a:moveTo>
                <a:lnTo>
                  <a:pt x="36" y="111"/>
                </a:lnTo>
                <a:lnTo>
                  <a:pt x="36" y="131"/>
                </a:lnTo>
                <a:lnTo>
                  <a:pt x="34" y="143"/>
                </a:lnTo>
                <a:lnTo>
                  <a:pt x="23" y="161"/>
                </a:lnTo>
                <a:lnTo>
                  <a:pt x="23" y="203"/>
                </a:lnTo>
                <a:lnTo>
                  <a:pt x="30" y="219"/>
                </a:lnTo>
                <a:lnTo>
                  <a:pt x="7" y="254"/>
                </a:lnTo>
                <a:lnTo>
                  <a:pt x="13" y="261"/>
                </a:lnTo>
                <a:lnTo>
                  <a:pt x="0" y="281"/>
                </a:lnTo>
                <a:lnTo>
                  <a:pt x="11" y="300"/>
                </a:lnTo>
                <a:lnTo>
                  <a:pt x="13" y="314"/>
                </a:lnTo>
                <a:lnTo>
                  <a:pt x="20" y="296"/>
                </a:lnTo>
                <a:lnTo>
                  <a:pt x="39" y="319"/>
                </a:lnTo>
                <a:lnTo>
                  <a:pt x="36" y="342"/>
                </a:lnTo>
                <a:lnTo>
                  <a:pt x="27" y="353"/>
                </a:lnTo>
                <a:lnTo>
                  <a:pt x="39" y="372"/>
                </a:lnTo>
                <a:lnTo>
                  <a:pt x="55" y="379"/>
                </a:lnTo>
                <a:lnTo>
                  <a:pt x="82" y="395"/>
                </a:lnTo>
                <a:lnTo>
                  <a:pt x="104" y="415"/>
                </a:lnTo>
                <a:lnTo>
                  <a:pt x="108" y="427"/>
                </a:lnTo>
                <a:lnTo>
                  <a:pt x="134" y="438"/>
                </a:lnTo>
                <a:lnTo>
                  <a:pt x="157" y="427"/>
                </a:lnTo>
                <a:lnTo>
                  <a:pt x="186" y="411"/>
                </a:lnTo>
                <a:lnTo>
                  <a:pt x="200" y="383"/>
                </a:lnTo>
                <a:lnTo>
                  <a:pt x="212" y="365"/>
                </a:lnTo>
                <a:lnTo>
                  <a:pt x="235" y="323"/>
                </a:lnTo>
                <a:lnTo>
                  <a:pt x="242" y="291"/>
                </a:lnTo>
                <a:lnTo>
                  <a:pt x="246" y="261"/>
                </a:lnTo>
                <a:lnTo>
                  <a:pt x="262" y="242"/>
                </a:lnTo>
                <a:lnTo>
                  <a:pt x="235" y="235"/>
                </a:lnTo>
                <a:lnTo>
                  <a:pt x="226" y="222"/>
                </a:lnTo>
                <a:lnTo>
                  <a:pt x="212" y="226"/>
                </a:lnTo>
                <a:lnTo>
                  <a:pt x="189" y="215"/>
                </a:lnTo>
                <a:lnTo>
                  <a:pt x="184" y="185"/>
                </a:lnTo>
                <a:lnTo>
                  <a:pt x="177" y="164"/>
                </a:lnTo>
                <a:lnTo>
                  <a:pt x="189" y="141"/>
                </a:lnTo>
                <a:lnTo>
                  <a:pt x="189" y="72"/>
                </a:lnTo>
                <a:lnTo>
                  <a:pt x="189" y="49"/>
                </a:lnTo>
                <a:lnTo>
                  <a:pt x="177" y="35"/>
                </a:lnTo>
                <a:lnTo>
                  <a:pt x="154" y="34"/>
                </a:lnTo>
                <a:lnTo>
                  <a:pt x="138" y="26"/>
                </a:lnTo>
                <a:lnTo>
                  <a:pt x="124" y="4"/>
                </a:lnTo>
                <a:lnTo>
                  <a:pt x="108" y="0"/>
                </a:lnTo>
                <a:lnTo>
                  <a:pt x="101" y="11"/>
                </a:lnTo>
                <a:lnTo>
                  <a:pt x="99" y="4"/>
                </a:lnTo>
                <a:lnTo>
                  <a:pt x="73" y="7"/>
                </a:lnTo>
                <a:lnTo>
                  <a:pt x="59" y="0"/>
                </a:lnTo>
                <a:lnTo>
                  <a:pt x="39" y="12"/>
                </a:lnTo>
                <a:lnTo>
                  <a:pt x="36" y="53"/>
                </a:lnTo>
                <a:lnTo>
                  <a:pt x="30" y="78"/>
                </a:lnTo>
                <a:lnTo>
                  <a:pt x="20" y="99"/>
                </a:lnTo>
                <a:close/>
              </a:path>
            </a:pathLst>
          </a:custGeom>
          <a:solidFill>
            <a:srgbClr val="B2B2B2"/>
          </a:solidFill>
          <a:ln w="11113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22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grpSp>
        <p:nvGrpSpPr>
          <p:cNvPr id="6253" name="Group 1225"/>
          <p:cNvGrpSpPr>
            <a:grpSpLocks/>
          </p:cNvGrpSpPr>
          <p:nvPr/>
        </p:nvGrpSpPr>
        <p:grpSpPr bwMode="auto">
          <a:xfrm>
            <a:off x="7440971" y="3230931"/>
            <a:ext cx="591233" cy="771917"/>
            <a:chOff x="3318" y="1543"/>
            <a:chExt cx="388" cy="512"/>
          </a:xfrm>
        </p:grpSpPr>
        <p:sp>
          <p:nvSpPr>
            <p:cNvPr id="6267" name="Freeform 1226"/>
            <p:cNvSpPr>
              <a:spLocks/>
            </p:cNvSpPr>
            <p:nvPr/>
          </p:nvSpPr>
          <p:spPr bwMode="auto">
            <a:xfrm>
              <a:off x="3330" y="1839"/>
              <a:ext cx="301" cy="216"/>
            </a:xfrm>
            <a:custGeom>
              <a:avLst/>
              <a:gdLst>
                <a:gd name="T0" fmla="*/ 2 w 507"/>
                <a:gd name="T1" fmla="*/ 23 h 395"/>
                <a:gd name="T2" fmla="*/ 0 w 507"/>
                <a:gd name="T3" fmla="*/ 30 h 395"/>
                <a:gd name="T4" fmla="*/ 4 w 507"/>
                <a:gd name="T5" fmla="*/ 55 h 395"/>
                <a:gd name="T6" fmla="*/ 18 w 507"/>
                <a:gd name="T7" fmla="*/ 92 h 395"/>
                <a:gd name="T8" fmla="*/ 30 w 507"/>
                <a:gd name="T9" fmla="*/ 103 h 395"/>
                <a:gd name="T10" fmla="*/ 57 w 507"/>
                <a:gd name="T11" fmla="*/ 113 h 395"/>
                <a:gd name="T12" fmla="*/ 68 w 507"/>
                <a:gd name="T13" fmla="*/ 116 h 395"/>
                <a:gd name="T14" fmla="*/ 71 w 507"/>
                <a:gd name="T15" fmla="*/ 129 h 395"/>
                <a:gd name="T16" fmla="*/ 71 w 507"/>
                <a:gd name="T17" fmla="*/ 150 h 395"/>
                <a:gd name="T18" fmla="*/ 97 w 507"/>
                <a:gd name="T19" fmla="*/ 174 h 395"/>
                <a:gd name="T20" fmla="*/ 115 w 507"/>
                <a:gd name="T21" fmla="*/ 183 h 395"/>
                <a:gd name="T22" fmla="*/ 123 w 507"/>
                <a:gd name="T23" fmla="*/ 186 h 395"/>
                <a:gd name="T24" fmla="*/ 146 w 507"/>
                <a:gd name="T25" fmla="*/ 212 h 395"/>
                <a:gd name="T26" fmla="*/ 153 w 507"/>
                <a:gd name="T27" fmla="*/ 207 h 395"/>
                <a:gd name="T28" fmla="*/ 169 w 507"/>
                <a:gd name="T29" fmla="*/ 206 h 395"/>
                <a:gd name="T30" fmla="*/ 186 w 507"/>
                <a:gd name="T31" fmla="*/ 216 h 395"/>
                <a:gd name="T32" fmla="*/ 200 w 507"/>
                <a:gd name="T33" fmla="*/ 209 h 395"/>
                <a:gd name="T34" fmla="*/ 219 w 507"/>
                <a:gd name="T35" fmla="*/ 189 h 395"/>
                <a:gd name="T36" fmla="*/ 233 w 507"/>
                <a:gd name="T37" fmla="*/ 183 h 395"/>
                <a:gd name="T38" fmla="*/ 246 w 507"/>
                <a:gd name="T39" fmla="*/ 187 h 395"/>
                <a:gd name="T40" fmla="*/ 255 w 507"/>
                <a:gd name="T41" fmla="*/ 184 h 395"/>
                <a:gd name="T42" fmla="*/ 256 w 507"/>
                <a:gd name="T43" fmla="*/ 177 h 395"/>
                <a:gd name="T44" fmla="*/ 258 w 507"/>
                <a:gd name="T45" fmla="*/ 136 h 395"/>
                <a:gd name="T46" fmla="*/ 267 w 507"/>
                <a:gd name="T47" fmla="*/ 124 h 395"/>
                <a:gd name="T48" fmla="*/ 267 w 507"/>
                <a:gd name="T49" fmla="*/ 105 h 395"/>
                <a:gd name="T50" fmla="*/ 270 w 507"/>
                <a:gd name="T51" fmla="*/ 98 h 395"/>
                <a:gd name="T52" fmla="*/ 285 w 507"/>
                <a:gd name="T53" fmla="*/ 88 h 395"/>
                <a:gd name="T54" fmla="*/ 301 w 507"/>
                <a:gd name="T55" fmla="*/ 86 h 395"/>
                <a:gd name="T56" fmla="*/ 301 w 507"/>
                <a:gd name="T57" fmla="*/ 66 h 395"/>
                <a:gd name="T58" fmla="*/ 297 w 507"/>
                <a:gd name="T59" fmla="*/ 50 h 395"/>
                <a:gd name="T60" fmla="*/ 285 w 507"/>
                <a:gd name="T61" fmla="*/ 44 h 395"/>
                <a:gd name="T62" fmla="*/ 280 w 507"/>
                <a:gd name="T63" fmla="*/ 46 h 395"/>
                <a:gd name="T64" fmla="*/ 260 w 507"/>
                <a:gd name="T65" fmla="*/ 30 h 395"/>
                <a:gd name="T66" fmla="*/ 249 w 507"/>
                <a:gd name="T67" fmla="*/ 19 h 395"/>
                <a:gd name="T68" fmla="*/ 235 w 507"/>
                <a:gd name="T69" fmla="*/ 19 h 395"/>
                <a:gd name="T70" fmla="*/ 208 w 507"/>
                <a:gd name="T71" fmla="*/ 19 h 395"/>
                <a:gd name="T72" fmla="*/ 202 w 507"/>
                <a:gd name="T73" fmla="*/ 14 h 395"/>
                <a:gd name="T74" fmla="*/ 196 w 507"/>
                <a:gd name="T75" fmla="*/ 2 h 395"/>
                <a:gd name="T76" fmla="*/ 189 w 507"/>
                <a:gd name="T77" fmla="*/ 0 h 395"/>
                <a:gd name="T78" fmla="*/ 164 w 507"/>
                <a:gd name="T79" fmla="*/ 0 h 395"/>
                <a:gd name="T80" fmla="*/ 156 w 507"/>
                <a:gd name="T81" fmla="*/ 10 h 395"/>
                <a:gd name="T82" fmla="*/ 146 w 507"/>
                <a:gd name="T83" fmla="*/ 9 h 395"/>
                <a:gd name="T84" fmla="*/ 130 w 507"/>
                <a:gd name="T85" fmla="*/ 6 h 395"/>
                <a:gd name="T86" fmla="*/ 123 w 507"/>
                <a:gd name="T87" fmla="*/ 4 h 395"/>
                <a:gd name="T88" fmla="*/ 111 w 507"/>
                <a:gd name="T89" fmla="*/ 7 h 395"/>
                <a:gd name="T90" fmla="*/ 103 w 507"/>
                <a:gd name="T91" fmla="*/ 13 h 395"/>
                <a:gd name="T92" fmla="*/ 87 w 507"/>
                <a:gd name="T93" fmla="*/ 7 h 395"/>
                <a:gd name="T94" fmla="*/ 55 w 507"/>
                <a:gd name="T95" fmla="*/ 2 h 395"/>
                <a:gd name="T96" fmla="*/ 46 w 507"/>
                <a:gd name="T97" fmla="*/ 0 h 395"/>
                <a:gd name="T98" fmla="*/ 37 w 507"/>
                <a:gd name="T99" fmla="*/ 7 h 395"/>
                <a:gd name="T100" fmla="*/ 21 w 507"/>
                <a:gd name="T101" fmla="*/ 16 h 395"/>
                <a:gd name="T102" fmla="*/ 2 w 507"/>
                <a:gd name="T103" fmla="*/ 23 h 395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0" t="0" r="r" b="b"/>
              <a:pathLst>
                <a:path w="507" h="395">
                  <a:moveTo>
                    <a:pt x="4" y="42"/>
                  </a:moveTo>
                  <a:lnTo>
                    <a:pt x="0" y="55"/>
                  </a:lnTo>
                  <a:lnTo>
                    <a:pt x="7" y="101"/>
                  </a:lnTo>
                  <a:lnTo>
                    <a:pt x="30" y="169"/>
                  </a:lnTo>
                  <a:lnTo>
                    <a:pt x="50" y="189"/>
                  </a:lnTo>
                  <a:lnTo>
                    <a:pt x="96" y="206"/>
                  </a:lnTo>
                  <a:lnTo>
                    <a:pt x="115" y="212"/>
                  </a:lnTo>
                  <a:lnTo>
                    <a:pt x="119" y="235"/>
                  </a:lnTo>
                  <a:lnTo>
                    <a:pt x="119" y="274"/>
                  </a:lnTo>
                  <a:lnTo>
                    <a:pt x="164" y="319"/>
                  </a:lnTo>
                  <a:lnTo>
                    <a:pt x="193" y="334"/>
                  </a:lnTo>
                  <a:lnTo>
                    <a:pt x="207" y="341"/>
                  </a:lnTo>
                  <a:lnTo>
                    <a:pt x="246" y="388"/>
                  </a:lnTo>
                  <a:lnTo>
                    <a:pt x="258" y="379"/>
                  </a:lnTo>
                  <a:lnTo>
                    <a:pt x="284" y="376"/>
                  </a:lnTo>
                  <a:lnTo>
                    <a:pt x="314" y="395"/>
                  </a:lnTo>
                  <a:lnTo>
                    <a:pt x="337" y="383"/>
                  </a:lnTo>
                  <a:lnTo>
                    <a:pt x="369" y="346"/>
                  </a:lnTo>
                  <a:lnTo>
                    <a:pt x="392" y="334"/>
                  </a:lnTo>
                  <a:lnTo>
                    <a:pt x="415" y="342"/>
                  </a:lnTo>
                  <a:lnTo>
                    <a:pt x="429" y="337"/>
                  </a:lnTo>
                  <a:lnTo>
                    <a:pt x="431" y="323"/>
                  </a:lnTo>
                  <a:lnTo>
                    <a:pt x="434" y="249"/>
                  </a:lnTo>
                  <a:lnTo>
                    <a:pt x="449" y="226"/>
                  </a:lnTo>
                  <a:lnTo>
                    <a:pt x="449" y="192"/>
                  </a:lnTo>
                  <a:lnTo>
                    <a:pt x="454" y="180"/>
                  </a:lnTo>
                  <a:lnTo>
                    <a:pt x="480" y="161"/>
                  </a:lnTo>
                  <a:lnTo>
                    <a:pt x="507" y="157"/>
                  </a:lnTo>
                  <a:lnTo>
                    <a:pt x="507" y="120"/>
                  </a:lnTo>
                  <a:lnTo>
                    <a:pt x="500" y="92"/>
                  </a:lnTo>
                  <a:lnTo>
                    <a:pt x="480" y="81"/>
                  </a:lnTo>
                  <a:lnTo>
                    <a:pt x="472" y="85"/>
                  </a:lnTo>
                  <a:lnTo>
                    <a:pt x="438" y="55"/>
                  </a:lnTo>
                  <a:lnTo>
                    <a:pt x="419" y="34"/>
                  </a:lnTo>
                  <a:lnTo>
                    <a:pt x="396" y="34"/>
                  </a:lnTo>
                  <a:lnTo>
                    <a:pt x="350" y="34"/>
                  </a:lnTo>
                  <a:lnTo>
                    <a:pt x="341" y="26"/>
                  </a:lnTo>
                  <a:lnTo>
                    <a:pt x="330" y="4"/>
                  </a:lnTo>
                  <a:lnTo>
                    <a:pt x="318" y="0"/>
                  </a:lnTo>
                  <a:lnTo>
                    <a:pt x="277" y="0"/>
                  </a:lnTo>
                  <a:lnTo>
                    <a:pt x="262" y="19"/>
                  </a:lnTo>
                  <a:lnTo>
                    <a:pt x="246" y="16"/>
                  </a:lnTo>
                  <a:lnTo>
                    <a:pt x="219" y="11"/>
                  </a:lnTo>
                  <a:lnTo>
                    <a:pt x="207" y="7"/>
                  </a:lnTo>
                  <a:lnTo>
                    <a:pt x="187" y="12"/>
                  </a:lnTo>
                  <a:lnTo>
                    <a:pt x="173" y="23"/>
                  </a:lnTo>
                  <a:lnTo>
                    <a:pt x="147" y="12"/>
                  </a:lnTo>
                  <a:lnTo>
                    <a:pt x="92" y="4"/>
                  </a:lnTo>
                  <a:lnTo>
                    <a:pt x="78" y="0"/>
                  </a:lnTo>
                  <a:lnTo>
                    <a:pt x="62" y="12"/>
                  </a:lnTo>
                  <a:lnTo>
                    <a:pt x="36" y="30"/>
                  </a:lnTo>
                  <a:lnTo>
                    <a:pt x="4" y="42"/>
                  </a:lnTo>
                  <a:close/>
                </a:path>
              </a:pathLst>
            </a:custGeom>
            <a:solidFill>
              <a:srgbClr val="9900FF"/>
            </a:solidFill>
            <a:ln w="11113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22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grpSp>
          <p:nvGrpSpPr>
            <p:cNvPr id="6268" name="Group 1227"/>
            <p:cNvGrpSpPr>
              <a:grpSpLocks/>
            </p:cNvGrpSpPr>
            <p:nvPr/>
          </p:nvGrpSpPr>
          <p:grpSpPr bwMode="auto">
            <a:xfrm>
              <a:off x="3354" y="1543"/>
              <a:ext cx="303" cy="186"/>
              <a:chOff x="2672" y="1973"/>
              <a:chExt cx="255" cy="169"/>
            </a:xfrm>
          </p:grpSpPr>
          <p:sp>
            <p:nvSpPr>
              <p:cNvPr id="6270" name="Freeform 1228"/>
              <p:cNvSpPr>
                <a:spLocks/>
              </p:cNvSpPr>
              <p:nvPr/>
            </p:nvSpPr>
            <p:spPr bwMode="auto">
              <a:xfrm>
                <a:off x="2683" y="2029"/>
                <a:ext cx="39" cy="33"/>
              </a:xfrm>
              <a:custGeom>
                <a:avLst/>
                <a:gdLst>
                  <a:gd name="T0" fmla="*/ 23 w 78"/>
                  <a:gd name="T1" fmla="*/ 0 h 65"/>
                  <a:gd name="T2" fmla="*/ 6 w 78"/>
                  <a:gd name="T3" fmla="*/ 12 h 65"/>
                  <a:gd name="T4" fmla="*/ 0 w 78"/>
                  <a:gd name="T5" fmla="*/ 18 h 65"/>
                  <a:gd name="T6" fmla="*/ 12 w 78"/>
                  <a:gd name="T7" fmla="*/ 21 h 65"/>
                  <a:gd name="T8" fmla="*/ 21 w 78"/>
                  <a:gd name="T9" fmla="*/ 33 h 65"/>
                  <a:gd name="T10" fmla="*/ 29 w 78"/>
                  <a:gd name="T11" fmla="*/ 25 h 65"/>
                  <a:gd name="T12" fmla="*/ 39 w 78"/>
                  <a:gd name="T13" fmla="*/ 18 h 65"/>
                  <a:gd name="T14" fmla="*/ 31 w 78"/>
                  <a:gd name="T15" fmla="*/ 10 h 65"/>
                  <a:gd name="T16" fmla="*/ 23 w 78"/>
                  <a:gd name="T17" fmla="*/ 0 h 65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78" h="65">
                    <a:moveTo>
                      <a:pt x="46" y="0"/>
                    </a:moveTo>
                    <a:lnTo>
                      <a:pt x="11" y="23"/>
                    </a:lnTo>
                    <a:lnTo>
                      <a:pt x="0" y="35"/>
                    </a:lnTo>
                    <a:lnTo>
                      <a:pt x="23" y="42"/>
                    </a:lnTo>
                    <a:lnTo>
                      <a:pt x="42" y="65"/>
                    </a:lnTo>
                    <a:lnTo>
                      <a:pt x="58" y="49"/>
                    </a:lnTo>
                    <a:lnTo>
                      <a:pt x="78" y="35"/>
                    </a:lnTo>
                    <a:lnTo>
                      <a:pt x="62" y="19"/>
                    </a:lnTo>
                    <a:lnTo>
                      <a:pt x="46" y="0"/>
                    </a:lnTo>
                    <a:close/>
                  </a:path>
                </a:pathLst>
              </a:custGeom>
              <a:solidFill>
                <a:srgbClr val="9900FF"/>
              </a:solidFill>
              <a:ln w="11113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22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6271" name="Freeform 1229"/>
              <p:cNvSpPr>
                <a:spLocks/>
              </p:cNvSpPr>
              <p:nvPr/>
            </p:nvSpPr>
            <p:spPr bwMode="auto">
              <a:xfrm>
                <a:off x="2672" y="2067"/>
                <a:ext cx="57" cy="59"/>
              </a:xfrm>
              <a:custGeom>
                <a:avLst/>
                <a:gdLst>
                  <a:gd name="T0" fmla="*/ 47 w 115"/>
                  <a:gd name="T1" fmla="*/ 0 h 118"/>
                  <a:gd name="T2" fmla="*/ 28 w 115"/>
                  <a:gd name="T3" fmla="*/ 4 h 118"/>
                  <a:gd name="T4" fmla="*/ 21 w 115"/>
                  <a:gd name="T5" fmla="*/ 0 h 118"/>
                  <a:gd name="T6" fmla="*/ 10 w 115"/>
                  <a:gd name="T7" fmla="*/ 15 h 118"/>
                  <a:gd name="T8" fmla="*/ 5 w 115"/>
                  <a:gd name="T9" fmla="*/ 12 h 118"/>
                  <a:gd name="T10" fmla="*/ 0 w 115"/>
                  <a:gd name="T11" fmla="*/ 21 h 118"/>
                  <a:gd name="T12" fmla="*/ 6 w 115"/>
                  <a:gd name="T13" fmla="*/ 27 h 118"/>
                  <a:gd name="T14" fmla="*/ 6 w 115"/>
                  <a:gd name="T15" fmla="*/ 51 h 118"/>
                  <a:gd name="T16" fmla="*/ 11 w 115"/>
                  <a:gd name="T17" fmla="*/ 59 h 118"/>
                  <a:gd name="T18" fmla="*/ 40 w 115"/>
                  <a:gd name="T19" fmla="*/ 27 h 118"/>
                  <a:gd name="T20" fmla="*/ 52 w 115"/>
                  <a:gd name="T21" fmla="*/ 27 h 118"/>
                  <a:gd name="T22" fmla="*/ 57 w 115"/>
                  <a:gd name="T23" fmla="*/ 18 h 118"/>
                  <a:gd name="T24" fmla="*/ 55 w 115"/>
                  <a:gd name="T25" fmla="*/ 13 h 118"/>
                  <a:gd name="T26" fmla="*/ 47 w 115"/>
                  <a:gd name="T27" fmla="*/ 0 h 118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0" t="0" r="r" b="b"/>
                <a:pathLst>
                  <a:path w="115" h="118">
                    <a:moveTo>
                      <a:pt x="95" y="0"/>
                    </a:moveTo>
                    <a:lnTo>
                      <a:pt x="57" y="7"/>
                    </a:lnTo>
                    <a:lnTo>
                      <a:pt x="43" y="0"/>
                    </a:lnTo>
                    <a:lnTo>
                      <a:pt x="20" y="30"/>
                    </a:lnTo>
                    <a:lnTo>
                      <a:pt x="11" y="23"/>
                    </a:lnTo>
                    <a:lnTo>
                      <a:pt x="0" y="42"/>
                    </a:lnTo>
                    <a:lnTo>
                      <a:pt x="13" y="53"/>
                    </a:lnTo>
                    <a:lnTo>
                      <a:pt x="13" y="102"/>
                    </a:lnTo>
                    <a:lnTo>
                      <a:pt x="23" y="118"/>
                    </a:lnTo>
                    <a:lnTo>
                      <a:pt x="81" y="53"/>
                    </a:lnTo>
                    <a:lnTo>
                      <a:pt x="104" y="53"/>
                    </a:lnTo>
                    <a:lnTo>
                      <a:pt x="115" y="35"/>
                    </a:lnTo>
                    <a:lnTo>
                      <a:pt x="111" y="26"/>
                    </a:lnTo>
                    <a:lnTo>
                      <a:pt x="95" y="0"/>
                    </a:lnTo>
                    <a:close/>
                  </a:path>
                </a:pathLst>
              </a:custGeom>
              <a:solidFill>
                <a:srgbClr val="9900FF"/>
              </a:solidFill>
              <a:ln w="11113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22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6272" name="Freeform 1230"/>
              <p:cNvSpPr>
                <a:spLocks/>
              </p:cNvSpPr>
              <p:nvPr/>
            </p:nvSpPr>
            <p:spPr bwMode="auto">
              <a:xfrm>
                <a:off x="2738" y="1973"/>
                <a:ext cx="189" cy="169"/>
              </a:xfrm>
              <a:custGeom>
                <a:avLst/>
                <a:gdLst>
                  <a:gd name="T0" fmla="*/ 183 w 377"/>
                  <a:gd name="T1" fmla="*/ 159 h 337"/>
                  <a:gd name="T2" fmla="*/ 181 w 377"/>
                  <a:gd name="T3" fmla="*/ 149 h 337"/>
                  <a:gd name="T4" fmla="*/ 187 w 377"/>
                  <a:gd name="T5" fmla="*/ 140 h 337"/>
                  <a:gd name="T6" fmla="*/ 187 w 377"/>
                  <a:gd name="T7" fmla="*/ 128 h 337"/>
                  <a:gd name="T8" fmla="*/ 174 w 377"/>
                  <a:gd name="T9" fmla="*/ 118 h 337"/>
                  <a:gd name="T10" fmla="*/ 169 w 377"/>
                  <a:gd name="T11" fmla="*/ 113 h 337"/>
                  <a:gd name="T12" fmla="*/ 166 w 377"/>
                  <a:gd name="T13" fmla="*/ 96 h 337"/>
                  <a:gd name="T14" fmla="*/ 158 w 377"/>
                  <a:gd name="T15" fmla="*/ 82 h 337"/>
                  <a:gd name="T16" fmla="*/ 149 w 377"/>
                  <a:gd name="T17" fmla="*/ 71 h 337"/>
                  <a:gd name="T18" fmla="*/ 149 w 377"/>
                  <a:gd name="T19" fmla="*/ 61 h 337"/>
                  <a:gd name="T20" fmla="*/ 154 w 377"/>
                  <a:gd name="T21" fmla="*/ 54 h 337"/>
                  <a:gd name="T22" fmla="*/ 176 w 377"/>
                  <a:gd name="T23" fmla="*/ 56 h 337"/>
                  <a:gd name="T24" fmla="*/ 184 w 377"/>
                  <a:gd name="T25" fmla="*/ 46 h 337"/>
                  <a:gd name="T26" fmla="*/ 189 w 377"/>
                  <a:gd name="T27" fmla="*/ 21 h 337"/>
                  <a:gd name="T28" fmla="*/ 187 w 377"/>
                  <a:gd name="T29" fmla="*/ 13 h 337"/>
                  <a:gd name="T30" fmla="*/ 177 w 377"/>
                  <a:gd name="T31" fmla="*/ 11 h 337"/>
                  <a:gd name="T32" fmla="*/ 160 w 377"/>
                  <a:gd name="T33" fmla="*/ 13 h 337"/>
                  <a:gd name="T34" fmla="*/ 135 w 377"/>
                  <a:gd name="T35" fmla="*/ 13 h 337"/>
                  <a:gd name="T36" fmla="*/ 116 w 377"/>
                  <a:gd name="T37" fmla="*/ 5 h 337"/>
                  <a:gd name="T38" fmla="*/ 103 w 377"/>
                  <a:gd name="T39" fmla="*/ 2 h 337"/>
                  <a:gd name="T40" fmla="*/ 92 w 377"/>
                  <a:gd name="T41" fmla="*/ 0 h 337"/>
                  <a:gd name="T42" fmla="*/ 80 w 377"/>
                  <a:gd name="T43" fmla="*/ 15 h 337"/>
                  <a:gd name="T44" fmla="*/ 67 w 377"/>
                  <a:gd name="T45" fmla="*/ 25 h 337"/>
                  <a:gd name="T46" fmla="*/ 48 w 377"/>
                  <a:gd name="T47" fmla="*/ 23 h 337"/>
                  <a:gd name="T48" fmla="*/ 36 w 377"/>
                  <a:gd name="T49" fmla="*/ 31 h 337"/>
                  <a:gd name="T50" fmla="*/ 18 w 377"/>
                  <a:gd name="T51" fmla="*/ 49 h 337"/>
                  <a:gd name="T52" fmla="*/ 4 w 377"/>
                  <a:gd name="T53" fmla="*/ 61 h 337"/>
                  <a:gd name="T54" fmla="*/ 0 w 377"/>
                  <a:gd name="T55" fmla="*/ 69 h 337"/>
                  <a:gd name="T56" fmla="*/ 8 w 377"/>
                  <a:gd name="T57" fmla="*/ 84 h 337"/>
                  <a:gd name="T58" fmla="*/ 17 w 377"/>
                  <a:gd name="T59" fmla="*/ 103 h 337"/>
                  <a:gd name="T60" fmla="*/ 26 w 377"/>
                  <a:gd name="T61" fmla="*/ 115 h 337"/>
                  <a:gd name="T62" fmla="*/ 36 w 377"/>
                  <a:gd name="T63" fmla="*/ 111 h 337"/>
                  <a:gd name="T64" fmla="*/ 53 w 377"/>
                  <a:gd name="T65" fmla="*/ 105 h 337"/>
                  <a:gd name="T66" fmla="*/ 51 w 377"/>
                  <a:gd name="T67" fmla="*/ 121 h 337"/>
                  <a:gd name="T68" fmla="*/ 46 w 377"/>
                  <a:gd name="T69" fmla="*/ 140 h 337"/>
                  <a:gd name="T70" fmla="*/ 48 w 377"/>
                  <a:gd name="T71" fmla="*/ 144 h 337"/>
                  <a:gd name="T72" fmla="*/ 56 w 377"/>
                  <a:gd name="T73" fmla="*/ 144 h 337"/>
                  <a:gd name="T74" fmla="*/ 67 w 377"/>
                  <a:gd name="T75" fmla="*/ 140 h 337"/>
                  <a:gd name="T76" fmla="*/ 92 w 377"/>
                  <a:gd name="T77" fmla="*/ 143 h 337"/>
                  <a:gd name="T78" fmla="*/ 99 w 377"/>
                  <a:gd name="T79" fmla="*/ 152 h 337"/>
                  <a:gd name="T80" fmla="*/ 113 w 377"/>
                  <a:gd name="T81" fmla="*/ 157 h 337"/>
                  <a:gd name="T82" fmla="*/ 124 w 377"/>
                  <a:gd name="T83" fmla="*/ 169 h 337"/>
                  <a:gd name="T84" fmla="*/ 132 w 377"/>
                  <a:gd name="T85" fmla="*/ 167 h 337"/>
                  <a:gd name="T86" fmla="*/ 147 w 377"/>
                  <a:gd name="T87" fmla="*/ 159 h 337"/>
                  <a:gd name="T88" fmla="*/ 162 w 377"/>
                  <a:gd name="T89" fmla="*/ 157 h 337"/>
                  <a:gd name="T90" fmla="*/ 183 w 377"/>
                  <a:gd name="T91" fmla="*/ 159 h 337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</a:gdLst>
                <a:ahLst/>
                <a:cxnLst>
                  <a:cxn ang="T92">
                    <a:pos x="T0" y="T1"/>
                  </a:cxn>
                  <a:cxn ang="T93">
                    <a:pos x="T2" y="T3"/>
                  </a:cxn>
                  <a:cxn ang="T94">
                    <a:pos x="T4" y="T5"/>
                  </a:cxn>
                  <a:cxn ang="T95">
                    <a:pos x="T6" y="T7"/>
                  </a:cxn>
                  <a:cxn ang="T96">
                    <a:pos x="T8" y="T9"/>
                  </a:cxn>
                  <a:cxn ang="T97">
                    <a:pos x="T10" y="T11"/>
                  </a:cxn>
                  <a:cxn ang="T98">
                    <a:pos x="T12" y="T13"/>
                  </a:cxn>
                  <a:cxn ang="T99">
                    <a:pos x="T14" y="T15"/>
                  </a:cxn>
                  <a:cxn ang="T100">
                    <a:pos x="T16" y="T17"/>
                  </a:cxn>
                  <a:cxn ang="T101">
                    <a:pos x="T18" y="T19"/>
                  </a:cxn>
                  <a:cxn ang="T102">
                    <a:pos x="T20" y="T21"/>
                  </a:cxn>
                  <a:cxn ang="T103">
                    <a:pos x="T22" y="T23"/>
                  </a:cxn>
                  <a:cxn ang="T104">
                    <a:pos x="T24" y="T25"/>
                  </a:cxn>
                  <a:cxn ang="T105">
                    <a:pos x="T26" y="T27"/>
                  </a:cxn>
                  <a:cxn ang="T106">
                    <a:pos x="T28" y="T29"/>
                  </a:cxn>
                  <a:cxn ang="T107">
                    <a:pos x="T30" y="T31"/>
                  </a:cxn>
                  <a:cxn ang="T108">
                    <a:pos x="T32" y="T33"/>
                  </a:cxn>
                  <a:cxn ang="T109">
                    <a:pos x="T34" y="T35"/>
                  </a:cxn>
                  <a:cxn ang="T110">
                    <a:pos x="T36" y="T37"/>
                  </a:cxn>
                  <a:cxn ang="T111">
                    <a:pos x="T38" y="T39"/>
                  </a:cxn>
                  <a:cxn ang="T112">
                    <a:pos x="T40" y="T41"/>
                  </a:cxn>
                  <a:cxn ang="T113">
                    <a:pos x="T42" y="T43"/>
                  </a:cxn>
                  <a:cxn ang="T114">
                    <a:pos x="T44" y="T45"/>
                  </a:cxn>
                  <a:cxn ang="T115">
                    <a:pos x="T46" y="T47"/>
                  </a:cxn>
                  <a:cxn ang="T116">
                    <a:pos x="T48" y="T49"/>
                  </a:cxn>
                  <a:cxn ang="T117">
                    <a:pos x="T50" y="T51"/>
                  </a:cxn>
                  <a:cxn ang="T118">
                    <a:pos x="T52" y="T53"/>
                  </a:cxn>
                  <a:cxn ang="T119">
                    <a:pos x="T54" y="T55"/>
                  </a:cxn>
                  <a:cxn ang="T120">
                    <a:pos x="T56" y="T57"/>
                  </a:cxn>
                  <a:cxn ang="T121">
                    <a:pos x="T58" y="T59"/>
                  </a:cxn>
                  <a:cxn ang="T122">
                    <a:pos x="T60" y="T61"/>
                  </a:cxn>
                  <a:cxn ang="T123">
                    <a:pos x="T62" y="T63"/>
                  </a:cxn>
                  <a:cxn ang="T124">
                    <a:pos x="T64" y="T65"/>
                  </a:cxn>
                  <a:cxn ang="T125">
                    <a:pos x="T66" y="T67"/>
                  </a:cxn>
                  <a:cxn ang="T126">
                    <a:pos x="T68" y="T69"/>
                  </a:cxn>
                  <a:cxn ang="T127">
                    <a:pos x="T70" y="T71"/>
                  </a:cxn>
                  <a:cxn ang="T128">
                    <a:pos x="T72" y="T73"/>
                  </a:cxn>
                  <a:cxn ang="T129">
                    <a:pos x="T74" y="T75"/>
                  </a:cxn>
                  <a:cxn ang="T130">
                    <a:pos x="T76" y="T77"/>
                  </a:cxn>
                  <a:cxn ang="T131">
                    <a:pos x="T78" y="T79"/>
                  </a:cxn>
                  <a:cxn ang="T132">
                    <a:pos x="T80" y="T81"/>
                  </a:cxn>
                  <a:cxn ang="T133">
                    <a:pos x="T82" y="T83"/>
                  </a:cxn>
                  <a:cxn ang="T134">
                    <a:pos x="T84" y="T85"/>
                  </a:cxn>
                  <a:cxn ang="T135">
                    <a:pos x="T86" y="T87"/>
                  </a:cxn>
                  <a:cxn ang="T136">
                    <a:pos x="T88" y="T89"/>
                  </a:cxn>
                  <a:cxn ang="T137">
                    <a:pos x="T90" y="T91"/>
                  </a:cxn>
                </a:cxnLst>
                <a:rect l="0" t="0" r="r" b="b"/>
                <a:pathLst>
                  <a:path w="377" h="337">
                    <a:moveTo>
                      <a:pt x="365" y="317"/>
                    </a:moveTo>
                    <a:lnTo>
                      <a:pt x="361" y="298"/>
                    </a:lnTo>
                    <a:lnTo>
                      <a:pt x="374" y="280"/>
                    </a:lnTo>
                    <a:lnTo>
                      <a:pt x="374" y="255"/>
                    </a:lnTo>
                    <a:lnTo>
                      <a:pt x="347" y="236"/>
                    </a:lnTo>
                    <a:lnTo>
                      <a:pt x="338" y="225"/>
                    </a:lnTo>
                    <a:lnTo>
                      <a:pt x="331" y="192"/>
                    </a:lnTo>
                    <a:lnTo>
                      <a:pt x="315" y="164"/>
                    </a:lnTo>
                    <a:lnTo>
                      <a:pt x="298" y="141"/>
                    </a:lnTo>
                    <a:lnTo>
                      <a:pt x="298" y="121"/>
                    </a:lnTo>
                    <a:lnTo>
                      <a:pt x="308" y="107"/>
                    </a:lnTo>
                    <a:lnTo>
                      <a:pt x="351" y="111"/>
                    </a:lnTo>
                    <a:lnTo>
                      <a:pt x="367" y="91"/>
                    </a:lnTo>
                    <a:lnTo>
                      <a:pt x="377" y="42"/>
                    </a:lnTo>
                    <a:lnTo>
                      <a:pt x="374" y="26"/>
                    </a:lnTo>
                    <a:lnTo>
                      <a:pt x="354" y="22"/>
                    </a:lnTo>
                    <a:lnTo>
                      <a:pt x="319" y="26"/>
                    </a:lnTo>
                    <a:lnTo>
                      <a:pt x="270" y="26"/>
                    </a:lnTo>
                    <a:lnTo>
                      <a:pt x="232" y="10"/>
                    </a:lnTo>
                    <a:lnTo>
                      <a:pt x="206" y="3"/>
                    </a:lnTo>
                    <a:lnTo>
                      <a:pt x="183" y="0"/>
                    </a:lnTo>
                    <a:lnTo>
                      <a:pt x="160" y="30"/>
                    </a:lnTo>
                    <a:lnTo>
                      <a:pt x="134" y="49"/>
                    </a:lnTo>
                    <a:lnTo>
                      <a:pt x="95" y="45"/>
                    </a:lnTo>
                    <a:lnTo>
                      <a:pt x="72" y="61"/>
                    </a:lnTo>
                    <a:lnTo>
                      <a:pt x="35" y="98"/>
                    </a:lnTo>
                    <a:lnTo>
                      <a:pt x="7" y="121"/>
                    </a:lnTo>
                    <a:lnTo>
                      <a:pt x="0" y="137"/>
                    </a:lnTo>
                    <a:lnTo>
                      <a:pt x="15" y="167"/>
                    </a:lnTo>
                    <a:lnTo>
                      <a:pt x="33" y="206"/>
                    </a:lnTo>
                    <a:lnTo>
                      <a:pt x="52" y="229"/>
                    </a:lnTo>
                    <a:lnTo>
                      <a:pt x="72" y="222"/>
                    </a:lnTo>
                    <a:lnTo>
                      <a:pt x="105" y="210"/>
                    </a:lnTo>
                    <a:lnTo>
                      <a:pt x="102" y="241"/>
                    </a:lnTo>
                    <a:lnTo>
                      <a:pt x="91" y="280"/>
                    </a:lnTo>
                    <a:lnTo>
                      <a:pt x="95" y="287"/>
                    </a:lnTo>
                    <a:lnTo>
                      <a:pt x="111" y="287"/>
                    </a:lnTo>
                    <a:lnTo>
                      <a:pt x="134" y="280"/>
                    </a:lnTo>
                    <a:lnTo>
                      <a:pt x="183" y="285"/>
                    </a:lnTo>
                    <a:lnTo>
                      <a:pt x="197" y="303"/>
                    </a:lnTo>
                    <a:lnTo>
                      <a:pt x="225" y="314"/>
                    </a:lnTo>
                    <a:lnTo>
                      <a:pt x="248" y="337"/>
                    </a:lnTo>
                    <a:lnTo>
                      <a:pt x="264" y="333"/>
                    </a:lnTo>
                    <a:lnTo>
                      <a:pt x="294" y="317"/>
                    </a:lnTo>
                    <a:lnTo>
                      <a:pt x="324" y="314"/>
                    </a:lnTo>
                    <a:lnTo>
                      <a:pt x="365" y="317"/>
                    </a:lnTo>
                    <a:close/>
                  </a:path>
                </a:pathLst>
              </a:custGeom>
              <a:solidFill>
                <a:srgbClr val="9900FF"/>
              </a:solidFill>
              <a:ln w="11113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22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</p:grpSp>
        <p:sp>
          <p:nvSpPr>
            <p:cNvPr id="6269" name="Freeform 1231"/>
            <p:cNvSpPr>
              <a:spLocks/>
            </p:cNvSpPr>
            <p:nvPr/>
          </p:nvSpPr>
          <p:spPr bwMode="auto">
            <a:xfrm>
              <a:off x="3318" y="1698"/>
              <a:ext cx="388" cy="187"/>
            </a:xfrm>
            <a:custGeom>
              <a:avLst/>
              <a:gdLst>
                <a:gd name="T0" fmla="*/ 96 w 653"/>
                <a:gd name="T1" fmla="*/ 63 h 341"/>
                <a:gd name="T2" fmla="*/ 87 w 653"/>
                <a:gd name="T3" fmla="*/ 38 h 341"/>
                <a:gd name="T4" fmla="*/ 62 w 653"/>
                <a:gd name="T5" fmla="*/ 25 h 341"/>
                <a:gd name="T6" fmla="*/ 34 w 653"/>
                <a:gd name="T7" fmla="*/ 44 h 341"/>
                <a:gd name="T8" fmla="*/ 18 w 653"/>
                <a:gd name="T9" fmla="*/ 86 h 341"/>
                <a:gd name="T10" fmla="*/ 14 w 653"/>
                <a:gd name="T11" fmla="*/ 101 h 341"/>
                <a:gd name="T12" fmla="*/ 0 w 653"/>
                <a:gd name="T13" fmla="*/ 115 h 341"/>
                <a:gd name="T14" fmla="*/ 4 w 653"/>
                <a:gd name="T15" fmla="*/ 144 h 341"/>
                <a:gd name="T16" fmla="*/ 15 w 653"/>
                <a:gd name="T17" fmla="*/ 163 h 341"/>
                <a:gd name="T18" fmla="*/ 51 w 653"/>
                <a:gd name="T19" fmla="*/ 147 h 341"/>
                <a:gd name="T20" fmla="*/ 73 w 653"/>
                <a:gd name="T21" fmla="*/ 144 h 341"/>
                <a:gd name="T22" fmla="*/ 103 w 653"/>
                <a:gd name="T23" fmla="*/ 151 h 341"/>
                <a:gd name="T24" fmla="*/ 132 w 653"/>
                <a:gd name="T25" fmla="*/ 144 h 341"/>
                <a:gd name="T26" fmla="*/ 151 w 653"/>
                <a:gd name="T27" fmla="*/ 149 h 341"/>
                <a:gd name="T28" fmla="*/ 176 w 653"/>
                <a:gd name="T29" fmla="*/ 144 h 341"/>
                <a:gd name="T30" fmla="*/ 206 w 653"/>
                <a:gd name="T31" fmla="*/ 143 h 341"/>
                <a:gd name="T32" fmla="*/ 235 w 653"/>
                <a:gd name="T33" fmla="*/ 160 h 341"/>
                <a:gd name="T34" fmla="*/ 274 w 653"/>
                <a:gd name="T35" fmla="*/ 175 h 341"/>
                <a:gd name="T36" fmla="*/ 296 w 653"/>
                <a:gd name="T37" fmla="*/ 187 h 341"/>
                <a:gd name="T38" fmla="*/ 332 w 653"/>
                <a:gd name="T39" fmla="*/ 178 h 341"/>
                <a:gd name="T40" fmla="*/ 349 w 653"/>
                <a:gd name="T41" fmla="*/ 162 h 341"/>
                <a:gd name="T42" fmla="*/ 381 w 653"/>
                <a:gd name="T43" fmla="*/ 130 h 341"/>
                <a:gd name="T44" fmla="*/ 384 w 653"/>
                <a:gd name="T45" fmla="*/ 88 h 341"/>
                <a:gd name="T46" fmla="*/ 357 w 653"/>
                <a:gd name="T47" fmla="*/ 67 h 341"/>
                <a:gd name="T48" fmla="*/ 342 w 653"/>
                <a:gd name="T49" fmla="*/ 32 h 341"/>
                <a:gd name="T50" fmla="*/ 317 w 653"/>
                <a:gd name="T51" fmla="*/ 19 h 341"/>
                <a:gd name="T52" fmla="*/ 272 w 653"/>
                <a:gd name="T53" fmla="*/ 29 h 341"/>
                <a:gd name="T54" fmla="*/ 247 w 653"/>
                <a:gd name="T55" fmla="*/ 19 h 341"/>
                <a:gd name="T56" fmla="*/ 223 w 653"/>
                <a:gd name="T57" fmla="*/ 4 h 341"/>
                <a:gd name="T58" fmla="*/ 200 w 653"/>
                <a:gd name="T59" fmla="*/ 0 h 341"/>
                <a:gd name="T60" fmla="*/ 175 w 653"/>
                <a:gd name="T61" fmla="*/ 4 h 341"/>
                <a:gd name="T62" fmla="*/ 162 w 653"/>
                <a:gd name="T63" fmla="*/ 19 h 341"/>
                <a:gd name="T64" fmla="*/ 167 w 653"/>
                <a:gd name="T65" fmla="*/ 59 h 341"/>
                <a:gd name="T66" fmla="*/ 151 w 653"/>
                <a:gd name="T67" fmla="*/ 82 h 341"/>
                <a:gd name="T68" fmla="*/ 134 w 653"/>
                <a:gd name="T69" fmla="*/ 81 h 341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0" t="0" r="r" b="b"/>
              <a:pathLst>
                <a:path w="653" h="341">
                  <a:moveTo>
                    <a:pt x="192" y="134"/>
                  </a:moveTo>
                  <a:lnTo>
                    <a:pt x="161" y="115"/>
                  </a:lnTo>
                  <a:lnTo>
                    <a:pt x="153" y="92"/>
                  </a:lnTo>
                  <a:lnTo>
                    <a:pt x="146" y="69"/>
                  </a:lnTo>
                  <a:lnTo>
                    <a:pt x="131" y="46"/>
                  </a:lnTo>
                  <a:lnTo>
                    <a:pt x="104" y="46"/>
                  </a:lnTo>
                  <a:lnTo>
                    <a:pt x="85" y="57"/>
                  </a:lnTo>
                  <a:lnTo>
                    <a:pt x="58" y="81"/>
                  </a:lnTo>
                  <a:lnTo>
                    <a:pt x="26" y="141"/>
                  </a:lnTo>
                  <a:lnTo>
                    <a:pt x="30" y="157"/>
                  </a:lnTo>
                  <a:lnTo>
                    <a:pt x="30" y="173"/>
                  </a:lnTo>
                  <a:lnTo>
                    <a:pt x="23" y="184"/>
                  </a:lnTo>
                  <a:lnTo>
                    <a:pt x="11" y="196"/>
                  </a:lnTo>
                  <a:lnTo>
                    <a:pt x="0" y="210"/>
                  </a:lnTo>
                  <a:lnTo>
                    <a:pt x="7" y="226"/>
                  </a:lnTo>
                  <a:lnTo>
                    <a:pt x="7" y="263"/>
                  </a:lnTo>
                  <a:lnTo>
                    <a:pt x="12" y="291"/>
                  </a:lnTo>
                  <a:lnTo>
                    <a:pt x="26" y="298"/>
                  </a:lnTo>
                  <a:lnTo>
                    <a:pt x="53" y="288"/>
                  </a:lnTo>
                  <a:lnTo>
                    <a:pt x="85" y="268"/>
                  </a:lnTo>
                  <a:lnTo>
                    <a:pt x="99" y="256"/>
                  </a:lnTo>
                  <a:lnTo>
                    <a:pt x="123" y="263"/>
                  </a:lnTo>
                  <a:lnTo>
                    <a:pt x="150" y="268"/>
                  </a:lnTo>
                  <a:lnTo>
                    <a:pt x="173" y="275"/>
                  </a:lnTo>
                  <a:lnTo>
                    <a:pt x="189" y="282"/>
                  </a:lnTo>
                  <a:lnTo>
                    <a:pt x="222" y="263"/>
                  </a:lnTo>
                  <a:lnTo>
                    <a:pt x="238" y="263"/>
                  </a:lnTo>
                  <a:lnTo>
                    <a:pt x="254" y="272"/>
                  </a:lnTo>
                  <a:lnTo>
                    <a:pt x="277" y="279"/>
                  </a:lnTo>
                  <a:lnTo>
                    <a:pt x="296" y="263"/>
                  </a:lnTo>
                  <a:lnTo>
                    <a:pt x="326" y="256"/>
                  </a:lnTo>
                  <a:lnTo>
                    <a:pt x="346" y="260"/>
                  </a:lnTo>
                  <a:lnTo>
                    <a:pt x="362" y="288"/>
                  </a:lnTo>
                  <a:lnTo>
                    <a:pt x="395" y="291"/>
                  </a:lnTo>
                  <a:lnTo>
                    <a:pt x="434" y="288"/>
                  </a:lnTo>
                  <a:lnTo>
                    <a:pt x="461" y="320"/>
                  </a:lnTo>
                  <a:lnTo>
                    <a:pt x="480" y="337"/>
                  </a:lnTo>
                  <a:lnTo>
                    <a:pt x="499" y="341"/>
                  </a:lnTo>
                  <a:lnTo>
                    <a:pt x="529" y="328"/>
                  </a:lnTo>
                  <a:lnTo>
                    <a:pt x="558" y="325"/>
                  </a:lnTo>
                  <a:lnTo>
                    <a:pt x="577" y="311"/>
                  </a:lnTo>
                  <a:lnTo>
                    <a:pt x="588" y="295"/>
                  </a:lnTo>
                  <a:lnTo>
                    <a:pt x="623" y="256"/>
                  </a:lnTo>
                  <a:lnTo>
                    <a:pt x="642" y="237"/>
                  </a:lnTo>
                  <a:lnTo>
                    <a:pt x="653" y="207"/>
                  </a:lnTo>
                  <a:lnTo>
                    <a:pt x="646" y="161"/>
                  </a:lnTo>
                  <a:lnTo>
                    <a:pt x="630" y="150"/>
                  </a:lnTo>
                  <a:lnTo>
                    <a:pt x="600" y="122"/>
                  </a:lnTo>
                  <a:lnTo>
                    <a:pt x="588" y="92"/>
                  </a:lnTo>
                  <a:lnTo>
                    <a:pt x="575" y="58"/>
                  </a:lnTo>
                  <a:lnTo>
                    <a:pt x="549" y="35"/>
                  </a:lnTo>
                  <a:lnTo>
                    <a:pt x="533" y="34"/>
                  </a:lnTo>
                  <a:lnTo>
                    <a:pt x="480" y="35"/>
                  </a:lnTo>
                  <a:lnTo>
                    <a:pt x="457" y="53"/>
                  </a:lnTo>
                  <a:lnTo>
                    <a:pt x="441" y="58"/>
                  </a:lnTo>
                  <a:lnTo>
                    <a:pt x="415" y="34"/>
                  </a:lnTo>
                  <a:lnTo>
                    <a:pt x="392" y="23"/>
                  </a:lnTo>
                  <a:lnTo>
                    <a:pt x="376" y="7"/>
                  </a:lnTo>
                  <a:lnTo>
                    <a:pt x="365" y="4"/>
                  </a:lnTo>
                  <a:lnTo>
                    <a:pt x="337" y="0"/>
                  </a:lnTo>
                  <a:lnTo>
                    <a:pt x="314" y="7"/>
                  </a:lnTo>
                  <a:lnTo>
                    <a:pt x="295" y="7"/>
                  </a:lnTo>
                  <a:lnTo>
                    <a:pt x="284" y="16"/>
                  </a:lnTo>
                  <a:lnTo>
                    <a:pt x="273" y="34"/>
                  </a:lnTo>
                  <a:lnTo>
                    <a:pt x="273" y="69"/>
                  </a:lnTo>
                  <a:lnTo>
                    <a:pt x="281" y="108"/>
                  </a:lnTo>
                  <a:lnTo>
                    <a:pt x="281" y="125"/>
                  </a:lnTo>
                  <a:lnTo>
                    <a:pt x="254" y="150"/>
                  </a:lnTo>
                  <a:lnTo>
                    <a:pt x="238" y="164"/>
                  </a:lnTo>
                  <a:lnTo>
                    <a:pt x="226" y="148"/>
                  </a:lnTo>
                  <a:lnTo>
                    <a:pt x="192" y="134"/>
                  </a:lnTo>
                  <a:close/>
                </a:path>
              </a:pathLst>
            </a:custGeom>
            <a:solidFill>
              <a:srgbClr val="9900FF"/>
            </a:solidFill>
            <a:ln w="11113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22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</p:grpSp>
      <p:sp>
        <p:nvSpPr>
          <p:cNvPr id="6254" name="Freeform 1232"/>
          <p:cNvSpPr>
            <a:spLocks/>
          </p:cNvSpPr>
          <p:nvPr/>
        </p:nvSpPr>
        <p:spPr bwMode="auto">
          <a:xfrm>
            <a:off x="6940956" y="5100760"/>
            <a:ext cx="378389" cy="320928"/>
          </a:xfrm>
          <a:custGeom>
            <a:avLst/>
            <a:gdLst>
              <a:gd name="T0" fmla="*/ 207 w 418"/>
              <a:gd name="T1" fmla="*/ 27 h 388"/>
              <a:gd name="T2" fmla="*/ 196 w 418"/>
              <a:gd name="T3" fmla="*/ 27 h 388"/>
              <a:gd name="T4" fmla="*/ 183 w 418"/>
              <a:gd name="T5" fmla="*/ 19 h 388"/>
              <a:gd name="T6" fmla="*/ 167 w 418"/>
              <a:gd name="T7" fmla="*/ 11 h 388"/>
              <a:gd name="T8" fmla="*/ 147 w 418"/>
              <a:gd name="T9" fmla="*/ 21 h 388"/>
              <a:gd name="T10" fmla="*/ 130 w 418"/>
              <a:gd name="T11" fmla="*/ 16 h 388"/>
              <a:gd name="T12" fmla="*/ 114 w 418"/>
              <a:gd name="T13" fmla="*/ 23 h 388"/>
              <a:gd name="T14" fmla="*/ 113 w 418"/>
              <a:gd name="T15" fmla="*/ 16 h 388"/>
              <a:gd name="T16" fmla="*/ 99 w 418"/>
              <a:gd name="T17" fmla="*/ 16 h 388"/>
              <a:gd name="T18" fmla="*/ 81 w 418"/>
              <a:gd name="T19" fmla="*/ 0 h 388"/>
              <a:gd name="T20" fmla="*/ 56 w 418"/>
              <a:gd name="T21" fmla="*/ 26 h 388"/>
              <a:gd name="T22" fmla="*/ 16 w 418"/>
              <a:gd name="T23" fmla="*/ 14 h 388"/>
              <a:gd name="T24" fmla="*/ 0 w 418"/>
              <a:gd name="T25" fmla="*/ 18 h 388"/>
              <a:gd name="T26" fmla="*/ 0 w 418"/>
              <a:gd name="T27" fmla="*/ 27 h 388"/>
              <a:gd name="T28" fmla="*/ 42 w 418"/>
              <a:gd name="T29" fmla="*/ 67 h 388"/>
              <a:gd name="T30" fmla="*/ 53 w 418"/>
              <a:gd name="T31" fmla="*/ 94 h 388"/>
              <a:gd name="T32" fmla="*/ 76 w 418"/>
              <a:gd name="T33" fmla="*/ 110 h 388"/>
              <a:gd name="T34" fmla="*/ 85 w 418"/>
              <a:gd name="T35" fmla="*/ 107 h 388"/>
              <a:gd name="T36" fmla="*/ 141 w 418"/>
              <a:gd name="T37" fmla="*/ 162 h 388"/>
              <a:gd name="T38" fmla="*/ 145 w 418"/>
              <a:gd name="T39" fmla="*/ 174 h 388"/>
              <a:gd name="T40" fmla="*/ 141 w 418"/>
              <a:gd name="T41" fmla="*/ 181 h 388"/>
              <a:gd name="T42" fmla="*/ 145 w 418"/>
              <a:gd name="T43" fmla="*/ 190 h 388"/>
              <a:gd name="T44" fmla="*/ 161 w 418"/>
              <a:gd name="T45" fmla="*/ 182 h 388"/>
              <a:gd name="T46" fmla="*/ 173 w 418"/>
              <a:gd name="T47" fmla="*/ 179 h 388"/>
              <a:gd name="T48" fmla="*/ 173 w 418"/>
              <a:gd name="T49" fmla="*/ 161 h 388"/>
              <a:gd name="T50" fmla="*/ 189 w 418"/>
              <a:gd name="T51" fmla="*/ 148 h 388"/>
              <a:gd name="T52" fmla="*/ 196 w 418"/>
              <a:gd name="T53" fmla="*/ 136 h 388"/>
              <a:gd name="T54" fmla="*/ 213 w 418"/>
              <a:gd name="T55" fmla="*/ 130 h 388"/>
              <a:gd name="T56" fmla="*/ 215 w 418"/>
              <a:gd name="T57" fmla="*/ 114 h 388"/>
              <a:gd name="T58" fmla="*/ 213 w 418"/>
              <a:gd name="T59" fmla="*/ 99 h 388"/>
              <a:gd name="T60" fmla="*/ 221 w 418"/>
              <a:gd name="T61" fmla="*/ 93 h 388"/>
              <a:gd name="T62" fmla="*/ 206 w 418"/>
              <a:gd name="T63" fmla="*/ 73 h 388"/>
              <a:gd name="T64" fmla="*/ 224 w 418"/>
              <a:gd name="T65" fmla="*/ 45 h 388"/>
              <a:gd name="T66" fmla="*/ 207 w 418"/>
              <a:gd name="T67" fmla="*/ 27 h 388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</a:gdLst>
            <a:ahLst/>
            <a:cxnLst>
              <a:cxn ang="T68">
                <a:pos x="T0" y="T1"/>
              </a:cxn>
              <a:cxn ang="T69">
                <a:pos x="T2" y="T3"/>
              </a:cxn>
              <a:cxn ang="T70">
                <a:pos x="T4" y="T5"/>
              </a:cxn>
              <a:cxn ang="T71">
                <a:pos x="T6" y="T7"/>
              </a:cxn>
              <a:cxn ang="T72">
                <a:pos x="T8" y="T9"/>
              </a:cxn>
              <a:cxn ang="T73">
                <a:pos x="T10" y="T11"/>
              </a:cxn>
              <a:cxn ang="T74">
                <a:pos x="T12" y="T13"/>
              </a:cxn>
              <a:cxn ang="T75">
                <a:pos x="T14" y="T15"/>
              </a:cxn>
              <a:cxn ang="T76">
                <a:pos x="T16" y="T17"/>
              </a:cxn>
              <a:cxn ang="T77">
                <a:pos x="T18" y="T19"/>
              </a:cxn>
              <a:cxn ang="T78">
                <a:pos x="T20" y="T21"/>
              </a:cxn>
              <a:cxn ang="T79">
                <a:pos x="T22" y="T23"/>
              </a:cxn>
              <a:cxn ang="T80">
                <a:pos x="T24" y="T25"/>
              </a:cxn>
              <a:cxn ang="T81">
                <a:pos x="T26" y="T27"/>
              </a:cxn>
              <a:cxn ang="T82">
                <a:pos x="T28" y="T29"/>
              </a:cxn>
              <a:cxn ang="T83">
                <a:pos x="T30" y="T31"/>
              </a:cxn>
              <a:cxn ang="T84">
                <a:pos x="T32" y="T33"/>
              </a:cxn>
              <a:cxn ang="T85">
                <a:pos x="T34" y="T35"/>
              </a:cxn>
              <a:cxn ang="T86">
                <a:pos x="T36" y="T37"/>
              </a:cxn>
              <a:cxn ang="T87">
                <a:pos x="T38" y="T39"/>
              </a:cxn>
              <a:cxn ang="T88">
                <a:pos x="T40" y="T41"/>
              </a:cxn>
              <a:cxn ang="T89">
                <a:pos x="T42" y="T43"/>
              </a:cxn>
              <a:cxn ang="T90">
                <a:pos x="T44" y="T45"/>
              </a:cxn>
              <a:cxn ang="T91">
                <a:pos x="T46" y="T47"/>
              </a:cxn>
              <a:cxn ang="T92">
                <a:pos x="T48" y="T49"/>
              </a:cxn>
              <a:cxn ang="T93">
                <a:pos x="T50" y="T51"/>
              </a:cxn>
              <a:cxn ang="T94">
                <a:pos x="T52" y="T53"/>
              </a:cxn>
              <a:cxn ang="T95">
                <a:pos x="T54" y="T55"/>
              </a:cxn>
              <a:cxn ang="T96">
                <a:pos x="T56" y="T57"/>
              </a:cxn>
              <a:cxn ang="T97">
                <a:pos x="T58" y="T59"/>
              </a:cxn>
              <a:cxn ang="T98">
                <a:pos x="T60" y="T61"/>
              </a:cxn>
              <a:cxn ang="T99">
                <a:pos x="T62" y="T63"/>
              </a:cxn>
              <a:cxn ang="T100">
                <a:pos x="T64" y="T65"/>
              </a:cxn>
              <a:cxn ang="T101">
                <a:pos x="T66" y="T67"/>
              </a:cxn>
            </a:cxnLst>
            <a:rect l="0" t="0" r="r" b="b"/>
            <a:pathLst>
              <a:path w="418" h="388">
                <a:moveTo>
                  <a:pt x="387" y="55"/>
                </a:moveTo>
                <a:lnTo>
                  <a:pt x="365" y="55"/>
                </a:lnTo>
                <a:lnTo>
                  <a:pt x="342" y="39"/>
                </a:lnTo>
                <a:lnTo>
                  <a:pt x="312" y="23"/>
                </a:lnTo>
                <a:lnTo>
                  <a:pt x="275" y="42"/>
                </a:lnTo>
                <a:lnTo>
                  <a:pt x="242" y="33"/>
                </a:lnTo>
                <a:lnTo>
                  <a:pt x="212" y="47"/>
                </a:lnTo>
                <a:lnTo>
                  <a:pt x="210" y="33"/>
                </a:lnTo>
                <a:lnTo>
                  <a:pt x="184" y="32"/>
                </a:lnTo>
                <a:lnTo>
                  <a:pt x="152" y="0"/>
                </a:lnTo>
                <a:lnTo>
                  <a:pt x="104" y="53"/>
                </a:lnTo>
                <a:lnTo>
                  <a:pt x="30" y="28"/>
                </a:lnTo>
                <a:lnTo>
                  <a:pt x="0" y="37"/>
                </a:lnTo>
                <a:lnTo>
                  <a:pt x="0" y="55"/>
                </a:lnTo>
                <a:lnTo>
                  <a:pt x="79" y="137"/>
                </a:lnTo>
                <a:lnTo>
                  <a:pt x="99" y="192"/>
                </a:lnTo>
                <a:lnTo>
                  <a:pt x="141" y="224"/>
                </a:lnTo>
                <a:lnTo>
                  <a:pt x="159" y="219"/>
                </a:lnTo>
                <a:lnTo>
                  <a:pt x="263" y="330"/>
                </a:lnTo>
                <a:lnTo>
                  <a:pt x="270" y="355"/>
                </a:lnTo>
                <a:lnTo>
                  <a:pt x="263" y="370"/>
                </a:lnTo>
                <a:lnTo>
                  <a:pt x="270" y="388"/>
                </a:lnTo>
                <a:lnTo>
                  <a:pt x="300" y="372"/>
                </a:lnTo>
                <a:lnTo>
                  <a:pt x="323" y="365"/>
                </a:lnTo>
                <a:lnTo>
                  <a:pt x="323" y="328"/>
                </a:lnTo>
                <a:lnTo>
                  <a:pt x="353" y="303"/>
                </a:lnTo>
                <a:lnTo>
                  <a:pt x="365" y="277"/>
                </a:lnTo>
                <a:lnTo>
                  <a:pt x="397" y="265"/>
                </a:lnTo>
                <a:lnTo>
                  <a:pt x="402" y="233"/>
                </a:lnTo>
                <a:lnTo>
                  <a:pt x="397" y="203"/>
                </a:lnTo>
                <a:lnTo>
                  <a:pt x="413" y="190"/>
                </a:lnTo>
                <a:lnTo>
                  <a:pt x="385" y="150"/>
                </a:lnTo>
                <a:lnTo>
                  <a:pt x="418" y="92"/>
                </a:lnTo>
                <a:lnTo>
                  <a:pt x="387" y="55"/>
                </a:lnTo>
                <a:close/>
              </a:path>
            </a:pathLst>
          </a:custGeom>
          <a:solidFill>
            <a:srgbClr val="B2B2B2"/>
          </a:solidFill>
          <a:ln w="11113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22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6255" name="Freeform 1233"/>
          <p:cNvSpPr>
            <a:spLocks/>
          </p:cNvSpPr>
          <p:nvPr/>
        </p:nvSpPr>
        <p:spPr bwMode="auto">
          <a:xfrm>
            <a:off x="7456174" y="5519656"/>
            <a:ext cx="260143" cy="160464"/>
          </a:xfrm>
          <a:custGeom>
            <a:avLst/>
            <a:gdLst>
              <a:gd name="T0" fmla="*/ 5 w 286"/>
              <a:gd name="T1" fmla="*/ 29 h 195"/>
              <a:gd name="T2" fmla="*/ 32 w 286"/>
              <a:gd name="T3" fmla="*/ 12 h 195"/>
              <a:gd name="T4" fmla="*/ 50 w 286"/>
              <a:gd name="T5" fmla="*/ 10 h 195"/>
              <a:gd name="T6" fmla="*/ 66 w 286"/>
              <a:gd name="T7" fmla="*/ 5 h 195"/>
              <a:gd name="T8" fmla="*/ 81 w 286"/>
              <a:gd name="T9" fmla="*/ 5 h 195"/>
              <a:gd name="T10" fmla="*/ 95 w 286"/>
              <a:gd name="T11" fmla="*/ 0 h 195"/>
              <a:gd name="T12" fmla="*/ 120 w 286"/>
              <a:gd name="T13" fmla="*/ 5 h 195"/>
              <a:gd name="T14" fmla="*/ 134 w 286"/>
              <a:gd name="T15" fmla="*/ 4 h 195"/>
              <a:gd name="T16" fmla="*/ 148 w 286"/>
              <a:gd name="T17" fmla="*/ 18 h 195"/>
              <a:gd name="T18" fmla="*/ 146 w 286"/>
              <a:gd name="T19" fmla="*/ 55 h 195"/>
              <a:gd name="T20" fmla="*/ 154 w 286"/>
              <a:gd name="T21" fmla="*/ 58 h 195"/>
              <a:gd name="T22" fmla="*/ 143 w 286"/>
              <a:gd name="T23" fmla="*/ 74 h 195"/>
              <a:gd name="T24" fmla="*/ 109 w 286"/>
              <a:gd name="T25" fmla="*/ 80 h 195"/>
              <a:gd name="T26" fmla="*/ 95 w 286"/>
              <a:gd name="T27" fmla="*/ 77 h 195"/>
              <a:gd name="T28" fmla="*/ 86 w 286"/>
              <a:gd name="T29" fmla="*/ 95 h 195"/>
              <a:gd name="T30" fmla="*/ 60 w 286"/>
              <a:gd name="T31" fmla="*/ 93 h 195"/>
              <a:gd name="T32" fmla="*/ 50 w 286"/>
              <a:gd name="T33" fmla="*/ 91 h 195"/>
              <a:gd name="T34" fmla="*/ 34 w 286"/>
              <a:gd name="T35" fmla="*/ 90 h 195"/>
              <a:gd name="T36" fmla="*/ 25 w 286"/>
              <a:gd name="T37" fmla="*/ 82 h 195"/>
              <a:gd name="T38" fmla="*/ 20 w 286"/>
              <a:gd name="T39" fmla="*/ 84 h 195"/>
              <a:gd name="T40" fmla="*/ 9 w 286"/>
              <a:gd name="T41" fmla="*/ 77 h 195"/>
              <a:gd name="T42" fmla="*/ 0 w 286"/>
              <a:gd name="T43" fmla="*/ 55 h 195"/>
              <a:gd name="T44" fmla="*/ 6 w 286"/>
              <a:gd name="T45" fmla="*/ 43 h 195"/>
              <a:gd name="T46" fmla="*/ 5 w 286"/>
              <a:gd name="T47" fmla="*/ 29 h 195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</a:gdLst>
            <a:ahLst/>
            <a:cxnLst>
              <a:cxn ang="T48">
                <a:pos x="T0" y="T1"/>
              </a:cxn>
              <a:cxn ang="T49">
                <a:pos x="T2" y="T3"/>
              </a:cxn>
              <a:cxn ang="T50">
                <a:pos x="T4" y="T5"/>
              </a:cxn>
              <a:cxn ang="T51">
                <a:pos x="T6" y="T7"/>
              </a:cxn>
              <a:cxn ang="T52">
                <a:pos x="T8" y="T9"/>
              </a:cxn>
              <a:cxn ang="T53">
                <a:pos x="T10" y="T11"/>
              </a:cxn>
              <a:cxn ang="T54">
                <a:pos x="T12" y="T13"/>
              </a:cxn>
              <a:cxn ang="T55">
                <a:pos x="T14" y="T15"/>
              </a:cxn>
              <a:cxn ang="T56">
                <a:pos x="T16" y="T17"/>
              </a:cxn>
              <a:cxn ang="T57">
                <a:pos x="T18" y="T19"/>
              </a:cxn>
              <a:cxn ang="T58">
                <a:pos x="T20" y="T21"/>
              </a:cxn>
              <a:cxn ang="T59">
                <a:pos x="T22" y="T23"/>
              </a:cxn>
              <a:cxn ang="T60">
                <a:pos x="T24" y="T25"/>
              </a:cxn>
              <a:cxn ang="T61">
                <a:pos x="T26" y="T27"/>
              </a:cxn>
              <a:cxn ang="T62">
                <a:pos x="T28" y="T29"/>
              </a:cxn>
              <a:cxn ang="T63">
                <a:pos x="T30" y="T31"/>
              </a:cxn>
              <a:cxn ang="T64">
                <a:pos x="T32" y="T33"/>
              </a:cxn>
              <a:cxn ang="T65">
                <a:pos x="T34" y="T35"/>
              </a:cxn>
              <a:cxn ang="T66">
                <a:pos x="T36" y="T37"/>
              </a:cxn>
              <a:cxn ang="T67">
                <a:pos x="T38" y="T39"/>
              </a:cxn>
              <a:cxn ang="T68">
                <a:pos x="T40" y="T41"/>
              </a:cxn>
              <a:cxn ang="T69">
                <a:pos x="T42" y="T43"/>
              </a:cxn>
              <a:cxn ang="T70">
                <a:pos x="T44" y="T45"/>
              </a:cxn>
              <a:cxn ang="T71">
                <a:pos x="T46" y="T47"/>
              </a:cxn>
            </a:cxnLst>
            <a:rect l="0" t="0" r="r" b="b"/>
            <a:pathLst>
              <a:path w="286" h="195">
                <a:moveTo>
                  <a:pt x="10" y="59"/>
                </a:moveTo>
                <a:lnTo>
                  <a:pt x="60" y="25"/>
                </a:lnTo>
                <a:lnTo>
                  <a:pt x="92" y="20"/>
                </a:lnTo>
                <a:lnTo>
                  <a:pt x="123" y="11"/>
                </a:lnTo>
                <a:lnTo>
                  <a:pt x="150" y="11"/>
                </a:lnTo>
                <a:lnTo>
                  <a:pt x="176" y="0"/>
                </a:lnTo>
                <a:lnTo>
                  <a:pt x="222" y="11"/>
                </a:lnTo>
                <a:lnTo>
                  <a:pt x="249" y="9"/>
                </a:lnTo>
                <a:lnTo>
                  <a:pt x="275" y="36"/>
                </a:lnTo>
                <a:lnTo>
                  <a:pt x="272" y="112"/>
                </a:lnTo>
                <a:lnTo>
                  <a:pt x="286" y="120"/>
                </a:lnTo>
                <a:lnTo>
                  <a:pt x="266" y="152"/>
                </a:lnTo>
                <a:lnTo>
                  <a:pt x="203" y="165"/>
                </a:lnTo>
                <a:lnTo>
                  <a:pt x="176" y="158"/>
                </a:lnTo>
                <a:lnTo>
                  <a:pt x="159" y="195"/>
                </a:lnTo>
                <a:lnTo>
                  <a:pt x="111" y="191"/>
                </a:lnTo>
                <a:lnTo>
                  <a:pt x="92" y="186"/>
                </a:lnTo>
                <a:lnTo>
                  <a:pt x="63" y="184"/>
                </a:lnTo>
                <a:lnTo>
                  <a:pt x="47" y="168"/>
                </a:lnTo>
                <a:lnTo>
                  <a:pt x="37" y="173"/>
                </a:lnTo>
                <a:lnTo>
                  <a:pt x="16" y="158"/>
                </a:lnTo>
                <a:lnTo>
                  <a:pt x="0" y="112"/>
                </a:lnTo>
                <a:lnTo>
                  <a:pt x="12" y="89"/>
                </a:lnTo>
                <a:lnTo>
                  <a:pt x="10" y="59"/>
                </a:lnTo>
                <a:close/>
              </a:path>
            </a:pathLst>
          </a:custGeom>
          <a:solidFill>
            <a:srgbClr val="B2B2B2"/>
          </a:solidFill>
          <a:ln w="11113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22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6256" name="Freeform 1234"/>
          <p:cNvSpPr>
            <a:spLocks/>
          </p:cNvSpPr>
          <p:nvPr/>
        </p:nvSpPr>
        <p:spPr bwMode="auto">
          <a:xfrm>
            <a:off x="7180828" y="4999414"/>
            <a:ext cx="520285" cy="565847"/>
          </a:xfrm>
          <a:custGeom>
            <a:avLst/>
            <a:gdLst>
              <a:gd name="T0" fmla="*/ 113 w 577"/>
              <a:gd name="T1" fmla="*/ 2 h 683"/>
              <a:gd name="T2" fmla="*/ 158 w 577"/>
              <a:gd name="T3" fmla="*/ 1 h 683"/>
              <a:gd name="T4" fmla="*/ 169 w 577"/>
              <a:gd name="T5" fmla="*/ 10 h 683"/>
              <a:gd name="T6" fmla="*/ 176 w 577"/>
              <a:gd name="T7" fmla="*/ 18 h 683"/>
              <a:gd name="T8" fmla="*/ 184 w 577"/>
              <a:gd name="T9" fmla="*/ 50 h 683"/>
              <a:gd name="T10" fmla="*/ 210 w 577"/>
              <a:gd name="T11" fmla="*/ 57 h 683"/>
              <a:gd name="T12" fmla="*/ 221 w 577"/>
              <a:gd name="T13" fmla="*/ 102 h 683"/>
              <a:gd name="T14" fmla="*/ 237 w 577"/>
              <a:gd name="T15" fmla="*/ 114 h 683"/>
              <a:gd name="T16" fmla="*/ 265 w 577"/>
              <a:gd name="T17" fmla="*/ 110 h 683"/>
              <a:gd name="T18" fmla="*/ 285 w 577"/>
              <a:gd name="T19" fmla="*/ 135 h 683"/>
              <a:gd name="T20" fmla="*/ 283 w 577"/>
              <a:gd name="T21" fmla="*/ 156 h 683"/>
              <a:gd name="T22" fmla="*/ 280 w 577"/>
              <a:gd name="T23" fmla="*/ 167 h 683"/>
              <a:gd name="T24" fmla="*/ 288 w 577"/>
              <a:gd name="T25" fmla="*/ 198 h 683"/>
              <a:gd name="T26" fmla="*/ 308 w 577"/>
              <a:gd name="T27" fmla="*/ 211 h 683"/>
              <a:gd name="T28" fmla="*/ 280 w 577"/>
              <a:gd name="T29" fmla="*/ 250 h 683"/>
              <a:gd name="T30" fmla="*/ 278 w 577"/>
              <a:gd name="T31" fmla="*/ 297 h 683"/>
              <a:gd name="T32" fmla="*/ 255 w 577"/>
              <a:gd name="T33" fmla="*/ 307 h 683"/>
              <a:gd name="T34" fmla="*/ 227 w 577"/>
              <a:gd name="T35" fmla="*/ 312 h 683"/>
              <a:gd name="T36" fmla="*/ 193 w 577"/>
              <a:gd name="T37" fmla="*/ 319 h 683"/>
              <a:gd name="T38" fmla="*/ 168 w 577"/>
              <a:gd name="T39" fmla="*/ 305 h 683"/>
              <a:gd name="T40" fmla="*/ 144 w 577"/>
              <a:gd name="T41" fmla="*/ 294 h 683"/>
              <a:gd name="T42" fmla="*/ 127 w 577"/>
              <a:gd name="T43" fmla="*/ 281 h 683"/>
              <a:gd name="T44" fmla="*/ 99 w 577"/>
              <a:gd name="T45" fmla="*/ 281 h 683"/>
              <a:gd name="T46" fmla="*/ 85 w 577"/>
              <a:gd name="T47" fmla="*/ 310 h 683"/>
              <a:gd name="T48" fmla="*/ 12 w 577"/>
              <a:gd name="T49" fmla="*/ 276 h 683"/>
              <a:gd name="T50" fmla="*/ 17 w 577"/>
              <a:gd name="T51" fmla="*/ 245 h 683"/>
              <a:gd name="T52" fmla="*/ 31 w 577"/>
              <a:gd name="T53" fmla="*/ 219 h 683"/>
              <a:gd name="T54" fmla="*/ 52 w 577"/>
              <a:gd name="T55" fmla="*/ 197 h 683"/>
              <a:gd name="T56" fmla="*/ 70 w 577"/>
              <a:gd name="T57" fmla="*/ 175 h 683"/>
              <a:gd name="T58" fmla="*/ 79 w 577"/>
              <a:gd name="T59" fmla="*/ 153 h 683"/>
              <a:gd name="T60" fmla="*/ 80 w 577"/>
              <a:gd name="T61" fmla="*/ 106 h 683"/>
              <a:gd name="T62" fmla="*/ 68 w 577"/>
              <a:gd name="T63" fmla="*/ 68 h 683"/>
              <a:gd name="T64" fmla="*/ 52 w 577"/>
              <a:gd name="T65" fmla="*/ 24 h 683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0" t="0" r="r" b="b"/>
            <a:pathLst>
              <a:path w="577" h="683">
                <a:moveTo>
                  <a:pt x="97" y="48"/>
                </a:moveTo>
                <a:lnTo>
                  <a:pt x="211" y="5"/>
                </a:lnTo>
                <a:lnTo>
                  <a:pt x="264" y="0"/>
                </a:lnTo>
                <a:lnTo>
                  <a:pt x="296" y="2"/>
                </a:lnTo>
                <a:lnTo>
                  <a:pt x="308" y="11"/>
                </a:lnTo>
                <a:lnTo>
                  <a:pt x="317" y="21"/>
                </a:lnTo>
                <a:lnTo>
                  <a:pt x="319" y="34"/>
                </a:lnTo>
                <a:lnTo>
                  <a:pt x="330" y="37"/>
                </a:lnTo>
                <a:lnTo>
                  <a:pt x="344" y="64"/>
                </a:lnTo>
                <a:lnTo>
                  <a:pt x="345" y="102"/>
                </a:lnTo>
                <a:lnTo>
                  <a:pt x="360" y="117"/>
                </a:lnTo>
                <a:lnTo>
                  <a:pt x="393" y="117"/>
                </a:lnTo>
                <a:lnTo>
                  <a:pt x="414" y="171"/>
                </a:lnTo>
                <a:lnTo>
                  <a:pt x="414" y="208"/>
                </a:lnTo>
                <a:lnTo>
                  <a:pt x="428" y="233"/>
                </a:lnTo>
                <a:lnTo>
                  <a:pt x="444" y="233"/>
                </a:lnTo>
                <a:lnTo>
                  <a:pt x="478" y="208"/>
                </a:lnTo>
                <a:lnTo>
                  <a:pt x="497" y="224"/>
                </a:lnTo>
                <a:lnTo>
                  <a:pt x="499" y="256"/>
                </a:lnTo>
                <a:lnTo>
                  <a:pt x="534" y="275"/>
                </a:lnTo>
                <a:lnTo>
                  <a:pt x="529" y="309"/>
                </a:lnTo>
                <a:lnTo>
                  <a:pt x="531" y="318"/>
                </a:lnTo>
                <a:lnTo>
                  <a:pt x="536" y="323"/>
                </a:lnTo>
                <a:lnTo>
                  <a:pt x="524" y="341"/>
                </a:lnTo>
                <a:lnTo>
                  <a:pt x="520" y="362"/>
                </a:lnTo>
                <a:lnTo>
                  <a:pt x="540" y="404"/>
                </a:lnTo>
                <a:lnTo>
                  <a:pt x="568" y="409"/>
                </a:lnTo>
                <a:lnTo>
                  <a:pt x="577" y="431"/>
                </a:lnTo>
                <a:lnTo>
                  <a:pt x="568" y="473"/>
                </a:lnTo>
                <a:lnTo>
                  <a:pt x="525" y="510"/>
                </a:lnTo>
                <a:lnTo>
                  <a:pt x="536" y="577"/>
                </a:lnTo>
                <a:lnTo>
                  <a:pt x="520" y="605"/>
                </a:lnTo>
                <a:lnTo>
                  <a:pt x="531" y="637"/>
                </a:lnTo>
                <a:lnTo>
                  <a:pt x="478" y="626"/>
                </a:lnTo>
                <a:lnTo>
                  <a:pt x="451" y="637"/>
                </a:lnTo>
                <a:lnTo>
                  <a:pt x="425" y="637"/>
                </a:lnTo>
                <a:lnTo>
                  <a:pt x="393" y="646"/>
                </a:lnTo>
                <a:lnTo>
                  <a:pt x="361" y="651"/>
                </a:lnTo>
                <a:lnTo>
                  <a:pt x="312" y="683"/>
                </a:lnTo>
                <a:lnTo>
                  <a:pt x="314" y="621"/>
                </a:lnTo>
                <a:lnTo>
                  <a:pt x="303" y="605"/>
                </a:lnTo>
                <a:lnTo>
                  <a:pt x="270" y="600"/>
                </a:lnTo>
                <a:lnTo>
                  <a:pt x="259" y="574"/>
                </a:lnTo>
                <a:lnTo>
                  <a:pt x="238" y="572"/>
                </a:lnTo>
                <a:lnTo>
                  <a:pt x="229" y="579"/>
                </a:lnTo>
                <a:lnTo>
                  <a:pt x="185" y="572"/>
                </a:lnTo>
                <a:lnTo>
                  <a:pt x="169" y="584"/>
                </a:lnTo>
                <a:lnTo>
                  <a:pt x="160" y="632"/>
                </a:lnTo>
                <a:lnTo>
                  <a:pt x="142" y="669"/>
                </a:lnTo>
                <a:lnTo>
                  <a:pt x="22" y="563"/>
                </a:lnTo>
                <a:lnTo>
                  <a:pt x="0" y="514"/>
                </a:lnTo>
                <a:lnTo>
                  <a:pt x="31" y="499"/>
                </a:lnTo>
                <a:lnTo>
                  <a:pt x="58" y="487"/>
                </a:lnTo>
                <a:lnTo>
                  <a:pt x="58" y="447"/>
                </a:lnTo>
                <a:lnTo>
                  <a:pt x="84" y="431"/>
                </a:lnTo>
                <a:lnTo>
                  <a:pt x="97" y="402"/>
                </a:lnTo>
                <a:lnTo>
                  <a:pt x="127" y="383"/>
                </a:lnTo>
                <a:lnTo>
                  <a:pt x="132" y="357"/>
                </a:lnTo>
                <a:lnTo>
                  <a:pt x="128" y="328"/>
                </a:lnTo>
                <a:lnTo>
                  <a:pt x="148" y="312"/>
                </a:lnTo>
                <a:lnTo>
                  <a:pt x="121" y="272"/>
                </a:lnTo>
                <a:lnTo>
                  <a:pt x="150" y="217"/>
                </a:lnTo>
                <a:lnTo>
                  <a:pt x="118" y="180"/>
                </a:lnTo>
                <a:lnTo>
                  <a:pt x="127" y="139"/>
                </a:lnTo>
                <a:lnTo>
                  <a:pt x="97" y="102"/>
                </a:lnTo>
                <a:lnTo>
                  <a:pt x="97" y="48"/>
                </a:lnTo>
                <a:close/>
              </a:path>
            </a:pathLst>
          </a:custGeom>
          <a:solidFill>
            <a:srgbClr val="B2B2B2"/>
          </a:solidFill>
          <a:ln w="11113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22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6258" name="Freeform 1236"/>
          <p:cNvSpPr>
            <a:spLocks/>
          </p:cNvSpPr>
          <p:nvPr/>
        </p:nvSpPr>
        <p:spPr bwMode="auto">
          <a:xfrm>
            <a:off x="6064796" y="4364011"/>
            <a:ext cx="89916" cy="104049"/>
          </a:xfrm>
          <a:custGeom>
            <a:avLst/>
            <a:gdLst>
              <a:gd name="T0" fmla="*/ 43 w 101"/>
              <a:gd name="T1" fmla="*/ 69 h 126"/>
              <a:gd name="T2" fmla="*/ 46 w 101"/>
              <a:gd name="T3" fmla="*/ 47 h 126"/>
              <a:gd name="T4" fmla="*/ 59 w 101"/>
              <a:gd name="T5" fmla="*/ 38 h 126"/>
              <a:gd name="T6" fmla="*/ 59 w 101"/>
              <a:gd name="T7" fmla="*/ 27 h 126"/>
              <a:gd name="T8" fmla="*/ 51 w 101"/>
              <a:gd name="T9" fmla="*/ 20 h 126"/>
              <a:gd name="T10" fmla="*/ 44 w 101"/>
              <a:gd name="T11" fmla="*/ 9 h 126"/>
              <a:gd name="T12" fmla="*/ 40 w 101"/>
              <a:gd name="T13" fmla="*/ 0 h 126"/>
              <a:gd name="T14" fmla="*/ 27 w 101"/>
              <a:gd name="T15" fmla="*/ 0 h 126"/>
              <a:gd name="T16" fmla="*/ 18 w 101"/>
              <a:gd name="T17" fmla="*/ 4 h 126"/>
              <a:gd name="T18" fmla="*/ 18 w 101"/>
              <a:gd name="T19" fmla="*/ 19 h 126"/>
              <a:gd name="T20" fmla="*/ 9 w 101"/>
              <a:gd name="T21" fmla="*/ 31 h 126"/>
              <a:gd name="T22" fmla="*/ 0 w 101"/>
              <a:gd name="T23" fmla="*/ 35 h 126"/>
              <a:gd name="T24" fmla="*/ 4 w 101"/>
              <a:gd name="T25" fmla="*/ 45 h 126"/>
              <a:gd name="T26" fmla="*/ 16 w 101"/>
              <a:gd name="T27" fmla="*/ 49 h 126"/>
              <a:gd name="T28" fmla="*/ 29 w 101"/>
              <a:gd name="T29" fmla="*/ 51 h 126"/>
              <a:gd name="T30" fmla="*/ 36 w 101"/>
              <a:gd name="T31" fmla="*/ 58 h 126"/>
              <a:gd name="T32" fmla="*/ 43 w 101"/>
              <a:gd name="T33" fmla="*/ 69 h 12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101" h="126">
                <a:moveTo>
                  <a:pt x="73" y="126"/>
                </a:moveTo>
                <a:lnTo>
                  <a:pt x="78" y="85"/>
                </a:lnTo>
                <a:lnTo>
                  <a:pt x="101" y="69"/>
                </a:lnTo>
                <a:lnTo>
                  <a:pt x="101" y="50"/>
                </a:lnTo>
                <a:lnTo>
                  <a:pt x="88" y="36"/>
                </a:lnTo>
                <a:lnTo>
                  <a:pt x="76" y="16"/>
                </a:lnTo>
                <a:lnTo>
                  <a:pt x="69" y="0"/>
                </a:lnTo>
                <a:lnTo>
                  <a:pt x="46" y="0"/>
                </a:lnTo>
                <a:lnTo>
                  <a:pt x="30" y="7"/>
                </a:lnTo>
                <a:lnTo>
                  <a:pt x="30" y="34"/>
                </a:lnTo>
                <a:lnTo>
                  <a:pt x="16" y="57"/>
                </a:lnTo>
                <a:lnTo>
                  <a:pt x="0" y="64"/>
                </a:lnTo>
                <a:lnTo>
                  <a:pt x="7" y="83"/>
                </a:lnTo>
                <a:lnTo>
                  <a:pt x="28" y="89"/>
                </a:lnTo>
                <a:lnTo>
                  <a:pt x="50" y="94"/>
                </a:lnTo>
                <a:lnTo>
                  <a:pt x="62" y="106"/>
                </a:lnTo>
                <a:lnTo>
                  <a:pt x="73" y="126"/>
                </a:lnTo>
                <a:close/>
              </a:path>
            </a:pathLst>
          </a:custGeom>
          <a:solidFill>
            <a:srgbClr val="FF0000"/>
          </a:solidFill>
          <a:ln w="28575" cmpd="sng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22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6259" name="Freeform 1237"/>
          <p:cNvSpPr>
            <a:spLocks/>
          </p:cNvSpPr>
          <p:nvPr/>
        </p:nvSpPr>
        <p:spPr bwMode="auto">
          <a:xfrm>
            <a:off x="5952019" y="3955354"/>
            <a:ext cx="341377" cy="331751"/>
          </a:xfrm>
          <a:custGeom>
            <a:avLst/>
            <a:gdLst>
              <a:gd name="T0" fmla="*/ 93 w 377"/>
              <a:gd name="T1" fmla="*/ 6 h 401"/>
              <a:gd name="T2" fmla="*/ 70 w 377"/>
              <a:gd name="T3" fmla="*/ 32 h 401"/>
              <a:gd name="T4" fmla="*/ 70 w 377"/>
              <a:gd name="T5" fmla="*/ 40 h 401"/>
              <a:gd name="T6" fmla="*/ 56 w 377"/>
              <a:gd name="T7" fmla="*/ 52 h 401"/>
              <a:gd name="T8" fmla="*/ 59 w 377"/>
              <a:gd name="T9" fmla="*/ 55 h 401"/>
              <a:gd name="T10" fmla="*/ 54 w 377"/>
              <a:gd name="T11" fmla="*/ 64 h 401"/>
              <a:gd name="T12" fmla="*/ 41 w 377"/>
              <a:gd name="T13" fmla="*/ 76 h 401"/>
              <a:gd name="T14" fmla="*/ 27 w 377"/>
              <a:gd name="T15" fmla="*/ 91 h 401"/>
              <a:gd name="T16" fmla="*/ 22 w 377"/>
              <a:gd name="T17" fmla="*/ 99 h 401"/>
              <a:gd name="T18" fmla="*/ 27 w 377"/>
              <a:gd name="T19" fmla="*/ 105 h 401"/>
              <a:gd name="T20" fmla="*/ 23 w 377"/>
              <a:gd name="T21" fmla="*/ 116 h 401"/>
              <a:gd name="T22" fmla="*/ 15 w 377"/>
              <a:gd name="T23" fmla="*/ 125 h 401"/>
              <a:gd name="T24" fmla="*/ 10 w 377"/>
              <a:gd name="T25" fmla="*/ 129 h 401"/>
              <a:gd name="T26" fmla="*/ 0 w 377"/>
              <a:gd name="T27" fmla="*/ 139 h 401"/>
              <a:gd name="T28" fmla="*/ 1 w 377"/>
              <a:gd name="T29" fmla="*/ 150 h 401"/>
              <a:gd name="T30" fmla="*/ 11 w 377"/>
              <a:gd name="T31" fmla="*/ 156 h 401"/>
              <a:gd name="T32" fmla="*/ 36 w 377"/>
              <a:gd name="T33" fmla="*/ 156 h 401"/>
              <a:gd name="T34" fmla="*/ 51 w 377"/>
              <a:gd name="T35" fmla="*/ 148 h 401"/>
              <a:gd name="T36" fmla="*/ 66 w 377"/>
              <a:gd name="T37" fmla="*/ 146 h 401"/>
              <a:gd name="T38" fmla="*/ 77 w 377"/>
              <a:gd name="T39" fmla="*/ 156 h 401"/>
              <a:gd name="T40" fmla="*/ 89 w 377"/>
              <a:gd name="T41" fmla="*/ 161 h 401"/>
              <a:gd name="T42" fmla="*/ 105 w 377"/>
              <a:gd name="T43" fmla="*/ 163 h 401"/>
              <a:gd name="T44" fmla="*/ 100 w 377"/>
              <a:gd name="T45" fmla="*/ 179 h 401"/>
              <a:gd name="T46" fmla="*/ 106 w 377"/>
              <a:gd name="T47" fmla="*/ 220 h 401"/>
              <a:gd name="T48" fmla="*/ 119 w 377"/>
              <a:gd name="T49" fmla="*/ 219 h 401"/>
              <a:gd name="T50" fmla="*/ 128 w 377"/>
              <a:gd name="T51" fmla="*/ 218 h 401"/>
              <a:gd name="T52" fmla="*/ 131 w 377"/>
              <a:gd name="T53" fmla="*/ 206 h 401"/>
              <a:gd name="T54" fmla="*/ 133 w 377"/>
              <a:gd name="T55" fmla="*/ 182 h 401"/>
              <a:gd name="T56" fmla="*/ 143 w 377"/>
              <a:gd name="T57" fmla="*/ 170 h 401"/>
              <a:gd name="T58" fmla="*/ 143 w 377"/>
              <a:gd name="T59" fmla="*/ 148 h 401"/>
              <a:gd name="T60" fmla="*/ 152 w 377"/>
              <a:gd name="T61" fmla="*/ 136 h 401"/>
              <a:gd name="T62" fmla="*/ 169 w 377"/>
              <a:gd name="T63" fmla="*/ 129 h 401"/>
              <a:gd name="T64" fmla="*/ 201 w 377"/>
              <a:gd name="T65" fmla="*/ 95 h 401"/>
              <a:gd name="T66" fmla="*/ 206 w 377"/>
              <a:gd name="T67" fmla="*/ 81 h 401"/>
              <a:gd name="T68" fmla="*/ 200 w 377"/>
              <a:gd name="T69" fmla="*/ 57 h 401"/>
              <a:gd name="T70" fmla="*/ 221 w 377"/>
              <a:gd name="T71" fmla="*/ 42 h 401"/>
              <a:gd name="T72" fmla="*/ 224 w 377"/>
              <a:gd name="T73" fmla="*/ 15 h 401"/>
              <a:gd name="T74" fmla="*/ 210 w 377"/>
              <a:gd name="T75" fmla="*/ 4 h 401"/>
              <a:gd name="T76" fmla="*/ 200 w 377"/>
              <a:gd name="T77" fmla="*/ 2 h 401"/>
              <a:gd name="T78" fmla="*/ 182 w 377"/>
              <a:gd name="T79" fmla="*/ 0 h 401"/>
              <a:gd name="T80" fmla="*/ 143 w 377"/>
              <a:gd name="T81" fmla="*/ 0 h 401"/>
              <a:gd name="T82" fmla="*/ 132 w 377"/>
              <a:gd name="T83" fmla="*/ 9 h 401"/>
              <a:gd name="T84" fmla="*/ 122 w 377"/>
              <a:gd name="T85" fmla="*/ 19 h 401"/>
              <a:gd name="T86" fmla="*/ 125 w 377"/>
              <a:gd name="T87" fmla="*/ 29 h 401"/>
              <a:gd name="T88" fmla="*/ 138 w 377"/>
              <a:gd name="T89" fmla="*/ 38 h 401"/>
              <a:gd name="T90" fmla="*/ 148 w 377"/>
              <a:gd name="T91" fmla="*/ 48 h 401"/>
              <a:gd name="T92" fmla="*/ 148 w 377"/>
              <a:gd name="T93" fmla="*/ 63 h 401"/>
              <a:gd name="T94" fmla="*/ 132 w 377"/>
              <a:gd name="T95" fmla="*/ 74 h 401"/>
              <a:gd name="T96" fmla="*/ 116 w 377"/>
              <a:gd name="T97" fmla="*/ 76 h 401"/>
              <a:gd name="T98" fmla="*/ 105 w 377"/>
              <a:gd name="T99" fmla="*/ 78 h 401"/>
              <a:gd name="T100" fmla="*/ 99 w 377"/>
              <a:gd name="T101" fmla="*/ 70 h 401"/>
              <a:gd name="T102" fmla="*/ 95 w 377"/>
              <a:gd name="T103" fmla="*/ 57 h 401"/>
              <a:gd name="T104" fmla="*/ 103 w 377"/>
              <a:gd name="T105" fmla="*/ 47 h 401"/>
              <a:gd name="T106" fmla="*/ 100 w 377"/>
              <a:gd name="T107" fmla="*/ 34 h 401"/>
              <a:gd name="T108" fmla="*/ 99 w 377"/>
              <a:gd name="T109" fmla="*/ 21 h 401"/>
              <a:gd name="T110" fmla="*/ 93 w 377"/>
              <a:gd name="T111" fmla="*/ 6 h 401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</a:gdLst>
            <a:ahLst/>
            <a:cxnLst>
              <a:cxn ang="T112">
                <a:pos x="T0" y="T1"/>
              </a:cxn>
              <a:cxn ang="T113">
                <a:pos x="T2" y="T3"/>
              </a:cxn>
              <a:cxn ang="T114">
                <a:pos x="T4" y="T5"/>
              </a:cxn>
              <a:cxn ang="T115">
                <a:pos x="T6" y="T7"/>
              </a:cxn>
              <a:cxn ang="T116">
                <a:pos x="T8" y="T9"/>
              </a:cxn>
              <a:cxn ang="T117">
                <a:pos x="T10" y="T11"/>
              </a:cxn>
              <a:cxn ang="T118">
                <a:pos x="T12" y="T13"/>
              </a:cxn>
              <a:cxn ang="T119">
                <a:pos x="T14" y="T15"/>
              </a:cxn>
              <a:cxn ang="T120">
                <a:pos x="T16" y="T17"/>
              </a:cxn>
              <a:cxn ang="T121">
                <a:pos x="T18" y="T19"/>
              </a:cxn>
              <a:cxn ang="T122">
                <a:pos x="T20" y="T21"/>
              </a:cxn>
              <a:cxn ang="T123">
                <a:pos x="T22" y="T23"/>
              </a:cxn>
              <a:cxn ang="T124">
                <a:pos x="T24" y="T25"/>
              </a:cxn>
              <a:cxn ang="T125">
                <a:pos x="T26" y="T27"/>
              </a:cxn>
              <a:cxn ang="T126">
                <a:pos x="T28" y="T29"/>
              </a:cxn>
              <a:cxn ang="T127">
                <a:pos x="T30" y="T31"/>
              </a:cxn>
              <a:cxn ang="T128">
                <a:pos x="T32" y="T33"/>
              </a:cxn>
              <a:cxn ang="T129">
                <a:pos x="T34" y="T35"/>
              </a:cxn>
              <a:cxn ang="T130">
                <a:pos x="T36" y="T37"/>
              </a:cxn>
              <a:cxn ang="T131">
                <a:pos x="T38" y="T39"/>
              </a:cxn>
              <a:cxn ang="T132">
                <a:pos x="T40" y="T41"/>
              </a:cxn>
              <a:cxn ang="T133">
                <a:pos x="T42" y="T43"/>
              </a:cxn>
              <a:cxn ang="T134">
                <a:pos x="T44" y="T45"/>
              </a:cxn>
              <a:cxn ang="T135">
                <a:pos x="T46" y="T47"/>
              </a:cxn>
              <a:cxn ang="T136">
                <a:pos x="T48" y="T49"/>
              </a:cxn>
              <a:cxn ang="T137">
                <a:pos x="T50" y="T51"/>
              </a:cxn>
              <a:cxn ang="T138">
                <a:pos x="T52" y="T53"/>
              </a:cxn>
              <a:cxn ang="T139">
                <a:pos x="T54" y="T55"/>
              </a:cxn>
              <a:cxn ang="T140">
                <a:pos x="T56" y="T57"/>
              </a:cxn>
              <a:cxn ang="T141">
                <a:pos x="T58" y="T59"/>
              </a:cxn>
              <a:cxn ang="T142">
                <a:pos x="T60" y="T61"/>
              </a:cxn>
              <a:cxn ang="T143">
                <a:pos x="T62" y="T63"/>
              </a:cxn>
              <a:cxn ang="T144">
                <a:pos x="T64" y="T65"/>
              </a:cxn>
              <a:cxn ang="T145">
                <a:pos x="T66" y="T67"/>
              </a:cxn>
              <a:cxn ang="T146">
                <a:pos x="T68" y="T69"/>
              </a:cxn>
              <a:cxn ang="T147">
                <a:pos x="T70" y="T71"/>
              </a:cxn>
              <a:cxn ang="T148">
                <a:pos x="T72" y="T73"/>
              </a:cxn>
              <a:cxn ang="T149">
                <a:pos x="T74" y="T75"/>
              </a:cxn>
              <a:cxn ang="T150">
                <a:pos x="T76" y="T77"/>
              </a:cxn>
              <a:cxn ang="T151">
                <a:pos x="T78" y="T79"/>
              </a:cxn>
              <a:cxn ang="T152">
                <a:pos x="T80" y="T81"/>
              </a:cxn>
              <a:cxn ang="T153">
                <a:pos x="T82" y="T83"/>
              </a:cxn>
              <a:cxn ang="T154">
                <a:pos x="T84" y="T85"/>
              </a:cxn>
              <a:cxn ang="T155">
                <a:pos x="T86" y="T87"/>
              </a:cxn>
              <a:cxn ang="T156">
                <a:pos x="T88" y="T89"/>
              </a:cxn>
              <a:cxn ang="T157">
                <a:pos x="T90" y="T91"/>
              </a:cxn>
              <a:cxn ang="T158">
                <a:pos x="T92" y="T93"/>
              </a:cxn>
              <a:cxn ang="T159">
                <a:pos x="T94" y="T95"/>
              </a:cxn>
              <a:cxn ang="T160">
                <a:pos x="T96" y="T97"/>
              </a:cxn>
              <a:cxn ang="T161">
                <a:pos x="T98" y="T99"/>
              </a:cxn>
              <a:cxn ang="T162">
                <a:pos x="T100" y="T101"/>
              </a:cxn>
              <a:cxn ang="T163">
                <a:pos x="T102" y="T103"/>
              </a:cxn>
              <a:cxn ang="T164">
                <a:pos x="T104" y="T105"/>
              </a:cxn>
              <a:cxn ang="T165">
                <a:pos x="T106" y="T107"/>
              </a:cxn>
              <a:cxn ang="T166">
                <a:pos x="T108" y="T109"/>
              </a:cxn>
              <a:cxn ang="T167">
                <a:pos x="T110" y="T111"/>
              </a:cxn>
            </a:cxnLst>
            <a:rect l="0" t="0" r="r" b="b"/>
            <a:pathLst>
              <a:path w="377" h="401">
                <a:moveTo>
                  <a:pt x="157" y="11"/>
                </a:moveTo>
                <a:lnTo>
                  <a:pt x="118" y="58"/>
                </a:lnTo>
                <a:lnTo>
                  <a:pt x="118" y="72"/>
                </a:lnTo>
                <a:lnTo>
                  <a:pt x="95" y="95"/>
                </a:lnTo>
                <a:lnTo>
                  <a:pt x="99" y="101"/>
                </a:lnTo>
                <a:lnTo>
                  <a:pt x="91" y="117"/>
                </a:lnTo>
                <a:lnTo>
                  <a:pt x="69" y="139"/>
                </a:lnTo>
                <a:lnTo>
                  <a:pt x="46" y="166"/>
                </a:lnTo>
                <a:lnTo>
                  <a:pt x="37" y="180"/>
                </a:lnTo>
                <a:lnTo>
                  <a:pt x="46" y="192"/>
                </a:lnTo>
                <a:lnTo>
                  <a:pt x="39" y="212"/>
                </a:lnTo>
                <a:lnTo>
                  <a:pt x="26" y="228"/>
                </a:lnTo>
                <a:lnTo>
                  <a:pt x="16" y="235"/>
                </a:lnTo>
                <a:lnTo>
                  <a:pt x="0" y="254"/>
                </a:lnTo>
                <a:lnTo>
                  <a:pt x="1" y="274"/>
                </a:lnTo>
                <a:lnTo>
                  <a:pt x="19" y="284"/>
                </a:lnTo>
                <a:lnTo>
                  <a:pt x="61" y="284"/>
                </a:lnTo>
                <a:lnTo>
                  <a:pt x="86" y="270"/>
                </a:lnTo>
                <a:lnTo>
                  <a:pt x="111" y="267"/>
                </a:lnTo>
                <a:lnTo>
                  <a:pt x="130" y="284"/>
                </a:lnTo>
                <a:lnTo>
                  <a:pt x="150" y="293"/>
                </a:lnTo>
                <a:lnTo>
                  <a:pt x="176" y="297"/>
                </a:lnTo>
                <a:lnTo>
                  <a:pt x="169" y="327"/>
                </a:lnTo>
                <a:lnTo>
                  <a:pt x="178" y="401"/>
                </a:lnTo>
                <a:lnTo>
                  <a:pt x="201" y="399"/>
                </a:lnTo>
                <a:lnTo>
                  <a:pt x="215" y="397"/>
                </a:lnTo>
                <a:lnTo>
                  <a:pt x="220" y="376"/>
                </a:lnTo>
                <a:lnTo>
                  <a:pt x="224" y="332"/>
                </a:lnTo>
                <a:lnTo>
                  <a:pt x="241" y="309"/>
                </a:lnTo>
                <a:lnTo>
                  <a:pt x="241" y="270"/>
                </a:lnTo>
                <a:lnTo>
                  <a:pt x="256" y="247"/>
                </a:lnTo>
                <a:lnTo>
                  <a:pt x="284" y="235"/>
                </a:lnTo>
                <a:lnTo>
                  <a:pt x="339" y="173"/>
                </a:lnTo>
                <a:lnTo>
                  <a:pt x="346" y="147"/>
                </a:lnTo>
                <a:lnTo>
                  <a:pt x="337" y="104"/>
                </a:lnTo>
                <a:lnTo>
                  <a:pt x="372" y="76"/>
                </a:lnTo>
                <a:lnTo>
                  <a:pt x="377" y="28"/>
                </a:lnTo>
                <a:lnTo>
                  <a:pt x="353" y="7"/>
                </a:lnTo>
                <a:lnTo>
                  <a:pt x="337" y="4"/>
                </a:lnTo>
                <a:lnTo>
                  <a:pt x="307" y="0"/>
                </a:lnTo>
                <a:lnTo>
                  <a:pt x="241" y="0"/>
                </a:lnTo>
                <a:lnTo>
                  <a:pt x="222" y="16"/>
                </a:lnTo>
                <a:lnTo>
                  <a:pt x="206" y="35"/>
                </a:lnTo>
                <a:lnTo>
                  <a:pt x="210" y="53"/>
                </a:lnTo>
                <a:lnTo>
                  <a:pt x="233" y="69"/>
                </a:lnTo>
                <a:lnTo>
                  <a:pt x="249" y="88"/>
                </a:lnTo>
                <a:lnTo>
                  <a:pt x="249" y="115"/>
                </a:lnTo>
                <a:lnTo>
                  <a:pt x="222" y="134"/>
                </a:lnTo>
                <a:lnTo>
                  <a:pt x="196" y="139"/>
                </a:lnTo>
                <a:lnTo>
                  <a:pt x="176" y="143"/>
                </a:lnTo>
                <a:lnTo>
                  <a:pt x="167" y="127"/>
                </a:lnTo>
                <a:lnTo>
                  <a:pt x="160" y="104"/>
                </a:lnTo>
                <a:lnTo>
                  <a:pt x="173" y="85"/>
                </a:lnTo>
                <a:lnTo>
                  <a:pt x="169" y="62"/>
                </a:lnTo>
                <a:lnTo>
                  <a:pt x="167" y="39"/>
                </a:lnTo>
                <a:lnTo>
                  <a:pt x="157" y="11"/>
                </a:lnTo>
                <a:close/>
              </a:path>
            </a:pathLst>
          </a:custGeom>
          <a:solidFill>
            <a:srgbClr val="FF0000"/>
          </a:solidFill>
          <a:ln w="28575" cmpd="sng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22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6260" name="Freeform 1238"/>
          <p:cNvSpPr>
            <a:spLocks/>
          </p:cNvSpPr>
          <p:nvPr/>
        </p:nvSpPr>
        <p:spPr bwMode="auto">
          <a:xfrm>
            <a:off x="6721642" y="4952115"/>
            <a:ext cx="579122" cy="520246"/>
          </a:xfrm>
          <a:custGeom>
            <a:avLst/>
            <a:gdLst>
              <a:gd name="T0" fmla="*/ 8 w 641"/>
              <a:gd name="T1" fmla="*/ 99 h 628"/>
              <a:gd name="T2" fmla="*/ 23 w 641"/>
              <a:gd name="T3" fmla="*/ 126 h 628"/>
              <a:gd name="T4" fmla="*/ 43 w 641"/>
              <a:gd name="T5" fmla="*/ 122 h 628"/>
              <a:gd name="T6" fmla="*/ 59 w 641"/>
              <a:gd name="T7" fmla="*/ 95 h 628"/>
              <a:gd name="T8" fmla="*/ 86 w 641"/>
              <a:gd name="T9" fmla="*/ 108 h 628"/>
              <a:gd name="T10" fmla="*/ 93 w 641"/>
              <a:gd name="T11" fmla="*/ 131 h 628"/>
              <a:gd name="T12" fmla="*/ 107 w 641"/>
              <a:gd name="T13" fmla="*/ 162 h 628"/>
              <a:gd name="T14" fmla="*/ 120 w 641"/>
              <a:gd name="T15" fmla="*/ 183 h 628"/>
              <a:gd name="T16" fmla="*/ 111 w 641"/>
              <a:gd name="T17" fmla="*/ 193 h 628"/>
              <a:gd name="T18" fmla="*/ 168 w 641"/>
              <a:gd name="T19" fmla="*/ 252 h 628"/>
              <a:gd name="T20" fmla="*/ 196 w 641"/>
              <a:gd name="T21" fmla="*/ 255 h 628"/>
              <a:gd name="T22" fmla="*/ 239 w 641"/>
              <a:gd name="T23" fmla="*/ 282 h 628"/>
              <a:gd name="T24" fmla="*/ 250 w 641"/>
              <a:gd name="T25" fmla="*/ 303 h 628"/>
              <a:gd name="T26" fmla="*/ 261 w 641"/>
              <a:gd name="T27" fmla="*/ 302 h 628"/>
              <a:gd name="T28" fmla="*/ 287 w 641"/>
              <a:gd name="T29" fmla="*/ 315 h 628"/>
              <a:gd name="T30" fmla="*/ 304 w 641"/>
              <a:gd name="T31" fmla="*/ 314 h 628"/>
              <a:gd name="T32" fmla="*/ 302 w 641"/>
              <a:gd name="T33" fmla="*/ 292 h 628"/>
              <a:gd name="T34" fmla="*/ 284 w 641"/>
              <a:gd name="T35" fmla="*/ 266 h 628"/>
              <a:gd name="T36" fmla="*/ 239 w 641"/>
              <a:gd name="T37" fmla="*/ 225 h 628"/>
              <a:gd name="T38" fmla="*/ 223 w 641"/>
              <a:gd name="T39" fmla="*/ 221 h 628"/>
              <a:gd name="T40" fmla="*/ 207 w 641"/>
              <a:gd name="T41" fmla="*/ 210 h 628"/>
              <a:gd name="T42" fmla="*/ 196 w 641"/>
              <a:gd name="T43" fmla="*/ 191 h 628"/>
              <a:gd name="T44" fmla="*/ 177 w 641"/>
              <a:gd name="T45" fmla="*/ 160 h 628"/>
              <a:gd name="T46" fmla="*/ 143 w 641"/>
              <a:gd name="T47" fmla="*/ 122 h 628"/>
              <a:gd name="T48" fmla="*/ 161 w 641"/>
              <a:gd name="T49" fmla="*/ 115 h 628"/>
              <a:gd name="T50" fmla="*/ 232 w 641"/>
              <a:gd name="T51" fmla="*/ 99 h 628"/>
              <a:gd name="T52" fmla="*/ 266 w 641"/>
              <a:gd name="T53" fmla="*/ 118 h 628"/>
              <a:gd name="T54" fmla="*/ 279 w 641"/>
              <a:gd name="T55" fmla="*/ 118 h 628"/>
              <a:gd name="T56" fmla="*/ 309 w 641"/>
              <a:gd name="T57" fmla="*/ 120 h 628"/>
              <a:gd name="T58" fmla="*/ 347 w 641"/>
              <a:gd name="T59" fmla="*/ 118 h 628"/>
              <a:gd name="T60" fmla="*/ 373 w 641"/>
              <a:gd name="T61" fmla="*/ 131 h 628"/>
              <a:gd name="T62" fmla="*/ 380 w 641"/>
              <a:gd name="T63" fmla="*/ 108 h 628"/>
              <a:gd name="T64" fmla="*/ 360 w 641"/>
              <a:gd name="T65" fmla="*/ 88 h 628"/>
              <a:gd name="T66" fmla="*/ 359 w 641"/>
              <a:gd name="T67" fmla="*/ 67 h 628"/>
              <a:gd name="T68" fmla="*/ 343 w 641"/>
              <a:gd name="T69" fmla="*/ 52 h 628"/>
              <a:gd name="T70" fmla="*/ 327 w 641"/>
              <a:gd name="T71" fmla="*/ 56 h 628"/>
              <a:gd name="T72" fmla="*/ 306 w 641"/>
              <a:gd name="T73" fmla="*/ 63 h 628"/>
              <a:gd name="T74" fmla="*/ 277 w 641"/>
              <a:gd name="T75" fmla="*/ 42 h 628"/>
              <a:gd name="T76" fmla="*/ 253 w 641"/>
              <a:gd name="T77" fmla="*/ 32 h 628"/>
              <a:gd name="T78" fmla="*/ 207 w 641"/>
              <a:gd name="T79" fmla="*/ 0 h 628"/>
              <a:gd name="T80" fmla="*/ 164 w 641"/>
              <a:gd name="T81" fmla="*/ 23 h 628"/>
              <a:gd name="T82" fmla="*/ 152 w 641"/>
              <a:gd name="T83" fmla="*/ 43 h 628"/>
              <a:gd name="T84" fmla="*/ 84 w 641"/>
              <a:gd name="T85" fmla="*/ 77 h 628"/>
              <a:gd name="T86" fmla="*/ 43 w 641"/>
              <a:gd name="T87" fmla="*/ 77 h 628"/>
              <a:gd name="T88" fmla="*/ 0 w 641"/>
              <a:gd name="T89" fmla="*/ 77 h 628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</a:gdLst>
            <a:ahLst/>
            <a:cxnLst>
              <a:cxn ang="T90">
                <a:pos x="T0" y="T1"/>
              </a:cxn>
              <a:cxn ang="T91">
                <a:pos x="T2" y="T3"/>
              </a:cxn>
              <a:cxn ang="T92">
                <a:pos x="T4" y="T5"/>
              </a:cxn>
              <a:cxn ang="T93">
                <a:pos x="T6" y="T7"/>
              </a:cxn>
              <a:cxn ang="T94">
                <a:pos x="T8" y="T9"/>
              </a:cxn>
              <a:cxn ang="T95">
                <a:pos x="T10" y="T11"/>
              </a:cxn>
              <a:cxn ang="T96">
                <a:pos x="T12" y="T13"/>
              </a:cxn>
              <a:cxn ang="T97">
                <a:pos x="T14" y="T15"/>
              </a:cxn>
              <a:cxn ang="T98">
                <a:pos x="T16" y="T17"/>
              </a:cxn>
              <a:cxn ang="T99">
                <a:pos x="T18" y="T19"/>
              </a:cxn>
              <a:cxn ang="T100">
                <a:pos x="T20" y="T21"/>
              </a:cxn>
              <a:cxn ang="T101">
                <a:pos x="T22" y="T23"/>
              </a:cxn>
              <a:cxn ang="T102">
                <a:pos x="T24" y="T25"/>
              </a:cxn>
              <a:cxn ang="T103">
                <a:pos x="T26" y="T27"/>
              </a:cxn>
              <a:cxn ang="T104">
                <a:pos x="T28" y="T29"/>
              </a:cxn>
              <a:cxn ang="T105">
                <a:pos x="T30" y="T31"/>
              </a:cxn>
              <a:cxn ang="T106">
                <a:pos x="T32" y="T33"/>
              </a:cxn>
              <a:cxn ang="T107">
                <a:pos x="T34" y="T35"/>
              </a:cxn>
              <a:cxn ang="T108">
                <a:pos x="T36" y="T37"/>
              </a:cxn>
              <a:cxn ang="T109">
                <a:pos x="T38" y="T39"/>
              </a:cxn>
              <a:cxn ang="T110">
                <a:pos x="T40" y="T41"/>
              </a:cxn>
              <a:cxn ang="T111">
                <a:pos x="T42" y="T43"/>
              </a:cxn>
              <a:cxn ang="T112">
                <a:pos x="T44" y="T45"/>
              </a:cxn>
              <a:cxn ang="T113">
                <a:pos x="T46" y="T47"/>
              </a:cxn>
              <a:cxn ang="T114">
                <a:pos x="T48" y="T49"/>
              </a:cxn>
              <a:cxn ang="T115">
                <a:pos x="T50" y="T51"/>
              </a:cxn>
              <a:cxn ang="T116">
                <a:pos x="T52" y="T53"/>
              </a:cxn>
              <a:cxn ang="T117">
                <a:pos x="T54" y="T55"/>
              </a:cxn>
              <a:cxn ang="T118">
                <a:pos x="T56" y="T57"/>
              </a:cxn>
              <a:cxn ang="T119">
                <a:pos x="T58" y="T59"/>
              </a:cxn>
              <a:cxn ang="T120">
                <a:pos x="T60" y="T61"/>
              </a:cxn>
              <a:cxn ang="T121">
                <a:pos x="T62" y="T63"/>
              </a:cxn>
              <a:cxn ang="T122">
                <a:pos x="T64" y="T65"/>
              </a:cxn>
              <a:cxn ang="T123">
                <a:pos x="T66" y="T67"/>
              </a:cxn>
              <a:cxn ang="T124">
                <a:pos x="T68" y="T69"/>
              </a:cxn>
              <a:cxn ang="T125">
                <a:pos x="T70" y="T71"/>
              </a:cxn>
              <a:cxn ang="T126">
                <a:pos x="T72" y="T73"/>
              </a:cxn>
              <a:cxn ang="T127">
                <a:pos x="T74" y="T75"/>
              </a:cxn>
              <a:cxn ang="T128">
                <a:pos x="T76" y="T77"/>
              </a:cxn>
              <a:cxn ang="T129">
                <a:pos x="T78" y="T79"/>
              </a:cxn>
              <a:cxn ang="T130">
                <a:pos x="T80" y="T81"/>
              </a:cxn>
              <a:cxn ang="T131">
                <a:pos x="T82" y="T83"/>
              </a:cxn>
              <a:cxn ang="T132">
                <a:pos x="T84" y="T85"/>
              </a:cxn>
              <a:cxn ang="T133">
                <a:pos x="T86" y="T87"/>
              </a:cxn>
              <a:cxn ang="T134">
                <a:pos x="T88" y="T89"/>
              </a:cxn>
            </a:cxnLst>
            <a:rect l="0" t="0" r="r" b="b"/>
            <a:pathLst>
              <a:path w="641" h="628">
                <a:moveTo>
                  <a:pt x="0" y="141"/>
                </a:moveTo>
                <a:lnTo>
                  <a:pt x="13" y="180"/>
                </a:lnTo>
                <a:lnTo>
                  <a:pt x="27" y="210"/>
                </a:lnTo>
                <a:lnTo>
                  <a:pt x="39" y="229"/>
                </a:lnTo>
                <a:lnTo>
                  <a:pt x="55" y="233"/>
                </a:lnTo>
                <a:lnTo>
                  <a:pt x="73" y="222"/>
                </a:lnTo>
                <a:lnTo>
                  <a:pt x="81" y="203"/>
                </a:lnTo>
                <a:lnTo>
                  <a:pt x="99" y="173"/>
                </a:lnTo>
                <a:lnTo>
                  <a:pt x="122" y="190"/>
                </a:lnTo>
                <a:lnTo>
                  <a:pt x="145" y="196"/>
                </a:lnTo>
                <a:lnTo>
                  <a:pt x="161" y="206"/>
                </a:lnTo>
                <a:lnTo>
                  <a:pt x="157" y="238"/>
                </a:lnTo>
                <a:lnTo>
                  <a:pt x="157" y="259"/>
                </a:lnTo>
                <a:lnTo>
                  <a:pt x="180" y="295"/>
                </a:lnTo>
                <a:lnTo>
                  <a:pt x="207" y="325"/>
                </a:lnTo>
                <a:lnTo>
                  <a:pt x="203" y="333"/>
                </a:lnTo>
                <a:lnTo>
                  <a:pt x="173" y="333"/>
                </a:lnTo>
                <a:lnTo>
                  <a:pt x="187" y="351"/>
                </a:lnTo>
                <a:lnTo>
                  <a:pt x="276" y="452"/>
                </a:lnTo>
                <a:lnTo>
                  <a:pt x="284" y="459"/>
                </a:lnTo>
                <a:lnTo>
                  <a:pt x="311" y="459"/>
                </a:lnTo>
                <a:lnTo>
                  <a:pt x="330" y="464"/>
                </a:lnTo>
                <a:lnTo>
                  <a:pt x="369" y="482"/>
                </a:lnTo>
                <a:lnTo>
                  <a:pt x="403" y="513"/>
                </a:lnTo>
                <a:lnTo>
                  <a:pt x="410" y="527"/>
                </a:lnTo>
                <a:lnTo>
                  <a:pt x="422" y="552"/>
                </a:lnTo>
                <a:lnTo>
                  <a:pt x="433" y="550"/>
                </a:lnTo>
                <a:lnTo>
                  <a:pt x="441" y="550"/>
                </a:lnTo>
                <a:lnTo>
                  <a:pt x="468" y="561"/>
                </a:lnTo>
                <a:lnTo>
                  <a:pt x="484" y="573"/>
                </a:lnTo>
                <a:lnTo>
                  <a:pt x="533" y="628"/>
                </a:lnTo>
                <a:lnTo>
                  <a:pt x="512" y="572"/>
                </a:lnTo>
                <a:lnTo>
                  <a:pt x="500" y="550"/>
                </a:lnTo>
                <a:lnTo>
                  <a:pt x="510" y="531"/>
                </a:lnTo>
                <a:lnTo>
                  <a:pt x="503" y="513"/>
                </a:lnTo>
                <a:lnTo>
                  <a:pt x="479" y="485"/>
                </a:lnTo>
                <a:lnTo>
                  <a:pt x="433" y="432"/>
                </a:lnTo>
                <a:lnTo>
                  <a:pt x="403" y="409"/>
                </a:lnTo>
                <a:lnTo>
                  <a:pt x="392" y="399"/>
                </a:lnTo>
                <a:lnTo>
                  <a:pt x="376" y="402"/>
                </a:lnTo>
                <a:lnTo>
                  <a:pt x="353" y="383"/>
                </a:lnTo>
                <a:lnTo>
                  <a:pt x="350" y="383"/>
                </a:lnTo>
                <a:lnTo>
                  <a:pt x="337" y="370"/>
                </a:lnTo>
                <a:lnTo>
                  <a:pt x="330" y="347"/>
                </a:lnTo>
                <a:lnTo>
                  <a:pt x="323" y="325"/>
                </a:lnTo>
                <a:lnTo>
                  <a:pt x="299" y="291"/>
                </a:lnTo>
                <a:lnTo>
                  <a:pt x="246" y="236"/>
                </a:lnTo>
                <a:lnTo>
                  <a:pt x="242" y="222"/>
                </a:lnTo>
                <a:lnTo>
                  <a:pt x="246" y="215"/>
                </a:lnTo>
                <a:lnTo>
                  <a:pt x="272" y="210"/>
                </a:lnTo>
                <a:lnTo>
                  <a:pt x="344" y="233"/>
                </a:lnTo>
                <a:lnTo>
                  <a:pt x="392" y="180"/>
                </a:lnTo>
                <a:lnTo>
                  <a:pt x="433" y="213"/>
                </a:lnTo>
                <a:lnTo>
                  <a:pt x="449" y="215"/>
                </a:lnTo>
                <a:lnTo>
                  <a:pt x="457" y="229"/>
                </a:lnTo>
                <a:lnTo>
                  <a:pt x="471" y="215"/>
                </a:lnTo>
                <a:lnTo>
                  <a:pt x="498" y="215"/>
                </a:lnTo>
                <a:lnTo>
                  <a:pt x="521" y="219"/>
                </a:lnTo>
                <a:lnTo>
                  <a:pt x="553" y="203"/>
                </a:lnTo>
                <a:lnTo>
                  <a:pt x="586" y="215"/>
                </a:lnTo>
                <a:lnTo>
                  <a:pt x="606" y="233"/>
                </a:lnTo>
                <a:lnTo>
                  <a:pt x="629" y="238"/>
                </a:lnTo>
                <a:lnTo>
                  <a:pt x="630" y="222"/>
                </a:lnTo>
                <a:lnTo>
                  <a:pt x="641" y="196"/>
                </a:lnTo>
                <a:lnTo>
                  <a:pt x="629" y="183"/>
                </a:lnTo>
                <a:lnTo>
                  <a:pt x="607" y="160"/>
                </a:lnTo>
                <a:lnTo>
                  <a:pt x="606" y="137"/>
                </a:lnTo>
                <a:lnTo>
                  <a:pt x="606" y="122"/>
                </a:lnTo>
                <a:lnTo>
                  <a:pt x="607" y="102"/>
                </a:lnTo>
                <a:lnTo>
                  <a:pt x="579" y="95"/>
                </a:lnTo>
                <a:lnTo>
                  <a:pt x="565" y="92"/>
                </a:lnTo>
                <a:lnTo>
                  <a:pt x="551" y="102"/>
                </a:lnTo>
                <a:lnTo>
                  <a:pt x="533" y="115"/>
                </a:lnTo>
                <a:lnTo>
                  <a:pt x="517" y="115"/>
                </a:lnTo>
                <a:lnTo>
                  <a:pt x="491" y="88"/>
                </a:lnTo>
                <a:lnTo>
                  <a:pt x="468" y="76"/>
                </a:lnTo>
                <a:lnTo>
                  <a:pt x="445" y="79"/>
                </a:lnTo>
                <a:lnTo>
                  <a:pt x="426" y="58"/>
                </a:lnTo>
                <a:lnTo>
                  <a:pt x="373" y="3"/>
                </a:lnTo>
                <a:lnTo>
                  <a:pt x="350" y="0"/>
                </a:lnTo>
                <a:lnTo>
                  <a:pt x="314" y="46"/>
                </a:lnTo>
                <a:lnTo>
                  <a:pt x="277" y="42"/>
                </a:lnTo>
                <a:lnTo>
                  <a:pt x="261" y="58"/>
                </a:lnTo>
                <a:lnTo>
                  <a:pt x="256" y="79"/>
                </a:lnTo>
                <a:lnTo>
                  <a:pt x="187" y="153"/>
                </a:lnTo>
                <a:lnTo>
                  <a:pt x="141" y="141"/>
                </a:lnTo>
                <a:lnTo>
                  <a:pt x="96" y="130"/>
                </a:lnTo>
                <a:lnTo>
                  <a:pt x="73" y="141"/>
                </a:lnTo>
                <a:lnTo>
                  <a:pt x="43" y="153"/>
                </a:lnTo>
                <a:lnTo>
                  <a:pt x="0" y="141"/>
                </a:lnTo>
                <a:close/>
              </a:path>
            </a:pathLst>
          </a:custGeom>
          <a:solidFill>
            <a:srgbClr val="FF0000"/>
          </a:solidFill>
          <a:ln w="28575" cap="flat" cmpd="sng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22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6262" name="Freeform 1242"/>
          <p:cNvSpPr>
            <a:spLocks/>
          </p:cNvSpPr>
          <p:nvPr/>
        </p:nvSpPr>
        <p:spPr bwMode="auto">
          <a:xfrm>
            <a:off x="6375693" y="4639968"/>
            <a:ext cx="720854" cy="303100"/>
          </a:xfrm>
          <a:custGeom>
            <a:avLst/>
            <a:gdLst>
              <a:gd name="T0" fmla="*/ 20 w 798"/>
              <a:gd name="T1" fmla="*/ 70 h 363"/>
              <a:gd name="T2" fmla="*/ 38 w 798"/>
              <a:gd name="T3" fmla="*/ 80 h 363"/>
              <a:gd name="T4" fmla="*/ 66 w 798"/>
              <a:gd name="T5" fmla="*/ 78 h 363"/>
              <a:gd name="T6" fmla="*/ 92 w 798"/>
              <a:gd name="T7" fmla="*/ 76 h 363"/>
              <a:gd name="T8" fmla="*/ 124 w 798"/>
              <a:gd name="T9" fmla="*/ 86 h 363"/>
              <a:gd name="T10" fmla="*/ 145 w 798"/>
              <a:gd name="T11" fmla="*/ 83 h 363"/>
              <a:gd name="T12" fmla="*/ 180 w 798"/>
              <a:gd name="T13" fmla="*/ 79 h 363"/>
              <a:gd name="T14" fmla="*/ 219 w 798"/>
              <a:gd name="T15" fmla="*/ 97 h 363"/>
              <a:gd name="T16" fmla="*/ 238 w 798"/>
              <a:gd name="T17" fmla="*/ 79 h 363"/>
              <a:gd name="T18" fmla="*/ 222 w 798"/>
              <a:gd name="T19" fmla="*/ 39 h 363"/>
              <a:gd name="T20" fmla="*/ 287 w 798"/>
              <a:gd name="T21" fmla="*/ 5 h 363"/>
              <a:gd name="T22" fmla="*/ 305 w 798"/>
              <a:gd name="T23" fmla="*/ 19 h 363"/>
              <a:gd name="T24" fmla="*/ 351 w 798"/>
              <a:gd name="T25" fmla="*/ 2 h 363"/>
              <a:gd name="T26" fmla="*/ 403 w 798"/>
              <a:gd name="T27" fmla="*/ 17 h 363"/>
              <a:gd name="T28" fmla="*/ 435 w 798"/>
              <a:gd name="T29" fmla="*/ 8 h 363"/>
              <a:gd name="T30" fmla="*/ 462 w 798"/>
              <a:gd name="T31" fmla="*/ 51 h 363"/>
              <a:gd name="T32" fmla="*/ 470 w 798"/>
              <a:gd name="T33" fmla="*/ 80 h 363"/>
              <a:gd name="T34" fmla="*/ 448 w 798"/>
              <a:gd name="T35" fmla="*/ 97 h 363"/>
              <a:gd name="T36" fmla="*/ 451 w 798"/>
              <a:gd name="T37" fmla="*/ 117 h 363"/>
              <a:gd name="T38" fmla="*/ 443 w 798"/>
              <a:gd name="T39" fmla="*/ 145 h 363"/>
              <a:gd name="T40" fmla="*/ 418 w 798"/>
              <a:gd name="T41" fmla="*/ 168 h 363"/>
              <a:gd name="T42" fmla="*/ 398 w 798"/>
              <a:gd name="T43" fmla="*/ 184 h 363"/>
              <a:gd name="T44" fmla="*/ 346 w 798"/>
              <a:gd name="T45" fmla="*/ 188 h 363"/>
              <a:gd name="T46" fmla="*/ 302 w 798"/>
              <a:gd name="T47" fmla="*/ 201 h 363"/>
              <a:gd name="T48" fmla="*/ 231 w 798"/>
              <a:gd name="T49" fmla="*/ 188 h 363"/>
              <a:gd name="T50" fmla="*/ 161 w 798"/>
              <a:gd name="T51" fmla="*/ 161 h 363"/>
              <a:gd name="T52" fmla="*/ 157 w 798"/>
              <a:gd name="T53" fmla="*/ 138 h 363"/>
              <a:gd name="T54" fmla="*/ 112 w 798"/>
              <a:gd name="T55" fmla="*/ 136 h 363"/>
              <a:gd name="T56" fmla="*/ 55 w 798"/>
              <a:gd name="T57" fmla="*/ 129 h 363"/>
              <a:gd name="T58" fmla="*/ 30 w 798"/>
              <a:gd name="T59" fmla="*/ 120 h 363"/>
              <a:gd name="T60" fmla="*/ 14 w 798"/>
              <a:gd name="T61" fmla="*/ 102 h 363"/>
              <a:gd name="T62" fmla="*/ 0 w 798"/>
              <a:gd name="T63" fmla="*/ 73 h 363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</a:gdLst>
            <a:ahLst/>
            <a:cxnLst>
              <a:cxn ang="T64">
                <a:pos x="T0" y="T1"/>
              </a:cxn>
              <a:cxn ang="T65">
                <a:pos x="T2" y="T3"/>
              </a:cxn>
              <a:cxn ang="T66">
                <a:pos x="T4" y="T5"/>
              </a:cxn>
              <a:cxn ang="T67">
                <a:pos x="T6" y="T7"/>
              </a:cxn>
              <a:cxn ang="T68">
                <a:pos x="T8" y="T9"/>
              </a:cxn>
              <a:cxn ang="T69">
                <a:pos x="T10" y="T11"/>
              </a:cxn>
              <a:cxn ang="T70">
                <a:pos x="T12" y="T13"/>
              </a:cxn>
              <a:cxn ang="T71">
                <a:pos x="T14" y="T15"/>
              </a:cxn>
              <a:cxn ang="T72">
                <a:pos x="T16" y="T17"/>
              </a:cxn>
              <a:cxn ang="T73">
                <a:pos x="T18" y="T19"/>
              </a:cxn>
              <a:cxn ang="T74">
                <a:pos x="T20" y="T21"/>
              </a:cxn>
              <a:cxn ang="T75">
                <a:pos x="T22" y="T23"/>
              </a:cxn>
              <a:cxn ang="T76">
                <a:pos x="T24" y="T25"/>
              </a:cxn>
              <a:cxn ang="T77">
                <a:pos x="T26" y="T27"/>
              </a:cxn>
              <a:cxn ang="T78">
                <a:pos x="T28" y="T29"/>
              </a:cxn>
              <a:cxn ang="T79">
                <a:pos x="T30" y="T31"/>
              </a:cxn>
              <a:cxn ang="T80">
                <a:pos x="T32" y="T33"/>
              </a:cxn>
              <a:cxn ang="T81">
                <a:pos x="T34" y="T35"/>
              </a:cxn>
              <a:cxn ang="T82">
                <a:pos x="T36" y="T37"/>
              </a:cxn>
              <a:cxn ang="T83">
                <a:pos x="T38" y="T39"/>
              </a:cxn>
              <a:cxn ang="T84">
                <a:pos x="T40" y="T41"/>
              </a:cxn>
              <a:cxn ang="T85">
                <a:pos x="T42" y="T43"/>
              </a:cxn>
              <a:cxn ang="T86">
                <a:pos x="T44" y="T45"/>
              </a:cxn>
              <a:cxn ang="T87">
                <a:pos x="T46" y="T47"/>
              </a:cxn>
              <a:cxn ang="T88">
                <a:pos x="T48" y="T49"/>
              </a:cxn>
              <a:cxn ang="T89">
                <a:pos x="T50" y="T51"/>
              </a:cxn>
              <a:cxn ang="T90">
                <a:pos x="T52" y="T53"/>
              </a:cxn>
              <a:cxn ang="T91">
                <a:pos x="T54" y="T55"/>
              </a:cxn>
              <a:cxn ang="T92">
                <a:pos x="T56" y="T57"/>
              </a:cxn>
              <a:cxn ang="T93">
                <a:pos x="T58" y="T59"/>
              </a:cxn>
              <a:cxn ang="T94">
                <a:pos x="T60" y="T61"/>
              </a:cxn>
              <a:cxn ang="T95">
                <a:pos x="T62" y="T63"/>
              </a:cxn>
            </a:cxnLst>
            <a:rect l="0" t="0" r="r" b="b"/>
            <a:pathLst>
              <a:path w="798" h="363">
                <a:moveTo>
                  <a:pt x="0" y="131"/>
                </a:moveTo>
                <a:lnTo>
                  <a:pt x="34" y="127"/>
                </a:lnTo>
                <a:lnTo>
                  <a:pt x="46" y="123"/>
                </a:lnTo>
                <a:lnTo>
                  <a:pt x="64" y="145"/>
                </a:lnTo>
                <a:lnTo>
                  <a:pt x="85" y="138"/>
                </a:lnTo>
                <a:lnTo>
                  <a:pt x="112" y="141"/>
                </a:lnTo>
                <a:lnTo>
                  <a:pt x="127" y="153"/>
                </a:lnTo>
                <a:lnTo>
                  <a:pt x="156" y="138"/>
                </a:lnTo>
                <a:lnTo>
                  <a:pt x="193" y="139"/>
                </a:lnTo>
                <a:lnTo>
                  <a:pt x="209" y="155"/>
                </a:lnTo>
                <a:lnTo>
                  <a:pt x="232" y="161"/>
                </a:lnTo>
                <a:lnTo>
                  <a:pt x="244" y="150"/>
                </a:lnTo>
                <a:lnTo>
                  <a:pt x="284" y="143"/>
                </a:lnTo>
                <a:lnTo>
                  <a:pt x="304" y="143"/>
                </a:lnTo>
                <a:lnTo>
                  <a:pt x="334" y="153"/>
                </a:lnTo>
                <a:lnTo>
                  <a:pt x="369" y="176"/>
                </a:lnTo>
                <a:lnTo>
                  <a:pt x="396" y="166"/>
                </a:lnTo>
                <a:lnTo>
                  <a:pt x="401" y="143"/>
                </a:lnTo>
                <a:lnTo>
                  <a:pt x="383" y="113"/>
                </a:lnTo>
                <a:lnTo>
                  <a:pt x="374" y="71"/>
                </a:lnTo>
                <a:lnTo>
                  <a:pt x="464" y="9"/>
                </a:lnTo>
                <a:lnTo>
                  <a:pt x="484" y="9"/>
                </a:lnTo>
                <a:lnTo>
                  <a:pt x="487" y="30"/>
                </a:lnTo>
                <a:lnTo>
                  <a:pt x="514" y="35"/>
                </a:lnTo>
                <a:lnTo>
                  <a:pt x="570" y="28"/>
                </a:lnTo>
                <a:lnTo>
                  <a:pt x="593" y="3"/>
                </a:lnTo>
                <a:lnTo>
                  <a:pt x="664" y="0"/>
                </a:lnTo>
                <a:lnTo>
                  <a:pt x="680" y="30"/>
                </a:lnTo>
                <a:lnTo>
                  <a:pt x="708" y="30"/>
                </a:lnTo>
                <a:lnTo>
                  <a:pt x="734" y="14"/>
                </a:lnTo>
                <a:lnTo>
                  <a:pt x="779" y="42"/>
                </a:lnTo>
                <a:lnTo>
                  <a:pt x="779" y="92"/>
                </a:lnTo>
                <a:lnTo>
                  <a:pt x="798" y="113"/>
                </a:lnTo>
                <a:lnTo>
                  <a:pt x="793" y="145"/>
                </a:lnTo>
                <a:lnTo>
                  <a:pt x="779" y="176"/>
                </a:lnTo>
                <a:lnTo>
                  <a:pt x="756" y="176"/>
                </a:lnTo>
                <a:lnTo>
                  <a:pt x="747" y="185"/>
                </a:lnTo>
                <a:lnTo>
                  <a:pt x="761" y="212"/>
                </a:lnTo>
                <a:lnTo>
                  <a:pt x="761" y="238"/>
                </a:lnTo>
                <a:lnTo>
                  <a:pt x="747" y="261"/>
                </a:lnTo>
                <a:lnTo>
                  <a:pt x="708" y="281"/>
                </a:lnTo>
                <a:lnTo>
                  <a:pt x="706" y="303"/>
                </a:lnTo>
                <a:lnTo>
                  <a:pt x="706" y="326"/>
                </a:lnTo>
                <a:lnTo>
                  <a:pt x="671" y="333"/>
                </a:lnTo>
                <a:lnTo>
                  <a:pt x="611" y="330"/>
                </a:lnTo>
                <a:lnTo>
                  <a:pt x="583" y="339"/>
                </a:lnTo>
                <a:lnTo>
                  <a:pt x="532" y="339"/>
                </a:lnTo>
                <a:lnTo>
                  <a:pt x="510" y="363"/>
                </a:lnTo>
                <a:lnTo>
                  <a:pt x="429" y="337"/>
                </a:lnTo>
                <a:lnTo>
                  <a:pt x="389" y="339"/>
                </a:lnTo>
                <a:lnTo>
                  <a:pt x="286" y="316"/>
                </a:lnTo>
                <a:lnTo>
                  <a:pt x="272" y="291"/>
                </a:lnTo>
                <a:lnTo>
                  <a:pt x="272" y="265"/>
                </a:lnTo>
                <a:lnTo>
                  <a:pt x="265" y="249"/>
                </a:lnTo>
                <a:lnTo>
                  <a:pt x="253" y="242"/>
                </a:lnTo>
                <a:lnTo>
                  <a:pt x="189" y="245"/>
                </a:lnTo>
                <a:lnTo>
                  <a:pt x="101" y="254"/>
                </a:lnTo>
                <a:lnTo>
                  <a:pt x="92" y="233"/>
                </a:lnTo>
                <a:lnTo>
                  <a:pt x="76" y="226"/>
                </a:lnTo>
                <a:lnTo>
                  <a:pt x="50" y="217"/>
                </a:lnTo>
                <a:lnTo>
                  <a:pt x="23" y="210"/>
                </a:lnTo>
                <a:lnTo>
                  <a:pt x="23" y="185"/>
                </a:lnTo>
                <a:lnTo>
                  <a:pt x="23" y="150"/>
                </a:lnTo>
                <a:lnTo>
                  <a:pt x="0" y="131"/>
                </a:lnTo>
                <a:close/>
              </a:path>
            </a:pathLst>
          </a:custGeom>
          <a:solidFill>
            <a:srgbClr val="FF0000"/>
          </a:solidFill>
          <a:ln w="28575" cmpd="sng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22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6263" name="Freeform 1243"/>
          <p:cNvSpPr>
            <a:spLocks/>
          </p:cNvSpPr>
          <p:nvPr/>
        </p:nvSpPr>
        <p:spPr bwMode="auto">
          <a:xfrm>
            <a:off x="6721642" y="4912908"/>
            <a:ext cx="315469" cy="168891"/>
          </a:xfrm>
          <a:custGeom>
            <a:avLst/>
            <a:gdLst>
              <a:gd name="T0" fmla="*/ 18 w 350"/>
              <a:gd name="T1" fmla="*/ 61 h 203"/>
              <a:gd name="T2" fmla="*/ 39 w 350"/>
              <a:gd name="T3" fmla="*/ 81 h 203"/>
              <a:gd name="T4" fmla="*/ 33 w 350"/>
              <a:gd name="T5" fmla="*/ 90 h 203"/>
              <a:gd name="T6" fmla="*/ 23 w 350"/>
              <a:gd name="T7" fmla="*/ 98 h 203"/>
              <a:gd name="T8" fmla="*/ 12 w 350"/>
              <a:gd name="T9" fmla="*/ 99 h 203"/>
              <a:gd name="T10" fmla="*/ 0 w 350"/>
              <a:gd name="T11" fmla="*/ 102 h 203"/>
              <a:gd name="T12" fmla="*/ 21 w 350"/>
              <a:gd name="T13" fmla="*/ 110 h 203"/>
              <a:gd name="T14" fmla="*/ 30 w 350"/>
              <a:gd name="T15" fmla="*/ 112 h 203"/>
              <a:gd name="T16" fmla="*/ 56 w 350"/>
              <a:gd name="T17" fmla="*/ 98 h 203"/>
              <a:gd name="T18" fmla="*/ 113 w 350"/>
              <a:gd name="T19" fmla="*/ 111 h 203"/>
              <a:gd name="T20" fmla="*/ 150 w 350"/>
              <a:gd name="T21" fmla="*/ 72 h 203"/>
              <a:gd name="T22" fmla="*/ 158 w 350"/>
              <a:gd name="T23" fmla="*/ 56 h 203"/>
              <a:gd name="T24" fmla="*/ 165 w 350"/>
              <a:gd name="T25" fmla="*/ 51 h 203"/>
              <a:gd name="T26" fmla="*/ 186 w 350"/>
              <a:gd name="T27" fmla="*/ 52 h 203"/>
              <a:gd name="T28" fmla="*/ 207 w 350"/>
              <a:gd name="T29" fmla="*/ 29 h 203"/>
              <a:gd name="T30" fmla="*/ 205 w 350"/>
              <a:gd name="T31" fmla="*/ 15 h 203"/>
              <a:gd name="T32" fmla="*/ 190 w 350"/>
              <a:gd name="T33" fmla="*/ 0 h 203"/>
              <a:gd name="T34" fmla="*/ 181 w 350"/>
              <a:gd name="T35" fmla="*/ 2 h 203"/>
              <a:gd name="T36" fmla="*/ 170 w 350"/>
              <a:gd name="T37" fmla="*/ 5 h 203"/>
              <a:gd name="T38" fmla="*/ 151 w 350"/>
              <a:gd name="T39" fmla="*/ 1 h 203"/>
              <a:gd name="T40" fmla="*/ 132 w 350"/>
              <a:gd name="T41" fmla="*/ 2 h 203"/>
              <a:gd name="T42" fmla="*/ 114 w 350"/>
              <a:gd name="T43" fmla="*/ 7 h 203"/>
              <a:gd name="T44" fmla="*/ 88 w 350"/>
              <a:gd name="T45" fmla="*/ 5 h 203"/>
              <a:gd name="T46" fmla="*/ 76 w 350"/>
              <a:gd name="T47" fmla="*/ 19 h 203"/>
              <a:gd name="T48" fmla="*/ 33 w 350"/>
              <a:gd name="T49" fmla="*/ 7 h 203"/>
              <a:gd name="T50" fmla="*/ 16 w 350"/>
              <a:gd name="T51" fmla="*/ 7 h 203"/>
              <a:gd name="T52" fmla="*/ 16 w 350"/>
              <a:gd name="T53" fmla="*/ 31 h 203"/>
              <a:gd name="T54" fmla="*/ 18 w 350"/>
              <a:gd name="T55" fmla="*/ 61 h 203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</a:gdLst>
            <a:ahLst/>
            <a:cxnLst>
              <a:cxn ang="T56">
                <a:pos x="T0" y="T1"/>
              </a:cxn>
              <a:cxn ang="T57">
                <a:pos x="T2" y="T3"/>
              </a:cxn>
              <a:cxn ang="T58">
                <a:pos x="T4" y="T5"/>
              </a:cxn>
              <a:cxn ang="T59">
                <a:pos x="T6" y="T7"/>
              </a:cxn>
              <a:cxn ang="T60">
                <a:pos x="T8" y="T9"/>
              </a:cxn>
              <a:cxn ang="T61">
                <a:pos x="T10" y="T11"/>
              </a:cxn>
              <a:cxn ang="T62">
                <a:pos x="T12" y="T13"/>
              </a:cxn>
              <a:cxn ang="T63">
                <a:pos x="T14" y="T15"/>
              </a:cxn>
              <a:cxn ang="T64">
                <a:pos x="T16" y="T17"/>
              </a:cxn>
              <a:cxn ang="T65">
                <a:pos x="T18" y="T19"/>
              </a:cxn>
              <a:cxn ang="T66">
                <a:pos x="T20" y="T21"/>
              </a:cxn>
              <a:cxn ang="T67">
                <a:pos x="T22" y="T23"/>
              </a:cxn>
              <a:cxn ang="T68">
                <a:pos x="T24" y="T25"/>
              </a:cxn>
              <a:cxn ang="T69">
                <a:pos x="T26" y="T27"/>
              </a:cxn>
              <a:cxn ang="T70">
                <a:pos x="T28" y="T29"/>
              </a:cxn>
              <a:cxn ang="T71">
                <a:pos x="T30" y="T31"/>
              </a:cxn>
              <a:cxn ang="T72">
                <a:pos x="T32" y="T33"/>
              </a:cxn>
              <a:cxn ang="T73">
                <a:pos x="T34" y="T35"/>
              </a:cxn>
              <a:cxn ang="T74">
                <a:pos x="T36" y="T37"/>
              </a:cxn>
              <a:cxn ang="T75">
                <a:pos x="T38" y="T39"/>
              </a:cxn>
              <a:cxn ang="T76">
                <a:pos x="T40" y="T41"/>
              </a:cxn>
              <a:cxn ang="T77">
                <a:pos x="T42" y="T43"/>
              </a:cxn>
              <a:cxn ang="T78">
                <a:pos x="T44" y="T45"/>
              </a:cxn>
              <a:cxn ang="T79">
                <a:pos x="T46" y="T47"/>
              </a:cxn>
              <a:cxn ang="T80">
                <a:pos x="T48" y="T49"/>
              </a:cxn>
              <a:cxn ang="T81">
                <a:pos x="T50" y="T51"/>
              </a:cxn>
              <a:cxn ang="T82">
                <a:pos x="T52" y="T53"/>
              </a:cxn>
              <a:cxn ang="T83">
                <a:pos x="T54" y="T55"/>
              </a:cxn>
            </a:cxnLst>
            <a:rect l="0" t="0" r="r" b="b"/>
            <a:pathLst>
              <a:path w="350" h="203">
                <a:moveTo>
                  <a:pt x="30" y="111"/>
                </a:moveTo>
                <a:lnTo>
                  <a:pt x="66" y="147"/>
                </a:lnTo>
                <a:lnTo>
                  <a:pt x="55" y="164"/>
                </a:lnTo>
                <a:lnTo>
                  <a:pt x="39" y="177"/>
                </a:lnTo>
                <a:lnTo>
                  <a:pt x="20" y="180"/>
                </a:lnTo>
                <a:lnTo>
                  <a:pt x="0" y="184"/>
                </a:lnTo>
                <a:lnTo>
                  <a:pt x="36" y="200"/>
                </a:lnTo>
                <a:lnTo>
                  <a:pt x="50" y="203"/>
                </a:lnTo>
                <a:lnTo>
                  <a:pt x="94" y="177"/>
                </a:lnTo>
                <a:lnTo>
                  <a:pt x="191" y="201"/>
                </a:lnTo>
                <a:lnTo>
                  <a:pt x="254" y="131"/>
                </a:lnTo>
                <a:lnTo>
                  <a:pt x="267" y="101"/>
                </a:lnTo>
                <a:lnTo>
                  <a:pt x="279" y="92"/>
                </a:lnTo>
                <a:lnTo>
                  <a:pt x="314" y="95"/>
                </a:lnTo>
                <a:lnTo>
                  <a:pt x="350" y="53"/>
                </a:lnTo>
                <a:lnTo>
                  <a:pt x="346" y="27"/>
                </a:lnTo>
                <a:lnTo>
                  <a:pt x="321" y="0"/>
                </a:lnTo>
                <a:lnTo>
                  <a:pt x="306" y="4"/>
                </a:lnTo>
                <a:lnTo>
                  <a:pt x="288" y="9"/>
                </a:lnTo>
                <a:lnTo>
                  <a:pt x="256" y="2"/>
                </a:lnTo>
                <a:lnTo>
                  <a:pt x="224" y="4"/>
                </a:lnTo>
                <a:lnTo>
                  <a:pt x="193" y="13"/>
                </a:lnTo>
                <a:lnTo>
                  <a:pt x="149" y="9"/>
                </a:lnTo>
                <a:lnTo>
                  <a:pt x="129" y="35"/>
                </a:lnTo>
                <a:lnTo>
                  <a:pt x="55" y="13"/>
                </a:lnTo>
                <a:lnTo>
                  <a:pt x="27" y="13"/>
                </a:lnTo>
                <a:lnTo>
                  <a:pt x="27" y="57"/>
                </a:lnTo>
                <a:lnTo>
                  <a:pt x="30" y="111"/>
                </a:lnTo>
                <a:close/>
              </a:path>
            </a:pathLst>
          </a:custGeom>
          <a:solidFill>
            <a:srgbClr val="FF0000"/>
          </a:solidFill>
          <a:ln w="28575" cmpd="sng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22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6264" name="Freeform 1244"/>
          <p:cNvSpPr>
            <a:spLocks/>
          </p:cNvSpPr>
          <p:nvPr/>
        </p:nvSpPr>
        <p:spPr bwMode="auto">
          <a:xfrm>
            <a:off x="5836195" y="4152897"/>
            <a:ext cx="335281" cy="269925"/>
          </a:xfrm>
          <a:custGeom>
            <a:avLst/>
            <a:gdLst>
              <a:gd name="T0" fmla="*/ 0 w 370"/>
              <a:gd name="T1" fmla="*/ 32 h 327"/>
              <a:gd name="T2" fmla="*/ 5 w 370"/>
              <a:gd name="T3" fmla="*/ 25 h 327"/>
              <a:gd name="T4" fmla="*/ 3 w 370"/>
              <a:gd name="T5" fmla="*/ 16 h 327"/>
              <a:gd name="T6" fmla="*/ 37 w 370"/>
              <a:gd name="T7" fmla="*/ 0 h 327"/>
              <a:gd name="T8" fmla="*/ 40 w 370"/>
              <a:gd name="T9" fmla="*/ 6 h 327"/>
              <a:gd name="T10" fmla="*/ 64 w 370"/>
              <a:gd name="T11" fmla="*/ 2 h 327"/>
              <a:gd name="T12" fmla="*/ 83 w 370"/>
              <a:gd name="T13" fmla="*/ 3 h 327"/>
              <a:gd name="T14" fmla="*/ 76 w 370"/>
              <a:gd name="T15" fmla="*/ 11 h 327"/>
              <a:gd name="T16" fmla="*/ 80 w 370"/>
              <a:gd name="T17" fmla="*/ 24 h 327"/>
              <a:gd name="T18" fmla="*/ 95 w 370"/>
              <a:gd name="T19" fmla="*/ 28 h 327"/>
              <a:gd name="T20" fmla="*/ 111 w 370"/>
              <a:gd name="T21" fmla="*/ 27 h 327"/>
              <a:gd name="T22" fmla="*/ 124 w 370"/>
              <a:gd name="T23" fmla="*/ 19 h 327"/>
              <a:gd name="T24" fmla="*/ 144 w 370"/>
              <a:gd name="T25" fmla="*/ 16 h 327"/>
              <a:gd name="T26" fmla="*/ 151 w 370"/>
              <a:gd name="T27" fmla="*/ 24 h 327"/>
              <a:gd name="T28" fmla="*/ 164 w 370"/>
              <a:gd name="T29" fmla="*/ 31 h 327"/>
              <a:gd name="T30" fmla="*/ 181 w 370"/>
              <a:gd name="T31" fmla="*/ 32 h 327"/>
              <a:gd name="T32" fmla="*/ 178 w 370"/>
              <a:gd name="T33" fmla="*/ 45 h 327"/>
              <a:gd name="T34" fmla="*/ 180 w 370"/>
              <a:gd name="T35" fmla="*/ 73 h 327"/>
              <a:gd name="T36" fmla="*/ 183 w 370"/>
              <a:gd name="T37" fmla="*/ 89 h 327"/>
              <a:gd name="T38" fmla="*/ 202 w 370"/>
              <a:gd name="T39" fmla="*/ 87 h 327"/>
              <a:gd name="T40" fmla="*/ 209 w 370"/>
              <a:gd name="T41" fmla="*/ 99 h 327"/>
              <a:gd name="T42" fmla="*/ 210 w 370"/>
              <a:gd name="T43" fmla="*/ 108 h 327"/>
              <a:gd name="T44" fmla="*/ 220 w 370"/>
              <a:gd name="T45" fmla="*/ 122 h 327"/>
              <a:gd name="T46" fmla="*/ 208 w 370"/>
              <a:gd name="T47" fmla="*/ 131 h 327"/>
              <a:gd name="T48" fmla="*/ 196 w 370"/>
              <a:gd name="T49" fmla="*/ 139 h 327"/>
              <a:gd name="T50" fmla="*/ 184 w 370"/>
              <a:gd name="T51" fmla="*/ 139 h 327"/>
              <a:gd name="T52" fmla="*/ 169 w 370"/>
              <a:gd name="T53" fmla="*/ 143 h 327"/>
              <a:gd name="T54" fmla="*/ 169 w 370"/>
              <a:gd name="T55" fmla="*/ 158 h 327"/>
              <a:gd name="T56" fmla="*/ 162 w 370"/>
              <a:gd name="T57" fmla="*/ 168 h 327"/>
              <a:gd name="T58" fmla="*/ 147 w 370"/>
              <a:gd name="T59" fmla="*/ 179 h 327"/>
              <a:gd name="T60" fmla="*/ 121 w 370"/>
              <a:gd name="T61" fmla="*/ 160 h 327"/>
              <a:gd name="T62" fmla="*/ 113 w 370"/>
              <a:gd name="T63" fmla="*/ 144 h 327"/>
              <a:gd name="T64" fmla="*/ 89 w 370"/>
              <a:gd name="T65" fmla="*/ 139 h 327"/>
              <a:gd name="T66" fmla="*/ 81 w 370"/>
              <a:gd name="T67" fmla="*/ 118 h 327"/>
              <a:gd name="T68" fmla="*/ 64 w 370"/>
              <a:gd name="T69" fmla="*/ 106 h 327"/>
              <a:gd name="T70" fmla="*/ 58 w 370"/>
              <a:gd name="T71" fmla="*/ 90 h 327"/>
              <a:gd name="T72" fmla="*/ 44 w 370"/>
              <a:gd name="T73" fmla="*/ 74 h 327"/>
              <a:gd name="T74" fmla="*/ 34 w 370"/>
              <a:gd name="T75" fmla="*/ 59 h 327"/>
              <a:gd name="T76" fmla="*/ 17 w 370"/>
              <a:gd name="T77" fmla="*/ 48 h 327"/>
              <a:gd name="T78" fmla="*/ 0 w 370"/>
              <a:gd name="T79" fmla="*/ 32 h 327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</a:gdLst>
            <a:ahLst/>
            <a:cxnLst>
              <a:cxn ang="T80">
                <a:pos x="T0" y="T1"/>
              </a:cxn>
              <a:cxn ang="T81">
                <a:pos x="T2" y="T3"/>
              </a:cxn>
              <a:cxn ang="T82">
                <a:pos x="T4" y="T5"/>
              </a:cxn>
              <a:cxn ang="T83">
                <a:pos x="T6" y="T7"/>
              </a:cxn>
              <a:cxn ang="T84">
                <a:pos x="T8" y="T9"/>
              </a:cxn>
              <a:cxn ang="T85">
                <a:pos x="T10" y="T11"/>
              </a:cxn>
              <a:cxn ang="T86">
                <a:pos x="T12" y="T13"/>
              </a:cxn>
              <a:cxn ang="T87">
                <a:pos x="T14" y="T15"/>
              </a:cxn>
              <a:cxn ang="T88">
                <a:pos x="T16" y="T17"/>
              </a:cxn>
              <a:cxn ang="T89">
                <a:pos x="T18" y="T19"/>
              </a:cxn>
              <a:cxn ang="T90">
                <a:pos x="T20" y="T21"/>
              </a:cxn>
              <a:cxn ang="T91">
                <a:pos x="T22" y="T23"/>
              </a:cxn>
              <a:cxn ang="T92">
                <a:pos x="T24" y="T25"/>
              </a:cxn>
              <a:cxn ang="T93">
                <a:pos x="T26" y="T27"/>
              </a:cxn>
              <a:cxn ang="T94">
                <a:pos x="T28" y="T29"/>
              </a:cxn>
              <a:cxn ang="T95">
                <a:pos x="T30" y="T31"/>
              </a:cxn>
              <a:cxn ang="T96">
                <a:pos x="T32" y="T33"/>
              </a:cxn>
              <a:cxn ang="T97">
                <a:pos x="T34" y="T35"/>
              </a:cxn>
              <a:cxn ang="T98">
                <a:pos x="T36" y="T37"/>
              </a:cxn>
              <a:cxn ang="T99">
                <a:pos x="T38" y="T39"/>
              </a:cxn>
              <a:cxn ang="T100">
                <a:pos x="T40" y="T41"/>
              </a:cxn>
              <a:cxn ang="T101">
                <a:pos x="T42" y="T43"/>
              </a:cxn>
              <a:cxn ang="T102">
                <a:pos x="T44" y="T45"/>
              </a:cxn>
              <a:cxn ang="T103">
                <a:pos x="T46" y="T47"/>
              </a:cxn>
              <a:cxn ang="T104">
                <a:pos x="T48" y="T49"/>
              </a:cxn>
              <a:cxn ang="T105">
                <a:pos x="T50" y="T51"/>
              </a:cxn>
              <a:cxn ang="T106">
                <a:pos x="T52" y="T53"/>
              </a:cxn>
              <a:cxn ang="T107">
                <a:pos x="T54" y="T55"/>
              </a:cxn>
              <a:cxn ang="T108">
                <a:pos x="T56" y="T57"/>
              </a:cxn>
              <a:cxn ang="T109">
                <a:pos x="T58" y="T59"/>
              </a:cxn>
              <a:cxn ang="T110">
                <a:pos x="T60" y="T61"/>
              </a:cxn>
              <a:cxn ang="T111">
                <a:pos x="T62" y="T63"/>
              </a:cxn>
              <a:cxn ang="T112">
                <a:pos x="T64" y="T65"/>
              </a:cxn>
              <a:cxn ang="T113">
                <a:pos x="T66" y="T67"/>
              </a:cxn>
              <a:cxn ang="T114">
                <a:pos x="T68" y="T69"/>
              </a:cxn>
              <a:cxn ang="T115">
                <a:pos x="T70" y="T71"/>
              </a:cxn>
              <a:cxn ang="T116">
                <a:pos x="T72" y="T73"/>
              </a:cxn>
              <a:cxn ang="T117">
                <a:pos x="T74" y="T75"/>
              </a:cxn>
              <a:cxn ang="T118">
                <a:pos x="T76" y="T77"/>
              </a:cxn>
              <a:cxn ang="T119">
                <a:pos x="T78" y="T79"/>
              </a:cxn>
            </a:cxnLst>
            <a:rect l="0" t="0" r="r" b="b"/>
            <a:pathLst>
              <a:path w="370" h="327">
                <a:moveTo>
                  <a:pt x="0" y="59"/>
                </a:moveTo>
                <a:lnTo>
                  <a:pt x="9" y="46"/>
                </a:lnTo>
                <a:lnTo>
                  <a:pt x="5" y="30"/>
                </a:lnTo>
                <a:lnTo>
                  <a:pt x="62" y="0"/>
                </a:lnTo>
                <a:lnTo>
                  <a:pt x="67" y="11"/>
                </a:lnTo>
                <a:lnTo>
                  <a:pt x="108" y="4"/>
                </a:lnTo>
                <a:lnTo>
                  <a:pt x="139" y="6"/>
                </a:lnTo>
                <a:lnTo>
                  <a:pt x="127" y="21"/>
                </a:lnTo>
                <a:lnTo>
                  <a:pt x="134" y="43"/>
                </a:lnTo>
                <a:lnTo>
                  <a:pt x="160" y="51"/>
                </a:lnTo>
                <a:lnTo>
                  <a:pt x="187" y="50"/>
                </a:lnTo>
                <a:lnTo>
                  <a:pt x="208" y="34"/>
                </a:lnTo>
                <a:lnTo>
                  <a:pt x="243" y="30"/>
                </a:lnTo>
                <a:lnTo>
                  <a:pt x="254" y="44"/>
                </a:lnTo>
                <a:lnTo>
                  <a:pt x="275" y="57"/>
                </a:lnTo>
                <a:lnTo>
                  <a:pt x="305" y="59"/>
                </a:lnTo>
                <a:lnTo>
                  <a:pt x="300" y="83"/>
                </a:lnTo>
                <a:lnTo>
                  <a:pt x="302" y="133"/>
                </a:lnTo>
                <a:lnTo>
                  <a:pt x="307" y="163"/>
                </a:lnTo>
                <a:lnTo>
                  <a:pt x="340" y="159"/>
                </a:lnTo>
                <a:lnTo>
                  <a:pt x="351" y="180"/>
                </a:lnTo>
                <a:lnTo>
                  <a:pt x="353" y="198"/>
                </a:lnTo>
                <a:lnTo>
                  <a:pt x="370" y="223"/>
                </a:lnTo>
                <a:lnTo>
                  <a:pt x="349" y="240"/>
                </a:lnTo>
                <a:lnTo>
                  <a:pt x="330" y="254"/>
                </a:lnTo>
                <a:lnTo>
                  <a:pt x="309" y="254"/>
                </a:lnTo>
                <a:lnTo>
                  <a:pt x="284" y="261"/>
                </a:lnTo>
                <a:lnTo>
                  <a:pt x="284" y="288"/>
                </a:lnTo>
                <a:lnTo>
                  <a:pt x="273" y="306"/>
                </a:lnTo>
                <a:lnTo>
                  <a:pt x="247" y="327"/>
                </a:lnTo>
                <a:lnTo>
                  <a:pt x="203" y="293"/>
                </a:lnTo>
                <a:lnTo>
                  <a:pt x="190" y="263"/>
                </a:lnTo>
                <a:lnTo>
                  <a:pt x="150" y="254"/>
                </a:lnTo>
                <a:lnTo>
                  <a:pt x="136" y="216"/>
                </a:lnTo>
                <a:lnTo>
                  <a:pt x="108" y="193"/>
                </a:lnTo>
                <a:lnTo>
                  <a:pt x="97" y="164"/>
                </a:lnTo>
                <a:lnTo>
                  <a:pt x="74" y="136"/>
                </a:lnTo>
                <a:lnTo>
                  <a:pt x="58" y="108"/>
                </a:lnTo>
                <a:lnTo>
                  <a:pt x="28" y="87"/>
                </a:lnTo>
                <a:lnTo>
                  <a:pt x="0" y="59"/>
                </a:lnTo>
                <a:close/>
              </a:path>
            </a:pathLst>
          </a:custGeom>
          <a:solidFill>
            <a:srgbClr val="FF0000"/>
          </a:solidFill>
          <a:ln w="28575" cmpd="sng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22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grpSp>
        <p:nvGrpSpPr>
          <p:cNvPr id="6150" name="Group 1246"/>
          <p:cNvGrpSpPr>
            <a:grpSpLocks noChangeAspect="1"/>
          </p:cNvGrpSpPr>
          <p:nvPr/>
        </p:nvGrpSpPr>
        <p:grpSpPr bwMode="auto">
          <a:xfrm>
            <a:off x="412576" y="1341972"/>
            <a:ext cx="7543800" cy="5026026"/>
            <a:chOff x="144" y="912"/>
            <a:chExt cx="4752" cy="3166"/>
          </a:xfrm>
        </p:grpSpPr>
        <p:sp>
          <p:nvSpPr>
            <p:cNvPr id="6151" name="AutoShape 1245"/>
            <p:cNvSpPr>
              <a:spLocks noChangeAspect="1" noChangeArrowheads="1" noTextEdit="1"/>
            </p:cNvSpPr>
            <p:nvPr/>
          </p:nvSpPr>
          <p:spPr bwMode="auto">
            <a:xfrm>
              <a:off x="144" y="912"/>
              <a:ext cx="4752" cy="31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22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6152" name="Rectangle 1247"/>
            <p:cNvSpPr>
              <a:spLocks noChangeArrowheads="1"/>
            </p:cNvSpPr>
            <p:nvPr/>
          </p:nvSpPr>
          <p:spPr bwMode="auto">
            <a:xfrm>
              <a:off x="1132" y="3593"/>
              <a:ext cx="170" cy="104"/>
            </a:xfrm>
            <a:prstGeom prst="rect">
              <a:avLst/>
            </a:prstGeom>
            <a:solidFill>
              <a:srgbClr val="9900FF"/>
            </a:solidFill>
            <a:ln w="11113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22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6153" name="Rectangle 1248"/>
            <p:cNvSpPr>
              <a:spLocks noChangeArrowheads="1"/>
            </p:cNvSpPr>
            <p:nvPr/>
          </p:nvSpPr>
          <p:spPr bwMode="auto">
            <a:xfrm>
              <a:off x="1132" y="3378"/>
              <a:ext cx="178" cy="111"/>
            </a:xfrm>
            <a:prstGeom prst="rect">
              <a:avLst/>
            </a:prstGeom>
            <a:solidFill>
              <a:srgbClr val="00FF00"/>
            </a:solidFill>
            <a:ln w="11113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22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6154" name="Rectangle 1249"/>
            <p:cNvSpPr>
              <a:spLocks noChangeArrowheads="1"/>
            </p:cNvSpPr>
            <p:nvPr/>
          </p:nvSpPr>
          <p:spPr bwMode="auto">
            <a:xfrm>
              <a:off x="1132" y="3170"/>
              <a:ext cx="245" cy="104"/>
            </a:xfrm>
            <a:prstGeom prst="rect">
              <a:avLst/>
            </a:prstGeom>
            <a:solidFill>
              <a:srgbClr val="FFFF99"/>
            </a:solidFill>
            <a:ln w="11113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22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6156" name="Rectangle 1251"/>
            <p:cNvSpPr>
              <a:spLocks noChangeArrowheads="1"/>
            </p:cNvSpPr>
            <p:nvPr/>
          </p:nvSpPr>
          <p:spPr bwMode="auto">
            <a:xfrm>
              <a:off x="1132" y="2966"/>
              <a:ext cx="252" cy="111"/>
            </a:xfrm>
            <a:prstGeom prst="rect">
              <a:avLst/>
            </a:prstGeom>
            <a:solidFill>
              <a:srgbClr val="00FFFF"/>
            </a:solidFill>
            <a:ln w="11113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22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6157" name="Rectangle 1252"/>
            <p:cNvSpPr>
              <a:spLocks noChangeArrowheads="1"/>
            </p:cNvSpPr>
            <p:nvPr/>
          </p:nvSpPr>
          <p:spPr bwMode="auto">
            <a:xfrm>
              <a:off x="1132" y="2758"/>
              <a:ext cx="267" cy="104"/>
            </a:xfrm>
            <a:prstGeom prst="rect">
              <a:avLst/>
            </a:prstGeom>
            <a:solidFill>
              <a:srgbClr val="CCFFCC"/>
            </a:solidFill>
            <a:ln w="11113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22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6158" name="Rectangle 1253"/>
            <p:cNvSpPr>
              <a:spLocks noChangeArrowheads="1"/>
            </p:cNvSpPr>
            <p:nvPr/>
          </p:nvSpPr>
          <p:spPr bwMode="auto">
            <a:xfrm>
              <a:off x="1132" y="2543"/>
              <a:ext cx="512" cy="111"/>
            </a:xfrm>
            <a:prstGeom prst="rect">
              <a:avLst/>
            </a:prstGeom>
            <a:solidFill>
              <a:srgbClr val="99CC00"/>
            </a:solidFill>
            <a:ln w="11113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22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6159" name="Rectangle 1254"/>
            <p:cNvSpPr>
              <a:spLocks noChangeArrowheads="1"/>
            </p:cNvSpPr>
            <p:nvPr/>
          </p:nvSpPr>
          <p:spPr bwMode="auto">
            <a:xfrm>
              <a:off x="1132" y="2336"/>
              <a:ext cx="586" cy="103"/>
            </a:xfrm>
            <a:prstGeom prst="rect">
              <a:avLst/>
            </a:prstGeom>
            <a:solidFill>
              <a:srgbClr val="3366FF"/>
            </a:solidFill>
            <a:ln w="11113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22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6160" name="Rectangle 1255"/>
            <p:cNvSpPr>
              <a:spLocks noChangeArrowheads="1"/>
            </p:cNvSpPr>
            <p:nvPr/>
          </p:nvSpPr>
          <p:spPr bwMode="auto">
            <a:xfrm>
              <a:off x="1132" y="2128"/>
              <a:ext cx="928" cy="104"/>
            </a:xfrm>
            <a:prstGeom prst="rect">
              <a:avLst/>
            </a:prstGeom>
            <a:solidFill>
              <a:srgbClr val="CC99FF"/>
            </a:solidFill>
            <a:ln w="11113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22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6161" name="Rectangle 1256"/>
            <p:cNvSpPr>
              <a:spLocks noChangeArrowheads="1"/>
            </p:cNvSpPr>
            <p:nvPr/>
          </p:nvSpPr>
          <p:spPr bwMode="auto">
            <a:xfrm>
              <a:off x="1132" y="1913"/>
              <a:ext cx="1054" cy="111"/>
            </a:xfrm>
            <a:prstGeom prst="rect">
              <a:avLst/>
            </a:prstGeom>
            <a:solidFill>
              <a:srgbClr val="FFCC99"/>
            </a:solidFill>
            <a:ln w="11113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22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6162" name="Rectangle 1257"/>
            <p:cNvSpPr>
              <a:spLocks noChangeArrowheads="1"/>
            </p:cNvSpPr>
            <p:nvPr/>
          </p:nvSpPr>
          <p:spPr bwMode="auto">
            <a:xfrm>
              <a:off x="1132" y="1705"/>
              <a:ext cx="1388" cy="104"/>
            </a:xfrm>
            <a:prstGeom prst="rect">
              <a:avLst/>
            </a:prstGeom>
            <a:solidFill>
              <a:srgbClr val="BBE0E3"/>
            </a:solidFill>
            <a:ln w="11113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22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6163" name="Rectangle 1258"/>
            <p:cNvSpPr>
              <a:spLocks noChangeArrowheads="1"/>
            </p:cNvSpPr>
            <p:nvPr/>
          </p:nvSpPr>
          <p:spPr bwMode="auto">
            <a:xfrm>
              <a:off x="1132" y="1498"/>
              <a:ext cx="1499" cy="104"/>
            </a:xfrm>
            <a:prstGeom prst="rect">
              <a:avLst/>
            </a:prstGeom>
            <a:solidFill>
              <a:srgbClr val="FF99CC"/>
            </a:solidFill>
            <a:ln w="11113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22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6164" name="Rectangle 1259"/>
            <p:cNvSpPr>
              <a:spLocks noChangeArrowheads="1"/>
            </p:cNvSpPr>
            <p:nvPr/>
          </p:nvSpPr>
          <p:spPr bwMode="auto">
            <a:xfrm>
              <a:off x="1132" y="1283"/>
              <a:ext cx="1529" cy="111"/>
            </a:xfrm>
            <a:prstGeom prst="rect">
              <a:avLst/>
            </a:prstGeom>
            <a:solidFill>
              <a:srgbClr val="33CCCC"/>
            </a:solidFill>
            <a:ln w="11113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22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6165" name="Rectangle 1260"/>
            <p:cNvSpPr>
              <a:spLocks noChangeArrowheads="1"/>
            </p:cNvSpPr>
            <p:nvPr/>
          </p:nvSpPr>
          <p:spPr bwMode="auto">
            <a:xfrm>
              <a:off x="1132" y="1075"/>
              <a:ext cx="3208" cy="103"/>
            </a:xfrm>
            <a:prstGeom prst="rect">
              <a:avLst/>
            </a:prstGeom>
            <a:solidFill>
              <a:srgbClr val="FF0000"/>
            </a:solidFill>
            <a:ln w="23813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22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6166" name="Rectangle 1261"/>
            <p:cNvSpPr>
              <a:spLocks noChangeArrowheads="1"/>
            </p:cNvSpPr>
            <p:nvPr/>
          </p:nvSpPr>
          <p:spPr bwMode="auto">
            <a:xfrm>
              <a:off x="1341" y="3578"/>
              <a:ext cx="172" cy="1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3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</a:rPr>
                <a:t>7.1</a:t>
              </a:r>
              <a:endParaRPr kumimoji="0" lang="en-US" sz="22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6167" name="Rectangle 1262"/>
            <p:cNvSpPr>
              <a:spLocks noChangeArrowheads="1"/>
            </p:cNvSpPr>
            <p:nvPr/>
          </p:nvSpPr>
          <p:spPr bwMode="auto">
            <a:xfrm>
              <a:off x="1348" y="3371"/>
              <a:ext cx="172" cy="1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3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</a:rPr>
                <a:t>7.2</a:t>
              </a:r>
              <a:endParaRPr kumimoji="0" lang="en-US" sz="22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6168" name="Rectangle 1263"/>
            <p:cNvSpPr>
              <a:spLocks noChangeArrowheads="1"/>
            </p:cNvSpPr>
            <p:nvPr/>
          </p:nvSpPr>
          <p:spPr bwMode="auto">
            <a:xfrm>
              <a:off x="1415" y="3163"/>
              <a:ext cx="133" cy="1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3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</a:rPr>
                <a:t>10</a:t>
              </a:r>
              <a:endParaRPr kumimoji="0" lang="en-US" sz="22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6170" name="Rectangle 1265"/>
            <p:cNvSpPr>
              <a:spLocks noChangeArrowheads="1"/>
            </p:cNvSpPr>
            <p:nvPr/>
          </p:nvSpPr>
          <p:spPr bwMode="auto">
            <a:xfrm>
              <a:off x="1428" y="2958"/>
              <a:ext cx="238" cy="1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3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</a:rPr>
                <a:t>10.3</a:t>
              </a:r>
              <a:endParaRPr kumimoji="0" lang="en-US" sz="22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6171" name="Rectangle 1266"/>
            <p:cNvSpPr>
              <a:spLocks noChangeArrowheads="1"/>
            </p:cNvSpPr>
            <p:nvPr/>
          </p:nvSpPr>
          <p:spPr bwMode="auto">
            <a:xfrm>
              <a:off x="1438" y="2743"/>
              <a:ext cx="133" cy="1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3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</a:rPr>
                <a:t>11</a:t>
              </a:r>
              <a:endParaRPr kumimoji="0" lang="en-US" sz="22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6172" name="Rectangle 1267"/>
            <p:cNvSpPr>
              <a:spLocks noChangeArrowheads="1"/>
            </p:cNvSpPr>
            <p:nvPr/>
          </p:nvSpPr>
          <p:spPr bwMode="auto">
            <a:xfrm>
              <a:off x="1683" y="2536"/>
              <a:ext cx="133" cy="1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3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</a:rPr>
                <a:t>21</a:t>
              </a:r>
              <a:endParaRPr kumimoji="0" lang="en-US" sz="22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6173" name="Rectangle 1268"/>
            <p:cNvSpPr>
              <a:spLocks noChangeArrowheads="1"/>
            </p:cNvSpPr>
            <p:nvPr/>
          </p:nvSpPr>
          <p:spPr bwMode="auto">
            <a:xfrm>
              <a:off x="1762" y="2328"/>
              <a:ext cx="238" cy="1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3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</a:rPr>
                <a:t>24.2</a:t>
              </a:r>
              <a:endParaRPr kumimoji="0" lang="en-US" sz="22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6174" name="Rectangle 1269"/>
            <p:cNvSpPr>
              <a:spLocks noChangeArrowheads="1"/>
            </p:cNvSpPr>
            <p:nvPr/>
          </p:nvSpPr>
          <p:spPr bwMode="auto">
            <a:xfrm>
              <a:off x="2103" y="2121"/>
              <a:ext cx="238" cy="1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3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</a:rPr>
                <a:t>38.2</a:t>
              </a:r>
              <a:endParaRPr kumimoji="0" lang="en-US" sz="22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6175" name="Rectangle 1270"/>
            <p:cNvSpPr>
              <a:spLocks noChangeArrowheads="1"/>
            </p:cNvSpPr>
            <p:nvPr/>
          </p:nvSpPr>
          <p:spPr bwMode="auto">
            <a:xfrm>
              <a:off x="2230" y="1906"/>
              <a:ext cx="238" cy="1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3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</a:rPr>
                <a:t>43.2</a:t>
              </a:r>
              <a:endParaRPr kumimoji="0" lang="en-US" sz="22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6176" name="Rectangle 1271"/>
            <p:cNvSpPr>
              <a:spLocks noChangeArrowheads="1"/>
            </p:cNvSpPr>
            <p:nvPr/>
          </p:nvSpPr>
          <p:spPr bwMode="auto">
            <a:xfrm>
              <a:off x="2564" y="1691"/>
              <a:ext cx="238" cy="1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3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</a:rPr>
                <a:t>56.9</a:t>
              </a:r>
              <a:endParaRPr kumimoji="0" lang="en-US" sz="22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6177" name="Rectangle 1272"/>
            <p:cNvSpPr>
              <a:spLocks noChangeArrowheads="1"/>
            </p:cNvSpPr>
            <p:nvPr/>
          </p:nvSpPr>
          <p:spPr bwMode="auto">
            <a:xfrm>
              <a:off x="2675" y="1483"/>
              <a:ext cx="238" cy="1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3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</a:rPr>
                <a:t>61.5</a:t>
              </a:r>
              <a:endParaRPr kumimoji="0" lang="en-US" sz="22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6178" name="Rectangle 1273"/>
            <p:cNvSpPr>
              <a:spLocks noChangeArrowheads="1"/>
            </p:cNvSpPr>
            <p:nvPr/>
          </p:nvSpPr>
          <p:spPr bwMode="auto">
            <a:xfrm>
              <a:off x="2705" y="1275"/>
              <a:ext cx="238" cy="1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3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</a:rPr>
                <a:t>62.9</a:t>
              </a:r>
              <a:endParaRPr kumimoji="0" lang="en-US" sz="22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6179" name="Rectangle 1274"/>
            <p:cNvSpPr>
              <a:spLocks noChangeArrowheads="1"/>
            </p:cNvSpPr>
            <p:nvPr/>
          </p:nvSpPr>
          <p:spPr bwMode="auto">
            <a:xfrm>
              <a:off x="4440" y="1067"/>
              <a:ext cx="200" cy="1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3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</a:rPr>
                <a:t>135</a:t>
              </a:r>
              <a:endParaRPr kumimoji="0" lang="en-US" sz="22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6180" name="Rectangle 1275"/>
            <p:cNvSpPr>
              <a:spLocks noChangeArrowheads="1"/>
            </p:cNvSpPr>
            <p:nvPr/>
          </p:nvSpPr>
          <p:spPr bwMode="auto">
            <a:xfrm>
              <a:off x="419" y="3586"/>
              <a:ext cx="594" cy="1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99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</a:rPr>
                <a:t>Baltransplant</a:t>
              </a:r>
              <a:endParaRPr kumimoji="0" lang="en-US" sz="22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6181" name="Rectangle 1276"/>
            <p:cNvSpPr>
              <a:spLocks noChangeArrowheads="1"/>
            </p:cNvSpPr>
            <p:nvPr/>
          </p:nvSpPr>
          <p:spPr bwMode="auto">
            <a:xfrm>
              <a:off x="276" y="3371"/>
              <a:ext cx="725" cy="1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99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</a:rPr>
                <a:t>SwissTransplant</a:t>
              </a:r>
              <a:endParaRPr kumimoji="0" lang="en-US" sz="22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6182" name="Rectangle 1277"/>
            <p:cNvSpPr>
              <a:spLocks noChangeArrowheads="1"/>
            </p:cNvSpPr>
            <p:nvPr/>
          </p:nvSpPr>
          <p:spPr bwMode="auto">
            <a:xfrm>
              <a:off x="417" y="3163"/>
              <a:ext cx="580" cy="1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99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</a:rPr>
                <a:t>OPT Portugal</a:t>
              </a:r>
              <a:endParaRPr kumimoji="0" lang="en-US" sz="22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6184" name="Rectangle 1279"/>
            <p:cNvSpPr>
              <a:spLocks noChangeArrowheads="1"/>
            </p:cNvSpPr>
            <p:nvPr/>
          </p:nvSpPr>
          <p:spPr bwMode="auto">
            <a:xfrm>
              <a:off x="249" y="2958"/>
              <a:ext cx="769" cy="1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99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</a:rPr>
                <a:t>Czech Transplant</a:t>
              </a:r>
              <a:endParaRPr kumimoji="0" lang="en-US" sz="22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6185" name="Rectangle 1280"/>
            <p:cNvSpPr>
              <a:spLocks noChangeArrowheads="1"/>
            </p:cNvSpPr>
            <p:nvPr/>
          </p:nvSpPr>
          <p:spPr bwMode="auto">
            <a:xfrm>
              <a:off x="505" y="2751"/>
              <a:ext cx="490" cy="1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99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</a:rPr>
                <a:t>Hellas NTO</a:t>
              </a:r>
              <a:endParaRPr kumimoji="0" lang="en-US" sz="22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6186" name="Rectangle 1281"/>
            <p:cNvSpPr>
              <a:spLocks noChangeArrowheads="1"/>
            </p:cNvSpPr>
            <p:nvPr/>
          </p:nvSpPr>
          <p:spPr bwMode="auto">
            <a:xfrm>
              <a:off x="409" y="2543"/>
              <a:ext cx="602" cy="1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99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</a:rPr>
                <a:t>NTA Romenia</a:t>
              </a:r>
              <a:endParaRPr kumimoji="0" lang="en-US" sz="22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6187" name="Rectangle 1282"/>
            <p:cNvSpPr>
              <a:spLocks noChangeArrowheads="1"/>
            </p:cNvSpPr>
            <p:nvPr/>
          </p:nvSpPr>
          <p:spPr bwMode="auto">
            <a:xfrm>
              <a:off x="224" y="2328"/>
              <a:ext cx="806" cy="1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99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</a:rPr>
                <a:t>Scandiatransplant</a:t>
              </a:r>
              <a:endParaRPr kumimoji="0" lang="en-US" sz="22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6188" name="Rectangle 1283"/>
            <p:cNvSpPr>
              <a:spLocks noChangeArrowheads="1"/>
            </p:cNvSpPr>
            <p:nvPr/>
          </p:nvSpPr>
          <p:spPr bwMode="auto">
            <a:xfrm>
              <a:off x="420" y="2121"/>
              <a:ext cx="587" cy="1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99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</a:rPr>
                <a:t>Poltransplant</a:t>
              </a:r>
              <a:endParaRPr kumimoji="0" lang="en-US" sz="22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6189" name="Rectangle 1284"/>
            <p:cNvSpPr>
              <a:spLocks noChangeArrowheads="1"/>
            </p:cNvSpPr>
            <p:nvPr/>
          </p:nvSpPr>
          <p:spPr bwMode="auto">
            <a:xfrm>
              <a:off x="525" y="1913"/>
              <a:ext cx="473" cy="1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99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</a:rPr>
                <a:t>ONT Spain</a:t>
              </a:r>
              <a:endParaRPr kumimoji="0" lang="en-US" sz="22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6190" name="Rectangle 1285"/>
            <p:cNvSpPr>
              <a:spLocks noChangeArrowheads="1"/>
            </p:cNvSpPr>
            <p:nvPr/>
          </p:nvSpPr>
          <p:spPr bwMode="auto">
            <a:xfrm>
              <a:off x="602" y="1698"/>
              <a:ext cx="417" cy="1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99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</a:rPr>
                <a:t>CNT Italy</a:t>
              </a:r>
              <a:endParaRPr kumimoji="0" lang="en-US" sz="22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6191" name="Rectangle 1286"/>
            <p:cNvSpPr>
              <a:spLocks noChangeArrowheads="1"/>
            </p:cNvSpPr>
            <p:nvPr/>
          </p:nvSpPr>
          <p:spPr bwMode="auto">
            <a:xfrm>
              <a:off x="463" y="1490"/>
              <a:ext cx="526" cy="1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99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</a:rPr>
                <a:t>ABM France</a:t>
              </a:r>
              <a:endParaRPr kumimoji="0" lang="en-US" sz="22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6192" name="Rectangle 1287"/>
            <p:cNvSpPr>
              <a:spLocks noChangeArrowheads="1"/>
            </p:cNvSpPr>
            <p:nvPr/>
          </p:nvSpPr>
          <p:spPr bwMode="auto">
            <a:xfrm>
              <a:off x="407" y="1283"/>
              <a:ext cx="601" cy="1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99" b="0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</a:rPr>
                <a:t>UKTransplant</a:t>
              </a:r>
              <a:endParaRPr kumimoji="0" lang="en-US" sz="22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6193" name="Rectangle 1288"/>
            <p:cNvSpPr>
              <a:spLocks noChangeArrowheads="1"/>
            </p:cNvSpPr>
            <p:nvPr/>
          </p:nvSpPr>
          <p:spPr bwMode="auto">
            <a:xfrm>
              <a:off x="361" y="1068"/>
              <a:ext cx="660" cy="1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99" b="0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</a:rPr>
                <a:t>Eurotransplant</a:t>
              </a:r>
              <a:endParaRPr kumimoji="0" lang="en-US" sz="22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</p:grpSp>
      <p:grpSp>
        <p:nvGrpSpPr>
          <p:cNvPr id="6261" name="Group 1239"/>
          <p:cNvGrpSpPr>
            <a:grpSpLocks/>
          </p:cNvGrpSpPr>
          <p:nvPr/>
        </p:nvGrpSpPr>
        <p:grpSpPr bwMode="auto">
          <a:xfrm>
            <a:off x="6127280" y="3784955"/>
            <a:ext cx="813819" cy="998269"/>
            <a:chOff x="1915" y="2307"/>
            <a:chExt cx="450" cy="602"/>
          </a:xfrm>
        </p:grpSpPr>
        <p:sp>
          <p:nvSpPr>
            <p:cNvPr id="6265" name="Freeform 1240"/>
            <p:cNvSpPr>
              <a:spLocks/>
            </p:cNvSpPr>
            <p:nvPr/>
          </p:nvSpPr>
          <p:spPr bwMode="auto">
            <a:xfrm>
              <a:off x="2297" y="2364"/>
              <a:ext cx="21" cy="20"/>
            </a:xfrm>
            <a:custGeom>
              <a:avLst/>
              <a:gdLst>
                <a:gd name="T0" fmla="*/ 2 w 43"/>
                <a:gd name="T1" fmla="*/ 0 h 39"/>
                <a:gd name="T2" fmla="*/ 0 w 43"/>
                <a:gd name="T3" fmla="*/ 4 h 39"/>
                <a:gd name="T4" fmla="*/ 2 w 43"/>
                <a:gd name="T5" fmla="*/ 14 h 39"/>
                <a:gd name="T6" fmla="*/ 13 w 43"/>
                <a:gd name="T7" fmla="*/ 20 h 39"/>
                <a:gd name="T8" fmla="*/ 21 w 43"/>
                <a:gd name="T9" fmla="*/ 12 h 39"/>
                <a:gd name="T10" fmla="*/ 2 w 43"/>
                <a:gd name="T11" fmla="*/ 0 h 3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43" h="39">
                  <a:moveTo>
                    <a:pt x="4" y="0"/>
                  </a:moveTo>
                  <a:lnTo>
                    <a:pt x="0" y="7"/>
                  </a:lnTo>
                  <a:lnTo>
                    <a:pt x="4" y="27"/>
                  </a:lnTo>
                  <a:lnTo>
                    <a:pt x="27" y="39"/>
                  </a:lnTo>
                  <a:lnTo>
                    <a:pt x="43" y="23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FFFF00"/>
            </a:solidFill>
            <a:ln w="28575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22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6266" name="Freeform 1241"/>
            <p:cNvSpPr>
              <a:spLocks/>
            </p:cNvSpPr>
            <p:nvPr/>
          </p:nvSpPr>
          <p:spPr bwMode="auto">
            <a:xfrm>
              <a:off x="1915" y="2307"/>
              <a:ext cx="450" cy="602"/>
            </a:xfrm>
            <a:custGeom>
              <a:avLst/>
              <a:gdLst>
                <a:gd name="T0" fmla="*/ 176 w 902"/>
                <a:gd name="T1" fmla="*/ 13 h 1205"/>
                <a:gd name="T2" fmla="*/ 182 w 902"/>
                <a:gd name="T3" fmla="*/ 42 h 1205"/>
                <a:gd name="T4" fmla="*/ 178 w 902"/>
                <a:gd name="T5" fmla="*/ 63 h 1205"/>
                <a:gd name="T6" fmla="*/ 203 w 902"/>
                <a:gd name="T7" fmla="*/ 94 h 1205"/>
                <a:gd name="T8" fmla="*/ 167 w 902"/>
                <a:gd name="T9" fmla="*/ 84 h 1205"/>
                <a:gd name="T10" fmla="*/ 138 w 902"/>
                <a:gd name="T11" fmla="*/ 107 h 1205"/>
                <a:gd name="T12" fmla="*/ 119 w 902"/>
                <a:gd name="T13" fmla="*/ 88 h 1205"/>
                <a:gd name="T14" fmla="*/ 83 w 902"/>
                <a:gd name="T15" fmla="*/ 107 h 1205"/>
                <a:gd name="T16" fmla="*/ 90 w 902"/>
                <a:gd name="T17" fmla="*/ 138 h 1205"/>
                <a:gd name="T18" fmla="*/ 71 w 902"/>
                <a:gd name="T19" fmla="*/ 155 h 1205"/>
                <a:gd name="T20" fmla="*/ 75 w 902"/>
                <a:gd name="T21" fmla="*/ 184 h 1205"/>
                <a:gd name="T22" fmla="*/ 50 w 902"/>
                <a:gd name="T23" fmla="*/ 215 h 1205"/>
                <a:gd name="T24" fmla="*/ 24 w 902"/>
                <a:gd name="T25" fmla="*/ 240 h 1205"/>
                <a:gd name="T26" fmla="*/ 17 w 902"/>
                <a:gd name="T27" fmla="*/ 287 h 1205"/>
                <a:gd name="T28" fmla="*/ 13 w 902"/>
                <a:gd name="T29" fmla="*/ 308 h 1205"/>
                <a:gd name="T30" fmla="*/ 2 w 902"/>
                <a:gd name="T31" fmla="*/ 352 h 1205"/>
                <a:gd name="T32" fmla="*/ 17 w 902"/>
                <a:gd name="T33" fmla="*/ 374 h 1205"/>
                <a:gd name="T34" fmla="*/ 0 w 902"/>
                <a:gd name="T35" fmla="*/ 401 h 1205"/>
                <a:gd name="T36" fmla="*/ 24 w 902"/>
                <a:gd name="T37" fmla="*/ 431 h 1205"/>
                <a:gd name="T38" fmla="*/ 70 w 902"/>
                <a:gd name="T39" fmla="*/ 437 h 1205"/>
                <a:gd name="T40" fmla="*/ 78 w 902"/>
                <a:gd name="T41" fmla="*/ 458 h 1205"/>
                <a:gd name="T42" fmla="*/ 57 w 902"/>
                <a:gd name="T43" fmla="*/ 487 h 1205"/>
                <a:gd name="T44" fmla="*/ 39 w 902"/>
                <a:gd name="T45" fmla="*/ 535 h 1205"/>
                <a:gd name="T46" fmla="*/ 63 w 902"/>
                <a:gd name="T47" fmla="*/ 564 h 1205"/>
                <a:gd name="T48" fmla="*/ 86 w 902"/>
                <a:gd name="T49" fmla="*/ 553 h 1205"/>
                <a:gd name="T50" fmla="*/ 109 w 902"/>
                <a:gd name="T51" fmla="*/ 562 h 1205"/>
                <a:gd name="T52" fmla="*/ 130 w 902"/>
                <a:gd name="T53" fmla="*/ 581 h 1205"/>
                <a:gd name="T54" fmla="*/ 173 w 902"/>
                <a:gd name="T55" fmla="*/ 587 h 1205"/>
                <a:gd name="T56" fmla="*/ 201 w 902"/>
                <a:gd name="T57" fmla="*/ 592 h 1205"/>
                <a:gd name="T58" fmla="*/ 243 w 902"/>
                <a:gd name="T59" fmla="*/ 592 h 1205"/>
                <a:gd name="T60" fmla="*/ 270 w 902"/>
                <a:gd name="T61" fmla="*/ 589 h 1205"/>
                <a:gd name="T62" fmla="*/ 300 w 902"/>
                <a:gd name="T63" fmla="*/ 589 h 1205"/>
                <a:gd name="T64" fmla="*/ 335 w 902"/>
                <a:gd name="T65" fmla="*/ 597 h 1205"/>
                <a:gd name="T66" fmla="*/ 328 w 902"/>
                <a:gd name="T67" fmla="*/ 571 h 1205"/>
                <a:gd name="T68" fmla="*/ 380 w 902"/>
                <a:gd name="T69" fmla="*/ 522 h 1205"/>
                <a:gd name="T70" fmla="*/ 354 w 902"/>
                <a:gd name="T71" fmla="*/ 499 h 1205"/>
                <a:gd name="T72" fmla="*/ 305 w 902"/>
                <a:gd name="T73" fmla="*/ 450 h 1205"/>
                <a:gd name="T74" fmla="*/ 292 w 902"/>
                <a:gd name="T75" fmla="*/ 406 h 1205"/>
                <a:gd name="T76" fmla="*/ 309 w 902"/>
                <a:gd name="T77" fmla="*/ 396 h 1205"/>
                <a:gd name="T78" fmla="*/ 407 w 902"/>
                <a:gd name="T79" fmla="*/ 352 h 1205"/>
                <a:gd name="T80" fmla="*/ 442 w 902"/>
                <a:gd name="T81" fmla="*/ 350 h 1205"/>
                <a:gd name="T82" fmla="*/ 450 w 902"/>
                <a:gd name="T83" fmla="*/ 320 h 1205"/>
                <a:gd name="T84" fmla="*/ 440 w 902"/>
                <a:gd name="T85" fmla="*/ 264 h 1205"/>
                <a:gd name="T86" fmla="*/ 433 w 902"/>
                <a:gd name="T87" fmla="*/ 225 h 1205"/>
                <a:gd name="T88" fmla="*/ 421 w 902"/>
                <a:gd name="T89" fmla="*/ 182 h 1205"/>
                <a:gd name="T90" fmla="*/ 403 w 902"/>
                <a:gd name="T91" fmla="*/ 114 h 1205"/>
                <a:gd name="T92" fmla="*/ 364 w 902"/>
                <a:gd name="T93" fmla="*/ 75 h 1205"/>
                <a:gd name="T94" fmla="*/ 333 w 902"/>
                <a:gd name="T95" fmla="*/ 73 h 1205"/>
                <a:gd name="T96" fmla="*/ 280 w 902"/>
                <a:gd name="T97" fmla="*/ 93 h 1205"/>
                <a:gd name="T98" fmla="*/ 275 w 902"/>
                <a:gd name="T99" fmla="*/ 76 h 1205"/>
                <a:gd name="T100" fmla="*/ 249 w 902"/>
                <a:gd name="T101" fmla="*/ 52 h 1205"/>
                <a:gd name="T102" fmla="*/ 228 w 902"/>
                <a:gd name="T103" fmla="*/ 13 h 1205"/>
                <a:gd name="T104" fmla="*/ 197 w 902"/>
                <a:gd name="T105" fmla="*/ 1 h 1205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0" t="0" r="r" b="b"/>
              <a:pathLst>
                <a:path w="902" h="1205">
                  <a:moveTo>
                    <a:pt x="372" y="0"/>
                  </a:moveTo>
                  <a:lnTo>
                    <a:pt x="353" y="12"/>
                  </a:lnTo>
                  <a:lnTo>
                    <a:pt x="353" y="26"/>
                  </a:lnTo>
                  <a:lnTo>
                    <a:pt x="357" y="38"/>
                  </a:lnTo>
                  <a:lnTo>
                    <a:pt x="360" y="58"/>
                  </a:lnTo>
                  <a:lnTo>
                    <a:pt x="364" y="84"/>
                  </a:lnTo>
                  <a:lnTo>
                    <a:pt x="353" y="95"/>
                  </a:lnTo>
                  <a:lnTo>
                    <a:pt x="353" y="111"/>
                  </a:lnTo>
                  <a:lnTo>
                    <a:pt x="357" y="127"/>
                  </a:lnTo>
                  <a:lnTo>
                    <a:pt x="383" y="150"/>
                  </a:lnTo>
                  <a:lnTo>
                    <a:pt x="399" y="153"/>
                  </a:lnTo>
                  <a:lnTo>
                    <a:pt x="406" y="188"/>
                  </a:lnTo>
                  <a:lnTo>
                    <a:pt x="369" y="180"/>
                  </a:lnTo>
                  <a:lnTo>
                    <a:pt x="349" y="160"/>
                  </a:lnTo>
                  <a:lnTo>
                    <a:pt x="334" y="169"/>
                  </a:lnTo>
                  <a:lnTo>
                    <a:pt x="304" y="206"/>
                  </a:lnTo>
                  <a:lnTo>
                    <a:pt x="291" y="218"/>
                  </a:lnTo>
                  <a:lnTo>
                    <a:pt x="277" y="215"/>
                  </a:lnTo>
                  <a:lnTo>
                    <a:pt x="275" y="199"/>
                  </a:lnTo>
                  <a:lnTo>
                    <a:pt x="265" y="187"/>
                  </a:lnTo>
                  <a:lnTo>
                    <a:pt x="238" y="176"/>
                  </a:lnTo>
                  <a:lnTo>
                    <a:pt x="199" y="176"/>
                  </a:lnTo>
                  <a:lnTo>
                    <a:pt x="187" y="192"/>
                  </a:lnTo>
                  <a:lnTo>
                    <a:pt x="166" y="215"/>
                  </a:lnTo>
                  <a:lnTo>
                    <a:pt x="184" y="231"/>
                  </a:lnTo>
                  <a:lnTo>
                    <a:pt x="184" y="261"/>
                  </a:lnTo>
                  <a:lnTo>
                    <a:pt x="180" y="277"/>
                  </a:lnTo>
                  <a:lnTo>
                    <a:pt x="173" y="291"/>
                  </a:lnTo>
                  <a:lnTo>
                    <a:pt x="150" y="307"/>
                  </a:lnTo>
                  <a:lnTo>
                    <a:pt x="143" y="310"/>
                  </a:lnTo>
                  <a:lnTo>
                    <a:pt x="147" y="333"/>
                  </a:lnTo>
                  <a:lnTo>
                    <a:pt x="157" y="349"/>
                  </a:lnTo>
                  <a:lnTo>
                    <a:pt x="150" y="368"/>
                  </a:lnTo>
                  <a:lnTo>
                    <a:pt x="134" y="391"/>
                  </a:lnTo>
                  <a:lnTo>
                    <a:pt x="115" y="414"/>
                  </a:lnTo>
                  <a:lnTo>
                    <a:pt x="101" y="430"/>
                  </a:lnTo>
                  <a:lnTo>
                    <a:pt x="78" y="448"/>
                  </a:lnTo>
                  <a:lnTo>
                    <a:pt x="62" y="453"/>
                  </a:lnTo>
                  <a:lnTo>
                    <a:pt x="49" y="480"/>
                  </a:lnTo>
                  <a:lnTo>
                    <a:pt x="46" y="518"/>
                  </a:lnTo>
                  <a:lnTo>
                    <a:pt x="34" y="541"/>
                  </a:lnTo>
                  <a:lnTo>
                    <a:pt x="34" y="575"/>
                  </a:lnTo>
                  <a:lnTo>
                    <a:pt x="19" y="591"/>
                  </a:lnTo>
                  <a:lnTo>
                    <a:pt x="16" y="601"/>
                  </a:lnTo>
                  <a:lnTo>
                    <a:pt x="27" y="617"/>
                  </a:lnTo>
                  <a:lnTo>
                    <a:pt x="34" y="644"/>
                  </a:lnTo>
                  <a:lnTo>
                    <a:pt x="49" y="667"/>
                  </a:lnTo>
                  <a:lnTo>
                    <a:pt x="4" y="705"/>
                  </a:lnTo>
                  <a:lnTo>
                    <a:pt x="12" y="728"/>
                  </a:lnTo>
                  <a:lnTo>
                    <a:pt x="30" y="744"/>
                  </a:lnTo>
                  <a:lnTo>
                    <a:pt x="34" y="748"/>
                  </a:lnTo>
                  <a:lnTo>
                    <a:pt x="34" y="764"/>
                  </a:lnTo>
                  <a:lnTo>
                    <a:pt x="11" y="780"/>
                  </a:lnTo>
                  <a:lnTo>
                    <a:pt x="0" y="803"/>
                  </a:lnTo>
                  <a:lnTo>
                    <a:pt x="11" y="833"/>
                  </a:lnTo>
                  <a:lnTo>
                    <a:pt x="23" y="852"/>
                  </a:lnTo>
                  <a:lnTo>
                    <a:pt x="49" y="863"/>
                  </a:lnTo>
                  <a:lnTo>
                    <a:pt x="81" y="868"/>
                  </a:lnTo>
                  <a:lnTo>
                    <a:pt x="115" y="871"/>
                  </a:lnTo>
                  <a:lnTo>
                    <a:pt x="141" y="875"/>
                  </a:lnTo>
                  <a:lnTo>
                    <a:pt x="161" y="889"/>
                  </a:lnTo>
                  <a:lnTo>
                    <a:pt x="180" y="905"/>
                  </a:lnTo>
                  <a:lnTo>
                    <a:pt x="157" y="917"/>
                  </a:lnTo>
                  <a:lnTo>
                    <a:pt x="138" y="937"/>
                  </a:lnTo>
                  <a:lnTo>
                    <a:pt x="118" y="953"/>
                  </a:lnTo>
                  <a:lnTo>
                    <a:pt x="115" y="974"/>
                  </a:lnTo>
                  <a:lnTo>
                    <a:pt x="104" y="1021"/>
                  </a:lnTo>
                  <a:lnTo>
                    <a:pt x="88" y="1051"/>
                  </a:lnTo>
                  <a:lnTo>
                    <a:pt x="78" y="1071"/>
                  </a:lnTo>
                  <a:lnTo>
                    <a:pt x="104" y="1106"/>
                  </a:lnTo>
                  <a:lnTo>
                    <a:pt x="111" y="1117"/>
                  </a:lnTo>
                  <a:lnTo>
                    <a:pt x="127" y="1129"/>
                  </a:lnTo>
                  <a:lnTo>
                    <a:pt x="143" y="1127"/>
                  </a:lnTo>
                  <a:lnTo>
                    <a:pt x="164" y="1117"/>
                  </a:lnTo>
                  <a:lnTo>
                    <a:pt x="173" y="1106"/>
                  </a:lnTo>
                  <a:lnTo>
                    <a:pt x="177" y="1101"/>
                  </a:lnTo>
                  <a:lnTo>
                    <a:pt x="207" y="1106"/>
                  </a:lnTo>
                  <a:lnTo>
                    <a:pt x="219" y="1124"/>
                  </a:lnTo>
                  <a:lnTo>
                    <a:pt x="229" y="1143"/>
                  </a:lnTo>
                  <a:lnTo>
                    <a:pt x="242" y="1159"/>
                  </a:lnTo>
                  <a:lnTo>
                    <a:pt x="261" y="1163"/>
                  </a:lnTo>
                  <a:lnTo>
                    <a:pt x="300" y="1159"/>
                  </a:lnTo>
                  <a:lnTo>
                    <a:pt x="319" y="1155"/>
                  </a:lnTo>
                  <a:lnTo>
                    <a:pt x="346" y="1175"/>
                  </a:lnTo>
                  <a:lnTo>
                    <a:pt x="365" y="1166"/>
                  </a:lnTo>
                  <a:lnTo>
                    <a:pt x="385" y="1171"/>
                  </a:lnTo>
                  <a:lnTo>
                    <a:pt x="402" y="1185"/>
                  </a:lnTo>
                  <a:lnTo>
                    <a:pt x="434" y="1171"/>
                  </a:lnTo>
                  <a:lnTo>
                    <a:pt x="464" y="1171"/>
                  </a:lnTo>
                  <a:lnTo>
                    <a:pt x="487" y="1185"/>
                  </a:lnTo>
                  <a:lnTo>
                    <a:pt x="503" y="1193"/>
                  </a:lnTo>
                  <a:lnTo>
                    <a:pt x="522" y="1178"/>
                  </a:lnTo>
                  <a:lnTo>
                    <a:pt x="542" y="1178"/>
                  </a:lnTo>
                  <a:lnTo>
                    <a:pt x="575" y="1171"/>
                  </a:lnTo>
                  <a:lnTo>
                    <a:pt x="598" y="1185"/>
                  </a:lnTo>
                  <a:lnTo>
                    <a:pt x="602" y="1178"/>
                  </a:lnTo>
                  <a:lnTo>
                    <a:pt x="627" y="1194"/>
                  </a:lnTo>
                  <a:lnTo>
                    <a:pt x="648" y="1205"/>
                  </a:lnTo>
                  <a:lnTo>
                    <a:pt x="672" y="1194"/>
                  </a:lnTo>
                  <a:lnTo>
                    <a:pt x="676" y="1178"/>
                  </a:lnTo>
                  <a:lnTo>
                    <a:pt x="660" y="1155"/>
                  </a:lnTo>
                  <a:lnTo>
                    <a:pt x="657" y="1143"/>
                  </a:lnTo>
                  <a:lnTo>
                    <a:pt x="648" y="1104"/>
                  </a:lnTo>
                  <a:lnTo>
                    <a:pt x="738" y="1044"/>
                  </a:lnTo>
                  <a:lnTo>
                    <a:pt x="761" y="1044"/>
                  </a:lnTo>
                  <a:lnTo>
                    <a:pt x="764" y="1035"/>
                  </a:lnTo>
                  <a:lnTo>
                    <a:pt x="732" y="1023"/>
                  </a:lnTo>
                  <a:lnTo>
                    <a:pt x="709" y="998"/>
                  </a:lnTo>
                  <a:lnTo>
                    <a:pt x="651" y="947"/>
                  </a:lnTo>
                  <a:lnTo>
                    <a:pt x="644" y="908"/>
                  </a:lnTo>
                  <a:lnTo>
                    <a:pt x="611" y="901"/>
                  </a:lnTo>
                  <a:lnTo>
                    <a:pt x="607" y="863"/>
                  </a:lnTo>
                  <a:lnTo>
                    <a:pt x="600" y="829"/>
                  </a:lnTo>
                  <a:lnTo>
                    <a:pt x="586" y="813"/>
                  </a:lnTo>
                  <a:lnTo>
                    <a:pt x="595" y="797"/>
                  </a:lnTo>
                  <a:lnTo>
                    <a:pt x="602" y="790"/>
                  </a:lnTo>
                  <a:lnTo>
                    <a:pt x="619" y="792"/>
                  </a:lnTo>
                  <a:lnTo>
                    <a:pt x="674" y="776"/>
                  </a:lnTo>
                  <a:lnTo>
                    <a:pt x="791" y="716"/>
                  </a:lnTo>
                  <a:lnTo>
                    <a:pt x="815" y="705"/>
                  </a:lnTo>
                  <a:lnTo>
                    <a:pt x="840" y="690"/>
                  </a:lnTo>
                  <a:lnTo>
                    <a:pt x="859" y="711"/>
                  </a:lnTo>
                  <a:lnTo>
                    <a:pt x="886" y="700"/>
                  </a:lnTo>
                  <a:lnTo>
                    <a:pt x="893" y="674"/>
                  </a:lnTo>
                  <a:lnTo>
                    <a:pt x="891" y="658"/>
                  </a:lnTo>
                  <a:lnTo>
                    <a:pt x="902" y="640"/>
                  </a:lnTo>
                  <a:lnTo>
                    <a:pt x="888" y="619"/>
                  </a:lnTo>
                  <a:lnTo>
                    <a:pt x="872" y="582"/>
                  </a:lnTo>
                  <a:lnTo>
                    <a:pt x="882" y="529"/>
                  </a:lnTo>
                  <a:lnTo>
                    <a:pt x="865" y="503"/>
                  </a:lnTo>
                  <a:lnTo>
                    <a:pt x="858" y="476"/>
                  </a:lnTo>
                  <a:lnTo>
                    <a:pt x="867" y="451"/>
                  </a:lnTo>
                  <a:lnTo>
                    <a:pt x="861" y="430"/>
                  </a:lnTo>
                  <a:lnTo>
                    <a:pt x="824" y="390"/>
                  </a:lnTo>
                  <a:lnTo>
                    <a:pt x="844" y="365"/>
                  </a:lnTo>
                  <a:lnTo>
                    <a:pt x="844" y="323"/>
                  </a:lnTo>
                  <a:lnTo>
                    <a:pt x="847" y="273"/>
                  </a:lnTo>
                  <a:lnTo>
                    <a:pt x="807" y="229"/>
                  </a:lnTo>
                  <a:lnTo>
                    <a:pt x="787" y="203"/>
                  </a:lnTo>
                  <a:lnTo>
                    <a:pt x="764" y="180"/>
                  </a:lnTo>
                  <a:lnTo>
                    <a:pt x="729" y="150"/>
                  </a:lnTo>
                  <a:lnTo>
                    <a:pt x="706" y="134"/>
                  </a:lnTo>
                  <a:lnTo>
                    <a:pt x="690" y="130"/>
                  </a:lnTo>
                  <a:lnTo>
                    <a:pt x="667" y="146"/>
                  </a:lnTo>
                  <a:lnTo>
                    <a:pt x="649" y="157"/>
                  </a:lnTo>
                  <a:lnTo>
                    <a:pt x="598" y="195"/>
                  </a:lnTo>
                  <a:lnTo>
                    <a:pt x="561" y="187"/>
                  </a:lnTo>
                  <a:lnTo>
                    <a:pt x="545" y="187"/>
                  </a:lnTo>
                  <a:lnTo>
                    <a:pt x="545" y="173"/>
                  </a:lnTo>
                  <a:lnTo>
                    <a:pt x="552" y="153"/>
                  </a:lnTo>
                  <a:lnTo>
                    <a:pt x="561" y="137"/>
                  </a:lnTo>
                  <a:lnTo>
                    <a:pt x="514" y="107"/>
                  </a:lnTo>
                  <a:lnTo>
                    <a:pt x="499" y="104"/>
                  </a:lnTo>
                  <a:lnTo>
                    <a:pt x="477" y="84"/>
                  </a:lnTo>
                  <a:lnTo>
                    <a:pt x="468" y="49"/>
                  </a:lnTo>
                  <a:lnTo>
                    <a:pt x="457" y="26"/>
                  </a:lnTo>
                  <a:lnTo>
                    <a:pt x="441" y="30"/>
                  </a:lnTo>
                  <a:lnTo>
                    <a:pt x="422" y="7"/>
                  </a:lnTo>
                  <a:lnTo>
                    <a:pt x="395" y="3"/>
                  </a:lnTo>
                  <a:lnTo>
                    <a:pt x="372" y="0"/>
                  </a:lnTo>
                  <a:close/>
                </a:path>
              </a:pathLst>
            </a:custGeom>
            <a:solidFill>
              <a:srgbClr val="FF0000"/>
            </a:solidFill>
            <a:ln w="28575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22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</p:grpSp>
      <p:sp>
        <p:nvSpPr>
          <p:cNvPr id="263" name="Rectangle 6"/>
          <p:cNvSpPr>
            <a:spLocks noChangeArrowheads="1"/>
          </p:cNvSpPr>
          <p:nvPr/>
        </p:nvSpPr>
        <p:spPr bwMode="auto">
          <a:xfrm flipV="1">
            <a:off x="-30800" y="1123727"/>
            <a:ext cx="9144000" cy="73025"/>
          </a:xfrm>
          <a:prstGeom prst="rect">
            <a:avLst/>
          </a:prstGeom>
          <a:gradFill rotWithShape="1">
            <a:gsLst>
              <a:gs pos="0">
                <a:srgbClr val="C0C0C0"/>
              </a:gs>
              <a:gs pos="100000">
                <a:srgbClr val="FFFFFF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rot="10800000" wrap="none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larendon Light"/>
            </a:endParaRPr>
          </a:p>
        </p:txBody>
      </p:sp>
      <p:sp>
        <p:nvSpPr>
          <p:cNvPr id="2" name="Ellipse 1"/>
          <p:cNvSpPr/>
          <p:nvPr/>
        </p:nvSpPr>
        <p:spPr bwMode="auto">
          <a:xfrm>
            <a:off x="4141521" y="4222396"/>
            <a:ext cx="2966315" cy="2405348"/>
          </a:xfrm>
          <a:prstGeom prst="ellipse">
            <a:avLst/>
          </a:prstGeom>
          <a:noFill/>
          <a:ln w="38100" cap="flat" cmpd="sng" algn="ctr">
            <a:solidFill>
              <a:schemeClr val="accent6">
                <a:lumMod val="40000"/>
                <a:lumOff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4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Verdana" charset="0"/>
              <a:ea typeface="ヒラギノ角ゴ Pro W3" charset="0"/>
              <a:cs typeface="ヒラギノ角ゴ Pro W3" charset="0"/>
            </a:endParaRPr>
          </a:p>
        </p:txBody>
      </p:sp>
      <p:sp>
        <p:nvSpPr>
          <p:cNvPr id="3" name="Textfeld 2"/>
          <p:cNvSpPr txBox="1"/>
          <p:nvPr/>
        </p:nvSpPr>
        <p:spPr>
          <a:xfrm>
            <a:off x="4009743" y="6205014"/>
            <a:ext cx="66576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SAT</a:t>
            </a:r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966407" y="5859594"/>
            <a:ext cx="1223107" cy="685759"/>
          </a:xfrm>
          <a:prstGeom prst="rect">
            <a:avLst/>
          </a:prstGeom>
        </p:spPr>
      </p:pic>
      <p:pic>
        <p:nvPicPr>
          <p:cNvPr id="265" name="Grafik 264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2861" y="5846348"/>
            <a:ext cx="2364693" cy="10206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8612057"/>
      </p:ext>
    </p:extLst>
  </p:cSld>
  <p:clrMapOvr>
    <a:masterClrMapping/>
  </p:clrMapOvr>
  <p:transition>
    <p:cut thruBlk="1"/>
  </p:transition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z="2800" b="1" dirty="0">
                <a:solidFill>
                  <a:srgbClr val="004D9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Benefits of international cooperation in organ transplantation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98524" y="1329272"/>
            <a:ext cx="7380000" cy="5186728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en-US" dirty="0"/>
              <a:t>Preventing organ loss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endParaRPr lang="en-US" dirty="0"/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en-US" dirty="0"/>
              <a:t>Addressing the needs of special patient groups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endParaRPr lang="en-US" dirty="0"/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en-US" dirty="0"/>
              <a:t>Improving the outcome of organ transplantation</a:t>
            </a:r>
          </a:p>
        </p:txBody>
      </p:sp>
      <p:sp>
        <p:nvSpPr>
          <p:cNvPr id="6" name="Rectangle 6"/>
          <p:cNvSpPr>
            <a:spLocks noChangeArrowheads="1"/>
          </p:cNvSpPr>
          <p:nvPr/>
        </p:nvSpPr>
        <p:spPr bwMode="auto">
          <a:xfrm flipV="1">
            <a:off x="-30800" y="1123727"/>
            <a:ext cx="9144000" cy="73025"/>
          </a:xfrm>
          <a:prstGeom prst="rect">
            <a:avLst/>
          </a:prstGeom>
          <a:gradFill rotWithShape="1">
            <a:gsLst>
              <a:gs pos="0">
                <a:srgbClr val="C0C0C0"/>
              </a:gs>
              <a:gs pos="100000">
                <a:srgbClr val="FFFFFF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rot="10800000" wrap="none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larendon Light"/>
            </a:endParaRPr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2861" y="5846348"/>
            <a:ext cx="2364693" cy="10206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6873908"/>
      </p:ext>
    </p:extLst>
  </p:cSld>
  <p:clrMapOvr>
    <a:masterClrMapping/>
  </p:clrMapOvr>
  <p:transition>
    <p:cut thruBlk="1"/>
  </p:transition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Organ donation and transplantation in Europe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28624" y="1213297"/>
            <a:ext cx="8524875" cy="4952007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rgbClr val="D2D2D2"/>
                </a:solidFill>
              </a:rPr>
              <a:t>Incidence of end-stage organ failure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rgbClr val="D2D2D2"/>
                </a:solidFill>
              </a:rPr>
              <a:t>Access to the waiting list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rgbClr val="D2D2D2"/>
                </a:solidFill>
              </a:rPr>
              <a:t>Organ donation</a:t>
            </a:r>
          </a:p>
          <a:p>
            <a:pPr lvl="3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D2D2D2"/>
                </a:solidFill>
              </a:rPr>
              <a:t>Donation rates </a:t>
            </a:r>
          </a:p>
          <a:p>
            <a:pPr lvl="3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D2D2D2"/>
                </a:solidFill>
              </a:rPr>
              <a:t>Legal and formal framework</a:t>
            </a:r>
          </a:p>
          <a:p>
            <a:pPr lvl="3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D2D2D2"/>
                </a:solidFill>
              </a:rPr>
              <a:t>Deceased donation</a:t>
            </a:r>
          </a:p>
          <a:p>
            <a:pPr lvl="3">
              <a:buFont typeface="Wingdings" panose="05000000000000000000" pitchFamily="2" charset="2"/>
              <a:buChar char="Ø"/>
            </a:pPr>
            <a:r>
              <a:rPr lang="en-US" dirty="0">
                <a:solidFill>
                  <a:srgbClr val="D2D2D2"/>
                </a:solidFill>
              </a:rPr>
              <a:t>     </a:t>
            </a:r>
            <a:r>
              <a:rPr lang="en-US" sz="1800" dirty="0">
                <a:solidFill>
                  <a:srgbClr val="D2D2D2"/>
                </a:solidFill>
              </a:rPr>
              <a:t>Donation after brain death (DBD) / Donation after circulatory arrest (DCD)</a:t>
            </a:r>
          </a:p>
          <a:p>
            <a:pPr lvl="3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D2D2D2"/>
                </a:solidFill>
              </a:rPr>
              <a:t>Living donation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rgbClr val="D2D2D2"/>
                </a:solidFill>
              </a:rPr>
              <a:t>Organ allocation</a:t>
            </a:r>
          </a:p>
          <a:p>
            <a:pPr lvl="3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D2D2D2"/>
                </a:solidFill>
              </a:rPr>
              <a:t>Allocation principles</a:t>
            </a:r>
          </a:p>
          <a:p>
            <a:pPr lvl="3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D2D2D2"/>
                </a:solidFill>
              </a:rPr>
              <a:t>International Organ exchange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200" dirty="0"/>
              <a:t>Organ transplantation</a:t>
            </a:r>
          </a:p>
          <a:p>
            <a:r>
              <a:rPr lang="de-DE" dirty="0"/>
              <a:t>	</a:t>
            </a:r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696236" y="1088740"/>
            <a:ext cx="2364693" cy="10206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5358225"/>
      </p:ext>
    </p:extLst>
  </p:cSld>
  <p:clrMapOvr>
    <a:masterClrMapping/>
  </p:clrMapOvr>
  <p:transition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87524" y="188640"/>
            <a:ext cx="8658225" cy="65185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8453520"/>
      </p:ext>
    </p:extLst>
  </p:cSld>
  <p:clrMapOvr>
    <a:masterClrMapping/>
  </p:clrMapOvr>
  <p:transition>
    <p:fade/>
  </p:transition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pCOORENOR_septembre2012_nbequipe-01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46110" y="1125538"/>
            <a:ext cx="5625771" cy="53674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Tartalom helye 3" descr="coorenor_logo_03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907306" y="5226206"/>
            <a:ext cx="1905000" cy="1266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hteck 7"/>
          <p:cNvSpPr/>
          <p:nvPr/>
        </p:nvSpPr>
        <p:spPr>
          <a:xfrm>
            <a:off x="6526306" y="1125538"/>
            <a:ext cx="228600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b="1" dirty="0">
                <a:solidFill>
                  <a:prstClr val="black"/>
                </a:solidFill>
                <a:latin typeface="Lucida Sans" panose="020B0602040502020204" pitchFamily="34" charset="0"/>
                <a:cs typeface="Lucida Sans" panose="020B0602040502020204" pitchFamily="34" charset="0"/>
              </a:rPr>
              <a:t>Number of Hospitals</a:t>
            </a:r>
          </a:p>
          <a:p>
            <a:pPr algn="ctr"/>
            <a:r>
              <a:rPr lang="en-GB" b="1" dirty="0">
                <a:solidFill>
                  <a:prstClr val="black"/>
                </a:solidFill>
                <a:latin typeface="Lucida Sans" panose="020B0602040502020204" pitchFamily="34" charset="0"/>
                <a:cs typeface="Lucida Sans" panose="020B0602040502020204" pitchFamily="34" charset="0"/>
              </a:rPr>
              <a:t>performing </a:t>
            </a:r>
          </a:p>
          <a:p>
            <a:pPr algn="ctr"/>
            <a:r>
              <a:rPr lang="en-GB" b="1" dirty="0">
                <a:solidFill>
                  <a:prstClr val="black"/>
                </a:solidFill>
                <a:latin typeface="Lucida Sans" panose="020B0602040502020204" pitchFamily="34" charset="0"/>
                <a:cs typeface="Lucida Sans" panose="020B0602040502020204" pitchFamily="34" charset="0"/>
              </a:rPr>
              <a:t>transplantation </a:t>
            </a:r>
          </a:p>
          <a:p>
            <a:pPr algn="ctr"/>
            <a:r>
              <a:rPr lang="en-GB" b="1" dirty="0">
                <a:solidFill>
                  <a:prstClr val="black"/>
                </a:solidFill>
                <a:latin typeface="Lucida Sans" panose="020B0602040502020204" pitchFamily="34" charset="0"/>
                <a:cs typeface="Lucida Sans" panose="020B0602040502020204" pitchFamily="34" charset="0"/>
              </a:rPr>
              <a:t>in 2010 </a:t>
            </a:r>
          </a:p>
        </p:txBody>
      </p:sp>
      <p:sp>
        <p:nvSpPr>
          <p:cNvPr id="9" name="Rechteck 8"/>
          <p:cNvSpPr/>
          <p:nvPr/>
        </p:nvSpPr>
        <p:spPr>
          <a:xfrm>
            <a:off x="6705606" y="4562480"/>
            <a:ext cx="2265364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r>
              <a:rPr lang="en-GB" sz="1000" dirty="0">
                <a:solidFill>
                  <a:prstClr val="black"/>
                </a:solidFill>
                <a:latin typeface="Arial"/>
                <a:cs typeface="Arial" pitchFamily="34" charset="0"/>
              </a:rPr>
              <a:t>The map  includes countries</a:t>
            </a:r>
          </a:p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r>
              <a:rPr lang="en-GB" sz="1000" dirty="0">
                <a:solidFill>
                  <a:prstClr val="black"/>
                </a:solidFill>
                <a:latin typeface="Arial"/>
                <a:cs typeface="Arial" pitchFamily="34" charset="0"/>
              </a:rPr>
              <a:t> having answered the questionnaire: </a:t>
            </a:r>
          </a:p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r>
              <a:rPr lang="en-GB" sz="1000" dirty="0">
                <a:solidFill>
                  <a:prstClr val="black"/>
                </a:solidFill>
                <a:latin typeface="Lucida Sans" panose="020B0602040502020204" pitchFamily="34" charset="0"/>
                <a:cs typeface="Lucida Sans" panose="020B0602040502020204" pitchFamily="34" charset="0"/>
              </a:rPr>
              <a:t>22/27 Member States</a:t>
            </a:r>
            <a:endParaRPr lang="de-DE" sz="1000" dirty="0">
              <a:solidFill>
                <a:srgbClr val="000000"/>
              </a:solidFill>
              <a:latin typeface="Lucida Sans" panose="020B0602040502020204" pitchFamily="34" charset="0"/>
              <a:cs typeface="Lucida Sans" panose="020B0602040502020204" pitchFamily="34" charset="0"/>
            </a:endParaRPr>
          </a:p>
        </p:txBody>
      </p:sp>
      <p:sp>
        <p:nvSpPr>
          <p:cNvPr id="2" name="Ellipse 1"/>
          <p:cNvSpPr/>
          <p:nvPr/>
        </p:nvSpPr>
        <p:spPr bwMode="auto">
          <a:xfrm>
            <a:off x="2837468" y="3308808"/>
            <a:ext cx="754144" cy="756000"/>
          </a:xfrm>
          <a:prstGeom prst="ellipse">
            <a:avLst/>
          </a:prstGeom>
          <a:noFill/>
          <a:ln w="539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defTabSz="449263" eaLnBrk="0" hangingPunct="0">
              <a:spcBef>
                <a:spcPts val="1125"/>
              </a:spcBef>
              <a:buClr>
                <a:srgbClr val="000000"/>
              </a:buClr>
              <a:buSzPct val="100000"/>
              <a:buFont typeface="Times New Roman" pitchFamily="16" charset="0"/>
              <a:buNone/>
            </a:pPr>
            <a:endParaRPr lang="de-DE">
              <a:solidFill>
                <a:srgbClr val="FFFFFF"/>
              </a:solidFill>
            </a:endParaRPr>
          </a:p>
        </p:txBody>
      </p:sp>
      <p:sp>
        <p:nvSpPr>
          <p:cNvPr id="10" name="Ellipse 9"/>
          <p:cNvSpPr/>
          <p:nvPr/>
        </p:nvSpPr>
        <p:spPr bwMode="auto">
          <a:xfrm>
            <a:off x="1000812" y="5067482"/>
            <a:ext cx="754144" cy="756000"/>
          </a:xfrm>
          <a:prstGeom prst="ellipse">
            <a:avLst/>
          </a:prstGeom>
          <a:noFill/>
          <a:ln w="44450" cap="flat" cmpd="sng" algn="ctr">
            <a:solidFill>
              <a:srgbClr val="FFC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defTabSz="449263" eaLnBrk="0" hangingPunct="0">
              <a:spcBef>
                <a:spcPts val="1125"/>
              </a:spcBef>
              <a:buClr>
                <a:srgbClr val="000000"/>
              </a:buClr>
              <a:buSzPct val="100000"/>
              <a:buFont typeface="Times New Roman" pitchFamily="16" charset="0"/>
              <a:buNone/>
            </a:pPr>
            <a:endParaRPr lang="de-DE">
              <a:solidFill>
                <a:srgbClr val="FFFFFF"/>
              </a:solidFill>
            </a:endParaRPr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/>
              <a:t>Investigating, comparing and benchmarking national/regional transplant programs</a:t>
            </a:r>
          </a:p>
        </p:txBody>
      </p:sp>
    </p:spTree>
    <p:extLst>
      <p:ext uri="{BB962C8B-B14F-4D97-AF65-F5344CB8AC3E}">
        <p14:creationId xmlns:p14="http://schemas.microsoft.com/office/powerpoint/2010/main" val="2715884523"/>
      </p:ext>
    </p:extLst>
  </p:cSld>
  <p:clrMapOvr>
    <a:masterClrMapping/>
  </p:clrMapOvr>
  <p:transition>
    <p:fade/>
  </p:transition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09575" y="0"/>
            <a:ext cx="8734425" cy="885825"/>
          </a:xfrm>
        </p:spPr>
        <p:txBody>
          <a:bodyPr/>
          <a:lstStyle/>
          <a:p>
            <a:r>
              <a:rPr lang="en-US" sz="2400" dirty="0"/>
              <a:t>Kidney transplant centers – served population per center</a:t>
            </a:r>
            <a:r>
              <a:rPr lang="en-US" sz="2800" dirty="0"/>
              <a:t/>
            </a:r>
            <a:br>
              <a:rPr lang="en-US" sz="2800" dirty="0"/>
            </a:br>
            <a:r>
              <a:rPr lang="en-US" sz="2000" dirty="0"/>
              <a:t>Newsletter Transplant 2015</a:t>
            </a:r>
            <a:endParaRPr lang="en-US" sz="2800" dirty="0"/>
          </a:p>
        </p:txBody>
      </p:sp>
      <p:pic>
        <p:nvPicPr>
          <p:cNvPr id="6" name="Grafik 5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0" y="5828695"/>
            <a:ext cx="2364693" cy="1020685"/>
          </a:xfrm>
          <a:prstGeom prst="rect">
            <a:avLst/>
          </a:prstGeom>
        </p:spPr>
      </p:pic>
      <p:pic>
        <p:nvPicPr>
          <p:cNvPr id="4" name="Grafik 3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5516" y="1052736"/>
            <a:ext cx="8715375" cy="472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7509407"/>
      </p:ext>
    </p:extLst>
  </p:cSld>
  <p:clrMapOvr>
    <a:masterClrMapping/>
  </p:clrMapOvr>
  <p:transition>
    <p:fade/>
  </p:transition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09575" y="0"/>
            <a:ext cx="8734425" cy="885825"/>
          </a:xfrm>
        </p:spPr>
        <p:txBody>
          <a:bodyPr/>
          <a:lstStyle/>
          <a:p>
            <a:r>
              <a:rPr lang="en-US" sz="2400" dirty="0"/>
              <a:t>Heart transplant centers – served population per center</a:t>
            </a:r>
            <a:r>
              <a:rPr lang="en-US" sz="2800" dirty="0"/>
              <a:t/>
            </a:r>
            <a:br>
              <a:rPr lang="en-US" sz="2800" dirty="0"/>
            </a:br>
            <a:r>
              <a:rPr lang="en-US" sz="2000" dirty="0"/>
              <a:t>Newsletter Transplant 2015</a:t>
            </a:r>
            <a:endParaRPr lang="en-US" sz="2800" dirty="0"/>
          </a:p>
        </p:txBody>
      </p:sp>
      <p:pic>
        <p:nvPicPr>
          <p:cNvPr id="6" name="Grafik 5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0" y="5828695"/>
            <a:ext cx="2364693" cy="1020685"/>
          </a:xfrm>
          <a:prstGeom prst="rect">
            <a:avLst/>
          </a:prstGeom>
        </p:spPr>
      </p:pic>
      <p:pic>
        <p:nvPicPr>
          <p:cNvPr id="4" name="Grafik 3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47650" y="996280"/>
            <a:ext cx="8648700" cy="4953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771453"/>
      </p:ext>
    </p:extLst>
  </p:cSld>
  <p:clrMapOvr>
    <a:masterClrMapping/>
  </p:clrMapOvr>
  <p:transition>
    <p:fade/>
  </p:transition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Untertitel 3"/>
          <p:cNvSpPr>
            <a:spLocks noGrp="1"/>
          </p:cNvSpPr>
          <p:nvPr>
            <p:ph type="subTitle" sz="quarter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2" name="Titel 1"/>
          <p:cNvSpPr>
            <a:spLocks noGrp="1"/>
          </p:cNvSpPr>
          <p:nvPr>
            <p:ph type="ctrTitle" sz="quarter"/>
          </p:nvPr>
        </p:nvSpPr>
        <p:spPr/>
        <p:txBody>
          <a:bodyPr/>
          <a:lstStyle/>
          <a:p>
            <a:r>
              <a:rPr lang="en-US" sz="2000" dirty="0"/>
              <a:t>Organ donation and transplantation in Europe</a:t>
            </a:r>
            <a:br>
              <a:rPr lang="en-US" sz="2000" dirty="0"/>
            </a:br>
            <a:r>
              <a:rPr lang="en-US" sz="2800" dirty="0"/>
              <a:t>The Council of Europe - CD-P-TO</a:t>
            </a:r>
            <a:endParaRPr lang="de-DE" sz="2800" dirty="0"/>
          </a:p>
        </p:txBody>
      </p:sp>
      <p:pic>
        <p:nvPicPr>
          <p:cNvPr id="6" name="Grafik 5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29413" y="4833156"/>
            <a:ext cx="4054555" cy="17500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2264811"/>
      </p:ext>
    </p:extLst>
  </p:cSld>
  <p:clrMapOvr>
    <a:masterClrMapping/>
  </p:clrMapOvr>
  <p:transition>
    <p:fade/>
  </p:transition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/>
              <a:t>Members of the European Committee on Organ Transplantation (CD-P-TO)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28624" y="1357313"/>
            <a:ext cx="8524875" cy="4692650"/>
          </a:xfrm>
        </p:spPr>
        <p:txBody>
          <a:bodyPr/>
          <a:lstStyle/>
          <a:p>
            <a:r>
              <a:rPr lang="en-US" sz="2400" dirty="0"/>
              <a:t>Representatives from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400" dirty="0"/>
              <a:t>Council of Europe Member States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400" dirty="0"/>
              <a:t>Observer countries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400" dirty="0"/>
              <a:t>European Commission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400" dirty="0"/>
              <a:t>World Health Organization (WHO)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400" dirty="0"/>
              <a:t>Committee on Bioethics of the Council of Europe (DH-BIO)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400" dirty="0"/>
              <a:t>Non-governmental organizations</a:t>
            </a:r>
          </a:p>
          <a:p>
            <a:endParaRPr lang="de-DE" dirty="0"/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2861" y="5846348"/>
            <a:ext cx="2364693" cy="10206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5675264"/>
      </p:ext>
    </p:extLst>
  </p:cSld>
  <p:clrMapOvr>
    <a:masterClrMapping/>
  </p:clrMapOvr>
  <p:transition>
    <p:fade/>
  </p:transition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Main Goals of CD-P-TO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sz="2400" dirty="0"/>
              <a:t>Actively promoting the non-commercialization of organ donation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400" dirty="0"/>
              <a:t>Fight against organ trafficking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400" dirty="0"/>
              <a:t>Development of ethical, quality and safety standards in the field of OTC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400" dirty="0"/>
              <a:t>Transfer of knowledge and expertise between Member states and organizations</a:t>
            </a:r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2861" y="5846348"/>
            <a:ext cx="2364693" cy="10206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2022347"/>
      </p:ext>
    </p:extLst>
  </p:cSld>
  <p:clrMapOvr>
    <a:masterClrMapping/>
  </p:clrMapOvr>
  <p:transition>
    <p:fade/>
  </p:transition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goals of the CD-P-TO are achieved by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Elaborating standards on professional practices </a:t>
            </a:r>
          </a:p>
          <a:p>
            <a:pPr lvl="3">
              <a:buFont typeface="Arial" panose="020B0604020202020204" pitchFamily="34" charset="0"/>
              <a:buChar char="•"/>
            </a:pPr>
            <a:r>
              <a:rPr lang="en-US" dirty="0"/>
              <a:t>Guide to the quality and safety of organs for transplantation</a:t>
            </a:r>
          </a:p>
          <a:p>
            <a:pPr lvl="3">
              <a:buFont typeface="Arial" panose="020B0604020202020204" pitchFamily="34" charset="0"/>
              <a:buChar char="•"/>
            </a:pPr>
            <a:r>
              <a:rPr lang="en-US" dirty="0"/>
              <a:t>Guide to the quality and safety of tissues and cells for human application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Performing international surveys </a:t>
            </a:r>
          </a:p>
          <a:p>
            <a:pPr lvl="3">
              <a:buFont typeface="Arial" panose="020B0604020202020204" pitchFamily="34" charset="0"/>
              <a:buChar char="•"/>
            </a:pPr>
            <a:r>
              <a:rPr lang="en-US" dirty="0"/>
              <a:t>Newsletter Transplant a yearly publication with international figures on organ donation and transplantation;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Developing tools and continuously improving ethical, organizational and regulatory framework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Recommendations to member States on donation and transplantation;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Supporting national initiatives and taking part in international assistance programs</a:t>
            </a:r>
          </a:p>
          <a:p>
            <a:pPr lvl="3">
              <a:buFont typeface="Arial" panose="020B0604020202020204" pitchFamily="34" charset="0"/>
              <a:buChar char="•"/>
            </a:pPr>
            <a:r>
              <a:rPr lang="en-US" dirty="0"/>
              <a:t>CoE projects in the countries of the Black Sea area)</a:t>
            </a:r>
            <a:endParaRPr lang="de-DE" dirty="0"/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2861" y="5846348"/>
            <a:ext cx="2364693" cy="10206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6516770"/>
      </p:ext>
    </p:extLst>
  </p:cSld>
  <p:clrMapOvr>
    <a:masterClrMapping/>
  </p:clrMapOvr>
  <p:transition>
    <p:fade/>
  </p:transition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Resolutions and Recommendations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28625" y="1357312"/>
            <a:ext cx="8229600" cy="4916003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Through knowledge-sharing and international co-operation, the Council of Europe and the CD-P-TO and its predecessors have elaborated a number of widely-recognized recommendations and resolutions in the field of transplantation.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These texts cover ethical, social, scientific and training aspects of organ, tissue and cell donation and transplantation.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The Committee of Ministers of the Council of Europe adopts these texts, which are then sent to Council of Europe member states. </a:t>
            </a:r>
          </a:p>
          <a:p>
            <a:pPr lvl="3">
              <a:buFont typeface="Arial" panose="020B0604020202020204" pitchFamily="34" charset="0"/>
              <a:buChar char="•"/>
            </a:pPr>
            <a:r>
              <a:rPr lang="en-US" b="1" dirty="0"/>
              <a:t>Agreements and conventions </a:t>
            </a:r>
            <a:r>
              <a:rPr lang="en-US" dirty="0"/>
              <a:t>are </a:t>
            </a:r>
            <a:r>
              <a:rPr lang="en-US" i="1" dirty="0"/>
              <a:t>binding</a:t>
            </a:r>
            <a:r>
              <a:rPr lang="en-US" dirty="0"/>
              <a:t> upon the states that ratify them </a:t>
            </a:r>
          </a:p>
          <a:p>
            <a:pPr lvl="3">
              <a:buFont typeface="Arial" panose="020B0604020202020204" pitchFamily="34" charset="0"/>
              <a:buChar char="•"/>
            </a:pPr>
            <a:r>
              <a:rPr lang="en-US" b="1" dirty="0"/>
              <a:t>Resolutions and recommendations </a:t>
            </a:r>
            <a:r>
              <a:rPr lang="en-US" dirty="0"/>
              <a:t>are </a:t>
            </a:r>
            <a:r>
              <a:rPr lang="en-US" i="1" dirty="0"/>
              <a:t>policy statements </a:t>
            </a:r>
            <a:r>
              <a:rPr lang="en-US" dirty="0"/>
              <a:t>that propose a common course of action for governments to follow.</a:t>
            </a:r>
            <a:endParaRPr lang="de-DE" dirty="0"/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2861" y="5846348"/>
            <a:ext cx="2364693" cy="10206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4724658"/>
      </p:ext>
    </p:extLst>
  </p:cSld>
  <p:clrMapOvr>
    <a:masterClrMapping/>
  </p:clrMapOvr>
  <p:transition>
    <p:fade/>
  </p:transition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/>
              <a:t>Selected Recommendations and Resolutions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28625" y="1357312"/>
            <a:ext cx="8211828" cy="5312048"/>
          </a:xfrm>
        </p:spPr>
        <p:txBody>
          <a:bodyPr>
            <a:normAutofit fontScale="92500" lnSpcReduction="20000"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accent1"/>
                </a:solidFill>
              </a:rPr>
              <a:t>Recommendation No (2004) 8: </a:t>
            </a:r>
            <a:br>
              <a:rPr lang="en-GB" dirty="0">
                <a:solidFill>
                  <a:schemeClr val="accent1"/>
                </a:solidFill>
              </a:rPr>
            </a:br>
            <a:r>
              <a:rPr lang="en-GB" dirty="0">
                <a:solidFill>
                  <a:schemeClr val="accent1"/>
                </a:solidFill>
              </a:rPr>
              <a:t>	</a:t>
            </a:r>
            <a:r>
              <a:rPr lang="en-GB" dirty="0"/>
              <a:t>Autologous cord blood banks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accent1"/>
                </a:solidFill>
              </a:rPr>
              <a:t>Recommendation No (2004) 19: </a:t>
            </a:r>
            <a:br>
              <a:rPr lang="en-GB" dirty="0">
                <a:solidFill>
                  <a:schemeClr val="accent1"/>
                </a:solidFill>
              </a:rPr>
            </a:br>
            <a:r>
              <a:rPr lang="en-GB" dirty="0">
                <a:solidFill>
                  <a:schemeClr val="accent1"/>
                </a:solidFill>
              </a:rPr>
              <a:t>	</a:t>
            </a:r>
            <a:r>
              <a:rPr lang="en-GB" dirty="0"/>
              <a:t>Criteria for the authorization of organ transplantation facilities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accent1"/>
                </a:solidFill>
              </a:rPr>
              <a:t>Recommendation No (2005) 11: </a:t>
            </a:r>
            <a:br>
              <a:rPr lang="en-GB" dirty="0">
                <a:solidFill>
                  <a:schemeClr val="accent1"/>
                </a:solidFill>
              </a:rPr>
            </a:br>
            <a:r>
              <a:rPr lang="en-GB" dirty="0">
                <a:solidFill>
                  <a:schemeClr val="accent1"/>
                </a:solidFill>
              </a:rPr>
              <a:t>	</a:t>
            </a:r>
            <a:r>
              <a:rPr lang="en-GB" dirty="0"/>
              <a:t>Role and training of professionals responsible for organ donation 	(transplant “donor coordinators”)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accent1"/>
                </a:solidFill>
              </a:rPr>
              <a:t>Recommendation No (2006) 15:</a:t>
            </a:r>
            <a:br>
              <a:rPr lang="en-GB" dirty="0">
                <a:solidFill>
                  <a:schemeClr val="accent1"/>
                </a:solidFill>
              </a:rPr>
            </a:br>
            <a:r>
              <a:rPr lang="en-GB" dirty="0">
                <a:solidFill>
                  <a:schemeClr val="accent1"/>
                </a:solidFill>
              </a:rPr>
              <a:t>	</a:t>
            </a:r>
            <a:r>
              <a:rPr lang="en-GB" dirty="0"/>
              <a:t>Background, functions and responsibilities of a National Transplant 	Organisation.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accent1"/>
                </a:solidFill>
              </a:rPr>
              <a:t>Recommendation No (2006) 16: </a:t>
            </a:r>
            <a:br>
              <a:rPr lang="en-GB" dirty="0">
                <a:solidFill>
                  <a:schemeClr val="accent1"/>
                </a:solidFill>
              </a:rPr>
            </a:br>
            <a:r>
              <a:rPr lang="en-GB" dirty="0">
                <a:solidFill>
                  <a:schemeClr val="accent1"/>
                </a:solidFill>
              </a:rPr>
              <a:t>	</a:t>
            </a:r>
            <a:r>
              <a:rPr lang="en-GB" dirty="0"/>
              <a:t>Quality improvement programmes for organ donation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accent1"/>
                </a:solidFill>
              </a:rPr>
              <a:t>Resolution CM/Res(2013)55: </a:t>
            </a:r>
            <a:br>
              <a:rPr lang="en-GB" dirty="0">
                <a:solidFill>
                  <a:schemeClr val="accent1"/>
                </a:solidFill>
              </a:rPr>
            </a:br>
            <a:r>
              <a:rPr lang="en-GB" dirty="0">
                <a:solidFill>
                  <a:schemeClr val="accent1"/>
                </a:solidFill>
              </a:rPr>
              <a:t>	</a:t>
            </a:r>
            <a:r>
              <a:rPr lang="en-GB" dirty="0"/>
              <a:t>“Establishing procedures for the collection and dissemination of 	data on transplantation activities outside a domestic transplantation 	system”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accent1"/>
                </a:solidFill>
              </a:rPr>
              <a:t>Resolution CM/Res(2013)56 + Explanatory memorandum:</a:t>
            </a:r>
            <a:r>
              <a:rPr lang="en-GB" dirty="0"/>
              <a:t> </a:t>
            </a:r>
            <a:br>
              <a:rPr lang="en-GB" dirty="0"/>
            </a:br>
            <a:r>
              <a:rPr lang="en-GB" dirty="0"/>
              <a:t>	“The development and optimisation of live kidney donation 	programs”</a:t>
            </a:r>
          </a:p>
          <a:p>
            <a:endParaRPr lang="de-DE" dirty="0"/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696236" y="1052736"/>
            <a:ext cx="2364693" cy="10206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9022431"/>
      </p:ext>
    </p:extLst>
  </p:cSld>
  <p:clrMapOvr>
    <a:masterClrMapping/>
  </p:clrMapOvr>
  <p:transition>
    <p:fade/>
  </p:transition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2400" dirty="0"/>
              <a:t>Transplant Newsletter 2014</a:t>
            </a:r>
            <a:br>
              <a:rPr lang="en-GB" sz="2400" dirty="0"/>
            </a:br>
            <a:r>
              <a:rPr lang="en-GB" sz="2400" dirty="0"/>
              <a:t>Guide to the Safety and Quality of OTC</a:t>
            </a:r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2366" y="1196752"/>
            <a:ext cx="3600400" cy="5088168"/>
          </a:xfrm>
          <a:prstGeom prst="rect">
            <a:avLst/>
          </a:prstGeom>
          <a:effectLst>
            <a:outerShdw blurRad="38100" dist="50800" dir="5400000" rotWithShape="0">
              <a:srgbClr val="000000">
                <a:alpha val="38000"/>
              </a:srgbClr>
            </a:outerShdw>
          </a:effectLst>
          <a:scene3d>
            <a:camera prst="perspectiveContrastingRightFacing"/>
            <a:lightRig rig="threePt" dir="t"/>
          </a:scene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</p:pic>
      <p:pic>
        <p:nvPicPr>
          <p:cNvPr id="6" name="Grafik 5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738024" y="0"/>
            <a:ext cx="2364693" cy="1020685"/>
          </a:xfrm>
          <a:prstGeom prst="rect">
            <a:avLst/>
          </a:prstGeom>
        </p:spPr>
      </p:pic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75956" y="1196752"/>
            <a:ext cx="3600400" cy="5098693"/>
          </a:xfrm>
          <a:prstGeom prst="rect">
            <a:avLst/>
          </a:prstGeom>
          <a:ln/>
          <a:scene3d>
            <a:camera prst="perspectiveContrastingLeftFacing"/>
            <a:lightRig rig="threePt" dir="t"/>
          </a:scene3d>
          <a:extLst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</p:pic>
    </p:spTree>
    <p:extLst>
      <p:ext uri="{BB962C8B-B14F-4D97-AF65-F5344CB8AC3E}">
        <p14:creationId xmlns:p14="http://schemas.microsoft.com/office/powerpoint/2010/main" val="2201300573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in)">
                                      <p:cBhvr>
                                        <p:cTn id="6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31645" y="188640"/>
            <a:ext cx="8452823" cy="63526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8202024"/>
      </p:ext>
    </p:extLst>
  </p:cSld>
  <p:clrMapOvr>
    <a:masterClrMapping/>
  </p:clrMapOvr>
  <p:transition>
    <p:fade/>
  </p:transition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Newsletter Transplant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Published by </a:t>
            </a:r>
            <a:r>
              <a:rPr lang="en-US" i="1" dirty="0"/>
              <a:t>EDQM </a:t>
            </a:r>
            <a:r>
              <a:rPr lang="en-US" dirty="0"/>
              <a:t>since 1996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Co-ordinated by the </a:t>
            </a:r>
            <a:r>
              <a:rPr lang="en-US" i="1" dirty="0"/>
              <a:t>Spanish National Transplant Organization (ONT)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Annual international data gathered through a worldwide network of health authorities and officially-designated individuals (focal points).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Data from almost 70 countries worldwide, including Council of Europe member states, observer countries and observer networks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Donation and transplantation activities, management of waiting lists, organ donation refusals and authorized centers for transplantation activities.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The Newsletter Transplant database is connected to other international data collection projects, such as the </a:t>
            </a:r>
            <a:r>
              <a:rPr lang="en-US" i="1" dirty="0"/>
              <a:t>WHO Global Observatory on Organ Donation and Transplantation </a:t>
            </a:r>
            <a:r>
              <a:rPr lang="en-US" dirty="0"/>
              <a:t>and the </a:t>
            </a:r>
            <a:r>
              <a:rPr lang="en-US" i="1" dirty="0" err="1"/>
              <a:t>Eurocet</a:t>
            </a:r>
            <a:r>
              <a:rPr lang="en-US" i="1" dirty="0"/>
              <a:t> </a:t>
            </a:r>
            <a:r>
              <a:rPr lang="en-US" dirty="0"/>
              <a:t>database, to avoid duplication of efforts.</a:t>
            </a:r>
            <a:endParaRPr lang="de-DE" dirty="0"/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738024" y="0"/>
            <a:ext cx="2364693" cy="10206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1440436"/>
      </p:ext>
    </p:extLst>
  </p:cSld>
  <p:clrMapOvr>
    <a:masterClrMapping/>
  </p:clrMapOvr>
  <p:transition>
    <p:fade/>
  </p:transition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de-DE" sz="2600" dirty="0"/>
              <a:t>Characterization and evaluation of donor organ quality - Risk Levels (RL) </a:t>
            </a:r>
          </a:p>
        </p:txBody>
      </p:sp>
      <p:graphicFrame>
        <p:nvGraphicFramePr>
          <p:cNvPr id="4" name="Tabelle 3"/>
          <p:cNvGraphicFramePr>
            <a:graphicFrameLocks noGrp="1"/>
          </p:cNvGraphicFramePr>
          <p:nvPr/>
        </p:nvGraphicFramePr>
        <p:xfrm>
          <a:off x="255588" y="1060450"/>
          <a:ext cx="8632825" cy="5121274"/>
        </p:xfrm>
        <a:graphic>
          <a:graphicData uri="http://schemas.openxmlformats.org/drawingml/2006/table">
            <a:tbl>
              <a:tblPr firstRow="1" bandRow="1">
                <a:tableStyleId>{22838BEF-8BB2-4498-84A7-C5851F593DF1}</a:tableStyleId>
              </a:tblPr>
              <a:tblGrid>
                <a:gridCol w="220527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6427555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640159">
                <a:tc>
                  <a:txBody>
                    <a:bodyPr/>
                    <a:lstStyle/>
                    <a:p>
                      <a:r>
                        <a:rPr lang="de-DE" sz="1800" b="0" dirty="0"/>
                        <a:t>RL 1</a:t>
                      </a:r>
                    </a:p>
                    <a:p>
                      <a:r>
                        <a:rPr lang="de-DE" sz="1800" b="0" dirty="0" err="1"/>
                        <a:t>Unacceptable</a:t>
                      </a:r>
                      <a:r>
                        <a:rPr lang="de-DE" sz="1800" b="0" baseline="0" dirty="0"/>
                        <a:t> </a:t>
                      </a:r>
                      <a:r>
                        <a:rPr lang="de-DE" sz="1800" b="0" baseline="0" dirty="0" err="1"/>
                        <a:t>risk</a:t>
                      </a:r>
                      <a:endParaRPr lang="de-DE" sz="1800" b="0" dirty="0"/>
                    </a:p>
                  </a:txBody>
                  <a:tcPr marL="91438" marR="91438" marT="45726" marB="45726"/>
                </a:tc>
                <a:tc>
                  <a:txBody>
                    <a:bodyPr/>
                    <a:lstStyle/>
                    <a:p>
                      <a:r>
                        <a:rPr lang="en-GB" sz="1800" b="0" dirty="0"/>
                        <a:t>Absolute contra-indication. Exception: life-saving TX in the absence of other therapeutic options on a case-by-case basis</a:t>
                      </a:r>
                      <a:endParaRPr lang="de-DE" sz="1800" b="0" dirty="0"/>
                    </a:p>
                  </a:txBody>
                  <a:tcPr marL="91438" marR="91438" marT="45726" marB="45726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188867">
                <a:tc>
                  <a:txBody>
                    <a:bodyPr/>
                    <a:lstStyle/>
                    <a:p>
                      <a:r>
                        <a:rPr lang="de-DE" sz="1800" b="0" dirty="0"/>
                        <a:t>RL 2</a:t>
                      </a:r>
                    </a:p>
                    <a:p>
                      <a:r>
                        <a:rPr lang="de-DE" sz="1800" b="0" dirty="0" err="1"/>
                        <a:t>Increased</a:t>
                      </a:r>
                      <a:r>
                        <a:rPr lang="de-DE" sz="1800" b="0" baseline="0" dirty="0"/>
                        <a:t> but </a:t>
                      </a:r>
                      <a:r>
                        <a:rPr lang="de-DE" sz="1800" b="0" baseline="0" dirty="0" err="1"/>
                        <a:t>acceptable</a:t>
                      </a:r>
                      <a:r>
                        <a:rPr lang="de-DE" sz="1800" b="0" baseline="0" dirty="0"/>
                        <a:t> </a:t>
                      </a:r>
                      <a:r>
                        <a:rPr lang="de-DE" sz="1800" b="0" baseline="0" dirty="0" err="1"/>
                        <a:t>risk</a:t>
                      </a:r>
                      <a:endParaRPr lang="de-DE" sz="1800" b="0" dirty="0"/>
                    </a:p>
                  </a:txBody>
                  <a:tcPr marL="91438" marR="91438" marT="45726" marB="45726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0" dirty="0"/>
                        <a:t>Transmissible organisms or diseases identified during donor</a:t>
                      </a:r>
                      <a:r>
                        <a:rPr lang="en-GB" sz="1800" b="0" baseline="0" dirty="0"/>
                        <a:t> </a:t>
                      </a:r>
                      <a:r>
                        <a:rPr lang="en-GB" sz="1800" b="0" dirty="0"/>
                        <a:t>evaluation, but organ utilisation is justified by the specific health situation of the recipient or the severity of their clinical condition</a:t>
                      </a:r>
                      <a:endParaRPr lang="de-DE" sz="1800" b="0" dirty="0"/>
                    </a:p>
                  </a:txBody>
                  <a:tcPr marL="91438" marR="91438" marT="45726" marB="45726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737576">
                <a:tc>
                  <a:txBody>
                    <a:bodyPr/>
                    <a:lstStyle/>
                    <a:p>
                      <a:r>
                        <a:rPr lang="de-DE" sz="1800" b="0" dirty="0"/>
                        <a:t>RL 3</a:t>
                      </a:r>
                    </a:p>
                    <a:p>
                      <a:r>
                        <a:rPr lang="de-DE" sz="1800" b="0" dirty="0" err="1"/>
                        <a:t>Calculated</a:t>
                      </a:r>
                      <a:r>
                        <a:rPr lang="de-DE" sz="1800" b="0" baseline="0" dirty="0"/>
                        <a:t> </a:t>
                      </a:r>
                      <a:r>
                        <a:rPr lang="de-DE" sz="1800" b="0" baseline="0" dirty="0" err="1"/>
                        <a:t>risk</a:t>
                      </a:r>
                      <a:endParaRPr lang="de-DE" sz="1800" b="0" dirty="0"/>
                    </a:p>
                  </a:txBody>
                  <a:tcPr marL="91438" marR="91438" marT="45726" marB="45726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0" dirty="0"/>
                        <a:t>Even in the presence of transmissible diseases, TX is allowed for recipients with the same disease or with a protective serological status, in cases with broad spectrum antibiotic therapy of a minimum duration (24 hours) and those with documented bacteraemia who have started targeted antibiotic therapy</a:t>
                      </a:r>
                      <a:endParaRPr lang="de-DE" sz="1800" b="0" dirty="0"/>
                    </a:p>
                  </a:txBody>
                  <a:tcPr marL="91438" marR="91438" marT="45726" marB="45726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914513">
                <a:tc>
                  <a:txBody>
                    <a:bodyPr/>
                    <a:lstStyle/>
                    <a:p>
                      <a:r>
                        <a:rPr lang="de-DE" sz="1800" b="0" dirty="0"/>
                        <a:t>RL 4</a:t>
                      </a:r>
                    </a:p>
                    <a:p>
                      <a:r>
                        <a:rPr lang="de-DE" sz="1800" b="0" dirty="0"/>
                        <a:t>Not </a:t>
                      </a:r>
                      <a:r>
                        <a:rPr lang="de-DE" sz="1800" b="0" dirty="0" err="1"/>
                        <a:t>assessable</a:t>
                      </a:r>
                      <a:r>
                        <a:rPr lang="de-DE" sz="1800" b="0" dirty="0"/>
                        <a:t> </a:t>
                      </a:r>
                      <a:r>
                        <a:rPr lang="de-DE" sz="1800" b="0" dirty="0" err="1"/>
                        <a:t>risk</a:t>
                      </a:r>
                      <a:endParaRPr lang="de-DE" sz="1800" b="0" dirty="0"/>
                    </a:p>
                    <a:p>
                      <a:endParaRPr lang="de-DE" sz="1800" b="0" dirty="0"/>
                    </a:p>
                  </a:txBody>
                  <a:tcPr marL="91438" marR="91438" marT="45726" marB="45726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0" dirty="0"/>
                        <a:t>Evaluation process does not allow an appropriate risk assessment for transmissible diseases or malignancies</a:t>
                      </a:r>
                      <a:endParaRPr lang="de-DE" sz="1800" b="0" dirty="0"/>
                    </a:p>
                  </a:txBody>
                  <a:tcPr marL="91438" marR="91438" marT="45726" marB="45726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640159">
                <a:tc>
                  <a:txBody>
                    <a:bodyPr/>
                    <a:lstStyle/>
                    <a:p>
                      <a:r>
                        <a:rPr lang="de-DE" sz="1800" b="0" dirty="0"/>
                        <a:t>RL 5</a:t>
                      </a:r>
                    </a:p>
                    <a:p>
                      <a:r>
                        <a:rPr lang="de-DE" sz="1800" b="0" dirty="0"/>
                        <a:t>Standard </a:t>
                      </a:r>
                      <a:r>
                        <a:rPr lang="de-DE" sz="1800" b="0" dirty="0" err="1"/>
                        <a:t>risk</a:t>
                      </a:r>
                      <a:endParaRPr lang="de-DE" sz="1800" b="0" dirty="0"/>
                    </a:p>
                  </a:txBody>
                  <a:tcPr marL="91438" marR="91438" marT="45726" marB="45726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0" dirty="0"/>
                        <a:t>Evaluation process did not identify a transmissible disease</a:t>
                      </a:r>
                    </a:p>
                    <a:p>
                      <a:endParaRPr lang="de-DE" sz="1800" b="0" dirty="0"/>
                    </a:p>
                  </a:txBody>
                  <a:tcPr marL="91438" marR="91438" marT="45726" marB="45726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</a:tbl>
          </a:graphicData>
        </a:graphic>
      </p:graphicFrame>
      <p:sp>
        <p:nvSpPr>
          <p:cNvPr id="2" name="Abgerundetes Rechteck 1"/>
          <p:cNvSpPr/>
          <p:nvPr/>
        </p:nvSpPr>
        <p:spPr bwMode="auto">
          <a:xfrm>
            <a:off x="107504" y="1676400"/>
            <a:ext cx="8884096" cy="2971800"/>
          </a:xfrm>
          <a:prstGeom prst="roundRect">
            <a:avLst/>
          </a:prstGeom>
          <a:noFill/>
          <a:ln w="38100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1780" y="1066262"/>
            <a:ext cx="3996444" cy="56595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Grafik 5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2862" y="6181724"/>
            <a:ext cx="1587704" cy="6853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20563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in)">
                                      <p:cBhvr>
                                        <p:cTn id="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Untertitel 3"/>
          <p:cNvSpPr>
            <a:spLocks noGrp="1"/>
          </p:cNvSpPr>
          <p:nvPr>
            <p:ph type="subTitle" sz="quarter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2" name="Titel 1"/>
          <p:cNvSpPr>
            <a:spLocks noGrp="1"/>
          </p:cNvSpPr>
          <p:nvPr>
            <p:ph type="ctrTitle" sz="quarter"/>
          </p:nvPr>
        </p:nvSpPr>
        <p:spPr/>
        <p:txBody>
          <a:bodyPr/>
          <a:lstStyle/>
          <a:p>
            <a:r>
              <a:rPr lang="en-US" sz="2000" dirty="0"/>
              <a:t>Organ donation and transplantation in Europe</a:t>
            </a:r>
            <a:br>
              <a:rPr lang="en-US" sz="2000" dirty="0"/>
            </a:br>
            <a:r>
              <a:rPr lang="en-US" sz="2800" dirty="0"/>
              <a:t>European Union</a:t>
            </a:r>
            <a:endParaRPr lang="de-DE" sz="2800" dirty="0"/>
          </a:p>
        </p:txBody>
      </p:sp>
      <p:pic>
        <p:nvPicPr>
          <p:cNvPr id="6" name="Grafik 5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29413" y="4833156"/>
            <a:ext cx="4054555" cy="17500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2812149"/>
      </p:ext>
    </p:extLst>
  </p:cSld>
  <p:clrMapOvr>
    <a:masterClrMapping/>
  </p:clrMapOvr>
  <p:transition>
    <p:fade/>
  </p:transition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23528" y="0"/>
            <a:ext cx="8568952" cy="6485063"/>
          </a:xfrm>
          <a:prstGeom prst="rect">
            <a:avLst/>
          </a:prstGeom>
        </p:spPr>
      </p:pic>
      <p:sp>
        <p:nvSpPr>
          <p:cNvPr id="4" name="Rechteck 3"/>
          <p:cNvSpPr/>
          <p:nvPr/>
        </p:nvSpPr>
        <p:spPr bwMode="auto">
          <a:xfrm>
            <a:off x="8568444" y="6057292"/>
            <a:ext cx="385056" cy="28803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000" b="0" i="0" u="none" strike="noStrike" cap="none" normalizeH="0" baseline="0">
              <a:ln>
                <a:noFill/>
              </a:ln>
              <a:solidFill>
                <a:schemeClr val="accent2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90362147"/>
      </p:ext>
    </p:extLst>
  </p:cSld>
  <p:clrMapOvr>
    <a:masterClrMapping/>
  </p:clrMapOvr>
  <p:transition>
    <p:fade/>
  </p:transition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95536" y="6838"/>
            <a:ext cx="8421951" cy="6410494"/>
          </a:xfrm>
          <a:prstGeom prst="rect">
            <a:avLst/>
          </a:prstGeom>
        </p:spPr>
      </p:pic>
      <p:sp>
        <p:nvSpPr>
          <p:cNvPr id="4" name="Rechteck 3"/>
          <p:cNvSpPr/>
          <p:nvPr/>
        </p:nvSpPr>
        <p:spPr bwMode="auto">
          <a:xfrm>
            <a:off x="8100392" y="5841268"/>
            <a:ext cx="385056" cy="28803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000" b="0" i="0" u="none" strike="noStrike" cap="none" normalizeH="0" baseline="0">
              <a:ln>
                <a:noFill/>
              </a:ln>
              <a:solidFill>
                <a:schemeClr val="accent2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20931347"/>
      </p:ext>
    </p:extLst>
  </p:cSld>
  <p:clrMapOvr>
    <a:masterClrMapping/>
  </p:clrMapOvr>
  <p:transition>
    <p:fade/>
  </p:transition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EU – Action Plan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e-DE" dirty="0"/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1679" y="1016732"/>
            <a:ext cx="7696705" cy="5760640"/>
          </a:xfrm>
          <a:prstGeom prst="rect">
            <a:avLst/>
          </a:prstGeom>
        </p:spPr>
      </p:pic>
      <p:pic>
        <p:nvPicPr>
          <p:cNvPr id="5" name="Grafik 4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488324" y="47144"/>
            <a:ext cx="1583668" cy="8871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684257"/>
      </p:ext>
    </p:extLst>
  </p:cSld>
  <p:clrMapOvr>
    <a:masterClrMapping/>
  </p:clrMapOvr>
  <p:transition>
    <p:fade/>
  </p:transition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2516" y="1056427"/>
            <a:ext cx="4918331" cy="5752720"/>
          </a:xfrm>
          <a:prstGeom prst="rect">
            <a:avLst/>
          </a:prstGeom>
        </p:spPr>
      </p:pic>
      <p:sp>
        <p:nvSpPr>
          <p:cNvPr id="11" name="Titel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13" name="Inhaltsplatzhalter 12"/>
          <p:cNvSpPr>
            <a:spLocks noGrp="1"/>
          </p:cNvSpPr>
          <p:nvPr>
            <p:ph sz="half" idx="2"/>
          </p:nvPr>
        </p:nvSpPr>
        <p:spPr>
          <a:xfrm>
            <a:off x="4932039" y="1357313"/>
            <a:ext cx="3726185" cy="4692650"/>
          </a:xfrm>
        </p:spPr>
        <p:txBody>
          <a:bodyPr/>
          <a:lstStyle/>
          <a:p>
            <a:r>
              <a:rPr lang="de-DE" dirty="0" err="1"/>
              <a:t>Thank</a:t>
            </a:r>
            <a:r>
              <a:rPr lang="de-DE" dirty="0"/>
              <a:t> </a:t>
            </a:r>
            <a:r>
              <a:rPr lang="de-DE" dirty="0" err="1"/>
              <a:t>you</a:t>
            </a:r>
            <a:r>
              <a:rPr lang="de-DE" dirty="0"/>
              <a:t> </a:t>
            </a:r>
            <a:r>
              <a:rPr lang="de-DE" dirty="0" err="1"/>
              <a:t>for</a:t>
            </a:r>
            <a:r>
              <a:rPr lang="de-DE" dirty="0"/>
              <a:t> </a:t>
            </a:r>
            <a:r>
              <a:rPr lang="de-DE" dirty="0" err="1"/>
              <a:t>your</a:t>
            </a:r>
            <a:r>
              <a:rPr lang="de-DE" dirty="0"/>
              <a:t> </a:t>
            </a:r>
            <a:r>
              <a:rPr lang="de-DE" dirty="0" err="1"/>
              <a:t>attention</a:t>
            </a:r>
            <a:endParaRPr lang="de-DE" dirty="0"/>
          </a:p>
        </p:txBody>
      </p:sp>
      <p:pic>
        <p:nvPicPr>
          <p:cNvPr id="14" name="Grafik 13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932039" y="3050689"/>
            <a:ext cx="4087237" cy="17641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0046282"/>
      </p:ext>
    </p:extLst>
  </p:cSld>
  <p:clrMapOvr>
    <a:masterClrMapping/>
  </p:clrMapOvr>
  <p:transition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Organ donation and transplantation in Europe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28624" y="1213297"/>
            <a:ext cx="8524875" cy="4952007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chemeClr val="bg1">
                    <a:lumMod val="85000"/>
                  </a:schemeClr>
                </a:solidFill>
              </a:rPr>
              <a:t>Incidence of end-stage organ failure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200" dirty="0"/>
              <a:t>Access to the waiting list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chemeClr val="bg1">
                    <a:lumMod val="85000"/>
                  </a:schemeClr>
                </a:solidFill>
              </a:rPr>
              <a:t>Organ donation</a:t>
            </a:r>
          </a:p>
          <a:p>
            <a:pPr lvl="3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>
                    <a:lumMod val="85000"/>
                  </a:schemeClr>
                </a:solidFill>
              </a:rPr>
              <a:t>Donation rates </a:t>
            </a:r>
          </a:p>
          <a:p>
            <a:pPr lvl="3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D2D2D2"/>
                </a:solidFill>
              </a:rPr>
              <a:t>Legal and formal framework</a:t>
            </a:r>
          </a:p>
          <a:p>
            <a:pPr lvl="3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>
                    <a:lumMod val="85000"/>
                  </a:schemeClr>
                </a:solidFill>
              </a:rPr>
              <a:t>Deceased donation</a:t>
            </a:r>
          </a:p>
          <a:p>
            <a:pPr lvl="3">
              <a:buFont typeface="Wingdings" panose="05000000000000000000" pitchFamily="2" charset="2"/>
              <a:buChar char="Ø"/>
            </a:pPr>
            <a:r>
              <a:rPr lang="en-US" dirty="0">
                <a:solidFill>
                  <a:schemeClr val="bg1">
                    <a:lumMod val="85000"/>
                  </a:schemeClr>
                </a:solidFill>
              </a:rPr>
              <a:t>     </a:t>
            </a:r>
            <a:r>
              <a:rPr lang="en-US" sz="1800" dirty="0">
                <a:solidFill>
                  <a:schemeClr val="bg1">
                    <a:lumMod val="85000"/>
                  </a:schemeClr>
                </a:solidFill>
              </a:rPr>
              <a:t>Donation after brain death (DBD) / Donation after circulatory arrest (DCD)</a:t>
            </a:r>
          </a:p>
          <a:p>
            <a:pPr lvl="3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>
                    <a:lumMod val="85000"/>
                  </a:schemeClr>
                </a:solidFill>
              </a:rPr>
              <a:t>Living donation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chemeClr val="bg1">
                    <a:lumMod val="85000"/>
                  </a:schemeClr>
                </a:solidFill>
              </a:rPr>
              <a:t>Organ allocation</a:t>
            </a:r>
          </a:p>
          <a:p>
            <a:pPr lvl="3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>
                    <a:lumMod val="85000"/>
                  </a:schemeClr>
                </a:solidFill>
              </a:rPr>
              <a:t>Allocation principles</a:t>
            </a:r>
          </a:p>
          <a:p>
            <a:pPr lvl="3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>
                    <a:lumMod val="85000"/>
                  </a:schemeClr>
                </a:solidFill>
              </a:rPr>
              <a:t>International Organ exchange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chemeClr val="bg1">
                    <a:lumMod val="85000"/>
                  </a:schemeClr>
                </a:solidFill>
              </a:rPr>
              <a:t>Organ transplantation</a:t>
            </a:r>
          </a:p>
          <a:p>
            <a:r>
              <a:rPr lang="de-DE" dirty="0"/>
              <a:t>	</a:t>
            </a:r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696236" y="1088740"/>
            <a:ext cx="2364693" cy="10206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0587498"/>
      </p:ext>
    </p:extLst>
  </p:cSld>
  <p:clrMapOvr>
    <a:masterClrMapping/>
  </p:clrMapOvr>
  <p:transition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winkliges Dreieck 3"/>
          <p:cNvSpPr/>
          <p:nvPr/>
        </p:nvSpPr>
        <p:spPr bwMode="auto">
          <a:xfrm rot="10800000">
            <a:off x="954484" y="1627573"/>
            <a:ext cx="7694216" cy="2540000"/>
          </a:xfrm>
          <a:prstGeom prst="rtTriangle">
            <a:avLst/>
          </a:prstGeom>
          <a:solidFill>
            <a:srgbClr val="FFC000"/>
          </a:solidFill>
          <a:ln>
            <a:noFill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000" b="0" i="0" u="none" strike="noStrike" cap="none" normalizeH="0" baseline="0">
              <a:ln>
                <a:noFill/>
              </a:ln>
              <a:solidFill>
                <a:schemeClr val="accent2"/>
              </a:solidFill>
              <a:effectLst/>
              <a:latin typeface="Arial" charset="0"/>
            </a:endParaRPr>
          </a:p>
        </p:txBody>
      </p:sp>
      <p:sp>
        <p:nvSpPr>
          <p:cNvPr id="735234" name="Rectangle 1026"/>
          <p:cNvSpPr>
            <a:spLocks noGrp="1" noChangeArrowheads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400" b="1" dirty="0"/>
              <a:t>Patients newly registered on the waiting list for organ transplantation (per million population)</a:t>
            </a:r>
            <a:endParaRPr lang="en-US" sz="2000" b="1" dirty="0"/>
          </a:p>
        </p:txBody>
      </p:sp>
      <p:graphicFrame>
        <p:nvGraphicFramePr>
          <p:cNvPr id="11" name="Object 2"/>
          <p:cNvGraphicFramePr>
            <a:graphicFrameLocks noGrp="1" noChangeAspect="1"/>
          </p:cNvGraphicFramePr>
          <p:nvPr>
            <p:ph idx="1"/>
          </p:nvPr>
        </p:nvGraphicFramePr>
        <p:xfrm>
          <a:off x="428625" y="1357313"/>
          <a:ext cx="8229600" cy="46926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35236" name="Oval 1028"/>
          <p:cNvSpPr>
            <a:spLocks noChangeArrowheads="1"/>
          </p:cNvSpPr>
          <p:nvPr/>
        </p:nvSpPr>
        <p:spPr bwMode="auto">
          <a:xfrm rot="584065">
            <a:off x="828674" y="1763713"/>
            <a:ext cx="1655763" cy="533400"/>
          </a:xfrm>
          <a:prstGeom prst="ellips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735237" name="Oval 1029"/>
          <p:cNvSpPr>
            <a:spLocks noChangeArrowheads="1"/>
          </p:cNvSpPr>
          <p:nvPr/>
        </p:nvSpPr>
        <p:spPr bwMode="auto">
          <a:xfrm rot="1074522">
            <a:off x="6675986" y="3763856"/>
            <a:ext cx="2019200" cy="762000"/>
          </a:xfrm>
          <a:prstGeom prst="ellips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 dirty="0"/>
          </a:p>
        </p:txBody>
      </p:sp>
      <p:sp>
        <p:nvSpPr>
          <p:cNvPr id="735238" name="Text Box 1030"/>
          <p:cNvSpPr txBox="1">
            <a:spLocks noChangeArrowheads="1"/>
          </p:cNvSpPr>
          <p:nvPr/>
        </p:nvSpPr>
        <p:spPr bwMode="auto">
          <a:xfrm>
            <a:off x="1100930" y="1208473"/>
            <a:ext cx="908050" cy="3048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none">
            <a:spAutoFit/>
          </a:bodyPr>
          <a:lstStyle/>
          <a:p>
            <a:r>
              <a:rPr lang="en-US" sz="1400" b="1" i="1" dirty="0">
                <a:solidFill>
                  <a:srgbClr val="FF0000"/>
                </a:solidFill>
              </a:rPr>
              <a:t>&gt;80 </a:t>
            </a:r>
            <a:r>
              <a:rPr lang="en-US" sz="1400" b="1" i="1" dirty="0" err="1">
                <a:solidFill>
                  <a:srgbClr val="FF0000"/>
                </a:solidFill>
              </a:rPr>
              <a:t>pmp</a:t>
            </a:r>
            <a:endParaRPr lang="en-US" sz="1800" b="1" i="1" dirty="0"/>
          </a:p>
        </p:txBody>
      </p:sp>
      <p:sp>
        <p:nvSpPr>
          <p:cNvPr id="735239" name="Text Box 1031"/>
          <p:cNvSpPr txBox="1">
            <a:spLocks noChangeArrowheads="1"/>
          </p:cNvSpPr>
          <p:nvPr/>
        </p:nvSpPr>
        <p:spPr bwMode="auto">
          <a:xfrm>
            <a:off x="7618413" y="3471863"/>
            <a:ext cx="90805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400" b="1" i="1" dirty="0">
                <a:solidFill>
                  <a:srgbClr val="FF0000"/>
                </a:solidFill>
              </a:rPr>
              <a:t>&lt;40 </a:t>
            </a:r>
            <a:r>
              <a:rPr lang="en-US" sz="1400" b="1" i="1" dirty="0" err="1">
                <a:solidFill>
                  <a:srgbClr val="FF0000"/>
                </a:solidFill>
              </a:rPr>
              <a:t>pmp</a:t>
            </a:r>
            <a:endParaRPr lang="en-US" sz="1800" b="1" i="1" dirty="0"/>
          </a:p>
        </p:txBody>
      </p:sp>
      <p:sp>
        <p:nvSpPr>
          <p:cNvPr id="2" name="Rechteck 1"/>
          <p:cNvSpPr/>
          <p:nvPr/>
        </p:nvSpPr>
        <p:spPr>
          <a:xfrm>
            <a:off x="2184400" y="6250057"/>
            <a:ext cx="496570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b="1" dirty="0"/>
              <a:t>Transplant Newsletter - Council of Europe/ONT 2007</a:t>
            </a:r>
            <a:endParaRPr lang="de-DE" sz="1400" dirty="0"/>
          </a:p>
        </p:txBody>
      </p:sp>
      <p:pic>
        <p:nvPicPr>
          <p:cNvPr id="10" name="Grafik 9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2861" y="5846348"/>
            <a:ext cx="2364693" cy="10206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877709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ight Triangle 8"/>
          <p:cNvSpPr/>
          <p:nvPr/>
        </p:nvSpPr>
        <p:spPr bwMode="auto">
          <a:xfrm flipV="1">
            <a:off x="1383974" y="1157334"/>
            <a:ext cx="6965567" cy="4373570"/>
          </a:xfrm>
          <a:prstGeom prst="rtTriangle">
            <a:avLst/>
          </a:prstGeom>
          <a:solidFill>
            <a:schemeClr val="accent3">
              <a:lumMod val="40000"/>
              <a:lumOff val="6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14783" tIns="57388" rIns="114783" bIns="57388" numCol="1" rtlCol="0" anchor="t" anchorCtr="0" compatLnSpc="1">
            <a:prstTxWarp prst="textNoShape">
              <a:avLst/>
            </a:prstTxWarp>
          </a:bodyPr>
          <a:lstStyle/>
          <a:p>
            <a:pPr algn="ctr" defTabSz="1148121"/>
            <a:endParaRPr lang="de-DE" b="1">
              <a:solidFill>
                <a:prstClr val="black"/>
              </a:solidFill>
              <a:cs typeface="+mn-cs"/>
            </a:endParaRPr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/>
              <a:t>Kidney - Registrations on the waiting list vs. number of transplants – 2011</a:t>
            </a:r>
            <a:endParaRPr lang="en-US" sz="2000" dirty="0"/>
          </a:p>
        </p:txBody>
      </p:sp>
      <p:sp>
        <p:nvSpPr>
          <p:cNvPr id="6" name="Right Triangle 5"/>
          <p:cNvSpPr/>
          <p:nvPr/>
        </p:nvSpPr>
        <p:spPr bwMode="auto">
          <a:xfrm flipH="1">
            <a:off x="1383974" y="1157334"/>
            <a:ext cx="6965567" cy="4373570"/>
          </a:xfrm>
          <a:prstGeom prst="rtTriangle">
            <a:avLst/>
          </a:prstGeom>
          <a:solidFill>
            <a:srgbClr val="C0504D">
              <a:lumMod val="40000"/>
              <a:lumOff val="6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14783" tIns="57388" rIns="114783" bIns="57388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114812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2800" b="1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pitchFamily="34" charset="0"/>
            </a:endParaRPr>
          </a:p>
        </p:txBody>
      </p:sp>
      <p:sp>
        <p:nvSpPr>
          <p:cNvPr id="7" name="Right Triangle 6"/>
          <p:cNvSpPr/>
          <p:nvPr/>
        </p:nvSpPr>
        <p:spPr bwMode="auto">
          <a:xfrm flipV="1">
            <a:off x="1383974" y="1157334"/>
            <a:ext cx="6965567" cy="4373570"/>
          </a:xfrm>
          <a:prstGeom prst="rtTriangle">
            <a:avLst/>
          </a:prstGeom>
          <a:solidFill>
            <a:srgbClr val="9BBB59">
              <a:lumMod val="40000"/>
              <a:lumOff val="6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14783" tIns="57388" rIns="114783" bIns="57388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114812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2800" b="1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pitchFamily="34" charset="0"/>
            </a:endParaRPr>
          </a:p>
        </p:txBody>
      </p:sp>
      <p:graphicFrame>
        <p:nvGraphicFramePr>
          <p:cNvPr id="11" name="Chart 1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80962129"/>
              </p:ext>
            </p:extLst>
          </p:nvPr>
        </p:nvGraphicFramePr>
        <p:xfrm>
          <a:off x="347192" y="980728"/>
          <a:ext cx="8357775" cy="52810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14" name="Grafik 13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2861" y="5846348"/>
            <a:ext cx="2364693" cy="10206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0659156"/>
      </p:ext>
    </p:extLst>
  </p:cSld>
  <p:clrMapOvr>
    <a:masterClrMapping/>
  </p:clrMapOvr>
  <p:transition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ight Triangle 6"/>
          <p:cNvSpPr/>
          <p:nvPr/>
        </p:nvSpPr>
        <p:spPr bwMode="auto">
          <a:xfrm flipV="1">
            <a:off x="1255315" y="1163494"/>
            <a:ext cx="6997711" cy="4237800"/>
          </a:xfrm>
          <a:prstGeom prst="rtTriangle">
            <a:avLst/>
          </a:prstGeom>
          <a:solidFill>
            <a:schemeClr val="accent3">
              <a:lumMod val="40000"/>
              <a:lumOff val="6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14783" tIns="57388" rIns="114783" bIns="57388" numCol="1" rtlCol="0" anchor="t" anchorCtr="0" compatLnSpc="1">
            <a:prstTxWarp prst="textNoShape">
              <a:avLst/>
            </a:prstTxWarp>
          </a:bodyPr>
          <a:lstStyle/>
          <a:p>
            <a:pPr algn="ctr" defTabSz="1148121"/>
            <a:endParaRPr lang="de-DE" b="1">
              <a:solidFill>
                <a:prstClr val="black"/>
              </a:solidFill>
              <a:cs typeface="+mn-cs"/>
            </a:endParaRP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/>
              <a:t>Liver - Registrations on the waiting list vs. number of transplants – 2011</a:t>
            </a:r>
            <a:endParaRPr lang="en-US" sz="2000" dirty="0"/>
          </a:p>
        </p:txBody>
      </p:sp>
      <p:sp>
        <p:nvSpPr>
          <p:cNvPr id="14" name="Right Triangle 13"/>
          <p:cNvSpPr/>
          <p:nvPr/>
        </p:nvSpPr>
        <p:spPr bwMode="auto">
          <a:xfrm flipV="1">
            <a:off x="1255315" y="1163494"/>
            <a:ext cx="6997711" cy="4237800"/>
          </a:xfrm>
          <a:prstGeom prst="rtTriangle">
            <a:avLst/>
          </a:prstGeom>
          <a:solidFill>
            <a:srgbClr val="9BBB59">
              <a:lumMod val="40000"/>
              <a:lumOff val="6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14783" tIns="57388" rIns="114783" bIns="57388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114812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2800" b="1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pitchFamily="34" charset="0"/>
            </a:endParaRPr>
          </a:p>
        </p:txBody>
      </p:sp>
      <p:sp>
        <p:nvSpPr>
          <p:cNvPr id="15" name="Right Triangle 14"/>
          <p:cNvSpPr/>
          <p:nvPr/>
        </p:nvSpPr>
        <p:spPr bwMode="auto">
          <a:xfrm flipH="1">
            <a:off x="1288304" y="1125543"/>
            <a:ext cx="6980367" cy="4275749"/>
          </a:xfrm>
          <a:prstGeom prst="rtTriangle">
            <a:avLst/>
          </a:prstGeom>
          <a:solidFill>
            <a:srgbClr val="C0504D">
              <a:lumMod val="40000"/>
              <a:lumOff val="6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14783" tIns="57388" rIns="114783" bIns="57388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114812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2800" b="1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pitchFamily="34" charset="0"/>
            </a:endParaRPr>
          </a:p>
        </p:txBody>
      </p:sp>
      <p:graphicFrame>
        <p:nvGraphicFramePr>
          <p:cNvPr id="16" name="Chart 1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60521255"/>
              </p:ext>
            </p:extLst>
          </p:nvPr>
        </p:nvGraphicFramePr>
        <p:xfrm>
          <a:off x="530878" y="1016732"/>
          <a:ext cx="8082244" cy="514324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cxnSp>
        <p:nvCxnSpPr>
          <p:cNvPr id="17" name="Straight Connector 16"/>
          <p:cNvCxnSpPr/>
          <p:nvPr/>
        </p:nvCxnSpPr>
        <p:spPr bwMode="auto">
          <a:xfrm flipV="1">
            <a:off x="1255316" y="1181300"/>
            <a:ext cx="6979904" cy="4228896"/>
          </a:xfrm>
          <a:prstGeom prst="line">
            <a:avLst/>
          </a:prstGeom>
          <a:solidFill>
            <a:srgbClr val="4F81BD"/>
          </a:solidFill>
          <a:ln w="28575" cap="flat" cmpd="sng" algn="ctr">
            <a:solidFill>
              <a:srgbClr val="92D05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pic>
        <p:nvPicPr>
          <p:cNvPr id="11" name="Grafik 10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2861" y="5846348"/>
            <a:ext cx="2364693" cy="10206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4640771"/>
      </p:ext>
    </p:extLst>
  </p:cSld>
  <p:clrMapOvr>
    <a:masterClrMapping/>
  </p:clrMapOvr>
  <p:transition>
    <p:fade/>
  </p:transition>
</p:sld>
</file>

<file path=ppt/theme/theme1.xml><?xml version="1.0" encoding="utf-8"?>
<a:theme xmlns:a="http://schemas.openxmlformats.org/drawingml/2006/main" name="PowerPoint_Master_DSO">
  <a:themeElements>
    <a:clrScheme name="PowerPoint_Master_DSO 4">
      <a:dk1>
        <a:srgbClr val="004D92"/>
      </a:dk1>
      <a:lt1>
        <a:srgbClr val="FFFFFF"/>
      </a:lt1>
      <a:dk2>
        <a:srgbClr val="FF0000"/>
      </a:dk2>
      <a:lt2>
        <a:srgbClr val="008774"/>
      </a:lt2>
      <a:accent1>
        <a:srgbClr val="029F92"/>
      </a:accent1>
      <a:accent2>
        <a:srgbClr val="4D4D4D"/>
      </a:accent2>
      <a:accent3>
        <a:srgbClr val="FFFFFF"/>
      </a:accent3>
      <a:accent4>
        <a:srgbClr val="00407C"/>
      </a:accent4>
      <a:accent5>
        <a:srgbClr val="AACDC7"/>
      </a:accent5>
      <a:accent6>
        <a:srgbClr val="454545"/>
      </a:accent6>
      <a:hlink>
        <a:srgbClr val="0B6BAA"/>
      </a:hlink>
      <a:folHlink>
        <a:srgbClr val="75A5D3"/>
      </a:folHlink>
    </a:clrScheme>
    <a:fontScheme name="PowerPoint_Master_DSO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de-DE" sz="2000" b="0" i="0" u="none" strike="noStrike" cap="none" normalizeH="0" baseline="0" smtClean="0">
            <a:ln>
              <a:noFill/>
            </a:ln>
            <a:solidFill>
              <a:schemeClr val="accent2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de-DE" sz="2000" b="0" i="0" u="none" strike="noStrike" cap="none" normalizeH="0" baseline="0" smtClean="0">
            <a:ln>
              <a:noFill/>
            </a:ln>
            <a:solidFill>
              <a:schemeClr val="accent2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PowerPoint_Master_DSO 1">
        <a:dk1>
          <a:srgbClr val="008774"/>
        </a:dk1>
        <a:lt1>
          <a:srgbClr val="004D92"/>
        </a:lt1>
        <a:dk2>
          <a:srgbClr val="333333"/>
        </a:dk2>
        <a:lt2>
          <a:srgbClr val="FF0000"/>
        </a:lt2>
        <a:accent1>
          <a:srgbClr val="029F92"/>
        </a:accent1>
        <a:accent2>
          <a:srgbClr val="80CAC4"/>
        </a:accent2>
        <a:accent3>
          <a:srgbClr val="ADADAD"/>
        </a:accent3>
        <a:accent4>
          <a:srgbClr val="00407C"/>
        </a:accent4>
        <a:accent5>
          <a:srgbClr val="AACDC7"/>
        </a:accent5>
        <a:accent6>
          <a:srgbClr val="73B7B1"/>
        </a:accent6>
        <a:hlink>
          <a:srgbClr val="0B6BAA"/>
        </a:hlink>
        <a:folHlink>
          <a:srgbClr val="75A5D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owerPoint_Master_DSO 2">
        <a:dk1>
          <a:srgbClr val="004D92"/>
        </a:dk1>
        <a:lt1>
          <a:srgbClr val="FFFFFF"/>
        </a:lt1>
        <a:dk2>
          <a:srgbClr val="FF0000"/>
        </a:dk2>
        <a:lt2>
          <a:srgbClr val="008774"/>
        </a:lt2>
        <a:accent1>
          <a:srgbClr val="029F92"/>
        </a:accent1>
        <a:accent2>
          <a:srgbClr val="333333"/>
        </a:accent2>
        <a:accent3>
          <a:srgbClr val="FFFFFF"/>
        </a:accent3>
        <a:accent4>
          <a:srgbClr val="00407C"/>
        </a:accent4>
        <a:accent5>
          <a:srgbClr val="AACDC7"/>
        </a:accent5>
        <a:accent6>
          <a:srgbClr val="2D2D2D"/>
        </a:accent6>
        <a:hlink>
          <a:srgbClr val="0B6BAA"/>
        </a:hlink>
        <a:folHlink>
          <a:srgbClr val="75A5D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_Master_DSO 3">
        <a:dk1>
          <a:srgbClr val="008774"/>
        </a:dk1>
        <a:lt1>
          <a:srgbClr val="004D92"/>
        </a:lt1>
        <a:dk2>
          <a:srgbClr val="333333"/>
        </a:dk2>
        <a:lt2>
          <a:srgbClr val="FF0000"/>
        </a:lt2>
        <a:accent1>
          <a:srgbClr val="029F92"/>
        </a:accent1>
        <a:accent2>
          <a:srgbClr val="4D4D4D"/>
        </a:accent2>
        <a:accent3>
          <a:srgbClr val="ADADAD"/>
        </a:accent3>
        <a:accent4>
          <a:srgbClr val="00407C"/>
        </a:accent4>
        <a:accent5>
          <a:srgbClr val="AACDC7"/>
        </a:accent5>
        <a:accent6>
          <a:srgbClr val="454545"/>
        </a:accent6>
        <a:hlink>
          <a:srgbClr val="0B6BAA"/>
        </a:hlink>
        <a:folHlink>
          <a:srgbClr val="75A5D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owerPoint_Master_DSO 4">
        <a:dk1>
          <a:srgbClr val="004D92"/>
        </a:dk1>
        <a:lt1>
          <a:srgbClr val="FFFFFF"/>
        </a:lt1>
        <a:dk2>
          <a:srgbClr val="FF0000"/>
        </a:dk2>
        <a:lt2>
          <a:srgbClr val="008774"/>
        </a:lt2>
        <a:accent1>
          <a:srgbClr val="029F92"/>
        </a:accent1>
        <a:accent2>
          <a:srgbClr val="4D4D4D"/>
        </a:accent2>
        <a:accent3>
          <a:srgbClr val="FFFFFF"/>
        </a:accent3>
        <a:accent4>
          <a:srgbClr val="00407C"/>
        </a:accent4>
        <a:accent5>
          <a:srgbClr val="AACDC7"/>
        </a:accent5>
        <a:accent6>
          <a:srgbClr val="454545"/>
        </a:accent6>
        <a:hlink>
          <a:srgbClr val="0B6BAA"/>
        </a:hlink>
        <a:folHlink>
          <a:srgbClr val="75A5D3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 Presentation">
      <a:majorFont>
        <a:latin typeface="Verdana"/>
        <a:ea typeface="ヒラギノ角ゴ Pro W3"/>
        <a:cs typeface="ヒラギノ角ゴ Pro W3"/>
      </a:majorFont>
      <a:minorFont>
        <a:latin typeface="Verdana"/>
        <a:ea typeface="ヒラギノ角ゴ Pro W3"/>
        <a:cs typeface="ヒラギノ角ゴ Pro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Verdana" charset="0"/>
            <a:ea typeface="ヒラギノ角ゴ Pro W3" charset="0"/>
            <a:cs typeface="ヒラギノ角ゴ Pro W3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Verdana" charset="0"/>
            <a:ea typeface="ヒラギノ角ゴ Pro W3" charset="0"/>
            <a:cs typeface="ヒラギノ角ゴ Pro W3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_PowerPoint_Master_DSO">
  <a:themeElements>
    <a:clrScheme name="PowerPoint_Master_DSO 4">
      <a:dk1>
        <a:srgbClr val="004D92"/>
      </a:dk1>
      <a:lt1>
        <a:srgbClr val="FFFFFF"/>
      </a:lt1>
      <a:dk2>
        <a:srgbClr val="FF0000"/>
      </a:dk2>
      <a:lt2>
        <a:srgbClr val="008774"/>
      </a:lt2>
      <a:accent1>
        <a:srgbClr val="029F92"/>
      </a:accent1>
      <a:accent2>
        <a:srgbClr val="4D4D4D"/>
      </a:accent2>
      <a:accent3>
        <a:srgbClr val="FFFFFF"/>
      </a:accent3>
      <a:accent4>
        <a:srgbClr val="00407C"/>
      </a:accent4>
      <a:accent5>
        <a:srgbClr val="AACDC7"/>
      </a:accent5>
      <a:accent6>
        <a:srgbClr val="454545"/>
      </a:accent6>
      <a:hlink>
        <a:srgbClr val="0B6BAA"/>
      </a:hlink>
      <a:folHlink>
        <a:srgbClr val="75A5D3"/>
      </a:folHlink>
    </a:clrScheme>
    <a:fontScheme name="PowerPoint_Master_DSO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lnDef>
  </a:objectDefaults>
  <a:extraClrSchemeLst>
    <a:extraClrScheme>
      <a:clrScheme name="PowerPoint_Master_DSO 1">
        <a:dk1>
          <a:srgbClr val="008774"/>
        </a:dk1>
        <a:lt1>
          <a:srgbClr val="004D92"/>
        </a:lt1>
        <a:dk2>
          <a:srgbClr val="333333"/>
        </a:dk2>
        <a:lt2>
          <a:srgbClr val="FF0000"/>
        </a:lt2>
        <a:accent1>
          <a:srgbClr val="029F92"/>
        </a:accent1>
        <a:accent2>
          <a:srgbClr val="80CAC4"/>
        </a:accent2>
        <a:accent3>
          <a:srgbClr val="ADADAD"/>
        </a:accent3>
        <a:accent4>
          <a:srgbClr val="00407C"/>
        </a:accent4>
        <a:accent5>
          <a:srgbClr val="AACDC7"/>
        </a:accent5>
        <a:accent6>
          <a:srgbClr val="73B7B1"/>
        </a:accent6>
        <a:hlink>
          <a:srgbClr val="0B6BAA"/>
        </a:hlink>
        <a:folHlink>
          <a:srgbClr val="75A5D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owerPoint_Master_DSO 2">
        <a:dk1>
          <a:srgbClr val="004D92"/>
        </a:dk1>
        <a:lt1>
          <a:srgbClr val="FFFFFF"/>
        </a:lt1>
        <a:dk2>
          <a:srgbClr val="FF0000"/>
        </a:dk2>
        <a:lt2>
          <a:srgbClr val="008774"/>
        </a:lt2>
        <a:accent1>
          <a:srgbClr val="029F92"/>
        </a:accent1>
        <a:accent2>
          <a:srgbClr val="333333"/>
        </a:accent2>
        <a:accent3>
          <a:srgbClr val="FFFFFF"/>
        </a:accent3>
        <a:accent4>
          <a:srgbClr val="00407C"/>
        </a:accent4>
        <a:accent5>
          <a:srgbClr val="AACDC7"/>
        </a:accent5>
        <a:accent6>
          <a:srgbClr val="2D2D2D"/>
        </a:accent6>
        <a:hlink>
          <a:srgbClr val="0B6BAA"/>
        </a:hlink>
        <a:folHlink>
          <a:srgbClr val="75A5D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_Master_DSO 3">
        <a:dk1>
          <a:srgbClr val="008774"/>
        </a:dk1>
        <a:lt1>
          <a:srgbClr val="004D92"/>
        </a:lt1>
        <a:dk2>
          <a:srgbClr val="333333"/>
        </a:dk2>
        <a:lt2>
          <a:srgbClr val="FF0000"/>
        </a:lt2>
        <a:accent1>
          <a:srgbClr val="029F92"/>
        </a:accent1>
        <a:accent2>
          <a:srgbClr val="4D4D4D"/>
        </a:accent2>
        <a:accent3>
          <a:srgbClr val="ADADAD"/>
        </a:accent3>
        <a:accent4>
          <a:srgbClr val="00407C"/>
        </a:accent4>
        <a:accent5>
          <a:srgbClr val="AACDC7"/>
        </a:accent5>
        <a:accent6>
          <a:srgbClr val="454545"/>
        </a:accent6>
        <a:hlink>
          <a:srgbClr val="0B6BAA"/>
        </a:hlink>
        <a:folHlink>
          <a:srgbClr val="75A5D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owerPoint_Master_DSO 4">
        <a:dk1>
          <a:srgbClr val="004D92"/>
        </a:dk1>
        <a:lt1>
          <a:srgbClr val="FFFFFF"/>
        </a:lt1>
        <a:dk2>
          <a:srgbClr val="FF0000"/>
        </a:dk2>
        <a:lt2>
          <a:srgbClr val="008774"/>
        </a:lt2>
        <a:accent1>
          <a:srgbClr val="029F92"/>
        </a:accent1>
        <a:accent2>
          <a:srgbClr val="4D4D4D"/>
        </a:accent2>
        <a:accent3>
          <a:srgbClr val="FFFFFF"/>
        </a:accent3>
        <a:accent4>
          <a:srgbClr val="00407C"/>
        </a:accent4>
        <a:accent5>
          <a:srgbClr val="AACDC7"/>
        </a:accent5>
        <a:accent6>
          <a:srgbClr val="454545"/>
        </a:accent6>
        <a:hlink>
          <a:srgbClr val="0B6BAA"/>
        </a:hlink>
        <a:folHlink>
          <a:srgbClr val="75A5D3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3_PowerPoint_Master_DSO">
  <a:themeElements>
    <a:clrScheme name="PowerPoint_Master_DSO 4">
      <a:dk1>
        <a:srgbClr val="004D92"/>
      </a:dk1>
      <a:lt1>
        <a:srgbClr val="FFFFFF"/>
      </a:lt1>
      <a:dk2>
        <a:srgbClr val="FF0000"/>
      </a:dk2>
      <a:lt2>
        <a:srgbClr val="008774"/>
      </a:lt2>
      <a:accent1>
        <a:srgbClr val="029F92"/>
      </a:accent1>
      <a:accent2>
        <a:srgbClr val="4D4D4D"/>
      </a:accent2>
      <a:accent3>
        <a:srgbClr val="FFFFFF"/>
      </a:accent3>
      <a:accent4>
        <a:srgbClr val="00407C"/>
      </a:accent4>
      <a:accent5>
        <a:srgbClr val="AACDC7"/>
      </a:accent5>
      <a:accent6>
        <a:srgbClr val="454545"/>
      </a:accent6>
      <a:hlink>
        <a:srgbClr val="0B6BAA"/>
      </a:hlink>
      <a:folHlink>
        <a:srgbClr val="75A5D3"/>
      </a:folHlink>
    </a:clrScheme>
    <a:fontScheme name="PowerPoint_Master_DSO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de-DE" sz="2000" b="0" i="0" u="none" strike="noStrike" cap="none" normalizeH="0" baseline="0" smtClean="0">
            <a:ln>
              <a:noFill/>
            </a:ln>
            <a:solidFill>
              <a:schemeClr val="accent2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de-DE" sz="2000" b="0" i="0" u="none" strike="noStrike" cap="none" normalizeH="0" baseline="0" smtClean="0">
            <a:ln>
              <a:noFill/>
            </a:ln>
            <a:solidFill>
              <a:schemeClr val="accent2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PowerPoint_Master_DSO 1">
        <a:dk1>
          <a:srgbClr val="008774"/>
        </a:dk1>
        <a:lt1>
          <a:srgbClr val="004D92"/>
        </a:lt1>
        <a:dk2>
          <a:srgbClr val="333333"/>
        </a:dk2>
        <a:lt2>
          <a:srgbClr val="FF0000"/>
        </a:lt2>
        <a:accent1>
          <a:srgbClr val="029F92"/>
        </a:accent1>
        <a:accent2>
          <a:srgbClr val="80CAC4"/>
        </a:accent2>
        <a:accent3>
          <a:srgbClr val="ADADAD"/>
        </a:accent3>
        <a:accent4>
          <a:srgbClr val="00407C"/>
        </a:accent4>
        <a:accent5>
          <a:srgbClr val="AACDC7"/>
        </a:accent5>
        <a:accent6>
          <a:srgbClr val="73B7B1"/>
        </a:accent6>
        <a:hlink>
          <a:srgbClr val="0B6BAA"/>
        </a:hlink>
        <a:folHlink>
          <a:srgbClr val="75A5D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owerPoint_Master_DSO 2">
        <a:dk1>
          <a:srgbClr val="004D92"/>
        </a:dk1>
        <a:lt1>
          <a:srgbClr val="FFFFFF"/>
        </a:lt1>
        <a:dk2>
          <a:srgbClr val="FF0000"/>
        </a:dk2>
        <a:lt2>
          <a:srgbClr val="008774"/>
        </a:lt2>
        <a:accent1>
          <a:srgbClr val="029F92"/>
        </a:accent1>
        <a:accent2>
          <a:srgbClr val="333333"/>
        </a:accent2>
        <a:accent3>
          <a:srgbClr val="FFFFFF"/>
        </a:accent3>
        <a:accent4>
          <a:srgbClr val="00407C"/>
        </a:accent4>
        <a:accent5>
          <a:srgbClr val="AACDC7"/>
        </a:accent5>
        <a:accent6>
          <a:srgbClr val="2D2D2D"/>
        </a:accent6>
        <a:hlink>
          <a:srgbClr val="0B6BAA"/>
        </a:hlink>
        <a:folHlink>
          <a:srgbClr val="75A5D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_Master_DSO 3">
        <a:dk1>
          <a:srgbClr val="008774"/>
        </a:dk1>
        <a:lt1>
          <a:srgbClr val="004D92"/>
        </a:lt1>
        <a:dk2>
          <a:srgbClr val="333333"/>
        </a:dk2>
        <a:lt2>
          <a:srgbClr val="FF0000"/>
        </a:lt2>
        <a:accent1>
          <a:srgbClr val="029F92"/>
        </a:accent1>
        <a:accent2>
          <a:srgbClr val="4D4D4D"/>
        </a:accent2>
        <a:accent3>
          <a:srgbClr val="ADADAD"/>
        </a:accent3>
        <a:accent4>
          <a:srgbClr val="00407C"/>
        </a:accent4>
        <a:accent5>
          <a:srgbClr val="AACDC7"/>
        </a:accent5>
        <a:accent6>
          <a:srgbClr val="454545"/>
        </a:accent6>
        <a:hlink>
          <a:srgbClr val="0B6BAA"/>
        </a:hlink>
        <a:folHlink>
          <a:srgbClr val="75A5D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owerPoint_Master_DSO 4">
        <a:dk1>
          <a:srgbClr val="004D92"/>
        </a:dk1>
        <a:lt1>
          <a:srgbClr val="FFFFFF"/>
        </a:lt1>
        <a:dk2>
          <a:srgbClr val="FF0000"/>
        </a:dk2>
        <a:lt2>
          <a:srgbClr val="008774"/>
        </a:lt2>
        <a:accent1>
          <a:srgbClr val="029F92"/>
        </a:accent1>
        <a:accent2>
          <a:srgbClr val="4D4D4D"/>
        </a:accent2>
        <a:accent3>
          <a:srgbClr val="FFFFFF"/>
        </a:accent3>
        <a:accent4>
          <a:srgbClr val="00407C"/>
        </a:accent4>
        <a:accent5>
          <a:srgbClr val="AACDC7"/>
        </a:accent5>
        <a:accent6>
          <a:srgbClr val="454545"/>
        </a:accent6>
        <a:hlink>
          <a:srgbClr val="0B6BAA"/>
        </a:hlink>
        <a:folHlink>
          <a:srgbClr val="75A5D3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Lariss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Lariss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Schlitz">
    <a:majorFont>
      <a:latin typeface="Arial"/>
      <a:ea typeface=""/>
      <a:cs typeface=""/>
    </a:majorFont>
    <a:minorFont>
      <a:latin typeface="Arial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Schlitz">
    <a:majorFont>
      <a:latin typeface="Arial"/>
      <a:ea typeface=""/>
      <a:cs typeface=""/>
    </a:majorFont>
    <a:minorFont>
      <a:latin typeface="Arial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PowerPoint_Master_DSO</Template>
  <TotalTime>0</TotalTime>
  <Words>1745</Words>
  <Application>Microsoft Office PowerPoint</Application>
  <PresentationFormat>On-screen Show (4:3)</PresentationFormat>
  <Paragraphs>340</Paragraphs>
  <Slides>56</Slides>
  <Notes>13</Notes>
  <HiddenSlides>15</HiddenSlides>
  <MMClips>0</MMClips>
  <ScaleCrop>false</ScaleCrop>
  <HeadingPairs>
    <vt:vector size="4" baseType="variant">
      <vt:variant>
        <vt:lpstr>Theme</vt:lpstr>
      </vt:variant>
      <vt:variant>
        <vt:i4>4</vt:i4>
      </vt:variant>
      <vt:variant>
        <vt:lpstr>Slide Titles</vt:lpstr>
      </vt:variant>
      <vt:variant>
        <vt:i4>56</vt:i4>
      </vt:variant>
    </vt:vector>
  </HeadingPairs>
  <TitlesOfParts>
    <vt:vector size="60" baseType="lpstr">
      <vt:lpstr>PowerPoint_Master_DSO</vt:lpstr>
      <vt:lpstr>Blank Presentation</vt:lpstr>
      <vt:lpstr>1_PowerPoint_Master_DSO</vt:lpstr>
      <vt:lpstr>3_PowerPoint_Master_DSO</vt:lpstr>
      <vt:lpstr>Organ donation and transplantation systems in Europe – current situation and prospects</vt:lpstr>
      <vt:lpstr>Organ donation and transplantation in Europe</vt:lpstr>
      <vt:lpstr>Organ donation and transplantation in Europe</vt:lpstr>
      <vt:lpstr>PowerPoint Presentation</vt:lpstr>
      <vt:lpstr>PowerPoint Presentation</vt:lpstr>
      <vt:lpstr>Organ donation and transplantation in Europe</vt:lpstr>
      <vt:lpstr>Patients newly registered on the waiting list for organ transplantation (per million population)</vt:lpstr>
      <vt:lpstr>Kidney - Registrations on the waiting list vs. number of transplants – 2011</vt:lpstr>
      <vt:lpstr>Liver - Registrations on the waiting list vs. number of transplants – 2011</vt:lpstr>
      <vt:lpstr>PowerPoint Presentation</vt:lpstr>
      <vt:lpstr>Tip of the iceberg...</vt:lpstr>
      <vt:lpstr>Organ donation and transplantation in Europe</vt:lpstr>
      <vt:lpstr>Actual deceased organ donors Newsletter Transplant 2014</vt:lpstr>
      <vt:lpstr>Total number of patients transplanted Newsletter Transplant 2014</vt:lpstr>
      <vt:lpstr>Organ donation and transplantation in Europe</vt:lpstr>
      <vt:lpstr>Consent to organ donation: opt out vs. opt in</vt:lpstr>
      <vt:lpstr>PowerPoint Presentation</vt:lpstr>
      <vt:lpstr>PowerPoint Presentation</vt:lpstr>
      <vt:lpstr>Transplant coordinators</vt:lpstr>
      <vt:lpstr>Skills of a Transplant Coordinator</vt:lpstr>
      <vt:lpstr>Organ donation and transplantation in Europe</vt:lpstr>
      <vt:lpstr>PowerPoint Presentation</vt:lpstr>
      <vt:lpstr>Donation after cardiac/circulatory death  (non heart-beating donation) in Europe</vt:lpstr>
      <vt:lpstr>Actual donors per donor type Newsletter Transplant 2015</vt:lpstr>
      <vt:lpstr>Organ donation and transplantation in Europe</vt:lpstr>
      <vt:lpstr>Kidney transplants from living donors Newsletter Transplant 2014</vt:lpstr>
      <vt:lpstr>Kidney transplants – per donor type Newsletter Transplant 2015</vt:lpstr>
      <vt:lpstr>Organ donation and transplantation in Europe</vt:lpstr>
      <vt:lpstr>The link between organ donation and allocation</vt:lpstr>
      <vt:lpstr>PowerPoint Presentation</vt:lpstr>
      <vt:lpstr>PowerPoint Presentation</vt:lpstr>
      <vt:lpstr>PowerPoint Presentation</vt:lpstr>
      <vt:lpstr>Balancing urgency and outcome “Transplant window“-concept</vt:lpstr>
      <vt:lpstr>Requirements organ allocation system</vt:lpstr>
      <vt:lpstr>Basic principles of an organ allocation system</vt:lpstr>
      <vt:lpstr>Organ donation and transplantation in Europe</vt:lpstr>
      <vt:lpstr>European Organ Exchange Organizations</vt:lpstr>
      <vt:lpstr>Benefits of international cooperation in organ transplantation</vt:lpstr>
      <vt:lpstr>Organ donation and transplantation in Europe</vt:lpstr>
      <vt:lpstr>Investigating, comparing and benchmarking national/regional transplant programs</vt:lpstr>
      <vt:lpstr>Kidney transplant centers – served population per center Newsletter Transplant 2015</vt:lpstr>
      <vt:lpstr>Heart transplant centers – served population per center Newsletter Transplant 2015</vt:lpstr>
      <vt:lpstr>Organ donation and transplantation in Europe The Council of Europe - CD-P-TO</vt:lpstr>
      <vt:lpstr>Members of the European Committee on Organ Transplantation (CD-P-TO)</vt:lpstr>
      <vt:lpstr>Main Goals of CD-P-TO</vt:lpstr>
      <vt:lpstr>The goals of the CD-P-TO are achieved by</vt:lpstr>
      <vt:lpstr>Resolutions and Recommendations</vt:lpstr>
      <vt:lpstr>Selected Recommendations and Resolutions</vt:lpstr>
      <vt:lpstr>Transplant Newsletter 2014 Guide to the Safety and Quality of OTC</vt:lpstr>
      <vt:lpstr>Newsletter Transplant</vt:lpstr>
      <vt:lpstr>Characterization and evaluation of donor organ quality - Risk Levels (RL) </vt:lpstr>
      <vt:lpstr>Organ donation and transplantation in Europe European Union</vt:lpstr>
      <vt:lpstr>PowerPoint Presentation</vt:lpstr>
      <vt:lpstr>PowerPoint Presentation</vt:lpstr>
      <vt:lpstr>EU – Action Plan</vt:lpstr>
      <vt:lpstr>PowerPoint Presentation</vt:lpstr>
    </vt:vector>
  </TitlesOfParts>
  <Company>DSO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Master</dc:title>
  <dc:creator>Axel Rahmel</dc:creator>
  <cp:lastModifiedBy>WINTER Tatiana</cp:lastModifiedBy>
  <cp:revision>1309</cp:revision>
  <cp:lastPrinted>2015-02-02T11:24:59Z</cp:lastPrinted>
  <dcterms:created xsi:type="dcterms:W3CDTF">2010-11-08T10:37:41Z</dcterms:created>
  <dcterms:modified xsi:type="dcterms:W3CDTF">2016-10-03T13:41:36Z</dcterms:modified>
</cp:coreProperties>
</file>