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9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0938BBC-E487-4375-9C9B-C516BAFF45E6}" type="datetimeFigureOut">
              <a:rPr lang="fr-FR" smtClean="0"/>
              <a:pPr/>
              <a:t>16/06/2015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7EF349-F7B0-4C76-984F-7BE17C52DA61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44624"/>
            <a:ext cx="8784976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LUTTE CONTRE LA CYBERCRIMINALITÉ : QUELLES BONNES PRATIQUES POUR LE RENFORCEMENT DES CAPACITÉS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1357298"/>
            <a:ext cx="8712968" cy="5384070"/>
          </a:xfrm>
        </p:spPr>
        <p:txBody>
          <a:bodyPr>
            <a:normAutofit fontScale="77500" lnSpcReduction="20000"/>
          </a:bodyPr>
          <a:lstStyle/>
          <a:p>
            <a:pPr algn="l"/>
            <a:endParaRPr lang="fr-FR" dirty="0" smtClean="0"/>
          </a:p>
          <a:p>
            <a:pPr algn="l"/>
            <a:r>
              <a:rPr lang="fr-FR" sz="3300" dirty="0" smtClean="0"/>
              <a:t>I - </a:t>
            </a:r>
            <a:r>
              <a:rPr lang="fr-FR" sz="4000" dirty="0" smtClean="0"/>
              <a:t>LE MANAGEMENT DE LA FORMATION</a:t>
            </a:r>
            <a:endParaRPr lang="fr-FR" sz="4000" dirty="0"/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fr-FR" sz="3200" b="1" dirty="0" smtClean="0">
                <a:solidFill>
                  <a:srgbClr val="0070C0"/>
                </a:solidFill>
              </a:rPr>
              <a:t>Quel dispositif 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3200" b="1" dirty="0" smtClean="0"/>
              <a:t>Création d’une structure de formation </a:t>
            </a:r>
          </a:p>
          <a:p>
            <a:pPr marL="1344168" lvl="2" indent="-457200" algn="l">
              <a:buFont typeface="Arial" panose="020B0604020202020204" pitchFamily="34" charset="0"/>
              <a:buChar char="•"/>
            </a:pPr>
            <a:r>
              <a:rPr lang="fr-FR" sz="3100" dirty="0" smtClean="0"/>
              <a:t>Exemple : Ecole Régionale Supérieure de la Magistrature (ERSUMA)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3200" b="1" dirty="0" smtClean="0">
                <a:solidFill>
                  <a:schemeClr val="tx1"/>
                </a:solidFill>
              </a:rPr>
              <a:t>Utilisation de réseaux</a:t>
            </a:r>
          </a:p>
          <a:p>
            <a:pPr marL="1344168" lvl="2" indent="-457200" algn="l">
              <a:buFont typeface="Arial" pitchFamily="34" charset="0"/>
              <a:buChar char="•"/>
            </a:pPr>
            <a:r>
              <a:rPr lang="fr-FR" sz="3000" dirty="0" smtClean="0"/>
              <a:t>Création d’un réseau</a:t>
            </a:r>
          </a:p>
          <a:p>
            <a:pPr marL="1344168" lvl="2" indent="-457200" algn="l">
              <a:buFont typeface="Arial" pitchFamily="34" charset="0"/>
              <a:buChar char="•"/>
            </a:pPr>
            <a:r>
              <a:rPr lang="fr-FR" sz="3000" dirty="0" smtClean="0"/>
              <a:t>Emploi d’un Réseau existant</a:t>
            </a:r>
          </a:p>
          <a:p>
            <a:pPr marL="1801368" lvl="3" indent="-457200" algn="l">
              <a:buFont typeface="Arial" pitchFamily="34" charset="0"/>
              <a:buChar char="•"/>
            </a:pPr>
            <a:r>
              <a:rPr lang="fr-FR" sz="3000" dirty="0" smtClean="0"/>
              <a:t>Exemple Réseau Africain Francophone de Formation judiciaire (RAFJ)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fr-FR" sz="3200" b="1" dirty="0" smtClean="0">
                <a:solidFill>
                  <a:srgbClr val="0070C0"/>
                </a:solidFill>
              </a:rPr>
              <a:t>Quelle méthode  ?</a:t>
            </a:r>
          </a:p>
          <a:p>
            <a:pPr marL="1344168" lvl="2" indent="-457200" algn="l">
              <a:buFont typeface="Arial" pitchFamily="34" charset="0"/>
              <a:buChar char="•"/>
            </a:pPr>
            <a:r>
              <a:rPr lang="fr-FR" sz="3000" dirty="0" smtClean="0"/>
              <a:t>Élaboration de modules uniformes</a:t>
            </a:r>
          </a:p>
          <a:p>
            <a:pPr marL="1344168" lvl="2" indent="-457200" algn="l">
              <a:buFont typeface="Arial" charset="0"/>
              <a:buChar char="•"/>
            </a:pPr>
            <a:r>
              <a:rPr lang="fr-FR" sz="3000" dirty="0" smtClean="0"/>
              <a:t>Formation de formateurs</a:t>
            </a:r>
          </a:p>
          <a:p>
            <a:pPr marL="1344168" lvl="2" indent="-457200" algn="l">
              <a:buFont typeface="Arial" charset="0"/>
              <a:buChar char="•"/>
            </a:pPr>
            <a:r>
              <a:rPr lang="fr-FR" sz="3000" dirty="0" smtClean="0"/>
              <a:t>Relais pédagogiques au niveau national</a:t>
            </a:r>
          </a:p>
          <a:p>
            <a:pPr algn="l"/>
            <a:endParaRPr lang="fr-FR" dirty="0" smtClean="0"/>
          </a:p>
          <a:p>
            <a:pPr algn="l"/>
            <a:endParaRPr lang="fr-FR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9516021"/>
      </p:ext>
    </p:extLst>
  </p:cSld>
  <p:clrMapOvr>
    <a:masterClrMapping/>
  </p:clrMapOvr>
  <p:transition spd="slow" advTm="724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II </a:t>
            </a:r>
            <a:r>
              <a:rPr lang="fr-FR" sz="4000" dirty="0" smtClean="0"/>
              <a:t>– </a:t>
            </a:r>
            <a:r>
              <a:rPr lang="fr-FR" sz="4000" dirty="0" smtClean="0">
                <a:solidFill>
                  <a:schemeClr val="tx1"/>
                </a:solidFill>
              </a:rPr>
              <a:t>LES PRINCIPES DIRECTEURS DE LA FORMATION</a:t>
            </a:r>
          </a:p>
          <a:p>
            <a:pPr>
              <a:buNone/>
            </a:pPr>
            <a:endParaRPr lang="fr-FR" sz="3000" b="1" dirty="0" smtClean="0">
              <a:solidFill>
                <a:schemeClr val="tx1"/>
              </a:solidFill>
            </a:endParaRPr>
          </a:p>
          <a:p>
            <a:r>
              <a:rPr lang="fr-FR" b="1" i="1" dirty="0" smtClean="0"/>
              <a:t>Maitre mot:  </a:t>
            </a:r>
            <a:r>
              <a:rPr lang="fr-FR" i="1" dirty="0" smtClean="0">
                <a:solidFill>
                  <a:srgbClr val="FF0000"/>
                </a:solidFill>
              </a:rPr>
              <a:t>« Sachons faire »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endParaRPr lang="fr-FR" sz="2300" b="1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fr-FR" sz="2300" b="1" dirty="0" smtClean="0"/>
              <a:t>Approche par les compétences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fr-FR" sz="2300" b="1" dirty="0" smtClean="0"/>
              <a:t>Approche  à dominante </a:t>
            </a:r>
            <a:r>
              <a:rPr lang="fr-FR" sz="2300" dirty="0" smtClean="0"/>
              <a:t>: « un généraliste spécialisé »!</a:t>
            </a:r>
          </a:p>
          <a:p>
            <a:r>
              <a:rPr lang="fr-FR" sz="2300" b="1" dirty="0" smtClean="0"/>
              <a:t>La Spécialisation ?</a:t>
            </a:r>
          </a:p>
          <a:p>
            <a:pPr>
              <a:buNone/>
            </a:pPr>
            <a:endParaRPr lang="fr-FR" sz="2300" b="1" dirty="0" smtClean="0"/>
          </a:p>
          <a:p>
            <a:r>
              <a:rPr lang="fr-FR" b="1" i="1" dirty="0" smtClean="0"/>
              <a:t>Maitre mot </a:t>
            </a:r>
            <a:r>
              <a:rPr lang="fr-FR" dirty="0" smtClean="0"/>
              <a:t>: </a:t>
            </a:r>
            <a:r>
              <a:rPr lang="fr-FR" dirty="0" smtClean="0">
                <a:solidFill>
                  <a:srgbClr val="FF0000"/>
                </a:solidFill>
              </a:rPr>
              <a:t>« </a:t>
            </a:r>
            <a:r>
              <a:rPr lang="fr-FR" i="1" dirty="0" smtClean="0">
                <a:solidFill>
                  <a:srgbClr val="FF0000"/>
                </a:solidFill>
              </a:rPr>
              <a:t>Travaillons ensemble</a:t>
            </a:r>
            <a:r>
              <a:rPr lang="fr-FR" dirty="0" smtClean="0">
                <a:solidFill>
                  <a:srgbClr val="FF0000"/>
                </a:solidFill>
              </a:rPr>
              <a:t> »</a:t>
            </a:r>
          </a:p>
          <a:p>
            <a:endParaRPr lang="fr-FR" sz="2300" b="1" dirty="0" smtClean="0">
              <a:solidFill>
                <a:schemeClr val="tx1"/>
              </a:solidFill>
            </a:endParaRPr>
          </a:p>
          <a:p>
            <a:pPr lvl="1"/>
            <a:r>
              <a:rPr lang="fr-FR" sz="2300" b="1" dirty="0" smtClean="0">
                <a:solidFill>
                  <a:schemeClr val="tx1"/>
                </a:solidFill>
              </a:rPr>
              <a:t>Approche transdisciplinaire </a:t>
            </a:r>
            <a:r>
              <a:rPr lang="fr-FR" sz="2300" dirty="0" smtClean="0">
                <a:solidFill>
                  <a:schemeClr val="tx1"/>
                </a:solidFill>
              </a:rPr>
              <a:t>(droit et technique)</a:t>
            </a:r>
            <a:endParaRPr lang="fr-FR" sz="2300" b="1" dirty="0" smtClean="0">
              <a:solidFill>
                <a:schemeClr val="tx1"/>
              </a:solidFill>
            </a:endParaRPr>
          </a:p>
          <a:p>
            <a:pPr lvl="1"/>
            <a:r>
              <a:rPr lang="fr-FR" sz="2300" b="1" dirty="0" smtClean="0">
                <a:solidFill>
                  <a:schemeClr val="tx1"/>
                </a:solidFill>
              </a:rPr>
              <a:t>Approche intersectorielle </a:t>
            </a:r>
            <a:r>
              <a:rPr lang="fr-FR" sz="2300" dirty="0" smtClean="0">
                <a:solidFill>
                  <a:schemeClr val="tx1"/>
                </a:solidFill>
              </a:rPr>
              <a:t>: </a:t>
            </a:r>
            <a:r>
              <a:rPr lang="fr-FR" sz="2300" dirty="0" smtClean="0"/>
              <a:t>(</a:t>
            </a:r>
            <a:r>
              <a:rPr lang="fr-FR" sz="2300" dirty="0" smtClean="0">
                <a:solidFill>
                  <a:schemeClr val="tx1"/>
                </a:solidFill>
              </a:rPr>
              <a:t>public et privé)</a:t>
            </a:r>
          </a:p>
          <a:p>
            <a:pPr lvl="1"/>
            <a:r>
              <a:rPr lang="fr-FR" sz="2300" b="1" dirty="0" smtClean="0">
                <a:solidFill>
                  <a:schemeClr val="tx1"/>
                </a:solidFill>
              </a:rPr>
              <a:t>Approche Trans fonctionnelle </a:t>
            </a:r>
            <a:r>
              <a:rPr lang="fr-FR" sz="2300" dirty="0" smtClean="0">
                <a:solidFill>
                  <a:schemeClr val="tx1"/>
                </a:solidFill>
              </a:rPr>
              <a:t>: (enquêteurs, poursuivants, instructeurs, juges)</a:t>
            </a:r>
          </a:p>
          <a:p>
            <a:pPr lvl="1"/>
            <a:r>
              <a:rPr lang="fr-FR" sz="2300" b="1" dirty="0" smtClean="0">
                <a:solidFill>
                  <a:schemeClr val="tx1"/>
                </a:solidFill>
              </a:rPr>
              <a:t>Approche transnationale </a:t>
            </a:r>
            <a:r>
              <a:rPr lang="fr-FR" sz="2300" dirty="0" smtClean="0">
                <a:solidFill>
                  <a:schemeClr val="tx1"/>
                </a:solidFill>
              </a:rPr>
              <a:t>: (coopération et entraide)</a:t>
            </a:r>
          </a:p>
          <a:p>
            <a:pPr lvl="1"/>
            <a:endParaRPr lang="fr-FR" sz="2300" dirty="0" smtClean="0">
              <a:solidFill>
                <a:schemeClr val="tx1"/>
              </a:solidFill>
            </a:endParaRPr>
          </a:p>
          <a:p>
            <a:endParaRPr lang="fr-FR" sz="2700" i="1" dirty="0" smtClean="0">
              <a:solidFill>
                <a:srgbClr val="FF0000"/>
              </a:solidFill>
            </a:endParaRPr>
          </a:p>
          <a:p>
            <a:r>
              <a:rPr lang="fr-FR" sz="2700" i="1" dirty="0" smtClean="0">
                <a:solidFill>
                  <a:srgbClr val="FF0000"/>
                </a:solidFill>
              </a:rPr>
              <a:t>Merci  de votre aimable attention</a:t>
            </a:r>
            <a:endParaRPr lang="fr-FR" sz="2700" i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59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771"/>
    </mc:Choice>
    <mc:Fallback xmlns="">
      <p:transition spd="slow" advTm="2447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9|1|0.8|2.4|0.3|0.9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9|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</TotalTime>
  <Words>86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LUTTE CONTRE LA CYBERCRIMINALITÉ : QUELLES BONNES PRATIQUES POUR LE RENFORCEMENT DES CAPACITÉS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LUTTE CONTRE LA CYBERCRIMINALITÉ : QUELLES BONNES PRATIQUES POUR LE RENFORCEMENT DES CAPACITÉS</dc:title>
  <dc:creator>user</dc:creator>
  <cp:lastModifiedBy>AGHA-WEVELSIEP Marie</cp:lastModifiedBy>
  <cp:revision>15</cp:revision>
  <dcterms:created xsi:type="dcterms:W3CDTF">2015-06-12T12:50:02Z</dcterms:created>
  <dcterms:modified xsi:type="dcterms:W3CDTF">2015-06-16T05:29:04Z</dcterms:modified>
</cp:coreProperties>
</file>