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0" r:id="rId2"/>
    <p:sldMasterId id="2147483686" r:id="rId3"/>
  </p:sldMasterIdLst>
  <p:notesMasterIdLst>
    <p:notesMasterId r:id="rId11"/>
  </p:notesMasterIdLst>
  <p:handoutMasterIdLst>
    <p:handoutMasterId r:id="rId12"/>
  </p:handoutMasterIdLst>
  <p:sldIdLst>
    <p:sldId id="333" r:id="rId4"/>
    <p:sldId id="336" r:id="rId5"/>
    <p:sldId id="337" r:id="rId6"/>
    <p:sldId id="335" r:id="rId7"/>
    <p:sldId id="339" r:id="rId8"/>
    <p:sldId id="341" r:id="rId9"/>
    <p:sldId id="294" r:id="rId10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134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360">
          <p15:clr>
            <a:srgbClr val="A4A3A4"/>
          </p15:clr>
        </p15:guide>
        <p15:guide id="5" orient="horz" pos="2948">
          <p15:clr>
            <a:srgbClr val="A4A3A4"/>
          </p15:clr>
        </p15:guide>
        <p15:guide id="6" pos="5509">
          <p15:clr>
            <a:srgbClr val="A4A3A4"/>
          </p15:clr>
        </p15:guide>
        <p15:guide id="7" pos="2322">
          <p15:clr>
            <a:srgbClr val="A4A3A4"/>
          </p15:clr>
        </p15:guide>
        <p15:guide id="8" pos="2548">
          <p15:clr>
            <a:srgbClr val="A4A3A4"/>
          </p15:clr>
        </p15:guide>
        <p15:guide id="9" pos="2095">
          <p15:clr>
            <a:srgbClr val="A4A3A4"/>
          </p15:clr>
        </p15:guide>
        <p15:guide id="10" pos="2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FFFF"/>
    <a:srgbClr val="FC0020"/>
    <a:srgbClr val="FF99CC"/>
    <a:srgbClr val="FA48ED"/>
    <a:srgbClr val="FFFFFF"/>
    <a:srgbClr val="FFFF0A"/>
    <a:srgbClr val="9CCB76"/>
    <a:srgbClr val="ABD289"/>
    <a:srgbClr val="ABD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2" autoAdjust="0"/>
    <p:restoredTop sz="82647" autoAdjust="0"/>
  </p:normalViewPr>
  <p:slideViewPr>
    <p:cSldViewPr showGuides="1">
      <p:cViewPr varScale="1">
        <p:scale>
          <a:sx n="60" d="100"/>
          <a:sy n="60" d="100"/>
        </p:scale>
        <p:origin x="-1290" y="-90"/>
      </p:cViewPr>
      <p:guideLst>
        <p:guide orient="horz" pos="2160"/>
        <p:guide orient="horz" pos="1134"/>
        <p:guide orient="horz" pos="960"/>
        <p:guide orient="horz" pos="1360"/>
        <p:guide orient="horz" pos="2948"/>
        <p:guide pos="5509"/>
        <p:guide pos="2322"/>
        <p:guide pos="2548"/>
        <p:guide pos="2095"/>
        <p:guide pos="2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2222"/>
          </a:xfrm>
          <a:prstGeom prst="rect">
            <a:avLst/>
          </a:prstGeom>
        </p:spPr>
        <p:txBody>
          <a:bodyPr vert="horz" lIns="94749" tIns="47374" rIns="94749" bIns="47374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2222"/>
          </a:xfrm>
          <a:prstGeom prst="rect">
            <a:avLst/>
          </a:prstGeom>
        </p:spPr>
        <p:txBody>
          <a:bodyPr vert="horz" lIns="94749" tIns="47374" rIns="94749" bIns="47374" rtlCol="0"/>
          <a:lstStyle>
            <a:lvl1pPr algn="r">
              <a:defRPr sz="1200"/>
            </a:lvl1pPr>
          </a:lstStyle>
          <a:p>
            <a:fld id="{30B3CAC9-E496-44C1-8218-0E5907A4DEB8}" type="datetimeFigureOut">
              <a:rPr lang="da-DK" smtClean="0"/>
              <a:t>06-12-2015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0755"/>
            <a:ext cx="3077137" cy="512222"/>
          </a:xfrm>
          <a:prstGeom prst="rect">
            <a:avLst/>
          </a:prstGeom>
        </p:spPr>
        <p:txBody>
          <a:bodyPr vert="horz" lIns="94749" tIns="47374" rIns="94749" bIns="47374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506" y="9720755"/>
            <a:ext cx="3077137" cy="512222"/>
          </a:xfrm>
          <a:prstGeom prst="rect">
            <a:avLst/>
          </a:prstGeom>
        </p:spPr>
        <p:txBody>
          <a:bodyPr vert="horz" lIns="94749" tIns="47374" rIns="94749" bIns="47374" rtlCol="0" anchor="b"/>
          <a:lstStyle>
            <a:lvl1pPr algn="r">
              <a:defRPr sz="1200"/>
            </a:lvl1pPr>
          </a:lstStyle>
          <a:p>
            <a:fld id="{A9853686-0FFF-4A76-8DBB-305133FE334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8689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6364" cy="511730"/>
          </a:xfrm>
          <a:prstGeom prst="rect">
            <a:avLst/>
          </a:prstGeom>
        </p:spPr>
        <p:txBody>
          <a:bodyPr vert="horz" lIns="96359" tIns="48179" rIns="96359" bIns="481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3"/>
            <a:ext cx="3076364" cy="511730"/>
          </a:xfrm>
          <a:prstGeom prst="rect">
            <a:avLst/>
          </a:prstGeom>
        </p:spPr>
        <p:txBody>
          <a:bodyPr vert="horz" lIns="96359" tIns="48179" rIns="96359" bIns="48179" rtlCol="0"/>
          <a:lstStyle>
            <a:lvl1pPr algn="r">
              <a:defRPr sz="1200"/>
            </a:lvl1pPr>
          </a:lstStyle>
          <a:p>
            <a:fld id="{891B0809-C4D8-4FE2-AA0A-8C7E5AF1AFC4}" type="datetimeFigureOut">
              <a:rPr lang="en-GB" smtClean="0"/>
              <a:t>06/12/2015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79" rIns="96359" bIns="4817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2" y="4861443"/>
            <a:ext cx="5679440" cy="4605576"/>
          </a:xfrm>
          <a:prstGeom prst="rect">
            <a:avLst/>
          </a:prstGeom>
        </p:spPr>
        <p:txBody>
          <a:bodyPr vert="horz" lIns="96359" tIns="48179" rIns="96359" bIns="481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4" cy="511730"/>
          </a:xfrm>
          <a:prstGeom prst="rect">
            <a:avLst/>
          </a:prstGeom>
        </p:spPr>
        <p:txBody>
          <a:bodyPr vert="horz" lIns="96359" tIns="48179" rIns="96359" bIns="481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4" cy="511730"/>
          </a:xfrm>
          <a:prstGeom prst="rect">
            <a:avLst/>
          </a:prstGeom>
        </p:spPr>
        <p:txBody>
          <a:bodyPr vert="horz" lIns="96359" tIns="48179" rIns="96359" bIns="48179" rtlCol="0" anchor="b"/>
          <a:lstStyle>
            <a:lvl1pPr algn="r">
              <a:defRPr sz="1200"/>
            </a:lvl1pPr>
          </a:lstStyle>
          <a:p>
            <a:fld id="{0F5F3B4C-156E-4EE3-9C68-1DFFFD55A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47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54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01" y="4863652"/>
            <a:ext cx="5680103" cy="4603449"/>
          </a:xfrm>
          <a:noFill/>
        </p:spPr>
        <p:txBody>
          <a:bodyPr/>
          <a:lstStyle/>
          <a:p>
            <a:pPr marL="236540" indent="-236540">
              <a:buFontTx/>
              <a:buChar char="•"/>
            </a:pPr>
            <a:endParaRPr lang="da-DK" altLang="zh-CN" dirty="0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78AF-7E19-4F05-BC51-FD3E864DB70E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3494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F3B4C-156E-4EE3-9C68-1DFFFD55A2A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86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088" y="1800225"/>
            <a:ext cx="2879725" cy="2879725"/>
          </a:xfrm>
          <a:solidFill>
            <a:schemeClr val="tx1"/>
          </a:solidFill>
        </p:spPr>
        <p:txBody>
          <a:bodyPr tIns="324000" anchor="t">
            <a:normAutofit/>
          </a:bodyPr>
          <a:lstStyle>
            <a:lvl1pPr marL="198000">
              <a:lnSpc>
                <a:spcPct val="79000"/>
              </a:lnSpc>
              <a:defRPr sz="42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43137" y="6414863"/>
            <a:ext cx="634753" cy="25152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9E97372B-B4D2-4322-B6F1-AE7881F9563E}" type="datetime1">
              <a:rPr lang="en-GB" smtClean="0"/>
              <a:t>06/12/2015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711101" y="5483275"/>
            <a:ext cx="1181201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-271005" y="4709953"/>
            <a:ext cx="301009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800225"/>
            <a:ext cx="5059363" cy="5057775"/>
          </a:xfrm>
        </p:spPr>
        <p:txBody>
          <a:bodyPr/>
          <a:lstStyle>
            <a:lvl1pPr>
              <a:lnSpc>
                <a:spcPct val="96000"/>
              </a:lnSpc>
              <a:defRPr sz="2600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6858000"/>
          </a:xfr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836712" y="3284984"/>
            <a:ext cx="1596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b="1" dirty="0" smtClean="0">
                <a:solidFill>
                  <a:schemeClr val="bg1"/>
                </a:solidFill>
              </a:rPr>
              <a:t>Choose</a:t>
            </a:r>
            <a:r>
              <a:rPr lang="en-GB" sz="1000" b="1" baseline="0" dirty="0" smtClean="0">
                <a:solidFill>
                  <a:schemeClr val="bg1"/>
                </a:solidFill>
              </a:rPr>
              <a:t> a background picture:</a:t>
            </a:r>
            <a:endParaRPr lang="en-GB" sz="1000" b="1" dirty="0" smtClean="0">
              <a:solidFill>
                <a:schemeClr val="bg1"/>
              </a:solidFill>
            </a:endParaRPr>
          </a:p>
          <a:p>
            <a:pPr algn="r"/>
            <a:endParaRPr lang="en-GB" sz="1000" dirty="0" smtClean="0">
              <a:solidFill>
                <a:schemeClr val="bg1"/>
              </a:solidFill>
            </a:endParaRPr>
          </a:p>
          <a:p>
            <a:pPr algn="r"/>
            <a:r>
              <a:rPr lang="en-GB" sz="1000" dirty="0" smtClean="0">
                <a:solidFill>
                  <a:schemeClr val="bg1"/>
                </a:solidFill>
              </a:rPr>
              <a:t>Click the icon in the </a:t>
            </a:r>
            <a:r>
              <a:rPr lang="en-GB" sz="1000" dirty="0" err="1" smtClean="0">
                <a:solidFill>
                  <a:schemeClr val="bg1"/>
                </a:solidFill>
              </a:rPr>
              <a:t>center</a:t>
            </a:r>
            <a:r>
              <a:rPr lang="en-GB" sz="1000" dirty="0" smtClean="0">
                <a:solidFill>
                  <a:schemeClr val="bg1"/>
                </a:solidFill>
              </a:rPr>
              <a:t>, choose a picture, send the picture to the back, by</a:t>
            </a:r>
            <a:r>
              <a:rPr lang="en-GB" sz="1000" baseline="0" dirty="0" smtClean="0">
                <a:solidFill>
                  <a:schemeClr val="bg1"/>
                </a:solidFill>
              </a:rPr>
              <a:t> </a:t>
            </a:r>
            <a:r>
              <a:rPr lang="en-GB" sz="1000" baseline="0" dirty="0" err="1" smtClean="0">
                <a:solidFill>
                  <a:schemeClr val="bg1"/>
                </a:solidFill>
              </a:rPr>
              <a:t>rightclicking</a:t>
            </a:r>
            <a:r>
              <a:rPr lang="en-GB" sz="1000" baseline="0" dirty="0" smtClean="0">
                <a:solidFill>
                  <a:schemeClr val="bg1"/>
                </a:solidFill>
              </a:rPr>
              <a:t> the picture and select “Send to back”.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9252520" y="2161094"/>
            <a:ext cx="1668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sz="1000" b="1" dirty="0" smtClean="0">
                <a:solidFill>
                  <a:schemeClr val="bg1"/>
                </a:solidFill>
                <a:latin typeface="+mn-lt"/>
              </a:rPr>
              <a:t>Go</a:t>
            </a:r>
            <a:r>
              <a:rPr lang="da-DK" sz="1000" b="1" baseline="0" dirty="0" smtClean="0">
                <a:solidFill>
                  <a:schemeClr val="bg1"/>
                </a:solidFill>
                <a:latin typeface="+mn-lt"/>
              </a:rPr>
              <a:t> from Heading to bodytext:</a:t>
            </a:r>
            <a:endParaRPr lang="da-DK" sz="1000" dirty="0">
              <a:solidFill>
                <a:schemeClr val="bg1"/>
              </a:solidFill>
              <a:latin typeface="+mn-lt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da-DK" sz="1000" dirty="0" smtClean="0">
                <a:solidFill>
                  <a:schemeClr val="bg1"/>
                </a:solidFill>
                <a:latin typeface="+mn-lt"/>
              </a:rPr>
              <a:t>Use ‘Decrease </a:t>
            </a:r>
            <a:r>
              <a:rPr lang="da-DK" sz="1000" dirty="0">
                <a:solidFill>
                  <a:schemeClr val="bg1"/>
                </a:solidFill>
                <a:latin typeface="+mn-lt"/>
              </a:rPr>
              <a:t>/ </a:t>
            </a:r>
            <a:r>
              <a:rPr lang="da-DK" sz="1000" dirty="0" smtClean="0">
                <a:solidFill>
                  <a:schemeClr val="bg1"/>
                </a:solidFill>
                <a:latin typeface="+mn-lt"/>
              </a:rPr>
              <a:t>Increase </a:t>
            </a:r>
            <a:r>
              <a:rPr lang="da-DK" sz="1000" dirty="0">
                <a:solidFill>
                  <a:schemeClr val="bg1"/>
                </a:solidFill>
                <a:latin typeface="+mn-lt"/>
              </a:rPr>
              <a:t/>
            </a:r>
            <a:br>
              <a:rPr lang="da-DK" sz="1000" dirty="0">
                <a:solidFill>
                  <a:schemeClr val="bg1"/>
                </a:solidFill>
                <a:latin typeface="+mn-lt"/>
              </a:rPr>
            </a:br>
            <a:r>
              <a:rPr lang="da-DK" sz="1000" dirty="0" smtClean="0">
                <a:solidFill>
                  <a:schemeClr val="bg1"/>
                </a:solidFill>
                <a:latin typeface="+mn-lt"/>
              </a:rPr>
              <a:t>indent’ in order to use the various levels.</a:t>
            </a:r>
          </a:p>
          <a:p>
            <a:pPr algn="l" eaLnBrk="1" hangingPunct="1">
              <a:spcBef>
                <a:spcPct val="50000"/>
              </a:spcBef>
            </a:pPr>
            <a:endParaRPr lang="da-DK" sz="1000" dirty="0" smtClean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2" name="Group 2"/>
          <p:cNvGrpSpPr>
            <a:grpSpLocks/>
          </p:cNvGrpSpPr>
          <p:nvPr userDrawn="1"/>
        </p:nvGrpSpPr>
        <p:grpSpPr bwMode="auto">
          <a:xfrm>
            <a:off x="9261171" y="2951471"/>
            <a:ext cx="1030287" cy="247650"/>
            <a:chOff x="-1114425" y="694586"/>
            <a:chExt cx="1030287" cy="248107"/>
          </a:xfrm>
        </p:grpSpPr>
        <p:pic>
          <p:nvPicPr>
            <p:cNvPr id="14" name="Picture 13" descr="fke3b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4425" y="706437"/>
              <a:ext cx="428625" cy="2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1813" y="704850"/>
              <a:ext cx="447675" cy="2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15"/>
            <p:cNvSpPr/>
            <p:nvPr/>
          </p:nvSpPr>
          <p:spPr>
            <a:xfrm>
              <a:off x="-909638" y="696177"/>
              <a:ext cx="246063" cy="2465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17" name="Oval 16"/>
            <p:cNvSpPr/>
            <p:nvPr/>
          </p:nvSpPr>
          <p:spPr>
            <a:xfrm>
              <a:off x="-531813" y="694586"/>
              <a:ext cx="246063" cy="24651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75910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E75F-9A97-4AB3-A7AE-9220DADFE4BC}" type="datetime1">
              <a:rPr lang="en-GB" smtClean="0"/>
              <a:t>06/12/2015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96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fr-F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800225"/>
            <a:ext cx="8299450" cy="5057774"/>
          </a:xfrm>
        </p:spPr>
        <p:txBody>
          <a:bodyPr/>
          <a:lstStyle>
            <a:lvl1pPr>
              <a:lnSpc>
                <a:spcPct val="96000"/>
              </a:lnSpc>
              <a:defRPr lang="fr-FR" sz="2000" kern="1200" cap="none" baseline="0" noProof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F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983A-6C53-455D-B3D0-A2CAD4772B0E}" type="datetime1">
              <a:rPr lang="en-GB" noProof="0" smtClean="0"/>
              <a:t>06/12/2015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fr-FR" noProof="0" smtClean="0"/>
              <a:t>‹#›</a:t>
            </a:fld>
            <a:endParaRPr lang="fr-FR" noProof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20688" y="1800225"/>
            <a:ext cx="1512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 It is generally not desirable to use long texts in a PowerPoint presentation. Please try to avoid using this layout</a:t>
            </a:r>
            <a:endParaRPr lang="en-GB" sz="1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06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The Danish Institute for Human Rights\Jobs\3767_PowerPoint slide samling\Received\Work\IMR_PP_Baggrun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20" y="-1"/>
            <a:ext cx="9167520" cy="68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43137" y="6414863"/>
            <a:ext cx="634753" cy="25152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66A9866-0C21-4EEE-8C4F-25C73776146B}" type="datetime1">
              <a:rPr lang="en-GB" smtClean="0"/>
              <a:t>06/12/2015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711101" y="5483275"/>
            <a:ext cx="1181201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-271005" y="4709953"/>
            <a:ext cx="301009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984375"/>
            <a:ext cx="5059363" cy="4715021"/>
          </a:xfrm>
          <a:noFill/>
        </p:spPr>
        <p:txBody>
          <a:bodyPr/>
          <a:lstStyle>
            <a:lvl1pPr marL="0">
              <a:lnSpc>
                <a:spcPct val="96000"/>
              </a:lnSpc>
              <a:defRPr sz="26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8" y="-320"/>
            <a:ext cx="2880366" cy="1440183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3686175" y="1800225"/>
            <a:ext cx="5059363" cy="18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ctangle 11"/>
          <p:cNvSpPr/>
          <p:nvPr userDrawn="1"/>
        </p:nvSpPr>
        <p:spPr>
          <a:xfrm>
            <a:off x="3686175" y="6699396"/>
            <a:ext cx="5059363" cy="18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6087" y="1800224"/>
            <a:ext cx="2879725" cy="5057775"/>
          </a:xfrm>
          <a:noFill/>
        </p:spPr>
        <p:txBody>
          <a:bodyPr vert="horz" lIns="0" tIns="324000" rIns="0" bIns="0" rtlCol="0">
            <a:noAutofit/>
          </a:bodyPr>
          <a:lstStyle>
            <a:lvl1pPr>
              <a:defRPr lang="en-US" sz="4200" smtClean="0"/>
            </a:lvl1pPr>
            <a:lvl2pPr>
              <a:defRPr lang="en-US" sz="2600" smtClean="0"/>
            </a:lvl2pPr>
            <a:lvl3pPr>
              <a:defRPr lang="en-US" sz="2600" smtClean="0"/>
            </a:lvl3pPr>
            <a:lvl4pPr>
              <a:defRPr lang="en-US" sz="2600" smtClean="0"/>
            </a:lvl4pPr>
            <a:lvl5pPr>
              <a:defRPr lang="da-DK" sz="2600"/>
            </a:lvl5pPr>
          </a:lstStyle>
          <a:p>
            <a:pPr lvl="0">
              <a:lnSpc>
                <a:spcPct val="79000"/>
              </a:lnSpc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33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The Danish Institute for Human Rights\Jobs\3767_PowerPoint slide samling\Received\Work\IMR_PP_Baggrun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20" y="-1"/>
            <a:ext cx="9167520" cy="68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43137" y="6414863"/>
            <a:ext cx="634753" cy="25152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0B2AD16-FD8F-4FB2-8E17-A20E5CB5629B}" type="datetime1">
              <a:rPr lang="en-GB" smtClean="0"/>
              <a:t>06/12/2015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711101" y="5483275"/>
            <a:ext cx="1181201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-271005" y="4709953"/>
            <a:ext cx="301009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984375"/>
            <a:ext cx="5059363" cy="4715021"/>
          </a:xfrm>
          <a:noFill/>
        </p:spPr>
        <p:txBody>
          <a:bodyPr/>
          <a:lstStyle>
            <a:lvl1pPr marL="0">
              <a:lnSpc>
                <a:spcPct val="96000"/>
              </a:lnSpc>
              <a:defRPr sz="26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8" y="-320"/>
            <a:ext cx="2880366" cy="1440183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3686175" y="1800225"/>
            <a:ext cx="5059363" cy="18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ctangle 11"/>
          <p:cNvSpPr/>
          <p:nvPr userDrawn="1"/>
        </p:nvSpPr>
        <p:spPr>
          <a:xfrm>
            <a:off x="3686175" y="6699396"/>
            <a:ext cx="5059363" cy="18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6087" y="1800224"/>
            <a:ext cx="2879725" cy="5057775"/>
          </a:xfrm>
          <a:noFill/>
        </p:spPr>
        <p:txBody>
          <a:bodyPr vert="horz" lIns="0" tIns="324000" rIns="0" bIns="0" rtlCol="0">
            <a:noAutofit/>
          </a:bodyPr>
          <a:lstStyle>
            <a:lvl1pPr>
              <a:defRPr lang="en-US" sz="4200" smtClean="0"/>
            </a:lvl1pPr>
            <a:lvl2pPr>
              <a:defRPr lang="en-US" sz="2600" smtClean="0"/>
            </a:lvl2pPr>
            <a:lvl3pPr>
              <a:defRPr lang="en-US" sz="2600" smtClean="0"/>
            </a:lvl3pPr>
            <a:lvl4pPr>
              <a:defRPr lang="en-US" sz="2600" smtClean="0"/>
            </a:lvl4pPr>
            <a:lvl5pPr>
              <a:defRPr lang="da-DK" sz="2600"/>
            </a:lvl5pPr>
          </a:lstStyle>
          <a:p>
            <a:pPr lvl="0">
              <a:lnSpc>
                <a:spcPct val="79000"/>
              </a:lnSpc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33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F742-D014-4ECE-8A63-7CA997DCCB72}" type="datetimeFigureOut">
              <a:rPr lang="da-DK" smtClean="0"/>
              <a:t>06-12-2015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D899-1ACD-4CAF-B70D-1224EBDCBE5E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056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088" y="1800225"/>
            <a:ext cx="2879725" cy="2879725"/>
          </a:xfrm>
          <a:solidFill>
            <a:schemeClr val="tx1"/>
          </a:solidFill>
        </p:spPr>
        <p:txBody>
          <a:bodyPr tIns="324000" anchor="t">
            <a:normAutofit/>
          </a:bodyPr>
          <a:lstStyle>
            <a:lvl1pPr marL="198000">
              <a:lnSpc>
                <a:spcPct val="79000"/>
              </a:lnSpc>
              <a:defRPr sz="42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43137" y="6414863"/>
            <a:ext cx="634753" cy="25152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9E97372B-B4D2-4322-B6F1-AE7881F9563E}" type="datetime1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06/12/2015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711101" y="5483275"/>
            <a:ext cx="1181201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-271005" y="4709953"/>
            <a:ext cx="301009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800225"/>
            <a:ext cx="5059363" cy="5057775"/>
          </a:xfrm>
        </p:spPr>
        <p:txBody>
          <a:bodyPr/>
          <a:lstStyle>
            <a:lvl1pPr>
              <a:lnSpc>
                <a:spcPct val="96000"/>
              </a:lnSpc>
              <a:defRPr sz="2600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6858000"/>
          </a:xfr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836712" y="3284984"/>
            <a:ext cx="1596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b="1" dirty="0" smtClean="0">
                <a:solidFill>
                  <a:prstClr val="white"/>
                </a:solidFill>
              </a:rPr>
              <a:t>Choose a background picture:</a:t>
            </a:r>
          </a:p>
          <a:p>
            <a:pPr algn="r"/>
            <a:endParaRPr lang="en-GB" sz="1000" dirty="0" smtClean="0">
              <a:solidFill>
                <a:prstClr val="white"/>
              </a:solidFill>
            </a:endParaRPr>
          </a:p>
          <a:p>
            <a:pPr algn="r"/>
            <a:r>
              <a:rPr lang="en-GB" sz="1000" dirty="0" smtClean="0">
                <a:solidFill>
                  <a:prstClr val="white"/>
                </a:solidFill>
              </a:rPr>
              <a:t>Click the icon in the </a:t>
            </a:r>
            <a:r>
              <a:rPr lang="en-GB" sz="1000" dirty="0" err="1" smtClean="0">
                <a:solidFill>
                  <a:prstClr val="white"/>
                </a:solidFill>
              </a:rPr>
              <a:t>center</a:t>
            </a:r>
            <a:r>
              <a:rPr lang="en-GB" sz="1000" dirty="0" smtClean="0">
                <a:solidFill>
                  <a:prstClr val="white"/>
                </a:solidFill>
              </a:rPr>
              <a:t>, choose a picture, send the picture to the back, by </a:t>
            </a:r>
            <a:r>
              <a:rPr lang="en-GB" sz="1000" dirty="0" err="1" smtClean="0">
                <a:solidFill>
                  <a:prstClr val="white"/>
                </a:solidFill>
              </a:rPr>
              <a:t>rightclicking</a:t>
            </a:r>
            <a:r>
              <a:rPr lang="en-GB" sz="1000" dirty="0" smtClean="0">
                <a:solidFill>
                  <a:prstClr val="white"/>
                </a:solidFill>
              </a:rPr>
              <a:t> the picture and select “Send to back”.</a:t>
            </a:r>
            <a:endParaRPr lang="en-GB" sz="1000" dirty="0">
              <a:solidFill>
                <a:prstClr val="white"/>
              </a:solidFill>
            </a:endParaRP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9252520" y="2161094"/>
            <a:ext cx="1668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000" b="1" dirty="0" smtClean="0">
                <a:solidFill>
                  <a:prstClr val="white"/>
                </a:solidFill>
                <a:latin typeface="Calibri"/>
              </a:rPr>
              <a:t>Go from Heading to bodytext:</a:t>
            </a:r>
            <a:endParaRPr lang="da-DK" sz="1000" dirty="0">
              <a:solidFill>
                <a:prstClr val="white"/>
              </a:solidFill>
              <a:latin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da-DK" sz="1000" dirty="0" smtClean="0">
                <a:solidFill>
                  <a:prstClr val="white"/>
                </a:solidFill>
                <a:latin typeface="Calibri"/>
              </a:rPr>
              <a:t>Use ‘Decrease </a:t>
            </a:r>
            <a:r>
              <a:rPr lang="da-DK" sz="1000" dirty="0">
                <a:solidFill>
                  <a:prstClr val="white"/>
                </a:solidFill>
                <a:latin typeface="Calibri"/>
              </a:rPr>
              <a:t>/ </a:t>
            </a:r>
            <a:r>
              <a:rPr lang="da-DK" sz="1000" dirty="0" smtClean="0">
                <a:solidFill>
                  <a:prstClr val="white"/>
                </a:solidFill>
                <a:latin typeface="Calibri"/>
              </a:rPr>
              <a:t>Increase </a:t>
            </a:r>
            <a:r>
              <a:rPr lang="da-DK" sz="1000" dirty="0">
                <a:solidFill>
                  <a:prstClr val="white"/>
                </a:solidFill>
                <a:latin typeface="Calibri"/>
              </a:rPr>
              <a:t/>
            </a:r>
            <a:br>
              <a:rPr lang="da-DK" sz="1000" dirty="0">
                <a:solidFill>
                  <a:prstClr val="white"/>
                </a:solidFill>
                <a:latin typeface="Calibri"/>
              </a:rPr>
            </a:br>
            <a:r>
              <a:rPr lang="da-DK" sz="1000" dirty="0" smtClean="0">
                <a:solidFill>
                  <a:prstClr val="white"/>
                </a:solidFill>
                <a:latin typeface="Calibri"/>
              </a:rPr>
              <a:t>indent’ in order to use the various levels.</a:t>
            </a:r>
          </a:p>
          <a:p>
            <a:pPr eaLnBrk="1" hangingPunct="1">
              <a:spcBef>
                <a:spcPct val="50000"/>
              </a:spcBef>
            </a:pPr>
            <a:endParaRPr lang="da-DK" sz="1000" dirty="0" smtClea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2" name="Group 2"/>
          <p:cNvGrpSpPr>
            <a:grpSpLocks/>
          </p:cNvGrpSpPr>
          <p:nvPr userDrawn="1"/>
        </p:nvGrpSpPr>
        <p:grpSpPr bwMode="auto">
          <a:xfrm>
            <a:off x="9261171" y="2951471"/>
            <a:ext cx="1030287" cy="247650"/>
            <a:chOff x="-1114425" y="694586"/>
            <a:chExt cx="1030287" cy="248107"/>
          </a:xfrm>
        </p:grpSpPr>
        <p:pic>
          <p:nvPicPr>
            <p:cNvPr id="14" name="Picture 13" descr="fke3b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4425" y="706437"/>
              <a:ext cx="428625" cy="2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1813" y="704850"/>
              <a:ext cx="447675" cy="2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15"/>
            <p:cNvSpPr/>
            <p:nvPr/>
          </p:nvSpPr>
          <p:spPr>
            <a:xfrm>
              <a:off x="-909638" y="696177"/>
              <a:ext cx="246063" cy="2465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531813" y="694586"/>
              <a:ext cx="246063" cy="24651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9397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:\The Danish Institute for Human Rights\Jobs\3767_PowerPoint slide samling\Received\Work\IMR_PP_Baggrun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20" y="-1"/>
            <a:ext cx="9167520" cy="68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088" y="1800225"/>
            <a:ext cx="2879725" cy="2879725"/>
          </a:xfrm>
          <a:solidFill>
            <a:schemeClr val="tx1"/>
          </a:solidFill>
        </p:spPr>
        <p:txBody>
          <a:bodyPr tIns="288000" anchor="t">
            <a:normAutofit/>
          </a:bodyPr>
          <a:lstStyle>
            <a:lvl1pPr marL="198000">
              <a:lnSpc>
                <a:spcPct val="960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43137" y="6414863"/>
            <a:ext cx="634753" cy="25152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1CACB9A-B1BF-468D-AE38-35BA25B8AC39}" type="datetime1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06/12/2015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711101" y="5483275"/>
            <a:ext cx="1181201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-271005" y="4709953"/>
            <a:ext cx="301009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800225"/>
            <a:ext cx="5059363" cy="5057775"/>
          </a:xfrm>
        </p:spPr>
        <p:txBody>
          <a:bodyPr/>
          <a:lstStyle>
            <a:lvl1pPr marL="360000">
              <a:lnSpc>
                <a:spcPct val="100000"/>
              </a:lnSpc>
              <a:defRPr sz="2000" cap="none" baseline="0"/>
            </a:lvl1pPr>
            <a:lvl2pPr marL="360000">
              <a:lnSpc>
                <a:spcPct val="100000"/>
              </a:lnSpc>
              <a:defRPr/>
            </a:lvl2pPr>
            <a:lvl3pPr marL="360000">
              <a:lnSpc>
                <a:spcPct val="100000"/>
              </a:lnSpc>
              <a:defRPr/>
            </a:lvl3pPr>
            <a:lvl4pPr marL="360000">
              <a:lnSpc>
                <a:spcPct val="100000"/>
              </a:lnSpc>
              <a:defRPr/>
            </a:lvl4pPr>
            <a:lvl5pPr marL="360000"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8" y="-320"/>
            <a:ext cx="2880366" cy="144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99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43137" y="6414863"/>
            <a:ext cx="634753" cy="25152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8AA4994-35CC-4AD3-8283-C3B8920C8E6E}" type="datetime1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06/12/2015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711101" y="5483275"/>
            <a:ext cx="1181201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-271005" y="4709953"/>
            <a:ext cx="301009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800225"/>
            <a:ext cx="5059363" cy="5057775"/>
          </a:xfrm>
        </p:spPr>
        <p:txBody>
          <a:bodyPr/>
          <a:lstStyle>
            <a:lvl1pPr marL="360000">
              <a:lnSpc>
                <a:spcPct val="100000"/>
              </a:lnSpc>
              <a:defRPr sz="2000" cap="none" baseline="0"/>
            </a:lvl1pPr>
            <a:lvl2pPr marL="360000">
              <a:lnSpc>
                <a:spcPct val="100000"/>
              </a:lnSpc>
              <a:defRPr/>
            </a:lvl2pPr>
            <a:lvl3pPr marL="360000">
              <a:lnSpc>
                <a:spcPct val="100000"/>
              </a:lnSpc>
              <a:defRPr/>
            </a:lvl3pPr>
            <a:lvl4pPr marL="360000">
              <a:lnSpc>
                <a:spcPct val="100000"/>
              </a:lnSpc>
              <a:defRPr/>
            </a:lvl4pPr>
            <a:lvl5pPr marL="360000"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6088" y="1800225"/>
            <a:ext cx="2879725" cy="2879725"/>
          </a:xfrm>
        </p:spPr>
        <p:txBody>
          <a:bodyPr tIns="324000"/>
          <a:lstStyle>
            <a:lvl1pPr marL="198000">
              <a:lnSpc>
                <a:spcPct val="79000"/>
              </a:lnSpc>
              <a:defRPr sz="4200" cap="all" baseline="0"/>
            </a:lvl1pPr>
            <a:lvl2pPr marL="198000">
              <a:lnSpc>
                <a:spcPct val="79000"/>
              </a:lnSpc>
              <a:defRPr/>
            </a:lvl2pPr>
            <a:lvl3pPr marL="198000">
              <a:lnSpc>
                <a:spcPct val="79000"/>
              </a:lnSpc>
              <a:defRPr/>
            </a:lvl3pPr>
            <a:lvl4pPr marL="198000">
              <a:lnSpc>
                <a:spcPct val="79000"/>
              </a:lnSpc>
              <a:defRPr/>
            </a:lvl4pPr>
            <a:lvl5pPr marL="198000">
              <a:lnSpc>
                <a:spcPct val="79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658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81CE-EFF3-4B65-86FF-816D4AC0BF71}" type="datetime1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06/12/2015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46088" y="1800225"/>
            <a:ext cx="2879725" cy="2879725"/>
          </a:xfrm>
        </p:spPr>
        <p:txBody>
          <a:bodyPr>
            <a:noAutofit/>
          </a:bodyPr>
          <a:lstStyle>
            <a:lvl1pPr marL="198000">
              <a:lnSpc>
                <a:spcPct val="96000"/>
              </a:lnSpc>
              <a:defRPr sz="2600" cap="all" baseline="0"/>
            </a:lvl1pPr>
            <a:lvl2pPr marL="198000">
              <a:lnSpc>
                <a:spcPct val="96000"/>
              </a:lnSpc>
              <a:defRPr sz="2600"/>
            </a:lvl2pPr>
            <a:lvl3pPr marL="198000">
              <a:lnSpc>
                <a:spcPct val="96000"/>
              </a:lnSpc>
              <a:defRPr sz="2600"/>
            </a:lvl3pPr>
            <a:lvl4pPr marL="198000">
              <a:lnSpc>
                <a:spcPct val="96000"/>
              </a:lnSpc>
              <a:defRPr sz="2600"/>
            </a:lvl4pPr>
            <a:lvl5pPr marL="198000">
              <a:lnSpc>
                <a:spcPct val="96000"/>
              </a:lnSpc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7332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E63A-793E-439A-AEAE-8E1C9DC2B891}" type="datetime1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06/12/2015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46088" y="1800225"/>
            <a:ext cx="2879725" cy="2879725"/>
          </a:xfrm>
        </p:spPr>
        <p:txBody>
          <a:bodyPr>
            <a:noAutofit/>
          </a:bodyPr>
          <a:lstStyle>
            <a:lvl1pPr marL="198000">
              <a:lnSpc>
                <a:spcPct val="96000"/>
              </a:lnSpc>
              <a:defRPr sz="2600" cap="all" baseline="0"/>
            </a:lvl1pPr>
            <a:lvl2pPr marL="198000">
              <a:lnSpc>
                <a:spcPct val="96000"/>
              </a:lnSpc>
              <a:defRPr sz="2600"/>
            </a:lvl2pPr>
            <a:lvl3pPr marL="198000">
              <a:lnSpc>
                <a:spcPct val="96000"/>
              </a:lnSpc>
              <a:defRPr sz="2600"/>
            </a:lvl3pPr>
            <a:lvl4pPr marL="198000">
              <a:lnSpc>
                <a:spcPct val="96000"/>
              </a:lnSpc>
              <a:defRPr sz="2600"/>
            </a:lvl4pPr>
            <a:lvl5pPr marL="198000">
              <a:lnSpc>
                <a:spcPct val="96000"/>
              </a:lnSpc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686175" y="1800225"/>
            <a:ext cx="5059363" cy="50577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9288570" y="1801863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prstClr val="white"/>
                </a:solidFill>
              </a:rPr>
              <a:t>To add a picture:</a:t>
            </a:r>
          </a:p>
          <a:p>
            <a:endParaRPr lang="en-GB" sz="1000" b="1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en-GB" sz="1000" dirty="0" smtClean="0">
                <a:solidFill>
                  <a:prstClr val="white"/>
                </a:solidFill>
              </a:rPr>
              <a:t>Click the icon in the </a:t>
            </a:r>
            <a:r>
              <a:rPr lang="en-GB" sz="1000" dirty="0" err="1" smtClean="0">
                <a:solidFill>
                  <a:prstClr val="white"/>
                </a:solidFill>
              </a:rPr>
              <a:t>center</a:t>
            </a:r>
            <a:r>
              <a:rPr lang="en-GB" sz="1000" dirty="0" smtClean="0">
                <a:solidFill>
                  <a:prstClr val="white"/>
                </a:solidFill>
              </a:rPr>
              <a:t> of the frame.</a:t>
            </a:r>
            <a:endParaRPr lang="en-GB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1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:\The Danish Institute for Human Rights\Jobs\3767_PowerPoint slide samling\Received\Work\IMR_PP_Baggrun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20" y="-1"/>
            <a:ext cx="9167520" cy="68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088" y="1800225"/>
            <a:ext cx="2879725" cy="2879725"/>
          </a:xfrm>
          <a:solidFill>
            <a:schemeClr val="tx1"/>
          </a:solidFill>
        </p:spPr>
        <p:txBody>
          <a:bodyPr tIns="288000" anchor="t">
            <a:normAutofit/>
          </a:bodyPr>
          <a:lstStyle>
            <a:lvl1pPr marL="198000">
              <a:lnSpc>
                <a:spcPct val="960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43137" y="6414863"/>
            <a:ext cx="634753" cy="25152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1CACB9A-B1BF-468D-AE38-35BA25B8AC39}" type="datetime1">
              <a:rPr lang="en-GB" smtClean="0"/>
              <a:t>06/12/2015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711101" y="5483275"/>
            <a:ext cx="1181201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-271005" y="4709953"/>
            <a:ext cx="301009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800225"/>
            <a:ext cx="5059363" cy="5057775"/>
          </a:xfrm>
        </p:spPr>
        <p:txBody>
          <a:bodyPr/>
          <a:lstStyle>
            <a:lvl1pPr marL="360000">
              <a:lnSpc>
                <a:spcPct val="100000"/>
              </a:lnSpc>
              <a:defRPr sz="2000" cap="none" baseline="0"/>
            </a:lvl1pPr>
            <a:lvl2pPr marL="360000">
              <a:lnSpc>
                <a:spcPct val="100000"/>
              </a:lnSpc>
              <a:defRPr/>
            </a:lvl2pPr>
            <a:lvl3pPr marL="360000">
              <a:lnSpc>
                <a:spcPct val="100000"/>
              </a:lnSpc>
              <a:defRPr/>
            </a:lvl3pPr>
            <a:lvl4pPr marL="360000">
              <a:lnSpc>
                <a:spcPct val="100000"/>
              </a:lnSpc>
              <a:defRPr/>
            </a:lvl4pPr>
            <a:lvl5pPr marL="360000"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8" y="-320"/>
            <a:ext cx="2880366" cy="144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41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686175" y="1800225"/>
            <a:ext cx="5059363" cy="5057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267" y="1800225"/>
            <a:ext cx="4114271" cy="5057773"/>
          </a:xfrm>
        </p:spPr>
        <p:txBody>
          <a:bodyPr/>
          <a:lstStyle>
            <a:lvl1pPr marL="0">
              <a:defRPr/>
            </a:lvl1pPr>
            <a:lvl2pPr marL="0">
              <a:defRPr/>
            </a:lvl2pPr>
            <a:lvl3pPr marL="0">
              <a:defRPr/>
            </a:lvl3pPr>
            <a:lvl4pPr marL="0">
              <a:defRPr/>
            </a:lvl4pPr>
            <a:lvl5pPr marL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F3BD-0937-4181-BFE5-1140B5360596}" type="datetime1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06/12/2015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 rot="10800000">
            <a:off x="4036483" y="1827061"/>
            <a:ext cx="598488" cy="1025874"/>
          </a:xfrm>
          <a:solidFill>
            <a:schemeClr val="tx1"/>
          </a:solidFill>
        </p:spPr>
        <p:txBody>
          <a:bodyPr tIns="0" anchor="t">
            <a:noAutofit/>
          </a:bodyPr>
          <a:lstStyle>
            <a:lvl1pPr marL="0">
              <a:defRPr sz="10000" b="1"/>
            </a:lvl1pPr>
            <a:lvl2pPr marL="0">
              <a:defRPr/>
            </a:lvl2pPr>
            <a:lvl3pPr marL="0">
              <a:defRPr/>
            </a:lvl3pPr>
            <a:lvl4pPr marL="0">
              <a:defRPr/>
            </a:lvl4pPr>
            <a:lvl5pPr marL="0">
              <a:defRPr/>
            </a:lvl5pPr>
          </a:lstStyle>
          <a:p>
            <a:pPr lvl="0"/>
            <a:r>
              <a:rPr lang="en-GB" smtClean="0"/>
              <a:t>“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46088" y="1800225"/>
            <a:ext cx="2879725" cy="28797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749319" y="1800225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 smtClean="0">
                <a:solidFill>
                  <a:prstClr val="white"/>
                </a:solidFill>
              </a:rPr>
              <a:t>To add a picture:</a:t>
            </a:r>
          </a:p>
          <a:p>
            <a:pPr algn="r"/>
            <a:endParaRPr lang="en-GB" sz="1000" b="1" dirty="0" smtClean="0">
              <a:solidFill>
                <a:prstClr val="white"/>
              </a:solidFill>
            </a:endParaRPr>
          </a:p>
          <a:p>
            <a:pPr algn="r">
              <a:defRPr/>
            </a:pPr>
            <a:r>
              <a:rPr lang="en-GB" sz="1000" dirty="0" smtClean="0">
                <a:solidFill>
                  <a:prstClr val="white"/>
                </a:solidFill>
              </a:rPr>
              <a:t>Click the icon in the </a:t>
            </a:r>
            <a:r>
              <a:rPr lang="en-GB" sz="1000" dirty="0" err="1" smtClean="0">
                <a:solidFill>
                  <a:prstClr val="white"/>
                </a:solidFill>
              </a:rPr>
              <a:t>center</a:t>
            </a:r>
            <a:r>
              <a:rPr lang="en-GB" sz="1000" dirty="0" smtClean="0">
                <a:solidFill>
                  <a:prstClr val="white"/>
                </a:solidFill>
              </a:rPr>
              <a:t> of the frame.</a:t>
            </a:r>
            <a:endParaRPr lang="en-GB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77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74" y="4679949"/>
            <a:ext cx="5059364" cy="21780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990A-4EE0-4A66-BF53-15638592CDAB}" type="datetime1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06/12/2015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46088" y="1800225"/>
            <a:ext cx="2879725" cy="2879725"/>
          </a:xfrm>
        </p:spPr>
        <p:txBody>
          <a:bodyPr>
            <a:noAutofit/>
          </a:bodyPr>
          <a:lstStyle>
            <a:lvl1pPr marL="198000">
              <a:lnSpc>
                <a:spcPct val="96000"/>
              </a:lnSpc>
              <a:defRPr sz="2600" cap="all" baseline="0"/>
            </a:lvl1pPr>
            <a:lvl2pPr marL="198000">
              <a:lnSpc>
                <a:spcPct val="96000"/>
              </a:lnSpc>
              <a:defRPr sz="2600"/>
            </a:lvl2pPr>
            <a:lvl3pPr marL="198000">
              <a:lnSpc>
                <a:spcPct val="96000"/>
              </a:lnSpc>
              <a:defRPr sz="2600"/>
            </a:lvl3pPr>
            <a:lvl4pPr marL="198000">
              <a:lnSpc>
                <a:spcPct val="96000"/>
              </a:lnSpc>
              <a:defRPr sz="2600"/>
            </a:lvl4pPr>
            <a:lvl5pPr marL="198000">
              <a:lnSpc>
                <a:spcPct val="96000"/>
              </a:lnSpc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686175" y="1800225"/>
            <a:ext cx="5059363" cy="28797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Box 12"/>
          <p:cNvSpPr txBox="1"/>
          <p:nvPr userDrawn="1"/>
        </p:nvSpPr>
        <p:spPr>
          <a:xfrm>
            <a:off x="9252520" y="1800225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prstClr val="white"/>
                </a:solidFill>
              </a:rPr>
              <a:t>To add a picture:</a:t>
            </a:r>
          </a:p>
          <a:p>
            <a:endParaRPr lang="en-GB" sz="1000" b="1" dirty="0" smtClean="0">
              <a:solidFill>
                <a:prstClr val="white"/>
              </a:solidFill>
            </a:endParaRPr>
          </a:p>
          <a:p>
            <a:pPr>
              <a:defRPr/>
            </a:pPr>
            <a:r>
              <a:rPr lang="en-GB" sz="1000" dirty="0" smtClean="0">
                <a:solidFill>
                  <a:prstClr val="white"/>
                </a:solidFill>
              </a:rPr>
              <a:t>Click the icon in the </a:t>
            </a:r>
            <a:r>
              <a:rPr lang="en-GB" sz="1000" dirty="0" err="1" smtClean="0">
                <a:solidFill>
                  <a:prstClr val="white"/>
                </a:solidFill>
              </a:rPr>
              <a:t>center</a:t>
            </a:r>
            <a:r>
              <a:rPr lang="en-GB" sz="1000" dirty="0" smtClean="0">
                <a:solidFill>
                  <a:prstClr val="white"/>
                </a:solidFill>
              </a:rPr>
              <a:t> of the frame.</a:t>
            </a:r>
            <a:endParaRPr lang="en-GB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35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6000"/>
              </a:lnSpc>
              <a:defRPr sz="2600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DCDF-7712-488A-8A9F-ABDD3C8AED26}" type="datetime1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06/12/2015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6088" y="1800225"/>
            <a:ext cx="2879725" cy="50577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749319" y="1800225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 smtClean="0">
                <a:solidFill>
                  <a:prstClr val="white"/>
                </a:solidFill>
              </a:rPr>
              <a:t>To add a picture:</a:t>
            </a:r>
          </a:p>
          <a:p>
            <a:pPr algn="r"/>
            <a:endParaRPr lang="en-GB" sz="1000" b="1" dirty="0" smtClean="0">
              <a:solidFill>
                <a:prstClr val="white"/>
              </a:solidFill>
            </a:endParaRPr>
          </a:p>
          <a:p>
            <a:pPr algn="r">
              <a:defRPr/>
            </a:pPr>
            <a:r>
              <a:rPr lang="en-GB" sz="1000" dirty="0" smtClean="0">
                <a:solidFill>
                  <a:prstClr val="white"/>
                </a:solidFill>
              </a:rPr>
              <a:t>Click the icon in the </a:t>
            </a:r>
            <a:r>
              <a:rPr lang="en-GB" sz="1000" dirty="0" err="1" smtClean="0">
                <a:solidFill>
                  <a:prstClr val="white"/>
                </a:solidFill>
              </a:rPr>
              <a:t>center</a:t>
            </a:r>
            <a:r>
              <a:rPr lang="en-GB" sz="1000" dirty="0" smtClean="0">
                <a:solidFill>
                  <a:prstClr val="white"/>
                </a:solidFill>
              </a:rPr>
              <a:t> of the frame.</a:t>
            </a:r>
            <a:endParaRPr lang="en-GB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61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A8A56-B533-4AA3-9029-3025DC3E5EDB}" type="datetime1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06/12/2015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64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E75F-9A97-4AB3-A7AE-9220DADFE4BC}" type="datetime1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06/12/2015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22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fr-F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800225"/>
            <a:ext cx="8299450" cy="5057774"/>
          </a:xfrm>
        </p:spPr>
        <p:txBody>
          <a:bodyPr/>
          <a:lstStyle>
            <a:lvl1pPr>
              <a:lnSpc>
                <a:spcPct val="96000"/>
              </a:lnSpc>
              <a:defRPr lang="fr-FR" sz="2000" kern="1200" cap="none" baseline="0" noProof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F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983A-6C53-455D-B3D0-A2CAD4772B0E}" type="datetime1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06/12/2015</a:t>
            </a:fld>
            <a:endParaRPr lang="fr-FR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fr-FR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fr-FR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20688" y="1800225"/>
            <a:ext cx="1512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 smtClean="0">
                <a:solidFill>
                  <a:prstClr val="white"/>
                </a:solidFill>
              </a:rPr>
              <a:t> It is generally not desirable to use long texts in a PowerPoint presentation. Please try to avoid using this layout</a:t>
            </a:r>
          </a:p>
        </p:txBody>
      </p:sp>
    </p:spTree>
    <p:extLst>
      <p:ext uri="{BB962C8B-B14F-4D97-AF65-F5344CB8AC3E}">
        <p14:creationId xmlns:p14="http://schemas.microsoft.com/office/powerpoint/2010/main" val="2556844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The Danish Institute for Human Rights\Jobs\3767_PowerPoint slide samling\Received\Work\IMR_PP_Baggrun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20" y="-1"/>
            <a:ext cx="9167520" cy="68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43137" y="6414863"/>
            <a:ext cx="634753" cy="25152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66A9866-0C21-4EEE-8C4F-25C73776146B}" type="datetime1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06/12/2015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711101" y="5483275"/>
            <a:ext cx="1181201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-271005" y="4709953"/>
            <a:ext cx="301009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984375"/>
            <a:ext cx="5059363" cy="4715021"/>
          </a:xfrm>
          <a:noFill/>
        </p:spPr>
        <p:txBody>
          <a:bodyPr/>
          <a:lstStyle>
            <a:lvl1pPr marL="0">
              <a:lnSpc>
                <a:spcPct val="96000"/>
              </a:lnSpc>
              <a:defRPr sz="26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8" y="-320"/>
            <a:ext cx="2880366" cy="1440183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3686175" y="1800225"/>
            <a:ext cx="5059363" cy="18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6175" y="6699396"/>
            <a:ext cx="5059363" cy="18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6087" y="1800224"/>
            <a:ext cx="2879725" cy="5057775"/>
          </a:xfrm>
          <a:noFill/>
        </p:spPr>
        <p:txBody>
          <a:bodyPr vert="horz" lIns="0" tIns="324000" rIns="0" bIns="0" rtlCol="0">
            <a:noAutofit/>
          </a:bodyPr>
          <a:lstStyle>
            <a:lvl1pPr>
              <a:defRPr lang="en-US" sz="4200" smtClean="0"/>
            </a:lvl1pPr>
            <a:lvl2pPr>
              <a:defRPr lang="en-US" sz="2600" smtClean="0"/>
            </a:lvl2pPr>
            <a:lvl3pPr>
              <a:defRPr lang="en-US" sz="2600" smtClean="0"/>
            </a:lvl3pPr>
            <a:lvl4pPr>
              <a:defRPr lang="en-US" sz="2600" smtClean="0"/>
            </a:lvl4pPr>
            <a:lvl5pPr>
              <a:defRPr lang="da-DK" sz="2600"/>
            </a:lvl5pPr>
          </a:lstStyle>
          <a:p>
            <a:pPr lvl="0">
              <a:lnSpc>
                <a:spcPct val="79000"/>
              </a:lnSpc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382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The Danish Institute for Human Rights\Jobs\3767_PowerPoint slide samling\Received\Work\IMR_PP_Baggrun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20" y="-1"/>
            <a:ext cx="9167520" cy="68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43137" y="6414863"/>
            <a:ext cx="634753" cy="25152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0B2AD16-FD8F-4FB2-8E17-A20E5CB5629B}" type="datetime1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06/12/2015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711101" y="5483275"/>
            <a:ext cx="1181201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-271005" y="4709953"/>
            <a:ext cx="301009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984375"/>
            <a:ext cx="5059363" cy="4715021"/>
          </a:xfrm>
          <a:noFill/>
        </p:spPr>
        <p:txBody>
          <a:bodyPr/>
          <a:lstStyle>
            <a:lvl1pPr marL="0">
              <a:lnSpc>
                <a:spcPct val="96000"/>
              </a:lnSpc>
              <a:defRPr sz="26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8" y="-320"/>
            <a:ext cx="2880366" cy="1440183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3686175" y="1800225"/>
            <a:ext cx="5059363" cy="18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6175" y="6699396"/>
            <a:ext cx="5059363" cy="18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6087" y="1800224"/>
            <a:ext cx="2879725" cy="5057775"/>
          </a:xfrm>
          <a:noFill/>
        </p:spPr>
        <p:txBody>
          <a:bodyPr vert="horz" lIns="0" tIns="324000" rIns="0" bIns="0" rtlCol="0">
            <a:noAutofit/>
          </a:bodyPr>
          <a:lstStyle>
            <a:lvl1pPr>
              <a:defRPr lang="en-US" sz="4200" smtClean="0"/>
            </a:lvl1pPr>
            <a:lvl2pPr>
              <a:defRPr lang="en-US" sz="2600" smtClean="0"/>
            </a:lvl2pPr>
            <a:lvl3pPr>
              <a:defRPr lang="en-US" sz="2600" smtClean="0"/>
            </a:lvl3pPr>
            <a:lvl4pPr>
              <a:defRPr lang="en-US" sz="2600" smtClean="0"/>
            </a:lvl4pPr>
            <a:lvl5pPr>
              <a:defRPr lang="da-DK" sz="2600"/>
            </a:lvl5pPr>
          </a:lstStyle>
          <a:p>
            <a:pPr lvl="0">
              <a:lnSpc>
                <a:spcPct val="79000"/>
              </a:lnSpc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310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2158999"/>
            <a:ext cx="8299450" cy="4551363"/>
          </a:xfrm>
        </p:spPr>
        <p:txBody>
          <a:bodyPr tIns="0"/>
          <a:lstStyle>
            <a:lvl1pPr>
              <a:lnSpc>
                <a:spcPct val="96000"/>
              </a:lnSpc>
              <a:defRPr lang="fr-FR" sz="2000" kern="1200" cap="none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D244-F717-44C2-84FA-A588E381FA16}" type="datetime1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06/12/2015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da-DK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25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088" y="1800225"/>
            <a:ext cx="2879725" cy="2879725"/>
          </a:xfrm>
          <a:solidFill>
            <a:schemeClr val="tx1"/>
          </a:solidFill>
        </p:spPr>
        <p:txBody>
          <a:bodyPr tIns="324000" anchor="t">
            <a:normAutofit/>
          </a:bodyPr>
          <a:lstStyle>
            <a:lvl1pPr marL="198000">
              <a:lnSpc>
                <a:spcPct val="79000"/>
              </a:lnSpc>
              <a:defRPr sz="42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43137" y="6414863"/>
            <a:ext cx="634753" cy="25152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9E97372B-B4D2-4322-B6F1-AE7881F9563E}" type="datetime1">
              <a:rPr lang="en-GB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06/12/2015</a:t>
            </a:fld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711101" y="5483275"/>
            <a:ext cx="1181201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-271005" y="4709953"/>
            <a:ext cx="301009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en-GB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800225"/>
            <a:ext cx="5059363" cy="5057775"/>
          </a:xfrm>
        </p:spPr>
        <p:txBody>
          <a:bodyPr/>
          <a:lstStyle>
            <a:lvl1pPr>
              <a:lnSpc>
                <a:spcPct val="96000"/>
              </a:lnSpc>
              <a:defRPr sz="2600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6858000"/>
          </a:xfrm>
          <a:noFill/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836712" y="3284984"/>
            <a:ext cx="1596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b="1" dirty="0" smtClean="0">
                <a:solidFill>
                  <a:prstClr val="white"/>
                </a:solidFill>
                <a:latin typeface="Calibri"/>
              </a:rPr>
              <a:t>Choose a background picture:</a:t>
            </a:r>
          </a:p>
          <a:p>
            <a:pPr algn="r"/>
            <a:endParaRPr lang="en-GB" sz="1000" dirty="0" smtClean="0">
              <a:solidFill>
                <a:prstClr val="white"/>
              </a:solidFill>
              <a:latin typeface="Calibri"/>
            </a:endParaRPr>
          </a:p>
          <a:p>
            <a:pPr algn="r"/>
            <a:r>
              <a:rPr lang="en-GB" sz="1000" dirty="0" smtClean="0">
                <a:solidFill>
                  <a:prstClr val="white"/>
                </a:solidFill>
                <a:latin typeface="Calibri"/>
              </a:rPr>
              <a:t>Click the icon in the </a:t>
            </a:r>
            <a:r>
              <a:rPr lang="en-GB" sz="1000" dirty="0" err="1" smtClean="0">
                <a:solidFill>
                  <a:prstClr val="white"/>
                </a:solidFill>
                <a:latin typeface="Calibri"/>
              </a:rPr>
              <a:t>center</a:t>
            </a:r>
            <a:r>
              <a:rPr lang="en-GB" sz="1000" dirty="0" smtClean="0">
                <a:solidFill>
                  <a:prstClr val="white"/>
                </a:solidFill>
                <a:latin typeface="Calibri"/>
              </a:rPr>
              <a:t>, choose a picture, send the picture to the back, by </a:t>
            </a:r>
            <a:r>
              <a:rPr lang="en-GB" sz="1000" dirty="0" err="1" smtClean="0">
                <a:solidFill>
                  <a:prstClr val="white"/>
                </a:solidFill>
                <a:latin typeface="Calibri"/>
              </a:rPr>
              <a:t>rightclicking</a:t>
            </a:r>
            <a:r>
              <a:rPr lang="en-GB" sz="1000" dirty="0" smtClean="0">
                <a:solidFill>
                  <a:prstClr val="white"/>
                </a:solidFill>
                <a:latin typeface="Calibri"/>
              </a:rPr>
              <a:t> the picture and select “Send to back”.</a:t>
            </a:r>
            <a:endParaRPr lang="en-GB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9252520" y="2161094"/>
            <a:ext cx="1668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000" b="1" dirty="0" smtClean="0">
                <a:solidFill>
                  <a:prstClr val="white"/>
                </a:solidFill>
                <a:latin typeface="Calibri"/>
              </a:rPr>
              <a:t>Go from Heading to bodytext:</a:t>
            </a:r>
            <a:endParaRPr lang="da-DK" sz="1000" dirty="0">
              <a:solidFill>
                <a:prstClr val="white"/>
              </a:solidFill>
              <a:latin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da-DK" sz="1000" dirty="0" smtClean="0">
                <a:solidFill>
                  <a:prstClr val="white"/>
                </a:solidFill>
                <a:latin typeface="Calibri"/>
              </a:rPr>
              <a:t>Use ‘Decrease </a:t>
            </a:r>
            <a:r>
              <a:rPr lang="da-DK" sz="1000" dirty="0">
                <a:solidFill>
                  <a:prstClr val="white"/>
                </a:solidFill>
                <a:latin typeface="Calibri"/>
              </a:rPr>
              <a:t>/ </a:t>
            </a:r>
            <a:r>
              <a:rPr lang="da-DK" sz="1000" dirty="0" smtClean="0">
                <a:solidFill>
                  <a:prstClr val="white"/>
                </a:solidFill>
                <a:latin typeface="Calibri"/>
              </a:rPr>
              <a:t>Increase </a:t>
            </a:r>
            <a:r>
              <a:rPr lang="da-DK" sz="1000" dirty="0">
                <a:solidFill>
                  <a:prstClr val="white"/>
                </a:solidFill>
                <a:latin typeface="Calibri"/>
              </a:rPr>
              <a:t/>
            </a:r>
            <a:br>
              <a:rPr lang="da-DK" sz="1000" dirty="0">
                <a:solidFill>
                  <a:prstClr val="white"/>
                </a:solidFill>
                <a:latin typeface="Calibri"/>
              </a:rPr>
            </a:br>
            <a:r>
              <a:rPr lang="da-DK" sz="1000" dirty="0" smtClean="0">
                <a:solidFill>
                  <a:prstClr val="white"/>
                </a:solidFill>
                <a:latin typeface="Calibri"/>
              </a:rPr>
              <a:t>indent’ in order to use the various levels.</a:t>
            </a:r>
          </a:p>
          <a:p>
            <a:pPr eaLnBrk="1" hangingPunct="1">
              <a:spcBef>
                <a:spcPct val="50000"/>
              </a:spcBef>
            </a:pPr>
            <a:endParaRPr lang="da-DK" sz="1000" dirty="0" smtClea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2" name="Group 2"/>
          <p:cNvGrpSpPr>
            <a:grpSpLocks/>
          </p:cNvGrpSpPr>
          <p:nvPr userDrawn="1"/>
        </p:nvGrpSpPr>
        <p:grpSpPr bwMode="auto">
          <a:xfrm>
            <a:off x="9261171" y="2951471"/>
            <a:ext cx="1030287" cy="247650"/>
            <a:chOff x="-1114425" y="694586"/>
            <a:chExt cx="1030287" cy="248107"/>
          </a:xfrm>
        </p:grpSpPr>
        <p:pic>
          <p:nvPicPr>
            <p:cNvPr id="14" name="Picture 13" descr="fke3b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4425" y="706437"/>
              <a:ext cx="428625" cy="2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1813" y="704850"/>
              <a:ext cx="447675" cy="2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15"/>
            <p:cNvSpPr/>
            <p:nvPr/>
          </p:nvSpPr>
          <p:spPr>
            <a:xfrm>
              <a:off x="-909638" y="696177"/>
              <a:ext cx="246063" cy="2465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531813" y="694586"/>
              <a:ext cx="246063" cy="24651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59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43137" y="6414863"/>
            <a:ext cx="634753" cy="25152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8AA4994-35CC-4AD3-8283-C3B8920C8E6E}" type="datetime1">
              <a:rPr lang="en-GB" smtClean="0"/>
              <a:t>06/12/2015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711101" y="5483275"/>
            <a:ext cx="1181201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-271005" y="4709953"/>
            <a:ext cx="301009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800225"/>
            <a:ext cx="5059363" cy="5057775"/>
          </a:xfrm>
        </p:spPr>
        <p:txBody>
          <a:bodyPr/>
          <a:lstStyle>
            <a:lvl1pPr marL="360000">
              <a:lnSpc>
                <a:spcPct val="100000"/>
              </a:lnSpc>
              <a:defRPr sz="2000" cap="none" baseline="0"/>
            </a:lvl1pPr>
            <a:lvl2pPr marL="360000">
              <a:lnSpc>
                <a:spcPct val="100000"/>
              </a:lnSpc>
              <a:defRPr/>
            </a:lvl2pPr>
            <a:lvl3pPr marL="360000">
              <a:lnSpc>
                <a:spcPct val="100000"/>
              </a:lnSpc>
              <a:defRPr/>
            </a:lvl3pPr>
            <a:lvl4pPr marL="360000">
              <a:lnSpc>
                <a:spcPct val="100000"/>
              </a:lnSpc>
              <a:defRPr/>
            </a:lvl4pPr>
            <a:lvl5pPr marL="360000"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6088" y="1800225"/>
            <a:ext cx="2879725" cy="2879725"/>
          </a:xfrm>
        </p:spPr>
        <p:txBody>
          <a:bodyPr tIns="324000"/>
          <a:lstStyle>
            <a:lvl1pPr marL="198000">
              <a:lnSpc>
                <a:spcPct val="79000"/>
              </a:lnSpc>
              <a:defRPr sz="4200" cap="all" baseline="0"/>
            </a:lvl1pPr>
            <a:lvl2pPr marL="198000">
              <a:lnSpc>
                <a:spcPct val="79000"/>
              </a:lnSpc>
              <a:defRPr/>
            </a:lvl2pPr>
            <a:lvl3pPr marL="198000">
              <a:lnSpc>
                <a:spcPct val="79000"/>
              </a:lnSpc>
              <a:defRPr/>
            </a:lvl3pPr>
            <a:lvl4pPr marL="198000">
              <a:lnSpc>
                <a:spcPct val="79000"/>
              </a:lnSpc>
              <a:defRPr/>
            </a:lvl4pPr>
            <a:lvl5pPr marL="198000">
              <a:lnSpc>
                <a:spcPct val="79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934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:\The Danish Institute for Human Rights\Jobs\3767_PowerPoint slide samling\Received\Work\IMR_PP_Baggrun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20" y="-1"/>
            <a:ext cx="9167520" cy="68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088" y="1800225"/>
            <a:ext cx="2879725" cy="2879725"/>
          </a:xfrm>
          <a:solidFill>
            <a:schemeClr val="tx1"/>
          </a:solidFill>
        </p:spPr>
        <p:txBody>
          <a:bodyPr tIns="288000" anchor="t">
            <a:normAutofit/>
          </a:bodyPr>
          <a:lstStyle>
            <a:lvl1pPr marL="198000">
              <a:lnSpc>
                <a:spcPct val="960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43137" y="6414863"/>
            <a:ext cx="634753" cy="25152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1CACB9A-B1BF-468D-AE38-35BA25B8AC39}" type="datetime1">
              <a:rPr lang="en-GB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06/12/2015</a:t>
            </a:fld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711101" y="5483275"/>
            <a:ext cx="1181201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-271005" y="4709953"/>
            <a:ext cx="301009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en-GB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800225"/>
            <a:ext cx="5059363" cy="5057775"/>
          </a:xfrm>
        </p:spPr>
        <p:txBody>
          <a:bodyPr/>
          <a:lstStyle>
            <a:lvl1pPr marL="360000">
              <a:lnSpc>
                <a:spcPct val="100000"/>
              </a:lnSpc>
              <a:defRPr sz="2000" cap="none" baseline="0"/>
            </a:lvl1pPr>
            <a:lvl2pPr marL="360000">
              <a:lnSpc>
                <a:spcPct val="100000"/>
              </a:lnSpc>
              <a:defRPr/>
            </a:lvl2pPr>
            <a:lvl3pPr marL="360000">
              <a:lnSpc>
                <a:spcPct val="100000"/>
              </a:lnSpc>
              <a:defRPr/>
            </a:lvl3pPr>
            <a:lvl4pPr marL="360000">
              <a:lnSpc>
                <a:spcPct val="100000"/>
              </a:lnSpc>
              <a:defRPr/>
            </a:lvl4pPr>
            <a:lvl5pPr marL="360000"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8" y="-320"/>
            <a:ext cx="2880366" cy="144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91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43137" y="6414863"/>
            <a:ext cx="634753" cy="25152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8AA4994-35CC-4AD3-8283-C3B8920C8E6E}" type="datetime1">
              <a:rPr lang="en-GB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06/12/2015</a:t>
            </a:fld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711101" y="5483275"/>
            <a:ext cx="1181201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-271005" y="4709953"/>
            <a:ext cx="301009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en-GB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800225"/>
            <a:ext cx="5059363" cy="5057775"/>
          </a:xfrm>
        </p:spPr>
        <p:txBody>
          <a:bodyPr/>
          <a:lstStyle>
            <a:lvl1pPr marL="360000">
              <a:lnSpc>
                <a:spcPct val="100000"/>
              </a:lnSpc>
              <a:defRPr sz="2000" cap="none" baseline="0"/>
            </a:lvl1pPr>
            <a:lvl2pPr marL="360000">
              <a:lnSpc>
                <a:spcPct val="100000"/>
              </a:lnSpc>
              <a:defRPr/>
            </a:lvl2pPr>
            <a:lvl3pPr marL="360000">
              <a:lnSpc>
                <a:spcPct val="100000"/>
              </a:lnSpc>
              <a:defRPr/>
            </a:lvl3pPr>
            <a:lvl4pPr marL="360000">
              <a:lnSpc>
                <a:spcPct val="100000"/>
              </a:lnSpc>
              <a:defRPr/>
            </a:lvl4pPr>
            <a:lvl5pPr marL="360000"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6088" y="1800225"/>
            <a:ext cx="2879725" cy="2879725"/>
          </a:xfrm>
        </p:spPr>
        <p:txBody>
          <a:bodyPr tIns="324000"/>
          <a:lstStyle>
            <a:lvl1pPr marL="198000">
              <a:lnSpc>
                <a:spcPct val="79000"/>
              </a:lnSpc>
              <a:defRPr sz="4200" cap="all" baseline="0"/>
            </a:lvl1pPr>
            <a:lvl2pPr marL="198000">
              <a:lnSpc>
                <a:spcPct val="79000"/>
              </a:lnSpc>
              <a:defRPr/>
            </a:lvl2pPr>
            <a:lvl3pPr marL="198000">
              <a:lnSpc>
                <a:spcPct val="79000"/>
              </a:lnSpc>
              <a:defRPr/>
            </a:lvl3pPr>
            <a:lvl4pPr marL="198000">
              <a:lnSpc>
                <a:spcPct val="79000"/>
              </a:lnSpc>
              <a:defRPr/>
            </a:lvl4pPr>
            <a:lvl5pPr marL="198000">
              <a:lnSpc>
                <a:spcPct val="79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647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81CE-EFF3-4B65-86FF-816D4AC0BF71}" type="datetime1">
              <a:rPr lang="en-GB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06/12/2015</a:t>
            </a:fld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46088" y="1800225"/>
            <a:ext cx="2879725" cy="2879725"/>
          </a:xfrm>
        </p:spPr>
        <p:txBody>
          <a:bodyPr>
            <a:noAutofit/>
          </a:bodyPr>
          <a:lstStyle>
            <a:lvl1pPr marL="198000">
              <a:lnSpc>
                <a:spcPct val="96000"/>
              </a:lnSpc>
              <a:defRPr sz="2600" cap="all" baseline="0"/>
            </a:lvl1pPr>
            <a:lvl2pPr marL="198000">
              <a:lnSpc>
                <a:spcPct val="96000"/>
              </a:lnSpc>
              <a:defRPr sz="2600"/>
            </a:lvl2pPr>
            <a:lvl3pPr marL="198000">
              <a:lnSpc>
                <a:spcPct val="96000"/>
              </a:lnSpc>
              <a:defRPr sz="2600"/>
            </a:lvl3pPr>
            <a:lvl4pPr marL="198000">
              <a:lnSpc>
                <a:spcPct val="96000"/>
              </a:lnSpc>
              <a:defRPr sz="2600"/>
            </a:lvl4pPr>
            <a:lvl5pPr marL="198000">
              <a:lnSpc>
                <a:spcPct val="96000"/>
              </a:lnSpc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4373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E63A-793E-439A-AEAE-8E1C9DC2B891}" type="datetime1">
              <a:rPr lang="en-GB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06/12/2015</a:t>
            </a:fld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46088" y="1800225"/>
            <a:ext cx="2879725" cy="2879725"/>
          </a:xfrm>
        </p:spPr>
        <p:txBody>
          <a:bodyPr>
            <a:noAutofit/>
          </a:bodyPr>
          <a:lstStyle>
            <a:lvl1pPr marL="198000">
              <a:lnSpc>
                <a:spcPct val="96000"/>
              </a:lnSpc>
              <a:defRPr sz="2600" cap="all" baseline="0"/>
            </a:lvl1pPr>
            <a:lvl2pPr marL="198000">
              <a:lnSpc>
                <a:spcPct val="96000"/>
              </a:lnSpc>
              <a:defRPr sz="2600"/>
            </a:lvl2pPr>
            <a:lvl3pPr marL="198000">
              <a:lnSpc>
                <a:spcPct val="96000"/>
              </a:lnSpc>
              <a:defRPr sz="2600"/>
            </a:lvl3pPr>
            <a:lvl4pPr marL="198000">
              <a:lnSpc>
                <a:spcPct val="96000"/>
              </a:lnSpc>
              <a:defRPr sz="2600"/>
            </a:lvl4pPr>
            <a:lvl5pPr marL="198000">
              <a:lnSpc>
                <a:spcPct val="96000"/>
              </a:lnSpc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686175" y="1800225"/>
            <a:ext cx="5059363" cy="50577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9288570" y="1801863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prstClr val="white"/>
                </a:solidFill>
                <a:latin typeface="Calibri"/>
              </a:rPr>
              <a:t>To add a picture:</a:t>
            </a:r>
          </a:p>
          <a:p>
            <a:endParaRPr lang="en-GB" sz="1000" b="1" dirty="0" smtClean="0">
              <a:solidFill>
                <a:prstClr val="white"/>
              </a:solidFill>
              <a:latin typeface="Calibri"/>
            </a:endParaRPr>
          </a:p>
          <a:p>
            <a:pPr>
              <a:defRPr/>
            </a:pPr>
            <a:r>
              <a:rPr lang="en-GB" sz="1000" dirty="0" smtClean="0">
                <a:solidFill>
                  <a:prstClr val="white"/>
                </a:solidFill>
                <a:latin typeface="Calibri"/>
              </a:rPr>
              <a:t>Click the icon in the </a:t>
            </a:r>
            <a:r>
              <a:rPr lang="en-GB" sz="1000" dirty="0" err="1" smtClean="0">
                <a:solidFill>
                  <a:prstClr val="white"/>
                </a:solidFill>
                <a:latin typeface="Calibri"/>
              </a:rPr>
              <a:t>center</a:t>
            </a:r>
            <a:r>
              <a:rPr lang="en-GB" sz="1000" dirty="0" smtClean="0">
                <a:solidFill>
                  <a:prstClr val="white"/>
                </a:solidFill>
                <a:latin typeface="Calibri"/>
              </a:rPr>
              <a:t> of the frame.</a:t>
            </a:r>
            <a:endParaRPr lang="en-GB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3739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686175" y="1800225"/>
            <a:ext cx="5059363" cy="5057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267" y="1800225"/>
            <a:ext cx="4114271" cy="5057773"/>
          </a:xfrm>
        </p:spPr>
        <p:txBody>
          <a:bodyPr/>
          <a:lstStyle>
            <a:lvl1pPr marL="0">
              <a:defRPr/>
            </a:lvl1pPr>
            <a:lvl2pPr marL="0">
              <a:defRPr/>
            </a:lvl2pPr>
            <a:lvl3pPr marL="0">
              <a:defRPr/>
            </a:lvl3pPr>
            <a:lvl4pPr marL="0">
              <a:defRPr/>
            </a:lvl4pPr>
            <a:lvl5pPr marL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F3BD-0937-4181-BFE5-1140B5360596}" type="datetime1">
              <a:rPr lang="en-GB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06/12/2015</a:t>
            </a:fld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 rot="10800000">
            <a:off x="4036483" y="1827061"/>
            <a:ext cx="598488" cy="1025874"/>
          </a:xfrm>
          <a:solidFill>
            <a:schemeClr val="tx1"/>
          </a:solidFill>
        </p:spPr>
        <p:txBody>
          <a:bodyPr tIns="0" anchor="t">
            <a:noAutofit/>
          </a:bodyPr>
          <a:lstStyle>
            <a:lvl1pPr marL="0">
              <a:defRPr sz="10000" b="1"/>
            </a:lvl1pPr>
            <a:lvl2pPr marL="0">
              <a:defRPr/>
            </a:lvl2pPr>
            <a:lvl3pPr marL="0">
              <a:defRPr/>
            </a:lvl3pPr>
            <a:lvl4pPr marL="0">
              <a:defRPr/>
            </a:lvl4pPr>
            <a:lvl5pPr marL="0">
              <a:defRPr/>
            </a:lvl5pPr>
          </a:lstStyle>
          <a:p>
            <a:pPr lvl="0"/>
            <a:r>
              <a:rPr lang="en-GB" smtClean="0"/>
              <a:t>“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46088" y="1800225"/>
            <a:ext cx="2879725" cy="28797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749319" y="1800225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 smtClean="0">
                <a:solidFill>
                  <a:prstClr val="white"/>
                </a:solidFill>
                <a:latin typeface="Calibri"/>
              </a:rPr>
              <a:t>To add a picture:</a:t>
            </a:r>
          </a:p>
          <a:p>
            <a:pPr algn="r"/>
            <a:endParaRPr lang="en-GB" sz="1000" b="1" dirty="0" smtClean="0">
              <a:solidFill>
                <a:prstClr val="white"/>
              </a:solidFill>
              <a:latin typeface="Calibri"/>
            </a:endParaRPr>
          </a:p>
          <a:p>
            <a:pPr algn="r">
              <a:defRPr/>
            </a:pPr>
            <a:r>
              <a:rPr lang="en-GB" sz="1000" dirty="0" smtClean="0">
                <a:solidFill>
                  <a:prstClr val="white"/>
                </a:solidFill>
                <a:latin typeface="Calibri"/>
              </a:rPr>
              <a:t>Click the icon in the </a:t>
            </a:r>
            <a:r>
              <a:rPr lang="en-GB" sz="1000" dirty="0" err="1" smtClean="0">
                <a:solidFill>
                  <a:prstClr val="white"/>
                </a:solidFill>
                <a:latin typeface="Calibri"/>
              </a:rPr>
              <a:t>center</a:t>
            </a:r>
            <a:r>
              <a:rPr lang="en-GB" sz="1000" dirty="0" smtClean="0">
                <a:solidFill>
                  <a:prstClr val="white"/>
                </a:solidFill>
                <a:latin typeface="Calibri"/>
              </a:rPr>
              <a:t> of the frame.</a:t>
            </a:r>
            <a:endParaRPr lang="en-GB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71648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74" y="4679949"/>
            <a:ext cx="5059364" cy="21780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990A-4EE0-4A66-BF53-15638592CDAB}" type="datetime1">
              <a:rPr lang="en-GB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06/12/2015</a:t>
            </a:fld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46088" y="1800225"/>
            <a:ext cx="2879725" cy="2879725"/>
          </a:xfrm>
        </p:spPr>
        <p:txBody>
          <a:bodyPr>
            <a:noAutofit/>
          </a:bodyPr>
          <a:lstStyle>
            <a:lvl1pPr marL="198000">
              <a:lnSpc>
                <a:spcPct val="96000"/>
              </a:lnSpc>
              <a:defRPr sz="2600" cap="all" baseline="0"/>
            </a:lvl1pPr>
            <a:lvl2pPr marL="198000">
              <a:lnSpc>
                <a:spcPct val="96000"/>
              </a:lnSpc>
              <a:defRPr sz="2600"/>
            </a:lvl2pPr>
            <a:lvl3pPr marL="198000">
              <a:lnSpc>
                <a:spcPct val="96000"/>
              </a:lnSpc>
              <a:defRPr sz="2600"/>
            </a:lvl3pPr>
            <a:lvl4pPr marL="198000">
              <a:lnSpc>
                <a:spcPct val="96000"/>
              </a:lnSpc>
              <a:defRPr sz="2600"/>
            </a:lvl4pPr>
            <a:lvl5pPr marL="198000">
              <a:lnSpc>
                <a:spcPct val="96000"/>
              </a:lnSpc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686175" y="1800225"/>
            <a:ext cx="5059363" cy="28797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Box 12"/>
          <p:cNvSpPr txBox="1"/>
          <p:nvPr userDrawn="1"/>
        </p:nvSpPr>
        <p:spPr>
          <a:xfrm>
            <a:off x="9252520" y="1800225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prstClr val="white"/>
                </a:solidFill>
                <a:latin typeface="Calibri"/>
              </a:rPr>
              <a:t>To add a picture:</a:t>
            </a:r>
          </a:p>
          <a:p>
            <a:endParaRPr lang="en-GB" sz="1000" b="1" dirty="0" smtClean="0">
              <a:solidFill>
                <a:prstClr val="white"/>
              </a:solidFill>
              <a:latin typeface="Calibri"/>
            </a:endParaRPr>
          </a:p>
          <a:p>
            <a:pPr>
              <a:defRPr/>
            </a:pPr>
            <a:r>
              <a:rPr lang="en-GB" sz="1000" dirty="0" smtClean="0">
                <a:solidFill>
                  <a:prstClr val="white"/>
                </a:solidFill>
                <a:latin typeface="Calibri"/>
              </a:rPr>
              <a:t>Click the icon in the </a:t>
            </a:r>
            <a:r>
              <a:rPr lang="en-GB" sz="1000" dirty="0" err="1" smtClean="0">
                <a:solidFill>
                  <a:prstClr val="white"/>
                </a:solidFill>
                <a:latin typeface="Calibri"/>
              </a:rPr>
              <a:t>center</a:t>
            </a:r>
            <a:r>
              <a:rPr lang="en-GB" sz="1000" dirty="0" smtClean="0">
                <a:solidFill>
                  <a:prstClr val="white"/>
                </a:solidFill>
                <a:latin typeface="Calibri"/>
              </a:rPr>
              <a:t> of the frame.</a:t>
            </a:r>
            <a:endParaRPr lang="en-GB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1264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6000"/>
              </a:lnSpc>
              <a:defRPr sz="2600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DCDF-7712-488A-8A9F-ABDD3C8AED26}" type="datetime1">
              <a:rPr lang="en-GB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06/12/2015</a:t>
            </a:fld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6088" y="1800225"/>
            <a:ext cx="2879725" cy="50577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749319" y="1800225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 smtClean="0">
                <a:solidFill>
                  <a:prstClr val="white"/>
                </a:solidFill>
                <a:latin typeface="Calibri"/>
              </a:rPr>
              <a:t>To add a picture:</a:t>
            </a:r>
          </a:p>
          <a:p>
            <a:pPr algn="r"/>
            <a:endParaRPr lang="en-GB" sz="1000" b="1" dirty="0" smtClean="0">
              <a:solidFill>
                <a:prstClr val="white"/>
              </a:solidFill>
              <a:latin typeface="Calibri"/>
            </a:endParaRPr>
          </a:p>
          <a:p>
            <a:pPr algn="r">
              <a:defRPr/>
            </a:pPr>
            <a:r>
              <a:rPr lang="en-GB" sz="1000" dirty="0" smtClean="0">
                <a:solidFill>
                  <a:prstClr val="white"/>
                </a:solidFill>
                <a:latin typeface="Calibri"/>
              </a:rPr>
              <a:t>Click the icon in the </a:t>
            </a:r>
            <a:r>
              <a:rPr lang="en-GB" sz="1000" dirty="0" err="1" smtClean="0">
                <a:solidFill>
                  <a:prstClr val="white"/>
                </a:solidFill>
                <a:latin typeface="Calibri"/>
              </a:rPr>
              <a:t>center</a:t>
            </a:r>
            <a:r>
              <a:rPr lang="en-GB" sz="1000" dirty="0" smtClean="0">
                <a:solidFill>
                  <a:prstClr val="white"/>
                </a:solidFill>
                <a:latin typeface="Calibri"/>
              </a:rPr>
              <a:t> of the frame.</a:t>
            </a:r>
            <a:endParaRPr lang="en-GB" sz="1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06508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A8A56-B533-4AA3-9029-3025DC3E5EDB}" type="datetime1">
              <a:rPr lang="en-GB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06/12/2015</a:t>
            </a:fld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75538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E75F-9A97-4AB3-A7AE-9220DADFE4BC}" type="datetime1">
              <a:rPr lang="en-GB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06/12/2015</a:t>
            </a:fld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0949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fr-F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800225"/>
            <a:ext cx="8299450" cy="5057774"/>
          </a:xfrm>
        </p:spPr>
        <p:txBody>
          <a:bodyPr/>
          <a:lstStyle>
            <a:lvl1pPr>
              <a:lnSpc>
                <a:spcPct val="96000"/>
              </a:lnSpc>
              <a:defRPr lang="fr-FR" sz="2000" kern="1200" cap="none" baseline="0" noProof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F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983A-6C53-455D-B3D0-A2CAD4772B0E}" type="datetime1">
              <a:rPr lang="en-GB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06/12/2015</a:t>
            </a:fld>
            <a:endParaRPr lang="fr-FR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fr-FR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20688" y="1800225"/>
            <a:ext cx="1512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 smtClean="0">
                <a:solidFill>
                  <a:prstClr val="white"/>
                </a:solidFill>
                <a:latin typeface="Calibri"/>
              </a:rPr>
              <a:t> It is generally not desirable to use long texts in a PowerPoint presentation. Please try to avoid using this layout</a:t>
            </a:r>
          </a:p>
        </p:txBody>
      </p:sp>
    </p:spTree>
    <p:extLst>
      <p:ext uri="{BB962C8B-B14F-4D97-AF65-F5344CB8AC3E}">
        <p14:creationId xmlns:p14="http://schemas.microsoft.com/office/powerpoint/2010/main" val="207080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81CE-EFF3-4B65-86FF-816D4AC0BF71}" type="datetime1">
              <a:rPr lang="en-GB" smtClean="0"/>
              <a:t>06/12/2015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46088" y="1800225"/>
            <a:ext cx="2879725" cy="2879725"/>
          </a:xfrm>
        </p:spPr>
        <p:txBody>
          <a:bodyPr>
            <a:noAutofit/>
          </a:bodyPr>
          <a:lstStyle>
            <a:lvl1pPr marL="198000">
              <a:lnSpc>
                <a:spcPct val="96000"/>
              </a:lnSpc>
              <a:defRPr sz="2600" cap="all" baseline="0"/>
            </a:lvl1pPr>
            <a:lvl2pPr marL="198000">
              <a:lnSpc>
                <a:spcPct val="96000"/>
              </a:lnSpc>
              <a:defRPr sz="2600"/>
            </a:lvl2pPr>
            <a:lvl3pPr marL="198000">
              <a:lnSpc>
                <a:spcPct val="96000"/>
              </a:lnSpc>
              <a:defRPr sz="2600"/>
            </a:lvl3pPr>
            <a:lvl4pPr marL="198000">
              <a:lnSpc>
                <a:spcPct val="96000"/>
              </a:lnSpc>
              <a:defRPr sz="2600"/>
            </a:lvl4pPr>
            <a:lvl5pPr marL="198000">
              <a:lnSpc>
                <a:spcPct val="96000"/>
              </a:lnSpc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653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The Danish Institute for Human Rights\Jobs\3767_PowerPoint slide samling\Received\Work\IMR_PP_Baggrun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20" y="-1"/>
            <a:ext cx="9167520" cy="68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43137" y="6414863"/>
            <a:ext cx="634753" cy="25152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66A9866-0C21-4EEE-8C4F-25C73776146B}" type="datetime1">
              <a:rPr lang="en-GB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06/12/2015</a:t>
            </a:fld>
            <a:endParaRPr lang="da-DK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711101" y="5483275"/>
            <a:ext cx="1181201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-271005" y="4709953"/>
            <a:ext cx="301009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‹#›</a:t>
            </a:fld>
            <a:endParaRPr lang="da-DK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984375"/>
            <a:ext cx="5059363" cy="4715021"/>
          </a:xfrm>
          <a:noFill/>
        </p:spPr>
        <p:txBody>
          <a:bodyPr/>
          <a:lstStyle>
            <a:lvl1pPr marL="0">
              <a:lnSpc>
                <a:spcPct val="96000"/>
              </a:lnSpc>
              <a:defRPr sz="26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8" y="-320"/>
            <a:ext cx="2880366" cy="1440183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3686175" y="1800225"/>
            <a:ext cx="5059363" cy="18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6175" y="6699396"/>
            <a:ext cx="5059363" cy="18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6087" y="1800224"/>
            <a:ext cx="2879725" cy="5057775"/>
          </a:xfrm>
          <a:noFill/>
        </p:spPr>
        <p:txBody>
          <a:bodyPr vert="horz" lIns="0" tIns="324000" rIns="0" bIns="0" rtlCol="0">
            <a:noAutofit/>
          </a:bodyPr>
          <a:lstStyle>
            <a:lvl1pPr>
              <a:defRPr lang="en-US" sz="4200" smtClean="0"/>
            </a:lvl1pPr>
            <a:lvl2pPr>
              <a:defRPr lang="en-US" sz="2600" smtClean="0"/>
            </a:lvl2pPr>
            <a:lvl3pPr>
              <a:defRPr lang="en-US" sz="2600" smtClean="0"/>
            </a:lvl3pPr>
            <a:lvl4pPr>
              <a:defRPr lang="en-US" sz="2600" smtClean="0"/>
            </a:lvl4pPr>
            <a:lvl5pPr>
              <a:defRPr lang="da-DK" sz="2600"/>
            </a:lvl5pPr>
          </a:lstStyle>
          <a:p>
            <a:pPr lvl="0">
              <a:lnSpc>
                <a:spcPct val="79000"/>
              </a:lnSpc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The Danish Institute for Human Rights\Jobs\3767_PowerPoint slide samling\Received\Work\IMR_PP_Baggrun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20" y="-1"/>
            <a:ext cx="9167520" cy="68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43137" y="6414863"/>
            <a:ext cx="634753" cy="25152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0B2AD16-FD8F-4FB2-8E17-A20E5CB5629B}" type="datetime1">
              <a:rPr lang="en-GB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06/12/2015</a:t>
            </a:fld>
            <a:endParaRPr lang="da-DK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711101" y="5483275"/>
            <a:ext cx="1181201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-271005" y="4709953"/>
            <a:ext cx="301009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‹#›</a:t>
            </a:fld>
            <a:endParaRPr lang="da-DK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984375"/>
            <a:ext cx="5059363" cy="4715021"/>
          </a:xfrm>
          <a:noFill/>
        </p:spPr>
        <p:txBody>
          <a:bodyPr/>
          <a:lstStyle>
            <a:lvl1pPr marL="0">
              <a:lnSpc>
                <a:spcPct val="96000"/>
              </a:lnSpc>
              <a:defRPr sz="26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8" y="-320"/>
            <a:ext cx="2880366" cy="1440183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3686175" y="1800225"/>
            <a:ext cx="5059363" cy="18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6175" y="6699396"/>
            <a:ext cx="5059363" cy="18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6087" y="1800224"/>
            <a:ext cx="2879725" cy="5057775"/>
          </a:xfrm>
          <a:noFill/>
        </p:spPr>
        <p:txBody>
          <a:bodyPr vert="horz" lIns="0" tIns="324000" rIns="0" bIns="0" rtlCol="0">
            <a:noAutofit/>
          </a:bodyPr>
          <a:lstStyle>
            <a:lvl1pPr>
              <a:defRPr lang="en-US" sz="4200" smtClean="0"/>
            </a:lvl1pPr>
            <a:lvl2pPr>
              <a:defRPr lang="en-US" sz="2600" smtClean="0"/>
            </a:lvl2pPr>
            <a:lvl3pPr>
              <a:defRPr lang="en-US" sz="2600" smtClean="0"/>
            </a:lvl3pPr>
            <a:lvl4pPr>
              <a:defRPr lang="en-US" sz="2600" smtClean="0"/>
            </a:lvl4pPr>
            <a:lvl5pPr>
              <a:defRPr lang="da-DK" sz="2600"/>
            </a:lvl5pPr>
          </a:lstStyle>
          <a:p>
            <a:pPr lvl="0">
              <a:lnSpc>
                <a:spcPct val="79000"/>
              </a:lnSpc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7239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2158999"/>
            <a:ext cx="8299450" cy="4551363"/>
          </a:xfrm>
        </p:spPr>
        <p:txBody>
          <a:bodyPr tIns="0"/>
          <a:lstStyle>
            <a:lvl1pPr>
              <a:lnSpc>
                <a:spcPct val="96000"/>
              </a:lnSpc>
              <a:defRPr lang="fr-FR" sz="2000" kern="1200" cap="none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D244-F717-44C2-84FA-A588E381FA16}" type="datetime1">
              <a:rPr lang="en-GB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06/12/2015</a:t>
            </a:fld>
            <a:endParaRPr lang="da-DK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‹#›</a:t>
            </a:fld>
            <a:endParaRPr lang="da-DK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30934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1BAC-16E8-684C-8510-B8938711132B}" type="datetimeFigureOut">
              <a:rPr lang="da-DK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06-12-2015</a:t>
            </a:fld>
            <a:endParaRPr lang="da-DK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CC73-D0FE-F849-B4A9-8255085F4053}" type="slidenum">
              <a:rPr lang="da-DK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‹#›</a:t>
            </a:fld>
            <a:endParaRPr lang="da-DK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240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E63A-793E-439A-AEAE-8E1C9DC2B891}" type="datetime1">
              <a:rPr lang="en-GB" smtClean="0"/>
              <a:t>06/12/2015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46088" y="1800225"/>
            <a:ext cx="2879725" cy="2879725"/>
          </a:xfrm>
        </p:spPr>
        <p:txBody>
          <a:bodyPr>
            <a:noAutofit/>
          </a:bodyPr>
          <a:lstStyle>
            <a:lvl1pPr marL="198000">
              <a:lnSpc>
                <a:spcPct val="96000"/>
              </a:lnSpc>
              <a:defRPr sz="2600" cap="all" baseline="0"/>
            </a:lvl1pPr>
            <a:lvl2pPr marL="198000">
              <a:lnSpc>
                <a:spcPct val="96000"/>
              </a:lnSpc>
              <a:defRPr sz="2600"/>
            </a:lvl2pPr>
            <a:lvl3pPr marL="198000">
              <a:lnSpc>
                <a:spcPct val="96000"/>
              </a:lnSpc>
              <a:defRPr sz="2600"/>
            </a:lvl3pPr>
            <a:lvl4pPr marL="198000">
              <a:lnSpc>
                <a:spcPct val="96000"/>
              </a:lnSpc>
              <a:defRPr sz="2600"/>
            </a:lvl4pPr>
            <a:lvl5pPr marL="198000">
              <a:lnSpc>
                <a:spcPct val="96000"/>
              </a:lnSpc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686175" y="1800225"/>
            <a:ext cx="5059363" cy="50577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9288570" y="1801863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1" dirty="0" smtClean="0">
                <a:solidFill>
                  <a:schemeClr val="bg1"/>
                </a:solidFill>
              </a:rPr>
              <a:t>To add a picture:</a:t>
            </a:r>
          </a:p>
          <a:p>
            <a:pPr algn="l"/>
            <a:endParaRPr lang="en-GB" sz="1000" b="1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chemeClr val="bg1"/>
                </a:solidFill>
              </a:rPr>
              <a:t>Click the icon in the </a:t>
            </a:r>
            <a:r>
              <a:rPr lang="en-GB" sz="1000" dirty="0" err="1" smtClean="0">
                <a:solidFill>
                  <a:schemeClr val="bg1"/>
                </a:solidFill>
              </a:rPr>
              <a:t>center</a:t>
            </a:r>
            <a:r>
              <a:rPr lang="en-GB" sz="1000" dirty="0" smtClean="0">
                <a:solidFill>
                  <a:schemeClr val="bg1"/>
                </a:solidFill>
              </a:rPr>
              <a:t> of the frame.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2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686175" y="1800225"/>
            <a:ext cx="5059363" cy="5057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267" y="1800225"/>
            <a:ext cx="4114271" cy="5057773"/>
          </a:xfrm>
        </p:spPr>
        <p:txBody>
          <a:bodyPr/>
          <a:lstStyle>
            <a:lvl1pPr marL="0">
              <a:defRPr/>
            </a:lvl1pPr>
            <a:lvl2pPr marL="0">
              <a:defRPr/>
            </a:lvl2pPr>
            <a:lvl3pPr marL="0">
              <a:defRPr/>
            </a:lvl3pPr>
            <a:lvl4pPr marL="0">
              <a:defRPr/>
            </a:lvl4pPr>
            <a:lvl5pPr marL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F3BD-0937-4181-BFE5-1140B5360596}" type="datetime1">
              <a:rPr lang="en-GB" smtClean="0"/>
              <a:t>06/12/2015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 rot="10800000">
            <a:off x="4036483" y="1827061"/>
            <a:ext cx="598488" cy="1025874"/>
          </a:xfrm>
          <a:solidFill>
            <a:schemeClr val="tx1"/>
          </a:solidFill>
        </p:spPr>
        <p:txBody>
          <a:bodyPr tIns="0" anchor="t">
            <a:noAutofit/>
          </a:bodyPr>
          <a:lstStyle>
            <a:lvl1pPr marL="0">
              <a:defRPr sz="10000" b="1"/>
            </a:lvl1pPr>
            <a:lvl2pPr marL="0">
              <a:defRPr/>
            </a:lvl2pPr>
            <a:lvl3pPr marL="0">
              <a:defRPr/>
            </a:lvl3pPr>
            <a:lvl4pPr marL="0">
              <a:defRPr/>
            </a:lvl4pPr>
            <a:lvl5pPr marL="0">
              <a:defRPr/>
            </a:lvl5pPr>
          </a:lstStyle>
          <a:p>
            <a:pPr lvl="0"/>
            <a:r>
              <a:rPr lang="en-GB" smtClean="0"/>
              <a:t>“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46088" y="1800225"/>
            <a:ext cx="2879725" cy="28797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749319" y="1800225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 smtClean="0">
                <a:solidFill>
                  <a:schemeClr val="bg1"/>
                </a:solidFill>
              </a:rPr>
              <a:t>To add a picture:</a:t>
            </a:r>
          </a:p>
          <a:p>
            <a:pPr algn="r"/>
            <a:endParaRPr lang="en-GB" sz="1000" b="1" dirty="0" smtClean="0">
              <a:solidFill>
                <a:schemeClr val="bg1"/>
              </a:solidFill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chemeClr val="bg1"/>
                </a:solidFill>
              </a:rPr>
              <a:t>Click the icon in the </a:t>
            </a:r>
            <a:r>
              <a:rPr lang="en-GB" sz="1000" dirty="0" err="1" smtClean="0">
                <a:solidFill>
                  <a:schemeClr val="bg1"/>
                </a:solidFill>
              </a:rPr>
              <a:t>center</a:t>
            </a:r>
            <a:r>
              <a:rPr lang="en-GB" sz="1000" dirty="0" smtClean="0">
                <a:solidFill>
                  <a:schemeClr val="bg1"/>
                </a:solidFill>
              </a:rPr>
              <a:t> of the frame.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74" y="4679949"/>
            <a:ext cx="5059364" cy="21780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990A-4EE0-4A66-BF53-15638592CDAB}" type="datetime1">
              <a:rPr lang="en-GB" smtClean="0"/>
              <a:t>06/12/2015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46088" y="1800225"/>
            <a:ext cx="2879725" cy="2879725"/>
          </a:xfrm>
        </p:spPr>
        <p:txBody>
          <a:bodyPr>
            <a:noAutofit/>
          </a:bodyPr>
          <a:lstStyle>
            <a:lvl1pPr marL="198000">
              <a:lnSpc>
                <a:spcPct val="96000"/>
              </a:lnSpc>
              <a:defRPr sz="2600" cap="all" baseline="0"/>
            </a:lvl1pPr>
            <a:lvl2pPr marL="198000">
              <a:lnSpc>
                <a:spcPct val="96000"/>
              </a:lnSpc>
              <a:defRPr sz="2600"/>
            </a:lvl2pPr>
            <a:lvl3pPr marL="198000">
              <a:lnSpc>
                <a:spcPct val="96000"/>
              </a:lnSpc>
              <a:defRPr sz="2600"/>
            </a:lvl3pPr>
            <a:lvl4pPr marL="198000">
              <a:lnSpc>
                <a:spcPct val="96000"/>
              </a:lnSpc>
              <a:defRPr sz="2600"/>
            </a:lvl4pPr>
            <a:lvl5pPr marL="198000">
              <a:lnSpc>
                <a:spcPct val="96000"/>
              </a:lnSpc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686175" y="1800225"/>
            <a:ext cx="5059363" cy="28797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Box 12"/>
          <p:cNvSpPr txBox="1"/>
          <p:nvPr userDrawn="1"/>
        </p:nvSpPr>
        <p:spPr>
          <a:xfrm>
            <a:off x="9252520" y="1800225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1" dirty="0" smtClean="0">
                <a:solidFill>
                  <a:schemeClr val="bg1"/>
                </a:solidFill>
              </a:rPr>
              <a:t>To add a picture:</a:t>
            </a:r>
          </a:p>
          <a:p>
            <a:pPr algn="l"/>
            <a:endParaRPr lang="en-GB" sz="1000" b="1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chemeClr val="bg1"/>
                </a:solidFill>
              </a:rPr>
              <a:t>Click the icon in the </a:t>
            </a:r>
            <a:r>
              <a:rPr lang="en-GB" sz="1000" dirty="0" err="1" smtClean="0">
                <a:solidFill>
                  <a:schemeClr val="bg1"/>
                </a:solidFill>
              </a:rPr>
              <a:t>center</a:t>
            </a:r>
            <a:r>
              <a:rPr lang="en-GB" sz="1000" dirty="0" smtClean="0">
                <a:solidFill>
                  <a:schemeClr val="bg1"/>
                </a:solidFill>
              </a:rPr>
              <a:t> of the frame.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5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6000"/>
              </a:lnSpc>
              <a:defRPr sz="2600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DCDF-7712-488A-8A9F-ABDD3C8AED26}" type="datetime1">
              <a:rPr lang="en-GB" smtClean="0"/>
              <a:t>06/12/2015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6088" y="1800225"/>
            <a:ext cx="2879725" cy="50577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749319" y="1800225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 smtClean="0">
                <a:solidFill>
                  <a:schemeClr val="bg1"/>
                </a:solidFill>
              </a:rPr>
              <a:t>To add a picture:</a:t>
            </a:r>
          </a:p>
          <a:p>
            <a:pPr algn="r"/>
            <a:endParaRPr lang="en-GB" sz="1000" b="1" dirty="0" smtClean="0">
              <a:solidFill>
                <a:schemeClr val="bg1"/>
              </a:solidFill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chemeClr val="bg1"/>
                </a:solidFill>
              </a:rPr>
              <a:t>Click the icon in the </a:t>
            </a:r>
            <a:r>
              <a:rPr lang="en-GB" sz="1000" dirty="0" err="1" smtClean="0">
                <a:solidFill>
                  <a:schemeClr val="bg1"/>
                </a:solidFill>
              </a:rPr>
              <a:t>center</a:t>
            </a:r>
            <a:r>
              <a:rPr lang="en-GB" sz="1000" dirty="0" smtClean="0">
                <a:solidFill>
                  <a:schemeClr val="bg1"/>
                </a:solidFill>
              </a:rPr>
              <a:t> of the frame.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0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A8A56-B533-4AA3-9029-3025DC3E5EDB}" type="datetime1">
              <a:rPr lang="en-GB" smtClean="0"/>
              <a:t>06/12/2015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09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6175" y="725488"/>
            <a:ext cx="5059363" cy="79291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174" y="1800225"/>
            <a:ext cx="5059364" cy="5057774"/>
          </a:xfrm>
          <a:prstGeom prst="rect">
            <a:avLst/>
          </a:prstGeom>
          <a:solidFill>
            <a:schemeClr val="tx1"/>
          </a:solidFill>
        </p:spPr>
        <p:txBody>
          <a:bodyPr vert="horz" lIns="0" tIns="28800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432618" y="6395060"/>
            <a:ext cx="634753" cy="251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56EE8C6-FAD9-44E3-8D8A-0667A58DDED2}" type="datetime1">
              <a:rPr lang="en-GB" smtClean="0"/>
              <a:t>06/12/2015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-711101" y="5463473"/>
            <a:ext cx="1181201" cy="2410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-271006" y="4690151"/>
            <a:ext cx="301009" cy="2410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8" y="-320"/>
            <a:ext cx="2880366" cy="144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0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6" r:id="rId5"/>
    <p:sldLayoutId id="2147483664" r:id="rId6"/>
    <p:sldLayoutId id="2147483663" r:id="rId7"/>
    <p:sldLayoutId id="2147483662" r:id="rId8"/>
    <p:sldLayoutId id="2147483654" r:id="rId9"/>
    <p:sldLayoutId id="2147483655" r:id="rId10"/>
    <p:sldLayoutId id="2147483665" r:id="rId11"/>
    <p:sldLayoutId id="2147483667" r:id="rId12"/>
    <p:sldLayoutId id="2147483668" r:id="rId13"/>
    <p:sldLayoutId id="2147483702" r:id="rId14"/>
  </p:sldLayoutIdLst>
  <p:hf hdr="0" ftr="0" dt="0"/>
  <p:txStyles>
    <p:titleStyle>
      <a:lvl1pPr marL="360000" algn="l" defTabSz="914400" rtl="0" eaLnBrk="1" latinLnBrk="0" hangingPunct="1">
        <a:lnSpc>
          <a:spcPct val="96000"/>
        </a:lnSpc>
        <a:spcBef>
          <a:spcPct val="0"/>
        </a:spcBef>
        <a:buNone/>
        <a:defRPr sz="2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bg1"/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bg1"/>
          </a:solidFill>
          <a:latin typeface="+mn-lt"/>
          <a:ea typeface="+mn-ea"/>
          <a:cs typeface="+mn-cs"/>
        </a:defRPr>
      </a:lvl2pPr>
      <a:lvl3pPr marL="36000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bg1"/>
          </a:solidFill>
          <a:latin typeface="+mn-lt"/>
          <a:ea typeface="+mn-ea"/>
          <a:cs typeface="+mn-cs"/>
        </a:defRPr>
      </a:lvl3pPr>
      <a:lvl4pPr marL="36000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bg1"/>
          </a:solidFill>
          <a:latin typeface="+mn-lt"/>
          <a:ea typeface="+mn-ea"/>
          <a:cs typeface="+mn-cs"/>
        </a:defRPr>
      </a:lvl4pPr>
      <a:lvl5pPr marL="36000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6175" y="725488"/>
            <a:ext cx="5059363" cy="79291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174" y="1800225"/>
            <a:ext cx="5059364" cy="5057774"/>
          </a:xfrm>
          <a:prstGeom prst="rect">
            <a:avLst/>
          </a:prstGeom>
          <a:solidFill>
            <a:schemeClr val="tx1"/>
          </a:solidFill>
        </p:spPr>
        <p:txBody>
          <a:bodyPr vert="horz" lIns="0" tIns="28800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432618" y="6395060"/>
            <a:ext cx="634753" cy="251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56EE8C6-FAD9-44E3-8D8A-0667A58DDED2}" type="datetime1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06/12/2015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-711101" y="5463473"/>
            <a:ext cx="1181201" cy="2410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-271006" y="4690151"/>
            <a:ext cx="301009" cy="2410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8" y="-320"/>
            <a:ext cx="2880366" cy="144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9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marL="360000" algn="l" defTabSz="914400" rtl="0" eaLnBrk="1" latinLnBrk="0" hangingPunct="1">
        <a:lnSpc>
          <a:spcPct val="96000"/>
        </a:lnSpc>
        <a:spcBef>
          <a:spcPct val="0"/>
        </a:spcBef>
        <a:buNone/>
        <a:defRPr sz="2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bg1"/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bg1"/>
          </a:solidFill>
          <a:latin typeface="+mn-lt"/>
          <a:ea typeface="+mn-ea"/>
          <a:cs typeface="+mn-cs"/>
        </a:defRPr>
      </a:lvl2pPr>
      <a:lvl3pPr marL="36000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bg1"/>
          </a:solidFill>
          <a:latin typeface="+mn-lt"/>
          <a:ea typeface="+mn-ea"/>
          <a:cs typeface="+mn-cs"/>
        </a:defRPr>
      </a:lvl3pPr>
      <a:lvl4pPr marL="36000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bg1"/>
          </a:solidFill>
          <a:latin typeface="+mn-lt"/>
          <a:ea typeface="+mn-ea"/>
          <a:cs typeface="+mn-cs"/>
        </a:defRPr>
      </a:lvl4pPr>
      <a:lvl5pPr marL="36000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6175" y="725488"/>
            <a:ext cx="5059363" cy="79291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174" y="1800225"/>
            <a:ext cx="5059364" cy="5057774"/>
          </a:xfrm>
          <a:prstGeom prst="rect">
            <a:avLst/>
          </a:prstGeom>
          <a:solidFill>
            <a:schemeClr val="tx1"/>
          </a:solidFill>
        </p:spPr>
        <p:txBody>
          <a:bodyPr vert="horz" lIns="0" tIns="28800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432618" y="6395060"/>
            <a:ext cx="634753" cy="251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56EE8C6-FAD9-44E3-8D8A-0667A58DDED2}" type="datetime1">
              <a:rPr lang="en-GB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06/12/2015</a:t>
            </a:fld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-711101" y="5463473"/>
            <a:ext cx="1181201" cy="2410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-271006" y="4690151"/>
            <a:ext cx="301009" cy="2410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en-GB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8" y="-320"/>
            <a:ext cx="2880366" cy="144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9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hf hdr="0" ftr="0" dt="0"/>
  <p:txStyles>
    <p:titleStyle>
      <a:lvl1pPr marL="360000" algn="l" defTabSz="914400" rtl="0" eaLnBrk="1" latinLnBrk="0" hangingPunct="1">
        <a:lnSpc>
          <a:spcPct val="96000"/>
        </a:lnSpc>
        <a:spcBef>
          <a:spcPct val="0"/>
        </a:spcBef>
        <a:buNone/>
        <a:defRPr sz="2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bg1"/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bg1"/>
          </a:solidFill>
          <a:latin typeface="+mn-lt"/>
          <a:ea typeface="+mn-ea"/>
          <a:cs typeface="+mn-cs"/>
        </a:defRPr>
      </a:lvl2pPr>
      <a:lvl3pPr marL="36000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bg1"/>
          </a:solidFill>
          <a:latin typeface="+mn-lt"/>
          <a:ea typeface="+mn-ea"/>
          <a:cs typeface="+mn-cs"/>
        </a:defRPr>
      </a:lvl3pPr>
      <a:lvl4pPr marL="36000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bg1"/>
          </a:solidFill>
          <a:latin typeface="+mn-lt"/>
          <a:ea typeface="+mn-ea"/>
          <a:cs typeface="+mn-cs"/>
        </a:defRPr>
      </a:lvl4pPr>
      <a:lvl5pPr marL="36000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hyperlink" Target="http://www.humanrightscourses.dk/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://www.humanrights.dk/copenhagen-symposium-human-rights-education" TargetMode="Externa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540" y="-38471"/>
            <a:ext cx="9492745" cy="6896471"/>
          </a:xfrm>
        </p:spPr>
      </p:pic>
      <p:sp>
        <p:nvSpPr>
          <p:cNvPr id="2" name="Rectangle 1"/>
          <p:cNvSpPr/>
          <p:nvPr/>
        </p:nvSpPr>
        <p:spPr>
          <a:xfrm>
            <a:off x="-540568" y="5732830"/>
            <a:ext cx="38164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i="1" dirty="0" smtClean="0">
                <a:solidFill>
                  <a:schemeClr val="bg1"/>
                </a:solidFill>
              </a:rPr>
              <a:t>Maria </a:t>
            </a:r>
            <a:r>
              <a:rPr lang="en-GB" i="1" dirty="0" err="1">
                <a:solidFill>
                  <a:schemeClr val="bg1"/>
                </a:solidFill>
              </a:rPr>
              <a:t>Løkke</a:t>
            </a:r>
            <a:r>
              <a:rPr lang="en-GB" i="1" dirty="0">
                <a:solidFill>
                  <a:schemeClr val="bg1"/>
                </a:solidFill>
              </a:rPr>
              <a:t> </a:t>
            </a:r>
            <a:r>
              <a:rPr lang="en-GB" i="1" dirty="0" smtClean="0">
                <a:solidFill>
                  <a:schemeClr val="bg1"/>
                </a:solidFill>
              </a:rPr>
              <a:t>Rasmussen</a:t>
            </a:r>
            <a:endParaRPr lang="en-GB" i="1" dirty="0">
              <a:solidFill>
                <a:schemeClr val="bg1"/>
              </a:solidFill>
            </a:endParaRPr>
          </a:p>
          <a:p>
            <a:pPr algn="ctr"/>
            <a:r>
              <a:rPr lang="en-GB" sz="1600" i="1" dirty="0" smtClean="0">
                <a:solidFill>
                  <a:schemeClr val="bg1"/>
                </a:solidFill>
              </a:rPr>
              <a:t>Senior Advisor</a:t>
            </a:r>
            <a:endParaRPr lang="en-GB" sz="1600" i="1" dirty="0">
              <a:solidFill>
                <a:schemeClr val="bg1"/>
              </a:solidFill>
            </a:endParaRPr>
          </a:p>
          <a:p>
            <a:pPr algn="ctr"/>
            <a:r>
              <a:rPr lang="en-GB" sz="1600" i="1" dirty="0" smtClean="0">
                <a:solidFill>
                  <a:schemeClr val="bg1"/>
                </a:solidFill>
              </a:rPr>
              <a:t>MA Education &amp; International Dev.</a:t>
            </a:r>
            <a:endParaRPr lang="en-GB" sz="1600" i="1" dirty="0" smtClean="0">
              <a:solidFill>
                <a:schemeClr val="bg1"/>
              </a:solidFill>
            </a:endParaRPr>
          </a:p>
          <a:p>
            <a:pPr algn="ctr"/>
            <a:r>
              <a:rPr lang="en-GB" sz="1600" i="1" dirty="0" smtClean="0">
                <a:solidFill>
                  <a:schemeClr val="bg1"/>
                </a:solidFill>
              </a:rPr>
              <a:t>mlr@humanrights.dk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4269">
            <a:off x="5614210" y="3561567"/>
            <a:ext cx="2745123" cy="388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28134" y="0"/>
            <a:ext cx="4752528" cy="2376264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 marL="360000" algn="l" defTabSz="914400" rtl="0" eaLnBrk="1" latinLnBrk="0" hangingPunct="1">
              <a:lnSpc>
                <a:spcPct val="96000"/>
              </a:lnSpc>
              <a:spcBef>
                <a:spcPct val="0"/>
              </a:spcBef>
              <a:buNone/>
              <a:defRPr sz="26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b="1" dirty="0" smtClean="0"/>
              <a:t>‘</a:t>
            </a:r>
            <a:r>
              <a:rPr lang="en-GB" sz="2200" b="1" dirty="0">
                <a:solidFill>
                  <a:prstClr val="white"/>
                </a:solidFill>
              </a:rPr>
              <a:t>a human </a:t>
            </a:r>
            <a:r>
              <a:rPr lang="en-GB" sz="2200" b="1" dirty="0" smtClean="0">
                <a:solidFill>
                  <a:prstClr val="white"/>
                </a:solidFill>
              </a:rPr>
              <a:t>rights-based approach to </a:t>
            </a:r>
            <a:endParaRPr lang="en-GB" sz="2200" b="1" dirty="0">
              <a:solidFill>
                <a:prstClr val="white"/>
              </a:solidFill>
            </a:endParaRPr>
          </a:p>
          <a:p>
            <a:pPr algn="ctr"/>
            <a:r>
              <a:rPr lang="en-GB" sz="2200" b="1" dirty="0">
                <a:solidFill>
                  <a:prstClr val="white"/>
                </a:solidFill>
              </a:rPr>
              <a:t>human rights education’</a:t>
            </a:r>
          </a:p>
          <a:p>
            <a:pPr algn="ctr"/>
            <a:endParaRPr lang="en-GB" sz="1000" b="1" dirty="0">
              <a:solidFill>
                <a:prstClr val="white"/>
              </a:solidFill>
            </a:endParaRPr>
          </a:p>
          <a:p>
            <a:pPr algn="ctr"/>
            <a:r>
              <a:rPr lang="en-GB" sz="2000" b="1" i="1" dirty="0" smtClean="0">
                <a:solidFill>
                  <a:prstClr val="white"/>
                </a:solidFill>
              </a:rPr>
              <a:t>- The </a:t>
            </a:r>
            <a:r>
              <a:rPr lang="en-GB" sz="2000" b="1" i="1" dirty="0">
                <a:solidFill>
                  <a:prstClr val="white"/>
                </a:solidFill>
              </a:rPr>
              <a:t>Human </a:t>
            </a:r>
            <a:r>
              <a:rPr lang="en-GB" sz="2000" b="1" i="1" dirty="0" err="1">
                <a:solidFill>
                  <a:prstClr val="white"/>
                </a:solidFill>
              </a:rPr>
              <a:t>RiGHTs</a:t>
            </a:r>
            <a:r>
              <a:rPr lang="en-GB" sz="2000" b="1" i="1" dirty="0">
                <a:solidFill>
                  <a:prstClr val="white"/>
                </a:solidFill>
              </a:rPr>
              <a:t> </a:t>
            </a:r>
            <a:endParaRPr lang="en-GB" sz="2000" b="1" i="1" dirty="0" smtClean="0">
              <a:solidFill>
                <a:prstClr val="white"/>
              </a:solidFill>
            </a:endParaRPr>
          </a:p>
          <a:p>
            <a:pPr algn="ctr"/>
            <a:r>
              <a:rPr lang="en-GB" sz="2000" b="1" i="1" dirty="0" smtClean="0">
                <a:solidFill>
                  <a:prstClr val="white"/>
                </a:solidFill>
              </a:rPr>
              <a:t>Education Toolbox</a:t>
            </a:r>
            <a:endParaRPr lang="en-GB" sz="2000" b="1" i="1" dirty="0" smtClean="0"/>
          </a:p>
          <a:p>
            <a:pPr algn="ctr"/>
            <a:endParaRPr lang="en-GB" sz="800" b="1" dirty="0" smtClean="0"/>
          </a:p>
          <a:p>
            <a:pPr algn="ctr"/>
            <a:r>
              <a:rPr lang="en-GB" sz="1800" i="1" dirty="0" smtClean="0"/>
              <a:t>HELSINKI, 10.12.15</a:t>
            </a:r>
            <a:endParaRPr lang="en-GB" sz="1800" i="1" dirty="0" smtClean="0"/>
          </a:p>
          <a:p>
            <a:pPr algn="ctr"/>
            <a:r>
              <a:rPr lang="en-GB" sz="1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GB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7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918" y="4720633"/>
            <a:ext cx="4206875" cy="145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2447301" y="5161917"/>
            <a:ext cx="4103687" cy="14382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3708400" y="0"/>
            <a:ext cx="1524000" cy="990600"/>
          </a:xfrm>
          <a:prstGeom prst="downArrowCallout">
            <a:avLst>
              <a:gd name="adj1" fmla="val 38462"/>
              <a:gd name="adj2" fmla="val 38462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2842589" y="990600"/>
            <a:ext cx="3313113" cy="19376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921919" y="48236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2" rIns="91422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UDHR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3708400" y="1061604"/>
            <a:ext cx="1944687" cy="216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2" tIns="45712" rIns="91422" bIns="45712">
            <a:spAutoFit/>
          </a:bodyPr>
          <a:lstStyle/>
          <a:p>
            <a:pPr eaLnBrk="0" hangingPunct="0">
              <a:defRPr/>
            </a:pPr>
            <a:r>
              <a:rPr lang="en-GB" altLang="ko-KR" b="1" dirty="0" err="1">
                <a:solidFill>
                  <a:schemeClr val="bg2">
                    <a:lumMod val="20000"/>
                    <a:lumOff val="80000"/>
                  </a:schemeClr>
                </a:solidFill>
                <a:ea typeface="Gulim" pitchFamily="34" charset="-127"/>
                <a:cs typeface="Arial" charset="0"/>
              </a:rPr>
              <a:t>CERD</a:t>
            </a:r>
            <a:r>
              <a:rPr lang="en-GB" altLang="ko-KR" b="1" dirty="0">
                <a:solidFill>
                  <a:schemeClr val="bg2">
                    <a:lumMod val="20000"/>
                    <a:lumOff val="80000"/>
                  </a:schemeClr>
                </a:solidFill>
                <a:ea typeface="Gulim" pitchFamily="34" charset="-127"/>
                <a:cs typeface="Arial" charset="0"/>
              </a:rPr>
              <a:t> (art. 7) </a:t>
            </a:r>
            <a:r>
              <a:rPr lang="en-GB" altLang="ko-KR" b="1" dirty="0" err="1">
                <a:solidFill>
                  <a:schemeClr val="bg2">
                    <a:lumMod val="20000"/>
                    <a:lumOff val="80000"/>
                  </a:schemeClr>
                </a:solidFill>
                <a:ea typeface="Gulim" pitchFamily="34" charset="-127"/>
                <a:cs typeface="Arial" charset="0"/>
              </a:rPr>
              <a:t>CESCR</a:t>
            </a:r>
            <a:r>
              <a:rPr lang="en-GB" altLang="ko-KR" b="1" dirty="0">
                <a:solidFill>
                  <a:schemeClr val="bg2">
                    <a:lumMod val="20000"/>
                    <a:lumOff val="80000"/>
                  </a:schemeClr>
                </a:solidFill>
                <a:ea typeface="Gulim" pitchFamily="34" charset="-127"/>
                <a:cs typeface="Arial" charset="0"/>
              </a:rPr>
              <a:t> (art. 13) </a:t>
            </a:r>
            <a:r>
              <a:rPr lang="en-GB" altLang="ko-KR" b="1" dirty="0" err="1">
                <a:solidFill>
                  <a:schemeClr val="bg2">
                    <a:lumMod val="20000"/>
                    <a:lumOff val="80000"/>
                  </a:schemeClr>
                </a:solidFill>
                <a:ea typeface="Gulim" pitchFamily="34" charset="-127"/>
                <a:cs typeface="Arial" charset="0"/>
              </a:rPr>
              <a:t>CEDAW</a:t>
            </a:r>
            <a:r>
              <a:rPr lang="en-GB" altLang="ko-KR" b="1" dirty="0">
                <a:solidFill>
                  <a:schemeClr val="bg2">
                    <a:lumMod val="20000"/>
                    <a:lumOff val="80000"/>
                  </a:schemeClr>
                </a:solidFill>
                <a:ea typeface="Gulim" pitchFamily="34" charset="-127"/>
                <a:cs typeface="Arial" charset="0"/>
              </a:rPr>
              <a:t> (art. 10) CRC (art. 29)     </a:t>
            </a:r>
            <a:r>
              <a:rPr lang="en-GB" altLang="ko-KR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Gulim" pitchFamily="34" charset="-127"/>
                <a:cs typeface="Arial" charset="0"/>
              </a:rPr>
              <a:t>CMW</a:t>
            </a:r>
            <a:r>
              <a:rPr lang="en-GB" altLang="ko-KR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Gulim" pitchFamily="34" charset="-127"/>
                <a:cs typeface="Arial" charset="0"/>
              </a:rPr>
              <a:t> </a:t>
            </a:r>
            <a:r>
              <a:rPr lang="en-GB" altLang="ko-KR" b="1" dirty="0">
                <a:solidFill>
                  <a:schemeClr val="bg2">
                    <a:lumMod val="20000"/>
                    <a:lumOff val="80000"/>
                  </a:schemeClr>
                </a:solidFill>
                <a:ea typeface="Gulim" pitchFamily="34" charset="-127"/>
                <a:cs typeface="Arial" charset="0"/>
              </a:rPr>
              <a:t>(</a:t>
            </a:r>
            <a:r>
              <a:rPr lang="da-DK" altLang="ko-KR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Gulim" pitchFamily="34" charset="-127"/>
                <a:cs typeface="Arial" charset="0"/>
              </a:rPr>
              <a:t>art.65)</a:t>
            </a:r>
          </a:p>
          <a:p>
            <a:pPr eaLnBrk="0" hangingPunct="0">
              <a:defRPr/>
            </a:pPr>
            <a:r>
              <a:rPr lang="da-DK" altLang="ko-KR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Gulim" pitchFamily="34" charset="-127"/>
                <a:cs typeface="Arial" charset="0"/>
              </a:rPr>
              <a:t>CRPD (art. 8)</a:t>
            </a:r>
            <a:endParaRPr lang="da-DK" altLang="ko-KR" b="1" dirty="0" smtClean="0">
              <a:solidFill>
                <a:schemeClr val="bg2">
                  <a:lumMod val="20000"/>
                  <a:lumOff val="80000"/>
                </a:schemeClr>
              </a:solidFill>
              <a:ea typeface="Gulim" pitchFamily="34" charset="-127"/>
              <a:cs typeface="Arial" charset="0"/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  <a:ea typeface="Gulim" pitchFamily="34" charset="-127"/>
              <a:cs typeface="Arial" charset="0"/>
            </a:endParaRP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3423728" y="5157788"/>
            <a:ext cx="2160587" cy="144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2" rIns="91422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GB" sz="1400" b="1" dirty="0" smtClean="0">
                <a:solidFill>
                  <a:schemeClr val="bg1"/>
                </a:solidFill>
                <a:cs typeface="Arial" charset="0"/>
              </a:rPr>
              <a:t>UN Declaration </a:t>
            </a:r>
            <a:endParaRPr lang="en-GB" sz="1400" b="1" dirty="0">
              <a:solidFill>
                <a:schemeClr val="bg1"/>
              </a:solidFill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GB" sz="1400" b="1" dirty="0">
                <a:solidFill>
                  <a:schemeClr val="bg1"/>
                </a:solidFill>
                <a:cs typeface="Arial" charset="0"/>
              </a:rPr>
              <a:t>on                         Human Rights Education and Training (2011)</a:t>
            </a:r>
            <a:r>
              <a:rPr lang="da-DK" b="1" dirty="0">
                <a:solidFill>
                  <a:schemeClr val="bg1"/>
                </a:solidFill>
                <a:cs typeface="Arial" charset="0"/>
              </a:rPr>
              <a:t> 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  <a:p>
            <a:pPr algn="l" eaLnBrk="1" hangingPunct="1">
              <a:buFont typeface="Arial" charset="0"/>
              <a:buNone/>
            </a:pPr>
            <a:endParaRPr lang="en-US" sz="1400" b="1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5129" name="AutoShape 11"/>
          <p:cNvSpPr>
            <a:spLocks noChangeArrowheads="1"/>
          </p:cNvSpPr>
          <p:nvPr/>
        </p:nvSpPr>
        <p:spPr bwMode="auto">
          <a:xfrm>
            <a:off x="2440377" y="2988603"/>
            <a:ext cx="4103687" cy="20850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130" name="Text Box 12"/>
          <p:cNvSpPr txBox="1">
            <a:spLocks noChangeArrowheads="1"/>
          </p:cNvSpPr>
          <p:nvPr/>
        </p:nvSpPr>
        <p:spPr bwMode="auto">
          <a:xfrm>
            <a:off x="3423728" y="3068843"/>
            <a:ext cx="2376488" cy="201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2" rIns="91422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ko-KR" sz="1400" b="1" dirty="0">
                <a:solidFill>
                  <a:schemeClr val="bg1"/>
                </a:solidFill>
                <a:ea typeface="Gulim" pitchFamily="34" charset="-127"/>
                <a:cs typeface="Arial" charset="0"/>
              </a:rPr>
              <a:t>World </a:t>
            </a:r>
            <a:r>
              <a:rPr lang="en-GB" altLang="ko-KR" sz="1400" b="1" dirty="0" smtClean="0">
                <a:solidFill>
                  <a:schemeClr val="bg1"/>
                </a:solidFill>
                <a:ea typeface="Gulim" pitchFamily="34" charset="-127"/>
                <a:cs typeface="Arial" charset="0"/>
              </a:rPr>
              <a:t>Conf. , </a:t>
            </a:r>
            <a:r>
              <a:rPr lang="en-GB" altLang="ko-KR" sz="1400" b="1" dirty="0">
                <a:solidFill>
                  <a:schemeClr val="bg1"/>
                </a:solidFill>
                <a:ea typeface="Gulim" pitchFamily="34" charset="-127"/>
                <a:cs typeface="Arial" charset="0"/>
              </a:rPr>
              <a:t>Vienna, 1993</a:t>
            </a:r>
          </a:p>
          <a:p>
            <a:pPr>
              <a:spcBef>
                <a:spcPct val="50000"/>
              </a:spcBef>
            </a:pPr>
            <a:r>
              <a:rPr lang="en-GB" altLang="ko-KR" sz="1400" b="1" dirty="0" err="1">
                <a:solidFill>
                  <a:schemeClr val="bg1"/>
                </a:solidFill>
                <a:ea typeface="Gulim" pitchFamily="34" charset="-127"/>
                <a:cs typeface="Arial" charset="0"/>
              </a:rPr>
              <a:t>HRE</a:t>
            </a:r>
            <a:r>
              <a:rPr lang="en-GB" altLang="ko-KR" sz="1400" b="1" dirty="0">
                <a:solidFill>
                  <a:schemeClr val="bg1"/>
                </a:solidFill>
                <a:ea typeface="Gulim" pitchFamily="34" charset="-127"/>
                <a:cs typeface="Arial" charset="0"/>
              </a:rPr>
              <a:t> Decade, 1995-2004</a:t>
            </a:r>
          </a:p>
          <a:p>
            <a:pPr>
              <a:spcBef>
                <a:spcPts val="600"/>
              </a:spcBef>
            </a:pPr>
            <a:r>
              <a:rPr lang="en-GB" altLang="ko-KR" sz="1400" b="1" dirty="0" err="1">
                <a:solidFill>
                  <a:schemeClr val="bg1"/>
                </a:solidFill>
                <a:ea typeface="Gulim" pitchFamily="34" charset="-127"/>
                <a:cs typeface="Arial" charset="0"/>
              </a:rPr>
              <a:t>WPHRE</a:t>
            </a:r>
            <a:r>
              <a:rPr lang="en-GB" altLang="ko-KR" sz="1400" b="1" dirty="0">
                <a:solidFill>
                  <a:schemeClr val="bg1"/>
                </a:solidFill>
                <a:ea typeface="Gulim" pitchFamily="34" charset="-127"/>
                <a:cs typeface="Arial" charset="0"/>
              </a:rPr>
              <a:t> I, 2005-2009</a:t>
            </a:r>
          </a:p>
          <a:p>
            <a:pPr>
              <a:spcBef>
                <a:spcPts val="600"/>
              </a:spcBef>
            </a:pPr>
            <a:r>
              <a:rPr lang="en-GB" altLang="ko-KR" sz="1400" b="1" dirty="0">
                <a:solidFill>
                  <a:schemeClr val="bg1"/>
                </a:solidFill>
                <a:ea typeface="Gulim" pitchFamily="34" charset="-127"/>
                <a:cs typeface="Arial" charset="0"/>
              </a:rPr>
              <a:t>WPHRE II, </a:t>
            </a:r>
            <a:r>
              <a:rPr lang="en-GB" altLang="ko-KR" sz="1400" b="1" dirty="0" smtClean="0">
                <a:solidFill>
                  <a:schemeClr val="bg1"/>
                </a:solidFill>
                <a:ea typeface="Gulim" pitchFamily="34" charset="-127"/>
                <a:cs typeface="Arial" charset="0"/>
              </a:rPr>
              <a:t>2010-2014</a:t>
            </a:r>
          </a:p>
          <a:p>
            <a:pPr>
              <a:spcBef>
                <a:spcPts val="600"/>
              </a:spcBef>
            </a:pPr>
            <a:r>
              <a:rPr lang="en-GB" sz="1400" b="1" dirty="0" smtClean="0">
                <a:solidFill>
                  <a:schemeClr val="bg1"/>
                </a:solidFill>
                <a:ea typeface="Gulim" pitchFamily="34" charset="-127"/>
                <a:cs typeface="Arial" charset="0"/>
              </a:rPr>
              <a:t>WPHRE III, 2015-2019</a:t>
            </a:r>
          </a:p>
          <a:p>
            <a:pPr>
              <a:spcBef>
                <a:spcPts val="600"/>
              </a:spcBef>
            </a:pPr>
            <a:endParaRPr lang="en-US" sz="1400" b="1" dirty="0">
              <a:solidFill>
                <a:srgbClr val="FF3300"/>
              </a:solidFill>
              <a:ea typeface="Gulim" pitchFamily="34" charset="-127"/>
              <a:cs typeface="Arial" charset="0"/>
            </a:endParaRPr>
          </a:p>
        </p:txBody>
      </p:sp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1951554" y="6576194"/>
            <a:ext cx="23764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a-DK" sz="1400" i="1" dirty="0">
                <a:latin typeface="Calibri" pitchFamily="34" charset="0"/>
                <a:ea typeface="MS PGothic" pitchFamily="34" charset="-128"/>
                <a:cs typeface="Arial" charset="0"/>
              </a:rPr>
              <a:t>Fig: </a:t>
            </a:r>
            <a:r>
              <a:rPr lang="da-DK" sz="1400" i="1" dirty="0" smtClean="0">
                <a:latin typeface="Calibri" pitchFamily="34" charset="0"/>
                <a:ea typeface="MS PGothic" pitchFamily="34" charset="-128"/>
                <a:cs typeface="Arial" charset="0"/>
              </a:rPr>
              <a:t>MLR, DIHR</a:t>
            </a:r>
            <a:endParaRPr lang="en-US" sz="1400" i="1" dirty="0"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38254" name="AutoShape 14"/>
          <p:cNvSpPr>
            <a:spLocks noChangeArrowheads="1"/>
          </p:cNvSpPr>
          <p:nvPr/>
        </p:nvSpPr>
        <p:spPr bwMode="auto">
          <a:xfrm>
            <a:off x="395537" y="0"/>
            <a:ext cx="2959958" cy="1871663"/>
          </a:xfrm>
          <a:prstGeom prst="wedgeRectCallout">
            <a:avLst>
              <a:gd name="adj1" fmla="val 65866"/>
              <a:gd name="adj2" fmla="val -31631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a-DK" sz="1600" dirty="0" err="1">
                <a:latin typeface="Calibri" pitchFamily="34" charset="0"/>
                <a:cs typeface="Arial" charset="0"/>
              </a:rPr>
              <a:t>UDHR</a:t>
            </a:r>
            <a:r>
              <a:rPr lang="da-DK" sz="1600" dirty="0">
                <a:latin typeface="Calibri" pitchFamily="34" charset="0"/>
                <a:cs typeface="Arial" charset="0"/>
              </a:rPr>
              <a:t> </a:t>
            </a:r>
            <a:r>
              <a:rPr lang="da-DK" sz="1600" dirty="0" err="1">
                <a:latin typeface="Calibri" pitchFamily="34" charset="0"/>
                <a:cs typeface="Arial" charset="0"/>
              </a:rPr>
              <a:t>Preamble</a:t>
            </a:r>
            <a:r>
              <a:rPr lang="da-DK" sz="1600" dirty="0">
                <a:latin typeface="Calibri" pitchFamily="34" charset="0"/>
                <a:cs typeface="Arial" charset="0"/>
              </a:rPr>
              <a:t>:</a:t>
            </a:r>
          </a:p>
          <a:p>
            <a:r>
              <a:rPr lang="da-DK" sz="1600" dirty="0">
                <a:latin typeface="Calibri" pitchFamily="34" charset="0"/>
                <a:cs typeface="Arial" charset="0"/>
              </a:rPr>
              <a:t>’ ..</a:t>
            </a:r>
            <a:r>
              <a:rPr lang="da-DK" sz="1600" i="1" dirty="0" err="1">
                <a:latin typeface="Calibri" pitchFamily="34" charset="0"/>
                <a:cs typeface="Arial" charset="0"/>
              </a:rPr>
              <a:t>every</a:t>
            </a:r>
            <a:r>
              <a:rPr lang="da-DK" sz="1600" i="1" dirty="0">
                <a:latin typeface="Calibri" pitchFamily="34" charset="0"/>
                <a:cs typeface="Arial" charset="0"/>
              </a:rPr>
              <a:t> </a:t>
            </a:r>
            <a:r>
              <a:rPr lang="da-DK" sz="1600" i="1" dirty="0" err="1">
                <a:latin typeface="Calibri" pitchFamily="34" charset="0"/>
                <a:cs typeface="Arial" charset="0"/>
              </a:rPr>
              <a:t>individual</a:t>
            </a:r>
            <a:r>
              <a:rPr lang="da-DK" sz="1600" i="1" dirty="0">
                <a:latin typeface="Calibri" pitchFamily="34" charset="0"/>
                <a:cs typeface="Arial" charset="0"/>
              </a:rPr>
              <a:t> and </a:t>
            </a:r>
            <a:r>
              <a:rPr lang="da-DK" sz="1600" i="1" dirty="0" err="1">
                <a:latin typeface="Calibri" pitchFamily="34" charset="0"/>
                <a:cs typeface="Arial" charset="0"/>
              </a:rPr>
              <a:t>every</a:t>
            </a:r>
            <a:r>
              <a:rPr lang="da-DK" sz="1600" i="1" dirty="0">
                <a:latin typeface="Calibri" pitchFamily="34" charset="0"/>
                <a:cs typeface="Arial" charset="0"/>
              </a:rPr>
              <a:t> organ of society [</a:t>
            </a:r>
            <a:r>
              <a:rPr lang="da-DK" sz="1600" i="1" dirty="0" err="1">
                <a:latin typeface="Calibri" pitchFamily="34" charset="0"/>
                <a:cs typeface="Arial" charset="0"/>
              </a:rPr>
              <a:t>should</a:t>
            </a:r>
            <a:r>
              <a:rPr lang="da-DK" sz="1600" i="1" dirty="0">
                <a:latin typeface="Calibri" pitchFamily="34" charset="0"/>
                <a:cs typeface="Arial" charset="0"/>
              </a:rPr>
              <a:t>] </a:t>
            </a:r>
            <a:r>
              <a:rPr lang="da-DK" sz="1600" i="1" dirty="0" err="1">
                <a:latin typeface="Calibri" pitchFamily="34" charset="0"/>
                <a:cs typeface="Arial" charset="0"/>
              </a:rPr>
              <a:t>strive</a:t>
            </a:r>
            <a:r>
              <a:rPr lang="da-DK" sz="1600" i="1" dirty="0">
                <a:latin typeface="Calibri" pitchFamily="34" charset="0"/>
                <a:cs typeface="Arial" charset="0"/>
              </a:rPr>
              <a:t> by </a:t>
            </a:r>
            <a:r>
              <a:rPr lang="da-DK" sz="1600" i="1" dirty="0" err="1">
                <a:latin typeface="Calibri" pitchFamily="34" charset="0"/>
                <a:cs typeface="Arial" charset="0"/>
              </a:rPr>
              <a:t>teaching</a:t>
            </a:r>
            <a:r>
              <a:rPr lang="da-DK" sz="1600" i="1" dirty="0">
                <a:latin typeface="Calibri" pitchFamily="34" charset="0"/>
                <a:cs typeface="Arial" charset="0"/>
              </a:rPr>
              <a:t> and </a:t>
            </a:r>
            <a:r>
              <a:rPr lang="da-DK" sz="1600" i="1" dirty="0" err="1">
                <a:latin typeface="Calibri" pitchFamily="34" charset="0"/>
                <a:cs typeface="Arial" charset="0"/>
              </a:rPr>
              <a:t>education</a:t>
            </a:r>
            <a:r>
              <a:rPr lang="da-DK" sz="1600" i="1" dirty="0">
                <a:latin typeface="Calibri" pitchFamily="34" charset="0"/>
                <a:cs typeface="Arial" charset="0"/>
              </a:rPr>
              <a:t> to promote </a:t>
            </a:r>
            <a:r>
              <a:rPr lang="da-DK" sz="1600" i="1" dirty="0" err="1">
                <a:latin typeface="Calibri" pitchFamily="34" charset="0"/>
                <a:cs typeface="Arial" charset="0"/>
              </a:rPr>
              <a:t>respect</a:t>
            </a:r>
            <a:r>
              <a:rPr lang="da-DK" sz="1600" i="1" dirty="0">
                <a:latin typeface="Calibri" pitchFamily="34" charset="0"/>
                <a:cs typeface="Arial" charset="0"/>
              </a:rPr>
              <a:t> for </a:t>
            </a:r>
            <a:r>
              <a:rPr lang="da-DK" sz="1600" i="1" dirty="0" err="1">
                <a:latin typeface="Calibri" pitchFamily="34" charset="0"/>
                <a:cs typeface="Arial" charset="0"/>
              </a:rPr>
              <a:t>these</a:t>
            </a:r>
            <a:r>
              <a:rPr lang="da-DK" sz="1600" i="1" dirty="0">
                <a:latin typeface="Calibri" pitchFamily="34" charset="0"/>
                <a:cs typeface="Arial" charset="0"/>
              </a:rPr>
              <a:t> </a:t>
            </a:r>
            <a:r>
              <a:rPr lang="da-DK" sz="1600" i="1" dirty="0" err="1">
                <a:latin typeface="Calibri" pitchFamily="34" charset="0"/>
                <a:cs typeface="Arial" charset="0"/>
              </a:rPr>
              <a:t>rights</a:t>
            </a:r>
            <a:r>
              <a:rPr lang="da-DK" sz="1600" i="1" dirty="0">
                <a:latin typeface="Calibri" pitchFamily="34" charset="0"/>
                <a:cs typeface="Arial" charset="0"/>
              </a:rPr>
              <a:t> and </a:t>
            </a:r>
            <a:r>
              <a:rPr lang="da-DK" sz="1600" i="1" dirty="0" err="1">
                <a:latin typeface="Calibri" pitchFamily="34" charset="0"/>
                <a:cs typeface="Arial" charset="0"/>
              </a:rPr>
              <a:t>freedoms</a:t>
            </a:r>
            <a:r>
              <a:rPr lang="da-DK" sz="1600" i="1" dirty="0">
                <a:latin typeface="Calibri" pitchFamily="34" charset="0"/>
                <a:cs typeface="Arial" charset="0"/>
              </a:rPr>
              <a:t>..’</a:t>
            </a:r>
            <a:endParaRPr lang="en-US" sz="1600" i="1" dirty="0">
              <a:latin typeface="Calibri" pitchFamily="34" charset="0"/>
              <a:cs typeface="Arial" charset="0"/>
            </a:endParaRPr>
          </a:p>
        </p:txBody>
      </p:sp>
      <p:sp>
        <p:nvSpPr>
          <p:cNvPr id="5133" name="AutoShape 15"/>
          <p:cNvSpPr>
            <a:spLocks noChangeArrowheads="1"/>
          </p:cNvSpPr>
          <p:nvPr/>
        </p:nvSpPr>
        <p:spPr bwMode="auto">
          <a:xfrm>
            <a:off x="5653087" y="14750"/>
            <a:ext cx="2592387" cy="1944687"/>
          </a:xfrm>
          <a:prstGeom prst="wedgeRectCallout">
            <a:avLst>
              <a:gd name="adj1" fmla="val -73754"/>
              <a:gd name="adj2" fmla="val 57092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da-DK" sz="1600" dirty="0" err="1">
                <a:latin typeface="Calibri" pitchFamily="34" charset="0"/>
                <a:cs typeface="Arial" charset="0"/>
              </a:rPr>
              <a:t>CRC</a:t>
            </a:r>
            <a:r>
              <a:rPr lang="da-DK" sz="1600" dirty="0">
                <a:latin typeface="Calibri" pitchFamily="34" charset="0"/>
                <a:cs typeface="Arial" charset="0"/>
              </a:rPr>
              <a:t> art. 29:</a:t>
            </a:r>
          </a:p>
          <a:p>
            <a:pPr marL="342900" indent="-342900"/>
            <a:r>
              <a:rPr lang="da-DK" sz="1600" dirty="0">
                <a:latin typeface="Calibri" pitchFamily="34" charset="0"/>
                <a:cs typeface="Arial" charset="0"/>
              </a:rPr>
              <a:t>’ </a:t>
            </a:r>
            <a:r>
              <a:rPr lang="da-DK" sz="1600" i="1" dirty="0">
                <a:latin typeface="Calibri" pitchFamily="34" charset="0"/>
                <a:cs typeface="Arial" charset="0"/>
              </a:rPr>
              <a:t>….the </a:t>
            </a:r>
            <a:r>
              <a:rPr lang="da-DK" sz="1600" i="1" dirty="0" err="1">
                <a:latin typeface="Calibri" pitchFamily="34" charset="0"/>
                <a:cs typeface="Arial" charset="0"/>
              </a:rPr>
              <a:t>education</a:t>
            </a:r>
            <a:r>
              <a:rPr lang="da-DK" sz="1600" i="1" dirty="0">
                <a:latin typeface="Calibri" pitchFamily="34" charset="0"/>
                <a:cs typeface="Arial" charset="0"/>
              </a:rPr>
              <a:t> of the </a:t>
            </a:r>
            <a:r>
              <a:rPr lang="da-DK" sz="1600" i="1" dirty="0" err="1">
                <a:latin typeface="Calibri" pitchFamily="34" charset="0"/>
                <a:cs typeface="Arial" charset="0"/>
              </a:rPr>
              <a:t>child</a:t>
            </a:r>
            <a:r>
              <a:rPr lang="da-DK" sz="1600" i="1" dirty="0">
                <a:latin typeface="Calibri" pitchFamily="34" charset="0"/>
                <a:cs typeface="Arial" charset="0"/>
              </a:rPr>
              <a:t> </a:t>
            </a:r>
            <a:r>
              <a:rPr lang="da-DK" sz="1600" i="1" dirty="0" err="1">
                <a:latin typeface="Calibri" pitchFamily="34" charset="0"/>
                <a:cs typeface="Arial" charset="0"/>
              </a:rPr>
              <a:t>shall</a:t>
            </a:r>
            <a:r>
              <a:rPr lang="da-DK" sz="1600" i="1" dirty="0">
                <a:latin typeface="Calibri" pitchFamily="34" charset="0"/>
                <a:cs typeface="Arial" charset="0"/>
              </a:rPr>
              <a:t> </a:t>
            </a:r>
            <a:r>
              <a:rPr lang="da-DK" sz="1600" i="1" dirty="0" err="1">
                <a:latin typeface="Calibri" pitchFamily="34" charset="0"/>
                <a:cs typeface="Arial" charset="0"/>
              </a:rPr>
              <a:t>be</a:t>
            </a:r>
            <a:r>
              <a:rPr lang="da-DK" sz="1600" i="1" dirty="0">
                <a:latin typeface="Calibri" pitchFamily="34" charset="0"/>
                <a:cs typeface="Arial" charset="0"/>
              </a:rPr>
              <a:t> </a:t>
            </a:r>
            <a:r>
              <a:rPr lang="da-DK" sz="1600" i="1" dirty="0" err="1">
                <a:latin typeface="Calibri" pitchFamily="34" charset="0"/>
                <a:cs typeface="Arial" charset="0"/>
              </a:rPr>
              <a:t>directed</a:t>
            </a:r>
            <a:r>
              <a:rPr lang="da-DK" sz="1600" i="1" dirty="0">
                <a:latin typeface="Calibri" pitchFamily="34" charset="0"/>
                <a:cs typeface="Arial" charset="0"/>
              </a:rPr>
              <a:t> to:..         </a:t>
            </a:r>
            <a:r>
              <a:rPr lang="da-DK" sz="1600" i="1" dirty="0" smtClean="0">
                <a:latin typeface="Calibri" pitchFamily="34" charset="0"/>
                <a:cs typeface="Arial" charset="0"/>
              </a:rPr>
              <a:t>… </a:t>
            </a:r>
            <a:r>
              <a:rPr lang="da-DK" sz="1600" i="1" dirty="0">
                <a:latin typeface="Calibri" pitchFamily="34" charset="0"/>
                <a:cs typeface="Arial" charset="0"/>
              </a:rPr>
              <a:t>The </a:t>
            </a:r>
            <a:r>
              <a:rPr lang="da-DK" sz="1600" i="1" dirty="0" err="1">
                <a:latin typeface="Calibri" pitchFamily="34" charset="0"/>
                <a:cs typeface="Arial" charset="0"/>
              </a:rPr>
              <a:t>development</a:t>
            </a:r>
            <a:r>
              <a:rPr lang="da-DK" sz="1600" i="1" dirty="0">
                <a:latin typeface="Calibri" pitchFamily="34" charset="0"/>
                <a:cs typeface="Arial" charset="0"/>
              </a:rPr>
              <a:t> of </a:t>
            </a:r>
            <a:r>
              <a:rPr lang="da-DK" sz="1600" i="1" dirty="0" err="1">
                <a:latin typeface="Calibri" pitchFamily="34" charset="0"/>
                <a:cs typeface="Arial" charset="0"/>
              </a:rPr>
              <a:t>respect</a:t>
            </a:r>
            <a:r>
              <a:rPr lang="da-DK" sz="1600" i="1" dirty="0">
                <a:latin typeface="Calibri" pitchFamily="34" charset="0"/>
                <a:cs typeface="Arial" charset="0"/>
              </a:rPr>
              <a:t> for human </a:t>
            </a:r>
            <a:r>
              <a:rPr lang="da-DK" sz="1600" i="1" dirty="0" err="1">
                <a:latin typeface="Calibri" pitchFamily="34" charset="0"/>
                <a:cs typeface="Arial" charset="0"/>
              </a:rPr>
              <a:t>rights</a:t>
            </a:r>
            <a:r>
              <a:rPr lang="da-DK" sz="1600" i="1" dirty="0">
                <a:latin typeface="Calibri" pitchFamily="34" charset="0"/>
                <a:cs typeface="Arial" charset="0"/>
              </a:rPr>
              <a:t> and fundamental </a:t>
            </a:r>
            <a:r>
              <a:rPr lang="da-DK" sz="1600" i="1" dirty="0" err="1">
                <a:latin typeface="Calibri" pitchFamily="34" charset="0"/>
                <a:cs typeface="Arial" charset="0"/>
              </a:rPr>
              <a:t>freedoms</a:t>
            </a:r>
            <a:r>
              <a:rPr lang="da-DK" sz="1600" i="1" dirty="0">
                <a:latin typeface="Calibri" pitchFamily="34" charset="0"/>
                <a:cs typeface="Arial" charset="0"/>
              </a:rPr>
              <a:t>…’</a:t>
            </a:r>
            <a:endParaRPr lang="en-US" sz="1600" i="1" dirty="0">
              <a:latin typeface="Calibri" pitchFamily="34" charset="0"/>
              <a:cs typeface="Arial" charset="0"/>
            </a:endParaRPr>
          </a:p>
        </p:txBody>
      </p:sp>
      <p:sp>
        <p:nvSpPr>
          <p:cNvPr id="5134" name="AutoShape 16"/>
          <p:cNvSpPr>
            <a:spLocks noChangeArrowheads="1"/>
          </p:cNvSpPr>
          <p:nvPr/>
        </p:nvSpPr>
        <p:spPr bwMode="auto">
          <a:xfrm>
            <a:off x="6659563" y="3213100"/>
            <a:ext cx="2088901" cy="3492500"/>
          </a:xfrm>
          <a:prstGeom prst="wedgeRectCallout">
            <a:avLst>
              <a:gd name="adj1" fmla="val -98265"/>
              <a:gd name="adj2" fmla="val 23016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altLang="ko-KR" sz="1600" dirty="0" err="1" smtClean="0">
                <a:latin typeface="Calibri" pitchFamily="34" charset="0"/>
                <a:ea typeface="Gulim" pitchFamily="34" charset="-127"/>
                <a:cs typeface="Arial" charset="0"/>
              </a:rPr>
              <a:t>UNDHRE</a:t>
            </a:r>
            <a:r>
              <a:rPr lang="en-GB" altLang="ko-KR" sz="1600" dirty="0" smtClean="0">
                <a:latin typeface="Calibri" pitchFamily="34" charset="0"/>
                <a:ea typeface="Gulim" pitchFamily="34" charset="-127"/>
                <a:cs typeface="Arial" charset="0"/>
              </a:rPr>
              <a:t> </a:t>
            </a:r>
            <a:r>
              <a:rPr lang="en-GB" altLang="ko-KR" sz="1600" dirty="0">
                <a:latin typeface="Calibri" pitchFamily="34" charset="0"/>
                <a:ea typeface="Gulim" pitchFamily="34" charset="-127"/>
                <a:cs typeface="Arial" charset="0"/>
              </a:rPr>
              <a:t>art. 2:</a:t>
            </a:r>
          </a:p>
          <a:p>
            <a:r>
              <a:rPr lang="en-GB" altLang="ko-KR" sz="1600" dirty="0" err="1" smtClean="0">
                <a:latin typeface="Calibri" pitchFamily="34" charset="0"/>
                <a:ea typeface="Gulim" pitchFamily="34" charset="-127"/>
                <a:cs typeface="Arial" charset="0"/>
              </a:rPr>
              <a:t>HRE</a:t>
            </a:r>
            <a:r>
              <a:rPr lang="en-GB" altLang="ko-KR" sz="1600" dirty="0" smtClean="0">
                <a:latin typeface="Calibri" pitchFamily="34" charset="0"/>
                <a:ea typeface="Gulim" pitchFamily="34" charset="-127"/>
                <a:cs typeface="Arial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ko-KR" sz="1600" b="1" dirty="0" smtClean="0">
                <a:latin typeface="Calibri" pitchFamily="34" charset="0"/>
                <a:ea typeface="Gulim" pitchFamily="34" charset="-127"/>
                <a:cs typeface="Arial" charset="0"/>
              </a:rPr>
              <a:t>knowledge</a:t>
            </a:r>
            <a:r>
              <a:rPr lang="en-GB" altLang="ko-KR" sz="1600" i="1" dirty="0">
                <a:latin typeface="Calibri" pitchFamily="34" charset="0"/>
                <a:ea typeface="Gulim" pitchFamily="34" charset="-127"/>
                <a:cs typeface="Arial" charset="0"/>
              </a:rPr>
              <a:t>, </a:t>
            </a:r>
            <a:r>
              <a:rPr lang="en-GB" altLang="ko-KR" sz="1600" b="1" dirty="0">
                <a:latin typeface="Calibri" pitchFamily="34" charset="0"/>
                <a:ea typeface="Gulim" pitchFamily="34" charset="-127"/>
                <a:cs typeface="Arial" charset="0"/>
              </a:rPr>
              <a:t>skills</a:t>
            </a:r>
            <a:r>
              <a:rPr lang="en-GB" altLang="ko-KR" sz="1600" i="1" dirty="0">
                <a:latin typeface="Calibri" pitchFamily="34" charset="0"/>
                <a:ea typeface="Gulim" pitchFamily="34" charset="-127"/>
                <a:cs typeface="Arial" charset="0"/>
              </a:rPr>
              <a:t> and </a:t>
            </a:r>
            <a:r>
              <a:rPr lang="en-GB" altLang="ko-KR" sz="1600" b="1" dirty="0">
                <a:latin typeface="Calibri" pitchFamily="34" charset="0"/>
                <a:ea typeface="Gulim" pitchFamily="34" charset="-127"/>
                <a:cs typeface="Arial" charset="0"/>
              </a:rPr>
              <a:t>attitudes</a:t>
            </a:r>
            <a:r>
              <a:rPr lang="en-GB" altLang="ko-KR" sz="1600" i="1" dirty="0">
                <a:latin typeface="Calibri" pitchFamily="34" charset="0"/>
                <a:ea typeface="Gulim" pitchFamily="34" charset="-127"/>
                <a:cs typeface="Arial" charset="0"/>
              </a:rPr>
              <a:t> to empower them, to contribute to the building and promotion of a universal culture of human rights</a:t>
            </a:r>
            <a:r>
              <a:rPr lang="en-GB" altLang="ko-KR" sz="1600" dirty="0">
                <a:latin typeface="Calibri" pitchFamily="34" charset="0"/>
                <a:ea typeface="Gulim" pitchFamily="34" charset="-127"/>
                <a:cs typeface="Arial" charset="0"/>
              </a:rPr>
              <a:t>’</a:t>
            </a:r>
            <a:r>
              <a:rPr lang="en-US" altLang="ko-KR" dirty="0">
                <a:latin typeface="Calibri" pitchFamily="34" charset="0"/>
                <a:ea typeface="Gulim" pitchFamily="34" charset="-127"/>
                <a:cs typeface="Arial" charset="0"/>
              </a:rPr>
              <a:t> </a:t>
            </a:r>
            <a:endParaRPr lang="en-US" altLang="ko-KR" dirty="0" smtClean="0">
              <a:latin typeface="Calibri" pitchFamily="34" charset="0"/>
              <a:ea typeface="Gulim" pitchFamily="34" charset="-127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latin typeface="Calibri" pitchFamily="34" charset="0"/>
                <a:ea typeface="Gulim" pitchFamily="34" charset="-127"/>
                <a:cs typeface="Arial" charset="0"/>
              </a:rPr>
              <a:t>Education </a:t>
            </a:r>
            <a:r>
              <a:rPr lang="en-US" altLang="ko-KR" sz="1600" b="1" dirty="0" smtClean="0">
                <a:latin typeface="Calibri" pitchFamily="34" charset="0"/>
                <a:ea typeface="Gulim" pitchFamily="34" charset="-127"/>
                <a:cs typeface="Arial" charset="0"/>
              </a:rPr>
              <a:t>about</a:t>
            </a:r>
            <a:r>
              <a:rPr lang="en-US" altLang="ko-KR" sz="1600" dirty="0" smtClean="0">
                <a:latin typeface="Calibri" pitchFamily="34" charset="0"/>
                <a:ea typeface="Gulim" pitchFamily="34" charset="-127"/>
                <a:cs typeface="Arial" charset="0"/>
              </a:rPr>
              <a:t>, </a:t>
            </a:r>
            <a:r>
              <a:rPr lang="en-US" altLang="ko-KR" sz="1600" b="1" dirty="0" smtClean="0">
                <a:latin typeface="Calibri" pitchFamily="34" charset="0"/>
                <a:ea typeface="Gulim" pitchFamily="34" charset="-127"/>
                <a:cs typeface="Arial" charset="0"/>
              </a:rPr>
              <a:t>through</a:t>
            </a:r>
            <a:r>
              <a:rPr lang="en-US" altLang="ko-KR" sz="1600" dirty="0" smtClean="0">
                <a:latin typeface="Calibri" pitchFamily="34" charset="0"/>
                <a:ea typeface="Gulim" pitchFamily="34" charset="-127"/>
                <a:cs typeface="Arial" charset="0"/>
              </a:rPr>
              <a:t> and </a:t>
            </a:r>
            <a:r>
              <a:rPr lang="en-US" altLang="ko-KR" sz="1600" b="1" dirty="0" smtClean="0">
                <a:latin typeface="Calibri" pitchFamily="34" charset="0"/>
                <a:ea typeface="Gulim" pitchFamily="34" charset="-127"/>
                <a:cs typeface="Arial" charset="0"/>
              </a:rPr>
              <a:t>for</a:t>
            </a:r>
            <a:r>
              <a:rPr lang="en-US" altLang="ko-KR" sz="1600" dirty="0" smtClean="0">
                <a:latin typeface="Calibri" pitchFamily="34" charset="0"/>
                <a:ea typeface="Gulim" pitchFamily="34" charset="-127"/>
                <a:cs typeface="Arial" charset="0"/>
              </a:rPr>
              <a:t> human rights</a:t>
            </a:r>
          </a:p>
        </p:txBody>
      </p:sp>
      <p:sp>
        <p:nvSpPr>
          <p:cNvPr id="5135" name="AutoShape 17"/>
          <p:cNvSpPr>
            <a:spLocks noChangeArrowheads="1"/>
          </p:cNvSpPr>
          <p:nvPr/>
        </p:nvSpPr>
        <p:spPr bwMode="auto">
          <a:xfrm>
            <a:off x="170500" y="2177857"/>
            <a:ext cx="2817324" cy="2187247"/>
          </a:xfrm>
          <a:prstGeom prst="wedgeRectCallout">
            <a:avLst>
              <a:gd name="adj1" fmla="val 64355"/>
              <a:gd name="adj2" fmla="val 35773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42900" indent="-342900"/>
            <a:r>
              <a:rPr lang="en-GB" sz="1600" dirty="0" err="1">
                <a:latin typeface="Calibri" pitchFamily="34" charset="0"/>
              </a:rPr>
              <a:t>WPHRE</a:t>
            </a:r>
            <a:r>
              <a:rPr lang="en-GB" sz="1600" dirty="0">
                <a:latin typeface="Calibri" pitchFamily="34" charset="0"/>
              </a:rPr>
              <a:t> I: Prim. &amp; Sec. </a:t>
            </a:r>
            <a:r>
              <a:rPr lang="en-GB" sz="1600" dirty="0" smtClean="0">
                <a:latin typeface="Calibri" pitchFamily="34" charset="0"/>
              </a:rPr>
              <a:t>Edu.</a:t>
            </a:r>
          </a:p>
          <a:p>
            <a:pPr marL="342900" indent="-342900"/>
            <a:endParaRPr lang="en-GB" sz="1600" dirty="0">
              <a:latin typeface="Calibri" pitchFamily="34" charset="0"/>
            </a:endParaRP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WPHRE </a:t>
            </a:r>
            <a:r>
              <a:rPr lang="en-GB" sz="1600" dirty="0">
                <a:latin typeface="Calibri" pitchFamily="34" charset="0"/>
              </a:rPr>
              <a:t>II: Tertiary Edu, teachers &amp; educators, civil servants, law </a:t>
            </a:r>
            <a:r>
              <a:rPr lang="en-GB" sz="1600" dirty="0" err="1" smtClean="0">
                <a:latin typeface="Calibri" pitchFamily="34" charset="0"/>
              </a:rPr>
              <a:t>enf</a:t>
            </a:r>
            <a:r>
              <a:rPr lang="en-GB" sz="1600" dirty="0" smtClean="0">
                <a:latin typeface="Calibri" pitchFamily="34" charset="0"/>
              </a:rPr>
              <a:t>. </a:t>
            </a:r>
            <a:r>
              <a:rPr lang="en-GB" sz="1600" dirty="0">
                <a:latin typeface="Calibri" pitchFamily="34" charset="0"/>
              </a:rPr>
              <a:t>&amp; military </a:t>
            </a:r>
            <a:endParaRPr lang="en-GB" sz="1600" dirty="0" smtClean="0">
              <a:latin typeface="Calibri" pitchFamily="34" charset="0"/>
            </a:endParaRPr>
          </a:p>
          <a:p>
            <a:pPr marL="342900" indent="-342900"/>
            <a:endParaRPr lang="en-GB" sz="1600" dirty="0">
              <a:latin typeface="Calibri" pitchFamily="34" charset="0"/>
            </a:endParaRPr>
          </a:p>
          <a:p>
            <a:pPr marL="342900" indent="-342900"/>
            <a:r>
              <a:rPr lang="en-GB" sz="1600" dirty="0" smtClean="0">
                <a:latin typeface="Calibri" pitchFamily="34" charset="0"/>
              </a:rPr>
              <a:t>WPHRE III: Media &amp; journalists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66227" y="4720633"/>
            <a:ext cx="2160587" cy="138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2" rIns="91422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GB" sz="1400" b="1" i="1" dirty="0" err="1" smtClean="0">
                <a:solidFill>
                  <a:schemeClr val="bg1"/>
                </a:solidFill>
                <a:cs typeface="Arial" charset="0"/>
              </a:rPr>
              <a:t>CoE</a:t>
            </a:r>
            <a:r>
              <a:rPr lang="en-GB" sz="1400" b="1" i="1" dirty="0" smtClean="0">
                <a:solidFill>
                  <a:schemeClr val="bg1"/>
                </a:solidFill>
                <a:cs typeface="Arial" charset="0"/>
              </a:rPr>
              <a:t> Charter  </a:t>
            </a:r>
            <a:endParaRPr lang="en-GB" sz="1400" b="1" i="1" dirty="0">
              <a:solidFill>
                <a:schemeClr val="bg1"/>
              </a:solidFill>
              <a:cs typeface="Arial" charset="0"/>
            </a:endParaRPr>
          </a:p>
          <a:p>
            <a:pPr algn="ctr" eaLnBrk="1" hangingPunct="1"/>
            <a:r>
              <a:rPr lang="en-GB" altLang="da-DK" sz="1400" b="1" i="1" dirty="0" smtClean="0">
                <a:solidFill>
                  <a:schemeClr val="bg1"/>
                </a:solidFill>
              </a:rPr>
              <a:t>on </a:t>
            </a:r>
            <a:r>
              <a:rPr lang="en-GB" altLang="da-DK" sz="1400" b="1" i="1" dirty="0">
                <a:solidFill>
                  <a:schemeClr val="bg1"/>
                </a:solidFill>
              </a:rPr>
              <a:t>Education for Democratic Citizenship and Human Rights Education (2010)</a:t>
            </a:r>
            <a:endParaRPr lang="en-US" altLang="da-DK" sz="1400" b="1" i="1" dirty="0">
              <a:solidFill>
                <a:schemeClr val="bg1"/>
              </a:solidFill>
            </a:endParaRPr>
          </a:p>
          <a:p>
            <a:pPr algn="l" eaLnBrk="1" hangingPunct="1">
              <a:buFont typeface="Arial" charset="0"/>
              <a:buNone/>
            </a:pPr>
            <a:endParaRPr lang="en-US" sz="1400" b="1" dirty="0">
              <a:solidFill>
                <a:srgbClr val="FF33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248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2" t="50055" r="52798" b="11144"/>
          <a:stretch/>
        </p:blipFill>
        <p:spPr bwMode="auto">
          <a:xfrm>
            <a:off x="0" y="1628800"/>
            <a:ext cx="9396536" cy="502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noProof="0" smtClean="0"/>
              <a:t>3</a:t>
            </a:fld>
            <a:endParaRPr lang="da-DK" noProof="0"/>
          </a:p>
        </p:txBody>
      </p:sp>
      <p:sp>
        <p:nvSpPr>
          <p:cNvPr id="9" name="Rectangle 8"/>
          <p:cNvSpPr/>
          <p:nvPr/>
        </p:nvSpPr>
        <p:spPr>
          <a:xfrm>
            <a:off x="4499991" y="0"/>
            <a:ext cx="4644009" cy="14259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 smtClean="0">
                <a:solidFill>
                  <a:schemeClr val="bg1"/>
                </a:solidFill>
              </a:rPr>
              <a:t>HR STANDARDS </a:t>
            </a:r>
            <a:r>
              <a:rPr lang="da-DK" sz="2000" dirty="0" smtClean="0">
                <a:solidFill>
                  <a:schemeClr val="bg1"/>
                </a:solidFill>
              </a:rPr>
              <a:t>DEFINE GOALS FOR HR EDUCATION</a:t>
            </a:r>
          </a:p>
          <a:p>
            <a:pPr algn="ctr"/>
            <a:endParaRPr lang="da-DK" sz="800" dirty="0" smtClean="0">
              <a:solidFill>
                <a:schemeClr val="bg1"/>
              </a:solidFill>
            </a:endParaRPr>
          </a:p>
          <a:p>
            <a:pPr algn="ctr"/>
            <a:r>
              <a:rPr lang="da-DK" dirty="0" smtClean="0">
                <a:solidFill>
                  <a:schemeClr val="bg1"/>
                </a:solidFill>
              </a:rPr>
              <a:t>- </a:t>
            </a:r>
            <a:r>
              <a:rPr lang="da-DK" i="1" dirty="0" smtClean="0">
                <a:solidFill>
                  <a:schemeClr val="bg1"/>
                </a:solidFill>
              </a:rPr>
              <a:t>Learning dimensions</a:t>
            </a:r>
            <a:r>
              <a:rPr lang="da-DK" i="1" dirty="0" smtClean="0">
                <a:solidFill>
                  <a:schemeClr val="bg1"/>
                </a:solidFill>
              </a:rPr>
              <a:t> </a:t>
            </a:r>
            <a:endParaRPr lang="da-DK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6081" y="-35753"/>
            <a:ext cx="492443" cy="142498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da-DK" sz="2000" dirty="0">
                <a:solidFill>
                  <a:schemeClr val="bg1"/>
                </a:solidFill>
              </a:rPr>
              <a:t> </a:t>
            </a:r>
            <a:r>
              <a:rPr lang="da-DK" sz="2000" b="1" dirty="0" smtClean="0">
                <a:solidFill>
                  <a:schemeClr val="bg1"/>
                </a:solidFill>
              </a:rPr>
              <a:t>WHAT</a:t>
            </a:r>
            <a:endParaRPr lang="da-DK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3026" y="5485652"/>
            <a:ext cx="334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/>
              <a:t>‘</a:t>
            </a:r>
            <a:r>
              <a:rPr lang="da-DK" i="1" dirty="0" smtClean="0"/>
              <a:t>The Human Rights Education Toolbox’, </a:t>
            </a:r>
            <a:r>
              <a:rPr lang="da-DK" i="1" dirty="0"/>
              <a:t>p</a:t>
            </a:r>
            <a:r>
              <a:rPr lang="da-DK" i="1" dirty="0" smtClean="0"/>
              <a:t>. 12</a:t>
            </a:r>
          </a:p>
        </p:txBody>
      </p:sp>
    </p:spTree>
    <p:extLst>
      <p:ext uri="{BB962C8B-B14F-4D97-AF65-F5344CB8AC3E}">
        <p14:creationId xmlns:p14="http://schemas.microsoft.com/office/powerpoint/2010/main" val="289380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solidFill>
            <a:srgbClr val="00FFFF"/>
          </a:solidFill>
        </p:spPr>
        <p:txBody>
          <a:bodyPr/>
          <a:lstStyle/>
          <a:p>
            <a:endParaRPr lang="da-D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7" y="1772816"/>
            <a:ext cx="11161241" cy="511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72667" y="-19652"/>
            <a:ext cx="492443" cy="144864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da-DK" sz="2000" b="1" dirty="0" smtClean="0">
                <a:solidFill>
                  <a:schemeClr val="bg1"/>
                </a:solidFill>
              </a:rPr>
              <a:t>WHO </a:t>
            </a:r>
            <a:endParaRPr lang="da-DK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6332" y="-69250"/>
            <a:ext cx="5087668" cy="153888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anchor="ctr">
            <a:spAutoFit/>
          </a:bodyPr>
          <a:lstStyle>
            <a:lvl1pPr marL="342900" indent="-342900" eaLnBrk="0" hangingPunct="0">
              <a:lnSpc>
                <a:spcPct val="96000"/>
              </a:lnSpc>
              <a:buFont typeface="Arial" charset="0"/>
              <a:defRPr sz="2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1" eaLnBrk="1" hangingPunct="1"/>
            <a:endParaRPr lang="da-DK" altLang="da-DK" sz="1000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da-DK" altLang="da-DK" dirty="0" smtClean="0">
                <a:solidFill>
                  <a:schemeClr val="bg1"/>
                </a:solidFill>
              </a:rPr>
              <a:t>FOCUS ON </a:t>
            </a:r>
            <a:r>
              <a:rPr lang="da-DK" altLang="da-DK" b="1" dirty="0" smtClean="0">
                <a:solidFill>
                  <a:schemeClr val="bg1"/>
                </a:solidFill>
              </a:rPr>
              <a:t>RIGHTS-HOLDERS</a:t>
            </a:r>
            <a:r>
              <a:rPr lang="da-DK" altLang="da-DK" dirty="0" smtClean="0">
                <a:solidFill>
                  <a:schemeClr val="bg1"/>
                </a:solidFill>
              </a:rPr>
              <a:t> &amp; </a:t>
            </a:r>
            <a:r>
              <a:rPr lang="da-DK" altLang="da-DK" b="1" dirty="0" smtClean="0">
                <a:solidFill>
                  <a:schemeClr val="bg1"/>
                </a:solidFill>
              </a:rPr>
              <a:t>DUTY-BEARERS </a:t>
            </a:r>
            <a:r>
              <a:rPr lang="da-DK" altLang="da-DK" dirty="0" smtClean="0">
                <a:solidFill>
                  <a:schemeClr val="bg1"/>
                </a:solidFill>
              </a:rPr>
              <a:t>CAPACITY BUILD.     </a:t>
            </a:r>
          </a:p>
          <a:p>
            <a:pPr lvl="1" eaLnBrk="1" hangingPunct="1"/>
            <a:endParaRPr lang="da-DK" altLang="da-DK" sz="600" dirty="0">
              <a:solidFill>
                <a:schemeClr val="bg1"/>
              </a:solidFill>
            </a:endParaRPr>
          </a:p>
          <a:p>
            <a:pPr lvl="1" eaLnBrk="1" hangingPunct="1"/>
            <a:r>
              <a:rPr lang="da-DK" altLang="da-DK" sz="1600" dirty="0" smtClean="0">
                <a:solidFill>
                  <a:schemeClr val="bg1"/>
                </a:solidFill>
              </a:rPr>
              <a:t>-</a:t>
            </a:r>
            <a:r>
              <a:rPr lang="da-DK" altLang="da-DK" sz="1800" i="1" dirty="0" smtClean="0">
                <a:solidFill>
                  <a:schemeClr val="bg1"/>
                </a:solidFill>
              </a:rPr>
              <a:t>HRE: Target grps, bring together, topic</a:t>
            </a:r>
          </a:p>
          <a:p>
            <a:pPr lvl="1" eaLnBrk="1" hangingPunct="1"/>
            <a:r>
              <a:rPr lang="da-DK" altLang="da-DK" sz="1800" i="1" dirty="0" smtClean="0">
                <a:solidFill>
                  <a:schemeClr val="bg1"/>
                </a:solidFill>
              </a:rPr>
              <a:t>-Process as important as end results</a:t>
            </a:r>
            <a:endParaRPr lang="da-DK" altLang="da-DK" sz="1800" i="1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7396"/>
            <a:ext cx="2448272" cy="127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98" r="10676" b="13608"/>
          <a:stretch/>
        </p:blipFill>
        <p:spPr bwMode="auto">
          <a:xfrm>
            <a:off x="1619672" y="3356992"/>
            <a:ext cx="5724492" cy="139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9"/>
          <p:cNvSpPr txBox="1">
            <a:spLocks noGrp="1"/>
          </p:cNvSpPr>
          <p:nvPr>
            <p:ph type="body" sz="quarter" idx="14"/>
          </p:nvPr>
        </p:nvSpPr>
        <p:spPr>
          <a:xfrm>
            <a:off x="2627784" y="6165304"/>
            <a:ext cx="7380313" cy="556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i="1" cap="none" dirty="0" smtClean="0"/>
              <a:t>‘The human rights education toolbox’, p. 8, PANEL by Amporo Tomas</a:t>
            </a:r>
            <a:endParaRPr lang="da-DK" sz="1800" i="1" cap="none" dirty="0" smtClean="0"/>
          </a:p>
        </p:txBody>
      </p:sp>
    </p:spTree>
    <p:extLst>
      <p:ext uri="{BB962C8B-B14F-4D97-AF65-F5344CB8AC3E}">
        <p14:creationId xmlns:p14="http://schemas.microsoft.com/office/powerpoint/2010/main" val="282597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6579"/>
            <a:ext cx="9144000" cy="6877652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endParaRPr lang="da-DK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7" name="TextBox 6"/>
          <p:cNvSpPr txBox="1"/>
          <p:nvPr/>
        </p:nvSpPr>
        <p:spPr>
          <a:xfrm>
            <a:off x="3760926" y="-19652"/>
            <a:ext cx="492443" cy="1470384"/>
          </a:xfrm>
          <a:prstGeom prst="rect">
            <a:avLst/>
          </a:prstGeom>
          <a:solidFill>
            <a:srgbClr val="002060"/>
          </a:solidFill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da-DK" sz="2000" b="1" dirty="0" smtClean="0">
                <a:solidFill>
                  <a:schemeClr val="bg1"/>
                </a:solidFill>
              </a:rPr>
              <a:t>HOW</a:t>
            </a:r>
            <a:endParaRPr lang="da-DK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4299935" y="-19651"/>
            <a:ext cx="4844065" cy="1470384"/>
          </a:xfrm>
          <a:prstGeom prst="rect">
            <a:avLst/>
          </a:prstGeom>
          <a:solidFill>
            <a:srgbClr val="002060"/>
          </a:solidFill>
        </p:spPr>
        <p:txBody>
          <a:bodyPr lIns="0" tIns="90000" rIns="0" bIns="0">
            <a:normAutofit/>
          </a:bodyPr>
          <a:lstStyle>
            <a:lvl1pPr marL="342900" indent="-342900" eaLnBrk="0" hangingPunct="0">
              <a:lnSpc>
                <a:spcPct val="96000"/>
              </a:lnSpc>
              <a:buFont typeface="Arial" charset="0"/>
              <a:defRPr sz="2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400050" eaLnBrk="0" hangingPunct="0"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1">
              <a:spcBef>
                <a:spcPts val="1775"/>
              </a:spcBef>
            </a:pPr>
            <a:endParaRPr lang="en-US" altLang="da-DK" sz="300" b="1" dirty="0">
              <a:solidFill>
                <a:schemeClr val="bg1"/>
              </a:solidFill>
            </a:endParaRPr>
          </a:p>
          <a:p>
            <a:pPr lvl="1"/>
            <a:r>
              <a:rPr lang="en-US" altLang="da-DK" b="1" dirty="0" smtClean="0">
                <a:solidFill>
                  <a:schemeClr val="bg1"/>
                </a:solidFill>
              </a:rPr>
              <a:t>PROCESS </a:t>
            </a:r>
            <a:r>
              <a:rPr lang="en-US" altLang="da-DK" dirty="0" smtClean="0">
                <a:solidFill>
                  <a:schemeClr val="bg1"/>
                </a:solidFill>
              </a:rPr>
              <a:t>IS GUIDED BY HUMAN RIGHTS </a:t>
            </a:r>
            <a:r>
              <a:rPr lang="en-US" altLang="da-DK" b="1" dirty="0" smtClean="0">
                <a:solidFill>
                  <a:schemeClr val="bg1"/>
                </a:solidFill>
              </a:rPr>
              <a:t>PRINCIPLES</a:t>
            </a:r>
            <a:endParaRPr lang="en-US" altLang="da-DK" b="1" dirty="0" smtClean="0">
              <a:solidFill>
                <a:schemeClr val="bg1"/>
              </a:solidFill>
            </a:endParaRPr>
          </a:p>
          <a:p>
            <a:pPr lvl="1"/>
            <a:endParaRPr lang="en-US" altLang="da-DK" sz="800" dirty="0" smtClean="0">
              <a:solidFill>
                <a:schemeClr val="bg1"/>
              </a:solidFill>
            </a:endParaRPr>
          </a:p>
          <a:p>
            <a:pPr lvl="1"/>
            <a:r>
              <a:rPr lang="en-US" altLang="da-DK" sz="1800" i="1" dirty="0" smtClean="0">
                <a:solidFill>
                  <a:schemeClr val="bg1"/>
                </a:solidFill>
              </a:rPr>
              <a:t>- How should learners learn? </a:t>
            </a:r>
            <a:endParaRPr lang="da-DK" altLang="da-DK" sz="1800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75" y="-22765"/>
            <a:ext cx="2412268" cy="125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1496162"/>
            <a:ext cx="73469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563" y="3933056"/>
            <a:ext cx="1783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 dirty="0" smtClean="0"/>
              <a:t>The Human Rights Education Toolbox,  </a:t>
            </a:r>
          </a:p>
          <a:p>
            <a:r>
              <a:rPr lang="da-DK" sz="1600" i="1" dirty="0" smtClean="0"/>
              <a:t>p. </a:t>
            </a:r>
            <a:r>
              <a:rPr lang="da-DK" sz="1600" i="1" dirty="0" smtClean="0"/>
              <a:t>18-19</a:t>
            </a:r>
          </a:p>
        </p:txBody>
      </p:sp>
    </p:spTree>
    <p:extLst>
      <p:ext uri="{BB962C8B-B14F-4D97-AF65-F5344CB8AC3E}">
        <p14:creationId xmlns:p14="http://schemas.microsoft.com/office/powerpoint/2010/main" val="416825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/>
              <a:pPr/>
              <a:t>6</a:t>
            </a:fld>
            <a:endParaRPr lang="da-DK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3960440" cy="394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3419872" cy="16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Box 3"/>
          <p:cNvSpPr txBox="1"/>
          <p:nvPr/>
        </p:nvSpPr>
        <p:spPr>
          <a:xfrm>
            <a:off x="611560" y="2204864"/>
            <a:ext cx="3168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ACTIVITY:</a:t>
            </a:r>
          </a:p>
          <a:p>
            <a:endParaRPr lang="da-DK" sz="2000" dirty="0" smtClean="0"/>
          </a:p>
          <a:p>
            <a:r>
              <a:rPr lang="da-DK" sz="2000" i="1" dirty="0" smtClean="0"/>
              <a:t>Share with your neighbour:</a:t>
            </a:r>
          </a:p>
          <a:p>
            <a:endParaRPr lang="da-DK" sz="2000" dirty="0" smtClean="0"/>
          </a:p>
          <a:p>
            <a:r>
              <a:rPr lang="da-DK" sz="2000" dirty="0" smtClean="0"/>
              <a:t>- Share examples of how you apply HRBA principles to your daily work practise (within organisation, in programming, in training etc.)</a:t>
            </a:r>
            <a:endParaRPr lang="da-DK" sz="2000" dirty="0" smtClean="0"/>
          </a:p>
        </p:txBody>
      </p:sp>
    </p:spTree>
    <p:extLst>
      <p:ext uri="{BB962C8B-B14F-4D97-AF65-F5344CB8AC3E}">
        <p14:creationId xmlns:p14="http://schemas.microsoft.com/office/powerpoint/2010/main" val="209762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099" y="1"/>
            <a:ext cx="8820472" cy="759334"/>
          </a:xfrm>
          <a:solidFill>
            <a:srgbClr val="99FF66"/>
          </a:solidFill>
        </p:spPr>
        <p:txBody>
          <a:bodyPr>
            <a:noAutofit/>
          </a:bodyPr>
          <a:lstStyle/>
          <a:p>
            <a:pPr algn="ctr"/>
            <a:r>
              <a:rPr lang="da-DK" sz="2400" dirty="0" smtClean="0"/>
              <a:t>LEARN MORE ON DIHR HRE</a:t>
            </a:r>
            <a:r>
              <a:rPr lang="da-DK" sz="3200" dirty="0" smtClean="0"/>
              <a:t/>
            </a:r>
            <a:br>
              <a:rPr lang="da-DK" sz="3200" dirty="0" smtClean="0"/>
            </a:br>
            <a:r>
              <a:rPr lang="da-DK" sz="2000" cap="none" dirty="0" smtClean="0"/>
              <a:t>www.humanrights.dk</a:t>
            </a:r>
            <a:endParaRPr lang="da-DK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9"/>
          <a:stretch/>
        </p:blipFill>
        <p:spPr bwMode="auto">
          <a:xfrm rot="318410">
            <a:off x="-292429" y="371146"/>
            <a:ext cx="3697245" cy="228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02466" y="5931035"/>
            <a:ext cx="37444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0"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STRENGTHENING NHRI </a:t>
            </a:r>
          </a:p>
          <a:p>
            <a:pPr marL="360000" lvl="0"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CAPACITY IN HRE</a:t>
            </a:r>
            <a:endParaRPr lang="en-GB" altLang="da-DK" sz="20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 rot="340177">
            <a:off x="-259656" y="2568743"/>
            <a:ext cx="3312368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HRE METHODS VIDEO: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hlinkClick r:id="rId5"/>
              </a:rPr>
              <a:t>www.humanrightscourses.dk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777">
            <a:off x="-68727" y="3571109"/>
            <a:ext cx="2095185" cy="296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 rot="348262">
            <a:off x="-122206" y="6443597"/>
            <a:ext cx="2202144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HRE TOOLBOX 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7"/>
          <a:srcRect l="38738" t="16532" r="40803" b="61192"/>
          <a:stretch/>
        </p:blipFill>
        <p:spPr bwMode="auto">
          <a:xfrm>
            <a:off x="3931111" y="3962960"/>
            <a:ext cx="3195311" cy="20398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01" name="Picture 5" descr="http://www.humanrights.dk/sites/humanrights.dk/files/styles/hojformat_desktop/public/media/billeder/udgivelser/Skole_Pixi_UK_Samlet-1.jpg?itok=VqXIbvt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3749">
            <a:off x="6872033" y="328410"/>
            <a:ext cx="18097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 rot="21106237">
            <a:off x="6769626" y="2668467"/>
            <a:ext cx="2578559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HRE MAPPING IN 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DK SCHOOLS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AutoShape 7" descr="Image result for eu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1" name="AutoShape 9" descr="Image result for eu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4" name="AutoShape 11" descr="Image result for eu official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6" name="AutoShape 13" descr="Image result for eu official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7149">
            <a:off x="7435645" y="3917220"/>
            <a:ext cx="1665958" cy="113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 rot="21320042">
            <a:off x="6845342" y="5239495"/>
            <a:ext cx="223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0"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BUILDING NHRI  CAPACITY PRG</a:t>
            </a:r>
            <a:endParaRPr lang="en-GB" altLang="da-DK" sz="20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5" t="9790" r="9557" b="11682"/>
          <a:stretch/>
        </p:blipFill>
        <p:spPr bwMode="auto">
          <a:xfrm>
            <a:off x="3423021" y="1133367"/>
            <a:ext cx="3075721" cy="221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674881" y="334985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E-LEARNING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661">
            <a:off x="1377318" y="3432260"/>
            <a:ext cx="2050508" cy="263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 rot="348262">
            <a:off x="1978505" y="6146679"/>
            <a:ext cx="2202144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TEACHING CHILDRENS RIGHTS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HR_UK 04">
  <a:themeElements>
    <a:clrScheme name="IMR">
      <a:dk1>
        <a:sysClr val="windowText" lastClr="000000"/>
      </a:dk1>
      <a:lt1>
        <a:sysClr val="window" lastClr="FFFFFF"/>
      </a:lt1>
      <a:dk2>
        <a:srgbClr val="D2232A"/>
      </a:dk2>
      <a:lt2>
        <a:srgbClr val="5DB5E5"/>
      </a:lt2>
      <a:accent1>
        <a:srgbClr val="00718A"/>
      </a:accent1>
      <a:accent2>
        <a:srgbClr val="B2CBD6"/>
      </a:accent2>
      <a:accent3>
        <a:srgbClr val="ED1C24"/>
      </a:accent3>
      <a:accent4>
        <a:srgbClr val="D2232A"/>
      </a:accent4>
      <a:accent5>
        <a:srgbClr val="5DB5E5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DIHR_UK 04">
  <a:themeElements>
    <a:clrScheme name="IMR">
      <a:dk1>
        <a:sysClr val="windowText" lastClr="000000"/>
      </a:dk1>
      <a:lt1>
        <a:sysClr val="window" lastClr="FFFFFF"/>
      </a:lt1>
      <a:dk2>
        <a:srgbClr val="D2232A"/>
      </a:dk2>
      <a:lt2>
        <a:srgbClr val="5DB5E5"/>
      </a:lt2>
      <a:accent1>
        <a:srgbClr val="00718A"/>
      </a:accent1>
      <a:accent2>
        <a:srgbClr val="B2CBD6"/>
      </a:accent2>
      <a:accent3>
        <a:srgbClr val="ED1C24"/>
      </a:accent3>
      <a:accent4>
        <a:srgbClr val="D2232A"/>
      </a:accent4>
      <a:accent5>
        <a:srgbClr val="5DB5E5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DIHR_UK 04">
  <a:themeElements>
    <a:clrScheme name="IMR">
      <a:dk1>
        <a:sysClr val="windowText" lastClr="000000"/>
      </a:dk1>
      <a:lt1>
        <a:sysClr val="window" lastClr="FFFFFF"/>
      </a:lt1>
      <a:dk2>
        <a:srgbClr val="D2232A"/>
      </a:dk2>
      <a:lt2>
        <a:srgbClr val="5DB5E5"/>
      </a:lt2>
      <a:accent1>
        <a:srgbClr val="00718A"/>
      </a:accent1>
      <a:accent2>
        <a:srgbClr val="B2CBD6"/>
      </a:accent2>
      <a:accent3>
        <a:srgbClr val="ED1C24"/>
      </a:accent3>
      <a:accent4>
        <a:srgbClr val="D2232A"/>
      </a:accent4>
      <a:accent5>
        <a:srgbClr val="5DB5E5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DIHR_UK 04</Template>
  <TotalTime>8567</TotalTime>
  <Words>406</Words>
  <Application>Microsoft Office PowerPoint</Application>
  <PresentationFormat>On-screen Show (4:3)</PresentationFormat>
  <Paragraphs>79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DIHR_UK 04</vt:lpstr>
      <vt:lpstr>1_DIHR_UK 04</vt:lpstr>
      <vt:lpstr>2_DIHR_UK 04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 MORE ON DIHR HRE www.humanrights.dk</vt:lpstr>
    </vt:vector>
  </TitlesOfParts>
  <Company>DCISM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Loekke Rasmussen</dc:creator>
  <cp:keywords>HRE;NHRI;Helsinki</cp:keywords>
  <cp:lastModifiedBy>USER</cp:lastModifiedBy>
  <cp:revision>177</cp:revision>
  <cp:lastPrinted>2015-12-09T19:26:29Z</cp:lastPrinted>
  <dcterms:created xsi:type="dcterms:W3CDTF">2013-06-11T18:39:47Z</dcterms:created>
  <dcterms:modified xsi:type="dcterms:W3CDTF">2015-12-09T19:28:37Z</dcterms:modified>
  <cp:category>The Danish Institute for Human Rights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urrentLanguage">
    <vt:lpwstr>English UK</vt:lpwstr>
  </property>
</Properties>
</file>