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11" r:id="rId1"/>
  </p:sldMasterIdLst>
  <p:notesMasterIdLst>
    <p:notesMasterId r:id="rId29"/>
  </p:notesMasterIdLst>
  <p:handoutMasterIdLst>
    <p:handoutMasterId r:id="rId30"/>
  </p:handoutMasterIdLst>
  <p:sldIdLst>
    <p:sldId id="282" r:id="rId2"/>
    <p:sldId id="313" r:id="rId3"/>
    <p:sldId id="299" r:id="rId4"/>
    <p:sldId id="322" r:id="rId5"/>
    <p:sldId id="315" r:id="rId6"/>
    <p:sldId id="334" r:id="rId7"/>
    <p:sldId id="335" r:id="rId8"/>
    <p:sldId id="337" r:id="rId9"/>
    <p:sldId id="336" r:id="rId10"/>
    <p:sldId id="339" r:id="rId11"/>
    <p:sldId id="338" r:id="rId12"/>
    <p:sldId id="343" r:id="rId13"/>
    <p:sldId id="345" r:id="rId14"/>
    <p:sldId id="344" r:id="rId15"/>
    <p:sldId id="346" r:id="rId16"/>
    <p:sldId id="347" r:id="rId17"/>
    <p:sldId id="349" r:id="rId18"/>
    <p:sldId id="350" r:id="rId19"/>
    <p:sldId id="351" r:id="rId20"/>
    <p:sldId id="352" r:id="rId21"/>
    <p:sldId id="354" r:id="rId22"/>
    <p:sldId id="355" r:id="rId23"/>
    <p:sldId id="356" r:id="rId24"/>
    <p:sldId id="357" r:id="rId25"/>
    <p:sldId id="358" r:id="rId26"/>
    <p:sldId id="359" r:id="rId27"/>
    <p:sldId id="300" r:id="rId28"/>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86" userDrawn="1">
          <p15:clr>
            <a:srgbClr val="A4A3A4"/>
          </p15:clr>
        </p15:guide>
        <p15:guide id="2" pos="2188" userDrawn="1">
          <p15:clr>
            <a:srgbClr val="A4A3A4"/>
          </p15:clr>
        </p15:guide>
        <p15:guide id="3" orient="horz" pos="3132" userDrawn="1">
          <p15:clr>
            <a:srgbClr val="A4A3A4"/>
          </p15:clr>
        </p15:guide>
        <p15:guide id="4" pos="2144" userDrawn="1">
          <p15:clr>
            <a:srgbClr val="A4A3A4"/>
          </p15:clr>
        </p15:guide>
        <p15:guide id="5" orient="horz" pos="3182">
          <p15:clr>
            <a:srgbClr val="A4A3A4"/>
          </p15:clr>
        </p15:guide>
        <p15:guide id="6" orient="horz" pos="3128">
          <p15:clr>
            <a:srgbClr val="A4A3A4"/>
          </p15:clr>
        </p15:guide>
        <p15:guide id="7" pos="2185">
          <p15:clr>
            <a:srgbClr val="A4A3A4"/>
          </p15:clr>
        </p15:guide>
        <p15:guide id="8"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0D5597"/>
    <a:srgbClr val="4343FF"/>
    <a:srgbClr val="F0F4FA"/>
    <a:srgbClr val="0D55B5"/>
    <a:srgbClr val="0D55CC"/>
    <a:srgbClr val="3366CC"/>
    <a:srgbClr val="F631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1" autoAdjust="0"/>
    <p:restoredTop sz="90711" autoAdjust="0"/>
  </p:normalViewPr>
  <p:slideViewPr>
    <p:cSldViewPr>
      <p:cViewPr>
        <p:scale>
          <a:sx n="73" d="100"/>
          <a:sy n="73" d="100"/>
        </p:scale>
        <p:origin x="-1434"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118" y="-78"/>
      </p:cViewPr>
      <p:guideLst>
        <p:guide orient="horz" pos="3186"/>
        <p:guide orient="horz" pos="3132"/>
        <p:guide orient="horz" pos="3182"/>
        <p:guide orient="horz" pos="3128"/>
        <p:guide pos="2188"/>
        <p:guide pos="2144"/>
        <p:guide pos="2185"/>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3" y="0"/>
            <a:ext cx="2946135" cy="496253"/>
          </a:xfrm>
          <a:prstGeom prst="rect">
            <a:avLst/>
          </a:prstGeom>
          <a:noFill/>
          <a:ln w="9525">
            <a:noFill/>
            <a:miter lim="800000"/>
            <a:headEnd/>
            <a:tailEnd/>
          </a:ln>
        </p:spPr>
        <p:txBody>
          <a:bodyPr vert="horz" wrap="square" lIns="91385" tIns="45692" rIns="91385" bIns="45692" numCol="1" anchor="t" anchorCtr="0" compatLnSpc="1">
            <a:prstTxWarp prst="textNoShape">
              <a:avLst/>
            </a:prstTxWarp>
          </a:bodyPr>
          <a:lstStyle>
            <a:lvl1pPr algn="l" defTabSz="911593" eaLnBrk="0" hangingPunct="0">
              <a:defRPr sz="1200">
                <a:latin typeface="Arial" charset="0"/>
              </a:defRPr>
            </a:lvl1pPr>
          </a:lstStyle>
          <a:p>
            <a:pPr>
              <a:defRPr/>
            </a:pPr>
            <a:endParaRPr lang="en-US"/>
          </a:p>
        </p:txBody>
      </p:sp>
      <p:sp>
        <p:nvSpPr>
          <p:cNvPr id="38915" name="Rectangle 3"/>
          <p:cNvSpPr>
            <a:spLocks noGrp="1" noChangeArrowheads="1"/>
          </p:cNvSpPr>
          <p:nvPr>
            <p:ph type="dt" sz="quarter" idx="1"/>
          </p:nvPr>
        </p:nvSpPr>
        <p:spPr bwMode="auto">
          <a:xfrm>
            <a:off x="3849959" y="0"/>
            <a:ext cx="2946135" cy="496253"/>
          </a:xfrm>
          <a:prstGeom prst="rect">
            <a:avLst/>
          </a:prstGeom>
          <a:noFill/>
          <a:ln w="9525">
            <a:noFill/>
            <a:miter lim="800000"/>
            <a:headEnd/>
            <a:tailEnd/>
          </a:ln>
        </p:spPr>
        <p:txBody>
          <a:bodyPr vert="horz" wrap="square" lIns="91385" tIns="45692" rIns="91385" bIns="45692" numCol="1" anchor="t" anchorCtr="0" compatLnSpc="1">
            <a:prstTxWarp prst="textNoShape">
              <a:avLst/>
            </a:prstTxWarp>
          </a:bodyPr>
          <a:lstStyle>
            <a:lvl1pPr algn="r" defTabSz="911593" eaLnBrk="0" hangingPunct="0">
              <a:defRPr sz="1200">
                <a:latin typeface="Arial" charset="0"/>
              </a:defRPr>
            </a:lvl1pPr>
          </a:lstStyle>
          <a:p>
            <a:pPr>
              <a:defRPr/>
            </a:pPr>
            <a:fld id="{97C9A930-3D82-4233-8EAB-5C3726FE0E63}" type="datetimeFigureOut">
              <a:rPr lang="en-US"/>
              <a:pPr>
                <a:defRPr/>
              </a:pPr>
              <a:t>12/8/2015</a:t>
            </a:fld>
            <a:endParaRPr lang="en-US"/>
          </a:p>
        </p:txBody>
      </p:sp>
      <p:sp>
        <p:nvSpPr>
          <p:cNvPr id="38916" name="Rectangle 4"/>
          <p:cNvSpPr>
            <a:spLocks noGrp="1" noChangeArrowheads="1"/>
          </p:cNvSpPr>
          <p:nvPr>
            <p:ph type="ftr" sz="quarter" idx="2"/>
          </p:nvPr>
        </p:nvSpPr>
        <p:spPr bwMode="auto">
          <a:xfrm>
            <a:off x="3" y="9428802"/>
            <a:ext cx="2946135" cy="496252"/>
          </a:xfrm>
          <a:prstGeom prst="rect">
            <a:avLst/>
          </a:prstGeom>
          <a:noFill/>
          <a:ln w="9525">
            <a:noFill/>
            <a:miter lim="800000"/>
            <a:headEnd/>
            <a:tailEnd/>
          </a:ln>
        </p:spPr>
        <p:txBody>
          <a:bodyPr vert="horz" wrap="square" lIns="91385" tIns="45692" rIns="91385" bIns="45692" numCol="1" anchor="b" anchorCtr="0" compatLnSpc="1">
            <a:prstTxWarp prst="textNoShape">
              <a:avLst/>
            </a:prstTxWarp>
          </a:bodyPr>
          <a:lstStyle>
            <a:lvl1pPr algn="l" defTabSz="911593" eaLnBrk="0" hangingPunct="0">
              <a:defRPr sz="1200">
                <a:latin typeface="Arial" charset="0"/>
              </a:defRPr>
            </a:lvl1pPr>
          </a:lstStyle>
          <a:p>
            <a:pPr>
              <a:defRPr/>
            </a:pPr>
            <a:endParaRPr lang="en-US"/>
          </a:p>
        </p:txBody>
      </p:sp>
      <p:sp>
        <p:nvSpPr>
          <p:cNvPr id="38917" name="Rectangle 5"/>
          <p:cNvSpPr>
            <a:spLocks noGrp="1" noChangeArrowheads="1"/>
          </p:cNvSpPr>
          <p:nvPr>
            <p:ph type="sldNum" sz="quarter" idx="3"/>
          </p:nvPr>
        </p:nvSpPr>
        <p:spPr bwMode="auto">
          <a:xfrm>
            <a:off x="3849959" y="9428802"/>
            <a:ext cx="2946135" cy="496252"/>
          </a:xfrm>
          <a:prstGeom prst="rect">
            <a:avLst/>
          </a:prstGeom>
          <a:noFill/>
          <a:ln w="9525">
            <a:noFill/>
            <a:miter lim="800000"/>
            <a:headEnd/>
            <a:tailEnd/>
          </a:ln>
        </p:spPr>
        <p:txBody>
          <a:bodyPr vert="horz" wrap="square" lIns="91385" tIns="45692" rIns="91385" bIns="45692" numCol="1" anchor="b" anchorCtr="0" compatLnSpc="1">
            <a:prstTxWarp prst="textNoShape">
              <a:avLst/>
            </a:prstTxWarp>
          </a:bodyPr>
          <a:lstStyle>
            <a:lvl1pPr algn="r" defTabSz="911593">
              <a:defRPr sz="1200"/>
            </a:lvl1pPr>
          </a:lstStyle>
          <a:p>
            <a:fld id="{7152EC30-C6F6-4C7A-9200-C77E372E3147}" type="slidenum">
              <a:rPr lang="en-US" altLang="en-US"/>
              <a:pPr/>
              <a:t>‹#›</a:t>
            </a:fld>
            <a:endParaRPr lang="en-US" altLang="en-US"/>
          </a:p>
        </p:txBody>
      </p:sp>
    </p:spTree>
    <p:extLst>
      <p:ext uri="{BB962C8B-B14F-4D97-AF65-F5344CB8AC3E}">
        <p14:creationId xmlns:p14="http://schemas.microsoft.com/office/powerpoint/2010/main" val="1316711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3" y="0"/>
            <a:ext cx="2946135" cy="496253"/>
          </a:xfrm>
          <a:prstGeom prst="rect">
            <a:avLst/>
          </a:prstGeom>
          <a:noFill/>
          <a:ln w="9525">
            <a:noFill/>
            <a:miter lim="800000"/>
            <a:headEnd/>
            <a:tailEnd/>
          </a:ln>
        </p:spPr>
        <p:txBody>
          <a:bodyPr vert="horz" wrap="square" lIns="91385" tIns="45692" rIns="91385" bIns="45692" numCol="1" anchor="t" anchorCtr="0" compatLnSpc="1">
            <a:prstTxWarp prst="textNoShape">
              <a:avLst/>
            </a:prstTxWarp>
          </a:bodyPr>
          <a:lstStyle>
            <a:lvl1pPr algn="l" defTabSz="911593" eaLnBrk="1" hangingPunct="1">
              <a:defRPr sz="1200">
                <a:latin typeface="Arial" charset="0"/>
              </a:defRPr>
            </a:lvl1pPr>
          </a:lstStyle>
          <a:p>
            <a:pPr>
              <a:defRPr/>
            </a:pPr>
            <a:endParaRPr lang="en-US"/>
          </a:p>
        </p:txBody>
      </p:sp>
      <p:sp>
        <p:nvSpPr>
          <p:cNvPr id="3" name="Date Placeholder 2"/>
          <p:cNvSpPr>
            <a:spLocks noGrp="1"/>
          </p:cNvSpPr>
          <p:nvPr>
            <p:ph type="dt" idx="1"/>
          </p:nvPr>
        </p:nvSpPr>
        <p:spPr bwMode="auto">
          <a:xfrm>
            <a:off x="3849959" y="0"/>
            <a:ext cx="2946135" cy="496253"/>
          </a:xfrm>
          <a:prstGeom prst="rect">
            <a:avLst/>
          </a:prstGeom>
          <a:noFill/>
          <a:ln w="9525">
            <a:noFill/>
            <a:miter lim="800000"/>
            <a:headEnd/>
            <a:tailEnd/>
          </a:ln>
        </p:spPr>
        <p:txBody>
          <a:bodyPr vert="horz" wrap="square" lIns="91385" tIns="45692" rIns="91385" bIns="45692" numCol="1" anchor="t" anchorCtr="0" compatLnSpc="1">
            <a:prstTxWarp prst="textNoShape">
              <a:avLst/>
            </a:prstTxWarp>
          </a:bodyPr>
          <a:lstStyle>
            <a:lvl1pPr algn="r" defTabSz="911593" eaLnBrk="1" hangingPunct="1">
              <a:defRPr sz="1200">
                <a:latin typeface="Arial" charset="0"/>
              </a:defRPr>
            </a:lvl1pPr>
          </a:lstStyle>
          <a:p>
            <a:pPr>
              <a:defRPr/>
            </a:pPr>
            <a:fld id="{D0C1F78F-846B-4EB3-8FB9-267B5DDFFB8A}" type="datetimeFigureOut">
              <a:rPr lang="en-US"/>
              <a:pPr>
                <a:defRPr/>
              </a:pPr>
              <a:t>12/8/2015</a:t>
            </a:fld>
            <a:endParaRPr lang="en-US"/>
          </a:p>
        </p:txBody>
      </p:sp>
      <p:sp>
        <p:nvSpPr>
          <p:cNvPr id="4" name="Slide Image Placeholder 3"/>
          <p:cNvSpPr>
            <a:spLocks noGrp="1" noRot="1" noChangeAspect="1"/>
          </p:cNvSpPr>
          <p:nvPr>
            <p:ph type="sldImg" idx="2"/>
          </p:nvPr>
        </p:nvSpPr>
        <p:spPr>
          <a:xfrm>
            <a:off x="1933575" y="77788"/>
            <a:ext cx="2503488" cy="1876425"/>
          </a:xfrm>
          <a:prstGeom prst="rect">
            <a:avLst/>
          </a:prstGeom>
          <a:noFill/>
          <a:ln w="12700">
            <a:solidFill>
              <a:prstClr val="black"/>
            </a:solidFill>
          </a:ln>
        </p:spPr>
        <p:txBody>
          <a:bodyPr vert="horz" lIns="90059" tIns="45029" rIns="90059" bIns="45029" rtlCol="0" anchor="ctr"/>
          <a:lstStyle/>
          <a:p>
            <a:pPr lvl="0"/>
            <a:endParaRPr lang="en-US" noProof="0" smtClean="0"/>
          </a:p>
        </p:txBody>
      </p:sp>
      <p:sp>
        <p:nvSpPr>
          <p:cNvPr id="5" name="Notes Placeholder 4"/>
          <p:cNvSpPr>
            <a:spLocks noGrp="1"/>
          </p:cNvSpPr>
          <p:nvPr>
            <p:ph type="body" sz="quarter" idx="3"/>
          </p:nvPr>
        </p:nvSpPr>
        <p:spPr bwMode="auto">
          <a:xfrm>
            <a:off x="680246" y="2382964"/>
            <a:ext cx="5437188" cy="8897666"/>
          </a:xfrm>
          <a:prstGeom prst="rect">
            <a:avLst/>
          </a:prstGeom>
          <a:noFill/>
          <a:ln w="9525">
            <a:noFill/>
            <a:miter lim="800000"/>
            <a:headEnd/>
            <a:tailEnd/>
          </a:ln>
        </p:spPr>
        <p:txBody>
          <a:bodyPr vert="horz" wrap="square" lIns="91385" tIns="45692" rIns="91385" bIns="4569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bwMode="auto">
          <a:xfrm>
            <a:off x="3" y="9428802"/>
            <a:ext cx="2946135" cy="496252"/>
          </a:xfrm>
          <a:prstGeom prst="rect">
            <a:avLst/>
          </a:prstGeom>
          <a:noFill/>
          <a:ln w="9525">
            <a:noFill/>
            <a:miter lim="800000"/>
            <a:headEnd/>
            <a:tailEnd/>
          </a:ln>
        </p:spPr>
        <p:txBody>
          <a:bodyPr vert="horz" wrap="square" lIns="91385" tIns="45692" rIns="91385" bIns="45692" numCol="1" anchor="b" anchorCtr="0" compatLnSpc="1">
            <a:prstTxWarp prst="textNoShape">
              <a:avLst/>
            </a:prstTxWarp>
          </a:bodyPr>
          <a:lstStyle>
            <a:lvl1pPr algn="l" defTabSz="911593" eaLnBrk="1" hangingPunct="1">
              <a:defRPr sz="1200">
                <a:latin typeface="Arial" charset="0"/>
              </a:defRPr>
            </a:lvl1pPr>
          </a:lstStyle>
          <a:p>
            <a:pPr>
              <a:defRPr/>
            </a:pPr>
            <a:endParaRPr lang="en-US"/>
          </a:p>
        </p:txBody>
      </p:sp>
      <p:sp>
        <p:nvSpPr>
          <p:cNvPr id="7" name="Slide Number Placeholder 6"/>
          <p:cNvSpPr>
            <a:spLocks noGrp="1"/>
          </p:cNvSpPr>
          <p:nvPr>
            <p:ph type="sldNum" sz="quarter" idx="5"/>
          </p:nvPr>
        </p:nvSpPr>
        <p:spPr bwMode="auto">
          <a:xfrm>
            <a:off x="3849959" y="9428802"/>
            <a:ext cx="2946135" cy="496252"/>
          </a:xfrm>
          <a:prstGeom prst="rect">
            <a:avLst/>
          </a:prstGeom>
          <a:noFill/>
          <a:ln w="9525">
            <a:noFill/>
            <a:miter lim="800000"/>
            <a:headEnd/>
            <a:tailEnd/>
          </a:ln>
        </p:spPr>
        <p:txBody>
          <a:bodyPr vert="horz" wrap="square" lIns="91385" tIns="45692" rIns="91385" bIns="45692" numCol="1" anchor="b" anchorCtr="0" compatLnSpc="1">
            <a:prstTxWarp prst="textNoShape">
              <a:avLst/>
            </a:prstTxWarp>
          </a:bodyPr>
          <a:lstStyle>
            <a:lvl1pPr algn="r" defTabSz="911593" eaLnBrk="1" hangingPunct="1">
              <a:defRPr sz="1200"/>
            </a:lvl1pPr>
          </a:lstStyle>
          <a:p>
            <a:fld id="{705D7CF0-8488-466C-8172-7BBE674D849A}" type="slidenum">
              <a:rPr lang="en-US" altLang="en-US"/>
              <a:pPr/>
              <a:t>‹#›</a:t>
            </a:fld>
            <a:endParaRPr lang="en-US" altLang="en-US"/>
          </a:p>
        </p:txBody>
      </p:sp>
    </p:spTree>
    <p:extLst>
      <p:ext uri="{BB962C8B-B14F-4D97-AF65-F5344CB8AC3E}">
        <p14:creationId xmlns:p14="http://schemas.microsoft.com/office/powerpoint/2010/main" val="34360048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3539" indent="-223539">
              <a:spcBef>
                <a:spcPct val="0"/>
              </a:spcBef>
            </a:pPr>
            <a:endParaRPr lang="nl-NL" altLang="fr-FR" sz="1400">
              <a:latin typeface="Arial" panose="020B0604020202020204" pitchFamily="34" charset="0"/>
              <a:cs typeface="Arial" panose="020B0604020202020204" pitchFamily="34"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593">
              <a:defRPr>
                <a:solidFill>
                  <a:schemeClr val="tx1"/>
                </a:solidFill>
                <a:latin typeface="Arial" panose="020B0604020202020204" pitchFamily="34" charset="0"/>
              </a:defRPr>
            </a:lvl1pPr>
            <a:lvl2pPr marL="741956" indent="-285368" defTabSz="911593">
              <a:defRPr>
                <a:solidFill>
                  <a:schemeClr val="tx1"/>
                </a:solidFill>
                <a:latin typeface="Arial" panose="020B0604020202020204" pitchFamily="34" charset="0"/>
              </a:defRPr>
            </a:lvl2pPr>
            <a:lvl3pPr marL="1141472" indent="-228294" defTabSz="911593">
              <a:defRPr>
                <a:solidFill>
                  <a:schemeClr val="tx1"/>
                </a:solidFill>
                <a:latin typeface="Arial" panose="020B0604020202020204" pitchFamily="34" charset="0"/>
              </a:defRPr>
            </a:lvl3pPr>
            <a:lvl4pPr marL="1598061" indent="-228294" defTabSz="911593">
              <a:defRPr>
                <a:solidFill>
                  <a:schemeClr val="tx1"/>
                </a:solidFill>
                <a:latin typeface="Arial" panose="020B0604020202020204" pitchFamily="34" charset="0"/>
              </a:defRPr>
            </a:lvl4pPr>
            <a:lvl5pPr marL="2054649" indent="-228294" defTabSz="911593">
              <a:defRPr>
                <a:solidFill>
                  <a:schemeClr val="tx1"/>
                </a:solidFill>
                <a:latin typeface="Arial" panose="020B0604020202020204" pitchFamily="34" charset="0"/>
              </a:defRPr>
            </a:lvl5pPr>
            <a:lvl6pPr marL="2511238" indent="-228294" defTabSz="911593" eaLnBrk="0" fontAlgn="base" hangingPunct="0">
              <a:spcBef>
                <a:spcPct val="0"/>
              </a:spcBef>
              <a:spcAft>
                <a:spcPct val="0"/>
              </a:spcAft>
              <a:defRPr>
                <a:solidFill>
                  <a:schemeClr val="tx1"/>
                </a:solidFill>
                <a:latin typeface="Arial" panose="020B0604020202020204" pitchFamily="34" charset="0"/>
              </a:defRPr>
            </a:lvl6pPr>
            <a:lvl7pPr marL="2967828" indent="-228294" defTabSz="911593" eaLnBrk="0" fontAlgn="base" hangingPunct="0">
              <a:spcBef>
                <a:spcPct val="0"/>
              </a:spcBef>
              <a:spcAft>
                <a:spcPct val="0"/>
              </a:spcAft>
              <a:defRPr>
                <a:solidFill>
                  <a:schemeClr val="tx1"/>
                </a:solidFill>
                <a:latin typeface="Arial" panose="020B0604020202020204" pitchFamily="34" charset="0"/>
              </a:defRPr>
            </a:lvl7pPr>
            <a:lvl8pPr marL="3424416" indent="-228294" defTabSz="911593" eaLnBrk="0" fontAlgn="base" hangingPunct="0">
              <a:spcBef>
                <a:spcPct val="0"/>
              </a:spcBef>
              <a:spcAft>
                <a:spcPct val="0"/>
              </a:spcAft>
              <a:defRPr>
                <a:solidFill>
                  <a:schemeClr val="tx1"/>
                </a:solidFill>
                <a:latin typeface="Arial" panose="020B0604020202020204" pitchFamily="34" charset="0"/>
              </a:defRPr>
            </a:lvl8pPr>
            <a:lvl9pPr marL="3881005" indent="-228294" defTabSz="911593" eaLnBrk="0" fontAlgn="base" hangingPunct="0">
              <a:spcBef>
                <a:spcPct val="0"/>
              </a:spcBef>
              <a:spcAft>
                <a:spcPct val="0"/>
              </a:spcAft>
              <a:defRPr>
                <a:solidFill>
                  <a:schemeClr val="tx1"/>
                </a:solidFill>
                <a:latin typeface="Arial" panose="020B0604020202020204" pitchFamily="34" charset="0"/>
              </a:defRPr>
            </a:lvl9pPr>
          </a:lstStyle>
          <a:p>
            <a:fld id="{F52F60E5-376D-4BCE-8BB1-CE9ADFD908BC}" type="slidenum">
              <a:rPr lang="en-US" altLang="fr-FR"/>
              <a:pPr/>
              <a:t>1</a:t>
            </a:fld>
            <a:endParaRPr lang="en-US" altLang="fr-FR"/>
          </a:p>
        </p:txBody>
      </p:sp>
    </p:spTree>
    <p:extLst>
      <p:ext uri="{BB962C8B-B14F-4D97-AF65-F5344CB8AC3E}">
        <p14:creationId xmlns:p14="http://schemas.microsoft.com/office/powerpoint/2010/main" val="632849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nl-NL" altLang="fr-FR" sz="140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15808940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3539" indent="-223539">
              <a:spcBef>
                <a:spcPct val="0"/>
              </a:spcBef>
            </a:pPr>
            <a:endParaRPr lang="nl-NL" altLang="fr-FR" sz="1400">
              <a:latin typeface="Arial" panose="020B0604020202020204" pitchFamily="34" charset="0"/>
              <a:cs typeface="Arial" panose="020B0604020202020204" pitchFamily="34"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593">
              <a:defRPr>
                <a:solidFill>
                  <a:schemeClr val="tx1"/>
                </a:solidFill>
                <a:latin typeface="Arial" panose="020B0604020202020204" pitchFamily="34" charset="0"/>
              </a:defRPr>
            </a:lvl1pPr>
            <a:lvl2pPr marL="741956" indent="-285368" defTabSz="911593">
              <a:defRPr>
                <a:solidFill>
                  <a:schemeClr val="tx1"/>
                </a:solidFill>
                <a:latin typeface="Arial" panose="020B0604020202020204" pitchFamily="34" charset="0"/>
              </a:defRPr>
            </a:lvl2pPr>
            <a:lvl3pPr marL="1141472" indent="-228294" defTabSz="911593">
              <a:defRPr>
                <a:solidFill>
                  <a:schemeClr val="tx1"/>
                </a:solidFill>
                <a:latin typeface="Arial" panose="020B0604020202020204" pitchFamily="34" charset="0"/>
              </a:defRPr>
            </a:lvl3pPr>
            <a:lvl4pPr marL="1598061" indent="-228294" defTabSz="911593">
              <a:defRPr>
                <a:solidFill>
                  <a:schemeClr val="tx1"/>
                </a:solidFill>
                <a:latin typeface="Arial" panose="020B0604020202020204" pitchFamily="34" charset="0"/>
              </a:defRPr>
            </a:lvl4pPr>
            <a:lvl5pPr marL="2054649" indent="-228294" defTabSz="911593">
              <a:defRPr>
                <a:solidFill>
                  <a:schemeClr val="tx1"/>
                </a:solidFill>
                <a:latin typeface="Arial" panose="020B0604020202020204" pitchFamily="34" charset="0"/>
              </a:defRPr>
            </a:lvl5pPr>
            <a:lvl6pPr marL="2511238" indent="-228294" defTabSz="911593" eaLnBrk="0" fontAlgn="base" hangingPunct="0">
              <a:spcBef>
                <a:spcPct val="0"/>
              </a:spcBef>
              <a:spcAft>
                <a:spcPct val="0"/>
              </a:spcAft>
              <a:defRPr>
                <a:solidFill>
                  <a:schemeClr val="tx1"/>
                </a:solidFill>
                <a:latin typeface="Arial" panose="020B0604020202020204" pitchFamily="34" charset="0"/>
              </a:defRPr>
            </a:lvl6pPr>
            <a:lvl7pPr marL="2967828" indent="-228294" defTabSz="911593" eaLnBrk="0" fontAlgn="base" hangingPunct="0">
              <a:spcBef>
                <a:spcPct val="0"/>
              </a:spcBef>
              <a:spcAft>
                <a:spcPct val="0"/>
              </a:spcAft>
              <a:defRPr>
                <a:solidFill>
                  <a:schemeClr val="tx1"/>
                </a:solidFill>
                <a:latin typeface="Arial" panose="020B0604020202020204" pitchFamily="34" charset="0"/>
              </a:defRPr>
            </a:lvl7pPr>
            <a:lvl8pPr marL="3424416" indent="-228294" defTabSz="911593" eaLnBrk="0" fontAlgn="base" hangingPunct="0">
              <a:spcBef>
                <a:spcPct val="0"/>
              </a:spcBef>
              <a:spcAft>
                <a:spcPct val="0"/>
              </a:spcAft>
              <a:defRPr>
                <a:solidFill>
                  <a:schemeClr val="tx1"/>
                </a:solidFill>
                <a:latin typeface="Arial" panose="020B0604020202020204" pitchFamily="34" charset="0"/>
              </a:defRPr>
            </a:lvl8pPr>
            <a:lvl9pPr marL="3881005" indent="-228294" defTabSz="911593" eaLnBrk="0" fontAlgn="base" hangingPunct="0">
              <a:spcBef>
                <a:spcPct val="0"/>
              </a:spcBef>
              <a:spcAft>
                <a:spcPct val="0"/>
              </a:spcAft>
              <a:defRPr>
                <a:solidFill>
                  <a:schemeClr val="tx1"/>
                </a:solidFill>
                <a:latin typeface="Arial" panose="020B0604020202020204" pitchFamily="34" charset="0"/>
              </a:defRPr>
            </a:lvl9pPr>
          </a:lstStyle>
          <a:p>
            <a:fld id="{F52F60E5-376D-4BCE-8BB1-CE9ADFD908BC}" type="slidenum">
              <a:rPr lang="en-US" altLang="fr-FR"/>
              <a:pPr/>
              <a:t>20</a:t>
            </a:fld>
            <a:endParaRPr lang="en-US" altLang="fr-FR"/>
          </a:p>
        </p:txBody>
      </p:sp>
    </p:spTree>
    <p:extLst>
      <p:ext uri="{BB962C8B-B14F-4D97-AF65-F5344CB8AC3E}">
        <p14:creationId xmlns:p14="http://schemas.microsoft.com/office/powerpoint/2010/main" val="6328490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altLang="fr-FR"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743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altLang="fr-FR"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6960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nl-NL" altLang="fr-FR" sz="1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0714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nl-NL" altLang="fr-FR" sz="140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kern="1200" dirty="0" smtClean="0">
                <a:solidFill>
                  <a:schemeClr val="tx1"/>
                </a:solidFill>
                <a:effectLst/>
                <a:latin typeface="+mn-lt"/>
                <a:ea typeface="+mn-ea"/>
                <a:cs typeface="+mn-cs"/>
              </a:rPr>
              <a:t>These values are not static; they can be engaged and strengthened. European equality bodies and other </a:t>
            </a:r>
            <a:r>
              <a:rPr lang="en-US" sz="1200" b="1" kern="1200" dirty="0" err="1" smtClean="0">
                <a:solidFill>
                  <a:schemeClr val="tx1"/>
                </a:solidFill>
                <a:effectLst/>
                <a:latin typeface="+mn-lt"/>
                <a:ea typeface="+mn-ea"/>
                <a:cs typeface="+mn-cs"/>
              </a:rPr>
              <a:t>organisations</a:t>
            </a:r>
            <a:r>
              <a:rPr lang="en-US" sz="1200" b="1" kern="1200" dirty="0" smtClean="0">
                <a:solidFill>
                  <a:schemeClr val="tx1"/>
                </a:solidFill>
                <a:effectLst/>
                <a:latin typeface="+mn-lt"/>
                <a:ea typeface="+mn-ea"/>
                <a:cs typeface="+mn-cs"/>
              </a:rPr>
              <a:t> can actively work to bring to the fore the sense of respect and care for others that every person already holds within them.</a:t>
            </a:r>
            <a:endParaRPr lang="fr-FR"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Communicating these values is therefore an important consideration for these </a:t>
            </a:r>
            <a:r>
              <a:rPr lang="en-US" sz="1200" kern="1200" dirty="0" err="1" smtClean="0">
                <a:solidFill>
                  <a:schemeClr val="tx1"/>
                </a:solidFill>
                <a:effectLst/>
                <a:latin typeface="+mn-lt"/>
                <a:ea typeface="+mn-ea"/>
                <a:cs typeface="+mn-cs"/>
              </a:rPr>
              <a:t>organisations</a:t>
            </a:r>
            <a:r>
              <a:rPr lang="en-US" sz="1200" kern="1200" dirty="0" smtClean="0">
                <a:solidFill>
                  <a:schemeClr val="tx1"/>
                </a:solidFill>
                <a:effectLst/>
                <a:latin typeface="+mn-lt"/>
                <a:ea typeface="+mn-ea"/>
                <a:cs typeface="+mn-cs"/>
              </a:rPr>
              <a:t>. The report explores the values these </a:t>
            </a:r>
            <a:r>
              <a:rPr lang="en-US" sz="1200" kern="1200" dirty="0" err="1" smtClean="0">
                <a:solidFill>
                  <a:schemeClr val="tx1"/>
                </a:solidFill>
                <a:effectLst/>
                <a:latin typeface="+mn-lt"/>
                <a:ea typeface="+mn-ea"/>
                <a:cs typeface="+mn-cs"/>
              </a:rPr>
              <a:t>organisations</a:t>
            </a:r>
            <a:r>
              <a:rPr lang="en-US" sz="1200" kern="1200" dirty="0" smtClean="0">
                <a:solidFill>
                  <a:schemeClr val="tx1"/>
                </a:solidFill>
                <a:effectLst/>
                <a:latin typeface="+mn-lt"/>
                <a:ea typeface="+mn-ea"/>
                <a:cs typeface="+mn-cs"/>
              </a:rPr>
              <a:t> may express in their work, and how these could be better aligned with the values that will ensure that people across Europe are motivated to live in acceptance of one another, free from discrimination, and in peace</a:t>
            </a:r>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i="1" kern="1200" dirty="0" smtClean="0">
                <a:solidFill>
                  <a:schemeClr val="tx1"/>
                </a:solidFill>
                <a:effectLst/>
                <a:latin typeface="+mn-lt"/>
                <a:ea typeface="+mn-ea"/>
                <a:cs typeface="+mn-cs"/>
              </a:rPr>
              <a:t>The graph above illustrates the </a:t>
            </a:r>
            <a:r>
              <a:rPr lang="en-US" sz="1200" i="1" kern="1200" dirty="0" err="1" smtClean="0">
                <a:solidFill>
                  <a:schemeClr val="tx1"/>
                </a:solidFill>
                <a:effectLst/>
                <a:latin typeface="+mn-lt"/>
                <a:ea typeface="+mn-ea"/>
                <a:cs typeface="+mn-cs"/>
              </a:rPr>
              <a:t>organisation</a:t>
            </a:r>
            <a:r>
              <a:rPr lang="en-US" sz="1200" i="1" kern="1200" dirty="0" smtClean="0">
                <a:solidFill>
                  <a:schemeClr val="tx1"/>
                </a:solidFill>
                <a:effectLst/>
                <a:latin typeface="+mn-lt"/>
                <a:ea typeface="+mn-ea"/>
                <a:cs typeface="+mn-cs"/>
              </a:rPr>
              <a:t> of values as used in the research. 57 values such as "social justice" or "respect for tradition" are grouped into 10 value groups such as "universalism", "power", "self-direction", etc.</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fr-FR"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Communicating these values is therefore an important consideration for these </a:t>
            </a:r>
            <a:r>
              <a:rPr lang="en-US" sz="1200" kern="1200" dirty="0" err="1" smtClean="0">
                <a:solidFill>
                  <a:schemeClr val="tx1"/>
                </a:solidFill>
                <a:effectLst/>
                <a:latin typeface="+mn-lt"/>
                <a:ea typeface="+mn-ea"/>
                <a:cs typeface="+mn-cs"/>
              </a:rPr>
              <a:t>organisations</a:t>
            </a:r>
            <a:r>
              <a:rPr lang="en-US" sz="1200" kern="1200" dirty="0" smtClean="0">
                <a:solidFill>
                  <a:schemeClr val="tx1"/>
                </a:solidFill>
                <a:effectLst/>
                <a:latin typeface="+mn-lt"/>
                <a:ea typeface="+mn-ea"/>
                <a:cs typeface="+mn-cs"/>
              </a:rPr>
              <a:t>. The report explores the values these </a:t>
            </a:r>
            <a:r>
              <a:rPr lang="en-US" sz="1200" kern="1200" dirty="0" err="1" smtClean="0">
                <a:solidFill>
                  <a:schemeClr val="tx1"/>
                </a:solidFill>
                <a:effectLst/>
                <a:latin typeface="+mn-lt"/>
                <a:ea typeface="+mn-ea"/>
                <a:cs typeface="+mn-cs"/>
              </a:rPr>
              <a:t>organisations</a:t>
            </a:r>
            <a:r>
              <a:rPr lang="en-US" sz="1200" kern="1200" dirty="0" smtClean="0">
                <a:solidFill>
                  <a:schemeClr val="tx1"/>
                </a:solidFill>
                <a:effectLst/>
                <a:latin typeface="+mn-lt"/>
                <a:ea typeface="+mn-ea"/>
                <a:cs typeface="+mn-cs"/>
              </a:rPr>
              <a:t> may express in their work, and how these could be better aligned with the values that will ensure that people across Europe are motivated to live in acceptance of one another, free from discrimination, and in peace</a:t>
            </a:r>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fr-FR" sz="1400" dirty="0">
              <a:latin typeface="Arial" panose="020B0604020202020204" pitchFamily="34" charset="0"/>
              <a:ea typeface="굴림" panose="020B0600000101010101" pitchFamily="34" charset="-127"/>
              <a:cs typeface="Arial" panose="020B0604020202020204" pitchFamily="34" charset="0"/>
            </a:endParaRPr>
          </a:p>
        </p:txBody>
      </p:sp>
    </p:spTree>
    <p:extLst>
      <p:ext uri="{BB962C8B-B14F-4D97-AF65-F5344CB8AC3E}">
        <p14:creationId xmlns:p14="http://schemas.microsoft.com/office/powerpoint/2010/main" val="2883606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1061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96072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Equinet Letterhead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0" y="1"/>
            <a:ext cx="6995991" cy="1665345"/>
          </a:xfrm>
          <a:prstGeom prst="rect">
            <a:avLst/>
          </a:prstGeom>
          <a:noFill/>
        </p:spPr>
      </p:pic>
      <p:sp>
        <p:nvSpPr>
          <p:cNvPr id="2" name="Title Placeholder 1"/>
          <p:cNvSpPr>
            <a:spLocks noGrp="1"/>
          </p:cNvSpPr>
          <p:nvPr>
            <p:ph type="title"/>
          </p:nvPr>
        </p:nvSpPr>
        <p:spPr>
          <a:xfrm>
            <a:off x="628650" y="1733745"/>
            <a:ext cx="7886700" cy="525172"/>
          </a:xfrm>
          <a:prstGeom prst="rect">
            <a:avLst/>
          </a:prstGeom>
        </p:spPr>
        <p:txBody>
          <a:bodyPr vert="horz" lIns="91440" tIns="45720" rIns="91440" bIns="45720" rtlCol="0" anchor="ctr">
            <a:normAutofit/>
          </a:bodyPr>
          <a:lstStyle/>
          <a:p>
            <a:r>
              <a:rPr lang="en-US" dirty="0" smtClean="0"/>
              <a:t>Title</a:t>
            </a:r>
            <a:endParaRPr lang="en-GB" dirty="0"/>
          </a:p>
        </p:txBody>
      </p:sp>
      <p:sp>
        <p:nvSpPr>
          <p:cNvPr id="3" name="Text Placeholder 2"/>
          <p:cNvSpPr>
            <a:spLocks noGrp="1"/>
          </p:cNvSpPr>
          <p:nvPr>
            <p:ph type="body" idx="1"/>
          </p:nvPr>
        </p:nvSpPr>
        <p:spPr>
          <a:xfrm>
            <a:off x="628650" y="2344057"/>
            <a:ext cx="7886700" cy="398936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grpSp>
        <p:nvGrpSpPr>
          <p:cNvPr id="5" name="Group 4"/>
          <p:cNvGrpSpPr/>
          <p:nvPr userDrawn="1"/>
        </p:nvGrpSpPr>
        <p:grpSpPr>
          <a:xfrm>
            <a:off x="7118361" y="418200"/>
            <a:ext cx="1970870" cy="828946"/>
            <a:chOff x="6908800" y="368300"/>
            <a:chExt cx="1970870" cy="828946"/>
          </a:xfrm>
        </p:grpSpPr>
        <p:pic>
          <p:nvPicPr>
            <p:cNvPr id="9" name="Picture 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601366" y="368300"/>
              <a:ext cx="580249" cy="385674"/>
            </a:xfrm>
            <a:prstGeom prst="rect">
              <a:avLst/>
            </a:prstGeom>
          </p:spPr>
        </p:pic>
        <p:sp>
          <p:nvSpPr>
            <p:cNvPr id="10" name="TextBox 9"/>
            <p:cNvSpPr txBox="1"/>
            <p:nvPr userDrawn="1"/>
          </p:nvSpPr>
          <p:spPr>
            <a:xfrm>
              <a:off x="6908800" y="827914"/>
              <a:ext cx="1970870" cy="369332"/>
            </a:xfrm>
            <a:prstGeom prst="rect">
              <a:avLst/>
            </a:prstGeom>
            <a:noFill/>
          </p:spPr>
          <p:txBody>
            <a:bodyPr wrap="square" rtlCol="0">
              <a:spAutoFit/>
            </a:bodyPr>
            <a:lstStyle/>
            <a:p>
              <a:pPr algn="ctr" eaLnBrk="1" fontAlgn="auto" hangingPunct="1">
                <a:spcBef>
                  <a:spcPts val="0"/>
                </a:spcBef>
                <a:spcAft>
                  <a:spcPts val="0"/>
                </a:spcAft>
              </a:pPr>
              <a:r>
                <a:rPr lang="en-GB" sz="900" dirty="0">
                  <a:solidFill>
                    <a:prstClr val="black"/>
                  </a:solidFill>
                  <a:cs typeface="Arial" panose="020B0604020202020204" pitchFamily="34" charset="0"/>
                </a:rPr>
                <a:t>Co-funded by the </a:t>
              </a:r>
              <a:r>
                <a:rPr lang="x-none" sz="900" dirty="0">
                  <a:solidFill>
                    <a:prstClr val="black"/>
                  </a:solidFill>
                  <a:cs typeface="Arial" panose="020B0604020202020204" pitchFamily="34" charset="0"/>
                </a:rPr>
                <a:t>PROGRESS</a:t>
              </a:r>
              <a:r>
                <a:rPr lang="en-GB" sz="900" dirty="0">
                  <a:solidFill>
                    <a:prstClr val="black"/>
                  </a:solidFill>
                  <a:cs typeface="Arial" panose="020B0604020202020204" pitchFamily="34" charset="0"/>
                </a:rPr>
                <a:t> Programme of the European Union</a:t>
              </a:r>
            </a:p>
          </p:txBody>
        </p:sp>
      </p:grpSp>
      <p:cxnSp>
        <p:nvCxnSpPr>
          <p:cNvPr id="14" name="Straight Connector 13"/>
          <p:cNvCxnSpPr/>
          <p:nvPr userDrawn="1"/>
        </p:nvCxnSpPr>
        <p:spPr>
          <a:xfrm>
            <a:off x="7077880" y="172771"/>
            <a:ext cx="0" cy="13198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5328943"/>
      </p:ext>
    </p:extLst>
  </p:cSld>
  <p:clrMap bg1="lt1" tx1="dk1" bg2="lt2" tx2="dk2" accent1="accent1" accent2="accent2" accent3="accent3" accent4="accent4" accent5="accent5" accent6="accent6" hlink="hlink" folHlink="folHlink"/>
  <p:sldLayoutIdLst>
    <p:sldLayoutId id="2147483812" r:id="rId1"/>
    <p:sldLayoutId id="2147483805" r:id="rId2"/>
  </p:sldLayoutIdLst>
  <p:timing>
    <p:tnLst>
      <p:par>
        <p:cTn id="1" dur="indefinite" restart="never" nodeType="tmRoot"/>
      </p:par>
    </p:tnLst>
  </p:timing>
  <p:txStyles>
    <p:titleStyle>
      <a:lvl1pPr algn="l" defTabSz="914400" rtl="0" eaLnBrk="1" latinLnBrk="0" hangingPunct="1">
        <a:lnSpc>
          <a:spcPct val="90000"/>
        </a:lnSpc>
        <a:spcBef>
          <a:spcPct val="0"/>
        </a:spcBef>
        <a:buNone/>
        <a:defRPr sz="2800" b="0" kern="1200">
          <a:solidFill>
            <a:srgbClr val="0069AA"/>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mailto:tamas.kadar@equineteurope.org" TargetMode="External"/><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http://www.equineteurope.org/IMG/png/values_map_big.p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359532" y="2096852"/>
            <a:ext cx="8424936" cy="3348372"/>
          </a:xfrm>
        </p:spPr>
        <p:txBody>
          <a:bodyPr>
            <a:normAutofit/>
          </a:bodyPr>
          <a:lstStyle/>
          <a:p>
            <a:pPr algn="ctr" eaLnBrk="1" hangingPunct="1"/>
            <a:r>
              <a:rPr lang="fr-BE" altLang="fr-FR" sz="2000" b="1" dirty="0" smtClean="0"/>
              <a:t>Council of Europe, National Human Rights Institutions, Equality Bodies and Ombudsman Offices Promoting Equality and Social Inclusion</a:t>
            </a:r>
            <a:r>
              <a:rPr lang="cs-CZ" altLang="fr-FR" sz="3200" b="1" dirty="0" smtClean="0"/>
              <a:t/>
            </a:r>
            <a:br>
              <a:rPr lang="cs-CZ" altLang="fr-FR" sz="3200" b="1" dirty="0" smtClean="0"/>
            </a:br>
            <a:r>
              <a:rPr lang="cs-CZ" altLang="fr-FR" sz="3200" b="1" dirty="0"/>
              <a:t/>
            </a:r>
            <a:br>
              <a:rPr lang="cs-CZ" altLang="fr-FR" sz="3200" b="1" dirty="0"/>
            </a:br>
            <a:r>
              <a:rPr lang="cs-CZ" altLang="fr-FR" sz="4000" b="1" dirty="0" smtClean="0"/>
              <a:t>DISCRIMINATION IN EUROPE</a:t>
            </a:r>
            <a:endParaRPr lang="en-US" altLang="fr-FR" sz="4000" dirty="0" smtClean="0">
              <a:solidFill>
                <a:schemeClr val="accent2"/>
              </a:solidFill>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3"/>
          <p:cNvSpPr txBox="1">
            <a:spLocks noChangeArrowheads="1"/>
          </p:cNvSpPr>
          <p:nvPr/>
        </p:nvSpPr>
        <p:spPr>
          <a:xfrm>
            <a:off x="554320" y="5373216"/>
            <a:ext cx="8229600" cy="11521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auto">
              <a:spcAft>
                <a:spcPts val="0"/>
              </a:spcAft>
              <a:buNone/>
            </a:pPr>
            <a:r>
              <a:rPr lang="cs-CZ" altLang="fr-FR" sz="2400" b="1" dirty="0" smtClean="0"/>
              <a:t>Petr Polák</a:t>
            </a:r>
          </a:p>
          <a:p>
            <a:pPr marL="0" indent="0" algn="ctr" fontAlgn="auto">
              <a:spcAft>
                <a:spcPts val="0"/>
              </a:spcAft>
              <a:buNone/>
            </a:pPr>
            <a:r>
              <a:rPr lang="fr-FR" altLang="fr-FR" sz="2400" b="1" dirty="0" smtClean="0"/>
              <a:t>Helsinki, 10 December 2015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err="1" smtClean="0">
                <a:solidFill>
                  <a:srgbClr val="0D5597"/>
                </a:solidFill>
              </a:rPr>
              <a:t>Equinet</a:t>
            </a:r>
            <a:r>
              <a:rPr lang="en-GB" altLang="fr-FR" b="1" dirty="0" smtClean="0">
                <a:solidFill>
                  <a:srgbClr val="0D5597"/>
                </a:solidFill>
              </a:rPr>
              <a:t> innovative projects on stereotyping and discrimination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gn="ctr" eaLnBrk="1" hangingPunct="1">
              <a:lnSpc>
                <a:spcPct val="110000"/>
              </a:lnSpc>
              <a:buNone/>
            </a:pPr>
            <a:r>
              <a:rPr lang="en-US" altLang="fr-FR" b="1" dirty="0" smtClean="0"/>
              <a:t>Tackling Ageism and Discrimination</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7" descr="http://www.equineteurope.org/local/cache-vignettes/L150xH212/arton111-e794c.jpg"/>
          <p:cNvPicPr/>
          <p:nvPr/>
        </p:nvPicPr>
        <p:blipFill>
          <a:blip r:embed="rId4">
            <a:extLst>
              <a:ext uri="{28A0092B-C50C-407E-A947-70E740481C1C}">
                <a14:useLocalDpi xmlns:a14="http://schemas.microsoft.com/office/drawing/2010/main" val="0"/>
              </a:ext>
            </a:extLst>
          </a:blip>
          <a:srcRect/>
          <a:stretch>
            <a:fillRect/>
          </a:stretch>
        </p:blipFill>
        <p:spPr bwMode="auto">
          <a:xfrm>
            <a:off x="3275856" y="3140968"/>
            <a:ext cx="2448272" cy="3027412"/>
          </a:xfrm>
          <a:prstGeom prst="rect">
            <a:avLst/>
          </a:prstGeom>
          <a:noFill/>
          <a:ln>
            <a:solidFill>
              <a:schemeClr val="tx1"/>
            </a:solidFill>
          </a:ln>
        </p:spPr>
      </p:pic>
    </p:spTree>
    <p:extLst>
      <p:ext uri="{BB962C8B-B14F-4D97-AF65-F5344CB8AC3E}">
        <p14:creationId xmlns:p14="http://schemas.microsoft.com/office/powerpoint/2010/main" val="1256640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err="1" smtClean="0">
                <a:solidFill>
                  <a:srgbClr val="0D5597"/>
                </a:solidFill>
              </a:rPr>
              <a:t>Equinet</a:t>
            </a:r>
            <a:r>
              <a:rPr lang="en-GB" altLang="fr-FR" b="1" dirty="0" smtClean="0">
                <a:solidFill>
                  <a:srgbClr val="0D5597"/>
                </a:solidFill>
              </a:rPr>
              <a:t> innovative projects on stereotyping and discrimination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gn="ctr" eaLnBrk="1" hangingPunct="1">
              <a:lnSpc>
                <a:spcPct val="110000"/>
              </a:lnSpc>
              <a:buNone/>
            </a:pPr>
            <a:r>
              <a:rPr lang="en-US" altLang="fr-FR" b="1" dirty="0" smtClean="0"/>
              <a:t>Tackling Ageism and Discrimination – Stereotyping </a:t>
            </a:r>
          </a:p>
          <a:p>
            <a:pPr marL="0" indent="0">
              <a:lnSpc>
                <a:spcPct val="110000"/>
              </a:lnSpc>
              <a:buNone/>
            </a:pPr>
            <a:r>
              <a:rPr lang="en-US" sz="1800" dirty="0" err="1"/>
              <a:t>Equinet</a:t>
            </a:r>
            <a:r>
              <a:rPr lang="en-US" sz="1800" dirty="0"/>
              <a:t> </a:t>
            </a:r>
            <a:r>
              <a:rPr lang="en-US" sz="1800" dirty="0" smtClean="0"/>
              <a:t>published a perspective in </a:t>
            </a:r>
            <a:r>
              <a:rPr lang="en-US" sz="1800" dirty="0"/>
              <a:t>the context of the 2012 European Year for Active Ageing and Solidarity between Generations. </a:t>
            </a:r>
            <a:endParaRPr lang="en-US" sz="1800" dirty="0" smtClean="0"/>
          </a:p>
          <a:p>
            <a:pPr marL="0" indent="0">
              <a:buNone/>
            </a:pPr>
            <a:r>
              <a:rPr lang="en-US" sz="1800" dirty="0"/>
              <a:t>The experience of the equality bodies suggest that </a:t>
            </a:r>
            <a:r>
              <a:rPr lang="en-US" sz="1800" b="1" dirty="0">
                <a:solidFill>
                  <a:srgbClr val="0070C0"/>
                </a:solidFill>
              </a:rPr>
              <a:t>stereotyping </a:t>
            </a:r>
            <a:r>
              <a:rPr lang="en-US" sz="1800" b="1" dirty="0" smtClean="0">
                <a:solidFill>
                  <a:srgbClr val="0070C0"/>
                </a:solidFill>
              </a:rPr>
              <a:t>of older </a:t>
            </a:r>
            <a:r>
              <a:rPr lang="en-US" sz="1800" b="1" dirty="0">
                <a:solidFill>
                  <a:srgbClr val="0070C0"/>
                </a:solidFill>
              </a:rPr>
              <a:t>people</a:t>
            </a:r>
            <a:r>
              <a:rPr lang="en-US" sz="1800" dirty="0"/>
              <a:t>, negative value judgements of age and ageing, ageist attitudes, prejudice and </a:t>
            </a:r>
            <a:r>
              <a:rPr lang="en-US" sz="1800" dirty="0" smtClean="0"/>
              <a:t>a sense </a:t>
            </a:r>
            <a:r>
              <a:rPr lang="en-US" sz="1800" dirty="0"/>
              <a:t>that age itself might be a valid justification for discrimination </a:t>
            </a:r>
            <a:r>
              <a:rPr lang="en-US" sz="1800" b="1" dirty="0">
                <a:solidFill>
                  <a:srgbClr val="0070C0"/>
                </a:solidFill>
              </a:rPr>
              <a:t>are all prevalent across </a:t>
            </a:r>
            <a:r>
              <a:rPr lang="en-US" sz="1800" b="1" dirty="0" smtClean="0">
                <a:solidFill>
                  <a:srgbClr val="0070C0"/>
                </a:solidFill>
              </a:rPr>
              <a:t>the </a:t>
            </a:r>
            <a:r>
              <a:rPr lang="fr-FR" sz="1800" b="1" dirty="0" err="1" smtClean="0">
                <a:solidFill>
                  <a:srgbClr val="0070C0"/>
                </a:solidFill>
              </a:rPr>
              <a:t>Member</a:t>
            </a:r>
            <a:r>
              <a:rPr lang="fr-FR" sz="1800" b="1" dirty="0" smtClean="0">
                <a:solidFill>
                  <a:srgbClr val="0070C0"/>
                </a:solidFill>
              </a:rPr>
              <a:t> </a:t>
            </a:r>
            <a:r>
              <a:rPr lang="fr-FR" sz="1800" b="1" dirty="0">
                <a:solidFill>
                  <a:srgbClr val="0070C0"/>
                </a:solidFill>
              </a:rPr>
              <a:t>States</a:t>
            </a:r>
            <a:r>
              <a:rPr lang="fr-FR" sz="1800" dirty="0" smtClean="0">
                <a:solidFill>
                  <a:srgbClr val="0070C0"/>
                </a:solidFill>
              </a:rPr>
              <a:t>.</a:t>
            </a:r>
          </a:p>
          <a:p>
            <a:pPr marL="0" indent="0">
              <a:buNone/>
            </a:pPr>
            <a:r>
              <a:rPr lang="en-US" sz="1800" b="1" dirty="0">
                <a:solidFill>
                  <a:srgbClr val="0070C0"/>
                </a:solidFill>
              </a:rPr>
              <a:t>S</a:t>
            </a:r>
            <a:r>
              <a:rPr lang="en-US" sz="1800" b="1" dirty="0" smtClean="0">
                <a:solidFill>
                  <a:srgbClr val="0070C0"/>
                </a:solidFill>
              </a:rPr>
              <a:t>tereotypes</a:t>
            </a:r>
            <a:r>
              <a:rPr lang="en-US" sz="1800" dirty="0" smtClean="0"/>
              <a:t> and assumptions </a:t>
            </a:r>
            <a:r>
              <a:rPr lang="en-US" sz="1800" dirty="0"/>
              <a:t>such as the </a:t>
            </a:r>
            <a:r>
              <a:rPr lang="en-US" sz="1800" b="1" dirty="0">
                <a:solidFill>
                  <a:srgbClr val="0070C0"/>
                </a:solidFill>
              </a:rPr>
              <a:t>supposed lack of capacity for innovation </a:t>
            </a:r>
            <a:r>
              <a:rPr lang="en-US" sz="1800" dirty="0"/>
              <a:t>of older people, relate </a:t>
            </a:r>
            <a:r>
              <a:rPr lang="en-US" sz="1800" dirty="0" smtClean="0"/>
              <a:t>to the </a:t>
            </a:r>
            <a:r>
              <a:rPr lang="en-US" sz="1800" dirty="0"/>
              <a:t>supposed dated nature of the skills held by older people, and the </a:t>
            </a:r>
            <a:r>
              <a:rPr lang="en-US" sz="1800" b="1" dirty="0">
                <a:solidFill>
                  <a:srgbClr val="0070C0"/>
                </a:solidFill>
              </a:rPr>
              <a:t>supposed </a:t>
            </a:r>
            <a:r>
              <a:rPr lang="en-US" sz="1800" b="1" dirty="0" smtClean="0">
                <a:solidFill>
                  <a:srgbClr val="0070C0"/>
                </a:solidFill>
              </a:rPr>
              <a:t>dependence, passivity </a:t>
            </a:r>
            <a:r>
              <a:rPr lang="en-US" sz="1800" b="1" dirty="0">
                <a:solidFill>
                  <a:srgbClr val="0070C0"/>
                </a:solidFill>
              </a:rPr>
              <a:t>or vulnerability </a:t>
            </a:r>
            <a:r>
              <a:rPr lang="en-US" sz="1800" dirty="0"/>
              <a:t>of older people</a:t>
            </a:r>
            <a:r>
              <a:rPr lang="en-US" dirty="0" smtClean="0"/>
              <a:t>.</a:t>
            </a:r>
          </a:p>
          <a:p>
            <a:pPr marL="0" indent="0">
              <a:buNone/>
            </a:pPr>
            <a:r>
              <a:rPr lang="en-US" b="1" dirty="0">
                <a:solidFill>
                  <a:srgbClr val="0070C0"/>
                </a:solidFill>
              </a:rPr>
              <a:t>Stereotypes</a:t>
            </a:r>
            <a:r>
              <a:rPr lang="en-US" dirty="0"/>
              <a:t> of older people as </a:t>
            </a:r>
            <a:r>
              <a:rPr lang="en-US" b="1" dirty="0">
                <a:solidFill>
                  <a:srgbClr val="0070C0"/>
                </a:solidFill>
              </a:rPr>
              <a:t>out of date, confused or </a:t>
            </a:r>
            <a:r>
              <a:rPr lang="en-US" b="1" dirty="0" smtClean="0">
                <a:solidFill>
                  <a:srgbClr val="0070C0"/>
                </a:solidFill>
              </a:rPr>
              <a:t>senile </a:t>
            </a:r>
            <a:r>
              <a:rPr lang="en-US" dirty="0" smtClean="0"/>
              <a:t>mean </a:t>
            </a:r>
            <a:r>
              <a:rPr lang="en-US" dirty="0"/>
              <a:t>that often they </a:t>
            </a:r>
            <a:r>
              <a:rPr lang="en-US" b="1" dirty="0">
                <a:solidFill>
                  <a:srgbClr val="0070C0"/>
                </a:solidFill>
              </a:rPr>
              <a:t>do not get a say in decisions that impact on them</a:t>
            </a:r>
            <a:r>
              <a:rPr lang="en-US" dirty="0"/>
              <a:t>. It blocks their </a:t>
            </a:r>
            <a:r>
              <a:rPr lang="en-US" dirty="0" smtClean="0"/>
              <a:t>access to </a:t>
            </a:r>
            <a:r>
              <a:rPr lang="en-US" dirty="0"/>
              <a:t>and enjoyment of status and standing in society</a:t>
            </a:r>
            <a:endParaRPr lang="en-US" altLang="fr-FR" dirty="0"/>
          </a:p>
          <a:p>
            <a:pPr marL="0" indent="0" algn="ctr" eaLnBrk="1" hangingPunct="1">
              <a:lnSpc>
                <a:spcPct val="110000"/>
              </a:lnSpc>
              <a:buNone/>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62849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a:bodyPr>
          <a:lstStyle/>
          <a:p>
            <a:pPr algn="ctr" eaLnBrk="1" hangingPunct="1"/>
            <a:r>
              <a:rPr lang="en-GB" altLang="fr-FR" b="1" dirty="0" smtClean="0">
                <a:solidFill>
                  <a:srgbClr val="0D5597"/>
                </a:solidFill>
              </a:rPr>
              <a:t>Eurobarometer 2015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gn="ctr">
              <a:lnSpc>
                <a:spcPct val="110000"/>
              </a:lnSpc>
              <a:buNone/>
            </a:pPr>
            <a:endParaRPr lang="en-US" dirty="0"/>
          </a:p>
          <a:p>
            <a:pPr>
              <a:lnSpc>
                <a:spcPct val="110000"/>
              </a:lnSpc>
            </a:pPr>
            <a:r>
              <a:rPr lang="fr-FR" b="1" dirty="0" err="1"/>
              <a:t>Special</a:t>
            </a:r>
            <a:r>
              <a:rPr lang="fr-FR" b="1" dirty="0"/>
              <a:t> </a:t>
            </a:r>
            <a:r>
              <a:rPr lang="fr-FR" b="1" dirty="0" err="1"/>
              <a:t>Eurobarometer</a:t>
            </a:r>
            <a:r>
              <a:rPr lang="fr-FR" b="1" dirty="0"/>
              <a:t> </a:t>
            </a:r>
            <a:r>
              <a:rPr lang="fr-FR" b="1" dirty="0" smtClean="0"/>
              <a:t>437</a:t>
            </a:r>
            <a:endParaRPr lang="en-US" dirty="0" smtClean="0"/>
          </a:p>
          <a:p>
            <a:pPr>
              <a:lnSpc>
                <a:spcPct val="110000"/>
              </a:lnSpc>
            </a:pPr>
            <a:r>
              <a:rPr lang="en-US" dirty="0" smtClean="0"/>
              <a:t>Three </a:t>
            </a:r>
            <a:r>
              <a:rPr lang="en-US" dirty="0"/>
              <a:t>previous Eurobarometer surveys examining discrimination have </a:t>
            </a:r>
            <a:r>
              <a:rPr lang="en-US" dirty="0" smtClean="0"/>
              <a:t>been conducted </a:t>
            </a:r>
            <a:r>
              <a:rPr lang="en-US" dirty="0"/>
              <a:t>in the past: in 2006, 2009 and </a:t>
            </a:r>
            <a:r>
              <a:rPr lang="en-US" dirty="0" smtClean="0"/>
              <a:t>2012</a:t>
            </a:r>
          </a:p>
          <a:p>
            <a:pPr>
              <a:lnSpc>
                <a:spcPct val="110000"/>
              </a:lnSpc>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0128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smtClean="0">
                <a:solidFill>
                  <a:srgbClr val="0D5597"/>
                </a:solidFill>
              </a:rPr>
              <a:t>Eurobarometer 2015</a:t>
            </a:r>
            <a:br>
              <a:rPr lang="en-GB" altLang="fr-FR" b="1" dirty="0" smtClean="0">
                <a:solidFill>
                  <a:srgbClr val="0D5597"/>
                </a:solidFill>
              </a:rPr>
            </a:br>
            <a:r>
              <a:rPr lang="en-GB" altLang="fr-FR" b="1" dirty="0" smtClean="0">
                <a:solidFill>
                  <a:srgbClr val="0D5597"/>
                </a:solidFill>
              </a:rPr>
              <a:t>LGBT  </a:t>
            </a:r>
            <a:endParaRPr lang="en-GB" altLang="fr-FR" dirty="0" smtClean="0">
              <a:solidFill>
                <a:srgbClr val="0D5597"/>
              </a:solidFill>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descr="C:\Users\Moana\Desktop\LGBT ppt.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355" y="2534793"/>
            <a:ext cx="8211292" cy="4319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98054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smtClean="0">
                <a:solidFill>
                  <a:srgbClr val="0D5597"/>
                </a:solidFill>
              </a:rPr>
              <a:t>Eurobarometer 2015</a:t>
            </a:r>
            <a:br>
              <a:rPr lang="en-GB" altLang="fr-FR" b="1" dirty="0" smtClean="0">
                <a:solidFill>
                  <a:srgbClr val="0D5597"/>
                </a:solidFill>
              </a:rPr>
            </a:br>
            <a:r>
              <a:rPr lang="en-GB" altLang="fr-FR" b="1" dirty="0" smtClean="0">
                <a:solidFill>
                  <a:srgbClr val="0D5597"/>
                </a:solidFill>
              </a:rPr>
              <a:t>LGBT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marL="0" indent="0">
              <a:lnSpc>
                <a:spcPct val="110000"/>
              </a:lnSpc>
              <a:buNone/>
            </a:pPr>
            <a:r>
              <a:rPr lang="en-US" b="1" dirty="0" smtClean="0"/>
              <a:t>In </a:t>
            </a:r>
            <a:r>
              <a:rPr lang="en-US" b="1" dirty="0"/>
              <a:t>each case, the majority of respondents express tolerant or supportive views</a:t>
            </a:r>
            <a:r>
              <a:rPr lang="en-US" dirty="0"/>
              <a:t>: </a:t>
            </a:r>
          </a:p>
          <a:p>
            <a:pPr>
              <a:lnSpc>
                <a:spcPct val="110000"/>
              </a:lnSpc>
            </a:pPr>
            <a:r>
              <a:rPr lang="en-US" dirty="0" smtClean="0"/>
              <a:t>71</a:t>
            </a:r>
            <a:r>
              <a:rPr lang="en-US" dirty="0"/>
              <a:t>% agree that gay, lesbian and bisexual people should have the same rights as heterosexual people; </a:t>
            </a:r>
            <a:endParaRPr lang="en-US" dirty="0" smtClean="0"/>
          </a:p>
          <a:p>
            <a:pPr>
              <a:lnSpc>
                <a:spcPct val="110000"/>
              </a:lnSpc>
            </a:pPr>
            <a:r>
              <a:rPr lang="en-US" dirty="0" smtClean="0"/>
              <a:t>67</a:t>
            </a:r>
            <a:r>
              <a:rPr lang="en-US" dirty="0"/>
              <a:t>% agree that there is nothing wrong in a sexual relationship between two persons of the same sex; </a:t>
            </a:r>
          </a:p>
          <a:p>
            <a:pPr>
              <a:lnSpc>
                <a:spcPct val="110000"/>
              </a:lnSpc>
            </a:pPr>
            <a:r>
              <a:rPr lang="en-US" dirty="0" smtClean="0"/>
              <a:t> </a:t>
            </a:r>
            <a:r>
              <a:rPr lang="en-US" dirty="0"/>
              <a:t>61% agree that same sex marriages should be allowed throughout Europe </a:t>
            </a: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71426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smtClean="0">
                <a:solidFill>
                  <a:srgbClr val="0D5597"/>
                </a:solidFill>
              </a:rPr>
              <a:t>Eurobarometer 2015</a:t>
            </a:r>
            <a:br>
              <a:rPr lang="en-GB" altLang="fr-FR" b="1" dirty="0" smtClean="0">
                <a:solidFill>
                  <a:srgbClr val="0D5597"/>
                </a:solidFill>
              </a:rPr>
            </a:br>
            <a:r>
              <a:rPr lang="en-GB" altLang="fr-FR" b="1" dirty="0" smtClean="0">
                <a:solidFill>
                  <a:srgbClr val="0D5597"/>
                </a:solidFill>
              </a:rPr>
              <a:t>LGBT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07504" y="2450278"/>
            <a:ext cx="9036496" cy="4401205"/>
          </a:xfrm>
          <a:prstGeom prst="rect">
            <a:avLst/>
          </a:prstGeom>
        </p:spPr>
        <p:txBody>
          <a:bodyPr wrap="square">
            <a:spAutoFit/>
          </a:bodyPr>
          <a:lstStyle/>
          <a:p>
            <a:r>
              <a:rPr lang="en-US" sz="2000" b="1" dirty="0">
                <a:cs typeface="Arial" panose="020B0604020202020204" pitchFamily="34" charset="0"/>
              </a:rPr>
              <a:t>H</a:t>
            </a:r>
            <a:r>
              <a:rPr lang="en-US" sz="2000" b="1" dirty="0" smtClean="0">
                <a:cs typeface="Arial" panose="020B0604020202020204" pitchFamily="34" charset="0"/>
              </a:rPr>
              <a:t>ow </a:t>
            </a:r>
            <a:r>
              <a:rPr lang="en-US" sz="2000" b="1" dirty="0">
                <a:cs typeface="Arial" panose="020B0604020202020204" pitchFamily="34" charset="0"/>
              </a:rPr>
              <a:t>‘comfortable’ </a:t>
            </a:r>
            <a:r>
              <a:rPr lang="en-US" sz="2000" b="1" dirty="0" smtClean="0">
                <a:cs typeface="Arial" panose="020B0604020202020204" pitchFamily="34" charset="0"/>
              </a:rPr>
              <a:t>respondent would </a:t>
            </a:r>
            <a:r>
              <a:rPr lang="en-US" sz="2000" b="1" dirty="0">
                <a:cs typeface="Arial" panose="020B0604020202020204" pitchFamily="34" charset="0"/>
              </a:rPr>
              <a:t>be if a gay, lesbian or bisexual person were appointed to the highest elected political position in their </a:t>
            </a:r>
            <a:r>
              <a:rPr lang="en-US" sz="2000" b="1" dirty="0" smtClean="0">
                <a:cs typeface="Arial" panose="020B0604020202020204" pitchFamily="34" charset="0"/>
              </a:rPr>
              <a:t>country ?</a:t>
            </a:r>
            <a:endParaRPr lang="en-US" sz="2000" b="1" dirty="0">
              <a:cs typeface="Arial" panose="020B0604020202020204" pitchFamily="34" charset="0"/>
            </a:endParaRPr>
          </a:p>
          <a:p>
            <a:endParaRPr lang="en-US" sz="2000" dirty="0">
              <a:cs typeface="Arial" panose="020B0604020202020204" pitchFamily="34" charset="0"/>
            </a:endParaRPr>
          </a:p>
          <a:p>
            <a:r>
              <a:rPr lang="en-US" sz="2000" dirty="0" smtClean="0">
                <a:cs typeface="Arial" panose="020B0604020202020204" pitchFamily="34" charset="0"/>
              </a:rPr>
              <a:t>Across </a:t>
            </a:r>
            <a:r>
              <a:rPr lang="en-US" sz="2000" dirty="0">
                <a:cs typeface="Arial" panose="020B0604020202020204" pitchFamily="34" charset="0"/>
              </a:rPr>
              <a:t>the EU as a whole, just over half of respondents </a:t>
            </a:r>
            <a:r>
              <a:rPr lang="en-US" sz="2000" dirty="0">
                <a:solidFill>
                  <a:srgbClr val="3366FF"/>
                </a:solidFill>
                <a:cs typeface="Arial" panose="020B0604020202020204" pitchFamily="34" charset="0"/>
              </a:rPr>
              <a:t>(</a:t>
            </a:r>
            <a:r>
              <a:rPr lang="en-US" sz="2000" b="1" dirty="0">
                <a:solidFill>
                  <a:srgbClr val="3366FF"/>
                </a:solidFill>
                <a:cs typeface="Arial" panose="020B0604020202020204" pitchFamily="34" charset="0"/>
              </a:rPr>
              <a:t>54%) </a:t>
            </a:r>
            <a:r>
              <a:rPr lang="en-US" sz="2000" dirty="0">
                <a:cs typeface="Arial" panose="020B0604020202020204" pitchFamily="34" charset="0"/>
              </a:rPr>
              <a:t>say they would be comfortable with this scenario, with a further </a:t>
            </a:r>
            <a:r>
              <a:rPr lang="en-US" sz="2000" b="1" dirty="0">
                <a:solidFill>
                  <a:srgbClr val="3366FF"/>
                </a:solidFill>
                <a:cs typeface="Arial" panose="020B0604020202020204" pitchFamily="34" charset="0"/>
              </a:rPr>
              <a:t>11% </a:t>
            </a:r>
            <a:r>
              <a:rPr lang="en-US" sz="2000" dirty="0">
                <a:cs typeface="Arial" panose="020B0604020202020204" pitchFamily="34" charset="0"/>
              </a:rPr>
              <a:t>indifferent (making a total of 65% of respondents at ease if a gay, lesbian or bisexual person were appointed to the highest elected political position in their country).</a:t>
            </a:r>
          </a:p>
          <a:p>
            <a:endParaRPr lang="en-US" sz="2000" dirty="0">
              <a:cs typeface="Arial" panose="020B0604020202020204" pitchFamily="34" charset="0"/>
            </a:endParaRPr>
          </a:p>
          <a:p>
            <a:r>
              <a:rPr lang="en-US" sz="2000" dirty="0">
                <a:cs typeface="Arial" panose="020B0604020202020204" pitchFamily="34" charset="0"/>
              </a:rPr>
              <a:t>Meanwhile, 12% would be moderately comfortable and </a:t>
            </a:r>
            <a:r>
              <a:rPr lang="en-US" sz="2000" b="1" dirty="0">
                <a:solidFill>
                  <a:srgbClr val="3366FF"/>
                </a:solidFill>
                <a:cs typeface="Arial" panose="020B0604020202020204" pitchFamily="34" charset="0"/>
              </a:rPr>
              <a:t>21% </a:t>
            </a:r>
            <a:r>
              <a:rPr lang="en-US" sz="2000" dirty="0">
                <a:cs typeface="Arial" panose="020B0604020202020204" pitchFamily="34" charset="0"/>
              </a:rPr>
              <a:t>would be uncomfortable. </a:t>
            </a:r>
          </a:p>
          <a:p>
            <a:endParaRPr lang="en-US" sz="2000" dirty="0">
              <a:cs typeface="Arial" panose="020B0604020202020204" pitchFamily="34" charset="0"/>
            </a:endParaRPr>
          </a:p>
          <a:p>
            <a:r>
              <a:rPr lang="en-US" sz="2000" b="1" dirty="0">
                <a:solidFill>
                  <a:srgbClr val="3366FF"/>
                </a:solidFill>
                <a:cs typeface="Arial" panose="020B0604020202020204" pitchFamily="34" charset="0"/>
              </a:rPr>
              <a:t>There has been an increase since 2012 in the proportion that are comfortable or indifferent (from 57% to 65%). </a:t>
            </a:r>
            <a:endParaRPr lang="fr-FR" sz="2000" b="1" dirty="0">
              <a:solidFill>
                <a:srgbClr val="3366FF"/>
              </a:solidFill>
              <a:cs typeface="Arial" panose="020B0604020202020204" pitchFamily="34" charset="0"/>
            </a:endParaRPr>
          </a:p>
        </p:txBody>
      </p:sp>
    </p:spTree>
    <p:extLst>
      <p:ext uri="{BB962C8B-B14F-4D97-AF65-F5344CB8AC3E}">
        <p14:creationId xmlns:p14="http://schemas.microsoft.com/office/powerpoint/2010/main" val="3635648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smtClean="0">
                <a:solidFill>
                  <a:srgbClr val="0D5597"/>
                </a:solidFill>
              </a:rPr>
              <a:t>Eurobarometer 2015</a:t>
            </a:r>
            <a:br>
              <a:rPr lang="en-GB" altLang="fr-FR" b="1" dirty="0" smtClean="0">
                <a:solidFill>
                  <a:srgbClr val="0D5597"/>
                </a:solidFill>
              </a:rPr>
            </a:br>
            <a:r>
              <a:rPr lang="en-GB" altLang="fr-FR" b="1" dirty="0" smtClean="0">
                <a:solidFill>
                  <a:srgbClr val="0D5597"/>
                </a:solidFill>
              </a:rPr>
              <a:t>LGBT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07504" y="2450278"/>
            <a:ext cx="9036496" cy="4093428"/>
          </a:xfrm>
          <a:prstGeom prst="rect">
            <a:avLst/>
          </a:prstGeom>
        </p:spPr>
        <p:txBody>
          <a:bodyPr wrap="square">
            <a:spAutoFit/>
          </a:bodyPr>
          <a:lstStyle/>
          <a:p>
            <a:r>
              <a:rPr lang="en-US" sz="2000" b="1" dirty="0"/>
              <a:t>A large majority of respondents think that transgender and transsexual persons should be able to change their civil documents – </a:t>
            </a:r>
            <a:endParaRPr lang="en-US" sz="2000" dirty="0"/>
          </a:p>
          <a:p>
            <a:endParaRPr lang="en-US" sz="2000" dirty="0" smtClean="0"/>
          </a:p>
          <a:p>
            <a:r>
              <a:rPr lang="en-US" sz="2000" dirty="0" smtClean="0"/>
              <a:t>Over </a:t>
            </a:r>
            <a:r>
              <a:rPr lang="en-US" sz="2000" dirty="0"/>
              <a:t>six in ten respondents </a:t>
            </a:r>
            <a:r>
              <a:rPr lang="en-US" sz="2000" b="1" dirty="0">
                <a:solidFill>
                  <a:srgbClr val="3366FF"/>
                </a:solidFill>
              </a:rPr>
              <a:t>(63%) </a:t>
            </a:r>
            <a:r>
              <a:rPr lang="en-US" sz="2000" dirty="0"/>
              <a:t>believe that transgender or transsexual persons should be able to change their civil documents to match their inner gender identity. </a:t>
            </a:r>
            <a:endParaRPr lang="en-US" sz="2000" dirty="0" smtClean="0"/>
          </a:p>
          <a:p>
            <a:endParaRPr lang="en-US" sz="2000" dirty="0"/>
          </a:p>
          <a:p>
            <a:r>
              <a:rPr lang="en-US" sz="2000" dirty="0" smtClean="0"/>
              <a:t>The </a:t>
            </a:r>
            <a:r>
              <a:rPr lang="en-US" sz="2000" dirty="0"/>
              <a:t>support is quite strong with more than one-third of respondents saying ‘yes, definitely</a:t>
            </a:r>
            <a:r>
              <a:rPr lang="en-US" sz="2000" b="1" dirty="0">
                <a:solidFill>
                  <a:srgbClr val="3366FF"/>
                </a:solidFill>
              </a:rPr>
              <a:t>’ (36%). </a:t>
            </a:r>
            <a:endParaRPr lang="en-US" sz="2000" b="1" dirty="0" smtClean="0">
              <a:solidFill>
                <a:srgbClr val="3366FF"/>
              </a:solidFill>
            </a:endParaRPr>
          </a:p>
          <a:p>
            <a:endParaRPr lang="en-US" sz="2000" dirty="0"/>
          </a:p>
          <a:p>
            <a:r>
              <a:rPr lang="en-US" sz="2000" dirty="0" smtClean="0"/>
              <a:t>A </a:t>
            </a:r>
            <a:r>
              <a:rPr lang="en-US" sz="2000" dirty="0"/>
              <a:t>quarter of respondents </a:t>
            </a:r>
            <a:r>
              <a:rPr lang="en-US" sz="2000" b="1" dirty="0">
                <a:solidFill>
                  <a:srgbClr val="3366FF"/>
                </a:solidFill>
              </a:rPr>
              <a:t>(25%) </a:t>
            </a:r>
            <a:r>
              <a:rPr lang="en-US" sz="2000" dirty="0"/>
              <a:t>disagree, saying either that this should ‘definitely not’ happen </a:t>
            </a:r>
            <a:r>
              <a:rPr lang="en-US" sz="2000" b="1" dirty="0">
                <a:solidFill>
                  <a:srgbClr val="3366FF"/>
                </a:solidFill>
              </a:rPr>
              <a:t>(12%) </a:t>
            </a:r>
            <a:r>
              <a:rPr lang="en-US" sz="2000" dirty="0"/>
              <a:t>or ‘not really’ </a:t>
            </a:r>
            <a:r>
              <a:rPr lang="en-US" sz="2000" b="1" dirty="0">
                <a:solidFill>
                  <a:srgbClr val="3366FF"/>
                </a:solidFill>
              </a:rPr>
              <a:t>(13</a:t>
            </a:r>
            <a:r>
              <a:rPr lang="en-US" sz="2000" b="1" dirty="0" smtClean="0">
                <a:solidFill>
                  <a:srgbClr val="3366FF"/>
                </a:solidFill>
              </a:rPr>
              <a:t>%)</a:t>
            </a:r>
            <a:r>
              <a:rPr lang="en-US" sz="2000" b="1" dirty="0" smtClean="0"/>
              <a:t>. </a:t>
            </a:r>
            <a:r>
              <a:rPr lang="en-US" sz="2000" dirty="0"/>
              <a:t>A further </a:t>
            </a:r>
            <a:r>
              <a:rPr lang="en-US" sz="2000" b="1" dirty="0">
                <a:solidFill>
                  <a:srgbClr val="3366FF"/>
                </a:solidFill>
              </a:rPr>
              <a:t>12% </a:t>
            </a:r>
            <a:r>
              <a:rPr lang="en-US" sz="2000" dirty="0"/>
              <a:t>of respondents answer that they ‘don’t know’. </a:t>
            </a:r>
            <a:endParaRPr lang="fr-FR" sz="2000" b="1" dirty="0">
              <a:solidFill>
                <a:srgbClr val="3366FF"/>
              </a:solidFill>
              <a:cs typeface="Arial" panose="020B0604020202020204" pitchFamily="34" charset="0"/>
            </a:endParaRPr>
          </a:p>
        </p:txBody>
      </p:sp>
    </p:spTree>
    <p:extLst>
      <p:ext uri="{BB962C8B-B14F-4D97-AF65-F5344CB8AC3E}">
        <p14:creationId xmlns:p14="http://schemas.microsoft.com/office/powerpoint/2010/main" val="6078321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smtClean="0">
                <a:solidFill>
                  <a:srgbClr val="0D5597"/>
                </a:solidFill>
              </a:rPr>
              <a:t>Eurobarometer 2015</a:t>
            </a:r>
            <a:br>
              <a:rPr lang="en-GB" altLang="fr-FR" b="1" dirty="0" smtClean="0">
                <a:solidFill>
                  <a:srgbClr val="0D5597"/>
                </a:solidFill>
              </a:rPr>
            </a:br>
            <a:r>
              <a:rPr lang="en-GB" altLang="fr-FR" b="1" dirty="0" smtClean="0">
                <a:solidFill>
                  <a:srgbClr val="0D5597"/>
                </a:solidFill>
              </a:rPr>
              <a:t>Religious minorities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07504" y="2450278"/>
            <a:ext cx="9036496" cy="4154984"/>
          </a:xfrm>
          <a:prstGeom prst="rect">
            <a:avLst/>
          </a:prstGeom>
        </p:spPr>
        <p:txBody>
          <a:bodyPr wrap="square">
            <a:spAutoFit/>
          </a:bodyPr>
          <a:lstStyle/>
          <a:p>
            <a:r>
              <a:rPr lang="en-US" sz="2000" b="1" dirty="0" smtClean="0"/>
              <a:t>How comfortable would respondents would </a:t>
            </a:r>
            <a:r>
              <a:rPr lang="en-US" sz="2000" b="1" dirty="0"/>
              <a:t>feel if one of their colleagues at work belonged to various religious groups. </a:t>
            </a:r>
            <a:endParaRPr lang="en-US" sz="2000" b="1" dirty="0" smtClean="0"/>
          </a:p>
          <a:p>
            <a:endParaRPr lang="en-US" sz="2000" dirty="0"/>
          </a:p>
          <a:p>
            <a:r>
              <a:rPr lang="en-US" sz="2000" dirty="0"/>
              <a:t>M</a:t>
            </a:r>
            <a:r>
              <a:rPr lang="en-US" sz="2000" dirty="0" smtClean="0"/>
              <a:t>ost </a:t>
            </a:r>
            <a:r>
              <a:rPr lang="en-US" sz="2000" dirty="0"/>
              <a:t>respondents say they would be at ease working with a Christian person: 67% give a score of 10 out of 10 and 94% would be comfortable or </a:t>
            </a:r>
            <a:r>
              <a:rPr lang="en-US" sz="2000" dirty="0" smtClean="0"/>
              <a:t>indifferent</a:t>
            </a:r>
            <a:endParaRPr lang="fr-FR" sz="2000" dirty="0"/>
          </a:p>
          <a:p>
            <a:endParaRPr lang="en-US" sz="2000" dirty="0" smtClean="0"/>
          </a:p>
          <a:p>
            <a:r>
              <a:rPr lang="en-US" sz="2000" dirty="0" smtClean="0"/>
              <a:t>However</a:t>
            </a:r>
            <a:r>
              <a:rPr lang="en-US" sz="2000" dirty="0"/>
              <a:t>, respondents would be slightly less at ease if a work colleague belonged to other groups: </a:t>
            </a:r>
            <a:r>
              <a:rPr lang="en-US" sz="2000" b="1" dirty="0"/>
              <a:t>atheist </a:t>
            </a:r>
            <a:r>
              <a:rPr lang="en-US" sz="2000" dirty="0"/>
              <a:t>(87% comfortable or indifferent), </a:t>
            </a:r>
            <a:r>
              <a:rPr lang="en-US" sz="2000" b="1" dirty="0"/>
              <a:t>Jewish </a:t>
            </a:r>
            <a:r>
              <a:rPr lang="en-US" sz="2000" dirty="0"/>
              <a:t>(84%), </a:t>
            </a:r>
            <a:r>
              <a:rPr lang="en-US" sz="2000" b="1" dirty="0"/>
              <a:t>Buddhist </a:t>
            </a:r>
            <a:r>
              <a:rPr lang="en-US" sz="2000" dirty="0"/>
              <a:t>(81%) and </a:t>
            </a:r>
            <a:r>
              <a:rPr lang="en-US" sz="2000" b="1" dirty="0"/>
              <a:t>Muslim </a:t>
            </a:r>
            <a:r>
              <a:rPr lang="en-US" sz="2000" dirty="0"/>
              <a:t>(71%). </a:t>
            </a:r>
            <a:endParaRPr lang="en-US" sz="2000" dirty="0" smtClean="0"/>
          </a:p>
          <a:p>
            <a:endParaRPr lang="en-US" sz="2000" dirty="0"/>
          </a:p>
          <a:p>
            <a:r>
              <a:rPr lang="en-US" sz="2000" dirty="0"/>
              <a:t>W</a:t>
            </a:r>
            <a:r>
              <a:rPr lang="en-US" sz="2000" dirty="0" smtClean="0"/>
              <a:t>hen </a:t>
            </a:r>
            <a:r>
              <a:rPr lang="en-US" sz="2000" dirty="0"/>
              <a:t>it comes to working with a Muslim colleague, </a:t>
            </a:r>
            <a:r>
              <a:rPr lang="en-US" sz="2000" b="1" dirty="0">
                <a:solidFill>
                  <a:srgbClr val="3366FF"/>
                </a:solidFill>
              </a:rPr>
              <a:t>one in eight respondents (13%) say they would be uncomfortable working with a Muslim person</a:t>
            </a:r>
            <a:r>
              <a:rPr lang="en-US" sz="2000" dirty="0"/>
              <a:t>. </a:t>
            </a:r>
            <a:r>
              <a:rPr lang="en-US" sz="2400" b="1" dirty="0"/>
              <a:t>This is higher than for any of the other religious groups. </a:t>
            </a:r>
            <a:endParaRPr lang="fr-FR" sz="2400" b="1" dirty="0">
              <a:solidFill>
                <a:srgbClr val="3366FF"/>
              </a:solidFill>
              <a:cs typeface="Arial" panose="020B0604020202020204" pitchFamily="34" charset="0"/>
            </a:endParaRPr>
          </a:p>
        </p:txBody>
      </p:sp>
    </p:spTree>
    <p:extLst>
      <p:ext uri="{BB962C8B-B14F-4D97-AF65-F5344CB8AC3E}">
        <p14:creationId xmlns:p14="http://schemas.microsoft.com/office/powerpoint/2010/main" val="41024737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smtClean="0">
                <a:solidFill>
                  <a:srgbClr val="0D5597"/>
                </a:solidFill>
              </a:rPr>
              <a:t>Eurobarometer 2015</a:t>
            </a:r>
            <a:br>
              <a:rPr lang="en-GB" altLang="fr-FR" b="1" dirty="0" smtClean="0">
                <a:solidFill>
                  <a:srgbClr val="0D5597"/>
                </a:solidFill>
              </a:rPr>
            </a:br>
            <a:r>
              <a:rPr lang="en-GB" altLang="fr-FR" b="1" dirty="0" smtClean="0">
                <a:solidFill>
                  <a:srgbClr val="0D5597"/>
                </a:solidFill>
              </a:rPr>
              <a:t>Religious minorities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07504" y="2348880"/>
            <a:ext cx="9036496" cy="4278094"/>
          </a:xfrm>
          <a:prstGeom prst="rect">
            <a:avLst/>
          </a:prstGeom>
        </p:spPr>
        <p:txBody>
          <a:bodyPr wrap="square">
            <a:spAutoFit/>
          </a:bodyPr>
          <a:lstStyle/>
          <a:p>
            <a:r>
              <a:rPr lang="en-US" sz="2000" b="1" dirty="0"/>
              <a:t>H</a:t>
            </a:r>
            <a:r>
              <a:rPr lang="en-US" sz="2000" b="1" dirty="0" smtClean="0"/>
              <a:t>ow </a:t>
            </a:r>
            <a:r>
              <a:rPr lang="en-US" sz="2000" b="1" dirty="0"/>
              <a:t>comfortable </a:t>
            </a:r>
            <a:r>
              <a:rPr lang="en-US" sz="2000" b="1" dirty="0" smtClean="0"/>
              <a:t> would respondents </a:t>
            </a:r>
            <a:r>
              <a:rPr lang="en-US" sz="2000" b="1" dirty="0"/>
              <a:t>feel if one of their sons or daughters was in a love relationship with a person from a different religious group</a:t>
            </a:r>
            <a:r>
              <a:rPr lang="en-US" sz="2000" dirty="0"/>
              <a:t>. </a:t>
            </a:r>
            <a:endParaRPr lang="en-US" sz="2000" dirty="0" smtClean="0"/>
          </a:p>
          <a:p>
            <a:endParaRPr lang="en-US" sz="2000" dirty="0"/>
          </a:p>
          <a:p>
            <a:r>
              <a:rPr lang="en-US" sz="2000" dirty="0" smtClean="0"/>
              <a:t>89</a:t>
            </a:r>
            <a:r>
              <a:rPr lang="en-US" sz="2000" dirty="0"/>
              <a:t>% comfortable or </a:t>
            </a:r>
            <a:r>
              <a:rPr lang="en-US" sz="2000" dirty="0" smtClean="0"/>
              <a:t>indifferent with a Christian person. </a:t>
            </a:r>
          </a:p>
          <a:p>
            <a:endParaRPr lang="en-US" sz="2000" dirty="0"/>
          </a:p>
          <a:p>
            <a:r>
              <a:rPr lang="en-US" sz="2000" dirty="0"/>
              <a:t>L</a:t>
            </a:r>
            <a:r>
              <a:rPr lang="en-US" sz="2000" dirty="0" smtClean="0"/>
              <a:t>ower </a:t>
            </a:r>
            <a:r>
              <a:rPr lang="en-US" sz="2000" dirty="0"/>
              <a:t>in relation to an atheist (76%), a Jewish person (69%) and a Buddhist person (65%). </a:t>
            </a:r>
            <a:endParaRPr lang="en-US" sz="2000" dirty="0" smtClean="0"/>
          </a:p>
          <a:p>
            <a:endParaRPr lang="en-US" sz="2000" dirty="0"/>
          </a:p>
          <a:p>
            <a:r>
              <a:rPr lang="en-US" sz="2000" b="1" dirty="0" smtClean="0">
                <a:solidFill>
                  <a:srgbClr val="3366FF"/>
                </a:solidFill>
              </a:rPr>
              <a:t>The </a:t>
            </a:r>
            <a:r>
              <a:rPr lang="en-US" sz="2000" b="1" dirty="0">
                <a:solidFill>
                  <a:srgbClr val="3366FF"/>
                </a:solidFill>
              </a:rPr>
              <a:t>proportion is considerably lower for a relationship with a Muslim person (50%). </a:t>
            </a:r>
            <a:r>
              <a:rPr lang="en-US" sz="2400" b="1" dirty="0"/>
              <a:t>As many as 30% of respondents say they would be uncomfortable with regards to a son or daughter’s relationship with a Muslim person. </a:t>
            </a:r>
            <a:endParaRPr lang="fr-FR" sz="2400" b="1" dirty="0"/>
          </a:p>
        </p:txBody>
      </p:sp>
    </p:spTree>
    <p:extLst>
      <p:ext uri="{BB962C8B-B14F-4D97-AF65-F5344CB8AC3E}">
        <p14:creationId xmlns:p14="http://schemas.microsoft.com/office/powerpoint/2010/main" val="29682572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smtClean="0">
                <a:solidFill>
                  <a:srgbClr val="0D5597"/>
                </a:solidFill>
              </a:rPr>
              <a:t>Eurobarometer 2015</a:t>
            </a:r>
            <a:br>
              <a:rPr lang="en-GB" altLang="fr-FR" b="1" dirty="0" smtClean="0">
                <a:solidFill>
                  <a:srgbClr val="0D5597"/>
                </a:solidFill>
              </a:rPr>
            </a:br>
            <a:r>
              <a:rPr lang="en-GB" altLang="fr-FR" b="1" dirty="0" smtClean="0">
                <a:solidFill>
                  <a:srgbClr val="0D5597"/>
                </a:solidFill>
              </a:rPr>
              <a:t>Multiple Discrimination</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3753" y="3573016"/>
            <a:ext cx="9036496" cy="830997"/>
          </a:xfrm>
          <a:prstGeom prst="rect">
            <a:avLst/>
          </a:prstGeom>
        </p:spPr>
        <p:txBody>
          <a:bodyPr wrap="square">
            <a:spAutoFit/>
          </a:bodyPr>
          <a:lstStyle/>
          <a:p>
            <a:pPr algn="ctr"/>
            <a:r>
              <a:rPr lang="en-US" sz="2400" b="1" dirty="0">
                <a:solidFill>
                  <a:srgbClr val="3366FF"/>
                </a:solidFill>
              </a:rPr>
              <a:t>In total, 5% of respondents say that they felt discriminated against on multiple grounds. </a:t>
            </a:r>
            <a:endParaRPr lang="fr-FR" sz="2400" b="1" dirty="0">
              <a:solidFill>
                <a:srgbClr val="3366FF"/>
              </a:solidFill>
            </a:endParaRPr>
          </a:p>
        </p:txBody>
      </p:sp>
    </p:spTree>
    <p:extLst>
      <p:ext uri="{BB962C8B-B14F-4D97-AF65-F5344CB8AC3E}">
        <p14:creationId xmlns:p14="http://schemas.microsoft.com/office/powerpoint/2010/main" val="8422837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539552" y="2349426"/>
            <a:ext cx="7772400" cy="863550"/>
          </a:xfrm>
        </p:spPr>
        <p:txBody>
          <a:bodyPr>
            <a:normAutofit/>
          </a:bodyPr>
          <a:lstStyle/>
          <a:p>
            <a:pPr algn="ctr" eaLnBrk="1" hangingPunct="1"/>
            <a:r>
              <a:rPr lang="en-GB" altLang="fr-FR" sz="4000" b="1" dirty="0" smtClean="0">
                <a:solidFill>
                  <a:srgbClr val="0D5597"/>
                </a:solidFill>
              </a:rPr>
              <a:t>Equinet Mission</a:t>
            </a:r>
            <a:r>
              <a:rPr lang="en-GB" altLang="fr-FR" sz="4000" dirty="0" smtClean="0">
                <a:solidFill>
                  <a:srgbClr val="0D5597"/>
                </a:solidFill>
              </a:rPr>
              <a:t> </a:t>
            </a:r>
          </a:p>
        </p:txBody>
      </p:sp>
      <p:sp>
        <p:nvSpPr>
          <p:cNvPr id="4099" name="Rectangle 3"/>
          <p:cNvSpPr>
            <a:spLocks noGrp="1" noChangeArrowheads="1"/>
          </p:cNvSpPr>
          <p:nvPr>
            <p:ph type="body" idx="4294967295"/>
          </p:nvPr>
        </p:nvSpPr>
        <p:spPr>
          <a:xfrm>
            <a:off x="251520" y="3212976"/>
            <a:ext cx="8060432" cy="2808312"/>
          </a:xfrm>
        </p:spPr>
        <p:txBody>
          <a:bodyPr>
            <a:normAutofit/>
          </a:bodyPr>
          <a:lstStyle/>
          <a:p>
            <a:pPr marL="179388" lvl="1" indent="0" algn="ctr">
              <a:lnSpc>
                <a:spcPct val="90000"/>
              </a:lnSpc>
              <a:buFontTx/>
              <a:buNone/>
            </a:pPr>
            <a:r>
              <a:rPr lang="en-US" altLang="fr-FR" sz="2200" i="1" dirty="0" smtClean="0"/>
              <a:t>‘</a:t>
            </a:r>
            <a:r>
              <a:rPr lang="en-US" altLang="fr-FR" sz="2800" i="1" dirty="0" smtClean="0"/>
              <a:t>Equinet promotes equality in Europe through supporting and enabling the work of national equality bodies. It supports equality bodies to be independent and effective as valuable catalysts for more equal societies’</a:t>
            </a:r>
            <a:endParaRPr lang="en-GB" altLang="fr-FR" sz="2800"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359533" y="2564904"/>
            <a:ext cx="8424936" cy="2124236"/>
          </a:xfrm>
        </p:spPr>
        <p:txBody>
          <a:bodyPr>
            <a:normAutofit/>
          </a:bodyPr>
          <a:lstStyle/>
          <a:p>
            <a:pPr algn="ctr" eaLnBrk="1" hangingPunct="1"/>
            <a:r>
              <a:rPr lang="en-US" altLang="fr-FR" sz="3600" b="1" dirty="0" err="1" smtClean="0">
                <a:solidFill>
                  <a:schemeClr val="tx1"/>
                </a:solidFill>
              </a:rPr>
              <a:t>Equinet</a:t>
            </a:r>
            <a:r>
              <a:rPr lang="en-US" altLang="fr-FR" sz="3600" b="1" dirty="0" smtClean="0">
                <a:solidFill>
                  <a:schemeClr val="tx1"/>
                </a:solidFill>
              </a:rPr>
              <a:t> – Current and Future Work</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90340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a:bodyPr>
          <a:lstStyle/>
          <a:p>
            <a:pPr algn="ctr" eaLnBrk="1" hangingPunct="1"/>
            <a:r>
              <a:rPr lang="en-GB" altLang="fr-FR" b="1" dirty="0" smtClean="0">
                <a:solidFill>
                  <a:srgbClr val="0D5597"/>
                </a:solidFill>
              </a:rPr>
              <a:t>Work on LGBTI issues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07504" y="2450278"/>
            <a:ext cx="9036496" cy="1877437"/>
          </a:xfrm>
          <a:prstGeom prst="rect">
            <a:avLst/>
          </a:prstGeom>
        </p:spPr>
        <p:txBody>
          <a:bodyPr wrap="square">
            <a:spAutoFit/>
          </a:bodyPr>
          <a:lstStyle/>
          <a:p>
            <a:r>
              <a:rPr lang="en-US" sz="2000" dirty="0"/>
              <a:t>30 </a:t>
            </a:r>
            <a:r>
              <a:rPr lang="en-US" sz="2000" dirty="0" err="1"/>
              <a:t>Equinet</a:t>
            </a:r>
            <a:r>
              <a:rPr lang="en-US" sz="2000" dirty="0"/>
              <a:t> member equality bodies have a mandate in relation to lesbian, gay, bisexual, trans and intersex people (LGBTI people) in employment and 22 in the provision of goods and </a:t>
            </a:r>
            <a:r>
              <a:rPr lang="en-US" sz="2000" dirty="0" smtClean="0"/>
              <a:t>services</a:t>
            </a:r>
          </a:p>
          <a:p>
            <a:endParaRPr lang="en-US" sz="2000" b="1" i="1" dirty="0">
              <a:solidFill>
                <a:srgbClr val="3366FF"/>
              </a:solidFill>
              <a:cs typeface="Arial" panose="020B0604020202020204" pitchFamily="34" charset="0"/>
            </a:endParaRPr>
          </a:p>
          <a:p>
            <a:r>
              <a:rPr lang="en-US" b="1" dirty="0" smtClean="0">
                <a:solidFill>
                  <a:srgbClr val="3366FF"/>
                </a:solidFill>
                <a:cs typeface="Arial" panose="020B0604020202020204" pitchFamily="34" charset="0"/>
              </a:rPr>
              <a:t>In 2013, </a:t>
            </a:r>
            <a:r>
              <a:rPr lang="en-US" b="1" dirty="0" err="1" smtClean="0">
                <a:solidFill>
                  <a:srgbClr val="3366FF"/>
                </a:solidFill>
                <a:cs typeface="Arial" panose="020B0604020202020204" pitchFamily="34" charset="0"/>
              </a:rPr>
              <a:t>Equinet</a:t>
            </a:r>
            <a:r>
              <a:rPr lang="en-US" b="1" dirty="0" smtClean="0">
                <a:solidFill>
                  <a:srgbClr val="3366FF"/>
                </a:solidFill>
                <a:cs typeface="Arial" panose="020B0604020202020204" pitchFamily="34" charset="0"/>
              </a:rPr>
              <a:t> issued a perspective on equality bodies promoting equality and non-discrimination for LGBTI people. </a:t>
            </a:r>
            <a:endParaRPr lang="en-US" b="1" dirty="0" smtClean="0">
              <a:cs typeface="Arial" panose="020B0604020202020204" pitchFamily="34" charset="0"/>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4327715"/>
            <a:ext cx="1713750" cy="241672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57671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a:bodyPr>
          <a:lstStyle/>
          <a:p>
            <a:pPr algn="ctr" eaLnBrk="1" hangingPunct="1"/>
            <a:r>
              <a:rPr lang="en-GB" altLang="fr-FR" b="1" dirty="0" smtClean="0">
                <a:solidFill>
                  <a:srgbClr val="0D5597"/>
                </a:solidFill>
              </a:rPr>
              <a:t>Work on LGBTI issues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53751" y="245027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07504" y="2450278"/>
            <a:ext cx="9036496" cy="3970318"/>
          </a:xfrm>
          <a:prstGeom prst="rect">
            <a:avLst/>
          </a:prstGeom>
        </p:spPr>
        <p:txBody>
          <a:bodyPr wrap="square">
            <a:spAutoFit/>
          </a:bodyPr>
          <a:lstStyle/>
          <a:p>
            <a:r>
              <a:rPr lang="en-US" sz="2000" b="1" dirty="0" smtClean="0"/>
              <a:t>Goal of the perspective</a:t>
            </a:r>
            <a:r>
              <a:rPr lang="en-US" dirty="0" smtClean="0"/>
              <a:t>: </a:t>
            </a:r>
          </a:p>
          <a:p>
            <a:endParaRPr lang="en-US" dirty="0"/>
          </a:p>
          <a:p>
            <a:endParaRPr lang="en-US" dirty="0" smtClean="0"/>
          </a:p>
          <a:p>
            <a:pPr marL="285750" indent="-285750">
              <a:buFont typeface="Arial" panose="020B0604020202020204" pitchFamily="34" charset="0"/>
              <a:buChar char="•"/>
            </a:pPr>
            <a:r>
              <a:rPr lang="en-US" b="1" dirty="0" smtClean="0">
                <a:solidFill>
                  <a:srgbClr val="3366FF"/>
                </a:solidFill>
              </a:rPr>
              <a:t>Inform </a:t>
            </a:r>
            <a:r>
              <a:rPr lang="en-US" b="1" dirty="0">
                <a:solidFill>
                  <a:srgbClr val="3366FF"/>
                </a:solidFill>
              </a:rPr>
              <a:t>the policy debate </a:t>
            </a:r>
            <a:r>
              <a:rPr lang="en-US" dirty="0"/>
              <a:t>on LGBTI issues at EU and national levels by identifying and extracting relevant lessons from the work of equality bodies promoting equality for and combating discrimination against LGBTI people</a:t>
            </a:r>
            <a:r>
              <a:rPr lang="en-US" dirty="0" smtClean="0"/>
              <a:t>.</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en-US" dirty="0">
                <a:solidFill>
                  <a:srgbClr val="3366FF"/>
                </a:solidFill>
              </a:rPr>
              <a:t> </a:t>
            </a:r>
            <a:r>
              <a:rPr lang="en-US" b="1" dirty="0">
                <a:solidFill>
                  <a:srgbClr val="3366FF"/>
                </a:solidFill>
              </a:rPr>
              <a:t>Enhance the work of equality bodies </a:t>
            </a:r>
            <a:r>
              <a:rPr lang="en-US" dirty="0"/>
              <a:t>to promote equality for and combat discrimination against LGBTI people by examining the issues they face in this work and by identifying good practice in responding to these issues</a:t>
            </a:r>
            <a:r>
              <a:rPr lang="en-US" dirty="0" smtClean="0"/>
              <a:t>.</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en-US" dirty="0"/>
              <a:t> </a:t>
            </a:r>
            <a:r>
              <a:rPr lang="en-US" b="1" dirty="0">
                <a:solidFill>
                  <a:srgbClr val="3366FF"/>
                </a:solidFill>
              </a:rPr>
              <a:t>Deepen the relationship between equality bodies and LGBTI people </a:t>
            </a:r>
            <a:r>
              <a:rPr lang="en-US" dirty="0"/>
              <a:t>and their </a:t>
            </a:r>
            <a:r>
              <a:rPr lang="en-US" dirty="0" err="1"/>
              <a:t>organisations</a:t>
            </a:r>
            <a:r>
              <a:rPr lang="en-US" dirty="0"/>
              <a:t> by communicating the mandate, work and achievements of equality bodies in promoting equality for and combating discrimination against LGBTI people</a:t>
            </a:r>
            <a:endParaRPr lang="en-US" b="1" dirty="0" smtClean="0">
              <a:cs typeface="Arial" panose="020B0604020202020204" pitchFamily="34" charset="0"/>
            </a:endParaRPr>
          </a:p>
        </p:txBody>
      </p:sp>
    </p:spTree>
    <p:extLst>
      <p:ext uri="{BB962C8B-B14F-4D97-AF65-F5344CB8AC3E}">
        <p14:creationId xmlns:p14="http://schemas.microsoft.com/office/powerpoint/2010/main" val="41744613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a:bodyPr>
          <a:lstStyle/>
          <a:p>
            <a:pPr algn="ctr" eaLnBrk="1" hangingPunct="1"/>
            <a:r>
              <a:rPr lang="en-GB" altLang="fr-FR" b="1" dirty="0" smtClean="0">
                <a:solidFill>
                  <a:srgbClr val="0D5597"/>
                </a:solidFill>
              </a:rPr>
              <a:t>Work on religious discrimination</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0" y="2515709"/>
            <a:ext cx="9036496" cy="3200876"/>
          </a:xfrm>
          <a:prstGeom prst="rect">
            <a:avLst/>
          </a:prstGeom>
        </p:spPr>
        <p:txBody>
          <a:bodyPr wrap="square">
            <a:spAutoFit/>
          </a:bodyPr>
          <a:lstStyle/>
          <a:p>
            <a:r>
              <a:rPr lang="en-US" sz="2000" b="1" dirty="0">
                <a:solidFill>
                  <a:srgbClr val="3366FF"/>
                </a:solidFill>
              </a:rPr>
              <a:t>The ground of religion or belief is growing in importance in the work of equality bodies</a:t>
            </a:r>
            <a:r>
              <a:rPr lang="en-US" sz="2000" dirty="0">
                <a:solidFill>
                  <a:srgbClr val="3366FF"/>
                </a:solidFill>
              </a:rPr>
              <a:t>. </a:t>
            </a:r>
            <a:endParaRPr lang="en-US" sz="2000" dirty="0" smtClean="0">
              <a:solidFill>
                <a:srgbClr val="3366FF"/>
              </a:solidFill>
            </a:endParaRPr>
          </a:p>
          <a:p>
            <a:endParaRPr lang="en-US" dirty="0"/>
          </a:p>
          <a:p>
            <a:r>
              <a:rPr lang="en-US" dirty="0" smtClean="0"/>
              <a:t>This </a:t>
            </a:r>
            <a:r>
              <a:rPr lang="en-US" dirty="0"/>
              <a:t>is seen as principally due to </a:t>
            </a:r>
            <a:r>
              <a:rPr lang="en-US" b="1" dirty="0">
                <a:solidFill>
                  <a:srgbClr val="3366FF"/>
                </a:solidFill>
              </a:rPr>
              <a:t>a growing number of discrimination complaints </a:t>
            </a:r>
            <a:r>
              <a:rPr lang="en-US" dirty="0"/>
              <a:t>and requests for guidance on this ground, but also due to the changing composition of societies with migration, the growing presence of minority religions, and the increasing hostility of public discourse. </a:t>
            </a:r>
            <a:endParaRPr lang="en-US" dirty="0" smtClean="0"/>
          </a:p>
          <a:p>
            <a:endParaRPr lang="en-US" dirty="0"/>
          </a:p>
          <a:p>
            <a:r>
              <a:rPr lang="en-US" dirty="0" smtClean="0"/>
              <a:t>Many </a:t>
            </a:r>
            <a:r>
              <a:rPr lang="en-US" b="1" dirty="0">
                <a:solidFill>
                  <a:srgbClr val="3366FF"/>
                </a:solidFill>
              </a:rPr>
              <a:t>equality bodies have yet to accord significant priority to this ground </a:t>
            </a:r>
            <a:r>
              <a:rPr lang="en-US" dirty="0"/>
              <a:t>due to lack of resources, the low number of complaints and under-reporting, and the limited nature and range of scientific debate and work on this ground</a:t>
            </a:r>
            <a:endParaRPr lang="en-US" b="1" dirty="0" smtClean="0">
              <a:cs typeface="Arial" panose="020B0604020202020204" pitchFamily="34" charset="0"/>
            </a:endParaRPr>
          </a:p>
        </p:txBody>
      </p:sp>
    </p:spTree>
    <p:extLst>
      <p:ext uri="{BB962C8B-B14F-4D97-AF65-F5344CB8AC3E}">
        <p14:creationId xmlns:p14="http://schemas.microsoft.com/office/powerpoint/2010/main" val="14912283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a:bodyPr>
          <a:lstStyle/>
          <a:p>
            <a:pPr algn="ctr" eaLnBrk="1" hangingPunct="1"/>
            <a:r>
              <a:rPr lang="en-GB" altLang="fr-FR" b="1" dirty="0" smtClean="0">
                <a:solidFill>
                  <a:srgbClr val="0D5597"/>
                </a:solidFill>
              </a:rPr>
              <a:t>Work on religious discrimination</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0" y="2515709"/>
            <a:ext cx="9036496" cy="4031873"/>
          </a:xfrm>
          <a:prstGeom prst="rect">
            <a:avLst/>
          </a:prstGeom>
        </p:spPr>
        <p:txBody>
          <a:bodyPr wrap="square">
            <a:spAutoFit/>
          </a:bodyPr>
          <a:lstStyle/>
          <a:p>
            <a:r>
              <a:rPr lang="en-US" sz="2000" b="1" dirty="0" smtClean="0">
                <a:solidFill>
                  <a:srgbClr val="3366FF"/>
                </a:solidFill>
              </a:rPr>
              <a:t>In 2015, </a:t>
            </a:r>
            <a:r>
              <a:rPr lang="en-US" sz="2000" b="1" dirty="0" err="1" smtClean="0">
                <a:solidFill>
                  <a:srgbClr val="3366FF"/>
                </a:solidFill>
              </a:rPr>
              <a:t>Equinet</a:t>
            </a:r>
            <a:r>
              <a:rPr lang="en-US" sz="2000" b="1" dirty="0" smtClean="0">
                <a:solidFill>
                  <a:srgbClr val="3366FF"/>
                </a:solidFill>
              </a:rPr>
              <a:t> issued a perspective : ‘A growing agenda, the work of equality bodies on the ground of religion or belief’ </a:t>
            </a:r>
            <a:endParaRPr lang="en-US" sz="2000" dirty="0" smtClean="0">
              <a:solidFill>
                <a:srgbClr val="3366FF"/>
              </a:solidFill>
            </a:endParaRPr>
          </a:p>
          <a:p>
            <a:endParaRPr lang="en-US" dirty="0" smtClean="0"/>
          </a:p>
          <a:p>
            <a:r>
              <a:rPr lang="en-US" dirty="0" smtClean="0"/>
              <a:t>It identified </a:t>
            </a:r>
            <a:r>
              <a:rPr lang="en-US" b="1" dirty="0" smtClean="0"/>
              <a:t>key challenges</a:t>
            </a:r>
            <a:r>
              <a:rPr lang="en-US" dirty="0" smtClean="0"/>
              <a:t>:</a:t>
            </a:r>
          </a:p>
          <a:p>
            <a:endParaRPr lang="en-US" dirty="0"/>
          </a:p>
          <a:p>
            <a:pPr marL="285750" lvl="0" indent="-285750">
              <a:buFont typeface="Arial" panose="020B0604020202020204" pitchFamily="34" charset="0"/>
              <a:buChar char="•"/>
            </a:pPr>
            <a:r>
              <a:rPr lang="en-US" dirty="0"/>
              <a:t>The </a:t>
            </a:r>
            <a:r>
              <a:rPr lang="en-US" b="1" dirty="0"/>
              <a:t>absence of a definition </a:t>
            </a:r>
            <a:r>
              <a:rPr lang="en-US" dirty="0"/>
              <a:t>of religion or belief;</a:t>
            </a:r>
            <a:endParaRPr lang="fr-FR" dirty="0"/>
          </a:p>
          <a:p>
            <a:pPr marL="285750" lvl="0" indent="-285750">
              <a:buFont typeface="Arial" panose="020B0604020202020204" pitchFamily="34" charset="0"/>
              <a:buChar char="•"/>
            </a:pPr>
            <a:r>
              <a:rPr lang="en-US" dirty="0"/>
              <a:t>The </a:t>
            </a:r>
            <a:r>
              <a:rPr lang="en-US" b="1" dirty="0"/>
              <a:t>lack of a requirement </a:t>
            </a:r>
            <a:r>
              <a:rPr lang="en-US" dirty="0"/>
              <a:t>on employers and service providers to make reasonable accommodation on the ground of religion or belief;</a:t>
            </a:r>
            <a:endParaRPr lang="fr-FR" dirty="0"/>
          </a:p>
          <a:p>
            <a:pPr marL="285750" lvl="0" indent="-285750">
              <a:buFont typeface="Arial" panose="020B0604020202020204" pitchFamily="34" charset="0"/>
              <a:buChar char="•"/>
            </a:pPr>
            <a:r>
              <a:rPr lang="en-US" b="1" dirty="0"/>
              <a:t>Religious ethos related exemptions </a:t>
            </a:r>
            <a:r>
              <a:rPr lang="en-US" dirty="0"/>
              <a:t>that have been used to discriminate on other grounds, despite being prohibited in the EU Directives;</a:t>
            </a:r>
            <a:endParaRPr lang="fr-FR" dirty="0"/>
          </a:p>
          <a:p>
            <a:pPr marL="285750" lvl="0" indent="-285750">
              <a:buFont typeface="Arial" panose="020B0604020202020204" pitchFamily="34" charset="0"/>
              <a:buChar char="•"/>
            </a:pPr>
            <a:r>
              <a:rPr lang="en-US" b="1" dirty="0"/>
              <a:t>The limited scope</a:t>
            </a:r>
            <a:r>
              <a:rPr lang="en-US" dirty="0"/>
              <a:t> where EU legislation does not include a prohibition on discrimination in the provision of goods and services on the ground of religion or belief.</a:t>
            </a:r>
            <a:endParaRPr lang="fr-FR" dirty="0"/>
          </a:p>
          <a:p>
            <a:endParaRPr lang="en-US" dirty="0" smtClean="0"/>
          </a:p>
        </p:txBody>
      </p:sp>
    </p:spTree>
    <p:extLst>
      <p:ext uri="{BB962C8B-B14F-4D97-AF65-F5344CB8AC3E}">
        <p14:creationId xmlns:p14="http://schemas.microsoft.com/office/powerpoint/2010/main" val="39146465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a:bodyPr>
          <a:lstStyle/>
          <a:p>
            <a:pPr algn="ctr" eaLnBrk="1" hangingPunct="1"/>
            <a:r>
              <a:rPr lang="en-GB" altLang="fr-FR" b="1" dirty="0" smtClean="0">
                <a:solidFill>
                  <a:srgbClr val="0D5597"/>
                </a:solidFill>
              </a:rPr>
              <a:t>Work on religious discrimination</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1" descr="http://www.equineteurope.org/local/cache-vignettes/L150xH210/arton756-f74bd.png"/>
          <p:cNvPicPr/>
          <p:nvPr/>
        </p:nvPicPr>
        <p:blipFill>
          <a:blip r:embed="rId4">
            <a:extLst>
              <a:ext uri="{28A0092B-C50C-407E-A947-70E740481C1C}">
                <a14:useLocalDpi xmlns:a14="http://schemas.microsoft.com/office/drawing/2010/main" val="0"/>
              </a:ext>
            </a:extLst>
          </a:blip>
          <a:srcRect/>
          <a:stretch>
            <a:fillRect/>
          </a:stretch>
        </p:blipFill>
        <p:spPr bwMode="auto">
          <a:xfrm>
            <a:off x="1138137" y="2611852"/>
            <a:ext cx="2067631" cy="3001523"/>
          </a:xfrm>
          <a:prstGeom prst="rect">
            <a:avLst/>
          </a:prstGeom>
          <a:noFill/>
          <a:ln>
            <a:solidFill>
              <a:schemeClr val="tx1"/>
            </a:solidFill>
          </a:ln>
        </p:spPr>
      </p:pic>
      <p:sp>
        <p:nvSpPr>
          <p:cNvPr id="8" name="Rectangle 7"/>
          <p:cNvSpPr/>
          <p:nvPr/>
        </p:nvSpPr>
        <p:spPr>
          <a:xfrm>
            <a:off x="3422503" y="2520472"/>
            <a:ext cx="5472608" cy="1877437"/>
          </a:xfrm>
          <a:prstGeom prst="rect">
            <a:avLst/>
          </a:prstGeom>
        </p:spPr>
        <p:txBody>
          <a:bodyPr wrap="square">
            <a:spAutoFit/>
          </a:bodyPr>
          <a:lstStyle/>
          <a:p>
            <a:r>
              <a:rPr lang="en-US" sz="2000" b="1" dirty="0" smtClean="0">
                <a:solidFill>
                  <a:srgbClr val="3366FF"/>
                </a:solidFill>
              </a:rPr>
              <a:t>In addition to the publication, on 9 and 10 November 2015, </a:t>
            </a:r>
            <a:r>
              <a:rPr lang="en-US" sz="2000" b="1" dirty="0" err="1" smtClean="0">
                <a:solidFill>
                  <a:srgbClr val="3366FF"/>
                </a:solidFill>
              </a:rPr>
              <a:t>Equinet</a:t>
            </a:r>
            <a:r>
              <a:rPr lang="en-US" sz="2000" b="1" dirty="0" smtClean="0">
                <a:solidFill>
                  <a:srgbClr val="3366FF"/>
                </a:solidFill>
              </a:rPr>
              <a:t> </a:t>
            </a:r>
            <a:r>
              <a:rPr lang="en-US" sz="2000" b="1" dirty="0" err="1" smtClean="0">
                <a:solidFill>
                  <a:srgbClr val="3366FF"/>
                </a:solidFill>
              </a:rPr>
              <a:t>organised</a:t>
            </a:r>
            <a:r>
              <a:rPr lang="en-US" sz="2000" b="1" dirty="0" smtClean="0">
                <a:solidFill>
                  <a:srgbClr val="3366FF"/>
                </a:solidFill>
              </a:rPr>
              <a:t> a capacity-building Seminar on discrimination based on religion or belief</a:t>
            </a:r>
          </a:p>
          <a:p>
            <a:endParaRPr lang="en-US" dirty="0" smtClean="0"/>
          </a:p>
          <a:p>
            <a:endParaRPr lang="en-US" dirty="0" smtClean="0"/>
          </a:p>
        </p:txBody>
      </p:sp>
    </p:spTree>
    <p:extLst>
      <p:ext uri="{BB962C8B-B14F-4D97-AF65-F5344CB8AC3E}">
        <p14:creationId xmlns:p14="http://schemas.microsoft.com/office/powerpoint/2010/main" val="19668240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a:bodyPr>
          <a:lstStyle/>
          <a:p>
            <a:pPr algn="ctr" eaLnBrk="1" hangingPunct="1"/>
            <a:r>
              <a:rPr lang="en-GB" altLang="fr-FR" b="1" dirty="0" smtClean="0">
                <a:solidFill>
                  <a:srgbClr val="0D5597"/>
                </a:solidFill>
              </a:rPr>
              <a:t>Work on multiple discrimination</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nSpc>
                <a:spcPct val="110000"/>
              </a:lnSpc>
              <a:buNone/>
            </a:pPr>
            <a:endParaRPr lang="en-US" dirty="0" smtClean="0"/>
          </a:p>
          <a:p>
            <a:pPr>
              <a:lnSpc>
                <a:spcPct val="110000"/>
              </a:lnSpc>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683568" y="2563215"/>
            <a:ext cx="7344816" cy="1569660"/>
          </a:xfrm>
          <a:prstGeom prst="rect">
            <a:avLst/>
          </a:prstGeom>
        </p:spPr>
        <p:txBody>
          <a:bodyPr wrap="square">
            <a:spAutoFit/>
          </a:bodyPr>
          <a:lstStyle/>
          <a:p>
            <a:r>
              <a:rPr lang="en-US" sz="2000" b="1" dirty="0" smtClean="0">
                <a:solidFill>
                  <a:srgbClr val="3366FF"/>
                </a:solidFill>
              </a:rPr>
              <a:t>According to its 2016 Work Plan, </a:t>
            </a:r>
            <a:r>
              <a:rPr lang="en-US" sz="2000" b="1" dirty="0" err="1" smtClean="0">
                <a:solidFill>
                  <a:srgbClr val="3366FF"/>
                </a:solidFill>
              </a:rPr>
              <a:t>Equinet</a:t>
            </a:r>
            <a:r>
              <a:rPr lang="en-US" sz="2000" b="1" dirty="0" smtClean="0">
                <a:solidFill>
                  <a:srgbClr val="3366FF"/>
                </a:solidFill>
              </a:rPr>
              <a:t> will </a:t>
            </a:r>
            <a:r>
              <a:rPr lang="en-US" sz="2000" b="1" dirty="0" err="1" smtClean="0">
                <a:solidFill>
                  <a:srgbClr val="3366FF"/>
                </a:solidFill>
              </a:rPr>
              <a:t>organise</a:t>
            </a:r>
            <a:r>
              <a:rPr lang="en-US" sz="2000" b="1" dirty="0" smtClean="0">
                <a:solidFill>
                  <a:srgbClr val="3366FF"/>
                </a:solidFill>
              </a:rPr>
              <a:t> a conference on multiple discrimination with a special focus on gender equality. </a:t>
            </a:r>
          </a:p>
          <a:p>
            <a:endParaRPr lang="en-US" dirty="0" smtClean="0"/>
          </a:p>
          <a:p>
            <a:endParaRPr lang="en-US" dirty="0" smtClean="0"/>
          </a:p>
        </p:txBody>
      </p:sp>
    </p:spTree>
    <p:extLst>
      <p:ext uri="{BB962C8B-B14F-4D97-AF65-F5344CB8AC3E}">
        <p14:creationId xmlns:p14="http://schemas.microsoft.com/office/powerpoint/2010/main" val="10977358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457200" y="1484313"/>
            <a:ext cx="8229600" cy="1000125"/>
          </a:xfrm>
        </p:spPr>
        <p:txBody>
          <a:bodyPr>
            <a:normAutofit/>
          </a:bodyPr>
          <a:lstStyle/>
          <a:p>
            <a:pPr algn="ctr" eaLnBrk="1" hangingPunct="1"/>
            <a:r>
              <a:rPr lang="en-GB" altLang="fr-FR" b="1" dirty="0" smtClean="0">
                <a:solidFill>
                  <a:srgbClr val="0D5597"/>
                </a:solidFill>
              </a:rPr>
              <a:t>Contacts</a:t>
            </a:r>
          </a:p>
        </p:txBody>
      </p:sp>
      <p:sp>
        <p:nvSpPr>
          <p:cNvPr id="18435" name="Rectangle 3"/>
          <p:cNvSpPr>
            <a:spLocks noGrp="1" noChangeArrowheads="1"/>
          </p:cNvSpPr>
          <p:nvPr>
            <p:ph type="body" idx="4294967295"/>
          </p:nvPr>
        </p:nvSpPr>
        <p:spPr>
          <a:xfrm>
            <a:off x="457200" y="2420938"/>
            <a:ext cx="8229600" cy="4103687"/>
          </a:xfrm>
        </p:spPr>
        <p:txBody>
          <a:bodyPr>
            <a:normAutofit/>
          </a:bodyPr>
          <a:lstStyle/>
          <a:p>
            <a:pPr algn="ctr" eaLnBrk="1" hangingPunct="1">
              <a:lnSpc>
                <a:spcPct val="90000"/>
              </a:lnSpc>
              <a:buFontTx/>
              <a:buNone/>
            </a:pPr>
            <a:r>
              <a:rPr lang="en-GB" altLang="fr-FR" sz="2800" b="1" dirty="0" smtClean="0"/>
              <a:t>www.equineteurope.org</a:t>
            </a:r>
          </a:p>
          <a:p>
            <a:pPr algn="ctr" eaLnBrk="1" hangingPunct="1">
              <a:lnSpc>
                <a:spcPct val="90000"/>
              </a:lnSpc>
              <a:buFontTx/>
              <a:buNone/>
            </a:pPr>
            <a:r>
              <a:rPr lang="en-GB" altLang="fr-FR" b="1" dirty="0" smtClean="0"/>
              <a:t>Facebook: </a:t>
            </a:r>
            <a:r>
              <a:rPr lang="en-GB" altLang="fr-FR" dirty="0" smtClean="0"/>
              <a:t>search and like </a:t>
            </a:r>
            <a:r>
              <a:rPr lang="en-GB" altLang="fr-FR" i="1" dirty="0" smtClean="0"/>
              <a:t>“Equinet Europe”</a:t>
            </a:r>
          </a:p>
          <a:p>
            <a:pPr algn="ctr" eaLnBrk="1" hangingPunct="1">
              <a:lnSpc>
                <a:spcPct val="90000"/>
              </a:lnSpc>
              <a:buFontTx/>
              <a:buNone/>
            </a:pPr>
            <a:r>
              <a:rPr lang="en-GB" altLang="fr-FR" b="1" dirty="0" smtClean="0"/>
              <a:t>Twitter: </a:t>
            </a:r>
            <a:r>
              <a:rPr lang="en-GB" altLang="fr-FR" dirty="0" smtClean="0"/>
              <a:t>follow </a:t>
            </a:r>
            <a:r>
              <a:rPr lang="en-GB" altLang="fr-FR" i="1" dirty="0" smtClean="0"/>
              <a:t>@equineteurope </a:t>
            </a:r>
          </a:p>
          <a:p>
            <a:pPr eaLnBrk="1" hangingPunct="1">
              <a:lnSpc>
                <a:spcPct val="90000"/>
              </a:lnSpc>
              <a:buFontTx/>
              <a:buNone/>
            </a:pPr>
            <a:endParaRPr lang="en-GB" altLang="fr-FR" dirty="0" smtClean="0"/>
          </a:p>
          <a:p>
            <a:pPr algn="ctr" eaLnBrk="1" hangingPunct="1">
              <a:lnSpc>
                <a:spcPct val="90000"/>
              </a:lnSpc>
              <a:buFontTx/>
              <a:buNone/>
            </a:pPr>
            <a:r>
              <a:rPr lang="en-GB" altLang="fr-FR" sz="2200" b="1" dirty="0" smtClean="0"/>
              <a:t>EQUINET SECRETARIAT</a:t>
            </a:r>
          </a:p>
          <a:p>
            <a:pPr algn="ctr" eaLnBrk="1" hangingPunct="1">
              <a:lnSpc>
                <a:spcPct val="90000"/>
              </a:lnSpc>
              <a:buFontTx/>
              <a:buNone/>
            </a:pPr>
            <a:r>
              <a:rPr lang="en-GB" altLang="fr-FR" sz="2200" dirty="0" smtClean="0"/>
              <a:t>138 Rue Royale / </a:t>
            </a:r>
            <a:r>
              <a:rPr lang="en-GB" altLang="fr-FR" sz="2200" dirty="0" err="1" smtClean="0"/>
              <a:t>Koningsstraat</a:t>
            </a:r>
            <a:r>
              <a:rPr lang="en-GB" altLang="fr-FR" sz="2200" dirty="0" smtClean="0"/>
              <a:t> </a:t>
            </a:r>
          </a:p>
          <a:p>
            <a:pPr algn="ctr" eaLnBrk="1" hangingPunct="1">
              <a:lnSpc>
                <a:spcPct val="90000"/>
              </a:lnSpc>
              <a:buFontTx/>
              <a:buNone/>
            </a:pPr>
            <a:r>
              <a:rPr lang="en-GB" altLang="fr-FR" sz="2200" dirty="0" smtClean="0"/>
              <a:t>B-1000 Brussels, Belgium</a:t>
            </a:r>
          </a:p>
          <a:p>
            <a:pPr algn="ctr" eaLnBrk="1" hangingPunct="1">
              <a:lnSpc>
                <a:spcPct val="90000"/>
              </a:lnSpc>
              <a:buFontTx/>
              <a:buNone/>
            </a:pPr>
            <a:r>
              <a:rPr lang="en-GB" altLang="fr-FR" sz="2200" b="1" dirty="0" smtClean="0"/>
              <a:t>Tel: +32 (0)2 212 3182</a:t>
            </a:r>
          </a:p>
          <a:p>
            <a:pPr algn="ctr" eaLnBrk="1" hangingPunct="1">
              <a:lnSpc>
                <a:spcPct val="90000"/>
              </a:lnSpc>
              <a:buFontTx/>
              <a:buNone/>
            </a:pPr>
            <a:r>
              <a:rPr lang="en-GB" altLang="fr-FR" sz="2200" u="sng" dirty="0" smtClean="0">
                <a:hlinkClick r:id="rId3"/>
              </a:rPr>
              <a:t>info@equineteurope.org</a:t>
            </a:r>
            <a:endParaRPr lang="en-GB" altLang="fr-FR" sz="2200" u="sng" dirty="0" smtClean="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457200" y="1556792"/>
            <a:ext cx="8229600" cy="1000125"/>
          </a:xfrm>
        </p:spPr>
        <p:txBody>
          <a:bodyPr/>
          <a:lstStyle/>
          <a:p>
            <a:pPr eaLnBrk="1" hangingPunct="1"/>
            <a:r>
              <a:rPr lang="en-GB" altLang="fr-FR" b="1" dirty="0" smtClean="0">
                <a:solidFill>
                  <a:srgbClr val="0D5597"/>
                </a:solidFill>
              </a:rPr>
              <a:t>Equinet Members</a:t>
            </a:r>
            <a:r>
              <a:rPr lang="en-GB" altLang="fr-FR" dirty="0" smtClean="0">
                <a:solidFill>
                  <a:srgbClr val="0D5597"/>
                </a:solidFill>
              </a:rPr>
              <a:t> </a:t>
            </a:r>
          </a:p>
        </p:txBody>
      </p:sp>
      <p:sp>
        <p:nvSpPr>
          <p:cNvPr id="7171" name="Rectangle 3"/>
          <p:cNvSpPr>
            <a:spLocks noGrp="1" noChangeArrowheads="1"/>
          </p:cNvSpPr>
          <p:nvPr>
            <p:ph type="body" idx="4294967295"/>
          </p:nvPr>
        </p:nvSpPr>
        <p:spPr>
          <a:xfrm>
            <a:off x="457200" y="2420889"/>
            <a:ext cx="8229600" cy="3024336"/>
          </a:xfrm>
        </p:spPr>
        <p:txBody>
          <a:bodyPr/>
          <a:lstStyle/>
          <a:p>
            <a:r>
              <a:rPr lang="en-GB" altLang="fr-FR" sz="2400" b="1" dirty="0" smtClean="0"/>
              <a:t>Network of specialised equality bodies </a:t>
            </a:r>
            <a:r>
              <a:rPr lang="en-GB" altLang="fr-FR" sz="2400" dirty="0" smtClean="0"/>
              <a:t>(45 members </a:t>
            </a:r>
            <a:r>
              <a:rPr lang="en-GB" altLang="fr-FR" sz="2400" smtClean="0"/>
              <a:t>from 33 </a:t>
            </a:r>
            <a:r>
              <a:rPr lang="en-GB" altLang="fr-FR" sz="2400" dirty="0" smtClean="0"/>
              <a:t>European countries) </a:t>
            </a:r>
          </a:p>
          <a:p>
            <a:r>
              <a:rPr lang="en-GB" altLang="fr-FR" sz="2400" dirty="0" smtClean="0"/>
              <a:t>Specialised equality bodies on the basis of </a:t>
            </a:r>
            <a:r>
              <a:rPr lang="en-GB" altLang="fr-FR" sz="2400" b="1" dirty="0" smtClean="0"/>
              <a:t>EC Equal Treatment Directives (2000/43/EC; 2004/113/EC; 2006/54/EC)</a:t>
            </a:r>
            <a:r>
              <a:rPr lang="en-GB" altLang="fr-FR" sz="2400" dirty="0" smtClean="0"/>
              <a:t>, in line with </a:t>
            </a:r>
            <a:r>
              <a:rPr lang="en-GB" altLang="fr-FR" sz="2400" b="1" dirty="0" smtClean="0"/>
              <a:t>UN Paris Principles and ECRI Policy Recommendation on Specialised Bodies </a:t>
            </a:r>
            <a:endParaRPr lang="en-GB" altLang="fr-FR" sz="2400" dirty="0" smtClean="0"/>
          </a:p>
          <a:p>
            <a:r>
              <a:rPr lang="en-GB" altLang="fr-FR" sz="2400" b="1" dirty="0" smtClean="0"/>
              <a:t>Diversity among national equality bodies </a:t>
            </a:r>
            <a:r>
              <a:rPr lang="en-GB" altLang="fr-FR" sz="2400" dirty="0" smtClean="0"/>
              <a:t>in terms of size, mandate, grounds, structure and experience </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457200" y="1988840"/>
            <a:ext cx="8229600" cy="1000125"/>
          </a:xfrm>
        </p:spPr>
        <p:txBody>
          <a:bodyPr/>
          <a:lstStyle/>
          <a:p>
            <a:pPr eaLnBrk="1" hangingPunct="1"/>
            <a:r>
              <a:rPr lang="en-GB" altLang="fr-FR" sz="3200" b="1" dirty="0" smtClean="0">
                <a:solidFill>
                  <a:srgbClr val="0D5597"/>
                </a:solidFill>
              </a:rPr>
              <a:t>Functions of Equality Bodies</a:t>
            </a:r>
            <a:r>
              <a:rPr lang="en-GB" altLang="fr-FR" dirty="0" smtClean="0">
                <a:solidFill>
                  <a:srgbClr val="0D5597"/>
                </a:solidFill>
              </a:rPr>
              <a:t> </a:t>
            </a:r>
          </a:p>
        </p:txBody>
      </p:sp>
      <p:sp>
        <p:nvSpPr>
          <p:cNvPr id="10243" name="Rectangle 3"/>
          <p:cNvSpPr>
            <a:spLocks noGrp="1" noChangeArrowheads="1"/>
          </p:cNvSpPr>
          <p:nvPr>
            <p:ph type="body" idx="4294967295"/>
          </p:nvPr>
        </p:nvSpPr>
        <p:spPr>
          <a:xfrm>
            <a:off x="457200" y="2852936"/>
            <a:ext cx="8229600" cy="3096344"/>
          </a:xfrm>
        </p:spPr>
        <p:txBody>
          <a:bodyPr/>
          <a:lstStyle/>
          <a:p>
            <a:pPr marL="363538" indent="-363538">
              <a:lnSpc>
                <a:spcPct val="80000"/>
              </a:lnSpc>
            </a:pPr>
            <a:r>
              <a:rPr lang="en-GB" altLang="fr-FR" sz="2400" b="1" dirty="0" smtClean="0"/>
              <a:t>Functions laid down in EU directives: </a:t>
            </a:r>
            <a:endParaRPr lang="en-GB" altLang="fr-FR" sz="2400" dirty="0" smtClean="0"/>
          </a:p>
          <a:p>
            <a:pPr marL="446088" indent="-446088">
              <a:lnSpc>
                <a:spcPct val="80000"/>
              </a:lnSpc>
              <a:buFontTx/>
              <a:buNone/>
            </a:pPr>
            <a:r>
              <a:rPr lang="en-GB" altLang="fr-FR" sz="2400" dirty="0" smtClean="0"/>
              <a:t>   – Independent assistance to victims of discrimination </a:t>
            </a:r>
          </a:p>
          <a:p>
            <a:pPr marL="446088" indent="-446088">
              <a:lnSpc>
                <a:spcPct val="80000"/>
              </a:lnSpc>
              <a:buFontTx/>
              <a:buNone/>
            </a:pPr>
            <a:r>
              <a:rPr lang="en-GB" altLang="fr-FR" sz="2400" dirty="0" smtClean="0"/>
              <a:t>   – Independent surveys and reports concerning discrimination </a:t>
            </a:r>
          </a:p>
          <a:p>
            <a:pPr marL="446088" indent="-446088">
              <a:lnSpc>
                <a:spcPct val="80000"/>
              </a:lnSpc>
              <a:buFontTx/>
              <a:buNone/>
            </a:pPr>
            <a:r>
              <a:rPr lang="en-GB" altLang="fr-FR" sz="2400" dirty="0" smtClean="0"/>
              <a:t>   – Recommendations on discrimination issues </a:t>
            </a:r>
          </a:p>
          <a:p>
            <a:pPr marL="446088" indent="-446088">
              <a:lnSpc>
                <a:spcPct val="80000"/>
              </a:lnSpc>
              <a:buFontTx/>
              <a:buNone/>
            </a:pPr>
            <a:r>
              <a:rPr lang="en-GB" altLang="fr-FR" sz="2400" dirty="0" smtClean="0"/>
              <a:t>   – Exchange of information with European bodies </a:t>
            </a:r>
          </a:p>
          <a:p>
            <a:pPr marL="363538" indent="-363538">
              <a:lnSpc>
                <a:spcPct val="80000"/>
              </a:lnSpc>
              <a:buFontTx/>
              <a:buNone/>
            </a:pPr>
            <a:r>
              <a:rPr lang="en-GB" altLang="fr-FR" sz="2400" dirty="0" smtClean="0"/>
              <a:t>•  </a:t>
            </a:r>
            <a:r>
              <a:rPr lang="en-GB" altLang="fr-FR" sz="2400" b="1" dirty="0" smtClean="0"/>
              <a:t>Wider functions taken on by Equality Bodies: </a:t>
            </a:r>
            <a:r>
              <a:rPr lang="en-GB" altLang="fr-FR" sz="2400" dirty="0" smtClean="0"/>
              <a:t>awareness raising, promotion of good practices</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685800" y="1988840"/>
            <a:ext cx="7772400" cy="719857"/>
          </a:xfrm>
        </p:spPr>
        <p:txBody>
          <a:bodyPr/>
          <a:lstStyle/>
          <a:p>
            <a:pPr eaLnBrk="1" hangingPunct="1"/>
            <a:r>
              <a:rPr lang="en-GB" altLang="fr-FR" b="1" dirty="0" smtClean="0">
                <a:solidFill>
                  <a:srgbClr val="0D5597"/>
                </a:solidFill>
              </a:rPr>
              <a:t>Objectives of Equinet</a:t>
            </a:r>
            <a:r>
              <a:rPr lang="en-GB" altLang="fr-FR" dirty="0" smtClean="0">
                <a:solidFill>
                  <a:srgbClr val="0D5597"/>
                </a:solidFill>
              </a:rPr>
              <a:t> </a:t>
            </a:r>
          </a:p>
        </p:txBody>
      </p:sp>
      <p:sp>
        <p:nvSpPr>
          <p:cNvPr id="11267" name="Rectangle 3"/>
          <p:cNvSpPr>
            <a:spLocks noGrp="1" noChangeArrowheads="1"/>
          </p:cNvSpPr>
          <p:nvPr>
            <p:ph type="body" idx="4294967295"/>
          </p:nvPr>
        </p:nvSpPr>
        <p:spPr>
          <a:xfrm>
            <a:off x="685800" y="2719602"/>
            <a:ext cx="7772400" cy="3517710"/>
          </a:xfrm>
        </p:spPr>
        <p:txBody>
          <a:bodyPr>
            <a:normAutofit lnSpcReduction="10000"/>
          </a:bodyPr>
          <a:lstStyle/>
          <a:p>
            <a:pPr marL="457200" indent="-457200" eaLnBrk="1" hangingPunct="1">
              <a:lnSpc>
                <a:spcPct val="110000"/>
              </a:lnSpc>
              <a:buFont typeface="+mj-lt"/>
              <a:buAutoNum type="arabicPeriod"/>
            </a:pPr>
            <a:r>
              <a:rPr lang="en-US" altLang="fr-FR" sz="2400" b="1" dirty="0" smtClean="0"/>
              <a:t>Building capacity and peer support of equality bodies </a:t>
            </a:r>
            <a:r>
              <a:rPr lang="en-US" altLang="fr-FR" sz="2400" dirty="0" smtClean="0"/>
              <a:t>(staff members and organizational capacity). </a:t>
            </a:r>
          </a:p>
          <a:p>
            <a:pPr marL="457200" indent="-457200">
              <a:buFont typeface="+mj-lt"/>
              <a:buAutoNum type="arabicPeriod"/>
            </a:pPr>
            <a:r>
              <a:rPr lang="en-US" altLang="fr-FR" sz="2400" b="1" dirty="0" smtClean="0"/>
              <a:t>Contributing to the European Equality Agenda </a:t>
            </a:r>
            <a:r>
              <a:rPr lang="en-US" altLang="fr-FR" sz="2400" dirty="0" smtClean="0"/>
              <a:t>(through communicating the learning from the work of equality bodies). </a:t>
            </a:r>
          </a:p>
          <a:p>
            <a:pPr marL="457200" indent="-457200">
              <a:buFont typeface="+mj-lt"/>
              <a:buAutoNum type="arabicPeriod"/>
            </a:pPr>
            <a:r>
              <a:rPr lang="en-US" altLang="fr-FR" sz="2400" b="1" dirty="0" smtClean="0"/>
              <a:t>Serving as a knowledge and communication hub on equal treatment</a:t>
            </a:r>
            <a:r>
              <a:rPr lang="en-US" altLang="fr-FR" sz="2400" dirty="0" smtClean="0"/>
              <a:t>.</a:t>
            </a:r>
          </a:p>
          <a:p>
            <a:pPr marL="457200" indent="-457200">
              <a:buFont typeface="+mj-lt"/>
              <a:buAutoNum type="arabicPeriod"/>
            </a:pPr>
            <a:r>
              <a:rPr lang="en-US" altLang="fr-FR" sz="2400" b="1" dirty="0" smtClean="0"/>
              <a:t>Consolidating the network and the position of its members</a:t>
            </a:r>
            <a:r>
              <a:rPr lang="en-US" altLang="fr-FR" sz="2400" dirty="0" smtClean="0"/>
              <a:t>. </a:t>
            </a:r>
            <a:endParaRPr lang="en-US" altLang="fr-FR" sz="2400"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323528" y="1988840"/>
            <a:ext cx="8640960" cy="792088"/>
          </a:xfrm>
        </p:spPr>
        <p:txBody>
          <a:bodyPr>
            <a:normAutofit fontScale="90000"/>
          </a:bodyPr>
          <a:lstStyle/>
          <a:p>
            <a:pPr algn="ctr" eaLnBrk="1" hangingPunct="1"/>
            <a:r>
              <a:rPr lang="en-GB" altLang="fr-FR" b="1" dirty="0" err="1" smtClean="0">
                <a:solidFill>
                  <a:srgbClr val="0D5597"/>
                </a:solidFill>
              </a:rPr>
              <a:t>Equinet</a:t>
            </a:r>
            <a:r>
              <a:rPr lang="en-GB" altLang="fr-FR" b="1" dirty="0" smtClean="0">
                <a:solidFill>
                  <a:srgbClr val="0D5597"/>
                </a:solidFill>
              </a:rPr>
              <a:t> innovative projects on stereotyping and discrimination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251519" y="2780928"/>
            <a:ext cx="8712969" cy="4176464"/>
          </a:xfrm>
        </p:spPr>
        <p:txBody>
          <a:bodyPr>
            <a:normAutofit fontScale="40000" lnSpcReduction="20000"/>
          </a:bodyPr>
          <a:lstStyle/>
          <a:p>
            <a:pPr marL="0" indent="0" algn="ctr" eaLnBrk="1" hangingPunct="1">
              <a:lnSpc>
                <a:spcPct val="110000"/>
              </a:lnSpc>
              <a:buNone/>
            </a:pPr>
            <a:r>
              <a:rPr lang="en-US" altLang="fr-FR" sz="5000" b="1" dirty="0" smtClean="0"/>
              <a:t>   Valuing Equality : Using </a:t>
            </a:r>
            <a:r>
              <a:rPr lang="en-US" altLang="fr-FR" sz="5000" b="1" dirty="0"/>
              <a:t>V</a:t>
            </a:r>
            <a:r>
              <a:rPr lang="en-US" altLang="fr-FR" sz="5000" b="1" dirty="0" smtClean="0"/>
              <a:t>alues to Create a More Equal and Inclusive Europe</a:t>
            </a:r>
          </a:p>
          <a:p>
            <a:pPr marL="0" indent="0">
              <a:lnSpc>
                <a:spcPct val="110000"/>
              </a:lnSpc>
              <a:buNone/>
            </a:pPr>
            <a:r>
              <a:rPr lang="en-US" altLang="fr-FR" sz="5000" dirty="0" smtClean="0"/>
              <a:t>A 2014 Report commissioned by </a:t>
            </a:r>
            <a:r>
              <a:rPr lang="en-US" altLang="fr-FR" sz="5000" dirty="0" err="1" smtClean="0"/>
              <a:t>Equinet</a:t>
            </a:r>
            <a:r>
              <a:rPr lang="en-US" altLang="fr-FR" sz="5000" dirty="0"/>
              <a:t> </a:t>
            </a:r>
            <a:r>
              <a:rPr lang="en-US" altLang="fr-FR" sz="5000" dirty="0" smtClean="0"/>
              <a:t>shows that </a:t>
            </a:r>
            <a:r>
              <a:rPr lang="en-US" sz="5000" dirty="0"/>
              <a:t>when people value community, social justice and freedom, they tend to be less </a:t>
            </a:r>
            <a:r>
              <a:rPr lang="en-US" sz="5000" dirty="0" smtClean="0"/>
              <a:t>discriminatory.</a:t>
            </a:r>
          </a:p>
          <a:p>
            <a:r>
              <a:rPr lang="en-US" sz="5000" dirty="0"/>
              <a:t>Across Europe the research shows a positive picture: people view these values as most important.</a:t>
            </a:r>
            <a:endParaRPr lang="fr-FR" sz="5000" dirty="0"/>
          </a:p>
          <a:p>
            <a:r>
              <a:rPr lang="en-US" sz="5000" dirty="0"/>
              <a:t>So why are people still not treated equally?</a:t>
            </a:r>
            <a:endParaRPr lang="fr-FR" sz="5000" dirty="0"/>
          </a:p>
          <a:p>
            <a:r>
              <a:rPr lang="en-US" sz="5000" dirty="0"/>
              <a:t>Because patterns of prejudice and inequality in Europe are linked to the weight people place on these values compared with others. From attitudes towards minorities in leadership positions to the rate at which people report discrimination, the influence of values is clear and consistent</a:t>
            </a:r>
            <a:endParaRPr lang="en-US" altLang="fr-FR" sz="5000" dirty="0" smtClean="0"/>
          </a:p>
          <a:p>
            <a:pPr marL="0" indent="0" algn="ctr" eaLnBrk="1" hangingPunct="1">
              <a:lnSpc>
                <a:spcPct val="110000"/>
              </a:lnSpc>
              <a:buNone/>
            </a:pPr>
            <a:endParaRPr lang="en-US" altLang="fr-FR" sz="2400"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92458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err="1" smtClean="0">
                <a:solidFill>
                  <a:srgbClr val="0D5597"/>
                </a:solidFill>
              </a:rPr>
              <a:t>Equinet</a:t>
            </a:r>
            <a:r>
              <a:rPr lang="en-GB" altLang="fr-FR" b="1" dirty="0" smtClean="0">
                <a:solidFill>
                  <a:srgbClr val="0D5597"/>
                </a:solidFill>
              </a:rPr>
              <a:t> innovative projects on stereotyping and discrimination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rmAutofit/>
          </a:bodyPr>
          <a:lstStyle/>
          <a:p>
            <a:pPr marL="0" indent="0" algn="ctr" eaLnBrk="1" hangingPunct="1">
              <a:lnSpc>
                <a:spcPct val="110000"/>
              </a:lnSpc>
              <a:buNone/>
            </a:pPr>
            <a:r>
              <a:rPr lang="en-US" altLang="fr-FR" b="1" dirty="0" smtClean="0"/>
              <a:t>   Valuing Equality : Using </a:t>
            </a:r>
            <a:r>
              <a:rPr lang="en-US" altLang="fr-FR" b="1" dirty="0"/>
              <a:t>V</a:t>
            </a:r>
            <a:r>
              <a:rPr lang="en-US" altLang="fr-FR" b="1" dirty="0" smtClean="0"/>
              <a:t>alues to Create a More Equal and Inclusive Europe</a:t>
            </a:r>
          </a:p>
          <a:p>
            <a:pPr marL="0" indent="0" algn="ctr" eaLnBrk="1" hangingPunct="1">
              <a:lnSpc>
                <a:spcPct val="110000"/>
              </a:lnSpc>
              <a:buNone/>
            </a:pPr>
            <a:endParaRPr lang="en-US" altLang="fr-FR" sz="5000"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Map of values and value groups (Click to enlarge picture)">
            <a:hlinkClick r:id="rId4" tooltip="&quot;Map of values and value groups&quo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16668" y="3141406"/>
            <a:ext cx="5364595" cy="3501008"/>
          </a:xfrm>
          <a:prstGeom prst="rect">
            <a:avLst/>
          </a:prstGeom>
          <a:noFill/>
          <a:ln>
            <a:solidFill>
              <a:schemeClr val="tx1"/>
            </a:solidFill>
          </a:ln>
        </p:spPr>
      </p:pic>
    </p:spTree>
    <p:extLst>
      <p:ext uri="{BB962C8B-B14F-4D97-AF65-F5344CB8AC3E}">
        <p14:creationId xmlns:p14="http://schemas.microsoft.com/office/powerpoint/2010/main" val="20613805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err="1" smtClean="0">
                <a:solidFill>
                  <a:srgbClr val="0D5597"/>
                </a:solidFill>
              </a:rPr>
              <a:t>Equinet</a:t>
            </a:r>
            <a:r>
              <a:rPr lang="en-GB" altLang="fr-FR" b="1" dirty="0" smtClean="0">
                <a:solidFill>
                  <a:srgbClr val="0D5597"/>
                </a:solidFill>
              </a:rPr>
              <a:t> innovative projects on stereotyping and discrimination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gn="ctr" eaLnBrk="1" hangingPunct="1">
              <a:lnSpc>
                <a:spcPct val="110000"/>
              </a:lnSpc>
              <a:buNone/>
            </a:pPr>
            <a:r>
              <a:rPr lang="en-US" altLang="fr-FR" b="1" dirty="0" smtClean="0"/>
              <a:t>Tackling the Known Unknown – How Equality Bodies Can Address Under-Reporting Through Communications </a:t>
            </a:r>
          </a:p>
          <a:p>
            <a:pPr marL="0" indent="0" algn="ctr" eaLnBrk="1" hangingPunct="1">
              <a:lnSpc>
                <a:spcPct val="110000"/>
              </a:lnSpc>
              <a:buNone/>
            </a:pPr>
            <a:endParaRPr lang="en-US" altLang="fr-FR" b="1" dirty="0"/>
          </a:p>
          <a:p>
            <a:pPr marL="0" indent="0" algn="ctr" eaLnBrk="1" hangingPunct="1">
              <a:lnSpc>
                <a:spcPct val="110000"/>
              </a:lnSpc>
              <a:buNone/>
            </a:pPr>
            <a:endParaRPr lang="en-US" altLang="fr-FR"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7" descr="http://www.equineteurope.org/local/cache-vignettes/L150xH207/arton528-35396.png"/>
          <p:cNvPicPr/>
          <p:nvPr/>
        </p:nvPicPr>
        <p:blipFill>
          <a:blip r:embed="rId4">
            <a:extLst>
              <a:ext uri="{28A0092B-C50C-407E-A947-70E740481C1C}">
                <a14:useLocalDpi xmlns:a14="http://schemas.microsoft.com/office/drawing/2010/main" val="0"/>
              </a:ext>
            </a:extLst>
          </a:blip>
          <a:srcRect/>
          <a:stretch>
            <a:fillRect/>
          </a:stretch>
        </p:blipFill>
        <p:spPr bwMode="auto">
          <a:xfrm>
            <a:off x="3566182" y="3284984"/>
            <a:ext cx="2157946" cy="3195811"/>
          </a:xfrm>
          <a:prstGeom prst="rect">
            <a:avLst/>
          </a:prstGeom>
          <a:noFill/>
          <a:ln>
            <a:solidFill>
              <a:schemeClr val="tx1"/>
            </a:solidFill>
          </a:ln>
        </p:spPr>
      </p:pic>
    </p:spTree>
    <p:extLst>
      <p:ext uri="{BB962C8B-B14F-4D97-AF65-F5344CB8AC3E}">
        <p14:creationId xmlns:p14="http://schemas.microsoft.com/office/powerpoint/2010/main" val="541593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251521" y="1583633"/>
            <a:ext cx="8640960" cy="792088"/>
          </a:xfrm>
        </p:spPr>
        <p:txBody>
          <a:bodyPr>
            <a:normAutofit fontScale="90000"/>
          </a:bodyPr>
          <a:lstStyle/>
          <a:p>
            <a:pPr algn="ctr" eaLnBrk="1" hangingPunct="1"/>
            <a:r>
              <a:rPr lang="en-GB" altLang="fr-FR" b="1" dirty="0" err="1" smtClean="0">
                <a:solidFill>
                  <a:srgbClr val="0D5597"/>
                </a:solidFill>
              </a:rPr>
              <a:t>Equinet</a:t>
            </a:r>
            <a:r>
              <a:rPr lang="en-GB" altLang="fr-FR" b="1" dirty="0" smtClean="0">
                <a:solidFill>
                  <a:srgbClr val="0D5597"/>
                </a:solidFill>
              </a:rPr>
              <a:t> innovative projects on stereotyping and discrimination </a:t>
            </a:r>
            <a:endParaRPr lang="en-GB" altLang="fr-FR" dirty="0" smtClean="0">
              <a:solidFill>
                <a:srgbClr val="0D5597"/>
              </a:solidFill>
            </a:endParaRPr>
          </a:p>
        </p:txBody>
      </p:sp>
      <p:sp>
        <p:nvSpPr>
          <p:cNvPr id="11267" name="Rectangle 3"/>
          <p:cNvSpPr>
            <a:spLocks noGrp="1" noChangeArrowheads="1"/>
          </p:cNvSpPr>
          <p:nvPr>
            <p:ph type="body" idx="4294967295"/>
          </p:nvPr>
        </p:nvSpPr>
        <p:spPr>
          <a:xfrm>
            <a:off x="-16503" y="2420888"/>
            <a:ext cx="9144001" cy="4176464"/>
          </a:xfrm>
        </p:spPr>
        <p:txBody>
          <a:bodyPr>
            <a:noAutofit/>
          </a:bodyPr>
          <a:lstStyle/>
          <a:p>
            <a:pPr marL="0" indent="0" algn="ctr" eaLnBrk="1" hangingPunct="1">
              <a:lnSpc>
                <a:spcPct val="110000"/>
              </a:lnSpc>
              <a:buNone/>
            </a:pPr>
            <a:r>
              <a:rPr lang="en-US" altLang="fr-FR" b="1" dirty="0" smtClean="0"/>
              <a:t>Tackling the Known Unknown – How Equality Bodies Can Address Under-Reporting Through Communications </a:t>
            </a:r>
          </a:p>
          <a:p>
            <a:pPr marL="0" indent="0">
              <a:lnSpc>
                <a:spcPct val="110000"/>
              </a:lnSpc>
              <a:buNone/>
            </a:pPr>
            <a:r>
              <a:rPr lang="en-US" sz="1600" dirty="0" smtClean="0"/>
              <a:t>In 2013, </a:t>
            </a:r>
            <a:r>
              <a:rPr lang="en-US" sz="1600" dirty="0" err="1" smtClean="0"/>
              <a:t>Equinet</a:t>
            </a:r>
            <a:r>
              <a:rPr lang="en-US" sz="1600" dirty="0" smtClean="0"/>
              <a:t> issued a publication considering </a:t>
            </a:r>
            <a:r>
              <a:rPr lang="en-US" sz="1600" dirty="0"/>
              <a:t>the nature of under-reporting and the challenge to equality bodies to identify and address any barriers that may contribute to the </a:t>
            </a:r>
            <a:r>
              <a:rPr lang="en-US" sz="1600" dirty="0" smtClean="0"/>
              <a:t>issue.</a:t>
            </a:r>
            <a:endParaRPr lang="en-US" sz="1600" dirty="0"/>
          </a:p>
          <a:p>
            <a:pPr marL="0" indent="0">
              <a:lnSpc>
                <a:spcPct val="110000"/>
              </a:lnSpc>
              <a:buNone/>
            </a:pPr>
            <a:r>
              <a:rPr lang="en-US" sz="1600" dirty="0" smtClean="0"/>
              <a:t>This publication is based on:</a:t>
            </a:r>
          </a:p>
          <a:p>
            <a:pPr>
              <a:lnSpc>
                <a:spcPct val="110000"/>
              </a:lnSpc>
            </a:pPr>
            <a:r>
              <a:rPr lang="en-US" sz="1600" b="1" dirty="0"/>
              <a:t>Defining and understanding under-reporting</a:t>
            </a:r>
            <a:r>
              <a:rPr lang="en-US" sz="1600" dirty="0"/>
              <a:t>, </a:t>
            </a:r>
            <a:endParaRPr lang="en-US" sz="1600" dirty="0" smtClean="0"/>
          </a:p>
          <a:p>
            <a:pPr>
              <a:lnSpc>
                <a:spcPct val="110000"/>
              </a:lnSpc>
            </a:pPr>
            <a:r>
              <a:rPr lang="en-US" sz="1600" b="1" dirty="0" smtClean="0"/>
              <a:t>A </a:t>
            </a:r>
            <a:r>
              <a:rPr lang="en-US" sz="1600" b="1" dirty="0"/>
              <a:t>framework for responding to under-reporting and the role of </a:t>
            </a:r>
            <a:r>
              <a:rPr lang="en-US" sz="1600" b="1" dirty="0" smtClean="0"/>
              <a:t>communication</a:t>
            </a:r>
            <a:endParaRPr lang="en-US" sz="1600" dirty="0" smtClean="0"/>
          </a:p>
          <a:p>
            <a:pPr>
              <a:lnSpc>
                <a:spcPct val="110000"/>
              </a:lnSpc>
            </a:pPr>
            <a:r>
              <a:rPr lang="en-US" sz="1600" b="1" dirty="0" smtClean="0"/>
              <a:t>Communicating </a:t>
            </a:r>
            <a:r>
              <a:rPr lang="en-US" sz="1600" b="1" dirty="0"/>
              <a:t>to inform members of groups experiencing discrimination about their rights and how to exercise </a:t>
            </a:r>
            <a:r>
              <a:rPr lang="en-US" sz="1600" b="1" dirty="0" smtClean="0"/>
              <a:t>them</a:t>
            </a:r>
            <a:endParaRPr lang="cs-CZ" sz="1600" b="1" dirty="0" smtClean="0"/>
          </a:p>
          <a:p>
            <a:pPr>
              <a:lnSpc>
                <a:spcPct val="110000"/>
              </a:lnSpc>
            </a:pPr>
            <a:r>
              <a:rPr lang="en-US" sz="1600" b="1" dirty="0" smtClean="0"/>
              <a:t>Communicating to </a:t>
            </a:r>
            <a:r>
              <a:rPr lang="en-US" sz="1600" b="1" dirty="0"/>
              <a:t>build confidence among members of groups experiencing discrimination in exercising their </a:t>
            </a:r>
            <a:r>
              <a:rPr lang="en-US" sz="1600" b="1" dirty="0" smtClean="0"/>
              <a:t>rights</a:t>
            </a:r>
            <a:endParaRPr lang="en-US" sz="1600" dirty="0"/>
          </a:p>
          <a:p>
            <a:pPr>
              <a:lnSpc>
                <a:spcPct val="110000"/>
              </a:lnSpc>
            </a:pPr>
            <a:r>
              <a:rPr lang="en-US" sz="1600" b="1" dirty="0" smtClean="0"/>
              <a:t>Communicating to </a:t>
            </a:r>
            <a:r>
              <a:rPr lang="en-US" sz="1600" b="1" dirty="0"/>
              <a:t>build a culture of rights in society</a:t>
            </a:r>
            <a:endParaRPr lang="en-US" altLang="fr-FR" sz="1600" b="1"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158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1803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Equinet 2014">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EQUINET TEMPLATE SLIDE 2014" id="{4FF21F0C-26FB-42D4-B7E0-78CC8AEB3488}" vid="{EC90B39B-D1C7-44E4-8E15-7F597FCFA3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7285</TotalTime>
  <Words>1845</Words>
  <Application>Microsoft Office PowerPoint</Application>
  <PresentationFormat>Předvádění na obrazovce (4:3)</PresentationFormat>
  <Paragraphs>142</Paragraphs>
  <Slides>27</Slides>
  <Notes>27</Notes>
  <HiddenSlides>0</HiddenSlides>
  <MMClips>0</MMClips>
  <ScaleCrop>false</ScaleCrop>
  <HeadingPairs>
    <vt:vector size="4" baseType="variant">
      <vt:variant>
        <vt:lpstr>Motiv</vt:lpstr>
      </vt:variant>
      <vt:variant>
        <vt:i4>1</vt:i4>
      </vt:variant>
      <vt:variant>
        <vt:lpstr>Nadpisy snímků</vt:lpstr>
      </vt:variant>
      <vt:variant>
        <vt:i4>27</vt:i4>
      </vt:variant>
    </vt:vector>
  </HeadingPairs>
  <TitlesOfParts>
    <vt:vector size="28" baseType="lpstr">
      <vt:lpstr>Equinet 2014</vt:lpstr>
      <vt:lpstr>Council of Europe, National Human Rights Institutions, Equality Bodies and Ombudsman Offices Promoting Equality and Social Inclusion  DISCRIMINATION IN EUROPE</vt:lpstr>
      <vt:lpstr>Equinet Mission </vt:lpstr>
      <vt:lpstr>Equinet Members </vt:lpstr>
      <vt:lpstr>Functions of Equality Bodies </vt:lpstr>
      <vt:lpstr>Objectives of Equinet </vt:lpstr>
      <vt:lpstr>Equinet innovative projects on stereotyping and discrimination </vt:lpstr>
      <vt:lpstr>Equinet innovative projects on stereotyping and discrimination </vt:lpstr>
      <vt:lpstr>Equinet innovative projects on stereotyping and discrimination </vt:lpstr>
      <vt:lpstr>Equinet innovative projects on stereotyping and discrimination </vt:lpstr>
      <vt:lpstr>Equinet innovative projects on stereotyping and discrimination </vt:lpstr>
      <vt:lpstr>Equinet innovative projects on stereotyping and discrimination </vt:lpstr>
      <vt:lpstr>Eurobarometer 2015 </vt:lpstr>
      <vt:lpstr>Eurobarometer 2015 LGBT  </vt:lpstr>
      <vt:lpstr>Eurobarometer 2015 LGBT  </vt:lpstr>
      <vt:lpstr>Eurobarometer 2015 LGBT  </vt:lpstr>
      <vt:lpstr>Eurobarometer 2015 LGBT  </vt:lpstr>
      <vt:lpstr>Eurobarometer 2015 Religious minorities </vt:lpstr>
      <vt:lpstr>Eurobarometer 2015 Religious minorities </vt:lpstr>
      <vt:lpstr>Eurobarometer 2015 Multiple Discrimination</vt:lpstr>
      <vt:lpstr>Equinet – Current and Future Work</vt:lpstr>
      <vt:lpstr>Work on LGBTI issues </vt:lpstr>
      <vt:lpstr>Work on LGBTI issues </vt:lpstr>
      <vt:lpstr>Work on religious discrimination</vt:lpstr>
      <vt:lpstr>Work on religious discrimination</vt:lpstr>
      <vt:lpstr>Work on religious discrimination</vt:lpstr>
      <vt:lpstr>Work on multiple discrimination</vt:lpstr>
      <vt:lpstr>Contacts</vt:lpstr>
    </vt:vector>
  </TitlesOfParts>
  <Company>CECLR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CGKR</dc:creator>
  <cp:lastModifiedBy>Pedro</cp:lastModifiedBy>
  <cp:revision>712</cp:revision>
  <cp:lastPrinted>2015-09-11T10:04:43Z</cp:lastPrinted>
  <dcterms:created xsi:type="dcterms:W3CDTF">2008-04-03T10:42:01Z</dcterms:created>
  <dcterms:modified xsi:type="dcterms:W3CDTF">2015-12-08T21:40:14Z</dcterms:modified>
</cp:coreProperties>
</file>