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4" r:id="rId3"/>
    <p:sldId id="257" r:id="rId4"/>
    <p:sldId id="266" r:id="rId5"/>
    <p:sldId id="265" r:id="rId6"/>
    <p:sldId id="267" r:id="rId7"/>
    <p:sldId id="270" r:id="rId8"/>
    <p:sldId id="269" r:id="rId9"/>
    <p:sldId id="259" r:id="rId10"/>
    <p:sldId id="260" r:id="rId11"/>
    <p:sldId id="271" r:id="rId12"/>
    <p:sldId id="277" r:id="rId13"/>
    <p:sldId id="273" r:id="rId14"/>
    <p:sldId id="278" r:id="rId15"/>
    <p:sldId id="274" r:id="rId16"/>
    <p:sldId id="275" r:id="rId17"/>
    <p:sldId id="279" r:id="rId18"/>
    <p:sldId id="280" r:id="rId19"/>
    <p:sldId id="276" r:id="rId20"/>
    <p:sldId id="281" r:id="rId21"/>
    <p:sldId id="282"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698E6C-7830-458D-AF06-16A89F181770}" type="doc">
      <dgm:prSet loTypeId="urn:microsoft.com/office/officeart/2005/8/layout/orgChart1" loCatId="hierarchy" qsTypeId="urn:microsoft.com/office/officeart/2005/8/quickstyle/simple1" qsCatId="simple" csTypeId="urn:microsoft.com/office/officeart/2005/8/colors/colorful1#1" csCatId="colorful" phldr="1"/>
      <dgm:spPr/>
      <dgm:t>
        <a:bodyPr/>
        <a:lstStyle/>
        <a:p>
          <a:endParaRPr lang="es-ES_tradnl"/>
        </a:p>
      </dgm:t>
    </dgm:pt>
    <dgm:pt modelId="{5CE28902-54BD-4840-8DC1-C44150B01BE3}">
      <dgm:prSet phldrT="[Text]" custT="1"/>
      <dgm:spPr/>
      <dgm:t>
        <a:bodyPr/>
        <a:lstStyle/>
        <a:p>
          <a:r>
            <a:rPr lang="en-GB" sz="1400" dirty="0" smtClean="0"/>
            <a:t>EFSM Regulation 407/2010</a:t>
          </a:r>
          <a:endParaRPr lang="es-ES_tradnl" sz="1400" dirty="0"/>
        </a:p>
      </dgm:t>
    </dgm:pt>
    <dgm:pt modelId="{07A99106-D061-4F8A-A649-25EA2843C749}" type="parTrans" cxnId="{C2A5D58E-07A3-4397-9AB3-EEB18740EAE9}">
      <dgm:prSet/>
      <dgm:spPr/>
      <dgm:t>
        <a:bodyPr/>
        <a:lstStyle/>
        <a:p>
          <a:endParaRPr lang="es-ES_tradnl"/>
        </a:p>
      </dgm:t>
    </dgm:pt>
    <dgm:pt modelId="{2643A712-C6E3-4A6B-9542-C8FF40925019}" type="sibTrans" cxnId="{C2A5D58E-07A3-4397-9AB3-EEB18740EAE9}">
      <dgm:prSet/>
      <dgm:spPr/>
      <dgm:t>
        <a:bodyPr/>
        <a:lstStyle/>
        <a:p>
          <a:endParaRPr lang="es-ES_tradnl"/>
        </a:p>
      </dgm:t>
    </dgm:pt>
    <dgm:pt modelId="{2EA32CCF-F48A-4097-8E9C-3B66DC391CC3}" type="asst">
      <dgm:prSet phldrT="[Text]" custT="1"/>
      <dgm:spPr/>
      <dgm:t>
        <a:bodyPr/>
        <a:lstStyle/>
        <a:p>
          <a:r>
            <a:rPr lang="en-GB" sz="1400" dirty="0" smtClean="0"/>
            <a:t>Portuguese MoU</a:t>
          </a:r>
          <a:endParaRPr lang="es-ES_tradnl" sz="1400" dirty="0"/>
        </a:p>
      </dgm:t>
    </dgm:pt>
    <dgm:pt modelId="{260E339F-BE33-44D3-B7DB-244E86128253}" type="parTrans" cxnId="{BD650AD8-B230-47F3-9E65-2F391526A211}">
      <dgm:prSet/>
      <dgm:spPr/>
      <dgm:t>
        <a:bodyPr/>
        <a:lstStyle/>
        <a:p>
          <a:endParaRPr lang="es-ES_tradnl" dirty="0"/>
        </a:p>
      </dgm:t>
    </dgm:pt>
    <dgm:pt modelId="{8731F84B-96C0-4FFB-9616-BAFBD389B0EB}" type="sibTrans" cxnId="{BD650AD8-B230-47F3-9E65-2F391526A211}">
      <dgm:prSet/>
      <dgm:spPr/>
      <dgm:t>
        <a:bodyPr/>
        <a:lstStyle/>
        <a:p>
          <a:endParaRPr lang="es-ES_tradnl"/>
        </a:p>
      </dgm:t>
    </dgm:pt>
    <dgm:pt modelId="{34BFC296-EDAB-4331-8EC8-48EA03376126}">
      <dgm:prSet phldrT="[Text]" custT="1"/>
      <dgm:spPr/>
      <dgm:t>
        <a:bodyPr/>
        <a:lstStyle/>
        <a:p>
          <a:r>
            <a:rPr lang="en-GB" sz="1100" dirty="0" smtClean="0"/>
            <a:t>Dec 2011/344</a:t>
          </a:r>
        </a:p>
        <a:p>
          <a:r>
            <a:rPr lang="en-GB" sz="1100" dirty="0" smtClean="0"/>
            <a:t>Art. 3(5) refers to 2011 budget</a:t>
          </a:r>
          <a:endParaRPr lang="es-ES_tradnl" sz="1100" dirty="0"/>
        </a:p>
      </dgm:t>
    </dgm:pt>
    <dgm:pt modelId="{35053ABC-B335-4785-848E-C7880B314F60}" type="parTrans" cxnId="{DEC6AB73-214B-4DF0-8FE2-3F6BACC511F7}">
      <dgm:prSet/>
      <dgm:spPr/>
      <dgm:t>
        <a:bodyPr/>
        <a:lstStyle/>
        <a:p>
          <a:endParaRPr lang="es-ES_tradnl" dirty="0"/>
        </a:p>
      </dgm:t>
    </dgm:pt>
    <dgm:pt modelId="{32C76E04-3ED4-4340-A009-0A2E099B007B}" type="sibTrans" cxnId="{DEC6AB73-214B-4DF0-8FE2-3F6BACC511F7}">
      <dgm:prSet/>
      <dgm:spPr/>
      <dgm:t>
        <a:bodyPr/>
        <a:lstStyle/>
        <a:p>
          <a:endParaRPr lang="es-ES_tradnl"/>
        </a:p>
      </dgm:t>
    </dgm:pt>
    <dgm:pt modelId="{33343862-0A41-404B-9EAB-6474255216B0}" type="asst">
      <dgm:prSet phldrT="[Text]" custT="1"/>
      <dgm:spPr/>
      <dgm:t>
        <a:bodyPr/>
        <a:lstStyle/>
        <a:p>
          <a:r>
            <a:rPr lang="en-GB" sz="1200" dirty="0" smtClean="0"/>
            <a:t>Freezing wages in government sector</a:t>
          </a:r>
          <a:endParaRPr lang="es-ES_tradnl" sz="1200" dirty="0"/>
        </a:p>
      </dgm:t>
    </dgm:pt>
    <dgm:pt modelId="{9577DB64-29FB-4749-A56B-94C1790516A4}" type="parTrans" cxnId="{EC0EFE71-1F34-47A4-9E36-DE415180CA4A}">
      <dgm:prSet/>
      <dgm:spPr/>
      <dgm:t>
        <a:bodyPr/>
        <a:lstStyle/>
        <a:p>
          <a:endParaRPr lang="es-ES_tradnl" dirty="0"/>
        </a:p>
      </dgm:t>
    </dgm:pt>
    <dgm:pt modelId="{139F6BEA-656D-4EE1-983E-F0B2B6935BF3}" type="sibTrans" cxnId="{EC0EFE71-1F34-47A4-9E36-DE415180CA4A}">
      <dgm:prSet/>
      <dgm:spPr/>
      <dgm:t>
        <a:bodyPr/>
        <a:lstStyle/>
        <a:p>
          <a:endParaRPr lang="es-ES_tradnl"/>
        </a:p>
      </dgm:t>
    </dgm:pt>
    <dgm:pt modelId="{C4BEC101-1AA8-4EAC-B604-9D95C160F79F}" type="asst">
      <dgm:prSet phldrT="[Text]"/>
      <dgm:spPr/>
      <dgm:t>
        <a:bodyPr/>
        <a:lstStyle/>
        <a:p>
          <a:r>
            <a:rPr lang="en-GB" dirty="0" smtClean="0"/>
            <a:t>Reducing pensions above 1500 eur.  according to progressive rates applied to wages in public sector as of Jan 2011</a:t>
          </a:r>
          <a:endParaRPr lang="es-ES_tradnl" dirty="0"/>
        </a:p>
      </dgm:t>
    </dgm:pt>
    <dgm:pt modelId="{DB2EB29C-BC0C-447D-BE5E-48EA07EDDC36}" type="parTrans" cxnId="{30BE93A8-1431-41E6-899C-1C6548754850}">
      <dgm:prSet/>
      <dgm:spPr/>
      <dgm:t>
        <a:bodyPr/>
        <a:lstStyle/>
        <a:p>
          <a:endParaRPr lang="en-GB" dirty="0"/>
        </a:p>
      </dgm:t>
    </dgm:pt>
    <dgm:pt modelId="{E4EA9842-87DA-4DB1-B48E-4A9CC542B605}" type="sibTrans" cxnId="{30BE93A8-1431-41E6-899C-1C6548754850}">
      <dgm:prSet/>
      <dgm:spPr/>
      <dgm:t>
        <a:bodyPr/>
        <a:lstStyle/>
        <a:p>
          <a:endParaRPr lang="en-GB"/>
        </a:p>
      </dgm:t>
    </dgm:pt>
    <dgm:pt modelId="{B9008E89-02FD-4735-8626-31123BC32668}" type="asst">
      <dgm:prSet phldrT="[Text]" custT="1"/>
      <dgm:spPr/>
      <dgm:t>
        <a:bodyPr/>
        <a:lstStyle/>
        <a:p>
          <a:r>
            <a:rPr lang="en-GB" sz="1050" dirty="0" smtClean="0"/>
            <a:t>Lei do Orçamento do Estado para 2011, chapter III</a:t>
          </a:r>
          <a:endParaRPr lang="es-ES_tradnl" sz="1050" dirty="0"/>
        </a:p>
      </dgm:t>
    </dgm:pt>
    <dgm:pt modelId="{2E96B022-1491-427C-9532-F1970D086E9B}" type="parTrans" cxnId="{56BF9E11-2D49-40F9-A9BC-EBD137EA1989}">
      <dgm:prSet/>
      <dgm:spPr/>
      <dgm:t>
        <a:bodyPr/>
        <a:lstStyle/>
        <a:p>
          <a:endParaRPr lang="en-GB" dirty="0"/>
        </a:p>
      </dgm:t>
    </dgm:pt>
    <dgm:pt modelId="{50C7A892-9F50-4F70-A488-BCE3FB14F20A}" type="sibTrans" cxnId="{56BF9E11-2D49-40F9-A9BC-EBD137EA1989}">
      <dgm:prSet/>
      <dgm:spPr/>
      <dgm:t>
        <a:bodyPr/>
        <a:lstStyle/>
        <a:p>
          <a:endParaRPr lang="en-GB"/>
        </a:p>
      </dgm:t>
    </dgm:pt>
    <dgm:pt modelId="{44531FFC-C574-4322-BE33-0861E0E94453}" type="pres">
      <dgm:prSet presAssocID="{19698E6C-7830-458D-AF06-16A89F181770}" presName="hierChild1" presStyleCnt="0">
        <dgm:presLayoutVars>
          <dgm:orgChart val="1"/>
          <dgm:chPref val="1"/>
          <dgm:dir/>
          <dgm:animOne val="branch"/>
          <dgm:animLvl val="lvl"/>
          <dgm:resizeHandles/>
        </dgm:presLayoutVars>
      </dgm:prSet>
      <dgm:spPr/>
      <dgm:t>
        <a:bodyPr/>
        <a:lstStyle/>
        <a:p>
          <a:endParaRPr lang="en-GB"/>
        </a:p>
      </dgm:t>
    </dgm:pt>
    <dgm:pt modelId="{9E4F24DF-BE43-44CB-8CDD-7AAE20F8AEBF}" type="pres">
      <dgm:prSet presAssocID="{5CE28902-54BD-4840-8DC1-C44150B01BE3}" presName="hierRoot1" presStyleCnt="0">
        <dgm:presLayoutVars>
          <dgm:hierBranch val="init"/>
        </dgm:presLayoutVars>
      </dgm:prSet>
      <dgm:spPr/>
    </dgm:pt>
    <dgm:pt modelId="{E97ED2DA-616A-4659-BD99-BED1E889FEA8}" type="pres">
      <dgm:prSet presAssocID="{5CE28902-54BD-4840-8DC1-C44150B01BE3}" presName="rootComposite1" presStyleCnt="0"/>
      <dgm:spPr/>
    </dgm:pt>
    <dgm:pt modelId="{FFE23D85-5180-4CB8-8118-611680EC4F9B}" type="pres">
      <dgm:prSet presAssocID="{5CE28902-54BD-4840-8DC1-C44150B01BE3}" presName="rootText1" presStyleLbl="node0" presStyleIdx="0" presStyleCnt="1">
        <dgm:presLayoutVars>
          <dgm:chPref val="3"/>
        </dgm:presLayoutVars>
      </dgm:prSet>
      <dgm:spPr/>
      <dgm:t>
        <a:bodyPr/>
        <a:lstStyle/>
        <a:p>
          <a:endParaRPr lang="en-GB"/>
        </a:p>
      </dgm:t>
    </dgm:pt>
    <dgm:pt modelId="{0A55395F-1FBE-423F-A981-C285B2B5AA53}" type="pres">
      <dgm:prSet presAssocID="{5CE28902-54BD-4840-8DC1-C44150B01BE3}" presName="rootConnector1" presStyleLbl="node1" presStyleIdx="0" presStyleCnt="0"/>
      <dgm:spPr/>
      <dgm:t>
        <a:bodyPr/>
        <a:lstStyle/>
        <a:p>
          <a:endParaRPr lang="en-GB"/>
        </a:p>
      </dgm:t>
    </dgm:pt>
    <dgm:pt modelId="{A77ADD65-13C7-489C-9F2C-30996164DC2F}" type="pres">
      <dgm:prSet presAssocID="{5CE28902-54BD-4840-8DC1-C44150B01BE3}" presName="hierChild2" presStyleCnt="0"/>
      <dgm:spPr/>
    </dgm:pt>
    <dgm:pt modelId="{583CD9F3-0912-41D0-B569-00E07AC50BB1}" type="pres">
      <dgm:prSet presAssocID="{35053ABC-B335-4785-848E-C7880B314F60}" presName="Name37" presStyleLbl="parChTrans1D2" presStyleIdx="0" presStyleCnt="2"/>
      <dgm:spPr/>
      <dgm:t>
        <a:bodyPr/>
        <a:lstStyle/>
        <a:p>
          <a:endParaRPr lang="en-GB"/>
        </a:p>
      </dgm:t>
    </dgm:pt>
    <dgm:pt modelId="{F9FAF34A-FED4-4B20-8557-F4268C164E1E}" type="pres">
      <dgm:prSet presAssocID="{34BFC296-EDAB-4331-8EC8-48EA03376126}" presName="hierRoot2" presStyleCnt="0">
        <dgm:presLayoutVars>
          <dgm:hierBranch val="init"/>
        </dgm:presLayoutVars>
      </dgm:prSet>
      <dgm:spPr/>
    </dgm:pt>
    <dgm:pt modelId="{22E7C6EA-2232-4583-95B4-C3D21515074A}" type="pres">
      <dgm:prSet presAssocID="{34BFC296-EDAB-4331-8EC8-48EA03376126}" presName="rootComposite" presStyleCnt="0"/>
      <dgm:spPr/>
    </dgm:pt>
    <dgm:pt modelId="{E7160749-3B83-4AD2-8253-9A248624DF23}" type="pres">
      <dgm:prSet presAssocID="{34BFC296-EDAB-4331-8EC8-48EA03376126}" presName="rootText" presStyleLbl="node2" presStyleIdx="0" presStyleCnt="1">
        <dgm:presLayoutVars>
          <dgm:chPref val="3"/>
        </dgm:presLayoutVars>
      </dgm:prSet>
      <dgm:spPr/>
      <dgm:t>
        <a:bodyPr/>
        <a:lstStyle/>
        <a:p>
          <a:endParaRPr lang="es-ES_tradnl"/>
        </a:p>
      </dgm:t>
    </dgm:pt>
    <dgm:pt modelId="{06EA74A7-B0C8-40F5-80A3-1A51546DFE84}" type="pres">
      <dgm:prSet presAssocID="{34BFC296-EDAB-4331-8EC8-48EA03376126}" presName="rootConnector" presStyleLbl="node2" presStyleIdx="0" presStyleCnt="1"/>
      <dgm:spPr/>
      <dgm:t>
        <a:bodyPr/>
        <a:lstStyle/>
        <a:p>
          <a:endParaRPr lang="en-GB"/>
        </a:p>
      </dgm:t>
    </dgm:pt>
    <dgm:pt modelId="{4B83B316-6832-4DD4-977D-675520B05394}" type="pres">
      <dgm:prSet presAssocID="{34BFC296-EDAB-4331-8EC8-48EA03376126}" presName="hierChild4" presStyleCnt="0"/>
      <dgm:spPr/>
    </dgm:pt>
    <dgm:pt modelId="{60A77EC1-FA4E-4A27-8CAE-4EDAD9765945}" type="pres">
      <dgm:prSet presAssocID="{34BFC296-EDAB-4331-8EC8-48EA03376126}" presName="hierChild5" presStyleCnt="0"/>
      <dgm:spPr/>
    </dgm:pt>
    <dgm:pt modelId="{ACA9ECC5-253A-4CD0-9042-C812912711ED}" type="pres">
      <dgm:prSet presAssocID="{5CE28902-54BD-4840-8DC1-C44150B01BE3}" presName="hierChild3" presStyleCnt="0"/>
      <dgm:spPr/>
    </dgm:pt>
    <dgm:pt modelId="{4D9FA463-7F36-44F6-88F8-C9A37A1348B3}" type="pres">
      <dgm:prSet presAssocID="{260E339F-BE33-44D3-B7DB-244E86128253}" presName="Name111" presStyleLbl="parChTrans1D2" presStyleIdx="1" presStyleCnt="2"/>
      <dgm:spPr/>
      <dgm:t>
        <a:bodyPr/>
        <a:lstStyle/>
        <a:p>
          <a:endParaRPr lang="en-GB"/>
        </a:p>
      </dgm:t>
    </dgm:pt>
    <dgm:pt modelId="{CECEC9F0-06BC-4BB3-8BF1-947559B9FE15}" type="pres">
      <dgm:prSet presAssocID="{2EA32CCF-F48A-4097-8E9C-3B66DC391CC3}" presName="hierRoot3" presStyleCnt="0">
        <dgm:presLayoutVars>
          <dgm:hierBranch val="init"/>
        </dgm:presLayoutVars>
      </dgm:prSet>
      <dgm:spPr/>
    </dgm:pt>
    <dgm:pt modelId="{D901D620-841D-41D6-806A-51F0BA40F3BC}" type="pres">
      <dgm:prSet presAssocID="{2EA32CCF-F48A-4097-8E9C-3B66DC391CC3}" presName="rootComposite3" presStyleCnt="0"/>
      <dgm:spPr/>
    </dgm:pt>
    <dgm:pt modelId="{66C60901-A03D-4FE5-A0B1-B5BF4FE2019B}" type="pres">
      <dgm:prSet presAssocID="{2EA32CCF-F48A-4097-8E9C-3B66DC391CC3}" presName="rootText3" presStyleLbl="asst1" presStyleIdx="0" presStyleCnt="4">
        <dgm:presLayoutVars>
          <dgm:chPref val="3"/>
        </dgm:presLayoutVars>
      </dgm:prSet>
      <dgm:spPr/>
      <dgm:t>
        <a:bodyPr/>
        <a:lstStyle/>
        <a:p>
          <a:endParaRPr lang="en-GB"/>
        </a:p>
      </dgm:t>
    </dgm:pt>
    <dgm:pt modelId="{57FC60FE-B3F2-47D2-A415-0787AD56B1AF}" type="pres">
      <dgm:prSet presAssocID="{2EA32CCF-F48A-4097-8E9C-3B66DC391CC3}" presName="rootConnector3" presStyleLbl="asst1" presStyleIdx="0" presStyleCnt="4"/>
      <dgm:spPr/>
      <dgm:t>
        <a:bodyPr/>
        <a:lstStyle/>
        <a:p>
          <a:endParaRPr lang="en-GB"/>
        </a:p>
      </dgm:t>
    </dgm:pt>
    <dgm:pt modelId="{8EEC6591-5A60-4F8B-9112-58496C321123}" type="pres">
      <dgm:prSet presAssocID="{2EA32CCF-F48A-4097-8E9C-3B66DC391CC3}" presName="hierChild6" presStyleCnt="0"/>
      <dgm:spPr/>
    </dgm:pt>
    <dgm:pt modelId="{A1CF3720-B98D-404E-88AE-E736ACD5B1C3}" type="pres">
      <dgm:prSet presAssocID="{2EA32CCF-F48A-4097-8E9C-3B66DC391CC3}" presName="hierChild7" presStyleCnt="0"/>
      <dgm:spPr/>
    </dgm:pt>
    <dgm:pt modelId="{5AC8C22A-30A4-49B3-AB59-913B211A0ABD}" type="pres">
      <dgm:prSet presAssocID="{9577DB64-29FB-4749-A56B-94C1790516A4}" presName="Name111" presStyleLbl="parChTrans1D3" presStyleIdx="0" presStyleCnt="2"/>
      <dgm:spPr/>
      <dgm:t>
        <a:bodyPr/>
        <a:lstStyle/>
        <a:p>
          <a:endParaRPr lang="en-GB"/>
        </a:p>
      </dgm:t>
    </dgm:pt>
    <dgm:pt modelId="{80FE3D42-8C64-4AAB-AB6A-717D6691FD6B}" type="pres">
      <dgm:prSet presAssocID="{33343862-0A41-404B-9EAB-6474255216B0}" presName="hierRoot3" presStyleCnt="0">
        <dgm:presLayoutVars>
          <dgm:hierBranch val="init"/>
        </dgm:presLayoutVars>
      </dgm:prSet>
      <dgm:spPr/>
    </dgm:pt>
    <dgm:pt modelId="{5F810DB3-A9FD-4FE6-9519-F8179EBEE6D6}" type="pres">
      <dgm:prSet presAssocID="{33343862-0A41-404B-9EAB-6474255216B0}" presName="rootComposite3" presStyleCnt="0"/>
      <dgm:spPr/>
    </dgm:pt>
    <dgm:pt modelId="{CB9A3CF5-12B3-4AD5-95C5-45742699430B}" type="pres">
      <dgm:prSet presAssocID="{33343862-0A41-404B-9EAB-6474255216B0}" presName="rootText3" presStyleLbl="asst1" presStyleIdx="1" presStyleCnt="4">
        <dgm:presLayoutVars>
          <dgm:chPref val="3"/>
        </dgm:presLayoutVars>
      </dgm:prSet>
      <dgm:spPr/>
      <dgm:t>
        <a:bodyPr/>
        <a:lstStyle/>
        <a:p>
          <a:endParaRPr lang="es-ES_tradnl"/>
        </a:p>
      </dgm:t>
    </dgm:pt>
    <dgm:pt modelId="{5DBA1A32-14E1-425F-8389-8C00D548EF12}" type="pres">
      <dgm:prSet presAssocID="{33343862-0A41-404B-9EAB-6474255216B0}" presName="rootConnector3" presStyleLbl="asst1" presStyleIdx="1" presStyleCnt="4"/>
      <dgm:spPr/>
      <dgm:t>
        <a:bodyPr/>
        <a:lstStyle/>
        <a:p>
          <a:endParaRPr lang="en-GB"/>
        </a:p>
      </dgm:t>
    </dgm:pt>
    <dgm:pt modelId="{F7CC0102-4EED-4429-A1A4-3021C5936926}" type="pres">
      <dgm:prSet presAssocID="{33343862-0A41-404B-9EAB-6474255216B0}" presName="hierChild6" presStyleCnt="0"/>
      <dgm:spPr/>
    </dgm:pt>
    <dgm:pt modelId="{06E0E44B-9E9C-4B0B-B95F-2421668F986D}" type="pres">
      <dgm:prSet presAssocID="{33343862-0A41-404B-9EAB-6474255216B0}" presName="hierChild7" presStyleCnt="0"/>
      <dgm:spPr/>
    </dgm:pt>
    <dgm:pt modelId="{9BCEB8CA-A640-48E7-A2B1-0C18798F74B3}" type="pres">
      <dgm:prSet presAssocID="{DB2EB29C-BC0C-447D-BE5E-48EA07EDDC36}" presName="Name111" presStyleLbl="parChTrans1D3" presStyleIdx="1" presStyleCnt="2"/>
      <dgm:spPr/>
      <dgm:t>
        <a:bodyPr/>
        <a:lstStyle/>
        <a:p>
          <a:endParaRPr lang="en-GB"/>
        </a:p>
      </dgm:t>
    </dgm:pt>
    <dgm:pt modelId="{7E8393B6-BE28-4BDD-815D-16E297AD490C}" type="pres">
      <dgm:prSet presAssocID="{C4BEC101-1AA8-4EAC-B604-9D95C160F79F}" presName="hierRoot3" presStyleCnt="0">
        <dgm:presLayoutVars>
          <dgm:hierBranch val="init"/>
        </dgm:presLayoutVars>
      </dgm:prSet>
      <dgm:spPr/>
    </dgm:pt>
    <dgm:pt modelId="{AA2C1C21-6635-4131-B688-197985272011}" type="pres">
      <dgm:prSet presAssocID="{C4BEC101-1AA8-4EAC-B604-9D95C160F79F}" presName="rootComposite3" presStyleCnt="0"/>
      <dgm:spPr/>
    </dgm:pt>
    <dgm:pt modelId="{3E15AC71-8DAD-49A7-82CF-C3D915C4999D}" type="pres">
      <dgm:prSet presAssocID="{C4BEC101-1AA8-4EAC-B604-9D95C160F79F}" presName="rootText3" presStyleLbl="asst1" presStyleIdx="2" presStyleCnt="4">
        <dgm:presLayoutVars>
          <dgm:chPref val="3"/>
        </dgm:presLayoutVars>
      </dgm:prSet>
      <dgm:spPr/>
      <dgm:t>
        <a:bodyPr/>
        <a:lstStyle/>
        <a:p>
          <a:endParaRPr lang="es-ES_tradnl"/>
        </a:p>
      </dgm:t>
    </dgm:pt>
    <dgm:pt modelId="{E61A9648-97E5-4117-8C8D-E542CB0292E6}" type="pres">
      <dgm:prSet presAssocID="{C4BEC101-1AA8-4EAC-B604-9D95C160F79F}" presName="rootConnector3" presStyleLbl="asst1" presStyleIdx="2" presStyleCnt="4"/>
      <dgm:spPr/>
      <dgm:t>
        <a:bodyPr/>
        <a:lstStyle/>
        <a:p>
          <a:endParaRPr lang="en-GB"/>
        </a:p>
      </dgm:t>
    </dgm:pt>
    <dgm:pt modelId="{7A08EAF1-CE2B-4613-902D-A6B30F6867A3}" type="pres">
      <dgm:prSet presAssocID="{C4BEC101-1AA8-4EAC-B604-9D95C160F79F}" presName="hierChild6" presStyleCnt="0"/>
      <dgm:spPr/>
    </dgm:pt>
    <dgm:pt modelId="{29918B98-C795-42F2-A049-9F611BDB6093}" type="pres">
      <dgm:prSet presAssocID="{C4BEC101-1AA8-4EAC-B604-9D95C160F79F}" presName="hierChild7" presStyleCnt="0"/>
      <dgm:spPr/>
    </dgm:pt>
    <dgm:pt modelId="{3D26D083-F46E-4A9E-85B2-56887985FF33}" type="pres">
      <dgm:prSet presAssocID="{2E96B022-1491-427C-9532-F1970D086E9B}" presName="Name111" presStyleLbl="parChTrans1D4" presStyleIdx="0" presStyleCnt="1"/>
      <dgm:spPr/>
      <dgm:t>
        <a:bodyPr/>
        <a:lstStyle/>
        <a:p>
          <a:endParaRPr lang="en-GB"/>
        </a:p>
      </dgm:t>
    </dgm:pt>
    <dgm:pt modelId="{EBBAA5CA-FD67-46EA-A137-E3C9A6B31B08}" type="pres">
      <dgm:prSet presAssocID="{B9008E89-02FD-4735-8626-31123BC32668}" presName="hierRoot3" presStyleCnt="0">
        <dgm:presLayoutVars>
          <dgm:hierBranch val="init"/>
        </dgm:presLayoutVars>
      </dgm:prSet>
      <dgm:spPr/>
    </dgm:pt>
    <dgm:pt modelId="{A7EDF9AC-16C3-491C-9157-D5905D949282}" type="pres">
      <dgm:prSet presAssocID="{B9008E89-02FD-4735-8626-31123BC32668}" presName="rootComposite3" presStyleCnt="0"/>
      <dgm:spPr/>
    </dgm:pt>
    <dgm:pt modelId="{B63B684B-F153-4FDC-854E-451FD40FF410}" type="pres">
      <dgm:prSet presAssocID="{B9008E89-02FD-4735-8626-31123BC32668}" presName="rootText3" presStyleLbl="asst1" presStyleIdx="3" presStyleCnt="4">
        <dgm:presLayoutVars>
          <dgm:chPref val="3"/>
        </dgm:presLayoutVars>
      </dgm:prSet>
      <dgm:spPr/>
      <dgm:t>
        <a:bodyPr/>
        <a:lstStyle/>
        <a:p>
          <a:endParaRPr lang="es-ES_tradnl"/>
        </a:p>
      </dgm:t>
    </dgm:pt>
    <dgm:pt modelId="{C41CC007-19F0-4D25-BD74-50003B3EF632}" type="pres">
      <dgm:prSet presAssocID="{B9008E89-02FD-4735-8626-31123BC32668}" presName="rootConnector3" presStyleLbl="asst1" presStyleIdx="3" presStyleCnt="4"/>
      <dgm:spPr/>
      <dgm:t>
        <a:bodyPr/>
        <a:lstStyle/>
        <a:p>
          <a:endParaRPr lang="en-GB"/>
        </a:p>
      </dgm:t>
    </dgm:pt>
    <dgm:pt modelId="{D89C5B6B-2279-4CA3-B7A2-5DF25C6C06A5}" type="pres">
      <dgm:prSet presAssocID="{B9008E89-02FD-4735-8626-31123BC32668}" presName="hierChild6" presStyleCnt="0"/>
      <dgm:spPr/>
    </dgm:pt>
    <dgm:pt modelId="{C63267CD-73F1-40DF-BE08-C3F4772A01A0}" type="pres">
      <dgm:prSet presAssocID="{B9008E89-02FD-4735-8626-31123BC32668}" presName="hierChild7" presStyleCnt="0"/>
      <dgm:spPr/>
    </dgm:pt>
  </dgm:ptLst>
  <dgm:cxnLst>
    <dgm:cxn modelId="{A2BF5B2C-F9CC-4048-AAB2-E3CC8497C9DA}" type="presOf" srcId="{33343862-0A41-404B-9EAB-6474255216B0}" destId="{CB9A3CF5-12B3-4AD5-95C5-45742699430B}" srcOrd="0" destOrd="0" presId="urn:microsoft.com/office/officeart/2005/8/layout/orgChart1"/>
    <dgm:cxn modelId="{DB92E5AB-50E8-46F1-A0FD-7E006DA73910}" type="presOf" srcId="{9577DB64-29FB-4749-A56B-94C1790516A4}" destId="{5AC8C22A-30A4-49B3-AB59-913B211A0ABD}" srcOrd="0" destOrd="0" presId="urn:microsoft.com/office/officeart/2005/8/layout/orgChart1"/>
    <dgm:cxn modelId="{24E31F1E-5A73-49CF-AB2B-E983DF84D8AA}" type="presOf" srcId="{260E339F-BE33-44D3-B7DB-244E86128253}" destId="{4D9FA463-7F36-44F6-88F8-C9A37A1348B3}" srcOrd="0" destOrd="0" presId="urn:microsoft.com/office/officeart/2005/8/layout/orgChart1"/>
    <dgm:cxn modelId="{56BF9E11-2D49-40F9-A9BC-EBD137EA1989}" srcId="{C4BEC101-1AA8-4EAC-B604-9D95C160F79F}" destId="{B9008E89-02FD-4735-8626-31123BC32668}" srcOrd="0" destOrd="0" parTransId="{2E96B022-1491-427C-9532-F1970D086E9B}" sibTransId="{50C7A892-9F50-4F70-A488-BCE3FB14F20A}"/>
    <dgm:cxn modelId="{A8357000-01F0-41F8-82B3-5F54C4577A50}" type="presOf" srcId="{C4BEC101-1AA8-4EAC-B604-9D95C160F79F}" destId="{E61A9648-97E5-4117-8C8D-E542CB0292E6}" srcOrd="1" destOrd="0" presId="urn:microsoft.com/office/officeart/2005/8/layout/orgChart1"/>
    <dgm:cxn modelId="{3BB71F2C-541A-474D-A9A0-883DD0C58A15}" type="presOf" srcId="{33343862-0A41-404B-9EAB-6474255216B0}" destId="{5DBA1A32-14E1-425F-8389-8C00D548EF12}" srcOrd="1" destOrd="0" presId="urn:microsoft.com/office/officeart/2005/8/layout/orgChart1"/>
    <dgm:cxn modelId="{C2A5D58E-07A3-4397-9AB3-EEB18740EAE9}" srcId="{19698E6C-7830-458D-AF06-16A89F181770}" destId="{5CE28902-54BD-4840-8DC1-C44150B01BE3}" srcOrd="0" destOrd="0" parTransId="{07A99106-D061-4F8A-A649-25EA2843C749}" sibTransId="{2643A712-C6E3-4A6B-9542-C8FF40925019}"/>
    <dgm:cxn modelId="{200527F7-6080-4DCF-8C31-B02FCD5CCF12}" type="presOf" srcId="{2EA32CCF-F48A-4097-8E9C-3B66DC391CC3}" destId="{57FC60FE-B3F2-47D2-A415-0787AD56B1AF}" srcOrd="1" destOrd="0" presId="urn:microsoft.com/office/officeart/2005/8/layout/orgChart1"/>
    <dgm:cxn modelId="{F640D771-5121-47B9-829C-632A13CEC3E4}" type="presOf" srcId="{DB2EB29C-BC0C-447D-BE5E-48EA07EDDC36}" destId="{9BCEB8CA-A640-48E7-A2B1-0C18798F74B3}" srcOrd="0" destOrd="0" presId="urn:microsoft.com/office/officeart/2005/8/layout/orgChart1"/>
    <dgm:cxn modelId="{184AB47A-91AC-46FB-9257-FE9391130FCF}" type="presOf" srcId="{5CE28902-54BD-4840-8DC1-C44150B01BE3}" destId="{FFE23D85-5180-4CB8-8118-611680EC4F9B}" srcOrd="0" destOrd="0" presId="urn:microsoft.com/office/officeart/2005/8/layout/orgChart1"/>
    <dgm:cxn modelId="{F56E5F0B-65B1-4650-B6A0-F768F007A5A2}" type="presOf" srcId="{35053ABC-B335-4785-848E-C7880B314F60}" destId="{583CD9F3-0912-41D0-B569-00E07AC50BB1}" srcOrd="0" destOrd="0" presId="urn:microsoft.com/office/officeart/2005/8/layout/orgChart1"/>
    <dgm:cxn modelId="{00BD122F-2956-42E2-B0D7-61FAE82F4D87}" type="presOf" srcId="{B9008E89-02FD-4735-8626-31123BC32668}" destId="{B63B684B-F153-4FDC-854E-451FD40FF410}" srcOrd="0" destOrd="0" presId="urn:microsoft.com/office/officeart/2005/8/layout/orgChart1"/>
    <dgm:cxn modelId="{290166A1-90AE-4DD0-B69A-6E810ACB8F63}" type="presOf" srcId="{19698E6C-7830-458D-AF06-16A89F181770}" destId="{44531FFC-C574-4322-BE33-0861E0E94453}" srcOrd="0" destOrd="0" presId="urn:microsoft.com/office/officeart/2005/8/layout/orgChart1"/>
    <dgm:cxn modelId="{2DCBC4FD-12DB-4731-AF90-FD4943665F8C}" type="presOf" srcId="{2E96B022-1491-427C-9532-F1970D086E9B}" destId="{3D26D083-F46E-4A9E-85B2-56887985FF33}" srcOrd="0" destOrd="0" presId="urn:microsoft.com/office/officeart/2005/8/layout/orgChart1"/>
    <dgm:cxn modelId="{30BE93A8-1431-41E6-899C-1C6548754850}" srcId="{2EA32CCF-F48A-4097-8E9C-3B66DC391CC3}" destId="{C4BEC101-1AA8-4EAC-B604-9D95C160F79F}" srcOrd="1" destOrd="0" parTransId="{DB2EB29C-BC0C-447D-BE5E-48EA07EDDC36}" sibTransId="{E4EA9842-87DA-4DB1-B48E-4A9CC542B605}"/>
    <dgm:cxn modelId="{5DC48392-C040-4CC4-A7D7-6E007949BBC7}" type="presOf" srcId="{B9008E89-02FD-4735-8626-31123BC32668}" destId="{C41CC007-19F0-4D25-BD74-50003B3EF632}" srcOrd="1" destOrd="0" presId="urn:microsoft.com/office/officeart/2005/8/layout/orgChart1"/>
    <dgm:cxn modelId="{E04BB805-DE83-4154-A5D7-04F1AE86C893}" type="presOf" srcId="{34BFC296-EDAB-4331-8EC8-48EA03376126}" destId="{06EA74A7-B0C8-40F5-80A3-1A51546DFE84}" srcOrd="1" destOrd="0" presId="urn:microsoft.com/office/officeart/2005/8/layout/orgChart1"/>
    <dgm:cxn modelId="{54E7DFEB-0F4E-42F4-9606-A3D8CF955796}" type="presOf" srcId="{2EA32CCF-F48A-4097-8E9C-3B66DC391CC3}" destId="{66C60901-A03D-4FE5-A0B1-B5BF4FE2019B}" srcOrd="0" destOrd="0" presId="urn:microsoft.com/office/officeart/2005/8/layout/orgChart1"/>
    <dgm:cxn modelId="{BD650AD8-B230-47F3-9E65-2F391526A211}" srcId="{5CE28902-54BD-4840-8DC1-C44150B01BE3}" destId="{2EA32CCF-F48A-4097-8E9C-3B66DC391CC3}" srcOrd="0" destOrd="0" parTransId="{260E339F-BE33-44D3-B7DB-244E86128253}" sibTransId="{8731F84B-96C0-4FFB-9616-BAFBD389B0EB}"/>
    <dgm:cxn modelId="{EC0EFE71-1F34-47A4-9E36-DE415180CA4A}" srcId="{2EA32CCF-F48A-4097-8E9C-3B66DC391CC3}" destId="{33343862-0A41-404B-9EAB-6474255216B0}" srcOrd="0" destOrd="0" parTransId="{9577DB64-29FB-4749-A56B-94C1790516A4}" sibTransId="{139F6BEA-656D-4EE1-983E-F0B2B6935BF3}"/>
    <dgm:cxn modelId="{DEC6AB73-214B-4DF0-8FE2-3F6BACC511F7}" srcId="{5CE28902-54BD-4840-8DC1-C44150B01BE3}" destId="{34BFC296-EDAB-4331-8EC8-48EA03376126}" srcOrd="1" destOrd="0" parTransId="{35053ABC-B335-4785-848E-C7880B314F60}" sibTransId="{32C76E04-3ED4-4340-A009-0A2E099B007B}"/>
    <dgm:cxn modelId="{A7BA5627-BFB8-45C0-9A2F-08B017F8DF68}" type="presOf" srcId="{C4BEC101-1AA8-4EAC-B604-9D95C160F79F}" destId="{3E15AC71-8DAD-49A7-82CF-C3D915C4999D}" srcOrd="0" destOrd="0" presId="urn:microsoft.com/office/officeart/2005/8/layout/orgChart1"/>
    <dgm:cxn modelId="{B5AB3D3F-B758-452C-9139-934B65A406EC}" type="presOf" srcId="{5CE28902-54BD-4840-8DC1-C44150B01BE3}" destId="{0A55395F-1FBE-423F-A981-C285B2B5AA53}" srcOrd="1" destOrd="0" presId="urn:microsoft.com/office/officeart/2005/8/layout/orgChart1"/>
    <dgm:cxn modelId="{F44039AB-502A-47FC-81C0-C2E5148B9E2D}" type="presOf" srcId="{34BFC296-EDAB-4331-8EC8-48EA03376126}" destId="{E7160749-3B83-4AD2-8253-9A248624DF23}" srcOrd="0" destOrd="0" presId="urn:microsoft.com/office/officeart/2005/8/layout/orgChart1"/>
    <dgm:cxn modelId="{1A57B4F6-9D21-4B80-AE1B-757BB081339C}" type="presParOf" srcId="{44531FFC-C574-4322-BE33-0861E0E94453}" destId="{9E4F24DF-BE43-44CB-8CDD-7AAE20F8AEBF}" srcOrd="0" destOrd="0" presId="urn:microsoft.com/office/officeart/2005/8/layout/orgChart1"/>
    <dgm:cxn modelId="{54612801-179B-490B-92F3-6E61378F70E6}" type="presParOf" srcId="{9E4F24DF-BE43-44CB-8CDD-7AAE20F8AEBF}" destId="{E97ED2DA-616A-4659-BD99-BED1E889FEA8}" srcOrd="0" destOrd="0" presId="urn:microsoft.com/office/officeart/2005/8/layout/orgChart1"/>
    <dgm:cxn modelId="{2FE2898A-B099-4BE7-89A9-0C9F2A1B43C8}" type="presParOf" srcId="{E97ED2DA-616A-4659-BD99-BED1E889FEA8}" destId="{FFE23D85-5180-4CB8-8118-611680EC4F9B}" srcOrd="0" destOrd="0" presId="urn:microsoft.com/office/officeart/2005/8/layout/orgChart1"/>
    <dgm:cxn modelId="{E31E427E-2CCD-4586-B378-AC25397718F9}" type="presParOf" srcId="{E97ED2DA-616A-4659-BD99-BED1E889FEA8}" destId="{0A55395F-1FBE-423F-A981-C285B2B5AA53}" srcOrd="1" destOrd="0" presId="urn:microsoft.com/office/officeart/2005/8/layout/orgChart1"/>
    <dgm:cxn modelId="{DA1747FA-370B-4C13-A702-98DF719C98A8}" type="presParOf" srcId="{9E4F24DF-BE43-44CB-8CDD-7AAE20F8AEBF}" destId="{A77ADD65-13C7-489C-9F2C-30996164DC2F}" srcOrd="1" destOrd="0" presId="urn:microsoft.com/office/officeart/2005/8/layout/orgChart1"/>
    <dgm:cxn modelId="{2136457B-F2B9-4688-81C4-7E125FE512B0}" type="presParOf" srcId="{A77ADD65-13C7-489C-9F2C-30996164DC2F}" destId="{583CD9F3-0912-41D0-B569-00E07AC50BB1}" srcOrd="0" destOrd="0" presId="urn:microsoft.com/office/officeart/2005/8/layout/orgChart1"/>
    <dgm:cxn modelId="{6A9C23DF-EBFF-48E7-82F5-7A09175BF587}" type="presParOf" srcId="{A77ADD65-13C7-489C-9F2C-30996164DC2F}" destId="{F9FAF34A-FED4-4B20-8557-F4268C164E1E}" srcOrd="1" destOrd="0" presId="urn:microsoft.com/office/officeart/2005/8/layout/orgChart1"/>
    <dgm:cxn modelId="{5912BA1D-0BB8-4665-B51F-C01D1496461F}" type="presParOf" srcId="{F9FAF34A-FED4-4B20-8557-F4268C164E1E}" destId="{22E7C6EA-2232-4583-95B4-C3D21515074A}" srcOrd="0" destOrd="0" presId="urn:microsoft.com/office/officeart/2005/8/layout/orgChart1"/>
    <dgm:cxn modelId="{DD1C5342-1FC1-48CA-98F3-C86C875967D9}" type="presParOf" srcId="{22E7C6EA-2232-4583-95B4-C3D21515074A}" destId="{E7160749-3B83-4AD2-8253-9A248624DF23}" srcOrd="0" destOrd="0" presId="urn:microsoft.com/office/officeart/2005/8/layout/orgChart1"/>
    <dgm:cxn modelId="{9FC14A27-8EDB-43AB-9446-4274A6EFDD38}" type="presParOf" srcId="{22E7C6EA-2232-4583-95B4-C3D21515074A}" destId="{06EA74A7-B0C8-40F5-80A3-1A51546DFE84}" srcOrd="1" destOrd="0" presId="urn:microsoft.com/office/officeart/2005/8/layout/orgChart1"/>
    <dgm:cxn modelId="{AD693114-CC0F-4FD0-95DB-8CB3F8FAE5F4}" type="presParOf" srcId="{F9FAF34A-FED4-4B20-8557-F4268C164E1E}" destId="{4B83B316-6832-4DD4-977D-675520B05394}" srcOrd="1" destOrd="0" presId="urn:microsoft.com/office/officeart/2005/8/layout/orgChart1"/>
    <dgm:cxn modelId="{0576BF4E-F702-4DFB-A3A8-9441298139C9}" type="presParOf" srcId="{F9FAF34A-FED4-4B20-8557-F4268C164E1E}" destId="{60A77EC1-FA4E-4A27-8CAE-4EDAD9765945}" srcOrd="2" destOrd="0" presId="urn:microsoft.com/office/officeart/2005/8/layout/orgChart1"/>
    <dgm:cxn modelId="{FB5C4E91-AE9C-4828-9941-EC5EEE209BD4}" type="presParOf" srcId="{9E4F24DF-BE43-44CB-8CDD-7AAE20F8AEBF}" destId="{ACA9ECC5-253A-4CD0-9042-C812912711ED}" srcOrd="2" destOrd="0" presId="urn:microsoft.com/office/officeart/2005/8/layout/orgChart1"/>
    <dgm:cxn modelId="{36CA2107-3A82-4B16-953D-5E399C6007BB}" type="presParOf" srcId="{ACA9ECC5-253A-4CD0-9042-C812912711ED}" destId="{4D9FA463-7F36-44F6-88F8-C9A37A1348B3}" srcOrd="0" destOrd="0" presId="urn:microsoft.com/office/officeart/2005/8/layout/orgChart1"/>
    <dgm:cxn modelId="{54F3D010-392B-4954-ABA7-E8C4FFB3C42D}" type="presParOf" srcId="{ACA9ECC5-253A-4CD0-9042-C812912711ED}" destId="{CECEC9F0-06BC-4BB3-8BF1-947559B9FE15}" srcOrd="1" destOrd="0" presId="urn:microsoft.com/office/officeart/2005/8/layout/orgChart1"/>
    <dgm:cxn modelId="{C7B7F5B2-567D-4671-A279-891B626B0790}" type="presParOf" srcId="{CECEC9F0-06BC-4BB3-8BF1-947559B9FE15}" destId="{D901D620-841D-41D6-806A-51F0BA40F3BC}" srcOrd="0" destOrd="0" presId="urn:microsoft.com/office/officeart/2005/8/layout/orgChart1"/>
    <dgm:cxn modelId="{FA0486DF-81FE-43E7-BE7B-3A532E6BB96C}" type="presParOf" srcId="{D901D620-841D-41D6-806A-51F0BA40F3BC}" destId="{66C60901-A03D-4FE5-A0B1-B5BF4FE2019B}" srcOrd="0" destOrd="0" presId="urn:microsoft.com/office/officeart/2005/8/layout/orgChart1"/>
    <dgm:cxn modelId="{E37DEA72-EF73-482E-B13F-63C432A35E7F}" type="presParOf" srcId="{D901D620-841D-41D6-806A-51F0BA40F3BC}" destId="{57FC60FE-B3F2-47D2-A415-0787AD56B1AF}" srcOrd="1" destOrd="0" presId="urn:microsoft.com/office/officeart/2005/8/layout/orgChart1"/>
    <dgm:cxn modelId="{78384D3D-ED42-4637-91A8-D19ACA801584}" type="presParOf" srcId="{CECEC9F0-06BC-4BB3-8BF1-947559B9FE15}" destId="{8EEC6591-5A60-4F8B-9112-58496C321123}" srcOrd="1" destOrd="0" presId="urn:microsoft.com/office/officeart/2005/8/layout/orgChart1"/>
    <dgm:cxn modelId="{252DC5F0-19BA-4718-A96C-6779BF95C78F}" type="presParOf" srcId="{CECEC9F0-06BC-4BB3-8BF1-947559B9FE15}" destId="{A1CF3720-B98D-404E-88AE-E736ACD5B1C3}" srcOrd="2" destOrd="0" presId="urn:microsoft.com/office/officeart/2005/8/layout/orgChart1"/>
    <dgm:cxn modelId="{6988998C-2479-41E2-AC9D-05A507BB6193}" type="presParOf" srcId="{A1CF3720-B98D-404E-88AE-E736ACD5B1C3}" destId="{5AC8C22A-30A4-49B3-AB59-913B211A0ABD}" srcOrd="0" destOrd="0" presId="urn:microsoft.com/office/officeart/2005/8/layout/orgChart1"/>
    <dgm:cxn modelId="{F72FBE5B-F7F7-4656-A2A5-DD1BE6F08753}" type="presParOf" srcId="{A1CF3720-B98D-404E-88AE-E736ACD5B1C3}" destId="{80FE3D42-8C64-4AAB-AB6A-717D6691FD6B}" srcOrd="1" destOrd="0" presId="urn:microsoft.com/office/officeart/2005/8/layout/orgChart1"/>
    <dgm:cxn modelId="{C0817628-A6E3-4A26-9342-1404E6BD4275}" type="presParOf" srcId="{80FE3D42-8C64-4AAB-AB6A-717D6691FD6B}" destId="{5F810DB3-A9FD-4FE6-9519-F8179EBEE6D6}" srcOrd="0" destOrd="0" presId="urn:microsoft.com/office/officeart/2005/8/layout/orgChart1"/>
    <dgm:cxn modelId="{FCF0AE8A-9A9F-406C-8235-6B55422124A6}" type="presParOf" srcId="{5F810DB3-A9FD-4FE6-9519-F8179EBEE6D6}" destId="{CB9A3CF5-12B3-4AD5-95C5-45742699430B}" srcOrd="0" destOrd="0" presId="urn:microsoft.com/office/officeart/2005/8/layout/orgChart1"/>
    <dgm:cxn modelId="{A504413B-6D2A-4BDC-A626-AD4218C71B95}" type="presParOf" srcId="{5F810DB3-A9FD-4FE6-9519-F8179EBEE6D6}" destId="{5DBA1A32-14E1-425F-8389-8C00D548EF12}" srcOrd="1" destOrd="0" presId="urn:microsoft.com/office/officeart/2005/8/layout/orgChart1"/>
    <dgm:cxn modelId="{49EB7F0B-7693-4B20-90F5-134DD48CB74C}" type="presParOf" srcId="{80FE3D42-8C64-4AAB-AB6A-717D6691FD6B}" destId="{F7CC0102-4EED-4429-A1A4-3021C5936926}" srcOrd="1" destOrd="0" presId="urn:microsoft.com/office/officeart/2005/8/layout/orgChart1"/>
    <dgm:cxn modelId="{8D9F4F90-1D4B-4CBD-85CB-D4FF430A6DB8}" type="presParOf" srcId="{80FE3D42-8C64-4AAB-AB6A-717D6691FD6B}" destId="{06E0E44B-9E9C-4B0B-B95F-2421668F986D}" srcOrd="2" destOrd="0" presId="urn:microsoft.com/office/officeart/2005/8/layout/orgChart1"/>
    <dgm:cxn modelId="{38A8E167-8FF9-40E1-A7C4-BFF1453887F0}" type="presParOf" srcId="{A1CF3720-B98D-404E-88AE-E736ACD5B1C3}" destId="{9BCEB8CA-A640-48E7-A2B1-0C18798F74B3}" srcOrd="2" destOrd="0" presId="urn:microsoft.com/office/officeart/2005/8/layout/orgChart1"/>
    <dgm:cxn modelId="{3F9342DF-1A2F-4A16-8A41-03D10406270F}" type="presParOf" srcId="{A1CF3720-B98D-404E-88AE-E736ACD5B1C3}" destId="{7E8393B6-BE28-4BDD-815D-16E297AD490C}" srcOrd="3" destOrd="0" presId="urn:microsoft.com/office/officeart/2005/8/layout/orgChart1"/>
    <dgm:cxn modelId="{A0DBCA3F-FA31-4ED2-8BD7-87FA8F5C1F3B}" type="presParOf" srcId="{7E8393B6-BE28-4BDD-815D-16E297AD490C}" destId="{AA2C1C21-6635-4131-B688-197985272011}" srcOrd="0" destOrd="0" presId="urn:microsoft.com/office/officeart/2005/8/layout/orgChart1"/>
    <dgm:cxn modelId="{57269497-B9C2-4BDF-8FBF-BC1AC72DC4C9}" type="presParOf" srcId="{AA2C1C21-6635-4131-B688-197985272011}" destId="{3E15AC71-8DAD-49A7-82CF-C3D915C4999D}" srcOrd="0" destOrd="0" presId="urn:microsoft.com/office/officeart/2005/8/layout/orgChart1"/>
    <dgm:cxn modelId="{F514C84B-DC99-447F-A2AC-F14F1EB6B791}" type="presParOf" srcId="{AA2C1C21-6635-4131-B688-197985272011}" destId="{E61A9648-97E5-4117-8C8D-E542CB0292E6}" srcOrd="1" destOrd="0" presId="urn:microsoft.com/office/officeart/2005/8/layout/orgChart1"/>
    <dgm:cxn modelId="{A84FE08B-8CB4-40C3-8B30-3F5E57703F36}" type="presParOf" srcId="{7E8393B6-BE28-4BDD-815D-16E297AD490C}" destId="{7A08EAF1-CE2B-4613-902D-A6B30F6867A3}" srcOrd="1" destOrd="0" presId="urn:microsoft.com/office/officeart/2005/8/layout/orgChart1"/>
    <dgm:cxn modelId="{B52EB8AF-2A93-4A6E-AEA0-3386FE1ECD3C}" type="presParOf" srcId="{7E8393B6-BE28-4BDD-815D-16E297AD490C}" destId="{29918B98-C795-42F2-A049-9F611BDB6093}" srcOrd="2" destOrd="0" presId="urn:microsoft.com/office/officeart/2005/8/layout/orgChart1"/>
    <dgm:cxn modelId="{A6CA0ECE-E9E4-4845-A247-875DF91FA28C}" type="presParOf" srcId="{29918B98-C795-42F2-A049-9F611BDB6093}" destId="{3D26D083-F46E-4A9E-85B2-56887985FF33}" srcOrd="0" destOrd="0" presId="urn:microsoft.com/office/officeart/2005/8/layout/orgChart1"/>
    <dgm:cxn modelId="{6CED63A8-A435-40DF-AF12-5CF4F77E22D3}" type="presParOf" srcId="{29918B98-C795-42F2-A049-9F611BDB6093}" destId="{EBBAA5CA-FD67-46EA-A137-E3C9A6B31B08}" srcOrd="1" destOrd="0" presId="urn:microsoft.com/office/officeart/2005/8/layout/orgChart1"/>
    <dgm:cxn modelId="{74842BF5-A0F9-4A8E-B1D6-790E5097E5FC}" type="presParOf" srcId="{EBBAA5CA-FD67-46EA-A137-E3C9A6B31B08}" destId="{A7EDF9AC-16C3-491C-9157-D5905D949282}" srcOrd="0" destOrd="0" presId="urn:microsoft.com/office/officeart/2005/8/layout/orgChart1"/>
    <dgm:cxn modelId="{747D43A8-9CE8-4110-9DAB-884586A4985F}" type="presParOf" srcId="{A7EDF9AC-16C3-491C-9157-D5905D949282}" destId="{B63B684B-F153-4FDC-854E-451FD40FF410}" srcOrd="0" destOrd="0" presId="urn:microsoft.com/office/officeart/2005/8/layout/orgChart1"/>
    <dgm:cxn modelId="{EC42CF82-11FA-420E-8D74-2950378E98AC}" type="presParOf" srcId="{A7EDF9AC-16C3-491C-9157-D5905D949282}" destId="{C41CC007-19F0-4D25-BD74-50003B3EF632}" srcOrd="1" destOrd="0" presId="urn:microsoft.com/office/officeart/2005/8/layout/orgChart1"/>
    <dgm:cxn modelId="{3F0CD860-794A-4952-9D0E-030B451DEE85}" type="presParOf" srcId="{EBBAA5CA-FD67-46EA-A137-E3C9A6B31B08}" destId="{D89C5B6B-2279-4CA3-B7A2-5DF25C6C06A5}" srcOrd="1" destOrd="0" presId="urn:microsoft.com/office/officeart/2005/8/layout/orgChart1"/>
    <dgm:cxn modelId="{A4FA0A06-448D-4D88-ADD5-1CC3DE5FD16B}" type="presParOf" srcId="{EBBAA5CA-FD67-46EA-A137-E3C9A6B31B08}" destId="{C63267CD-73F1-40DF-BE08-C3F4772A01A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7CE9BB-22BB-4F7B-9827-1DED6C8A0AD6}" type="datetimeFigureOut">
              <a:rPr lang="en-GB" smtClean="0"/>
              <a:pPr/>
              <a:t>24/02/2015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813E63-6E36-4732-B5AA-D42F606C4A0B}" type="slidenum">
              <a:rPr lang="en-GB" smtClean="0"/>
              <a:pPr/>
              <a:t>‹#›</a:t>
            </a:fld>
            <a:endParaRPr lang="en-GB"/>
          </a:p>
        </p:txBody>
      </p:sp>
    </p:spTree>
    <p:extLst>
      <p:ext uri="{BB962C8B-B14F-4D97-AF65-F5344CB8AC3E}">
        <p14:creationId xmlns:p14="http://schemas.microsoft.com/office/powerpoint/2010/main" val="740079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B813E63-6E36-4732-B5AA-D42F606C4A0B}" type="slidenum">
              <a:rPr lang="en-GB" smtClean="0"/>
              <a:pPr/>
              <a:t>7</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457F5D0-F13F-4CC1-A92C-7F16F5E38ABD}" type="slidenum">
              <a:rPr lang="en-GB" smtClean="0"/>
              <a:pPr/>
              <a:t>9</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44D7741-264E-4D0E-ACD1-634496E88D55}" type="datetimeFigureOut">
              <a:rPr lang="en-GB" smtClean="0"/>
              <a:pPr/>
              <a:t>24/02/2015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3EDE2F-7699-43EC-80B5-0E24FBC84B69}"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4D7741-264E-4D0E-ACD1-634496E88D55}" type="datetimeFigureOut">
              <a:rPr lang="en-GB" smtClean="0"/>
              <a:pPr/>
              <a:t>24/02/2015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3EDE2F-7699-43EC-80B5-0E24FBC84B69}"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4D7741-264E-4D0E-ACD1-634496E88D55}" type="datetimeFigureOut">
              <a:rPr lang="en-GB" smtClean="0"/>
              <a:pPr/>
              <a:t>24/02/2015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3EDE2F-7699-43EC-80B5-0E24FBC84B69}"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4D7741-264E-4D0E-ACD1-634496E88D55}" type="datetimeFigureOut">
              <a:rPr lang="en-GB" smtClean="0"/>
              <a:pPr/>
              <a:t>24/02/2015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3EDE2F-7699-43EC-80B5-0E24FBC84B69}"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4D7741-264E-4D0E-ACD1-634496E88D55}" type="datetimeFigureOut">
              <a:rPr lang="en-GB" smtClean="0"/>
              <a:pPr/>
              <a:t>24/02/2015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3EDE2F-7699-43EC-80B5-0E24FBC84B69}"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44D7741-264E-4D0E-ACD1-634496E88D55}" type="datetimeFigureOut">
              <a:rPr lang="en-GB" smtClean="0"/>
              <a:pPr/>
              <a:t>24/02/2015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3EDE2F-7699-43EC-80B5-0E24FBC84B69}"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44D7741-264E-4D0E-ACD1-634496E88D55}" type="datetimeFigureOut">
              <a:rPr lang="en-GB" smtClean="0"/>
              <a:pPr/>
              <a:t>24/02/2015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A3EDE2F-7699-43EC-80B5-0E24FBC84B69}"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44D7741-264E-4D0E-ACD1-634496E88D55}" type="datetimeFigureOut">
              <a:rPr lang="en-GB" smtClean="0"/>
              <a:pPr/>
              <a:t>24/02/2015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A3EDE2F-7699-43EC-80B5-0E24FBC84B69}"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4D7741-264E-4D0E-ACD1-634496E88D55}" type="datetimeFigureOut">
              <a:rPr lang="en-GB" smtClean="0"/>
              <a:pPr/>
              <a:t>24/02/2015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A3EDE2F-7699-43EC-80B5-0E24FBC84B69}"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4D7741-264E-4D0E-ACD1-634496E88D55}" type="datetimeFigureOut">
              <a:rPr lang="en-GB" smtClean="0"/>
              <a:pPr/>
              <a:t>24/02/2015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3EDE2F-7699-43EC-80B5-0E24FBC84B69}"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4D7741-264E-4D0E-ACD1-634496E88D55}" type="datetimeFigureOut">
              <a:rPr lang="en-GB" smtClean="0"/>
              <a:pPr/>
              <a:t>24/02/2015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3EDE2F-7699-43EC-80B5-0E24FBC84B69}"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4D7741-264E-4D0E-ACD1-634496E88D55}" type="datetimeFigureOut">
              <a:rPr lang="en-GB" smtClean="0"/>
              <a:pPr/>
              <a:t>24/02/2015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3EDE2F-7699-43EC-80B5-0E24FBC84B69}"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cipd.co.uk/pressoffice/press-releases/zero-hours-contracts-more-widespread-thought-050813.aspx" TargetMode="External"/><Relationship Id="rId2" Type="http://schemas.openxmlformats.org/officeDocument/2006/relationships/hyperlink" Target="http://www.acas.org.uk/index.aspx?articleid=3886"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2"/>
          </a:solidFill>
        </p:spPr>
        <p:txBody>
          <a:bodyPr/>
          <a:lstStyle/>
          <a:p>
            <a:r>
              <a:rPr lang="en-GB" dirty="0" smtClean="0"/>
              <a:t>The transformation of labour law</a:t>
            </a:r>
            <a:endParaRPr lang="en-GB" dirty="0"/>
          </a:p>
        </p:txBody>
      </p:sp>
      <p:sp>
        <p:nvSpPr>
          <p:cNvPr id="3" name="Subtitle 2"/>
          <p:cNvSpPr>
            <a:spLocks noGrp="1"/>
          </p:cNvSpPr>
          <p:nvPr>
            <p:ph type="subTitle" idx="1"/>
          </p:nvPr>
        </p:nvSpPr>
        <p:spPr/>
        <p:txBody>
          <a:bodyPr/>
          <a:lstStyle/>
          <a:p>
            <a:r>
              <a:rPr lang="en-GB" dirty="0" smtClean="0"/>
              <a:t>Catherine Barnard</a:t>
            </a:r>
          </a:p>
          <a:p>
            <a:r>
              <a:rPr lang="en-GB" dirty="0" smtClean="0"/>
              <a:t>Trinity College, Cambridge</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Position in the UK </a:t>
            </a:r>
            <a:endParaRPr lang="en-GB" dirty="0"/>
          </a:p>
        </p:txBody>
      </p:sp>
      <p:sp>
        <p:nvSpPr>
          <p:cNvPr id="3" name="Content Placeholder 2"/>
          <p:cNvSpPr>
            <a:spLocks noGrp="1"/>
          </p:cNvSpPr>
          <p:nvPr>
            <p:ph idx="1"/>
          </p:nvPr>
        </p:nvSpPr>
        <p:spPr>
          <a:xfrm>
            <a:off x="457200" y="1268760"/>
            <a:ext cx="8229600" cy="4857403"/>
          </a:xfrm>
        </p:spPr>
        <p:txBody>
          <a:bodyPr>
            <a:normAutofit fontScale="70000" lnSpcReduction="20000"/>
          </a:bodyPr>
          <a:lstStyle/>
          <a:p>
            <a:r>
              <a:rPr lang="en-GB" dirty="0" smtClean="0"/>
              <a:t>Different types of contracts unknown </a:t>
            </a:r>
            <a:r>
              <a:rPr lang="en-GB" i="1" dirty="0" smtClean="0"/>
              <a:t>in law</a:t>
            </a:r>
            <a:r>
              <a:rPr lang="en-GB" dirty="0" smtClean="0"/>
              <a:t> (historic state abstensionism): single contract</a:t>
            </a:r>
          </a:p>
          <a:p>
            <a:r>
              <a:rPr lang="en-GB" dirty="0" smtClean="0"/>
              <a:t>All sorts of contractual permutations exist but these are </a:t>
            </a:r>
            <a:r>
              <a:rPr lang="en-GB" i="1" dirty="0" smtClean="0"/>
              <a:t>descriptive </a:t>
            </a:r>
            <a:r>
              <a:rPr lang="en-GB" dirty="0" smtClean="0"/>
              <a:t>terms </a:t>
            </a:r>
            <a:r>
              <a:rPr lang="en-GB" dirty="0" err="1" smtClean="0"/>
              <a:t>eg</a:t>
            </a:r>
            <a:endParaRPr lang="en-GB" dirty="0" smtClean="0"/>
          </a:p>
          <a:p>
            <a:pPr lvl="1"/>
            <a:r>
              <a:rPr lang="en-GB" dirty="0" smtClean="0"/>
              <a:t>Part time, fixed term, agency contracts</a:t>
            </a:r>
          </a:p>
          <a:p>
            <a:pPr lvl="1"/>
            <a:r>
              <a:rPr lang="en-GB" dirty="0" smtClean="0"/>
              <a:t>Term-time, zero-hours contracts, compressed hours, job sharing, annualised hours, flexi-time, staggered hours</a:t>
            </a:r>
          </a:p>
          <a:p>
            <a:r>
              <a:rPr lang="en-GB" dirty="0" smtClean="0"/>
              <a:t>Zero-hours contracts: </a:t>
            </a:r>
          </a:p>
          <a:p>
            <a:pPr lvl="1"/>
            <a:r>
              <a:rPr lang="en-GB" dirty="0" smtClean="0"/>
              <a:t>where people agree to be available for work as and when required, but have no guaranteed hours or times of work (</a:t>
            </a:r>
            <a:r>
              <a:rPr lang="en-GB" dirty="0" smtClean="0">
                <a:hlinkClick r:id="rId2"/>
              </a:rPr>
              <a:t>ACAS</a:t>
            </a:r>
            <a:r>
              <a:rPr lang="en-GB" dirty="0" smtClean="0"/>
              <a:t>)</a:t>
            </a:r>
          </a:p>
          <a:p>
            <a:pPr lvl="1"/>
            <a:r>
              <a:rPr lang="en-GB" dirty="0" smtClean="0"/>
              <a:t>hospitality, caring and higher education sectors (</a:t>
            </a:r>
            <a:r>
              <a:rPr lang="en-GB" dirty="0" smtClean="0">
                <a:hlinkClick r:id="rId3"/>
              </a:rPr>
              <a:t>CIPD </a:t>
            </a:r>
            <a:r>
              <a:rPr lang="en-GB" dirty="0" smtClean="0"/>
              <a:t>says 1 million (3-4%), ONS estimates for the fourth quarter of 2012 suggest 250,000 people were on zero-hours contracts (0.8% of the total workforce))</a:t>
            </a:r>
          </a:p>
          <a:p>
            <a:r>
              <a:rPr lang="en-GB" dirty="0" smtClean="0"/>
              <a:t>Little regulation of what goes into a contract</a:t>
            </a:r>
          </a:p>
          <a:p>
            <a:r>
              <a:rPr lang="en-GB" dirty="0" smtClean="0"/>
              <a:t>Easy to vary contracts in time of crisis: may be consensual or unilateral (</a:t>
            </a:r>
            <a:r>
              <a:rPr lang="en-GB" dirty="0" err="1" smtClean="0"/>
              <a:t>eg</a:t>
            </a:r>
            <a:r>
              <a:rPr lang="en-GB" dirty="0" smtClean="0"/>
              <a:t> reduction in hours, sabbatical arrangements)</a:t>
            </a:r>
          </a:p>
          <a:p>
            <a:pPr>
              <a:buNone/>
            </a:pPr>
            <a:endParaRPr lang="en-GB"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Cuts to the minimum wage</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Greece </a:t>
            </a:r>
          </a:p>
          <a:p>
            <a:pPr lvl="1"/>
            <a:r>
              <a:rPr lang="en-GB" dirty="0" smtClean="0"/>
              <a:t>the minimum wage has been cut by 22% and 32% for young workers; </a:t>
            </a:r>
          </a:p>
          <a:p>
            <a:pPr lvl="1"/>
            <a:r>
              <a:rPr lang="en-GB" dirty="0" smtClean="0"/>
              <a:t>reduction of monthly salaries of all public sector employees. Premiums for holidays (Christmas and Easter) and of annual leave reduced drastically. </a:t>
            </a:r>
          </a:p>
          <a:p>
            <a:pPr lvl="1"/>
            <a:r>
              <a:rPr lang="en-GB" dirty="0" smtClean="0"/>
              <a:t>Prohibition of any salary increases (in the future) for civil servants and public sector employees through either collective agreements or individual employment contracts.</a:t>
            </a:r>
          </a:p>
          <a:p>
            <a:r>
              <a:rPr lang="en-GB" dirty="0" smtClean="0"/>
              <a:t>Position in Portugal</a:t>
            </a:r>
          </a:p>
          <a:p>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solidFill>
            <a:schemeClr val="accent2">
              <a:lumMod val="40000"/>
              <a:lumOff val="60000"/>
            </a:schemeClr>
          </a:solidFill>
        </p:spPr>
        <p:txBody>
          <a:bodyPr/>
          <a:lstStyle/>
          <a:p>
            <a:r>
              <a:rPr lang="en-GB" dirty="0" smtClean="0"/>
              <a:t>Portugal, the crisis, labour market reforms and the Charter</a:t>
            </a:r>
            <a:endParaRPr lang="en-GB" dirty="0"/>
          </a:p>
        </p:txBody>
      </p:sp>
      <p:sp>
        <p:nvSpPr>
          <p:cNvPr id="5" name="Subtitle 4"/>
          <p:cNvSpPr>
            <a:spLocks noGrp="1"/>
          </p:cNvSpPr>
          <p:nvPr>
            <p:ph type="subTitle" idx="1"/>
          </p:nvPr>
        </p:nvSpPr>
        <p:spPr/>
        <p:txBody>
          <a:bodyPr/>
          <a:lstStyle/>
          <a:p>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Portuguese bailout</a:t>
            </a:r>
            <a:endParaRPr lang="es-ES_tradnl"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2174488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200739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lstStyle/>
          <a:p>
            <a:r>
              <a:rPr lang="en-GB" dirty="0" smtClean="0"/>
              <a:t>Challenge to the reforms</a:t>
            </a:r>
            <a:endParaRPr lang="es-ES_tradnl" dirty="0"/>
          </a:p>
        </p:txBody>
      </p:sp>
      <p:sp>
        <p:nvSpPr>
          <p:cNvPr id="3" name="Content Placeholder 2"/>
          <p:cNvSpPr>
            <a:spLocks noGrp="1"/>
          </p:cNvSpPr>
          <p:nvPr>
            <p:ph idx="1"/>
          </p:nvPr>
        </p:nvSpPr>
        <p:spPr/>
        <p:txBody>
          <a:bodyPr>
            <a:normAutofit/>
          </a:bodyPr>
          <a:lstStyle/>
          <a:p>
            <a:r>
              <a:rPr lang="en-GB" dirty="0" smtClean="0"/>
              <a:t>All unsuccessful </a:t>
            </a:r>
            <a:r>
              <a:rPr lang="en-GB" dirty="0" err="1" smtClean="0"/>
              <a:t>eg</a:t>
            </a:r>
            <a:r>
              <a:rPr lang="en-GB" dirty="0" smtClean="0"/>
              <a:t> Case </a:t>
            </a:r>
            <a:r>
              <a:rPr lang="en-GB" dirty="0"/>
              <a:t>C-134/12 </a:t>
            </a:r>
            <a:r>
              <a:rPr lang="en-GB" i="1" dirty="0"/>
              <a:t>Ministerul Administraţiei şi Internelor (MAI</a:t>
            </a:r>
            <a:r>
              <a:rPr lang="en-GB" i="1" dirty="0" smtClean="0"/>
              <a:t>) </a:t>
            </a:r>
            <a:r>
              <a:rPr lang="en-GB" i="1" dirty="0"/>
              <a:t>v Corpul Naţional al Poliţiştilor - Biroul Executiv Central </a:t>
            </a:r>
            <a:r>
              <a:rPr lang="en-GB" dirty="0"/>
              <a:t>[2012] ECR I-000; Case C-434/11 </a:t>
            </a:r>
            <a:r>
              <a:rPr lang="en-GB" i="1" dirty="0"/>
              <a:t>Corpul Naţional al Poliţiştilor v </a:t>
            </a:r>
            <a:r>
              <a:rPr lang="en-GB" i="1" dirty="0" smtClean="0"/>
              <a:t>MAI </a:t>
            </a:r>
            <a:r>
              <a:rPr lang="en-GB" dirty="0" smtClean="0"/>
              <a:t>[</a:t>
            </a:r>
            <a:r>
              <a:rPr lang="en-GB" dirty="0"/>
              <a:t>2011] ECR I-000</a:t>
            </a:r>
            <a:endParaRPr lang="es-ES_tradnl" dirty="0"/>
          </a:p>
        </p:txBody>
      </p:sp>
    </p:spTree>
    <p:extLst>
      <p:ext uri="{BB962C8B-B14F-4D97-AF65-F5344CB8AC3E}">
        <p14:creationId xmlns:p14="http://schemas.microsoft.com/office/powerpoint/2010/main" val="28835313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Case C-128/12 </a:t>
            </a:r>
            <a:r>
              <a:rPr lang="en-GB" i="1" dirty="0" smtClean="0"/>
              <a:t>Sindicatos </a:t>
            </a:r>
            <a:r>
              <a:rPr lang="en-GB" i="1" dirty="0"/>
              <a:t>dos Bancários do Norte</a:t>
            </a:r>
            <a:endParaRPr lang="es-ES_tradnl" dirty="0"/>
          </a:p>
        </p:txBody>
      </p:sp>
      <p:sp>
        <p:nvSpPr>
          <p:cNvPr id="3" name="Content Placeholder 2"/>
          <p:cNvSpPr>
            <a:spLocks noGrp="1"/>
          </p:cNvSpPr>
          <p:nvPr>
            <p:ph idx="1"/>
          </p:nvPr>
        </p:nvSpPr>
        <p:spPr/>
        <p:txBody>
          <a:bodyPr>
            <a:normAutofit fontScale="85000" lnSpcReduction="20000"/>
          </a:bodyPr>
          <a:lstStyle/>
          <a:p>
            <a:r>
              <a:rPr lang="en-GB" dirty="0" smtClean="0"/>
              <a:t>2</a:t>
            </a:r>
            <a:r>
              <a:rPr lang="en-GB" dirty="0"/>
              <a:t>. Is the salary cut made by the State, by means of the Lei do Orçamento de Estado para 2011, applicable only to persons employed in the public sector or by a public undertaking, contrary to the principle of prohibition of discrimination in that it discriminates on the basis of the public nature of the employment relationship? </a:t>
            </a:r>
            <a:endParaRPr lang="es-ES_tradnl" dirty="0"/>
          </a:p>
          <a:p>
            <a:r>
              <a:rPr lang="en-GB" dirty="0"/>
              <a:t>3. Must the right to working conditions that respect dignity, laid down in Article 31(1) of the Charter of Fundamental Rights of the European Union, be interpreted as meaning that it is unlawful to make salary cuts without the employee's consent, if the contract of employment is not first altered to that effect? </a:t>
            </a:r>
            <a:r>
              <a:rPr lang="en-GB" dirty="0" smtClean="0"/>
              <a:t>...</a:t>
            </a:r>
            <a:endParaRPr lang="es-ES_tradnl" dirty="0"/>
          </a:p>
        </p:txBody>
      </p:sp>
    </p:spTree>
    <p:extLst>
      <p:ext uri="{BB962C8B-B14F-4D97-AF65-F5344CB8AC3E}">
        <p14:creationId xmlns:p14="http://schemas.microsoft.com/office/powerpoint/2010/main" val="4534908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smtClean="0"/>
              <a:t>Sindicatos dos </a:t>
            </a:r>
            <a:r>
              <a:rPr lang="en-GB" i="1" dirty="0" err="1" smtClean="0"/>
              <a:t>Bancarios</a:t>
            </a:r>
            <a:r>
              <a:rPr lang="en-GB" i="1" dirty="0" smtClean="0"/>
              <a:t>: CJEU</a:t>
            </a:r>
            <a:endParaRPr lang="es-ES_tradnl" i="1" dirty="0"/>
          </a:p>
        </p:txBody>
      </p:sp>
      <p:sp>
        <p:nvSpPr>
          <p:cNvPr id="3" name="Content Placeholder 2"/>
          <p:cNvSpPr>
            <a:spLocks noGrp="1"/>
          </p:cNvSpPr>
          <p:nvPr>
            <p:ph idx="1"/>
          </p:nvPr>
        </p:nvSpPr>
        <p:spPr/>
        <p:txBody>
          <a:bodyPr>
            <a:normAutofit fontScale="55000" lnSpcReduction="20000"/>
          </a:bodyPr>
          <a:lstStyle/>
          <a:p>
            <a:pPr>
              <a:buNone/>
            </a:pPr>
            <a:r>
              <a:rPr lang="en-GB" i="1" dirty="0"/>
              <a:t>11. </a:t>
            </a:r>
            <a:r>
              <a:rPr lang="en-GB" i="1" dirty="0" err="1"/>
              <a:t>Toutefois</a:t>
            </a:r>
            <a:r>
              <a:rPr lang="en-GB" i="1" dirty="0"/>
              <a:t>, </a:t>
            </a:r>
            <a:r>
              <a:rPr lang="en-GB" i="1" dirty="0" err="1"/>
              <a:t>il</a:t>
            </a:r>
            <a:r>
              <a:rPr lang="en-GB" i="1" dirty="0"/>
              <a:t> </a:t>
            </a:r>
            <a:r>
              <a:rPr lang="en-GB" i="1" dirty="0" err="1"/>
              <a:t>convient</a:t>
            </a:r>
            <a:r>
              <a:rPr lang="en-GB" i="1" dirty="0"/>
              <a:t> de </a:t>
            </a:r>
            <a:r>
              <a:rPr lang="en-GB" i="1" dirty="0" err="1"/>
              <a:t>rappeler</a:t>
            </a:r>
            <a:r>
              <a:rPr lang="en-GB" i="1" dirty="0"/>
              <a:t> </a:t>
            </a:r>
            <a:r>
              <a:rPr lang="en-GB" i="1" dirty="0" err="1"/>
              <a:t>que</a:t>
            </a:r>
            <a:r>
              <a:rPr lang="en-GB" i="1" dirty="0"/>
              <a:t>, aux </a:t>
            </a:r>
            <a:r>
              <a:rPr lang="en-GB" i="1" dirty="0" err="1"/>
              <a:t>termes</a:t>
            </a:r>
            <a:r>
              <a:rPr lang="en-GB" i="1" dirty="0"/>
              <a:t> de </a:t>
            </a:r>
            <a:r>
              <a:rPr lang="en-GB" i="1" dirty="0" err="1"/>
              <a:t>l’article</a:t>
            </a:r>
            <a:r>
              <a:rPr lang="en-GB" i="1" dirty="0"/>
              <a:t> 51, </a:t>
            </a:r>
            <a:r>
              <a:rPr lang="en-GB" i="1" dirty="0" err="1"/>
              <a:t>paragraphe</a:t>
            </a:r>
            <a:r>
              <a:rPr lang="en-GB" i="1" dirty="0"/>
              <a:t> 1, de la </a:t>
            </a:r>
            <a:r>
              <a:rPr lang="en-GB" i="1" dirty="0" err="1"/>
              <a:t>Charte</a:t>
            </a:r>
            <a:r>
              <a:rPr lang="en-GB" i="1" dirty="0"/>
              <a:t>, les dispositions de </a:t>
            </a:r>
            <a:r>
              <a:rPr lang="en-GB" i="1" dirty="0" err="1"/>
              <a:t>celle</a:t>
            </a:r>
            <a:r>
              <a:rPr lang="en-GB" i="1" dirty="0"/>
              <a:t>-ci </a:t>
            </a:r>
            <a:r>
              <a:rPr lang="en-GB" i="1" dirty="0" err="1"/>
              <a:t>s’adressent</a:t>
            </a:r>
            <a:r>
              <a:rPr lang="en-GB" i="1" dirty="0"/>
              <a:t> «aux </a:t>
            </a:r>
            <a:r>
              <a:rPr lang="en-GB" i="1" dirty="0" err="1"/>
              <a:t>États</a:t>
            </a:r>
            <a:r>
              <a:rPr lang="en-GB" i="1" dirty="0"/>
              <a:t> </a:t>
            </a:r>
            <a:r>
              <a:rPr lang="en-GB" i="1" dirty="0" err="1"/>
              <a:t>membres</a:t>
            </a:r>
            <a:r>
              <a:rPr lang="en-GB" i="1" dirty="0"/>
              <a:t> </a:t>
            </a:r>
            <a:r>
              <a:rPr lang="en-GB" i="1" dirty="0" err="1"/>
              <a:t>uniquement</a:t>
            </a:r>
            <a:r>
              <a:rPr lang="en-GB" i="1" dirty="0"/>
              <a:t> </a:t>
            </a:r>
            <a:r>
              <a:rPr lang="en-GB" i="1" dirty="0" err="1"/>
              <a:t>lorsqu’ils</a:t>
            </a:r>
            <a:r>
              <a:rPr lang="en-GB" i="1" dirty="0"/>
              <a:t> </a:t>
            </a:r>
            <a:r>
              <a:rPr lang="en-GB" i="1" dirty="0" err="1"/>
              <a:t>mettent</a:t>
            </a:r>
            <a:r>
              <a:rPr lang="en-GB" i="1" dirty="0"/>
              <a:t> en </a:t>
            </a:r>
            <a:r>
              <a:rPr lang="en-GB" i="1" dirty="0" err="1"/>
              <a:t>œuvre</a:t>
            </a:r>
            <a:r>
              <a:rPr lang="en-GB" i="1" dirty="0"/>
              <a:t> le droit de </a:t>
            </a:r>
            <a:r>
              <a:rPr lang="en-GB" i="1" dirty="0" err="1"/>
              <a:t>l’Union</a:t>
            </a:r>
            <a:r>
              <a:rPr lang="en-GB" i="1" dirty="0"/>
              <a:t>» et </a:t>
            </a:r>
            <a:r>
              <a:rPr lang="en-GB" i="1" dirty="0" err="1"/>
              <a:t>que</a:t>
            </a:r>
            <a:r>
              <a:rPr lang="en-GB" i="1" dirty="0"/>
              <a:t>, en </a:t>
            </a:r>
            <a:r>
              <a:rPr lang="en-GB" i="1" dirty="0" err="1"/>
              <a:t>vertu</a:t>
            </a:r>
            <a:r>
              <a:rPr lang="en-GB" i="1" dirty="0"/>
              <a:t> de </a:t>
            </a:r>
            <a:r>
              <a:rPr lang="en-GB" i="1" dirty="0" err="1"/>
              <a:t>l’article</a:t>
            </a:r>
            <a:r>
              <a:rPr lang="en-GB" i="1" dirty="0"/>
              <a:t> 6, </a:t>
            </a:r>
            <a:r>
              <a:rPr lang="en-GB" i="1" dirty="0" err="1"/>
              <a:t>paragraphe</a:t>
            </a:r>
            <a:r>
              <a:rPr lang="en-GB" i="1" dirty="0"/>
              <a:t> 1, TUE, qui </a:t>
            </a:r>
            <a:r>
              <a:rPr lang="en-GB" i="1" dirty="0" err="1"/>
              <a:t>attribue</a:t>
            </a:r>
            <a:r>
              <a:rPr lang="en-GB" i="1" dirty="0"/>
              <a:t> </a:t>
            </a:r>
            <a:r>
              <a:rPr lang="en-GB" i="1" dirty="0" err="1"/>
              <a:t>une</a:t>
            </a:r>
            <a:r>
              <a:rPr lang="en-GB" i="1" dirty="0"/>
              <a:t> </a:t>
            </a:r>
            <a:r>
              <a:rPr lang="en-GB" i="1" dirty="0" err="1"/>
              <a:t>valeur</a:t>
            </a:r>
            <a:r>
              <a:rPr lang="en-GB" i="1" dirty="0"/>
              <a:t> </a:t>
            </a:r>
            <a:r>
              <a:rPr lang="en-GB" i="1" dirty="0" err="1"/>
              <a:t>contraignante</a:t>
            </a:r>
            <a:r>
              <a:rPr lang="en-GB" i="1" dirty="0"/>
              <a:t> à la </a:t>
            </a:r>
            <a:r>
              <a:rPr lang="en-GB" i="1" dirty="0" err="1"/>
              <a:t>Charte</a:t>
            </a:r>
            <a:r>
              <a:rPr lang="en-GB" i="1" dirty="0"/>
              <a:t>, </a:t>
            </a:r>
            <a:r>
              <a:rPr lang="en-GB" i="1" dirty="0" err="1"/>
              <a:t>celle</a:t>
            </a:r>
            <a:r>
              <a:rPr lang="en-GB" i="1" dirty="0"/>
              <a:t>-ci ne </a:t>
            </a:r>
            <a:r>
              <a:rPr lang="en-GB" i="1" dirty="0" err="1"/>
              <a:t>crée</a:t>
            </a:r>
            <a:r>
              <a:rPr lang="en-GB" i="1" dirty="0"/>
              <a:t> </a:t>
            </a:r>
            <a:r>
              <a:rPr lang="en-GB" i="1" dirty="0" err="1"/>
              <a:t>aucune</a:t>
            </a:r>
            <a:r>
              <a:rPr lang="en-GB" i="1" dirty="0"/>
              <a:t> </a:t>
            </a:r>
            <a:r>
              <a:rPr lang="en-GB" i="1" dirty="0" err="1"/>
              <a:t>compétence</a:t>
            </a:r>
            <a:r>
              <a:rPr lang="en-GB" i="1" dirty="0"/>
              <a:t> nouvelle pour </a:t>
            </a:r>
            <a:r>
              <a:rPr lang="en-GB" i="1" dirty="0" err="1"/>
              <a:t>l’Union</a:t>
            </a:r>
            <a:r>
              <a:rPr lang="en-GB" i="1" dirty="0"/>
              <a:t> et ne </a:t>
            </a:r>
            <a:r>
              <a:rPr lang="en-GB" i="1" dirty="0" err="1"/>
              <a:t>modifie</a:t>
            </a:r>
            <a:r>
              <a:rPr lang="en-GB" i="1" dirty="0"/>
              <a:t> pas les </a:t>
            </a:r>
            <a:r>
              <a:rPr lang="en-GB" i="1" dirty="0" err="1"/>
              <a:t>compétences</a:t>
            </a:r>
            <a:r>
              <a:rPr lang="en-GB" i="1" dirty="0"/>
              <a:t> de </a:t>
            </a:r>
            <a:r>
              <a:rPr lang="en-GB" i="1" dirty="0" err="1"/>
              <a:t>cette</a:t>
            </a:r>
            <a:r>
              <a:rPr lang="en-GB" i="1" dirty="0"/>
              <a:t> </a:t>
            </a:r>
            <a:r>
              <a:rPr lang="en-GB" i="1" dirty="0" err="1"/>
              <a:t>dernière</a:t>
            </a:r>
            <a:r>
              <a:rPr lang="en-GB" i="1" dirty="0"/>
              <a:t> (</a:t>
            </a:r>
            <a:r>
              <a:rPr lang="en-GB" i="1" dirty="0" err="1"/>
              <a:t>voir</a:t>
            </a:r>
            <a:r>
              <a:rPr lang="en-GB" i="1" dirty="0"/>
              <a:t> </a:t>
            </a:r>
            <a:r>
              <a:rPr lang="en-GB" i="1" dirty="0" err="1"/>
              <a:t>ordonnances</a:t>
            </a:r>
            <a:r>
              <a:rPr lang="en-GB" i="1" dirty="0"/>
              <a:t> </a:t>
            </a:r>
            <a:r>
              <a:rPr lang="en-GB" i="1" dirty="0" err="1"/>
              <a:t>Asparuhov</a:t>
            </a:r>
            <a:r>
              <a:rPr lang="en-GB" i="1" dirty="0"/>
              <a:t> </a:t>
            </a:r>
            <a:r>
              <a:rPr lang="en-GB" i="1" dirty="0" err="1"/>
              <a:t>Estov</a:t>
            </a:r>
            <a:r>
              <a:rPr lang="en-GB" i="1" dirty="0"/>
              <a:t> </a:t>
            </a:r>
            <a:r>
              <a:rPr lang="en-GB" i="1" dirty="0" err="1"/>
              <a:t>e.a</a:t>
            </a:r>
            <a:r>
              <a:rPr lang="en-GB" i="1" dirty="0"/>
              <a:t>., </a:t>
            </a:r>
            <a:r>
              <a:rPr lang="en-GB" i="1" dirty="0" err="1"/>
              <a:t>précitée</a:t>
            </a:r>
            <a:r>
              <a:rPr lang="en-GB" i="1" dirty="0"/>
              <a:t>, point 12; du 14 </a:t>
            </a:r>
            <a:r>
              <a:rPr lang="en-GB" i="1" dirty="0" err="1"/>
              <a:t>décembre</a:t>
            </a:r>
            <a:r>
              <a:rPr lang="en-GB" i="1" dirty="0"/>
              <a:t> 2011, </a:t>
            </a:r>
            <a:r>
              <a:rPr lang="en-GB" i="1" dirty="0" err="1"/>
              <a:t>Corpul</a:t>
            </a:r>
            <a:r>
              <a:rPr lang="en-GB" i="1" dirty="0"/>
              <a:t> </a:t>
            </a:r>
            <a:r>
              <a:rPr lang="en-GB" i="1" dirty="0" err="1"/>
              <a:t>Naţional</a:t>
            </a:r>
            <a:r>
              <a:rPr lang="en-GB" i="1" dirty="0"/>
              <a:t> al </a:t>
            </a:r>
            <a:r>
              <a:rPr lang="en-GB" i="1" dirty="0" err="1"/>
              <a:t>Poliţiştilor</a:t>
            </a:r>
            <a:r>
              <a:rPr lang="en-GB" i="1" dirty="0"/>
              <a:t>, </a:t>
            </a:r>
            <a:r>
              <a:rPr lang="en-GB" i="1" dirty="0" err="1"/>
              <a:t>précitée</a:t>
            </a:r>
            <a:r>
              <a:rPr lang="en-GB" i="1" dirty="0"/>
              <a:t>, point 15, </a:t>
            </a:r>
            <a:r>
              <a:rPr lang="en-GB" i="1" dirty="0" err="1"/>
              <a:t>ainsi</a:t>
            </a:r>
            <a:r>
              <a:rPr lang="en-GB" i="1" dirty="0"/>
              <a:t> </a:t>
            </a:r>
            <a:r>
              <a:rPr lang="en-GB" i="1" dirty="0" err="1"/>
              <a:t>que</a:t>
            </a:r>
            <a:r>
              <a:rPr lang="en-GB" i="1" dirty="0"/>
              <a:t> du 10 </a:t>
            </a:r>
            <a:r>
              <a:rPr lang="en-GB" i="1" dirty="0" err="1"/>
              <a:t>mai</a:t>
            </a:r>
            <a:r>
              <a:rPr lang="en-GB" i="1" dirty="0"/>
              <a:t> 2012, </a:t>
            </a:r>
            <a:r>
              <a:rPr lang="en-GB" i="1" dirty="0" err="1"/>
              <a:t>Corpul</a:t>
            </a:r>
            <a:r>
              <a:rPr lang="en-GB" i="1" dirty="0"/>
              <a:t> </a:t>
            </a:r>
            <a:r>
              <a:rPr lang="en-GB" i="1" dirty="0" err="1"/>
              <a:t>Naţional</a:t>
            </a:r>
            <a:r>
              <a:rPr lang="en-GB" i="1" dirty="0"/>
              <a:t> al </a:t>
            </a:r>
            <a:r>
              <a:rPr lang="en-GB" i="1" dirty="0" err="1"/>
              <a:t>Poliţiştilor</a:t>
            </a:r>
            <a:r>
              <a:rPr lang="en-GB" i="1" dirty="0"/>
              <a:t>, C-134/12, point 12).</a:t>
            </a:r>
            <a:endParaRPr lang="es-ES_tradnl" i="1" dirty="0"/>
          </a:p>
          <a:p>
            <a:pPr>
              <a:buNone/>
            </a:pPr>
            <a:r>
              <a:rPr lang="es-ES_tradnl" i="1" dirty="0"/>
              <a:t>12 </a:t>
            </a:r>
            <a:r>
              <a:rPr lang="es-ES_tradnl" i="1" dirty="0" err="1"/>
              <a:t>Or</a:t>
            </a:r>
            <a:r>
              <a:rPr lang="es-ES_tradnl" i="1" dirty="0"/>
              <a:t>, </a:t>
            </a:r>
            <a:r>
              <a:rPr lang="es-ES_tradnl" i="1" dirty="0" err="1"/>
              <a:t>malgré</a:t>
            </a:r>
            <a:r>
              <a:rPr lang="es-ES_tradnl" i="1" dirty="0"/>
              <a:t> les </a:t>
            </a:r>
            <a:r>
              <a:rPr lang="es-ES_tradnl" i="1" dirty="0" err="1"/>
              <a:t>doutes</a:t>
            </a:r>
            <a:r>
              <a:rPr lang="es-ES_tradnl" i="1" dirty="0"/>
              <a:t> </a:t>
            </a:r>
            <a:r>
              <a:rPr lang="es-ES_tradnl" i="1" dirty="0" err="1"/>
              <a:t>exprimés</a:t>
            </a:r>
            <a:r>
              <a:rPr lang="es-ES_tradnl" i="1" dirty="0"/>
              <a:t> par la </a:t>
            </a:r>
            <a:r>
              <a:rPr lang="es-ES_tradnl" i="1" dirty="0" err="1"/>
              <a:t>juridiction</a:t>
            </a:r>
            <a:r>
              <a:rPr lang="es-ES_tradnl" i="1" dirty="0"/>
              <a:t> de </a:t>
            </a:r>
            <a:r>
              <a:rPr lang="es-ES_tradnl" i="1" dirty="0" err="1"/>
              <a:t>renvoi</a:t>
            </a:r>
            <a:r>
              <a:rPr lang="es-ES_tradnl" i="1" dirty="0"/>
              <a:t> </a:t>
            </a:r>
            <a:r>
              <a:rPr lang="es-ES_tradnl" i="1" dirty="0" err="1"/>
              <a:t>quant</a:t>
            </a:r>
            <a:r>
              <a:rPr lang="es-ES_tradnl" i="1" dirty="0"/>
              <a:t> à la </a:t>
            </a:r>
            <a:r>
              <a:rPr lang="es-ES_tradnl" i="1" dirty="0" err="1"/>
              <a:t>conformité</a:t>
            </a:r>
            <a:r>
              <a:rPr lang="es-ES_tradnl" i="1" dirty="0"/>
              <a:t> de la </a:t>
            </a:r>
            <a:r>
              <a:rPr lang="es-ES_tradnl" i="1" dirty="0" err="1"/>
              <a:t>loi</a:t>
            </a:r>
            <a:r>
              <a:rPr lang="es-ES_tradnl" i="1" dirty="0"/>
              <a:t> de </a:t>
            </a:r>
            <a:r>
              <a:rPr lang="es-ES_tradnl" i="1" dirty="0" err="1"/>
              <a:t>finances</a:t>
            </a:r>
            <a:r>
              <a:rPr lang="es-ES_tradnl" i="1" dirty="0"/>
              <a:t> </a:t>
            </a:r>
            <a:r>
              <a:rPr lang="es-ES_tradnl" i="1" dirty="0" err="1"/>
              <a:t>pour</a:t>
            </a:r>
            <a:r>
              <a:rPr lang="es-ES_tradnl" i="1" dirty="0"/>
              <a:t> 2011 </a:t>
            </a:r>
            <a:r>
              <a:rPr lang="es-ES_tradnl" i="1" dirty="0" err="1"/>
              <a:t>avec</a:t>
            </a:r>
            <a:r>
              <a:rPr lang="es-ES_tradnl" i="1" dirty="0"/>
              <a:t> les </a:t>
            </a:r>
            <a:r>
              <a:rPr lang="es-ES_tradnl" i="1" dirty="0" err="1"/>
              <a:t>principes</a:t>
            </a:r>
            <a:r>
              <a:rPr lang="es-ES_tradnl" i="1" dirty="0"/>
              <a:t> et les </a:t>
            </a:r>
            <a:r>
              <a:rPr lang="es-ES_tradnl" i="1" dirty="0" err="1"/>
              <a:t>objectifs</a:t>
            </a:r>
            <a:r>
              <a:rPr lang="es-ES_tradnl" i="1" dirty="0"/>
              <a:t> </a:t>
            </a:r>
            <a:r>
              <a:rPr lang="es-ES_tradnl" i="1" dirty="0" err="1"/>
              <a:t>consacrés</a:t>
            </a:r>
            <a:r>
              <a:rPr lang="es-ES_tradnl" i="1" dirty="0"/>
              <a:t> par les </a:t>
            </a:r>
            <a:r>
              <a:rPr lang="es-ES_tradnl" i="1" dirty="0" err="1"/>
              <a:t>traités</a:t>
            </a:r>
            <a:r>
              <a:rPr lang="es-ES_tradnl" i="1" dirty="0"/>
              <a:t>, la </a:t>
            </a:r>
            <a:r>
              <a:rPr lang="es-ES_tradnl" i="1" dirty="0" err="1"/>
              <a:t>décision</a:t>
            </a:r>
            <a:r>
              <a:rPr lang="es-ES_tradnl" i="1" dirty="0"/>
              <a:t> de </a:t>
            </a:r>
            <a:r>
              <a:rPr lang="es-ES_tradnl" i="1" dirty="0" err="1"/>
              <a:t>renvoi</a:t>
            </a:r>
            <a:r>
              <a:rPr lang="es-ES_tradnl" i="1" dirty="0"/>
              <a:t> </a:t>
            </a:r>
            <a:r>
              <a:rPr lang="es-ES_tradnl" i="1" dirty="0" err="1"/>
              <a:t>ne</a:t>
            </a:r>
            <a:r>
              <a:rPr lang="es-ES_tradnl" i="1" dirty="0"/>
              <a:t> </a:t>
            </a:r>
            <a:r>
              <a:rPr lang="es-ES_tradnl" i="1" dirty="0" err="1"/>
              <a:t>contient</a:t>
            </a:r>
            <a:r>
              <a:rPr lang="es-ES_tradnl" i="1" dirty="0"/>
              <a:t> </a:t>
            </a:r>
            <a:r>
              <a:rPr lang="es-ES_tradnl" i="1" dirty="0" err="1"/>
              <a:t>aucun</a:t>
            </a:r>
            <a:r>
              <a:rPr lang="es-ES_tradnl" i="1" dirty="0"/>
              <a:t> </a:t>
            </a:r>
            <a:r>
              <a:rPr lang="es-ES_tradnl" i="1" dirty="0" err="1"/>
              <a:t>élément</a:t>
            </a:r>
            <a:r>
              <a:rPr lang="es-ES_tradnl" i="1" dirty="0"/>
              <a:t> </a:t>
            </a:r>
            <a:r>
              <a:rPr lang="es-ES_tradnl" i="1" dirty="0" err="1"/>
              <a:t>concret</a:t>
            </a:r>
            <a:r>
              <a:rPr lang="es-ES_tradnl" i="1" dirty="0"/>
              <a:t> </a:t>
            </a:r>
            <a:r>
              <a:rPr lang="es-ES_tradnl" i="1" dirty="0" err="1"/>
              <a:t>permettant</a:t>
            </a:r>
            <a:r>
              <a:rPr lang="es-ES_tradnl" i="1" dirty="0"/>
              <a:t> de </a:t>
            </a:r>
            <a:r>
              <a:rPr lang="es-ES_tradnl" i="1" dirty="0" err="1"/>
              <a:t>considérer</a:t>
            </a:r>
            <a:r>
              <a:rPr lang="es-ES_tradnl" i="1" dirty="0"/>
              <a:t> que </a:t>
            </a:r>
            <a:r>
              <a:rPr lang="es-ES_tradnl" i="1" dirty="0" err="1"/>
              <a:t>ladite</a:t>
            </a:r>
            <a:r>
              <a:rPr lang="es-ES_tradnl" i="1" dirty="0"/>
              <a:t> </a:t>
            </a:r>
            <a:r>
              <a:rPr lang="es-ES_tradnl" i="1" dirty="0" err="1"/>
              <a:t>loi</a:t>
            </a:r>
            <a:r>
              <a:rPr lang="es-ES_tradnl" i="1" dirty="0"/>
              <a:t> vise à </a:t>
            </a:r>
            <a:r>
              <a:rPr lang="es-ES_tradnl" i="1" dirty="0" err="1"/>
              <a:t>mettre</a:t>
            </a:r>
            <a:r>
              <a:rPr lang="es-ES_tradnl" i="1" dirty="0"/>
              <a:t> en </a:t>
            </a:r>
            <a:r>
              <a:rPr lang="es-ES_tradnl" i="1" dirty="0" err="1"/>
              <a:t>œuvre</a:t>
            </a:r>
            <a:r>
              <a:rPr lang="es-ES_tradnl" i="1" dirty="0"/>
              <a:t> le </a:t>
            </a:r>
            <a:r>
              <a:rPr lang="es-ES_tradnl" i="1" dirty="0" err="1"/>
              <a:t>droit</a:t>
            </a:r>
            <a:r>
              <a:rPr lang="es-ES_tradnl" i="1" dirty="0"/>
              <a:t> de </a:t>
            </a:r>
            <a:r>
              <a:rPr lang="es-ES_tradnl" i="1" dirty="0" err="1"/>
              <a:t>l’Union</a:t>
            </a:r>
            <a:r>
              <a:rPr lang="es-ES_tradnl" i="1" dirty="0"/>
              <a:t>.</a:t>
            </a:r>
          </a:p>
          <a:p>
            <a:pPr>
              <a:buNone/>
            </a:pPr>
            <a:r>
              <a:rPr lang="es-ES_tradnl" i="1" dirty="0" smtClean="0"/>
              <a:t>13 La </a:t>
            </a:r>
            <a:r>
              <a:rPr lang="es-ES_tradnl" i="1" dirty="0" err="1"/>
              <a:t>compétence</a:t>
            </a:r>
            <a:r>
              <a:rPr lang="es-ES_tradnl" i="1" dirty="0"/>
              <a:t> de la </a:t>
            </a:r>
            <a:r>
              <a:rPr lang="es-ES_tradnl" i="1" dirty="0" err="1"/>
              <a:t>Cour</a:t>
            </a:r>
            <a:r>
              <a:rPr lang="es-ES_tradnl" i="1" dirty="0"/>
              <a:t> </a:t>
            </a:r>
            <a:r>
              <a:rPr lang="es-ES_tradnl" i="1" dirty="0" err="1"/>
              <a:t>pour</a:t>
            </a:r>
            <a:r>
              <a:rPr lang="es-ES_tradnl" i="1" dirty="0"/>
              <a:t> </a:t>
            </a:r>
            <a:r>
              <a:rPr lang="es-ES_tradnl" i="1" dirty="0" err="1"/>
              <a:t>répondre</a:t>
            </a:r>
            <a:r>
              <a:rPr lang="es-ES_tradnl" i="1" dirty="0"/>
              <a:t> à la </a:t>
            </a:r>
            <a:r>
              <a:rPr lang="es-ES_tradnl" i="1" dirty="0" err="1"/>
              <a:t>présente</a:t>
            </a:r>
            <a:r>
              <a:rPr lang="es-ES_tradnl" i="1" dirty="0"/>
              <a:t> demande de </a:t>
            </a:r>
            <a:r>
              <a:rPr lang="es-ES_tradnl" i="1" dirty="0" err="1"/>
              <a:t>décision</a:t>
            </a:r>
            <a:r>
              <a:rPr lang="es-ES_tradnl" i="1" dirty="0"/>
              <a:t> </a:t>
            </a:r>
            <a:r>
              <a:rPr lang="es-ES_tradnl" i="1" dirty="0" err="1"/>
              <a:t>préjudicielle</a:t>
            </a:r>
            <a:r>
              <a:rPr lang="es-ES_tradnl" i="1" dirty="0"/>
              <a:t> </a:t>
            </a:r>
            <a:r>
              <a:rPr lang="es-ES_tradnl" i="1" dirty="0" err="1"/>
              <a:t>n’est</a:t>
            </a:r>
            <a:r>
              <a:rPr lang="es-ES_tradnl" i="1" dirty="0"/>
              <a:t> </a:t>
            </a:r>
            <a:r>
              <a:rPr lang="es-ES_tradnl" i="1" dirty="0" err="1"/>
              <a:t>donc</a:t>
            </a:r>
            <a:r>
              <a:rPr lang="es-ES_tradnl" i="1" dirty="0"/>
              <a:t> </a:t>
            </a:r>
            <a:r>
              <a:rPr lang="es-ES_tradnl" i="1" dirty="0" err="1"/>
              <a:t>pas</a:t>
            </a:r>
            <a:r>
              <a:rPr lang="es-ES_tradnl" i="1" dirty="0"/>
              <a:t> </a:t>
            </a:r>
            <a:r>
              <a:rPr lang="es-ES_tradnl" i="1" dirty="0" err="1" smtClean="0"/>
              <a:t>établie</a:t>
            </a:r>
            <a:r>
              <a:rPr lang="es-ES_tradnl" i="1" dirty="0" smtClean="0"/>
              <a:t/>
            </a:r>
            <a:br>
              <a:rPr lang="es-ES_tradnl" i="1" dirty="0" smtClean="0"/>
            </a:br>
            <a:r>
              <a:rPr lang="es-ES_tradnl" dirty="0" smtClean="0"/>
              <a:t/>
            </a:r>
            <a:br>
              <a:rPr lang="es-ES_tradnl" dirty="0" smtClean="0"/>
            </a:br>
            <a:r>
              <a:rPr lang="en-GB" dirty="0" smtClean="0"/>
              <a:t>See also </a:t>
            </a:r>
            <a:r>
              <a:rPr lang="es-ES_tradnl" dirty="0"/>
              <a:t>Case C-264/12 </a:t>
            </a:r>
            <a:r>
              <a:rPr lang="es-ES_tradnl" i="1" dirty="0"/>
              <a:t>Sindicato Nacional dos </a:t>
            </a:r>
            <a:r>
              <a:rPr lang="es-ES_tradnl" i="1" dirty="0" err="1"/>
              <a:t>Profissionais</a:t>
            </a:r>
            <a:r>
              <a:rPr lang="es-ES_tradnl" i="1" dirty="0"/>
              <a:t> de Seguros e </a:t>
            </a:r>
            <a:r>
              <a:rPr lang="es-ES_tradnl" i="1" dirty="0" err="1" smtClean="0"/>
              <a:t>Afins</a:t>
            </a:r>
            <a:endParaRPr lang="es-ES_tradnl" i="1" dirty="0" smtClean="0"/>
          </a:p>
          <a:p>
            <a:pPr>
              <a:buNone/>
            </a:pPr>
            <a:endParaRPr lang="es-ES_tradnl" sz="4400" i="1" dirty="0" smtClean="0"/>
          </a:p>
          <a:p>
            <a:r>
              <a:rPr lang="es-ES_tradnl" sz="4400" dirty="0" smtClean="0"/>
              <a:t>Role of </a:t>
            </a:r>
            <a:r>
              <a:rPr lang="es-ES_tradnl" sz="4400" dirty="0" err="1" smtClean="0"/>
              <a:t>Portuguese</a:t>
            </a:r>
            <a:r>
              <a:rPr lang="es-ES_tradnl" sz="4400" dirty="0" smtClean="0"/>
              <a:t> </a:t>
            </a:r>
            <a:r>
              <a:rPr lang="es-ES_tradnl" sz="4400" dirty="0" err="1" smtClean="0"/>
              <a:t>Constitutional</a:t>
            </a:r>
            <a:r>
              <a:rPr lang="es-ES_tradnl" sz="4400" dirty="0" smtClean="0"/>
              <a:t> </a:t>
            </a:r>
            <a:r>
              <a:rPr lang="es-ES_tradnl" sz="4400" dirty="0" err="1" smtClean="0"/>
              <a:t>Court</a:t>
            </a:r>
            <a:endParaRPr lang="es-ES_tradnl" sz="4400" dirty="0"/>
          </a:p>
          <a:p>
            <a:endParaRPr lang="es-ES_tradnl" dirty="0"/>
          </a:p>
          <a:p>
            <a:endParaRPr lang="es-ES_tradnl" dirty="0"/>
          </a:p>
        </p:txBody>
      </p:sp>
    </p:spTree>
    <p:extLst>
      <p:ext uri="{BB962C8B-B14F-4D97-AF65-F5344CB8AC3E}">
        <p14:creationId xmlns:p14="http://schemas.microsoft.com/office/powerpoint/2010/main" val="19077828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Portuguese reforms</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Portuguese </a:t>
            </a:r>
            <a:r>
              <a:rPr lang="en-GB" dirty="0" err="1" smtClean="0"/>
              <a:t>MoU</a:t>
            </a:r>
            <a:r>
              <a:rPr lang="en-GB" dirty="0" smtClean="0"/>
              <a:t>: ensuring that ‘the aggregate public sector wage bill as a share of GDP decreases in 2012 and 2013’ and reducing ‘pensions above EUR 1,500 according to the progressive rates applied to the wages of the public sector </a:t>
            </a:r>
            <a:r>
              <a:rPr lang="en-GB" i="1" dirty="0" smtClean="0"/>
              <a:t>as of January 2011</a:t>
            </a:r>
            <a:r>
              <a:rPr lang="en-GB" dirty="0" smtClean="0"/>
              <a:t>, with the aim of yielding savings of at least EUR 445 million’. </a:t>
            </a:r>
          </a:p>
          <a:p>
            <a:pPr lvl="1"/>
            <a:r>
              <a:rPr lang="en-GB" dirty="0" smtClean="0"/>
              <a:t>Lei do </a:t>
            </a:r>
            <a:r>
              <a:rPr lang="en-GB" dirty="0" err="1" smtClean="0"/>
              <a:t>Orçamento</a:t>
            </a:r>
            <a:r>
              <a:rPr lang="en-GB" dirty="0" smtClean="0"/>
              <a:t> do Estado </a:t>
            </a:r>
            <a:r>
              <a:rPr lang="en-GB" dirty="0" err="1" smtClean="0"/>
              <a:t>para</a:t>
            </a:r>
            <a:r>
              <a:rPr lang="en-GB" dirty="0" smtClean="0"/>
              <a:t> 2011 (budget law predated the bailout), Chapter III of which made special provision for public sector workers. Article 19 was headed ‘pay reduction’. Article 19(1) provided for a 3.5% pay cut for salaries of between 1500 and 2000 </a:t>
            </a:r>
            <a:r>
              <a:rPr lang="en-GB" dirty="0" err="1" smtClean="0"/>
              <a:t>euros</a:t>
            </a:r>
            <a:r>
              <a:rPr lang="en-GB" dirty="0" smtClean="0"/>
              <a:t> and a 10% cut on salaries above 4165 </a:t>
            </a:r>
            <a:r>
              <a:rPr lang="en-GB" dirty="0" err="1" smtClean="0"/>
              <a:t>euros</a:t>
            </a:r>
            <a:r>
              <a:rPr lang="en-GB" dirty="0" smtClean="0"/>
              <a:t>. </a:t>
            </a:r>
          </a:p>
          <a:p>
            <a:pPr lvl="1"/>
            <a:r>
              <a:rPr lang="en-GB" dirty="0" smtClean="0"/>
              <a:t>These pay cuts were unsuccessfully challenged before the Portuguese Constitutional Court. </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Portuguese challenges</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2012 budget: the suspension of the 13th and 14th month salary</a:t>
            </a:r>
          </a:p>
          <a:p>
            <a:pPr lvl="1"/>
            <a:r>
              <a:rPr lang="en-GB" dirty="0" smtClean="0"/>
              <a:t>ECJ refused to hear the case</a:t>
            </a:r>
          </a:p>
          <a:p>
            <a:pPr lvl="1"/>
            <a:r>
              <a:rPr lang="en-GB" dirty="0" smtClean="0"/>
              <a:t>Constitutional Court in </a:t>
            </a:r>
            <a:r>
              <a:rPr lang="en-GB" i="1" dirty="0" err="1" smtClean="0"/>
              <a:t>Acordão</a:t>
            </a:r>
            <a:r>
              <a:rPr lang="en-GB" i="1" dirty="0" smtClean="0"/>
              <a:t> 353/2012</a:t>
            </a:r>
            <a:r>
              <a:rPr lang="en-GB" dirty="0" smtClean="0"/>
              <a:t> found that Article 21 violated the principle of equal treatment</a:t>
            </a:r>
          </a:p>
          <a:p>
            <a:r>
              <a:rPr lang="en-GB" dirty="0" smtClean="0"/>
              <a:t>2013 budget: maintained most of the cuts</a:t>
            </a:r>
          </a:p>
          <a:p>
            <a:pPr lvl="1"/>
            <a:r>
              <a:rPr lang="en-GB" dirty="0" smtClean="0"/>
              <a:t>Constitutional Court  in </a:t>
            </a:r>
            <a:r>
              <a:rPr lang="es-ES" dirty="0" err="1" smtClean="0"/>
              <a:t>Acórdão</a:t>
            </a:r>
            <a:r>
              <a:rPr lang="es-ES" dirty="0" smtClean="0"/>
              <a:t> do Tribunal Constitucional 187/2013 </a:t>
            </a:r>
            <a:r>
              <a:rPr lang="en-GB" dirty="0" smtClean="0"/>
              <a:t>declared the budget unconstitutional for breaches of the principle of equality</a:t>
            </a:r>
          </a:p>
          <a:p>
            <a:r>
              <a:rPr lang="en-GB" dirty="0" smtClean="0"/>
              <a:t>The same happened in 2014 in respect of the 2014 budget, albeit that the focus of this case was on different measures (</a:t>
            </a:r>
            <a:r>
              <a:rPr lang="es-ES" dirty="0" err="1" smtClean="0"/>
              <a:t>Acórdão</a:t>
            </a:r>
            <a:r>
              <a:rPr lang="es-ES" dirty="0" smtClean="0"/>
              <a:t> do Tribunal Constitucional</a:t>
            </a:r>
            <a:r>
              <a:rPr lang="pt-PT" dirty="0" smtClean="0"/>
              <a:t> 413/2014)</a:t>
            </a:r>
            <a:endParaRPr lang="en-GB" dirty="0" smtClean="0"/>
          </a:p>
          <a:p>
            <a:pPr lvl="1"/>
            <a:endParaRPr lang="en-GB" dirty="0" smtClean="0"/>
          </a:p>
          <a:p>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Example of the involvement of others</a:t>
            </a:r>
            <a:endParaRPr lang="en-GB" dirty="0"/>
          </a:p>
        </p:txBody>
      </p:sp>
      <p:sp>
        <p:nvSpPr>
          <p:cNvPr id="3" name="Content Placeholder 2"/>
          <p:cNvSpPr>
            <a:spLocks noGrp="1"/>
          </p:cNvSpPr>
          <p:nvPr>
            <p:ph idx="1"/>
          </p:nvPr>
        </p:nvSpPr>
        <p:spPr>
          <a:xfrm>
            <a:off x="457200" y="1340768"/>
            <a:ext cx="8229600" cy="4785395"/>
          </a:xfrm>
        </p:spPr>
        <p:txBody>
          <a:bodyPr>
            <a:normAutofit fontScale="40000" lnSpcReduction="20000"/>
          </a:bodyPr>
          <a:lstStyle/>
          <a:p>
            <a:r>
              <a:rPr lang="en-GB" sz="4500" dirty="0" smtClean="0"/>
              <a:t>Question in the EP</a:t>
            </a:r>
            <a:r>
              <a:rPr lang="en-GB" dirty="0" smtClean="0"/>
              <a:t> (http://www.europarl.europa.eu/sides/getDoc.do?pubRef=-//EP//TEXT+WQ+E-2014-005633+0+DOC+XML+V0//EN)</a:t>
            </a:r>
          </a:p>
          <a:p>
            <a:pPr lvl="1"/>
            <a:r>
              <a:rPr lang="en-GB" dirty="0" smtClean="0"/>
              <a:t>'A recent report by the UN Special </a:t>
            </a:r>
            <a:r>
              <a:rPr lang="en-GB" dirty="0" err="1" smtClean="0"/>
              <a:t>Rapporteur</a:t>
            </a:r>
            <a:r>
              <a:rPr lang="en-GB" dirty="0" smtClean="0"/>
              <a:t> </a:t>
            </a:r>
            <a:r>
              <a:rPr lang="en-GB" dirty="0" err="1" smtClean="0"/>
              <a:t>Cephas</a:t>
            </a:r>
            <a:r>
              <a:rPr lang="en-GB" dirty="0" smtClean="0"/>
              <a:t> Lumina (UN A/HRC/25/50/Add.1) has found that the austerity measures being taken by the Greek Government as part of the fiscal adjustment programme are undermining the protection of the fundamental rights enshrined in international UN Conventions and the EU Charter of Fundamental Rights. The report recommends that creditors (and hence the EU) abide by a number of principles, including:</a:t>
            </a:r>
          </a:p>
          <a:p>
            <a:pPr lvl="2"/>
            <a:r>
              <a:rPr lang="en-GB" dirty="0" smtClean="0"/>
              <a:t>a) no provision of aid involving interventionist and humiliating policies that undermine development and human rights; </a:t>
            </a:r>
          </a:p>
          <a:p>
            <a:pPr lvl="2"/>
            <a:r>
              <a:rPr lang="en-GB" dirty="0" smtClean="0"/>
              <a:t>b) the inclusion of the reduction of unemployment and poverty as measurable targets in the adjustment programme; and </a:t>
            </a:r>
          </a:p>
          <a:p>
            <a:pPr lvl="2"/>
            <a:r>
              <a:rPr lang="en-GB" dirty="0" smtClean="0"/>
              <a:t>c) transparency in negotiations.</a:t>
            </a:r>
          </a:p>
          <a:p>
            <a:pPr>
              <a:buNone/>
            </a:pPr>
            <a:r>
              <a:rPr lang="en-GB" dirty="0" smtClean="0"/>
              <a:t> 	</a:t>
            </a:r>
            <a:r>
              <a:rPr lang="en-GB" sz="4500" dirty="0" smtClean="0"/>
              <a:t>On the basis of the above, will the Commission say:</a:t>
            </a:r>
          </a:p>
          <a:p>
            <a:pPr>
              <a:buNone/>
            </a:pPr>
            <a:r>
              <a:rPr lang="en-GB" sz="4500" dirty="0" smtClean="0"/>
              <a:t>	1.How does it view the positions adopted in the report on the violation of rights, including by the EU institutions, and the above recommendations that are also addressed to it?</a:t>
            </a:r>
          </a:p>
          <a:p>
            <a:pPr>
              <a:buNone/>
            </a:pPr>
            <a:r>
              <a:rPr lang="en-GB" sz="4500" dirty="0" smtClean="0"/>
              <a:t>	2.What will it do to put an end to the violation of rights in Greece, as part of its obligations under the Charter of Fundamental Rights?</a:t>
            </a:r>
            <a:r>
              <a:rPr lang="en-GB" sz="7000" dirty="0" smtClean="0"/>
              <a:t>'</a:t>
            </a:r>
          </a:p>
          <a:p>
            <a:r>
              <a:rPr lang="en-GB" sz="4500" dirty="0" smtClean="0"/>
              <a:t>Commission response</a:t>
            </a:r>
            <a:endParaRPr lang="en-GB" dirty="0" smtClean="0"/>
          </a:p>
          <a:p>
            <a:pPr>
              <a:buNone/>
            </a:pPr>
            <a:r>
              <a:rPr lang="en-GB" dirty="0" smtClean="0"/>
              <a:t> 	</a:t>
            </a:r>
            <a:r>
              <a:rPr lang="en-GB" i="1" dirty="0" smtClean="0"/>
              <a:t>'The Commission is committed to ensuring that, when EU law applies, CFREU rights will be respected. However, as regards [adjustment] programme documents [such as the </a:t>
            </a:r>
            <a:r>
              <a:rPr lang="en-GB" i="1" dirty="0" err="1" smtClean="0"/>
              <a:t>MoUs</a:t>
            </a:r>
            <a:r>
              <a:rPr lang="en-GB" i="1" dirty="0" smtClean="0"/>
              <a:t>], we are not dealing with EU law but with instruments that have been agreed between Greece and its creditors: consequently, the Charter cannot be invoked. It is up to Greece to ensure its international obligations regarding fundamental rights are upheld. [Nevertheless,] The </a:t>
            </a:r>
            <a:r>
              <a:rPr lang="en-GB" i="1" dirty="0" err="1" smtClean="0"/>
              <a:t>ECtHR</a:t>
            </a:r>
            <a:r>
              <a:rPr lang="en-GB" i="1" dirty="0" smtClean="0"/>
              <a:t> has declared that the specific measures taken by the Greek authorities are not in breach of the ECHR.'</a:t>
            </a:r>
            <a:endParaRPr lang="en-GB"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idx="1"/>
          </p:nvPr>
        </p:nvSpPr>
        <p:spPr>
          <a:xfrm>
            <a:off x="457200" y="1196752"/>
            <a:ext cx="8229600" cy="5472608"/>
          </a:xfrm>
        </p:spPr>
        <p:txBody>
          <a:bodyPr>
            <a:normAutofit fontScale="62500" lnSpcReduction="20000"/>
          </a:bodyPr>
          <a:lstStyle/>
          <a:p>
            <a:pPr>
              <a:buNone/>
            </a:pPr>
            <a:r>
              <a:rPr lang="en-GB" sz="4500" i="1" dirty="0" smtClean="0"/>
              <a:t>Agenda for new skills and jobs: A European contribution towards full employment</a:t>
            </a:r>
            <a:r>
              <a:rPr lang="en-GB" sz="4500" dirty="0" smtClean="0"/>
              <a:t>:</a:t>
            </a:r>
          </a:p>
          <a:p>
            <a:r>
              <a:rPr lang="en-GB" sz="3800" dirty="0" err="1" smtClean="0"/>
              <a:t>Flexicurity</a:t>
            </a:r>
            <a:r>
              <a:rPr lang="en-GB" sz="3800" dirty="0" smtClean="0"/>
              <a:t> policies are the best instrument to modernise labour markets: they must be revisited and adapted to the post-crisis context, in order to accelerate the pace of reform, reduce labour market segmentation, support gender equality and make transitions pay.</a:t>
            </a:r>
          </a:p>
          <a:p>
            <a:r>
              <a:rPr lang="en-GB" sz="3800" dirty="0" smtClean="0"/>
              <a:t>‘the crisis has highlighted the urgent need to pursue labour market reforms’:</a:t>
            </a:r>
          </a:p>
          <a:p>
            <a:pPr lvl="1"/>
            <a:r>
              <a:rPr lang="en-GB" sz="3800" dirty="0" smtClean="0"/>
              <a:t> ‘Flexible and reliable contractual arrangements’. </a:t>
            </a:r>
          </a:p>
          <a:p>
            <a:pPr lvl="2"/>
            <a:r>
              <a:rPr lang="en-GB" sz="2600" dirty="0" smtClean="0"/>
              <a:t>the </a:t>
            </a:r>
            <a:r>
              <a:rPr lang="en-GB" sz="2600" i="1" dirty="0" smtClean="0"/>
              <a:t>decentralisation of collective bargaining</a:t>
            </a:r>
            <a:r>
              <a:rPr lang="en-GB" sz="2600" dirty="0" smtClean="0"/>
              <a:t> or the revision of existing contractual arrangements [such as] </a:t>
            </a:r>
            <a:r>
              <a:rPr lang="en-GB" sz="2600" i="1" dirty="0" smtClean="0"/>
              <a:t>the use of open-ended contractual arrangements</a:t>
            </a:r>
            <a:r>
              <a:rPr lang="en-GB" sz="2600" dirty="0" smtClean="0"/>
              <a:t>, with a sufficiently long probation period and a gradual increase of protection rights</a:t>
            </a:r>
          </a:p>
          <a:p>
            <a:pPr lvl="2"/>
            <a:r>
              <a:rPr lang="en-GB" sz="2600" dirty="0" smtClean="0"/>
              <a:t>greater weight on internal flexibility in times of economic downturn. ... [I]</a:t>
            </a:r>
            <a:r>
              <a:rPr lang="en-GB" sz="2600" dirty="0" err="1" smtClean="0"/>
              <a:t>nternal</a:t>
            </a:r>
            <a:r>
              <a:rPr lang="en-GB" sz="2600" dirty="0" smtClean="0"/>
              <a:t> flexibility can help employers adjust labour input to a temporary fall in demand while preserving jobs which are viable in the longer term. the </a:t>
            </a:r>
            <a:r>
              <a:rPr lang="en-GB" sz="2600" i="1" dirty="0" smtClean="0"/>
              <a:t>adjustment of work organisation or working time</a:t>
            </a:r>
            <a:r>
              <a:rPr lang="en-GB" sz="2600" dirty="0" smtClean="0"/>
              <a:t> (e.g. short-time working arrangements). </a:t>
            </a:r>
          </a:p>
          <a:p>
            <a:pPr lvl="2"/>
            <a:r>
              <a:rPr lang="en-GB" sz="2600" i="1" dirty="0" smtClean="0"/>
              <a:t>External flexibility</a:t>
            </a:r>
            <a:r>
              <a:rPr lang="en-GB" sz="2600" dirty="0" smtClean="0"/>
              <a:t> remains essential in case of necessary structural adjustment in order to allow an efficient reallocation of resources</a:t>
            </a:r>
          </a:p>
          <a:p>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solidFill>
            <a:schemeClr val="accent2">
              <a:lumMod val="40000"/>
              <a:lumOff val="60000"/>
            </a:schemeClr>
          </a:solidFill>
        </p:spPr>
        <p:txBody>
          <a:bodyPr/>
          <a:lstStyle/>
          <a:p>
            <a:r>
              <a:rPr lang="en-GB" dirty="0" smtClean="0"/>
              <a:t>Conclusions</a:t>
            </a:r>
            <a:endParaRPr lang="en-GB" dirty="0"/>
          </a:p>
        </p:txBody>
      </p:sp>
      <p:sp>
        <p:nvSpPr>
          <p:cNvPr id="5" name="Subtitle 4"/>
          <p:cNvSpPr>
            <a:spLocks noGrp="1"/>
          </p:cNvSpPr>
          <p:nvPr>
            <p:ph type="subTitle" idx="1"/>
          </p:nvPr>
        </p:nvSpPr>
        <p:spPr/>
        <p:txBody>
          <a:bodyPr/>
          <a:lstStyle/>
          <a:p>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OECD report on Spain (Dec. 2013)</a:t>
            </a:r>
            <a:endParaRPr lang="en-GB" dirty="0"/>
          </a:p>
        </p:txBody>
      </p:sp>
      <p:sp>
        <p:nvSpPr>
          <p:cNvPr id="3" name="Content Placeholder 2"/>
          <p:cNvSpPr>
            <a:spLocks noGrp="1"/>
          </p:cNvSpPr>
          <p:nvPr>
            <p:ph idx="1"/>
          </p:nvPr>
        </p:nvSpPr>
        <p:spPr/>
        <p:txBody>
          <a:bodyPr>
            <a:normAutofit lnSpcReduction="10000"/>
          </a:bodyPr>
          <a:lstStyle/>
          <a:p>
            <a:r>
              <a:rPr lang="en-GB" dirty="0" smtClean="0"/>
              <a:t>The changes of internal-flexibility and collective-bargaining regulations have contributed to the significant wage moderation observed in Spain over the past year, .... While this wage moderation is affecting workers’ living standards, there is already evidence that it has started yielding its dividends in terms of employment performance and has contributed to </a:t>
            </a:r>
            <a:r>
              <a:rPr lang="en-GB" dirty="0" err="1" smtClean="0"/>
              <a:t>sav</a:t>
            </a:r>
            <a:r>
              <a:rPr lang="en-GB" dirty="0" smtClean="0"/>
              <a:t>[</a:t>
            </a:r>
            <a:r>
              <a:rPr lang="en-GB" dirty="0" err="1" smtClean="0"/>
              <a:t>ing</a:t>
            </a:r>
            <a:r>
              <a:rPr lang="en-GB" dirty="0" smtClean="0"/>
              <a:t>] jobs</a:t>
            </a:r>
            <a:r>
              <a:rPr lang="en-GB" smtClean="0"/>
              <a:t>. </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1026" name="Picture 2"/>
          <p:cNvPicPr>
            <a:picLocks noChangeAspect="1" noChangeArrowheads="1"/>
          </p:cNvPicPr>
          <p:nvPr/>
        </p:nvPicPr>
        <p:blipFill>
          <a:blip r:embed="rId2" cstate="print"/>
          <a:srcRect/>
          <a:stretch>
            <a:fillRect/>
          </a:stretch>
        </p:blipFill>
        <p:spPr bwMode="auto">
          <a:xfrm>
            <a:off x="-3564904" y="0"/>
            <a:ext cx="16576054" cy="7315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solidFill>
            <a:schemeClr val="accent2">
              <a:lumMod val="40000"/>
              <a:lumOff val="60000"/>
            </a:schemeClr>
          </a:solidFill>
        </p:spPr>
        <p:txBody>
          <a:bodyPr>
            <a:normAutofit fontScale="90000"/>
          </a:bodyPr>
          <a:lstStyle/>
          <a:p>
            <a:r>
              <a:rPr lang="en-GB" b="1" dirty="0" smtClean="0"/>
              <a:t/>
            </a:r>
            <a:br>
              <a:rPr lang="en-GB" b="1" dirty="0" smtClean="0"/>
            </a:br>
            <a:r>
              <a:rPr lang="en-GB" dirty="0" smtClean="0"/>
              <a:t>Overview of the reforms to labour law</a:t>
            </a:r>
            <a:r>
              <a:rPr lang="en-GB" sz="4000" dirty="0" smtClean="0"/>
              <a:t/>
            </a:r>
            <a:br>
              <a:rPr lang="en-GB" sz="4000" dirty="0" smtClean="0"/>
            </a:br>
            <a:endParaRPr lang="en-GB" dirty="0"/>
          </a:p>
        </p:txBody>
      </p:sp>
      <p:sp>
        <p:nvSpPr>
          <p:cNvPr id="5" name="Subtitle 4"/>
          <p:cNvSpPr>
            <a:spLocks noGrp="1"/>
          </p:cNvSpPr>
          <p:nvPr>
            <p:ph type="subTitle" idx="1"/>
          </p:nvPr>
        </p:nvSpPr>
        <p:spPr/>
        <p:txBody>
          <a:bodyPr/>
          <a:lstStyle/>
          <a:p>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Examples of reform</a:t>
            </a:r>
            <a:endParaRPr lang="en-GB" dirty="0"/>
          </a:p>
        </p:txBody>
      </p:sp>
      <p:sp>
        <p:nvSpPr>
          <p:cNvPr id="3" name="Content Placeholder 2"/>
          <p:cNvSpPr>
            <a:spLocks noGrp="1"/>
          </p:cNvSpPr>
          <p:nvPr>
            <p:ph idx="1"/>
          </p:nvPr>
        </p:nvSpPr>
        <p:spPr/>
        <p:txBody>
          <a:bodyPr>
            <a:normAutofit fontScale="92500" lnSpcReduction="20000"/>
          </a:bodyPr>
          <a:lstStyle/>
          <a:p>
            <a:pPr lvl="0"/>
            <a:r>
              <a:rPr lang="en-GB" dirty="0" smtClean="0"/>
              <a:t>Decentralisation of collective bargaining</a:t>
            </a:r>
          </a:p>
          <a:p>
            <a:pPr lvl="1"/>
            <a:r>
              <a:rPr lang="en-GB" dirty="0" smtClean="0"/>
              <a:t>Spain, Greece</a:t>
            </a:r>
          </a:p>
          <a:p>
            <a:pPr lvl="0"/>
            <a:r>
              <a:rPr lang="en-GB" dirty="0" smtClean="0"/>
              <a:t>Adjustment of working time</a:t>
            </a:r>
          </a:p>
          <a:p>
            <a:pPr lvl="1"/>
            <a:r>
              <a:rPr lang="en-GB" dirty="0" smtClean="0"/>
              <a:t>Increasing the annual limit of overtime (</a:t>
            </a:r>
            <a:r>
              <a:rPr lang="en-GB" dirty="0" err="1" smtClean="0"/>
              <a:t>eg</a:t>
            </a:r>
            <a:r>
              <a:rPr lang="en-GB" dirty="0" smtClean="0"/>
              <a:t> Hungary from 200 to 250 or even 300 hours if set up by collective agreement)</a:t>
            </a:r>
          </a:p>
          <a:p>
            <a:pPr lvl="1"/>
            <a:r>
              <a:rPr lang="en-GB" dirty="0" smtClean="0"/>
              <a:t>Reduction in overtime pay (</a:t>
            </a:r>
            <a:r>
              <a:rPr lang="en-GB" dirty="0" err="1" smtClean="0"/>
              <a:t>eg</a:t>
            </a:r>
            <a:r>
              <a:rPr lang="en-GB" dirty="0" smtClean="0"/>
              <a:t> Portugal 50%, for first hour of overtime, 75% for additional hours and 100% for overtime in holidays and Sundays). This has changed  to 25%, 37.5% and 50%)</a:t>
            </a:r>
          </a:p>
          <a:p>
            <a:pPr lvl="1"/>
            <a:r>
              <a:rPr lang="en-GB" dirty="0" smtClean="0"/>
              <a:t>Extension of reference period for calculating working time (</a:t>
            </a:r>
            <a:r>
              <a:rPr lang="en-GB" dirty="0" err="1" smtClean="0"/>
              <a:t>eg</a:t>
            </a:r>
            <a:r>
              <a:rPr lang="en-GB" dirty="0" smtClean="0"/>
              <a:t> Hungary from 3 </a:t>
            </a:r>
            <a:r>
              <a:rPr lang="en-GB" dirty="0" err="1" smtClean="0"/>
              <a:t>mths</a:t>
            </a:r>
            <a:r>
              <a:rPr lang="en-GB" dirty="0" smtClean="0"/>
              <a:t> to 4 </a:t>
            </a:r>
            <a:r>
              <a:rPr lang="en-GB" dirty="0" err="1" smtClean="0"/>
              <a:t>mths</a:t>
            </a:r>
            <a:r>
              <a:rPr lang="en-GB" dirty="0" smtClean="0"/>
              <a:t> to one year)</a:t>
            </a:r>
          </a:p>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Examples of reform (cont’d)</a:t>
            </a:r>
            <a:endParaRPr lang="en-GB" dirty="0"/>
          </a:p>
        </p:txBody>
      </p:sp>
      <p:sp>
        <p:nvSpPr>
          <p:cNvPr id="3" name="Content Placeholder 2"/>
          <p:cNvSpPr>
            <a:spLocks noGrp="1"/>
          </p:cNvSpPr>
          <p:nvPr>
            <p:ph idx="1"/>
          </p:nvPr>
        </p:nvSpPr>
        <p:spPr/>
        <p:txBody>
          <a:bodyPr>
            <a:normAutofit/>
          </a:bodyPr>
          <a:lstStyle/>
          <a:p>
            <a:pPr lvl="0"/>
            <a:r>
              <a:rPr lang="en-GB" dirty="0" smtClean="0"/>
              <a:t>Relaxation of the rules relating to hiring and firing</a:t>
            </a:r>
          </a:p>
          <a:p>
            <a:pPr lvl="1"/>
            <a:r>
              <a:rPr lang="en-GB" dirty="0" smtClean="0"/>
              <a:t>Reduction in levels of compensation</a:t>
            </a:r>
          </a:p>
          <a:p>
            <a:pPr lvl="1"/>
            <a:r>
              <a:rPr lang="en-GB" dirty="0" smtClean="0"/>
              <a:t>Introduction of probation periods</a:t>
            </a:r>
          </a:p>
          <a:p>
            <a:pPr lvl="1"/>
            <a:r>
              <a:rPr lang="en-GB" dirty="0" smtClean="0"/>
              <a:t>Individual redundancies made easier</a:t>
            </a:r>
          </a:p>
          <a:p>
            <a:pPr lvl="1"/>
            <a:r>
              <a:rPr lang="en-GB" dirty="0" smtClean="0"/>
              <a:t>Collective redundancies</a:t>
            </a:r>
          </a:p>
          <a:p>
            <a:pPr lvl="2"/>
            <a:r>
              <a:rPr lang="en-GB" dirty="0" smtClean="0"/>
              <a:t>Shorter periods of consultation</a:t>
            </a:r>
          </a:p>
          <a:p>
            <a:pPr lvl="2"/>
            <a:r>
              <a:rPr lang="en-GB" dirty="0" smtClean="0"/>
              <a:t>Less use of third party intervention</a:t>
            </a:r>
          </a:p>
          <a:p>
            <a:pPr lvl="2"/>
            <a:r>
              <a:rPr lang="en-GB" dirty="0" smtClean="0"/>
              <a:t>Reduction in role of social plan</a:t>
            </a:r>
          </a:p>
          <a:p>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GB" dirty="0"/>
          </a:p>
        </p:txBody>
      </p:sp>
      <p:pic>
        <p:nvPicPr>
          <p:cNvPr id="2050" name="Picture 2"/>
          <p:cNvPicPr>
            <a:picLocks noChangeAspect="1" noChangeArrowheads="1"/>
          </p:cNvPicPr>
          <p:nvPr/>
        </p:nvPicPr>
        <p:blipFill>
          <a:blip r:embed="rId3" cstate="print"/>
          <a:srcRect/>
          <a:stretch>
            <a:fillRect/>
          </a:stretch>
        </p:blipFill>
        <p:spPr bwMode="auto">
          <a:xfrm>
            <a:off x="0" y="0"/>
            <a:ext cx="12780912" cy="7315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Examples of reform (cont’d)</a:t>
            </a:r>
            <a:endParaRPr lang="en-GB" dirty="0"/>
          </a:p>
        </p:txBody>
      </p:sp>
      <p:sp>
        <p:nvSpPr>
          <p:cNvPr id="3" name="Content Placeholder 2"/>
          <p:cNvSpPr>
            <a:spLocks noGrp="1"/>
          </p:cNvSpPr>
          <p:nvPr>
            <p:ph idx="1"/>
          </p:nvPr>
        </p:nvSpPr>
        <p:spPr/>
        <p:txBody>
          <a:bodyPr>
            <a:normAutofit fontScale="85000" lnSpcReduction="20000"/>
          </a:bodyPr>
          <a:lstStyle/>
          <a:p>
            <a:pPr lvl="0"/>
            <a:r>
              <a:rPr lang="en-GB" dirty="0" smtClean="0"/>
              <a:t>Atypical contracts</a:t>
            </a:r>
          </a:p>
          <a:p>
            <a:pPr lvl="1"/>
            <a:r>
              <a:rPr lang="en-GB" dirty="0" smtClean="0"/>
              <a:t>Extending the maximum period of fixed term contracts(eg Czech republic  from 2 to 3 years with two renewals or increasing the number of permissible renewals)</a:t>
            </a:r>
          </a:p>
          <a:p>
            <a:pPr lvl="1"/>
            <a:r>
              <a:rPr lang="en-GB" dirty="0" smtClean="0"/>
              <a:t>Creation of new types of contract </a:t>
            </a:r>
          </a:p>
          <a:p>
            <a:pPr lvl="2"/>
            <a:r>
              <a:rPr lang="en-GB" dirty="0" smtClean="0"/>
              <a:t>Youth contract in Greece (hire workers up to age 25 on wages 20% lower than  the previous rate for jobs</a:t>
            </a:r>
          </a:p>
          <a:p>
            <a:pPr lvl="2"/>
            <a:r>
              <a:rPr lang="en-GB" dirty="0" smtClean="0"/>
              <a:t>Training and education contract for unskilled people below the age of 30 in Spain with considerable exemptions from social security contributions for employers during the contract and one conversion of the contract into a normal open-ended one</a:t>
            </a:r>
          </a:p>
          <a:p>
            <a:pPr lvl="0"/>
            <a:r>
              <a:rPr lang="en-GB" dirty="0" smtClean="0"/>
              <a:t>Revision of the existing contractual arrangements</a:t>
            </a:r>
          </a:p>
          <a:p>
            <a:pPr lvl="1"/>
            <a:r>
              <a:rPr lang="en-GB" dirty="0" smtClean="0"/>
              <a:t>Red lines for some states</a:t>
            </a:r>
          </a:p>
          <a:p>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Position in Spain</a:t>
            </a:r>
            <a:endParaRPr lang="en-GB" dirty="0"/>
          </a:p>
        </p:txBody>
      </p:sp>
      <p:sp>
        <p:nvSpPr>
          <p:cNvPr id="4" name="Content Placeholder 3"/>
          <p:cNvSpPr>
            <a:spLocks noGrp="1"/>
          </p:cNvSpPr>
          <p:nvPr>
            <p:ph sz="half" idx="1"/>
          </p:nvPr>
        </p:nvSpPr>
        <p:spPr/>
        <p:txBody>
          <a:bodyPr>
            <a:normAutofit fontScale="77500" lnSpcReduction="20000"/>
          </a:bodyPr>
          <a:lstStyle/>
          <a:p>
            <a:r>
              <a:rPr lang="en-GB" dirty="0" smtClean="0"/>
              <a:t>Contracts of indefinite duration</a:t>
            </a:r>
          </a:p>
          <a:p>
            <a:pPr lvl="1"/>
            <a:r>
              <a:rPr lang="en-GB" dirty="0" smtClean="0"/>
              <a:t>Common indefinite contracts</a:t>
            </a:r>
          </a:p>
          <a:p>
            <a:pPr lvl="1"/>
            <a:r>
              <a:rPr lang="en-GB" dirty="0" smtClean="0"/>
              <a:t>Open ended contract in support of employers (less than 50 staff) (2012)</a:t>
            </a:r>
          </a:p>
          <a:p>
            <a:pPr lvl="1"/>
            <a:r>
              <a:rPr lang="en-GB" dirty="0" smtClean="0"/>
              <a:t>Fixed periodic contract (seasonal work, start and end dates known)</a:t>
            </a:r>
          </a:p>
          <a:p>
            <a:pPr lvl="1"/>
            <a:r>
              <a:rPr lang="en-GB" dirty="0" smtClean="0"/>
              <a:t>Fixed discontinuous contract (seasonal work, start and end dates not known)</a:t>
            </a:r>
          </a:p>
          <a:p>
            <a:pPr>
              <a:buNone/>
            </a:pPr>
            <a:r>
              <a:rPr lang="en-GB" dirty="0" smtClean="0"/>
              <a:t>	Dismissal compensation: 33 days per year worked up to a  maximum of 24 months salary</a:t>
            </a:r>
          </a:p>
          <a:p>
            <a:pPr lvl="1">
              <a:buNone/>
            </a:pPr>
            <a:endParaRPr lang="en-GB" dirty="0" smtClean="0"/>
          </a:p>
          <a:p>
            <a:endParaRPr lang="en-GB" dirty="0" smtClean="0"/>
          </a:p>
        </p:txBody>
      </p:sp>
      <p:sp>
        <p:nvSpPr>
          <p:cNvPr id="5" name="Content Placeholder 4"/>
          <p:cNvSpPr>
            <a:spLocks noGrp="1"/>
          </p:cNvSpPr>
          <p:nvPr>
            <p:ph sz="half" idx="2"/>
          </p:nvPr>
        </p:nvSpPr>
        <p:spPr/>
        <p:txBody>
          <a:bodyPr>
            <a:normAutofit fontScale="77500" lnSpcReduction="20000"/>
          </a:bodyPr>
          <a:lstStyle/>
          <a:p>
            <a:r>
              <a:rPr lang="en-GB" dirty="0" smtClean="0"/>
              <a:t>Fixed term contracts</a:t>
            </a:r>
          </a:p>
          <a:p>
            <a:pPr lvl="1"/>
            <a:r>
              <a:rPr lang="en-GB" dirty="0" smtClean="0"/>
              <a:t>Structural (3 reasons)</a:t>
            </a:r>
          </a:p>
          <a:p>
            <a:pPr lvl="2"/>
            <a:r>
              <a:rPr lang="en-GB" dirty="0" smtClean="0"/>
              <a:t>Task contracts up to 3 years</a:t>
            </a:r>
          </a:p>
          <a:p>
            <a:pPr lvl="2"/>
            <a:r>
              <a:rPr lang="en-GB" dirty="0" smtClean="0"/>
              <a:t>Peak demand up to 6 months</a:t>
            </a:r>
          </a:p>
          <a:p>
            <a:pPr lvl="2"/>
            <a:r>
              <a:rPr lang="en-GB" dirty="0" smtClean="0"/>
              <a:t>Replacement contracts</a:t>
            </a:r>
          </a:p>
          <a:p>
            <a:pPr lvl="1"/>
            <a:r>
              <a:rPr lang="en-GB" dirty="0" smtClean="0"/>
              <a:t>Others</a:t>
            </a:r>
          </a:p>
          <a:p>
            <a:pPr lvl="2"/>
            <a:r>
              <a:rPr lang="en-GB" dirty="0" smtClean="0"/>
              <a:t>Practical training contract 6mths to 2 yrs)</a:t>
            </a:r>
          </a:p>
          <a:p>
            <a:pPr lvl="2"/>
            <a:r>
              <a:rPr lang="en-GB" dirty="0" smtClean="0"/>
              <a:t>Apprenticeship contract (1-3 yrs)</a:t>
            </a:r>
          </a:p>
          <a:p>
            <a:pPr lvl="2"/>
            <a:r>
              <a:rPr lang="en-GB" dirty="0" smtClean="0"/>
              <a:t>Retiree replacement contract</a:t>
            </a:r>
          </a:p>
          <a:p>
            <a:pPr lvl="2"/>
            <a:r>
              <a:rPr lang="en-GB" dirty="0" smtClean="0"/>
              <a:t>Contract for the disabled</a:t>
            </a:r>
          </a:p>
          <a:p>
            <a:pPr lvl="2">
              <a:buNone/>
            </a:pPr>
            <a:endParaRPr lang="en-GB" dirty="0" smtClean="0"/>
          </a:p>
          <a:p>
            <a:pPr>
              <a:buNone/>
            </a:pPr>
            <a:r>
              <a:rPr lang="en-GB" dirty="0" smtClean="0"/>
              <a:t>	Dismissal compensation: 10 days per year worked (for task and peak work contracts)</a:t>
            </a:r>
            <a:br>
              <a:rPr lang="en-GB" dirty="0" smtClean="0"/>
            </a:br>
            <a:r>
              <a:rPr lang="en-GB" dirty="0" smtClean="0"/>
              <a:t/>
            </a:r>
            <a:br>
              <a:rPr lang="en-GB" dirty="0" smtClean="0"/>
            </a:br>
            <a:endParaRPr lang="en-GB" dirty="0" smtClean="0"/>
          </a:p>
          <a:p>
            <a:endParaRPr lang="en-GB" dirty="0" smtClean="0"/>
          </a:p>
          <a:p>
            <a:endParaRPr lang="en-GB" dirty="0" smtClean="0"/>
          </a:p>
          <a:p>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542</TotalTime>
  <Words>1666</Words>
  <Application>Microsoft Office PowerPoint</Application>
  <PresentationFormat>On-screen Show (4:3)</PresentationFormat>
  <Paragraphs>119</Paragraphs>
  <Slides>21</Slides>
  <Notes>2</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The transformation of labour law</vt:lpstr>
      <vt:lpstr>Introduction</vt:lpstr>
      <vt:lpstr>PowerPoint Presentation</vt:lpstr>
      <vt:lpstr> Overview of the reforms to labour law </vt:lpstr>
      <vt:lpstr>Examples of reform</vt:lpstr>
      <vt:lpstr>Examples of reform (cont’d)</vt:lpstr>
      <vt:lpstr>PowerPoint Presentation</vt:lpstr>
      <vt:lpstr>Examples of reform (cont’d)</vt:lpstr>
      <vt:lpstr>Position in Spain</vt:lpstr>
      <vt:lpstr>Position in the UK </vt:lpstr>
      <vt:lpstr>Cuts to the minimum wage</vt:lpstr>
      <vt:lpstr>Portugal, the crisis, labour market reforms and the Charter</vt:lpstr>
      <vt:lpstr>Portuguese bailout</vt:lpstr>
      <vt:lpstr>Challenge to the reforms</vt:lpstr>
      <vt:lpstr>Case C-128/12 Sindicatos dos Bancários do Norte</vt:lpstr>
      <vt:lpstr>Sindicatos dos Bancarios: CJEU</vt:lpstr>
      <vt:lpstr>Portuguese reforms</vt:lpstr>
      <vt:lpstr>Portuguese challenges</vt:lpstr>
      <vt:lpstr>Example of the involvement of others</vt:lpstr>
      <vt:lpstr>Conclusions</vt:lpstr>
      <vt:lpstr>OECD report on Spain (Dec. 2013)</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Barnard</dc:creator>
  <cp:lastModifiedBy>ESCOBAR Isabelle</cp:lastModifiedBy>
  <cp:revision>20</cp:revision>
  <dcterms:created xsi:type="dcterms:W3CDTF">2015-02-08T23:38:19Z</dcterms:created>
  <dcterms:modified xsi:type="dcterms:W3CDTF">2015-02-24T13:39:43Z</dcterms:modified>
</cp:coreProperties>
</file>