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62" r:id="rId2"/>
    <p:sldId id="259" r:id="rId3"/>
    <p:sldId id="265" r:id="rId4"/>
    <p:sldId id="266" r:id="rId5"/>
    <p:sldId id="310" r:id="rId6"/>
    <p:sldId id="268" r:id="rId7"/>
    <p:sldId id="312" r:id="rId8"/>
    <p:sldId id="313" r:id="rId9"/>
    <p:sldId id="358" r:id="rId10"/>
    <p:sldId id="366" r:id="rId11"/>
    <p:sldId id="371" r:id="rId12"/>
    <p:sldId id="331" r:id="rId13"/>
    <p:sldId id="343" r:id="rId14"/>
    <p:sldId id="280" r:id="rId15"/>
    <p:sldId id="323" r:id="rId16"/>
    <p:sldId id="327" r:id="rId17"/>
    <p:sldId id="326" r:id="rId18"/>
    <p:sldId id="362" r:id="rId19"/>
    <p:sldId id="372" r:id="rId20"/>
    <p:sldId id="373" r:id="rId21"/>
    <p:sldId id="374" r:id="rId22"/>
    <p:sldId id="364" r:id="rId23"/>
    <p:sldId id="351" r:id="rId24"/>
    <p:sldId id="318" r:id="rId25"/>
    <p:sldId id="317" r:id="rId26"/>
    <p:sldId id="368" r:id="rId27"/>
    <p:sldId id="369" r:id="rId28"/>
    <p:sldId id="367" r:id="rId29"/>
    <p:sldId id="282" r:id="rId30"/>
  </p:sldIdLst>
  <p:sldSz cx="9144000" cy="6858000" type="screen4x3"/>
  <p:notesSz cx="6858000" cy="9144000"/>
  <p:defaultTextStyle>
    <a:defPPr>
      <a:defRPr lang="ru-RU"/>
    </a:defPPr>
    <a:lvl1pPr algn="l" rtl="0" fontAlgn="base">
      <a:spcBef>
        <a:spcPct val="0"/>
      </a:spcBef>
      <a:spcAft>
        <a:spcPct val="0"/>
      </a:spcAft>
      <a:defRPr sz="4400" b="1" kern="1200">
        <a:solidFill>
          <a:srgbClr val="063C1B"/>
        </a:solidFill>
        <a:latin typeface="Arial" charset="0"/>
        <a:ea typeface="+mn-ea"/>
        <a:cs typeface="+mn-cs"/>
      </a:defRPr>
    </a:lvl1pPr>
    <a:lvl2pPr marL="457200" algn="l" rtl="0" fontAlgn="base">
      <a:spcBef>
        <a:spcPct val="0"/>
      </a:spcBef>
      <a:spcAft>
        <a:spcPct val="0"/>
      </a:spcAft>
      <a:defRPr sz="4400" b="1" kern="1200">
        <a:solidFill>
          <a:srgbClr val="063C1B"/>
        </a:solidFill>
        <a:latin typeface="Arial" charset="0"/>
        <a:ea typeface="+mn-ea"/>
        <a:cs typeface="+mn-cs"/>
      </a:defRPr>
    </a:lvl2pPr>
    <a:lvl3pPr marL="914400" algn="l" rtl="0" fontAlgn="base">
      <a:spcBef>
        <a:spcPct val="0"/>
      </a:spcBef>
      <a:spcAft>
        <a:spcPct val="0"/>
      </a:spcAft>
      <a:defRPr sz="4400" b="1" kern="1200">
        <a:solidFill>
          <a:srgbClr val="063C1B"/>
        </a:solidFill>
        <a:latin typeface="Arial" charset="0"/>
        <a:ea typeface="+mn-ea"/>
        <a:cs typeface="+mn-cs"/>
      </a:defRPr>
    </a:lvl3pPr>
    <a:lvl4pPr marL="1371600" algn="l" rtl="0" fontAlgn="base">
      <a:spcBef>
        <a:spcPct val="0"/>
      </a:spcBef>
      <a:spcAft>
        <a:spcPct val="0"/>
      </a:spcAft>
      <a:defRPr sz="4400" b="1" kern="1200">
        <a:solidFill>
          <a:srgbClr val="063C1B"/>
        </a:solidFill>
        <a:latin typeface="Arial" charset="0"/>
        <a:ea typeface="+mn-ea"/>
        <a:cs typeface="+mn-cs"/>
      </a:defRPr>
    </a:lvl4pPr>
    <a:lvl5pPr marL="1828800" algn="l" rtl="0" fontAlgn="base">
      <a:spcBef>
        <a:spcPct val="0"/>
      </a:spcBef>
      <a:spcAft>
        <a:spcPct val="0"/>
      </a:spcAft>
      <a:defRPr sz="4400" b="1" kern="1200">
        <a:solidFill>
          <a:srgbClr val="063C1B"/>
        </a:solidFill>
        <a:latin typeface="Arial" charset="0"/>
        <a:ea typeface="+mn-ea"/>
        <a:cs typeface="+mn-cs"/>
      </a:defRPr>
    </a:lvl5pPr>
    <a:lvl6pPr marL="2286000" algn="l" defTabSz="914400" rtl="0" eaLnBrk="1" latinLnBrk="0" hangingPunct="1">
      <a:defRPr sz="4400" b="1" kern="1200">
        <a:solidFill>
          <a:srgbClr val="063C1B"/>
        </a:solidFill>
        <a:latin typeface="Arial" charset="0"/>
        <a:ea typeface="+mn-ea"/>
        <a:cs typeface="+mn-cs"/>
      </a:defRPr>
    </a:lvl6pPr>
    <a:lvl7pPr marL="2743200" algn="l" defTabSz="914400" rtl="0" eaLnBrk="1" latinLnBrk="0" hangingPunct="1">
      <a:defRPr sz="4400" b="1" kern="1200">
        <a:solidFill>
          <a:srgbClr val="063C1B"/>
        </a:solidFill>
        <a:latin typeface="Arial" charset="0"/>
        <a:ea typeface="+mn-ea"/>
        <a:cs typeface="+mn-cs"/>
      </a:defRPr>
    </a:lvl7pPr>
    <a:lvl8pPr marL="3200400" algn="l" defTabSz="914400" rtl="0" eaLnBrk="1" latinLnBrk="0" hangingPunct="1">
      <a:defRPr sz="4400" b="1" kern="1200">
        <a:solidFill>
          <a:srgbClr val="063C1B"/>
        </a:solidFill>
        <a:latin typeface="Arial" charset="0"/>
        <a:ea typeface="+mn-ea"/>
        <a:cs typeface="+mn-cs"/>
      </a:defRPr>
    </a:lvl8pPr>
    <a:lvl9pPr marL="3657600" algn="l" defTabSz="914400" rtl="0" eaLnBrk="1" latinLnBrk="0" hangingPunct="1">
      <a:defRPr sz="4400" b="1" kern="1200">
        <a:solidFill>
          <a:srgbClr val="063C1B"/>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F565"/>
    <a:srgbClr val="003300"/>
    <a:srgbClr val="333300"/>
    <a:srgbClr val="063C1B"/>
    <a:srgbClr val="085023"/>
    <a:srgbClr val="0CAC49"/>
    <a:srgbClr val="0CA02F"/>
    <a:srgbClr val="BAF8D2"/>
    <a:srgbClr val="0482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39" autoAdjust="0"/>
  </p:normalViewPr>
  <p:slideViewPr>
    <p:cSldViewPr>
      <p:cViewPr varScale="1">
        <p:scale>
          <a:sx n="78" d="100"/>
          <a:sy n="78" d="100"/>
        </p:scale>
        <p:origin x="-157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1269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7C61AEC4-BEC8-4DEE-A5AD-E9207C28E900}" type="datetimeFigureOut">
              <a:rPr lang="ru-RU"/>
              <a:pPr>
                <a:defRPr/>
              </a:pPr>
              <a:t>18.09.2015</a:t>
            </a:fld>
            <a:endParaRPr lang="ru-RU"/>
          </a:p>
        </p:txBody>
      </p:sp>
      <p:sp>
        <p:nvSpPr>
          <p:cNvPr id="1269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1269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4B61A1C-3A92-48C5-8F89-0A29D0BC853E}"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11E2404-B88B-4C1B-A8CC-A02970FBFB65}" type="datetimeFigureOut">
              <a:rPr lang="ru-RU"/>
              <a:pPr>
                <a:defRPr/>
              </a:pPr>
              <a:t>18.09.2015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E11F7E1-1902-42A5-B5A0-E5DEEAB3D03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CA58B2C-31C3-4B6A-96C7-1231F0A1798E}" type="slidenum">
              <a:rPr lang="ru-RU" sz="1200" b="0">
                <a:solidFill>
                  <a:schemeClr val="tx1"/>
                </a:solidFill>
                <a:latin typeface="Tahoma" pitchFamily="34" charset="0"/>
              </a:rPr>
              <a:pPr algn="r"/>
              <a:t>3</a:t>
            </a:fld>
            <a:endParaRPr lang="ru-RU" sz="1200" b="0">
              <a:solidFill>
                <a:schemeClr val="tx1"/>
              </a:solidFill>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latin typeface="Arial" charset="0"/>
            </a:endParaRPr>
          </a:p>
        </p:txBody>
      </p:sp>
      <p:sp>
        <p:nvSpPr>
          <p:cNvPr id="47108"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561EFBD-D2FC-473B-B27A-0AC96730A53C}" type="slidenum">
              <a:rPr lang="ru-RU" sz="1200" b="0">
                <a:solidFill>
                  <a:schemeClr val="tx1"/>
                </a:solidFill>
                <a:latin typeface="Times New Roman" pitchFamily="18" charset="0"/>
              </a:rPr>
              <a:pPr algn="r"/>
              <a:t>17</a:t>
            </a:fld>
            <a:endParaRPr lang="ru-RU" sz="1200" b="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5000"/>
              </a:lnSpc>
            </a:pPr>
            <a:endParaRPr lang="en-US" b="1" smtClean="0">
              <a:solidFill>
                <a:schemeClr val="bg1"/>
              </a:solidFill>
              <a:latin typeface="Arial" charset="0"/>
            </a:endParaRPr>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0D81396-6AA5-403F-A0F8-E403C25DF03F}" type="slidenum">
              <a:rPr lang="ru-RU" sz="1200" b="0">
                <a:solidFill>
                  <a:schemeClr val="tx1"/>
                </a:solidFill>
                <a:latin typeface="+mn-lt"/>
              </a:rPr>
              <a:pPr algn="r" fontAlgn="auto">
                <a:spcBef>
                  <a:spcPts val="0"/>
                </a:spcBef>
                <a:spcAft>
                  <a:spcPts val="0"/>
                </a:spcAft>
                <a:defRPr/>
              </a:pPr>
              <a:t>20</a:t>
            </a:fld>
            <a:endParaRPr lang="ru-RU" sz="1200" b="0">
              <a:solidFill>
                <a:schemeClr val="tx1"/>
              </a:solidFill>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BE80751-2935-44BB-A7A2-EC69CEFA0E33}" type="slidenum">
              <a:rPr lang="ru-RU" sz="1200" b="0">
                <a:solidFill>
                  <a:schemeClr val="tx1"/>
                </a:solidFill>
                <a:latin typeface="Tahoma" pitchFamily="34" charset="0"/>
              </a:rPr>
              <a:pPr algn="r"/>
              <a:t>29</a:t>
            </a:fld>
            <a:endParaRPr lang="ru-RU" sz="1200" b="0">
              <a:solidFill>
                <a:schemeClr val="tx1"/>
              </a:solidFill>
              <a:latin typeface="Tahoma"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3386E2D9-16AB-4524-B5A1-A597014512FE}" type="slidenum">
              <a:rPr lang="ru-RU" sz="1200" b="0">
                <a:solidFill>
                  <a:schemeClr val="tx1"/>
                </a:solidFill>
                <a:latin typeface="+mn-lt"/>
              </a:rPr>
              <a:pPr algn="r">
                <a:defRPr/>
              </a:pPr>
              <a:t>4</a:t>
            </a:fld>
            <a:endParaRPr lang="ru-RU" sz="1200" b="0">
              <a:solidFill>
                <a:schemeClr val="tx1"/>
              </a:solidFill>
              <a:latin typeface="+mn-lt"/>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Предпосылкой для формирования специальной программы по ЗПФ является и накопленный материал о природе территории, который требует анализа и обобщения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3E6E26F-42A1-4B65-A230-450886F0A4BB}" type="slidenum">
              <a:rPr lang="ru-RU" sz="1200" b="0">
                <a:solidFill>
                  <a:schemeClr val="tx1"/>
                </a:solidFill>
                <a:latin typeface="+mn-lt"/>
              </a:rPr>
              <a:pPr algn="r" fontAlgn="auto">
                <a:spcBef>
                  <a:spcPts val="0"/>
                </a:spcBef>
                <a:spcAft>
                  <a:spcPts val="0"/>
                </a:spcAft>
                <a:defRPr/>
              </a:pPr>
              <a:t>5</a:t>
            </a:fld>
            <a:endParaRPr lang="ru-RU" sz="1200" b="0">
              <a:solidFill>
                <a:schemeClr val="tx1"/>
              </a:solidFill>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ru-RU" sz="1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endParaRPr lang="ru-RU" b="1" smtClean="0">
              <a:solidFill>
                <a:schemeClr val="bg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fontAlgn="auto">
              <a:spcBef>
                <a:spcPts val="0"/>
              </a:spcBef>
              <a:spcAft>
                <a:spcPts val="0"/>
              </a:spcAft>
              <a:defRPr/>
            </a:pPr>
            <a:fld id="{EF2A5DDD-3B88-4D99-8895-C2BFD59018AC}" type="slidenum">
              <a:rPr lang="ru-RU" sz="1200" b="0">
                <a:solidFill>
                  <a:schemeClr val="tx1"/>
                </a:solidFill>
                <a:latin typeface="+mn-lt"/>
              </a:rPr>
              <a:pPr algn="r" fontAlgn="auto">
                <a:spcBef>
                  <a:spcPts val="0"/>
                </a:spcBef>
                <a:spcAft>
                  <a:spcPts val="0"/>
                </a:spcAft>
                <a:defRPr/>
              </a:pPr>
              <a:t>9</a:t>
            </a:fld>
            <a:endParaRPr lang="ru-RU" sz="1200" b="0">
              <a:solidFill>
                <a:schemeClr val="tx1"/>
              </a:solidFill>
              <a:latin typeface="+mn-lt"/>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marL="342900" indent="-342900" eaLnBrk="1" hangingPunct="1">
              <a:spcBef>
                <a:spcPct val="0"/>
              </a:spcBef>
            </a:pPr>
            <a:endParaRPr lang="ru-RU" smtClean="0">
              <a:latin typeface="Arial" charset="0"/>
            </a:endParaRPr>
          </a:p>
        </p:txBody>
      </p:sp>
      <p:sp>
        <p:nvSpPr>
          <p:cNvPr id="45060"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28A931E-FC0C-48B2-8310-13485EF73AC4}" type="slidenum">
              <a:rPr lang="ru-RU" sz="1200" b="0">
                <a:solidFill>
                  <a:schemeClr val="tx1"/>
                </a:solidFill>
                <a:latin typeface="Times New Roman" pitchFamily="18" charset="0"/>
              </a:rPr>
              <a:pPr algn="r"/>
              <a:t>15</a:t>
            </a:fld>
            <a:endParaRPr lang="ru-RU" sz="1200" b="0">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7679E9BF-E1D7-43F9-A145-5C362420D3BE}" type="datetime1">
              <a:rPr lang="ru-RU"/>
              <a:pPr>
                <a:defRPr/>
              </a:pPr>
              <a:t>18.09.2015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DAE68F-C409-4530-8E4E-AC3D2A18839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8391B42-49E1-4639-BE88-F420C94B2F3F}" type="datetime1">
              <a:rPr lang="ru-RU"/>
              <a:pPr>
                <a:defRPr/>
              </a:pPr>
              <a:t>18.09.2015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466054D-3C5E-4785-93EB-C3576E9AA6E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2252627-62A6-4918-8CF2-AA9D05997DA6}" type="datetime1">
              <a:rPr lang="ru-RU"/>
              <a:pPr>
                <a:defRPr/>
              </a:pPr>
              <a:t>18.09.2015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1AED180-22B5-4857-A5A7-C2C1E58800E9}"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25963"/>
          </a:xfrm>
        </p:spPr>
        <p:txBody>
          <a:bodyPr/>
          <a:lstStyle/>
          <a:p>
            <a:pPr lvl="0"/>
            <a:r>
              <a:rPr lang="ru-RU" noProof="0" smtClean="0"/>
              <a:t>Вставка клипа</a:t>
            </a:r>
          </a:p>
        </p:txBody>
      </p:sp>
      <p:sp>
        <p:nvSpPr>
          <p:cNvPr id="5" name="Rectangle 4"/>
          <p:cNvSpPr>
            <a:spLocks noGrp="1" noChangeArrowheads="1"/>
          </p:cNvSpPr>
          <p:nvPr>
            <p:ph type="dt" sz="half" idx="10"/>
          </p:nvPr>
        </p:nvSpPr>
        <p:spPr>
          <a:ln/>
        </p:spPr>
        <p:txBody>
          <a:bodyPr/>
          <a:lstStyle>
            <a:lvl1pPr>
              <a:defRPr/>
            </a:lvl1pPr>
          </a:lstStyle>
          <a:p>
            <a:pPr>
              <a:defRPr/>
            </a:pPr>
            <a:fld id="{4C10C825-617C-4B85-BDE1-2CF1C8CCFB5A}" type="datetime1">
              <a:rPr lang="ru-RU"/>
              <a:pPr>
                <a:defRPr/>
              </a:pPr>
              <a:t>18.09.2015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CB7FDF3-CD77-4D61-B998-6FF363CEB50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D7C5928-72EE-43AB-8AAE-7500B372A5B1}" type="datetime1">
              <a:rPr lang="ru-RU"/>
              <a:pPr>
                <a:defRPr/>
              </a:pPr>
              <a:t>18.09.2015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AD679AC-ED98-4788-AC65-602080BE2AE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445F8F8B-D320-4444-9AFF-46156D1E7880}" type="datetime1">
              <a:rPr lang="ru-RU"/>
              <a:pPr>
                <a:defRPr/>
              </a:pPr>
              <a:t>18.09.2015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9CA6932-58D3-48ED-8C4D-49DD39D82E8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BBBD1DEC-D3CD-4FD6-81E5-B629C92E777B}" type="datetime1">
              <a:rPr lang="ru-RU"/>
              <a:pPr>
                <a:defRPr/>
              </a:pPr>
              <a:t>18.09.2015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90FA30D-8939-4E10-8928-1C917BB88A7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F021ECB0-BF41-4450-BCD9-9014BC322B1D}" type="datetime1">
              <a:rPr lang="ru-RU"/>
              <a:pPr>
                <a:defRPr/>
              </a:pPr>
              <a:t>18.09.2015</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F8B1EF4-B068-4D96-8895-B4AC2650200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2B21C7C5-2F75-4FF8-AD41-DAD8634E1054}" type="datetime1">
              <a:rPr lang="ru-RU"/>
              <a:pPr>
                <a:defRPr/>
              </a:pPr>
              <a:t>18.09.2015</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0165311-C333-4039-9277-FCA42216753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0025DB-513A-4D73-93DB-B23997390D17}" type="datetime1">
              <a:rPr lang="ru-RU"/>
              <a:pPr>
                <a:defRPr/>
              </a:pPr>
              <a:t>18.09.2015</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84D639A3-725F-470A-B087-147A727B87C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E049AEA3-F8AF-49DF-9C6D-B9F85714D85E}" type="datetime1">
              <a:rPr lang="ru-RU"/>
              <a:pPr>
                <a:defRPr/>
              </a:pPr>
              <a:t>18.09.2015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59E9030-EA0C-4E77-B157-F1337B591B4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3EB51353-47F3-45AD-A1DD-8F87C4F79D80}" type="datetime1">
              <a:rPr lang="ru-RU"/>
              <a:pPr>
                <a:defRPr/>
              </a:pPr>
              <a:t>18.09.2015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CE48AC6-38BC-4F55-8CEB-618EBE32E20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1000">
              <a:srgbClr val="8BF565">
                <a:alpha val="62000"/>
              </a:srgbClr>
            </a:gs>
            <a:gs pos="50000">
              <a:schemeClr val="accent1">
                <a:shade val="67500"/>
                <a:satMod val="115000"/>
              </a:schemeClr>
            </a:gs>
            <a:gs pos="100000">
              <a:schemeClr val="accent1">
                <a:shade val="100000"/>
                <a:satMod val="1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fld id="{C3962056-8335-4471-8AC2-2AEF87353CCA}" type="datetime1">
              <a:rPr lang="ru-RU"/>
              <a:pPr>
                <a:defRPr/>
              </a:pPr>
              <a:t>18.09.2015</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519CC1F4-71E6-4CDE-9641-1FE7279966A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endParaRPr lang="ru-RU" dirty="0" smtClean="0"/>
          </a:p>
        </p:txBody>
      </p:sp>
      <p:sp>
        <p:nvSpPr>
          <p:cNvPr id="2" name="Rectangle 19"/>
          <p:cNvSpPr>
            <a:spLocks noGrp="1" noChangeArrowheads="1"/>
          </p:cNvSpPr>
          <p:nvPr>
            <p:ph type="title"/>
          </p:nvPr>
        </p:nvSpPr>
        <p:spPr>
          <a:xfrm>
            <a:off x="179512" y="1628800"/>
            <a:ext cx="8964488" cy="4103687"/>
          </a:xfrm>
        </p:spPr>
        <p:txBody>
          <a:bodyPr/>
          <a:lstStyle/>
          <a:p>
            <a:pPr eaLnBrk="1" hangingPunct="1">
              <a:defRPr/>
            </a:pPr>
            <a:r>
              <a:rPr lang="en-US" sz="3600" b="1" dirty="0" smtClean="0">
                <a:solidFill>
                  <a:srgbClr val="003300"/>
                </a:solidFill>
                <a:effectLst>
                  <a:outerShdw blurRad="38100" dist="38100" dir="2700000" algn="tl">
                    <a:srgbClr val="C0C0C0"/>
                  </a:outerShdw>
                </a:effectLst>
              </a:rPr>
              <a:t>THE GREEN </a:t>
            </a:r>
            <a:r>
              <a:rPr lang="en-US" sz="3600" b="1" dirty="0" smtClean="0">
                <a:solidFill>
                  <a:srgbClr val="003300"/>
                </a:solidFill>
                <a:effectLst>
                  <a:outerShdw blurRad="38100" dist="38100" dir="2700000" algn="tl">
                    <a:srgbClr val="C0C0C0"/>
                  </a:outerShdw>
                </a:effectLst>
              </a:rPr>
              <a:t>BELT OF </a:t>
            </a:r>
            <a:r>
              <a:rPr lang="en-US" sz="3600" b="1" dirty="0" smtClean="0">
                <a:solidFill>
                  <a:srgbClr val="003300"/>
                </a:solidFill>
                <a:effectLst>
                  <a:outerShdw blurRad="38100" dist="38100" dir="2700000" algn="tl">
                    <a:srgbClr val="C0C0C0"/>
                  </a:outerShdw>
                </a:effectLst>
              </a:rPr>
              <a:t>FENNOSCANDIA: prospective project of international cross-border cooperation in joint research and use of natural and cultural landscapes</a:t>
            </a:r>
            <a:endParaRPr lang="ru-RU" sz="3600" b="1" dirty="0" smtClean="0">
              <a:solidFill>
                <a:srgbClr val="003300"/>
              </a:solidFill>
              <a:effectLst>
                <a:outerShdw blurRad="38100" dist="38100" dir="2700000" algn="tl">
                  <a:srgbClr val="C0C0C0"/>
                </a:outerShdw>
              </a:effectLst>
            </a:endParaRPr>
          </a:p>
        </p:txBody>
      </p:sp>
      <p:sp>
        <p:nvSpPr>
          <p:cNvPr id="3076" name="Дата 8"/>
          <p:cNvSpPr>
            <a:spLocks noGrp="1"/>
          </p:cNvSpPr>
          <p:nvPr>
            <p:ph type="dt" sz="quarter" idx="10"/>
          </p:nvPr>
        </p:nvSpPr>
        <p:spPr>
          <a:xfrm>
            <a:off x="0" y="6381750"/>
            <a:ext cx="1835150" cy="476250"/>
          </a:xfrm>
          <a:noFill/>
        </p:spPr>
        <p:txBody>
          <a:bodyPr/>
          <a:lstStyle/>
          <a:p>
            <a:r>
              <a:rPr lang="en-US" dirty="0" smtClean="0"/>
              <a:t>02</a:t>
            </a:r>
            <a:r>
              <a:rPr lang="ru-RU" dirty="0" smtClean="0"/>
              <a:t>.</a:t>
            </a:r>
            <a:r>
              <a:rPr lang="en-US" dirty="0" smtClean="0"/>
              <a:t>09</a:t>
            </a:r>
            <a:r>
              <a:rPr lang="ru-RU" dirty="0" smtClean="0"/>
              <a:t>.201</a:t>
            </a:r>
            <a:r>
              <a:rPr lang="en-US" dirty="0" smtClean="0"/>
              <a:t>5</a:t>
            </a:r>
            <a:endParaRPr lang="en-US" dirty="0" smtClean="0"/>
          </a:p>
          <a:p>
            <a:endParaRPr lang="ru-RU" dirty="0" smtClean="0"/>
          </a:p>
        </p:txBody>
      </p:sp>
      <p:pic>
        <p:nvPicPr>
          <p:cNvPr id="8" name="Picture 7"/>
          <p:cNvPicPr>
            <a:picLocks noChangeAspect="1" noChangeArrowheads="1"/>
          </p:cNvPicPr>
          <p:nvPr/>
        </p:nvPicPr>
        <p:blipFill>
          <a:blip r:embed="rId2"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187450" y="188913"/>
            <a:ext cx="7956550" cy="1152525"/>
          </a:xfrm>
        </p:spPr>
        <p:txBody>
          <a:bodyPr/>
          <a:lstStyle/>
          <a:p>
            <a:pPr>
              <a:defRPr/>
            </a:pPr>
            <a:r>
              <a:rPr lang="en-US" sz="3600" b="1" dirty="0" smtClean="0">
                <a:solidFill>
                  <a:schemeClr val="tx1"/>
                </a:solidFill>
                <a:effectLst>
                  <a:outerShdw blurRad="38100" dist="38100" dir="2700000" algn="tl">
                    <a:srgbClr val="000000">
                      <a:alpha val="43137"/>
                    </a:srgbClr>
                  </a:outerShdw>
                </a:effectLst>
                <a:latin typeface="Times New Roman" pitchFamily="18" charset="0"/>
              </a:rPr>
              <a:t>MOU about the cooperation in Green Belt of </a:t>
            </a:r>
            <a:r>
              <a:rPr lang="en-US" sz="3600" b="1" dirty="0" err="1" smtClean="0">
                <a:solidFill>
                  <a:schemeClr val="tx1"/>
                </a:solidFill>
                <a:effectLst>
                  <a:outerShdw blurRad="38100" dist="38100" dir="2700000" algn="tl">
                    <a:srgbClr val="000000">
                      <a:alpha val="43137"/>
                    </a:srgbClr>
                  </a:outerShdw>
                </a:effectLst>
                <a:latin typeface="Times New Roman" pitchFamily="18" charset="0"/>
              </a:rPr>
              <a:t>Fennoscandia</a:t>
            </a:r>
            <a:r>
              <a:rPr lang="en-US" sz="3600" b="1" dirty="0" smtClean="0">
                <a:solidFill>
                  <a:schemeClr val="tx1"/>
                </a:solidFill>
                <a:effectLst>
                  <a:outerShdw blurRad="38100" dist="38100" dir="2700000" algn="tl">
                    <a:srgbClr val="000000">
                      <a:alpha val="43137"/>
                    </a:srgbClr>
                  </a:outerShdw>
                </a:effectLst>
                <a:latin typeface="Times New Roman" pitchFamily="18" charset="0"/>
              </a:rPr>
              <a:t> developing</a:t>
            </a:r>
            <a:r>
              <a:rPr lang="en-US" sz="4000" b="1" dirty="0" smtClean="0">
                <a:effectLst>
                  <a:outerShdw blurRad="38100" dist="38100" dir="2700000" algn="tl">
                    <a:srgbClr val="000000">
                      <a:alpha val="43137"/>
                    </a:srgbClr>
                  </a:outerShdw>
                </a:effectLst>
              </a:rPr>
              <a:t> </a:t>
            </a:r>
            <a:endParaRPr lang="ru-RU" sz="4000" b="1" dirty="0" smtClean="0">
              <a:effectLst>
                <a:outerShdw blurRad="38100" dist="38100" dir="2700000" algn="tl">
                  <a:srgbClr val="000000">
                    <a:alpha val="43137"/>
                  </a:srgbClr>
                </a:outerShdw>
              </a:effectLst>
            </a:endParaRPr>
          </a:p>
        </p:txBody>
      </p:sp>
      <p:sp>
        <p:nvSpPr>
          <p:cNvPr id="11268" name="Rectangle 3"/>
          <p:cNvSpPr>
            <a:spLocks noGrp="1" noChangeArrowheads="1"/>
          </p:cNvSpPr>
          <p:nvPr>
            <p:ph type="body" idx="4294967295"/>
          </p:nvPr>
        </p:nvSpPr>
        <p:spPr>
          <a:xfrm>
            <a:off x="357158" y="5013176"/>
            <a:ext cx="8572560" cy="1584325"/>
          </a:xfrm>
        </p:spPr>
        <p:txBody>
          <a:bodyPr/>
          <a:lstStyle/>
          <a:p>
            <a:pPr marL="0" indent="-609600">
              <a:lnSpc>
                <a:spcPct val="90000"/>
              </a:lnSpc>
              <a:buFontTx/>
              <a:buNone/>
            </a:pPr>
            <a:r>
              <a:rPr lang="en-US" sz="2800" b="1" dirty="0" smtClean="0"/>
              <a:t>The GBF concept has now firmly established not only in scientific discourse but also in official documents and life of the </a:t>
            </a:r>
            <a:r>
              <a:rPr lang="en-US" sz="2800" b="1" dirty="0" smtClean="0"/>
              <a:t>society.</a:t>
            </a:r>
            <a:endParaRPr lang="en-US" sz="2800" b="1" dirty="0" smtClean="0"/>
          </a:p>
        </p:txBody>
      </p:sp>
      <p:sp>
        <p:nvSpPr>
          <p:cNvPr id="11269" name="Rectangle 2"/>
          <p:cNvSpPr>
            <a:spLocks noChangeArrowheads="1"/>
          </p:cNvSpPr>
          <p:nvPr/>
        </p:nvSpPr>
        <p:spPr bwMode="auto">
          <a:xfrm>
            <a:off x="3636963" y="3573463"/>
            <a:ext cx="3441700" cy="1150937"/>
          </a:xfrm>
          <a:prstGeom prst="rect">
            <a:avLst/>
          </a:prstGeom>
          <a:noFill/>
          <a:ln w="9525">
            <a:noFill/>
            <a:miter lim="800000"/>
            <a:headEnd/>
            <a:tailEnd/>
          </a:ln>
        </p:spPr>
        <p:txBody>
          <a:bodyPr anchor="ctr"/>
          <a:lstStyle/>
          <a:p>
            <a:pPr algn="ctr" eaLnBrk="0" hangingPunct="0"/>
            <a:r>
              <a:rPr lang="ru-RU" sz="4000" b="0">
                <a:solidFill>
                  <a:schemeClr val="tx2"/>
                </a:solidFill>
              </a:rPr>
              <a:t> </a:t>
            </a:r>
            <a:r>
              <a:rPr lang="en-US" sz="3600" i="1">
                <a:solidFill>
                  <a:schemeClr val="tx1"/>
                </a:solidFill>
              </a:rPr>
              <a:t>17.02.2010</a:t>
            </a:r>
            <a:r>
              <a:rPr lang="ru-RU" sz="4000" i="1">
                <a:solidFill>
                  <a:schemeClr val="tx1"/>
                </a:solidFill>
              </a:rPr>
              <a:t> </a:t>
            </a:r>
          </a:p>
        </p:txBody>
      </p:sp>
      <p:pic>
        <p:nvPicPr>
          <p:cNvPr id="11270" name="Picture 4"/>
          <p:cNvPicPr>
            <a:picLocks noChangeAspect="1" noChangeArrowheads="1"/>
          </p:cNvPicPr>
          <p:nvPr/>
        </p:nvPicPr>
        <p:blipFill>
          <a:blip r:embed="rId2" cstate="print"/>
          <a:srcRect/>
          <a:stretch>
            <a:fillRect/>
          </a:stretch>
        </p:blipFill>
        <p:spPr bwMode="auto">
          <a:xfrm>
            <a:off x="2195513" y="1844675"/>
            <a:ext cx="1947862" cy="1417638"/>
          </a:xfrm>
          <a:prstGeom prst="rect">
            <a:avLst/>
          </a:prstGeom>
          <a:noFill/>
          <a:ln w="9525">
            <a:noFill/>
            <a:miter lim="800000"/>
            <a:headEnd/>
            <a:tailEnd/>
          </a:ln>
        </p:spPr>
      </p:pic>
      <p:pic>
        <p:nvPicPr>
          <p:cNvPr id="11271" name="Picture 5"/>
          <p:cNvPicPr>
            <a:picLocks noChangeAspect="1" noChangeArrowheads="1"/>
          </p:cNvPicPr>
          <p:nvPr/>
        </p:nvPicPr>
        <p:blipFill>
          <a:blip r:embed="rId3" cstate="print"/>
          <a:srcRect/>
          <a:stretch>
            <a:fillRect/>
          </a:stretch>
        </p:blipFill>
        <p:spPr bwMode="auto">
          <a:xfrm>
            <a:off x="2195513" y="3502025"/>
            <a:ext cx="1949450" cy="1190625"/>
          </a:xfrm>
          <a:prstGeom prst="rect">
            <a:avLst/>
          </a:prstGeom>
          <a:noFill/>
          <a:ln w="9525">
            <a:noFill/>
            <a:miter lim="800000"/>
            <a:headEnd/>
            <a:tailEnd/>
          </a:ln>
        </p:spPr>
      </p:pic>
      <p:pic>
        <p:nvPicPr>
          <p:cNvPr id="11272" name="Picture 6"/>
          <p:cNvPicPr>
            <a:picLocks noChangeAspect="1" noChangeArrowheads="1"/>
          </p:cNvPicPr>
          <p:nvPr/>
        </p:nvPicPr>
        <p:blipFill>
          <a:blip r:embed="rId4" cstate="print"/>
          <a:srcRect/>
          <a:stretch>
            <a:fillRect/>
          </a:stretch>
        </p:blipFill>
        <p:spPr bwMode="auto">
          <a:xfrm>
            <a:off x="4356100" y="1844675"/>
            <a:ext cx="2192338" cy="1433513"/>
          </a:xfrm>
          <a:prstGeom prst="rect">
            <a:avLst/>
          </a:prstGeom>
          <a:noFill/>
          <a:ln w="9525">
            <a:noFill/>
            <a:miter lim="800000"/>
            <a:headEnd/>
            <a:tailEnd/>
          </a:ln>
        </p:spPr>
      </p:pic>
      <p:pic>
        <p:nvPicPr>
          <p:cNvPr id="10" name="Picture 7"/>
          <p:cNvPicPr>
            <a:picLocks noChangeAspect="1" noChangeArrowheads="1"/>
          </p:cNvPicPr>
          <p:nvPr/>
        </p:nvPicPr>
        <p:blipFill>
          <a:blip r:embed="rId5"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1"/>
          <p:cNvSpPr>
            <a:spLocks noGrp="1"/>
          </p:cNvSpPr>
          <p:nvPr>
            <p:ph type="sldNum" sz="quarter" idx="12"/>
          </p:nvPr>
        </p:nvSpPr>
        <p:spPr>
          <a:noFill/>
        </p:spPr>
        <p:txBody>
          <a:bodyPr/>
          <a:lstStyle/>
          <a:p>
            <a:fld id="{37CB0916-9705-4572-9A68-0DAC2C42332E}" type="slidenum">
              <a:rPr lang="ru-RU" smtClean="0"/>
              <a:pPr/>
              <a:t>11</a:t>
            </a:fld>
            <a:endParaRPr lang="ru-RU" smtClean="0"/>
          </a:p>
        </p:txBody>
      </p:sp>
      <p:pic>
        <p:nvPicPr>
          <p:cNvPr id="12291" name="Picture 2" descr="Выступление Главы Карелии"/>
          <p:cNvPicPr>
            <a:picLocks noChangeAspect="1" noChangeArrowheads="1"/>
          </p:cNvPicPr>
          <p:nvPr/>
        </p:nvPicPr>
        <p:blipFill>
          <a:blip r:embed="rId2" cstate="email"/>
          <a:srcRect/>
          <a:stretch>
            <a:fillRect/>
          </a:stretch>
        </p:blipFill>
        <p:spPr bwMode="auto">
          <a:xfrm>
            <a:off x="1258888" y="1916113"/>
            <a:ext cx="3673475" cy="2444750"/>
          </a:xfrm>
          <a:prstGeom prst="rect">
            <a:avLst/>
          </a:prstGeom>
          <a:noFill/>
          <a:ln w="9525">
            <a:noFill/>
            <a:miter lim="800000"/>
            <a:headEnd/>
            <a:tailEnd/>
          </a:ln>
        </p:spPr>
      </p:pic>
      <p:pic>
        <p:nvPicPr>
          <p:cNvPr id="12292" name="Picture 4" descr="В зале Карельского научного центра"/>
          <p:cNvPicPr>
            <a:picLocks noChangeAspect="1" noChangeArrowheads="1"/>
          </p:cNvPicPr>
          <p:nvPr/>
        </p:nvPicPr>
        <p:blipFill>
          <a:blip r:embed="rId3" cstate="email"/>
          <a:srcRect/>
          <a:stretch>
            <a:fillRect/>
          </a:stretch>
        </p:blipFill>
        <p:spPr bwMode="auto">
          <a:xfrm>
            <a:off x="5219700" y="1916113"/>
            <a:ext cx="3570288" cy="2376487"/>
          </a:xfrm>
          <a:prstGeom prst="rect">
            <a:avLst/>
          </a:prstGeom>
          <a:noFill/>
          <a:ln w="9525">
            <a:noFill/>
            <a:miter lim="800000"/>
            <a:headEnd/>
            <a:tailEnd/>
          </a:ln>
        </p:spPr>
      </p:pic>
      <p:sp>
        <p:nvSpPr>
          <p:cNvPr id="5" name="Rectangle 8"/>
          <p:cNvSpPr>
            <a:spLocks noChangeArrowheads="1"/>
          </p:cNvSpPr>
          <p:nvPr/>
        </p:nvSpPr>
        <p:spPr bwMode="auto">
          <a:xfrm>
            <a:off x="971550" y="115888"/>
            <a:ext cx="8172450" cy="1746250"/>
          </a:xfrm>
          <a:prstGeom prst="rect">
            <a:avLst/>
          </a:prstGeom>
          <a:noFill/>
          <a:ln w="9525">
            <a:noFill/>
            <a:miter lim="800000"/>
            <a:headEnd/>
            <a:tailEnd/>
          </a:ln>
        </p:spPr>
        <p:txBody>
          <a:bodyPr lIns="82296" tIns="41148" rIns="82296" bIns="41148">
            <a:spAutoFit/>
          </a:bodyPr>
          <a:lstStyle/>
          <a:p>
            <a:pPr algn="ctr" defTabSz="822325">
              <a:defRPr/>
            </a:pPr>
            <a:r>
              <a:rPr lang="en-US" sz="3600" dirty="0">
                <a:solidFill>
                  <a:schemeClr val="tx1"/>
                </a:solidFill>
                <a:effectLst>
                  <a:outerShdw blurRad="38100" dist="38100" dir="2700000" algn="tl">
                    <a:srgbClr val="C0C0C0"/>
                  </a:outerShdw>
                </a:effectLst>
                <a:cs typeface="Arial" charset="0"/>
              </a:rPr>
              <a:t>Green Belt of </a:t>
            </a:r>
            <a:r>
              <a:rPr lang="en-US" sz="3600" dirty="0" err="1">
                <a:solidFill>
                  <a:schemeClr val="tx1"/>
                </a:solidFill>
                <a:effectLst>
                  <a:outerShdw blurRad="38100" dist="38100" dir="2700000" algn="tl">
                    <a:srgbClr val="C0C0C0"/>
                  </a:outerShdw>
                </a:effectLst>
                <a:cs typeface="Arial" charset="0"/>
              </a:rPr>
              <a:t>Fennoscandia</a:t>
            </a:r>
            <a:r>
              <a:rPr lang="en-US" sz="3600" dirty="0">
                <a:solidFill>
                  <a:schemeClr val="tx1"/>
                </a:solidFill>
                <a:effectLst>
                  <a:outerShdw blurRad="38100" dist="38100" dir="2700000" algn="tl">
                    <a:srgbClr val="C0C0C0"/>
                  </a:outerShdw>
                </a:effectLst>
                <a:cs typeface="Arial" charset="0"/>
              </a:rPr>
              <a:t> conference in </a:t>
            </a:r>
            <a:r>
              <a:rPr lang="en-US" sz="3600" dirty="0" smtClean="0">
                <a:solidFill>
                  <a:schemeClr val="tx1"/>
                </a:solidFill>
                <a:effectLst>
                  <a:outerShdw blurRad="38100" dist="38100" dir="2700000" algn="tl">
                    <a:srgbClr val="C0C0C0"/>
                  </a:outerShdw>
                </a:effectLst>
                <a:cs typeface="Arial" charset="0"/>
              </a:rPr>
              <a:t>Russia, Petrozavodsk</a:t>
            </a:r>
            <a:r>
              <a:rPr lang="ru-RU" sz="3600" dirty="0" smtClean="0">
                <a:solidFill>
                  <a:schemeClr val="tx1"/>
                </a:solidFill>
                <a:effectLst>
                  <a:outerShdw blurRad="38100" dist="38100" dir="2700000" algn="tl">
                    <a:srgbClr val="C0C0C0"/>
                  </a:outerShdw>
                </a:effectLst>
                <a:cs typeface="Arial" charset="0"/>
              </a:rPr>
              <a:t> </a:t>
            </a:r>
            <a:r>
              <a:rPr lang="en-US" sz="3600" dirty="0">
                <a:solidFill>
                  <a:schemeClr val="tx1"/>
                </a:solidFill>
                <a:effectLst>
                  <a:outerShdw blurRad="38100" dist="38100" dir="2700000" algn="tl">
                    <a:srgbClr val="C0C0C0"/>
                  </a:outerShdw>
                </a:effectLst>
                <a:cs typeface="Arial" charset="0"/>
              </a:rPr>
              <a:t>(October, 2013)</a:t>
            </a:r>
            <a:endParaRPr lang="ru-RU" sz="3600" dirty="0">
              <a:solidFill>
                <a:schemeClr val="tx1"/>
              </a:solidFill>
              <a:effectLst>
                <a:outerShdw blurRad="38100" dist="38100" dir="2700000" algn="tl">
                  <a:srgbClr val="C0C0C0"/>
                </a:outerShdw>
              </a:effectLst>
              <a:cs typeface="Arial" charset="0"/>
            </a:endParaRPr>
          </a:p>
        </p:txBody>
      </p:sp>
      <p:sp>
        <p:nvSpPr>
          <p:cNvPr id="12294" name="Прямоугольник 5"/>
          <p:cNvSpPr>
            <a:spLocks noChangeArrowheads="1"/>
          </p:cNvSpPr>
          <p:nvPr/>
        </p:nvSpPr>
        <p:spPr bwMode="auto">
          <a:xfrm>
            <a:off x="179388" y="4652963"/>
            <a:ext cx="8713787" cy="1384995"/>
          </a:xfrm>
          <a:prstGeom prst="rect">
            <a:avLst/>
          </a:prstGeom>
          <a:noFill/>
          <a:ln w="9525">
            <a:noFill/>
            <a:miter lim="800000"/>
            <a:headEnd/>
            <a:tailEnd/>
          </a:ln>
        </p:spPr>
        <p:txBody>
          <a:bodyPr>
            <a:spAutoFit/>
          </a:bodyPr>
          <a:lstStyle/>
          <a:p>
            <a:r>
              <a:rPr lang="en-US" sz="2800" dirty="0">
                <a:solidFill>
                  <a:schemeClr val="tx1"/>
                </a:solidFill>
              </a:rPr>
              <a:t>20-year period of the Green Belt of </a:t>
            </a:r>
            <a:r>
              <a:rPr lang="en-US" sz="2800" dirty="0" err="1">
                <a:solidFill>
                  <a:schemeClr val="tx1"/>
                </a:solidFill>
              </a:rPr>
              <a:t>Fennoscandia</a:t>
            </a:r>
            <a:r>
              <a:rPr lang="en-US" sz="2800" dirty="0">
                <a:solidFill>
                  <a:schemeClr val="tx1"/>
                </a:solidFill>
              </a:rPr>
              <a:t> development was marked by Green Belt of </a:t>
            </a:r>
            <a:r>
              <a:rPr lang="en-US" sz="2800" dirty="0" err="1">
                <a:solidFill>
                  <a:schemeClr val="tx1"/>
                </a:solidFill>
              </a:rPr>
              <a:t>Fennoscandia</a:t>
            </a:r>
            <a:r>
              <a:rPr lang="en-US" sz="2800" dirty="0">
                <a:solidFill>
                  <a:schemeClr val="tx1"/>
                </a:solidFill>
              </a:rPr>
              <a:t> international conference. </a:t>
            </a:r>
            <a:endParaRPr lang="ru-RU" sz="2800" dirty="0">
              <a:solidFill>
                <a:schemeClr val="tx1"/>
              </a:solidFill>
            </a:endParaRPr>
          </a:p>
        </p:txBody>
      </p:sp>
      <p:pic>
        <p:nvPicPr>
          <p:cNvPr id="8" name="Picture 7"/>
          <p:cNvPicPr>
            <a:picLocks noChangeAspect="1" noChangeArrowheads="1"/>
          </p:cNvPicPr>
          <p:nvPr/>
        </p:nvPicPr>
        <p:blipFill>
          <a:blip r:embed="rId4"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xfrm>
            <a:off x="7010400" y="6381750"/>
            <a:ext cx="2133600" cy="476250"/>
          </a:xfrm>
          <a:noFill/>
        </p:spPr>
        <p:txBody>
          <a:bodyPr/>
          <a:lstStyle/>
          <a:p>
            <a:fld id="{DD71F543-8738-4677-99C1-E76990AE3A9D}" type="slidenum">
              <a:rPr lang="ru-RU" smtClean="0"/>
              <a:pPr/>
              <a:t>12</a:t>
            </a:fld>
            <a:endParaRPr lang="ru-RU" smtClean="0"/>
          </a:p>
        </p:txBody>
      </p:sp>
      <p:sp>
        <p:nvSpPr>
          <p:cNvPr id="98319" name="Прямоугольник 3"/>
          <p:cNvSpPr>
            <a:spLocks noChangeArrowheads="1"/>
          </p:cNvSpPr>
          <p:nvPr/>
        </p:nvSpPr>
        <p:spPr bwMode="auto">
          <a:xfrm>
            <a:off x="1116013" y="0"/>
            <a:ext cx="8027987" cy="1200329"/>
          </a:xfrm>
          <a:prstGeom prst="rect">
            <a:avLst/>
          </a:prstGeom>
          <a:noFill/>
          <a:ln w="9525">
            <a:noFill/>
            <a:miter lim="800000"/>
            <a:headEnd/>
            <a:tailEnd/>
          </a:ln>
        </p:spPr>
        <p:txBody>
          <a:bodyPr>
            <a:spAutoFit/>
          </a:bodyPr>
          <a:lstStyle/>
          <a:p>
            <a:pPr algn="ctr">
              <a:defRPr/>
            </a:pPr>
            <a:r>
              <a:rPr lang="en-US" sz="3600" dirty="0">
                <a:effectLst>
                  <a:outerShdw blurRad="38100" dist="38100" dir="2700000" algn="tl">
                    <a:srgbClr val="C0C0C0"/>
                  </a:outerShdw>
                </a:effectLst>
              </a:rPr>
              <a:t>GBF is the northern part of the Green Belt of Europe</a:t>
            </a:r>
            <a:r>
              <a:rPr lang="ru-RU" sz="3600" dirty="0"/>
              <a:t> </a:t>
            </a:r>
          </a:p>
        </p:txBody>
      </p:sp>
      <p:pic>
        <p:nvPicPr>
          <p:cNvPr id="13316" name="Picture 18"/>
          <p:cNvPicPr>
            <a:picLocks noChangeAspect="1" noChangeArrowheads="1"/>
          </p:cNvPicPr>
          <p:nvPr/>
        </p:nvPicPr>
        <p:blipFill>
          <a:blip r:embed="rId2" cstate="email"/>
          <a:srcRect/>
          <a:stretch>
            <a:fillRect/>
          </a:stretch>
        </p:blipFill>
        <p:spPr bwMode="auto">
          <a:xfrm>
            <a:off x="1258888" y="1773238"/>
            <a:ext cx="5616575" cy="4533900"/>
          </a:xfrm>
          <a:prstGeom prst="rect">
            <a:avLst/>
          </a:prstGeom>
          <a:noFill/>
          <a:ln w="9525">
            <a:noFill/>
            <a:miter lim="800000"/>
            <a:headEnd/>
            <a:tailEnd/>
          </a:ln>
        </p:spPr>
      </p:pic>
      <p:sp useBgFill="1">
        <p:nvSpPr>
          <p:cNvPr id="13317" name="Прямоугольник 21"/>
          <p:cNvSpPr>
            <a:spLocks noChangeArrowheads="1"/>
          </p:cNvSpPr>
          <p:nvPr/>
        </p:nvSpPr>
        <p:spPr bwMode="auto">
          <a:xfrm>
            <a:off x="4500563" y="3716338"/>
            <a:ext cx="4438650" cy="2654300"/>
          </a:xfrm>
          <a:prstGeom prst="rect">
            <a:avLst/>
          </a:prstGeom>
          <a:ln w="9525">
            <a:noFill/>
            <a:miter lim="800000"/>
            <a:headEnd/>
            <a:tailEnd/>
          </a:ln>
        </p:spPr>
        <p:txBody>
          <a:bodyPr wrap="square">
            <a:spAutoFit/>
          </a:bodyPr>
          <a:lstStyle/>
          <a:p>
            <a:r>
              <a:rPr lang="en-US" sz="2800" i="1" dirty="0">
                <a:solidFill>
                  <a:schemeClr val="tx1"/>
                </a:solidFill>
              </a:rPr>
              <a:t>The European Green Belt runs across 23 countries for some </a:t>
            </a:r>
            <a:r>
              <a:rPr lang="en-US" sz="2800" i="1" dirty="0" smtClean="0">
                <a:solidFill>
                  <a:schemeClr val="tx1"/>
                </a:solidFill>
              </a:rPr>
              <a:t> 8,500 </a:t>
            </a:r>
            <a:r>
              <a:rPr lang="en-US" sz="2800" i="1" dirty="0">
                <a:solidFill>
                  <a:schemeClr val="tx1"/>
                </a:solidFill>
              </a:rPr>
              <a:t>km, comprising over 3200 PAs within a 25-km-wide buffer zone</a:t>
            </a:r>
            <a:endParaRPr lang="ru-RU" sz="2800" i="1" dirty="0">
              <a:solidFill>
                <a:schemeClr val="tx1"/>
              </a:solidFill>
            </a:endParaRPr>
          </a:p>
        </p:txBody>
      </p:sp>
      <p:pic>
        <p:nvPicPr>
          <p:cNvPr id="13318" name="Picture 8" descr="green belt logo"/>
          <p:cNvPicPr>
            <a:picLocks noChangeAspect="1" noChangeArrowheads="1"/>
          </p:cNvPicPr>
          <p:nvPr/>
        </p:nvPicPr>
        <p:blipFill>
          <a:blip r:embed="rId3" cstate="email"/>
          <a:srcRect/>
          <a:stretch>
            <a:fillRect/>
          </a:stretch>
        </p:blipFill>
        <p:spPr bwMode="auto">
          <a:xfrm>
            <a:off x="4429124" y="1285860"/>
            <a:ext cx="649287" cy="649288"/>
          </a:xfrm>
          <a:prstGeom prst="rect">
            <a:avLst/>
          </a:prstGeom>
          <a:noFill/>
          <a:ln w="9525">
            <a:solidFill>
              <a:srgbClr val="006600"/>
            </a:solidFill>
            <a:miter lim="800000"/>
            <a:headEnd/>
            <a:tailEnd/>
          </a:ln>
        </p:spPr>
      </p:pic>
      <p:pic>
        <p:nvPicPr>
          <p:cNvPr id="13319" name="Рисунок 5" descr="EuGreenBelt.jpg"/>
          <p:cNvPicPr>
            <a:picLocks noChangeAspect="1"/>
          </p:cNvPicPr>
          <p:nvPr/>
        </p:nvPicPr>
        <p:blipFill>
          <a:blip r:embed="rId4" cstate="email"/>
          <a:srcRect/>
          <a:stretch>
            <a:fillRect/>
          </a:stretch>
        </p:blipFill>
        <p:spPr bwMode="auto">
          <a:xfrm>
            <a:off x="1258888" y="1773238"/>
            <a:ext cx="1000125" cy="1100137"/>
          </a:xfrm>
          <a:prstGeom prst="rect">
            <a:avLst/>
          </a:prstGeom>
          <a:noFill/>
          <a:ln w="9525">
            <a:noFill/>
            <a:miter lim="800000"/>
            <a:headEnd/>
            <a:tailEnd/>
          </a:ln>
        </p:spPr>
      </p:pic>
      <p:pic>
        <p:nvPicPr>
          <p:cNvPr id="9" name="Picture 7"/>
          <p:cNvPicPr>
            <a:picLocks noChangeAspect="1" noChangeArrowheads="1"/>
          </p:cNvPicPr>
          <p:nvPr/>
        </p:nvPicPr>
        <p:blipFill>
          <a:blip r:embed="rId5"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xfrm>
            <a:off x="7010400" y="6381750"/>
            <a:ext cx="2133600" cy="476250"/>
          </a:xfrm>
          <a:noFill/>
        </p:spPr>
        <p:txBody>
          <a:bodyPr/>
          <a:lstStyle/>
          <a:p>
            <a:fld id="{80D98209-E18E-49A0-AFF5-E64235CBAE03}" type="slidenum">
              <a:rPr lang="ru-RU" smtClean="0"/>
              <a:pPr/>
              <a:t>13</a:t>
            </a:fld>
            <a:endParaRPr lang="ru-RU" smtClean="0"/>
          </a:p>
        </p:txBody>
      </p:sp>
      <p:sp>
        <p:nvSpPr>
          <p:cNvPr id="111623" name="Прямоугольник 24"/>
          <p:cNvSpPr>
            <a:spLocks noChangeArrowheads="1"/>
          </p:cNvSpPr>
          <p:nvPr/>
        </p:nvSpPr>
        <p:spPr bwMode="auto">
          <a:xfrm>
            <a:off x="1428728" y="285728"/>
            <a:ext cx="7429552" cy="1200150"/>
          </a:xfrm>
          <a:prstGeom prst="rect">
            <a:avLst/>
          </a:prstGeom>
          <a:noFill/>
          <a:ln w="9525">
            <a:noFill/>
            <a:miter lim="800000"/>
            <a:headEnd/>
            <a:tailEnd/>
          </a:ln>
        </p:spPr>
        <p:txBody>
          <a:bodyPr wrap="square">
            <a:spAutoFit/>
          </a:bodyPr>
          <a:lstStyle/>
          <a:p>
            <a:pPr algn="ctr">
              <a:defRPr/>
            </a:pPr>
            <a:r>
              <a:rPr lang="en-US" sz="3600" dirty="0">
                <a:solidFill>
                  <a:schemeClr val="tx2"/>
                </a:solidFill>
                <a:effectLst>
                  <a:outerShdw blurRad="38100" dist="38100" dir="2700000" algn="tl">
                    <a:srgbClr val="C0C0C0"/>
                  </a:outerShdw>
                </a:effectLst>
              </a:rPr>
              <a:t>CREATING THE ENVIRONMENTAL FRAMEWORK</a:t>
            </a:r>
            <a:endParaRPr lang="ru-RU" sz="3600" b="0" dirty="0">
              <a:solidFill>
                <a:schemeClr val="tx2"/>
              </a:solidFill>
              <a:effectLst>
                <a:outerShdw blurRad="38100" dist="38100" dir="2700000" algn="tl">
                  <a:srgbClr val="C0C0C0"/>
                </a:outerShdw>
              </a:effectLst>
            </a:endParaRPr>
          </a:p>
        </p:txBody>
      </p:sp>
      <p:sp>
        <p:nvSpPr>
          <p:cNvPr id="14340" name="TextBox 3"/>
          <p:cNvSpPr txBox="1">
            <a:spLocks noChangeArrowheads="1"/>
          </p:cNvSpPr>
          <p:nvPr/>
        </p:nvSpPr>
        <p:spPr bwMode="auto">
          <a:xfrm>
            <a:off x="785786" y="1928802"/>
            <a:ext cx="8178827" cy="3108543"/>
          </a:xfrm>
          <a:prstGeom prst="rect">
            <a:avLst/>
          </a:prstGeom>
          <a:noFill/>
          <a:ln w="9525">
            <a:noFill/>
            <a:miter lim="800000"/>
            <a:headEnd/>
            <a:tailEnd/>
          </a:ln>
        </p:spPr>
        <p:txBody>
          <a:bodyPr wrap="square">
            <a:spAutoFit/>
          </a:bodyPr>
          <a:lstStyle/>
          <a:p>
            <a:r>
              <a:rPr lang="en-US" sz="2800" dirty="0">
                <a:solidFill>
                  <a:schemeClr val="tx1"/>
                </a:solidFill>
              </a:rPr>
              <a:t>We reached an understanding that GBF should be viewed as the cornerstone of the environmental framework of the European North. Firstly, it is the northern part of the Green Belt of Europe, and secondly – one of the basic (constitutive) elements of the system of green belts </a:t>
            </a:r>
            <a:endParaRPr lang="ru-RU" sz="2800" dirty="0">
              <a:solidFill>
                <a:schemeClr val="tx1"/>
              </a:solidFill>
            </a:endParaRPr>
          </a:p>
        </p:txBody>
      </p:sp>
      <p:pic>
        <p:nvPicPr>
          <p:cNvPr id="6" name="Picture 7"/>
          <p:cNvPicPr>
            <a:picLocks noChangeAspect="1" noChangeArrowheads="1"/>
          </p:cNvPicPr>
          <p:nvPr/>
        </p:nvPicPr>
        <p:blipFill>
          <a:blip r:embed="rId2"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xfrm>
            <a:off x="7010400" y="6597650"/>
            <a:ext cx="2133600" cy="260350"/>
          </a:xfrm>
          <a:noFill/>
        </p:spPr>
        <p:txBody>
          <a:bodyPr/>
          <a:lstStyle/>
          <a:p>
            <a:fld id="{FB775553-877B-47FA-9D50-255154BB4146}" type="slidenum">
              <a:rPr lang="ru-RU" smtClean="0"/>
              <a:pPr/>
              <a:t>14</a:t>
            </a:fld>
            <a:endParaRPr lang="ru-RU" smtClean="0"/>
          </a:p>
        </p:txBody>
      </p:sp>
      <p:grpSp>
        <p:nvGrpSpPr>
          <p:cNvPr id="15363" name="Group 26"/>
          <p:cNvGrpSpPr>
            <a:grpSpLocks/>
          </p:cNvGrpSpPr>
          <p:nvPr/>
        </p:nvGrpSpPr>
        <p:grpSpPr bwMode="auto">
          <a:xfrm>
            <a:off x="1116013" y="1412875"/>
            <a:ext cx="6553200" cy="4032250"/>
            <a:chOff x="703" y="890"/>
            <a:chExt cx="4128" cy="2540"/>
          </a:xfrm>
        </p:grpSpPr>
        <p:pic>
          <p:nvPicPr>
            <p:cNvPr id="15372" name="Рисунок 5"/>
            <p:cNvPicPr>
              <a:picLocks noChangeAspect="1" noChangeArrowheads="1"/>
            </p:cNvPicPr>
            <p:nvPr/>
          </p:nvPicPr>
          <p:blipFill>
            <a:blip r:embed="rId2" cstate="email"/>
            <a:srcRect/>
            <a:stretch>
              <a:fillRect/>
            </a:stretch>
          </p:blipFill>
          <p:spPr bwMode="auto">
            <a:xfrm>
              <a:off x="703" y="890"/>
              <a:ext cx="4128" cy="2540"/>
            </a:xfrm>
            <a:prstGeom prst="rect">
              <a:avLst/>
            </a:prstGeom>
            <a:noFill/>
            <a:ln w="9525">
              <a:noFill/>
              <a:miter lim="800000"/>
              <a:headEnd/>
              <a:tailEnd/>
            </a:ln>
          </p:spPr>
        </p:pic>
        <p:sp>
          <p:nvSpPr>
            <p:cNvPr id="15373" name="Freeform 4"/>
            <p:cNvSpPr>
              <a:spLocks/>
            </p:cNvSpPr>
            <p:nvPr/>
          </p:nvSpPr>
          <p:spPr bwMode="auto">
            <a:xfrm>
              <a:off x="809" y="890"/>
              <a:ext cx="1357" cy="1715"/>
            </a:xfrm>
            <a:custGeom>
              <a:avLst/>
              <a:gdLst>
                <a:gd name="T0" fmla="*/ 1 w 3075"/>
                <a:gd name="T1" fmla="*/ 4 h 4587"/>
                <a:gd name="T2" fmla="*/ 0 w 3075"/>
                <a:gd name="T3" fmla="*/ 4 h 4587"/>
                <a:gd name="T4" fmla="*/ 2 w 3075"/>
                <a:gd name="T5" fmla="*/ 4 h 4587"/>
                <a:gd name="T6" fmla="*/ 4 w 3075"/>
                <a:gd name="T7" fmla="*/ 3 h 4587"/>
                <a:gd name="T8" fmla="*/ 4 w 3075"/>
                <a:gd name="T9" fmla="*/ 3 h 4587"/>
                <a:gd name="T10" fmla="*/ 5 w 3075"/>
                <a:gd name="T11" fmla="*/ 3 h 4587"/>
                <a:gd name="T12" fmla="*/ 5 w 3075"/>
                <a:gd name="T13" fmla="*/ 2 h 4587"/>
                <a:gd name="T14" fmla="*/ 6 w 3075"/>
                <a:gd name="T15" fmla="*/ 1 h 4587"/>
                <a:gd name="T16" fmla="*/ 7 w 3075"/>
                <a:gd name="T17" fmla="*/ 1 h 4587"/>
                <a:gd name="T18" fmla="*/ 7 w 3075"/>
                <a:gd name="T19" fmla="*/ 0 h 4587"/>
                <a:gd name="T20" fmla="*/ 8 w 3075"/>
                <a:gd name="T21" fmla="*/ 0 h 4587"/>
                <a:gd name="T22" fmla="*/ 9 w 3075"/>
                <a:gd name="T23" fmla="*/ 0 h 4587"/>
                <a:gd name="T24" fmla="*/ 10 w 3075"/>
                <a:gd name="T25" fmla="*/ 0 h 4587"/>
                <a:gd name="T26" fmla="*/ 9 w 3075"/>
                <a:gd name="T27" fmla="*/ 0 h 4587"/>
                <a:gd name="T28" fmla="*/ 8 w 3075"/>
                <a:gd name="T29" fmla="*/ 0 h 4587"/>
                <a:gd name="T30" fmla="*/ 8 w 3075"/>
                <a:gd name="T31" fmla="*/ 1 h 4587"/>
                <a:gd name="T32" fmla="*/ 8 w 3075"/>
                <a:gd name="T33" fmla="*/ 1 h 4587"/>
                <a:gd name="T34" fmla="*/ 8 w 3075"/>
                <a:gd name="T35" fmla="*/ 2 h 4587"/>
                <a:gd name="T36" fmla="*/ 7 w 3075"/>
                <a:gd name="T37" fmla="*/ 3 h 4587"/>
                <a:gd name="T38" fmla="*/ 7 w 3075"/>
                <a:gd name="T39" fmla="*/ 3 h 4587"/>
                <a:gd name="T40" fmla="*/ 7 w 3075"/>
                <a:gd name="T41" fmla="*/ 3 h 4587"/>
                <a:gd name="T42" fmla="*/ 6 w 3075"/>
                <a:gd name="T43" fmla="*/ 4 h 4587"/>
                <a:gd name="T44" fmla="*/ 4 w 3075"/>
                <a:gd name="T45" fmla="*/ 4 h 4587"/>
                <a:gd name="T46" fmla="*/ 3 w 3075"/>
                <a:gd name="T47" fmla="*/ 4 h 4587"/>
                <a:gd name="T48" fmla="*/ 2 w 3075"/>
                <a:gd name="T49" fmla="*/ 4 h 4587"/>
                <a:gd name="T50" fmla="*/ 1 w 3075"/>
                <a:gd name="T51" fmla="*/ 4 h 45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75"/>
                <a:gd name="T79" fmla="*/ 0 h 4587"/>
                <a:gd name="T80" fmla="*/ 3075 w 3075"/>
                <a:gd name="T81" fmla="*/ 4587 h 45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75" h="4587">
                  <a:moveTo>
                    <a:pt x="345" y="4347"/>
                  </a:moveTo>
                  <a:lnTo>
                    <a:pt x="0" y="4167"/>
                  </a:lnTo>
                  <a:lnTo>
                    <a:pt x="699" y="3775"/>
                  </a:lnTo>
                  <a:cubicBezTo>
                    <a:pt x="896" y="3660"/>
                    <a:pt x="1078" y="3611"/>
                    <a:pt x="1179" y="3474"/>
                  </a:cubicBezTo>
                  <a:cubicBezTo>
                    <a:pt x="1280" y="3337"/>
                    <a:pt x="1256" y="3086"/>
                    <a:pt x="1305" y="2952"/>
                  </a:cubicBezTo>
                  <a:cubicBezTo>
                    <a:pt x="1354" y="2818"/>
                    <a:pt x="1415" y="2784"/>
                    <a:pt x="1470" y="2667"/>
                  </a:cubicBezTo>
                  <a:cubicBezTo>
                    <a:pt x="1525" y="2550"/>
                    <a:pt x="1577" y="2430"/>
                    <a:pt x="1635" y="2247"/>
                  </a:cubicBezTo>
                  <a:cubicBezTo>
                    <a:pt x="1693" y="2064"/>
                    <a:pt x="1756" y="1774"/>
                    <a:pt x="1815" y="1572"/>
                  </a:cubicBezTo>
                  <a:cubicBezTo>
                    <a:pt x="1874" y="1370"/>
                    <a:pt x="1937" y="1205"/>
                    <a:pt x="1989" y="1034"/>
                  </a:cubicBezTo>
                  <a:cubicBezTo>
                    <a:pt x="2041" y="863"/>
                    <a:pt x="2057" y="718"/>
                    <a:pt x="2126" y="545"/>
                  </a:cubicBezTo>
                  <a:cubicBezTo>
                    <a:pt x="2196" y="373"/>
                    <a:pt x="2315" y="91"/>
                    <a:pt x="2408" y="0"/>
                  </a:cubicBezTo>
                  <a:lnTo>
                    <a:pt x="2689" y="0"/>
                  </a:lnTo>
                  <a:cubicBezTo>
                    <a:pt x="2795" y="55"/>
                    <a:pt x="3016" y="257"/>
                    <a:pt x="3046" y="330"/>
                  </a:cubicBezTo>
                  <a:cubicBezTo>
                    <a:pt x="3075" y="403"/>
                    <a:pt x="2936" y="395"/>
                    <a:pt x="2867" y="438"/>
                  </a:cubicBezTo>
                  <a:cubicBezTo>
                    <a:pt x="2799" y="481"/>
                    <a:pt x="2692" y="505"/>
                    <a:pt x="2634" y="589"/>
                  </a:cubicBezTo>
                  <a:cubicBezTo>
                    <a:pt x="2576" y="673"/>
                    <a:pt x="2569" y="793"/>
                    <a:pt x="2520" y="942"/>
                  </a:cubicBezTo>
                  <a:cubicBezTo>
                    <a:pt x="2471" y="1091"/>
                    <a:pt x="2385" y="1330"/>
                    <a:pt x="2340" y="1482"/>
                  </a:cubicBezTo>
                  <a:cubicBezTo>
                    <a:pt x="2295" y="1634"/>
                    <a:pt x="2297" y="1690"/>
                    <a:pt x="2250" y="1852"/>
                  </a:cubicBezTo>
                  <a:cubicBezTo>
                    <a:pt x="2203" y="2014"/>
                    <a:pt x="2108" y="2292"/>
                    <a:pt x="2058" y="2455"/>
                  </a:cubicBezTo>
                  <a:cubicBezTo>
                    <a:pt x="2007" y="2617"/>
                    <a:pt x="1963" y="2658"/>
                    <a:pt x="1948" y="2828"/>
                  </a:cubicBezTo>
                  <a:cubicBezTo>
                    <a:pt x="1932" y="2997"/>
                    <a:pt x="2000" y="3295"/>
                    <a:pt x="1961" y="3474"/>
                  </a:cubicBezTo>
                  <a:cubicBezTo>
                    <a:pt x="1923" y="3653"/>
                    <a:pt x="1818" y="3785"/>
                    <a:pt x="1714" y="3904"/>
                  </a:cubicBezTo>
                  <a:cubicBezTo>
                    <a:pt x="1611" y="4024"/>
                    <a:pt x="1476" y="4103"/>
                    <a:pt x="1344" y="4192"/>
                  </a:cubicBezTo>
                  <a:cubicBezTo>
                    <a:pt x="1211" y="4280"/>
                    <a:pt x="1052" y="4373"/>
                    <a:pt x="918" y="4436"/>
                  </a:cubicBezTo>
                  <a:cubicBezTo>
                    <a:pt x="784" y="4499"/>
                    <a:pt x="635" y="4587"/>
                    <a:pt x="540" y="4572"/>
                  </a:cubicBezTo>
                  <a:lnTo>
                    <a:pt x="345" y="4347"/>
                  </a:lnTo>
                  <a:close/>
                </a:path>
              </a:pathLst>
            </a:custGeom>
            <a:solidFill>
              <a:srgbClr val="009900">
                <a:alpha val="56862"/>
              </a:srgbClr>
            </a:solidFill>
            <a:ln w="19050">
              <a:solidFill>
                <a:srgbClr val="006600"/>
              </a:solidFill>
              <a:prstDash val="dash"/>
              <a:round/>
              <a:headEnd/>
              <a:tailEnd/>
            </a:ln>
          </p:spPr>
          <p:txBody>
            <a:bodyPr/>
            <a:lstStyle/>
            <a:p>
              <a:endParaRPr lang="ru-RU"/>
            </a:p>
          </p:txBody>
        </p:sp>
        <p:sp>
          <p:nvSpPr>
            <p:cNvPr id="15374" name="Freeform 5"/>
            <p:cNvSpPr>
              <a:spLocks/>
            </p:cNvSpPr>
            <p:nvPr/>
          </p:nvSpPr>
          <p:spPr bwMode="auto">
            <a:xfrm>
              <a:off x="1789" y="1179"/>
              <a:ext cx="491" cy="2048"/>
            </a:xfrm>
            <a:custGeom>
              <a:avLst/>
              <a:gdLst>
                <a:gd name="T0" fmla="*/ 1 w 1113"/>
                <a:gd name="T1" fmla="*/ 0 h 5480"/>
                <a:gd name="T2" fmla="*/ 2 w 1113"/>
                <a:gd name="T3" fmla="*/ 0 h 5480"/>
                <a:gd name="T4" fmla="*/ 3 w 1113"/>
                <a:gd name="T5" fmla="*/ 0 h 5480"/>
                <a:gd name="T6" fmla="*/ 3 w 1113"/>
                <a:gd name="T7" fmla="*/ 0 h 5480"/>
                <a:gd name="T8" fmla="*/ 4 w 1113"/>
                <a:gd name="T9" fmla="*/ 0 h 5480"/>
                <a:gd name="T10" fmla="*/ 4 w 1113"/>
                <a:gd name="T11" fmla="*/ 1 h 5480"/>
                <a:gd name="T12" fmla="*/ 3 w 1113"/>
                <a:gd name="T13" fmla="*/ 1 h 5480"/>
                <a:gd name="T14" fmla="*/ 3 w 1113"/>
                <a:gd name="T15" fmla="*/ 1 h 5480"/>
                <a:gd name="T16" fmla="*/ 3 w 1113"/>
                <a:gd name="T17" fmla="*/ 1 h 5480"/>
                <a:gd name="T18" fmla="*/ 3 w 1113"/>
                <a:gd name="T19" fmla="*/ 1 h 5480"/>
                <a:gd name="T20" fmla="*/ 2 w 1113"/>
                <a:gd name="T21" fmla="*/ 2 h 5480"/>
                <a:gd name="T22" fmla="*/ 3 w 1113"/>
                <a:gd name="T23" fmla="*/ 3 h 5480"/>
                <a:gd name="T24" fmla="*/ 3 w 1113"/>
                <a:gd name="T25" fmla="*/ 3 h 5480"/>
                <a:gd name="T26" fmla="*/ 4 w 1113"/>
                <a:gd name="T27" fmla="*/ 3 h 5480"/>
                <a:gd name="T28" fmla="*/ 3 w 1113"/>
                <a:gd name="T29" fmla="*/ 4 h 5480"/>
                <a:gd name="T30" fmla="*/ 3 w 1113"/>
                <a:gd name="T31" fmla="*/ 4 h 5480"/>
                <a:gd name="T32" fmla="*/ 3 w 1113"/>
                <a:gd name="T33" fmla="*/ 4 h 5480"/>
                <a:gd name="T34" fmla="*/ 3 w 1113"/>
                <a:gd name="T35" fmla="*/ 5 h 5480"/>
                <a:gd name="T36" fmla="*/ 2 w 1113"/>
                <a:gd name="T37" fmla="*/ 5 h 5480"/>
                <a:gd name="T38" fmla="*/ 1 w 1113"/>
                <a:gd name="T39" fmla="*/ 6 h 5480"/>
                <a:gd name="T40" fmla="*/ 0 w 1113"/>
                <a:gd name="T41" fmla="*/ 6 h 5480"/>
                <a:gd name="T42" fmla="*/ 0 w 1113"/>
                <a:gd name="T43" fmla="*/ 5 h 5480"/>
                <a:gd name="T44" fmla="*/ 1 w 1113"/>
                <a:gd name="T45" fmla="*/ 5 h 5480"/>
                <a:gd name="T46" fmla="*/ 1 w 1113"/>
                <a:gd name="T47" fmla="*/ 4 h 5480"/>
                <a:gd name="T48" fmla="*/ 1 w 1113"/>
                <a:gd name="T49" fmla="*/ 4 h 5480"/>
                <a:gd name="T50" fmla="*/ 1 w 1113"/>
                <a:gd name="T51" fmla="*/ 3 h 5480"/>
                <a:gd name="T52" fmla="*/ 2 w 1113"/>
                <a:gd name="T53" fmla="*/ 3 h 5480"/>
                <a:gd name="T54" fmla="*/ 1 w 1113"/>
                <a:gd name="T55" fmla="*/ 2 h 5480"/>
                <a:gd name="T56" fmla="*/ 2 w 1113"/>
                <a:gd name="T57" fmla="*/ 2 h 5480"/>
                <a:gd name="T58" fmla="*/ 2 w 1113"/>
                <a:gd name="T59" fmla="*/ 1 h 5480"/>
                <a:gd name="T60" fmla="*/ 1 w 1113"/>
                <a:gd name="T61" fmla="*/ 1 h 5480"/>
                <a:gd name="T62" fmla="*/ 1 w 1113"/>
                <a:gd name="T63" fmla="*/ 1 h 5480"/>
                <a:gd name="T64" fmla="*/ 1 w 1113"/>
                <a:gd name="T65" fmla="*/ 0 h 5480"/>
                <a:gd name="T66" fmla="*/ 1 w 1113"/>
                <a:gd name="T67" fmla="*/ 0 h 54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13"/>
                <a:gd name="T103" fmla="*/ 0 h 5480"/>
                <a:gd name="T104" fmla="*/ 1113 w 1113"/>
                <a:gd name="T105" fmla="*/ 5480 h 54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13" h="5480">
                  <a:moveTo>
                    <a:pt x="430" y="278"/>
                  </a:moveTo>
                  <a:cubicBezTo>
                    <a:pt x="462" y="208"/>
                    <a:pt x="547" y="120"/>
                    <a:pt x="610" y="78"/>
                  </a:cubicBezTo>
                  <a:cubicBezTo>
                    <a:pt x="673" y="36"/>
                    <a:pt x="755" y="0"/>
                    <a:pt x="810" y="28"/>
                  </a:cubicBezTo>
                  <a:cubicBezTo>
                    <a:pt x="865" y="56"/>
                    <a:pt x="900" y="184"/>
                    <a:pt x="940" y="248"/>
                  </a:cubicBezTo>
                  <a:cubicBezTo>
                    <a:pt x="980" y="312"/>
                    <a:pt x="1025" y="335"/>
                    <a:pt x="1050" y="410"/>
                  </a:cubicBezTo>
                  <a:cubicBezTo>
                    <a:pt x="1075" y="485"/>
                    <a:pt x="1113" y="623"/>
                    <a:pt x="1090" y="698"/>
                  </a:cubicBezTo>
                  <a:cubicBezTo>
                    <a:pt x="1067" y="773"/>
                    <a:pt x="939" y="785"/>
                    <a:pt x="910" y="858"/>
                  </a:cubicBezTo>
                  <a:cubicBezTo>
                    <a:pt x="881" y="931"/>
                    <a:pt x="937" y="1051"/>
                    <a:pt x="917" y="1138"/>
                  </a:cubicBezTo>
                  <a:cubicBezTo>
                    <a:pt x="897" y="1225"/>
                    <a:pt x="813" y="1285"/>
                    <a:pt x="790" y="1378"/>
                  </a:cubicBezTo>
                  <a:cubicBezTo>
                    <a:pt x="767" y="1471"/>
                    <a:pt x="793" y="1598"/>
                    <a:pt x="780" y="1698"/>
                  </a:cubicBezTo>
                  <a:cubicBezTo>
                    <a:pt x="767" y="1798"/>
                    <a:pt x="713" y="1851"/>
                    <a:pt x="710" y="1978"/>
                  </a:cubicBezTo>
                  <a:cubicBezTo>
                    <a:pt x="707" y="2105"/>
                    <a:pt x="726" y="2313"/>
                    <a:pt x="760" y="2458"/>
                  </a:cubicBezTo>
                  <a:cubicBezTo>
                    <a:pt x="794" y="2603"/>
                    <a:pt x="867" y="2716"/>
                    <a:pt x="917" y="2848"/>
                  </a:cubicBezTo>
                  <a:cubicBezTo>
                    <a:pt x="967" y="2980"/>
                    <a:pt x="1051" y="3101"/>
                    <a:pt x="1060" y="3248"/>
                  </a:cubicBezTo>
                  <a:cubicBezTo>
                    <a:pt x="1069" y="3395"/>
                    <a:pt x="994" y="3601"/>
                    <a:pt x="970" y="3728"/>
                  </a:cubicBezTo>
                  <a:cubicBezTo>
                    <a:pt x="946" y="3855"/>
                    <a:pt x="926" y="3893"/>
                    <a:pt x="917" y="4008"/>
                  </a:cubicBezTo>
                  <a:cubicBezTo>
                    <a:pt x="908" y="4123"/>
                    <a:pt x="940" y="4290"/>
                    <a:pt x="917" y="4418"/>
                  </a:cubicBezTo>
                  <a:cubicBezTo>
                    <a:pt x="894" y="4546"/>
                    <a:pt x="824" y="4670"/>
                    <a:pt x="780" y="4778"/>
                  </a:cubicBezTo>
                  <a:cubicBezTo>
                    <a:pt x="736" y="4886"/>
                    <a:pt x="710" y="4968"/>
                    <a:pt x="650" y="5068"/>
                  </a:cubicBezTo>
                  <a:cubicBezTo>
                    <a:pt x="590" y="5168"/>
                    <a:pt x="508" y="5314"/>
                    <a:pt x="420" y="5378"/>
                  </a:cubicBezTo>
                  <a:cubicBezTo>
                    <a:pt x="332" y="5442"/>
                    <a:pt x="185" y="5480"/>
                    <a:pt x="120" y="5450"/>
                  </a:cubicBezTo>
                  <a:cubicBezTo>
                    <a:pt x="55" y="5420"/>
                    <a:pt x="0" y="5337"/>
                    <a:pt x="30" y="5198"/>
                  </a:cubicBezTo>
                  <a:cubicBezTo>
                    <a:pt x="60" y="5059"/>
                    <a:pt x="268" y="4801"/>
                    <a:pt x="300" y="4618"/>
                  </a:cubicBezTo>
                  <a:cubicBezTo>
                    <a:pt x="332" y="4435"/>
                    <a:pt x="228" y="4261"/>
                    <a:pt x="220" y="4098"/>
                  </a:cubicBezTo>
                  <a:cubicBezTo>
                    <a:pt x="212" y="3935"/>
                    <a:pt x="212" y="3768"/>
                    <a:pt x="250" y="3638"/>
                  </a:cubicBezTo>
                  <a:cubicBezTo>
                    <a:pt x="288" y="3508"/>
                    <a:pt x="405" y="3460"/>
                    <a:pt x="450" y="3318"/>
                  </a:cubicBezTo>
                  <a:cubicBezTo>
                    <a:pt x="495" y="3176"/>
                    <a:pt x="523" y="2943"/>
                    <a:pt x="520" y="2788"/>
                  </a:cubicBezTo>
                  <a:cubicBezTo>
                    <a:pt x="517" y="2633"/>
                    <a:pt x="438" y="2536"/>
                    <a:pt x="430" y="2388"/>
                  </a:cubicBezTo>
                  <a:cubicBezTo>
                    <a:pt x="422" y="2240"/>
                    <a:pt x="450" y="2050"/>
                    <a:pt x="470" y="1898"/>
                  </a:cubicBezTo>
                  <a:cubicBezTo>
                    <a:pt x="490" y="1746"/>
                    <a:pt x="567" y="1608"/>
                    <a:pt x="550" y="1478"/>
                  </a:cubicBezTo>
                  <a:cubicBezTo>
                    <a:pt x="533" y="1348"/>
                    <a:pt x="393" y="1236"/>
                    <a:pt x="370" y="1118"/>
                  </a:cubicBezTo>
                  <a:cubicBezTo>
                    <a:pt x="347" y="1000"/>
                    <a:pt x="402" y="871"/>
                    <a:pt x="410" y="768"/>
                  </a:cubicBezTo>
                  <a:cubicBezTo>
                    <a:pt x="418" y="665"/>
                    <a:pt x="417" y="580"/>
                    <a:pt x="420" y="498"/>
                  </a:cubicBezTo>
                  <a:cubicBezTo>
                    <a:pt x="423" y="416"/>
                    <a:pt x="428" y="324"/>
                    <a:pt x="430" y="278"/>
                  </a:cubicBezTo>
                  <a:close/>
                </a:path>
              </a:pathLst>
            </a:custGeom>
            <a:solidFill>
              <a:srgbClr val="009900">
                <a:alpha val="54901"/>
              </a:srgbClr>
            </a:solidFill>
            <a:ln w="19050">
              <a:solidFill>
                <a:srgbClr val="006600"/>
              </a:solidFill>
              <a:prstDash val="dash"/>
              <a:round/>
              <a:headEnd/>
              <a:tailEnd/>
            </a:ln>
          </p:spPr>
          <p:txBody>
            <a:bodyPr/>
            <a:lstStyle/>
            <a:p>
              <a:endParaRPr lang="ru-RU"/>
            </a:p>
          </p:txBody>
        </p:sp>
        <p:sp>
          <p:nvSpPr>
            <p:cNvPr id="15375" name="Freeform 6"/>
            <p:cNvSpPr>
              <a:spLocks/>
            </p:cNvSpPr>
            <p:nvPr/>
          </p:nvSpPr>
          <p:spPr bwMode="auto">
            <a:xfrm>
              <a:off x="2883" y="1644"/>
              <a:ext cx="421" cy="1572"/>
            </a:xfrm>
            <a:custGeom>
              <a:avLst/>
              <a:gdLst>
                <a:gd name="T0" fmla="*/ 0 w 954"/>
                <a:gd name="T1" fmla="*/ 0 h 4205"/>
                <a:gd name="T2" fmla="*/ 1 w 954"/>
                <a:gd name="T3" fmla="*/ 0 h 4205"/>
                <a:gd name="T4" fmla="*/ 1 w 954"/>
                <a:gd name="T5" fmla="*/ 0 h 4205"/>
                <a:gd name="T6" fmla="*/ 2 w 954"/>
                <a:gd name="T7" fmla="*/ 0 h 4205"/>
                <a:gd name="T8" fmla="*/ 1 w 954"/>
                <a:gd name="T9" fmla="*/ 0 h 4205"/>
                <a:gd name="T10" fmla="*/ 2 w 954"/>
                <a:gd name="T11" fmla="*/ 0 h 4205"/>
                <a:gd name="T12" fmla="*/ 2 w 954"/>
                <a:gd name="T13" fmla="*/ 0 h 4205"/>
                <a:gd name="T14" fmla="*/ 2 w 954"/>
                <a:gd name="T15" fmla="*/ 1 h 4205"/>
                <a:gd name="T16" fmla="*/ 2 w 954"/>
                <a:gd name="T17" fmla="*/ 1 h 4205"/>
                <a:gd name="T18" fmla="*/ 2 w 954"/>
                <a:gd name="T19" fmla="*/ 1 h 4205"/>
                <a:gd name="T20" fmla="*/ 2 w 954"/>
                <a:gd name="T21" fmla="*/ 2 h 4205"/>
                <a:gd name="T22" fmla="*/ 2 w 954"/>
                <a:gd name="T23" fmla="*/ 2 h 4205"/>
                <a:gd name="T24" fmla="*/ 3 w 954"/>
                <a:gd name="T25" fmla="*/ 3 h 4205"/>
                <a:gd name="T26" fmla="*/ 3 w 954"/>
                <a:gd name="T27" fmla="*/ 3 h 4205"/>
                <a:gd name="T28" fmla="*/ 3 w 954"/>
                <a:gd name="T29" fmla="*/ 3 h 4205"/>
                <a:gd name="T30" fmla="*/ 3 w 954"/>
                <a:gd name="T31" fmla="*/ 3 h 4205"/>
                <a:gd name="T32" fmla="*/ 2 w 954"/>
                <a:gd name="T33" fmla="*/ 4 h 4205"/>
                <a:gd name="T34" fmla="*/ 2 w 954"/>
                <a:gd name="T35" fmla="*/ 4 h 4205"/>
                <a:gd name="T36" fmla="*/ 2 w 954"/>
                <a:gd name="T37" fmla="*/ 4 h 4205"/>
                <a:gd name="T38" fmla="*/ 1 w 954"/>
                <a:gd name="T39" fmla="*/ 4 h 4205"/>
                <a:gd name="T40" fmla="*/ 0 w 954"/>
                <a:gd name="T41" fmla="*/ 4 h 4205"/>
                <a:gd name="T42" fmla="*/ 0 w 954"/>
                <a:gd name="T43" fmla="*/ 4 h 4205"/>
                <a:gd name="T44" fmla="*/ 1 w 954"/>
                <a:gd name="T45" fmla="*/ 4 h 4205"/>
                <a:gd name="T46" fmla="*/ 1 w 954"/>
                <a:gd name="T47" fmla="*/ 3 h 4205"/>
                <a:gd name="T48" fmla="*/ 1 w 954"/>
                <a:gd name="T49" fmla="*/ 3 h 4205"/>
                <a:gd name="T50" fmla="*/ 1 w 954"/>
                <a:gd name="T51" fmla="*/ 3 h 4205"/>
                <a:gd name="T52" fmla="*/ 1 w 954"/>
                <a:gd name="T53" fmla="*/ 2 h 4205"/>
                <a:gd name="T54" fmla="*/ 0 w 954"/>
                <a:gd name="T55" fmla="*/ 2 h 4205"/>
                <a:gd name="T56" fmla="*/ 0 w 954"/>
                <a:gd name="T57" fmla="*/ 2 h 4205"/>
                <a:gd name="T58" fmla="*/ 1 w 954"/>
                <a:gd name="T59" fmla="*/ 1 h 4205"/>
                <a:gd name="T60" fmla="*/ 1 w 954"/>
                <a:gd name="T61" fmla="*/ 1 h 4205"/>
                <a:gd name="T62" fmla="*/ 0 w 954"/>
                <a:gd name="T63" fmla="*/ 1 h 4205"/>
                <a:gd name="T64" fmla="*/ 0 w 954"/>
                <a:gd name="T65" fmla="*/ 0 h 4205"/>
                <a:gd name="T66" fmla="*/ 1 w 954"/>
                <a:gd name="T67" fmla="*/ 0 h 4205"/>
                <a:gd name="T68" fmla="*/ 0 w 954"/>
                <a:gd name="T69" fmla="*/ 0 h 42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4"/>
                <a:gd name="T106" fmla="*/ 0 h 4205"/>
                <a:gd name="T107" fmla="*/ 954 w 954"/>
                <a:gd name="T108" fmla="*/ 4205 h 42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4" h="4205">
                  <a:moveTo>
                    <a:pt x="162" y="153"/>
                  </a:moveTo>
                  <a:cubicBezTo>
                    <a:pt x="164" y="96"/>
                    <a:pt x="222" y="46"/>
                    <a:pt x="262" y="23"/>
                  </a:cubicBezTo>
                  <a:cubicBezTo>
                    <a:pt x="302" y="0"/>
                    <a:pt x="369" y="0"/>
                    <a:pt x="402" y="13"/>
                  </a:cubicBezTo>
                  <a:cubicBezTo>
                    <a:pt x="435" y="26"/>
                    <a:pt x="462" y="70"/>
                    <a:pt x="462" y="103"/>
                  </a:cubicBezTo>
                  <a:cubicBezTo>
                    <a:pt x="462" y="136"/>
                    <a:pt x="400" y="168"/>
                    <a:pt x="402" y="213"/>
                  </a:cubicBezTo>
                  <a:cubicBezTo>
                    <a:pt x="404" y="258"/>
                    <a:pt x="449" y="316"/>
                    <a:pt x="472" y="373"/>
                  </a:cubicBezTo>
                  <a:cubicBezTo>
                    <a:pt x="495" y="430"/>
                    <a:pt x="529" y="466"/>
                    <a:pt x="542" y="553"/>
                  </a:cubicBezTo>
                  <a:lnTo>
                    <a:pt x="552" y="893"/>
                  </a:lnTo>
                  <a:lnTo>
                    <a:pt x="632" y="1283"/>
                  </a:lnTo>
                  <a:lnTo>
                    <a:pt x="712" y="1543"/>
                  </a:lnTo>
                  <a:lnTo>
                    <a:pt x="662" y="1943"/>
                  </a:lnTo>
                  <a:cubicBezTo>
                    <a:pt x="667" y="2080"/>
                    <a:pt x="697" y="2238"/>
                    <a:pt x="742" y="2363"/>
                  </a:cubicBezTo>
                  <a:cubicBezTo>
                    <a:pt x="787" y="2488"/>
                    <a:pt x="910" y="2570"/>
                    <a:pt x="932" y="2693"/>
                  </a:cubicBezTo>
                  <a:cubicBezTo>
                    <a:pt x="954" y="2816"/>
                    <a:pt x="895" y="3013"/>
                    <a:pt x="872" y="3103"/>
                  </a:cubicBezTo>
                  <a:cubicBezTo>
                    <a:pt x="849" y="3193"/>
                    <a:pt x="802" y="3175"/>
                    <a:pt x="792" y="3233"/>
                  </a:cubicBezTo>
                  <a:cubicBezTo>
                    <a:pt x="782" y="3291"/>
                    <a:pt x="837" y="3391"/>
                    <a:pt x="812" y="3453"/>
                  </a:cubicBezTo>
                  <a:cubicBezTo>
                    <a:pt x="787" y="3515"/>
                    <a:pt x="679" y="3525"/>
                    <a:pt x="642" y="3603"/>
                  </a:cubicBezTo>
                  <a:cubicBezTo>
                    <a:pt x="605" y="3681"/>
                    <a:pt x="620" y="3833"/>
                    <a:pt x="592" y="3923"/>
                  </a:cubicBezTo>
                  <a:cubicBezTo>
                    <a:pt x="564" y="4013"/>
                    <a:pt x="527" y="4096"/>
                    <a:pt x="472" y="4143"/>
                  </a:cubicBezTo>
                  <a:cubicBezTo>
                    <a:pt x="417" y="4190"/>
                    <a:pt x="317" y="4205"/>
                    <a:pt x="262" y="4203"/>
                  </a:cubicBezTo>
                  <a:cubicBezTo>
                    <a:pt x="207" y="4201"/>
                    <a:pt x="159" y="4183"/>
                    <a:pt x="142" y="4133"/>
                  </a:cubicBezTo>
                  <a:cubicBezTo>
                    <a:pt x="125" y="4083"/>
                    <a:pt x="137" y="3991"/>
                    <a:pt x="162" y="3903"/>
                  </a:cubicBezTo>
                  <a:cubicBezTo>
                    <a:pt x="187" y="3815"/>
                    <a:pt x="275" y="3720"/>
                    <a:pt x="292" y="3603"/>
                  </a:cubicBezTo>
                  <a:cubicBezTo>
                    <a:pt x="309" y="3486"/>
                    <a:pt x="240" y="3323"/>
                    <a:pt x="262" y="3203"/>
                  </a:cubicBezTo>
                  <a:cubicBezTo>
                    <a:pt x="284" y="3083"/>
                    <a:pt x="405" y="2998"/>
                    <a:pt x="422" y="2883"/>
                  </a:cubicBezTo>
                  <a:cubicBezTo>
                    <a:pt x="439" y="2768"/>
                    <a:pt x="392" y="2613"/>
                    <a:pt x="362" y="2513"/>
                  </a:cubicBezTo>
                  <a:lnTo>
                    <a:pt x="242" y="2283"/>
                  </a:lnTo>
                  <a:cubicBezTo>
                    <a:pt x="187" y="2210"/>
                    <a:pt x="64" y="2138"/>
                    <a:pt x="32" y="2073"/>
                  </a:cubicBezTo>
                  <a:cubicBezTo>
                    <a:pt x="0" y="2008"/>
                    <a:pt x="14" y="1966"/>
                    <a:pt x="52" y="1893"/>
                  </a:cubicBezTo>
                  <a:cubicBezTo>
                    <a:pt x="90" y="1820"/>
                    <a:pt x="219" y="1735"/>
                    <a:pt x="262" y="1633"/>
                  </a:cubicBezTo>
                  <a:cubicBezTo>
                    <a:pt x="305" y="1531"/>
                    <a:pt x="325" y="1411"/>
                    <a:pt x="312" y="1283"/>
                  </a:cubicBezTo>
                  <a:cubicBezTo>
                    <a:pt x="299" y="1155"/>
                    <a:pt x="204" y="986"/>
                    <a:pt x="182" y="863"/>
                  </a:cubicBezTo>
                  <a:cubicBezTo>
                    <a:pt x="160" y="740"/>
                    <a:pt x="177" y="630"/>
                    <a:pt x="182" y="543"/>
                  </a:cubicBezTo>
                  <a:cubicBezTo>
                    <a:pt x="187" y="456"/>
                    <a:pt x="215" y="408"/>
                    <a:pt x="212" y="343"/>
                  </a:cubicBezTo>
                  <a:cubicBezTo>
                    <a:pt x="209" y="278"/>
                    <a:pt x="172" y="193"/>
                    <a:pt x="162" y="153"/>
                  </a:cubicBezTo>
                  <a:close/>
                </a:path>
              </a:pathLst>
            </a:custGeom>
            <a:solidFill>
              <a:srgbClr val="009900">
                <a:alpha val="54901"/>
              </a:srgbClr>
            </a:solidFill>
            <a:ln w="19050">
              <a:solidFill>
                <a:srgbClr val="006600"/>
              </a:solidFill>
              <a:prstDash val="dash"/>
              <a:round/>
              <a:headEnd/>
              <a:tailEnd/>
            </a:ln>
          </p:spPr>
          <p:txBody>
            <a:bodyPr/>
            <a:lstStyle/>
            <a:p>
              <a:endParaRPr lang="ru-RU"/>
            </a:p>
          </p:txBody>
        </p:sp>
        <p:sp>
          <p:nvSpPr>
            <p:cNvPr id="15376" name="Freeform 11" descr="Темный диагональный 2"/>
            <p:cNvSpPr>
              <a:spLocks/>
            </p:cNvSpPr>
            <p:nvPr/>
          </p:nvSpPr>
          <p:spPr bwMode="auto">
            <a:xfrm>
              <a:off x="1137" y="1839"/>
              <a:ext cx="3694" cy="685"/>
            </a:xfrm>
            <a:custGeom>
              <a:avLst/>
              <a:gdLst>
                <a:gd name="T0" fmla="*/ 27 w 8366"/>
                <a:gd name="T1" fmla="*/ 1 h 1832"/>
                <a:gd name="T2" fmla="*/ 27 w 8366"/>
                <a:gd name="T3" fmla="*/ 0 h 1832"/>
                <a:gd name="T4" fmla="*/ 26 w 8366"/>
                <a:gd name="T5" fmla="*/ 0 h 1832"/>
                <a:gd name="T6" fmla="*/ 25 w 8366"/>
                <a:gd name="T7" fmla="*/ 0 h 1832"/>
                <a:gd name="T8" fmla="*/ 23 w 8366"/>
                <a:gd name="T9" fmla="*/ 0 h 1832"/>
                <a:gd name="T10" fmla="*/ 22 w 8366"/>
                <a:gd name="T11" fmla="*/ 0 h 1832"/>
                <a:gd name="T12" fmla="*/ 20 w 8366"/>
                <a:gd name="T13" fmla="*/ 1 h 1832"/>
                <a:gd name="T14" fmla="*/ 19 w 8366"/>
                <a:gd name="T15" fmla="*/ 1 h 1832"/>
                <a:gd name="T16" fmla="*/ 17 w 8366"/>
                <a:gd name="T17" fmla="*/ 1 h 1832"/>
                <a:gd name="T18" fmla="*/ 16 w 8366"/>
                <a:gd name="T19" fmla="*/ 1 h 1832"/>
                <a:gd name="T20" fmla="*/ 15 w 8366"/>
                <a:gd name="T21" fmla="*/ 1 h 1832"/>
                <a:gd name="T22" fmla="*/ 13 w 8366"/>
                <a:gd name="T23" fmla="*/ 0 h 1832"/>
                <a:gd name="T24" fmla="*/ 13 w 8366"/>
                <a:gd name="T25" fmla="*/ 0 h 1832"/>
                <a:gd name="T26" fmla="*/ 11 w 8366"/>
                <a:gd name="T27" fmla="*/ 0 h 1832"/>
                <a:gd name="T28" fmla="*/ 10 w 8366"/>
                <a:gd name="T29" fmla="*/ 0 h 1832"/>
                <a:gd name="T30" fmla="*/ 10 w 8366"/>
                <a:gd name="T31" fmla="*/ 0 h 1832"/>
                <a:gd name="T32" fmla="*/ 10 w 8366"/>
                <a:gd name="T33" fmla="*/ 1 h 1832"/>
                <a:gd name="T34" fmla="*/ 8 w 8366"/>
                <a:gd name="T35" fmla="*/ 1 h 1832"/>
                <a:gd name="T36" fmla="*/ 8 w 8366"/>
                <a:gd name="T37" fmla="*/ 1 h 1832"/>
                <a:gd name="T38" fmla="*/ 6 w 8366"/>
                <a:gd name="T39" fmla="*/ 1 h 1832"/>
                <a:gd name="T40" fmla="*/ 5 w 8366"/>
                <a:gd name="T41" fmla="*/ 1 h 1832"/>
                <a:gd name="T42" fmla="*/ 4 w 8366"/>
                <a:gd name="T43" fmla="*/ 1 h 1832"/>
                <a:gd name="T44" fmla="*/ 3 w 8366"/>
                <a:gd name="T45" fmla="*/ 1 h 1832"/>
                <a:gd name="T46" fmla="*/ 2 w 8366"/>
                <a:gd name="T47" fmla="*/ 1 h 1832"/>
                <a:gd name="T48" fmla="*/ 1 w 8366"/>
                <a:gd name="T49" fmla="*/ 1 h 1832"/>
                <a:gd name="T50" fmla="*/ 0 w 8366"/>
                <a:gd name="T51" fmla="*/ 1 h 1832"/>
                <a:gd name="T52" fmla="*/ 2 w 8366"/>
                <a:gd name="T53" fmla="*/ 1 h 1832"/>
                <a:gd name="T54" fmla="*/ 4 w 8366"/>
                <a:gd name="T55" fmla="*/ 1 h 1832"/>
                <a:gd name="T56" fmla="*/ 4 w 8366"/>
                <a:gd name="T57" fmla="*/ 1 h 1832"/>
                <a:gd name="T58" fmla="*/ 6 w 8366"/>
                <a:gd name="T59" fmla="*/ 1 h 1832"/>
                <a:gd name="T60" fmla="*/ 7 w 8366"/>
                <a:gd name="T61" fmla="*/ 2 h 1832"/>
                <a:gd name="T62" fmla="*/ 8 w 8366"/>
                <a:gd name="T63" fmla="*/ 1 h 1832"/>
                <a:gd name="T64" fmla="*/ 10 w 8366"/>
                <a:gd name="T65" fmla="*/ 1 h 1832"/>
                <a:gd name="T66" fmla="*/ 11 w 8366"/>
                <a:gd name="T67" fmla="*/ 1 h 1832"/>
                <a:gd name="T68" fmla="*/ 11 w 8366"/>
                <a:gd name="T69" fmla="*/ 1 h 1832"/>
                <a:gd name="T70" fmla="*/ 12 w 8366"/>
                <a:gd name="T71" fmla="*/ 1 h 1832"/>
                <a:gd name="T72" fmla="*/ 13 w 8366"/>
                <a:gd name="T73" fmla="*/ 1 h 1832"/>
                <a:gd name="T74" fmla="*/ 14 w 8366"/>
                <a:gd name="T75" fmla="*/ 1 h 1832"/>
                <a:gd name="T76" fmla="*/ 15 w 8366"/>
                <a:gd name="T77" fmla="*/ 1 h 1832"/>
                <a:gd name="T78" fmla="*/ 18 w 8366"/>
                <a:gd name="T79" fmla="*/ 1 h 1832"/>
                <a:gd name="T80" fmla="*/ 19 w 8366"/>
                <a:gd name="T81" fmla="*/ 1 h 1832"/>
                <a:gd name="T82" fmla="*/ 20 w 8366"/>
                <a:gd name="T83" fmla="*/ 1 h 1832"/>
                <a:gd name="T84" fmla="*/ 22 w 8366"/>
                <a:gd name="T85" fmla="*/ 1 h 1832"/>
                <a:gd name="T86" fmla="*/ 23 w 8366"/>
                <a:gd name="T87" fmla="*/ 1 h 1832"/>
                <a:gd name="T88" fmla="*/ 24 w 8366"/>
                <a:gd name="T89" fmla="*/ 1 h 1832"/>
                <a:gd name="T90" fmla="*/ 25 w 8366"/>
                <a:gd name="T91" fmla="*/ 1 h 1832"/>
                <a:gd name="T92" fmla="*/ 27 w 8366"/>
                <a:gd name="T93" fmla="*/ 1 h 18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66"/>
                <a:gd name="T142" fmla="*/ 0 h 1832"/>
                <a:gd name="T143" fmla="*/ 8366 w 8366"/>
                <a:gd name="T144" fmla="*/ 1832 h 18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66" h="1832">
                  <a:moveTo>
                    <a:pt x="8353" y="650"/>
                  </a:moveTo>
                  <a:lnTo>
                    <a:pt x="8366" y="0"/>
                  </a:lnTo>
                  <a:lnTo>
                    <a:pt x="8016" y="150"/>
                  </a:lnTo>
                  <a:cubicBezTo>
                    <a:pt x="7882" y="188"/>
                    <a:pt x="7708" y="217"/>
                    <a:pt x="7563" y="230"/>
                  </a:cubicBezTo>
                  <a:cubicBezTo>
                    <a:pt x="7418" y="243"/>
                    <a:pt x="7286" y="192"/>
                    <a:pt x="7143" y="230"/>
                  </a:cubicBezTo>
                  <a:cubicBezTo>
                    <a:pt x="7000" y="268"/>
                    <a:pt x="6848" y="362"/>
                    <a:pt x="6703" y="460"/>
                  </a:cubicBezTo>
                  <a:cubicBezTo>
                    <a:pt x="6558" y="558"/>
                    <a:pt x="6435" y="755"/>
                    <a:pt x="6273" y="820"/>
                  </a:cubicBezTo>
                  <a:cubicBezTo>
                    <a:pt x="6111" y="885"/>
                    <a:pt x="5901" y="833"/>
                    <a:pt x="5733" y="850"/>
                  </a:cubicBezTo>
                  <a:cubicBezTo>
                    <a:pt x="5565" y="867"/>
                    <a:pt x="5401" y="888"/>
                    <a:pt x="5263" y="920"/>
                  </a:cubicBezTo>
                  <a:cubicBezTo>
                    <a:pt x="5125" y="952"/>
                    <a:pt x="5045" y="1047"/>
                    <a:pt x="4905" y="1040"/>
                  </a:cubicBezTo>
                  <a:cubicBezTo>
                    <a:pt x="4765" y="1033"/>
                    <a:pt x="4572" y="955"/>
                    <a:pt x="4423" y="880"/>
                  </a:cubicBezTo>
                  <a:cubicBezTo>
                    <a:pt x="4274" y="805"/>
                    <a:pt x="4105" y="695"/>
                    <a:pt x="4013" y="590"/>
                  </a:cubicBezTo>
                  <a:cubicBezTo>
                    <a:pt x="3921" y="485"/>
                    <a:pt x="3948" y="328"/>
                    <a:pt x="3873" y="250"/>
                  </a:cubicBezTo>
                  <a:cubicBezTo>
                    <a:pt x="3798" y="172"/>
                    <a:pt x="3688" y="113"/>
                    <a:pt x="3563" y="120"/>
                  </a:cubicBezTo>
                  <a:cubicBezTo>
                    <a:pt x="3438" y="127"/>
                    <a:pt x="3206" y="210"/>
                    <a:pt x="3123" y="290"/>
                  </a:cubicBezTo>
                  <a:cubicBezTo>
                    <a:pt x="3040" y="370"/>
                    <a:pt x="3095" y="515"/>
                    <a:pt x="3063" y="600"/>
                  </a:cubicBezTo>
                  <a:cubicBezTo>
                    <a:pt x="3031" y="685"/>
                    <a:pt x="3013" y="748"/>
                    <a:pt x="2933" y="800"/>
                  </a:cubicBezTo>
                  <a:cubicBezTo>
                    <a:pt x="2853" y="852"/>
                    <a:pt x="2686" y="852"/>
                    <a:pt x="2581" y="910"/>
                  </a:cubicBezTo>
                  <a:cubicBezTo>
                    <a:pt x="2476" y="968"/>
                    <a:pt x="2419" y="1103"/>
                    <a:pt x="2303" y="1150"/>
                  </a:cubicBezTo>
                  <a:cubicBezTo>
                    <a:pt x="2187" y="1197"/>
                    <a:pt x="2023" y="1190"/>
                    <a:pt x="1883" y="1190"/>
                  </a:cubicBezTo>
                  <a:cubicBezTo>
                    <a:pt x="1743" y="1190"/>
                    <a:pt x="1585" y="1172"/>
                    <a:pt x="1465" y="1150"/>
                  </a:cubicBezTo>
                  <a:cubicBezTo>
                    <a:pt x="1345" y="1128"/>
                    <a:pt x="1255" y="1085"/>
                    <a:pt x="1163" y="1060"/>
                  </a:cubicBezTo>
                  <a:cubicBezTo>
                    <a:pt x="1071" y="1035"/>
                    <a:pt x="1031" y="1038"/>
                    <a:pt x="913" y="1000"/>
                  </a:cubicBezTo>
                  <a:cubicBezTo>
                    <a:pt x="795" y="962"/>
                    <a:pt x="562" y="820"/>
                    <a:pt x="456" y="832"/>
                  </a:cubicBezTo>
                  <a:cubicBezTo>
                    <a:pt x="350" y="844"/>
                    <a:pt x="344" y="1014"/>
                    <a:pt x="276" y="1072"/>
                  </a:cubicBezTo>
                  <a:cubicBezTo>
                    <a:pt x="208" y="1130"/>
                    <a:pt x="0" y="1136"/>
                    <a:pt x="51" y="1177"/>
                  </a:cubicBezTo>
                  <a:cubicBezTo>
                    <a:pt x="102" y="1218"/>
                    <a:pt x="424" y="1270"/>
                    <a:pt x="583" y="1320"/>
                  </a:cubicBezTo>
                  <a:cubicBezTo>
                    <a:pt x="742" y="1370"/>
                    <a:pt x="866" y="1428"/>
                    <a:pt x="1003" y="1480"/>
                  </a:cubicBezTo>
                  <a:cubicBezTo>
                    <a:pt x="1140" y="1532"/>
                    <a:pt x="1278" y="1603"/>
                    <a:pt x="1403" y="1630"/>
                  </a:cubicBezTo>
                  <a:cubicBezTo>
                    <a:pt x="1528" y="1657"/>
                    <a:pt x="1660" y="1607"/>
                    <a:pt x="1753" y="1640"/>
                  </a:cubicBezTo>
                  <a:cubicBezTo>
                    <a:pt x="1846" y="1673"/>
                    <a:pt x="1846" y="1828"/>
                    <a:pt x="1963" y="1830"/>
                  </a:cubicBezTo>
                  <a:cubicBezTo>
                    <a:pt x="2080" y="1832"/>
                    <a:pt x="2288" y="1707"/>
                    <a:pt x="2453" y="1650"/>
                  </a:cubicBezTo>
                  <a:cubicBezTo>
                    <a:pt x="2618" y="1593"/>
                    <a:pt x="2821" y="1527"/>
                    <a:pt x="2953" y="1490"/>
                  </a:cubicBezTo>
                  <a:cubicBezTo>
                    <a:pt x="3085" y="1453"/>
                    <a:pt x="3160" y="1495"/>
                    <a:pt x="3243" y="1430"/>
                  </a:cubicBezTo>
                  <a:cubicBezTo>
                    <a:pt x="3326" y="1365"/>
                    <a:pt x="3366" y="1157"/>
                    <a:pt x="3453" y="1100"/>
                  </a:cubicBezTo>
                  <a:cubicBezTo>
                    <a:pt x="3540" y="1043"/>
                    <a:pt x="3681" y="1028"/>
                    <a:pt x="3763" y="1090"/>
                  </a:cubicBezTo>
                  <a:cubicBezTo>
                    <a:pt x="3845" y="1152"/>
                    <a:pt x="3841" y="1382"/>
                    <a:pt x="3943" y="1470"/>
                  </a:cubicBezTo>
                  <a:cubicBezTo>
                    <a:pt x="4045" y="1558"/>
                    <a:pt x="4233" y="1600"/>
                    <a:pt x="4373" y="1620"/>
                  </a:cubicBezTo>
                  <a:cubicBezTo>
                    <a:pt x="4513" y="1640"/>
                    <a:pt x="4623" y="1582"/>
                    <a:pt x="4783" y="1590"/>
                  </a:cubicBezTo>
                  <a:cubicBezTo>
                    <a:pt x="4943" y="1598"/>
                    <a:pt x="5170" y="1678"/>
                    <a:pt x="5333" y="1670"/>
                  </a:cubicBezTo>
                  <a:cubicBezTo>
                    <a:pt x="5496" y="1662"/>
                    <a:pt x="5606" y="1567"/>
                    <a:pt x="5763" y="1540"/>
                  </a:cubicBezTo>
                  <a:cubicBezTo>
                    <a:pt x="5920" y="1513"/>
                    <a:pt x="6121" y="1562"/>
                    <a:pt x="6273" y="1510"/>
                  </a:cubicBezTo>
                  <a:cubicBezTo>
                    <a:pt x="6425" y="1458"/>
                    <a:pt x="6551" y="1332"/>
                    <a:pt x="6673" y="1230"/>
                  </a:cubicBezTo>
                  <a:cubicBezTo>
                    <a:pt x="6795" y="1128"/>
                    <a:pt x="6903" y="980"/>
                    <a:pt x="7003" y="900"/>
                  </a:cubicBezTo>
                  <a:cubicBezTo>
                    <a:pt x="7103" y="820"/>
                    <a:pt x="7158" y="778"/>
                    <a:pt x="7273" y="750"/>
                  </a:cubicBezTo>
                  <a:cubicBezTo>
                    <a:pt x="7388" y="722"/>
                    <a:pt x="7513" y="747"/>
                    <a:pt x="7693" y="730"/>
                  </a:cubicBezTo>
                  <a:lnTo>
                    <a:pt x="8353" y="650"/>
                  </a:lnTo>
                  <a:close/>
                </a:path>
              </a:pathLst>
            </a:custGeom>
            <a:pattFill prst="dkUpDiag">
              <a:fgClr>
                <a:srgbClr val="008000">
                  <a:alpha val="39999"/>
                </a:srgbClr>
              </a:fgClr>
              <a:bgClr>
                <a:srgbClr val="FFFFFF">
                  <a:alpha val="39999"/>
                </a:srgbClr>
              </a:bgClr>
            </a:pattFill>
            <a:ln w="19050">
              <a:solidFill>
                <a:srgbClr val="006600"/>
              </a:solidFill>
              <a:prstDash val="dash"/>
              <a:round/>
              <a:headEnd/>
              <a:tailEnd/>
            </a:ln>
          </p:spPr>
          <p:txBody>
            <a:bodyPr/>
            <a:lstStyle/>
            <a:p>
              <a:endParaRPr lang="ru-RU"/>
            </a:p>
          </p:txBody>
        </p:sp>
        <p:sp>
          <p:nvSpPr>
            <p:cNvPr id="15377" name="Freeform 12" descr="Темный диагональный 2"/>
            <p:cNvSpPr>
              <a:spLocks/>
            </p:cNvSpPr>
            <p:nvPr/>
          </p:nvSpPr>
          <p:spPr bwMode="auto">
            <a:xfrm>
              <a:off x="703" y="2572"/>
              <a:ext cx="4127" cy="509"/>
            </a:xfrm>
            <a:custGeom>
              <a:avLst/>
              <a:gdLst>
                <a:gd name="T0" fmla="*/ 30 w 9348"/>
                <a:gd name="T1" fmla="*/ 0 h 1360"/>
                <a:gd name="T2" fmla="*/ 30 w 9348"/>
                <a:gd name="T3" fmla="*/ 1 h 1360"/>
                <a:gd name="T4" fmla="*/ 30 w 9348"/>
                <a:gd name="T5" fmla="*/ 1 h 1360"/>
                <a:gd name="T6" fmla="*/ 28 w 9348"/>
                <a:gd name="T7" fmla="*/ 0 h 1360"/>
                <a:gd name="T8" fmla="*/ 26 w 9348"/>
                <a:gd name="T9" fmla="*/ 1 h 1360"/>
                <a:gd name="T10" fmla="*/ 25 w 9348"/>
                <a:gd name="T11" fmla="*/ 1 h 1360"/>
                <a:gd name="T12" fmla="*/ 23 w 9348"/>
                <a:gd name="T13" fmla="*/ 1 h 1360"/>
                <a:gd name="T14" fmla="*/ 21 w 9348"/>
                <a:gd name="T15" fmla="*/ 1 h 1360"/>
                <a:gd name="T16" fmla="*/ 19 w 9348"/>
                <a:gd name="T17" fmla="*/ 1 h 1360"/>
                <a:gd name="T18" fmla="*/ 17 w 9348"/>
                <a:gd name="T19" fmla="*/ 1 h 1360"/>
                <a:gd name="T20" fmla="*/ 15 w 9348"/>
                <a:gd name="T21" fmla="*/ 1 h 1360"/>
                <a:gd name="T22" fmla="*/ 13 w 9348"/>
                <a:gd name="T23" fmla="*/ 1 h 1360"/>
                <a:gd name="T24" fmla="*/ 11 w 9348"/>
                <a:gd name="T25" fmla="*/ 1 h 1360"/>
                <a:gd name="T26" fmla="*/ 10 w 9348"/>
                <a:gd name="T27" fmla="*/ 1 h 1360"/>
                <a:gd name="T28" fmla="*/ 9 w 9348"/>
                <a:gd name="T29" fmla="*/ 1 h 1360"/>
                <a:gd name="T30" fmla="*/ 8 w 9348"/>
                <a:gd name="T31" fmla="*/ 1 h 1360"/>
                <a:gd name="T32" fmla="*/ 7 w 9348"/>
                <a:gd name="T33" fmla="*/ 1 h 1360"/>
                <a:gd name="T34" fmla="*/ 6 w 9348"/>
                <a:gd name="T35" fmla="*/ 1 h 1360"/>
                <a:gd name="T36" fmla="*/ 4 w 9348"/>
                <a:gd name="T37" fmla="*/ 1 h 1360"/>
                <a:gd name="T38" fmla="*/ 3 w 9348"/>
                <a:gd name="T39" fmla="*/ 1 h 1360"/>
                <a:gd name="T40" fmla="*/ 2 w 9348"/>
                <a:gd name="T41" fmla="*/ 1 h 1360"/>
                <a:gd name="T42" fmla="*/ 1 w 9348"/>
                <a:gd name="T43" fmla="*/ 1 h 1360"/>
                <a:gd name="T44" fmla="*/ 0 w 9348"/>
                <a:gd name="T45" fmla="*/ 0 h 1360"/>
                <a:gd name="T46" fmla="*/ 0 w 9348"/>
                <a:gd name="T47" fmla="*/ 0 h 1360"/>
                <a:gd name="T48" fmla="*/ 1 w 9348"/>
                <a:gd name="T49" fmla="*/ 0 h 1360"/>
                <a:gd name="T50" fmla="*/ 3 w 9348"/>
                <a:gd name="T51" fmla="*/ 0 h 1360"/>
                <a:gd name="T52" fmla="*/ 4 w 9348"/>
                <a:gd name="T53" fmla="*/ 0 h 1360"/>
                <a:gd name="T54" fmla="*/ 4 w 9348"/>
                <a:gd name="T55" fmla="*/ 0 h 1360"/>
                <a:gd name="T56" fmla="*/ 5 w 9348"/>
                <a:gd name="T57" fmla="*/ 0 h 1360"/>
                <a:gd name="T58" fmla="*/ 6 w 9348"/>
                <a:gd name="T59" fmla="*/ 0 h 1360"/>
                <a:gd name="T60" fmla="*/ 7 w 9348"/>
                <a:gd name="T61" fmla="*/ 0 h 1360"/>
                <a:gd name="T62" fmla="*/ 7 w 9348"/>
                <a:gd name="T63" fmla="*/ 0 h 1360"/>
                <a:gd name="T64" fmla="*/ 8 w 9348"/>
                <a:gd name="T65" fmla="*/ 0 h 1360"/>
                <a:gd name="T66" fmla="*/ 9 w 9348"/>
                <a:gd name="T67" fmla="*/ 0 h 1360"/>
                <a:gd name="T68" fmla="*/ 10 w 9348"/>
                <a:gd name="T69" fmla="*/ 1 h 1360"/>
                <a:gd name="T70" fmla="*/ 11 w 9348"/>
                <a:gd name="T71" fmla="*/ 1 h 1360"/>
                <a:gd name="T72" fmla="*/ 12 w 9348"/>
                <a:gd name="T73" fmla="*/ 1 h 1360"/>
                <a:gd name="T74" fmla="*/ 13 w 9348"/>
                <a:gd name="T75" fmla="*/ 0 h 1360"/>
                <a:gd name="T76" fmla="*/ 15 w 9348"/>
                <a:gd name="T77" fmla="*/ 1 h 1360"/>
                <a:gd name="T78" fmla="*/ 15 w 9348"/>
                <a:gd name="T79" fmla="*/ 0 h 1360"/>
                <a:gd name="T80" fmla="*/ 16 w 9348"/>
                <a:gd name="T81" fmla="*/ 0 h 1360"/>
                <a:gd name="T82" fmla="*/ 17 w 9348"/>
                <a:gd name="T83" fmla="*/ 0 h 1360"/>
                <a:gd name="T84" fmla="*/ 19 w 9348"/>
                <a:gd name="T85" fmla="*/ 0 h 1360"/>
                <a:gd name="T86" fmla="*/ 20 w 9348"/>
                <a:gd name="T87" fmla="*/ 0 h 1360"/>
                <a:gd name="T88" fmla="*/ 22 w 9348"/>
                <a:gd name="T89" fmla="*/ 0 h 1360"/>
                <a:gd name="T90" fmla="*/ 23 w 9348"/>
                <a:gd name="T91" fmla="*/ 0 h 1360"/>
                <a:gd name="T92" fmla="*/ 25 w 9348"/>
                <a:gd name="T93" fmla="*/ 0 h 1360"/>
                <a:gd name="T94" fmla="*/ 26 w 9348"/>
                <a:gd name="T95" fmla="*/ 0 h 1360"/>
                <a:gd name="T96" fmla="*/ 28 w 9348"/>
                <a:gd name="T97" fmla="*/ 0 h 1360"/>
                <a:gd name="T98" fmla="*/ 30 w 9348"/>
                <a:gd name="T99" fmla="*/ 0 h 13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48"/>
                <a:gd name="T151" fmla="*/ 0 h 1360"/>
                <a:gd name="T152" fmla="*/ 9348 w 9348"/>
                <a:gd name="T153" fmla="*/ 1360 h 13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48" h="1360">
                  <a:moveTo>
                    <a:pt x="9348" y="180"/>
                  </a:moveTo>
                  <a:lnTo>
                    <a:pt x="9348" y="720"/>
                  </a:lnTo>
                  <a:lnTo>
                    <a:pt x="9090" y="700"/>
                  </a:lnTo>
                  <a:cubicBezTo>
                    <a:pt x="8974" y="685"/>
                    <a:pt x="8798" y="633"/>
                    <a:pt x="8650" y="630"/>
                  </a:cubicBezTo>
                  <a:cubicBezTo>
                    <a:pt x="8502" y="627"/>
                    <a:pt x="8382" y="637"/>
                    <a:pt x="8200" y="680"/>
                  </a:cubicBezTo>
                  <a:cubicBezTo>
                    <a:pt x="8018" y="723"/>
                    <a:pt x="7755" y="827"/>
                    <a:pt x="7557" y="890"/>
                  </a:cubicBezTo>
                  <a:cubicBezTo>
                    <a:pt x="7359" y="953"/>
                    <a:pt x="7221" y="1033"/>
                    <a:pt x="7010" y="1060"/>
                  </a:cubicBezTo>
                  <a:cubicBezTo>
                    <a:pt x="6799" y="1087"/>
                    <a:pt x="6503" y="1067"/>
                    <a:pt x="6290" y="1050"/>
                  </a:cubicBezTo>
                  <a:cubicBezTo>
                    <a:pt x="6077" y="1033"/>
                    <a:pt x="5927" y="982"/>
                    <a:pt x="5730" y="960"/>
                  </a:cubicBezTo>
                  <a:cubicBezTo>
                    <a:pt x="5533" y="938"/>
                    <a:pt x="5325" y="923"/>
                    <a:pt x="5110" y="920"/>
                  </a:cubicBezTo>
                  <a:cubicBezTo>
                    <a:pt x="4895" y="917"/>
                    <a:pt x="4625" y="882"/>
                    <a:pt x="4440" y="940"/>
                  </a:cubicBezTo>
                  <a:cubicBezTo>
                    <a:pt x="4255" y="998"/>
                    <a:pt x="4145" y="1202"/>
                    <a:pt x="4000" y="1270"/>
                  </a:cubicBezTo>
                  <a:cubicBezTo>
                    <a:pt x="3855" y="1338"/>
                    <a:pt x="3706" y="1360"/>
                    <a:pt x="3568" y="1350"/>
                  </a:cubicBezTo>
                  <a:cubicBezTo>
                    <a:pt x="3430" y="1340"/>
                    <a:pt x="3302" y="1251"/>
                    <a:pt x="3170" y="1210"/>
                  </a:cubicBezTo>
                  <a:cubicBezTo>
                    <a:pt x="3038" y="1169"/>
                    <a:pt x="2884" y="1166"/>
                    <a:pt x="2775" y="1103"/>
                  </a:cubicBezTo>
                  <a:cubicBezTo>
                    <a:pt x="2666" y="1040"/>
                    <a:pt x="2627" y="887"/>
                    <a:pt x="2513" y="833"/>
                  </a:cubicBezTo>
                  <a:cubicBezTo>
                    <a:pt x="2399" y="779"/>
                    <a:pt x="2222" y="810"/>
                    <a:pt x="2093" y="780"/>
                  </a:cubicBezTo>
                  <a:cubicBezTo>
                    <a:pt x="1964" y="750"/>
                    <a:pt x="1871" y="662"/>
                    <a:pt x="1740" y="653"/>
                  </a:cubicBezTo>
                  <a:cubicBezTo>
                    <a:pt x="1609" y="644"/>
                    <a:pt x="1462" y="672"/>
                    <a:pt x="1305" y="728"/>
                  </a:cubicBezTo>
                  <a:cubicBezTo>
                    <a:pt x="1148" y="784"/>
                    <a:pt x="931" y="950"/>
                    <a:pt x="800" y="990"/>
                  </a:cubicBezTo>
                  <a:cubicBezTo>
                    <a:pt x="669" y="1030"/>
                    <a:pt x="606" y="1013"/>
                    <a:pt x="520" y="970"/>
                  </a:cubicBezTo>
                  <a:cubicBezTo>
                    <a:pt x="434" y="927"/>
                    <a:pt x="372" y="788"/>
                    <a:pt x="285" y="730"/>
                  </a:cubicBezTo>
                  <a:lnTo>
                    <a:pt x="0" y="620"/>
                  </a:lnTo>
                  <a:lnTo>
                    <a:pt x="0" y="0"/>
                  </a:lnTo>
                  <a:lnTo>
                    <a:pt x="420" y="190"/>
                  </a:lnTo>
                  <a:cubicBezTo>
                    <a:pt x="550" y="218"/>
                    <a:pt x="680" y="124"/>
                    <a:pt x="780" y="170"/>
                  </a:cubicBezTo>
                  <a:cubicBezTo>
                    <a:pt x="880" y="216"/>
                    <a:pt x="928" y="416"/>
                    <a:pt x="1020" y="465"/>
                  </a:cubicBezTo>
                  <a:cubicBezTo>
                    <a:pt x="1112" y="514"/>
                    <a:pt x="1218" y="481"/>
                    <a:pt x="1330" y="465"/>
                  </a:cubicBezTo>
                  <a:cubicBezTo>
                    <a:pt x="1442" y="449"/>
                    <a:pt x="1614" y="417"/>
                    <a:pt x="1690" y="370"/>
                  </a:cubicBezTo>
                  <a:cubicBezTo>
                    <a:pt x="1766" y="323"/>
                    <a:pt x="1742" y="219"/>
                    <a:pt x="1785" y="180"/>
                  </a:cubicBezTo>
                  <a:cubicBezTo>
                    <a:pt x="1828" y="141"/>
                    <a:pt x="1886" y="144"/>
                    <a:pt x="1950" y="135"/>
                  </a:cubicBezTo>
                  <a:cubicBezTo>
                    <a:pt x="2014" y="126"/>
                    <a:pt x="2073" y="107"/>
                    <a:pt x="2168" y="128"/>
                  </a:cubicBezTo>
                  <a:cubicBezTo>
                    <a:pt x="2263" y="149"/>
                    <a:pt x="2418" y="218"/>
                    <a:pt x="2520" y="263"/>
                  </a:cubicBezTo>
                  <a:cubicBezTo>
                    <a:pt x="2622" y="308"/>
                    <a:pt x="2678" y="299"/>
                    <a:pt x="2783" y="398"/>
                  </a:cubicBezTo>
                  <a:cubicBezTo>
                    <a:pt x="2888" y="497"/>
                    <a:pt x="3039" y="786"/>
                    <a:pt x="3150" y="860"/>
                  </a:cubicBezTo>
                  <a:cubicBezTo>
                    <a:pt x="3261" y="934"/>
                    <a:pt x="3352" y="865"/>
                    <a:pt x="3450" y="840"/>
                  </a:cubicBezTo>
                  <a:cubicBezTo>
                    <a:pt x="3548" y="815"/>
                    <a:pt x="3646" y="753"/>
                    <a:pt x="3738" y="710"/>
                  </a:cubicBezTo>
                  <a:cubicBezTo>
                    <a:pt x="3830" y="667"/>
                    <a:pt x="3891" y="592"/>
                    <a:pt x="4000" y="580"/>
                  </a:cubicBezTo>
                  <a:cubicBezTo>
                    <a:pt x="4109" y="568"/>
                    <a:pt x="4260" y="637"/>
                    <a:pt x="4390" y="640"/>
                  </a:cubicBezTo>
                  <a:cubicBezTo>
                    <a:pt x="4520" y="643"/>
                    <a:pt x="4689" y="629"/>
                    <a:pt x="4780" y="600"/>
                  </a:cubicBezTo>
                  <a:cubicBezTo>
                    <a:pt x="4871" y="571"/>
                    <a:pt x="4853" y="478"/>
                    <a:pt x="4938" y="465"/>
                  </a:cubicBezTo>
                  <a:cubicBezTo>
                    <a:pt x="5023" y="452"/>
                    <a:pt x="5146" y="493"/>
                    <a:pt x="5290" y="520"/>
                  </a:cubicBezTo>
                  <a:cubicBezTo>
                    <a:pt x="5434" y="547"/>
                    <a:pt x="5660" y="617"/>
                    <a:pt x="5800" y="630"/>
                  </a:cubicBezTo>
                  <a:cubicBezTo>
                    <a:pt x="5940" y="643"/>
                    <a:pt x="5997" y="638"/>
                    <a:pt x="6130" y="600"/>
                  </a:cubicBezTo>
                  <a:cubicBezTo>
                    <a:pt x="6263" y="562"/>
                    <a:pt x="6437" y="408"/>
                    <a:pt x="6600" y="400"/>
                  </a:cubicBezTo>
                  <a:cubicBezTo>
                    <a:pt x="6763" y="392"/>
                    <a:pt x="6951" y="539"/>
                    <a:pt x="7110" y="550"/>
                  </a:cubicBezTo>
                  <a:cubicBezTo>
                    <a:pt x="7269" y="561"/>
                    <a:pt x="7415" y="510"/>
                    <a:pt x="7557" y="465"/>
                  </a:cubicBezTo>
                  <a:cubicBezTo>
                    <a:pt x="7699" y="420"/>
                    <a:pt x="7801" y="326"/>
                    <a:pt x="7960" y="280"/>
                  </a:cubicBezTo>
                  <a:cubicBezTo>
                    <a:pt x="8119" y="234"/>
                    <a:pt x="8279" y="207"/>
                    <a:pt x="8510" y="190"/>
                  </a:cubicBezTo>
                  <a:lnTo>
                    <a:pt x="9348" y="180"/>
                  </a:lnTo>
                  <a:close/>
                </a:path>
              </a:pathLst>
            </a:custGeom>
            <a:pattFill prst="dkUpDiag">
              <a:fgClr>
                <a:srgbClr val="008000">
                  <a:alpha val="39999"/>
                </a:srgbClr>
              </a:fgClr>
              <a:bgClr>
                <a:srgbClr val="FFFFFF">
                  <a:alpha val="39999"/>
                </a:srgbClr>
              </a:bgClr>
            </a:pattFill>
            <a:ln w="19050">
              <a:solidFill>
                <a:srgbClr val="006600"/>
              </a:solidFill>
              <a:prstDash val="dash"/>
              <a:round/>
              <a:headEnd/>
              <a:tailEnd/>
            </a:ln>
          </p:spPr>
          <p:txBody>
            <a:bodyPr/>
            <a:lstStyle/>
            <a:p>
              <a:endParaRPr lang="ru-RU"/>
            </a:p>
          </p:txBody>
        </p:sp>
      </p:grpSp>
      <p:sp>
        <p:nvSpPr>
          <p:cNvPr id="15364" name="Rectangle 2"/>
          <p:cNvSpPr>
            <a:spLocks noGrp="1" noChangeArrowheads="1"/>
          </p:cNvSpPr>
          <p:nvPr>
            <p:ph type="title" idx="4294967295"/>
          </p:nvPr>
        </p:nvSpPr>
        <p:spPr>
          <a:xfrm>
            <a:off x="0" y="5589588"/>
            <a:ext cx="9144000" cy="1143000"/>
          </a:xfrm>
        </p:spPr>
        <p:txBody>
          <a:bodyPr/>
          <a:lstStyle/>
          <a:p>
            <a:pPr eaLnBrk="1" hangingPunct="1"/>
            <a:r>
              <a:rPr lang="en-US" sz="2400" b="1" smtClean="0">
                <a:solidFill>
                  <a:schemeClr val="tx1"/>
                </a:solidFill>
              </a:rPr>
              <a:t>The “macro-environmental” framework</a:t>
            </a:r>
            <a:r>
              <a:rPr lang="en-US" sz="2400" b="1" smtClean="0">
                <a:solidFill>
                  <a:srgbClr val="FF0000"/>
                </a:solidFill>
              </a:rPr>
              <a:t> </a:t>
            </a:r>
            <a:r>
              <a:rPr lang="en-US" sz="2400" b="1" smtClean="0">
                <a:solidFill>
                  <a:schemeClr val="tx1"/>
                </a:solidFill>
              </a:rPr>
              <a:t>of the European North of Russia is constituted by a set of green belts and large PAs, and reinforced with smaller PAs, waterside protection zones, protective forests, ecological corridors</a:t>
            </a:r>
            <a:endParaRPr lang="ru-RU" sz="2800" b="1" smtClean="0">
              <a:solidFill>
                <a:schemeClr val="tx1"/>
              </a:solidFill>
            </a:endParaRPr>
          </a:p>
        </p:txBody>
      </p:sp>
      <p:sp>
        <p:nvSpPr>
          <p:cNvPr id="15366" name="AutoShape 8"/>
          <p:cNvSpPr>
            <a:spLocks/>
          </p:cNvSpPr>
          <p:nvPr/>
        </p:nvSpPr>
        <p:spPr bwMode="auto">
          <a:xfrm>
            <a:off x="3492500" y="1484313"/>
            <a:ext cx="2349500" cy="617537"/>
          </a:xfrm>
          <a:prstGeom prst="borderCallout2">
            <a:avLst>
              <a:gd name="adj1" fmla="val 18509"/>
              <a:gd name="adj2" fmla="val -3245"/>
              <a:gd name="adj3" fmla="val 18509"/>
              <a:gd name="adj4" fmla="val -4866"/>
              <a:gd name="adj5" fmla="val 151671"/>
              <a:gd name="adj6" fmla="val -9324"/>
            </a:avLst>
          </a:prstGeom>
          <a:solidFill>
            <a:srgbClr val="FFFFFF"/>
          </a:solidFill>
          <a:ln w="9525">
            <a:solidFill>
              <a:srgbClr val="000000"/>
            </a:solidFill>
            <a:miter lim="800000"/>
            <a:headEnd/>
            <a:tailEnd/>
          </a:ln>
        </p:spPr>
        <p:txBody>
          <a:bodyPr lIns="18000" tIns="10800" rIns="18000" bIns="10800"/>
          <a:lstStyle/>
          <a:p>
            <a:pPr algn="ctr">
              <a:spcAft>
                <a:spcPts val="1000"/>
              </a:spcAft>
            </a:pPr>
            <a:r>
              <a:rPr lang="en-US" sz="2000" i="1">
                <a:solidFill>
                  <a:srgbClr val="006600"/>
                </a:solidFill>
              </a:rPr>
              <a:t>White Sea-Onega Green Belt</a:t>
            </a:r>
            <a:endParaRPr lang="ru-RU" sz="2000" i="1">
              <a:solidFill>
                <a:srgbClr val="006600"/>
              </a:solidFill>
            </a:endParaRPr>
          </a:p>
        </p:txBody>
      </p:sp>
      <p:sp>
        <p:nvSpPr>
          <p:cNvPr id="15367" name="AutoShape 9"/>
          <p:cNvSpPr>
            <a:spLocks/>
          </p:cNvSpPr>
          <p:nvPr/>
        </p:nvSpPr>
        <p:spPr bwMode="auto">
          <a:xfrm>
            <a:off x="5219700" y="2276475"/>
            <a:ext cx="2160588" cy="647700"/>
          </a:xfrm>
          <a:prstGeom prst="borderCallout2">
            <a:avLst>
              <a:gd name="adj1" fmla="val 17648"/>
              <a:gd name="adj2" fmla="val -3528"/>
              <a:gd name="adj3" fmla="val 17648"/>
              <a:gd name="adj4" fmla="val -8083"/>
              <a:gd name="adj5" fmla="val 107597"/>
              <a:gd name="adj6" fmla="val -19764"/>
            </a:avLst>
          </a:prstGeom>
          <a:solidFill>
            <a:srgbClr val="FFFFFF"/>
          </a:solidFill>
          <a:ln w="9525">
            <a:solidFill>
              <a:srgbClr val="000000"/>
            </a:solidFill>
            <a:miter lim="800000"/>
            <a:headEnd/>
            <a:tailEnd/>
          </a:ln>
        </p:spPr>
        <p:txBody>
          <a:bodyPr lIns="18000" tIns="10800" rIns="18000" bIns="10800"/>
          <a:lstStyle/>
          <a:p>
            <a:pPr algn="ctr">
              <a:spcBef>
                <a:spcPts val="600"/>
              </a:spcBef>
            </a:pPr>
            <a:r>
              <a:rPr lang="en-US" sz="2000" i="1">
                <a:solidFill>
                  <a:srgbClr val="006600"/>
                </a:solidFill>
              </a:rPr>
              <a:t>Timan</a:t>
            </a:r>
            <a:r>
              <a:rPr lang="ru-RU" sz="2000" i="1">
                <a:solidFill>
                  <a:srgbClr val="006600"/>
                </a:solidFill>
              </a:rPr>
              <a:t>-</a:t>
            </a:r>
            <a:r>
              <a:rPr lang="en-US" sz="2000" i="1">
                <a:solidFill>
                  <a:srgbClr val="006600"/>
                </a:solidFill>
              </a:rPr>
              <a:t>Pechora Green Belt</a:t>
            </a:r>
            <a:endParaRPr lang="ru-RU" sz="2000" i="1">
              <a:solidFill>
                <a:srgbClr val="006600"/>
              </a:solidFill>
            </a:endParaRPr>
          </a:p>
        </p:txBody>
      </p:sp>
      <p:sp>
        <p:nvSpPr>
          <p:cNvPr id="15368" name="AutoShape 10"/>
          <p:cNvSpPr>
            <a:spLocks/>
          </p:cNvSpPr>
          <p:nvPr/>
        </p:nvSpPr>
        <p:spPr bwMode="auto">
          <a:xfrm>
            <a:off x="7451725" y="3429000"/>
            <a:ext cx="1441450" cy="647700"/>
          </a:xfrm>
          <a:prstGeom prst="borderCallout2">
            <a:avLst>
              <a:gd name="adj1" fmla="val 17648"/>
              <a:gd name="adj2" fmla="val -5287"/>
              <a:gd name="adj3" fmla="val 17648"/>
              <a:gd name="adj4" fmla="val -21477"/>
              <a:gd name="adj5" fmla="val 15440"/>
              <a:gd name="adj6" fmla="val -44495"/>
            </a:avLst>
          </a:prstGeom>
          <a:solidFill>
            <a:srgbClr val="FFFFFF"/>
          </a:solidFill>
          <a:ln w="9525">
            <a:solidFill>
              <a:srgbClr val="000000"/>
            </a:solidFill>
            <a:miter lim="800000"/>
            <a:headEnd/>
            <a:tailEnd/>
          </a:ln>
        </p:spPr>
        <p:txBody>
          <a:bodyPr lIns="18000" tIns="10800" rIns="18000" bIns="10800"/>
          <a:lstStyle/>
          <a:p>
            <a:pPr algn="ctr">
              <a:spcAft>
                <a:spcPts val="1000"/>
              </a:spcAft>
            </a:pPr>
            <a:r>
              <a:rPr lang="en-US" sz="2000" i="1">
                <a:solidFill>
                  <a:srgbClr val="006600"/>
                </a:solidFill>
              </a:rPr>
              <a:t>Pre-Ural Green Belt</a:t>
            </a:r>
            <a:endParaRPr lang="ru-RU" sz="2000" i="1">
              <a:solidFill>
                <a:srgbClr val="006600"/>
              </a:solidFill>
            </a:endParaRPr>
          </a:p>
        </p:txBody>
      </p:sp>
      <p:sp>
        <p:nvSpPr>
          <p:cNvPr id="15369" name="Text Box 24"/>
          <p:cNvSpPr txBox="1">
            <a:spLocks noChangeArrowheads="1"/>
          </p:cNvSpPr>
          <p:nvPr/>
        </p:nvSpPr>
        <p:spPr bwMode="auto">
          <a:xfrm>
            <a:off x="539750" y="1773238"/>
            <a:ext cx="1800225" cy="396875"/>
          </a:xfrm>
          <a:prstGeom prst="rect">
            <a:avLst/>
          </a:prstGeom>
          <a:noFill/>
          <a:ln w="9525">
            <a:noFill/>
            <a:miter lim="800000"/>
            <a:headEnd/>
            <a:tailEnd/>
          </a:ln>
        </p:spPr>
        <p:txBody>
          <a:bodyPr>
            <a:spAutoFit/>
          </a:bodyPr>
          <a:lstStyle/>
          <a:p>
            <a:pPr>
              <a:spcBef>
                <a:spcPct val="50000"/>
              </a:spcBef>
            </a:pPr>
            <a:endParaRPr lang="ru-RU" sz="2000"/>
          </a:p>
        </p:txBody>
      </p:sp>
      <p:sp>
        <p:nvSpPr>
          <p:cNvPr id="15370" name="AutoShape 7"/>
          <p:cNvSpPr>
            <a:spLocks/>
          </p:cNvSpPr>
          <p:nvPr/>
        </p:nvSpPr>
        <p:spPr bwMode="auto">
          <a:xfrm>
            <a:off x="0" y="2060575"/>
            <a:ext cx="2547938" cy="627063"/>
          </a:xfrm>
          <a:prstGeom prst="borderCallout2">
            <a:avLst>
              <a:gd name="adj1" fmla="val 18227"/>
              <a:gd name="adj2" fmla="val 102991"/>
              <a:gd name="adj3" fmla="val 18227"/>
              <a:gd name="adj4" fmla="val 102991"/>
              <a:gd name="adj5" fmla="val 34935"/>
              <a:gd name="adj6" fmla="val 105981"/>
            </a:avLst>
          </a:prstGeom>
          <a:solidFill>
            <a:srgbClr val="FFFFFF"/>
          </a:solidFill>
          <a:ln w="9525">
            <a:solidFill>
              <a:srgbClr val="000000"/>
            </a:solidFill>
            <a:miter lim="800000"/>
            <a:headEnd/>
            <a:tailEnd/>
          </a:ln>
        </p:spPr>
        <p:txBody>
          <a:bodyPr lIns="18000" tIns="10800" rIns="18000" bIns="10800"/>
          <a:lstStyle/>
          <a:p>
            <a:pPr algn="ctr">
              <a:spcAft>
                <a:spcPts val="1000"/>
              </a:spcAft>
            </a:pPr>
            <a:r>
              <a:rPr lang="en-US" sz="2000" i="1">
                <a:solidFill>
                  <a:srgbClr val="006600"/>
                </a:solidFill>
              </a:rPr>
              <a:t>Green Belt of Fennoscandia</a:t>
            </a:r>
            <a:endParaRPr lang="ru-RU" sz="2000">
              <a:solidFill>
                <a:schemeClr val="tx1"/>
              </a:solidFill>
            </a:endParaRPr>
          </a:p>
        </p:txBody>
      </p:sp>
      <p:pic>
        <p:nvPicPr>
          <p:cNvPr id="18" name="Picture 7"/>
          <p:cNvPicPr>
            <a:picLocks noChangeAspect="1" noChangeArrowheads="1"/>
          </p:cNvPicPr>
          <p:nvPr/>
        </p:nvPicPr>
        <p:blipFill>
          <a:blip r:embed="rId3"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
        <p:nvSpPr>
          <p:cNvPr id="21508" name="Text Box 10"/>
          <p:cNvSpPr txBox="1">
            <a:spLocks noChangeArrowheads="1"/>
          </p:cNvSpPr>
          <p:nvPr/>
        </p:nvSpPr>
        <p:spPr bwMode="auto">
          <a:xfrm>
            <a:off x="1116013" y="0"/>
            <a:ext cx="8027987" cy="1554163"/>
          </a:xfrm>
          <a:prstGeom prst="rect">
            <a:avLst/>
          </a:prstGeom>
          <a:noFill/>
          <a:ln w="9525">
            <a:noFill/>
            <a:miter lim="800000"/>
            <a:headEnd/>
            <a:tailEnd/>
          </a:ln>
        </p:spPr>
        <p:txBody>
          <a:bodyPr>
            <a:spAutoFit/>
          </a:bodyPr>
          <a:lstStyle/>
          <a:p>
            <a:pPr algn="r">
              <a:defRPr/>
            </a:pPr>
            <a:r>
              <a:rPr lang="en-US" sz="3200" dirty="0">
                <a:solidFill>
                  <a:schemeClr val="tx1"/>
                </a:solidFill>
                <a:effectLst>
                  <a:outerShdw blurRad="38100" dist="38100" dir="2700000" algn="tl">
                    <a:srgbClr val="C0C0C0"/>
                  </a:outerShdw>
                </a:effectLst>
              </a:rPr>
              <a:t>Green belts as the base of ecological frame nature protecting in </a:t>
            </a:r>
          </a:p>
          <a:p>
            <a:pPr algn="r">
              <a:defRPr/>
            </a:pPr>
            <a:r>
              <a:rPr lang="en-US" sz="3200" dirty="0">
                <a:solidFill>
                  <a:schemeClr val="tx1"/>
                </a:solidFill>
                <a:effectLst>
                  <a:outerShdw blurRad="38100" dist="38100" dir="2700000" algn="tl">
                    <a:srgbClr val="C0C0C0"/>
                  </a:outerShdw>
                </a:effectLst>
              </a:rPr>
              <a:t>Northern Europe</a:t>
            </a:r>
            <a:endParaRPr lang="ru-RU" sz="3200" dirty="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p:spPr>
        <p:txBody>
          <a:bodyPr/>
          <a:lstStyle/>
          <a:p>
            <a:fld id="{2645CFCE-5E83-4D93-B9CC-38935D124AAD}" type="slidenum">
              <a:rPr lang="ru-RU" smtClean="0"/>
              <a:pPr/>
              <a:t>15</a:t>
            </a:fld>
            <a:endParaRPr lang="ru-RU" smtClean="0"/>
          </a:p>
        </p:txBody>
      </p:sp>
      <p:sp>
        <p:nvSpPr>
          <p:cNvPr id="16387" name="Text Box 3"/>
          <p:cNvSpPr txBox="1">
            <a:spLocks noChangeArrowheads="1"/>
          </p:cNvSpPr>
          <p:nvPr/>
        </p:nvSpPr>
        <p:spPr bwMode="auto">
          <a:xfrm>
            <a:off x="395288" y="260350"/>
            <a:ext cx="3313112" cy="366713"/>
          </a:xfrm>
          <a:prstGeom prst="rect">
            <a:avLst/>
          </a:prstGeom>
          <a:noFill/>
          <a:ln w="9525">
            <a:noFill/>
            <a:miter lim="800000"/>
            <a:headEnd/>
            <a:tailEnd/>
          </a:ln>
        </p:spPr>
        <p:txBody>
          <a:bodyPr lIns="91439" tIns="45719" rIns="91439" bIns="45719">
            <a:spAutoFit/>
          </a:bodyPr>
          <a:lstStyle/>
          <a:p>
            <a:pPr defTabSz="822325">
              <a:spcBef>
                <a:spcPct val="50000"/>
              </a:spcBef>
            </a:pPr>
            <a:endParaRPr lang="ru-RU" sz="1800" b="0">
              <a:solidFill>
                <a:schemeClr val="tx1"/>
              </a:solidFill>
              <a:latin typeface="Times New Roman" pitchFamily="18" charset="0"/>
            </a:endParaRPr>
          </a:p>
        </p:txBody>
      </p:sp>
      <p:sp>
        <p:nvSpPr>
          <p:cNvPr id="16388" name="Text Box 4"/>
          <p:cNvSpPr txBox="1">
            <a:spLocks noChangeArrowheads="1"/>
          </p:cNvSpPr>
          <p:nvPr/>
        </p:nvSpPr>
        <p:spPr bwMode="auto">
          <a:xfrm>
            <a:off x="323850" y="476250"/>
            <a:ext cx="2879725" cy="366713"/>
          </a:xfrm>
          <a:prstGeom prst="rect">
            <a:avLst/>
          </a:prstGeom>
          <a:noFill/>
          <a:ln w="9525">
            <a:noFill/>
            <a:miter lim="800000"/>
            <a:headEnd/>
            <a:tailEnd/>
          </a:ln>
        </p:spPr>
        <p:txBody>
          <a:bodyPr lIns="91439" tIns="45719" rIns="91439" bIns="45719">
            <a:spAutoFit/>
          </a:bodyPr>
          <a:lstStyle/>
          <a:p>
            <a:pPr defTabSz="822325">
              <a:spcBef>
                <a:spcPct val="50000"/>
              </a:spcBef>
            </a:pPr>
            <a:endParaRPr lang="ru-RU" sz="1800" b="0">
              <a:solidFill>
                <a:schemeClr val="tx1"/>
              </a:solidFill>
              <a:latin typeface="Times New Roman" pitchFamily="18" charset="0"/>
            </a:endParaRPr>
          </a:p>
        </p:txBody>
      </p:sp>
      <p:pic>
        <p:nvPicPr>
          <p:cNvPr id="16389" name="Picture 7"/>
          <p:cNvPicPr>
            <a:picLocks noChangeAspect="1" noChangeArrowheads="1"/>
          </p:cNvPicPr>
          <p:nvPr/>
        </p:nvPicPr>
        <p:blipFill>
          <a:blip r:embed="rId3" cstate="print"/>
          <a:srcRect/>
          <a:stretch>
            <a:fillRect/>
          </a:stretch>
        </p:blipFill>
        <p:spPr bwMode="auto">
          <a:xfrm>
            <a:off x="6516688" y="765175"/>
            <a:ext cx="2627312" cy="6069013"/>
          </a:xfrm>
          <a:prstGeom prst="rect">
            <a:avLst/>
          </a:prstGeom>
          <a:noFill/>
          <a:ln w="9525">
            <a:noFill/>
            <a:miter lim="800000"/>
            <a:headEnd/>
            <a:tailEnd/>
          </a:ln>
        </p:spPr>
      </p:pic>
      <p:sp>
        <p:nvSpPr>
          <p:cNvPr id="15365" name="Rectangle 2"/>
          <p:cNvSpPr txBox="1">
            <a:spLocks noChangeArrowheads="1"/>
          </p:cNvSpPr>
          <p:nvPr/>
        </p:nvSpPr>
        <p:spPr bwMode="auto">
          <a:xfrm>
            <a:off x="1403648" y="0"/>
            <a:ext cx="7632848" cy="1412875"/>
          </a:xfrm>
          <a:prstGeom prst="rect">
            <a:avLst/>
          </a:prstGeom>
          <a:noFill/>
          <a:ln w="9525">
            <a:noFill/>
            <a:miter lim="800000"/>
            <a:headEnd/>
            <a:tailEnd/>
          </a:ln>
        </p:spPr>
        <p:txBody>
          <a:bodyPr lIns="82296" tIns="41148" rIns="82296" bIns="41148"/>
          <a:lstStyle/>
          <a:p>
            <a:pPr indent="-307975" defTabSz="822325" eaLnBrk="0" hangingPunct="0">
              <a:lnSpc>
                <a:spcPct val="80000"/>
              </a:lnSpc>
              <a:spcBef>
                <a:spcPct val="20000"/>
              </a:spcBef>
              <a:defRPr/>
            </a:pPr>
            <a:r>
              <a:rPr lang="en-US" sz="3600" dirty="0">
                <a:solidFill>
                  <a:schemeClr val="tx1"/>
                </a:solidFill>
                <a:latin typeface="Times New Roman" pitchFamily="18" charset="0"/>
              </a:rPr>
              <a:t>The WSOGB fringes </a:t>
            </a:r>
            <a:r>
              <a:rPr lang="en-US" sz="3600" dirty="0">
                <a:solidFill>
                  <a:srgbClr val="C00000"/>
                </a:solidFill>
                <a:latin typeface="Times New Roman" pitchFamily="18" charset="0"/>
              </a:rPr>
              <a:t>eastern boundaries of </a:t>
            </a:r>
            <a:r>
              <a:rPr lang="en-US" sz="3600" dirty="0" err="1">
                <a:solidFill>
                  <a:srgbClr val="C00000"/>
                </a:solidFill>
                <a:latin typeface="Times New Roman" pitchFamily="18" charset="0"/>
              </a:rPr>
              <a:t>Fennoscandia</a:t>
            </a:r>
            <a:r>
              <a:rPr lang="en-US" sz="3600" dirty="0">
                <a:solidFill>
                  <a:srgbClr val="C00000"/>
                </a:solidFill>
                <a:latin typeface="Times New Roman" pitchFamily="18" charset="0"/>
              </a:rPr>
              <a:t> </a:t>
            </a:r>
            <a:r>
              <a:rPr lang="en-US" sz="3600" dirty="0">
                <a:solidFill>
                  <a:schemeClr val="tx1"/>
                </a:solidFill>
                <a:latin typeface="Times New Roman" pitchFamily="18" charset="0"/>
              </a:rPr>
              <a:t>and comprises</a:t>
            </a:r>
            <a:endParaRPr lang="ru-RU" sz="3600" dirty="0">
              <a:solidFill>
                <a:schemeClr val="tx1"/>
              </a:solidFill>
              <a:latin typeface="Times New Roman" pitchFamily="18" charset="0"/>
            </a:endParaRPr>
          </a:p>
          <a:p>
            <a:pPr marL="307975" indent="-307975" defTabSz="822325" eaLnBrk="0" hangingPunct="0">
              <a:lnSpc>
                <a:spcPct val="80000"/>
              </a:lnSpc>
              <a:spcBef>
                <a:spcPct val="20000"/>
              </a:spcBef>
              <a:defRPr/>
            </a:pPr>
            <a:endParaRPr lang="ru-RU" sz="2200" dirty="0">
              <a:solidFill>
                <a:schemeClr val="tx1"/>
              </a:solidFill>
              <a:latin typeface="Times New Roman" pitchFamily="18" charset="0"/>
            </a:endParaRPr>
          </a:p>
        </p:txBody>
      </p:sp>
      <p:sp>
        <p:nvSpPr>
          <p:cNvPr id="16391" name="Text Box 6"/>
          <p:cNvSpPr txBox="1">
            <a:spLocks noChangeArrowheads="1"/>
          </p:cNvSpPr>
          <p:nvPr/>
        </p:nvSpPr>
        <p:spPr bwMode="auto">
          <a:xfrm>
            <a:off x="1042988" y="1484313"/>
            <a:ext cx="5689600" cy="5273675"/>
          </a:xfrm>
          <a:prstGeom prst="rect">
            <a:avLst/>
          </a:prstGeom>
          <a:noFill/>
          <a:ln w="9525">
            <a:noFill/>
            <a:miter lim="800000"/>
            <a:headEnd/>
            <a:tailEnd/>
          </a:ln>
        </p:spPr>
        <p:txBody>
          <a:bodyPr>
            <a:spAutoFit/>
          </a:bodyPr>
          <a:lstStyle/>
          <a:p>
            <a:r>
              <a:rPr lang="en-US" sz="2000" u="sng">
                <a:solidFill>
                  <a:schemeClr val="tx1"/>
                </a:solidFill>
              </a:rPr>
              <a:t>Border with Murmansk Region</a:t>
            </a:r>
            <a:r>
              <a:rPr lang="ru-RU" sz="2000">
                <a:solidFill>
                  <a:schemeClr val="tx1"/>
                </a:solidFill>
              </a:rPr>
              <a:t>: </a:t>
            </a:r>
            <a:r>
              <a:rPr lang="en-US" sz="2000">
                <a:solidFill>
                  <a:schemeClr val="tx1"/>
                </a:solidFill>
              </a:rPr>
              <a:t> Kolvitsky zakaznik (1)</a:t>
            </a:r>
            <a:r>
              <a:rPr lang="ru-RU" sz="2000">
                <a:solidFill>
                  <a:schemeClr val="tx1"/>
                </a:solidFill>
              </a:rPr>
              <a:t>, </a:t>
            </a:r>
            <a:r>
              <a:rPr lang="en-US" sz="2000">
                <a:solidFill>
                  <a:schemeClr val="tx1"/>
                </a:solidFill>
              </a:rPr>
              <a:t>Kanozersky zakaznik</a:t>
            </a:r>
            <a:r>
              <a:rPr lang="ru-RU" sz="2000">
                <a:solidFill>
                  <a:schemeClr val="tx1"/>
                </a:solidFill>
              </a:rPr>
              <a:t> </a:t>
            </a:r>
            <a:r>
              <a:rPr lang="en-US" sz="2000">
                <a:solidFill>
                  <a:schemeClr val="tx1"/>
                </a:solidFill>
              </a:rPr>
              <a:t>(2</a:t>
            </a:r>
            <a:r>
              <a:rPr lang="ru-RU" sz="2000">
                <a:solidFill>
                  <a:schemeClr val="tx1"/>
                </a:solidFill>
              </a:rPr>
              <a:t>)</a:t>
            </a:r>
            <a:r>
              <a:rPr lang="en-US" sz="2000">
                <a:solidFill>
                  <a:schemeClr val="tx1"/>
                </a:solidFill>
              </a:rPr>
              <a:t>,</a:t>
            </a:r>
            <a:r>
              <a:rPr lang="ru-RU" sz="2000">
                <a:solidFill>
                  <a:schemeClr val="tx1"/>
                </a:solidFill>
              </a:rPr>
              <a:t> </a:t>
            </a:r>
            <a:r>
              <a:rPr lang="en-US" sz="2000">
                <a:solidFill>
                  <a:schemeClr val="tx1"/>
                </a:solidFill>
              </a:rPr>
              <a:t>Kandalakshsky zapovednik</a:t>
            </a:r>
            <a:r>
              <a:rPr lang="ru-RU" sz="2000" b="0">
                <a:solidFill>
                  <a:schemeClr val="tx1"/>
                </a:solidFill>
              </a:rPr>
              <a:t> </a:t>
            </a:r>
            <a:r>
              <a:rPr lang="en-US" sz="2000">
                <a:solidFill>
                  <a:schemeClr val="tx1"/>
                </a:solidFill>
              </a:rPr>
              <a:t>(3)</a:t>
            </a:r>
            <a:r>
              <a:rPr lang="ru-RU" sz="2000">
                <a:solidFill>
                  <a:schemeClr val="tx1"/>
                </a:solidFill>
              </a:rPr>
              <a:t>; </a:t>
            </a:r>
          </a:p>
          <a:p>
            <a:r>
              <a:rPr lang="ru-RU" sz="2000">
                <a:solidFill>
                  <a:schemeClr val="tx1"/>
                </a:solidFill>
              </a:rPr>
              <a:t>    - </a:t>
            </a:r>
            <a:r>
              <a:rPr lang="en-US" sz="2000" u="sng">
                <a:solidFill>
                  <a:schemeClr val="tx1"/>
                </a:solidFill>
              </a:rPr>
              <a:t>White Sea coast</a:t>
            </a:r>
            <a:r>
              <a:rPr lang="ru-RU" sz="2000" u="sng">
                <a:solidFill>
                  <a:schemeClr val="tx1"/>
                </a:solidFill>
              </a:rPr>
              <a:t> (</a:t>
            </a:r>
            <a:r>
              <a:rPr lang="en-US" sz="2000" u="sng">
                <a:solidFill>
                  <a:schemeClr val="tx1"/>
                </a:solidFill>
              </a:rPr>
              <a:t>within RK</a:t>
            </a:r>
            <a:r>
              <a:rPr lang="ru-RU" sz="2000" u="sng">
                <a:solidFill>
                  <a:schemeClr val="tx1"/>
                </a:solidFill>
              </a:rPr>
              <a:t>): </a:t>
            </a:r>
            <a:r>
              <a:rPr lang="en-US" sz="2000">
                <a:solidFill>
                  <a:schemeClr val="tx1"/>
                </a:solidFill>
              </a:rPr>
              <a:t>LR </a:t>
            </a:r>
          </a:p>
          <a:p>
            <a:r>
              <a:rPr lang="en-US" sz="2000">
                <a:solidFill>
                  <a:schemeClr val="tx1"/>
                </a:solidFill>
              </a:rPr>
              <a:t>Polyarnyi Krug</a:t>
            </a:r>
            <a:r>
              <a:rPr lang="ru-RU" sz="2000">
                <a:solidFill>
                  <a:schemeClr val="tx1"/>
                </a:solidFill>
              </a:rPr>
              <a:t> (4),  </a:t>
            </a:r>
            <a:r>
              <a:rPr lang="en-US" sz="2000">
                <a:solidFill>
                  <a:schemeClr val="tx1"/>
                </a:solidFill>
              </a:rPr>
              <a:t>Gridino</a:t>
            </a:r>
            <a:r>
              <a:rPr lang="ru-RU" sz="2000">
                <a:solidFill>
                  <a:schemeClr val="tx1"/>
                </a:solidFill>
              </a:rPr>
              <a:t> (5), </a:t>
            </a:r>
            <a:endParaRPr lang="en-US" sz="2000">
              <a:solidFill>
                <a:schemeClr val="tx1"/>
              </a:solidFill>
            </a:endParaRPr>
          </a:p>
          <a:p>
            <a:r>
              <a:rPr lang="en-US" sz="2000">
                <a:solidFill>
                  <a:schemeClr val="tx1"/>
                </a:solidFill>
              </a:rPr>
              <a:t>Syrovatka</a:t>
            </a:r>
            <a:r>
              <a:rPr lang="ru-RU" sz="2000" i="1">
                <a:solidFill>
                  <a:schemeClr val="tx1"/>
                </a:solidFill>
              </a:rPr>
              <a:t> (6)</a:t>
            </a:r>
            <a:r>
              <a:rPr lang="en-US" sz="2000" i="1">
                <a:solidFill>
                  <a:schemeClr val="tx1"/>
                </a:solidFill>
              </a:rPr>
              <a:t>,</a:t>
            </a:r>
            <a:r>
              <a:rPr lang="ru-RU" sz="2000">
                <a:solidFill>
                  <a:schemeClr val="tx1"/>
                </a:solidFill>
              </a:rPr>
              <a:t> </a:t>
            </a:r>
            <a:r>
              <a:rPr lang="en-US" sz="2000">
                <a:solidFill>
                  <a:schemeClr val="tx1"/>
                </a:solidFill>
              </a:rPr>
              <a:t>Kuzova</a:t>
            </a:r>
            <a:r>
              <a:rPr lang="ru-RU" sz="2000">
                <a:solidFill>
                  <a:schemeClr val="tx1"/>
                </a:solidFill>
              </a:rPr>
              <a:t> (7)</a:t>
            </a:r>
            <a:r>
              <a:rPr lang="en-US" sz="2000">
                <a:solidFill>
                  <a:schemeClr val="tx1"/>
                </a:solidFill>
              </a:rPr>
              <a:t>, Soroksky</a:t>
            </a:r>
            <a:r>
              <a:rPr lang="ru-RU" sz="2000">
                <a:solidFill>
                  <a:schemeClr val="tx1"/>
                </a:solidFill>
              </a:rPr>
              <a:t> (8); </a:t>
            </a:r>
          </a:p>
          <a:p>
            <a:r>
              <a:rPr lang="ru-RU" sz="2000">
                <a:solidFill>
                  <a:schemeClr val="tx1"/>
                </a:solidFill>
              </a:rPr>
              <a:t>     - </a:t>
            </a:r>
            <a:r>
              <a:rPr lang="en-US" sz="2000" u="sng">
                <a:solidFill>
                  <a:schemeClr val="tx1"/>
                </a:solidFill>
              </a:rPr>
              <a:t>border with Arkhangelsk Region</a:t>
            </a:r>
            <a:r>
              <a:rPr lang="ru-RU" sz="2000" u="sng">
                <a:solidFill>
                  <a:schemeClr val="tx1"/>
                </a:solidFill>
              </a:rPr>
              <a:t>: </a:t>
            </a:r>
            <a:r>
              <a:rPr lang="en-US" sz="2000">
                <a:solidFill>
                  <a:schemeClr val="tx1"/>
                </a:solidFill>
              </a:rPr>
              <a:t>Vodlozersky NP</a:t>
            </a:r>
            <a:r>
              <a:rPr lang="ru-RU" sz="2000">
                <a:solidFill>
                  <a:schemeClr val="tx1"/>
                </a:solidFill>
              </a:rPr>
              <a:t> (9), </a:t>
            </a:r>
            <a:r>
              <a:rPr lang="en-US" sz="2000">
                <a:solidFill>
                  <a:schemeClr val="tx1"/>
                </a:solidFill>
              </a:rPr>
              <a:t> Kozhezersky LR</a:t>
            </a:r>
            <a:r>
              <a:rPr lang="ru-RU" sz="2000">
                <a:solidFill>
                  <a:schemeClr val="tx1"/>
                </a:solidFill>
              </a:rPr>
              <a:t> (10), </a:t>
            </a:r>
            <a:r>
              <a:rPr lang="en-US" sz="2000">
                <a:solidFill>
                  <a:schemeClr val="tx1"/>
                </a:solidFill>
              </a:rPr>
              <a:t>Chukozero LR</a:t>
            </a:r>
            <a:r>
              <a:rPr lang="ru-RU" sz="2000" i="1">
                <a:solidFill>
                  <a:schemeClr val="tx1"/>
                </a:solidFill>
              </a:rPr>
              <a:t> (11)</a:t>
            </a:r>
            <a:r>
              <a:rPr lang="en-US" sz="2000" i="1">
                <a:solidFill>
                  <a:schemeClr val="tx1"/>
                </a:solidFill>
              </a:rPr>
              <a:t>,</a:t>
            </a:r>
            <a:r>
              <a:rPr lang="ru-RU" sz="2000">
                <a:solidFill>
                  <a:schemeClr val="tx1"/>
                </a:solidFill>
              </a:rPr>
              <a:t> </a:t>
            </a:r>
            <a:r>
              <a:rPr lang="en-US" sz="2000">
                <a:solidFill>
                  <a:schemeClr val="tx1"/>
                </a:solidFill>
              </a:rPr>
              <a:t>Kenozersky NP</a:t>
            </a:r>
            <a:r>
              <a:rPr lang="ru-RU" sz="2000">
                <a:solidFill>
                  <a:schemeClr val="tx1"/>
                </a:solidFill>
              </a:rPr>
              <a:t> (12); </a:t>
            </a:r>
          </a:p>
          <a:p>
            <a:r>
              <a:rPr lang="ru-RU" sz="2000">
                <a:solidFill>
                  <a:schemeClr val="tx1"/>
                </a:solidFill>
              </a:rPr>
              <a:t>     - </a:t>
            </a:r>
            <a:r>
              <a:rPr lang="en-US" sz="2000" u="sng">
                <a:solidFill>
                  <a:schemeClr val="tx1"/>
                </a:solidFill>
              </a:rPr>
              <a:t>border with Vologda Region</a:t>
            </a:r>
            <a:r>
              <a:rPr lang="ru-RU" sz="2000" u="sng">
                <a:solidFill>
                  <a:schemeClr val="tx1"/>
                </a:solidFill>
              </a:rPr>
              <a:t>: </a:t>
            </a:r>
            <a:r>
              <a:rPr lang="en-US" sz="2000">
                <a:solidFill>
                  <a:schemeClr val="tx1"/>
                </a:solidFill>
              </a:rPr>
              <a:t>Atleka </a:t>
            </a:r>
          </a:p>
          <a:p>
            <a:r>
              <a:rPr lang="en-US" sz="2000">
                <a:solidFill>
                  <a:schemeClr val="tx1"/>
                </a:solidFill>
              </a:rPr>
              <a:t>LR, Verkhneandomsky LR, etc.</a:t>
            </a:r>
            <a:r>
              <a:rPr lang="ru-RU" sz="2000">
                <a:solidFill>
                  <a:schemeClr val="tx1"/>
                </a:solidFill>
              </a:rPr>
              <a:t>;</a:t>
            </a:r>
          </a:p>
          <a:p>
            <a:r>
              <a:rPr lang="ru-RU" sz="2000">
                <a:solidFill>
                  <a:schemeClr val="tx1"/>
                </a:solidFill>
              </a:rPr>
              <a:t>    -  </a:t>
            </a:r>
            <a:r>
              <a:rPr lang="en-US" sz="2000" u="sng">
                <a:solidFill>
                  <a:schemeClr val="tx1"/>
                </a:solidFill>
              </a:rPr>
              <a:t>border with Vologda and Leningrad Regions</a:t>
            </a:r>
            <a:r>
              <a:rPr lang="ru-RU" sz="2000">
                <a:solidFill>
                  <a:schemeClr val="tx1"/>
                </a:solidFill>
              </a:rPr>
              <a:t>: </a:t>
            </a:r>
          </a:p>
          <a:p>
            <a:r>
              <a:rPr lang="ru-RU" sz="2000">
                <a:solidFill>
                  <a:schemeClr val="tx1"/>
                </a:solidFill>
              </a:rPr>
              <a:t>      </a:t>
            </a:r>
            <a:r>
              <a:rPr lang="en-US" sz="2000">
                <a:solidFill>
                  <a:schemeClr val="tx1"/>
                </a:solidFill>
              </a:rPr>
              <a:t>Vepssky Les nature park</a:t>
            </a:r>
            <a:r>
              <a:rPr lang="ru-RU" sz="2000">
                <a:solidFill>
                  <a:schemeClr val="tx1"/>
                </a:solidFill>
              </a:rPr>
              <a:t> (14)</a:t>
            </a:r>
            <a:r>
              <a:rPr lang="en-US" sz="2000">
                <a:solidFill>
                  <a:schemeClr val="tx1"/>
                </a:solidFill>
              </a:rPr>
              <a:t>, etc.</a:t>
            </a:r>
            <a:endParaRPr lang="ru-RU" sz="2000">
              <a:solidFill>
                <a:schemeClr val="tx1"/>
              </a:solidFill>
            </a:endParaRPr>
          </a:p>
          <a:p>
            <a:r>
              <a:rPr lang="ru-RU" sz="2000">
                <a:solidFill>
                  <a:schemeClr val="tx1"/>
                </a:solidFill>
              </a:rPr>
              <a:t>   -  </a:t>
            </a:r>
            <a:r>
              <a:rPr lang="en-US" sz="2000">
                <a:solidFill>
                  <a:schemeClr val="tx1"/>
                </a:solidFill>
              </a:rPr>
              <a:t>border with Leningrad Region</a:t>
            </a:r>
            <a:r>
              <a:rPr lang="ru-RU" sz="2000">
                <a:solidFill>
                  <a:schemeClr val="tx1"/>
                </a:solidFill>
              </a:rPr>
              <a:t>: </a:t>
            </a:r>
            <a:r>
              <a:rPr lang="en-US" sz="2000">
                <a:solidFill>
                  <a:schemeClr val="tx1"/>
                </a:solidFill>
              </a:rPr>
              <a:t> </a:t>
            </a:r>
            <a:r>
              <a:rPr lang="ru-RU" sz="2000">
                <a:solidFill>
                  <a:schemeClr val="tx1"/>
                </a:solidFill>
              </a:rPr>
              <a:t>«</a:t>
            </a:r>
            <a:r>
              <a:rPr lang="en-US" sz="2000">
                <a:solidFill>
                  <a:schemeClr val="tx1"/>
                </a:solidFill>
              </a:rPr>
              <a:t>Niznesvirskii</a:t>
            </a:r>
            <a:r>
              <a:rPr lang="ru-RU" sz="2000">
                <a:solidFill>
                  <a:schemeClr val="tx1"/>
                </a:solidFill>
              </a:rPr>
              <a:t>» </a:t>
            </a:r>
            <a:r>
              <a:rPr lang="en-US" sz="2000">
                <a:solidFill>
                  <a:schemeClr val="tx1"/>
                </a:solidFill>
              </a:rPr>
              <a:t>reserve</a:t>
            </a:r>
            <a:r>
              <a:rPr lang="ru-RU" sz="2000">
                <a:solidFill>
                  <a:schemeClr val="tx1"/>
                </a:solidFill>
              </a:rPr>
              <a:t> </a:t>
            </a:r>
            <a:r>
              <a:rPr lang="en-US" sz="2000">
                <a:solidFill>
                  <a:schemeClr val="tx1"/>
                </a:solidFill>
              </a:rPr>
              <a:t> (15) etc.</a:t>
            </a:r>
            <a:endParaRPr lang="ru-RU" sz="2000">
              <a:solidFill>
                <a:schemeClr val="tx1"/>
              </a:solidFill>
            </a:endParaRPr>
          </a:p>
          <a:p>
            <a:r>
              <a:rPr lang="ru-RU" sz="2000" b="0">
                <a:solidFill>
                  <a:srgbClr val="FF0000"/>
                </a:solidFill>
              </a:rPr>
              <a:t> </a:t>
            </a:r>
            <a:r>
              <a:rPr lang="en-US" sz="2000">
                <a:solidFill>
                  <a:srgbClr val="FF0000"/>
                </a:solidFill>
              </a:rPr>
              <a:t>Total area of the PAs is about </a:t>
            </a:r>
            <a:r>
              <a:rPr lang="ru-RU" sz="2000">
                <a:solidFill>
                  <a:srgbClr val="FF0000"/>
                </a:solidFill>
              </a:rPr>
              <a:t>1.4 </a:t>
            </a:r>
            <a:r>
              <a:rPr lang="en-US" sz="2000">
                <a:solidFill>
                  <a:srgbClr val="FF0000"/>
                </a:solidFill>
              </a:rPr>
              <a:t>mln. ha</a:t>
            </a:r>
            <a:endParaRPr lang="ru-RU" sz="2000">
              <a:solidFill>
                <a:srgbClr val="FF0000"/>
              </a:solidFill>
            </a:endParaRPr>
          </a:p>
        </p:txBody>
      </p:sp>
      <p:pic>
        <p:nvPicPr>
          <p:cNvPr id="9" name="Picture 7"/>
          <p:cNvPicPr>
            <a:picLocks noChangeAspect="1" noChangeArrowheads="1"/>
          </p:cNvPicPr>
          <p:nvPr/>
        </p:nvPicPr>
        <p:blipFill>
          <a:blip r:embed="rId4"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xfrm>
            <a:off x="7010400" y="6381750"/>
            <a:ext cx="2133600" cy="476250"/>
          </a:xfrm>
          <a:noFill/>
        </p:spPr>
        <p:txBody>
          <a:bodyPr/>
          <a:lstStyle/>
          <a:p>
            <a:fld id="{B59685C6-107D-41FA-A48D-AA11379F6C86}" type="slidenum">
              <a:rPr lang="ru-RU" smtClean="0"/>
              <a:pPr/>
              <a:t>16</a:t>
            </a:fld>
            <a:endParaRPr lang="ru-RU" smtClean="0"/>
          </a:p>
        </p:txBody>
      </p:sp>
      <p:sp>
        <p:nvSpPr>
          <p:cNvPr id="18435" name="Rectangle 2"/>
          <p:cNvSpPr>
            <a:spLocks noGrp="1"/>
          </p:cNvSpPr>
          <p:nvPr>
            <p:ph type="title" idx="4294967295"/>
          </p:nvPr>
        </p:nvSpPr>
        <p:spPr>
          <a:xfrm>
            <a:off x="1116013" y="2205038"/>
            <a:ext cx="8027987" cy="1341437"/>
          </a:xfrm>
        </p:spPr>
        <p:txBody>
          <a:bodyPr lIns="91439" tIns="45719" rIns="91439" bIns="45719"/>
          <a:lstStyle/>
          <a:p>
            <a:pPr algn="l"/>
            <a:r>
              <a:rPr lang="en-US" sz="2400" b="1" smtClean="0"/>
              <a:t>Group of Russian-Finnish researches put forward the concept </a:t>
            </a:r>
            <a:r>
              <a:rPr lang="ru-RU" sz="2400" b="1" smtClean="0"/>
              <a:t> </a:t>
            </a:r>
            <a:r>
              <a:rPr lang="en-US" sz="2400" b="1" smtClean="0"/>
              <a:t>of  TAIGA CORRIDORS </a:t>
            </a:r>
            <a:r>
              <a:rPr lang="ru-RU" sz="2400" b="1" smtClean="0"/>
              <a:t>(</a:t>
            </a:r>
            <a:r>
              <a:rPr lang="fi-FI" sz="2400" b="1" smtClean="0"/>
              <a:t>Lindèn et al., 2002;</a:t>
            </a:r>
            <a:r>
              <a:rPr lang="ru-RU" sz="2400" b="1" smtClean="0"/>
              <a:t> </a:t>
            </a:r>
            <a:r>
              <a:rPr lang="en-US" sz="2400" b="1" smtClean="0"/>
              <a:t> Kurhinen et al</a:t>
            </a:r>
            <a:r>
              <a:rPr lang="ru-RU" sz="2400" b="1" smtClean="0"/>
              <a:t>., 2009)</a:t>
            </a:r>
            <a:endParaRPr lang="en-GB" sz="2400" b="1" smtClean="0"/>
          </a:p>
        </p:txBody>
      </p:sp>
      <p:sp>
        <p:nvSpPr>
          <p:cNvPr id="91139" name="Rectangle 3"/>
          <p:cNvSpPr>
            <a:spLocks noGrp="1"/>
          </p:cNvSpPr>
          <p:nvPr>
            <p:ph type="body" sz="half" idx="4294967295"/>
          </p:nvPr>
        </p:nvSpPr>
        <p:spPr>
          <a:xfrm>
            <a:off x="1116013" y="260350"/>
            <a:ext cx="7726362" cy="906463"/>
          </a:xfrm>
        </p:spPr>
        <p:txBody>
          <a:bodyPr lIns="91439" tIns="45719" rIns="91439" bIns="45719"/>
          <a:lstStyle/>
          <a:p>
            <a:pPr algn="ctr">
              <a:buFontTx/>
              <a:buNone/>
              <a:defRPr/>
            </a:pPr>
            <a:r>
              <a:rPr lang="en-US" sz="4800" b="1" dirty="0" smtClean="0">
                <a:effectLst>
                  <a:outerShdw blurRad="38100" dist="38100" dir="2700000" algn="tl">
                    <a:srgbClr val="C0C0C0"/>
                  </a:outerShdw>
                </a:effectLst>
                <a:cs typeface="Times New Roman" pitchFamily="18" charset="0"/>
              </a:rPr>
              <a:t>Taiga corridors</a:t>
            </a:r>
            <a:endParaRPr lang="en-US" sz="4800" b="1" dirty="0" smtClean="0">
              <a:cs typeface="Times New Roman" pitchFamily="18" charset="0"/>
            </a:endParaRPr>
          </a:p>
        </p:txBody>
      </p:sp>
      <p:pic>
        <p:nvPicPr>
          <p:cNvPr id="18437" name="Picture 5"/>
          <p:cNvPicPr>
            <a:picLocks noChangeAspect="1" noChangeArrowheads="1"/>
          </p:cNvPicPr>
          <p:nvPr/>
        </p:nvPicPr>
        <p:blipFill>
          <a:blip r:embed="rId3" cstate="print"/>
          <a:srcRect/>
          <a:stretch>
            <a:fillRect/>
          </a:stretch>
        </p:blipFill>
        <p:spPr bwMode="auto">
          <a:xfrm>
            <a:off x="323850" y="3722688"/>
            <a:ext cx="4140200" cy="3135312"/>
          </a:xfrm>
          <a:prstGeom prst="rect">
            <a:avLst/>
          </a:prstGeom>
          <a:noFill/>
          <a:ln w="9525">
            <a:noFill/>
            <a:miter lim="800000"/>
            <a:headEnd/>
            <a:tailEnd/>
          </a:ln>
        </p:spPr>
      </p:pic>
      <p:sp>
        <p:nvSpPr>
          <p:cNvPr id="18438" name="Line 6"/>
          <p:cNvSpPr>
            <a:spLocks noChangeShapeType="1"/>
          </p:cNvSpPr>
          <p:nvPr/>
        </p:nvSpPr>
        <p:spPr bwMode="auto">
          <a:xfrm flipH="1">
            <a:off x="2339975" y="5084763"/>
            <a:ext cx="1079500" cy="71437"/>
          </a:xfrm>
          <a:prstGeom prst="line">
            <a:avLst/>
          </a:prstGeom>
          <a:noFill/>
          <a:ln w="57150">
            <a:solidFill>
              <a:srgbClr val="FFFFFF"/>
            </a:solidFill>
            <a:round/>
            <a:headEnd/>
            <a:tailEnd type="triangle" w="med" len="med"/>
          </a:ln>
        </p:spPr>
        <p:txBody>
          <a:bodyPr/>
          <a:lstStyle/>
          <a:p>
            <a:endParaRPr lang="ru-RU"/>
          </a:p>
        </p:txBody>
      </p:sp>
      <p:sp>
        <p:nvSpPr>
          <p:cNvPr id="18439" name="Line 7"/>
          <p:cNvSpPr>
            <a:spLocks noChangeShapeType="1"/>
          </p:cNvSpPr>
          <p:nvPr/>
        </p:nvSpPr>
        <p:spPr bwMode="auto">
          <a:xfrm flipH="1" flipV="1">
            <a:off x="2268538" y="5589588"/>
            <a:ext cx="1149350" cy="360362"/>
          </a:xfrm>
          <a:prstGeom prst="line">
            <a:avLst/>
          </a:prstGeom>
          <a:noFill/>
          <a:ln w="57150">
            <a:solidFill>
              <a:srgbClr val="FFFFFF"/>
            </a:solidFill>
            <a:round/>
            <a:headEnd/>
            <a:tailEnd type="triangle" w="med" len="med"/>
          </a:ln>
        </p:spPr>
        <p:txBody>
          <a:bodyPr/>
          <a:lstStyle/>
          <a:p>
            <a:endParaRPr lang="ru-RU"/>
          </a:p>
        </p:txBody>
      </p:sp>
      <p:sp>
        <p:nvSpPr>
          <p:cNvPr id="18440" name="Line 8"/>
          <p:cNvSpPr>
            <a:spLocks noChangeShapeType="1"/>
          </p:cNvSpPr>
          <p:nvPr/>
        </p:nvSpPr>
        <p:spPr bwMode="auto">
          <a:xfrm flipH="1" flipV="1">
            <a:off x="2051050" y="5734050"/>
            <a:ext cx="719138" cy="647700"/>
          </a:xfrm>
          <a:prstGeom prst="line">
            <a:avLst/>
          </a:prstGeom>
          <a:noFill/>
          <a:ln w="57150">
            <a:solidFill>
              <a:srgbClr val="FFFFFF"/>
            </a:solidFill>
            <a:round/>
            <a:headEnd/>
            <a:tailEnd type="triangle" w="med" len="med"/>
          </a:ln>
        </p:spPr>
        <p:txBody>
          <a:bodyPr/>
          <a:lstStyle/>
          <a:p>
            <a:endParaRPr lang="ru-RU"/>
          </a:p>
        </p:txBody>
      </p:sp>
      <p:sp>
        <p:nvSpPr>
          <p:cNvPr id="18441" name="Text Box 9"/>
          <p:cNvSpPr txBox="1">
            <a:spLocks noChangeArrowheads="1"/>
          </p:cNvSpPr>
          <p:nvPr/>
        </p:nvSpPr>
        <p:spPr bwMode="auto">
          <a:xfrm>
            <a:off x="2563813" y="5826125"/>
            <a:ext cx="287337" cy="641350"/>
          </a:xfrm>
          <a:prstGeom prst="rect">
            <a:avLst/>
          </a:prstGeom>
          <a:noFill/>
          <a:ln w="9525">
            <a:noFill/>
            <a:miter lim="800000"/>
            <a:headEnd/>
            <a:tailEnd/>
          </a:ln>
        </p:spPr>
        <p:txBody>
          <a:bodyPr lIns="91439" tIns="45719" rIns="91439" bIns="45719">
            <a:spAutoFit/>
          </a:bodyPr>
          <a:lstStyle/>
          <a:p>
            <a:pPr>
              <a:spcBef>
                <a:spcPct val="50000"/>
              </a:spcBef>
            </a:pPr>
            <a:r>
              <a:rPr lang="en-US" sz="3600">
                <a:solidFill>
                  <a:schemeClr val="bg1"/>
                </a:solidFill>
                <a:cs typeface="Arial" charset="0"/>
              </a:rPr>
              <a:t>1</a:t>
            </a:r>
            <a:endParaRPr lang="ru-RU" sz="3600">
              <a:solidFill>
                <a:schemeClr val="bg1"/>
              </a:solidFill>
              <a:cs typeface="Arial" charset="0"/>
            </a:endParaRPr>
          </a:p>
        </p:txBody>
      </p:sp>
      <p:sp>
        <p:nvSpPr>
          <p:cNvPr id="18442" name="Text Box 10"/>
          <p:cNvSpPr txBox="1">
            <a:spLocks noChangeArrowheads="1"/>
          </p:cNvSpPr>
          <p:nvPr/>
        </p:nvSpPr>
        <p:spPr bwMode="auto">
          <a:xfrm>
            <a:off x="2916238" y="5229225"/>
            <a:ext cx="287337" cy="641350"/>
          </a:xfrm>
          <a:prstGeom prst="rect">
            <a:avLst/>
          </a:prstGeom>
          <a:noFill/>
          <a:ln w="9525">
            <a:noFill/>
            <a:miter lim="800000"/>
            <a:headEnd/>
            <a:tailEnd/>
          </a:ln>
        </p:spPr>
        <p:txBody>
          <a:bodyPr lIns="91439" tIns="45719" rIns="91439" bIns="45719">
            <a:spAutoFit/>
          </a:bodyPr>
          <a:lstStyle/>
          <a:p>
            <a:pPr>
              <a:spcBef>
                <a:spcPct val="50000"/>
              </a:spcBef>
            </a:pPr>
            <a:r>
              <a:rPr lang="en-US" sz="3600">
                <a:solidFill>
                  <a:schemeClr val="bg1"/>
                </a:solidFill>
                <a:cs typeface="Arial" charset="0"/>
              </a:rPr>
              <a:t>2</a:t>
            </a:r>
            <a:endParaRPr lang="ru-RU" sz="3600">
              <a:solidFill>
                <a:schemeClr val="bg1"/>
              </a:solidFill>
              <a:cs typeface="Arial" charset="0"/>
            </a:endParaRPr>
          </a:p>
        </p:txBody>
      </p:sp>
      <p:sp>
        <p:nvSpPr>
          <p:cNvPr id="18443" name="Text Box 11"/>
          <p:cNvSpPr txBox="1">
            <a:spLocks noChangeArrowheads="1"/>
          </p:cNvSpPr>
          <p:nvPr/>
        </p:nvSpPr>
        <p:spPr bwMode="auto">
          <a:xfrm>
            <a:off x="2987675" y="4508500"/>
            <a:ext cx="287338" cy="641350"/>
          </a:xfrm>
          <a:prstGeom prst="rect">
            <a:avLst/>
          </a:prstGeom>
          <a:noFill/>
          <a:ln w="9525">
            <a:noFill/>
            <a:miter lim="800000"/>
            <a:headEnd/>
            <a:tailEnd/>
          </a:ln>
        </p:spPr>
        <p:txBody>
          <a:bodyPr lIns="91439" tIns="45719" rIns="91439" bIns="45719">
            <a:spAutoFit/>
          </a:bodyPr>
          <a:lstStyle/>
          <a:p>
            <a:pPr>
              <a:spcBef>
                <a:spcPct val="50000"/>
              </a:spcBef>
            </a:pPr>
            <a:r>
              <a:rPr lang="en-US" sz="3600">
                <a:solidFill>
                  <a:schemeClr val="bg1"/>
                </a:solidFill>
                <a:cs typeface="Arial" charset="0"/>
              </a:rPr>
              <a:t>3</a:t>
            </a:r>
            <a:endParaRPr lang="ru-RU" sz="3600">
              <a:solidFill>
                <a:schemeClr val="bg1"/>
              </a:solidFill>
              <a:cs typeface="Arial" charset="0"/>
            </a:endParaRPr>
          </a:p>
        </p:txBody>
      </p:sp>
      <p:sp>
        <p:nvSpPr>
          <p:cNvPr id="18444" name="Text Box 15"/>
          <p:cNvSpPr txBox="1">
            <a:spLocks noChangeArrowheads="1"/>
          </p:cNvSpPr>
          <p:nvPr/>
        </p:nvSpPr>
        <p:spPr bwMode="auto">
          <a:xfrm>
            <a:off x="4572000" y="3686175"/>
            <a:ext cx="4392613" cy="3206750"/>
          </a:xfrm>
          <a:prstGeom prst="rect">
            <a:avLst/>
          </a:prstGeom>
          <a:noFill/>
          <a:ln w="9525">
            <a:noFill/>
            <a:miter lim="800000"/>
            <a:headEnd/>
            <a:tailEnd/>
          </a:ln>
        </p:spPr>
        <p:txBody>
          <a:bodyPr lIns="82296" tIns="41148" rIns="82296" bIns="41148">
            <a:spAutoFit/>
          </a:bodyPr>
          <a:lstStyle/>
          <a:p>
            <a:pPr marL="411163" indent="-411163" defTabSz="822325">
              <a:spcBef>
                <a:spcPct val="50000"/>
              </a:spcBef>
              <a:buFontTx/>
              <a:buAutoNum type="arabicPeriod"/>
            </a:pPr>
            <a:r>
              <a:rPr lang="en-US" sz="2900">
                <a:solidFill>
                  <a:schemeClr val="tx1"/>
                </a:solidFill>
                <a:latin typeface="Times New Roman" pitchFamily="18" charset="0"/>
              </a:rPr>
              <a:t>South taiga </a:t>
            </a:r>
            <a:r>
              <a:rPr lang="en-US" sz="2900">
                <a:solidFill>
                  <a:schemeClr val="tx1"/>
                </a:solidFill>
                <a:latin typeface="Times New Roman" pitchFamily="18" charset="0"/>
                <a:cs typeface="Times New Roman" pitchFamily="18" charset="0"/>
              </a:rPr>
              <a:t>corridor</a:t>
            </a:r>
            <a:r>
              <a:rPr lang="en-US" sz="2900">
                <a:solidFill>
                  <a:schemeClr val="tx1"/>
                </a:solidFill>
                <a:latin typeface="Times New Roman" pitchFamily="18" charset="0"/>
              </a:rPr>
              <a:t> – 50 km</a:t>
            </a:r>
          </a:p>
          <a:p>
            <a:pPr marL="411163" indent="-411163" defTabSz="822325">
              <a:spcBef>
                <a:spcPct val="50000"/>
              </a:spcBef>
              <a:buFontTx/>
              <a:buAutoNum type="arabicPeriod"/>
            </a:pPr>
            <a:r>
              <a:rPr lang="en-US" sz="2900">
                <a:solidFill>
                  <a:schemeClr val="tx1"/>
                </a:solidFill>
                <a:latin typeface="Times New Roman" pitchFamily="18" charset="0"/>
              </a:rPr>
              <a:t>Middle taiga </a:t>
            </a:r>
            <a:r>
              <a:rPr lang="en-US" sz="2900">
                <a:solidFill>
                  <a:schemeClr val="tx1"/>
                </a:solidFill>
                <a:latin typeface="Times New Roman" pitchFamily="18" charset="0"/>
                <a:cs typeface="Times New Roman" pitchFamily="18" charset="0"/>
              </a:rPr>
              <a:t>corridor</a:t>
            </a:r>
            <a:r>
              <a:rPr lang="en-US" sz="2900">
                <a:solidFill>
                  <a:schemeClr val="tx1"/>
                </a:solidFill>
                <a:latin typeface="Times New Roman" pitchFamily="18" charset="0"/>
              </a:rPr>
              <a:t> – 120 km</a:t>
            </a:r>
          </a:p>
          <a:p>
            <a:pPr marL="411163" indent="-411163" defTabSz="822325">
              <a:spcBef>
                <a:spcPct val="50000"/>
              </a:spcBef>
              <a:buFontTx/>
              <a:buAutoNum type="arabicPeriod"/>
            </a:pPr>
            <a:r>
              <a:rPr lang="en-US" sz="2900">
                <a:solidFill>
                  <a:schemeClr val="tx1"/>
                </a:solidFill>
                <a:latin typeface="Times New Roman" pitchFamily="18" charset="0"/>
              </a:rPr>
              <a:t>North taiga </a:t>
            </a:r>
            <a:r>
              <a:rPr lang="en-US" sz="2900">
                <a:solidFill>
                  <a:schemeClr val="tx1"/>
                </a:solidFill>
                <a:latin typeface="Times New Roman" pitchFamily="18" charset="0"/>
                <a:cs typeface="Times New Roman" pitchFamily="18" charset="0"/>
              </a:rPr>
              <a:t>corridor</a:t>
            </a:r>
            <a:r>
              <a:rPr lang="en-US" sz="2900">
                <a:solidFill>
                  <a:schemeClr val="tx1"/>
                </a:solidFill>
                <a:latin typeface="Times New Roman" pitchFamily="18" charset="0"/>
              </a:rPr>
              <a:t> – 150 km</a:t>
            </a:r>
            <a:r>
              <a:rPr lang="en-US" sz="2900">
                <a:solidFill>
                  <a:schemeClr val="bg1"/>
                </a:solidFill>
                <a:latin typeface="Times New Roman" pitchFamily="18" charset="0"/>
              </a:rPr>
              <a:t> </a:t>
            </a:r>
            <a:endParaRPr lang="ru-RU" sz="2900">
              <a:solidFill>
                <a:schemeClr val="bg1"/>
              </a:solidFill>
              <a:latin typeface="Times New Roman" pitchFamily="18" charset="0"/>
            </a:endParaRPr>
          </a:p>
        </p:txBody>
      </p:sp>
      <p:sp>
        <p:nvSpPr>
          <p:cNvPr id="18445" name="Text Box 12"/>
          <p:cNvSpPr txBox="1">
            <a:spLocks noChangeArrowheads="1"/>
          </p:cNvSpPr>
          <p:nvPr/>
        </p:nvSpPr>
        <p:spPr bwMode="auto">
          <a:xfrm>
            <a:off x="1115616" y="1412776"/>
            <a:ext cx="7705725" cy="822325"/>
          </a:xfrm>
          <a:prstGeom prst="rect">
            <a:avLst/>
          </a:prstGeom>
          <a:noFill/>
          <a:ln w="9525">
            <a:noFill/>
            <a:miter lim="800000"/>
            <a:headEnd/>
            <a:tailEnd/>
          </a:ln>
        </p:spPr>
        <p:txBody>
          <a:bodyPr>
            <a:spAutoFit/>
          </a:bodyPr>
          <a:lstStyle/>
          <a:p>
            <a:pPr>
              <a:spcBef>
                <a:spcPct val="50000"/>
              </a:spcBef>
            </a:pPr>
            <a:r>
              <a:rPr lang="en-US" sz="2400" dirty="0" err="1">
                <a:solidFill>
                  <a:schemeClr val="tx2"/>
                </a:solidFill>
              </a:rPr>
              <a:t>Fennoscandia</a:t>
            </a:r>
            <a:r>
              <a:rPr lang="en-US" sz="2400" dirty="0">
                <a:solidFill>
                  <a:schemeClr val="tx2"/>
                </a:solidFill>
              </a:rPr>
              <a:t> is connected with Eurasia through three stretches</a:t>
            </a:r>
            <a:endParaRPr lang="ru-RU" sz="2400" dirty="0">
              <a:solidFill>
                <a:schemeClr val="tx2"/>
              </a:solidFill>
            </a:endParaRPr>
          </a:p>
        </p:txBody>
      </p:sp>
      <p:pic>
        <p:nvPicPr>
          <p:cNvPr id="15" name="Picture 7"/>
          <p:cNvPicPr>
            <a:picLocks noChangeAspect="1" noChangeArrowheads="1"/>
          </p:cNvPicPr>
          <p:nvPr/>
        </p:nvPicPr>
        <p:blipFill>
          <a:blip r:embed="rId4"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p:spPr>
        <p:txBody>
          <a:bodyPr/>
          <a:lstStyle/>
          <a:p>
            <a:fld id="{6D797428-B86D-4E10-AF71-68E5A59CFCC9}" type="slidenum">
              <a:rPr lang="ru-RU" smtClean="0"/>
              <a:pPr/>
              <a:t>17</a:t>
            </a:fld>
            <a:endParaRPr lang="ru-RU" smtClean="0"/>
          </a:p>
        </p:txBody>
      </p:sp>
      <p:sp>
        <p:nvSpPr>
          <p:cNvPr id="19459" name="Rectangle 2"/>
          <p:cNvSpPr>
            <a:spLocks noGrp="1" noChangeArrowheads="1"/>
          </p:cNvSpPr>
          <p:nvPr>
            <p:ph type="body" idx="4294967295"/>
          </p:nvPr>
        </p:nvSpPr>
        <p:spPr>
          <a:xfrm>
            <a:off x="1187450" y="1484313"/>
            <a:ext cx="3952875" cy="5184775"/>
          </a:xfrm>
        </p:spPr>
        <p:txBody>
          <a:bodyPr lIns="82296" tIns="41148" rIns="82296" bIns="41148"/>
          <a:lstStyle/>
          <a:p>
            <a:pPr algn="ctr">
              <a:lnSpc>
                <a:spcPct val="80000"/>
              </a:lnSpc>
              <a:buFontTx/>
              <a:buNone/>
            </a:pPr>
            <a:endParaRPr lang="en-US" sz="2000" b="1" smtClean="0"/>
          </a:p>
          <a:p>
            <a:pPr algn="ctr">
              <a:lnSpc>
                <a:spcPct val="80000"/>
              </a:lnSpc>
              <a:buFontTx/>
              <a:buNone/>
            </a:pPr>
            <a:endParaRPr lang="ru-RU" sz="2000" b="1" smtClean="0"/>
          </a:p>
          <a:p>
            <a:pPr>
              <a:lnSpc>
                <a:spcPct val="80000"/>
              </a:lnSpc>
              <a:buFontTx/>
              <a:buNone/>
            </a:pPr>
            <a:r>
              <a:rPr lang="en-US" sz="2800" b="1" smtClean="0"/>
              <a:t>To strengthen GRF:</a:t>
            </a:r>
          </a:p>
          <a:p>
            <a:pPr>
              <a:lnSpc>
                <a:spcPct val="80000"/>
              </a:lnSpc>
              <a:buFontTx/>
              <a:buNone/>
            </a:pPr>
            <a:endParaRPr lang="en-US" sz="2800" b="1" smtClean="0"/>
          </a:p>
          <a:p>
            <a:pPr>
              <a:lnSpc>
                <a:spcPct val="80000"/>
              </a:lnSpc>
            </a:pPr>
            <a:r>
              <a:rPr lang="en-US" sz="2800" b="1" smtClean="0"/>
              <a:t>To save waterside protection zones</a:t>
            </a:r>
            <a:endParaRPr lang="ru-RU" sz="2800" b="1" smtClean="0"/>
          </a:p>
          <a:p>
            <a:pPr>
              <a:lnSpc>
                <a:spcPct val="145000"/>
              </a:lnSpc>
              <a:buFontTx/>
              <a:buNone/>
            </a:pPr>
            <a:endParaRPr lang="en-US" sz="2800" b="1" smtClean="0"/>
          </a:p>
          <a:p>
            <a:pPr>
              <a:lnSpc>
                <a:spcPct val="80000"/>
              </a:lnSpc>
            </a:pPr>
            <a:r>
              <a:rPr lang="en-US" sz="2800" b="1" smtClean="0"/>
              <a:t>To save ecosystems of taiga corridors</a:t>
            </a:r>
            <a:endParaRPr lang="ru-RU" sz="2800" b="1" smtClean="0">
              <a:solidFill>
                <a:schemeClr val="bg1"/>
              </a:solidFill>
            </a:endParaRPr>
          </a:p>
        </p:txBody>
      </p:sp>
      <p:sp>
        <p:nvSpPr>
          <p:cNvPr id="19460" name="Text Box 3"/>
          <p:cNvSpPr txBox="1">
            <a:spLocks noChangeArrowheads="1"/>
          </p:cNvSpPr>
          <p:nvPr/>
        </p:nvSpPr>
        <p:spPr bwMode="auto">
          <a:xfrm>
            <a:off x="395288" y="260350"/>
            <a:ext cx="3313112" cy="366713"/>
          </a:xfrm>
          <a:prstGeom prst="rect">
            <a:avLst/>
          </a:prstGeom>
          <a:noFill/>
          <a:ln w="9525">
            <a:noFill/>
            <a:miter lim="800000"/>
            <a:headEnd/>
            <a:tailEnd/>
          </a:ln>
        </p:spPr>
        <p:txBody>
          <a:bodyPr lIns="91439" tIns="45719" rIns="91439" bIns="45719">
            <a:spAutoFit/>
          </a:bodyPr>
          <a:lstStyle/>
          <a:p>
            <a:pPr defTabSz="822325">
              <a:spcBef>
                <a:spcPct val="50000"/>
              </a:spcBef>
            </a:pPr>
            <a:endParaRPr lang="ru-RU" sz="1800" b="0">
              <a:solidFill>
                <a:schemeClr val="tx1"/>
              </a:solidFill>
              <a:latin typeface="Times New Roman" pitchFamily="18" charset="0"/>
            </a:endParaRPr>
          </a:p>
        </p:txBody>
      </p:sp>
      <p:sp>
        <p:nvSpPr>
          <p:cNvPr id="19461" name="Text Box 4"/>
          <p:cNvSpPr txBox="1">
            <a:spLocks noChangeArrowheads="1"/>
          </p:cNvSpPr>
          <p:nvPr/>
        </p:nvSpPr>
        <p:spPr bwMode="auto">
          <a:xfrm>
            <a:off x="323850" y="2781300"/>
            <a:ext cx="2879725" cy="366713"/>
          </a:xfrm>
          <a:prstGeom prst="rect">
            <a:avLst/>
          </a:prstGeom>
          <a:noFill/>
          <a:ln w="9525">
            <a:noFill/>
            <a:miter lim="800000"/>
            <a:headEnd/>
            <a:tailEnd/>
          </a:ln>
        </p:spPr>
        <p:txBody>
          <a:bodyPr lIns="91439" tIns="45719" rIns="91439" bIns="45719">
            <a:spAutoFit/>
          </a:bodyPr>
          <a:lstStyle/>
          <a:p>
            <a:pPr defTabSz="822325">
              <a:spcBef>
                <a:spcPct val="50000"/>
              </a:spcBef>
            </a:pPr>
            <a:endParaRPr lang="ru-RU" sz="1800" b="0">
              <a:solidFill>
                <a:schemeClr val="tx1"/>
              </a:solidFill>
              <a:latin typeface="Times New Roman" pitchFamily="18" charset="0"/>
            </a:endParaRPr>
          </a:p>
        </p:txBody>
      </p:sp>
      <p:pic>
        <p:nvPicPr>
          <p:cNvPr id="19462" name="Picture 5" descr="fb"/>
          <p:cNvPicPr>
            <a:picLocks noChangeAspect="1" noChangeArrowheads="1"/>
          </p:cNvPicPr>
          <p:nvPr/>
        </p:nvPicPr>
        <p:blipFill>
          <a:blip r:embed="rId3" cstate="print"/>
          <a:srcRect/>
          <a:stretch>
            <a:fillRect/>
          </a:stretch>
        </p:blipFill>
        <p:spPr bwMode="auto">
          <a:xfrm>
            <a:off x="5262563" y="1412875"/>
            <a:ext cx="3881437" cy="5445125"/>
          </a:xfrm>
          <a:prstGeom prst="rect">
            <a:avLst/>
          </a:prstGeom>
          <a:noFill/>
          <a:ln w="9525">
            <a:noFill/>
            <a:miter lim="800000"/>
            <a:headEnd/>
            <a:tailEnd/>
          </a:ln>
        </p:spPr>
      </p:pic>
      <p:sp>
        <p:nvSpPr>
          <p:cNvPr id="89094" name="Text Box 6"/>
          <p:cNvSpPr txBox="1">
            <a:spLocks noChangeArrowheads="1"/>
          </p:cNvSpPr>
          <p:nvPr/>
        </p:nvSpPr>
        <p:spPr bwMode="auto">
          <a:xfrm>
            <a:off x="1116013" y="0"/>
            <a:ext cx="8027987" cy="1411288"/>
          </a:xfrm>
          <a:prstGeom prst="rect">
            <a:avLst/>
          </a:prstGeom>
          <a:noFill/>
          <a:ln w="9525">
            <a:noFill/>
            <a:miter lim="800000"/>
            <a:headEnd/>
            <a:tailEnd/>
          </a:ln>
          <a:effectLst/>
        </p:spPr>
        <p:txBody>
          <a:bodyPr>
            <a:spAutoFit/>
          </a:bodyPr>
          <a:lstStyle/>
          <a:p>
            <a:pPr algn="ctr" eaLnBrk="0" hangingPunct="0">
              <a:lnSpc>
                <a:spcPct val="80000"/>
              </a:lnSpc>
              <a:spcBef>
                <a:spcPct val="20000"/>
              </a:spcBef>
              <a:defRPr/>
            </a:pPr>
            <a:r>
              <a:rPr lang="en-US" sz="3600" dirty="0">
                <a:solidFill>
                  <a:schemeClr val="tx1"/>
                </a:solidFill>
                <a:effectLst>
                  <a:outerShdw blurRad="38100" dist="38100" dir="2700000" algn="tl">
                    <a:srgbClr val="C0C0C0"/>
                  </a:outerShdw>
                </a:effectLst>
              </a:rPr>
              <a:t>Green Ring of </a:t>
            </a:r>
            <a:r>
              <a:rPr lang="en-US" sz="3600" dirty="0" err="1">
                <a:solidFill>
                  <a:schemeClr val="tx1"/>
                </a:solidFill>
                <a:effectLst>
                  <a:outerShdw blurRad="38100" dist="38100" dir="2700000" algn="tl">
                    <a:srgbClr val="C0C0C0"/>
                  </a:outerShdw>
                </a:effectLst>
              </a:rPr>
              <a:t>Fennoscandia</a:t>
            </a:r>
            <a:r>
              <a:rPr lang="en-US" sz="3600" dirty="0">
                <a:solidFill>
                  <a:schemeClr val="tx1"/>
                </a:solidFill>
                <a:effectLst>
                  <a:outerShdw blurRad="38100" dist="38100" dir="2700000" algn="tl">
                    <a:srgbClr val="C0C0C0"/>
                  </a:outerShdw>
                </a:effectLst>
              </a:rPr>
              <a:t> can act as the framework of nature protection in Northern Europe</a:t>
            </a:r>
            <a:endParaRPr lang="ru-RU" sz="3600" dirty="0">
              <a:effectLst>
                <a:outerShdw blurRad="38100" dist="38100" dir="2700000" algn="tl">
                  <a:srgbClr val="C0C0C0"/>
                </a:outerShdw>
              </a:effectLst>
            </a:endParaRPr>
          </a:p>
        </p:txBody>
      </p:sp>
      <p:pic>
        <p:nvPicPr>
          <p:cNvPr id="9" name="Picture 7"/>
          <p:cNvPicPr>
            <a:picLocks noChangeAspect="1" noChangeArrowheads="1"/>
          </p:cNvPicPr>
          <p:nvPr/>
        </p:nvPicPr>
        <p:blipFill>
          <a:blip r:embed="rId4"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187450" y="0"/>
            <a:ext cx="7848600" cy="1143000"/>
          </a:xfrm>
        </p:spPr>
        <p:txBody>
          <a:bodyPr/>
          <a:lstStyle/>
          <a:p>
            <a:pPr eaLnBrk="1" hangingPunct="1">
              <a:defRPr/>
            </a:pPr>
            <a:r>
              <a:rPr lang="en-US" b="1" dirty="0" smtClean="0">
                <a:solidFill>
                  <a:schemeClr val="tx1"/>
                </a:solidFill>
                <a:effectLst>
                  <a:outerShdw blurRad="38100" dist="38100" dir="2700000" algn="tl">
                    <a:srgbClr val="C0C0C0"/>
                  </a:outerShdw>
                </a:effectLst>
              </a:rPr>
              <a:t>GBF boundaries</a:t>
            </a:r>
            <a:endParaRPr lang="ru-RU" b="1" dirty="0" smtClean="0">
              <a:solidFill>
                <a:schemeClr val="tx1"/>
              </a:solidFill>
              <a:effectLst>
                <a:outerShdw blurRad="38100" dist="38100" dir="2700000" algn="tl">
                  <a:srgbClr val="C0C0C0"/>
                </a:outerShdw>
              </a:effectLst>
            </a:endParaRPr>
          </a:p>
        </p:txBody>
      </p:sp>
      <p:sp>
        <p:nvSpPr>
          <p:cNvPr id="21507" name="Rectangle 3"/>
          <p:cNvSpPr>
            <a:spLocks noGrp="1" noChangeArrowheads="1"/>
          </p:cNvSpPr>
          <p:nvPr>
            <p:ph type="body" idx="4294967295"/>
          </p:nvPr>
        </p:nvSpPr>
        <p:spPr>
          <a:xfrm>
            <a:off x="1042988" y="1341438"/>
            <a:ext cx="4105275" cy="4608512"/>
          </a:xfrm>
        </p:spPr>
        <p:txBody>
          <a:bodyPr/>
          <a:lstStyle/>
          <a:p>
            <a:pPr marL="609600" indent="-609600">
              <a:lnSpc>
                <a:spcPct val="90000"/>
              </a:lnSpc>
              <a:buFontTx/>
              <a:buNone/>
            </a:pPr>
            <a:r>
              <a:rPr lang="ru-RU" sz="2400" b="1" smtClean="0"/>
              <a:t>   </a:t>
            </a:r>
            <a:r>
              <a:rPr lang="en-US" sz="2400" b="1" smtClean="0"/>
              <a:t>   </a:t>
            </a:r>
            <a:endParaRPr lang="ru-RU" sz="2400" b="1" smtClean="0"/>
          </a:p>
        </p:txBody>
      </p:sp>
      <p:pic>
        <p:nvPicPr>
          <p:cNvPr id="21508" name="Picture 6"/>
          <p:cNvPicPr>
            <a:picLocks noChangeAspect="1" noChangeArrowheads="1"/>
          </p:cNvPicPr>
          <p:nvPr/>
        </p:nvPicPr>
        <p:blipFill>
          <a:blip r:embed="rId2" cstate="email"/>
          <a:srcRect/>
          <a:stretch>
            <a:fillRect/>
          </a:stretch>
        </p:blipFill>
        <p:spPr bwMode="auto">
          <a:xfrm>
            <a:off x="5364163" y="1125538"/>
            <a:ext cx="3617912" cy="5116512"/>
          </a:xfrm>
          <a:prstGeom prst="rect">
            <a:avLst/>
          </a:prstGeom>
          <a:noFill/>
          <a:ln w="9525">
            <a:noFill/>
            <a:miter lim="800000"/>
            <a:headEnd/>
            <a:tailEnd/>
          </a:ln>
        </p:spPr>
      </p:pic>
      <p:sp>
        <p:nvSpPr>
          <p:cNvPr id="21510" name="TextBox 9"/>
          <p:cNvSpPr txBox="1">
            <a:spLocks noChangeArrowheads="1"/>
          </p:cNvSpPr>
          <p:nvPr/>
        </p:nvSpPr>
        <p:spPr bwMode="auto">
          <a:xfrm>
            <a:off x="251521" y="1268760"/>
            <a:ext cx="5112568" cy="4752628"/>
          </a:xfrm>
          <a:prstGeom prst="rect">
            <a:avLst/>
          </a:prstGeom>
          <a:noFill/>
          <a:ln w="9525">
            <a:noFill/>
            <a:miter lim="800000"/>
            <a:headEnd/>
            <a:tailEnd/>
          </a:ln>
        </p:spPr>
        <p:txBody>
          <a:bodyPr lIns="0" rIns="0" anchor="ctr"/>
          <a:lstStyle/>
          <a:p>
            <a:pPr indent="-609600">
              <a:lnSpc>
                <a:spcPct val="90000"/>
              </a:lnSpc>
            </a:pPr>
            <a:r>
              <a:rPr lang="en-US" sz="2400" dirty="0"/>
              <a:t>       Now we understand GBF as a holistic area (not simple chain of PAs). So, it must have scientifically grounded boundaries.       </a:t>
            </a:r>
            <a:endParaRPr lang="ru-RU" sz="2400" dirty="0"/>
          </a:p>
          <a:p>
            <a:pPr indent="-609600">
              <a:lnSpc>
                <a:spcPct val="80000"/>
              </a:lnSpc>
            </a:pPr>
            <a:r>
              <a:rPr lang="en-US" sz="2400" dirty="0"/>
              <a:t>        We think that the most suitable way of defining GBF boundaries is the ecosystem-based approach because it takes all envisaged GBF functions into account </a:t>
            </a:r>
            <a:r>
              <a:rPr lang="ru-RU" sz="2400" dirty="0"/>
              <a:t>(</a:t>
            </a:r>
            <a:r>
              <a:rPr lang="en-US" sz="2400" dirty="0"/>
              <a:t>conservation of natural and cultural heritage, socio-economic development</a:t>
            </a:r>
            <a:r>
              <a:rPr lang="ru-RU" sz="2400" dirty="0"/>
              <a:t>)</a:t>
            </a:r>
          </a:p>
        </p:txBody>
      </p:sp>
      <p:pic>
        <p:nvPicPr>
          <p:cNvPr id="9" name="Picture 7"/>
          <p:cNvPicPr>
            <a:picLocks noChangeAspect="1" noChangeArrowheads="1"/>
          </p:cNvPicPr>
          <p:nvPr/>
        </p:nvPicPr>
        <p:blipFill>
          <a:blip r:embed="rId3"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2"/>
          </p:nvPr>
        </p:nvSpPr>
        <p:spPr>
          <a:noFill/>
        </p:spPr>
        <p:txBody>
          <a:bodyPr/>
          <a:lstStyle/>
          <a:p>
            <a:fld id="{C6D00333-710D-4870-BCC1-332D48C45AA4}" type="slidenum">
              <a:rPr lang="ru-RU" smtClean="0"/>
              <a:pPr/>
              <a:t>19</a:t>
            </a:fld>
            <a:endParaRPr lang="ru-RU" smtClean="0"/>
          </a:p>
        </p:txBody>
      </p:sp>
      <p:sp>
        <p:nvSpPr>
          <p:cNvPr id="22531" name="Прямоугольник 2"/>
          <p:cNvSpPr>
            <a:spLocks noChangeArrowheads="1"/>
          </p:cNvSpPr>
          <p:nvPr/>
        </p:nvSpPr>
        <p:spPr bwMode="auto">
          <a:xfrm>
            <a:off x="323528" y="1700213"/>
            <a:ext cx="8569647" cy="1800225"/>
          </a:xfrm>
          <a:prstGeom prst="rect">
            <a:avLst/>
          </a:prstGeom>
          <a:noFill/>
          <a:ln w="9525">
            <a:noFill/>
            <a:miter lim="800000"/>
            <a:headEnd/>
            <a:tailEnd/>
          </a:ln>
        </p:spPr>
        <p:txBody>
          <a:bodyPr wrap="square">
            <a:spAutoFit/>
          </a:bodyPr>
          <a:lstStyle/>
          <a:p>
            <a:r>
              <a:rPr lang="en-US" sz="2800" dirty="0">
                <a:solidFill>
                  <a:schemeClr val="tx1"/>
                </a:solidFill>
              </a:rPr>
              <a:t>A next step in GBF development could be its tourism branding, given the assumption that tourism will be a key economic activity in border areas </a:t>
            </a:r>
            <a:endParaRPr lang="ru-RU" sz="2800" dirty="0">
              <a:solidFill>
                <a:schemeClr val="tx1"/>
              </a:solidFill>
            </a:endParaRPr>
          </a:p>
        </p:txBody>
      </p:sp>
      <p:pic>
        <p:nvPicPr>
          <p:cNvPr id="22532" name="Picture 6"/>
          <p:cNvPicPr>
            <a:picLocks noChangeAspect="1" noChangeArrowheads="1"/>
          </p:cNvPicPr>
          <p:nvPr/>
        </p:nvPicPr>
        <p:blipFill>
          <a:blip r:embed="rId2" cstate="email"/>
          <a:srcRect/>
          <a:stretch>
            <a:fillRect/>
          </a:stretch>
        </p:blipFill>
        <p:spPr bwMode="auto">
          <a:xfrm>
            <a:off x="4464050" y="3711575"/>
            <a:ext cx="4679950" cy="3146425"/>
          </a:xfrm>
          <a:prstGeom prst="rect">
            <a:avLst/>
          </a:prstGeom>
          <a:noFill/>
          <a:ln w="9525">
            <a:noFill/>
            <a:miter lim="800000"/>
            <a:headEnd/>
            <a:tailEnd/>
          </a:ln>
        </p:spPr>
      </p:pic>
      <p:pic>
        <p:nvPicPr>
          <p:cNvPr id="22533" name="Picture 5" descr="Image0165"/>
          <p:cNvPicPr>
            <a:picLocks noChangeAspect="1" noChangeArrowheads="1"/>
          </p:cNvPicPr>
          <p:nvPr/>
        </p:nvPicPr>
        <p:blipFill>
          <a:blip r:embed="rId3" cstate="email"/>
          <a:srcRect/>
          <a:stretch>
            <a:fillRect/>
          </a:stretch>
        </p:blipFill>
        <p:spPr bwMode="auto">
          <a:xfrm>
            <a:off x="0" y="3714750"/>
            <a:ext cx="4716463" cy="3143250"/>
          </a:xfrm>
          <a:prstGeom prst="rect">
            <a:avLst/>
          </a:prstGeom>
          <a:noFill/>
          <a:ln w="9525">
            <a:noFill/>
            <a:miter lim="800000"/>
            <a:headEnd/>
            <a:tailEnd/>
          </a:ln>
        </p:spPr>
      </p:pic>
      <p:sp>
        <p:nvSpPr>
          <p:cNvPr id="93188" name="Text Box 12"/>
          <p:cNvSpPr txBox="1">
            <a:spLocks noChangeArrowheads="1"/>
          </p:cNvSpPr>
          <p:nvPr/>
        </p:nvSpPr>
        <p:spPr bwMode="auto">
          <a:xfrm>
            <a:off x="1116013" y="0"/>
            <a:ext cx="8027987" cy="1200150"/>
          </a:xfrm>
          <a:prstGeom prst="rect">
            <a:avLst/>
          </a:prstGeom>
          <a:noFill/>
          <a:ln w="9525">
            <a:noFill/>
            <a:miter lim="800000"/>
            <a:headEnd/>
            <a:tailEnd/>
          </a:ln>
        </p:spPr>
        <p:txBody>
          <a:bodyPr>
            <a:spAutoFit/>
          </a:bodyPr>
          <a:lstStyle/>
          <a:p>
            <a:pPr algn="ctr">
              <a:defRPr/>
            </a:pPr>
            <a:r>
              <a:rPr lang="en-US" sz="3600" dirty="0">
                <a:solidFill>
                  <a:schemeClr val="tx1"/>
                </a:solidFill>
              </a:rPr>
              <a:t>Tourism will be a key economic activity in border areas</a:t>
            </a:r>
            <a:endParaRPr lang="ru-RU" sz="3600" dirty="0">
              <a:solidFill>
                <a:schemeClr val="tx1"/>
              </a:solidFill>
              <a:effectLst>
                <a:outerShdw blurRad="38100" dist="38100" dir="2700000" algn="tl">
                  <a:srgbClr val="C0C0C0"/>
                </a:outerShdw>
              </a:effectLst>
            </a:endParaRPr>
          </a:p>
        </p:txBody>
      </p:sp>
      <p:pic>
        <p:nvPicPr>
          <p:cNvPr id="8" name="Picture 7"/>
          <p:cNvPicPr>
            <a:picLocks noChangeAspect="1" noChangeArrowheads="1"/>
          </p:cNvPicPr>
          <p:nvPr/>
        </p:nvPicPr>
        <p:blipFill>
          <a:blip r:embed="rId4"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p>
            <a:fld id="{C58F18EB-46C1-4AB1-8AE0-E96F8BD2081C}" type="slidenum">
              <a:rPr lang="ru-RU" smtClean="0"/>
              <a:pPr/>
              <a:t>2</a:t>
            </a:fld>
            <a:endParaRPr lang="ru-RU" dirty="0" smtClean="0"/>
          </a:p>
        </p:txBody>
      </p:sp>
      <p:sp>
        <p:nvSpPr>
          <p:cNvPr id="4099" name="Rectangle 12"/>
          <p:cNvSpPr>
            <a:spLocks noChangeArrowheads="1"/>
          </p:cNvSpPr>
          <p:nvPr/>
        </p:nvSpPr>
        <p:spPr bwMode="auto">
          <a:xfrm>
            <a:off x="900113" y="2205038"/>
            <a:ext cx="7632700" cy="457200"/>
          </a:xfrm>
          <a:prstGeom prst="rect">
            <a:avLst/>
          </a:prstGeom>
          <a:noFill/>
          <a:ln w="9525">
            <a:noFill/>
            <a:miter lim="800000"/>
            <a:headEnd/>
            <a:tailEnd/>
          </a:ln>
        </p:spPr>
        <p:txBody>
          <a:bodyPr>
            <a:spAutoFit/>
          </a:bodyPr>
          <a:lstStyle/>
          <a:p>
            <a:endParaRPr lang="en-US" sz="2400">
              <a:solidFill>
                <a:srgbClr val="660033"/>
              </a:solidFill>
              <a:cs typeface="Arial" charset="0"/>
            </a:endParaRPr>
          </a:p>
        </p:txBody>
      </p:sp>
      <p:sp>
        <p:nvSpPr>
          <p:cNvPr id="2" name="Rectangle 13"/>
          <p:cNvSpPr>
            <a:spLocks noChangeArrowheads="1"/>
          </p:cNvSpPr>
          <p:nvPr/>
        </p:nvSpPr>
        <p:spPr bwMode="auto">
          <a:xfrm>
            <a:off x="1285852" y="142852"/>
            <a:ext cx="7858148" cy="2185214"/>
          </a:xfrm>
          <a:prstGeom prst="rect">
            <a:avLst/>
          </a:prstGeom>
          <a:noFill/>
          <a:ln w="9525">
            <a:noFill/>
            <a:miter lim="800000"/>
            <a:headEnd/>
            <a:tailEnd/>
          </a:ln>
        </p:spPr>
        <p:txBody>
          <a:bodyPr wrap="square">
            <a:spAutoFit/>
          </a:bodyPr>
          <a:lstStyle/>
          <a:p>
            <a:pPr algn="ctr">
              <a:defRPr/>
            </a:pPr>
            <a:r>
              <a:rPr lang="en-US" sz="2800" dirty="0">
                <a:solidFill>
                  <a:srgbClr val="003300"/>
                </a:solidFill>
                <a:effectLst>
                  <a:outerShdw blurRad="38100" dist="38100" dir="2700000" algn="tl">
                    <a:srgbClr val="C0C0C0"/>
                  </a:outerShdw>
                </a:effectLst>
                <a:latin typeface="Tahoma" pitchFamily="34" charset="0"/>
                <a:cs typeface="Arial" charset="0"/>
              </a:rPr>
              <a:t>Early in the 1990s, scientists from </a:t>
            </a:r>
            <a:r>
              <a:rPr lang="en-US" sz="2800" dirty="0" smtClean="0">
                <a:solidFill>
                  <a:srgbClr val="003300"/>
                </a:solidFill>
                <a:effectLst>
                  <a:outerShdw blurRad="38100" dist="38100" dir="2700000" algn="tl">
                    <a:srgbClr val="C0C0C0"/>
                  </a:outerShdw>
                </a:effectLst>
                <a:latin typeface="Tahoma" pitchFamily="34" charset="0"/>
                <a:cs typeface="Arial" charset="0"/>
              </a:rPr>
              <a:t>Karelia (North-Western Russia) </a:t>
            </a:r>
            <a:r>
              <a:rPr lang="en-US" sz="2800" dirty="0">
                <a:solidFill>
                  <a:srgbClr val="003300"/>
                </a:solidFill>
                <a:effectLst>
                  <a:outerShdw blurRad="38100" dist="38100" dir="2700000" algn="tl">
                    <a:srgbClr val="C0C0C0"/>
                  </a:outerShdw>
                </a:effectLst>
                <a:latin typeface="Tahoma" pitchFamily="34" charset="0"/>
                <a:cs typeface="Arial" charset="0"/>
              </a:rPr>
              <a:t>and Finland put forward the idea of the </a:t>
            </a:r>
            <a:r>
              <a:rPr lang="en-US" sz="2800" dirty="0" smtClean="0">
                <a:solidFill>
                  <a:srgbClr val="003300"/>
                </a:solidFill>
                <a:effectLst>
                  <a:outerShdw blurRad="38100" dist="38100" dir="2700000" algn="tl">
                    <a:srgbClr val="C0C0C0"/>
                  </a:outerShdw>
                </a:effectLst>
                <a:latin typeface="Tahoma" pitchFamily="34" charset="0"/>
                <a:cs typeface="Arial" charset="0"/>
              </a:rPr>
              <a:t> “Green </a:t>
            </a:r>
            <a:r>
              <a:rPr lang="en-US" sz="2800" dirty="0">
                <a:solidFill>
                  <a:srgbClr val="003300"/>
                </a:solidFill>
                <a:effectLst>
                  <a:outerShdw blurRad="38100" dist="38100" dir="2700000" algn="tl">
                    <a:srgbClr val="C0C0C0"/>
                  </a:outerShdw>
                </a:effectLst>
                <a:latin typeface="Tahoma" pitchFamily="34" charset="0"/>
                <a:cs typeface="Arial" charset="0"/>
              </a:rPr>
              <a:t>Belt of </a:t>
            </a:r>
            <a:r>
              <a:rPr lang="en-US" sz="2800" dirty="0" err="1">
                <a:solidFill>
                  <a:srgbClr val="003300"/>
                </a:solidFill>
                <a:effectLst>
                  <a:outerShdw blurRad="38100" dist="38100" dir="2700000" algn="tl">
                    <a:srgbClr val="C0C0C0"/>
                  </a:outerShdw>
                </a:effectLst>
                <a:latin typeface="Tahoma" pitchFamily="34" charset="0"/>
                <a:cs typeface="Arial" charset="0"/>
              </a:rPr>
              <a:t>Fennoscandia</a:t>
            </a:r>
            <a:r>
              <a:rPr lang="en-US" sz="2800" dirty="0">
                <a:solidFill>
                  <a:srgbClr val="003300"/>
                </a:solidFill>
                <a:effectLst>
                  <a:outerShdw blurRad="38100" dist="38100" dir="2700000" algn="tl">
                    <a:srgbClr val="C0C0C0"/>
                  </a:outerShdw>
                </a:effectLst>
                <a:latin typeface="Tahoma" pitchFamily="34" charset="0"/>
                <a:cs typeface="Arial" charset="0"/>
              </a:rPr>
              <a:t>”</a:t>
            </a:r>
            <a:endParaRPr lang="ru-RU" sz="2800" dirty="0">
              <a:solidFill>
                <a:srgbClr val="003300"/>
              </a:solidFill>
              <a:effectLst>
                <a:outerShdw blurRad="38100" dist="38100" dir="2700000" algn="tl">
                  <a:srgbClr val="C0C0C0"/>
                </a:outerShdw>
              </a:effectLst>
              <a:latin typeface="Tahoma" pitchFamily="34" charset="0"/>
              <a:cs typeface="Arial" charset="0"/>
            </a:endParaRPr>
          </a:p>
          <a:p>
            <a:pPr algn="ctr">
              <a:defRPr/>
            </a:pPr>
            <a:endParaRPr lang="ru-RU" sz="2400" dirty="0">
              <a:solidFill>
                <a:srgbClr val="333399"/>
              </a:solidFill>
              <a:effectLst>
                <a:outerShdw blurRad="38100" dist="38100" dir="2700000" algn="tl">
                  <a:srgbClr val="C0C0C0"/>
                </a:outerShdw>
              </a:effectLst>
              <a:cs typeface="Arial" charset="0"/>
            </a:endParaRPr>
          </a:p>
        </p:txBody>
      </p:sp>
      <p:sp>
        <p:nvSpPr>
          <p:cNvPr id="4101" name="Rectangle 20"/>
          <p:cNvSpPr>
            <a:spLocks noChangeArrowheads="1"/>
          </p:cNvSpPr>
          <p:nvPr/>
        </p:nvSpPr>
        <p:spPr bwMode="auto">
          <a:xfrm>
            <a:off x="3779838" y="2133600"/>
            <a:ext cx="5219700" cy="3933825"/>
          </a:xfrm>
          <a:prstGeom prst="rect">
            <a:avLst/>
          </a:prstGeom>
          <a:noFill/>
          <a:ln w="9525">
            <a:noFill/>
            <a:miter lim="800000"/>
            <a:headEnd/>
            <a:tailEnd/>
          </a:ln>
        </p:spPr>
        <p:txBody>
          <a:bodyPr>
            <a:spAutoFit/>
          </a:bodyPr>
          <a:lstStyle/>
          <a:p>
            <a:pPr eaLnBrk="0" hangingPunct="0">
              <a:lnSpc>
                <a:spcPct val="90000"/>
              </a:lnSpc>
              <a:spcBef>
                <a:spcPct val="50000"/>
              </a:spcBef>
            </a:pPr>
            <a:r>
              <a:rPr lang="en-US" sz="2800" u="sng" dirty="0">
                <a:solidFill>
                  <a:srgbClr val="003300"/>
                </a:solidFill>
                <a:cs typeface="Arial" charset="0"/>
              </a:rPr>
              <a:t>The baseline of the idea was to create and develop the network of protected areas </a:t>
            </a:r>
            <a:r>
              <a:rPr lang="ru-RU" sz="2800" dirty="0">
                <a:solidFill>
                  <a:srgbClr val="003300"/>
                </a:solidFill>
                <a:cs typeface="Arial" charset="0"/>
              </a:rPr>
              <a:t>(</a:t>
            </a:r>
            <a:r>
              <a:rPr lang="en-US" sz="2800" dirty="0">
                <a:solidFill>
                  <a:srgbClr val="003300"/>
                </a:solidFill>
                <a:cs typeface="Arial" charset="0"/>
              </a:rPr>
              <a:t>with focus on PAs in the border area</a:t>
            </a:r>
            <a:r>
              <a:rPr lang="ru-RU" sz="2800" dirty="0">
                <a:solidFill>
                  <a:srgbClr val="003300"/>
                </a:solidFill>
                <a:cs typeface="Arial" charset="0"/>
              </a:rPr>
              <a:t>) </a:t>
            </a:r>
            <a:r>
              <a:rPr lang="en-US" sz="2800" dirty="0">
                <a:solidFill>
                  <a:srgbClr val="003300"/>
                </a:solidFill>
                <a:cs typeface="Arial" charset="0"/>
              </a:rPr>
              <a:t>with detailed management plans meeting the demands of sustainable development </a:t>
            </a:r>
            <a:r>
              <a:rPr lang="ru-RU" sz="2800" dirty="0">
                <a:solidFill>
                  <a:srgbClr val="003300"/>
                </a:solidFill>
                <a:cs typeface="Arial" charset="0"/>
              </a:rPr>
              <a:t>(</a:t>
            </a:r>
            <a:r>
              <a:rPr lang="en-US" sz="2800" dirty="0">
                <a:solidFill>
                  <a:srgbClr val="003300"/>
                </a:solidFill>
                <a:cs typeface="Arial" charset="0"/>
              </a:rPr>
              <a:t>interests of nature</a:t>
            </a:r>
            <a:r>
              <a:rPr lang="ru-RU" sz="2800" dirty="0">
                <a:solidFill>
                  <a:srgbClr val="003300"/>
                </a:solidFill>
                <a:cs typeface="Arial" charset="0"/>
              </a:rPr>
              <a:t> </a:t>
            </a:r>
            <a:r>
              <a:rPr lang="en-US" sz="2800" dirty="0">
                <a:solidFill>
                  <a:srgbClr val="003300"/>
                </a:solidFill>
                <a:cs typeface="Arial" charset="0"/>
              </a:rPr>
              <a:t>conservation, society and economy combined</a:t>
            </a:r>
            <a:r>
              <a:rPr lang="ru-RU" sz="2800" dirty="0">
                <a:solidFill>
                  <a:srgbClr val="003300"/>
                </a:solidFill>
                <a:cs typeface="Arial" charset="0"/>
              </a:rPr>
              <a:t>) </a:t>
            </a:r>
          </a:p>
        </p:txBody>
      </p:sp>
      <p:pic>
        <p:nvPicPr>
          <p:cNvPr id="4102" name="Picture 5" descr="border%20area%20nature%20reserves%2072%20dpi"/>
          <p:cNvPicPr>
            <a:picLocks noChangeAspect="1" noChangeArrowheads="1"/>
          </p:cNvPicPr>
          <p:nvPr/>
        </p:nvPicPr>
        <p:blipFill>
          <a:blip r:embed="rId2" cstate="print"/>
          <a:srcRect/>
          <a:stretch>
            <a:fillRect/>
          </a:stretch>
        </p:blipFill>
        <p:spPr bwMode="auto">
          <a:xfrm>
            <a:off x="1214414" y="1928802"/>
            <a:ext cx="2562225" cy="4508500"/>
          </a:xfrm>
          <a:prstGeom prst="rect">
            <a:avLst/>
          </a:prstGeom>
          <a:solidFill>
            <a:schemeClr val="bg1">
              <a:alpha val="47058"/>
            </a:schemeClr>
          </a:solidFill>
          <a:ln w="9525">
            <a:noFill/>
            <a:miter lim="800000"/>
            <a:headEnd/>
            <a:tailEnd/>
          </a:ln>
        </p:spPr>
      </p:pic>
      <p:pic>
        <p:nvPicPr>
          <p:cNvPr id="4103" name="Picture 10"/>
          <p:cNvPicPr>
            <a:picLocks noChangeAspect="1" noChangeArrowheads="1"/>
          </p:cNvPicPr>
          <p:nvPr/>
        </p:nvPicPr>
        <p:blipFill>
          <a:blip r:embed="rId3" cstate="print"/>
          <a:srcRect/>
          <a:stretch>
            <a:fillRect/>
          </a:stretch>
        </p:blipFill>
        <p:spPr bwMode="auto">
          <a:xfrm>
            <a:off x="0" y="4941888"/>
            <a:ext cx="1311275" cy="1916112"/>
          </a:xfrm>
          <a:prstGeom prst="rect">
            <a:avLst/>
          </a:prstGeom>
          <a:noFill/>
          <a:ln w="9525">
            <a:noFill/>
            <a:miter lim="800000"/>
            <a:headEnd/>
            <a:tailEnd/>
          </a:ln>
        </p:spPr>
      </p:pic>
      <p:pic>
        <p:nvPicPr>
          <p:cNvPr id="9" name="Picture 7"/>
          <p:cNvPicPr>
            <a:picLocks noChangeAspect="1" noChangeArrowheads="1"/>
          </p:cNvPicPr>
          <p:nvPr/>
        </p:nvPicPr>
        <p:blipFill>
          <a:blip r:embed="rId4"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p:spPr>
        <p:txBody>
          <a:bodyPr/>
          <a:lstStyle/>
          <a:p>
            <a:fld id="{7C77BA79-9CA9-4356-8B66-FFC977D49F79}" type="slidenum">
              <a:rPr lang="ru-RU" smtClean="0"/>
              <a:pPr/>
              <a:t>20</a:t>
            </a:fld>
            <a:endParaRPr lang="ru-RU" smtClean="0"/>
          </a:p>
        </p:txBody>
      </p:sp>
      <p:pic>
        <p:nvPicPr>
          <p:cNvPr id="23555" name="Picture 10"/>
          <p:cNvPicPr>
            <a:picLocks noChangeAspect="1" noChangeArrowheads="1"/>
          </p:cNvPicPr>
          <p:nvPr/>
        </p:nvPicPr>
        <p:blipFill>
          <a:blip r:embed="rId3" cstate="email">
            <a:clrChange>
              <a:clrFrom>
                <a:srgbClr val="FEFEFE"/>
              </a:clrFrom>
              <a:clrTo>
                <a:srgbClr val="FEFEFE">
                  <a:alpha val="0"/>
                </a:srgbClr>
              </a:clrTo>
            </a:clrChange>
          </a:blip>
          <a:srcRect/>
          <a:stretch>
            <a:fillRect/>
          </a:stretch>
        </p:blipFill>
        <p:spPr bwMode="auto">
          <a:xfrm>
            <a:off x="857224" y="1571612"/>
            <a:ext cx="3455987" cy="4954587"/>
          </a:xfrm>
          <a:prstGeom prst="rect">
            <a:avLst/>
          </a:prstGeom>
          <a:noFill/>
          <a:ln w="9525">
            <a:noFill/>
            <a:miter lim="800000"/>
            <a:headEnd/>
            <a:tailEnd/>
          </a:ln>
        </p:spPr>
      </p:pic>
      <p:sp>
        <p:nvSpPr>
          <p:cNvPr id="23556" name="Rectangle 67"/>
          <p:cNvSpPr>
            <a:spLocks noChangeArrowheads="1"/>
          </p:cNvSpPr>
          <p:nvPr/>
        </p:nvSpPr>
        <p:spPr bwMode="auto">
          <a:xfrm>
            <a:off x="1301750" y="6407150"/>
            <a:ext cx="2344738" cy="1588"/>
          </a:xfrm>
          <a:prstGeom prst="rect">
            <a:avLst/>
          </a:prstGeom>
          <a:solidFill>
            <a:srgbClr val="EB3D00"/>
          </a:solidFill>
          <a:ln w="9525">
            <a:noFill/>
            <a:miter lim="800000"/>
            <a:headEnd/>
            <a:tailEnd/>
          </a:ln>
        </p:spPr>
        <p:txBody>
          <a:bodyPr/>
          <a:lstStyle/>
          <a:p>
            <a:endParaRPr lang="en-US" sz="1800" b="0">
              <a:solidFill>
                <a:schemeClr val="tx1"/>
              </a:solidFill>
              <a:cs typeface="Arial" charset="0"/>
            </a:endParaRPr>
          </a:p>
        </p:txBody>
      </p:sp>
      <p:sp>
        <p:nvSpPr>
          <p:cNvPr id="23557" name="Rectangle 135"/>
          <p:cNvSpPr>
            <a:spLocks noChangeArrowheads="1"/>
          </p:cNvSpPr>
          <p:nvPr/>
        </p:nvSpPr>
        <p:spPr bwMode="auto">
          <a:xfrm>
            <a:off x="5538788" y="5616575"/>
            <a:ext cx="1587" cy="776288"/>
          </a:xfrm>
          <a:prstGeom prst="rect">
            <a:avLst/>
          </a:prstGeom>
          <a:solidFill>
            <a:srgbClr val="EB3D00"/>
          </a:solidFill>
          <a:ln w="9525">
            <a:noFill/>
            <a:miter lim="800000"/>
            <a:headEnd/>
            <a:tailEnd/>
          </a:ln>
        </p:spPr>
        <p:txBody>
          <a:bodyPr/>
          <a:lstStyle/>
          <a:p>
            <a:endParaRPr lang="en-US" sz="1800" b="0">
              <a:solidFill>
                <a:schemeClr val="tx1"/>
              </a:solidFill>
              <a:cs typeface="Arial" charset="0"/>
            </a:endParaRPr>
          </a:p>
        </p:txBody>
      </p:sp>
      <p:pic>
        <p:nvPicPr>
          <p:cNvPr id="23558" name="Picture 67"/>
          <p:cNvPicPr>
            <a:picLocks noChangeAspect="1" noChangeArrowheads="1"/>
          </p:cNvPicPr>
          <p:nvPr/>
        </p:nvPicPr>
        <p:blipFill>
          <a:blip r:embed="rId4" cstate="print"/>
          <a:srcRect/>
          <a:stretch>
            <a:fillRect/>
          </a:stretch>
        </p:blipFill>
        <p:spPr bwMode="auto">
          <a:xfrm>
            <a:off x="5940425" y="404813"/>
            <a:ext cx="1717675" cy="2420937"/>
          </a:xfrm>
          <a:prstGeom prst="rect">
            <a:avLst/>
          </a:prstGeom>
          <a:noFill/>
          <a:ln w="9525">
            <a:noFill/>
            <a:miter lim="800000"/>
            <a:headEnd/>
            <a:tailEnd/>
          </a:ln>
        </p:spPr>
      </p:pic>
      <p:sp>
        <p:nvSpPr>
          <p:cNvPr id="23559" name="Rectangle 172"/>
          <p:cNvSpPr>
            <a:spLocks noChangeArrowheads="1"/>
          </p:cNvSpPr>
          <p:nvPr/>
        </p:nvSpPr>
        <p:spPr bwMode="auto">
          <a:xfrm>
            <a:off x="4284663" y="3141663"/>
            <a:ext cx="4859337" cy="3716337"/>
          </a:xfrm>
          <a:prstGeom prst="rect">
            <a:avLst/>
          </a:prstGeom>
          <a:noFill/>
          <a:ln w="9525">
            <a:noFill/>
            <a:miter lim="800000"/>
            <a:headEnd/>
            <a:tailEnd/>
          </a:ln>
        </p:spPr>
        <p:txBody>
          <a:bodyPr wrap="none" anchor="ctr"/>
          <a:lstStyle/>
          <a:p>
            <a:pPr>
              <a:lnSpc>
                <a:spcPct val="85000"/>
              </a:lnSpc>
            </a:pPr>
            <a:r>
              <a:rPr lang="en-US" sz="2800" dirty="0">
                <a:solidFill>
                  <a:schemeClr val="tx1"/>
                </a:solidFill>
                <a:cs typeface="Arial" charset="0"/>
              </a:rPr>
              <a:t>The Master Plan of </a:t>
            </a:r>
            <a:r>
              <a:rPr lang="en-US" sz="2800" dirty="0" err="1">
                <a:solidFill>
                  <a:schemeClr val="tx1"/>
                </a:solidFill>
                <a:cs typeface="Arial" charset="0"/>
              </a:rPr>
              <a:t>siting</a:t>
            </a:r>
            <a:r>
              <a:rPr lang="en-US" sz="2800" dirty="0">
                <a:solidFill>
                  <a:schemeClr val="tx1"/>
                </a:solidFill>
                <a:cs typeface="Arial" charset="0"/>
              </a:rPr>
              <a:t> </a:t>
            </a:r>
            <a:endParaRPr lang="ru-RU" sz="2800" dirty="0">
              <a:solidFill>
                <a:schemeClr val="tx1"/>
              </a:solidFill>
              <a:cs typeface="Arial" charset="0"/>
            </a:endParaRPr>
          </a:p>
          <a:p>
            <a:pPr>
              <a:lnSpc>
                <a:spcPct val="85000"/>
              </a:lnSpc>
            </a:pPr>
            <a:r>
              <a:rPr lang="en-US" sz="2800" dirty="0">
                <a:solidFill>
                  <a:schemeClr val="tx1"/>
                </a:solidFill>
                <a:cs typeface="Arial" charset="0"/>
              </a:rPr>
              <a:t>tourism objects and </a:t>
            </a:r>
            <a:endParaRPr lang="ru-RU" sz="2800" dirty="0">
              <a:solidFill>
                <a:schemeClr val="tx1"/>
              </a:solidFill>
              <a:cs typeface="Arial" charset="0"/>
            </a:endParaRPr>
          </a:p>
          <a:p>
            <a:pPr>
              <a:lnSpc>
                <a:spcPct val="85000"/>
              </a:lnSpc>
            </a:pPr>
            <a:r>
              <a:rPr lang="en-US" sz="2800" dirty="0">
                <a:solidFill>
                  <a:schemeClr val="tx1"/>
                </a:solidFill>
                <a:cs typeface="Arial" charset="0"/>
              </a:rPr>
              <a:t>infrastructure in Karelia </a:t>
            </a:r>
            <a:endParaRPr lang="ru-RU" sz="2800" dirty="0">
              <a:solidFill>
                <a:schemeClr val="tx1"/>
              </a:solidFill>
              <a:cs typeface="Arial" charset="0"/>
            </a:endParaRPr>
          </a:p>
          <a:p>
            <a:pPr>
              <a:lnSpc>
                <a:spcPct val="85000"/>
              </a:lnSpc>
            </a:pPr>
            <a:r>
              <a:rPr lang="en-US" sz="2800" dirty="0">
                <a:solidFill>
                  <a:schemeClr val="tx1"/>
                </a:solidFill>
                <a:cs typeface="Arial" charset="0"/>
              </a:rPr>
              <a:t>through year 2025 </a:t>
            </a:r>
            <a:endParaRPr lang="ru-RU" sz="2800" dirty="0">
              <a:solidFill>
                <a:schemeClr val="tx1"/>
              </a:solidFill>
              <a:cs typeface="Arial" charset="0"/>
            </a:endParaRPr>
          </a:p>
          <a:p>
            <a:pPr>
              <a:lnSpc>
                <a:spcPct val="85000"/>
              </a:lnSpc>
            </a:pPr>
            <a:r>
              <a:rPr lang="en-US" sz="2800" dirty="0">
                <a:solidFill>
                  <a:schemeClr val="tx1"/>
                </a:solidFill>
                <a:cs typeface="Arial" charset="0"/>
              </a:rPr>
              <a:t>distinguishes</a:t>
            </a:r>
            <a:r>
              <a:rPr lang="ru-RU" sz="2800" dirty="0">
                <a:solidFill>
                  <a:schemeClr val="tx1"/>
                </a:solidFill>
                <a:cs typeface="Arial" charset="0"/>
              </a:rPr>
              <a:t> 12 </a:t>
            </a:r>
            <a:r>
              <a:rPr lang="en-US" sz="2800" dirty="0">
                <a:solidFill>
                  <a:schemeClr val="tx1"/>
                </a:solidFill>
                <a:cs typeface="Arial" charset="0"/>
              </a:rPr>
              <a:t>tourism </a:t>
            </a:r>
            <a:endParaRPr lang="ru-RU" sz="2800" dirty="0">
              <a:solidFill>
                <a:schemeClr val="tx1"/>
              </a:solidFill>
              <a:cs typeface="Arial" charset="0"/>
            </a:endParaRPr>
          </a:p>
          <a:p>
            <a:pPr>
              <a:lnSpc>
                <a:spcPct val="85000"/>
              </a:lnSpc>
            </a:pPr>
            <a:r>
              <a:rPr lang="en-US" sz="2800" dirty="0">
                <a:solidFill>
                  <a:schemeClr val="tx1"/>
                </a:solidFill>
                <a:cs typeface="Arial" charset="0"/>
              </a:rPr>
              <a:t>zones</a:t>
            </a:r>
            <a:r>
              <a:rPr lang="ru-RU" sz="2800" dirty="0">
                <a:solidFill>
                  <a:schemeClr val="tx1"/>
                </a:solidFill>
                <a:cs typeface="Arial" charset="0"/>
              </a:rPr>
              <a:t>, </a:t>
            </a:r>
            <a:r>
              <a:rPr lang="en-US" sz="2800" u="sng" dirty="0">
                <a:solidFill>
                  <a:schemeClr val="tx1"/>
                </a:solidFill>
                <a:cs typeface="Arial" charset="0"/>
              </a:rPr>
              <a:t>5</a:t>
            </a:r>
            <a:r>
              <a:rPr lang="ru-RU" sz="2800" u="sng" dirty="0">
                <a:solidFill>
                  <a:schemeClr val="tx1"/>
                </a:solidFill>
                <a:cs typeface="Arial" charset="0"/>
              </a:rPr>
              <a:t> </a:t>
            </a:r>
            <a:r>
              <a:rPr lang="en-US" sz="2800" u="sng" dirty="0">
                <a:solidFill>
                  <a:schemeClr val="tx1"/>
                </a:solidFill>
                <a:cs typeface="Arial" charset="0"/>
              </a:rPr>
              <a:t>of which fall in </a:t>
            </a:r>
          </a:p>
          <a:p>
            <a:pPr>
              <a:lnSpc>
                <a:spcPct val="85000"/>
              </a:lnSpc>
            </a:pPr>
            <a:r>
              <a:rPr lang="en-US" sz="2800" u="sng" dirty="0">
                <a:solidFill>
                  <a:schemeClr val="tx1"/>
                </a:solidFill>
                <a:cs typeface="Arial" charset="0"/>
              </a:rPr>
              <a:t>GBF territory</a:t>
            </a:r>
            <a:endParaRPr lang="ru-RU" sz="2800" u="sng" dirty="0">
              <a:solidFill>
                <a:schemeClr val="tx1"/>
              </a:solidFill>
              <a:cs typeface="Arial" charset="0"/>
            </a:endParaRPr>
          </a:p>
        </p:txBody>
      </p:sp>
      <p:sp>
        <p:nvSpPr>
          <p:cNvPr id="23560" name="Text Box 12"/>
          <p:cNvSpPr txBox="1">
            <a:spLocks noChangeArrowheads="1"/>
          </p:cNvSpPr>
          <p:nvPr/>
        </p:nvSpPr>
        <p:spPr bwMode="auto">
          <a:xfrm>
            <a:off x="2124075" y="188913"/>
            <a:ext cx="2592388" cy="762000"/>
          </a:xfrm>
          <a:prstGeom prst="rect">
            <a:avLst/>
          </a:prstGeom>
          <a:noFill/>
          <a:ln w="9525">
            <a:noFill/>
            <a:miter lim="800000"/>
            <a:headEnd/>
            <a:tailEnd/>
          </a:ln>
        </p:spPr>
        <p:txBody>
          <a:bodyPr>
            <a:spAutoFit/>
          </a:bodyPr>
          <a:lstStyle/>
          <a:p>
            <a:r>
              <a:rPr lang="en-US" dirty="0">
                <a:solidFill>
                  <a:schemeClr val="tx1"/>
                </a:solidFill>
              </a:rPr>
              <a:t>Tourism</a:t>
            </a:r>
            <a:endParaRPr lang="ru-RU" dirty="0">
              <a:solidFill>
                <a:schemeClr val="tx1"/>
              </a:solidFill>
            </a:endParaRPr>
          </a:p>
        </p:txBody>
      </p:sp>
      <p:pic>
        <p:nvPicPr>
          <p:cNvPr id="10" name="Picture 7"/>
          <p:cNvPicPr>
            <a:picLocks noChangeAspect="1" noChangeArrowheads="1"/>
          </p:cNvPicPr>
          <p:nvPr/>
        </p:nvPicPr>
        <p:blipFill>
          <a:blip r:embed="rId5"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p:spPr>
        <p:txBody>
          <a:bodyPr/>
          <a:lstStyle/>
          <a:p>
            <a:fld id="{66F5CEFC-7989-4D76-A304-D892B397A495}" type="slidenum">
              <a:rPr lang="ru-RU" smtClean="0"/>
              <a:pPr/>
              <a:t>21</a:t>
            </a:fld>
            <a:endParaRPr lang="ru-RU" smtClean="0"/>
          </a:p>
        </p:txBody>
      </p:sp>
      <p:sp>
        <p:nvSpPr>
          <p:cNvPr id="38914" name="Заголовок 1"/>
          <p:cNvSpPr>
            <a:spLocks noGrp="1"/>
          </p:cNvSpPr>
          <p:nvPr>
            <p:ph type="title" idx="4294967295"/>
          </p:nvPr>
        </p:nvSpPr>
        <p:spPr>
          <a:xfrm>
            <a:off x="1042988" y="0"/>
            <a:ext cx="8101012" cy="1341438"/>
          </a:xfrm>
        </p:spPr>
        <p:txBody>
          <a:bodyPr/>
          <a:lstStyle/>
          <a:p>
            <a:pPr eaLnBrk="1" hangingPunct="1">
              <a:defRPr/>
            </a:pPr>
            <a:r>
              <a:rPr lang="en-US" sz="3200" b="1" dirty="0" smtClean="0">
                <a:effectLst>
                  <a:outerShdw blurRad="38100" dist="38100" dir="2700000" algn="tl">
                    <a:srgbClr val="000000">
                      <a:alpha val="43137"/>
                    </a:srgbClr>
                  </a:outerShdw>
                </a:effectLst>
              </a:rPr>
              <a:t>Nature protection interests are combined with conservation of the cultural heritage</a:t>
            </a:r>
            <a:endParaRPr lang="ru-RU" sz="3200" b="1" dirty="0" smtClean="0">
              <a:solidFill>
                <a:schemeClr val="tx1"/>
              </a:solidFill>
              <a:effectLst>
                <a:outerShdw blurRad="38100" dist="38100" dir="2700000" algn="tl">
                  <a:srgbClr val="000000">
                    <a:alpha val="43137"/>
                  </a:srgbClr>
                </a:outerShdw>
              </a:effectLst>
            </a:endParaRPr>
          </a:p>
        </p:txBody>
      </p:sp>
      <p:pic>
        <p:nvPicPr>
          <p:cNvPr id="24580" name="Picture 4"/>
          <p:cNvPicPr>
            <a:picLocks noChangeAspect="1" noChangeArrowheads="1"/>
          </p:cNvPicPr>
          <p:nvPr/>
        </p:nvPicPr>
        <p:blipFill>
          <a:blip r:embed="rId2" cstate="email"/>
          <a:srcRect/>
          <a:stretch>
            <a:fillRect/>
          </a:stretch>
        </p:blipFill>
        <p:spPr bwMode="auto">
          <a:xfrm>
            <a:off x="1187450" y="1484313"/>
            <a:ext cx="3419475" cy="5008562"/>
          </a:xfrm>
          <a:prstGeom prst="rect">
            <a:avLst/>
          </a:prstGeom>
          <a:noFill/>
          <a:ln w="9525">
            <a:noFill/>
            <a:miter lim="800000"/>
            <a:headEnd/>
            <a:tailEnd/>
          </a:ln>
        </p:spPr>
      </p:pic>
      <p:sp>
        <p:nvSpPr>
          <p:cNvPr id="24581" name="Rectangle 3"/>
          <p:cNvSpPr>
            <a:spLocks noGrp="1"/>
          </p:cNvSpPr>
          <p:nvPr>
            <p:ph type="body" idx="4294967295"/>
          </p:nvPr>
        </p:nvSpPr>
        <p:spPr>
          <a:xfrm>
            <a:off x="1187450" y="5949950"/>
            <a:ext cx="3384550" cy="433388"/>
          </a:xfrm>
          <a:solidFill>
            <a:srgbClr val="EAEAEA">
              <a:alpha val="70195"/>
            </a:srgbClr>
          </a:solidFill>
        </p:spPr>
        <p:txBody>
          <a:bodyPr/>
          <a:lstStyle/>
          <a:p>
            <a:pPr eaLnBrk="1" hangingPunct="1">
              <a:lnSpc>
                <a:spcPct val="90000"/>
              </a:lnSpc>
              <a:buFontTx/>
              <a:buNone/>
            </a:pPr>
            <a:r>
              <a:rPr lang="en-US" sz="2400" b="1" smtClean="0">
                <a:solidFill>
                  <a:srgbClr val="000066"/>
                </a:solidFill>
              </a:rPr>
              <a:t>Map of cultural sites</a:t>
            </a:r>
            <a:endParaRPr lang="ru-RU" sz="2400" b="1" smtClean="0">
              <a:solidFill>
                <a:srgbClr val="000066"/>
              </a:solidFill>
            </a:endParaRPr>
          </a:p>
        </p:txBody>
      </p:sp>
      <p:pic>
        <p:nvPicPr>
          <p:cNvPr id="24582" name="Picture 9"/>
          <p:cNvPicPr>
            <a:picLocks noChangeAspect="1" noChangeArrowheads="1"/>
          </p:cNvPicPr>
          <p:nvPr/>
        </p:nvPicPr>
        <p:blipFill>
          <a:blip r:embed="rId3" cstate="print"/>
          <a:srcRect/>
          <a:stretch>
            <a:fillRect/>
          </a:stretch>
        </p:blipFill>
        <p:spPr bwMode="auto">
          <a:xfrm>
            <a:off x="5292725" y="4221163"/>
            <a:ext cx="3384550" cy="2254250"/>
          </a:xfrm>
          <a:prstGeom prst="rect">
            <a:avLst/>
          </a:prstGeom>
          <a:noFill/>
          <a:ln w="9525">
            <a:noFill/>
            <a:miter lim="800000"/>
            <a:headEnd/>
            <a:tailEnd/>
          </a:ln>
        </p:spPr>
      </p:pic>
      <p:sp>
        <p:nvSpPr>
          <p:cNvPr id="24583" name="Прямоугольник 7"/>
          <p:cNvSpPr>
            <a:spLocks noChangeArrowheads="1"/>
          </p:cNvSpPr>
          <p:nvPr/>
        </p:nvSpPr>
        <p:spPr bwMode="auto">
          <a:xfrm>
            <a:off x="4787900" y="1844675"/>
            <a:ext cx="4356100" cy="1815882"/>
          </a:xfrm>
          <a:prstGeom prst="rect">
            <a:avLst/>
          </a:prstGeom>
          <a:noFill/>
          <a:ln w="9525">
            <a:noFill/>
            <a:miter lim="800000"/>
            <a:headEnd/>
            <a:tailEnd/>
          </a:ln>
        </p:spPr>
        <p:txBody>
          <a:bodyPr>
            <a:spAutoFit/>
          </a:bodyPr>
          <a:lstStyle/>
          <a:p>
            <a:r>
              <a:rPr lang="en-US" sz="2800" dirty="0">
                <a:solidFill>
                  <a:schemeClr val="tx1"/>
                </a:solidFill>
                <a:cs typeface="Arial" charset="0"/>
              </a:rPr>
              <a:t>The main points for cultural tourism are </a:t>
            </a:r>
            <a:r>
              <a:rPr lang="en-US" sz="2800" dirty="0" err="1">
                <a:solidFill>
                  <a:schemeClr val="tx1"/>
                </a:solidFill>
                <a:cs typeface="Arial" charset="0"/>
              </a:rPr>
              <a:t>Kalevala</a:t>
            </a:r>
            <a:r>
              <a:rPr lang="en-US" sz="2800" dirty="0">
                <a:solidFill>
                  <a:schemeClr val="tx1"/>
                </a:solidFill>
                <a:cs typeface="Arial" charset="0"/>
              </a:rPr>
              <a:t> and Ladoga territories</a:t>
            </a:r>
            <a:endParaRPr lang="ru-RU" sz="2800" b="0" dirty="0">
              <a:solidFill>
                <a:schemeClr val="tx1"/>
              </a:solidFill>
              <a:cs typeface="Arial" charset="0"/>
            </a:endParaRPr>
          </a:p>
        </p:txBody>
      </p:sp>
      <p:pic>
        <p:nvPicPr>
          <p:cNvPr id="9" name="Picture 7"/>
          <p:cNvPicPr>
            <a:picLocks noChangeAspect="1" noChangeArrowheads="1"/>
          </p:cNvPicPr>
          <p:nvPr/>
        </p:nvPicPr>
        <p:blipFill>
          <a:blip r:embed="rId4"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cstate="email"/>
          <a:srcRect/>
          <a:stretch>
            <a:fillRect/>
          </a:stretch>
        </p:blipFill>
        <p:spPr bwMode="auto">
          <a:xfrm>
            <a:off x="107950" y="4652963"/>
            <a:ext cx="1374775" cy="2060575"/>
          </a:xfrm>
          <a:prstGeom prst="rect">
            <a:avLst/>
          </a:prstGeom>
          <a:noFill/>
          <a:ln w="63500">
            <a:solidFill>
              <a:schemeClr val="bg1"/>
            </a:solidFill>
            <a:miter lim="800000"/>
            <a:headEnd/>
            <a:tailEnd/>
          </a:ln>
        </p:spPr>
      </p:pic>
      <p:sp>
        <p:nvSpPr>
          <p:cNvPr id="25603" name="Rectangle 6"/>
          <p:cNvSpPr>
            <a:spLocks noGrp="1" noChangeArrowheads="1"/>
          </p:cNvSpPr>
          <p:nvPr>
            <p:ph type="sldNum" sz="quarter" idx="12"/>
          </p:nvPr>
        </p:nvSpPr>
        <p:spPr>
          <a:noFill/>
        </p:spPr>
        <p:txBody>
          <a:bodyPr/>
          <a:lstStyle/>
          <a:p>
            <a:fld id="{957AA33F-5BB0-428A-9644-6DBB8CB37870}" type="slidenum">
              <a:rPr lang="ru-RU" smtClean="0"/>
              <a:pPr/>
              <a:t>22</a:t>
            </a:fld>
            <a:endParaRPr lang="ru-RU" smtClean="0"/>
          </a:p>
        </p:txBody>
      </p:sp>
      <p:sp>
        <p:nvSpPr>
          <p:cNvPr id="51202" name="Rectangle 2"/>
          <p:cNvSpPr>
            <a:spLocks noGrp="1"/>
          </p:cNvSpPr>
          <p:nvPr>
            <p:ph type="title" idx="4294967295"/>
          </p:nvPr>
        </p:nvSpPr>
        <p:spPr>
          <a:xfrm>
            <a:off x="827088" y="0"/>
            <a:ext cx="8316912" cy="1484784"/>
          </a:xfrm>
        </p:spPr>
        <p:txBody>
          <a:bodyPr/>
          <a:lstStyle/>
          <a:p>
            <a:pPr>
              <a:defRPr/>
            </a:pPr>
            <a:r>
              <a:rPr lang="en-US" sz="3200" b="1" dirty="0" smtClean="0">
                <a:solidFill>
                  <a:srgbClr val="003300"/>
                </a:solidFill>
                <a:effectLst>
                  <a:outerShdw blurRad="38100" dist="38100" dir="2700000" algn="tl">
                    <a:srgbClr val="C0C0C0"/>
                  </a:outerShdw>
                </a:effectLst>
              </a:rPr>
              <a:t>GBF and environmental framework  issues were presented in many conferences and seminars:</a:t>
            </a:r>
            <a:endParaRPr lang="ru-RU" sz="3200" b="1" dirty="0" smtClean="0">
              <a:solidFill>
                <a:srgbClr val="003300"/>
              </a:solidFill>
              <a:effectLst>
                <a:outerShdw blurRad="38100" dist="38100" dir="2700000" algn="tl">
                  <a:srgbClr val="C0C0C0"/>
                </a:outerShdw>
              </a:effectLst>
            </a:endParaRPr>
          </a:p>
        </p:txBody>
      </p:sp>
      <p:sp>
        <p:nvSpPr>
          <p:cNvPr id="25605" name="Rectangle 3"/>
          <p:cNvSpPr>
            <a:spLocks noGrp="1"/>
          </p:cNvSpPr>
          <p:nvPr>
            <p:ph type="body" idx="4294967295"/>
          </p:nvPr>
        </p:nvSpPr>
        <p:spPr>
          <a:xfrm>
            <a:off x="1116013" y="1557338"/>
            <a:ext cx="8027987" cy="5300662"/>
          </a:xfrm>
        </p:spPr>
        <p:txBody>
          <a:bodyPr/>
          <a:lstStyle/>
          <a:p>
            <a:r>
              <a:rPr lang="en-US" sz="2400" b="1" dirty="0" smtClean="0"/>
              <a:t>Russia, Petrozavodsk </a:t>
            </a:r>
            <a:r>
              <a:rPr lang="en-US" sz="2400" b="1" dirty="0" smtClean="0"/>
              <a:t>(June 2010, June 2011, June 2012, October 2013), Arkhangelsk (June 2010), </a:t>
            </a:r>
            <a:r>
              <a:rPr lang="en-US" sz="2400" b="1" dirty="0" err="1" smtClean="0"/>
              <a:t>Kem</a:t>
            </a:r>
            <a:r>
              <a:rPr lang="en-US" sz="2400" b="1" dirty="0" smtClean="0"/>
              <a:t>’ (September 2010), Syktyvkar (November 2010)</a:t>
            </a:r>
          </a:p>
          <a:p>
            <a:r>
              <a:rPr lang="en-US" sz="2400" b="1" dirty="0" smtClean="0"/>
              <a:t>Sweden, </a:t>
            </a:r>
            <a:r>
              <a:rPr lang="en-US" sz="2400" b="1" dirty="0" err="1" smtClean="0"/>
              <a:t>Sundswall</a:t>
            </a:r>
            <a:r>
              <a:rPr lang="en-US" sz="2400" b="1" dirty="0" smtClean="0"/>
              <a:t> (August 2010)</a:t>
            </a:r>
            <a:endParaRPr lang="en-US" sz="2400" b="1" u="sng" dirty="0" smtClean="0"/>
          </a:p>
          <a:p>
            <a:r>
              <a:rPr lang="en-US" sz="2400" b="1" dirty="0" smtClean="0"/>
              <a:t>Finland, </a:t>
            </a:r>
            <a:r>
              <a:rPr lang="en-US" sz="2400" b="1" dirty="0" err="1" smtClean="0"/>
              <a:t>Kuhmo</a:t>
            </a:r>
            <a:r>
              <a:rPr lang="en-US" sz="2400" b="1" dirty="0" smtClean="0"/>
              <a:t> (October 2010), Helsinki (December 2010), </a:t>
            </a:r>
            <a:r>
              <a:rPr lang="en-US" sz="2400" b="1" dirty="0" err="1" smtClean="0"/>
              <a:t>Kotka</a:t>
            </a:r>
            <a:r>
              <a:rPr lang="en-US" sz="2400" b="1" dirty="0" smtClean="0"/>
              <a:t> (August, 2012), </a:t>
            </a:r>
            <a:r>
              <a:rPr lang="en-US" sz="2400" b="1" dirty="0" err="1" smtClean="0"/>
              <a:t>Joensuu</a:t>
            </a:r>
            <a:r>
              <a:rPr lang="en-US" sz="2400" b="1" dirty="0" smtClean="0"/>
              <a:t> (October, 2012)</a:t>
            </a:r>
          </a:p>
          <a:p>
            <a:r>
              <a:rPr lang="en-US" sz="2400" b="1" dirty="0" smtClean="0"/>
              <a:t> Norway, </a:t>
            </a:r>
            <a:r>
              <a:rPr lang="en-US" sz="2400" b="1" dirty="0" err="1" smtClean="0"/>
              <a:t>Bodo</a:t>
            </a:r>
            <a:r>
              <a:rPr lang="en-US" sz="2400" b="1" dirty="0" smtClean="0"/>
              <a:t> (June, 2013)</a:t>
            </a:r>
          </a:p>
          <a:p>
            <a:pPr>
              <a:buFontTx/>
              <a:buNone/>
            </a:pPr>
            <a:endParaRPr lang="en-US" sz="1800" dirty="0" smtClean="0">
              <a:solidFill>
                <a:schemeClr val="bg1"/>
              </a:solidFill>
            </a:endParaRPr>
          </a:p>
        </p:txBody>
      </p:sp>
      <p:pic>
        <p:nvPicPr>
          <p:cNvPr id="25606" name="Picture 2"/>
          <p:cNvPicPr>
            <a:picLocks noChangeAspect="1" noChangeArrowheads="1"/>
          </p:cNvPicPr>
          <p:nvPr/>
        </p:nvPicPr>
        <p:blipFill>
          <a:blip r:embed="rId3" cstate="email"/>
          <a:srcRect/>
          <a:stretch>
            <a:fillRect/>
          </a:stretch>
        </p:blipFill>
        <p:spPr bwMode="auto">
          <a:xfrm>
            <a:off x="5624513" y="4365625"/>
            <a:ext cx="3519487" cy="2492375"/>
          </a:xfrm>
          <a:prstGeom prst="rect">
            <a:avLst/>
          </a:prstGeom>
          <a:noFill/>
          <a:ln w="85725">
            <a:noFill/>
            <a:miter lim="800000"/>
            <a:headEnd/>
            <a:tailEnd/>
          </a:ln>
        </p:spPr>
      </p:pic>
      <p:pic>
        <p:nvPicPr>
          <p:cNvPr id="8" name="Picture 7"/>
          <p:cNvPicPr>
            <a:picLocks noChangeAspect="1" noChangeArrowheads="1"/>
          </p:cNvPicPr>
          <p:nvPr/>
        </p:nvPicPr>
        <p:blipFill>
          <a:blip r:embed="rId4"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p:spPr>
        <p:txBody>
          <a:bodyPr/>
          <a:lstStyle/>
          <a:p>
            <a:fld id="{2D2039F4-7A93-4827-B26A-878CF6E99BC4}" type="slidenum">
              <a:rPr lang="ru-RU" smtClean="0"/>
              <a:pPr/>
              <a:t>23</a:t>
            </a:fld>
            <a:endParaRPr lang="ru-RU" smtClean="0"/>
          </a:p>
        </p:txBody>
      </p:sp>
      <p:sp>
        <p:nvSpPr>
          <p:cNvPr id="46082" name="Rectangle 2"/>
          <p:cNvSpPr>
            <a:spLocks noGrp="1" noChangeArrowheads="1"/>
          </p:cNvSpPr>
          <p:nvPr>
            <p:ph type="title" idx="4294967295"/>
          </p:nvPr>
        </p:nvSpPr>
        <p:spPr>
          <a:xfrm>
            <a:off x="1187450" y="188913"/>
            <a:ext cx="7427913" cy="711200"/>
          </a:xfrm>
        </p:spPr>
        <p:txBody>
          <a:bodyPr/>
          <a:lstStyle/>
          <a:p>
            <a:pPr>
              <a:defRPr/>
            </a:pPr>
            <a:r>
              <a:rPr lang="en-US" b="1" smtClean="0">
                <a:effectLst>
                  <a:outerShdw blurRad="38100" dist="38100" dir="2700000" algn="tl">
                    <a:srgbClr val="C0C0C0"/>
                  </a:outerShdw>
                </a:effectLst>
              </a:rPr>
              <a:t>Conclusions</a:t>
            </a:r>
            <a:r>
              <a:rPr lang="en-US" sz="4000" b="1" smtClean="0">
                <a:effectLst>
                  <a:outerShdw blurRad="38100" dist="38100" dir="2700000" algn="tl">
                    <a:srgbClr val="C0C0C0"/>
                  </a:outerShdw>
                </a:effectLst>
              </a:rPr>
              <a:t> </a:t>
            </a:r>
            <a:endParaRPr lang="ru-RU" sz="4000" b="1" smtClean="0">
              <a:effectLst>
                <a:outerShdw blurRad="38100" dist="38100" dir="2700000" algn="tl">
                  <a:srgbClr val="C0C0C0"/>
                </a:outerShdw>
              </a:effectLst>
            </a:endParaRPr>
          </a:p>
        </p:txBody>
      </p:sp>
      <p:sp>
        <p:nvSpPr>
          <p:cNvPr id="26628" name="Rectangle 3"/>
          <p:cNvSpPr>
            <a:spLocks noGrp="1" noChangeArrowheads="1"/>
          </p:cNvSpPr>
          <p:nvPr>
            <p:ph type="body" idx="4294967295"/>
          </p:nvPr>
        </p:nvSpPr>
        <p:spPr>
          <a:xfrm>
            <a:off x="1" y="1484784"/>
            <a:ext cx="9144000" cy="2736379"/>
          </a:xfrm>
        </p:spPr>
        <p:txBody>
          <a:bodyPr/>
          <a:lstStyle/>
          <a:p>
            <a:pPr marL="609600" indent="-609600">
              <a:lnSpc>
                <a:spcPct val="90000"/>
              </a:lnSpc>
              <a:buFontTx/>
              <a:buNone/>
            </a:pPr>
            <a:r>
              <a:rPr lang="en-US" sz="2800" b="1" dirty="0" smtClean="0"/>
              <a:t>1.  Viewing GBF as nothing but a chain of nature reserves and national parks along the border would narrow its role and significance.</a:t>
            </a:r>
            <a:r>
              <a:rPr lang="ru-RU" sz="2800" b="1" dirty="0" smtClean="0"/>
              <a:t> </a:t>
            </a:r>
            <a:r>
              <a:rPr lang="en-US" sz="2800" b="1" dirty="0" smtClean="0"/>
              <a:t>We believe GBF is a holistic area that must have scientifically grounded boundaries</a:t>
            </a:r>
          </a:p>
          <a:p>
            <a:pPr marL="609600" indent="-609600">
              <a:lnSpc>
                <a:spcPct val="90000"/>
              </a:lnSpc>
              <a:buFontTx/>
              <a:buNone/>
            </a:pPr>
            <a:r>
              <a:rPr lang="en-US" sz="2800" b="1" dirty="0" smtClean="0"/>
              <a:t>       to operate full-scope</a:t>
            </a:r>
            <a:endParaRPr lang="ru-RU" sz="2800" b="1" dirty="0" smtClean="0"/>
          </a:p>
        </p:txBody>
      </p:sp>
      <p:pic>
        <p:nvPicPr>
          <p:cNvPr id="26629" name="Picture 5"/>
          <p:cNvPicPr>
            <a:picLocks noChangeAspect="1" noChangeArrowheads="1"/>
          </p:cNvPicPr>
          <p:nvPr/>
        </p:nvPicPr>
        <p:blipFill>
          <a:blip r:embed="rId2" cstate="print"/>
          <a:srcRect/>
          <a:stretch>
            <a:fillRect/>
          </a:stretch>
        </p:blipFill>
        <p:spPr bwMode="auto">
          <a:xfrm>
            <a:off x="0" y="4938713"/>
            <a:ext cx="9144000" cy="1919287"/>
          </a:xfrm>
          <a:prstGeom prst="rect">
            <a:avLst/>
          </a:prstGeom>
          <a:noFill/>
          <a:ln w="9525">
            <a:noFill/>
            <a:miter lim="800000"/>
            <a:headEnd/>
            <a:tailEnd/>
          </a:ln>
        </p:spPr>
      </p:pic>
      <p:pic>
        <p:nvPicPr>
          <p:cNvPr id="26630" name="Picture 4"/>
          <p:cNvPicPr>
            <a:picLocks noChangeAspect="1" noChangeArrowheads="1"/>
          </p:cNvPicPr>
          <p:nvPr/>
        </p:nvPicPr>
        <p:blipFill>
          <a:blip r:embed="rId3" cstate="email"/>
          <a:srcRect/>
          <a:stretch>
            <a:fillRect/>
          </a:stretch>
        </p:blipFill>
        <p:spPr bwMode="auto">
          <a:xfrm>
            <a:off x="5589588" y="3357563"/>
            <a:ext cx="3554412" cy="1511300"/>
          </a:xfrm>
          <a:prstGeom prst="rect">
            <a:avLst/>
          </a:prstGeom>
          <a:noFill/>
          <a:ln w="9525">
            <a:noFill/>
            <a:miter lim="800000"/>
            <a:headEnd/>
            <a:tailEnd/>
          </a:ln>
        </p:spPr>
      </p:pic>
      <p:pic>
        <p:nvPicPr>
          <p:cNvPr id="8" name="Picture 7"/>
          <p:cNvPicPr>
            <a:picLocks noChangeAspect="1" noChangeArrowheads="1"/>
          </p:cNvPicPr>
          <p:nvPr/>
        </p:nvPicPr>
        <p:blipFill>
          <a:blip r:embed="rId4"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CF7C5EAE-0B17-419A-94C0-F17E926D4A4C}" type="slidenum">
              <a:rPr lang="ru-RU" smtClean="0"/>
              <a:pPr/>
              <a:t>24</a:t>
            </a:fld>
            <a:endParaRPr lang="ru-RU" smtClean="0"/>
          </a:p>
        </p:txBody>
      </p:sp>
      <p:sp>
        <p:nvSpPr>
          <p:cNvPr id="46082" name="Rectangle 2"/>
          <p:cNvSpPr>
            <a:spLocks noGrp="1" noChangeArrowheads="1"/>
          </p:cNvSpPr>
          <p:nvPr>
            <p:ph type="title" idx="4294967295"/>
          </p:nvPr>
        </p:nvSpPr>
        <p:spPr>
          <a:xfrm>
            <a:off x="1187450" y="188913"/>
            <a:ext cx="7427913" cy="711200"/>
          </a:xfrm>
        </p:spPr>
        <p:txBody>
          <a:bodyPr/>
          <a:lstStyle/>
          <a:p>
            <a:pPr>
              <a:defRPr/>
            </a:pPr>
            <a:r>
              <a:rPr lang="en-US" b="1" smtClean="0">
                <a:effectLst>
                  <a:outerShdw blurRad="38100" dist="38100" dir="2700000" algn="tl">
                    <a:srgbClr val="C0C0C0"/>
                  </a:outerShdw>
                </a:effectLst>
              </a:rPr>
              <a:t>Conclusions</a:t>
            </a:r>
            <a:r>
              <a:rPr lang="en-US" sz="4000" b="1" smtClean="0">
                <a:effectLst>
                  <a:outerShdw blurRad="38100" dist="38100" dir="2700000" algn="tl">
                    <a:srgbClr val="C0C0C0"/>
                  </a:outerShdw>
                </a:effectLst>
              </a:rPr>
              <a:t> </a:t>
            </a:r>
            <a:endParaRPr lang="ru-RU" sz="4000" b="1" smtClean="0">
              <a:effectLst>
                <a:outerShdw blurRad="38100" dist="38100" dir="2700000" algn="tl">
                  <a:srgbClr val="C0C0C0"/>
                </a:outerShdw>
              </a:effectLst>
            </a:endParaRPr>
          </a:p>
        </p:txBody>
      </p:sp>
      <p:sp>
        <p:nvSpPr>
          <p:cNvPr id="27652" name="Rectangle 3"/>
          <p:cNvSpPr>
            <a:spLocks noGrp="1" noChangeArrowheads="1"/>
          </p:cNvSpPr>
          <p:nvPr>
            <p:ph type="body" idx="4294967295"/>
          </p:nvPr>
        </p:nvSpPr>
        <p:spPr>
          <a:xfrm>
            <a:off x="0" y="1484784"/>
            <a:ext cx="9144001" cy="1944117"/>
          </a:xfrm>
        </p:spPr>
        <p:txBody>
          <a:bodyPr/>
          <a:lstStyle/>
          <a:p>
            <a:pPr marL="609600" indent="-609600">
              <a:lnSpc>
                <a:spcPct val="90000"/>
              </a:lnSpc>
              <a:buFontTx/>
              <a:buNone/>
            </a:pPr>
            <a:r>
              <a:rPr lang="en-US" sz="3700" dirty="0" smtClean="0"/>
              <a:t>2. </a:t>
            </a:r>
            <a:r>
              <a:rPr lang="en-US" sz="3600" b="1" dirty="0" smtClean="0"/>
              <a:t>GBF is a key element of the environmental framework of Northern Europe that is being formed</a:t>
            </a:r>
            <a:endParaRPr lang="ru-RU" sz="3600" b="1" dirty="0" smtClean="0"/>
          </a:p>
        </p:txBody>
      </p:sp>
      <p:grpSp>
        <p:nvGrpSpPr>
          <p:cNvPr id="27653" name="Group 13"/>
          <p:cNvGrpSpPr>
            <a:grpSpLocks/>
          </p:cNvGrpSpPr>
          <p:nvPr/>
        </p:nvGrpSpPr>
        <p:grpSpPr bwMode="auto">
          <a:xfrm>
            <a:off x="1835150" y="3429000"/>
            <a:ext cx="6192838" cy="3429000"/>
            <a:chOff x="703" y="890"/>
            <a:chExt cx="4128" cy="2540"/>
          </a:xfrm>
        </p:grpSpPr>
        <p:pic>
          <p:nvPicPr>
            <p:cNvPr id="27655" name="Рисунок 5"/>
            <p:cNvPicPr>
              <a:picLocks noChangeAspect="1" noChangeArrowheads="1"/>
            </p:cNvPicPr>
            <p:nvPr/>
          </p:nvPicPr>
          <p:blipFill>
            <a:blip r:embed="rId2" cstate="email"/>
            <a:srcRect/>
            <a:stretch>
              <a:fillRect/>
            </a:stretch>
          </p:blipFill>
          <p:spPr bwMode="auto">
            <a:xfrm>
              <a:off x="703" y="890"/>
              <a:ext cx="4128" cy="2540"/>
            </a:xfrm>
            <a:prstGeom prst="rect">
              <a:avLst/>
            </a:prstGeom>
            <a:noFill/>
            <a:ln w="9525">
              <a:noFill/>
              <a:miter lim="800000"/>
              <a:headEnd/>
              <a:tailEnd/>
            </a:ln>
          </p:spPr>
        </p:pic>
        <p:sp>
          <p:nvSpPr>
            <p:cNvPr id="27656" name="Freeform 4"/>
            <p:cNvSpPr>
              <a:spLocks/>
            </p:cNvSpPr>
            <p:nvPr/>
          </p:nvSpPr>
          <p:spPr bwMode="auto">
            <a:xfrm>
              <a:off x="809" y="890"/>
              <a:ext cx="1357" cy="1715"/>
            </a:xfrm>
            <a:custGeom>
              <a:avLst/>
              <a:gdLst>
                <a:gd name="T0" fmla="*/ 1 w 3075"/>
                <a:gd name="T1" fmla="*/ 4 h 4587"/>
                <a:gd name="T2" fmla="*/ 0 w 3075"/>
                <a:gd name="T3" fmla="*/ 4 h 4587"/>
                <a:gd name="T4" fmla="*/ 2 w 3075"/>
                <a:gd name="T5" fmla="*/ 4 h 4587"/>
                <a:gd name="T6" fmla="*/ 4 w 3075"/>
                <a:gd name="T7" fmla="*/ 3 h 4587"/>
                <a:gd name="T8" fmla="*/ 4 w 3075"/>
                <a:gd name="T9" fmla="*/ 3 h 4587"/>
                <a:gd name="T10" fmla="*/ 5 w 3075"/>
                <a:gd name="T11" fmla="*/ 3 h 4587"/>
                <a:gd name="T12" fmla="*/ 5 w 3075"/>
                <a:gd name="T13" fmla="*/ 2 h 4587"/>
                <a:gd name="T14" fmla="*/ 6 w 3075"/>
                <a:gd name="T15" fmla="*/ 1 h 4587"/>
                <a:gd name="T16" fmla="*/ 7 w 3075"/>
                <a:gd name="T17" fmla="*/ 1 h 4587"/>
                <a:gd name="T18" fmla="*/ 7 w 3075"/>
                <a:gd name="T19" fmla="*/ 0 h 4587"/>
                <a:gd name="T20" fmla="*/ 8 w 3075"/>
                <a:gd name="T21" fmla="*/ 0 h 4587"/>
                <a:gd name="T22" fmla="*/ 9 w 3075"/>
                <a:gd name="T23" fmla="*/ 0 h 4587"/>
                <a:gd name="T24" fmla="*/ 10 w 3075"/>
                <a:gd name="T25" fmla="*/ 0 h 4587"/>
                <a:gd name="T26" fmla="*/ 9 w 3075"/>
                <a:gd name="T27" fmla="*/ 0 h 4587"/>
                <a:gd name="T28" fmla="*/ 8 w 3075"/>
                <a:gd name="T29" fmla="*/ 0 h 4587"/>
                <a:gd name="T30" fmla="*/ 8 w 3075"/>
                <a:gd name="T31" fmla="*/ 1 h 4587"/>
                <a:gd name="T32" fmla="*/ 8 w 3075"/>
                <a:gd name="T33" fmla="*/ 1 h 4587"/>
                <a:gd name="T34" fmla="*/ 8 w 3075"/>
                <a:gd name="T35" fmla="*/ 2 h 4587"/>
                <a:gd name="T36" fmla="*/ 7 w 3075"/>
                <a:gd name="T37" fmla="*/ 3 h 4587"/>
                <a:gd name="T38" fmla="*/ 7 w 3075"/>
                <a:gd name="T39" fmla="*/ 3 h 4587"/>
                <a:gd name="T40" fmla="*/ 7 w 3075"/>
                <a:gd name="T41" fmla="*/ 3 h 4587"/>
                <a:gd name="T42" fmla="*/ 6 w 3075"/>
                <a:gd name="T43" fmla="*/ 4 h 4587"/>
                <a:gd name="T44" fmla="*/ 4 w 3075"/>
                <a:gd name="T45" fmla="*/ 4 h 4587"/>
                <a:gd name="T46" fmla="*/ 3 w 3075"/>
                <a:gd name="T47" fmla="*/ 4 h 4587"/>
                <a:gd name="T48" fmla="*/ 2 w 3075"/>
                <a:gd name="T49" fmla="*/ 4 h 4587"/>
                <a:gd name="T50" fmla="*/ 1 w 3075"/>
                <a:gd name="T51" fmla="*/ 4 h 45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75"/>
                <a:gd name="T79" fmla="*/ 0 h 4587"/>
                <a:gd name="T80" fmla="*/ 3075 w 3075"/>
                <a:gd name="T81" fmla="*/ 4587 h 45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75" h="4587">
                  <a:moveTo>
                    <a:pt x="345" y="4347"/>
                  </a:moveTo>
                  <a:lnTo>
                    <a:pt x="0" y="4167"/>
                  </a:lnTo>
                  <a:lnTo>
                    <a:pt x="699" y="3775"/>
                  </a:lnTo>
                  <a:cubicBezTo>
                    <a:pt x="896" y="3660"/>
                    <a:pt x="1078" y="3611"/>
                    <a:pt x="1179" y="3474"/>
                  </a:cubicBezTo>
                  <a:cubicBezTo>
                    <a:pt x="1280" y="3337"/>
                    <a:pt x="1256" y="3086"/>
                    <a:pt x="1305" y="2952"/>
                  </a:cubicBezTo>
                  <a:cubicBezTo>
                    <a:pt x="1354" y="2818"/>
                    <a:pt x="1415" y="2784"/>
                    <a:pt x="1470" y="2667"/>
                  </a:cubicBezTo>
                  <a:cubicBezTo>
                    <a:pt x="1525" y="2550"/>
                    <a:pt x="1577" y="2430"/>
                    <a:pt x="1635" y="2247"/>
                  </a:cubicBezTo>
                  <a:cubicBezTo>
                    <a:pt x="1693" y="2064"/>
                    <a:pt x="1756" y="1774"/>
                    <a:pt x="1815" y="1572"/>
                  </a:cubicBezTo>
                  <a:cubicBezTo>
                    <a:pt x="1874" y="1370"/>
                    <a:pt x="1937" y="1205"/>
                    <a:pt x="1989" y="1034"/>
                  </a:cubicBezTo>
                  <a:cubicBezTo>
                    <a:pt x="2041" y="863"/>
                    <a:pt x="2057" y="718"/>
                    <a:pt x="2126" y="545"/>
                  </a:cubicBezTo>
                  <a:cubicBezTo>
                    <a:pt x="2196" y="373"/>
                    <a:pt x="2315" y="91"/>
                    <a:pt x="2408" y="0"/>
                  </a:cubicBezTo>
                  <a:lnTo>
                    <a:pt x="2689" y="0"/>
                  </a:lnTo>
                  <a:cubicBezTo>
                    <a:pt x="2795" y="55"/>
                    <a:pt x="3016" y="257"/>
                    <a:pt x="3046" y="330"/>
                  </a:cubicBezTo>
                  <a:cubicBezTo>
                    <a:pt x="3075" y="403"/>
                    <a:pt x="2936" y="395"/>
                    <a:pt x="2867" y="438"/>
                  </a:cubicBezTo>
                  <a:cubicBezTo>
                    <a:pt x="2799" y="481"/>
                    <a:pt x="2692" y="505"/>
                    <a:pt x="2634" y="589"/>
                  </a:cubicBezTo>
                  <a:cubicBezTo>
                    <a:pt x="2576" y="673"/>
                    <a:pt x="2569" y="793"/>
                    <a:pt x="2520" y="942"/>
                  </a:cubicBezTo>
                  <a:cubicBezTo>
                    <a:pt x="2471" y="1091"/>
                    <a:pt x="2385" y="1330"/>
                    <a:pt x="2340" y="1482"/>
                  </a:cubicBezTo>
                  <a:cubicBezTo>
                    <a:pt x="2295" y="1634"/>
                    <a:pt x="2297" y="1690"/>
                    <a:pt x="2250" y="1852"/>
                  </a:cubicBezTo>
                  <a:cubicBezTo>
                    <a:pt x="2203" y="2014"/>
                    <a:pt x="2108" y="2292"/>
                    <a:pt x="2058" y="2455"/>
                  </a:cubicBezTo>
                  <a:cubicBezTo>
                    <a:pt x="2007" y="2617"/>
                    <a:pt x="1963" y="2658"/>
                    <a:pt x="1948" y="2828"/>
                  </a:cubicBezTo>
                  <a:cubicBezTo>
                    <a:pt x="1932" y="2997"/>
                    <a:pt x="2000" y="3295"/>
                    <a:pt x="1961" y="3474"/>
                  </a:cubicBezTo>
                  <a:cubicBezTo>
                    <a:pt x="1923" y="3653"/>
                    <a:pt x="1818" y="3785"/>
                    <a:pt x="1714" y="3904"/>
                  </a:cubicBezTo>
                  <a:cubicBezTo>
                    <a:pt x="1611" y="4024"/>
                    <a:pt x="1476" y="4103"/>
                    <a:pt x="1344" y="4192"/>
                  </a:cubicBezTo>
                  <a:cubicBezTo>
                    <a:pt x="1211" y="4280"/>
                    <a:pt x="1052" y="4373"/>
                    <a:pt x="918" y="4436"/>
                  </a:cubicBezTo>
                  <a:cubicBezTo>
                    <a:pt x="784" y="4499"/>
                    <a:pt x="635" y="4587"/>
                    <a:pt x="540" y="4572"/>
                  </a:cubicBezTo>
                  <a:lnTo>
                    <a:pt x="345" y="4347"/>
                  </a:lnTo>
                  <a:close/>
                </a:path>
              </a:pathLst>
            </a:custGeom>
            <a:solidFill>
              <a:srgbClr val="009900">
                <a:alpha val="56862"/>
              </a:srgbClr>
            </a:solidFill>
            <a:ln w="19050">
              <a:solidFill>
                <a:srgbClr val="006600"/>
              </a:solidFill>
              <a:prstDash val="dash"/>
              <a:round/>
              <a:headEnd/>
              <a:tailEnd/>
            </a:ln>
          </p:spPr>
          <p:txBody>
            <a:bodyPr/>
            <a:lstStyle/>
            <a:p>
              <a:endParaRPr lang="ru-RU"/>
            </a:p>
          </p:txBody>
        </p:sp>
        <p:sp>
          <p:nvSpPr>
            <p:cNvPr id="27657" name="Freeform 5"/>
            <p:cNvSpPr>
              <a:spLocks/>
            </p:cNvSpPr>
            <p:nvPr/>
          </p:nvSpPr>
          <p:spPr bwMode="auto">
            <a:xfrm>
              <a:off x="1789" y="1179"/>
              <a:ext cx="491" cy="2048"/>
            </a:xfrm>
            <a:custGeom>
              <a:avLst/>
              <a:gdLst>
                <a:gd name="T0" fmla="*/ 1 w 1113"/>
                <a:gd name="T1" fmla="*/ 0 h 5480"/>
                <a:gd name="T2" fmla="*/ 2 w 1113"/>
                <a:gd name="T3" fmla="*/ 0 h 5480"/>
                <a:gd name="T4" fmla="*/ 3 w 1113"/>
                <a:gd name="T5" fmla="*/ 0 h 5480"/>
                <a:gd name="T6" fmla="*/ 3 w 1113"/>
                <a:gd name="T7" fmla="*/ 0 h 5480"/>
                <a:gd name="T8" fmla="*/ 4 w 1113"/>
                <a:gd name="T9" fmla="*/ 0 h 5480"/>
                <a:gd name="T10" fmla="*/ 4 w 1113"/>
                <a:gd name="T11" fmla="*/ 1 h 5480"/>
                <a:gd name="T12" fmla="*/ 3 w 1113"/>
                <a:gd name="T13" fmla="*/ 1 h 5480"/>
                <a:gd name="T14" fmla="*/ 3 w 1113"/>
                <a:gd name="T15" fmla="*/ 1 h 5480"/>
                <a:gd name="T16" fmla="*/ 3 w 1113"/>
                <a:gd name="T17" fmla="*/ 1 h 5480"/>
                <a:gd name="T18" fmla="*/ 3 w 1113"/>
                <a:gd name="T19" fmla="*/ 1 h 5480"/>
                <a:gd name="T20" fmla="*/ 2 w 1113"/>
                <a:gd name="T21" fmla="*/ 2 h 5480"/>
                <a:gd name="T22" fmla="*/ 3 w 1113"/>
                <a:gd name="T23" fmla="*/ 3 h 5480"/>
                <a:gd name="T24" fmla="*/ 3 w 1113"/>
                <a:gd name="T25" fmla="*/ 3 h 5480"/>
                <a:gd name="T26" fmla="*/ 4 w 1113"/>
                <a:gd name="T27" fmla="*/ 3 h 5480"/>
                <a:gd name="T28" fmla="*/ 3 w 1113"/>
                <a:gd name="T29" fmla="*/ 4 h 5480"/>
                <a:gd name="T30" fmla="*/ 3 w 1113"/>
                <a:gd name="T31" fmla="*/ 4 h 5480"/>
                <a:gd name="T32" fmla="*/ 3 w 1113"/>
                <a:gd name="T33" fmla="*/ 4 h 5480"/>
                <a:gd name="T34" fmla="*/ 3 w 1113"/>
                <a:gd name="T35" fmla="*/ 5 h 5480"/>
                <a:gd name="T36" fmla="*/ 2 w 1113"/>
                <a:gd name="T37" fmla="*/ 5 h 5480"/>
                <a:gd name="T38" fmla="*/ 1 w 1113"/>
                <a:gd name="T39" fmla="*/ 6 h 5480"/>
                <a:gd name="T40" fmla="*/ 0 w 1113"/>
                <a:gd name="T41" fmla="*/ 6 h 5480"/>
                <a:gd name="T42" fmla="*/ 0 w 1113"/>
                <a:gd name="T43" fmla="*/ 5 h 5480"/>
                <a:gd name="T44" fmla="*/ 1 w 1113"/>
                <a:gd name="T45" fmla="*/ 5 h 5480"/>
                <a:gd name="T46" fmla="*/ 1 w 1113"/>
                <a:gd name="T47" fmla="*/ 4 h 5480"/>
                <a:gd name="T48" fmla="*/ 1 w 1113"/>
                <a:gd name="T49" fmla="*/ 4 h 5480"/>
                <a:gd name="T50" fmla="*/ 1 w 1113"/>
                <a:gd name="T51" fmla="*/ 3 h 5480"/>
                <a:gd name="T52" fmla="*/ 2 w 1113"/>
                <a:gd name="T53" fmla="*/ 3 h 5480"/>
                <a:gd name="T54" fmla="*/ 1 w 1113"/>
                <a:gd name="T55" fmla="*/ 2 h 5480"/>
                <a:gd name="T56" fmla="*/ 2 w 1113"/>
                <a:gd name="T57" fmla="*/ 2 h 5480"/>
                <a:gd name="T58" fmla="*/ 2 w 1113"/>
                <a:gd name="T59" fmla="*/ 1 h 5480"/>
                <a:gd name="T60" fmla="*/ 1 w 1113"/>
                <a:gd name="T61" fmla="*/ 1 h 5480"/>
                <a:gd name="T62" fmla="*/ 1 w 1113"/>
                <a:gd name="T63" fmla="*/ 1 h 5480"/>
                <a:gd name="T64" fmla="*/ 1 w 1113"/>
                <a:gd name="T65" fmla="*/ 0 h 5480"/>
                <a:gd name="T66" fmla="*/ 1 w 1113"/>
                <a:gd name="T67" fmla="*/ 0 h 54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13"/>
                <a:gd name="T103" fmla="*/ 0 h 5480"/>
                <a:gd name="T104" fmla="*/ 1113 w 1113"/>
                <a:gd name="T105" fmla="*/ 5480 h 54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13" h="5480">
                  <a:moveTo>
                    <a:pt x="430" y="278"/>
                  </a:moveTo>
                  <a:cubicBezTo>
                    <a:pt x="462" y="208"/>
                    <a:pt x="547" y="120"/>
                    <a:pt x="610" y="78"/>
                  </a:cubicBezTo>
                  <a:cubicBezTo>
                    <a:pt x="673" y="36"/>
                    <a:pt x="755" y="0"/>
                    <a:pt x="810" y="28"/>
                  </a:cubicBezTo>
                  <a:cubicBezTo>
                    <a:pt x="865" y="56"/>
                    <a:pt x="900" y="184"/>
                    <a:pt x="940" y="248"/>
                  </a:cubicBezTo>
                  <a:cubicBezTo>
                    <a:pt x="980" y="312"/>
                    <a:pt x="1025" y="335"/>
                    <a:pt x="1050" y="410"/>
                  </a:cubicBezTo>
                  <a:cubicBezTo>
                    <a:pt x="1075" y="485"/>
                    <a:pt x="1113" y="623"/>
                    <a:pt x="1090" y="698"/>
                  </a:cubicBezTo>
                  <a:cubicBezTo>
                    <a:pt x="1067" y="773"/>
                    <a:pt x="939" y="785"/>
                    <a:pt x="910" y="858"/>
                  </a:cubicBezTo>
                  <a:cubicBezTo>
                    <a:pt x="881" y="931"/>
                    <a:pt x="937" y="1051"/>
                    <a:pt x="917" y="1138"/>
                  </a:cubicBezTo>
                  <a:cubicBezTo>
                    <a:pt x="897" y="1225"/>
                    <a:pt x="813" y="1285"/>
                    <a:pt x="790" y="1378"/>
                  </a:cubicBezTo>
                  <a:cubicBezTo>
                    <a:pt x="767" y="1471"/>
                    <a:pt x="793" y="1598"/>
                    <a:pt x="780" y="1698"/>
                  </a:cubicBezTo>
                  <a:cubicBezTo>
                    <a:pt x="767" y="1798"/>
                    <a:pt x="713" y="1851"/>
                    <a:pt x="710" y="1978"/>
                  </a:cubicBezTo>
                  <a:cubicBezTo>
                    <a:pt x="707" y="2105"/>
                    <a:pt x="726" y="2313"/>
                    <a:pt x="760" y="2458"/>
                  </a:cubicBezTo>
                  <a:cubicBezTo>
                    <a:pt x="794" y="2603"/>
                    <a:pt x="867" y="2716"/>
                    <a:pt x="917" y="2848"/>
                  </a:cubicBezTo>
                  <a:cubicBezTo>
                    <a:pt x="967" y="2980"/>
                    <a:pt x="1051" y="3101"/>
                    <a:pt x="1060" y="3248"/>
                  </a:cubicBezTo>
                  <a:cubicBezTo>
                    <a:pt x="1069" y="3395"/>
                    <a:pt x="994" y="3601"/>
                    <a:pt x="970" y="3728"/>
                  </a:cubicBezTo>
                  <a:cubicBezTo>
                    <a:pt x="946" y="3855"/>
                    <a:pt x="926" y="3893"/>
                    <a:pt x="917" y="4008"/>
                  </a:cubicBezTo>
                  <a:cubicBezTo>
                    <a:pt x="908" y="4123"/>
                    <a:pt x="940" y="4290"/>
                    <a:pt x="917" y="4418"/>
                  </a:cubicBezTo>
                  <a:cubicBezTo>
                    <a:pt x="894" y="4546"/>
                    <a:pt x="824" y="4670"/>
                    <a:pt x="780" y="4778"/>
                  </a:cubicBezTo>
                  <a:cubicBezTo>
                    <a:pt x="736" y="4886"/>
                    <a:pt x="710" y="4968"/>
                    <a:pt x="650" y="5068"/>
                  </a:cubicBezTo>
                  <a:cubicBezTo>
                    <a:pt x="590" y="5168"/>
                    <a:pt x="508" y="5314"/>
                    <a:pt x="420" y="5378"/>
                  </a:cubicBezTo>
                  <a:cubicBezTo>
                    <a:pt x="332" y="5442"/>
                    <a:pt x="185" y="5480"/>
                    <a:pt x="120" y="5450"/>
                  </a:cubicBezTo>
                  <a:cubicBezTo>
                    <a:pt x="55" y="5420"/>
                    <a:pt x="0" y="5337"/>
                    <a:pt x="30" y="5198"/>
                  </a:cubicBezTo>
                  <a:cubicBezTo>
                    <a:pt x="60" y="5059"/>
                    <a:pt x="268" y="4801"/>
                    <a:pt x="300" y="4618"/>
                  </a:cubicBezTo>
                  <a:cubicBezTo>
                    <a:pt x="332" y="4435"/>
                    <a:pt x="228" y="4261"/>
                    <a:pt x="220" y="4098"/>
                  </a:cubicBezTo>
                  <a:cubicBezTo>
                    <a:pt x="212" y="3935"/>
                    <a:pt x="212" y="3768"/>
                    <a:pt x="250" y="3638"/>
                  </a:cubicBezTo>
                  <a:cubicBezTo>
                    <a:pt x="288" y="3508"/>
                    <a:pt x="405" y="3460"/>
                    <a:pt x="450" y="3318"/>
                  </a:cubicBezTo>
                  <a:cubicBezTo>
                    <a:pt x="495" y="3176"/>
                    <a:pt x="523" y="2943"/>
                    <a:pt x="520" y="2788"/>
                  </a:cubicBezTo>
                  <a:cubicBezTo>
                    <a:pt x="517" y="2633"/>
                    <a:pt x="438" y="2536"/>
                    <a:pt x="430" y="2388"/>
                  </a:cubicBezTo>
                  <a:cubicBezTo>
                    <a:pt x="422" y="2240"/>
                    <a:pt x="450" y="2050"/>
                    <a:pt x="470" y="1898"/>
                  </a:cubicBezTo>
                  <a:cubicBezTo>
                    <a:pt x="490" y="1746"/>
                    <a:pt x="567" y="1608"/>
                    <a:pt x="550" y="1478"/>
                  </a:cubicBezTo>
                  <a:cubicBezTo>
                    <a:pt x="533" y="1348"/>
                    <a:pt x="393" y="1236"/>
                    <a:pt x="370" y="1118"/>
                  </a:cubicBezTo>
                  <a:cubicBezTo>
                    <a:pt x="347" y="1000"/>
                    <a:pt x="402" y="871"/>
                    <a:pt x="410" y="768"/>
                  </a:cubicBezTo>
                  <a:cubicBezTo>
                    <a:pt x="418" y="665"/>
                    <a:pt x="417" y="580"/>
                    <a:pt x="420" y="498"/>
                  </a:cubicBezTo>
                  <a:cubicBezTo>
                    <a:pt x="423" y="416"/>
                    <a:pt x="428" y="324"/>
                    <a:pt x="430" y="278"/>
                  </a:cubicBezTo>
                  <a:close/>
                </a:path>
              </a:pathLst>
            </a:custGeom>
            <a:solidFill>
              <a:srgbClr val="009900">
                <a:alpha val="54901"/>
              </a:srgbClr>
            </a:solidFill>
            <a:ln w="19050">
              <a:solidFill>
                <a:srgbClr val="006600"/>
              </a:solidFill>
              <a:prstDash val="dash"/>
              <a:round/>
              <a:headEnd/>
              <a:tailEnd/>
            </a:ln>
          </p:spPr>
          <p:txBody>
            <a:bodyPr/>
            <a:lstStyle/>
            <a:p>
              <a:endParaRPr lang="ru-RU"/>
            </a:p>
          </p:txBody>
        </p:sp>
        <p:sp>
          <p:nvSpPr>
            <p:cNvPr id="27658" name="Freeform 6"/>
            <p:cNvSpPr>
              <a:spLocks/>
            </p:cNvSpPr>
            <p:nvPr/>
          </p:nvSpPr>
          <p:spPr bwMode="auto">
            <a:xfrm>
              <a:off x="2883" y="1644"/>
              <a:ext cx="421" cy="1572"/>
            </a:xfrm>
            <a:custGeom>
              <a:avLst/>
              <a:gdLst>
                <a:gd name="T0" fmla="*/ 0 w 954"/>
                <a:gd name="T1" fmla="*/ 0 h 4205"/>
                <a:gd name="T2" fmla="*/ 1 w 954"/>
                <a:gd name="T3" fmla="*/ 0 h 4205"/>
                <a:gd name="T4" fmla="*/ 1 w 954"/>
                <a:gd name="T5" fmla="*/ 0 h 4205"/>
                <a:gd name="T6" fmla="*/ 2 w 954"/>
                <a:gd name="T7" fmla="*/ 0 h 4205"/>
                <a:gd name="T8" fmla="*/ 1 w 954"/>
                <a:gd name="T9" fmla="*/ 0 h 4205"/>
                <a:gd name="T10" fmla="*/ 2 w 954"/>
                <a:gd name="T11" fmla="*/ 0 h 4205"/>
                <a:gd name="T12" fmla="*/ 2 w 954"/>
                <a:gd name="T13" fmla="*/ 0 h 4205"/>
                <a:gd name="T14" fmla="*/ 2 w 954"/>
                <a:gd name="T15" fmla="*/ 1 h 4205"/>
                <a:gd name="T16" fmla="*/ 2 w 954"/>
                <a:gd name="T17" fmla="*/ 1 h 4205"/>
                <a:gd name="T18" fmla="*/ 2 w 954"/>
                <a:gd name="T19" fmla="*/ 1 h 4205"/>
                <a:gd name="T20" fmla="*/ 2 w 954"/>
                <a:gd name="T21" fmla="*/ 2 h 4205"/>
                <a:gd name="T22" fmla="*/ 2 w 954"/>
                <a:gd name="T23" fmla="*/ 2 h 4205"/>
                <a:gd name="T24" fmla="*/ 3 w 954"/>
                <a:gd name="T25" fmla="*/ 3 h 4205"/>
                <a:gd name="T26" fmla="*/ 3 w 954"/>
                <a:gd name="T27" fmla="*/ 3 h 4205"/>
                <a:gd name="T28" fmla="*/ 3 w 954"/>
                <a:gd name="T29" fmla="*/ 3 h 4205"/>
                <a:gd name="T30" fmla="*/ 3 w 954"/>
                <a:gd name="T31" fmla="*/ 3 h 4205"/>
                <a:gd name="T32" fmla="*/ 2 w 954"/>
                <a:gd name="T33" fmla="*/ 4 h 4205"/>
                <a:gd name="T34" fmla="*/ 2 w 954"/>
                <a:gd name="T35" fmla="*/ 4 h 4205"/>
                <a:gd name="T36" fmla="*/ 2 w 954"/>
                <a:gd name="T37" fmla="*/ 4 h 4205"/>
                <a:gd name="T38" fmla="*/ 1 w 954"/>
                <a:gd name="T39" fmla="*/ 4 h 4205"/>
                <a:gd name="T40" fmla="*/ 0 w 954"/>
                <a:gd name="T41" fmla="*/ 4 h 4205"/>
                <a:gd name="T42" fmla="*/ 0 w 954"/>
                <a:gd name="T43" fmla="*/ 4 h 4205"/>
                <a:gd name="T44" fmla="*/ 1 w 954"/>
                <a:gd name="T45" fmla="*/ 4 h 4205"/>
                <a:gd name="T46" fmla="*/ 1 w 954"/>
                <a:gd name="T47" fmla="*/ 3 h 4205"/>
                <a:gd name="T48" fmla="*/ 1 w 954"/>
                <a:gd name="T49" fmla="*/ 3 h 4205"/>
                <a:gd name="T50" fmla="*/ 1 w 954"/>
                <a:gd name="T51" fmla="*/ 3 h 4205"/>
                <a:gd name="T52" fmla="*/ 1 w 954"/>
                <a:gd name="T53" fmla="*/ 2 h 4205"/>
                <a:gd name="T54" fmla="*/ 0 w 954"/>
                <a:gd name="T55" fmla="*/ 2 h 4205"/>
                <a:gd name="T56" fmla="*/ 0 w 954"/>
                <a:gd name="T57" fmla="*/ 2 h 4205"/>
                <a:gd name="T58" fmla="*/ 1 w 954"/>
                <a:gd name="T59" fmla="*/ 1 h 4205"/>
                <a:gd name="T60" fmla="*/ 1 w 954"/>
                <a:gd name="T61" fmla="*/ 1 h 4205"/>
                <a:gd name="T62" fmla="*/ 0 w 954"/>
                <a:gd name="T63" fmla="*/ 1 h 4205"/>
                <a:gd name="T64" fmla="*/ 0 w 954"/>
                <a:gd name="T65" fmla="*/ 0 h 4205"/>
                <a:gd name="T66" fmla="*/ 1 w 954"/>
                <a:gd name="T67" fmla="*/ 0 h 4205"/>
                <a:gd name="T68" fmla="*/ 0 w 954"/>
                <a:gd name="T69" fmla="*/ 0 h 42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4"/>
                <a:gd name="T106" fmla="*/ 0 h 4205"/>
                <a:gd name="T107" fmla="*/ 954 w 954"/>
                <a:gd name="T108" fmla="*/ 4205 h 42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4" h="4205">
                  <a:moveTo>
                    <a:pt x="162" y="153"/>
                  </a:moveTo>
                  <a:cubicBezTo>
                    <a:pt x="164" y="96"/>
                    <a:pt x="222" y="46"/>
                    <a:pt x="262" y="23"/>
                  </a:cubicBezTo>
                  <a:cubicBezTo>
                    <a:pt x="302" y="0"/>
                    <a:pt x="369" y="0"/>
                    <a:pt x="402" y="13"/>
                  </a:cubicBezTo>
                  <a:cubicBezTo>
                    <a:pt x="435" y="26"/>
                    <a:pt x="462" y="70"/>
                    <a:pt x="462" y="103"/>
                  </a:cubicBezTo>
                  <a:cubicBezTo>
                    <a:pt x="462" y="136"/>
                    <a:pt x="400" y="168"/>
                    <a:pt x="402" y="213"/>
                  </a:cubicBezTo>
                  <a:cubicBezTo>
                    <a:pt x="404" y="258"/>
                    <a:pt x="449" y="316"/>
                    <a:pt x="472" y="373"/>
                  </a:cubicBezTo>
                  <a:cubicBezTo>
                    <a:pt x="495" y="430"/>
                    <a:pt x="529" y="466"/>
                    <a:pt x="542" y="553"/>
                  </a:cubicBezTo>
                  <a:lnTo>
                    <a:pt x="552" y="893"/>
                  </a:lnTo>
                  <a:lnTo>
                    <a:pt x="632" y="1283"/>
                  </a:lnTo>
                  <a:lnTo>
                    <a:pt x="712" y="1543"/>
                  </a:lnTo>
                  <a:lnTo>
                    <a:pt x="662" y="1943"/>
                  </a:lnTo>
                  <a:cubicBezTo>
                    <a:pt x="667" y="2080"/>
                    <a:pt x="697" y="2238"/>
                    <a:pt x="742" y="2363"/>
                  </a:cubicBezTo>
                  <a:cubicBezTo>
                    <a:pt x="787" y="2488"/>
                    <a:pt x="910" y="2570"/>
                    <a:pt x="932" y="2693"/>
                  </a:cubicBezTo>
                  <a:cubicBezTo>
                    <a:pt x="954" y="2816"/>
                    <a:pt x="895" y="3013"/>
                    <a:pt x="872" y="3103"/>
                  </a:cubicBezTo>
                  <a:cubicBezTo>
                    <a:pt x="849" y="3193"/>
                    <a:pt x="802" y="3175"/>
                    <a:pt x="792" y="3233"/>
                  </a:cubicBezTo>
                  <a:cubicBezTo>
                    <a:pt x="782" y="3291"/>
                    <a:pt x="837" y="3391"/>
                    <a:pt x="812" y="3453"/>
                  </a:cubicBezTo>
                  <a:cubicBezTo>
                    <a:pt x="787" y="3515"/>
                    <a:pt x="679" y="3525"/>
                    <a:pt x="642" y="3603"/>
                  </a:cubicBezTo>
                  <a:cubicBezTo>
                    <a:pt x="605" y="3681"/>
                    <a:pt x="620" y="3833"/>
                    <a:pt x="592" y="3923"/>
                  </a:cubicBezTo>
                  <a:cubicBezTo>
                    <a:pt x="564" y="4013"/>
                    <a:pt x="527" y="4096"/>
                    <a:pt x="472" y="4143"/>
                  </a:cubicBezTo>
                  <a:cubicBezTo>
                    <a:pt x="417" y="4190"/>
                    <a:pt x="317" y="4205"/>
                    <a:pt x="262" y="4203"/>
                  </a:cubicBezTo>
                  <a:cubicBezTo>
                    <a:pt x="207" y="4201"/>
                    <a:pt x="159" y="4183"/>
                    <a:pt x="142" y="4133"/>
                  </a:cubicBezTo>
                  <a:cubicBezTo>
                    <a:pt x="125" y="4083"/>
                    <a:pt x="137" y="3991"/>
                    <a:pt x="162" y="3903"/>
                  </a:cubicBezTo>
                  <a:cubicBezTo>
                    <a:pt x="187" y="3815"/>
                    <a:pt x="275" y="3720"/>
                    <a:pt x="292" y="3603"/>
                  </a:cubicBezTo>
                  <a:cubicBezTo>
                    <a:pt x="309" y="3486"/>
                    <a:pt x="240" y="3323"/>
                    <a:pt x="262" y="3203"/>
                  </a:cubicBezTo>
                  <a:cubicBezTo>
                    <a:pt x="284" y="3083"/>
                    <a:pt x="405" y="2998"/>
                    <a:pt x="422" y="2883"/>
                  </a:cubicBezTo>
                  <a:cubicBezTo>
                    <a:pt x="439" y="2768"/>
                    <a:pt x="392" y="2613"/>
                    <a:pt x="362" y="2513"/>
                  </a:cubicBezTo>
                  <a:lnTo>
                    <a:pt x="242" y="2283"/>
                  </a:lnTo>
                  <a:cubicBezTo>
                    <a:pt x="187" y="2210"/>
                    <a:pt x="64" y="2138"/>
                    <a:pt x="32" y="2073"/>
                  </a:cubicBezTo>
                  <a:cubicBezTo>
                    <a:pt x="0" y="2008"/>
                    <a:pt x="14" y="1966"/>
                    <a:pt x="52" y="1893"/>
                  </a:cubicBezTo>
                  <a:cubicBezTo>
                    <a:pt x="90" y="1820"/>
                    <a:pt x="219" y="1735"/>
                    <a:pt x="262" y="1633"/>
                  </a:cubicBezTo>
                  <a:cubicBezTo>
                    <a:pt x="305" y="1531"/>
                    <a:pt x="325" y="1411"/>
                    <a:pt x="312" y="1283"/>
                  </a:cubicBezTo>
                  <a:cubicBezTo>
                    <a:pt x="299" y="1155"/>
                    <a:pt x="204" y="986"/>
                    <a:pt x="182" y="863"/>
                  </a:cubicBezTo>
                  <a:cubicBezTo>
                    <a:pt x="160" y="740"/>
                    <a:pt x="177" y="630"/>
                    <a:pt x="182" y="543"/>
                  </a:cubicBezTo>
                  <a:cubicBezTo>
                    <a:pt x="187" y="456"/>
                    <a:pt x="215" y="408"/>
                    <a:pt x="212" y="343"/>
                  </a:cubicBezTo>
                  <a:cubicBezTo>
                    <a:pt x="209" y="278"/>
                    <a:pt x="172" y="193"/>
                    <a:pt x="162" y="153"/>
                  </a:cubicBezTo>
                  <a:close/>
                </a:path>
              </a:pathLst>
            </a:custGeom>
            <a:solidFill>
              <a:srgbClr val="009900">
                <a:alpha val="54901"/>
              </a:srgbClr>
            </a:solidFill>
            <a:ln w="19050">
              <a:solidFill>
                <a:srgbClr val="006600"/>
              </a:solidFill>
              <a:prstDash val="dash"/>
              <a:round/>
              <a:headEnd/>
              <a:tailEnd/>
            </a:ln>
          </p:spPr>
          <p:txBody>
            <a:bodyPr/>
            <a:lstStyle/>
            <a:p>
              <a:endParaRPr lang="ru-RU"/>
            </a:p>
          </p:txBody>
        </p:sp>
        <p:sp>
          <p:nvSpPr>
            <p:cNvPr id="27659" name="Freeform 11" descr="Темный диагональный 2"/>
            <p:cNvSpPr>
              <a:spLocks/>
            </p:cNvSpPr>
            <p:nvPr/>
          </p:nvSpPr>
          <p:spPr bwMode="auto">
            <a:xfrm>
              <a:off x="1137" y="1839"/>
              <a:ext cx="3694" cy="685"/>
            </a:xfrm>
            <a:custGeom>
              <a:avLst/>
              <a:gdLst>
                <a:gd name="T0" fmla="*/ 27 w 8366"/>
                <a:gd name="T1" fmla="*/ 1 h 1832"/>
                <a:gd name="T2" fmla="*/ 27 w 8366"/>
                <a:gd name="T3" fmla="*/ 0 h 1832"/>
                <a:gd name="T4" fmla="*/ 26 w 8366"/>
                <a:gd name="T5" fmla="*/ 0 h 1832"/>
                <a:gd name="T6" fmla="*/ 25 w 8366"/>
                <a:gd name="T7" fmla="*/ 0 h 1832"/>
                <a:gd name="T8" fmla="*/ 23 w 8366"/>
                <a:gd name="T9" fmla="*/ 0 h 1832"/>
                <a:gd name="T10" fmla="*/ 22 w 8366"/>
                <a:gd name="T11" fmla="*/ 0 h 1832"/>
                <a:gd name="T12" fmla="*/ 20 w 8366"/>
                <a:gd name="T13" fmla="*/ 1 h 1832"/>
                <a:gd name="T14" fmla="*/ 19 w 8366"/>
                <a:gd name="T15" fmla="*/ 1 h 1832"/>
                <a:gd name="T16" fmla="*/ 17 w 8366"/>
                <a:gd name="T17" fmla="*/ 1 h 1832"/>
                <a:gd name="T18" fmla="*/ 16 w 8366"/>
                <a:gd name="T19" fmla="*/ 1 h 1832"/>
                <a:gd name="T20" fmla="*/ 15 w 8366"/>
                <a:gd name="T21" fmla="*/ 1 h 1832"/>
                <a:gd name="T22" fmla="*/ 13 w 8366"/>
                <a:gd name="T23" fmla="*/ 0 h 1832"/>
                <a:gd name="T24" fmla="*/ 13 w 8366"/>
                <a:gd name="T25" fmla="*/ 0 h 1832"/>
                <a:gd name="T26" fmla="*/ 11 w 8366"/>
                <a:gd name="T27" fmla="*/ 0 h 1832"/>
                <a:gd name="T28" fmla="*/ 10 w 8366"/>
                <a:gd name="T29" fmla="*/ 0 h 1832"/>
                <a:gd name="T30" fmla="*/ 10 w 8366"/>
                <a:gd name="T31" fmla="*/ 0 h 1832"/>
                <a:gd name="T32" fmla="*/ 10 w 8366"/>
                <a:gd name="T33" fmla="*/ 1 h 1832"/>
                <a:gd name="T34" fmla="*/ 8 w 8366"/>
                <a:gd name="T35" fmla="*/ 1 h 1832"/>
                <a:gd name="T36" fmla="*/ 8 w 8366"/>
                <a:gd name="T37" fmla="*/ 1 h 1832"/>
                <a:gd name="T38" fmla="*/ 6 w 8366"/>
                <a:gd name="T39" fmla="*/ 1 h 1832"/>
                <a:gd name="T40" fmla="*/ 5 w 8366"/>
                <a:gd name="T41" fmla="*/ 1 h 1832"/>
                <a:gd name="T42" fmla="*/ 4 w 8366"/>
                <a:gd name="T43" fmla="*/ 1 h 1832"/>
                <a:gd name="T44" fmla="*/ 3 w 8366"/>
                <a:gd name="T45" fmla="*/ 1 h 1832"/>
                <a:gd name="T46" fmla="*/ 2 w 8366"/>
                <a:gd name="T47" fmla="*/ 1 h 1832"/>
                <a:gd name="T48" fmla="*/ 1 w 8366"/>
                <a:gd name="T49" fmla="*/ 1 h 1832"/>
                <a:gd name="T50" fmla="*/ 0 w 8366"/>
                <a:gd name="T51" fmla="*/ 1 h 1832"/>
                <a:gd name="T52" fmla="*/ 2 w 8366"/>
                <a:gd name="T53" fmla="*/ 1 h 1832"/>
                <a:gd name="T54" fmla="*/ 4 w 8366"/>
                <a:gd name="T55" fmla="*/ 1 h 1832"/>
                <a:gd name="T56" fmla="*/ 4 w 8366"/>
                <a:gd name="T57" fmla="*/ 1 h 1832"/>
                <a:gd name="T58" fmla="*/ 6 w 8366"/>
                <a:gd name="T59" fmla="*/ 1 h 1832"/>
                <a:gd name="T60" fmla="*/ 7 w 8366"/>
                <a:gd name="T61" fmla="*/ 2 h 1832"/>
                <a:gd name="T62" fmla="*/ 8 w 8366"/>
                <a:gd name="T63" fmla="*/ 1 h 1832"/>
                <a:gd name="T64" fmla="*/ 10 w 8366"/>
                <a:gd name="T65" fmla="*/ 1 h 1832"/>
                <a:gd name="T66" fmla="*/ 11 w 8366"/>
                <a:gd name="T67" fmla="*/ 1 h 1832"/>
                <a:gd name="T68" fmla="*/ 11 w 8366"/>
                <a:gd name="T69" fmla="*/ 1 h 1832"/>
                <a:gd name="T70" fmla="*/ 12 w 8366"/>
                <a:gd name="T71" fmla="*/ 1 h 1832"/>
                <a:gd name="T72" fmla="*/ 13 w 8366"/>
                <a:gd name="T73" fmla="*/ 1 h 1832"/>
                <a:gd name="T74" fmla="*/ 14 w 8366"/>
                <a:gd name="T75" fmla="*/ 1 h 1832"/>
                <a:gd name="T76" fmla="*/ 15 w 8366"/>
                <a:gd name="T77" fmla="*/ 1 h 1832"/>
                <a:gd name="T78" fmla="*/ 18 w 8366"/>
                <a:gd name="T79" fmla="*/ 1 h 1832"/>
                <a:gd name="T80" fmla="*/ 19 w 8366"/>
                <a:gd name="T81" fmla="*/ 1 h 1832"/>
                <a:gd name="T82" fmla="*/ 20 w 8366"/>
                <a:gd name="T83" fmla="*/ 1 h 1832"/>
                <a:gd name="T84" fmla="*/ 22 w 8366"/>
                <a:gd name="T85" fmla="*/ 1 h 1832"/>
                <a:gd name="T86" fmla="*/ 23 w 8366"/>
                <a:gd name="T87" fmla="*/ 1 h 1832"/>
                <a:gd name="T88" fmla="*/ 24 w 8366"/>
                <a:gd name="T89" fmla="*/ 1 h 1832"/>
                <a:gd name="T90" fmla="*/ 25 w 8366"/>
                <a:gd name="T91" fmla="*/ 1 h 1832"/>
                <a:gd name="T92" fmla="*/ 27 w 8366"/>
                <a:gd name="T93" fmla="*/ 1 h 18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66"/>
                <a:gd name="T142" fmla="*/ 0 h 1832"/>
                <a:gd name="T143" fmla="*/ 8366 w 8366"/>
                <a:gd name="T144" fmla="*/ 1832 h 18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66" h="1832">
                  <a:moveTo>
                    <a:pt x="8353" y="650"/>
                  </a:moveTo>
                  <a:lnTo>
                    <a:pt x="8366" y="0"/>
                  </a:lnTo>
                  <a:lnTo>
                    <a:pt x="8016" y="150"/>
                  </a:lnTo>
                  <a:cubicBezTo>
                    <a:pt x="7882" y="188"/>
                    <a:pt x="7708" y="217"/>
                    <a:pt x="7563" y="230"/>
                  </a:cubicBezTo>
                  <a:cubicBezTo>
                    <a:pt x="7418" y="243"/>
                    <a:pt x="7286" y="192"/>
                    <a:pt x="7143" y="230"/>
                  </a:cubicBezTo>
                  <a:cubicBezTo>
                    <a:pt x="7000" y="268"/>
                    <a:pt x="6848" y="362"/>
                    <a:pt x="6703" y="460"/>
                  </a:cubicBezTo>
                  <a:cubicBezTo>
                    <a:pt x="6558" y="558"/>
                    <a:pt x="6435" y="755"/>
                    <a:pt x="6273" y="820"/>
                  </a:cubicBezTo>
                  <a:cubicBezTo>
                    <a:pt x="6111" y="885"/>
                    <a:pt x="5901" y="833"/>
                    <a:pt x="5733" y="850"/>
                  </a:cubicBezTo>
                  <a:cubicBezTo>
                    <a:pt x="5565" y="867"/>
                    <a:pt x="5401" y="888"/>
                    <a:pt x="5263" y="920"/>
                  </a:cubicBezTo>
                  <a:cubicBezTo>
                    <a:pt x="5125" y="952"/>
                    <a:pt x="5045" y="1047"/>
                    <a:pt x="4905" y="1040"/>
                  </a:cubicBezTo>
                  <a:cubicBezTo>
                    <a:pt x="4765" y="1033"/>
                    <a:pt x="4572" y="955"/>
                    <a:pt x="4423" y="880"/>
                  </a:cubicBezTo>
                  <a:cubicBezTo>
                    <a:pt x="4274" y="805"/>
                    <a:pt x="4105" y="695"/>
                    <a:pt x="4013" y="590"/>
                  </a:cubicBezTo>
                  <a:cubicBezTo>
                    <a:pt x="3921" y="485"/>
                    <a:pt x="3948" y="328"/>
                    <a:pt x="3873" y="250"/>
                  </a:cubicBezTo>
                  <a:cubicBezTo>
                    <a:pt x="3798" y="172"/>
                    <a:pt x="3688" y="113"/>
                    <a:pt x="3563" y="120"/>
                  </a:cubicBezTo>
                  <a:cubicBezTo>
                    <a:pt x="3438" y="127"/>
                    <a:pt x="3206" y="210"/>
                    <a:pt x="3123" y="290"/>
                  </a:cubicBezTo>
                  <a:cubicBezTo>
                    <a:pt x="3040" y="370"/>
                    <a:pt x="3095" y="515"/>
                    <a:pt x="3063" y="600"/>
                  </a:cubicBezTo>
                  <a:cubicBezTo>
                    <a:pt x="3031" y="685"/>
                    <a:pt x="3013" y="748"/>
                    <a:pt x="2933" y="800"/>
                  </a:cubicBezTo>
                  <a:cubicBezTo>
                    <a:pt x="2853" y="852"/>
                    <a:pt x="2686" y="852"/>
                    <a:pt x="2581" y="910"/>
                  </a:cubicBezTo>
                  <a:cubicBezTo>
                    <a:pt x="2476" y="968"/>
                    <a:pt x="2419" y="1103"/>
                    <a:pt x="2303" y="1150"/>
                  </a:cubicBezTo>
                  <a:cubicBezTo>
                    <a:pt x="2187" y="1197"/>
                    <a:pt x="2023" y="1190"/>
                    <a:pt x="1883" y="1190"/>
                  </a:cubicBezTo>
                  <a:cubicBezTo>
                    <a:pt x="1743" y="1190"/>
                    <a:pt x="1585" y="1172"/>
                    <a:pt x="1465" y="1150"/>
                  </a:cubicBezTo>
                  <a:cubicBezTo>
                    <a:pt x="1345" y="1128"/>
                    <a:pt x="1255" y="1085"/>
                    <a:pt x="1163" y="1060"/>
                  </a:cubicBezTo>
                  <a:cubicBezTo>
                    <a:pt x="1071" y="1035"/>
                    <a:pt x="1031" y="1038"/>
                    <a:pt x="913" y="1000"/>
                  </a:cubicBezTo>
                  <a:cubicBezTo>
                    <a:pt x="795" y="962"/>
                    <a:pt x="562" y="820"/>
                    <a:pt x="456" y="832"/>
                  </a:cubicBezTo>
                  <a:cubicBezTo>
                    <a:pt x="350" y="844"/>
                    <a:pt x="344" y="1014"/>
                    <a:pt x="276" y="1072"/>
                  </a:cubicBezTo>
                  <a:cubicBezTo>
                    <a:pt x="208" y="1130"/>
                    <a:pt x="0" y="1136"/>
                    <a:pt x="51" y="1177"/>
                  </a:cubicBezTo>
                  <a:cubicBezTo>
                    <a:pt x="102" y="1218"/>
                    <a:pt x="424" y="1270"/>
                    <a:pt x="583" y="1320"/>
                  </a:cubicBezTo>
                  <a:cubicBezTo>
                    <a:pt x="742" y="1370"/>
                    <a:pt x="866" y="1428"/>
                    <a:pt x="1003" y="1480"/>
                  </a:cubicBezTo>
                  <a:cubicBezTo>
                    <a:pt x="1140" y="1532"/>
                    <a:pt x="1278" y="1603"/>
                    <a:pt x="1403" y="1630"/>
                  </a:cubicBezTo>
                  <a:cubicBezTo>
                    <a:pt x="1528" y="1657"/>
                    <a:pt x="1660" y="1607"/>
                    <a:pt x="1753" y="1640"/>
                  </a:cubicBezTo>
                  <a:cubicBezTo>
                    <a:pt x="1846" y="1673"/>
                    <a:pt x="1846" y="1828"/>
                    <a:pt x="1963" y="1830"/>
                  </a:cubicBezTo>
                  <a:cubicBezTo>
                    <a:pt x="2080" y="1832"/>
                    <a:pt x="2288" y="1707"/>
                    <a:pt x="2453" y="1650"/>
                  </a:cubicBezTo>
                  <a:cubicBezTo>
                    <a:pt x="2618" y="1593"/>
                    <a:pt x="2821" y="1527"/>
                    <a:pt x="2953" y="1490"/>
                  </a:cubicBezTo>
                  <a:cubicBezTo>
                    <a:pt x="3085" y="1453"/>
                    <a:pt x="3160" y="1495"/>
                    <a:pt x="3243" y="1430"/>
                  </a:cubicBezTo>
                  <a:cubicBezTo>
                    <a:pt x="3326" y="1365"/>
                    <a:pt x="3366" y="1157"/>
                    <a:pt x="3453" y="1100"/>
                  </a:cubicBezTo>
                  <a:cubicBezTo>
                    <a:pt x="3540" y="1043"/>
                    <a:pt x="3681" y="1028"/>
                    <a:pt x="3763" y="1090"/>
                  </a:cubicBezTo>
                  <a:cubicBezTo>
                    <a:pt x="3845" y="1152"/>
                    <a:pt x="3841" y="1382"/>
                    <a:pt x="3943" y="1470"/>
                  </a:cubicBezTo>
                  <a:cubicBezTo>
                    <a:pt x="4045" y="1558"/>
                    <a:pt x="4233" y="1600"/>
                    <a:pt x="4373" y="1620"/>
                  </a:cubicBezTo>
                  <a:cubicBezTo>
                    <a:pt x="4513" y="1640"/>
                    <a:pt x="4623" y="1582"/>
                    <a:pt x="4783" y="1590"/>
                  </a:cubicBezTo>
                  <a:cubicBezTo>
                    <a:pt x="4943" y="1598"/>
                    <a:pt x="5170" y="1678"/>
                    <a:pt x="5333" y="1670"/>
                  </a:cubicBezTo>
                  <a:cubicBezTo>
                    <a:pt x="5496" y="1662"/>
                    <a:pt x="5606" y="1567"/>
                    <a:pt x="5763" y="1540"/>
                  </a:cubicBezTo>
                  <a:cubicBezTo>
                    <a:pt x="5920" y="1513"/>
                    <a:pt x="6121" y="1562"/>
                    <a:pt x="6273" y="1510"/>
                  </a:cubicBezTo>
                  <a:cubicBezTo>
                    <a:pt x="6425" y="1458"/>
                    <a:pt x="6551" y="1332"/>
                    <a:pt x="6673" y="1230"/>
                  </a:cubicBezTo>
                  <a:cubicBezTo>
                    <a:pt x="6795" y="1128"/>
                    <a:pt x="6903" y="980"/>
                    <a:pt x="7003" y="900"/>
                  </a:cubicBezTo>
                  <a:cubicBezTo>
                    <a:pt x="7103" y="820"/>
                    <a:pt x="7158" y="778"/>
                    <a:pt x="7273" y="750"/>
                  </a:cubicBezTo>
                  <a:cubicBezTo>
                    <a:pt x="7388" y="722"/>
                    <a:pt x="7513" y="747"/>
                    <a:pt x="7693" y="730"/>
                  </a:cubicBezTo>
                  <a:lnTo>
                    <a:pt x="8353" y="650"/>
                  </a:lnTo>
                  <a:close/>
                </a:path>
              </a:pathLst>
            </a:custGeom>
            <a:pattFill prst="dkUpDiag">
              <a:fgClr>
                <a:srgbClr val="008000">
                  <a:alpha val="39999"/>
                </a:srgbClr>
              </a:fgClr>
              <a:bgClr>
                <a:srgbClr val="FFFFFF">
                  <a:alpha val="39999"/>
                </a:srgbClr>
              </a:bgClr>
            </a:pattFill>
            <a:ln w="19050">
              <a:solidFill>
                <a:srgbClr val="006600"/>
              </a:solidFill>
              <a:prstDash val="dash"/>
              <a:round/>
              <a:headEnd/>
              <a:tailEnd/>
            </a:ln>
          </p:spPr>
          <p:txBody>
            <a:bodyPr/>
            <a:lstStyle/>
            <a:p>
              <a:endParaRPr lang="ru-RU"/>
            </a:p>
          </p:txBody>
        </p:sp>
        <p:sp>
          <p:nvSpPr>
            <p:cNvPr id="27660" name="Freeform 12" descr="Темный диагональный 2"/>
            <p:cNvSpPr>
              <a:spLocks/>
            </p:cNvSpPr>
            <p:nvPr/>
          </p:nvSpPr>
          <p:spPr bwMode="auto">
            <a:xfrm>
              <a:off x="703" y="2572"/>
              <a:ext cx="4127" cy="509"/>
            </a:xfrm>
            <a:custGeom>
              <a:avLst/>
              <a:gdLst>
                <a:gd name="T0" fmla="*/ 30 w 9348"/>
                <a:gd name="T1" fmla="*/ 0 h 1360"/>
                <a:gd name="T2" fmla="*/ 30 w 9348"/>
                <a:gd name="T3" fmla="*/ 1 h 1360"/>
                <a:gd name="T4" fmla="*/ 30 w 9348"/>
                <a:gd name="T5" fmla="*/ 1 h 1360"/>
                <a:gd name="T6" fmla="*/ 28 w 9348"/>
                <a:gd name="T7" fmla="*/ 0 h 1360"/>
                <a:gd name="T8" fmla="*/ 26 w 9348"/>
                <a:gd name="T9" fmla="*/ 1 h 1360"/>
                <a:gd name="T10" fmla="*/ 25 w 9348"/>
                <a:gd name="T11" fmla="*/ 1 h 1360"/>
                <a:gd name="T12" fmla="*/ 23 w 9348"/>
                <a:gd name="T13" fmla="*/ 1 h 1360"/>
                <a:gd name="T14" fmla="*/ 21 w 9348"/>
                <a:gd name="T15" fmla="*/ 1 h 1360"/>
                <a:gd name="T16" fmla="*/ 19 w 9348"/>
                <a:gd name="T17" fmla="*/ 1 h 1360"/>
                <a:gd name="T18" fmla="*/ 17 w 9348"/>
                <a:gd name="T19" fmla="*/ 1 h 1360"/>
                <a:gd name="T20" fmla="*/ 15 w 9348"/>
                <a:gd name="T21" fmla="*/ 1 h 1360"/>
                <a:gd name="T22" fmla="*/ 13 w 9348"/>
                <a:gd name="T23" fmla="*/ 1 h 1360"/>
                <a:gd name="T24" fmla="*/ 11 w 9348"/>
                <a:gd name="T25" fmla="*/ 1 h 1360"/>
                <a:gd name="T26" fmla="*/ 10 w 9348"/>
                <a:gd name="T27" fmla="*/ 1 h 1360"/>
                <a:gd name="T28" fmla="*/ 9 w 9348"/>
                <a:gd name="T29" fmla="*/ 1 h 1360"/>
                <a:gd name="T30" fmla="*/ 8 w 9348"/>
                <a:gd name="T31" fmla="*/ 1 h 1360"/>
                <a:gd name="T32" fmla="*/ 7 w 9348"/>
                <a:gd name="T33" fmla="*/ 1 h 1360"/>
                <a:gd name="T34" fmla="*/ 6 w 9348"/>
                <a:gd name="T35" fmla="*/ 1 h 1360"/>
                <a:gd name="T36" fmla="*/ 4 w 9348"/>
                <a:gd name="T37" fmla="*/ 1 h 1360"/>
                <a:gd name="T38" fmla="*/ 3 w 9348"/>
                <a:gd name="T39" fmla="*/ 1 h 1360"/>
                <a:gd name="T40" fmla="*/ 2 w 9348"/>
                <a:gd name="T41" fmla="*/ 1 h 1360"/>
                <a:gd name="T42" fmla="*/ 1 w 9348"/>
                <a:gd name="T43" fmla="*/ 1 h 1360"/>
                <a:gd name="T44" fmla="*/ 0 w 9348"/>
                <a:gd name="T45" fmla="*/ 0 h 1360"/>
                <a:gd name="T46" fmla="*/ 0 w 9348"/>
                <a:gd name="T47" fmla="*/ 0 h 1360"/>
                <a:gd name="T48" fmla="*/ 1 w 9348"/>
                <a:gd name="T49" fmla="*/ 0 h 1360"/>
                <a:gd name="T50" fmla="*/ 3 w 9348"/>
                <a:gd name="T51" fmla="*/ 0 h 1360"/>
                <a:gd name="T52" fmla="*/ 4 w 9348"/>
                <a:gd name="T53" fmla="*/ 0 h 1360"/>
                <a:gd name="T54" fmla="*/ 4 w 9348"/>
                <a:gd name="T55" fmla="*/ 0 h 1360"/>
                <a:gd name="T56" fmla="*/ 5 w 9348"/>
                <a:gd name="T57" fmla="*/ 0 h 1360"/>
                <a:gd name="T58" fmla="*/ 6 w 9348"/>
                <a:gd name="T59" fmla="*/ 0 h 1360"/>
                <a:gd name="T60" fmla="*/ 7 w 9348"/>
                <a:gd name="T61" fmla="*/ 0 h 1360"/>
                <a:gd name="T62" fmla="*/ 7 w 9348"/>
                <a:gd name="T63" fmla="*/ 0 h 1360"/>
                <a:gd name="T64" fmla="*/ 8 w 9348"/>
                <a:gd name="T65" fmla="*/ 0 h 1360"/>
                <a:gd name="T66" fmla="*/ 9 w 9348"/>
                <a:gd name="T67" fmla="*/ 0 h 1360"/>
                <a:gd name="T68" fmla="*/ 10 w 9348"/>
                <a:gd name="T69" fmla="*/ 1 h 1360"/>
                <a:gd name="T70" fmla="*/ 11 w 9348"/>
                <a:gd name="T71" fmla="*/ 1 h 1360"/>
                <a:gd name="T72" fmla="*/ 12 w 9348"/>
                <a:gd name="T73" fmla="*/ 1 h 1360"/>
                <a:gd name="T74" fmla="*/ 13 w 9348"/>
                <a:gd name="T75" fmla="*/ 0 h 1360"/>
                <a:gd name="T76" fmla="*/ 15 w 9348"/>
                <a:gd name="T77" fmla="*/ 1 h 1360"/>
                <a:gd name="T78" fmla="*/ 15 w 9348"/>
                <a:gd name="T79" fmla="*/ 0 h 1360"/>
                <a:gd name="T80" fmla="*/ 16 w 9348"/>
                <a:gd name="T81" fmla="*/ 0 h 1360"/>
                <a:gd name="T82" fmla="*/ 17 w 9348"/>
                <a:gd name="T83" fmla="*/ 0 h 1360"/>
                <a:gd name="T84" fmla="*/ 19 w 9348"/>
                <a:gd name="T85" fmla="*/ 0 h 1360"/>
                <a:gd name="T86" fmla="*/ 20 w 9348"/>
                <a:gd name="T87" fmla="*/ 0 h 1360"/>
                <a:gd name="T88" fmla="*/ 22 w 9348"/>
                <a:gd name="T89" fmla="*/ 0 h 1360"/>
                <a:gd name="T90" fmla="*/ 23 w 9348"/>
                <a:gd name="T91" fmla="*/ 0 h 1360"/>
                <a:gd name="T92" fmla="*/ 25 w 9348"/>
                <a:gd name="T93" fmla="*/ 0 h 1360"/>
                <a:gd name="T94" fmla="*/ 26 w 9348"/>
                <a:gd name="T95" fmla="*/ 0 h 1360"/>
                <a:gd name="T96" fmla="*/ 28 w 9348"/>
                <a:gd name="T97" fmla="*/ 0 h 1360"/>
                <a:gd name="T98" fmla="*/ 30 w 9348"/>
                <a:gd name="T99" fmla="*/ 0 h 13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48"/>
                <a:gd name="T151" fmla="*/ 0 h 1360"/>
                <a:gd name="T152" fmla="*/ 9348 w 9348"/>
                <a:gd name="T153" fmla="*/ 1360 h 13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48" h="1360">
                  <a:moveTo>
                    <a:pt x="9348" y="180"/>
                  </a:moveTo>
                  <a:lnTo>
                    <a:pt x="9348" y="720"/>
                  </a:lnTo>
                  <a:lnTo>
                    <a:pt x="9090" y="700"/>
                  </a:lnTo>
                  <a:cubicBezTo>
                    <a:pt x="8974" y="685"/>
                    <a:pt x="8798" y="633"/>
                    <a:pt x="8650" y="630"/>
                  </a:cubicBezTo>
                  <a:cubicBezTo>
                    <a:pt x="8502" y="627"/>
                    <a:pt x="8382" y="637"/>
                    <a:pt x="8200" y="680"/>
                  </a:cubicBezTo>
                  <a:cubicBezTo>
                    <a:pt x="8018" y="723"/>
                    <a:pt x="7755" y="827"/>
                    <a:pt x="7557" y="890"/>
                  </a:cubicBezTo>
                  <a:cubicBezTo>
                    <a:pt x="7359" y="953"/>
                    <a:pt x="7221" y="1033"/>
                    <a:pt x="7010" y="1060"/>
                  </a:cubicBezTo>
                  <a:cubicBezTo>
                    <a:pt x="6799" y="1087"/>
                    <a:pt x="6503" y="1067"/>
                    <a:pt x="6290" y="1050"/>
                  </a:cubicBezTo>
                  <a:cubicBezTo>
                    <a:pt x="6077" y="1033"/>
                    <a:pt x="5927" y="982"/>
                    <a:pt x="5730" y="960"/>
                  </a:cubicBezTo>
                  <a:cubicBezTo>
                    <a:pt x="5533" y="938"/>
                    <a:pt x="5325" y="923"/>
                    <a:pt x="5110" y="920"/>
                  </a:cubicBezTo>
                  <a:cubicBezTo>
                    <a:pt x="4895" y="917"/>
                    <a:pt x="4625" y="882"/>
                    <a:pt x="4440" y="940"/>
                  </a:cubicBezTo>
                  <a:cubicBezTo>
                    <a:pt x="4255" y="998"/>
                    <a:pt x="4145" y="1202"/>
                    <a:pt x="4000" y="1270"/>
                  </a:cubicBezTo>
                  <a:cubicBezTo>
                    <a:pt x="3855" y="1338"/>
                    <a:pt x="3706" y="1360"/>
                    <a:pt x="3568" y="1350"/>
                  </a:cubicBezTo>
                  <a:cubicBezTo>
                    <a:pt x="3430" y="1340"/>
                    <a:pt x="3302" y="1251"/>
                    <a:pt x="3170" y="1210"/>
                  </a:cubicBezTo>
                  <a:cubicBezTo>
                    <a:pt x="3038" y="1169"/>
                    <a:pt x="2884" y="1166"/>
                    <a:pt x="2775" y="1103"/>
                  </a:cubicBezTo>
                  <a:cubicBezTo>
                    <a:pt x="2666" y="1040"/>
                    <a:pt x="2627" y="887"/>
                    <a:pt x="2513" y="833"/>
                  </a:cubicBezTo>
                  <a:cubicBezTo>
                    <a:pt x="2399" y="779"/>
                    <a:pt x="2222" y="810"/>
                    <a:pt x="2093" y="780"/>
                  </a:cubicBezTo>
                  <a:cubicBezTo>
                    <a:pt x="1964" y="750"/>
                    <a:pt x="1871" y="662"/>
                    <a:pt x="1740" y="653"/>
                  </a:cubicBezTo>
                  <a:cubicBezTo>
                    <a:pt x="1609" y="644"/>
                    <a:pt x="1462" y="672"/>
                    <a:pt x="1305" y="728"/>
                  </a:cubicBezTo>
                  <a:cubicBezTo>
                    <a:pt x="1148" y="784"/>
                    <a:pt x="931" y="950"/>
                    <a:pt x="800" y="990"/>
                  </a:cubicBezTo>
                  <a:cubicBezTo>
                    <a:pt x="669" y="1030"/>
                    <a:pt x="606" y="1013"/>
                    <a:pt x="520" y="970"/>
                  </a:cubicBezTo>
                  <a:cubicBezTo>
                    <a:pt x="434" y="927"/>
                    <a:pt x="372" y="788"/>
                    <a:pt x="285" y="730"/>
                  </a:cubicBezTo>
                  <a:lnTo>
                    <a:pt x="0" y="620"/>
                  </a:lnTo>
                  <a:lnTo>
                    <a:pt x="0" y="0"/>
                  </a:lnTo>
                  <a:lnTo>
                    <a:pt x="420" y="190"/>
                  </a:lnTo>
                  <a:cubicBezTo>
                    <a:pt x="550" y="218"/>
                    <a:pt x="680" y="124"/>
                    <a:pt x="780" y="170"/>
                  </a:cubicBezTo>
                  <a:cubicBezTo>
                    <a:pt x="880" y="216"/>
                    <a:pt x="928" y="416"/>
                    <a:pt x="1020" y="465"/>
                  </a:cubicBezTo>
                  <a:cubicBezTo>
                    <a:pt x="1112" y="514"/>
                    <a:pt x="1218" y="481"/>
                    <a:pt x="1330" y="465"/>
                  </a:cubicBezTo>
                  <a:cubicBezTo>
                    <a:pt x="1442" y="449"/>
                    <a:pt x="1614" y="417"/>
                    <a:pt x="1690" y="370"/>
                  </a:cubicBezTo>
                  <a:cubicBezTo>
                    <a:pt x="1766" y="323"/>
                    <a:pt x="1742" y="219"/>
                    <a:pt x="1785" y="180"/>
                  </a:cubicBezTo>
                  <a:cubicBezTo>
                    <a:pt x="1828" y="141"/>
                    <a:pt x="1886" y="144"/>
                    <a:pt x="1950" y="135"/>
                  </a:cubicBezTo>
                  <a:cubicBezTo>
                    <a:pt x="2014" y="126"/>
                    <a:pt x="2073" y="107"/>
                    <a:pt x="2168" y="128"/>
                  </a:cubicBezTo>
                  <a:cubicBezTo>
                    <a:pt x="2263" y="149"/>
                    <a:pt x="2418" y="218"/>
                    <a:pt x="2520" y="263"/>
                  </a:cubicBezTo>
                  <a:cubicBezTo>
                    <a:pt x="2622" y="308"/>
                    <a:pt x="2678" y="299"/>
                    <a:pt x="2783" y="398"/>
                  </a:cubicBezTo>
                  <a:cubicBezTo>
                    <a:pt x="2888" y="497"/>
                    <a:pt x="3039" y="786"/>
                    <a:pt x="3150" y="860"/>
                  </a:cubicBezTo>
                  <a:cubicBezTo>
                    <a:pt x="3261" y="934"/>
                    <a:pt x="3352" y="865"/>
                    <a:pt x="3450" y="840"/>
                  </a:cubicBezTo>
                  <a:cubicBezTo>
                    <a:pt x="3548" y="815"/>
                    <a:pt x="3646" y="753"/>
                    <a:pt x="3738" y="710"/>
                  </a:cubicBezTo>
                  <a:cubicBezTo>
                    <a:pt x="3830" y="667"/>
                    <a:pt x="3891" y="592"/>
                    <a:pt x="4000" y="580"/>
                  </a:cubicBezTo>
                  <a:cubicBezTo>
                    <a:pt x="4109" y="568"/>
                    <a:pt x="4260" y="637"/>
                    <a:pt x="4390" y="640"/>
                  </a:cubicBezTo>
                  <a:cubicBezTo>
                    <a:pt x="4520" y="643"/>
                    <a:pt x="4689" y="629"/>
                    <a:pt x="4780" y="600"/>
                  </a:cubicBezTo>
                  <a:cubicBezTo>
                    <a:pt x="4871" y="571"/>
                    <a:pt x="4853" y="478"/>
                    <a:pt x="4938" y="465"/>
                  </a:cubicBezTo>
                  <a:cubicBezTo>
                    <a:pt x="5023" y="452"/>
                    <a:pt x="5146" y="493"/>
                    <a:pt x="5290" y="520"/>
                  </a:cubicBezTo>
                  <a:cubicBezTo>
                    <a:pt x="5434" y="547"/>
                    <a:pt x="5660" y="617"/>
                    <a:pt x="5800" y="630"/>
                  </a:cubicBezTo>
                  <a:cubicBezTo>
                    <a:pt x="5940" y="643"/>
                    <a:pt x="5997" y="638"/>
                    <a:pt x="6130" y="600"/>
                  </a:cubicBezTo>
                  <a:cubicBezTo>
                    <a:pt x="6263" y="562"/>
                    <a:pt x="6437" y="408"/>
                    <a:pt x="6600" y="400"/>
                  </a:cubicBezTo>
                  <a:cubicBezTo>
                    <a:pt x="6763" y="392"/>
                    <a:pt x="6951" y="539"/>
                    <a:pt x="7110" y="550"/>
                  </a:cubicBezTo>
                  <a:cubicBezTo>
                    <a:pt x="7269" y="561"/>
                    <a:pt x="7415" y="510"/>
                    <a:pt x="7557" y="465"/>
                  </a:cubicBezTo>
                  <a:cubicBezTo>
                    <a:pt x="7699" y="420"/>
                    <a:pt x="7801" y="326"/>
                    <a:pt x="7960" y="280"/>
                  </a:cubicBezTo>
                  <a:cubicBezTo>
                    <a:pt x="8119" y="234"/>
                    <a:pt x="8279" y="207"/>
                    <a:pt x="8510" y="190"/>
                  </a:cubicBezTo>
                  <a:lnTo>
                    <a:pt x="9348" y="180"/>
                  </a:lnTo>
                  <a:close/>
                </a:path>
              </a:pathLst>
            </a:custGeom>
            <a:pattFill prst="dkUpDiag">
              <a:fgClr>
                <a:srgbClr val="008000">
                  <a:alpha val="39999"/>
                </a:srgbClr>
              </a:fgClr>
              <a:bgClr>
                <a:srgbClr val="FFFFFF">
                  <a:alpha val="39999"/>
                </a:srgbClr>
              </a:bgClr>
            </a:pattFill>
            <a:ln w="19050">
              <a:solidFill>
                <a:srgbClr val="006600"/>
              </a:solidFill>
              <a:prstDash val="dash"/>
              <a:round/>
              <a:headEnd/>
              <a:tailEnd/>
            </a:ln>
          </p:spPr>
          <p:txBody>
            <a:bodyPr/>
            <a:lstStyle/>
            <a:p>
              <a:endParaRPr lang="ru-RU"/>
            </a:p>
          </p:txBody>
        </p:sp>
      </p:grpSp>
      <p:pic>
        <p:nvPicPr>
          <p:cNvPr id="13" name="Picture 7"/>
          <p:cNvPicPr>
            <a:picLocks noChangeAspect="1" noChangeArrowheads="1"/>
          </p:cNvPicPr>
          <p:nvPr/>
        </p:nvPicPr>
        <p:blipFill>
          <a:blip r:embed="rId3"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p:spPr>
        <p:txBody>
          <a:bodyPr/>
          <a:lstStyle/>
          <a:p>
            <a:fld id="{D58656B2-39B3-4B20-998A-64D628D19FEB}" type="slidenum">
              <a:rPr lang="ru-RU" smtClean="0"/>
              <a:pPr/>
              <a:t>25</a:t>
            </a:fld>
            <a:endParaRPr lang="ru-RU" smtClean="0"/>
          </a:p>
        </p:txBody>
      </p:sp>
      <p:sp>
        <p:nvSpPr>
          <p:cNvPr id="46082" name="Rectangle 2"/>
          <p:cNvSpPr>
            <a:spLocks noGrp="1" noChangeArrowheads="1"/>
          </p:cNvSpPr>
          <p:nvPr>
            <p:ph type="title" idx="4294967295"/>
          </p:nvPr>
        </p:nvSpPr>
        <p:spPr>
          <a:xfrm>
            <a:off x="1187450" y="188913"/>
            <a:ext cx="7427913" cy="711200"/>
          </a:xfrm>
        </p:spPr>
        <p:txBody>
          <a:bodyPr/>
          <a:lstStyle/>
          <a:p>
            <a:pPr>
              <a:defRPr/>
            </a:pPr>
            <a:r>
              <a:rPr lang="en-US" b="1" smtClean="0">
                <a:effectLst>
                  <a:outerShdw blurRad="38100" dist="38100" dir="2700000" algn="tl">
                    <a:srgbClr val="C0C0C0"/>
                  </a:outerShdw>
                </a:effectLst>
              </a:rPr>
              <a:t>Conclusions </a:t>
            </a:r>
            <a:endParaRPr lang="ru-RU" b="1" smtClean="0">
              <a:effectLst>
                <a:outerShdw blurRad="38100" dist="38100" dir="2700000" algn="tl">
                  <a:srgbClr val="C0C0C0"/>
                </a:outerShdw>
              </a:effectLst>
            </a:endParaRPr>
          </a:p>
        </p:txBody>
      </p:sp>
      <p:sp>
        <p:nvSpPr>
          <p:cNvPr id="28676" name="Rectangle 3"/>
          <p:cNvSpPr>
            <a:spLocks noGrp="1" noChangeArrowheads="1"/>
          </p:cNvSpPr>
          <p:nvPr>
            <p:ph type="body" idx="4294967295"/>
          </p:nvPr>
        </p:nvSpPr>
        <p:spPr>
          <a:xfrm>
            <a:off x="1" y="1412875"/>
            <a:ext cx="9144000" cy="2592388"/>
          </a:xfrm>
        </p:spPr>
        <p:txBody>
          <a:bodyPr/>
          <a:lstStyle/>
          <a:p>
            <a:pPr marL="609600" indent="-609600">
              <a:buFontTx/>
              <a:buNone/>
            </a:pPr>
            <a:r>
              <a:rPr lang="en-US" sz="2900" dirty="0" smtClean="0"/>
              <a:t>3.   </a:t>
            </a:r>
            <a:r>
              <a:rPr lang="en-US" sz="2900" b="1" dirty="0" smtClean="0"/>
              <a:t>Its crucial role in shaping the system is due also to the fact that while promoting international cooperation it also contributes to </a:t>
            </a:r>
            <a:r>
              <a:rPr lang="en-US" sz="2900" b="1" dirty="0" smtClean="0">
                <a:solidFill>
                  <a:srgbClr val="FF0000"/>
                </a:solidFill>
              </a:rPr>
              <a:t>economic development </a:t>
            </a:r>
            <a:r>
              <a:rPr lang="en-US" sz="2900" b="1" dirty="0" smtClean="0"/>
              <a:t>of border areas and </a:t>
            </a:r>
            <a:r>
              <a:rPr lang="en-US" sz="2900" b="1" dirty="0" smtClean="0">
                <a:solidFill>
                  <a:srgbClr val="FF0000"/>
                </a:solidFill>
              </a:rPr>
              <a:t>conservation of the cultural heritage</a:t>
            </a:r>
            <a:endParaRPr lang="ru-RU" sz="2900" b="1" dirty="0" smtClean="0">
              <a:solidFill>
                <a:srgbClr val="FF0000"/>
              </a:solidFill>
            </a:endParaRPr>
          </a:p>
        </p:txBody>
      </p:sp>
      <p:pic>
        <p:nvPicPr>
          <p:cNvPr id="28677" name="Picture 4" descr="Водлозерский парк / Vodlozersky park"/>
          <p:cNvPicPr>
            <a:picLocks noChangeAspect="1" noChangeArrowheads="1"/>
          </p:cNvPicPr>
          <p:nvPr/>
        </p:nvPicPr>
        <p:blipFill>
          <a:blip r:embed="rId2" cstate="email"/>
          <a:srcRect/>
          <a:stretch>
            <a:fillRect/>
          </a:stretch>
        </p:blipFill>
        <p:spPr bwMode="auto">
          <a:xfrm>
            <a:off x="0" y="4149725"/>
            <a:ext cx="9144000" cy="2708275"/>
          </a:xfrm>
          <a:prstGeom prst="rect">
            <a:avLst/>
          </a:prstGeom>
          <a:noFill/>
          <a:ln w="9525">
            <a:noFill/>
            <a:miter lim="800000"/>
            <a:headEnd/>
            <a:tailEnd/>
          </a:ln>
        </p:spPr>
      </p:pic>
      <p:pic>
        <p:nvPicPr>
          <p:cNvPr id="7" name="Picture 7"/>
          <p:cNvPicPr>
            <a:picLocks noChangeAspect="1" noChangeArrowheads="1"/>
          </p:cNvPicPr>
          <p:nvPr/>
        </p:nvPicPr>
        <p:blipFill>
          <a:blip r:embed="rId3"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1"/>
          <p:cNvSpPr>
            <a:spLocks noGrp="1"/>
          </p:cNvSpPr>
          <p:nvPr>
            <p:ph type="sldNum" sz="quarter" idx="12"/>
          </p:nvPr>
        </p:nvSpPr>
        <p:spPr>
          <a:noFill/>
        </p:spPr>
        <p:txBody>
          <a:bodyPr/>
          <a:lstStyle/>
          <a:p>
            <a:fld id="{23ADE281-EE1A-4037-8951-590558F2F1C5}" type="slidenum">
              <a:rPr lang="ru-RU" smtClean="0"/>
              <a:pPr/>
              <a:t>26</a:t>
            </a:fld>
            <a:endParaRPr lang="ru-RU" smtClean="0"/>
          </a:p>
        </p:txBody>
      </p:sp>
      <p:sp>
        <p:nvSpPr>
          <p:cNvPr id="3" name="TextBox 2"/>
          <p:cNvSpPr txBox="1"/>
          <p:nvPr/>
        </p:nvSpPr>
        <p:spPr>
          <a:xfrm>
            <a:off x="1403648" y="188913"/>
            <a:ext cx="7740352" cy="1200150"/>
          </a:xfrm>
          <a:prstGeom prst="rect">
            <a:avLst/>
          </a:prstGeom>
          <a:noFill/>
        </p:spPr>
        <p:txBody>
          <a:bodyPr wrap="square">
            <a:spAutoFit/>
          </a:bodyPr>
          <a:lstStyle/>
          <a:p>
            <a:pPr>
              <a:defRPr/>
            </a:pPr>
            <a:r>
              <a:rPr lang="en-US" sz="3600" dirty="0">
                <a:effectLst>
                  <a:outerShdw blurRad="38100" dist="38100" dir="2700000" algn="tl">
                    <a:srgbClr val="000000">
                      <a:alpha val="43137"/>
                    </a:srgbClr>
                  </a:outerShdw>
                </a:effectLst>
              </a:rPr>
              <a:t>Key issues, questions, research and co-operation needs for future</a:t>
            </a:r>
            <a:endParaRPr lang="ru-RU" dirty="0">
              <a:effectLst>
                <a:outerShdw blurRad="38100" dist="38100" dir="2700000" algn="tl">
                  <a:srgbClr val="000000">
                    <a:alpha val="43137"/>
                  </a:srgbClr>
                </a:outerShdw>
              </a:effectLst>
            </a:endParaRPr>
          </a:p>
        </p:txBody>
      </p:sp>
      <p:sp>
        <p:nvSpPr>
          <p:cNvPr id="29700" name="TextBox 3"/>
          <p:cNvSpPr txBox="1">
            <a:spLocks noChangeArrowheads="1"/>
          </p:cNvSpPr>
          <p:nvPr/>
        </p:nvSpPr>
        <p:spPr bwMode="auto">
          <a:xfrm>
            <a:off x="323528" y="1772816"/>
            <a:ext cx="8820472" cy="2246769"/>
          </a:xfrm>
          <a:prstGeom prst="rect">
            <a:avLst/>
          </a:prstGeom>
          <a:noFill/>
          <a:ln w="9525">
            <a:noFill/>
            <a:miter lim="800000"/>
            <a:headEnd/>
            <a:tailEnd/>
          </a:ln>
        </p:spPr>
        <p:txBody>
          <a:bodyPr wrap="square">
            <a:spAutoFit/>
          </a:bodyPr>
          <a:lstStyle/>
          <a:p>
            <a:r>
              <a:rPr lang="en-US" sz="2800" dirty="0">
                <a:solidFill>
                  <a:schemeClr val="tx1"/>
                </a:solidFill>
              </a:rPr>
              <a:t>1. </a:t>
            </a:r>
            <a:r>
              <a:rPr lang="en-US" sz="2800" dirty="0">
                <a:solidFill>
                  <a:srgbClr val="FF0000"/>
                </a:solidFill>
              </a:rPr>
              <a:t>Delineate the boundaries </a:t>
            </a:r>
            <a:r>
              <a:rPr lang="en-US" sz="2800" dirty="0">
                <a:solidFill>
                  <a:schemeClr val="tx1"/>
                </a:solidFill>
              </a:rPr>
              <a:t>of GBF and get the special international conservation status for the territory to make it more attractive not only for tourists but also for investments and development of new fields and forms of economic activity</a:t>
            </a:r>
            <a:endParaRPr lang="ru-RU" dirty="0"/>
          </a:p>
        </p:txBody>
      </p:sp>
      <p:pic>
        <p:nvPicPr>
          <p:cNvPr id="29701" name="Picture 5"/>
          <p:cNvPicPr>
            <a:picLocks noChangeAspect="1" noChangeArrowheads="1"/>
          </p:cNvPicPr>
          <p:nvPr/>
        </p:nvPicPr>
        <p:blipFill>
          <a:blip r:embed="rId2" cstate="print"/>
          <a:srcRect/>
          <a:stretch>
            <a:fillRect/>
          </a:stretch>
        </p:blipFill>
        <p:spPr bwMode="auto">
          <a:xfrm>
            <a:off x="0" y="4400550"/>
            <a:ext cx="9144000" cy="2457450"/>
          </a:xfrm>
          <a:prstGeom prst="rect">
            <a:avLst/>
          </a:prstGeom>
          <a:noFill/>
          <a:ln w="9525">
            <a:noFill/>
            <a:miter lim="800000"/>
            <a:headEnd/>
            <a:tailEnd/>
          </a:ln>
        </p:spPr>
      </p:pic>
      <p:pic>
        <p:nvPicPr>
          <p:cNvPr id="7" name="Picture 7"/>
          <p:cNvPicPr>
            <a:picLocks noChangeAspect="1" noChangeArrowheads="1"/>
          </p:cNvPicPr>
          <p:nvPr/>
        </p:nvPicPr>
        <p:blipFill>
          <a:blip r:embed="rId3"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1"/>
          <p:cNvSpPr>
            <a:spLocks noGrp="1"/>
          </p:cNvSpPr>
          <p:nvPr>
            <p:ph type="sldNum" sz="quarter" idx="12"/>
          </p:nvPr>
        </p:nvSpPr>
        <p:spPr>
          <a:noFill/>
        </p:spPr>
        <p:txBody>
          <a:bodyPr/>
          <a:lstStyle/>
          <a:p>
            <a:fld id="{F1FA05DB-E612-4F12-81BB-BC856E1DEC5B}" type="slidenum">
              <a:rPr lang="ru-RU" smtClean="0"/>
              <a:pPr/>
              <a:t>27</a:t>
            </a:fld>
            <a:endParaRPr lang="ru-RU" smtClean="0"/>
          </a:p>
        </p:txBody>
      </p:sp>
      <p:sp>
        <p:nvSpPr>
          <p:cNvPr id="3" name="TextBox 2"/>
          <p:cNvSpPr txBox="1"/>
          <p:nvPr/>
        </p:nvSpPr>
        <p:spPr>
          <a:xfrm>
            <a:off x="1331640" y="188913"/>
            <a:ext cx="7812360" cy="1200150"/>
          </a:xfrm>
          <a:prstGeom prst="rect">
            <a:avLst/>
          </a:prstGeom>
          <a:noFill/>
        </p:spPr>
        <p:txBody>
          <a:bodyPr wrap="square">
            <a:spAutoFit/>
          </a:bodyPr>
          <a:lstStyle/>
          <a:p>
            <a:pPr>
              <a:defRPr/>
            </a:pPr>
            <a:r>
              <a:rPr lang="en-US" sz="3600" dirty="0">
                <a:effectLst>
                  <a:outerShdw blurRad="38100" dist="38100" dir="2700000" algn="tl">
                    <a:srgbClr val="000000">
                      <a:alpha val="43137"/>
                    </a:srgbClr>
                  </a:outerShdw>
                </a:effectLst>
              </a:rPr>
              <a:t>Key issues, questions, research and co-operation needs for future</a:t>
            </a:r>
            <a:endParaRPr lang="ru-RU" dirty="0">
              <a:effectLst>
                <a:outerShdw blurRad="38100" dist="38100" dir="2700000" algn="tl">
                  <a:srgbClr val="000000">
                    <a:alpha val="43137"/>
                  </a:srgbClr>
                </a:outerShdw>
              </a:effectLst>
            </a:endParaRPr>
          </a:p>
        </p:txBody>
      </p:sp>
      <p:sp>
        <p:nvSpPr>
          <p:cNvPr id="30724" name="TextBox 3"/>
          <p:cNvSpPr txBox="1">
            <a:spLocks noChangeArrowheads="1"/>
          </p:cNvSpPr>
          <p:nvPr/>
        </p:nvSpPr>
        <p:spPr bwMode="auto">
          <a:xfrm>
            <a:off x="323528" y="1773238"/>
            <a:ext cx="8820472" cy="1815882"/>
          </a:xfrm>
          <a:prstGeom prst="rect">
            <a:avLst/>
          </a:prstGeom>
          <a:noFill/>
          <a:ln w="9525">
            <a:noFill/>
            <a:miter lim="800000"/>
            <a:headEnd/>
            <a:tailEnd/>
          </a:ln>
        </p:spPr>
        <p:txBody>
          <a:bodyPr wrap="square">
            <a:spAutoFit/>
          </a:bodyPr>
          <a:lstStyle/>
          <a:p>
            <a:r>
              <a:rPr lang="en-US" sz="2800" dirty="0">
                <a:solidFill>
                  <a:schemeClr val="tx1"/>
                </a:solidFill>
              </a:rPr>
              <a:t>2. Establish the position and role of GBF as a </a:t>
            </a:r>
            <a:r>
              <a:rPr lang="en-US" sz="2800" dirty="0">
                <a:solidFill>
                  <a:srgbClr val="FF0000"/>
                </a:solidFill>
              </a:rPr>
              <a:t>key component in the newly-forming integrated PA system of the European North </a:t>
            </a:r>
            <a:r>
              <a:rPr lang="en-US" sz="2800" dirty="0">
                <a:solidFill>
                  <a:schemeClr val="tx1"/>
                </a:solidFill>
              </a:rPr>
              <a:t>(environmental framework of the European North)</a:t>
            </a:r>
            <a:endParaRPr lang="ru-RU" dirty="0">
              <a:solidFill>
                <a:schemeClr val="tx1"/>
              </a:solidFill>
            </a:endParaRPr>
          </a:p>
        </p:txBody>
      </p:sp>
      <p:pic>
        <p:nvPicPr>
          <p:cNvPr id="30725" name="Picture 3"/>
          <p:cNvPicPr>
            <a:picLocks noChangeAspect="1" noChangeArrowheads="1"/>
          </p:cNvPicPr>
          <p:nvPr/>
        </p:nvPicPr>
        <p:blipFill>
          <a:blip r:embed="rId2" cstate="print"/>
          <a:srcRect/>
          <a:stretch>
            <a:fillRect/>
          </a:stretch>
        </p:blipFill>
        <p:spPr bwMode="auto">
          <a:xfrm>
            <a:off x="0" y="4217988"/>
            <a:ext cx="9144000" cy="2640012"/>
          </a:xfrm>
          <a:prstGeom prst="rect">
            <a:avLst/>
          </a:prstGeom>
          <a:noFill/>
          <a:ln w="9525">
            <a:noFill/>
            <a:miter lim="800000"/>
            <a:headEnd/>
            <a:tailEnd/>
          </a:ln>
        </p:spPr>
      </p:pic>
      <p:pic>
        <p:nvPicPr>
          <p:cNvPr id="7" name="Picture 7"/>
          <p:cNvPicPr>
            <a:picLocks noChangeAspect="1" noChangeArrowheads="1"/>
          </p:cNvPicPr>
          <p:nvPr/>
        </p:nvPicPr>
        <p:blipFill>
          <a:blip r:embed="rId3"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1"/>
          <p:cNvSpPr>
            <a:spLocks noGrp="1"/>
          </p:cNvSpPr>
          <p:nvPr>
            <p:ph type="sldNum" sz="quarter" idx="12"/>
          </p:nvPr>
        </p:nvSpPr>
        <p:spPr>
          <a:noFill/>
        </p:spPr>
        <p:txBody>
          <a:bodyPr/>
          <a:lstStyle/>
          <a:p>
            <a:fld id="{5A7DF034-47B6-440F-B3CB-C6A9C874C0DF}" type="slidenum">
              <a:rPr lang="ru-RU" smtClean="0"/>
              <a:pPr/>
              <a:t>28</a:t>
            </a:fld>
            <a:endParaRPr lang="ru-RU" smtClean="0"/>
          </a:p>
        </p:txBody>
      </p:sp>
      <p:sp>
        <p:nvSpPr>
          <p:cNvPr id="3" name="TextBox 2"/>
          <p:cNvSpPr txBox="1"/>
          <p:nvPr/>
        </p:nvSpPr>
        <p:spPr>
          <a:xfrm>
            <a:off x="1403648" y="188913"/>
            <a:ext cx="7740352" cy="1200150"/>
          </a:xfrm>
          <a:prstGeom prst="rect">
            <a:avLst/>
          </a:prstGeom>
          <a:noFill/>
        </p:spPr>
        <p:txBody>
          <a:bodyPr wrap="square">
            <a:spAutoFit/>
          </a:bodyPr>
          <a:lstStyle/>
          <a:p>
            <a:pPr>
              <a:defRPr/>
            </a:pPr>
            <a:r>
              <a:rPr lang="en-US" sz="3600" dirty="0">
                <a:effectLst>
                  <a:outerShdw blurRad="38100" dist="38100" dir="2700000" algn="tl">
                    <a:srgbClr val="000000">
                      <a:alpha val="43137"/>
                    </a:srgbClr>
                  </a:outerShdw>
                </a:effectLst>
              </a:rPr>
              <a:t>Key issues, questions, research and co-operation needs for future</a:t>
            </a:r>
            <a:endParaRPr lang="ru-RU" dirty="0">
              <a:effectLst>
                <a:outerShdw blurRad="38100" dist="38100" dir="2700000" algn="tl">
                  <a:srgbClr val="000000">
                    <a:alpha val="43137"/>
                  </a:srgbClr>
                </a:outerShdw>
              </a:effectLst>
            </a:endParaRPr>
          </a:p>
        </p:txBody>
      </p:sp>
      <p:sp>
        <p:nvSpPr>
          <p:cNvPr id="31748" name="TextBox 3"/>
          <p:cNvSpPr txBox="1">
            <a:spLocks noChangeArrowheads="1"/>
          </p:cNvSpPr>
          <p:nvPr/>
        </p:nvSpPr>
        <p:spPr bwMode="auto">
          <a:xfrm>
            <a:off x="1042988" y="1557338"/>
            <a:ext cx="7956550" cy="3108325"/>
          </a:xfrm>
          <a:prstGeom prst="rect">
            <a:avLst/>
          </a:prstGeom>
          <a:noFill/>
          <a:ln w="9525">
            <a:noFill/>
            <a:miter lim="800000"/>
            <a:headEnd/>
            <a:tailEnd/>
          </a:ln>
        </p:spPr>
        <p:txBody>
          <a:bodyPr>
            <a:spAutoFit/>
          </a:bodyPr>
          <a:lstStyle/>
          <a:p>
            <a:r>
              <a:rPr lang="en-US" sz="2800" dirty="0">
                <a:solidFill>
                  <a:schemeClr val="tx1"/>
                </a:solidFill>
              </a:rPr>
              <a:t>3. Build up </a:t>
            </a:r>
            <a:r>
              <a:rPr lang="en-US" sz="2800" dirty="0">
                <a:solidFill>
                  <a:srgbClr val="FF0000"/>
                </a:solidFill>
              </a:rPr>
              <a:t>coordination of the research </a:t>
            </a:r>
            <a:r>
              <a:rPr lang="en-US" sz="2800" dirty="0">
                <a:solidFill>
                  <a:schemeClr val="tx1"/>
                </a:solidFill>
              </a:rPr>
              <a:t>dealing with GBF to promote its efficiency.</a:t>
            </a:r>
          </a:p>
          <a:p>
            <a:endParaRPr lang="en-US" sz="2800" dirty="0">
              <a:solidFill>
                <a:schemeClr val="tx1"/>
              </a:solidFill>
            </a:endParaRPr>
          </a:p>
          <a:p>
            <a:r>
              <a:rPr lang="en-US" sz="2800" dirty="0">
                <a:solidFill>
                  <a:schemeClr val="tx1"/>
                </a:solidFill>
              </a:rPr>
              <a:t>4. </a:t>
            </a:r>
            <a:r>
              <a:rPr lang="en-US" sz="2800" dirty="0">
                <a:solidFill>
                  <a:srgbClr val="FF0000"/>
                </a:solidFill>
              </a:rPr>
              <a:t>Ensure wider publicity </a:t>
            </a:r>
            <a:r>
              <a:rPr lang="en-US" sz="2800" dirty="0">
                <a:solidFill>
                  <a:schemeClr val="tx1"/>
                </a:solidFill>
              </a:rPr>
              <a:t>and awareness of the results of GBF studies as a good example of successful cross-border cooperation between nations (Russia, Finland, Norway).</a:t>
            </a:r>
            <a:endParaRPr lang="ru-RU" sz="2800" dirty="0">
              <a:solidFill>
                <a:schemeClr val="tx1"/>
              </a:solidFill>
            </a:endParaRPr>
          </a:p>
        </p:txBody>
      </p:sp>
      <p:pic>
        <p:nvPicPr>
          <p:cNvPr id="31749" name="Picture 14"/>
          <p:cNvPicPr>
            <a:picLocks noChangeAspect="1" noChangeArrowheads="1"/>
          </p:cNvPicPr>
          <p:nvPr/>
        </p:nvPicPr>
        <p:blipFill>
          <a:blip r:embed="rId2" cstate="print"/>
          <a:srcRect/>
          <a:stretch>
            <a:fillRect/>
          </a:stretch>
        </p:blipFill>
        <p:spPr bwMode="auto">
          <a:xfrm>
            <a:off x="0" y="4724400"/>
            <a:ext cx="9144000" cy="2133600"/>
          </a:xfrm>
          <a:prstGeom prst="rect">
            <a:avLst/>
          </a:prstGeom>
          <a:noFill/>
          <a:ln w="9525">
            <a:noFill/>
            <a:miter lim="800000"/>
            <a:headEnd/>
            <a:tailEnd/>
          </a:ln>
        </p:spPr>
      </p:pic>
      <p:pic>
        <p:nvPicPr>
          <p:cNvPr id="7" name="Picture 7"/>
          <p:cNvPicPr>
            <a:picLocks noChangeAspect="1" noChangeArrowheads="1"/>
          </p:cNvPicPr>
          <p:nvPr/>
        </p:nvPicPr>
        <p:blipFill>
          <a:blip r:embed="rId3"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p:spPr>
        <p:txBody>
          <a:bodyPr/>
          <a:lstStyle/>
          <a:p>
            <a:fld id="{B092AF85-F3CF-4ED5-AD58-4F3930A36CE2}" type="slidenum">
              <a:rPr lang="ru-RU" smtClean="0"/>
              <a:pPr/>
              <a:t>29</a:t>
            </a:fld>
            <a:endParaRPr lang="ru-RU" smtClean="0"/>
          </a:p>
        </p:txBody>
      </p:sp>
      <p:sp>
        <p:nvSpPr>
          <p:cNvPr id="53251" name="Text Box 10"/>
          <p:cNvSpPr txBox="1">
            <a:spLocks noChangeArrowheads="1"/>
          </p:cNvSpPr>
          <p:nvPr/>
        </p:nvSpPr>
        <p:spPr bwMode="auto">
          <a:xfrm>
            <a:off x="2051050" y="333375"/>
            <a:ext cx="5072063" cy="823913"/>
          </a:xfrm>
          <a:prstGeom prst="rect">
            <a:avLst/>
          </a:prstGeom>
          <a:noFill/>
          <a:ln w="9525">
            <a:noFill/>
            <a:miter lim="800000"/>
            <a:headEnd/>
            <a:tailEnd/>
          </a:ln>
        </p:spPr>
        <p:txBody>
          <a:bodyPr>
            <a:spAutoFit/>
          </a:bodyPr>
          <a:lstStyle/>
          <a:p>
            <a:pPr algn="ctr">
              <a:defRPr/>
            </a:pPr>
            <a:r>
              <a:rPr lang="en-US" sz="4800">
                <a:solidFill>
                  <a:schemeClr val="tx1"/>
                </a:solidFill>
                <a:effectLst>
                  <a:outerShdw blurRad="38100" dist="38100" dir="2700000" algn="tl">
                    <a:srgbClr val="C0C0C0"/>
                  </a:outerShdw>
                </a:effectLst>
                <a:cs typeface="Arial" charset="0"/>
              </a:rPr>
              <a:t>Thank you</a:t>
            </a:r>
            <a:r>
              <a:rPr lang="ru-RU" sz="4800">
                <a:solidFill>
                  <a:schemeClr val="tx1"/>
                </a:solidFill>
                <a:effectLst>
                  <a:outerShdw blurRad="38100" dist="38100" dir="2700000" algn="tl">
                    <a:srgbClr val="C0C0C0"/>
                  </a:outerShdw>
                </a:effectLst>
                <a:cs typeface="Arial" charset="0"/>
              </a:rPr>
              <a:t>!</a:t>
            </a:r>
          </a:p>
        </p:txBody>
      </p:sp>
      <p:pic>
        <p:nvPicPr>
          <p:cNvPr id="32772" name="Рисунок 8" descr="11210043.JPG"/>
          <p:cNvPicPr>
            <a:picLocks noChangeAspect="1"/>
          </p:cNvPicPr>
          <p:nvPr/>
        </p:nvPicPr>
        <p:blipFill>
          <a:blip r:embed="rId3" cstate="email"/>
          <a:srcRect/>
          <a:stretch>
            <a:fillRect/>
          </a:stretch>
        </p:blipFill>
        <p:spPr bwMode="auto">
          <a:xfrm>
            <a:off x="1331913" y="3622675"/>
            <a:ext cx="2808287" cy="1924050"/>
          </a:xfrm>
          <a:prstGeom prst="rect">
            <a:avLst/>
          </a:prstGeom>
          <a:noFill/>
          <a:ln w="19050">
            <a:solidFill>
              <a:schemeClr val="bg1"/>
            </a:solidFill>
            <a:miter lim="800000"/>
            <a:headEnd/>
            <a:tailEnd/>
          </a:ln>
        </p:spPr>
      </p:pic>
      <p:pic>
        <p:nvPicPr>
          <p:cNvPr id="32773" name="Рисунок 79" descr="01910009.JPG"/>
          <p:cNvPicPr>
            <a:picLocks noChangeAspect="1"/>
          </p:cNvPicPr>
          <p:nvPr/>
        </p:nvPicPr>
        <p:blipFill>
          <a:blip r:embed="rId4" cstate="email">
            <a:lum bright="20000" contrast="10000"/>
          </a:blip>
          <a:srcRect/>
          <a:stretch>
            <a:fillRect/>
          </a:stretch>
        </p:blipFill>
        <p:spPr bwMode="auto">
          <a:xfrm>
            <a:off x="5545138" y="1557338"/>
            <a:ext cx="2843212" cy="1943100"/>
          </a:xfrm>
          <a:prstGeom prst="rect">
            <a:avLst/>
          </a:prstGeom>
          <a:noFill/>
          <a:ln w="19050">
            <a:solidFill>
              <a:schemeClr val="bg1"/>
            </a:solidFill>
            <a:miter lim="800000"/>
            <a:headEnd/>
            <a:tailEnd/>
          </a:ln>
        </p:spPr>
      </p:pic>
      <p:pic>
        <p:nvPicPr>
          <p:cNvPr id="32774" name="Picture 17" descr="DSCN0904"/>
          <p:cNvPicPr>
            <a:picLocks noChangeAspect="1" noChangeArrowheads="1"/>
          </p:cNvPicPr>
          <p:nvPr/>
        </p:nvPicPr>
        <p:blipFill>
          <a:blip r:embed="rId5" cstate="email"/>
          <a:srcRect/>
          <a:stretch>
            <a:fillRect/>
          </a:stretch>
        </p:blipFill>
        <p:spPr bwMode="auto">
          <a:xfrm>
            <a:off x="5508625" y="3644900"/>
            <a:ext cx="2879725" cy="1924050"/>
          </a:xfrm>
          <a:prstGeom prst="rect">
            <a:avLst/>
          </a:prstGeom>
          <a:noFill/>
          <a:ln w="19050">
            <a:solidFill>
              <a:schemeClr val="bg1"/>
            </a:solidFill>
            <a:miter lim="800000"/>
            <a:headEnd/>
            <a:tailEnd/>
          </a:ln>
        </p:spPr>
      </p:pic>
      <p:pic>
        <p:nvPicPr>
          <p:cNvPr id="32775" name="Picture 10"/>
          <p:cNvPicPr>
            <a:picLocks noChangeAspect="1" noChangeArrowheads="1"/>
          </p:cNvPicPr>
          <p:nvPr/>
        </p:nvPicPr>
        <p:blipFill>
          <a:blip r:embed="rId6" cstate="email"/>
          <a:srcRect/>
          <a:stretch>
            <a:fillRect/>
          </a:stretch>
        </p:blipFill>
        <p:spPr bwMode="auto">
          <a:xfrm>
            <a:off x="1331913" y="1557338"/>
            <a:ext cx="2755900" cy="1893887"/>
          </a:xfrm>
          <a:prstGeom prst="rect">
            <a:avLst/>
          </a:prstGeom>
          <a:noFill/>
          <a:ln w="19050">
            <a:solidFill>
              <a:schemeClr val="bg1"/>
            </a:solidFill>
            <a:round/>
            <a:headEnd/>
            <a:tailEnd/>
          </a:ln>
        </p:spPr>
      </p:pic>
      <p:pic>
        <p:nvPicPr>
          <p:cNvPr id="10" name="Picture 7"/>
          <p:cNvPicPr>
            <a:picLocks noChangeAspect="1" noChangeArrowheads="1"/>
          </p:cNvPicPr>
          <p:nvPr/>
        </p:nvPicPr>
        <p:blipFill>
          <a:blip r:embed="rId7" cstate="print"/>
          <a:srcRect/>
          <a:stretch>
            <a:fillRect/>
          </a:stretch>
        </p:blipFill>
        <p:spPr bwMode="auto">
          <a:xfrm>
            <a:off x="3923928" y="2540494"/>
            <a:ext cx="1872208" cy="203087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4294967295"/>
          </p:nvPr>
        </p:nvSpPr>
        <p:spPr>
          <a:xfrm>
            <a:off x="3779838" y="1412875"/>
            <a:ext cx="5364162" cy="5445125"/>
          </a:xfrm>
        </p:spPr>
        <p:txBody>
          <a:bodyPr/>
          <a:lstStyle/>
          <a:p>
            <a:r>
              <a:rPr lang="en-US" sz="2800" b="1" dirty="0" smtClean="0"/>
              <a:t>   The idea based on the integrity of nature in border areas on Russian territories, which differ from other parts of Karelia in that they have low population density, quite low industrial use, low industrial pollution, and because of that – well-preserved natural </a:t>
            </a:r>
            <a:r>
              <a:rPr lang="en-US" sz="2800" b="1" dirty="0" smtClean="0"/>
              <a:t>complexes </a:t>
            </a:r>
            <a:endParaRPr lang="ru-RU" sz="2800" b="1" dirty="0" smtClean="0"/>
          </a:p>
          <a:p>
            <a:pPr eaLnBrk="1" hangingPunct="1">
              <a:lnSpc>
                <a:spcPct val="90000"/>
              </a:lnSpc>
              <a:buClr>
                <a:srgbClr val="FFFF00"/>
              </a:buClr>
              <a:buFont typeface="Wingdings" pitchFamily="2" charset="2"/>
              <a:buNone/>
            </a:pPr>
            <a:endParaRPr lang="ru-RU" sz="2000" b="1" dirty="0" smtClean="0">
              <a:solidFill>
                <a:srgbClr val="FFFF99"/>
              </a:solidFill>
            </a:endParaRPr>
          </a:p>
        </p:txBody>
      </p:sp>
      <p:sp>
        <p:nvSpPr>
          <p:cNvPr id="5123" name="Rectangle 6"/>
          <p:cNvSpPr>
            <a:spLocks noGrp="1" noChangeArrowheads="1"/>
          </p:cNvSpPr>
          <p:nvPr>
            <p:ph type="sldNum" sz="quarter" idx="12"/>
          </p:nvPr>
        </p:nvSpPr>
        <p:spPr>
          <a:noFill/>
        </p:spPr>
        <p:txBody>
          <a:bodyPr/>
          <a:lstStyle/>
          <a:p>
            <a:fld id="{23360BAC-D573-4BFE-BE24-DA5E0AEE2F33}" type="slidenum">
              <a:rPr lang="ru-RU" smtClean="0"/>
              <a:pPr/>
              <a:t>3</a:t>
            </a:fld>
            <a:endParaRPr lang="ru-RU" smtClean="0"/>
          </a:p>
        </p:txBody>
      </p:sp>
      <p:pic>
        <p:nvPicPr>
          <p:cNvPr id="5124" name="Picture 14"/>
          <p:cNvPicPr>
            <a:picLocks noChangeAspect="1" noChangeArrowheads="1"/>
          </p:cNvPicPr>
          <p:nvPr/>
        </p:nvPicPr>
        <p:blipFill>
          <a:blip r:embed="rId3" cstate="email"/>
          <a:srcRect/>
          <a:stretch>
            <a:fillRect/>
          </a:stretch>
        </p:blipFill>
        <p:spPr bwMode="auto">
          <a:xfrm>
            <a:off x="1187450" y="1484313"/>
            <a:ext cx="2927350" cy="3889375"/>
          </a:xfrm>
          <a:prstGeom prst="rect">
            <a:avLst/>
          </a:prstGeom>
          <a:noFill/>
          <a:ln w="9525">
            <a:noFill/>
            <a:miter lim="800000"/>
            <a:headEnd/>
            <a:tailEnd/>
          </a:ln>
        </p:spPr>
      </p:pic>
      <p:sp>
        <p:nvSpPr>
          <p:cNvPr id="2" name="Rectangle 2"/>
          <p:cNvSpPr>
            <a:spLocks noGrp="1" noChangeArrowheads="1"/>
          </p:cNvSpPr>
          <p:nvPr>
            <p:ph type="title" idx="4294967295"/>
          </p:nvPr>
        </p:nvSpPr>
        <p:spPr>
          <a:xfrm>
            <a:off x="1428728" y="188913"/>
            <a:ext cx="7464447" cy="1079500"/>
          </a:xfrm>
        </p:spPr>
        <p:txBody>
          <a:bodyPr/>
          <a:lstStyle/>
          <a:p>
            <a:pPr eaLnBrk="1" hangingPunct="1">
              <a:lnSpc>
                <a:spcPct val="80000"/>
              </a:lnSpc>
              <a:defRPr/>
            </a:pPr>
            <a:r>
              <a:rPr lang="en-US" sz="3600" b="1" dirty="0" smtClean="0">
                <a:solidFill>
                  <a:schemeClr val="tx1"/>
                </a:solidFill>
                <a:effectLst>
                  <a:outerShdw blurRad="38100" dist="38100" dir="2700000" algn="tl">
                    <a:srgbClr val="C0C0C0"/>
                  </a:outerShdw>
                </a:effectLst>
              </a:rPr>
              <a:t>Integrity of nature in border areas of Karelia</a:t>
            </a:r>
            <a:endParaRPr lang="ru-RU" sz="3600" b="1" dirty="0" smtClean="0">
              <a:solidFill>
                <a:schemeClr val="tx1"/>
              </a:solidFill>
              <a:effectLst>
                <a:outerShdw blurRad="38100" dist="38100" dir="2700000" algn="tl">
                  <a:srgbClr val="C0C0C0"/>
                </a:outerShdw>
              </a:effectLst>
            </a:endParaRPr>
          </a:p>
        </p:txBody>
      </p:sp>
      <p:pic>
        <p:nvPicPr>
          <p:cNvPr id="5126" name="Picture 6"/>
          <p:cNvPicPr>
            <a:picLocks noChangeAspect="1" noChangeArrowheads="1"/>
          </p:cNvPicPr>
          <p:nvPr/>
        </p:nvPicPr>
        <p:blipFill>
          <a:blip r:embed="rId4" cstate="print"/>
          <a:srcRect/>
          <a:stretch>
            <a:fillRect/>
          </a:stretch>
        </p:blipFill>
        <p:spPr bwMode="auto">
          <a:xfrm>
            <a:off x="0" y="5256213"/>
            <a:ext cx="2411413" cy="1601787"/>
          </a:xfrm>
          <a:prstGeom prst="rect">
            <a:avLst/>
          </a:prstGeom>
          <a:noFill/>
          <a:ln w="9525">
            <a:noFill/>
            <a:miter lim="800000"/>
            <a:headEnd/>
            <a:tailEnd/>
          </a:ln>
        </p:spPr>
      </p:pic>
      <p:pic>
        <p:nvPicPr>
          <p:cNvPr id="8" name="Picture 7"/>
          <p:cNvPicPr>
            <a:picLocks noChangeAspect="1" noChangeArrowheads="1"/>
          </p:cNvPicPr>
          <p:nvPr/>
        </p:nvPicPr>
        <p:blipFill>
          <a:blip r:embed="rId5"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2"/>
          </p:nvPr>
        </p:nvSpPr>
        <p:spPr>
          <a:noFill/>
        </p:spPr>
        <p:txBody>
          <a:bodyPr/>
          <a:lstStyle/>
          <a:p>
            <a:fld id="{541E18F0-C6D0-4465-B450-4AAD1D82F99B}" type="slidenum">
              <a:rPr lang="ru-RU" smtClean="0"/>
              <a:pPr/>
              <a:t>4</a:t>
            </a:fld>
            <a:endParaRPr lang="ru-RU" smtClean="0"/>
          </a:p>
        </p:txBody>
      </p:sp>
      <p:sp>
        <p:nvSpPr>
          <p:cNvPr id="2" name="Rectangle 2"/>
          <p:cNvSpPr>
            <a:spLocks noGrp="1" noChangeArrowheads="1"/>
          </p:cNvSpPr>
          <p:nvPr>
            <p:ph type="title" idx="4294967295"/>
          </p:nvPr>
        </p:nvSpPr>
        <p:spPr>
          <a:xfrm>
            <a:off x="1285851" y="0"/>
            <a:ext cx="7858149" cy="1366838"/>
          </a:xfrm>
        </p:spPr>
        <p:txBody>
          <a:bodyPr/>
          <a:lstStyle/>
          <a:p>
            <a:pPr eaLnBrk="1" hangingPunct="1">
              <a:defRPr/>
            </a:pPr>
            <a:r>
              <a:rPr lang="en-US" sz="3600" b="1" dirty="0" smtClean="0">
                <a:solidFill>
                  <a:schemeClr val="tx1"/>
                </a:solidFill>
                <a:effectLst>
                  <a:outerShdw blurRad="38100" dist="38100" dir="2700000" algn="tl">
                    <a:srgbClr val="C0C0C0"/>
                  </a:outerShdw>
                </a:effectLst>
              </a:rPr>
              <a:t>20</a:t>
            </a:r>
            <a:r>
              <a:rPr lang="ru-RU" sz="3600" b="1" dirty="0" smtClean="0">
                <a:solidFill>
                  <a:schemeClr val="tx1"/>
                </a:solidFill>
                <a:effectLst>
                  <a:outerShdw blurRad="38100" dist="38100" dir="2700000" algn="tl">
                    <a:srgbClr val="C0C0C0"/>
                  </a:outerShdw>
                </a:effectLst>
              </a:rPr>
              <a:t> </a:t>
            </a:r>
            <a:r>
              <a:rPr lang="en-US" sz="3600" b="1" dirty="0" smtClean="0">
                <a:solidFill>
                  <a:schemeClr val="tx1"/>
                </a:solidFill>
                <a:effectLst>
                  <a:outerShdw blurRad="38100" dist="38100" dir="2700000" algn="tl">
                    <a:srgbClr val="C0C0C0"/>
                  </a:outerShdw>
                </a:effectLst>
              </a:rPr>
              <a:t>years of large-scope multifaceted scientific research</a:t>
            </a:r>
            <a:endParaRPr lang="ru-RU" sz="3600" b="1" dirty="0" smtClean="0">
              <a:solidFill>
                <a:schemeClr val="tx1"/>
              </a:solidFill>
              <a:effectLst>
                <a:outerShdw blurRad="38100" dist="38100" dir="2700000" algn="tl">
                  <a:srgbClr val="C0C0C0"/>
                </a:outerShdw>
              </a:effectLst>
            </a:endParaRPr>
          </a:p>
        </p:txBody>
      </p:sp>
      <p:sp>
        <p:nvSpPr>
          <p:cNvPr id="1029" name="Rectangle 3"/>
          <p:cNvSpPr>
            <a:spLocks noGrp="1" noChangeArrowheads="1"/>
          </p:cNvSpPr>
          <p:nvPr>
            <p:ph type="body" idx="4294967295"/>
          </p:nvPr>
        </p:nvSpPr>
        <p:spPr>
          <a:xfrm>
            <a:off x="3059113" y="1557338"/>
            <a:ext cx="6084887" cy="3071812"/>
          </a:xfrm>
        </p:spPr>
        <p:txBody>
          <a:bodyPr/>
          <a:lstStyle/>
          <a:p>
            <a:pPr eaLnBrk="1" hangingPunct="1">
              <a:buClr>
                <a:schemeClr val="bg1"/>
              </a:buClr>
            </a:pPr>
            <a:r>
              <a:rPr lang="en-US" sz="2800" b="1" dirty="0" smtClean="0"/>
              <a:t>Extensive material on GBF nature, history of settlement and land use in the territory, social &amp; economic problems of communities has been amassed and needs to be summarized</a:t>
            </a:r>
            <a:endParaRPr lang="ru-RU" sz="2800" b="1" dirty="0" smtClean="0"/>
          </a:p>
          <a:p>
            <a:pPr eaLnBrk="1" hangingPunct="1">
              <a:buClr>
                <a:schemeClr val="bg1"/>
              </a:buClr>
            </a:pPr>
            <a:endParaRPr lang="ru-RU" sz="2400" b="1" dirty="0" smtClean="0">
              <a:solidFill>
                <a:schemeClr val="bg1"/>
              </a:solidFill>
            </a:endParaRPr>
          </a:p>
        </p:txBody>
      </p:sp>
      <p:pic>
        <p:nvPicPr>
          <p:cNvPr id="1030" name="Picture 26" descr="File0007"/>
          <p:cNvPicPr>
            <a:picLocks noChangeAspect="1" noChangeArrowheads="1"/>
          </p:cNvPicPr>
          <p:nvPr/>
        </p:nvPicPr>
        <p:blipFill>
          <a:blip r:embed="rId4" cstate="print"/>
          <a:srcRect/>
          <a:stretch>
            <a:fillRect/>
          </a:stretch>
        </p:blipFill>
        <p:spPr bwMode="auto">
          <a:xfrm>
            <a:off x="1187450" y="1700213"/>
            <a:ext cx="2009775" cy="2997200"/>
          </a:xfrm>
          <a:prstGeom prst="rect">
            <a:avLst/>
          </a:prstGeom>
          <a:noFill/>
          <a:ln w="9525">
            <a:noFill/>
            <a:miter lim="800000"/>
            <a:headEnd/>
            <a:tailEnd/>
          </a:ln>
        </p:spPr>
      </p:pic>
      <p:pic>
        <p:nvPicPr>
          <p:cNvPr id="1031" name="Picture 4"/>
          <p:cNvPicPr>
            <a:picLocks noChangeAspect="1" noChangeArrowheads="1"/>
          </p:cNvPicPr>
          <p:nvPr/>
        </p:nvPicPr>
        <p:blipFill>
          <a:blip r:embed="rId5" cstate="print"/>
          <a:srcRect/>
          <a:stretch>
            <a:fillRect/>
          </a:stretch>
        </p:blipFill>
        <p:spPr bwMode="auto">
          <a:xfrm>
            <a:off x="3779838" y="4437063"/>
            <a:ext cx="1728787" cy="2305050"/>
          </a:xfrm>
          <a:prstGeom prst="rect">
            <a:avLst/>
          </a:prstGeom>
          <a:noFill/>
          <a:ln w="9525">
            <a:noFill/>
            <a:miter lim="800000"/>
            <a:headEnd/>
            <a:tailEnd/>
          </a:ln>
        </p:spPr>
      </p:pic>
      <p:pic>
        <p:nvPicPr>
          <p:cNvPr id="1032" name="Picture 12"/>
          <p:cNvPicPr>
            <a:picLocks noChangeAspect="1" noChangeArrowheads="1"/>
          </p:cNvPicPr>
          <p:nvPr/>
        </p:nvPicPr>
        <p:blipFill>
          <a:blip r:embed="rId6" cstate="print"/>
          <a:srcRect/>
          <a:stretch>
            <a:fillRect/>
          </a:stretch>
        </p:blipFill>
        <p:spPr bwMode="auto">
          <a:xfrm>
            <a:off x="2028825" y="4437063"/>
            <a:ext cx="1658938" cy="2305050"/>
          </a:xfrm>
          <a:prstGeom prst="rect">
            <a:avLst/>
          </a:prstGeom>
          <a:noFill/>
          <a:ln w="9525">
            <a:noFill/>
            <a:miter lim="800000"/>
            <a:headEnd/>
            <a:tailEnd/>
          </a:ln>
        </p:spPr>
      </p:pic>
      <p:pic>
        <p:nvPicPr>
          <p:cNvPr id="1033" name="Picture 13"/>
          <p:cNvPicPr>
            <a:picLocks noChangeAspect="1" noChangeArrowheads="1"/>
          </p:cNvPicPr>
          <p:nvPr/>
        </p:nvPicPr>
        <p:blipFill>
          <a:blip r:embed="rId7" cstate="print"/>
          <a:srcRect/>
          <a:stretch>
            <a:fillRect/>
          </a:stretch>
        </p:blipFill>
        <p:spPr bwMode="auto">
          <a:xfrm>
            <a:off x="233363" y="4437063"/>
            <a:ext cx="1638300" cy="230505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5580063" y="4437063"/>
          <a:ext cx="3422650" cy="2305050"/>
        </p:xfrm>
        <a:graphic>
          <a:graphicData uri="http://schemas.openxmlformats.org/presentationml/2006/ole">
            <p:oleObj spid="_x0000_s1026" name="PI3" r:id="rId8" imgW="10158730" imgH="6844444" progId="">
              <p:embed/>
            </p:oleObj>
          </a:graphicData>
        </a:graphic>
      </p:graphicFrame>
      <p:pic>
        <p:nvPicPr>
          <p:cNvPr id="11" name="Picture 7"/>
          <p:cNvPicPr>
            <a:picLocks noChangeAspect="1" noChangeArrowheads="1"/>
          </p:cNvPicPr>
          <p:nvPr/>
        </p:nvPicPr>
        <p:blipFill>
          <a:blip r:embed="rId9"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p:spPr>
        <p:txBody>
          <a:bodyPr/>
          <a:lstStyle/>
          <a:p>
            <a:fld id="{21A8BF7D-646F-40A8-B3D5-5108DF304D01}" type="slidenum">
              <a:rPr lang="ru-RU" smtClean="0"/>
              <a:pPr/>
              <a:t>5</a:t>
            </a:fld>
            <a:endParaRPr lang="ru-RU" smtClean="0"/>
          </a:p>
        </p:txBody>
      </p:sp>
      <p:pic>
        <p:nvPicPr>
          <p:cNvPr id="6147" name="Picture 11"/>
          <p:cNvPicPr>
            <a:picLocks noChangeAspect="1" noChangeArrowheads="1"/>
          </p:cNvPicPr>
          <p:nvPr/>
        </p:nvPicPr>
        <p:blipFill>
          <a:blip r:embed="rId3" cstate="print"/>
          <a:srcRect/>
          <a:stretch>
            <a:fillRect/>
          </a:stretch>
        </p:blipFill>
        <p:spPr bwMode="auto">
          <a:xfrm>
            <a:off x="1187450" y="1484313"/>
            <a:ext cx="2039938" cy="2879725"/>
          </a:xfrm>
          <a:prstGeom prst="rect">
            <a:avLst/>
          </a:prstGeom>
          <a:noFill/>
          <a:ln w="9525">
            <a:noFill/>
            <a:miter lim="800000"/>
            <a:headEnd/>
            <a:tailEnd/>
          </a:ln>
        </p:spPr>
      </p:pic>
      <p:pic>
        <p:nvPicPr>
          <p:cNvPr id="6148" name="Picture 8"/>
          <p:cNvPicPr>
            <a:picLocks noChangeAspect="1" noChangeArrowheads="1"/>
          </p:cNvPicPr>
          <p:nvPr/>
        </p:nvPicPr>
        <p:blipFill>
          <a:blip r:embed="rId4" cstate="print"/>
          <a:srcRect/>
          <a:stretch>
            <a:fillRect/>
          </a:stretch>
        </p:blipFill>
        <p:spPr bwMode="auto">
          <a:xfrm>
            <a:off x="5054600" y="1484313"/>
            <a:ext cx="2068513" cy="2881312"/>
          </a:xfrm>
          <a:prstGeom prst="rect">
            <a:avLst/>
          </a:prstGeom>
          <a:noFill/>
          <a:ln w="9525">
            <a:noFill/>
            <a:miter lim="800000"/>
            <a:headEnd/>
            <a:tailEnd/>
          </a:ln>
        </p:spPr>
      </p:pic>
      <p:pic>
        <p:nvPicPr>
          <p:cNvPr id="6149" name="Picture 5" descr="Tacis-НП Ладожские шхеры (Кравченко)"/>
          <p:cNvPicPr>
            <a:picLocks noChangeAspect="1" noChangeArrowheads="1"/>
          </p:cNvPicPr>
          <p:nvPr/>
        </p:nvPicPr>
        <p:blipFill>
          <a:blip r:embed="rId5" cstate="email"/>
          <a:srcRect/>
          <a:stretch>
            <a:fillRect/>
          </a:stretch>
        </p:blipFill>
        <p:spPr bwMode="auto">
          <a:xfrm>
            <a:off x="3089275" y="1484313"/>
            <a:ext cx="2025650" cy="2881312"/>
          </a:xfrm>
          <a:prstGeom prst="rect">
            <a:avLst/>
          </a:prstGeom>
          <a:noFill/>
          <a:ln w="9525">
            <a:solidFill>
              <a:srgbClr val="006699"/>
            </a:solidFill>
            <a:miter lim="800000"/>
            <a:headEnd/>
            <a:tailEnd/>
          </a:ln>
        </p:spPr>
      </p:pic>
      <p:grpSp>
        <p:nvGrpSpPr>
          <p:cNvPr id="6150" name="Group 34"/>
          <p:cNvGrpSpPr>
            <a:grpSpLocks noChangeAspect="1"/>
          </p:cNvGrpSpPr>
          <p:nvPr/>
        </p:nvGrpSpPr>
        <p:grpSpPr bwMode="auto">
          <a:xfrm>
            <a:off x="7027863" y="1484313"/>
            <a:ext cx="2116137" cy="2881312"/>
            <a:chOff x="5012" y="3385"/>
            <a:chExt cx="687" cy="935"/>
          </a:xfrm>
        </p:grpSpPr>
        <p:sp>
          <p:nvSpPr>
            <p:cNvPr id="6158" name="AutoShape 33"/>
            <p:cNvSpPr>
              <a:spLocks noChangeAspect="1" noChangeArrowheads="1" noTextEdit="1"/>
            </p:cNvSpPr>
            <p:nvPr/>
          </p:nvSpPr>
          <p:spPr bwMode="auto">
            <a:xfrm>
              <a:off x="5012" y="3385"/>
              <a:ext cx="687" cy="935"/>
            </a:xfrm>
            <a:prstGeom prst="rect">
              <a:avLst/>
            </a:prstGeom>
            <a:noFill/>
            <a:ln w="9525" algn="ctr">
              <a:solidFill>
                <a:srgbClr val="333399"/>
              </a:solidFill>
              <a:miter lim="800000"/>
              <a:headEnd/>
              <a:tailEnd/>
            </a:ln>
          </p:spPr>
          <p:txBody>
            <a:bodyPr/>
            <a:lstStyle/>
            <a:p>
              <a:endParaRPr lang="ru-RU"/>
            </a:p>
          </p:txBody>
        </p:sp>
        <p:pic>
          <p:nvPicPr>
            <p:cNvPr id="6159" name="Picture 35"/>
            <p:cNvPicPr>
              <a:picLocks noChangeAspect="1" noChangeArrowheads="1"/>
            </p:cNvPicPr>
            <p:nvPr/>
          </p:nvPicPr>
          <p:blipFill>
            <a:blip r:embed="rId6" cstate="print"/>
            <a:srcRect/>
            <a:stretch>
              <a:fillRect/>
            </a:stretch>
          </p:blipFill>
          <p:spPr bwMode="auto">
            <a:xfrm>
              <a:off x="5012" y="3385"/>
              <a:ext cx="687" cy="935"/>
            </a:xfrm>
            <a:prstGeom prst="rect">
              <a:avLst/>
            </a:prstGeom>
            <a:noFill/>
            <a:ln w="9525">
              <a:noFill/>
              <a:miter lim="800000"/>
              <a:headEnd/>
              <a:tailEnd/>
            </a:ln>
          </p:spPr>
        </p:pic>
      </p:grpSp>
      <p:sp>
        <p:nvSpPr>
          <p:cNvPr id="252931" name="Rectangle 3"/>
          <p:cNvSpPr>
            <a:spLocks noGrp="1"/>
          </p:cNvSpPr>
          <p:nvPr>
            <p:ph type="title" idx="4294967295"/>
          </p:nvPr>
        </p:nvSpPr>
        <p:spPr>
          <a:xfrm>
            <a:off x="1428728" y="115888"/>
            <a:ext cx="7572428" cy="1125537"/>
          </a:xfrm>
        </p:spPr>
        <p:txBody>
          <a:bodyPr/>
          <a:lstStyle/>
          <a:p>
            <a:pPr>
              <a:defRPr/>
            </a:pPr>
            <a:r>
              <a:rPr lang="en-US" sz="3600" b="1" dirty="0" smtClean="0">
                <a:solidFill>
                  <a:srgbClr val="063C1B"/>
                </a:solidFill>
                <a:effectLst>
                  <a:outerShdw blurRad="38100" dist="38100" dir="2700000" algn="tl">
                    <a:srgbClr val="C0C0C0"/>
                  </a:outerShdw>
                </a:effectLst>
              </a:rPr>
              <a:t>Feasibility studies for designation of PAs</a:t>
            </a:r>
            <a:endParaRPr lang="ru-RU" sz="3600" b="1" dirty="0" smtClean="0">
              <a:solidFill>
                <a:srgbClr val="063C1B"/>
              </a:solidFill>
              <a:effectLst>
                <a:outerShdw blurRad="38100" dist="38100" dir="2700000" algn="tl">
                  <a:srgbClr val="C0C0C0"/>
                </a:outerShdw>
              </a:effectLst>
            </a:endParaRPr>
          </a:p>
        </p:txBody>
      </p:sp>
      <p:sp>
        <p:nvSpPr>
          <p:cNvPr id="6152" name="Text Box 6"/>
          <p:cNvSpPr txBox="1">
            <a:spLocks noChangeArrowheads="1"/>
          </p:cNvSpPr>
          <p:nvPr/>
        </p:nvSpPr>
        <p:spPr bwMode="auto">
          <a:xfrm>
            <a:off x="2916238" y="1484313"/>
            <a:ext cx="2160587" cy="822325"/>
          </a:xfrm>
          <a:prstGeom prst="rect">
            <a:avLst/>
          </a:prstGeom>
          <a:solidFill>
            <a:schemeClr val="bg2">
              <a:alpha val="50195"/>
            </a:schemeClr>
          </a:solidFill>
          <a:ln w="12700">
            <a:noFill/>
            <a:miter lim="800000"/>
            <a:headEnd/>
            <a:tailEnd/>
          </a:ln>
        </p:spPr>
        <p:txBody>
          <a:bodyPr>
            <a:spAutoFit/>
          </a:bodyPr>
          <a:lstStyle/>
          <a:p>
            <a:pPr algn="ctr" eaLnBrk="0" hangingPunct="0"/>
            <a:r>
              <a:rPr lang="en-US" sz="2400">
                <a:solidFill>
                  <a:srgbClr val="800000"/>
                </a:solidFill>
                <a:cs typeface="Arial" charset="0"/>
              </a:rPr>
              <a:t>Ladoga Skerries</a:t>
            </a:r>
            <a:endParaRPr lang="ru-RU" sz="2400">
              <a:solidFill>
                <a:srgbClr val="800000"/>
              </a:solidFill>
              <a:cs typeface="Arial" charset="0"/>
            </a:endParaRPr>
          </a:p>
        </p:txBody>
      </p:sp>
      <p:sp>
        <p:nvSpPr>
          <p:cNvPr id="6153" name="Text Box 7"/>
          <p:cNvSpPr txBox="1">
            <a:spLocks noChangeArrowheads="1"/>
          </p:cNvSpPr>
          <p:nvPr/>
        </p:nvSpPr>
        <p:spPr bwMode="auto">
          <a:xfrm>
            <a:off x="1187450" y="1484313"/>
            <a:ext cx="1762125" cy="457200"/>
          </a:xfrm>
          <a:prstGeom prst="rect">
            <a:avLst/>
          </a:prstGeom>
          <a:solidFill>
            <a:schemeClr val="bg2">
              <a:alpha val="45097"/>
            </a:schemeClr>
          </a:solidFill>
          <a:ln w="12700">
            <a:noFill/>
            <a:miter lim="800000"/>
            <a:headEnd/>
            <a:tailEnd/>
          </a:ln>
        </p:spPr>
        <p:txBody>
          <a:bodyPr wrap="none">
            <a:spAutoFit/>
          </a:bodyPr>
          <a:lstStyle/>
          <a:p>
            <a:pPr algn="ctr" eaLnBrk="0" hangingPunct="0"/>
            <a:r>
              <a:rPr lang="en-US" sz="2400">
                <a:solidFill>
                  <a:srgbClr val="800000"/>
                </a:solidFill>
                <a:cs typeface="Arial" charset="0"/>
              </a:rPr>
              <a:t>Kalevalsky</a:t>
            </a:r>
            <a:endParaRPr lang="ru-RU" sz="2400">
              <a:solidFill>
                <a:srgbClr val="800000"/>
              </a:solidFill>
              <a:cs typeface="Arial" charset="0"/>
            </a:endParaRPr>
          </a:p>
        </p:txBody>
      </p:sp>
      <p:sp>
        <p:nvSpPr>
          <p:cNvPr id="6154" name="Text Box 8"/>
          <p:cNvSpPr txBox="1">
            <a:spLocks noChangeArrowheads="1"/>
          </p:cNvSpPr>
          <p:nvPr/>
        </p:nvSpPr>
        <p:spPr bwMode="auto">
          <a:xfrm>
            <a:off x="5076825" y="1484313"/>
            <a:ext cx="1871663" cy="822325"/>
          </a:xfrm>
          <a:prstGeom prst="rect">
            <a:avLst/>
          </a:prstGeom>
          <a:solidFill>
            <a:schemeClr val="bg2">
              <a:alpha val="45882"/>
            </a:schemeClr>
          </a:solidFill>
          <a:ln w="12700">
            <a:noFill/>
            <a:miter lim="800000"/>
            <a:headEnd/>
            <a:tailEnd/>
          </a:ln>
        </p:spPr>
        <p:txBody>
          <a:bodyPr>
            <a:spAutoFit/>
          </a:bodyPr>
          <a:lstStyle/>
          <a:p>
            <a:pPr algn="ctr" eaLnBrk="0" hangingPunct="0">
              <a:spcBef>
                <a:spcPct val="20000"/>
              </a:spcBef>
            </a:pPr>
            <a:r>
              <a:rPr lang="en-US" sz="2400">
                <a:solidFill>
                  <a:srgbClr val="800000"/>
                </a:solidFill>
                <a:cs typeface="Arial" charset="0"/>
              </a:rPr>
              <a:t>Koitajoki</a:t>
            </a:r>
            <a:r>
              <a:rPr lang="ru-RU" sz="2400">
                <a:solidFill>
                  <a:srgbClr val="800000"/>
                </a:solidFill>
                <a:cs typeface="Arial" charset="0"/>
              </a:rPr>
              <a:t> </a:t>
            </a:r>
            <a:r>
              <a:rPr lang="en-US" sz="2400">
                <a:solidFill>
                  <a:srgbClr val="800000"/>
                </a:solidFill>
                <a:cs typeface="Arial" charset="0"/>
              </a:rPr>
              <a:t>-</a:t>
            </a:r>
            <a:r>
              <a:rPr lang="ru-RU" sz="2400">
                <a:solidFill>
                  <a:srgbClr val="800000"/>
                </a:solidFill>
                <a:cs typeface="Arial" charset="0"/>
              </a:rPr>
              <a:t> </a:t>
            </a:r>
            <a:r>
              <a:rPr lang="en-US" sz="2400">
                <a:solidFill>
                  <a:srgbClr val="800000"/>
                </a:solidFill>
                <a:cs typeface="Arial" charset="0"/>
              </a:rPr>
              <a:t>Tolvajärvi</a:t>
            </a:r>
            <a:endParaRPr lang="ru-RU" sz="2400" b="0">
              <a:solidFill>
                <a:schemeClr val="tx1"/>
              </a:solidFill>
              <a:cs typeface="Arial" charset="0"/>
            </a:endParaRPr>
          </a:p>
        </p:txBody>
      </p:sp>
      <p:sp>
        <p:nvSpPr>
          <p:cNvPr id="6155" name="Rectangle 9"/>
          <p:cNvSpPr>
            <a:spLocks noChangeArrowheads="1"/>
          </p:cNvSpPr>
          <p:nvPr/>
        </p:nvSpPr>
        <p:spPr bwMode="auto">
          <a:xfrm>
            <a:off x="8148638" y="1484313"/>
            <a:ext cx="995362" cy="457200"/>
          </a:xfrm>
          <a:prstGeom prst="rect">
            <a:avLst/>
          </a:prstGeom>
          <a:solidFill>
            <a:schemeClr val="bg2">
              <a:alpha val="47058"/>
            </a:schemeClr>
          </a:solidFill>
          <a:ln w="12700">
            <a:noFill/>
            <a:miter lim="800000"/>
            <a:headEnd/>
            <a:tailEnd/>
          </a:ln>
        </p:spPr>
        <p:txBody>
          <a:bodyPr wrap="none">
            <a:spAutoFit/>
          </a:bodyPr>
          <a:lstStyle/>
          <a:p>
            <a:pPr algn="ctr" eaLnBrk="0" hangingPunct="0"/>
            <a:r>
              <a:rPr lang="en-US" sz="2400">
                <a:solidFill>
                  <a:srgbClr val="800000"/>
                </a:solidFill>
                <a:cs typeface="Arial" charset="0"/>
              </a:rPr>
              <a:t>Tulos</a:t>
            </a:r>
            <a:endParaRPr lang="ru-RU" sz="2400">
              <a:solidFill>
                <a:srgbClr val="800000"/>
              </a:solidFill>
              <a:cs typeface="Arial" charset="0"/>
            </a:endParaRPr>
          </a:p>
        </p:txBody>
      </p:sp>
      <p:sp>
        <p:nvSpPr>
          <p:cNvPr id="6156" name="TextBox 14"/>
          <p:cNvSpPr txBox="1">
            <a:spLocks noChangeArrowheads="1"/>
          </p:cNvSpPr>
          <p:nvPr/>
        </p:nvSpPr>
        <p:spPr bwMode="auto">
          <a:xfrm>
            <a:off x="0" y="4795838"/>
            <a:ext cx="9144000" cy="1384300"/>
          </a:xfrm>
          <a:prstGeom prst="rect">
            <a:avLst/>
          </a:prstGeom>
          <a:noFill/>
          <a:ln w="9525">
            <a:noFill/>
            <a:miter lim="800000"/>
            <a:headEnd/>
            <a:tailEnd/>
          </a:ln>
        </p:spPr>
        <p:txBody>
          <a:bodyPr>
            <a:spAutoFit/>
          </a:bodyPr>
          <a:lstStyle/>
          <a:p>
            <a:r>
              <a:rPr lang="en-US" sz="2800" dirty="0"/>
              <a:t>The first and may be the largest area of research in 1990s was the feasibility studies for designation of protected areas</a:t>
            </a:r>
            <a:endParaRPr lang="ru-RU" dirty="0"/>
          </a:p>
        </p:txBody>
      </p:sp>
      <p:pic>
        <p:nvPicPr>
          <p:cNvPr id="16" name="Picture 7"/>
          <p:cNvPicPr>
            <a:picLocks noChangeAspect="1" noChangeArrowheads="1"/>
          </p:cNvPicPr>
          <p:nvPr/>
        </p:nvPicPr>
        <p:blipFill>
          <a:blip r:embed="rId7"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noChangeArrowheads="1"/>
          </p:cNvPicPr>
          <p:nvPr/>
        </p:nvPicPr>
        <p:blipFill>
          <a:blip r:embed="rId3" cstate="print"/>
          <a:srcRect/>
          <a:stretch>
            <a:fillRect/>
          </a:stretch>
        </p:blipFill>
        <p:spPr bwMode="auto">
          <a:xfrm>
            <a:off x="1258888" y="1484313"/>
            <a:ext cx="1628775" cy="5373687"/>
          </a:xfrm>
          <a:prstGeom prst="rect">
            <a:avLst/>
          </a:prstGeom>
          <a:noFill/>
          <a:ln w="9525">
            <a:noFill/>
            <a:miter lim="800000"/>
            <a:headEnd/>
            <a:tailEnd/>
          </a:ln>
        </p:spPr>
      </p:pic>
      <p:sp>
        <p:nvSpPr>
          <p:cNvPr id="7171" name="Rectangle 13"/>
          <p:cNvSpPr>
            <a:spLocks noChangeArrowheads="1"/>
          </p:cNvSpPr>
          <p:nvPr/>
        </p:nvSpPr>
        <p:spPr bwMode="auto">
          <a:xfrm>
            <a:off x="1042988" y="1700213"/>
            <a:ext cx="7632700" cy="423862"/>
          </a:xfrm>
          <a:prstGeom prst="rect">
            <a:avLst/>
          </a:prstGeom>
          <a:noFill/>
          <a:ln w="9525">
            <a:noFill/>
            <a:miter lim="800000"/>
            <a:headEnd/>
            <a:tailEnd/>
          </a:ln>
        </p:spPr>
        <p:txBody>
          <a:bodyPr lIns="91439" tIns="45719" rIns="91439" bIns="45719">
            <a:spAutoFit/>
          </a:bodyPr>
          <a:lstStyle/>
          <a:p>
            <a:pPr defTabSz="822325"/>
            <a:endParaRPr lang="en-US" sz="2200">
              <a:solidFill>
                <a:srgbClr val="660033"/>
              </a:solidFill>
              <a:latin typeface="Times New Roman" pitchFamily="18" charset="0"/>
              <a:cs typeface="Arial" charset="0"/>
            </a:endParaRPr>
          </a:p>
        </p:txBody>
      </p:sp>
      <p:sp>
        <p:nvSpPr>
          <p:cNvPr id="7172" name="Rectangle 14"/>
          <p:cNvSpPr>
            <a:spLocks noChangeArrowheads="1"/>
          </p:cNvSpPr>
          <p:nvPr/>
        </p:nvSpPr>
        <p:spPr bwMode="auto">
          <a:xfrm>
            <a:off x="395288" y="1916113"/>
            <a:ext cx="4392612" cy="366712"/>
          </a:xfrm>
          <a:prstGeom prst="rect">
            <a:avLst/>
          </a:prstGeom>
          <a:noFill/>
          <a:ln w="9525">
            <a:noFill/>
            <a:miter lim="800000"/>
            <a:headEnd/>
            <a:tailEnd/>
          </a:ln>
        </p:spPr>
        <p:txBody>
          <a:bodyPr lIns="91439" tIns="45719" rIns="91439" bIns="45719">
            <a:spAutoFit/>
          </a:bodyPr>
          <a:lstStyle/>
          <a:p>
            <a:pPr marL="341313" indent="-341313" defTabSz="822325"/>
            <a:endParaRPr lang="en-US" sz="1800">
              <a:solidFill>
                <a:srgbClr val="333399"/>
              </a:solidFill>
              <a:latin typeface="Times New Roman" pitchFamily="18" charset="0"/>
              <a:cs typeface="Arial" charset="0"/>
            </a:endParaRPr>
          </a:p>
        </p:txBody>
      </p:sp>
      <p:sp>
        <p:nvSpPr>
          <p:cNvPr id="6149" name="Rectangle 15"/>
          <p:cNvSpPr>
            <a:spLocks noChangeArrowheads="1"/>
          </p:cNvSpPr>
          <p:nvPr/>
        </p:nvSpPr>
        <p:spPr bwMode="auto">
          <a:xfrm>
            <a:off x="1258888" y="0"/>
            <a:ext cx="7705725" cy="1200327"/>
          </a:xfrm>
          <a:prstGeom prst="rect">
            <a:avLst/>
          </a:prstGeom>
          <a:noFill/>
          <a:ln w="9525">
            <a:noFill/>
            <a:miter lim="800000"/>
            <a:headEnd/>
            <a:tailEnd/>
          </a:ln>
        </p:spPr>
        <p:txBody>
          <a:bodyPr lIns="91439" tIns="45719" rIns="91439" bIns="45719">
            <a:spAutoFit/>
          </a:bodyPr>
          <a:lstStyle/>
          <a:p>
            <a:pPr algn="ctr" defTabSz="822325">
              <a:defRPr/>
            </a:pPr>
            <a:r>
              <a:rPr lang="en-US" sz="4000" dirty="0">
                <a:solidFill>
                  <a:srgbClr val="003300"/>
                </a:solidFill>
                <a:effectLst>
                  <a:outerShdw blurRad="38100" dist="38100" dir="2700000" algn="tl">
                    <a:srgbClr val="C0C0C0"/>
                  </a:outerShdw>
                </a:effectLst>
              </a:rPr>
              <a:t>What is GBF</a:t>
            </a:r>
            <a:r>
              <a:rPr lang="ru-RU" sz="4000" dirty="0">
                <a:solidFill>
                  <a:srgbClr val="003300"/>
                </a:solidFill>
                <a:effectLst>
                  <a:outerShdw blurRad="38100" dist="38100" dir="2700000" algn="tl">
                    <a:srgbClr val="C0C0C0"/>
                  </a:outerShdw>
                </a:effectLst>
              </a:rPr>
              <a:t> </a:t>
            </a:r>
            <a:r>
              <a:rPr lang="en-US" sz="4000" dirty="0">
                <a:solidFill>
                  <a:srgbClr val="003300"/>
                </a:solidFill>
                <a:effectLst>
                  <a:outerShdw blurRad="38100" dist="38100" dir="2700000" algn="tl">
                    <a:srgbClr val="C0C0C0"/>
                  </a:outerShdw>
                </a:effectLst>
              </a:rPr>
              <a:t>nowadays?</a:t>
            </a:r>
          </a:p>
          <a:p>
            <a:pPr algn="ctr" defTabSz="822325">
              <a:defRPr/>
            </a:pPr>
            <a:r>
              <a:rPr lang="en-US" sz="3200" dirty="0">
                <a:solidFill>
                  <a:srgbClr val="003300"/>
                </a:solidFill>
                <a:effectLst>
                  <a:outerShdw blurRad="38100" dist="38100" dir="2700000" algn="tl">
                    <a:srgbClr val="C0C0C0"/>
                  </a:outerShdw>
                </a:effectLst>
              </a:rPr>
              <a:t>Chain of PA’s:</a:t>
            </a:r>
            <a:endParaRPr lang="ru-RU" sz="3200" dirty="0">
              <a:solidFill>
                <a:srgbClr val="003300"/>
              </a:solidFill>
              <a:effectLst>
                <a:outerShdw blurRad="38100" dist="38100" dir="2700000" algn="tl">
                  <a:srgbClr val="C0C0C0"/>
                </a:outerShdw>
              </a:effectLst>
            </a:endParaRPr>
          </a:p>
        </p:txBody>
      </p:sp>
      <p:sp>
        <p:nvSpPr>
          <p:cNvPr id="7174" name="Rectangle 16"/>
          <p:cNvSpPr>
            <a:spLocks noChangeArrowheads="1"/>
          </p:cNvSpPr>
          <p:nvPr/>
        </p:nvSpPr>
        <p:spPr bwMode="auto">
          <a:xfrm>
            <a:off x="2987675" y="1412875"/>
            <a:ext cx="6156325" cy="5445125"/>
          </a:xfrm>
          <a:prstGeom prst="rect">
            <a:avLst/>
          </a:prstGeom>
          <a:noFill/>
          <a:ln w="9525">
            <a:noFill/>
            <a:miter lim="800000"/>
            <a:headEnd/>
            <a:tailEnd/>
          </a:ln>
        </p:spPr>
        <p:txBody>
          <a:bodyPr lIns="91439" tIns="45719" rIns="91439" bIns="45719">
            <a:spAutoFit/>
          </a:bodyPr>
          <a:lstStyle/>
          <a:p>
            <a:pPr defTabSz="822325"/>
            <a:r>
              <a:rPr lang="ru-RU" sz="2000" dirty="0">
                <a:solidFill>
                  <a:schemeClr val="tx1"/>
                </a:solidFill>
                <a:latin typeface="Times New Roman" pitchFamily="18" charset="0"/>
                <a:cs typeface="Arial" charset="0"/>
              </a:rPr>
              <a:t>1. </a:t>
            </a:r>
            <a:r>
              <a:rPr lang="en-US" sz="2000" dirty="0" err="1">
                <a:solidFill>
                  <a:schemeClr val="tx1"/>
                </a:solidFill>
                <a:latin typeface="Times New Roman" pitchFamily="18" charset="0"/>
                <a:cs typeface="Arial" charset="0"/>
              </a:rPr>
              <a:t>Pasvik</a:t>
            </a:r>
            <a:r>
              <a:rPr lang="ru-RU" sz="2000" dirty="0">
                <a:solidFill>
                  <a:schemeClr val="tx1"/>
                </a:solidFill>
                <a:latin typeface="Times New Roman" pitchFamily="18" charset="0"/>
                <a:cs typeface="Arial" charset="0"/>
              </a:rPr>
              <a:t> </a:t>
            </a:r>
            <a:r>
              <a:rPr lang="en-US" sz="2000" dirty="0">
                <a:solidFill>
                  <a:schemeClr val="tx1"/>
                </a:solidFill>
                <a:latin typeface="Times New Roman" pitchFamily="18" charset="0"/>
                <a:cs typeface="Arial" charset="0"/>
              </a:rPr>
              <a:t> </a:t>
            </a:r>
            <a:r>
              <a:rPr lang="en-US" sz="2000" dirty="0" err="1">
                <a:solidFill>
                  <a:schemeClr val="tx1"/>
                </a:solidFill>
                <a:latin typeface="Times New Roman" pitchFamily="18" charset="0"/>
                <a:cs typeface="Arial" charset="0"/>
              </a:rPr>
              <a:t>zapovednik</a:t>
            </a:r>
            <a:endParaRPr lang="ru-RU" sz="2000" dirty="0">
              <a:solidFill>
                <a:schemeClr val="tx1"/>
              </a:solidFill>
              <a:latin typeface="Times New Roman" pitchFamily="18" charset="0"/>
              <a:cs typeface="Arial" charset="0"/>
            </a:endParaRPr>
          </a:p>
          <a:p>
            <a:pPr defTabSz="822325"/>
            <a:r>
              <a:rPr lang="ru-RU" sz="2000" dirty="0">
                <a:solidFill>
                  <a:schemeClr val="tx1"/>
                </a:solidFill>
                <a:latin typeface="Times New Roman" pitchFamily="18" charset="0"/>
                <a:cs typeface="Arial" charset="0"/>
              </a:rPr>
              <a:t>2. </a:t>
            </a:r>
            <a:r>
              <a:rPr lang="en-US" sz="2000" dirty="0" err="1">
                <a:solidFill>
                  <a:schemeClr val="tx1"/>
                </a:solidFill>
                <a:latin typeface="Times New Roman" pitchFamily="18" charset="0"/>
                <a:cs typeface="Arial" charset="0"/>
              </a:rPr>
              <a:t>Laplandsky</a:t>
            </a:r>
            <a:r>
              <a:rPr lang="ru-RU" sz="2000" dirty="0">
                <a:solidFill>
                  <a:schemeClr val="tx1"/>
                </a:solidFill>
                <a:latin typeface="Times New Roman" pitchFamily="18" charset="0"/>
                <a:cs typeface="Arial" charset="0"/>
              </a:rPr>
              <a:t> </a:t>
            </a:r>
            <a:r>
              <a:rPr lang="en-US" sz="2000" dirty="0">
                <a:solidFill>
                  <a:schemeClr val="tx1"/>
                </a:solidFill>
                <a:latin typeface="Times New Roman" pitchFamily="18" charset="0"/>
                <a:cs typeface="Arial" charset="0"/>
              </a:rPr>
              <a:t> </a:t>
            </a:r>
            <a:r>
              <a:rPr lang="en-US" sz="2000" dirty="0" err="1">
                <a:solidFill>
                  <a:schemeClr val="tx1"/>
                </a:solidFill>
                <a:latin typeface="Times New Roman" pitchFamily="18" charset="0"/>
                <a:cs typeface="Arial" charset="0"/>
              </a:rPr>
              <a:t>zapovednik</a:t>
            </a:r>
            <a:r>
              <a:rPr lang="ru-RU" sz="2000" dirty="0">
                <a:solidFill>
                  <a:schemeClr val="tx1"/>
                </a:solidFill>
                <a:latin typeface="Times New Roman" pitchFamily="18" charset="0"/>
                <a:cs typeface="Arial" charset="0"/>
              </a:rPr>
              <a:t> </a:t>
            </a:r>
          </a:p>
          <a:p>
            <a:pPr defTabSz="822325"/>
            <a:r>
              <a:rPr lang="ru-RU" sz="2000" dirty="0">
                <a:solidFill>
                  <a:schemeClr val="tx1"/>
                </a:solidFill>
                <a:latin typeface="Times New Roman" pitchFamily="18" charset="0"/>
                <a:cs typeface="Arial" charset="0"/>
              </a:rPr>
              <a:t>3. </a:t>
            </a:r>
            <a:r>
              <a:rPr lang="en-US" sz="2000" dirty="0" err="1">
                <a:solidFill>
                  <a:schemeClr val="tx1"/>
                </a:solidFill>
                <a:latin typeface="Times New Roman" pitchFamily="18" charset="0"/>
                <a:cs typeface="Arial" charset="0"/>
              </a:rPr>
              <a:t>Kutsa</a:t>
            </a:r>
            <a:r>
              <a:rPr lang="en-US" sz="2000" dirty="0">
                <a:solidFill>
                  <a:schemeClr val="tx1"/>
                </a:solidFill>
                <a:latin typeface="Times New Roman" pitchFamily="18" charset="0"/>
                <a:cs typeface="Arial" charset="0"/>
              </a:rPr>
              <a:t> nature reserve (</a:t>
            </a:r>
            <a:r>
              <a:rPr lang="en-US" sz="2000" dirty="0" err="1">
                <a:solidFill>
                  <a:schemeClr val="tx1"/>
                </a:solidFill>
                <a:latin typeface="Times New Roman" pitchFamily="18" charset="0"/>
                <a:cs typeface="Arial" charset="0"/>
              </a:rPr>
              <a:t>zakaznik</a:t>
            </a:r>
            <a:r>
              <a:rPr lang="en-US" sz="2000" dirty="0">
                <a:solidFill>
                  <a:schemeClr val="tx1"/>
                </a:solidFill>
                <a:latin typeface="Times New Roman" pitchFamily="18" charset="0"/>
                <a:cs typeface="Arial" charset="0"/>
              </a:rPr>
              <a:t>)</a:t>
            </a:r>
            <a:endParaRPr lang="ru-RU" sz="2000" dirty="0">
              <a:solidFill>
                <a:schemeClr val="tx1"/>
              </a:solidFill>
              <a:latin typeface="Times New Roman" pitchFamily="18" charset="0"/>
              <a:cs typeface="Arial" charset="0"/>
            </a:endParaRPr>
          </a:p>
          <a:p>
            <a:pPr defTabSz="822325"/>
            <a:r>
              <a:rPr lang="ru-RU" sz="2000" dirty="0">
                <a:solidFill>
                  <a:srgbClr val="FF0000"/>
                </a:solidFill>
                <a:latin typeface="Times New Roman" pitchFamily="18" charset="0"/>
                <a:cs typeface="Arial" charset="0"/>
              </a:rPr>
              <a:t>4. </a:t>
            </a:r>
            <a:r>
              <a:rPr lang="en-US" sz="2000" dirty="0" err="1">
                <a:solidFill>
                  <a:srgbClr val="FF0000"/>
                </a:solidFill>
                <a:latin typeface="Times New Roman" pitchFamily="18" charset="0"/>
                <a:cs typeface="Arial" charset="0"/>
              </a:rPr>
              <a:t>Paanajärvi</a:t>
            </a:r>
            <a:r>
              <a:rPr lang="en-US" sz="2000" dirty="0">
                <a:solidFill>
                  <a:srgbClr val="FF0000"/>
                </a:solidFill>
                <a:latin typeface="Times New Roman" pitchFamily="18" charset="0"/>
                <a:cs typeface="Arial" charset="0"/>
              </a:rPr>
              <a:t> NP</a:t>
            </a:r>
            <a:r>
              <a:rPr lang="ru-RU" sz="2000" dirty="0">
                <a:solidFill>
                  <a:srgbClr val="FF0000"/>
                </a:solidFill>
                <a:latin typeface="Times New Roman" pitchFamily="18" charset="0"/>
                <a:cs typeface="Arial" charset="0"/>
              </a:rPr>
              <a:t> </a:t>
            </a:r>
            <a:br>
              <a:rPr lang="ru-RU" sz="2000" dirty="0">
                <a:solidFill>
                  <a:srgbClr val="FF0000"/>
                </a:solidFill>
                <a:latin typeface="Times New Roman" pitchFamily="18" charset="0"/>
                <a:cs typeface="Arial" charset="0"/>
              </a:rPr>
            </a:br>
            <a:r>
              <a:rPr lang="ru-RU" sz="2000" dirty="0">
                <a:solidFill>
                  <a:srgbClr val="FF0000"/>
                </a:solidFill>
                <a:latin typeface="Times New Roman" pitchFamily="18" charset="0"/>
                <a:cs typeface="Arial" charset="0"/>
              </a:rPr>
              <a:t>5. </a:t>
            </a:r>
            <a:r>
              <a:rPr lang="en-US" sz="2000" dirty="0" err="1">
                <a:solidFill>
                  <a:srgbClr val="FF0000"/>
                </a:solidFill>
                <a:latin typeface="Times New Roman" pitchFamily="18" charset="0"/>
                <a:cs typeface="Arial" charset="0"/>
              </a:rPr>
              <a:t>Kostomukshsky</a:t>
            </a:r>
            <a:r>
              <a:rPr lang="en-US" sz="2000" dirty="0">
                <a:solidFill>
                  <a:srgbClr val="FF0000"/>
                </a:solidFill>
                <a:latin typeface="Times New Roman" pitchFamily="18" charset="0"/>
                <a:cs typeface="Arial" charset="0"/>
              </a:rPr>
              <a:t> </a:t>
            </a:r>
            <a:r>
              <a:rPr lang="en-US" sz="2000" dirty="0" err="1">
                <a:solidFill>
                  <a:srgbClr val="FF0000"/>
                </a:solidFill>
                <a:latin typeface="Times New Roman" pitchFamily="18" charset="0"/>
                <a:cs typeface="Arial" charset="0"/>
              </a:rPr>
              <a:t>zapovednik</a:t>
            </a:r>
            <a:r>
              <a:rPr lang="ru-RU" sz="2000" dirty="0">
                <a:solidFill>
                  <a:srgbClr val="FF0000"/>
                </a:solidFill>
                <a:latin typeface="Times New Roman" pitchFamily="18" charset="0"/>
                <a:cs typeface="Arial" charset="0"/>
              </a:rPr>
              <a:t> </a:t>
            </a:r>
          </a:p>
          <a:p>
            <a:pPr defTabSz="822325">
              <a:lnSpc>
                <a:spcPct val="75000"/>
              </a:lnSpc>
            </a:pPr>
            <a:r>
              <a:rPr lang="ru-RU" sz="2000" dirty="0">
                <a:solidFill>
                  <a:srgbClr val="FF0000"/>
                </a:solidFill>
                <a:latin typeface="Times New Roman" pitchFamily="18" charset="0"/>
                <a:cs typeface="Arial" charset="0"/>
              </a:rPr>
              <a:t>6. </a:t>
            </a:r>
            <a:r>
              <a:rPr lang="en-US" sz="2000" dirty="0" err="1">
                <a:solidFill>
                  <a:srgbClr val="FF0000"/>
                </a:solidFill>
                <a:latin typeface="Times New Roman" pitchFamily="18" charset="0"/>
                <a:cs typeface="Arial" charset="0"/>
              </a:rPr>
              <a:t>Kalevalsky</a:t>
            </a:r>
            <a:r>
              <a:rPr lang="en-US" sz="2000" dirty="0">
                <a:solidFill>
                  <a:srgbClr val="FF0000"/>
                </a:solidFill>
                <a:latin typeface="Times New Roman" pitchFamily="18" charset="0"/>
                <a:cs typeface="Arial" charset="0"/>
              </a:rPr>
              <a:t> NP with </a:t>
            </a:r>
            <a:r>
              <a:rPr lang="en-US" sz="2000" dirty="0" err="1">
                <a:solidFill>
                  <a:srgbClr val="FF0000"/>
                </a:solidFill>
                <a:latin typeface="Times New Roman" pitchFamily="18" charset="0"/>
                <a:cs typeface="Arial" charset="0"/>
              </a:rPr>
              <a:t>Voinitsa</a:t>
            </a:r>
            <a:r>
              <a:rPr lang="en-US" sz="2000" dirty="0">
                <a:solidFill>
                  <a:srgbClr val="FF0000"/>
                </a:solidFill>
                <a:latin typeface="Times New Roman" pitchFamily="18" charset="0"/>
                <a:cs typeface="Arial" charset="0"/>
              </a:rPr>
              <a:t> landscape reserve (LR)</a:t>
            </a:r>
            <a:r>
              <a:rPr lang="ru-RU" sz="2000" i="1" dirty="0">
                <a:solidFill>
                  <a:srgbClr val="FF0000"/>
                </a:solidFill>
                <a:latin typeface="Times New Roman" pitchFamily="18" charset="0"/>
                <a:cs typeface="Arial" charset="0"/>
              </a:rPr>
              <a:t> </a:t>
            </a:r>
            <a:br>
              <a:rPr lang="ru-RU" sz="2000" i="1" dirty="0">
                <a:solidFill>
                  <a:srgbClr val="FF0000"/>
                </a:solidFill>
                <a:latin typeface="Times New Roman" pitchFamily="18" charset="0"/>
                <a:cs typeface="Arial" charset="0"/>
              </a:rPr>
            </a:br>
            <a:r>
              <a:rPr lang="ru-RU" sz="2000" dirty="0">
                <a:solidFill>
                  <a:srgbClr val="FF0000"/>
                </a:solidFill>
                <a:latin typeface="Times New Roman" pitchFamily="18" charset="0"/>
                <a:cs typeface="Arial" charset="0"/>
              </a:rPr>
              <a:t>7. </a:t>
            </a:r>
            <a:r>
              <a:rPr lang="en-US" sz="2000" dirty="0" err="1">
                <a:solidFill>
                  <a:srgbClr val="FF0000"/>
                </a:solidFill>
                <a:latin typeface="Times New Roman" pitchFamily="18" charset="0"/>
                <a:cs typeface="Arial" charset="0"/>
              </a:rPr>
              <a:t>Tulos</a:t>
            </a:r>
            <a:r>
              <a:rPr lang="en-US" sz="2000" dirty="0">
                <a:solidFill>
                  <a:srgbClr val="FF0000"/>
                </a:solidFill>
                <a:latin typeface="Times New Roman" pitchFamily="18" charset="0"/>
                <a:cs typeface="Arial" charset="0"/>
              </a:rPr>
              <a:t> LR</a:t>
            </a:r>
            <a:endParaRPr lang="ru-RU" sz="2000" dirty="0">
              <a:solidFill>
                <a:srgbClr val="FF0000"/>
              </a:solidFill>
              <a:latin typeface="Times New Roman" pitchFamily="18" charset="0"/>
              <a:cs typeface="Arial" charset="0"/>
            </a:endParaRPr>
          </a:p>
          <a:p>
            <a:pPr defTabSz="822325"/>
            <a:r>
              <a:rPr lang="ru-RU" sz="2000" dirty="0">
                <a:solidFill>
                  <a:srgbClr val="FF0000"/>
                </a:solidFill>
                <a:latin typeface="Times New Roman" pitchFamily="18" charset="0"/>
                <a:cs typeface="Arial" charset="0"/>
              </a:rPr>
              <a:t>8. </a:t>
            </a:r>
            <a:r>
              <a:rPr lang="en-US" sz="2000" dirty="0" err="1">
                <a:solidFill>
                  <a:srgbClr val="FF0000"/>
                </a:solidFill>
                <a:latin typeface="Times New Roman" pitchFamily="18" charset="0"/>
                <a:cs typeface="Arial" charset="0"/>
              </a:rPr>
              <a:t>Koitajoki</a:t>
            </a:r>
            <a:r>
              <a:rPr lang="en-US" sz="2000" dirty="0">
                <a:solidFill>
                  <a:srgbClr val="FF0000"/>
                </a:solidFill>
                <a:latin typeface="Times New Roman" pitchFamily="18" charset="0"/>
                <a:cs typeface="Arial" charset="0"/>
              </a:rPr>
              <a:t> LR</a:t>
            </a:r>
            <a:endParaRPr lang="ru-RU" sz="2000" dirty="0">
              <a:solidFill>
                <a:srgbClr val="FF0000"/>
              </a:solidFill>
              <a:latin typeface="Times New Roman" pitchFamily="18" charset="0"/>
              <a:cs typeface="Arial" charset="0"/>
            </a:endParaRPr>
          </a:p>
          <a:p>
            <a:pPr defTabSz="822325"/>
            <a:r>
              <a:rPr lang="ru-RU" sz="2000" dirty="0">
                <a:solidFill>
                  <a:srgbClr val="FF0000"/>
                </a:solidFill>
                <a:latin typeface="Times New Roman" pitchFamily="18" charset="0"/>
                <a:cs typeface="Arial" charset="0"/>
              </a:rPr>
              <a:t>9. </a:t>
            </a:r>
            <a:r>
              <a:rPr lang="en-US" sz="2000" dirty="0" err="1">
                <a:solidFill>
                  <a:srgbClr val="FF0000"/>
                </a:solidFill>
                <a:latin typeface="Times New Roman" pitchFamily="18" charset="0"/>
                <a:cs typeface="Arial" charset="0"/>
              </a:rPr>
              <a:t>Tolvajärvi</a:t>
            </a:r>
            <a:r>
              <a:rPr lang="en-US" sz="2000" dirty="0">
                <a:solidFill>
                  <a:srgbClr val="FF0000"/>
                </a:solidFill>
                <a:latin typeface="Times New Roman" pitchFamily="18" charset="0"/>
                <a:cs typeface="Arial" charset="0"/>
              </a:rPr>
              <a:t> LR</a:t>
            </a:r>
            <a:r>
              <a:rPr lang="ru-RU" sz="2000" dirty="0">
                <a:solidFill>
                  <a:srgbClr val="FF0000"/>
                </a:solidFill>
                <a:latin typeface="Times New Roman" pitchFamily="18" charset="0"/>
                <a:cs typeface="Arial" charset="0"/>
              </a:rPr>
              <a:t> </a:t>
            </a:r>
          </a:p>
          <a:p>
            <a:pPr defTabSz="822325"/>
            <a:r>
              <a:rPr lang="ru-RU" sz="2000" dirty="0">
                <a:solidFill>
                  <a:srgbClr val="FF0000"/>
                </a:solidFill>
                <a:latin typeface="Times New Roman" pitchFamily="18" charset="0"/>
                <a:cs typeface="Arial" charset="0"/>
              </a:rPr>
              <a:t>10. </a:t>
            </a:r>
            <a:r>
              <a:rPr lang="en-US" sz="2000" dirty="0">
                <a:solidFill>
                  <a:srgbClr val="FF0000"/>
                </a:solidFill>
                <a:latin typeface="Times New Roman" pitchFamily="18" charset="0"/>
                <a:cs typeface="Arial" charset="0"/>
              </a:rPr>
              <a:t>Ladoga </a:t>
            </a:r>
            <a:r>
              <a:rPr lang="en-US" sz="2000" dirty="0" err="1">
                <a:solidFill>
                  <a:srgbClr val="FF0000"/>
                </a:solidFill>
                <a:latin typeface="Times New Roman" pitchFamily="18" charset="0"/>
                <a:cs typeface="Arial" charset="0"/>
              </a:rPr>
              <a:t>Skerries</a:t>
            </a:r>
            <a:r>
              <a:rPr lang="en-US" sz="2000" dirty="0">
                <a:solidFill>
                  <a:srgbClr val="FF0000"/>
                </a:solidFill>
                <a:latin typeface="Times New Roman" pitchFamily="18" charset="0"/>
                <a:cs typeface="Arial" charset="0"/>
              </a:rPr>
              <a:t> NP</a:t>
            </a:r>
            <a:endParaRPr lang="ru-RU" sz="2000" dirty="0">
              <a:solidFill>
                <a:srgbClr val="FF0000"/>
              </a:solidFill>
              <a:latin typeface="Times New Roman" pitchFamily="18" charset="0"/>
              <a:cs typeface="Arial" charset="0"/>
            </a:endParaRPr>
          </a:p>
          <a:p>
            <a:pPr defTabSz="822325"/>
            <a:r>
              <a:rPr lang="ru-RU" sz="2000" dirty="0">
                <a:solidFill>
                  <a:srgbClr val="FF0000"/>
                </a:solidFill>
                <a:latin typeface="Times New Roman" pitchFamily="18" charset="0"/>
                <a:cs typeface="Arial" charset="0"/>
              </a:rPr>
              <a:t>11. </a:t>
            </a:r>
            <a:r>
              <a:rPr lang="en-US" sz="2000" dirty="0" err="1">
                <a:solidFill>
                  <a:srgbClr val="FF0000"/>
                </a:solidFill>
                <a:latin typeface="Times New Roman" pitchFamily="18" charset="0"/>
                <a:cs typeface="Arial" charset="0"/>
              </a:rPr>
              <a:t>Iso-Ijärvi</a:t>
            </a:r>
            <a:r>
              <a:rPr lang="en-US" sz="2000" dirty="0">
                <a:solidFill>
                  <a:srgbClr val="FF0000"/>
                </a:solidFill>
                <a:latin typeface="Times New Roman" pitchFamily="18" charset="0"/>
                <a:cs typeface="Arial" charset="0"/>
              </a:rPr>
              <a:t> LR</a:t>
            </a:r>
            <a:endParaRPr lang="ru-RU" sz="2000" dirty="0">
              <a:solidFill>
                <a:srgbClr val="FF0000"/>
              </a:solidFill>
              <a:latin typeface="Times New Roman" pitchFamily="18" charset="0"/>
              <a:cs typeface="Arial" charset="0"/>
            </a:endParaRPr>
          </a:p>
          <a:p>
            <a:pPr defTabSz="822325"/>
            <a:r>
              <a:rPr lang="ru-RU" sz="2000" dirty="0">
                <a:solidFill>
                  <a:schemeClr val="tx1"/>
                </a:solidFill>
                <a:latin typeface="Times New Roman" pitchFamily="18" charset="0"/>
                <a:cs typeface="Arial" charset="0"/>
              </a:rPr>
              <a:t>12. </a:t>
            </a:r>
            <a:r>
              <a:rPr lang="en-US" sz="2000" dirty="0" err="1">
                <a:solidFill>
                  <a:schemeClr val="tx1"/>
                </a:solidFill>
                <a:latin typeface="Times New Roman" pitchFamily="18" charset="0"/>
                <a:cs typeface="Arial" charset="0"/>
              </a:rPr>
              <a:t>Karel’sky</a:t>
            </a:r>
            <a:r>
              <a:rPr lang="en-US" sz="2000" dirty="0">
                <a:solidFill>
                  <a:schemeClr val="tx1"/>
                </a:solidFill>
                <a:latin typeface="Times New Roman" pitchFamily="18" charset="0"/>
                <a:cs typeface="Arial" charset="0"/>
              </a:rPr>
              <a:t> Les LR</a:t>
            </a:r>
            <a:r>
              <a:rPr lang="ru-RU" sz="2000" dirty="0">
                <a:solidFill>
                  <a:schemeClr val="tx1"/>
                </a:solidFill>
                <a:latin typeface="Times New Roman" pitchFamily="18" charset="0"/>
                <a:cs typeface="Arial" charset="0"/>
              </a:rPr>
              <a:t> </a:t>
            </a:r>
          </a:p>
          <a:p>
            <a:pPr defTabSz="822325"/>
            <a:r>
              <a:rPr lang="ru-RU" sz="2000" dirty="0">
                <a:solidFill>
                  <a:schemeClr val="tx1"/>
                </a:solidFill>
                <a:latin typeface="Times New Roman" pitchFamily="18" charset="0"/>
                <a:cs typeface="Arial" charset="0"/>
              </a:rPr>
              <a:t>13. </a:t>
            </a:r>
            <a:r>
              <a:rPr lang="en-US" sz="2000" dirty="0" err="1">
                <a:solidFill>
                  <a:schemeClr val="tx1"/>
                </a:solidFill>
                <a:latin typeface="Times New Roman" pitchFamily="18" charset="0"/>
                <a:cs typeface="Arial" charset="0"/>
              </a:rPr>
              <a:t>Prigranichnyi</a:t>
            </a:r>
            <a:r>
              <a:rPr lang="ru-RU" sz="2000" dirty="0">
                <a:solidFill>
                  <a:schemeClr val="tx1"/>
                </a:solidFill>
                <a:latin typeface="Times New Roman" pitchFamily="18" charset="0"/>
                <a:cs typeface="Arial" charset="0"/>
              </a:rPr>
              <a:t> </a:t>
            </a:r>
            <a:r>
              <a:rPr lang="en-US" sz="2000" dirty="0">
                <a:solidFill>
                  <a:schemeClr val="tx1"/>
                </a:solidFill>
                <a:latin typeface="Times New Roman" pitchFamily="18" charset="0"/>
                <a:cs typeface="Arial" charset="0"/>
              </a:rPr>
              <a:t>LR</a:t>
            </a:r>
            <a:r>
              <a:rPr lang="ru-RU" sz="2000" dirty="0">
                <a:solidFill>
                  <a:schemeClr val="tx1"/>
                </a:solidFill>
                <a:latin typeface="Times New Roman" pitchFamily="18" charset="0"/>
                <a:cs typeface="Arial" charset="0"/>
              </a:rPr>
              <a:t> </a:t>
            </a:r>
          </a:p>
          <a:p>
            <a:pPr defTabSz="822325"/>
            <a:r>
              <a:rPr lang="ru-RU" sz="2000" dirty="0">
                <a:solidFill>
                  <a:schemeClr val="tx1"/>
                </a:solidFill>
                <a:latin typeface="Times New Roman" pitchFamily="18" charset="0"/>
                <a:cs typeface="Arial" charset="0"/>
              </a:rPr>
              <a:t>14. </a:t>
            </a:r>
            <a:r>
              <a:rPr lang="en-US" sz="2000" dirty="0" err="1">
                <a:solidFill>
                  <a:schemeClr val="tx1"/>
                </a:solidFill>
                <a:latin typeface="Times New Roman" pitchFamily="18" charset="0"/>
                <a:cs typeface="Arial" charset="0"/>
              </a:rPr>
              <a:t>Ingermanlandsky</a:t>
            </a:r>
            <a:r>
              <a:rPr lang="en-US" sz="2000" dirty="0">
                <a:solidFill>
                  <a:schemeClr val="tx1"/>
                </a:solidFill>
                <a:latin typeface="Times New Roman" pitchFamily="18" charset="0"/>
                <a:cs typeface="Arial" charset="0"/>
              </a:rPr>
              <a:t> </a:t>
            </a:r>
            <a:r>
              <a:rPr lang="en-US" sz="2000" dirty="0" err="1">
                <a:solidFill>
                  <a:schemeClr val="tx1"/>
                </a:solidFill>
                <a:latin typeface="Times New Roman" pitchFamily="18" charset="0"/>
                <a:cs typeface="Arial" charset="0"/>
              </a:rPr>
              <a:t>zapovednik</a:t>
            </a:r>
            <a:endParaRPr lang="en-US" sz="2000" dirty="0">
              <a:solidFill>
                <a:schemeClr val="tx1"/>
              </a:solidFill>
              <a:latin typeface="Times New Roman" pitchFamily="18" charset="0"/>
              <a:cs typeface="Arial" charset="0"/>
            </a:endParaRPr>
          </a:p>
          <a:p>
            <a:pPr defTabSz="822325"/>
            <a:r>
              <a:rPr lang="en-US" sz="2000" dirty="0">
                <a:solidFill>
                  <a:schemeClr val="tx1"/>
                </a:solidFill>
                <a:latin typeface="Times New Roman" pitchFamily="18" charset="0"/>
                <a:cs typeface="Arial" charset="0"/>
              </a:rPr>
              <a:t>There are also some small-size LR :</a:t>
            </a:r>
            <a:r>
              <a:rPr lang="en-US" sz="2000" dirty="0" err="1">
                <a:solidFill>
                  <a:schemeClr val="tx1"/>
                </a:solidFill>
                <a:latin typeface="Times New Roman" pitchFamily="18" charset="0"/>
                <a:cs typeface="Arial" charset="0"/>
              </a:rPr>
              <a:t>Podkova</a:t>
            </a:r>
            <a:r>
              <a:rPr lang="en-US" sz="2000" dirty="0">
                <a:solidFill>
                  <a:schemeClr val="tx1"/>
                </a:solidFill>
                <a:latin typeface="Times New Roman" pitchFamily="18" charset="0"/>
                <a:cs typeface="Arial" charset="0"/>
              </a:rPr>
              <a:t>, </a:t>
            </a:r>
            <a:r>
              <a:rPr lang="en-US" sz="2000" dirty="0" err="1">
                <a:solidFill>
                  <a:schemeClr val="tx1"/>
                </a:solidFill>
                <a:latin typeface="Times New Roman" pitchFamily="18" charset="0"/>
                <a:cs typeface="Arial" charset="0"/>
              </a:rPr>
              <a:t>Kumi-porog</a:t>
            </a:r>
            <a:r>
              <a:rPr lang="en-US" sz="2000" dirty="0">
                <a:solidFill>
                  <a:schemeClr val="tx1"/>
                </a:solidFill>
                <a:latin typeface="Times New Roman" pitchFamily="18" charset="0"/>
                <a:cs typeface="Arial" charset="0"/>
              </a:rPr>
              <a:t>, PAs  of Karelian isthmus,  etc. </a:t>
            </a:r>
          </a:p>
          <a:p>
            <a:pPr defTabSz="822325"/>
            <a:endParaRPr lang="en-US" sz="2000" dirty="0">
              <a:solidFill>
                <a:schemeClr val="tx1"/>
              </a:solidFill>
              <a:latin typeface="Times New Roman" pitchFamily="18" charset="0"/>
              <a:cs typeface="Arial" charset="0"/>
            </a:endParaRPr>
          </a:p>
          <a:p>
            <a:pPr defTabSz="822325"/>
            <a:r>
              <a:rPr lang="en-US" sz="2000" dirty="0">
                <a:solidFill>
                  <a:schemeClr val="tx1"/>
                </a:solidFill>
                <a:latin typeface="Times New Roman" pitchFamily="18" charset="0"/>
                <a:cs typeface="Arial" charset="0"/>
              </a:rPr>
              <a:t>Total area of the above PAs is more than 800 000 ha</a:t>
            </a:r>
            <a:endParaRPr lang="ru-RU" sz="2000" dirty="0">
              <a:solidFill>
                <a:schemeClr val="tx1"/>
              </a:solidFill>
              <a:latin typeface="Times New Roman" pitchFamily="18" charset="0"/>
              <a:cs typeface="Arial" charset="0"/>
            </a:endParaRPr>
          </a:p>
        </p:txBody>
      </p:sp>
      <p:pic>
        <p:nvPicPr>
          <p:cNvPr id="7175" name="Рисунок 3" descr="Карельский перешеек.jpg"/>
          <p:cNvPicPr>
            <a:picLocks noChangeAspect="1"/>
          </p:cNvPicPr>
          <p:nvPr/>
        </p:nvPicPr>
        <p:blipFill>
          <a:blip r:embed="rId4" cstate="print"/>
          <a:srcRect/>
          <a:stretch>
            <a:fillRect/>
          </a:stretch>
        </p:blipFill>
        <p:spPr bwMode="auto">
          <a:xfrm>
            <a:off x="0" y="4652963"/>
            <a:ext cx="1692275" cy="1379537"/>
          </a:xfrm>
          <a:prstGeom prst="rect">
            <a:avLst/>
          </a:prstGeom>
          <a:noFill/>
          <a:ln w="9525">
            <a:noFill/>
            <a:miter lim="800000"/>
            <a:headEnd/>
            <a:tailEnd/>
          </a:ln>
        </p:spPr>
      </p:pic>
      <p:sp>
        <p:nvSpPr>
          <p:cNvPr id="7176" name="Line 12"/>
          <p:cNvSpPr>
            <a:spLocks noChangeShapeType="1"/>
          </p:cNvSpPr>
          <p:nvPr/>
        </p:nvSpPr>
        <p:spPr bwMode="auto">
          <a:xfrm>
            <a:off x="1547813" y="5805488"/>
            <a:ext cx="360362" cy="503237"/>
          </a:xfrm>
          <a:prstGeom prst="line">
            <a:avLst/>
          </a:prstGeom>
          <a:noFill/>
          <a:ln w="63500">
            <a:solidFill>
              <a:schemeClr val="bg1"/>
            </a:solidFill>
            <a:round/>
            <a:headEnd/>
            <a:tailEnd type="triangle" w="med" len="med"/>
          </a:ln>
        </p:spPr>
        <p:txBody>
          <a:bodyPr/>
          <a:lstStyle/>
          <a:p>
            <a:endParaRPr lang="ru-RU"/>
          </a:p>
        </p:txBody>
      </p:sp>
      <p:pic>
        <p:nvPicPr>
          <p:cNvPr id="11" name="Picture 7"/>
          <p:cNvPicPr>
            <a:picLocks noChangeAspect="1" noChangeArrowheads="1"/>
          </p:cNvPicPr>
          <p:nvPr/>
        </p:nvPicPr>
        <p:blipFill>
          <a:blip r:embed="rId5"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email"/>
          <a:srcRect/>
          <a:stretch>
            <a:fillRect/>
          </a:stretch>
        </p:blipFill>
        <p:spPr bwMode="auto">
          <a:xfrm>
            <a:off x="5053013" y="1628775"/>
            <a:ext cx="3552825" cy="2663825"/>
          </a:xfrm>
          <a:prstGeom prst="rect">
            <a:avLst/>
          </a:prstGeom>
          <a:noFill/>
          <a:ln w="9525">
            <a:noFill/>
            <a:miter lim="800000"/>
            <a:headEnd/>
            <a:tailEnd/>
          </a:ln>
        </p:spPr>
      </p:pic>
      <p:sp>
        <p:nvSpPr>
          <p:cNvPr id="64515" name="Rectangle 8"/>
          <p:cNvSpPr>
            <a:spLocks noChangeArrowheads="1"/>
          </p:cNvSpPr>
          <p:nvPr/>
        </p:nvSpPr>
        <p:spPr bwMode="auto">
          <a:xfrm>
            <a:off x="1403648" y="-27384"/>
            <a:ext cx="7740352" cy="1745093"/>
          </a:xfrm>
          <a:prstGeom prst="rect">
            <a:avLst/>
          </a:prstGeom>
          <a:noFill/>
          <a:ln w="9525">
            <a:noFill/>
            <a:miter lim="800000"/>
            <a:headEnd/>
            <a:tailEnd/>
          </a:ln>
        </p:spPr>
        <p:txBody>
          <a:bodyPr wrap="square" lIns="82296" tIns="41148" rIns="82296" bIns="41148">
            <a:spAutoFit/>
          </a:bodyPr>
          <a:lstStyle/>
          <a:p>
            <a:pPr algn="ctr" defTabSz="822325">
              <a:defRPr/>
            </a:pPr>
            <a:r>
              <a:rPr lang="en-US" sz="3600" dirty="0">
                <a:solidFill>
                  <a:schemeClr val="tx1"/>
                </a:solidFill>
                <a:effectLst>
                  <a:outerShdw blurRad="38100" dist="38100" dir="2700000" algn="tl">
                    <a:srgbClr val="C0C0C0"/>
                  </a:outerShdw>
                </a:effectLst>
                <a:cs typeface="Arial" charset="0"/>
              </a:rPr>
              <a:t>Green Belt of </a:t>
            </a:r>
            <a:r>
              <a:rPr lang="en-US" sz="3600" dirty="0" err="1">
                <a:solidFill>
                  <a:schemeClr val="tx1"/>
                </a:solidFill>
                <a:effectLst>
                  <a:outerShdw blurRad="38100" dist="38100" dir="2700000" algn="tl">
                    <a:srgbClr val="C0C0C0"/>
                  </a:outerShdw>
                </a:effectLst>
                <a:cs typeface="Arial" charset="0"/>
              </a:rPr>
              <a:t>Fennoscandia</a:t>
            </a:r>
            <a:r>
              <a:rPr lang="en-US" sz="3600" dirty="0">
                <a:solidFill>
                  <a:schemeClr val="tx1"/>
                </a:solidFill>
                <a:effectLst>
                  <a:outerShdw blurRad="38100" dist="38100" dir="2700000" algn="tl">
                    <a:srgbClr val="C0C0C0"/>
                  </a:outerShdw>
                </a:effectLst>
                <a:cs typeface="Arial" charset="0"/>
              </a:rPr>
              <a:t> seminar in </a:t>
            </a:r>
            <a:r>
              <a:rPr lang="en-US" sz="3600" dirty="0" smtClean="0">
                <a:solidFill>
                  <a:schemeClr val="tx1"/>
                </a:solidFill>
                <a:effectLst>
                  <a:outerShdw blurRad="38100" dist="38100" dir="2700000" algn="tl">
                    <a:srgbClr val="C0C0C0"/>
                  </a:outerShdw>
                </a:effectLst>
                <a:cs typeface="Arial" charset="0"/>
              </a:rPr>
              <a:t>Petrozavodsk, Russia</a:t>
            </a:r>
            <a:r>
              <a:rPr lang="ru-RU" sz="3600" dirty="0" smtClean="0">
                <a:solidFill>
                  <a:schemeClr val="tx1"/>
                </a:solidFill>
                <a:effectLst>
                  <a:outerShdw blurRad="38100" dist="38100" dir="2700000" algn="tl">
                    <a:srgbClr val="C0C0C0"/>
                  </a:outerShdw>
                </a:effectLst>
                <a:cs typeface="Arial" charset="0"/>
              </a:rPr>
              <a:t> </a:t>
            </a:r>
            <a:r>
              <a:rPr lang="en-US" sz="3600" dirty="0">
                <a:solidFill>
                  <a:schemeClr val="tx1"/>
                </a:solidFill>
                <a:effectLst>
                  <a:outerShdw blurRad="38100" dist="38100" dir="2700000" algn="tl">
                    <a:srgbClr val="C0C0C0"/>
                  </a:outerShdw>
                </a:effectLst>
                <a:cs typeface="Arial" charset="0"/>
              </a:rPr>
              <a:t>(June, 2008)</a:t>
            </a:r>
            <a:endParaRPr lang="ru-RU" sz="3600" dirty="0">
              <a:solidFill>
                <a:schemeClr val="tx1"/>
              </a:solidFill>
              <a:effectLst>
                <a:outerShdw blurRad="38100" dist="38100" dir="2700000" algn="tl">
                  <a:srgbClr val="C0C0C0"/>
                </a:outerShdw>
              </a:effectLst>
              <a:cs typeface="Arial" charset="0"/>
            </a:endParaRPr>
          </a:p>
        </p:txBody>
      </p:sp>
      <p:pic>
        <p:nvPicPr>
          <p:cNvPr id="8196" name="Picture 9"/>
          <p:cNvPicPr>
            <a:picLocks noChangeAspect="1" noChangeArrowheads="1"/>
          </p:cNvPicPr>
          <p:nvPr/>
        </p:nvPicPr>
        <p:blipFill>
          <a:blip r:embed="rId4" cstate="email"/>
          <a:srcRect/>
          <a:stretch>
            <a:fillRect/>
          </a:stretch>
        </p:blipFill>
        <p:spPr bwMode="auto">
          <a:xfrm>
            <a:off x="1331913" y="1628775"/>
            <a:ext cx="3490912" cy="2692400"/>
          </a:xfrm>
          <a:prstGeom prst="rect">
            <a:avLst/>
          </a:prstGeom>
          <a:noFill/>
          <a:ln w="9525">
            <a:noFill/>
            <a:miter lim="800000"/>
            <a:headEnd/>
            <a:tailEnd/>
          </a:ln>
        </p:spPr>
      </p:pic>
      <p:sp>
        <p:nvSpPr>
          <p:cNvPr id="8197" name="TextBox 6"/>
          <p:cNvSpPr txBox="1">
            <a:spLocks noChangeArrowheads="1"/>
          </p:cNvSpPr>
          <p:nvPr/>
        </p:nvSpPr>
        <p:spPr bwMode="auto">
          <a:xfrm>
            <a:off x="357158" y="4429132"/>
            <a:ext cx="8786842" cy="1815882"/>
          </a:xfrm>
          <a:prstGeom prst="rect">
            <a:avLst/>
          </a:prstGeom>
          <a:noFill/>
          <a:ln w="9525">
            <a:noFill/>
            <a:miter lim="800000"/>
            <a:headEnd/>
            <a:tailEnd/>
          </a:ln>
        </p:spPr>
        <p:txBody>
          <a:bodyPr wrap="square">
            <a:spAutoFit/>
          </a:bodyPr>
          <a:lstStyle/>
          <a:p>
            <a:r>
              <a:rPr lang="en-US" sz="2800" dirty="0">
                <a:solidFill>
                  <a:schemeClr val="tx1"/>
                </a:solidFill>
              </a:rPr>
              <a:t>15-year period of the Green Belt of </a:t>
            </a:r>
            <a:r>
              <a:rPr lang="en-US" sz="2800" dirty="0" err="1">
                <a:solidFill>
                  <a:schemeClr val="tx1"/>
                </a:solidFill>
              </a:rPr>
              <a:t>Fennoscandia</a:t>
            </a:r>
            <a:r>
              <a:rPr lang="en-US" sz="2800" dirty="0">
                <a:solidFill>
                  <a:schemeClr val="tx1"/>
                </a:solidFill>
              </a:rPr>
              <a:t> development was marked by Green Belt of </a:t>
            </a:r>
            <a:r>
              <a:rPr lang="en-US" sz="2800" dirty="0" err="1">
                <a:solidFill>
                  <a:schemeClr val="tx1"/>
                </a:solidFill>
              </a:rPr>
              <a:t>Fennoscandia</a:t>
            </a:r>
            <a:r>
              <a:rPr lang="en-US" sz="2800" dirty="0">
                <a:solidFill>
                  <a:schemeClr val="tx1"/>
                </a:solidFill>
              </a:rPr>
              <a:t> seminar. The seminar launched a new phase in GBF </a:t>
            </a:r>
            <a:r>
              <a:rPr lang="en-US" sz="2800" dirty="0" smtClean="0">
                <a:solidFill>
                  <a:schemeClr val="tx1"/>
                </a:solidFill>
              </a:rPr>
              <a:t>studies.</a:t>
            </a:r>
            <a:endParaRPr lang="ru-RU" sz="2800" dirty="0">
              <a:solidFill>
                <a:schemeClr val="tx1"/>
              </a:solidFill>
            </a:endParaRPr>
          </a:p>
        </p:txBody>
      </p:sp>
      <p:pic>
        <p:nvPicPr>
          <p:cNvPr id="8" name="Picture 7"/>
          <p:cNvPicPr>
            <a:picLocks noChangeAspect="1" noChangeArrowheads="1"/>
          </p:cNvPicPr>
          <p:nvPr/>
        </p:nvPicPr>
        <p:blipFill>
          <a:blip r:embed="rId5"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a:noFill/>
        </p:spPr>
        <p:txBody>
          <a:bodyPr/>
          <a:lstStyle/>
          <a:p>
            <a:fld id="{4B67B81E-27CC-46E3-9840-1B87D071D9D9}" type="slidenum">
              <a:rPr lang="ru-RU" smtClean="0"/>
              <a:pPr/>
              <a:t>8</a:t>
            </a:fld>
            <a:endParaRPr lang="ru-RU" smtClean="0"/>
          </a:p>
        </p:txBody>
      </p:sp>
      <p:sp>
        <p:nvSpPr>
          <p:cNvPr id="9219" name="Rectangle 3"/>
          <p:cNvSpPr>
            <a:spLocks noGrp="1" noChangeArrowheads="1"/>
          </p:cNvSpPr>
          <p:nvPr>
            <p:ph type="body" idx="4294967295"/>
          </p:nvPr>
        </p:nvSpPr>
        <p:spPr>
          <a:xfrm>
            <a:off x="395536" y="1829723"/>
            <a:ext cx="5184130" cy="2031325"/>
          </a:xfrm>
        </p:spPr>
        <p:txBody>
          <a:bodyPr wrap="square">
            <a:spAutoFit/>
          </a:bodyPr>
          <a:lstStyle/>
          <a:p>
            <a:pPr marL="0">
              <a:lnSpc>
                <a:spcPct val="90000"/>
              </a:lnSpc>
              <a:buFontTx/>
              <a:buNone/>
            </a:pPr>
            <a:r>
              <a:rPr lang="en-US" sz="2800" b="1" dirty="0" smtClean="0"/>
              <a:t>One of the first steps  of realization seminar decisions was organizing of Russian-Finnish project “Developing of the GBF” (2009–2010)</a:t>
            </a:r>
            <a:endParaRPr lang="ru-RU" sz="2800" b="1" dirty="0" smtClean="0"/>
          </a:p>
        </p:txBody>
      </p:sp>
      <p:pic>
        <p:nvPicPr>
          <p:cNvPr id="9220" name="Picture 4"/>
          <p:cNvPicPr>
            <a:picLocks noChangeAspect="1" noChangeArrowheads="1"/>
          </p:cNvPicPr>
          <p:nvPr/>
        </p:nvPicPr>
        <p:blipFill>
          <a:blip r:embed="rId3" cstate="email"/>
          <a:srcRect/>
          <a:stretch>
            <a:fillRect/>
          </a:stretch>
        </p:blipFill>
        <p:spPr bwMode="auto">
          <a:xfrm>
            <a:off x="5648325" y="1412875"/>
            <a:ext cx="3495675" cy="2663825"/>
          </a:xfrm>
          <a:prstGeom prst="rect">
            <a:avLst/>
          </a:prstGeom>
          <a:noFill/>
          <a:ln w="9525">
            <a:noFill/>
            <a:miter lim="800000"/>
            <a:headEnd/>
            <a:tailEnd/>
          </a:ln>
        </p:spPr>
      </p:pic>
      <p:sp>
        <p:nvSpPr>
          <p:cNvPr id="43012" name="Rectangle 2"/>
          <p:cNvSpPr>
            <a:spLocks noChangeArrowheads="1"/>
          </p:cNvSpPr>
          <p:nvPr/>
        </p:nvSpPr>
        <p:spPr bwMode="auto">
          <a:xfrm>
            <a:off x="1187450" y="0"/>
            <a:ext cx="7956550" cy="1268413"/>
          </a:xfrm>
          <a:prstGeom prst="rect">
            <a:avLst/>
          </a:prstGeom>
          <a:noFill/>
          <a:ln w="9525">
            <a:noFill/>
            <a:miter lim="800000"/>
            <a:headEnd/>
            <a:tailEnd/>
          </a:ln>
        </p:spPr>
        <p:txBody>
          <a:bodyPr lIns="82296" tIns="41148" rIns="82296" bIns="41148" anchor="ctr"/>
          <a:lstStyle/>
          <a:p>
            <a:pPr algn="ctr" eaLnBrk="0" hangingPunct="0">
              <a:defRPr/>
            </a:pPr>
            <a:r>
              <a:rPr lang="en-US" sz="3600" dirty="0">
                <a:solidFill>
                  <a:schemeClr val="tx1"/>
                </a:solidFill>
                <a:effectLst>
                  <a:outerShdw blurRad="38100" dist="38100" dir="2700000" algn="tl">
                    <a:srgbClr val="C0C0C0"/>
                  </a:outerShdw>
                </a:effectLst>
                <a:cs typeface="Arial" charset="0"/>
              </a:rPr>
              <a:t>Russian-Finnish project</a:t>
            </a:r>
            <a:br>
              <a:rPr lang="en-US" sz="3600" dirty="0">
                <a:solidFill>
                  <a:schemeClr val="tx1"/>
                </a:solidFill>
                <a:effectLst>
                  <a:outerShdw blurRad="38100" dist="38100" dir="2700000" algn="tl">
                    <a:srgbClr val="C0C0C0"/>
                  </a:outerShdw>
                </a:effectLst>
                <a:cs typeface="Arial" charset="0"/>
              </a:rPr>
            </a:br>
            <a:r>
              <a:rPr lang="ru-RU" sz="3600" dirty="0">
                <a:solidFill>
                  <a:schemeClr val="tx1"/>
                </a:solidFill>
                <a:effectLst>
                  <a:outerShdw blurRad="38100" dist="38100" dir="2700000" algn="tl">
                    <a:srgbClr val="C0C0C0"/>
                  </a:outerShdw>
                </a:effectLst>
                <a:cs typeface="Arial" charset="0"/>
              </a:rPr>
              <a:t> «</a:t>
            </a:r>
            <a:r>
              <a:rPr lang="en-US" sz="3600" dirty="0">
                <a:solidFill>
                  <a:schemeClr val="tx1"/>
                </a:solidFill>
                <a:effectLst>
                  <a:outerShdw blurRad="38100" dist="38100" dir="2700000" algn="tl">
                    <a:srgbClr val="C0C0C0"/>
                  </a:outerShdw>
                </a:effectLst>
                <a:cs typeface="Arial" charset="0"/>
              </a:rPr>
              <a:t>Green Belt of </a:t>
            </a:r>
            <a:r>
              <a:rPr lang="en-US" sz="3600" dirty="0" err="1">
                <a:solidFill>
                  <a:schemeClr val="tx1"/>
                </a:solidFill>
                <a:effectLst>
                  <a:outerShdw blurRad="38100" dist="38100" dir="2700000" algn="tl">
                    <a:srgbClr val="C0C0C0"/>
                  </a:outerShdw>
                </a:effectLst>
                <a:cs typeface="Arial" charset="0"/>
              </a:rPr>
              <a:t>Fennoscandia</a:t>
            </a:r>
            <a:r>
              <a:rPr lang="ru-RU" sz="3600" dirty="0">
                <a:solidFill>
                  <a:schemeClr val="tx1"/>
                </a:solidFill>
                <a:effectLst>
                  <a:outerShdw blurRad="38100" dist="38100" dir="2700000" algn="tl">
                    <a:srgbClr val="C0C0C0"/>
                  </a:outerShdw>
                </a:effectLst>
                <a:cs typeface="Arial" charset="0"/>
              </a:rPr>
              <a:t>»</a:t>
            </a:r>
          </a:p>
        </p:txBody>
      </p:sp>
      <p:pic>
        <p:nvPicPr>
          <p:cNvPr id="9222" name="Picture 7"/>
          <p:cNvPicPr>
            <a:picLocks noChangeAspect="1" noChangeArrowheads="1"/>
          </p:cNvPicPr>
          <p:nvPr/>
        </p:nvPicPr>
        <p:blipFill>
          <a:blip r:embed="rId4" cstate="email"/>
          <a:srcRect/>
          <a:stretch>
            <a:fillRect/>
          </a:stretch>
        </p:blipFill>
        <p:spPr bwMode="auto">
          <a:xfrm>
            <a:off x="0" y="4375150"/>
            <a:ext cx="9144000" cy="2482850"/>
          </a:xfrm>
          <a:prstGeom prst="rect">
            <a:avLst/>
          </a:prstGeom>
          <a:noFill/>
          <a:ln w="9525">
            <a:noFill/>
            <a:miter lim="800000"/>
            <a:headEnd/>
            <a:tailEnd/>
          </a:ln>
        </p:spPr>
      </p:pic>
      <p:pic>
        <p:nvPicPr>
          <p:cNvPr id="8" name="Picture 7"/>
          <p:cNvPicPr>
            <a:picLocks noChangeAspect="1" noChangeArrowheads="1"/>
          </p:cNvPicPr>
          <p:nvPr/>
        </p:nvPicPr>
        <p:blipFill>
          <a:blip r:embed="rId5"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C0568760-BD3A-4434-9A07-E7B8087A7901}" type="slidenum">
              <a:rPr lang="ru-RU" smtClean="0"/>
              <a:pPr/>
              <a:t>9</a:t>
            </a:fld>
            <a:endParaRPr lang="ru-RU" smtClean="0"/>
          </a:p>
        </p:txBody>
      </p:sp>
      <p:sp>
        <p:nvSpPr>
          <p:cNvPr id="111618" name="Rectangle 2"/>
          <p:cNvSpPr>
            <a:spLocks noGrp="1" noChangeArrowheads="1"/>
          </p:cNvSpPr>
          <p:nvPr>
            <p:ph type="title" idx="4294967295"/>
          </p:nvPr>
        </p:nvSpPr>
        <p:spPr>
          <a:xfrm>
            <a:off x="1116013" y="0"/>
            <a:ext cx="8027987" cy="1331913"/>
          </a:xfrm>
        </p:spPr>
        <p:txBody>
          <a:bodyPr/>
          <a:lstStyle/>
          <a:p>
            <a:pPr eaLnBrk="1" hangingPunct="1">
              <a:defRPr/>
            </a:pPr>
            <a:r>
              <a:rPr lang="en-US" sz="3600" b="1" dirty="0" smtClean="0">
                <a:solidFill>
                  <a:schemeClr val="tx1"/>
                </a:solidFill>
                <a:effectLst>
                  <a:outerShdw blurRad="38100" dist="38100" dir="2700000" algn="tl">
                    <a:srgbClr val="C0C0C0"/>
                  </a:outerShdw>
                </a:effectLst>
              </a:rPr>
              <a:t>Seminar determined GBF </a:t>
            </a:r>
            <a:r>
              <a:rPr lang="en-US" sz="3600" b="1" dirty="0" err="1" smtClean="0">
                <a:solidFill>
                  <a:schemeClr val="tx1"/>
                </a:solidFill>
                <a:effectLst>
                  <a:outerShdw blurRad="38100" dist="38100" dir="2700000" algn="tl">
                    <a:srgbClr val="C0C0C0"/>
                  </a:outerShdw>
                </a:effectLst>
              </a:rPr>
              <a:t>programme</a:t>
            </a:r>
            <a:r>
              <a:rPr lang="en-US" sz="3600" b="1" dirty="0" smtClean="0">
                <a:solidFill>
                  <a:schemeClr val="tx1"/>
                </a:solidFill>
                <a:effectLst>
                  <a:outerShdw blurRad="38100" dist="38100" dir="2700000" algn="tl">
                    <a:srgbClr val="C0C0C0"/>
                  </a:outerShdw>
                </a:effectLst>
              </a:rPr>
              <a:t> objective as</a:t>
            </a:r>
            <a:endParaRPr lang="ru-RU" sz="3600" b="1" dirty="0" smtClean="0">
              <a:solidFill>
                <a:schemeClr val="tx1"/>
              </a:solidFill>
              <a:effectLst>
                <a:outerShdw blurRad="38100" dist="38100" dir="2700000" algn="tl">
                  <a:srgbClr val="C0C0C0"/>
                </a:outerShdw>
              </a:effectLst>
            </a:endParaRPr>
          </a:p>
        </p:txBody>
      </p:sp>
      <p:sp>
        <p:nvSpPr>
          <p:cNvPr id="10244" name="Rectangle 3"/>
          <p:cNvSpPr>
            <a:spLocks noGrp="1" noChangeArrowheads="1"/>
          </p:cNvSpPr>
          <p:nvPr>
            <p:ph type="body" idx="4294967295"/>
          </p:nvPr>
        </p:nvSpPr>
        <p:spPr>
          <a:xfrm>
            <a:off x="142844" y="4572000"/>
            <a:ext cx="9001156" cy="2143125"/>
          </a:xfrm>
        </p:spPr>
        <p:txBody>
          <a:bodyPr/>
          <a:lstStyle/>
          <a:p>
            <a:pPr marL="0" eaLnBrk="1" hangingPunct="1">
              <a:lnSpc>
                <a:spcPct val="90000"/>
              </a:lnSpc>
              <a:buFontTx/>
              <a:buNone/>
            </a:pPr>
            <a:r>
              <a:rPr lang="en-US" sz="2500" b="1" dirty="0" smtClean="0"/>
              <a:t>To research into natural complexes on both sides of the Russian-Finnish border and to prepare scientific substantiation for organizing integral environmental-economic space in order to conserve unique northern nature and to develop the territories with regard to historical and cultural</a:t>
            </a:r>
            <a:r>
              <a:rPr lang="ru-RU" sz="2500" b="1" dirty="0" smtClean="0"/>
              <a:t> </a:t>
            </a:r>
            <a:r>
              <a:rPr lang="en-US" sz="2500" b="1" dirty="0" smtClean="0"/>
              <a:t>features of the peoples living </a:t>
            </a:r>
            <a:r>
              <a:rPr lang="en-US" sz="2500" b="1" dirty="0" smtClean="0"/>
              <a:t>there.</a:t>
            </a:r>
            <a:endParaRPr lang="ru-RU" sz="2500" b="1" dirty="0" smtClean="0"/>
          </a:p>
        </p:txBody>
      </p:sp>
      <p:sp>
        <p:nvSpPr>
          <p:cNvPr id="10245" name="Rectangle 5"/>
          <p:cNvSpPr>
            <a:spLocks noChangeArrowheads="1"/>
          </p:cNvSpPr>
          <p:nvPr/>
        </p:nvSpPr>
        <p:spPr bwMode="auto">
          <a:xfrm>
            <a:off x="1187450" y="3716338"/>
            <a:ext cx="2257425" cy="625475"/>
          </a:xfrm>
          <a:prstGeom prst="rect">
            <a:avLst/>
          </a:prstGeom>
          <a:solidFill>
            <a:srgbClr val="808000"/>
          </a:solidFill>
          <a:ln w="12700">
            <a:solidFill>
              <a:schemeClr val="tx1"/>
            </a:solidFill>
            <a:miter lim="800000"/>
            <a:headEnd/>
            <a:tailEnd/>
          </a:ln>
        </p:spPr>
        <p:txBody>
          <a:bodyPr wrap="none" lIns="91439" tIns="45719" rIns="91439" bIns="45719" anchor="ctr"/>
          <a:lstStyle/>
          <a:p>
            <a:pPr algn="ctr" eaLnBrk="0" hangingPunct="0"/>
            <a:r>
              <a:rPr lang="en-US" sz="2400">
                <a:solidFill>
                  <a:schemeClr val="bg1"/>
                </a:solidFill>
                <a:cs typeface="Arial" charset="0"/>
              </a:rPr>
              <a:t>Economy</a:t>
            </a:r>
            <a:endParaRPr lang="ru-RU" sz="2400">
              <a:solidFill>
                <a:schemeClr val="bg1"/>
              </a:solidFill>
              <a:cs typeface="Arial" charset="0"/>
            </a:endParaRPr>
          </a:p>
        </p:txBody>
      </p:sp>
      <p:sp>
        <p:nvSpPr>
          <p:cNvPr id="10246" name="Rectangle 6"/>
          <p:cNvSpPr>
            <a:spLocks noChangeArrowheads="1"/>
          </p:cNvSpPr>
          <p:nvPr/>
        </p:nvSpPr>
        <p:spPr bwMode="auto">
          <a:xfrm>
            <a:off x="5795963" y="3716338"/>
            <a:ext cx="2257425" cy="622300"/>
          </a:xfrm>
          <a:prstGeom prst="rect">
            <a:avLst/>
          </a:prstGeom>
          <a:solidFill>
            <a:srgbClr val="808000"/>
          </a:solidFill>
          <a:ln w="12700">
            <a:solidFill>
              <a:schemeClr val="tx1"/>
            </a:solidFill>
            <a:miter lim="800000"/>
            <a:headEnd/>
            <a:tailEnd/>
          </a:ln>
        </p:spPr>
        <p:txBody>
          <a:bodyPr wrap="none" lIns="91439" tIns="45719" rIns="91439" bIns="45719" anchor="ctr"/>
          <a:lstStyle/>
          <a:p>
            <a:pPr algn="ctr" eaLnBrk="0" hangingPunct="0"/>
            <a:r>
              <a:rPr lang="en-US" sz="2400">
                <a:solidFill>
                  <a:schemeClr val="bg1"/>
                </a:solidFill>
                <a:cs typeface="Arial" charset="0"/>
              </a:rPr>
              <a:t>Society</a:t>
            </a:r>
            <a:endParaRPr lang="ru-RU" sz="2400">
              <a:solidFill>
                <a:schemeClr val="bg1"/>
              </a:solidFill>
              <a:cs typeface="Arial" charset="0"/>
            </a:endParaRPr>
          </a:p>
        </p:txBody>
      </p:sp>
      <p:sp>
        <p:nvSpPr>
          <p:cNvPr id="10247" name="Rectangle 7"/>
          <p:cNvSpPr>
            <a:spLocks noChangeArrowheads="1"/>
          </p:cNvSpPr>
          <p:nvPr/>
        </p:nvSpPr>
        <p:spPr bwMode="auto">
          <a:xfrm>
            <a:off x="3348038" y="1557338"/>
            <a:ext cx="2257425" cy="620712"/>
          </a:xfrm>
          <a:prstGeom prst="rect">
            <a:avLst/>
          </a:prstGeom>
          <a:solidFill>
            <a:srgbClr val="808000"/>
          </a:solidFill>
          <a:ln w="12700">
            <a:solidFill>
              <a:schemeClr val="tx1"/>
            </a:solidFill>
            <a:miter lim="800000"/>
            <a:headEnd/>
            <a:tailEnd/>
          </a:ln>
        </p:spPr>
        <p:txBody>
          <a:bodyPr wrap="none" lIns="91439" tIns="45719" rIns="91439" bIns="45719" anchor="ctr"/>
          <a:lstStyle/>
          <a:p>
            <a:pPr algn="ctr" eaLnBrk="0" hangingPunct="0"/>
            <a:r>
              <a:rPr lang="en-US" sz="2400">
                <a:solidFill>
                  <a:schemeClr val="bg1"/>
                </a:solidFill>
                <a:cs typeface="Arial" charset="0"/>
              </a:rPr>
              <a:t>Environment</a:t>
            </a:r>
            <a:endParaRPr lang="ru-RU" sz="2400">
              <a:solidFill>
                <a:schemeClr val="bg1"/>
              </a:solidFill>
              <a:cs typeface="Arial" charset="0"/>
            </a:endParaRPr>
          </a:p>
        </p:txBody>
      </p:sp>
      <p:sp>
        <p:nvSpPr>
          <p:cNvPr id="10248" name="AutoShape 8"/>
          <p:cNvSpPr>
            <a:spLocks noChangeArrowheads="1"/>
          </p:cNvSpPr>
          <p:nvPr/>
        </p:nvSpPr>
        <p:spPr bwMode="auto">
          <a:xfrm>
            <a:off x="3563938" y="3789363"/>
            <a:ext cx="2120900" cy="503237"/>
          </a:xfrm>
          <a:prstGeom prst="leftRightArrow">
            <a:avLst>
              <a:gd name="adj1" fmla="val 50000"/>
              <a:gd name="adj2" fmla="val 84290"/>
            </a:avLst>
          </a:prstGeom>
          <a:solidFill>
            <a:srgbClr val="FFFF00"/>
          </a:solidFill>
          <a:ln w="12700">
            <a:solidFill>
              <a:schemeClr val="tx1"/>
            </a:solidFill>
            <a:miter lim="800000"/>
            <a:headEnd/>
            <a:tailEnd/>
          </a:ln>
        </p:spPr>
        <p:txBody>
          <a:bodyPr wrap="none" lIns="91439" tIns="45719" rIns="91439" bIns="45719" anchor="ctr"/>
          <a:lstStyle/>
          <a:p>
            <a:endParaRPr lang="en-US" sz="1800" b="0">
              <a:solidFill>
                <a:schemeClr val="tx1"/>
              </a:solidFill>
              <a:cs typeface="Arial" charset="0"/>
            </a:endParaRPr>
          </a:p>
        </p:txBody>
      </p:sp>
      <p:sp>
        <p:nvSpPr>
          <p:cNvPr id="10249" name="AutoShape 9"/>
          <p:cNvSpPr>
            <a:spLocks noChangeArrowheads="1"/>
          </p:cNvSpPr>
          <p:nvPr/>
        </p:nvSpPr>
        <p:spPr bwMode="auto">
          <a:xfrm rot="-2880000">
            <a:off x="6156325" y="1916113"/>
            <a:ext cx="522287" cy="1963738"/>
          </a:xfrm>
          <a:prstGeom prst="upDownArrow">
            <a:avLst>
              <a:gd name="adj1" fmla="val 50000"/>
              <a:gd name="adj2" fmla="val 75198"/>
            </a:avLst>
          </a:prstGeom>
          <a:solidFill>
            <a:srgbClr val="FFFF00"/>
          </a:solidFill>
          <a:ln w="12700">
            <a:solidFill>
              <a:schemeClr val="tx1"/>
            </a:solidFill>
            <a:miter lim="800000"/>
            <a:headEnd/>
            <a:tailEnd/>
          </a:ln>
        </p:spPr>
        <p:txBody>
          <a:bodyPr vert="eaVert" wrap="none" lIns="91439" tIns="45719" rIns="91439" bIns="45719" anchor="ctr"/>
          <a:lstStyle/>
          <a:p>
            <a:endParaRPr lang="en-US" sz="1800" b="0">
              <a:solidFill>
                <a:schemeClr val="tx1"/>
              </a:solidFill>
              <a:cs typeface="Arial" charset="0"/>
            </a:endParaRPr>
          </a:p>
        </p:txBody>
      </p:sp>
      <p:sp>
        <p:nvSpPr>
          <p:cNvPr id="10250" name="AutoShape 10"/>
          <p:cNvSpPr>
            <a:spLocks noChangeArrowheads="1"/>
          </p:cNvSpPr>
          <p:nvPr/>
        </p:nvSpPr>
        <p:spPr bwMode="auto">
          <a:xfrm rot="2773124">
            <a:off x="2338387" y="1951038"/>
            <a:ext cx="525463" cy="1944688"/>
          </a:xfrm>
          <a:prstGeom prst="upDownArrow">
            <a:avLst>
              <a:gd name="adj1" fmla="val 50000"/>
              <a:gd name="adj2" fmla="val 74018"/>
            </a:avLst>
          </a:prstGeom>
          <a:solidFill>
            <a:srgbClr val="FFFF00"/>
          </a:solidFill>
          <a:ln w="12700">
            <a:solidFill>
              <a:schemeClr val="tx1"/>
            </a:solidFill>
            <a:miter lim="800000"/>
            <a:headEnd/>
            <a:tailEnd/>
          </a:ln>
        </p:spPr>
        <p:txBody>
          <a:bodyPr rot="10800000" vert="eaVert" wrap="none" lIns="91439" tIns="45719" rIns="91439" bIns="45719" anchor="ctr"/>
          <a:lstStyle/>
          <a:p>
            <a:endParaRPr lang="en-US" sz="1800" b="0">
              <a:solidFill>
                <a:schemeClr val="tx1"/>
              </a:solidFill>
              <a:cs typeface="Arial" charset="0"/>
            </a:endParaRPr>
          </a:p>
        </p:txBody>
      </p:sp>
      <p:pic>
        <p:nvPicPr>
          <p:cNvPr id="12" name="Picture 7"/>
          <p:cNvPicPr>
            <a:picLocks noChangeAspect="1" noChangeArrowheads="1"/>
          </p:cNvPicPr>
          <p:nvPr/>
        </p:nvPicPr>
        <p:blipFill>
          <a:blip r:embed="rId3" cstate="email"/>
          <a:srcRect/>
          <a:stretch>
            <a:fillRect/>
          </a:stretch>
        </p:blipFill>
        <p:spPr bwMode="auto">
          <a:xfrm>
            <a:off x="107504" y="116632"/>
            <a:ext cx="1259632" cy="1366381"/>
          </a:xfrm>
          <a:prstGeom prst="rect">
            <a:avLst/>
          </a:prstGeom>
          <a:noFill/>
          <a:ln w="9525">
            <a:noFill/>
            <a:miter lim="800000"/>
            <a:headEnd/>
            <a:tailEnd/>
          </a:ln>
          <a:effectLst>
            <a:outerShdw blurRad="393700" dist="101600" dir="11160000" algn="ctr" rotWithShape="0">
              <a:srgbClr val="000000">
                <a:alpha val="47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КарНЦ скульпт">
  <a:themeElements>
    <a:clrScheme name="КарНЦ скульпт-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КарНЦ скульпт-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400" b="1" i="0" u="none" strike="noStrike" cap="none" normalizeH="0" baseline="0" smtClean="0">
            <a:ln>
              <a:noFill/>
            </a:ln>
            <a:solidFill>
              <a:srgbClr val="063C1B"/>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400" b="1" i="0" u="none" strike="noStrike" cap="none" normalizeH="0" baseline="0" smtClean="0">
            <a:ln>
              <a:noFill/>
            </a:ln>
            <a:solidFill>
              <a:srgbClr val="063C1B"/>
            </a:solidFill>
            <a:effectLst/>
            <a:latin typeface="Arial" charset="0"/>
          </a:defRPr>
        </a:defPPr>
      </a:lstStyle>
    </a:lnDef>
  </a:objectDefaults>
  <a:extraClrSchemeLst>
    <a:extraClrScheme>
      <a:clrScheme name="КарНЦ скульпт-шабло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КарНЦ скульпт-шаблон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КарНЦ скульпт-шаблон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КарНЦ скульпт-шаблон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КарНЦ скульпт-шаблон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КарНЦ скульпт-шаблон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КарНЦ скульпт-шаблон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КарНЦ скульпт-шаблон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КарНЦ скульпт-шаблон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КарНЦ скульпт-шаблон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КарНЦ скульпт-шаблон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КарНЦ скульпт-шаблон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4942</TotalTime>
  <Words>1385</Words>
  <Application>Microsoft Office PowerPoint</Application>
  <PresentationFormat>Экран (4:3)</PresentationFormat>
  <Paragraphs>156</Paragraphs>
  <Slides>29</Slides>
  <Notes>12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29</vt:i4>
      </vt:variant>
    </vt:vector>
  </HeadingPairs>
  <TitlesOfParts>
    <vt:vector size="31" baseType="lpstr">
      <vt:lpstr>КарНЦ скульпт</vt:lpstr>
      <vt:lpstr>PI3</vt:lpstr>
      <vt:lpstr>THE GREEN BELT OF FENNOSCANDIA: prospective project of international cross-border cooperation in joint research and use of natural and cultural landscapes</vt:lpstr>
      <vt:lpstr>Слайд 2</vt:lpstr>
      <vt:lpstr>Integrity of nature in border areas of Karelia</vt:lpstr>
      <vt:lpstr>20 years of large-scope multifaceted scientific research</vt:lpstr>
      <vt:lpstr>Feasibility studies for designation of PAs</vt:lpstr>
      <vt:lpstr>Слайд 6</vt:lpstr>
      <vt:lpstr>Слайд 7</vt:lpstr>
      <vt:lpstr>Слайд 8</vt:lpstr>
      <vt:lpstr>Seminar determined GBF programme objective as</vt:lpstr>
      <vt:lpstr>MOU about the cooperation in Green Belt of Fennoscandia developing </vt:lpstr>
      <vt:lpstr>Слайд 11</vt:lpstr>
      <vt:lpstr>Слайд 12</vt:lpstr>
      <vt:lpstr>Слайд 13</vt:lpstr>
      <vt:lpstr>The “macro-environmental” framework of the European North of Russia is constituted by a set of green belts and large PAs, and reinforced with smaller PAs, waterside protection zones, protective forests, ecological corridors</vt:lpstr>
      <vt:lpstr>Слайд 15</vt:lpstr>
      <vt:lpstr>Group of Russian-Finnish researches put forward the concept  of  TAIGA CORRIDORS (Lindèn et al., 2002;  Kurhinen et al., 2009)</vt:lpstr>
      <vt:lpstr>Слайд 17</vt:lpstr>
      <vt:lpstr>GBF boundaries</vt:lpstr>
      <vt:lpstr>Слайд 19</vt:lpstr>
      <vt:lpstr>Слайд 20</vt:lpstr>
      <vt:lpstr>Nature protection interests are combined with conservation of the cultural heritage</vt:lpstr>
      <vt:lpstr>GBF and environmental framework  issues were presented in many conferences and seminars:</vt:lpstr>
      <vt:lpstr>Conclusions </vt:lpstr>
      <vt:lpstr>Conclusions </vt:lpstr>
      <vt:lpstr>Conclusions </vt:lpstr>
      <vt:lpstr>Слайд 26</vt:lpstr>
      <vt:lpstr>Слайд 27</vt:lpstr>
      <vt:lpstr>Слайд 28</vt:lpstr>
      <vt:lpstr>Слайд 29</vt:lpstr>
    </vt:vector>
  </TitlesOfParts>
  <Company>Институт леса КарНЦ РАН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dc:title>
  <dc:creator>Kryshen</dc:creator>
  <cp:lastModifiedBy>admin</cp:lastModifiedBy>
  <cp:revision>146</cp:revision>
  <dcterms:created xsi:type="dcterms:W3CDTF">2012-08-03T20:11:12Z</dcterms:created>
  <dcterms:modified xsi:type="dcterms:W3CDTF">2015-09-18T12:22:18Z</dcterms:modified>
</cp:coreProperties>
</file>